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slideLayouts/slideLayout7.xml" ContentType="application/vnd.openxmlformats-officedocument.presentationml.slideLayout+xml"/>
  <Override PartName="/ppt/theme/theme2.xml" ContentType="application/vnd.openxmlformats-officedocument.them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heme/theme3.xml" ContentType="application/vnd.openxmlformats-officedocument.theme+xml"/>
  <Override PartName="/ppt/theme/theme4.xml" ContentType="application/vnd.openxmlformats-officedocument.theme+xml"/>
  <Override PartName="/ppt/tags/tag13.xml" ContentType="application/vnd.openxmlformats-officedocument.presentationml.tags+xml"/>
  <Override PartName="/ppt/tags/tag14.xml" ContentType="application/vnd.openxmlformats-officedocument.presentationml.tags+xml"/>
  <Override PartName="/ppt/notesSlides/notesSlide1.xml" ContentType="application/vnd.openxmlformats-officedocument.presentationml.notesSlide+xml"/>
  <Override PartName="/ppt/tags/tag15.xml" ContentType="application/vnd.openxmlformats-officedocument.presentationml.tags+xml"/>
  <Override PartName="/ppt/notesSlides/notesSlide2.xml" ContentType="application/vnd.openxmlformats-officedocument.presentationml.notesSlide+xml"/>
  <Override PartName="/ppt/tags/tag16.xml" ContentType="application/vnd.openxmlformats-officedocument.presentationml.tags+xml"/>
  <Override PartName="/ppt/notesSlides/notesSlide3.xml" ContentType="application/vnd.openxmlformats-officedocument.presentationml.notesSlide+xml"/>
  <Override PartName="/ppt/tags/tag17.xml" ContentType="application/vnd.openxmlformats-officedocument.presentationml.tags+xml"/>
  <Override PartName="/ppt/tags/tag18.xml" ContentType="application/vnd.openxmlformats-officedocument.presentationml.tags+xml"/>
  <Override PartName="/ppt/notesSlides/notesSlide4.xml" ContentType="application/vnd.openxmlformats-officedocument.presentationml.notesSlide+xml"/>
  <Override PartName="/ppt/tags/tag19.xml" ContentType="application/vnd.openxmlformats-officedocument.presentationml.tags+xml"/>
  <Override PartName="/ppt/tags/tag20.xml" ContentType="application/vnd.openxmlformats-officedocument.presentationml.tags+xml"/>
  <Override PartName="/ppt/notesSlides/notesSlide5.xml" ContentType="application/vnd.openxmlformats-officedocument.presentationml.notesSlide+xml"/>
  <Override PartName="/ppt/tags/tag21.xml" ContentType="application/vnd.openxmlformats-officedocument.presentationml.tags+xml"/>
  <Override PartName="/ppt/notesSlides/notesSlide6.xml" ContentType="application/vnd.openxmlformats-officedocument.presentationml.notesSlide+xml"/>
  <Override PartName="/ppt/tags/tag22.xml" ContentType="application/vnd.openxmlformats-officedocument.presentationml.tags+xml"/>
  <Override PartName="/ppt/notesSlides/notesSlide7.xml" ContentType="application/vnd.openxmlformats-officedocument.presentationml.notesSlide+xml"/>
  <Override PartName="/ppt/tags/tag23.xml" ContentType="application/vnd.openxmlformats-officedocument.presentationml.tags+xml"/>
  <Override PartName="/ppt/notesSlides/notesSlide8.xml" ContentType="application/vnd.openxmlformats-officedocument.presentationml.notesSlide+xml"/>
  <Override PartName="/ppt/tags/tag24.xml" ContentType="application/vnd.openxmlformats-officedocument.presentationml.tags+xml"/>
  <Override PartName="/ppt/notesSlides/notesSlide9.xml" ContentType="application/vnd.openxmlformats-officedocument.presentationml.notesSlide+xml"/>
  <Override PartName="/ppt/tags/tag25.xml" ContentType="application/vnd.openxmlformats-officedocument.presentationml.tags+xml"/>
  <Override PartName="/ppt/notesSlides/notesSlide10.xml" ContentType="application/vnd.openxmlformats-officedocument.presentationml.notesSlide+xml"/>
  <Override PartName="/ppt/tags/tag26.xml" ContentType="application/vnd.openxmlformats-officedocument.presentationml.tags+xml"/>
  <Override PartName="/ppt/notesSlides/notesSlide11.xml" ContentType="application/vnd.openxmlformats-officedocument.presentationml.notesSlide+xml"/>
  <Override PartName="/ppt/tags/tag27.xml" ContentType="application/vnd.openxmlformats-officedocument.presentationml.tags+xml"/>
  <Override PartName="/ppt/notesSlides/notesSlide12.xml" ContentType="application/vnd.openxmlformats-officedocument.presentationml.notesSlide+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notesSlides/notesSlide13.xml" ContentType="application/vnd.openxmlformats-officedocument.presentationml.notesSlide+xml"/>
  <Override PartName="/ppt/tags/tag31.xml" ContentType="application/vnd.openxmlformats-officedocument.presentationml.tags+xml"/>
  <Override PartName="/ppt/tags/tag32.xml" ContentType="application/vnd.openxmlformats-officedocument.presentationml.tags+xml"/>
  <Override PartName="/ppt/notesSlides/notesSlide14.xml" ContentType="application/vnd.openxmlformats-officedocument.presentationml.notesSlide+xml"/>
  <Override PartName="/ppt/tags/tag33.xml" ContentType="application/vnd.openxmlformats-officedocument.presentationml.tags+xml"/>
  <Override PartName="/ppt/notesSlides/notesSlide15.xml" ContentType="application/vnd.openxmlformats-officedocument.presentationml.notesSlide+xml"/>
  <Override PartName="/ppt/tags/tag34.xml" ContentType="application/vnd.openxmlformats-officedocument.presentationml.tags+xml"/>
  <Override PartName="/ppt/notesSlides/notesSlide16.xml" ContentType="application/vnd.openxmlformats-officedocument.presentationml.notesSlide+xml"/>
  <Override PartName="/ppt/tags/tag35.xml" ContentType="application/vnd.openxmlformats-officedocument.presentationml.tags+xml"/>
  <Override PartName="/ppt/notesSlides/notesSlide17.xml" ContentType="application/vnd.openxmlformats-officedocument.presentationml.notesSlide+xml"/>
  <Override PartName="/ppt/tags/tag36.xml" ContentType="application/vnd.openxmlformats-officedocument.presentationml.tags+xml"/>
  <Override PartName="/ppt/notesSlides/notesSlide1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37.xml" ContentType="application/vnd.openxmlformats-officedocument.presentationml.tags+xml"/>
  <Override PartName="/ppt/notesSlides/notesSlide19.xml" ContentType="application/vnd.openxmlformats-officedocument.presentationml.notesSlide+xml"/>
  <Override PartName="/ppt/tags/tag38.xml" ContentType="application/vnd.openxmlformats-officedocument.presentationml.tags+xml"/>
  <Override PartName="/ppt/notesSlides/notesSlide20.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ags/tag39.xml" ContentType="application/vnd.openxmlformats-officedocument.presentationml.tags+xml"/>
  <Override PartName="/ppt/notesSlides/notesSlide21.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tags/tag40.xml" ContentType="application/vnd.openxmlformats-officedocument.presentationml.tags+xml"/>
  <Override PartName="/ppt/notesSlides/notesSlide22.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tags/tag41.xml" ContentType="application/vnd.openxmlformats-officedocument.presentationml.tags+xml"/>
  <Override PartName="/ppt/notesSlides/notesSlide23.xml" ContentType="application/vnd.openxmlformats-officedocument.presentationml.notesSlide+xml"/>
  <Override PartName="/ppt/tags/tag42.xml" ContentType="application/vnd.openxmlformats-officedocument.presentationml.tags+xml"/>
  <Override PartName="/ppt/notesSlides/notesSlide24.xml" ContentType="application/vnd.openxmlformats-officedocument.presentationml.notesSlide+xml"/>
  <Override PartName="/ppt/tags/tag43.xml" ContentType="application/vnd.openxmlformats-officedocument.presentationml.tags+xml"/>
  <Override PartName="/ppt/notesSlides/notesSlide25.xml" ContentType="application/vnd.openxmlformats-officedocument.presentationml.notesSlide+xml"/>
  <Override PartName="/ppt/tags/tag44.xml" ContentType="application/vnd.openxmlformats-officedocument.presentationml.tags+xml"/>
  <Override PartName="/ppt/notesSlides/notesSlide26.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tags/tag45.xml" ContentType="application/vnd.openxmlformats-officedocument.presentationml.tags+xml"/>
  <Override PartName="/ppt/notesSlides/notesSlide27.xml" ContentType="application/vnd.openxmlformats-officedocument.presentationml.notesSlide+xml"/>
  <Override PartName="/ppt/tags/tag46.xml" ContentType="application/vnd.openxmlformats-officedocument.presentationml.tags+xml"/>
  <Override PartName="/ppt/notesSlides/notesSlide28.xml" ContentType="application/vnd.openxmlformats-officedocument.presentationml.notesSlide+xml"/>
  <Override PartName="/ppt/tags/tag47.xml" ContentType="application/vnd.openxmlformats-officedocument.presentationml.tags+xml"/>
  <Override PartName="/ppt/tags/tag48.xml" ContentType="application/vnd.openxmlformats-officedocument.presentationml.tags+xml"/>
  <Override PartName="/ppt/notesSlides/notesSlide29.xml" ContentType="application/vnd.openxmlformats-officedocument.presentationml.notesSlide+xml"/>
  <Override PartName="/ppt/tags/tag49.xml" ContentType="application/vnd.openxmlformats-officedocument.presentationml.tags+xml"/>
  <Override PartName="/ppt/notesSlides/notesSlide30.xml" ContentType="application/vnd.openxmlformats-officedocument.presentationml.notesSlide+xml"/>
  <Override PartName="/ppt/tags/tag50.xml" ContentType="application/vnd.openxmlformats-officedocument.presentationml.tags+xml"/>
  <Override PartName="/ppt/notesSlides/notesSlide31.xml" ContentType="application/vnd.openxmlformats-officedocument.presentationml.notesSlide+xml"/>
  <Override PartName="/ppt/tags/tag51.xml" ContentType="application/vnd.openxmlformats-officedocument.presentationml.tags+xml"/>
  <Override PartName="/ppt/notesSlides/notesSlide32.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tags/tag52.xml" ContentType="application/vnd.openxmlformats-officedocument.presentationml.tags+xml"/>
  <Override PartName="/ppt/notesSlides/notesSlide33.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tags/tag53.xml" ContentType="application/vnd.openxmlformats-officedocument.presentationml.tags+xml"/>
  <Override PartName="/ppt/notesSlides/notesSlide34.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tags/tag54.xml" ContentType="application/vnd.openxmlformats-officedocument.presentationml.tags+xml"/>
  <Override PartName="/ppt/notesSlides/notesSlide35.xml" ContentType="application/vnd.openxmlformats-officedocument.presentationml.notesSlide+xml"/>
  <Override PartName="/ppt/tags/tag55.xml" ContentType="application/vnd.openxmlformats-officedocument.presentationml.tags+xml"/>
  <Override PartName="/ppt/notesSlides/notesSlide36.xml" ContentType="application/vnd.openxmlformats-officedocument.presentationml.notesSlide+xml"/>
  <Override PartName="/ppt/tags/tag56.xml" ContentType="application/vnd.openxmlformats-officedocument.presentationml.tags+xml"/>
  <Override PartName="/ppt/tags/tag57.xml" ContentType="application/vnd.openxmlformats-officedocument.presentationml.tags+xml"/>
  <Override PartName="/ppt/notesSlides/notesSlide37.xml" ContentType="application/vnd.openxmlformats-officedocument.presentationml.notesSlide+xml"/>
  <Override PartName="/ppt/tags/tag58.xml" ContentType="application/vnd.openxmlformats-officedocument.presentationml.tags+xml"/>
  <Override PartName="/ppt/notesSlides/notesSlide38.xml" ContentType="application/vnd.openxmlformats-officedocument.presentationml.notesSlide+xml"/>
  <Override PartName="/ppt/tags/tag59.xml" ContentType="application/vnd.openxmlformats-officedocument.presentationml.tags+xml"/>
  <Override PartName="/ppt/notesSlides/notesSlide39.xml" ContentType="application/vnd.openxmlformats-officedocument.presentationml.notesSlide+xml"/>
  <Override PartName="/ppt/tags/tag60.xml" ContentType="application/vnd.openxmlformats-officedocument.presentationml.tags+xml"/>
  <Override PartName="/ppt/notesSlides/notesSlide40.xml" ContentType="application/vnd.openxmlformats-officedocument.presentationml.notesSlide+xml"/>
  <Override PartName="/ppt/tags/tag61.xml" ContentType="application/vnd.openxmlformats-officedocument.presentationml.tags+xml"/>
  <Override PartName="/ppt/notesSlides/notesSlide41.xml" ContentType="application/vnd.openxmlformats-officedocument.presentationml.notesSlide+xml"/>
  <Override PartName="/ppt/tags/tag62.xml" ContentType="application/vnd.openxmlformats-officedocument.presentationml.tags+xml"/>
  <Override PartName="/ppt/notesSlides/notesSlide42.xml" ContentType="application/vnd.openxmlformats-officedocument.presentationml.notesSlide+xml"/>
  <Override PartName="/ppt/tags/tag63.xml" ContentType="application/vnd.openxmlformats-officedocument.presentationml.tags+xml"/>
  <Override PartName="/ppt/tags/tag64.xml" ContentType="application/vnd.openxmlformats-officedocument.presentationml.tags+xml"/>
  <Override PartName="/ppt/notesSlides/notesSlide43.xml" ContentType="application/vnd.openxmlformats-officedocument.presentationml.notesSlide+xml"/>
  <Override PartName="/ppt/tags/tag65.xml" ContentType="application/vnd.openxmlformats-officedocument.presentationml.tags+xml"/>
  <Override PartName="/ppt/notesSlides/notesSlide44.xml" ContentType="application/vnd.openxmlformats-officedocument.presentationml.notesSlide+xml"/>
  <Override PartName="/ppt/tags/tag66.xml" ContentType="application/vnd.openxmlformats-officedocument.presentationml.tags+xml"/>
  <Override PartName="/ppt/tags/tag67.xml" ContentType="application/vnd.openxmlformats-officedocument.presentationml.tags+xml"/>
  <Override PartName="/ppt/notesSlides/notesSlide45.xml" ContentType="application/vnd.openxmlformats-officedocument.presentationml.notesSlide+xml"/>
  <Override PartName="/ppt/tags/tag68.xml" ContentType="application/vnd.openxmlformats-officedocument.presentationml.tags+xml"/>
  <Override PartName="/ppt/notesSlides/notesSlide46.xml" ContentType="application/vnd.openxmlformats-officedocument.presentationml.notesSlide+xml"/>
  <Override PartName="/ppt/tags/tag69.xml" ContentType="application/vnd.openxmlformats-officedocument.presentationml.tags+xml"/>
  <Override PartName="/ppt/tags/tag70.xml" ContentType="application/vnd.openxmlformats-officedocument.presentationml.tags+xml"/>
  <Override PartName="/ppt/notesSlides/notesSlide47.xml" ContentType="application/vnd.openxmlformats-officedocument.presentationml.notesSlide+xml"/>
  <Override PartName="/ppt/tags/tag71.xml" ContentType="application/vnd.openxmlformats-officedocument.presentationml.tags+xml"/>
  <Override PartName="/ppt/notesSlides/notesSlide48.xml" ContentType="application/vnd.openxmlformats-officedocument.presentationml.notesSlide+xml"/>
  <Override PartName="/ppt/tags/tag72.xml" ContentType="application/vnd.openxmlformats-officedocument.presentationml.tags+xml"/>
  <Override PartName="/ppt/tags/tag73.xml" ContentType="application/vnd.openxmlformats-officedocument.presentationml.tags+xml"/>
  <Override PartName="/ppt/notesSlides/notesSlide49.xml" ContentType="application/vnd.openxmlformats-officedocument.presentationml.notesSlide+xml"/>
  <Override PartName="/ppt/tags/tag74.xml" ContentType="application/vnd.openxmlformats-officedocument.presentationml.tags+xml"/>
  <Override PartName="/ppt/notesSlides/notesSlide50.xml" ContentType="application/vnd.openxmlformats-officedocument.presentationml.notesSlide+xml"/>
  <Override PartName="/ppt/tags/tag75.xml" ContentType="application/vnd.openxmlformats-officedocument.presentationml.tags+xml"/>
  <Override PartName="/ppt/notesSlides/notesSlide51.xml" ContentType="application/vnd.openxmlformats-officedocument.presentationml.notesSlide+xml"/>
  <Override PartName="/ppt/tags/tag76.xml" ContentType="application/vnd.openxmlformats-officedocument.presentationml.tags+xml"/>
  <Override PartName="/ppt/tags/tag77.xml" ContentType="application/vnd.openxmlformats-officedocument.presentationml.tags+xml"/>
  <Override PartName="/ppt/notesSlides/notesSlide52.xml" ContentType="application/vnd.openxmlformats-officedocument.presentationml.notesSlide+xml"/>
  <Override PartName="/ppt/tags/tag78.xml" ContentType="application/vnd.openxmlformats-officedocument.presentationml.tags+xml"/>
  <Override PartName="/ppt/notesSlides/notesSlide53.xml" ContentType="application/vnd.openxmlformats-officedocument.presentationml.notesSlide+xml"/>
  <Override PartName="/ppt/tags/tag79.xml" ContentType="application/vnd.openxmlformats-officedocument.presentationml.tags+xml"/>
  <Override PartName="/ppt/tags/tag80.xml" ContentType="application/vnd.openxmlformats-officedocument.presentationml.tags+xml"/>
  <Override PartName="/ppt/notesSlides/notesSlide54.xml" ContentType="application/vnd.openxmlformats-officedocument.presentationml.notesSlide+xml"/>
  <Override PartName="/ppt/tags/tag81.xml" ContentType="application/vnd.openxmlformats-officedocument.presentationml.tags+xml"/>
  <Override PartName="/ppt/notesSlides/notesSlide55.xml" ContentType="application/vnd.openxmlformats-officedocument.presentationml.notesSlide+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notesSlides/notesSlide56.xml" ContentType="application/vnd.openxmlformats-officedocument.presentationml.notesSlide+xml"/>
  <Override PartName="/ppt/tags/tag85.xml" ContentType="application/vnd.openxmlformats-officedocument.presentationml.tags+xml"/>
  <Override PartName="/ppt/notesSlides/notesSlide57.xml" ContentType="application/vnd.openxmlformats-officedocument.presentationml.notesSlide+xml"/>
  <Override PartName="/ppt/tags/tag86.xml" ContentType="application/vnd.openxmlformats-officedocument.presentationml.tags+xml"/>
  <Override PartName="/ppt/notesSlides/notesSlide58.xml" ContentType="application/vnd.openxmlformats-officedocument.presentationml.notesSlide+xml"/>
  <Override PartName="/ppt/tags/tag87.xml" ContentType="application/vnd.openxmlformats-officedocument.presentationml.tags+xml"/>
  <Override PartName="/ppt/tags/tag88.xml" ContentType="application/vnd.openxmlformats-officedocument.presentationml.tags+xml"/>
  <Override PartName="/ppt/notesSlides/notesSlide59.xml" ContentType="application/vnd.openxmlformats-officedocument.presentationml.notesSlide+xml"/>
  <Override PartName="/ppt/tags/tag89.xml" ContentType="application/vnd.openxmlformats-officedocument.presentationml.tags+xml"/>
  <Override PartName="/ppt/notesSlides/notesSlide60.xml" ContentType="application/vnd.openxmlformats-officedocument.presentationml.notesSlide+xml"/>
  <Override PartName="/ppt/tags/tag90.xml" ContentType="application/vnd.openxmlformats-officedocument.presentationml.tags+xml"/>
  <Override PartName="/ppt/notesSlides/notesSlide61.xml" ContentType="application/vnd.openxmlformats-officedocument.presentationml.notesSlide+xml"/>
  <Override PartName="/ppt/tags/tag91.xml" ContentType="application/vnd.openxmlformats-officedocument.presentationml.tags+xml"/>
  <Override PartName="/ppt/notesSlides/notesSlide62.xml" ContentType="application/vnd.openxmlformats-officedocument.presentationml.notesSlide+xml"/>
  <Override PartName="/ppt/tags/tag92.xml" ContentType="application/vnd.openxmlformats-officedocument.presentationml.tags+xml"/>
  <Override PartName="/ppt/notesSlides/notesSlide63.xml" ContentType="application/vnd.openxmlformats-officedocument.presentationml.notesSlide+xml"/>
  <Override PartName="/ppt/tags/tag93.xml" ContentType="application/vnd.openxmlformats-officedocument.presentationml.tags+xml"/>
  <Override PartName="/ppt/notesSlides/notesSlide64.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tags/tag94.xml" ContentType="application/vnd.openxmlformats-officedocument.presentationml.tags+xml"/>
  <Override PartName="/ppt/notesSlides/notesSlide65.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tags/tag95.xml" ContentType="application/vnd.openxmlformats-officedocument.presentationml.tags+xml"/>
  <Override PartName="/ppt/notesSlides/notesSlide66.xml" ContentType="application/vnd.openxmlformats-officedocument.presentationml.notesSlide+xml"/>
  <Override PartName="/ppt/diagrams/data13.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tags/tag96.xml" ContentType="application/vnd.openxmlformats-officedocument.presentationml.tags+xml"/>
  <Override PartName="/ppt/tags/tag97.xml" ContentType="application/vnd.openxmlformats-officedocument.presentationml.tags+xml"/>
  <Override PartName="/ppt/notesSlides/notesSlide67.xml" ContentType="application/vnd.openxmlformats-officedocument.presentationml.notesSlide+xml"/>
  <Override PartName="/ppt/tags/tag98.xml" ContentType="application/vnd.openxmlformats-officedocument.presentationml.tags+xml"/>
  <Override PartName="/ppt/notesSlides/notesSlide68.xml" ContentType="application/vnd.openxmlformats-officedocument.presentationml.notesSlide+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notesSlides/notesSlide69.xml" ContentType="application/vnd.openxmlformats-officedocument.presentationml.notesSlide+xml"/>
  <Override PartName="/ppt/tags/tag103.xml" ContentType="application/vnd.openxmlformats-officedocument.presentationml.tags+xml"/>
  <Override PartName="/ppt/notesSlides/notesSlide70.xml" ContentType="application/vnd.openxmlformats-officedocument.presentationml.notesSlide+xml"/>
  <Override PartName="/ppt/tags/tag104.xml" ContentType="application/vnd.openxmlformats-officedocument.presentationml.tags+xml"/>
  <Override PartName="/ppt/notesSlides/notesSlide71.xml" ContentType="application/vnd.openxmlformats-officedocument.presentationml.notesSlide+xml"/>
  <Override PartName="/ppt/tags/tag105.xml" ContentType="application/vnd.openxmlformats-officedocument.presentationml.tags+xml"/>
  <Override PartName="/ppt/notesSlides/notesSlide72.xml" ContentType="application/vnd.openxmlformats-officedocument.presentationml.notesSlide+xml"/>
  <Override PartName="/ppt/tags/tag106.xml" ContentType="application/vnd.openxmlformats-officedocument.presentationml.tags+xml"/>
  <Override PartName="/ppt/notesSlides/notesSlide73.xml" ContentType="application/vnd.openxmlformats-officedocument.presentationml.notesSlide+xml"/>
  <Override PartName="/ppt/tags/tag107.xml" ContentType="application/vnd.openxmlformats-officedocument.presentationml.tags+xml"/>
  <Override PartName="/ppt/notesSlides/notesSlide74.xml" ContentType="application/vnd.openxmlformats-officedocument.presentationml.notesSlide+xml"/>
  <Override PartName="/ppt/diagrams/data14.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tags/tag108.xml" ContentType="application/vnd.openxmlformats-officedocument.presentationml.tags+xml"/>
  <Override PartName="/ppt/notesSlides/notesSlide75.xml" ContentType="application/vnd.openxmlformats-officedocument.presentationml.notesSlide+xml"/>
  <Override PartName="/ppt/tags/tag109.xml" ContentType="application/vnd.openxmlformats-officedocument.presentationml.tags+xml"/>
  <Override PartName="/ppt/notesSlides/notesSlide76.xml" ContentType="application/vnd.openxmlformats-officedocument.presentationml.notesSlide+xml"/>
  <Override PartName="/ppt/tags/tag110.xml" ContentType="application/vnd.openxmlformats-officedocument.presentationml.tags+xml"/>
  <Override PartName="/ppt/notesSlides/notesSlide77.xml" ContentType="application/vnd.openxmlformats-officedocument.presentationml.notesSlide+xml"/>
  <Override PartName="/ppt/tags/tag111.xml" ContentType="application/vnd.openxmlformats-officedocument.presentationml.tags+xml"/>
  <Override PartName="/ppt/notesSlides/notesSlide78.xml" ContentType="application/vnd.openxmlformats-officedocument.presentationml.notesSlide+xml"/>
  <Override PartName="/ppt/tags/tag112.xml" ContentType="application/vnd.openxmlformats-officedocument.presentationml.tags+xml"/>
  <Override PartName="/ppt/notesSlides/notesSlide79.xml" ContentType="application/vnd.openxmlformats-officedocument.presentationml.notesSlide+xml"/>
  <Override PartName="/ppt/tags/tag113.xml" ContentType="application/vnd.openxmlformats-officedocument.presentationml.tags+xml"/>
  <Override PartName="/ppt/notesSlides/notesSlide80.xml" ContentType="application/vnd.openxmlformats-officedocument.presentationml.notesSlide+xml"/>
  <Override PartName="/ppt/tags/tag114.xml" ContentType="application/vnd.openxmlformats-officedocument.presentationml.tags+xml"/>
  <Override PartName="/ppt/notesSlides/notesSlide81.xml" ContentType="application/vnd.openxmlformats-officedocument.presentationml.notesSlide+xml"/>
  <Override PartName="/ppt/tags/tag115.xml" ContentType="application/vnd.openxmlformats-officedocument.presentationml.tags+xml"/>
  <Override PartName="/ppt/notesSlides/notesSlide82.xml" ContentType="application/vnd.openxmlformats-officedocument.presentationml.notesSlide+xml"/>
  <Override PartName="/ppt/tags/tag116.xml" ContentType="application/vnd.openxmlformats-officedocument.presentationml.tags+xml"/>
  <Override PartName="/ppt/notesSlides/notesSlide83.xml" ContentType="application/vnd.openxmlformats-officedocument.presentationml.notesSlide+xml"/>
  <Override PartName="/ppt/tags/tag117.xml" ContentType="application/vnd.openxmlformats-officedocument.presentationml.tags+xml"/>
  <Override PartName="/ppt/notesSlides/notesSlide84.xml" ContentType="application/vnd.openxmlformats-officedocument.presentationml.notesSlide+xml"/>
  <Override PartName="/ppt/tags/tag118.xml" ContentType="application/vnd.openxmlformats-officedocument.presentationml.tags+xml"/>
  <Override PartName="/ppt/notesSlides/notesSlide85.xml" ContentType="application/vnd.openxmlformats-officedocument.presentationml.notesSlide+xml"/>
  <Override PartName="/ppt/tags/tag119.xml" ContentType="application/vnd.openxmlformats-officedocument.presentationml.tags+xml"/>
  <Override PartName="/ppt/notesSlides/notesSlide86.xml" ContentType="application/vnd.openxmlformats-officedocument.presentationml.notesSlide+xml"/>
  <Override PartName="/ppt/tags/tag120.xml" ContentType="application/vnd.openxmlformats-officedocument.presentationml.tags+xml"/>
  <Override PartName="/ppt/notesSlides/notesSlide87.xml" ContentType="application/vnd.openxmlformats-officedocument.presentationml.notesSlide+xml"/>
  <Override PartName="/ppt/diagrams/data16.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tags/tag121.xml" ContentType="application/vnd.openxmlformats-officedocument.presentationml.tags+xml"/>
  <Override PartName="/ppt/notesSlides/notesSlide88.xml" ContentType="application/vnd.openxmlformats-officedocument.presentationml.notesSlide+xml"/>
  <Override PartName="/ppt/tags/tag122.xml" ContentType="application/vnd.openxmlformats-officedocument.presentationml.tags+xml"/>
  <Override PartName="/ppt/notesSlides/notesSlide89.xml" ContentType="application/vnd.openxmlformats-officedocument.presentationml.notesSlide+xml"/>
  <Override PartName="/ppt/tags/tag123.xml" ContentType="application/vnd.openxmlformats-officedocument.presentationml.tags+xml"/>
  <Override PartName="/ppt/notesSlides/notesSlide90.xml" ContentType="application/vnd.openxmlformats-officedocument.presentationml.notesSlide+xml"/>
  <Override PartName="/ppt/tags/tag124.xml" ContentType="application/vnd.openxmlformats-officedocument.presentationml.tags+xml"/>
  <Override PartName="/ppt/notesSlides/notesSlide91.xml" ContentType="application/vnd.openxmlformats-officedocument.presentationml.notesSlide+xml"/>
  <Override PartName="/ppt/tags/tag125.xml" ContentType="application/vnd.openxmlformats-officedocument.presentationml.tags+xml"/>
  <Override PartName="/ppt/notesSlides/notesSlide92.xml" ContentType="application/vnd.openxmlformats-officedocument.presentationml.notesSlide+xml"/>
  <Override PartName="/ppt/diagrams/data17.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tags/tag126.xml" ContentType="application/vnd.openxmlformats-officedocument.presentationml.tags+xml"/>
  <Override PartName="/ppt/notesSlides/notesSlide93.xml" ContentType="application/vnd.openxmlformats-officedocument.presentationml.notesSlide+xml"/>
  <Override PartName="/ppt/diagrams/data18.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tags/tag127.xml" ContentType="application/vnd.openxmlformats-officedocument.presentationml.tags+xml"/>
  <Override PartName="/ppt/notesSlides/notesSlide94.xml" ContentType="application/vnd.openxmlformats-officedocument.presentationml.notesSlide+xml"/>
  <Override PartName="/ppt/tags/tag128.xml" ContentType="application/vnd.openxmlformats-officedocument.presentationml.tags+xml"/>
  <Override PartName="/ppt/tags/tag129.xml" ContentType="application/vnd.openxmlformats-officedocument.presentationml.tags+xml"/>
  <Override PartName="/ppt/notesSlides/notesSlide95.xml" ContentType="application/vnd.openxmlformats-officedocument.presentationml.notesSlide+xml"/>
  <Override PartName="/ppt/tags/tag130.xml" ContentType="application/vnd.openxmlformats-officedocument.presentationml.tags+xml"/>
  <Override PartName="/ppt/notesSlides/notesSlide96.xml" ContentType="application/vnd.openxmlformats-officedocument.presentationml.notesSlide+xml"/>
  <Override PartName="/ppt/tags/tag131.xml" ContentType="application/vnd.openxmlformats-officedocument.presentationml.tags+xml"/>
  <Override PartName="/ppt/notesSlides/notesSlide97.xml" ContentType="application/vnd.openxmlformats-officedocument.presentationml.notesSlide+xml"/>
  <Override PartName="/ppt/tags/tag132.xml" ContentType="application/vnd.openxmlformats-officedocument.presentationml.tags+xml"/>
  <Override PartName="/ppt/notesSlides/notesSlide98.xml" ContentType="application/vnd.openxmlformats-officedocument.presentationml.notesSlide+xml"/>
  <Override PartName="/ppt/tags/tag133.xml" ContentType="application/vnd.openxmlformats-officedocument.presentationml.tags+xml"/>
  <Override PartName="/ppt/notesSlides/notesSlide99.xml" ContentType="application/vnd.openxmlformats-officedocument.presentationml.notesSlide+xml"/>
  <Override PartName="/ppt/tags/tag134.xml" ContentType="application/vnd.openxmlformats-officedocument.presentationml.tags+xml"/>
  <Override PartName="/ppt/notesSlides/notesSlide100.xml" ContentType="application/vnd.openxmlformats-officedocument.presentationml.notesSlide+xml"/>
  <Override PartName="/ppt/tags/tag135.xml" ContentType="application/vnd.openxmlformats-officedocument.presentationml.tags+xml"/>
  <Override PartName="/ppt/notesSlides/notesSlide101.xml" ContentType="application/vnd.openxmlformats-officedocument.presentationml.notesSlide+xml"/>
  <Override PartName="/ppt/tags/tag136.xml" ContentType="application/vnd.openxmlformats-officedocument.presentationml.tags+xml"/>
  <Override PartName="/ppt/notesSlides/notesSlide102.xml" ContentType="application/vnd.openxmlformats-officedocument.presentationml.notesSlide+xml"/>
  <Override PartName="/ppt/tags/tag137.xml" ContentType="application/vnd.openxmlformats-officedocument.presentationml.tags+xml"/>
  <Override PartName="/ppt/notesSlides/notesSlide103.xml" ContentType="application/vnd.openxmlformats-officedocument.presentationml.notesSlide+xml"/>
  <Override PartName="/ppt/tags/tag138.xml" ContentType="application/vnd.openxmlformats-officedocument.presentationml.tags+xml"/>
  <Override PartName="/ppt/tags/tag139.xml" ContentType="application/vnd.openxmlformats-officedocument.presentationml.tags+xml"/>
  <Override PartName="/ppt/notesSlides/notesSlide104.xml" ContentType="application/vnd.openxmlformats-officedocument.presentationml.notesSlide+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notesSlides/notesSlide105.xml" ContentType="application/vnd.openxmlformats-officedocument.presentationml.notesSlide+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notesSlides/notesSlide106.xml" ContentType="application/vnd.openxmlformats-officedocument.presentationml.notesSlide+xml"/>
  <Override PartName="/ppt/tags/tag148.xml" ContentType="application/vnd.openxmlformats-officedocument.presentationml.tags+xml"/>
  <Override PartName="/ppt/tags/tag149.xml" ContentType="application/vnd.openxmlformats-officedocument.presentationml.tags+xml"/>
  <Override PartName="/ppt/notesSlides/notesSlide107.xml" ContentType="application/vnd.openxmlformats-officedocument.presentationml.notesSlide+xml"/>
  <Override PartName="/ppt/tags/tag150.xml" ContentType="application/vnd.openxmlformats-officedocument.presentationml.tags+xml"/>
  <Override PartName="/ppt/notesSlides/notesSlide108.xml" ContentType="application/vnd.openxmlformats-officedocument.presentationml.notesSlide+xml"/>
  <Override PartName="/ppt/tags/tag151.xml" ContentType="application/vnd.openxmlformats-officedocument.presentationml.tags+xml"/>
  <Override PartName="/ppt/notesSlides/notesSlide109.xml" ContentType="application/vnd.openxmlformats-officedocument.presentationml.notesSlide+xml"/>
  <Override PartName="/ppt/tags/tag152.xml" ContentType="application/vnd.openxmlformats-officedocument.presentationml.tags+xml"/>
  <Override PartName="/ppt/notesSlides/notesSlide110.xml" ContentType="application/vnd.openxmlformats-officedocument.presentationml.notesSlide+xml"/>
  <Override PartName="/ppt/tags/tag153.xml" ContentType="application/vnd.openxmlformats-officedocument.presentationml.tags+xml"/>
  <Override PartName="/ppt/notesSlides/notesSlide111.xml" ContentType="application/vnd.openxmlformats-officedocument.presentationml.notesSlide+xml"/>
  <Override PartName="/ppt/tags/tag154.xml" ContentType="application/vnd.openxmlformats-officedocument.presentationml.tags+xml"/>
  <Override PartName="/ppt/notesSlides/notesSlide112.xml" ContentType="application/vnd.openxmlformats-officedocument.presentationml.notesSlide+xml"/>
  <Override PartName="/ppt/tags/tag155.xml" ContentType="application/vnd.openxmlformats-officedocument.presentationml.tags+xml"/>
  <Override PartName="/ppt/notesSlides/notesSlide113.xml" ContentType="application/vnd.openxmlformats-officedocument.presentationml.notesSlide+xml"/>
  <Override PartName="/ppt/diagrams/data19.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tags/tag156.xml" ContentType="application/vnd.openxmlformats-officedocument.presentationml.tags+xml"/>
  <Override PartName="/ppt/tags/tag157.xml" ContentType="application/vnd.openxmlformats-officedocument.presentationml.tags+xml"/>
  <Override PartName="/ppt/notesSlides/notesSlide114.xml" ContentType="application/vnd.openxmlformats-officedocument.presentationml.notesSlide+xml"/>
  <Override PartName="/ppt/tags/tag158.xml" ContentType="application/vnd.openxmlformats-officedocument.presentationml.tags+xml"/>
  <Override PartName="/ppt/notesSlides/notesSlide115.xml" ContentType="application/vnd.openxmlformats-officedocument.presentationml.notesSlide+xml"/>
  <Override PartName="/ppt/diagrams/data20.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tags/tag159.xml" ContentType="application/vnd.openxmlformats-officedocument.presentationml.tags+xml"/>
  <Override PartName="/ppt/notesSlides/notesSlide116.xml" ContentType="application/vnd.openxmlformats-officedocument.presentationml.notesSlide+xml"/>
  <Override PartName="/ppt/tags/tag160.xml" ContentType="application/vnd.openxmlformats-officedocument.presentationml.tags+xml"/>
  <Override PartName="/ppt/notesSlides/notesSlide117.xml" ContentType="application/vnd.openxmlformats-officedocument.presentationml.notesSlide+xml"/>
  <Override PartName="/ppt/tags/tag161.xml" ContentType="application/vnd.openxmlformats-officedocument.presentationml.tags+xml"/>
  <Override PartName="/ppt/notesSlides/notesSlide118.xml" ContentType="application/vnd.openxmlformats-officedocument.presentationml.notesSlide+xml"/>
  <Override PartName="/ppt/tags/tag162.xml" ContentType="application/vnd.openxmlformats-officedocument.presentationml.tags+xml"/>
  <Override PartName="/ppt/notesSlides/notesSlide119.xml" ContentType="application/vnd.openxmlformats-officedocument.presentationml.notesSlide+xml"/>
  <Override PartName="/ppt/diagrams/data21.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notesSlides/notesSlide120.xml" ContentType="application/vnd.openxmlformats-officedocument.presentationml.notesSlide+xml"/>
  <Override PartName="/ppt/tags/tag166.xml" ContentType="application/vnd.openxmlformats-officedocument.presentationml.tags+xml"/>
  <Override PartName="/ppt/tags/tag167.xml" ContentType="application/vnd.openxmlformats-officedocument.presentationml.tags+xml"/>
  <Override PartName="/ppt/notesSlides/notesSlide121.xml" ContentType="application/vnd.openxmlformats-officedocument.presentationml.notesSlide+xml"/>
  <Override PartName="/ppt/tags/tag168.xml" ContentType="application/vnd.openxmlformats-officedocument.presentationml.tags+xml"/>
  <Override PartName="/ppt/tags/tag169.xml" ContentType="application/vnd.openxmlformats-officedocument.presentationml.tags+xml"/>
  <Override PartName="/ppt/notesSlides/notesSlide122.xml" ContentType="application/vnd.openxmlformats-officedocument.presentationml.notesSlide+xml"/>
  <Override PartName="/ppt/tags/tag170.xml" ContentType="application/vnd.openxmlformats-officedocument.presentationml.tags+xml"/>
  <Override PartName="/ppt/notesSlides/notesSlide123.xml" ContentType="application/vnd.openxmlformats-officedocument.presentationml.notesSlide+xml"/>
  <Override PartName="/ppt/tags/tag171.xml" ContentType="application/vnd.openxmlformats-officedocument.presentationml.tags+xml"/>
  <Override PartName="/ppt/notesSlides/notesSlide124.xml" ContentType="application/vnd.openxmlformats-officedocument.presentationml.notesSlide+xml"/>
  <Override PartName="/ppt/diagrams/data22.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tags/tag172.xml" ContentType="application/vnd.openxmlformats-officedocument.presentationml.tags+xml"/>
  <Override PartName="/ppt/notesSlides/notesSlide125.xml" ContentType="application/vnd.openxmlformats-officedocument.presentationml.notesSlide+xml"/>
  <Override PartName="/ppt/tags/tag173.xml" ContentType="application/vnd.openxmlformats-officedocument.presentationml.tags+xml"/>
  <Override PartName="/ppt/notesSlides/notesSlide126.xml" ContentType="application/vnd.openxmlformats-officedocument.presentationml.notesSlide+xml"/>
  <Override PartName="/ppt/tags/tag174.xml" ContentType="application/vnd.openxmlformats-officedocument.presentationml.tags+xml"/>
  <Override PartName="/ppt/tags/tag175.xml" ContentType="application/vnd.openxmlformats-officedocument.presentationml.tags+xml"/>
  <Override PartName="/ppt/notesSlides/notesSlide127.xml" ContentType="application/vnd.openxmlformats-officedocument.presentationml.notesSlide+xml"/>
  <Override PartName="/ppt/tags/tag176.xml" ContentType="application/vnd.openxmlformats-officedocument.presentationml.tags+xml"/>
  <Override PartName="/ppt/notesSlides/notesSlide128.xml" ContentType="application/vnd.openxmlformats-officedocument.presentationml.notesSlide+xml"/>
  <Override PartName="/ppt/tags/tag177.xml" ContentType="application/vnd.openxmlformats-officedocument.presentationml.tags+xml"/>
  <Override PartName="/ppt/notesSlides/notesSlide129.xml" ContentType="application/vnd.openxmlformats-officedocument.presentationml.notesSlide+xml"/>
  <Override PartName="/ppt/tags/tag178.xml" ContentType="application/vnd.openxmlformats-officedocument.presentationml.tags+xml"/>
  <Override PartName="/ppt/notesSlides/notesSlide130.xml" ContentType="application/vnd.openxmlformats-officedocument.presentationml.notesSlide+xml"/>
  <Override PartName="/ppt/tags/tag179.xml" ContentType="application/vnd.openxmlformats-officedocument.presentationml.tags+xml"/>
  <Override PartName="/ppt/notesSlides/notesSlide131.xml" ContentType="application/vnd.openxmlformats-officedocument.presentationml.notesSlide+xml"/>
  <Override PartName="/ppt/tags/tag180.xml" ContentType="application/vnd.openxmlformats-officedocument.presentationml.tags+xml"/>
  <Override PartName="/ppt/tags/tag181.xml" ContentType="application/vnd.openxmlformats-officedocument.presentationml.tags+xml"/>
  <Override PartName="/ppt/notesSlides/notesSlide132.xml" ContentType="application/vnd.openxmlformats-officedocument.presentationml.notesSlide+xml"/>
  <Override PartName="/ppt/tags/tag182.xml" ContentType="application/vnd.openxmlformats-officedocument.presentationml.tags+xml"/>
  <Override PartName="/ppt/notesSlides/notesSlide133.xml" ContentType="application/vnd.openxmlformats-officedocument.presentationml.notesSlide+xml"/>
  <Override PartName="/ppt/tags/tag183.xml" ContentType="application/vnd.openxmlformats-officedocument.presentationml.tags+xml"/>
  <Override PartName="/ppt/tags/tag184.xml" ContentType="application/vnd.openxmlformats-officedocument.presentationml.tags+xml"/>
  <Override PartName="/ppt/notesSlides/notesSlide134.xml" ContentType="application/vnd.openxmlformats-officedocument.presentationml.notesSlide+xml"/>
  <Override PartName="/ppt/tags/tag185.xml" ContentType="application/vnd.openxmlformats-officedocument.presentationml.tags+xml"/>
  <Override PartName="/ppt/notesSlides/notesSlide135.xml" ContentType="application/vnd.openxmlformats-officedocument.presentationml.notesSlide+xml"/>
  <Override PartName="/ppt/tags/tag186.xml" ContentType="application/vnd.openxmlformats-officedocument.presentationml.tags+xml"/>
  <Override PartName="/ppt/notesSlides/notesSlide136.xml" ContentType="application/vnd.openxmlformats-officedocument.presentationml.notesSlide+xml"/>
  <Override PartName="/ppt/tags/tag187.xml" ContentType="application/vnd.openxmlformats-officedocument.presentationml.tags+xml"/>
  <Override PartName="/ppt/notesSlides/notesSlide137.xml" ContentType="application/vnd.openxmlformats-officedocument.presentationml.notesSlide+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notesSlides/notesSlide138.xml" ContentType="application/vnd.openxmlformats-officedocument.presentationml.notesSlide+xml"/>
  <Override PartName="/ppt/tags/tag191.xml" ContentType="application/vnd.openxmlformats-officedocument.presentationml.tags+xml"/>
  <Override PartName="/ppt/notesSlides/notesSlide139.xml" ContentType="application/vnd.openxmlformats-officedocument.presentationml.notesSlide+xml"/>
  <Override PartName="/ppt/tags/tag192.xml" ContentType="application/vnd.openxmlformats-officedocument.presentationml.tags+xml"/>
  <Override PartName="/ppt/notesSlides/notesSlide140.xml" ContentType="application/vnd.openxmlformats-officedocument.presentationml.notesSlide+xml"/>
  <Override PartName="/ppt/tags/tag193.xml" ContentType="application/vnd.openxmlformats-officedocument.presentationml.tags+xml"/>
  <Override PartName="/ppt/notesSlides/notesSlide141.xml" ContentType="application/vnd.openxmlformats-officedocument.presentationml.notesSlide+xml"/>
  <Override PartName="/ppt/tags/tag194.xml" ContentType="application/vnd.openxmlformats-officedocument.presentationml.tags+xml"/>
  <Override PartName="/ppt/notesSlides/notesSlide142.xml" ContentType="application/vnd.openxmlformats-officedocument.presentationml.notesSlide+xml"/>
  <Override PartName="/ppt/tags/tag195.xml" ContentType="application/vnd.openxmlformats-officedocument.presentationml.tags+xml"/>
  <Override PartName="/ppt/notesSlides/notesSlide143.xml" ContentType="application/vnd.openxmlformats-officedocument.presentationml.notesSlide+xml"/>
  <Override PartName="/ppt/tags/tag196.xml" ContentType="application/vnd.openxmlformats-officedocument.presentationml.tags+xml"/>
  <Override PartName="/ppt/notesSlides/notesSlide144.xml" ContentType="application/vnd.openxmlformats-officedocument.presentationml.notesSlide+xml"/>
  <Override PartName="/ppt/tags/tag197.xml" ContentType="application/vnd.openxmlformats-officedocument.presentationml.tags+xml"/>
  <Override PartName="/ppt/notesSlides/notesSlide145.xml" ContentType="application/vnd.openxmlformats-officedocument.presentationml.notesSlide+xml"/>
  <Override PartName="/ppt/tags/tag198.xml" ContentType="application/vnd.openxmlformats-officedocument.presentationml.tags+xml"/>
  <Override PartName="/ppt/notesSlides/notesSlide146.xml" ContentType="application/vnd.openxmlformats-officedocument.presentationml.notesSlide+xml"/>
  <Override PartName="/ppt/tags/tag199.xml" ContentType="application/vnd.openxmlformats-officedocument.presentationml.tags+xml"/>
  <Override PartName="/ppt/notesSlides/notesSlide147.xml" ContentType="application/vnd.openxmlformats-officedocument.presentationml.notesSlide+xml"/>
  <Override PartName="/ppt/tags/tag200.xml" ContentType="application/vnd.openxmlformats-officedocument.presentationml.tags+xml"/>
  <Override PartName="/ppt/notesSlides/notesSlide148.xml" ContentType="application/vnd.openxmlformats-officedocument.presentationml.notesSlide+xml"/>
  <Override PartName="/ppt/tags/tag201.xml" ContentType="application/vnd.openxmlformats-officedocument.presentationml.tags+xml"/>
  <Override PartName="/ppt/notesSlides/notesSlide149.xml" ContentType="application/vnd.openxmlformats-officedocument.presentationml.notesSlide+xml"/>
  <Override PartName="/ppt/tags/tag202.xml" ContentType="application/vnd.openxmlformats-officedocument.presentationml.tags+xml"/>
  <Override PartName="/ppt/tags/tag203.xml" ContentType="application/vnd.openxmlformats-officedocument.presentationml.tags+xml"/>
  <Override PartName="/ppt/notesSlides/notesSlide150.xml" ContentType="application/vnd.openxmlformats-officedocument.presentationml.notesSlide+xml"/>
  <Override PartName="/ppt/tags/tag204.xml" ContentType="application/vnd.openxmlformats-officedocument.presentationml.tags+xml"/>
  <Override PartName="/ppt/tags/tag205.xml" ContentType="application/vnd.openxmlformats-officedocument.presentationml.tags+xml"/>
  <Override PartName="/ppt/notesSlides/notesSlide151.xml" ContentType="application/vnd.openxmlformats-officedocument.presentationml.notesSlide+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notesSlides/notesSlide152.xml" ContentType="application/vnd.openxmlformats-officedocument.presentationml.notesSlide+xml"/>
  <Override PartName="/ppt/tags/tag209.xml" ContentType="application/vnd.openxmlformats-officedocument.presentationml.tags+xml"/>
  <Override PartName="/ppt/tags/tag210.xml" ContentType="application/vnd.openxmlformats-officedocument.presentationml.tags+xml"/>
  <Override PartName="/ppt/notesSlides/notesSlide153.xml" ContentType="application/vnd.openxmlformats-officedocument.presentationml.notesSlide+xml"/>
  <Override PartName="/ppt/tags/tag211.xml" ContentType="application/vnd.openxmlformats-officedocument.presentationml.tags+xml"/>
  <Override PartName="/ppt/notesSlides/notesSlide154.xml" ContentType="application/vnd.openxmlformats-officedocument.presentationml.notesSlide+xml"/>
  <Override PartName="/ppt/tags/tag212.xml" ContentType="application/vnd.openxmlformats-officedocument.presentationml.tags+xml"/>
  <Override PartName="/ppt/notesSlides/notesSlide155.xml" ContentType="application/vnd.openxmlformats-officedocument.presentationml.notesSlide+xml"/>
  <Override PartName="/ppt/tags/tag213.xml" ContentType="application/vnd.openxmlformats-officedocument.presentationml.tags+xml"/>
  <Override PartName="/ppt/notesSlides/notesSlide156.xml" ContentType="application/vnd.openxmlformats-officedocument.presentationml.notesSlide+xml"/>
  <Override PartName="/ppt/tags/tag214.xml" ContentType="application/vnd.openxmlformats-officedocument.presentationml.tags+xml"/>
  <Override PartName="/ppt/notesSlides/notesSlide157.xml" ContentType="application/vnd.openxmlformats-officedocument.presentationml.notesSlide+xml"/>
  <Override PartName="/ppt/tags/tag215.xml" ContentType="application/vnd.openxmlformats-officedocument.presentationml.tags+xml"/>
  <Override PartName="/ppt/notesSlides/notesSlide158.xml" ContentType="application/vnd.openxmlformats-officedocument.presentationml.notesSlide+xml"/>
  <Override PartName="/ppt/tags/tag216.xml" ContentType="application/vnd.openxmlformats-officedocument.presentationml.tags+xml"/>
  <Override PartName="/ppt/notesSlides/notesSlide159.xml" ContentType="application/vnd.openxmlformats-officedocument.presentationml.notesSlide+xml"/>
  <Override PartName="/ppt/tags/tag217.xml" ContentType="application/vnd.openxmlformats-officedocument.presentationml.tags+xml"/>
  <Override PartName="/ppt/notesSlides/notesSlide160.xml" ContentType="application/vnd.openxmlformats-officedocument.presentationml.notesSlide+xml"/>
  <Override PartName="/ppt/tags/tag218.xml" ContentType="application/vnd.openxmlformats-officedocument.presentationml.tags+xml"/>
  <Override PartName="/ppt/notesSlides/notesSlide161.xml" ContentType="application/vnd.openxmlformats-officedocument.presentationml.notesSlide+xml"/>
  <Override PartName="/ppt/tags/tag219.xml" ContentType="application/vnd.openxmlformats-officedocument.presentationml.tags+xml"/>
  <Override PartName="/ppt/notesSlides/notesSlide162.xml" ContentType="application/vnd.openxmlformats-officedocument.presentationml.notesSlide+xml"/>
  <Override PartName="/ppt/tags/tag220.xml" ContentType="application/vnd.openxmlformats-officedocument.presentationml.tags+xml"/>
  <Override PartName="/ppt/notesSlides/notesSlide163.xml" ContentType="application/vnd.openxmlformats-officedocument.presentationml.notesSlide+xml"/>
  <Override PartName="/ppt/tags/tag221.xml" ContentType="application/vnd.openxmlformats-officedocument.presentationml.tags+xml"/>
  <Override PartName="/ppt/notesSlides/notesSlide164.xml" ContentType="application/vnd.openxmlformats-officedocument.presentationml.notesSlide+xml"/>
  <Override PartName="/ppt/tags/tag222.xml" ContentType="application/vnd.openxmlformats-officedocument.presentationml.tags+xml"/>
  <Override PartName="/ppt/notesSlides/notesSlide165.xml" ContentType="application/vnd.openxmlformats-officedocument.presentationml.notesSlide+xml"/>
  <Override PartName="/ppt/tags/tag223.xml" ContentType="application/vnd.openxmlformats-officedocument.presentationml.tags+xml"/>
  <Override PartName="/ppt/tags/tag224.xml" ContentType="application/vnd.openxmlformats-officedocument.presentationml.tags+xml"/>
  <Override PartName="/ppt/notesSlides/notesSlide166.xml" ContentType="application/vnd.openxmlformats-officedocument.presentationml.notesSlide+xml"/>
  <Override PartName="/ppt/tags/tag225.xml" ContentType="application/vnd.openxmlformats-officedocument.presentationml.tags+xml"/>
  <Override PartName="/ppt/tags/tag226.xml" ContentType="application/vnd.openxmlformats-officedocument.presentationml.tags+xml"/>
  <Override PartName="/ppt/notesSlides/notesSlide167.xml" ContentType="application/vnd.openxmlformats-officedocument.presentationml.notesSlide+xml"/>
  <Override PartName="/ppt/tags/tag227.xml" ContentType="application/vnd.openxmlformats-officedocument.presentationml.tags+xml"/>
  <Override PartName="/ppt/notesSlides/notesSlide168.xml" ContentType="application/vnd.openxmlformats-officedocument.presentationml.notesSlide+xml"/>
  <Override PartName="/ppt/tags/tag228.xml" ContentType="application/vnd.openxmlformats-officedocument.presentationml.tags+xml"/>
  <Override PartName="/ppt/notesSlides/notesSlide169.xml" ContentType="application/vnd.openxmlformats-officedocument.presentationml.notesSlide+xml"/>
  <Override PartName="/ppt/tags/tag229.xml" ContentType="application/vnd.openxmlformats-officedocument.presentationml.tags+xml"/>
  <Override PartName="/ppt/notesSlides/notesSlide170.xml" ContentType="application/vnd.openxmlformats-officedocument.presentationml.notesSlide+xml"/>
  <Override PartName="/ppt/tags/tag230.xml" ContentType="application/vnd.openxmlformats-officedocument.presentationml.tags+xml"/>
  <Override PartName="/ppt/notesSlides/notesSlide171.xml" ContentType="application/vnd.openxmlformats-officedocument.presentationml.notesSlide+xml"/>
  <Override PartName="/ppt/tags/tag231.xml" ContentType="application/vnd.openxmlformats-officedocument.presentationml.tags+xml"/>
  <Override PartName="/ppt/notesSlides/notesSlide172.xml" ContentType="application/vnd.openxmlformats-officedocument.presentationml.notesSlide+xml"/>
  <Override PartName="/ppt/diagrams/data23.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tags/tag232.xml" ContentType="application/vnd.openxmlformats-officedocument.presentationml.tags+xml"/>
  <Override PartName="/ppt/notesSlides/notesSlide173.xml" ContentType="application/vnd.openxmlformats-officedocument.presentationml.notesSlide+xml"/>
  <Override PartName="/ppt/diagrams/data24.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tags/tag233.xml" ContentType="application/vnd.openxmlformats-officedocument.presentationml.tags+xml"/>
  <Override PartName="/ppt/notesSlides/notesSlide174.xml" ContentType="application/vnd.openxmlformats-officedocument.presentationml.notesSlide+xml"/>
  <Override PartName="/ppt/diagrams/data25.xml" ContentType="application/vnd.openxmlformats-officedocument.drawingml.diagramData+xml"/>
  <Override PartName="/ppt/diagrams/layout23.xml" ContentType="application/vnd.openxmlformats-officedocument.drawingml.diagramLayout+xml"/>
  <Override PartName="/ppt/diagrams/quickStyle23.xml" ContentType="application/vnd.openxmlformats-officedocument.drawingml.diagramStyle+xml"/>
  <Override PartName="/ppt/diagrams/colors23.xml" ContentType="application/vnd.openxmlformats-officedocument.drawingml.diagramColors+xml"/>
  <Override PartName="/ppt/diagrams/drawing23.xml" ContentType="application/vnd.ms-office.drawingml.diagramDrawing+xml"/>
  <Override PartName="/ppt/tags/tag234.xml" ContentType="application/vnd.openxmlformats-officedocument.presentationml.tags+xml"/>
  <Override PartName="/ppt/notesSlides/notesSlide175.xml" ContentType="application/vnd.openxmlformats-officedocument.presentationml.notesSlide+xml"/>
  <Override PartName="/ppt/tags/tag235.xml" ContentType="application/vnd.openxmlformats-officedocument.presentationml.tags+xml"/>
  <Override PartName="/ppt/notesSlides/notesSlide176.xml" ContentType="application/vnd.openxmlformats-officedocument.presentationml.notesSlide+xml"/>
  <Override PartName="/ppt/tags/tag236.xml" ContentType="application/vnd.openxmlformats-officedocument.presentationml.tags+xml"/>
  <Override PartName="/ppt/notesSlides/notesSlide17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diagrams/data12.xml" ContentType="application/vnd.openxmlformats-officedocument.drawingml.diagramData+xml"/>
  <Override PartName="/ppt/diagrams/data15.xml" ContentType="application/vnd.openxmlformats-officedocument.drawingml.diagramData+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8590" r:id="rId1"/>
    <p:sldMasterId id="2147488596" r:id="rId2"/>
  </p:sldMasterIdLst>
  <p:notesMasterIdLst>
    <p:notesMasterId r:id="rId181"/>
  </p:notesMasterIdLst>
  <p:handoutMasterIdLst>
    <p:handoutMasterId r:id="rId182"/>
  </p:handoutMasterIdLst>
  <p:sldIdLst>
    <p:sldId id="1349" r:id="rId3"/>
    <p:sldId id="1157" r:id="rId4"/>
    <p:sldId id="1160" r:id="rId5"/>
    <p:sldId id="1350" r:id="rId6"/>
    <p:sldId id="1351" r:id="rId7"/>
    <p:sldId id="1352" r:id="rId8"/>
    <p:sldId id="1353" r:id="rId9"/>
    <p:sldId id="1120" r:id="rId10"/>
    <p:sldId id="692" r:id="rId11"/>
    <p:sldId id="1232" r:id="rId12"/>
    <p:sldId id="1233" r:id="rId13"/>
    <p:sldId id="1203" r:id="rId14"/>
    <p:sldId id="1228" r:id="rId15"/>
    <p:sldId id="1229" r:id="rId16"/>
    <p:sldId id="1230" r:id="rId17"/>
    <p:sldId id="1231" r:id="rId18"/>
    <p:sldId id="1165" r:id="rId19"/>
    <p:sldId id="1164" r:id="rId20"/>
    <p:sldId id="1224" r:id="rId21"/>
    <p:sldId id="1167" r:id="rId22"/>
    <p:sldId id="1185" r:id="rId23"/>
    <p:sldId id="1223" r:id="rId24"/>
    <p:sldId id="1222" r:id="rId25"/>
    <p:sldId id="1188" r:id="rId26"/>
    <p:sldId id="1170" r:id="rId27"/>
    <p:sldId id="1226" r:id="rId28"/>
    <p:sldId id="1182" r:id="rId29"/>
    <p:sldId id="1177" r:id="rId30"/>
    <p:sldId id="1178" r:id="rId31"/>
    <p:sldId id="1179" r:id="rId32"/>
    <p:sldId id="1180" r:id="rId33"/>
    <p:sldId id="1181" r:id="rId34"/>
    <p:sldId id="1174" r:id="rId35"/>
    <p:sldId id="1171" r:id="rId36"/>
    <p:sldId id="1186" r:id="rId37"/>
    <p:sldId id="1187" r:id="rId38"/>
    <p:sldId id="1189" r:id="rId39"/>
    <p:sldId id="1190" r:id="rId40"/>
    <p:sldId id="1191" r:id="rId41"/>
    <p:sldId id="1192" r:id="rId42"/>
    <p:sldId id="1225" r:id="rId43"/>
    <p:sldId id="1193" r:id="rId44"/>
    <p:sldId id="1227" r:id="rId45"/>
    <p:sldId id="1196" r:id="rId46"/>
    <p:sldId id="1213" r:id="rId47"/>
    <p:sldId id="1197" r:id="rId48"/>
    <p:sldId id="1214" r:id="rId49"/>
    <p:sldId id="1198" r:id="rId50"/>
    <p:sldId id="1215" r:id="rId51"/>
    <p:sldId id="1199" r:id="rId52"/>
    <p:sldId id="1216" r:id="rId53"/>
    <p:sldId id="1217" r:id="rId54"/>
    <p:sldId id="1202" r:id="rId55"/>
    <p:sldId id="1218" r:id="rId56"/>
    <p:sldId id="1208" r:id="rId57"/>
    <p:sldId id="1219" r:id="rId58"/>
    <p:sldId id="1209" r:id="rId59"/>
    <p:sldId id="1220" r:id="rId60"/>
    <p:sldId id="1210" r:id="rId61"/>
    <p:sldId id="1221" r:id="rId62"/>
    <p:sldId id="1211" r:id="rId63"/>
    <p:sldId id="1195" r:id="rId64"/>
    <p:sldId id="1234" r:id="rId65"/>
    <p:sldId id="1235" r:id="rId66"/>
    <p:sldId id="1237" r:id="rId67"/>
    <p:sldId id="1238" r:id="rId68"/>
    <p:sldId id="1239" r:id="rId69"/>
    <p:sldId id="1240" r:id="rId70"/>
    <p:sldId id="1241" r:id="rId71"/>
    <p:sldId id="1242" r:id="rId72"/>
    <p:sldId id="1243" r:id="rId73"/>
    <p:sldId id="1244" r:id="rId74"/>
    <p:sldId id="1245" r:id="rId75"/>
    <p:sldId id="1246" r:id="rId76"/>
    <p:sldId id="1247" r:id="rId77"/>
    <p:sldId id="1248" r:id="rId78"/>
    <p:sldId id="1249" r:id="rId79"/>
    <p:sldId id="1250" r:id="rId80"/>
    <p:sldId id="1251" r:id="rId81"/>
    <p:sldId id="1252" r:id="rId82"/>
    <p:sldId id="1253" r:id="rId83"/>
    <p:sldId id="1254" r:id="rId84"/>
    <p:sldId id="1255" r:id="rId85"/>
    <p:sldId id="1256" r:id="rId86"/>
    <p:sldId id="1257" r:id="rId87"/>
    <p:sldId id="1258" r:id="rId88"/>
    <p:sldId id="1259" r:id="rId89"/>
    <p:sldId id="1260" r:id="rId90"/>
    <p:sldId id="1261" r:id="rId91"/>
    <p:sldId id="1262" r:id="rId92"/>
    <p:sldId id="1263" r:id="rId93"/>
    <p:sldId id="1264" r:id="rId94"/>
    <p:sldId id="1265" r:id="rId95"/>
    <p:sldId id="1266" r:id="rId96"/>
    <p:sldId id="1267" r:id="rId97"/>
    <p:sldId id="1268" r:id="rId98"/>
    <p:sldId id="1269" r:id="rId99"/>
    <p:sldId id="1270" r:id="rId100"/>
    <p:sldId id="1271" r:id="rId101"/>
    <p:sldId id="1272" r:id="rId102"/>
    <p:sldId id="1273" r:id="rId103"/>
    <p:sldId id="1274" r:id="rId104"/>
    <p:sldId id="1275" r:id="rId105"/>
    <p:sldId id="1276" r:id="rId106"/>
    <p:sldId id="1277" r:id="rId107"/>
    <p:sldId id="1278" r:id="rId108"/>
    <p:sldId id="1279" r:id="rId109"/>
    <p:sldId id="1280" r:id="rId110"/>
    <p:sldId id="1281" r:id="rId111"/>
    <p:sldId id="1282" r:id="rId112"/>
    <p:sldId id="1283" r:id="rId113"/>
    <p:sldId id="1284" r:id="rId114"/>
    <p:sldId id="1285" r:id="rId115"/>
    <p:sldId id="1286" r:id="rId116"/>
    <p:sldId id="1287" r:id="rId117"/>
    <p:sldId id="1288" r:id="rId118"/>
    <p:sldId id="1289" r:id="rId119"/>
    <p:sldId id="1291" r:id="rId120"/>
    <p:sldId id="1292" r:id="rId121"/>
    <p:sldId id="1294" r:id="rId122"/>
    <p:sldId id="1295" r:id="rId123"/>
    <p:sldId id="1296" r:id="rId124"/>
    <p:sldId id="1297" r:id="rId125"/>
    <p:sldId id="1298" r:id="rId126"/>
    <p:sldId id="1299" r:id="rId127"/>
    <p:sldId id="1300" r:id="rId128"/>
    <p:sldId id="1301" r:id="rId129"/>
    <p:sldId id="1302" r:id="rId130"/>
    <p:sldId id="1303" r:id="rId131"/>
    <p:sldId id="1304" r:id="rId132"/>
    <p:sldId id="1305" r:id="rId133"/>
    <p:sldId id="1306" r:id="rId134"/>
    <p:sldId id="1307" r:id="rId135"/>
    <p:sldId id="1308" r:id="rId136"/>
    <p:sldId id="1309" r:id="rId137"/>
    <p:sldId id="1310" r:id="rId138"/>
    <p:sldId id="1311" r:id="rId139"/>
    <p:sldId id="1312" r:id="rId140"/>
    <p:sldId id="1313" r:id="rId141"/>
    <p:sldId id="1314" r:id="rId142"/>
    <p:sldId id="1315" r:id="rId143"/>
    <p:sldId id="1316" r:id="rId144"/>
    <p:sldId id="1317" r:id="rId145"/>
    <p:sldId id="1318" r:id="rId146"/>
    <p:sldId id="1319" r:id="rId147"/>
    <p:sldId id="1320" r:id="rId148"/>
    <p:sldId id="1321" r:id="rId149"/>
    <p:sldId id="1322" r:id="rId150"/>
    <p:sldId id="1323" r:id="rId151"/>
    <p:sldId id="1324" r:id="rId152"/>
    <p:sldId id="1325" r:id="rId153"/>
    <p:sldId id="1326" r:id="rId154"/>
    <p:sldId id="1327" r:id="rId155"/>
    <p:sldId id="1328" r:id="rId156"/>
    <p:sldId id="1329" r:id="rId157"/>
    <p:sldId id="1330" r:id="rId158"/>
    <p:sldId id="1331" r:id="rId159"/>
    <p:sldId id="1332" r:id="rId160"/>
    <p:sldId id="1333" r:id="rId161"/>
    <p:sldId id="1334" r:id="rId162"/>
    <p:sldId id="1335" r:id="rId163"/>
    <p:sldId id="1336" r:id="rId164"/>
    <p:sldId id="1337" r:id="rId165"/>
    <p:sldId id="1338" r:id="rId166"/>
    <p:sldId id="1339" r:id="rId167"/>
    <p:sldId id="1340" r:id="rId168"/>
    <p:sldId id="1341" r:id="rId169"/>
    <p:sldId id="1342" r:id="rId170"/>
    <p:sldId id="1343" r:id="rId171"/>
    <p:sldId id="1344" r:id="rId172"/>
    <p:sldId id="1345" r:id="rId173"/>
    <p:sldId id="1346" r:id="rId174"/>
    <p:sldId id="1019" r:id="rId175"/>
    <p:sldId id="1290" r:id="rId176"/>
    <p:sldId id="1347" r:id="rId177"/>
    <p:sldId id="1354" r:id="rId178"/>
    <p:sldId id="1355" r:id="rId179"/>
    <p:sldId id="1356" r:id="rId180"/>
  </p:sldIdLst>
  <p:sldSz cx="9144000" cy="6858000" type="screen4x3"/>
  <p:notesSz cx="7315200" cy="9601200"/>
  <p:custDataLst>
    <p:tags r:id="rId183"/>
  </p:custDataLst>
  <p:defaultTextStyle>
    <a:defPPr>
      <a:defRPr lang="en-US"/>
    </a:defPPr>
    <a:lvl1pPr algn="l" rtl="0" eaLnBrk="0" fontAlgn="base" hangingPunct="0">
      <a:spcBef>
        <a:spcPct val="0"/>
      </a:spcBef>
      <a:spcAft>
        <a:spcPct val="0"/>
      </a:spcAft>
      <a:defRPr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kern="1200">
        <a:solidFill>
          <a:schemeClr val="tx1"/>
        </a:solidFill>
        <a:latin typeface="Garamond" pitchFamily="18" charset="0"/>
        <a:ea typeface="+mn-ea"/>
        <a:cs typeface="+mn-cs"/>
      </a:defRPr>
    </a:lvl5pPr>
    <a:lvl6pPr marL="2286000" algn="l" defTabSz="914400" rtl="0" eaLnBrk="1" latinLnBrk="0" hangingPunct="1">
      <a:defRPr kern="1200">
        <a:solidFill>
          <a:schemeClr val="tx1"/>
        </a:solidFill>
        <a:latin typeface="Garamond" pitchFamily="18" charset="0"/>
        <a:ea typeface="+mn-ea"/>
        <a:cs typeface="+mn-cs"/>
      </a:defRPr>
    </a:lvl6pPr>
    <a:lvl7pPr marL="2743200" algn="l" defTabSz="914400" rtl="0" eaLnBrk="1" latinLnBrk="0" hangingPunct="1">
      <a:defRPr kern="1200">
        <a:solidFill>
          <a:schemeClr val="tx1"/>
        </a:solidFill>
        <a:latin typeface="Garamond" pitchFamily="18" charset="0"/>
        <a:ea typeface="+mn-ea"/>
        <a:cs typeface="+mn-cs"/>
      </a:defRPr>
    </a:lvl7pPr>
    <a:lvl8pPr marL="3200400" algn="l" defTabSz="914400" rtl="0" eaLnBrk="1" latinLnBrk="0" hangingPunct="1">
      <a:defRPr kern="1200">
        <a:solidFill>
          <a:schemeClr val="tx1"/>
        </a:solidFill>
        <a:latin typeface="Garamond" pitchFamily="18" charset="0"/>
        <a:ea typeface="+mn-ea"/>
        <a:cs typeface="+mn-cs"/>
      </a:defRPr>
    </a:lvl8pPr>
    <a:lvl9pPr marL="3657600" algn="l" defTabSz="914400" rtl="0" eaLnBrk="1" latinLnBrk="0" hangingPunct="1">
      <a:defRPr kern="1200">
        <a:solidFill>
          <a:schemeClr val="tx1"/>
        </a:solidFill>
        <a:latin typeface="Garamond" pitchFamily="18" charset="0"/>
        <a:ea typeface="+mn-ea"/>
        <a:cs typeface="+mn-cs"/>
      </a:defRPr>
    </a:lvl9pPr>
  </p:defaultTextStyle>
  <p:extLst>
    <p:ext uri="{521415D9-36F7-43E2-AB2F-B90AF26B5E84}">
      <p14:sectionLst xmlns:p14="http://schemas.microsoft.com/office/powerpoint/2010/main">
        <p14:section name="Welcome" id="{B2375C31-A281-41DE-907F-CAC2F79AD676}">
          <p14:sldIdLst>
            <p14:sldId id="1349"/>
            <p14:sldId id="1157"/>
          </p14:sldIdLst>
        </p14:section>
        <p14:section name="Title" id="{BACB6250-860E-4B21-988E-C35B84B317C8}">
          <p14:sldIdLst>
            <p14:sldId id="1160"/>
          </p14:sldIdLst>
        </p14:section>
        <p14:section name="Introduction" id="{12493262-8260-41D9-8EA8-8C9DF3CFD029}">
          <p14:sldIdLst>
            <p14:sldId id="1350"/>
            <p14:sldId id="1351"/>
            <p14:sldId id="1352"/>
            <p14:sldId id="1353"/>
            <p14:sldId id="1120"/>
            <p14:sldId id="692"/>
            <p14:sldId id="1232"/>
            <p14:sldId id="1233"/>
          </p14:sldIdLst>
        </p14:section>
        <p14:section name="Design Example" id="{F8173152-8D99-429B-966C-F6574F6C49AB}">
          <p14:sldIdLst>
            <p14:sldId id="1203"/>
            <p14:sldId id="1228"/>
            <p14:sldId id="1229"/>
            <p14:sldId id="1230"/>
            <p14:sldId id="1231"/>
          </p14:sldIdLst>
        </p14:section>
        <p14:section name="Part One Contents" id="{6CF201E7-7C33-48ED-93AA-60B5FE9FEB41}">
          <p14:sldIdLst>
            <p14:sldId id="1165"/>
          </p14:sldIdLst>
        </p14:section>
        <p14:section name="2015 IBC Code Provisions" id="{C35E19EE-AE72-4690-937D-6E1FEAAFFAB0}">
          <p14:sldIdLst>
            <p14:sldId id="1164"/>
            <p14:sldId id="1224"/>
            <p14:sldId id="1167"/>
            <p14:sldId id="1185"/>
            <p14:sldId id="1223"/>
            <p14:sldId id="1222"/>
            <p14:sldId id="1188"/>
          </p14:sldIdLst>
        </p14:section>
        <p14:section name="Finding Seismic Design Parameters" id="{BC614352-835B-4C63-9B79-DD035E43A45C}">
          <p14:sldIdLst>
            <p14:sldId id="1170"/>
            <p14:sldId id="1226"/>
            <p14:sldId id="1182"/>
            <p14:sldId id="1177"/>
            <p14:sldId id="1178"/>
            <p14:sldId id="1179"/>
            <p14:sldId id="1180"/>
            <p14:sldId id="1181"/>
            <p14:sldId id="1174"/>
            <p14:sldId id="1171"/>
            <p14:sldId id="1186"/>
            <p14:sldId id="1187"/>
            <p14:sldId id="1189"/>
            <p14:sldId id="1190"/>
            <p14:sldId id="1191"/>
          </p14:sldIdLst>
        </p14:section>
        <p14:section name="Lesson 3: Structural Irregularities" id="{7CD13E16-F2F2-4ABB-B0A7-229C4964309B}">
          <p14:sldIdLst>
            <p14:sldId id="1192"/>
            <p14:sldId id="1225"/>
            <p14:sldId id="1193"/>
            <p14:sldId id="1227"/>
            <p14:sldId id="1196"/>
            <p14:sldId id="1213"/>
            <p14:sldId id="1197"/>
            <p14:sldId id="1214"/>
            <p14:sldId id="1198"/>
            <p14:sldId id="1215"/>
            <p14:sldId id="1199"/>
            <p14:sldId id="1216"/>
            <p14:sldId id="1217"/>
            <p14:sldId id="1202"/>
            <p14:sldId id="1218"/>
            <p14:sldId id="1208"/>
            <p14:sldId id="1219"/>
            <p14:sldId id="1209"/>
            <p14:sldId id="1220"/>
            <p14:sldId id="1210"/>
            <p14:sldId id="1221"/>
            <p14:sldId id="1211"/>
            <p14:sldId id="1195"/>
          </p14:sldIdLst>
        </p14:section>
        <p14:section name="Part Two Contents" id="{58180D1F-9A5E-44C2-A51D-40D9DA4527A3}">
          <p14:sldIdLst>
            <p14:sldId id="1234"/>
          </p14:sldIdLst>
        </p14:section>
        <p14:section name="Lesson 1: Design Base Shear" id="{9A1C1EC6-57B3-4CFF-AB0A-31D7C64311B6}">
          <p14:sldIdLst>
            <p14:sldId id="1235"/>
            <p14:sldId id="1237"/>
            <p14:sldId id="1238"/>
            <p14:sldId id="1239"/>
            <p14:sldId id="1240"/>
            <p14:sldId id="1241"/>
            <p14:sldId id="1242"/>
            <p14:sldId id="1243"/>
            <p14:sldId id="1244"/>
            <p14:sldId id="1245"/>
            <p14:sldId id="1246"/>
            <p14:sldId id="1247"/>
            <p14:sldId id="1248"/>
            <p14:sldId id="1249"/>
            <p14:sldId id="1250"/>
            <p14:sldId id="1251"/>
            <p14:sldId id="1252"/>
            <p14:sldId id="1253"/>
            <p14:sldId id="1254"/>
            <p14:sldId id="1255"/>
            <p14:sldId id="1256"/>
            <p14:sldId id="1257"/>
            <p14:sldId id="1258"/>
            <p14:sldId id="1259"/>
            <p14:sldId id="1260"/>
            <p14:sldId id="1261"/>
            <p14:sldId id="1262"/>
            <p14:sldId id="1263"/>
            <p14:sldId id="1264"/>
            <p14:sldId id="1265"/>
            <p14:sldId id="1266"/>
            <p14:sldId id="1267"/>
            <p14:sldId id="1268"/>
            <p14:sldId id="1269"/>
            <p14:sldId id="1270"/>
            <p14:sldId id="1271"/>
            <p14:sldId id="1272"/>
            <p14:sldId id="1273"/>
            <p14:sldId id="1274"/>
            <p14:sldId id="1275"/>
            <p14:sldId id="1276"/>
            <p14:sldId id="1277"/>
            <p14:sldId id="1278"/>
            <p14:sldId id="1279"/>
            <p14:sldId id="1280"/>
            <p14:sldId id="1281"/>
            <p14:sldId id="1282"/>
            <p14:sldId id="1283"/>
            <p14:sldId id="1284"/>
            <p14:sldId id="1285"/>
            <p14:sldId id="1286"/>
            <p14:sldId id="1287"/>
            <p14:sldId id="1288"/>
            <p14:sldId id="1289"/>
          </p14:sldIdLst>
        </p14:section>
        <p14:section name="Part Three Contents" id="{895C3198-85B5-45D2-A96E-831373B2D7E9}">
          <p14:sldIdLst>
            <p14:sldId id="1291"/>
          </p14:sldIdLst>
        </p14:section>
        <p14:section name="Lesson 1: Shear Wall Shear Design" id="{C8ACD113-238F-48E0-A64A-37941F1AC949}">
          <p14:sldIdLst>
            <p14:sldId id="1292"/>
            <p14:sldId id="1294"/>
            <p14:sldId id="1295"/>
            <p14:sldId id="1296"/>
            <p14:sldId id="1297"/>
            <p14:sldId id="1298"/>
            <p14:sldId id="1299"/>
            <p14:sldId id="1300"/>
            <p14:sldId id="1301"/>
            <p14:sldId id="1302"/>
            <p14:sldId id="1303"/>
            <p14:sldId id="1304"/>
            <p14:sldId id="1305"/>
            <p14:sldId id="1306"/>
            <p14:sldId id="1307"/>
            <p14:sldId id="1308"/>
            <p14:sldId id="1309"/>
            <p14:sldId id="1310"/>
            <p14:sldId id="1311"/>
            <p14:sldId id="1312"/>
            <p14:sldId id="1313"/>
            <p14:sldId id="1314"/>
            <p14:sldId id="1315"/>
            <p14:sldId id="1316"/>
            <p14:sldId id="1317"/>
            <p14:sldId id="1318"/>
            <p14:sldId id="1319"/>
            <p14:sldId id="1320"/>
            <p14:sldId id="1321"/>
            <p14:sldId id="1322"/>
            <p14:sldId id="1323"/>
            <p14:sldId id="1324"/>
            <p14:sldId id="1325"/>
            <p14:sldId id="1326"/>
            <p14:sldId id="1327"/>
            <p14:sldId id="1328"/>
            <p14:sldId id="1329"/>
            <p14:sldId id="1330"/>
            <p14:sldId id="1331"/>
            <p14:sldId id="1332"/>
            <p14:sldId id="1333"/>
            <p14:sldId id="1334"/>
            <p14:sldId id="1335"/>
            <p14:sldId id="1336"/>
            <p14:sldId id="1337"/>
            <p14:sldId id="1338"/>
            <p14:sldId id="1339"/>
            <p14:sldId id="1340"/>
            <p14:sldId id="1341"/>
            <p14:sldId id="1342"/>
            <p14:sldId id="1343"/>
            <p14:sldId id="1344"/>
            <p14:sldId id="1345"/>
            <p14:sldId id="1346"/>
          </p14:sldIdLst>
        </p14:section>
        <p14:section name="Wrap Up / Questions" id="{39BFE3EF-E2C2-46FA-BB73-4212C29FD00B}">
          <p14:sldIdLst>
            <p14:sldId id="1019"/>
            <p14:sldId id="1290"/>
            <p14:sldId id="1347"/>
            <p14:sldId id="1354"/>
            <p14:sldId id="1355"/>
            <p14:sldId id="1356"/>
          </p14:sldIdLst>
        </p14:section>
      </p14:sectionLst>
    </p:ext>
    <p:ext uri="{EFAFB233-063F-42B5-8137-9DF3F51BA10A}">
      <p15:sldGuideLst xmlns:p15="http://schemas.microsoft.com/office/powerpoint/2012/main">
        <p15:guide id="1" orient="horz" pos="406">
          <p15:clr>
            <a:srgbClr val="A4A3A4"/>
          </p15:clr>
        </p15:guide>
        <p15:guide id="2" orient="horz" pos="3888" userDrawn="1">
          <p15:clr>
            <a:srgbClr val="A4A3A4"/>
          </p15:clr>
        </p15:guide>
        <p15:guide id="3" orient="horz" pos="840" userDrawn="1">
          <p15:clr>
            <a:srgbClr val="A4A3A4"/>
          </p15:clr>
        </p15:guide>
        <p15:guide id="4" pos="5472">
          <p15:clr>
            <a:srgbClr val="A4A3A4"/>
          </p15:clr>
        </p15:guide>
        <p15:guide id="5" pos="289">
          <p15:clr>
            <a:srgbClr val="A4A3A4"/>
          </p15:clr>
        </p15:guide>
        <p15:guide id="6" pos="2794">
          <p15:clr>
            <a:srgbClr val="A4A3A4"/>
          </p15:clr>
        </p15:guide>
        <p15:guide id="7" pos="2966">
          <p15:clr>
            <a:srgbClr val="A4A3A4"/>
          </p15:clr>
        </p15:guide>
      </p15:sldGuideLst>
    </p:ext>
    <p:ext uri="{2D200454-40CA-4A62-9FC3-DE9A4176ACB9}">
      <p15:notesGuideLst xmlns:p15="http://schemas.microsoft.com/office/powerpoint/2012/main">
        <p15:guide id="1" orient="horz" pos="3024">
          <p15:clr>
            <a:srgbClr val="A4A3A4"/>
          </p15:clr>
        </p15:guide>
        <p15:guide id="2" pos="2304">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F3F7FB"/>
    <a:srgbClr val="EBF2F9"/>
    <a:srgbClr val="DC6808"/>
    <a:srgbClr val="7690A9"/>
    <a:srgbClr val="4E7DB0"/>
    <a:srgbClr val="DCB362"/>
    <a:srgbClr val="FF9900"/>
    <a:srgbClr val="D9D9D9"/>
    <a:srgbClr val="008A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316" autoAdjust="0"/>
    <p:restoredTop sz="78599" autoAdjust="0"/>
  </p:normalViewPr>
  <p:slideViewPr>
    <p:cSldViewPr snapToGrid="0">
      <p:cViewPr varScale="1">
        <p:scale>
          <a:sx n="107" d="100"/>
          <a:sy n="107" d="100"/>
        </p:scale>
        <p:origin x="1812" y="84"/>
      </p:cViewPr>
      <p:guideLst>
        <p:guide orient="horz" pos="406"/>
        <p:guide orient="horz" pos="3888"/>
        <p:guide orient="horz" pos="840"/>
        <p:guide pos="5472"/>
        <p:guide pos="289"/>
        <p:guide pos="2794"/>
        <p:guide pos="296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20" d="100"/>
        <a:sy n="120" d="100"/>
      </p:scale>
      <p:origin x="0" y="9398"/>
    </p:cViewPr>
  </p:sorterViewPr>
  <p:notesViewPr>
    <p:cSldViewPr snapToGrid="0" showGuides="1">
      <p:cViewPr>
        <p:scale>
          <a:sx n="100" d="100"/>
          <a:sy n="100" d="100"/>
        </p:scale>
        <p:origin x="-3324" y="612"/>
      </p:cViewPr>
      <p:guideLst>
        <p:guide orient="horz" pos="3024"/>
        <p:guide pos="2304"/>
      </p:guideLst>
    </p:cSldViewPr>
  </p:notesViewPr>
  <p:gridSpacing cx="36004" cy="36004"/>
</p:viewPr>
</file>

<file path=ppt/_rels/presentation.xml.rels><?xml version="1.0" encoding="UTF-8" standalone="yes"?>
<Relationships xmlns="http://schemas.openxmlformats.org/package/2006/relationships"><Relationship Id="rId117" Type="http://schemas.openxmlformats.org/officeDocument/2006/relationships/slide" Target="slides/slide115.xml"/><Relationship Id="rId21" Type="http://schemas.openxmlformats.org/officeDocument/2006/relationships/slide" Target="slides/slide19.xml"/><Relationship Id="rId42" Type="http://schemas.openxmlformats.org/officeDocument/2006/relationships/slide" Target="slides/slide40.xml"/><Relationship Id="rId63" Type="http://schemas.openxmlformats.org/officeDocument/2006/relationships/slide" Target="slides/slide61.xml"/><Relationship Id="rId84" Type="http://schemas.openxmlformats.org/officeDocument/2006/relationships/slide" Target="slides/slide82.xml"/><Relationship Id="rId138" Type="http://schemas.openxmlformats.org/officeDocument/2006/relationships/slide" Target="slides/slide136.xml"/><Relationship Id="rId159" Type="http://schemas.openxmlformats.org/officeDocument/2006/relationships/slide" Target="slides/slide157.xml"/><Relationship Id="rId170" Type="http://schemas.openxmlformats.org/officeDocument/2006/relationships/slide" Target="slides/slide168.xml"/><Relationship Id="rId107" Type="http://schemas.openxmlformats.org/officeDocument/2006/relationships/slide" Target="slides/slide105.xml"/><Relationship Id="rId11" Type="http://schemas.openxmlformats.org/officeDocument/2006/relationships/slide" Target="slides/slide9.xml"/><Relationship Id="rId32" Type="http://schemas.openxmlformats.org/officeDocument/2006/relationships/slide" Target="slides/slide30.xml"/><Relationship Id="rId53" Type="http://schemas.openxmlformats.org/officeDocument/2006/relationships/slide" Target="slides/slide51.xml"/><Relationship Id="rId74" Type="http://schemas.openxmlformats.org/officeDocument/2006/relationships/slide" Target="slides/slide72.xml"/><Relationship Id="rId128" Type="http://schemas.openxmlformats.org/officeDocument/2006/relationships/slide" Target="slides/slide126.xml"/><Relationship Id="rId149" Type="http://schemas.openxmlformats.org/officeDocument/2006/relationships/slide" Target="slides/slide147.xml"/><Relationship Id="rId5" Type="http://schemas.openxmlformats.org/officeDocument/2006/relationships/slide" Target="slides/slide3.xml"/><Relationship Id="rId95" Type="http://schemas.openxmlformats.org/officeDocument/2006/relationships/slide" Target="slides/slide93.xml"/><Relationship Id="rId160" Type="http://schemas.openxmlformats.org/officeDocument/2006/relationships/slide" Target="slides/slide158.xml"/><Relationship Id="rId181" Type="http://schemas.openxmlformats.org/officeDocument/2006/relationships/notesMaster" Target="notesMasters/notesMaster1.xml"/><Relationship Id="rId22" Type="http://schemas.openxmlformats.org/officeDocument/2006/relationships/slide" Target="slides/slide20.xml"/><Relationship Id="rId43" Type="http://schemas.openxmlformats.org/officeDocument/2006/relationships/slide" Target="slides/slide41.xml"/><Relationship Id="rId64" Type="http://schemas.openxmlformats.org/officeDocument/2006/relationships/slide" Target="slides/slide62.xml"/><Relationship Id="rId118" Type="http://schemas.openxmlformats.org/officeDocument/2006/relationships/slide" Target="slides/slide116.xml"/><Relationship Id="rId139" Type="http://schemas.openxmlformats.org/officeDocument/2006/relationships/slide" Target="slides/slide137.xml"/><Relationship Id="rId85" Type="http://schemas.openxmlformats.org/officeDocument/2006/relationships/slide" Target="slides/slide83.xml"/><Relationship Id="rId150" Type="http://schemas.openxmlformats.org/officeDocument/2006/relationships/slide" Target="slides/slide148.xml"/><Relationship Id="rId171" Type="http://schemas.openxmlformats.org/officeDocument/2006/relationships/slide" Target="slides/slide169.xml"/><Relationship Id="rId12" Type="http://schemas.openxmlformats.org/officeDocument/2006/relationships/slide" Target="slides/slide10.xml"/><Relationship Id="rId33" Type="http://schemas.openxmlformats.org/officeDocument/2006/relationships/slide" Target="slides/slide31.xml"/><Relationship Id="rId108" Type="http://schemas.openxmlformats.org/officeDocument/2006/relationships/slide" Target="slides/slide106.xml"/><Relationship Id="rId129" Type="http://schemas.openxmlformats.org/officeDocument/2006/relationships/slide" Target="slides/slide127.xml"/><Relationship Id="rId54" Type="http://schemas.openxmlformats.org/officeDocument/2006/relationships/slide" Target="slides/slide52.xml"/><Relationship Id="rId75" Type="http://schemas.openxmlformats.org/officeDocument/2006/relationships/slide" Target="slides/slide73.xml"/><Relationship Id="rId96" Type="http://schemas.openxmlformats.org/officeDocument/2006/relationships/slide" Target="slides/slide94.xml"/><Relationship Id="rId140" Type="http://schemas.openxmlformats.org/officeDocument/2006/relationships/slide" Target="slides/slide138.xml"/><Relationship Id="rId161" Type="http://schemas.openxmlformats.org/officeDocument/2006/relationships/slide" Target="slides/slide159.xml"/><Relationship Id="rId182" Type="http://schemas.openxmlformats.org/officeDocument/2006/relationships/handoutMaster" Target="handoutMasters/handoutMaster1.xml"/><Relationship Id="rId6" Type="http://schemas.openxmlformats.org/officeDocument/2006/relationships/slide" Target="slides/slide4.xml"/><Relationship Id="rId23" Type="http://schemas.openxmlformats.org/officeDocument/2006/relationships/slide" Target="slides/slide21.xml"/><Relationship Id="rId119" Type="http://schemas.openxmlformats.org/officeDocument/2006/relationships/slide" Target="slides/slide117.xml"/><Relationship Id="rId44" Type="http://schemas.openxmlformats.org/officeDocument/2006/relationships/slide" Target="slides/slide42.xml"/><Relationship Id="rId65" Type="http://schemas.openxmlformats.org/officeDocument/2006/relationships/slide" Target="slides/slide63.xml"/><Relationship Id="rId86" Type="http://schemas.openxmlformats.org/officeDocument/2006/relationships/slide" Target="slides/slide84.xml"/><Relationship Id="rId130" Type="http://schemas.openxmlformats.org/officeDocument/2006/relationships/slide" Target="slides/slide128.xml"/><Relationship Id="rId151" Type="http://schemas.openxmlformats.org/officeDocument/2006/relationships/slide" Target="slides/slide149.xml"/><Relationship Id="rId172" Type="http://schemas.openxmlformats.org/officeDocument/2006/relationships/slide" Target="slides/slide170.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120" Type="http://schemas.openxmlformats.org/officeDocument/2006/relationships/slide" Target="slides/slide118.xml"/><Relationship Id="rId125" Type="http://schemas.openxmlformats.org/officeDocument/2006/relationships/slide" Target="slides/slide123.xml"/><Relationship Id="rId141" Type="http://schemas.openxmlformats.org/officeDocument/2006/relationships/slide" Target="slides/slide139.xml"/><Relationship Id="rId146" Type="http://schemas.openxmlformats.org/officeDocument/2006/relationships/slide" Target="slides/slide144.xml"/><Relationship Id="rId167" Type="http://schemas.openxmlformats.org/officeDocument/2006/relationships/slide" Target="slides/slide165.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162" Type="http://schemas.openxmlformats.org/officeDocument/2006/relationships/slide" Target="slides/slide160.xml"/><Relationship Id="rId183" Type="http://schemas.openxmlformats.org/officeDocument/2006/relationships/tags" Target="tags/tag1.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15" Type="http://schemas.openxmlformats.org/officeDocument/2006/relationships/slide" Target="slides/slide113.xml"/><Relationship Id="rId131" Type="http://schemas.openxmlformats.org/officeDocument/2006/relationships/slide" Target="slides/slide129.xml"/><Relationship Id="rId136" Type="http://schemas.openxmlformats.org/officeDocument/2006/relationships/slide" Target="slides/slide134.xml"/><Relationship Id="rId157" Type="http://schemas.openxmlformats.org/officeDocument/2006/relationships/slide" Target="slides/slide155.xml"/><Relationship Id="rId178" Type="http://schemas.openxmlformats.org/officeDocument/2006/relationships/slide" Target="slides/slide176.xml"/><Relationship Id="rId61" Type="http://schemas.openxmlformats.org/officeDocument/2006/relationships/slide" Target="slides/slide59.xml"/><Relationship Id="rId82" Type="http://schemas.openxmlformats.org/officeDocument/2006/relationships/slide" Target="slides/slide80.xml"/><Relationship Id="rId152" Type="http://schemas.openxmlformats.org/officeDocument/2006/relationships/slide" Target="slides/slide150.xml"/><Relationship Id="rId173" Type="http://schemas.openxmlformats.org/officeDocument/2006/relationships/slide" Target="slides/slide171.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26" Type="http://schemas.openxmlformats.org/officeDocument/2006/relationships/slide" Target="slides/slide124.xml"/><Relationship Id="rId147" Type="http://schemas.openxmlformats.org/officeDocument/2006/relationships/slide" Target="slides/slide145.xml"/><Relationship Id="rId168" Type="http://schemas.openxmlformats.org/officeDocument/2006/relationships/slide" Target="slides/slide166.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121" Type="http://schemas.openxmlformats.org/officeDocument/2006/relationships/slide" Target="slides/slide119.xml"/><Relationship Id="rId142" Type="http://schemas.openxmlformats.org/officeDocument/2006/relationships/slide" Target="slides/slide140.xml"/><Relationship Id="rId163" Type="http://schemas.openxmlformats.org/officeDocument/2006/relationships/slide" Target="slides/slide161.xml"/><Relationship Id="rId184" Type="http://schemas.openxmlformats.org/officeDocument/2006/relationships/presProps" Target="presProps.xml"/><Relationship Id="rId3" Type="http://schemas.openxmlformats.org/officeDocument/2006/relationships/slide" Target="slides/slide1.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 Id="rId116" Type="http://schemas.openxmlformats.org/officeDocument/2006/relationships/slide" Target="slides/slide114.xml"/><Relationship Id="rId137" Type="http://schemas.openxmlformats.org/officeDocument/2006/relationships/slide" Target="slides/slide135.xml"/><Relationship Id="rId158" Type="http://schemas.openxmlformats.org/officeDocument/2006/relationships/slide" Target="slides/slide156.xml"/><Relationship Id="rId20" Type="http://schemas.openxmlformats.org/officeDocument/2006/relationships/slide" Target="slides/slide18.xml"/><Relationship Id="rId41" Type="http://schemas.openxmlformats.org/officeDocument/2006/relationships/slide" Target="slides/slide39.xml"/><Relationship Id="rId62" Type="http://schemas.openxmlformats.org/officeDocument/2006/relationships/slide" Target="slides/slide60.xml"/><Relationship Id="rId83" Type="http://schemas.openxmlformats.org/officeDocument/2006/relationships/slide" Target="slides/slide81.xml"/><Relationship Id="rId88" Type="http://schemas.openxmlformats.org/officeDocument/2006/relationships/slide" Target="slides/slide86.xml"/><Relationship Id="rId111" Type="http://schemas.openxmlformats.org/officeDocument/2006/relationships/slide" Target="slides/slide109.xml"/><Relationship Id="rId132" Type="http://schemas.openxmlformats.org/officeDocument/2006/relationships/slide" Target="slides/slide130.xml"/><Relationship Id="rId153" Type="http://schemas.openxmlformats.org/officeDocument/2006/relationships/slide" Target="slides/slide151.xml"/><Relationship Id="rId174" Type="http://schemas.openxmlformats.org/officeDocument/2006/relationships/slide" Target="slides/slide172.xml"/><Relationship Id="rId179" Type="http://schemas.openxmlformats.org/officeDocument/2006/relationships/slide" Target="slides/slide177.xml"/><Relationship Id="rId15" Type="http://schemas.openxmlformats.org/officeDocument/2006/relationships/slide" Target="slides/slide13.xml"/><Relationship Id="rId36" Type="http://schemas.openxmlformats.org/officeDocument/2006/relationships/slide" Target="slides/slide34.xml"/><Relationship Id="rId57" Type="http://schemas.openxmlformats.org/officeDocument/2006/relationships/slide" Target="slides/slide55.xml"/><Relationship Id="rId106" Type="http://schemas.openxmlformats.org/officeDocument/2006/relationships/slide" Target="slides/slide104.xml"/><Relationship Id="rId127" Type="http://schemas.openxmlformats.org/officeDocument/2006/relationships/slide" Target="slides/slide125.xml"/><Relationship Id="rId10" Type="http://schemas.openxmlformats.org/officeDocument/2006/relationships/slide" Target="slides/slide8.xml"/><Relationship Id="rId31" Type="http://schemas.openxmlformats.org/officeDocument/2006/relationships/slide" Target="slides/slide29.xml"/><Relationship Id="rId52" Type="http://schemas.openxmlformats.org/officeDocument/2006/relationships/slide" Target="slides/slide50.xml"/><Relationship Id="rId73" Type="http://schemas.openxmlformats.org/officeDocument/2006/relationships/slide" Target="slides/slide71.xml"/><Relationship Id="rId78" Type="http://schemas.openxmlformats.org/officeDocument/2006/relationships/slide" Target="slides/slide76.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122" Type="http://schemas.openxmlformats.org/officeDocument/2006/relationships/slide" Target="slides/slide120.xml"/><Relationship Id="rId143" Type="http://schemas.openxmlformats.org/officeDocument/2006/relationships/slide" Target="slides/slide141.xml"/><Relationship Id="rId148" Type="http://schemas.openxmlformats.org/officeDocument/2006/relationships/slide" Target="slides/slide146.xml"/><Relationship Id="rId164" Type="http://schemas.openxmlformats.org/officeDocument/2006/relationships/slide" Target="slides/slide162.xml"/><Relationship Id="rId169" Type="http://schemas.openxmlformats.org/officeDocument/2006/relationships/slide" Target="slides/slide167.xml"/><Relationship Id="rId185"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80" Type="http://schemas.openxmlformats.org/officeDocument/2006/relationships/slide" Target="slides/slide178.xml"/><Relationship Id="rId26" Type="http://schemas.openxmlformats.org/officeDocument/2006/relationships/slide" Target="slides/slide24.xml"/><Relationship Id="rId47" Type="http://schemas.openxmlformats.org/officeDocument/2006/relationships/slide" Target="slides/slide45.xml"/><Relationship Id="rId68" Type="http://schemas.openxmlformats.org/officeDocument/2006/relationships/slide" Target="slides/slide66.xml"/><Relationship Id="rId89" Type="http://schemas.openxmlformats.org/officeDocument/2006/relationships/slide" Target="slides/slide87.xml"/><Relationship Id="rId112" Type="http://schemas.openxmlformats.org/officeDocument/2006/relationships/slide" Target="slides/slide110.xml"/><Relationship Id="rId133" Type="http://schemas.openxmlformats.org/officeDocument/2006/relationships/slide" Target="slides/slide131.xml"/><Relationship Id="rId154" Type="http://schemas.openxmlformats.org/officeDocument/2006/relationships/slide" Target="slides/slide152.xml"/><Relationship Id="rId175" Type="http://schemas.openxmlformats.org/officeDocument/2006/relationships/slide" Target="slides/slide173.xml"/><Relationship Id="rId16" Type="http://schemas.openxmlformats.org/officeDocument/2006/relationships/slide" Target="slides/slide14.xml"/><Relationship Id="rId37" Type="http://schemas.openxmlformats.org/officeDocument/2006/relationships/slide" Target="slides/slide35.xml"/><Relationship Id="rId58" Type="http://schemas.openxmlformats.org/officeDocument/2006/relationships/slide" Target="slides/slide56.xml"/><Relationship Id="rId79" Type="http://schemas.openxmlformats.org/officeDocument/2006/relationships/slide" Target="slides/slide77.xml"/><Relationship Id="rId102" Type="http://schemas.openxmlformats.org/officeDocument/2006/relationships/slide" Target="slides/slide100.xml"/><Relationship Id="rId123" Type="http://schemas.openxmlformats.org/officeDocument/2006/relationships/slide" Target="slides/slide121.xml"/><Relationship Id="rId144" Type="http://schemas.openxmlformats.org/officeDocument/2006/relationships/slide" Target="slides/slide142.xml"/><Relationship Id="rId90" Type="http://schemas.openxmlformats.org/officeDocument/2006/relationships/slide" Target="slides/slide88.xml"/><Relationship Id="rId165" Type="http://schemas.openxmlformats.org/officeDocument/2006/relationships/slide" Target="slides/slide163.xml"/><Relationship Id="rId186" Type="http://schemas.openxmlformats.org/officeDocument/2006/relationships/theme" Target="theme/theme1.xml"/><Relationship Id="rId27" Type="http://schemas.openxmlformats.org/officeDocument/2006/relationships/slide" Target="slides/slide25.xml"/><Relationship Id="rId48" Type="http://schemas.openxmlformats.org/officeDocument/2006/relationships/slide" Target="slides/slide46.xml"/><Relationship Id="rId69" Type="http://schemas.openxmlformats.org/officeDocument/2006/relationships/slide" Target="slides/slide67.xml"/><Relationship Id="rId113" Type="http://schemas.openxmlformats.org/officeDocument/2006/relationships/slide" Target="slides/slide111.xml"/><Relationship Id="rId134" Type="http://schemas.openxmlformats.org/officeDocument/2006/relationships/slide" Target="slides/slide132.xml"/><Relationship Id="rId80" Type="http://schemas.openxmlformats.org/officeDocument/2006/relationships/slide" Target="slides/slide78.xml"/><Relationship Id="rId155" Type="http://schemas.openxmlformats.org/officeDocument/2006/relationships/slide" Target="slides/slide153.xml"/><Relationship Id="rId176" Type="http://schemas.openxmlformats.org/officeDocument/2006/relationships/slide" Target="slides/slide174.xml"/><Relationship Id="rId17" Type="http://schemas.openxmlformats.org/officeDocument/2006/relationships/slide" Target="slides/slide15.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slide" Target="slides/slide101.xml"/><Relationship Id="rId124" Type="http://schemas.openxmlformats.org/officeDocument/2006/relationships/slide" Target="slides/slide122.xml"/><Relationship Id="rId70" Type="http://schemas.openxmlformats.org/officeDocument/2006/relationships/slide" Target="slides/slide68.xml"/><Relationship Id="rId91" Type="http://schemas.openxmlformats.org/officeDocument/2006/relationships/slide" Target="slides/slide89.xml"/><Relationship Id="rId145" Type="http://schemas.openxmlformats.org/officeDocument/2006/relationships/slide" Target="slides/slide143.xml"/><Relationship Id="rId166" Type="http://schemas.openxmlformats.org/officeDocument/2006/relationships/slide" Target="slides/slide164.xml"/><Relationship Id="rId187" Type="http://schemas.openxmlformats.org/officeDocument/2006/relationships/tableStyles" Target="tableStyles.xml"/><Relationship Id="rId1" Type="http://schemas.openxmlformats.org/officeDocument/2006/relationships/slideMaster" Target="slideMasters/slideMaster1.xml"/><Relationship Id="rId28" Type="http://schemas.openxmlformats.org/officeDocument/2006/relationships/slide" Target="slides/slide26.xml"/><Relationship Id="rId49" Type="http://schemas.openxmlformats.org/officeDocument/2006/relationships/slide" Target="slides/slide47.xml"/><Relationship Id="rId114" Type="http://schemas.openxmlformats.org/officeDocument/2006/relationships/slide" Target="slides/slide112.xml"/><Relationship Id="rId60" Type="http://schemas.openxmlformats.org/officeDocument/2006/relationships/slide" Target="slides/slide58.xml"/><Relationship Id="rId81" Type="http://schemas.openxmlformats.org/officeDocument/2006/relationships/slide" Target="slides/slide79.xml"/><Relationship Id="rId135" Type="http://schemas.openxmlformats.org/officeDocument/2006/relationships/slide" Target="slides/slide133.xml"/><Relationship Id="rId156" Type="http://schemas.openxmlformats.org/officeDocument/2006/relationships/slide" Target="slides/slide154.xml"/><Relationship Id="rId177" Type="http://schemas.openxmlformats.org/officeDocument/2006/relationships/slide" Target="slides/slide175.xml"/></Relationships>
</file>

<file path=ppt/diagrams/_rels/data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image" Target="../media/image12.jpeg"/></Relationships>
</file>

<file path=ppt/diagrams/_rels/data12.xml.rels><?xml version="1.0" encoding="UTF-8" standalone="yes"?>
<Relationships xmlns="http://schemas.openxmlformats.org/package/2006/relationships"><Relationship Id="rId3" Type="http://schemas.openxmlformats.org/officeDocument/2006/relationships/image" Target="../media/image690.png"/><Relationship Id="rId2" Type="http://schemas.openxmlformats.org/officeDocument/2006/relationships/image" Target="../media/image68.png"/><Relationship Id="rId1" Type="http://schemas.openxmlformats.org/officeDocument/2006/relationships/image" Target="../media/image670.png"/><Relationship Id="rId6" Type="http://schemas.openxmlformats.org/officeDocument/2006/relationships/image" Target="../media/image730.png"/><Relationship Id="rId5" Type="http://schemas.openxmlformats.org/officeDocument/2006/relationships/image" Target="../media/image72.png"/><Relationship Id="rId4" Type="http://schemas.openxmlformats.org/officeDocument/2006/relationships/image" Target="../media/image710.png"/></Relationships>
</file>

<file path=ppt/diagrams/_rels/data15.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image" Target="../media/image1070.png"/><Relationship Id="rId1" Type="http://schemas.openxmlformats.org/officeDocument/2006/relationships/image" Target="../media/image1060.png"/><Relationship Id="rId4" Type="http://schemas.openxmlformats.org/officeDocument/2006/relationships/image" Target="../media/image1090.png"/></Relationships>
</file>

<file path=ppt/diagrams/_rels/data1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image" Target="../media/image154.jpeg"/></Relationships>
</file>

<file path=ppt/diagrams/_rels/drawing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image" Target="../media/image12.jpeg"/></Relationships>
</file>

<file path=ppt/diagrams/_rels/drawing1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image" Target="../media/image154.jpeg"/></Relationships>
</file>

<file path=ppt/diagrams/colors1.xml><?xml version="1.0" encoding="utf-8"?>
<dgm:colorsDef xmlns:dgm="http://schemas.openxmlformats.org/drawingml/2006/diagram" xmlns:a="http://schemas.openxmlformats.org/drawingml/2006/main" uniqueId="urn:microsoft.com/office/officeart/2005/8/colors/accent6_5">
  <dgm:title val=""/>
  <dgm:desc val=""/>
  <dgm:catLst>
    <dgm:cat type="accent6" pri="11500"/>
  </dgm:catLst>
  <dgm:styleLbl name="node0">
    <dgm:fillClrLst meth="cycle">
      <a:schemeClr val="accent6">
        <a:alpha val="80000"/>
      </a:schemeClr>
    </dgm:fillClrLst>
    <dgm:linClrLst meth="repeat">
      <a:schemeClr val="lt1"/>
    </dgm:linClrLst>
    <dgm:effectClrLst/>
    <dgm:txLinClrLst/>
    <dgm:txFillClrLst/>
    <dgm:txEffectClrLst/>
  </dgm:styleLbl>
  <dgm:styleLbl name="alignNode1">
    <dgm:fillClrLst>
      <a:schemeClr val="accent6">
        <a:alpha val="90000"/>
      </a:schemeClr>
      <a:schemeClr val="accent6">
        <a:alpha val="50000"/>
      </a:schemeClr>
    </dgm:fillClrLst>
    <dgm:linClrLst>
      <a:schemeClr val="accent6">
        <a:alpha val="90000"/>
      </a:schemeClr>
      <a:schemeClr val="accent6">
        <a:alpha val="50000"/>
      </a:schemeClr>
    </dgm:linClrLst>
    <dgm:effectClrLst/>
    <dgm:txLinClrLst/>
    <dgm:txFillClrLst/>
    <dgm:txEffectClrLst/>
  </dgm:styleLbl>
  <dgm:styleLbl name="node1">
    <dgm:fillClrLst>
      <a:schemeClr val="accent6">
        <a:alpha val="90000"/>
      </a:schemeClr>
      <a:schemeClr val="accent6">
        <a:alpha val="50000"/>
      </a:schemeClr>
    </dgm:fillClrLst>
    <dgm:linClrLst meth="repeat">
      <a:schemeClr val="lt1"/>
    </dgm:linClrLst>
    <dgm:effectClrLst/>
    <dgm:txLinClrLst/>
    <dgm:txFillClrLst/>
    <dgm:txEffectClrLst/>
  </dgm:styleLbl>
  <dgm:styleLbl name="lnNode1">
    <dgm:fillClrLst>
      <a:schemeClr val="accent6">
        <a:shade val="90000"/>
      </a:schemeClr>
      <a:schemeClr val="accent6">
        <a:tint val="50000"/>
        <a:alpha val="5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alpha val="80000"/>
      </a:schemeClr>
    </dgm:fillClrLst>
    <dgm:linClrLst meth="repeat">
      <a:schemeClr val="lt1"/>
    </dgm:linClrLst>
    <dgm:effectClrLst/>
    <dgm:txLinClrLst/>
    <dgm:txFillClrLst/>
    <dgm:txEffectClrLst/>
  </dgm:styleLbl>
  <dgm:styleLbl name="node2">
    <dgm:fillClrLst>
      <a:schemeClr val="accent6">
        <a:alpha val="70000"/>
      </a:schemeClr>
    </dgm:fillClrLst>
    <dgm:linClrLst meth="repeat">
      <a:schemeClr val="lt1"/>
    </dgm:linClrLst>
    <dgm:effectClrLst/>
    <dgm:txLinClrLst/>
    <dgm:txFillClrLst/>
    <dgm:txEffectClrLst/>
  </dgm:styleLbl>
  <dgm:styleLbl name="node3">
    <dgm:fillClrLst>
      <a:schemeClr val="accent6">
        <a:alpha val="50000"/>
      </a:schemeClr>
    </dgm:fillClrLst>
    <dgm:linClrLst meth="repeat">
      <a:schemeClr val="lt1"/>
    </dgm:linClrLst>
    <dgm:effectClrLst/>
    <dgm:txLinClrLst/>
    <dgm:txFillClrLst/>
    <dgm:txEffectClrLst/>
  </dgm:styleLbl>
  <dgm:styleLbl name="node4">
    <dgm:fillClrLst>
      <a:schemeClr val="accent6">
        <a:alpha val="30000"/>
      </a:schemeClr>
    </dgm:fillClrLst>
    <dgm:linClrLst meth="repeat">
      <a:schemeClr val="lt1"/>
    </dgm:linClrLst>
    <dgm:effectClrLst/>
    <dgm:txLinClrLst/>
    <dgm:txFillClrLst/>
    <dgm:txEffectClrLst/>
  </dgm:styleLbl>
  <dgm:styleLbl name="fgImgPlace1">
    <dgm:fillClrLst>
      <a:schemeClr val="accent6">
        <a:tint val="50000"/>
        <a:alpha val="90000"/>
      </a:schemeClr>
      <a:schemeClr val="accent6">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f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b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sibTrans1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alpha val="90000"/>
      </a:schemeClr>
    </dgm:fillClrLst>
    <dgm:linClrLst meth="repeat">
      <a:schemeClr val="lt1"/>
    </dgm:linClrLst>
    <dgm:effectClrLst/>
    <dgm:txLinClrLst/>
    <dgm:txFillClrLst/>
    <dgm:txEffectClrLst/>
  </dgm:styleLbl>
  <dgm:styleLbl name="asst1">
    <dgm:fillClrLst meth="repeat">
      <a:schemeClr val="accent6">
        <a:alpha val="90000"/>
      </a:schemeClr>
    </dgm:fillClrLst>
    <dgm:linClrLst meth="repeat">
      <a:schemeClr val="lt1"/>
    </dgm:linClrLst>
    <dgm:effectClrLst/>
    <dgm:txLinClrLst/>
    <dgm:txFillClrLst/>
    <dgm:txEffectClrLst/>
  </dgm:styleLbl>
  <dgm:styleLbl name="asst2">
    <dgm:fillClrLst>
      <a:schemeClr val="accent6">
        <a:alpha val="90000"/>
      </a:schemeClr>
    </dgm:fillClrLst>
    <dgm:linClrLst meth="repeat">
      <a:schemeClr val="lt1"/>
    </dgm:linClrLst>
    <dgm:effectClrLst/>
    <dgm:txLinClrLst/>
    <dgm:txFillClrLst/>
    <dgm:txEffectClrLst/>
  </dgm:styleLbl>
  <dgm:styleLbl name="asst3">
    <dgm:fillClrLst>
      <a:schemeClr val="accent6">
        <a:alpha val="70000"/>
      </a:schemeClr>
    </dgm:fillClrLst>
    <dgm:linClrLst meth="repeat">
      <a:schemeClr val="lt1"/>
    </dgm:linClrLst>
    <dgm:effectClrLst/>
    <dgm:txLinClrLst/>
    <dgm:txFillClrLst/>
    <dgm:txEffectClrLst/>
  </dgm:styleLbl>
  <dgm:styleLbl name="asst4">
    <dgm:fillClrLst>
      <a:schemeClr val="accent6">
        <a:alpha val="50000"/>
      </a:schemeClr>
    </dgm:fillClrLst>
    <dgm:linClrLst meth="repeat">
      <a:schemeClr val="lt1"/>
    </dgm:linClrLst>
    <dgm:effectClrLst/>
    <dgm:txLinClrLst/>
    <dgm:txFillClrLst/>
    <dgm:txEffectClrLst/>
  </dgm:styleLbl>
  <dgm:styleLbl name="parChTrans2D1">
    <dgm:fillClrLst meth="repeat">
      <a:schemeClr val="accent6">
        <a:shade val="80000"/>
      </a:schemeClr>
    </dgm:fillClrLst>
    <dgm:linClrLst meth="repeat">
      <a:schemeClr val="accent6">
        <a:shade val="80000"/>
      </a:schemeClr>
    </dgm:linClrLst>
    <dgm:effectClrLst/>
    <dgm:txLinClrLst/>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dk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a:tint val="90000"/>
      </a:schemeClr>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a:schemeClr val="accent6">
        <a:alpha val="90000"/>
        <a:tint val="40000"/>
      </a:schemeClr>
      <a:schemeClr val="accent6">
        <a:alpha val="5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5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3_5">
  <dgm:title val=""/>
  <dgm:desc val=""/>
  <dgm:catLst>
    <dgm:cat type="accent3" pri="11500"/>
  </dgm:catLst>
  <dgm:styleLbl name="node0">
    <dgm:fillClrLst meth="cycle">
      <a:schemeClr val="accent3">
        <a:alpha val="80000"/>
      </a:schemeClr>
    </dgm:fillClrLst>
    <dgm:linClrLst meth="repeat">
      <a:schemeClr val="lt1"/>
    </dgm:linClrLst>
    <dgm:effectClrLst/>
    <dgm:txLinClrLst/>
    <dgm:txFillClrLst/>
    <dgm:txEffectClrLst/>
  </dgm:styleLbl>
  <dgm:styleLbl name="node1">
    <dgm:fillClrLst>
      <a:schemeClr val="accent3">
        <a:alpha val="90000"/>
      </a:schemeClr>
      <a:schemeClr val="accent3">
        <a:alpha val="50000"/>
      </a:schemeClr>
    </dgm:fillClrLst>
    <dgm:linClrLst meth="repeat">
      <a:schemeClr val="lt1"/>
    </dgm:linClrLst>
    <dgm:effectClrLst/>
    <dgm:txLinClrLst/>
    <dgm:txFillClrLst/>
    <dgm:txEffectClrLst/>
  </dgm:styleLbl>
  <dgm:styleLbl name="alignNode1">
    <dgm:fillClrLst>
      <a:schemeClr val="accent3">
        <a:alpha val="90000"/>
      </a:schemeClr>
      <a:schemeClr val="accent3">
        <a:alpha val="50000"/>
      </a:schemeClr>
    </dgm:fillClrLst>
    <dgm:linClrLst>
      <a:schemeClr val="accent3">
        <a:alpha val="90000"/>
      </a:schemeClr>
      <a:schemeClr val="accent3">
        <a:alpha val="50000"/>
      </a:schemeClr>
    </dgm:linClrLst>
    <dgm:effectClrLst/>
    <dgm:txLinClrLst/>
    <dgm:txFillClrLst/>
    <dgm:txEffectClrLst/>
  </dgm:styleLbl>
  <dgm:styleLbl name="lnNode1">
    <dgm:fillClrLst>
      <a:schemeClr val="accent3">
        <a:shade val="90000"/>
      </a:schemeClr>
      <a:schemeClr val="accent3">
        <a:alpha val="50000"/>
        <a:tint val="5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alpha val="80000"/>
      </a:schemeClr>
    </dgm:fillClrLst>
    <dgm:linClrLst meth="repeat">
      <a:schemeClr val="lt1"/>
    </dgm:linClrLst>
    <dgm:effectClrLst/>
    <dgm:txLinClrLst/>
    <dgm:txFillClrLst/>
    <dgm:txEffectClrLst/>
  </dgm:styleLbl>
  <dgm:styleLbl name="node2">
    <dgm:fillClrLst>
      <a:schemeClr val="accent3">
        <a:alpha val="70000"/>
      </a:schemeClr>
    </dgm:fillClrLst>
    <dgm:linClrLst meth="repeat">
      <a:schemeClr val="lt1"/>
    </dgm:linClrLst>
    <dgm:effectClrLst/>
    <dgm:txLinClrLst/>
    <dgm:txFillClrLst/>
    <dgm:txEffectClrLst/>
  </dgm:styleLbl>
  <dgm:styleLbl name="node3">
    <dgm:fillClrLst>
      <a:schemeClr val="accent3">
        <a:alpha val="50000"/>
      </a:schemeClr>
    </dgm:fillClrLst>
    <dgm:linClrLst meth="repeat">
      <a:schemeClr val="lt1"/>
    </dgm:linClrLst>
    <dgm:effectClrLst/>
    <dgm:txLinClrLst/>
    <dgm:txFillClrLst/>
    <dgm:txEffectClrLst/>
  </dgm:styleLbl>
  <dgm:styleLbl name="node4">
    <dgm:fillClrLst>
      <a:schemeClr val="accent3">
        <a:alpha val="30000"/>
      </a:schemeClr>
    </dgm:fillClrLst>
    <dgm:linClrLst meth="repeat">
      <a:schemeClr val="lt1"/>
    </dgm:linClrLst>
    <dgm:effectClrLst/>
    <dgm:txLinClrLst/>
    <dgm:txFillClrLst/>
    <dgm:txEffectClrLst/>
  </dgm:styleLbl>
  <dgm:styleLbl name="fgImgPlace1">
    <dgm:fillClrLst>
      <a:schemeClr val="accent3">
        <a:tint val="50000"/>
        <a:alpha val="90000"/>
      </a:schemeClr>
      <a:schemeClr val="accent3">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f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b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sibTrans1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alpha val="90000"/>
      </a:schemeClr>
    </dgm:fillClrLst>
    <dgm:linClrLst meth="repeat">
      <a:schemeClr val="lt1"/>
    </dgm:linClrLst>
    <dgm:effectClrLst/>
    <dgm:txLinClrLst/>
    <dgm:txFillClrLst/>
    <dgm:txEffectClrLst/>
  </dgm:styleLbl>
  <dgm:styleLbl name="asst1">
    <dgm:fillClrLst meth="repeat">
      <a:schemeClr val="accent3">
        <a:alpha val="90000"/>
      </a:schemeClr>
    </dgm:fillClrLst>
    <dgm:linClrLst meth="repeat">
      <a:schemeClr val="lt1"/>
    </dgm:linClrLst>
    <dgm:effectClrLst/>
    <dgm:txLinClrLst/>
    <dgm:txFillClrLst/>
    <dgm:txEffectClrLst/>
  </dgm:styleLbl>
  <dgm:styleLbl name="asst2">
    <dgm:fillClrLst>
      <a:schemeClr val="accent3">
        <a:alpha val="90000"/>
      </a:schemeClr>
    </dgm:fillClrLst>
    <dgm:linClrLst meth="repeat">
      <a:schemeClr val="lt1"/>
    </dgm:linClrLst>
    <dgm:effectClrLst/>
    <dgm:txLinClrLst/>
    <dgm:txFillClrLst/>
    <dgm:txEffectClrLst/>
  </dgm:styleLbl>
  <dgm:styleLbl name="asst3">
    <dgm:fillClrLst>
      <a:schemeClr val="accent3">
        <a:alpha val="70000"/>
      </a:schemeClr>
    </dgm:fillClrLst>
    <dgm:linClrLst meth="repeat">
      <a:schemeClr val="lt1"/>
    </dgm:linClrLst>
    <dgm:effectClrLst/>
    <dgm:txLinClrLst/>
    <dgm:txFillClrLst/>
    <dgm:txEffectClrLst/>
  </dgm:styleLbl>
  <dgm:styleLbl name="asst4">
    <dgm:fillClrLst>
      <a:schemeClr val="accent3">
        <a:alpha val="50000"/>
      </a:schemeClr>
    </dgm:fillClrLst>
    <dgm:linClrLst meth="repeat">
      <a:schemeClr val="lt1"/>
    </dgm:linClrLst>
    <dgm:effectClrLst/>
    <dgm:txLinClrLst/>
    <dgm:txFillClrLst/>
    <dgm:txEffectClrLst/>
  </dgm:styleLbl>
  <dgm:styleLbl name="parChTrans2D1">
    <dgm:fillClrLst meth="repeat">
      <a:schemeClr val="accent3">
        <a:shade val="8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a:schemeClr val="accent3">
        <a:alpha val="90000"/>
        <a:tint val="40000"/>
      </a:schemeClr>
      <a:schemeClr val="accent3">
        <a:alpha val="5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3_5">
  <dgm:title val=""/>
  <dgm:desc val=""/>
  <dgm:catLst>
    <dgm:cat type="accent3" pri="11500"/>
  </dgm:catLst>
  <dgm:styleLbl name="node0">
    <dgm:fillClrLst meth="cycle">
      <a:schemeClr val="accent3">
        <a:alpha val="80000"/>
      </a:schemeClr>
    </dgm:fillClrLst>
    <dgm:linClrLst meth="repeat">
      <a:schemeClr val="lt1"/>
    </dgm:linClrLst>
    <dgm:effectClrLst/>
    <dgm:txLinClrLst/>
    <dgm:txFillClrLst/>
    <dgm:txEffectClrLst/>
  </dgm:styleLbl>
  <dgm:styleLbl name="node1">
    <dgm:fillClrLst>
      <a:schemeClr val="accent3">
        <a:alpha val="90000"/>
      </a:schemeClr>
      <a:schemeClr val="accent3">
        <a:alpha val="50000"/>
      </a:schemeClr>
    </dgm:fillClrLst>
    <dgm:linClrLst meth="repeat">
      <a:schemeClr val="lt1"/>
    </dgm:linClrLst>
    <dgm:effectClrLst/>
    <dgm:txLinClrLst/>
    <dgm:txFillClrLst/>
    <dgm:txEffectClrLst/>
  </dgm:styleLbl>
  <dgm:styleLbl name="alignNode1">
    <dgm:fillClrLst>
      <a:schemeClr val="accent3">
        <a:alpha val="90000"/>
      </a:schemeClr>
      <a:schemeClr val="accent3">
        <a:alpha val="50000"/>
      </a:schemeClr>
    </dgm:fillClrLst>
    <dgm:linClrLst>
      <a:schemeClr val="accent3">
        <a:alpha val="90000"/>
      </a:schemeClr>
      <a:schemeClr val="accent3">
        <a:alpha val="50000"/>
      </a:schemeClr>
    </dgm:linClrLst>
    <dgm:effectClrLst/>
    <dgm:txLinClrLst/>
    <dgm:txFillClrLst/>
    <dgm:txEffectClrLst/>
  </dgm:styleLbl>
  <dgm:styleLbl name="lnNode1">
    <dgm:fillClrLst>
      <a:schemeClr val="accent3">
        <a:shade val="90000"/>
      </a:schemeClr>
      <a:schemeClr val="accent3">
        <a:alpha val="50000"/>
        <a:tint val="5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alpha val="80000"/>
      </a:schemeClr>
    </dgm:fillClrLst>
    <dgm:linClrLst meth="repeat">
      <a:schemeClr val="lt1"/>
    </dgm:linClrLst>
    <dgm:effectClrLst/>
    <dgm:txLinClrLst/>
    <dgm:txFillClrLst/>
    <dgm:txEffectClrLst/>
  </dgm:styleLbl>
  <dgm:styleLbl name="node2">
    <dgm:fillClrLst>
      <a:schemeClr val="accent3">
        <a:alpha val="70000"/>
      </a:schemeClr>
    </dgm:fillClrLst>
    <dgm:linClrLst meth="repeat">
      <a:schemeClr val="lt1"/>
    </dgm:linClrLst>
    <dgm:effectClrLst/>
    <dgm:txLinClrLst/>
    <dgm:txFillClrLst/>
    <dgm:txEffectClrLst/>
  </dgm:styleLbl>
  <dgm:styleLbl name="node3">
    <dgm:fillClrLst>
      <a:schemeClr val="accent3">
        <a:alpha val="50000"/>
      </a:schemeClr>
    </dgm:fillClrLst>
    <dgm:linClrLst meth="repeat">
      <a:schemeClr val="lt1"/>
    </dgm:linClrLst>
    <dgm:effectClrLst/>
    <dgm:txLinClrLst/>
    <dgm:txFillClrLst/>
    <dgm:txEffectClrLst/>
  </dgm:styleLbl>
  <dgm:styleLbl name="node4">
    <dgm:fillClrLst>
      <a:schemeClr val="accent3">
        <a:alpha val="30000"/>
      </a:schemeClr>
    </dgm:fillClrLst>
    <dgm:linClrLst meth="repeat">
      <a:schemeClr val="lt1"/>
    </dgm:linClrLst>
    <dgm:effectClrLst/>
    <dgm:txLinClrLst/>
    <dgm:txFillClrLst/>
    <dgm:txEffectClrLst/>
  </dgm:styleLbl>
  <dgm:styleLbl name="fgImgPlace1">
    <dgm:fillClrLst>
      <a:schemeClr val="accent3">
        <a:tint val="50000"/>
        <a:alpha val="90000"/>
      </a:schemeClr>
      <a:schemeClr val="accent3">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f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b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sibTrans1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alpha val="90000"/>
      </a:schemeClr>
    </dgm:fillClrLst>
    <dgm:linClrLst meth="repeat">
      <a:schemeClr val="lt1"/>
    </dgm:linClrLst>
    <dgm:effectClrLst/>
    <dgm:txLinClrLst/>
    <dgm:txFillClrLst/>
    <dgm:txEffectClrLst/>
  </dgm:styleLbl>
  <dgm:styleLbl name="asst1">
    <dgm:fillClrLst meth="repeat">
      <a:schemeClr val="accent3">
        <a:alpha val="90000"/>
      </a:schemeClr>
    </dgm:fillClrLst>
    <dgm:linClrLst meth="repeat">
      <a:schemeClr val="lt1"/>
    </dgm:linClrLst>
    <dgm:effectClrLst/>
    <dgm:txLinClrLst/>
    <dgm:txFillClrLst/>
    <dgm:txEffectClrLst/>
  </dgm:styleLbl>
  <dgm:styleLbl name="asst2">
    <dgm:fillClrLst>
      <a:schemeClr val="accent3">
        <a:alpha val="90000"/>
      </a:schemeClr>
    </dgm:fillClrLst>
    <dgm:linClrLst meth="repeat">
      <a:schemeClr val="lt1"/>
    </dgm:linClrLst>
    <dgm:effectClrLst/>
    <dgm:txLinClrLst/>
    <dgm:txFillClrLst/>
    <dgm:txEffectClrLst/>
  </dgm:styleLbl>
  <dgm:styleLbl name="asst3">
    <dgm:fillClrLst>
      <a:schemeClr val="accent3">
        <a:alpha val="70000"/>
      </a:schemeClr>
    </dgm:fillClrLst>
    <dgm:linClrLst meth="repeat">
      <a:schemeClr val="lt1"/>
    </dgm:linClrLst>
    <dgm:effectClrLst/>
    <dgm:txLinClrLst/>
    <dgm:txFillClrLst/>
    <dgm:txEffectClrLst/>
  </dgm:styleLbl>
  <dgm:styleLbl name="asst4">
    <dgm:fillClrLst>
      <a:schemeClr val="accent3">
        <a:alpha val="50000"/>
      </a:schemeClr>
    </dgm:fillClrLst>
    <dgm:linClrLst meth="repeat">
      <a:schemeClr val="lt1"/>
    </dgm:linClrLst>
    <dgm:effectClrLst/>
    <dgm:txLinClrLst/>
    <dgm:txFillClrLst/>
    <dgm:txEffectClrLst/>
  </dgm:styleLbl>
  <dgm:styleLbl name="parChTrans2D1">
    <dgm:fillClrLst meth="repeat">
      <a:schemeClr val="accent3">
        <a:shade val="8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a:schemeClr val="accent3">
        <a:alpha val="90000"/>
        <a:tint val="40000"/>
      </a:schemeClr>
      <a:schemeClr val="accent3">
        <a:alpha val="5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3_5">
  <dgm:title val=""/>
  <dgm:desc val=""/>
  <dgm:catLst>
    <dgm:cat type="accent3" pri="11500"/>
  </dgm:catLst>
  <dgm:styleLbl name="node0">
    <dgm:fillClrLst meth="cycle">
      <a:schemeClr val="accent3">
        <a:alpha val="80000"/>
      </a:schemeClr>
    </dgm:fillClrLst>
    <dgm:linClrLst meth="repeat">
      <a:schemeClr val="lt1"/>
    </dgm:linClrLst>
    <dgm:effectClrLst/>
    <dgm:txLinClrLst/>
    <dgm:txFillClrLst/>
    <dgm:txEffectClrLst/>
  </dgm:styleLbl>
  <dgm:styleLbl name="node1">
    <dgm:fillClrLst>
      <a:schemeClr val="accent3">
        <a:alpha val="90000"/>
      </a:schemeClr>
      <a:schemeClr val="accent3">
        <a:alpha val="50000"/>
      </a:schemeClr>
    </dgm:fillClrLst>
    <dgm:linClrLst meth="repeat">
      <a:schemeClr val="lt1"/>
    </dgm:linClrLst>
    <dgm:effectClrLst/>
    <dgm:txLinClrLst/>
    <dgm:txFillClrLst/>
    <dgm:txEffectClrLst/>
  </dgm:styleLbl>
  <dgm:styleLbl name="alignNode1">
    <dgm:fillClrLst>
      <a:schemeClr val="accent3">
        <a:alpha val="90000"/>
      </a:schemeClr>
      <a:schemeClr val="accent3">
        <a:alpha val="50000"/>
      </a:schemeClr>
    </dgm:fillClrLst>
    <dgm:linClrLst>
      <a:schemeClr val="accent3">
        <a:alpha val="90000"/>
      </a:schemeClr>
      <a:schemeClr val="accent3">
        <a:alpha val="50000"/>
      </a:schemeClr>
    </dgm:linClrLst>
    <dgm:effectClrLst/>
    <dgm:txLinClrLst/>
    <dgm:txFillClrLst/>
    <dgm:txEffectClrLst/>
  </dgm:styleLbl>
  <dgm:styleLbl name="lnNode1">
    <dgm:fillClrLst>
      <a:schemeClr val="accent3">
        <a:shade val="90000"/>
      </a:schemeClr>
      <a:schemeClr val="accent3">
        <a:alpha val="50000"/>
        <a:tint val="5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alpha val="80000"/>
      </a:schemeClr>
    </dgm:fillClrLst>
    <dgm:linClrLst meth="repeat">
      <a:schemeClr val="lt1"/>
    </dgm:linClrLst>
    <dgm:effectClrLst/>
    <dgm:txLinClrLst/>
    <dgm:txFillClrLst/>
    <dgm:txEffectClrLst/>
  </dgm:styleLbl>
  <dgm:styleLbl name="node2">
    <dgm:fillClrLst>
      <a:schemeClr val="accent3">
        <a:alpha val="70000"/>
      </a:schemeClr>
    </dgm:fillClrLst>
    <dgm:linClrLst meth="repeat">
      <a:schemeClr val="lt1"/>
    </dgm:linClrLst>
    <dgm:effectClrLst/>
    <dgm:txLinClrLst/>
    <dgm:txFillClrLst/>
    <dgm:txEffectClrLst/>
  </dgm:styleLbl>
  <dgm:styleLbl name="node3">
    <dgm:fillClrLst>
      <a:schemeClr val="accent3">
        <a:alpha val="50000"/>
      </a:schemeClr>
    </dgm:fillClrLst>
    <dgm:linClrLst meth="repeat">
      <a:schemeClr val="lt1"/>
    </dgm:linClrLst>
    <dgm:effectClrLst/>
    <dgm:txLinClrLst/>
    <dgm:txFillClrLst/>
    <dgm:txEffectClrLst/>
  </dgm:styleLbl>
  <dgm:styleLbl name="node4">
    <dgm:fillClrLst>
      <a:schemeClr val="accent3">
        <a:alpha val="30000"/>
      </a:schemeClr>
    </dgm:fillClrLst>
    <dgm:linClrLst meth="repeat">
      <a:schemeClr val="lt1"/>
    </dgm:linClrLst>
    <dgm:effectClrLst/>
    <dgm:txLinClrLst/>
    <dgm:txFillClrLst/>
    <dgm:txEffectClrLst/>
  </dgm:styleLbl>
  <dgm:styleLbl name="fgImgPlace1">
    <dgm:fillClrLst>
      <a:schemeClr val="accent3">
        <a:tint val="50000"/>
        <a:alpha val="90000"/>
      </a:schemeClr>
      <a:schemeClr val="accent3">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f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b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sibTrans1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alpha val="90000"/>
      </a:schemeClr>
    </dgm:fillClrLst>
    <dgm:linClrLst meth="repeat">
      <a:schemeClr val="lt1"/>
    </dgm:linClrLst>
    <dgm:effectClrLst/>
    <dgm:txLinClrLst/>
    <dgm:txFillClrLst/>
    <dgm:txEffectClrLst/>
  </dgm:styleLbl>
  <dgm:styleLbl name="asst1">
    <dgm:fillClrLst meth="repeat">
      <a:schemeClr val="accent3">
        <a:alpha val="90000"/>
      </a:schemeClr>
    </dgm:fillClrLst>
    <dgm:linClrLst meth="repeat">
      <a:schemeClr val="lt1"/>
    </dgm:linClrLst>
    <dgm:effectClrLst/>
    <dgm:txLinClrLst/>
    <dgm:txFillClrLst/>
    <dgm:txEffectClrLst/>
  </dgm:styleLbl>
  <dgm:styleLbl name="asst2">
    <dgm:fillClrLst>
      <a:schemeClr val="accent3">
        <a:alpha val="90000"/>
      </a:schemeClr>
    </dgm:fillClrLst>
    <dgm:linClrLst meth="repeat">
      <a:schemeClr val="lt1"/>
    </dgm:linClrLst>
    <dgm:effectClrLst/>
    <dgm:txLinClrLst/>
    <dgm:txFillClrLst/>
    <dgm:txEffectClrLst/>
  </dgm:styleLbl>
  <dgm:styleLbl name="asst3">
    <dgm:fillClrLst>
      <a:schemeClr val="accent3">
        <a:alpha val="70000"/>
      </a:schemeClr>
    </dgm:fillClrLst>
    <dgm:linClrLst meth="repeat">
      <a:schemeClr val="lt1"/>
    </dgm:linClrLst>
    <dgm:effectClrLst/>
    <dgm:txLinClrLst/>
    <dgm:txFillClrLst/>
    <dgm:txEffectClrLst/>
  </dgm:styleLbl>
  <dgm:styleLbl name="asst4">
    <dgm:fillClrLst>
      <a:schemeClr val="accent3">
        <a:alpha val="50000"/>
      </a:schemeClr>
    </dgm:fillClrLst>
    <dgm:linClrLst meth="repeat">
      <a:schemeClr val="lt1"/>
    </dgm:linClrLst>
    <dgm:effectClrLst/>
    <dgm:txLinClrLst/>
    <dgm:txFillClrLst/>
    <dgm:txEffectClrLst/>
  </dgm:styleLbl>
  <dgm:styleLbl name="parChTrans2D1">
    <dgm:fillClrLst meth="repeat">
      <a:schemeClr val="accent3">
        <a:shade val="8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a:schemeClr val="accent3">
        <a:alpha val="90000"/>
        <a:tint val="40000"/>
      </a:schemeClr>
      <a:schemeClr val="accent3">
        <a:alpha val="5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3_5">
  <dgm:title val=""/>
  <dgm:desc val=""/>
  <dgm:catLst>
    <dgm:cat type="accent3" pri="11500"/>
  </dgm:catLst>
  <dgm:styleLbl name="node0">
    <dgm:fillClrLst meth="cycle">
      <a:schemeClr val="accent3">
        <a:alpha val="80000"/>
      </a:schemeClr>
    </dgm:fillClrLst>
    <dgm:linClrLst meth="repeat">
      <a:schemeClr val="lt1"/>
    </dgm:linClrLst>
    <dgm:effectClrLst/>
    <dgm:txLinClrLst/>
    <dgm:txFillClrLst/>
    <dgm:txEffectClrLst/>
  </dgm:styleLbl>
  <dgm:styleLbl name="node1">
    <dgm:fillClrLst>
      <a:schemeClr val="accent3">
        <a:alpha val="90000"/>
      </a:schemeClr>
      <a:schemeClr val="accent3">
        <a:alpha val="50000"/>
      </a:schemeClr>
    </dgm:fillClrLst>
    <dgm:linClrLst meth="repeat">
      <a:schemeClr val="lt1"/>
    </dgm:linClrLst>
    <dgm:effectClrLst/>
    <dgm:txLinClrLst/>
    <dgm:txFillClrLst/>
    <dgm:txEffectClrLst/>
  </dgm:styleLbl>
  <dgm:styleLbl name="alignNode1">
    <dgm:fillClrLst>
      <a:schemeClr val="accent3">
        <a:alpha val="90000"/>
      </a:schemeClr>
      <a:schemeClr val="accent3">
        <a:alpha val="50000"/>
      </a:schemeClr>
    </dgm:fillClrLst>
    <dgm:linClrLst>
      <a:schemeClr val="accent3">
        <a:alpha val="90000"/>
      </a:schemeClr>
      <a:schemeClr val="accent3">
        <a:alpha val="50000"/>
      </a:schemeClr>
    </dgm:linClrLst>
    <dgm:effectClrLst/>
    <dgm:txLinClrLst/>
    <dgm:txFillClrLst/>
    <dgm:txEffectClrLst/>
  </dgm:styleLbl>
  <dgm:styleLbl name="lnNode1">
    <dgm:fillClrLst>
      <a:schemeClr val="accent3">
        <a:shade val="90000"/>
      </a:schemeClr>
      <a:schemeClr val="accent3">
        <a:alpha val="50000"/>
        <a:tint val="5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alpha val="80000"/>
      </a:schemeClr>
    </dgm:fillClrLst>
    <dgm:linClrLst meth="repeat">
      <a:schemeClr val="lt1"/>
    </dgm:linClrLst>
    <dgm:effectClrLst/>
    <dgm:txLinClrLst/>
    <dgm:txFillClrLst/>
    <dgm:txEffectClrLst/>
  </dgm:styleLbl>
  <dgm:styleLbl name="node2">
    <dgm:fillClrLst>
      <a:schemeClr val="accent3">
        <a:alpha val="70000"/>
      </a:schemeClr>
    </dgm:fillClrLst>
    <dgm:linClrLst meth="repeat">
      <a:schemeClr val="lt1"/>
    </dgm:linClrLst>
    <dgm:effectClrLst/>
    <dgm:txLinClrLst/>
    <dgm:txFillClrLst/>
    <dgm:txEffectClrLst/>
  </dgm:styleLbl>
  <dgm:styleLbl name="node3">
    <dgm:fillClrLst>
      <a:schemeClr val="accent3">
        <a:alpha val="50000"/>
      </a:schemeClr>
    </dgm:fillClrLst>
    <dgm:linClrLst meth="repeat">
      <a:schemeClr val="lt1"/>
    </dgm:linClrLst>
    <dgm:effectClrLst/>
    <dgm:txLinClrLst/>
    <dgm:txFillClrLst/>
    <dgm:txEffectClrLst/>
  </dgm:styleLbl>
  <dgm:styleLbl name="node4">
    <dgm:fillClrLst>
      <a:schemeClr val="accent3">
        <a:alpha val="30000"/>
      </a:schemeClr>
    </dgm:fillClrLst>
    <dgm:linClrLst meth="repeat">
      <a:schemeClr val="lt1"/>
    </dgm:linClrLst>
    <dgm:effectClrLst/>
    <dgm:txLinClrLst/>
    <dgm:txFillClrLst/>
    <dgm:txEffectClrLst/>
  </dgm:styleLbl>
  <dgm:styleLbl name="fgImgPlace1">
    <dgm:fillClrLst>
      <a:schemeClr val="accent3">
        <a:tint val="50000"/>
        <a:alpha val="90000"/>
      </a:schemeClr>
      <a:schemeClr val="accent3">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f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b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sibTrans1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alpha val="90000"/>
      </a:schemeClr>
    </dgm:fillClrLst>
    <dgm:linClrLst meth="repeat">
      <a:schemeClr val="lt1"/>
    </dgm:linClrLst>
    <dgm:effectClrLst/>
    <dgm:txLinClrLst/>
    <dgm:txFillClrLst/>
    <dgm:txEffectClrLst/>
  </dgm:styleLbl>
  <dgm:styleLbl name="asst1">
    <dgm:fillClrLst meth="repeat">
      <a:schemeClr val="accent3">
        <a:alpha val="90000"/>
      </a:schemeClr>
    </dgm:fillClrLst>
    <dgm:linClrLst meth="repeat">
      <a:schemeClr val="lt1"/>
    </dgm:linClrLst>
    <dgm:effectClrLst/>
    <dgm:txLinClrLst/>
    <dgm:txFillClrLst/>
    <dgm:txEffectClrLst/>
  </dgm:styleLbl>
  <dgm:styleLbl name="asst2">
    <dgm:fillClrLst>
      <a:schemeClr val="accent3">
        <a:alpha val="90000"/>
      </a:schemeClr>
    </dgm:fillClrLst>
    <dgm:linClrLst meth="repeat">
      <a:schemeClr val="lt1"/>
    </dgm:linClrLst>
    <dgm:effectClrLst/>
    <dgm:txLinClrLst/>
    <dgm:txFillClrLst/>
    <dgm:txEffectClrLst/>
  </dgm:styleLbl>
  <dgm:styleLbl name="asst3">
    <dgm:fillClrLst>
      <a:schemeClr val="accent3">
        <a:alpha val="70000"/>
      </a:schemeClr>
    </dgm:fillClrLst>
    <dgm:linClrLst meth="repeat">
      <a:schemeClr val="lt1"/>
    </dgm:linClrLst>
    <dgm:effectClrLst/>
    <dgm:txLinClrLst/>
    <dgm:txFillClrLst/>
    <dgm:txEffectClrLst/>
  </dgm:styleLbl>
  <dgm:styleLbl name="asst4">
    <dgm:fillClrLst>
      <a:schemeClr val="accent3">
        <a:alpha val="50000"/>
      </a:schemeClr>
    </dgm:fillClrLst>
    <dgm:linClrLst meth="repeat">
      <a:schemeClr val="lt1"/>
    </dgm:linClrLst>
    <dgm:effectClrLst/>
    <dgm:txLinClrLst/>
    <dgm:txFillClrLst/>
    <dgm:txEffectClrLst/>
  </dgm:styleLbl>
  <dgm:styleLbl name="parChTrans2D1">
    <dgm:fillClrLst meth="repeat">
      <a:schemeClr val="accent3">
        <a:shade val="8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a:schemeClr val="accent3">
        <a:alpha val="90000"/>
        <a:tint val="40000"/>
      </a:schemeClr>
      <a:schemeClr val="accent3">
        <a:alpha val="5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3_5">
  <dgm:title val=""/>
  <dgm:desc val=""/>
  <dgm:catLst>
    <dgm:cat type="accent3" pri="11500"/>
  </dgm:catLst>
  <dgm:styleLbl name="node0">
    <dgm:fillClrLst meth="cycle">
      <a:schemeClr val="accent3">
        <a:alpha val="80000"/>
      </a:schemeClr>
    </dgm:fillClrLst>
    <dgm:linClrLst meth="repeat">
      <a:schemeClr val="lt1"/>
    </dgm:linClrLst>
    <dgm:effectClrLst/>
    <dgm:txLinClrLst/>
    <dgm:txFillClrLst/>
    <dgm:txEffectClrLst/>
  </dgm:styleLbl>
  <dgm:styleLbl name="node1">
    <dgm:fillClrLst>
      <a:schemeClr val="accent3">
        <a:alpha val="90000"/>
      </a:schemeClr>
      <a:schemeClr val="accent3">
        <a:alpha val="50000"/>
      </a:schemeClr>
    </dgm:fillClrLst>
    <dgm:linClrLst meth="repeat">
      <a:schemeClr val="lt1"/>
    </dgm:linClrLst>
    <dgm:effectClrLst/>
    <dgm:txLinClrLst/>
    <dgm:txFillClrLst/>
    <dgm:txEffectClrLst/>
  </dgm:styleLbl>
  <dgm:styleLbl name="alignNode1">
    <dgm:fillClrLst>
      <a:schemeClr val="accent3">
        <a:alpha val="90000"/>
      </a:schemeClr>
      <a:schemeClr val="accent3">
        <a:alpha val="50000"/>
      </a:schemeClr>
    </dgm:fillClrLst>
    <dgm:linClrLst>
      <a:schemeClr val="accent3">
        <a:alpha val="90000"/>
      </a:schemeClr>
      <a:schemeClr val="accent3">
        <a:alpha val="50000"/>
      </a:schemeClr>
    </dgm:linClrLst>
    <dgm:effectClrLst/>
    <dgm:txLinClrLst/>
    <dgm:txFillClrLst/>
    <dgm:txEffectClrLst/>
  </dgm:styleLbl>
  <dgm:styleLbl name="lnNode1">
    <dgm:fillClrLst>
      <a:schemeClr val="accent3">
        <a:shade val="90000"/>
      </a:schemeClr>
      <a:schemeClr val="accent3">
        <a:alpha val="50000"/>
        <a:tint val="5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alpha val="80000"/>
      </a:schemeClr>
    </dgm:fillClrLst>
    <dgm:linClrLst meth="repeat">
      <a:schemeClr val="lt1"/>
    </dgm:linClrLst>
    <dgm:effectClrLst/>
    <dgm:txLinClrLst/>
    <dgm:txFillClrLst/>
    <dgm:txEffectClrLst/>
  </dgm:styleLbl>
  <dgm:styleLbl name="node2">
    <dgm:fillClrLst>
      <a:schemeClr val="accent3">
        <a:alpha val="70000"/>
      </a:schemeClr>
    </dgm:fillClrLst>
    <dgm:linClrLst meth="repeat">
      <a:schemeClr val="lt1"/>
    </dgm:linClrLst>
    <dgm:effectClrLst/>
    <dgm:txLinClrLst/>
    <dgm:txFillClrLst/>
    <dgm:txEffectClrLst/>
  </dgm:styleLbl>
  <dgm:styleLbl name="node3">
    <dgm:fillClrLst>
      <a:schemeClr val="accent3">
        <a:alpha val="50000"/>
      </a:schemeClr>
    </dgm:fillClrLst>
    <dgm:linClrLst meth="repeat">
      <a:schemeClr val="lt1"/>
    </dgm:linClrLst>
    <dgm:effectClrLst/>
    <dgm:txLinClrLst/>
    <dgm:txFillClrLst/>
    <dgm:txEffectClrLst/>
  </dgm:styleLbl>
  <dgm:styleLbl name="node4">
    <dgm:fillClrLst>
      <a:schemeClr val="accent3">
        <a:alpha val="30000"/>
      </a:schemeClr>
    </dgm:fillClrLst>
    <dgm:linClrLst meth="repeat">
      <a:schemeClr val="lt1"/>
    </dgm:linClrLst>
    <dgm:effectClrLst/>
    <dgm:txLinClrLst/>
    <dgm:txFillClrLst/>
    <dgm:txEffectClrLst/>
  </dgm:styleLbl>
  <dgm:styleLbl name="fgImgPlace1">
    <dgm:fillClrLst>
      <a:schemeClr val="accent3">
        <a:tint val="50000"/>
        <a:alpha val="90000"/>
      </a:schemeClr>
      <a:schemeClr val="accent3">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f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b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sibTrans1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alpha val="90000"/>
      </a:schemeClr>
    </dgm:fillClrLst>
    <dgm:linClrLst meth="repeat">
      <a:schemeClr val="lt1"/>
    </dgm:linClrLst>
    <dgm:effectClrLst/>
    <dgm:txLinClrLst/>
    <dgm:txFillClrLst/>
    <dgm:txEffectClrLst/>
  </dgm:styleLbl>
  <dgm:styleLbl name="asst1">
    <dgm:fillClrLst meth="repeat">
      <a:schemeClr val="accent3">
        <a:alpha val="90000"/>
      </a:schemeClr>
    </dgm:fillClrLst>
    <dgm:linClrLst meth="repeat">
      <a:schemeClr val="lt1"/>
    </dgm:linClrLst>
    <dgm:effectClrLst/>
    <dgm:txLinClrLst/>
    <dgm:txFillClrLst/>
    <dgm:txEffectClrLst/>
  </dgm:styleLbl>
  <dgm:styleLbl name="asst2">
    <dgm:fillClrLst>
      <a:schemeClr val="accent3">
        <a:alpha val="90000"/>
      </a:schemeClr>
    </dgm:fillClrLst>
    <dgm:linClrLst meth="repeat">
      <a:schemeClr val="lt1"/>
    </dgm:linClrLst>
    <dgm:effectClrLst/>
    <dgm:txLinClrLst/>
    <dgm:txFillClrLst/>
    <dgm:txEffectClrLst/>
  </dgm:styleLbl>
  <dgm:styleLbl name="asst3">
    <dgm:fillClrLst>
      <a:schemeClr val="accent3">
        <a:alpha val="70000"/>
      </a:schemeClr>
    </dgm:fillClrLst>
    <dgm:linClrLst meth="repeat">
      <a:schemeClr val="lt1"/>
    </dgm:linClrLst>
    <dgm:effectClrLst/>
    <dgm:txLinClrLst/>
    <dgm:txFillClrLst/>
    <dgm:txEffectClrLst/>
  </dgm:styleLbl>
  <dgm:styleLbl name="asst4">
    <dgm:fillClrLst>
      <a:schemeClr val="accent3">
        <a:alpha val="50000"/>
      </a:schemeClr>
    </dgm:fillClrLst>
    <dgm:linClrLst meth="repeat">
      <a:schemeClr val="lt1"/>
    </dgm:linClrLst>
    <dgm:effectClrLst/>
    <dgm:txLinClrLst/>
    <dgm:txFillClrLst/>
    <dgm:txEffectClrLst/>
  </dgm:styleLbl>
  <dgm:styleLbl name="parChTrans2D1">
    <dgm:fillClrLst meth="repeat">
      <a:schemeClr val="accent3">
        <a:shade val="8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a:schemeClr val="accent3">
        <a:alpha val="90000"/>
        <a:tint val="40000"/>
      </a:schemeClr>
      <a:schemeClr val="accent3">
        <a:alpha val="5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6_5">
  <dgm:title val=""/>
  <dgm:desc val=""/>
  <dgm:catLst>
    <dgm:cat type="accent6" pri="11500"/>
  </dgm:catLst>
  <dgm:styleLbl name="node0">
    <dgm:fillClrLst meth="cycle">
      <a:schemeClr val="accent6">
        <a:alpha val="80000"/>
      </a:schemeClr>
    </dgm:fillClrLst>
    <dgm:linClrLst meth="repeat">
      <a:schemeClr val="lt1"/>
    </dgm:linClrLst>
    <dgm:effectClrLst/>
    <dgm:txLinClrLst/>
    <dgm:txFillClrLst/>
    <dgm:txEffectClrLst/>
  </dgm:styleLbl>
  <dgm:styleLbl name="alignNode1">
    <dgm:fillClrLst>
      <a:schemeClr val="accent6">
        <a:alpha val="90000"/>
      </a:schemeClr>
      <a:schemeClr val="accent6">
        <a:alpha val="50000"/>
      </a:schemeClr>
    </dgm:fillClrLst>
    <dgm:linClrLst>
      <a:schemeClr val="accent6">
        <a:alpha val="90000"/>
      </a:schemeClr>
      <a:schemeClr val="accent6">
        <a:alpha val="50000"/>
      </a:schemeClr>
    </dgm:linClrLst>
    <dgm:effectClrLst/>
    <dgm:txLinClrLst/>
    <dgm:txFillClrLst/>
    <dgm:txEffectClrLst/>
  </dgm:styleLbl>
  <dgm:styleLbl name="node1">
    <dgm:fillClrLst>
      <a:schemeClr val="accent6">
        <a:alpha val="90000"/>
      </a:schemeClr>
      <a:schemeClr val="accent6">
        <a:alpha val="50000"/>
      </a:schemeClr>
    </dgm:fillClrLst>
    <dgm:linClrLst meth="repeat">
      <a:schemeClr val="lt1"/>
    </dgm:linClrLst>
    <dgm:effectClrLst/>
    <dgm:txLinClrLst/>
    <dgm:txFillClrLst/>
    <dgm:txEffectClrLst/>
  </dgm:styleLbl>
  <dgm:styleLbl name="lnNode1">
    <dgm:fillClrLst>
      <a:schemeClr val="accent6">
        <a:shade val="90000"/>
      </a:schemeClr>
      <a:schemeClr val="accent6">
        <a:tint val="50000"/>
        <a:alpha val="5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alpha val="80000"/>
      </a:schemeClr>
    </dgm:fillClrLst>
    <dgm:linClrLst meth="repeat">
      <a:schemeClr val="lt1"/>
    </dgm:linClrLst>
    <dgm:effectClrLst/>
    <dgm:txLinClrLst/>
    <dgm:txFillClrLst/>
    <dgm:txEffectClrLst/>
  </dgm:styleLbl>
  <dgm:styleLbl name="node2">
    <dgm:fillClrLst>
      <a:schemeClr val="accent6">
        <a:alpha val="70000"/>
      </a:schemeClr>
    </dgm:fillClrLst>
    <dgm:linClrLst meth="repeat">
      <a:schemeClr val="lt1"/>
    </dgm:linClrLst>
    <dgm:effectClrLst/>
    <dgm:txLinClrLst/>
    <dgm:txFillClrLst/>
    <dgm:txEffectClrLst/>
  </dgm:styleLbl>
  <dgm:styleLbl name="node3">
    <dgm:fillClrLst>
      <a:schemeClr val="accent6">
        <a:alpha val="50000"/>
      </a:schemeClr>
    </dgm:fillClrLst>
    <dgm:linClrLst meth="repeat">
      <a:schemeClr val="lt1"/>
    </dgm:linClrLst>
    <dgm:effectClrLst/>
    <dgm:txLinClrLst/>
    <dgm:txFillClrLst/>
    <dgm:txEffectClrLst/>
  </dgm:styleLbl>
  <dgm:styleLbl name="node4">
    <dgm:fillClrLst>
      <a:schemeClr val="accent6">
        <a:alpha val="30000"/>
      </a:schemeClr>
    </dgm:fillClrLst>
    <dgm:linClrLst meth="repeat">
      <a:schemeClr val="lt1"/>
    </dgm:linClrLst>
    <dgm:effectClrLst/>
    <dgm:txLinClrLst/>
    <dgm:txFillClrLst/>
    <dgm:txEffectClrLst/>
  </dgm:styleLbl>
  <dgm:styleLbl name="fgImgPlace1">
    <dgm:fillClrLst>
      <a:schemeClr val="accent6">
        <a:tint val="50000"/>
        <a:alpha val="90000"/>
      </a:schemeClr>
      <a:schemeClr val="accent6">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f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b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sibTrans1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alpha val="90000"/>
      </a:schemeClr>
    </dgm:fillClrLst>
    <dgm:linClrLst meth="repeat">
      <a:schemeClr val="lt1"/>
    </dgm:linClrLst>
    <dgm:effectClrLst/>
    <dgm:txLinClrLst/>
    <dgm:txFillClrLst/>
    <dgm:txEffectClrLst/>
  </dgm:styleLbl>
  <dgm:styleLbl name="asst1">
    <dgm:fillClrLst meth="repeat">
      <a:schemeClr val="accent6">
        <a:alpha val="90000"/>
      </a:schemeClr>
    </dgm:fillClrLst>
    <dgm:linClrLst meth="repeat">
      <a:schemeClr val="lt1"/>
    </dgm:linClrLst>
    <dgm:effectClrLst/>
    <dgm:txLinClrLst/>
    <dgm:txFillClrLst/>
    <dgm:txEffectClrLst/>
  </dgm:styleLbl>
  <dgm:styleLbl name="asst2">
    <dgm:fillClrLst>
      <a:schemeClr val="accent6">
        <a:alpha val="90000"/>
      </a:schemeClr>
    </dgm:fillClrLst>
    <dgm:linClrLst meth="repeat">
      <a:schemeClr val="lt1"/>
    </dgm:linClrLst>
    <dgm:effectClrLst/>
    <dgm:txLinClrLst/>
    <dgm:txFillClrLst/>
    <dgm:txEffectClrLst/>
  </dgm:styleLbl>
  <dgm:styleLbl name="asst3">
    <dgm:fillClrLst>
      <a:schemeClr val="accent6">
        <a:alpha val="70000"/>
      </a:schemeClr>
    </dgm:fillClrLst>
    <dgm:linClrLst meth="repeat">
      <a:schemeClr val="lt1"/>
    </dgm:linClrLst>
    <dgm:effectClrLst/>
    <dgm:txLinClrLst/>
    <dgm:txFillClrLst/>
    <dgm:txEffectClrLst/>
  </dgm:styleLbl>
  <dgm:styleLbl name="asst4">
    <dgm:fillClrLst>
      <a:schemeClr val="accent6">
        <a:alpha val="50000"/>
      </a:schemeClr>
    </dgm:fillClrLst>
    <dgm:linClrLst meth="repeat">
      <a:schemeClr val="lt1"/>
    </dgm:linClrLst>
    <dgm:effectClrLst/>
    <dgm:txLinClrLst/>
    <dgm:txFillClrLst/>
    <dgm:txEffectClrLst/>
  </dgm:styleLbl>
  <dgm:styleLbl name="parChTrans2D1">
    <dgm:fillClrLst meth="repeat">
      <a:schemeClr val="accent6">
        <a:shade val="80000"/>
      </a:schemeClr>
    </dgm:fillClrLst>
    <dgm:linClrLst meth="repeat">
      <a:schemeClr val="accent6">
        <a:shade val="80000"/>
      </a:schemeClr>
    </dgm:linClrLst>
    <dgm:effectClrLst/>
    <dgm:txLinClrLst/>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dk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a:tint val="90000"/>
      </a:schemeClr>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a:schemeClr val="accent6">
        <a:alpha val="90000"/>
        <a:tint val="40000"/>
      </a:schemeClr>
      <a:schemeClr val="accent6">
        <a:alpha val="5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5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3_5">
  <dgm:title val=""/>
  <dgm:desc val=""/>
  <dgm:catLst>
    <dgm:cat type="accent3" pri="11500"/>
  </dgm:catLst>
  <dgm:styleLbl name="node0">
    <dgm:fillClrLst meth="cycle">
      <a:schemeClr val="accent3">
        <a:alpha val="80000"/>
      </a:schemeClr>
    </dgm:fillClrLst>
    <dgm:linClrLst meth="repeat">
      <a:schemeClr val="lt1"/>
    </dgm:linClrLst>
    <dgm:effectClrLst/>
    <dgm:txLinClrLst/>
    <dgm:txFillClrLst/>
    <dgm:txEffectClrLst/>
  </dgm:styleLbl>
  <dgm:styleLbl name="node1">
    <dgm:fillClrLst>
      <a:schemeClr val="accent3">
        <a:alpha val="90000"/>
      </a:schemeClr>
      <a:schemeClr val="accent3">
        <a:alpha val="50000"/>
      </a:schemeClr>
    </dgm:fillClrLst>
    <dgm:linClrLst meth="repeat">
      <a:schemeClr val="lt1"/>
    </dgm:linClrLst>
    <dgm:effectClrLst/>
    <dgm:txLinClrLst/>
    <dgm:txFillClrLst/>
    <dgm:txEffectClrLst/>
  </dgm:styleLbl>
  <dgm:styleLbl name="alignNode1">
    <dgm:fillClrLst>
      <a:schemeClr val="accent3">
        <a:alpha val="90000"/>
      </a:schemeClr>
      <a:schemeClr val="accent3">
        <a:alpha val="50000"/>
      </a:schemeClr>
    </dgm:fillClrLst>
    <dgm:linClrLst>
      <a:schemeClr val="accent3">
        <a:alpha val="90000"/>
      </a:schemeClr>
      <a:schemeClr val="accent3">
        <a:alpha val="50000"/>
      </a:schemeClr>
    </dgm:linClrLst>
    <dgm:effectClrLst/>
    <dgm:txLinClrLst/>
    <dgm:txFillClrLst/>
    <dgm:txEffectClrLst/>
  </dgm:styleLbl>
  <dgm:styleLbl name="lnNode1">
    <dgm:fillClrLst>
      <a:schemeClr val="accent3">
        <a:shade val="90000"/>
      </a:schemeClr>
      <a:schemeClr val="accent3">
        <a:alpha val="50000"/>
        <a:tint val="5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alpha val="80000"/>
      </a:schemeClr>
    </dgm:fillClrLst>
    <dgm:linClrLst meth="repeat">
      <a:schemeClr val="lt1"/>
    </dgm:linClrLst>
    <dgm:effectClrLst/>
    <dgm:txLinClrLst/>
    <dgm:txFillClrLst/>
    <dgm:txEffectClrLst/>
  </dgm:styleLbl>
  <dgm:styleLbl name="node2">
    <dgm:fillClrLst>
      <a:schemeClr val="accent3">
        <a:alpha val="70000"/>
      </a:schemeClr>
    </dgm:fillClrLst>
    <dgm:linClrLst meth="repeat">
      <a:schemeClr val="lt1"/>
    </dgm:linClrLst>
    <dgm:effectClrLst/>
    <dgm:txLinClrLst/>
    <dgm:txFillClrLst/>
    <dgm:txEffectClrLst/>
  </dgm:styleLbl>
  <dgm:styleLbl name="node3">
    <dgm:fillClrLst>
      <a:schemeClr val="accent3">
        <a:alpha val="50000"/>
      </a:schemeClr>
    </dgm:fillClrLst>
    <dgm:linClrLst meth="repeat">
      <a:schemeClr val="lt1"/>
    </dgm:linClrLst>
    <dgm:effectClrLst/>
    <dgm:txLinClrLst/>
    <dgm:txFillClrLst/>
    <dgm:txEffectClrLst/>
  </dgm:styleLbl>
  <dgm:styleLbl name="node4">
    <dgm:fillClrLst>
      <a:schemeClr val="accent3">
        <a:alpha val="30000"/>
      </a:schemeClr>
    </dgm:fillClrLst>
    <dgm:linClrLst meth="repeat">
      <a:schemeClr val="lt1"/>
    </dgm:linClrLst>
    <dgm:effectClrLst/>
    <dgm:txLinClrLst/>
    <dgm:txFillClrLst/>
    <dgm:txEffectClrLst/>
  </dgm:styleLbl>
  <dgm:styleLbl name="fgImgPlace1">
    <dgm:fillClrLst>
      <a:schemeClr val="accent3">
        <a:tint val="50000"/>
        <a:alpha val="90000"/>
      </a:schemeClr>
      <a:schemeClr val="accent3">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f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b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sibTrans1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alpha val="90000"/>
      </a:schemeClr>
    </dgm:fillClrLst>
    <dgm:linClrLst meth="repeat">
      <a:schemeClr val="lt1"/>
    </dgm:linClrLst>
    <dgm:effectClrLst/>
    <dgm:txLinClrLst/>
    <dgm:txFillClrLst/>
    <dgm:txEffectClrLst/>
  </dgm:styleLbl>
  <dgm:styleLbl name="asst1">
    <dgm:fillClrLst meth="repeat">
      <a:schemeClr val="accent3">
        <a:alpha val="90000"/>
      </a:schemeClr>
    </dgm:fillClrLst>
    <dgm:linClrLst meth="repeat">
      <a:schemeClr val="lt1"/>
    </dgm:linClrLst>
    <dgm:effectClrLst/>
    <dgm:txLinClrLst/>
    <dgm:txFillClrLst/>
    <dgm:txEffectClrLst/>
  </dgm:styleLbl>
  <dgm:styleLbl name="asst2">
    <dgm:fillClrLst>
      <a:schemeClr val="accent3">
        <a:alpha val="90000"/>
      </a:schemeClr>
    </dgm:fillClrLst>
    <dgm:linClrLst meth="repeat">
      <a:schemeClr val="lt1"/>
    </dgm:linClrLst>
    <dgm:effectClrLst/>
    <dgm:txLinClrLst/>
    <dgm:txFillClrLst/>
    <dgm:txEffectClrLst/>
  </dgm:styleLbl>
  <dgm:styleLbl name="asst3">
    <dgm:fillClrLst>
      <a:schemeClr val="accent3">
        <a:alpha val="70000"/>
      </a:schemeClr>
    </dgm:fillClrLst>
    <dgm:linClrLst meth="repeat">
      <a:schemeClr val="lt1"/>
    </dgm:linClrLst>
    <dgm:effectClrLst/>
    <dgm:txLinClrLst/>
    <dgm:txFillClrLst/>
    <dgm:txEffectClrLst/>
  </dgm:styleLbl>
  <dgm:styleLbl name="asst4">
    <dgm:fillClrLst>
      <a:schemeClr val="accent3">
        <a:alpha val="50000"/>
      </a:schemeClr>
    </dgm:fillClrLst>
    <dgm:linClrLst meth="repeat">
      <a:schemeClr val="lt1"/>
    </dgm:linClrLst>
    <dgm:effectClrLst/>
    <dgm:txLinClrLst/>
    <dgm:txFillClrLst/>
    <dgm:txEffectClrLst/>
  </dgm:styleLbl>
  <dgm:styleLbl name="parChTrans2D1">
    <dgm:fillClrLst meth="repeat">
      <a:schemeClr val="accent3">
        <a:shade val="8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a:schemeClr val="accent3">
        <a:alpha val="90000"/>
        <a:tint val="40000"/>
      </a:schemeClr>
      <a:schemeClr val="accent3">
        <a:alpha val="5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3_5">
  <dgm:title val=""/>
  <dgm:desc val=""/>
  <dgm:catLst>
    <dgm:cat type="accent3" pri="11500"/>
  </dgm:catLst>
  <dgm:styleLbl name="node0">
    <dgm:fillClrLst meth="cycle">
      <a:schemeClr val="accent3">
        <a:alpha val="80000"/>
      </a:schemeClr>
    </dgm:fillClrLst>
    <dgm:linClrLst meth="repeat">
      <a:schemeClr val="lt1"/>
    </dgm:linClrLst>
    <dgm:effectClrLst/>
    <dgm:txLinClrLst/>
    <dgm:txFillClrLst/>
    <dgm:txEffectClrLst/>
  </dgm:styleLbl>
  <dgm:styleLbl name="node1">
    <dgm:fillClrLst>
      <a:schemeClr val="accent3">
        <a:alpha val="90000"/>
      </a:schemeClr>
      <a:schemeClr val="accent3">
        <a:alpha val="50000"/>
      </a:schemeClr>
    </dgm:fillClrLst>
    <dgm:linClrLst meth="repeat">
      <a:schemeClr val="lt1"/>
    </dgm:linClrLst>
    <dgm:effectClrLst/>
    <dgm:txLinClrLst/>
    <dgm:txFillClrLst/>
    <dgm:txEffectClrLst/>
  </dgm:styleLbl>
  <dgm:styleLbl name="alignNode1">
    <dgm:fillClrLst>
      <a:schemeClr val="accent3">
        <a:alpha val="90000"/>
      </a:schemeClr>
      <a:schemeClr val="accent3">
        <a:alpha val="50000"/>
      </a:schemeClr>
    </dgm:fillClrLst>
    <dgm:linClrLst>
      <a:schemeClr val="accent3">
        <a:alpha val="90000"/>
      </a:schemeClr>
      <a:schemeClr val="accent3">
        <a:alpha val="50000"/>
      </a:schemeClr>
    </dgm:linClrLst>
    <dgm:effectClrLst/>
    <dgm:txLinClrLst/>
    <dgm:txFillClrLst/>
    <dgm:txEffectClrLst/>
  </dgm:styleLbl>
  <dgm:styleLbl name="lnNode1">
    <dgm:fillClrLst>
      <a:schemeClr val="accent3">
        <a:shade val="90000"/>
      </a:schemeClr>
      <a:schemeClr val="accent3">
        <a:alpha val="50000"/>
        <a:tint val="5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alpha val="80000"/>
      </a:schemeClr>
    </dgm:fillClrLst>
    <dgm:linClrLst meth="repeat">
      <a:schemeClr val="lt1"/>
    </dgm:linClrLst>
    <dgm:effectClrLst/>
    <dgm:txLinClrLst/>
    <dgm:txFillClrLst/>
    <dgm:txEffectClrLst/>
  </dgm:styleLbl>
  <dgm:styleLbl name="node2">
    <dgm:fillClrLst>
      <a:schemeClr val="accent3">
        <a:alpha val="70000"/>
      </a:schemeClr>
    </dgm:fillClrLst>
    <dgm:linClrLst meth="repeat">
      <a:schemeClr val="lt1"/>
    </dgm:linClrLst>
    <dgm:effectClrLst/>
    <dgm:txLinClrLst/>
    <dgm:txFillClrLst/>
    <dgm:txEffectClrLst/>
  </dgm:styleLbl>
  <dgm:styleLbl name="node3">
    <dgm:fillClrLst>
      <a:schemeClr val="accent3">
        <a:alpha val="50000"/>
      </a:schemeClr>
    </dgm:fillClrLst>
    <dgm:linClrLst meth="repeat">
      <a:schemeClr val="lt1"/>
    </dgm:linClrLst>
    <dgm:effectClrLst/>
    <dgm:txLinClrLst/>
    <dgm:txFillClrLst/>
    <dgm:txEffectClrLst/>
  </dgm:styleLbl>
  <dgm:styleLbl name="node4">
    <dgm:fillClrLst>
      <a:schemeClr val="accent3">
        <a:alpha val="30000"/>
      </a:schemeClr>
    </dgm:fillClrLst>
    <dgm:linClrLst meth="repeat">
      <a:schemeClr val="lt1"/>
    </dgm:linClrLst>
    <dgm:effectClrLst/>
    <dgm:txLinClrLst/>
    <dgm:txFillClrLst/>
    <dgm:txEffectClrLst/>
  </dgm:styleLbl>
  <dgm:styleLbl name="fgImgPlace1">
    <dgm:fillClrLst>
      <a:schemeClr val="accent3">
        <a:tint val="50000"/>
        <a:alpha val="90000"/>
      </a:schemeClr>
      <a:schemeClr val="accent3">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f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b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sibTrans1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alpha val="90000"/>
      </a:schemeClr>
    </dgm:fillClrLst>
    <dgm:linClrLst meth="repeat">
      <a:schemeClr val="lt1"/>
    </dgm:linClrLst>
    <dgm:effectClrLst/>
    <dgm:txLinClrLst/>
    <dgm:txFillClrLst/>
    <dgm:txEffectClrLst/>
  </dgm:styleLbl>
  <dgm:styleLbl name="asst1">
    <dgm:fillClrLst meth="repeat">
      <a:schemeClr val="accent3">
        <a:alpha val="90000"/>
      </a:schemeClr>
    </dgm:fillClrLst>
    <dgm:linClrLst meth="repeat">
      <a:schemeClr val="lt1"/>
    </dgm:linClrLst>
    <dgm:effectClrLst/>
    <dgm:txLinClrLst/>
    <dgm:txFillClrLst/>
    <dgm:txEffectClrLst/>
  </dgm:styleLbl>
  <dgm:styleLbl name="asst2">
    <dgm:fillClrLst>
      <a:schemeClr val="accent3">
        <a:alpha val="90000"/>
      </a:schemeClr>
    </dgm:fillClrLst>
    <dgm:linClrLst meth="repeat">
      <a:schemeClr val="lt1"/>
    </dgm:linClrLst>
    <dgm:effectClrLst/>
    <dgm:txLinClrLst/>
    <dgm:txFillClrLst/>
    <dgm:txEffectClrLst/>
  </dgm:styleLbl>
  <dgm:styleLbl name="asst3">
    <dgm:fillClrLst>
      <a:schemeClr val="accent3">
        <a:alpha val="70000"/>
      </a:schemeClr>
    </dgm:fillClrLst>
    <dgm:linClrLst meth="repeat">
      <a:schemeClr val="lt1"/>
    </dgm:linClrLst>
    <dgm:effectClrLst/>
    <dgm:txLinClrLst/>
    <dgm:txFillClrLst/>
    <dgm:txEffectClrLst/>
  </dgm:styleLbl>
  <dgm:styleLbl name="asst4">
    <dgm:fillClrLst>
      <a:schemeClr val="accent3">
        <a:alpha val="50000"/>
      </a:schemeClr>
    </dgm:fillClrLst>
    <dgm:linClrLst meth="repeat">
      <a:schemeClr val="lt1"/>
    </dgm:linClrLst>
    <dgm:effectClrLst/>
    <dgm:txLinClrLst/>
    <dgm:txFillClrLst/>
    <dgm:txEffectClrLst/>
  </dgm:styleLbl>
  <dgm:styleLbl name="parChTrans2D1">
    <dgm:fillClrLst meth="repeat">
      <a:schemeClr val="accent3">
        <a:shade val="8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a:schemeClr val="accent3">
        <a:alpha val="90000"/>
        <a:tint val="40000"/>
      </a:schemeClr>
      <a:schemeClr val="accent3">
        <a:alpha val="5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3_5">
  <dgm:title val=""/>
  <dgm:desc val=""/>
  <dgm:catLst>
    <dgm:cat type="accent3" pri="11500"/>
  </dgm:catLst>
  <dgm:styleLbl name="node0">
    <dgm:fillClrLst meth="cycle">
      <a:schemeClr val="accent3">
        <a:alpha val="80000"/>
      </a:schemeClr>
    </dgm:fillClrLst>
    <dgm:linClrLst meth="repeat">
      <a:schemeClr val="lt1"/>
    </dgm:linClrLst>
    <dgm:effectClrLst/>
    <dgm:txLinClrLst/>
    <dgm:txFillClrLst/>
    <dgm:txEffectClrLst/>
  </dgm:styleLbl>
  <dgm:styleLbl name="node1">
    <dgm:fillClrLst>
      <a:schemeClr val="accent3">
        <a:alpha val="90000"/>
      </a:schemeClr>
      <a:schemeClr val="accent3">
        <a:alpha val="50000"/>
      </a:schemeClr>
    </dgm:fillClrLst>
    <dgm:linClrLst meth="repeat">
      <a:schemeClr val="lt1"/>
    </dgm:linClrLst>
    <dgm:effectClrLst/>
    <dgm:txLinClrLst/>
    <dgm:txFillClrLst/>
    <dgm:txEffectClrLst/>
  </dgm:styleLbl>
  <dgm:styleLbl name="alignNode1">
    <dgm:fillClrLst>
      <a:schemeClr val="accent3">
        <a:alpha val="90000"/>
      </a:schemeClr>
      <a:schemeClr val="accent3">
        <a:alpha val="50000"/>
      </a:schemeClr>
    </dgm:fillClrLst>
    <dgm:linClrLst>
      <a:schemeClr val="accent3">
        <a:alpha val="90000"/>
      </a:schemeClr>
      <a:schemeClr val="accent3">
        <a:alpha val="50000"/>
      </a:schemeClr>
    </dgm:linClrLst>
    <dgm:effectClrLst/>
    <dgm:txLinClrLst/>
    <dgm:txFillClrLst/>
    <dgm:txEffectClrLst/>
  </dgm:styleLbl>
  <dgm:styleLbl name="lnNode1">
    <dgm:fillClrLst>
      <a:schemeClr val="accent3">
        <a:shade val="90000"/>
      </a:schemeClr>
      <a:schemeClr val="accent3">
        <a:alpha val="50000"/>
        <a:tint val="5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alpha val="80000"/>
      </a:schemeClr>
    </dgm:fillClrLst>
    <dgm:linClrLst meth="repeat">
      <a:schemeClr val="lt1"/>
    </dgm:linClrLst>
    <dgm:effectClrLst/>
    <dgm:txLinClrLst/>
    <dgm:txFillClrLst/>
    <dgm:txEffectClrLst/>
  </dgm:styleLbl>
  <dgm:styleLbl name="node2">
    <dgm:fillClrLst>
      <a:schemeClr val="accent3">
        <a:alpha val="70000"/>
      </a:schemeClr>
    </dgm:fillClrLst>
    <dgm:linClrLst meth="repeat">
      <a:schemeClr val="lt1"/>
    </dgm:linClrLst>
    <dgm:effectClrLst/>
    <dgm:txLinClrLst/>
    <dgm:txFillClrLst/>
    <dgm:txEffectClrLst/>
  </dgm:styleLbl>
  <dgm:styleLbl name="node3">
    <dgm:fillClrLst>
      <a:schemeClr val="accent3">
        <a:alpha val="50000"/>
      </a:schemeClr>
    </dgm:fillClrLst>
    <dgm:linClrLst meth="repeat">
      <a:schemeClr val="lt1"/>
    </dgm:linClrLst>
    <dgm:effectClrLst/>
    <dgm:txLinClrLst/>
    <dgm:txFillClrLst/>
    <dgm:txEffectClrLst/>
  </dgm:styleLbl>
  <dgm:styleLbl name="node4">
    <dgm:fillClrLst>
      <a:schemeClr val="accent3">
        <a:alpha val="30000"/>
      </a:schemeClr>
    </dgm:fillClrLst>
    <dgm:linClrLst meth="repeat">
      <a:schemeClr val="lt1"/>
    </dgm:linClrLst>
    <dgm:effectClrLst/>
    <dgm:txLinClrLst/>
    <dgm:txFillClrLst/>
    <dgm:txEffectClrLst/>
  </dgm:styleLbl>
  <dgm:styleLbl name="fgImgPlace1">
    <dgm:fillClrLst>
      <a:schemeClr val="accent3">
        <a:tint val="50000"/>
        <a:alpha val="90000"/>
      </a:schemeClr>
      <a:schemeClr val="accent3">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f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b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sibTrans1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alpha val="90000"/>
      </a:schemeClr>
    </dgm:fillClrLst>
    <dgm:linClrLst meth="repeat">
      <a:schemeClr val="lt1"/>
    </dgm:linClrLst>
    <dgm:effectClrLst/>
    <dgm:txLinClrLst/>
    <dgm:txFillClrLst/>
    <dgm:txEffectClrLst/>
  </dgm:styleLbl>
  <dgm:styleLbl name="asst1">
    <dgm:fillClrLst meth="repeat">
      <a:schemeClr val="accent3">
        <a:alpha val="90000"/>
      </a:schemeClr>
    </dgm:fillClrLst>
    <dgm:linClrLst meth="repeat">
      <a:schemeClr val="lt1"/>
    </dgm:linClrLst>
    <dgm:effectClrLst/>
    <dgm:txLinClrLst/>
    <dgm:txFillClrLst/>
    <dgm:txEffectClrLst/>
  </dgm:styleLbl>
  <dgm:styleLbl name="asst2">
    <dgm:fillClrLst>
      <a:schemeClr val="accent3">
        <a:alpha val="90000"/>
      </a:schemeClr>
    </dgm:fillClrLst>
    <dgm:linClrLst meth="repeat">
      <a:schemeClr val="lt1"/>
    </dgm:linClrLst>
    <dgm:effectClrLst/>
    <dgm:txLinClrLst/>
    <dgm:txFillClrLst/>
    <dgm:txEffectClrLst/>
  </dgm:styleLbl>
  <dgm:styleLbl name="asst3">
    <dgm:fillClrLst>
      <a:schemeClr val="accent3">
        <a:alpha val="70000"/>
      </a:schemeClr>
    </dgm:fillClrLst>
    <dgm:linClrLst meth="repeat">
      <a:schemeClr val="lt1"/>
    </dgm:linClrLst>
    <dgm:effectClrLst/>
    <dgm:txLinClrLst/>
    <dgm:txFillClrLst/>
    <dgm:txEffectClrLst/>
  </dgm:styleLbl>
  <dgm:styleLbl name="asst4">
    <dgm:fillClrLst>
      <a:schemeClr val="accent3">
        <a:alpha val="50000"/>
      </a:schemeClr>
    </dgm:fillClrLst>
    <dgm:linClrLst meth="repeat">
      <a:schemeClr val="lt1"/>
    </dgm:linClrLst>
    <dgm:effectClrLst/>
    <dgm:txLinClrLst/>
    <dgm:txFillClrLst/>
    <dgm:txEffectClrLst/>
  </dgm:styleLbl>
  <dgm:styleLbl name="parChTrans2D1">
    <dgm:fillClrLst meth="repeat">
      <a:schemeClr val="accent3">
        <a:shade val="8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a:schemeClr val="accent3">
        <a:alpha val="90000"/>
        <a:tint val="40000"/>
      </a:schemeClr>
      <a:schemeClr val="accent3">
        <a:alpha val="5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3_5">
  <dgm:title val=""/>
  <dgm:desc val=""/>
  <dgm:catLst>
    <dgm:cat type="accent3" pri="11500"/>
  </dgm:catLst>
  <dgm:styleLbl name="node0">
    <dgm:fillClrLst meth="cycle">
      <a:schemeClr val="accent3">
        <a:alpha val="80000"/>
      </a:schemeClr>
    </dgm:fillClrLst>
    <dgm:linClrLst meth="repeat">
      <a:schemeClr val="lt1"/>
    </dgm:linClrLst>
    <dgm:effectClrLst/>
    <dgm:txLinClrLst/>
    <dgm:txFillClrLst/>
    <dgm:txEffectClrLst/>
  </dgm:styleLbl>
  <dgm:styleLbl name="node1">
    <dgm:fillClrLst>
      <a:schemeClr val="accent3">
        <a:alpha val="90000"/>
      </a:schemeClr>
      <a:schemeClr val="accent3">
        <a:alpha val="50000"/>
      </a:schemeClr>
    </dgm:fillClrLst>
    <dgm:linClrLst meth="repeat">
      <a:schemeClr val="lt1"/>
    </dgm:linClrLst>
    <dgm:effectClrLst/>
    <dgm:txLinClrLst/>
    <dgm:txFillClrLst/>
    <dgm:txEffectClrLst/>
  </dgm:styleLbl>
  <dgm:styleLbl name="alignNode1">
    <dgm:fillClrLst>
      <a:schemeClr val="accent3">
        <a:alpha val="90000"/>
      </a:schemeClr>
      <a:schemeClr val="accent3">
        <a:alpha val="50000"/>
      </a:schemeClr>
    </dgm:fillClrLst>
    <dgm:linClrLst>
      <a:schemeClr val="accent3">
        <a:alpha val="90000"/>
      </a:schemeClr>
      <a:schemeClr val="accent3">
        <a:alpha val="50000"/>
      </a:schemeClr>
    </dgm:linClrLst>
    <dgm:effectClrLst/>
    <dgm:txLinClrLst/>
    <dgm:txFillClrLst/>
    <dgm:txEffectClrLst/>
  </dgm:styleLbl>
  <dgm:styleLbl name="lnNode1">
    <dgm:fillClrLst>
      <a:schemeClr val="accent3">
        <a:shade val="90000"/>
      </a:schemeClr>
      <a:schemeClr val="accent3">
        <a:alpha val="50000"/>
        <a:tint val="5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alpha val="80000"/>
      </a:schemeClr>
    </dgm:fillClrLst>
    <dgm:linClrLst meth="repeat">
      <a:schemeClr val="lt1"/>
    </dgm:linClrLst>
    <dgm:effectClrLst/>
    <dgm:txLinClrLst/>
    <dgm:txFillClrLst/>
    <dgm:txEffectClrLst/>
  </dgm:styleLbl>
  <dgm:styleLbl name="node2">
    <dgm:fillClrLst>
      <a:schemeClr val="accent3">
        <a:alpha val="70000"/>
      </a:schemeClr>
    </dgm:fillClrLst>
    <dgm:linClrLst meth="repeat">
      <a:schemeClr val="lt1"/>
    </dgm:linClrLst>
    <dgm:effectClrLst/>
    <dgm:txLinClrLst/>
    <dgm:txFillClrLst/>
    <dgm:txEffectClrLst/>
  </dgm:styleLbl>
  <dgm:styleLbl name="node3">
    <dgm:fillClrLst>
      <a:schemeClr val="accent3">
        <a:alpha val="50000"/>
      </a:schemeClr>
    </dgm:fillClrLst>
    <dgm:linClrLst meth="repeat">
      <a:schemeClr val="lt1"/>
    </dgm:linClrLst>
    <dgm:effectClrLst/>
    <dgm:txLinClrLst/>
    <dgm:txFillClrLst/>
    <dgm:txEffectClrLst/>
  </dgm:styleLbl>
  <dgm:styleLbl name="node4">
    <dgm:fillClrLst>
      <a:schemeClr val="accent3">
        <a:alpha val="30000"/>
      </a:schemeClr>
    </dgm:fillClrLst>
    <dgm:linClrLst meth="repeat">
      <a:schemeClr val="lt1"/>
    </dgm:linClrLst>
    <dgm:effectClrLst/>
    <dgm:txLinClrLst/>
    <dgm:txFillClrLst/>
    <dgm:txEffectClrLst/>
  </dgm:styleLbl>
  <dgm:styleLbl name="fgImgPlace1">
    <dgm:fillClrLst>
      <a:schemeClr val="accent3">
        <a:tint val="50000"/>
        <a:alpha val="90000"/>
      </a:schemeClr>
      <a:schemeClr val="accent3">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f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b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sibTrans1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alpha val="90000"/>
      </a:schemeClr>
    </dgm:fillClrLst>
    <dgm:linClrLst meth="repeat">
      <a:schemeClr val="lt1"/>
    </dgm:linClrLst>
    <dgm:effectClrLst/>
    <dgm:txLinClrLst/>
    <dgm:txFillClrLst/>
    <dgm:txEffectClrLst/>
  </dgm:styleLbl>
  <dgm:styleLbl name="asst1">
    <dgm:fillClrLst meth="repeat">
      <a:schemeClr val="accent3">
        <a:alpha val="90000"/>
      </a:schemeClr>
    </dgm:fillClrLst>
    <dgm:linClrLst meth="repeat">
      <a:schemeClr val="lt1"/>
    </dgm:linClrLst>
    <dgm:effectClrLst/>
    <dgm:txLinClrLst/>
    <dgm:txFillClrLst/>
    <dgm:txEffectClrLst/>
  </dgm:styleLbl>
  <dgm:styleLbl name="asst2">
    <dgm:fillClrLst>
      <a:schemeClr val="accent3">
        <a:alpha val="90000"/>
      </a:schemeClr>
    </dgm:fillClrLst>
    <dgm:linClrLst meth="repeat">
      <a:schemeClr val="lt1"/>
    </dgm:linClrLst>
    <dgm:effectClrLst/>
    <dgm:txLinClrLst/>
    <dgm:txFillClrLst/>
    <dgm:txEffectClrLst/>
  </dgm:styleLbl>
  <dgm:styleLbl name="asst3">
    <dgm:fillClrLst>
      <a:schemeClr val="accent3">
        <a:alpha val="70000"/>
      </a:schemeClr>
    </dgm:fillClrLst>
    <dgm:linClrLst meth="repeat">
      <a:schemeClr val="lt1"/>
    </dgm:linClrLst>
    <dgm:effectClrLst/>
    <dgm:txLinClrLst/>
    <dgm:txFillClrLst/>
    <dgm:txEffectClrLst/>
  </dgm:styleLbl>
  <dgm:styleLbl name="asst4">
    <dgm:fillClrLst>
      <a:schemeClr val="accent3">
        <a:alpha val="50000"/>
      </a:schemeClr>
    </dgm:fillClrLst>
    <dgm:linClrLst meth="repeat">
      <a:schemeClr val="lt1"/>
    </dgm:linClrLst>
    <dgm:effectClrLst/>
    <dgm:txLinClrLst/>
    <dgm:txFillClrLst/>
    <dgm:txEffectClrLst/>
  </dgm:styleLbl>
  <dgm:styleLbl name="parChTrans2D1">
    <dgm:fillClrLst meth="repeat">
      <a:schemeClr val="accent3">
        <a:shade val="8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a:schemeClr val="accent3">
        <a:alpha val="90000"/>
        <a:tint val="40000"/>
      </a:schemeClr>
      <a:schemeClr val="accent3">
        <a:alpha val="5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3_5">
  <dgm:title val=""/>
  <dgm:desc val=""/>
  <dgm:catLst>
    <dgm:cat type="accent3" pri="11500"/>
  </dgm:catLst>
  <dgm:styleLbl name="node0">
    <dgm:fillClrLst meth="cycle">
      <a:schemeClr val="accent3">
        <a:alpha val="80000"/>
      </a:schemeClr>
    </dgm:fillClrLst>
    <dgm:linClrLst meth="repeat">
      <a:schemeClr val="lt1"/>
    </dgm:linClrLst>
    <dgm:effectClrLst/>
    <dgm:txLinClrLst/>
    <dgm:txFillClrLst/>
    <dgm:txEffectClrLst/>
  </dgm:styleLbl>
  <dgm:styleLbl name="node1">
    <dgm:fillClrLst>
      <a:schemeClr val="accent3">
        <a:alpha val="90000"/>
      </a:schemeClr>
      <a:schemeClr val="accent3">
        <a:alpha val="50000"/>
      </a:schemeClr>
    </dgm:fillClrLst>
    <dgm:linClrLst meth="repeat">
      <a:schemeClr val="lt1"/>
    </dgm:linClrLst>
    <dgm:effectClrLst/>
    <dgm:txLinClrLst/>
    <dgm:txFillClrLst/>
    <dgm:txEffectClrLst/>
  </dgm:styleLbl>
  <dgm:styleLbl name="alignNode1">
    <dgm:fillClrLst>
      <a:schemeClr val="accent3">
        <a:alpha val="90000"/>
      </a:schemeClr>
      <a:schemeClr val="accent3">
        <a:alpha val="50000"/>
      </a:schemeClr>
    </dgm:fillClrLst>
    <dgm:linClrLst>
      <a:schemeClr val="accent3">
        <a:alpha val="90000"/>
      </a:schemeClr>
      <a:schemeClr val="accent3">
        <a:alpha val="50000"/>
      </a:schemeClr>
    </dgm:linClrLst>
    <dgm:effectClrLst/>
    <dgm:txLinClrLst/>
    <dgm:txFillClrLst/>
    <dgm:txEffectClrLst/>
  </dgm:styleLbl>
  <dgm:styleLbl name="lnNode1">
    <dgm:fillClrLst>
      <a:schemeClr val="accent3">
        <a:shade val="90000"/>
      </a:schemeClr>
      <a:schemeClr val="accent3">
        <a:alpha val="50000"/>
        <a:tint val="5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alpha val="80000"/>
      </a:schemeClr>
    </dgm:fillClrLst>
    <dgm:linClrLst meth="repeat">
      <a:schemeClr val="lt1"/>
    </dgm:linClrLst>
    <dgm:effectClrLst/>
    <dgm:txLinClrLst/>
    <dgm:txFillClrLst/>
    <dgm:txEffectClrLst/>
  </dgm:styleLbl>
  <dgm:styleLbl name="node2">
    <dgm:fillClrLst>
      <a:schemeClr val="accent3">
        <a:alpha val="70000"/>
      </a:schemeClr>
    </dgm:fillClrLst>
    <dgm:linClrLst meth="repeat">
      <a:schemeClr val="lt1"/>
    </dgm:linClrLst>
    <dgm:effectClrLst/>
    <dgm:txLinClrLst/>
    <dgm:txFillClrLst/>
    <dgm:txEffectClrLst/>
  </dgm:styleLbl>
  <dgm:styleLbl name="node3">
    <dgm:fillClrLst>
      <a:schemeClr val="accent3">
        <a:alpha val="50000"/>
      </a:schemeClr>
    </dgm:fillClrLst>
    <dgm:linClrLst meth="repeat">
      <a:schemeClr val="lt1"/>
    </dgm:linClrLst>
    <dgm:effectClrLst/>
    <dgm:txLinClrLst/>
    <dgm:txFillClrLst/>
    <dgm:txEffectClrLst/>
  </dgm:styleLbl>
  <dgm:styleLbl name="node4">
    <dgm:fillClrLst>
      <a:schemeClr val="accent3">
        <a:alpha val="30000"/>
      </a:schemeClr>
    </dgm:fillClrLst>
    <dgm:linClrLst meth="repeat">
      <a:schemeClr val="lt1"/>
    </dgm:linClrLst>
    <dgm:effectClrLst/>
    <dgm:txLinClrLst/>
    <dgm:txFillClrLst/>
    <dgm:txEffectClrLst/>
  </dgm:styleLbl>
  <dgm:styleLbl name="fgImgPlace1">
    <dgm:fillClrLst>
      <a:schemeClr val="accent3">
        <a:tint val="50000"/>
        <a:alpha val="90000"/>
      </a:schemeClr>
      <a:schemeClr val="accent3">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f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b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sibTrans1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alpha val="90000"/>
      </a:schemeClr>
    </dgm:fillClrLst>
    <dgm:linClrLst meth="repeat">
      <a:schemeClr val="lt1"/>
    </dgm:linClrLst>
    <dgm:effectClrLst/>
    <dgm:txLinClrLst/>
    <dgm:txFillClrLst/>
    <dgm:txEffectClrLst/>
  </dgm:styleLbl>
  <dgm:styleLbl name="asst1">
    <dgm:fillClrLst meth="repeat">
      <a:schemeClr val="accent3">
        <a:alpha val="90000"/>
      </a:schemeClr>
    </dgm:fillClrLst>
    <dgm:linClrLst meth="repeat">
      <a:schemeClr val="lt1"/>
    </dgm:linClrLst>
    <dgm:effectClrLst/>
    <dgm:txLinClrLst/>
    <dgm:txFillClrLst/>
    <dgm:txEffectClrLst/>
  </dgm:styleLbl>
  <dgm:styleLbl name="asst2">
    <dgm:fillClrLst>
      <a:schemeClr val="accent3">
        <a:alpha val="90000"/>
      </a:schemeClr>
    </dgm:fillClrLst>
    <dgm:linClrLst meth="repeat">
      <a:schemeClr val="lt1"/>
    </dgm:linClrLst>
    <dgm:effectClrLst/>
    <dgm:txLinClrLst/>
    <dgm:txFillClrLst/>
    <dgm:txEffectClrLst/>
  </dgm:styleLbl>
  <dgm:styleLbl name="asst3">
    <dgm:fillClrLst>
      <a:schemeClr val="accent3">
        <a:alpha val="70000"/>
      </a:schemeClr>
    </dgm:fillClrLst>
    <dgm:linClrLst meth="repeat">
      <a:schemeClr val="lt1"/>
    </dgm:linClrLst>
    <dgm:effectClrLst/>
    <dgm:txLinClrLst/>
    <dgm:txFillClrLst/>
    <dgm:txEffectClrLst/>
  </dgm:styleLbl>
  <dgm:styleLbl name="asst4">
    <dgm:fillClrLst>
      <a:schemeClr val="accent3">
        <a:alpha val="50000"/>
      </a:schemeClr>
    </dgm:fillClrLst>
    <dgm:linClrLst meth="repeat">
      <a:schemeClr val="lt1"/>
    </dgm:linClrLst>
    <dgm:effectClrLst/>
    <dgm:txLinClrLst/>
    <dgm:txFillClrLst/>
    <dgm:txEffectClrLst/>
  </dgm:styleLbl>
  <dgm:styleLbl name="parChTrans2D1">
    <dgm:fillClrLst meth="repeat">
      <a:schemeClr val="accent3">
        <a:shade val="8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a:schemeClr val="accent3">
        <a:alpha val="90000"/>
        <a:tint val="40000"/>
      </a:schemeClr>
      <a:schemeClr val="accent3">
        <a:alpha val="5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accent3_5">
  <dgm:title val=""/>
  <dgm:desc val=""/>
  <dgm:catLst>
    <dgm:cat type="accent3" pri="11500"/>
  </dgm:catLst>
  <dgm:styleLbl name="node0">
    <dgm:fillClrLst meth="cycle">
      <a:schemeClr val="accent3">
        <a:alpha val="80000"/>
      </a:schemeClr>
    </dgm:fillClrLst>
    <dgm:linClrLst meth="repeat">
      <a:schemeClr val="lt1"/>
    </dgm:linClrLst>
    <dgm:effectClrLst/>
    <dgm:txLinClrLst/>
    <dgm:txFillClrLst/>
    <dgm:txEffectClrLst/>
  </dgm:styleLbl>
  <dgm:styleLbl name="node1">
    <dgm:fillClrLst>
      <a:schemeClr val="accent3">
        <a:alpha val="90000"/>
      </a:schemeClr>
      <a:schemeClr val="accent3">
        <a:alpha val="50000"/>
      </a:schemeClr>
    </dgm:fillClrLst>
    <dgm:linClrLst meth="repeat">
      <a:schemeClr val="lt1"/>
    </dgm:linClrLst>
    <dgm:effectClrLst/>
    <dgm:txLinClrLst/>
    <dgm:txFillClrLst/>
    <dgm:txEffectClrLst/>
  </dgm:styleLbl>
  <dgm:styleLbl name="alignNode1">
    <dgm:fillClrLst>
      <a:schemeClr val="accent3">
        <a:alpha val="90000"/>
      </a:schemeClr>
      <a:schemeClr val="accent3">
        <a:alpha val="50000"/>
      </a:schemeClr>
    </dgm:fillClrLst>
    <dgm:linClrLst>
      <a:schemeClr val="accent3">
        <a:alpha val="90000"/>
      </a:schemeClr>
      <a:schemeClr val="accent3">
        <a:alpha val="50000"/>
      </a:schemeClr>
    </dgm:linClrLst>
    <dgm:effectClrLst/>
    <dgm:txLinClrLst/>
    <dgm:txFillClrLst/>
    <dgm:txEffectClrLst/>
  </dgm:styleLbl>
  <dgm:styleLbl name="lnNode1">
    <dgm:fillClrLst>
      <a:schemeClr val="accent3">
        <a:shade val="90000"/>
      </a:schemeClr>
      <a:schemeClr val="accent3">
        <a:alpha val="50000"/>
        <a:tint val="5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alpha val="80000"/>
      </a:schemeClr>
    </dgm:fillClrLst>
    <dgm:linClrLst meth="repeat">
      <a:schemeClr val="lt1"/>
    </dgm:linClrLst>
    <dgm:effectClrLst/>
    <dgm:txLinClrLst/>
    <dgm:txFillClrLst/>
    <dgm:txEffectClrLst/>
  </dgm:styleLbl>
  <dgm:styleLbl name="node2">
    <dgm:fillClrLst>
      <a:schemeClr val="accent3">
        <a:alpha val="70000"/>
      </a:schemeClr>
    </dgm:fillClrLst>
    <dgm:linClrLst meth="repeat">
      <a:schemeClr val="lt1"/>
    </dgm:linClrLst>
    <dgm:effectClrLst/>
    <dgm:txLinClrLst/>
    <dgm:txFillClrLst/>
    <dgm:txEffectClrLst/>
  </dgm:styleLbl>
  <dgm:styleLbl name="node3">
    <dgm:fillClrLst>
      <a:schemeClr val="accent3">
        <a:alpha val="50000"/>
      </a:schemeClr>
    </dgm:fillClrLst>
    <dgm:linClrLst meth="repeat">
      <a:schemeClr val="lt1"/>
    </dgm:linClrLst>
    <dgm:effectClrLst/>
    <dgm:txLinClrLst/>
    <dgm:txFillClrLst/>
    <dgm:txEffectClrLst/>
  </dgm:styleLbl>
  <dgm:styleLbl name="node4">
    <dgm:fillClrLst>
      <a:schemeClr val="accent3">
        <a:alpha val="30000"/>
      </a:schemeClr>
    </dgm:fillClrLst>
    <dgm:linClrLst meth="repeat">
      <a:schemeClr val="lt1"/>
    </dgm:linClrLst>
    <dgm:effectClrLst/>
    <dgm:txLinClrLst/>
    <dgm:txFillClrLst/>
    <dgm:txEffectClrLst/>
  </dgm:styleLbl>
  <dgm:styleLbl name="fgImgPlace1">
    <dgm:fillClrLst>
      <a:schemeClr val="accent3">
        <a:tint val="50000"/>
        <a:alpha val="90000"/>
      </a:schemeClr>
      <a:schemeClr val="accent3">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f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b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sibTrans1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alpha val="90000"/>
      </a:schemeClr>
    </dgm:fillClrLst>
    <dgm:linClrLst meth="repeat">
      <a:schemeClr val="lt1"/>
    </dgm:linClrLst>
    <dgm:effectClrLst/>
    <dgm:txLinClrLst/>
    <dgm:txFillClrLst/>
    <dgm:txEffectClrLst/>
  </dgm:styleLbl>
  <dgm:styleLbl name="asst1">
    <dgm:fillClrLst meth="repeat">
      <a:schemeClr val="accent3">
        <a:alpha val="90000"/>
      </a:schemeClr>
    </dgm:fillClrLst>
    <dgm:linClrLst meth="repeat">
      <a:schemeClr val="lt1"/>
    </dgm:linClrLst>
    <dgm:effectClrLst/>
    <dgm:txLinClrLst/>
    <dgm:txFillClrLst/>
    <dgm:txEffectClrLst/>
  </dgm:styleLbl>
  <dgm:styleLbl name="asst2">
    <dgm:fillClrLst>
      <a:schemeClr val="accent3">
        <a:alpha val="90000"/>
      </a:schemeClr>
    </dgm:fillClrLst>
    <dgm:linClrLst meth="repeat">
      <a:schemeClr val="lt1"/>
    </dgm:linClrLst>
    <dgm:effectClrLst/>
    <dgm:txLinClrLst/>
    <dgm:txFillClrLst/>
    <dgm:txEffectClrLst/>
  </dgm:styleLbl>
  <dgm:styleLbl name="asst3">
    <dgm:fillClrLst>
      <a:schemeClr val="accent3">
        <a:alpha val="70000"/>
      </a:schemeClr>
    </dgm:fillClrLst>
    <dgm:linClrLst meth="repeat">
      <a:schemeClr val="lt1"/>
    </dgm:linClrLst>
    <dgm:effectClrLst/>
    <dgm:txLinClrLst/>
    <dgm:txFillClrLst/>
    <dgm:txEffectClrLst/>
  </dgm:styleLbl>
  <dgm:styleLbl name="asst4">
    <dgm:fillClrLst>
      <a:schemeClr val="accent3">
        <a:alpha val="50000"/>
      </a:schemeClr>
    </dgm:fillClrLst>
    <dgm:linClrLst meth="repeat">
      <a:schemeClr val="lt1"/>
    </dgm:linClrLst>
    <dgm:effectClrLst/>
    <dgm:txLinClrLst/>
    <dgm:txFillClrLst/>
    <dgm:txEffectClrLst/>
  </dgm:styleLbl>
  <dgm:styleLbl name="parChTrans2D1">
    <dgm:fillClrLst meth="repeat">
      <a:schemeClr val="accent3">
        <a:shade val="8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a:schemeClr val="accent3">
        <a:alpha val="90000"/>
        <a:tint val="40000"/>
      </a:schemeClr>
      <a:schemeClr val="accent3">
        <a:alpha val="5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3_5">
  <dgm:title val=""/>
  <dgm:desc val=""/>
  <dgm:catLst>
    <dgm:cat type="accent3" pri="11500"/>
  </dgm:catLst>
  <dgm:styleLbl name="node0">
    <dgm:fillClrLst meth="cycle">
      <a:schemeClr val="accent3">
        <a:alpha val="80000"/>
      </a:schemeClr>
    </dgm:fillClrLst>
    <dgm:linClrLst meth="repeat">
      <a:schemeClr val="lt1"/>
    </dgm:linClrLst>
    <dgm:effectClrLst/>
    <dgm:txLinClrLst/>
    <dgm:txFillClrLst/>
    <dgm:txEffectClrLst/>
  </dgm:styleLbl>
  <dgm:styleLbl name="node1">
    <dgm:fillClrLst>
      <a:schemeClr val="accent3">
        <a:alpha val="90000"/>
      </a:schemeClr>
      <a:schemeClr val="accent3">
        <a:alpha val="50000"/>
      </a:schemeClr>
    </dgm:fillClrLst>
    <dgm:linClrLst meth="repeat">
      <a:schemeClr val="lt1"/>
    </dgm:linClrLst>
    <dgm:effectClrLst/>
    <dgm:txLinClrLst/>
    <dgm:txFillClrLst/>
    <dgm:txEffectClrLst/>
  </dgm:styleLbl>
  <dgm:styleLbl name="alignNode1">
    <dgm:fillClrLst>
      <a:schemeClr val="accent3">
        <a:alpha val="90000"/>
      </a:schemeClr>
      <a:schemeClr val="accent3">
        <a:alpha val="50000"/>
      </a:schemeClr>
    </dgm:fillClrLst>
    <dgm:linClrLst>
      <a:schemeClr val="accent3">
        <a:alpha val="90000"/>
      </a:schemeClr>
      <a:schemeClr val="accent3">
        <a:alpha val="50000"/>
      </a:schemeClr>
    </dgm:linClrLst>
    <dgm:effectClrLst/>
    <dgm:txLinClrLst/>
    <dgm:txFillClrLst/>
    <dgm:txEffectClrLst/>
  </dgm:styleLbl>
  <dgm:styleLbl name="lnNode1">
    <dgm:fillClrLst>
      <a:schemeClr val="accent3">
        <a:shade val="90000"/>
      </a:schemeClr>
      <a:schemeClr val="accent3">
        <a:alpha val="50000"/>
        <a:tint val="5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alpha val="80000"/>
      </a:schemeClr>
    </dgm:fillClrLst>
    <dgm:linClrLst meth="repeat">
      <a:schemeClr val="lt1"/>
    </dgm:linClrLst>
    <dgm:effectClrLst/>
    <dgm:txLinClrLst/>
    <dgm:txFillClrLst/>
    <dgm:txEffectClrLst/>
  </dgm:styleLbl>
  <dgm:styleLbl name="node2">
    <dgm:fillClrLst>
      <a:schemeClr val="accent3">
        <a:alpha val="70000"/>
      </a:schemeClr>
    </dgm:fillClrLst>
    <dgm:linClrLst meth="repeat">
      <a:schemeClr val="lt1"/>
    </dgm:linClrLst>
    <dgm:effectClrLst/>
    <dgm:txLinClrLst/>
    <dgm:txFillClrLst/>
    <dgm:txEffectClrLst/>
  </dgm:styleLbl>
  <dgm:styleLbl name="node3">
    <dgm:fillClrLst>
      <a:schemeClr val="accent3">
        <a:alpha val="50000"/>
      </a:schemeClr>
    </dgm:fillClrLst>
    <dgm:linClrLst meth="repeat">
      <a:schemeClr val="lt1"/>
    </dgm:linClrLst>
    <dgm:effectClrLst/>
    <dgm:txLinClrLst/>
    <dgm:txFillClrLst/>
    <dgm:txEffectClrLst/>
  </dgm:styleLbl>
  <dgm:styleLbl name="node4">
    <dgm:fillClrLst>
      <a:schemeClr val="accent3">
        <a:alpha val="30000"/>
      </a:schemeClr>
    </dgm:fillClrLst>
    <dgm:linClrLst meth="repeat">
      <a:schemeClr val="lt1"/>
    </dgm:linClrLst>
    <dgm:effectClrLst/>
    <dgm:txLinClrLst/>
    <dgm:txFillClrLst/>
    <dgm:txEffectClrLst/>
  </dgm:styleLbl>
  <dgm:styleLbl name="fgImgPlace1">
    <dgm:fillClrLst>
      <a:schemeClr val="accent3">
        <a:tint val="50000"/>
        <a:alpha val="90000"/>
      </a:schemeClr>
      <a:schemeClr val="accent3">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f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b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sibTrans1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alpha val="90000"/>
      </a:schemeClr>
    </dgm:fillClrLst>
    <dgm:linClrLst meth="repeat">
      <a:schemeClr val="lt1"/>
    </dgm:linClrLst>
    <dgm:effectClrLst/>
    <dgm:txLinClrLst/>
    <dgm:txFillClrLst/>
    <dgm:txEffectClrLst/>
  </dgm:styleLbl>
  <dgm:styleLbl name="asst1">
    <dgm:fillClrLst meth="repeat">
      <a:schemeClr val="accent3">
        <a:alpha val="90000"/>
      </a:schemeClr>
    </dgm:fillClrLst>
    <dgm:linClrLst meth="repeat">
      <a:schemeClr val="lt1"/>
    </dgm:linClrLst>
    <dgm:effectClrLst/>
    <dgm:txLinClrLst/>
    <dgm:txFillClrLst/>
    <dgm:txEffectClrLst/>
  </dgm:styleLbl>
  <dgm:styleLbl name="asst2">
    <dgm:fillClrLst>
      <a:schemeClr val="accent3">
        <a:alpha val="90000"/>
      </a:schemeClr>
    </dgm:fillClrLst>
    <dgm:linClrLst meth="repeat">
      <a:schemeClr val="lt1"/>
    </dgm:linClrLst>
    <dgm:effectClrLst/>
    <dgm:txLinClrLst/>
    <dgm:txFillClrLst/>
    <dgm:txEffectClrLst/>
  </dgm:styleLbl>
  <dgm:styleLbl name="asst3">
    <dgm:fillClrLst>
      <a:schemeClr val="accent3">
        <a:alpha val="70000"/>
      </a:schemeClr>
    </dgm:fillClrLst>
    <dgm:linClrLst meth="repeat">
      <a:schemeClr val="lt1"/>
    </dgm:linClrLst>
    <dgm:effectClrLst/>
    <dgm:txLinClrLst/>
    <dgm:txFillClrLst/>
    <dgm:txEffectClrLst/>
  </dgm:styleLbl>
  <dgm:styleLbl name="asst4">
    <dgm:fillClrLst>
      <a:schemeClr val="accent3">
        <a:alpha val="50000"/>
      </a:schemeClr>
    </dgm:fillClrLst>
    <dgm:linClrLst meth="repeat">
      <a:schemeClr val="lt1"/>
    </dgm:linClrLst>
    <dgm:effectClrLst/>
    <dgm:txLinClrLst/>
    <dgm:txFillClrLst/>
    <dgm:txEffectClrLst/>
  </dgm:styleLbl>
  <dgm:styleLbl name="parChTrans2D1">
    <dgm:fillClrLst meth="repeat">
      <a:schemeClr val="accent3">
        <a:shade val="8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a:schemeClr val="accent3">
        <a:alpha val="90000"/>
        <a:tint val="40000"/>
      </a:schemeClr>
      <a:schemeClr val="accent3">
        <a:alpha val="5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3_5">
  <dgm:title val=""/>
  <dgm:desc val=""/>
  <dgm:catLst>
    <dgm:cat type="accent3" pri="11500"/>
  </dgm:catLst>
  <dgm:styleLbl name="node0">
    <dgm:fillClrLst meth="cycle">
      <a:schemeClr val="accent3">
        <a:alpha val="80000"/>
      </a:schemeClr>
    </dgm:fillClrLst>
    <dgm:linClrLst meth="repeat">
      <a:schemeClr val="lt1"/>
    </dgm:linClrLst>
    <dgm:effectClrLst/>
    <dgm:txLinClrLst/>
    <dgm:txFillClrLst/>
    <dgm:txEffectClrLst/>
  </dgm:styleLbl>
  <dgm:styleLbl name="node1">
    <dgm:fillClrLst>
      <a:schemeClr val="accent3">
        <a:alpha val="90000"/>
      </a:schemeClr>
      <a:schemeClr val="accent3">
        <a:alpha val="50000"/>
      </a:schemeClr>
    </dgm:fillClrLst>
    <dgm:linClrLst meth="repeat">
      <a:schemeClr val="lt1"/>
    </dgm:linClrLst>
    <dgm:effectClrLst/>
    <dgm:txLinClrLst/>
    <dgm:txFillClrLst/>
    <dgm:txEffectClrLst/>
  </dgm:styleLbl>
  <dgm:styleLbl name="alignNode1">
    <dgm:fillClrLst>
      <a:schemeClr val="accent3">
        <a:alpha val="90000"/>
      </a:schemeClr>
      <a:schemeClr val="accent3">
        <a:alpha val="50000"/>
      </a:schemeClr>
    </dgm:fillClrLst>
    <dgm:linClrLst>
      <a:schemeClr val="accent3">
        <a:alpha val="90000"/>
      </a:schemeClr>
      <a:schemeClr val="accent3">
        <a:alpha val="50000"/>
      </a:schemeClr>
    </dgm:linClrLst>
    <dgm:effectClrLst/>
    <dgm:txLinClrLst/>
    <dgm:txFillClrLst/>
    <dgm:txEffectClrLst/>
  </dgm:styleLbl>
  <dgm:styleLbl name="lnNode1">
    <dgm:fillClrLst>
      <a:schemeClr val="accent3">
        <a:shade val="90000"/>
      </a:schemeClr>
      <a:schemeClr val="accent3">
        <a:alpha val="50000"/>
        <a:tint val="5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alpha val="80000"/>
      </a:schemeClr>
    </dgm:fillClrLst>
    <dgm:linClrLst meth="repeat">
      <a:schemeClr val="lt1"/>
    </dgm:linClrLst>
    <dgm:effectClrLst/>
    <dgm:txLinClrLst/>
    <dgm:txFillClrLst/>
    <dgm:txEffectClrLst/>
  </dgm:styleLbl>
  <dgm:styleLbl name="node2">
    <dgm:fillClrLst>
      <a:schemeClr val="accent3">
        <a:alpha val="70000"/>
      </a:schemeClr>
    </dgm:fillClrLst>
    <dgm:linClrLst meth="repeat">
      <a:schemeClr val="lt1"/>
    </dgm:linClrLst>
    <dgm:effectClrLst/>
    <dgm:txLinClrLst/>
    <dgm:txFillClrLst/>
    <dgm:txEffectClrLst/>
  </dgm:styleLbl>
  <dgm:styleLbl name="node3">
    <dgm:fillClrLst>
      <a:schemeClr val="accent3">
        <a:alpha val="50000"/>
      </a:schemeClr>
    </dgm:fillClrLst>
    <dgm:linClrLst meth="repeat">
      <a:schemeClr val="lt1"/>
    </dgm:linClrLst>
    <dgm:effectClrLst/>
    <dgm:txLinClrLst/>
    <dgm:txFillClrLst/>
    <dgm:txEffectClrLst/>
  </dgm:styleLbl>
  <dgm:styleLbl name="node4">
    <dgm:fillClrLst>
      <a:schemeClr val="accent3">
        <a:alpha val="30000"/>
      </a:schemeClr>
    </dgm:fillClrLst>
    <dgm:linClrLst meth="repeat">
      <a:schemeClr val="lt1"/>
    </dgm:linClrLst>
    <dgm:effectClrLst/>
    <dgm:txLinClrLst/>
    <dgm:txFillClrLst/>
    <dgm:txEffectClrLst/>
  </dgm:styleLbl>
  <dgm:styleLbl name="fgImgPlace1">
    <dgm:fillClrLst>
      <a:schemeClr val="accent3">
        <a:tint val="50000"/>
        <a:alpha val="90000"/>
      </a:schemeClr>
      <a:schemeClr val="accent3">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f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b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sibTrans1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alpha val="90000"/>
      </a:schemeClr>
    </dgm:fillClrLst>
    <dgm:linClrLst meth="repeat">
      <a:schemeClr val="lt1"/>
    </dgm:linClrLst>
    <dgm:effectClrLst/>
    <dgm:txLinClrLst/>
    <dgm:txFillClrLst/>
    <dgm:txEffectClrLst/>
  </dgm:styleLbl>
  <dgm:styleLbl name="asst1">
    <dgm:fillClrLst meth="repeat">
      <a:schemeClr val="accent3">
        <a:alpha val="90000"/>
      </a:schemeClr>
    </dgm:fillClrLst>
    <dgm:linClrLst meth="repeat">
      <a:schemeClr val="lt1"/>
    </dgm:linClrLst>
    <dgm:effectClrLst/>
    <dgm:txLinClrLst/>
    <dgm:txFillClrLst/>
    <dgm:txEffectClrLst/>
  </dgm:styleLbl>
  <dgm:styleLbl name="asst2">
    <dgm:fillClrLst>
      <a:schemeClr val="accent3">
        <a:alpha val="90000"/>
      </a:schemeClr>
    </dgm:fillClrLst>
    <dgm:linClrLst meth="repeat">
      <a:schemeClr val="lt1"/>
    </dgm:linClrLst>
    <dgm:effectClrLst/>
    <dgm:txLinClrLst/>
    <dgm:txFillClrLst/>
    <dgm:txEffectClrLst/>
  </dgm:styleLbl>
  <dgm:styleLbl name="asst3">
    <dgm:fillClrLst>
      <a:schemeClr val="accent3">
        <a:alpha val="70000"/>
      </a:schemeClr>
    </dgm:fillClrLst>
    <dgm:linClrLst meth="repeat">
      <a:schemeClr val="lt1"/>
    </dgm:linClrLst>
    <dgm:effectClrLst/>
    <dgm:txLinClrLst/>
    <dgm:txFillClrLst/>
    <dgm:txEffectClrLst/>
  </dgm:styleLbl>
  <dgm:styleLbl name="asst4">
    <dgm:fillClrLst>
      <a:schemeClr val="accent3">
        <a:alpha val="50000"/>
      </a:schemeClr>
    </dgm:fillClrLst>
    <dgm:linClrLst meth="repeat">
      <a:schemeClr val="lt1"/>
    </dgm:linClrLst>
    <dgm:effectClrLst/>
    <dgm:txLinClrLst/>
    <dgm:txFillClrLst/>
    <dgm:txEffectClrLst/>
  </dgm:styleLbl>
  <dgm:styleLbl name="parChTrans2D1">
    <dgm:fillClrLst meth="repeat">
      <a:schemeClr val="accent3">
        <a:shade val="8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a:schemeClr val="accent3">
        <a:alpha val="90000"/>
        <a:tint val="40000"/>
      </a:schemeClr>
      <a:schemeClr val="accent3">
        <a:alpha val="5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3_5">
  <dgm:title val=""/>
  <dgm:desc val=""/>
  <dgm:catLst>
    <dgm:cat type="accent3" pri="11500"/>
  </dgm:catLst>
  <dgm:styleLbl name="node0">
    <dgm:fillClrLst meth="cycle">
      <a:schemeClr val="accent3">
        <a:alpha val="80000"/>
      </a:schemeClr>
    </dgm:fillClrLst>
    <dgm:linClrLst meth="repeat">
      <a:schemeClr val="lt1"/>
    </dgm:linClrLst>
    <dgm:effectClrLst/>
    <dgm:txLinClrLst/>
    <dgm:txFillClrLst/>
    <dgm:txEffectClrLst/>
  </dgm:styleLbl>
  <dgm:styleLbl name="node1">
    <dgm:fillClrLst>
      <a:schemeClr val="accent3">
        <a:alpha val="90000"/>
      </a:schemeClr>
      <a:schemeClr val="accent3">
        <a:alpha val="50000"/>
      </a:schemeClr>
    </dgm:fillClrLst>
    <dgm:linClrLst meth="repeat">
      <a:schemeClr val="lt1"/>
    </dgm:linClrLst>
    <dgm:effectClrLst/>
    <dgm:txLinClrLst/>
    <dgm:txFillClrLst/>
    <dgm:txEffectClrLst/>
  </dgm:styleLbl>
  <dgm:styleLbl name="alignNode1">
    <dgm:fillClrLst>
      <a:schemeClr val="accent3">
        <a:alpha val="90000"/>
      </a:schemeClr>
      <a:schemeClr val="accent3">
        <a:alpha val="50000"/>
      </a:schemeClr>
    </dgm:fillClrLst>
    <dgm:linClrLst>
      <a:schemeClr val="accent3">
        <a:alpha val="90000"/>
      </a:schemeClr>
      <a:schemeClr val="accent3">
        <a:alpha val="50000"/>
      </a:schemeClr>
    </dgm:linClrLst>
    <dgm:effectClrLst/>
    <dgm:txLinClrLst/>
    <dgm:txFillClrLst/>
    <dgm:txEffectClrLst/>
  </dgm:styleLbl>
  <dgm:styleLbl name="lnNode1">
    <dgm:fillClrLst>
      <a:schemeClr val="accent3">
        <a:shade val="90000"/>
      </a:schemeClr>
      <a:schemeClr val="accent3">
        <a:alpha val="50000"/>
        <a:tint val="5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alpha val="80000"/>
      </a:schemeClr>
    </dgm:fillClrLst>
    <dgm:linClrLst meth="repeat">
      <a:schemeClr val="lt1"/>
    </dgm:linClrLst>
    <dgm:effectClrLst/>
    <dgm:txLinClrLst/>
    <dgm:txFillClrLst/>
    <dgm:txEffectClrLst/>
  </dgm:styleLbl>
  <dgm:styleLbl name="node2">
    <dgm:fillClrLst>
      <a:schemeClr val="accent3">
        <a:alpha val="70000"/>
      </a:schemeClr>
    </dgm:fillClrLst>
    <dgm:linClrLst meth="repeat">
      <a:schemeClr val="lt1"/>
    </dgm:linClrLst>
    <dgm:effectClrLst/>
    <dgm:txLinClrLst/>
    <dgm:txFillClrLst/>
    <dgm:txEffectClrLst/>
  </dgm:styleLbl>
  <dgm:styleLbl name="node3">
    <dgm:fillClrLst>
      <a:schemeClr val="accent3">
        <a:alpha val="50000"/>
      </a:schemeClr>
    </dgm:fillClrLst>
    <dgm:linClrLst meth="repeat">
      <a:schemeClr val="lt1"/>
    </dgm:linClrLst>
    <dgm:effectClrLst/>
    <dgm:txLinClrLst/>
    <dgm:txFillClrLst/>
    <dgm:txEffectClrLst/>
  </dgm:styleLbl>
  <dgm:styleLbl name="node4">
    <dgm:fillClrLst>
      <a:schemeClr val="accent3">
        <a:alpha val="30000"/>
      </a:schemeClr>
    </dgm:fillClrLst>
    <dgm:linClrLst meth="repeat">
      <a:schemeClr val="lt1"/>
    </dgm:linClrLst>
    <dgm:effectClrLst/>
    <dgm:txLinClrLst/>
    <dgm:txFillClrLst/>
    <dgm:txEffectClrLst/>
  </dgm:styleLbl>
  <dgm:styleLbl name="fgImgPlace1">
    <dgm:fillClrLst>
      <a:schemeClr val="accent3">
        <a:tint val="50000"/>
        <a:alpha val="90000"/>
      </a:schemeClr>
      <a:schemeClr val="accent3">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f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b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sibTrans1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alpha val="90000"/>
      </a:schemeClr>
    </dgm:fillClrLst>
    <dgm:linClrLst meth="repeat">
      <a:schemeClr val="lt1"/>
    </dgm:linClrLst>
    <dgm:effectClrLst/>
    <dgm:txLinClrLst/>
    <dgm:txFillClrLst/>
    <dgm:txEffectClrLst/>
  </dgm:styleLbl>
  <dgm:styleLbl name="asst1">
    <dgm:fillClrLst meth="repeat">
      <a:schemeClr val="accent3">
        <a:alpha val="90000"/>
      </a:schemeClr>
    </dgm:fillClrLst>
    <dgm:linClrLst meth="repeat">
      <a:schemeClr val="lt1"/>
    </dgm:linClrLst>
    <dgm:effectClrLst/>
    <dgm:txLinClrLst/>
    <dgm:txFillClrLst/>
    <dgm:txEffectClrLst/>
  </dgm:styleLbl>
  <dgm:styleLbl name="asst2">
    <dgm:fillClrLst>
      <a:schemeClr val="accent3">
        <a:alpha val="90000"/>
      </a:schemeClr>
    </dgm:fillClrLst>
    <dgm:linClrLst meth="repeat">
      <a:schemeClr val="lt1"/>
    </dgm:linClrLst>
    <dgm:effectClrLst/>
    <dgm:txLinClrLst/>
    <dgm:txFillClrLst/>
    <dgm:txEffectClrLst/>
  </dgm:styleLbl>
  <dgm:styleLbl name="asst3">
    <dgm:fillClrLst>
      <a:schemeClr val="accent3">
        <a:alpha val="70000"/>
      </a:schemeClr>
    </dgm:fillClrLst>
    <dgm:linClrLst meth="repeat">
      <a:schemeClr val="lt1"/>
    </dgm:linClrLst>
    <dgm:effectClrLst/>
    <dgm:txLinClrLst/>
    <dgm:txFillClrLst/>
    <dgm:txEffectClrLst/>
  </dgm:styleLbl>
  <dgm:styleLbl name="asst4">
    <dgm:fillClrLst>
      <a:schemeClr val="accent3">
        <a:alpha val="50000"/>
      </a:schemeClr>
    </dgm:fillClrLst>
    <dgm:linClrLst meth="repeat">
      <a:schemeClr val="lt1"/>
    </dgm:linClrLst>
    <dgm:effectClrLst/>
    <dgm:txLinClrLst/>
    <dgm:txFillClrLst/>
    <dgm:txEffectClrLst/>
  </dgm:styleLbl>
  <dgm:styleLbl name="parChTrans2D1">
    <dgm:fillClrLst meth="repeat">
      <a:schemeClr val="accent3">
        <a:shade val="8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a:schemeClr val="accent3">
        <a:alpha val="90000"/>
        <a:tint val="40000"/>
      </a:schemeClr>
      <a:schemeClr val="accent3">
        <a:alpha val="5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6_5">
  <dgm:title val=""/>
  <dgm:desc val=""/>
  <dgm:catLst>
    <dgm:cat type="accent6" pri="11500"/>
  </dgm:catLst>
  <dgm:styleLbl name="node0">
    <dgm:fillClrLst meth="cycle">
      <a:schemeClr val="accent6">
        <a:alpha val="80000"/>
      </a:schemeClr>
    </dgm:fillClrLst>
    <dgm:linClrLst meth="repeat">
      <a:schemeClr val="lt1"/>
    </dgm:linClrLst>
    <dgm:effectClrLst/>
    <dgm:txLinClrLst/>
    <dgm:txFillClrLst/>
    <dgm:txEffectClrLst/>
  </dgm:styleLbl>
  <dgm:styleLbl name="alignNode1">
    <dgm:fillClrLst>
      <a:schemeClr val="accent6">
        <a:alpha val="90000"/>
      </a:schemeClr>
      <a:schemeClr val="accent6">
        <a:alpha val="50000"/>
      </a:schemeClr>
    </dgm:fillClrLst>
    <dgm:linClrLst>
      <a:schemeClr val="accent6">
        <a:alpha val="90000"/>
      </a:schemeClr>
      <a:schemeClr val="accent6">
        <a:alpha val="50000"/>
      </a:schemeClr>
    </dgm:linClrLst>
    <dgm:effectClrLst/>
    <dgm:txLinClrLst/>
    <dgm:txFillClrLst/>
    <dgm:txEffectClrLst/>
  </dgm:styleLbl>
  <dgm:styleLbl name="node1">
    <dgm:fillClrLst>
      <a:schemeClr val="accent6">
        <a:alpha val="90000"/>
      </a:schemeClr>
      <a:schemeClr val="accent6">
        <a:alpha val="50000"/>
      </a:schemeClr>
    </dgm:fillClrLst>
    <dgm:linClrLst meth="repeat">
      <a:schemeClr val="lt1"/>
    </dgm:linClrLst>
    <dgm:effectClrLst/>
    <dgm:txLinClrLst/>
    <dgm:txFillClrLst/>
    <dgm:txEffectClrLst/>
  </dgm:styleLbl>
  <dgm:styleLbl name="lnNode1">
    <dgm:fillClrLst>
      <a:schemeClr val="accent6">
        <a:shade val="90000"/>
      </a:schemeClr>
      <a:schemeClr val="accent6">
        <a:tint val="50000"/>
        <a:alpha val="5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alpha val="80000"/>
      </a:schemeClr>
    </dgm:fillClrLst>
    <dgm:linClrLst meth="repeat">
      <a:schemeClr val="lt1"/>
    </dgm:linClrLst>
    <dgm:effectClrLst/>
    <dgm:txLinClrLst/>
    <dgm:txFillClrLst/>
    <dgm:txEffectClrLst/>
  </dgm:styleLbl>
  <dgm:styleLbl name="node2">
    <dgm:fillClrLst>
      <a:schemeClr val="accent6">
        <a:alpha val="70000"/>
      </a:schemeClr>
    </dgm:fillClrLst>
    <dgm:linClrLst meth="repeat">
      <a:schemeClr val="lt1"/>
    </dgm:linClrLst>
    <dgm:effectClrLst/>
    <dgm:txLinClrLst/>
    <dgm:txFillClrLst/>
    <dgm:txEffectClrLst/>
  </dgm:styleLbl>
  <dgm:styleLbl name="node3">
    <dgm:fillClrLst>
      <a:schemeClr val="accent6">
        <a:alpha val="50000"/>
      </a:schemeClr>
    </dgm:fillClrLst>
    <dgm:linClrLst meth="repeat">
      <a:schemeClr val="lt1"/>
    </dgm:linClrLst>
    <dgm:effectClrLst/>
    <dgm:txLinClrLst/>
    <dgm:txFillClrLst/>
    <dgm:txEffectClrLst/>
  </dgm:styleLbl>
  <dgm:styleLbl name="node4">
    <dgm:fillClrLst>
      <a:schemeClr val="accent6">
        <a:alpha val="30000"/>
      </a:schemeClr>
    </dgm:fillClrLst>
    <dgm:linClrLst meth="repeat">
      <a:schemeClr val="lt1"/>
    </dgm:linClrLst>
    <dgm:effectClrLst/>
    <dgm:txLinClrLst/>
    <dgm:txFillClrLst/>
    <dgm:txEffectClrLst/>
  </dgm:styleLbl>
  <dgm:styleLbl name="fgImgPlace1">
    <dgm:fillClrLst>
      <a:schemeClr val="accent6">
        <a:tint val="50000"/>
        <a:alpha val="90000"/>
      </a:schemeClr>
      <a:schemeClr val="accent6">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f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b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sibTrans1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alpha val="90000"/>
      </a:schemeClr>
    </dgm:fillClrLst>
    <dgm:linClrLst meth="repeat">
      <a:schemeClr val="lt1"/>
    </dgm:linClrLst>
    <dgm:effectClrLst/>
    <dgm:txLinClrLst/>
    <dgm:txFillClrLst/>
    <dgm:txEffectClrLst/>
  </dgm:styleLbl>
  <dgm:styleLbl name="asst1">
    <dgm:fillClrLst meth="repeat">
      <a:schemeClr val="accent6">
        <a:alpha val="90000"/>
      </a:schemeClr>
    </dgm:fillClrLst>
    <dgm:linClrLst meth="repeat">
      <a:schemeClr val="lt1"/>
    </dgm:linClrLst>
    <dgm:effectClrLst/>
    <dgm:txLinClrLst/>
    <dgm:txFillClrLst/>
    <dgm:txEffectClrLst/>
  </dgm:styleLbl>
  <dgm:styleLbl name="asst2">
    <dgm:fillClrLst>
      <a:schemeClr val="accent6">
        <a:alpha val="90000"/>
      </a:schemeClr>
    </dgm:fillClrLst>
    <dgm:linClrLst meth="repeat">
      <a:schemeClr val="lt1"/>
    </dgm:linClrLst>
    <dgm:effectClrLst/>
    <dgm:txLinClrLst/>
    <dgm:txFillClrLst/>
    <dgm:txEffectClrLst/>
  </dgm:styleLbl>
  <dgm:styleLbl name="asst3">
    <dgm:fillClrLst>
      <a:schemeClr val="accent6">
        <a:alpha val="70000"/>
      </a:schemeClr>
    </dgm:fillClrLst>
    <dgm:linClrLst meth="repeat">
      <a:schemeClr val="lt1"/>
    </dgm:linClrLst>
    <dgm:effectClrLst/>
    <dgm:txLinClrLst/>
    <dgm:txFillClrLst/>
    <dgm:txEffectClrLst/>
  </dgm:styleLbl>
  <dgm:styleLbl name="asst4">
    <dgm:fillClrLst>
      <a:schemeClr val="accent6">
        <a:alpha val="50000"/>
      </a:schemeClr>
    </dgm:fillClrLst>
    <dgm:linClrLst meth="repeat">
      <a:schemeClr val="lt1"/>
    </dgm:linClrLst>
    <dgm:effectClrLst/>
    <dgm:txLinClrLst/>
    <dgm:txFillClrLst/>
    <dgm:txEffectClrLst/>
  </dgm:styleLbl>
  <dgm:styleLbl name="parChTrans2D1">
    <dgm:fillClrLst meth="repeat">
      <a:schemeClr val="accent6">
        <a:shade val="80000"/>
      </a:schemeClr>
    </dgm:fillClrLst>
    <dgm:linClrLst meth="repeat">
      <a:schemeClr val="accent6">
        <a:shade val="80000"/>
      </a:schemeClr>
    </dgm:linClrLst>
    <dgm:effectClrLst/>
    <dgm:txLinClrLst/>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dk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a:tint val="90000"/>
      </a:schemeClr>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a:schemeClr val="accent6">
        <a:alpha val="90000"/>
        <a:tint val="40000"/>
      </a:schemeClr>
      <a:schemeClr val="accent6">
        <a:alpha val="5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5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3_5">
  <dgm:title val=""/>
  <dgm:desc val=""/>
  <dgm:catLst>
    <dgm:cat type="accent3" pri="11500"/>
  </dgm:catLst>
  <dgm:styleLbl name="node0">
    <dgm:fillClrLst meth="cycle">
      <a:schemeClr val="accent3">
        <a:alpha val="80000"/>
      </a:schemeClr>
    </dgm:fillClrLst>
    <dgm:linClrLst meth="repeat">
      <a:schemeClr val="lt1"/>
    </dgm:linClrLst>
    <dgm:effectClrLst/>
    <dgm:txLinClrLst/>
    <dgm:txFillClrLst/>
    <dgm:txEffectClrLst/>
  </dgm:styleLbl>
  <dgm:styleLbl name="node1">
    <dgm:fillClrLst>
      <a:schemeClr val="accent3">
        <a:alpha val="90000"/>
      </a:schemeClr>
      <a:schemeClr val="accent3">
        <a:alpha val="50000"/>
      </a:schemeClr>
    </dgm:fillClrLst>
    <dgm:linClrLst meth="repeat">
      <a:schemeClr val="lt1"/>
    </dgm:linClrLst>
    <dgm:effectClrLst/>
    <dgm:txLinClrLst/>
    <dgm:txFillClrLst/>
    <dgm:txEffectClrLst/>
  </dgm:styleLbl>
  <dgm:styleLbl name="alignNode1">
    <dgm:fillClrLst>
      <a:schemeClr val="accent3">
        <a:alpha val="90000"/>
      </a:schemeClr>
      <a:schemeClr val="accent3">
        <a:alpha val="50000"/>
      </a:schemeClr>
    </dgm:fillClrLst>
    <dgm:linClrLst>
      <a:schemeClr val="accent3">
        <a:alpha val="90000"/>
      </a:schemeClr>
      <a:schemeClr val="accent3">
        <a:alpha val="50000"/>
      </a:schemeClr>
    </dgm:linClrLst>
    <dgm:effectClrLst/>
    <dgm:txLinClrLst/>
    <dgm:txFillClrLst/>
    <dgm:txEffectClrLst/>
  </dgm:styleLbl>
  <dgm:styleLbl name="lnNode1">
    <dgm:fillClrLst>
      <a:schemeClr val="accent3">
        <a:shade val="90000"/>
      </a:schemeClr>
      <a:schemeClr val="accent3">
        <a:alpha val="50000"/>
        <a:tint val="5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alpha val="80000"/>
      </a:schemeClr>
    </dgm:fillClrLst>
    <dgm:linClrLst meth="repeat">
      <a:schemeClr val="lt1"/>
    </dgm:linClrLst>
    <dgm:effectClrLst/>
    <dgm:txLinClrLst/>
    <dgm:txFillClrLst/>
    <dgm:txEffectClrLst/>
  </dgm:styleLbl>
  <dgm:styleLbl name="node2">
    <dgm:fillClrLst>
      <a:schemeClr val="accent3">
        <a:alpha val="70000"/>
      </a:schemeClr>
    </dgm:fillClrLst>
    <dgm:linClrLst meth="repeat">
      <a:schemeClr val="lt1"/>
    </dgm:linClrLst>
    <dgm:effectClrLst/>
    <dgm:txLinClrLst/>
    <dgm:txFillClrLst/>
    <dgm:txEffectClrLst/>
  </dgm:styleLbl>
  <dgm:styleLbl name="node3">
    <dgm:fillClrLst>
      <a:schemeClr val="accent3">
        <a:alpha val="50000"/>
      </a:schemeClr>
    </dgm:fillClrLst>
    <dgm:linClrLst meth="repeat">
      <a:schemeClr val="lt1"/>
    </dgm:linClrLst>
    <dgm:effectClrLst/>
    <dgm:txLinClrLst/>
    <dgm:txFillClrLst/>
    <dgm:txEffectClrLst/>
  </dgm:styleLbl>
  <dgm:styleLbl name="node4">
    <dgm:fillClrLst>
      <a:schemeClr val="accent3">
        <a:alpha val="30000"/>
      </a:schemeClr>
    </dgm:fillClrLst>
    <dgm:linClrLst meth="repeat">
      <a:schemeClr val="lt1"/>
    </dgm:linClrLst>
    <dgm:effectClrLst/>
    <dgm:txLinClrLst/>
    <dgm:txFillClrLst/>
    <dgm:txEffectClrLst/>
  </dgm:styleLbl>
  <dgm:styleLbl name="fgImgPlace1">
    <dgm:fillClrLst>
      <a:schemeClr val="accent3">
        <a:tint val="50000"/>
        <a:alpha val="90000"/>
      </a:schemeClr>
      <a:schemeClr val="accent3">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f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b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sibTrans1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alpha val="90000"/>
      </a:schemeClr>
    </dgm:fillClrLst>
    <dgm:linClrLst meth="repeat">
      <a:schemeClr val="lt1"/>
    </dgm:linClrLst>
    <dgm:effectClrLst/>
    <dgm:txLinClrLst/>
    <dgm:txFillClrLst/>
    <dgm:txEffectClrLst/>
  </dgm:styleLbl>
  <dgm:styleLbl name="asst1">
    <dgm:fillClrLst meth="repeat">
      <a:schemeClr val="accent3">
        <a:alpha val="90000"/>
      </a:schemeClr>
    </dgm:fillClrLst>
    <dgm:linClrLst meth="repeat">
      <a:schemeClr val="lt1"/>
    </dgm:linClrLst>
    <dgm:effectClrLst/>
    <dgm:txLinClrLst/>
    <dgm:txFillClrLst/>
    <dgm:txEffectClrLst/>
  </dgm:styleLbl>
  <dgm:styleLbl name="asst2">
    <dgm:fillClrLst>
      <a:schemeClr val="accent3">
        <a:alpha val="90000"/>
      </a:schemeClr>
    </dgm:fillClrLst>
    <dgm:linClrLst meth="repeat">
      <a:schemeClr val="lt1"/>
    </dgm:linClrLst>
    <dgm:effectClrLst/>
    <dgm:txLinClrLst/>
    <dgm:txFillClrLst/>
    <dgm:txEffectClrLst/>
  </dgm:styleLbl>
  <dgm:styleLbl name="asst3">
    <dgm:fillClrLst>
      <a:schemeClr val="accent3">
        <a:alpha val="70000"/>
      </a:schemeClr>
    </dgm:fillClrLst>
    <dgm:linClrLst meth="repeat">
      <a:schemeClr val="lt1"/>
    </dgm:linClrLst>
    <dgm:effectClrLst/>
    <dgm:txLinClrLst/>
    <dgm:txFillClrLst/>
    <dgm:txEffectClrLst/>
  </dgm:styleLbl>
  <dgm:styleLbl name="asst4">
    <dgm:fillClrLst>
      <a:schemeClr val="accent3">
        <a:alpha val="50000"/>
      </a:schemeClr>
    </dgm:fillClrLst>
    <dgm:linClrLst meth="repeat">
      <a:schemeClr val="lt1"/>
    </dgm:linClrLst>
    <dgm:effectClrLst/>
    <dgm:txLinClrLst/>
    <dgm:txFillClrLst/>
    <dgm:txEffectClrLst/>
  </dgm:styleLbl>
  <dgm:styleLbl name="parChTrans2D1">
    <dgm:fillClrLst meth="repeat">
      <a:schemeClr val="accent3">
        <a:shade val="8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a:schemeClr val="accent3">
        <a:alpha val="90000"/>
        <a:tint val="40000"/>
      </a:schemeClr>
      <a:schemeClr val="accent3">
        <a:alpha val="5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3_5">
  <dgm:title val=""/>
  <dgm:desc val=""/>
  <dgm:catLst>
    <dgm:cat type="accent3" pri="11500"/>
  </dgm:catLst>
  <dgm:styleLbl name="node0">
    <dgm:fillClrLst meth="cycle">
      <a:schemeClr val="accent3">
        <a:alpha val="80000"/>
      </a:schemeClr>
    </dgm:fillClrLst>
    <dgm:linClrLst meth="repeat">
      <a:schemeClr val="lt1"/>
    </dgm:linClrLst>
    <dgm:effectClrLst/>
    <dgm:txLinClrLst/>
    <dgm:txFillClrLst/>
    <dgm:txEffectClrLst/>
  </dgm:styleLbl>
  <dgm:styleLbl name="node1">
    <dgm:fillClrLst>
      <a:schemeClr val="accent3">
        <a:alpha val="90000"/>
      </a:schemeClr>
      <a:schemeClr val="accent3">
        <a:alpha val="50000"/>
      </a:schemeClr>
    </dgm:fillClrLst>
    <dgm:linClrLst meth="repeat">
      <a:schemeClr val="lt1"/>
    </dgm:linClrLst>
    <dgm:effectClrLst/>
    <dgm:txLinClrLst/>
    <dgm:txFillClrLst/>
    <dgm:txEffectClrLst/>
  </dgm:styleLbl>
  <dgm:styleLbl name="alignNode1">
    <dgm:fillClrLst>
      <a:schemeClr val="accent3">
        <a:alpha val="90000"/>
      </a:schemeClr>
      <a:schemeClr val="accent3">
        <a:alpha val="50000"/>
      </a:schemeClr>
    </dgm:fillClrLst>
    <dgm:linClrLst>
      <a:schemeClr val="accent3">
        <a:alpha val="90000"/>
      </a:schemeClr>
      <a:schemeClr val="accent3">
        <a:alpha val="50000"/>
      </a:schemeClr>
    </dgm:linClrLst>
    <dgm:effectClrLst/>
    <dgm:txLinClrLst/>
    <dgm:txFillClrLst/>
    <dgm:txEffectClrLst/>
  </dgm:styleLbl>
  <dgm:styleLbl name="lnNode1">
    <dgm:fillClrLst>
      <a:schemeClr val="accent3">
        <a:shade val="90000"/>
      </a:schemeClr>
      <a:schemeClr val="accent3">
        <a:alpha val="50000"/>
        <a:tint val="5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alpha val="80000"/>
      </a:schemeClr>
    </dgm:fillClrLst>
    <dgm:linClrLst meth="repeat">
      <a:schemeClr val="lt1"/>
    </dgm:linClrLst>
    <dgm:effectClrLst/>
    <dgm:txLinClrLst/>
    <dgm:txFillClrLst/>
    <dgm:txEffectClrLst/>
  </dgm:styleLbl>
  <dgm:styleLbl name="node2">
    <dgm:fillClrLst>
      <a:schemeClr val="accent3">
        <a:alpha val="70000"/>
      </a:schemeClr>
    </dgm:fillClrLst>
    <dgm:linClrLst meth="repeat">
      <a:schemeClr val="lt1"/>
    </dgm:linClrLst>
    <dgm:effectClrLst/>
    <dgm:txLinClrLst/>
    <dgm:txFillClrLst/>
    <dgm:txEffectClrLst/>
  </dgm:styleLbl>
  <dgm:styleLbl name="node3">
    <dgm:fillClrLst>
      <a:schemeClr val="accent3">
        <a:alpha val="50000"/>
      </a:schemeClr>
    </dgm:fillClrLst>
    <dgm:linClrLst meth="repeat">
      <a:schemeClr val="lt1"/>
    </dgm:linClrLst>
    <dgm:effectClrLst/>
    <dgm:txLinClrLst/>
    <dgm:txFillClrLst/>
    <dgm:txEffectClrLst/>
  </dgm:styleLbl>
  <dgm:styleLbl name="node4">
    <dgm:fillClrLst>
      <a:schemeClr val="accent3">
        <a:alpha val="30000"/>
      </a:schemeClr>
    </dgm:fillClrLst>
    <dgm:linClrLst meth="repeat">
      <a:schemeClr val="lt1"/>
    </dgm:linClrLst>
    <dgm:effectClrLst/>
    <dgm:txLinClrLst/>
    <dgm:txFillClrLst/>
    <dgm:txEffectClrLst/>
  </dgm:styleLbl>
  <dgm:styleLbl name="fgImgPlace1">
    <dgm:fillClrLst>
      <a:schemeClr val="accent3">
        <a:tint val="50000"/>
        <a:alpha val="90000"/>
      </a:schemeClr>
      <a:schemeClr val="accent3">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f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b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sibTrans1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alpha val="90000"/>
      </a:schemeClr>
    </dgm:fillClrLst>
    <dgm:linClrLst meth="repeat">
      <a:schemeClr val="lt1"/>
    </dgm:linClrLst>
    <dgm:effectClrLst/>
    <dgm:txLinClrLst/>
    <dgm:txFillClrLst/>
    <dgm:txEffectClrLst/>
  </dgm:styleLbl>
  <dgm:styleLbl name="asst1">
    <dgm:fillClrLst meth="repeat">
      <a:schemeClr val="accent3">
        <a:alpha val="90000"/>
      </a:schemeClr>
    </dgm:fillClrLst>
    <dgm:linClrLst meth="repeat">
      <a:schemeClr val="lt1"/>
    </dgm:linClrLst>
    <dgm:effectClrLst/>
    <dgm:txLinClrLst/>
    <dgm:txFillClrLst/>
    <dgm:txEffectClrLst/>
  </dgm:styleLbl>
  <dgm:styleLbl name="asst2">
    <dgm:fillClrLst>
      <a:schemeClr val="accent3">
        <a:alpha val="90000"/>
      </a:schemeClr>
    </dgm:fillClrLst>
    <dgm:linClrLst meth="repeat">
      <a:schemeClr val="lt1"/>
    </dgm:linClrLst>
    <dgm:effectClrLst/>
    <dgm:txLinClrLst/>
    <dgm:txFillClrLst/>
    <dgm:txEffectClrLst/>
  </dgm:styleLbl>
  <dgm:styleLbl name="asst3">
    <dgm:fillClrLst>
      <a:schemeClr val="accent3">
        <a:alpha val="70000"/>
      </a:schemeClr>
    </dgm:fillClrLst>
    <dgm:linClrLst meth="repeat">
      <a:schemeClr val="lt1"/>
    </dgm:linClrLst>
    <dgm:effectClrLst/>
    <dgm:txLinClrLst/>
    <dgm:txFillClrLst/>
    <dgm:txEffectClrLst/>
  </dgm:styleLbl>
  <dgm:styleLbl name="asst4">
    <dgm:fillClrLst>
      <a:schemeClr val="accent3">
        <a:alpha val="50000"/>
      </a:schemeClr>
    </dgm:fillClrLst>
    <dgm:linClrLst meth="repeat">
      <a:schemeClr val="lt1"/>
    </dgm:linClrLst>
    <dgm:effectClrLst/>
    <dgm:txLinClrLst/>
    <dgm:txFillClrLst/>
    <dgm:txEffectClrLst/>
  </dgm:styleLbl>
  <dgm:styleLbl name="parChTrans2D1">
    <dgm:fillClrLst meth="repeat">
      <a:schemeClr val="accent3">
        <a:shade val="8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a:schemeClr val="accent3">
        <a:alpha val="90000"/>
        <a:tint val="40000"/>
      </a:schemeClr>
      <a:schemeClr val="accent3">
        <a:alpha val="5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3_5">
  <dgm:title val=""/>
  <dgm:desc val=""/>
  <dgm:catLst>
    <dgm:cat type="accent3" pri="11500"/>
  </dgm:catLst>
  <dgm:styleLbl name="node0">
    <dgm:fillClrLst meth="cycle">
      <a:schemeClr val="accent3">
        <a:alpha val="80000"/>
      </a:schemeClr>
    </dgm:fillClrLst>
    <dgm:linClrLst meth="repeat">
      <a:schemeClr val="lt1"/>
    </dgm:linClrLst>
    <dgm:effectClrLst/>
    <dgm:txLinClrLst/>
    <dgm:txFillClrLst/>
    <dgm:txEffectClrLst/>
  </dgm:styleLbl>
  <dgm:styleLbl name="node1">
    <dgm:fillClrLst>
      <a:schemeClr val="accent3">
        <a:alpha val="90000"/>
      </a:schemeClr>
      <a:schemeClr val="accent3">
        <a:alpha val="50000"/>
      </a:schemeClr>
    </dgm:fillClrLst>
    <dgm:linClrLst meth="repeat">
      <a:schemeClr val="lt1"/>
    </dgm:linClrLst>
    <dgm:effectClrLst/>
    <dgm:txLinClrLst/>
    <dgm:txFillClrLst/>
    <dgm:txEffectClrLst/>
  </dgm:styleLbl>
  <dgm:styleLbl name="alignNode1">
    <dgm:fillClrLst>
      <a:schemeClr val="accent3">
        <a:alpha val="90000"/>
      </a:schemeClr>
      <a:schemeClr val="accent3">
        <a:alpha val="50000"/>
      </a:schemeClr>
    </dgm:fillClrLst>
    <dgm:linClrLst>
      <a:schemeClr val="accent3">
        <a:alpha val="90000"/>
      </a:schemeClr>
      <a:schemeClr val="accent3">
        <a:alpha val="50000"/>
      </a:schemeClr>
    </dgm:linClrLst>
    <dgm:effectClrLst/>
    <dgm:txLinClrLst/>
    <dgm:txFillClrLst/>
    <dgm:txEffectClrLst/>
  </dgm:styleLbl>
  <dgm:styleLbl name="lnNode1">
    <dgm:fillClrLst>
      <a:schemeClr val="accent3">
        <a:shade val="90000"/>
      </a:schemeClr>
      <a:schemeClr val="accent3">
        <a:alpha val="50000"/>
        <a:tint val="5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alpha val="80000"/>
      </a:schemeClr>
    </dgm:fillClrLst>
    <dgm:linClrLst meth="repeat">
      <a:schemeClr val="lt1"/>
    </dgm:linClrLst>
    <dgm:effectClrLst/>
    <dgm:txLinClrLst/>
    <dgm:txFillClrLst/>
    <dgm:txEffectClrLst/>
  </dgm:styleLbl>
  <dgm:styleLbl name="node2">
    <dgm:fillClrLst>
      <a:schemeClr val="accent3">
        <a:alpha val="70000"/>
      </a:schemeClr>
    </dgm:fillClrLst>
    <dgm:linClrLst meth="repeat">
      <a:schemeClr val="lt1"/>
    </dgm:linClrLst>
    <dgm:effectClrLst/>
    <dgm:txLinClrLst/>
    <dgm:txFillClrLst/>
    <dgm:txEffectClrLst/>
  </dgm:styleLbl>
  <dgm:styleLbl name="node3">
    <dgm:fillClrLst>
      <a:schemeClr val="accent3">
        <a:alpha val="50000"/>
      </a:schemeClr>
    </dgm:fillClrLst>
    <dgm:linClrLst meth="repeat">
      <a:schemeClr val="lt1"/>
    </dgm:linClrLst>
    <dgm:effectClrLst/>
    <dgm:txLinClrLst/>
    <dgm:txFillClrLst/>
    <dgm:txEffectClrLst/>
  </dgm:styleLbl>
  <dgm:styleLbl name="node4">
    <dgm:fillClrLst>
      <a:schemeClr val="accent3">
        <a:alpha val="30000"/>
      </a:schemeClr>
    </dgm:fillClrLst>
    <dgm:linClrLst meth="repeat">
      <a:schemeClr val="lt1"/>
    </dgm:linClrLst>
    <dgm:effectClrLst/>
    <dgm:txLinClrLst/>
    <dgm:txFillClrLst/>
    <dgm:txEffectClrLst/>
  </dgm:styleLbl>
  <dgm:styleLbl name="fgImgPlace1">
    <dgm:fillClrLst>
      <a:schemeClr val="accent3">
        <a:tint val="50000"/>
        <a:alpha val="90000"/>
      </a:schemeClr>
      <a:schemeClr val="accent3">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f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b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sibTrans1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alpha val="90000"/>
      </a:schemeClr>
    </dgm:fillClrLst>
    <dgm:linClrLst meth="repeat">
      <a:schemeClr val="lt1"/>
    </dgm:linClrLst>
    <dgm:effectClrLst/>
    <dgm:txLinClrLst/>
    <dgm:txFillClrLst/>
    <dgm:txEffectClrLst/>
  </dgm:styleLbl>
  <dgm:styleLbl name="asst1">
    <dgm:fillClrLst meth="repeat">
      <a:schemeClr val="accent3">
        <a:alpha val="90000"/>
      </a:schemeClr>
    </dgm:fillClrLst>
    <dgm:linClrLst meth="repeat">
      <a:schemeClr val="lt1"/>
    </dgm:linClrLst>
    <dgm:effectClrLst/>
    <dgm:txLinClrLst/>
    <dgm:txFillClrLst/>
    <dgm:txEffectClrLst/>
  </dgm:styleLbl>
  <dgm:styleLbl name="asst2">
    <dgm:fillClrLst>
      <a:schemeClr val="accent3">
        <a:alpha val="90000"/>
      </a:schemeClr>
    </dgm:fillClrLst>
    <dgm:linClrLst meth="repeat">
      <a:schemeClr val="lt1"/>
    </dgm:linClrLst>
    <dgm:effectClrLst/>
    <dgm:txLinClrLst/>
    <dgm:txFillClrLst/>
    <dgm:txEffectClrLst/>
  </dgm:styleLbl>
  <dgm:styleLbl name="asst3">
    <dgm:fillClrLst>
      <a:schemeClr val="accent3">
        <a:alpha val="70000"/>
      </a:schemeClr>
    </dgm:fillClrLst>
    <dgm:linClrLst meth="repeat">
      <a:schemeClr val="lt1"/>
    </dgm:linClrLst>
    <dgm:effectClrLst/>
    <dgm:txLinClrLst/>
    <dgm:txFillClrLst/>
    <dgm:txEffectClrLst/>
  </dgm:styleLbl>
  <dgm:styleLbl name="asst4">
    <dgm:fillClrLst>
      <a:schemeClr val="accent3">
        <a:alpha val="50000"/>
      </a:schemeClr>
    </dgm:fillClrLst>
    <dgm:linClrLst meth="repeat">
      <a:schemeClr val="lt1"/>
    </dgm:linClrLst>
    <dgm:effectClrLst/>
    <dgm:txLinClrLst/>
    <dgm:txFillClrLst/>
    <dgm:txEffectClrLst/>
  </dgm:styleLbl>
  <dgm:styleLbl name="parChTrans2D1">
    <dgm:fillClrLst meth="repeat">
      <a:schemeClr val="accent3">
        <a:shade val="8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a:schemeClr val="accent3">
        <a:alpha val="90000"/>
        <a:tint val="40000"/>
      </a:schemeClr>
      <a:schemeClr val="accent3">
        <a:alpha val="5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5CDCDB2-6D4A-48F2-A80B-332B08B0ACEC}" type="doc">
      <dgm:prSet loTypeId="urn:microsoft.com/office/officeart/2005/8/layout/hList2" loCatId="list" qsTypeId="urn:microsoft.com/office/officeart/2005/8/quickstyle/simple1" qsCatId="simple" csTypeId="urn:microsoft.com/office/officeart/2005/8/colors/accent6_5" csCatId="accent6" phldr="1"/>
      <dgm:spPr/>
      <dgm:t>
        <a:bodyPr/>
        <a:lstStyle/>
        <a:p>
          <a:endParaRPr lang="en-US"/>
        </a:p>
      </dgm:t>
    </dgm:pt>
    <dgm:pt modelId="{5DFFD10A-1472-4D84-B35A-E445AB836AFA}">
      <dgm:prSet phldrT="[Text]" custT="1"/>
      <dgm:spPr/>
      <dgm:t>
        <a:bodyPr/>
        <a:lstStyle/>
        <a:p>
          <a:r>
            <a:rPr lang="en-US" sz="32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2015 IBC</a:t>
          </a:r>
          <a:endParaRPr lang="en-US" sz="32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endParaRPr>
        </a:p>
      </dgm:t>
    </dgm:pt>
    <dgm:pt modelId="{D0D35BB4-FD47-4446-8A3B-E07E27F6F3E9}" type="parTrans" cxnId="{F9809DB7-CABE-4111-AE68-57D76D9CC4AF}">
      <dgm:prSet/>
      <dgm:spPr/>
      <dgm:t>
        <a:bodyPr/>
        <a:lstStyle/>
        <a:p>
          <a:endParaRPr lang="en-US"/>
        </a:p>
      </dgm:t>
    </dgm:pt>
    <dgm:pt modelId="{BDD9D3D0-24F6-432E-8B4F-F2281A64DFB3}" type="sibTrans" cxnId="{F9809DB7-CABE-4111-AE68-57D76D9CC4AF}">
      <dgm:prSet/>
      <dgm:spPr/>
      <dgm:t>
        <a:bodyPr/>
        <a:lstStyle/>
        <a:p>
          <a:endParaRPr lang="en-US"/>
        </a:p>
      </dgm:t>
    </dgm:pt>
    <dgm:pt modelId="{412BB551-2ACC-4E44-AB6D-1A30E91630E0}">
      <dgm:prSet phldrT="[Text]" custT="1">
        <dgm:style>
          <a:lnRef idx="1">
            <a:schemeClr val="accent6"/>
          </a:lnRef>
          <a:fillRef idx="2">
            <a:schemeClr val="accent6"/>
          </a:fillRef>
          <a:effectRef idx="1">
            <a:schemeClr val="accent6"/>
          </a:effectRef>
          <a:fontRef idx="minor">
            <a:schemeClr val="dk1"/>
          </a:fontRef>
        </dgm:style>
      </dgm:prSet>
      <dgm:spPr/>
      <dgm:t>
        <a:bodyPr/>
        <a:lstStyle/>
        <a:p>
          <a:pPr>
            <a:lnSpc>
              <a:spcPct val="120000"/>
            </a:lnSpc>
          </a:pPr>
          <a:r>
            <a:rPr lang="en-US" sz="2000" dirty="0" smtClean="0">
              <a:solidFill>
                <a:schemeClr val="bg2"/>
              </a:solidFill>
              <a:latin typeface="Arial" panose="020B0604020202020204" pitchFamily="34" charset="0"/>
              <a:cs typeface="Arial" panose="020B0604020202020204" pitchFamily="34" charset="0"/>
            </a:rPr>
            <a:t>Most seismic sections refer to ASCE Chapters 11-22</a:t>
          </a:r>
          <a:endParaRPr lang="en-US" sz="2000" dirty="0">
            <a:solidFill>
              <a:schemeClr val="bg2"/>
            </a:solidFill>
            <a:latin typeface="Arial" panose="020B0604020202020204" pitchFamily="34" charset="0"/>
            <a:cs typeface="Arial" panose="020B0604020202020204" pitchFamily="34" charset="0"/>
          </a:endParaRPr>
        </a:p>
      </dgm:t>
    </dgm:pt>
    <dgm:pt modelId="{25335E89-D4CF-4C79-BAD9-F86187BE0674}" type="parTrans" cxnId="{B7E8208A-6C73-48D6-BCE9-3166BDBD4E57}">
      <dgm:prSet/>
      <dgm:spPr/>
      <dgm:t>
        <a:bodyPr/>
        <a:lstStyle/>
        <a:p>
          <a:endParaRPr lang="en-US"/>
        </a:p>
      </dgm:t>
    </dgm:pt>
    <dgm:pt modelId="{AEACE907-E836-480F-BAC1-23DAA7CCA791}" type="sibTrans" cxnId="{B7E8208A-6C73-48D6-BCE9-3166BDBD4E57}">
      <dgm:prSet/>
      <dgm:spPr/>
      <dgm:t>
        <a:bodyPr/>
        <a:lstStyle/>
        <a:p>
          <a:endParaRPr lang="en-US"/>
        </a:p>
      </dgm:t>
    </dgm:pt>
    <dgm:pt modelId="{239FAE27-2325-4A6A-9DDD-94A60972D0FC}">
      <dgm:prSet phldrT="[Text]" custT="1">
        <dgm:style>
          <a:lnRef idx="1">
            <a:schemeClr val="accent6"/>
          </a:lnRef>
          <a:fillRef idx="2">
            <a:schemeClr val="accent6"/>
          </a:fillRef>
          <a:effectRef idx="1">
            <a:schemeClr val="accent6"/>
          </a:effectRef>
          <a:fontRef idx="minor">
            <a:schemeClr val="dk1"/>
          </a:fontRef>
        </dgm:style>
      </dgm:prSet>
      <dgm:spPr/>
      <dgm:t>
        <a:bodyPr/>
        <a:lstStyle/>
        <a:p>
          <a:pPr>
            <a:lnSpc>
              <a:spcPct val="120000"/>
            </a:lnSpc>
          </a:pPr>
          <a:r>
            <a:rPr lang="en-US" sz="2000" dirty="0" smtClean="0">
              <a:solidFill>
                <a:schemeClr val="bg2"/>
              </a:solidFill>
              <a:latin typeface="Arial" panose="020B0604020202020204" pitchFamily="34" charset="0"/>
              <a:cs typeface="Arial" panose="020B0604020202020204" pitchFamily="34" charset="0"/>
            </a:rPr>
            <a:t>IBC notes amendments to the ASCE 7-10</a:t>
          </a:r>
          <a:endParaRPr lang="en-US" sz="2000" dirty="0">
            <a:solidFill>
              <a:schemeClr val="bg2"/>
            </a:solidFill>
            <a:latin typeface="Arial" panose="020B0604020202020204" pitchFamily="34" charset="0"/>
            <a:cs typeface="Arial" panose="020B0604020202020204" pitchFamily="34" charset="0"/>
          </a:endParaRPr>
        </a:p>
      </dgm:t>
    </dgm:pt>
    <dgm:pt modelId="{79AA7B10-9F93-4163-9817-89804A099466}" type="parTrans" cxnId="{E13DA812-2CA6-4A27-ACD5-30C4655F1F2D}">
      <dgm:prSet/>
      <dgm:spPr/>
      <dgm:t>
        <a:bodyPr/>
        <a:lstStyle/>
        <a:p>
          <a:endParaRPr lang="en-US"/>
        </a:p>
      </dgm:t>
    </dgm:pt>
    <dgm:pt modelId="{8A622C16-435A-4C1B-B292-5F1194B76E75}" type="sibTrans" cxnId="{E13DA812-2CA6-4A27-ACD5-30C4655F1F2D}">
      <dgm:prSet/>
      <dgm:spPr/>
      <dgm:t>
        <a:bodyPr/>
        <a:lstStyle/>
        <a:p>
          <a:endParaRPr lang="en-US"/>
        </a:p>
      </dgm:t>
    </dgm:pt>
    <dgm:pt modelId="{299B2380-6818-4164-BAEC-70E8081F74DB}">
      <dgm:prSet phldrT="[Text]" custT="1"/>
      <dgm:spPr/>
      <dgm:t>
        <a:bodyPr/>
        <a:lstStyle/>
        <a:p>
          <a:r>
            <a:rPr lang="en-US" sz="32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ASCE 7-10</a:t>
          </a:r>
          <a:endParaRPr lang="en-US" sz="32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endParaRPr>
        </a:p>
      </dgm:t>
    </dgm:pt>
    <dgm:pt modelId="{ED43466E-E4C3-4E57-9E2C-CB98DAE9A9D6}" type="parTrans" cxnId="{EA673FB2-82D1-4B43-83FD-1345EB82B37F}">
      <dgm:prSet/>
      <dgm:spPr/>
      <dgm:t>
        <a:bodyPr/>
        <a:lstStyle/>
        <a:p>
          <a:endParaRPr lang="en-US"/>
        </a:p>
      </dgm:t>
    </dgm:pt>
    <dgm:pt modelId="{6BAEB537-5F25-48D8-92D9-A584D30DE85B}" type="sibTrans" cxnId="{EA673FB2-82D1-4B43-83FD-1345EB82B37F}">
      <dgm:prSet/>
      <dgm:spPr/>
      <dgm:t>
        <a:bodyPr/>
        <a:lstStyle/>
        <a:p>
          <a:endParaRPr lang="en-US"/>
        </a:p>
      </dgm:t>
    </dgm:pt>
    <dgm:pt modelId="{84B4CEE5-80CA-4F88-9D9B-0FAAEE943876}">
      <dgm:prSet phldrT="[Text]" custT="1">
        <dgm:style>
          <a:lnRef idx="1">
            <a:schemeClr val="accent6"/>
          </a:lnRef>
          <a:fillRef idx="2">
            <a:schemeClr val="accent6"/>
          </a:fillRef>
          <a:effectRef idx="1">
            <a:schemeClr val="accent6"/>
          </a:effectRef>
          <a:fontRef idx="minor">
            <a:schemeClr val="dk1"/>
          </a:fontRef>
        </dgm:style>
      </dgm:prSet>
      <dgm:spPr/>
      <dgm:t>
        <a:bodyPr/>
        <a:lstStyle/>
        <a:p>
          <a:pPr>
            <a:lnSpc>
              <a:spcPct val="120000"/>
            </a:lnSpc>
          </a:pPr>
          <a:r>
            <a:rPr lang="en-US" sz="2000" dirty="0" smtClean="0">
              <a:solidFill>
                <a:schemeClr val="bg2"/>
              </a:solidFill>
              <a:latin typeface="Arial" panose="020B0604020202020204" pitchFamily="34" charset="0"/>
              <a:cs typeface="Arial" panose="020B0604020202020204" pitchFamily="34" charset="0"/>
            </a:rPr>
            <a:t>Contains majority of information for seismic design</a:t>
          </a:r>
          <a:endParaRPr lang="en-US" sz="2000" dirty="0">
            <a:solidFill>
              <a:schemeClr val="bg2"/>
            </a:solidFill>
            <a:latin typeface="Arial" panose="020B0604020202020204" pitchFamily="34" charset="0"/>
            <a:cs typeface="Arial" panose="020B0604020202020204" pitchFamily="34" charset="0"/>
          </a:endParaRPr>
        </a:p>
      </dgm:t>
    </dgm:pt>
    <dgm:pt modelId="{68D61B31-5A83-426A-9693-81F318AA4A98}" type="parTrans" cxnId="{79EB2398-713A-47E2-8619-206759BC8014}">
      <dgm:prSet/>
      <dgm:spPr/>
      <dgm:t>
        <a:bodyPr/>
        <a:lstStyle/>
        <a:p>
          <a:endParaRPr lang="en-US"/>
        </a:p>
      </dgm:t>
    </dgm:pt>
    <dgm:pt modelId="{30AD6EFF-EBB2-427D-9729-1B842BD28C03}" type="sibTrans" cxnId="{79EB2398-713A-47E2-8619-206759BC8014}">
      <dgm:prSet/>
      <dgm:spPr/>
      <dgm:t>
        <a:bodyPr/>
        <a:lstStyle/>
        <a:p>
          <a:endParaRPr lang="en-US"/>
        </a:p>
      </dgm:t>
    </dgm:pt>
    <dgm:pt modelId="{143D08FF-802D-486E-86A0-D0BFF4F4ADE4}">
      <dgm:prSet phldrT="[Text]" custT="1">
        <dgm:style>
          <a:lnRef idx="1">
            <a:schemeClr val="accent6"/>
          </a:lnRef>
          <a:fillRef idx="2">
            <a:schemeClr val="accent6"/>
          </a:fillRef>
          <a:effectRef idx="1">
            <a:schemeClr val="accent6"/>
          </a:effectRef>
          <a:fontRef idx="minor">
            <a:schemeClr val="dk1"/>
          </a:fontRef>
        </dgm:style>
      </dgm:prSet>
      <dgm:spPr/>
      <dgm:t>
        <a:bodyPr/>
        <a:lstStyle/>
        <a:p>
          <a:pPr>
            <a:lnSpc>
              <a:spcPct val="120000"/>
            </a:lnSpc>
          </a:pPr>
          <a:r>
            <a:rPr lang="en-US" sz="2000" dirty="0" smtClean="0">
              <a:solidFill>
                <a:schemeClr val="bg2"/>
              </a:solidFill>
              <a:latin typeface="Arial" panose="020B0604020202020204" pitchFamily="34" charset="0"/>
              <a:cs typeface="Arial" panose="020B0604020202020204" pitchFamily="34" charset="0"/>
            </a:rPr>
            <a:t>Always reference 2015 IBC first, then check ASCE 7-10 if needed</a:t>
          </a:r>
          <a:endParaRPr lang="en-US" sz="2000" dirty="0">
            <a:solidFill>
              <a:schemeClr val="bg2"/>
            </a:solidFill>
            <a:latin typeface="Arial" panose="020B0604020202020204" pitchFamily="34" charset="0"/>
            <a:cs typeface="Arial" panose="020B0604020202020204" pitchFamily="34" charset="0"/>
          </a:endParaRPr>
        </a:p>
      </dgm:t>
    </dgm:pt>
    <dgm:pt modelId="{129D29F3-81C4-45BD-9C89-45122433EC7B}" type="parTrans" cxnId="{59461CD0-E4F2-4159-9B3A-F47568183C3D}">
      <dgm:prSet/>
      <dgm:spPr/>
      <dgm:t>
        <a:bodyPr/>
        <a:lstStyle/>
        <a:p>
          <a:endParaRPr lang="en-US"/>
        </a:p>
      </dgm:t>
    </dgm:pt>
    <dgm:pt modelId="{BEFE6F74-E571-4015-9799-8AADE278F244}" type="sibTrans" cxnId="{59461CD0-E4F2-4159-9B3A-F47568183C3D}">
      <dgm:prSet/>
      <dgm:spPr/>
      <dgm:t>
        <a:bodyPr/>
        <a:lstStyle/>
        <a:p>
          <a:endParaRPr lang="en-US"/>
        </a:p>
      </dgm:t>
    </dgm:pt>
    <dgm:pt modelId="{685DE498-19F3-46BB-93D6-10728E9E86A9}" type="pres">
      <dgm:prSet presAssocID="{A5CDCDB2-6D4A-48F2-A80B-332B08B0ACEC}" presName="linearFlow" presStyleCnt="0">
        <dgm:presLayoutVars>
          <dgm:dir/>
          <dgm:animLvl val="lvl"/>
          <dgm:resizeHandles/>
        </dgm:presLayoutVars>
      </dgm:prSet>
      <dgm:spPr/>
      <dgm:t>
        <a:bodyPr/>
        <a:lstStyle/>
        <a:p>
          <a:endParaRPr lang="en-US"/>
        </a:p>
      </dgm:t>
    </dgm:pt>
    <dgm:pt modelId="{0E79754E-1721-490F-96AE-D1FAA67468BD}" type="pres">
      <dgm:prSet presAssocID="{5DFFD10A-1472-4D84-B35A-E445AB836AFA}" presName="compositeNode" presStyleCnt="0">
        <dgm:presLayoutVars>
          <dgm:bulletEnabled val="1"/>
        </dgm:presLayoutVars>
      </dgm:prSet>
      <dgm:spPr/>
    </dgm:pt>
    <dgm:pt modelId="{3985D224-FA13-4990-8EDE-7DA3E73DBAA0}" type="pres">
      <dgm:prSet presAssocID="{5DFFD10A-1472-4D84-B35A-E445AB836AFA}" presName="image" presStyleLbl="fgImgPlace1" presStyleIdx="0" presStyleCnt="2"/>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a:stretch>
        </a:blipFill>
      </dgm:spPr>
      <dgm:t>
        <a:bodyPr/>
        <a:lstStyle/>
        <a:p>
          <a:endParaRPr lang="en-US"/>
        </a:p>
      </dgm:t>
    </dgm:pt>
    <dgm:pt modelId="{922AE3AF-A35C-4F27-A2D7-42FB7A6A1F0C}" type="pres">
      <dgm:prSet presAssocID="{5DFFD10A-1472-4D84-B35A-E445AB836AFA}" presName="childNode" presStyleLbl="node1" presStyleIdx="0" presStyleCnt="2" custLinFactNeighborX="389">
        <dgm:presLayoutVars>
          <dgm:bulletEnabled val="1"/>
        </dgm:presLayoutVars>
      </dgm:prSet>
      <dgm:spPr/>
      <dgm:t>
        <a:bodyPr/>
        <a:lstStyle/>
        <a:p>
          <a:endParaRPr lang="en-US"/>
        </a:p>
      </dgm:t>
    </dgm:pt>
    <dgm:pt modelId="{7BB564E5-633E-494E-B209-AF2DB5AA9451}" type="pres">
      <dgm:prSet presAssocID="{5DFFD10A-1472-4D84-B35A-E445AB836AFA}" presName="parentNode" presStyleLbl="revTx" presStyleIdx="0" presStyleCnt="2">
        <dgm:presLayoutVars>
          <dgm:chMax val="0"/>
          <dgm:bulletEnabled val="1"/>
        </dgm:presLayoutVars>
      </dgm:prSet>
      <dgm:spPr/>
      <dgm:t>
        <a:bodyPr/>
        <a:lstStyle/>
        <a:p>
          <a:endParaRPr lang="en-US"/>
        </a:p>
      </dgm:t>
    </dgm:pt>
    <dgm:pt modelId="{7B88FF24-75AF-4144-90C1-45422CC36C5A}" type="pres">
      <dgm:prSet presAssocID="{BDD9D3D0-24F6-432E-8B4F-F2281A64DFB3}" presName="sibTrans" presStyleCnt="0"/>
      <dgm:spPr/>
    </dgm:pt>
    <dgm:pt modelId="{C67DA9AF-49C2-4842-867A-031412939CD4}" type="pres">
      <dgm:prSet presAssocID="{299B2380-6818-4164-BAEC-70E8081F74DB}" presName="compositeNode" presStyleCnt="0">
        <dgm:presLayoutVars>
          <dgm:bulletEnabled val="1"/>
        </dgm:presLayoutVars>
      </dgm:prSet>
      <dgm:spPr/>
    </dgm:pt>
    <dgm:pt modelId="{BF6E5FF6-2DA4-43A7-AA4A-99F1DD94A568}" type="pres">
      <dgm:prSet presAssocID="{299B2380-6818-4164-BAEC-70E8081F74DB}" presName="image" presStyleLbl="fgImgPlace1" presStyleIdx="1" presStyleCnt="2"/>
      <dgm:spPr>
        <a:blipFill>
          <a:blip xmlns:r="http://schemas.openxmlformats.org/officeDocument/2006/relationships" r:embed="rId2" cstate="print">
            <a:extLst>
              <a:ext uri="{28A0092B-C50C-407E-A947-70E740481C1C}">
                <a14:useLocalDpi xmlns:a14="http://schemas.microsoft.com/office/drawing/2010/main" val="0"/>
              </a:ext>
            </a:extLst>
          </a:blip>
          <a:srcRect/>
          <a:stretch>
            <a:fillRect/>
          </a:stretch>
        </a:blipFill>
      </dgm:spPr>
      <dgm:t>
        <a:bodyPr/>
        <a:lstStyle/>
        <a:p>
          <a:endParaRPr lang="en-US"/>
        </a:p>
      </dgm:t>
    </dgm:pt>
    <dgm:pt modelId="{3DEF0CEC-3519-4639-9452-FC77286A1491}" type="pres">
      <dgm:prSet presAssocID="{299B2380-6818-4164-BAEC-70E8081F74DB}" presName="childNode" presStyleLbl="node1" presStyleIdx="1" presStyleCnt="2">
        <dgm:presLayoutVars>
          <dgm:bulletEnabled val="1"/>
        </dgm:presLayoutVars>
      </dgm:prSet>
      <dgm:spPr/>
      <dgm:t>
        <a:bodyPr/>
        <a:lstStyle/>
        <a:p>
          <a:endParaRPr lang="en-US"/>
        </a:p>
      </dgm:t>
    </dgm:pt>
    <dgm:pt modelId="{A60F5A77-49E5-483E-A854-4C2F2A975FBE}" type="pres">
      <dgm:prSet presAssocID="{299B2380-6818-4164-BAEC-70E8081F74DB}" presName="parentNode" presStyleLbl="revTx" presStyleIdx="1" presStyleCnt="2">
        <dgm:presLayoutVars>
          <dgm:chMax val="0"/>
          <dgm:bulletEnabled val="1"/>
        </dgm:presLayoutVars>
      </dgm:prSet>
      <dgm:spPr/>
      <dgm:t>
        <a:bodyPr/>
        <a:lstStyle/>
        <a:p>
          <a:endParaRPr lang="en-US"/>
        </a:p>
      </dgm:t>
    </dgm:pt>
  </dgm:ptLst>
  <dgm:cxnLst>
    <dgm:cxn modelId="{032C00EB-7D33-4F55-AA50-04D88DE66F01}" type="presOf" srcId="{143D08FF-802D-486E-86A0-D0BFF4F4ADE4}" destId="{3DEF0CEC-3519-4639-9452-FC77286A1491}" srcOrd="0" destOrd="1" presId="urn:microsoft.com/office/officeart/2005/8/layout/hList2"/>
    <dgm:cxn modelId="{99EC49FE-0D81-4909-BA05-DED391EA3BA1}" type="presOf" srcId="{412BB551-2ACC-4E44-AB6D-1A30E91630E0}" destId="{922AE3AF-A35C-4F27-A2D7-42FB7A6A1F0C}" srcOrd="0" destOrd="0" presId="urn:microsoft.com/office/officeart/2005/8/layout/hList2"/>
    <dgm:cxn modelId="{8DE658DD-68B3-419E-A8B8-76BAA3BFC0CE}" type="presOf" srcId="{84B4CEE5-80CA-4F88-9D9B-0FAAEE943876}" destId="{3DEF0CEC-3519-4639-9452-FC77286A1491}" srcOrd="0" destOrd="0" presId="urn:microsoft.com/office/officeart/2005/8/layout/hList2"/>
    <dgm:cxn modelId="{79EB2398-713A-47E2-8619-206759BC8014}" srcId="{299B2380-6818-4164-BAEC-70E8081F74DB}" destId="{84B4CEE5-80CA-4F88-9D9B-0FAAEE943876}" srcOrd="0" destOrd="0" parTransId="{68D61B31-5A83-426A-9693-81F318AA4A98}" sibTransId="{30AD6EFF-EBB2-427D-9729-1B842BD28C03}"/>
    <dgm:cxn modelId="{B7E8208A-6C73-48D6-BCE9-3166BDBD4E57}" srcId="{5DFFD10A-1472-4D84-B35A-E445AB836AFA}" destId="{412BB551-2ACC-4E44-AB6D-1A30E91630E0}" srcOrd="0" destOrd="0" parTransId="{25335E89-D4CF-4C79-BAD9-F86187BE0674}" sibTransId="{AEACE907-E836-480F-BAC1-23DAA7CCA791}"/>
    <dgm:cxn modelId="{EA673FB2-82D1-4B43-83FD-1345EB82B37F}" srcId="{A5CDCDB2-6D4A-48F2-A80B-332B08B0ACEC}" destId="{299B2380-6818-4164-BAEC-70E8081F74DB}" srcOrd="1" destOrd="0" parTransId="{ED43466E-E4C3-4E57-9E2C-CB98DAE9A9D6}" sibTransId="{6BAEB537-5F25-48D8-92D9-A584D30DE85B}"/>
    <dgm:cxn modelId="{E13DA812-2CA6-4A27-ACD5-30C4655F1F2D}" srcId="{5DFFD10A-1472-4D84-B35A-E445AB836AFA}" destId="{239FAE27-2325-4A6A-9DDD-94A60972D0FC}" srcOrd="1" destOrd="0" parTransId="{79AA7B10-9F93-4163-9817-89804A099466}" sibTransId="{8A622C16-435A-4C1B-B292-5F1194B76E75}"/>
    <dgm:cxn modelId="{5F06260F-3575-4875-92D5-4C3529AA41EE}" type="presOf" srcId="{A5CDCDB2-6D4A-48F2-A80B-332B08B0ACEC}" destId="{685DE498-19F3-46BB-93D6-10728E9E86A9}" srcOrd="0" destOrd="0" presId="urn:microsoft.com/office/officeart/2005/8/layout/hList2"/>
    <dgm:cxn modelId="{59461CD0-E4F2-4159-9B3A-F47568183C3D}" srcId="{299B2380-6818-4164-BAEC-70E8081F74DB}" destId="{143D08FF-802D-486E-86A0-D0BFF4F4ADE4}" srcOrd="1" destOrd="0" parTransId="{129D29F3-81C4-45BD-9C89-45122433EC7B}" sibTransId="{BEFE6F74-E571-4015-9799-8AADE278F244}"/>
    <dgm:cxn modelId="{B6D2A291-0CC6-4722-96DB-FFDE60790CD8}" type="presOf" srcId="{299B2380-6818-4164-BAEC-70E8081F74DB}" destId="{A60F5A77-49E5-483E-A854-4C2F2A975FBE}" srcOrd="0" destOrd="0" presId="urn:microsoft.com/office/officeart/2005/8/layout/hList2"/>
    <dgm:cxn modelId="{F9809DB7-CABE-4111-AE68-57D76D9CC4AF}" srcId="{A5CDCDB2-6D4A-48F2-A80B-332B08B0ACEC}" destId="{5DFFD10A-1472-4D84-B35A-E445AB836AFA}" srcOrd="0" destOrd="0" parTransId="{D0D35BB4-FD47-4446-8A3B-E07E27F6F3E9}" sibTransId="{BDD9D3D0-24F6-432E-8B4F-F2281A64DFB3}"/>
    <dgm:cxn modelId="{9E4B5428-86E8-43CD-B0D5-EAC3F23F8D70}" type="presOf" srcId="{239FAE27-2325-4A6A-9DDD-94A60972D0FC}" destId="{922AE3AF-A35C-4F27-A2D7-42FB7A6A1F0C}" srcOrd="0" destOrd="1" presId="urn:microsoft.com/office/officeart/2005/8/layout/hList2"/>
    <dgm:cxn modelId="{99D66F99-77B2-491D-97C4-1E8C06C76C24}" type="presOf" srcId="{5DFFD10A-1472-4D84-B35A-E445AB836AFA}" destId="{7BB564E5-633E-494E-B209-AF2DB5AA9451}" srcOrd="0" destOrd="0" presId="urn:microsoft.com/office/officeart/2005/8/layout/hList2"/>
    <dgm:cxn modelId="{E0CB3C11-AE20-4BFE-BDD4-A66326386926}" type="presParOf" srcId="{685DE498-19F3-46BB-93D6-10728E9E86A9}" destId="{0E79754E-1721-490F-96AE-D1FAA67468BD}" srcOrd="0" destOrd="0" presId="urn:microsoft.com/office/officeart/2005/8/layout/hList2"/>
    <dgm:cxn modelId="{816CE81C-24B8-4B85-9ABC-E584CE687945}" type="presParOf" srcId="{0E79754E-1721-490F-96AE-D1FAA67468BD}" destId="{3985D224-FA13-4990-8EDE-7DA3E73DBAA0}" srcOrd="0" destOrd="0" presId="urn:microsoft.com/office/officeart/2005/8/layout/hList2"/>
    <dgm:cxn modelId="{E913E70D-2206-418D-BF32-543A26AFDF34}" type="presParOf" srcId="{0E79754E-1721-490F-96AE-D1FAA67468BD}" destId="{922AE3AF-A35C-4F27-A2D7-42FB7A6A1F0C}" srcOrd="1" destOrd="0" presId="urn:microsoft.com/office/officeart/2005/8/layout/hList2"/>
    <dgm:cxn modelId="{23BAC0C4-9D33-40C0-B169-3EDC08AB59D7}" type="presParOf" srcId="{0E79754E-1721-490F-96AE-D1FAA67468BD}" destId="{7BB564E5-633E-494E-B209-AF2DB5AA9451}" srcOrd="2" destOrd="0" presId="urn:microsoft.com/office/officeart/2005/8/layout/hList2"/>
    <dgm:cxn modelId="{8F7C4162-F776-452A-B946-7871F15405BD}" type="presParOf" srcId="{685DE498-19F3-46BB-93D6-10728E9E86A9}" destId="{7B88FF24-75AF-4144-90C1-45422CC36C5A}" srcOrd="1" destOrd="0" presId="urn:microsoft.com/office/officeart/2005/8/layout/hList2"/>
    <dgm:cxn modelId="{7E362A68-8CAE-40B3-B016-E9A8B48766B0}" type="presParOf" srcId="{685DE498-19F3-46BB-93D6-10728E9E86A9}" destId="{C67DA9AF-49C2-4842-867A-031412939CD4}" srcOrd="2" destOrd="0" presId="urn:microsoft.com/office/officeart/2005/8/layout/hList2"/>
    <dgm:cxn modelId="{6AC31A7D-5806-46F0-86E5-5BD4DE7ACD98}" type="presParOf" srcId="{C67DA9AF-49C2-4842-867A-031412939CD4}" destId="{BF6E5FF6-2DA4-43A7-AA4A-99F1DD94A568}" srcOrd="0" destOrd="0" presId="urn:microsoft.com/office/officeart/2005/8/layout/hList2"/>
    <dgm:cxn modelId="{CB9E595E-2DA8-4835-89CF-7858E98C6236}" type="presParOf" srcId="{C67DA9AF-49C2-4842-867A-031412939CD4}" destId="{3DEF0CEC-3519-4639-9452-FC77286A1491}" srcOrd="1" destOrd="0" presId="urn:microsoft.com/office/officeart/2005/8/layout/hList2"/>
    <dgm:cxn modelId="{DEFCD470-3DA4-421F-AE16-274668F06D0E}" type="presParOf" srcId="{C67DA9AF-49C2-4842-867A-031412939CD4}" destId="{A60F5A77-49E5-483E-A854-4C2F2A975FBE}" srcOrd="2" destOrd="0" presId="urn:microsoft.com/office/officeart/2005/8/layout/h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ACDA0999-D5BC-4694-A215-909939D85FC5}" type="doc">
      <dgm:prSet loTypeId="urn:microsoft.com/office/officeart/2005/8/layout/default" loCatId="list" qsTypeId="urn:microsoft.com/office/officeart/2005/8/quickstyle/simple1" qsCatId="simple" csTypeId="urn:microsoft.com/office/officeart/2005/8/colors/accent3_5" csCatId="accent3" phldr="1"/>
      <dgm:spPr/>
      <dgm:t>
        <a:bodyPr/>
        <a:lstStyle/>
        <a:p>
          <a:endParaRPr lang="en-US"/>
        </a:p>
      </dgm:t>
    </dgm:pt>
    <dgm:pt modelId="{2368D15D-37E5-4BDD-86AE-3654349BD0BF}">
      <dgm:prSet phldrT="[Text]" custT="1">
        <dgm:style>
          <a:lnRef idx="1">
            <a:schemeClr val="accent3"/>
          </a:lnRef>
          <a:fillRef idx="2">
            <a:schemeClr val="accent3"/>
          </a:fillRef>
          <a:effectRef idx="1">
            <a:schemeClr val="accent3"/>
          </a:effectRef>
          <a:fontRef idx="minor">
            <a:schemeClr val="dk1"/>
          </a:fontRef>
        </dgm:style>
      </dgm:prSet>
      <dgm:spPr/>
      <dgm:t>
        <a:bodyPr/>
        <a:lstStyle/>
        <a:p>
          <a:pPr>
            <a:lnSpc>
              <a:spcPct val="120000"/>
            </a:lnSpc>
          </a:pPr>
          <a:r>
            <a:rPr lang="en-US" sz="1800" b="1" dirty="0" smtClean="0">
              <a:solidFill>
                <a:schemeClr val="accent6"/>
              </a:solidFill>
              <a:latin typeface="Arial" panose="020B0604020202020204" pitchFamily="34" charset="0"/>
              <a:cs typeface="Arial" panose="020B0604020202020204" pitchFamily="34" charset="0"/>
            </a:rPr>
            <a:t>12.8.1: Seismic Base Shear</a:t>
          </a:r>
          <a:endParaRPr lang="en-US" sz="1800" b="1" dirty="0">
            <a:solidFill>
              <a:schemeClr val="accent6"/>
            </a:solidFill>
            <a:latin typeface="Arial" panose="020B0604020202020204" pitchFamily="34" charset="0"/>
            <a:cs typeface="Arial" panose="020B0604020202020204" pitchFamily="34" charset="0"/>
          </a:endParaRPr>
        </a:p>
      </dgm:t>
    </dgm:pt>
    <dgm:pt modelId="{D72A7FC3-FFD1-46D3-8BDD-FC7C72D9E505}" type="parTrans" cxnId="{2E931EFD-2B1F-46C2-8E37-C9BC037D9B92}">
      <dgm:prSet/>
      <dgm:spPr/>
      <dgm:t>
        <a:bodyPr/>
        <a:lstStyle/>
        <a:p>
          <a:endParaRPr lang="en-US" sz="1800">
            <a:latin typeface="Arial" panose="020B0604020202020204" pitchFamily="34" charset="0"/>
            <a:cs typeface="Arial" panose="020B0604020202020204" pitchFamily="34" charset="0"/>
          </a:endParaRPr>
        </a:p>
      </dgm:t>
    </dgm:pt>
    <dgm:pt modelId="{E0754B52-0BD8-4FB6-8DAD-A1C819386D3D}" type="sibTrans" cxnId="{2E931EFD-2B1F-46C2-8E37-C9BC037D9B92}">
      <dgm:prSet/>
      <dgm:spPr/>
      <dgm:t>
        <a:bodyPr/>
        <a:lstStyle/>
        <a:p>
          <a:endParaRPr lang="en-US" sz="1800">
            <a:latin typeface="Arial" panose="020B0604020202020204" pitchFamily="34" charset="0"/>
            <a:cs typeface="Arial" panose="020B0604020202020204" pitchFamily="34" charset="0"/>
          </a:endParaRPr>
        </a:p>
      </dgm:t>
    </dgm:pt>
    <dgm:pt modelId="{909853E2-20E4-4C14-AF75-5FBEA4D7F8DF}">
      <dgm:prSet phldrT="[Text]" custT="1">
        <dgm:style>
          <a:lnRef idx="1">
            <a:schemeClr val="accent3"/>
          </a:lnRef>
          <a:fillRef idx="2">
            <a:schemeClr val="accent3"/>
          </a:fillRef>
          <a:effectRef idx="1">
            <a:schemeClr val="accent3"/>
          </a:effectRef>
          <a:fontRef idx="minor">
            <a:schemeClr val="dk1"/>
          </a:fontRef>
        </dgm:style>
      </dgm:prSet>
      <dgm:spPr/>
      <dgm:t>
        <a:bodyPr/>
        <a:lstStyle/>
        <a:p>
          <a:pPr>
            <a:lnSpc>
              <a:spcPct val="120000"/>
            </a:lnSpc>
          </a:pPr>
          <a:r>
            <a:rPr lang="en-US" sz="1800" b="1" dirty="0" smtClean="0">
              <a:solidFill>
                <a:schemeClr val="accent6"/>
              </a:solidFill>
              <a:latin typeface="Arial" panose="020B0604020202020204" pitchFamily="34" charset="0"/>
              <a:cs typeface="Arial" panose="020B0604020202020204" pitchFamily="34" charset="0"/>
            </a:rPr>
            <a:t>12.8.2: Period Determination</a:t>
          </a:r>
          <a:endParaRPr lang="en-US" sz="1800" b="1" dirty="0">
            <a:solidFill>
              <a:schemeClr val="accent6"/>
            </a:solidFill>
            <a:latin typeface="Arial" panose="020B0604020202020204" pitchFamily="34" charset="0"/>
            <a:cs typeface="Arial" panose="020B0604020202020204" pitchFamily="34" charset="0"/>
          </a:endParaRPr>
        </a:p>
      </dgm:t>
    </dgm:pt>
    <dgm:pt modelId="{8DA8FB98-618B-4681-9822-37F0D2757448}" type="parTrans" cxnId="{2787C9A9-429D-47FA-A4E6-A9535BD5A164}">
      <dgm:prSet/>
      <dgm:spPr/>
      <dgm:t>
        <a:bodyPr/>
        <a:lstStyle/>
        <a:p>
          <a:endParaRPr lang="en-US" sz="1800">
            <a:latin typeface="Arial" panose="020B0604020202020204" pitchFamily="34" charset="0"/>
            <a:cs typeface="Arial" panose="020B0604020202020204" pitchFamily="34" charset="0"/>
          </a:endParaRPr>
        </a:p>
      </dgm:t>
    </dgm:pt>
    <dgm:pt modelId="{B9735430-8F91-451B-8E75-CD27F616ADE5}" type="sibTrans" cxnId="{2787C9A9-429D-47FA-A4E6-A9535BD5A164}">
      <dgm:prSet/>
      <dgm:spPr/>
      <dgm:t>
        <a:bodyPr/>
        <a:lstStyle/>
        <a:p>
          <a:endParaRPr lang="en-US" sz="1800">
            <a:latin typeface="Arial" panose="020B0604020202020204" pitchFamily="34" charset="0"/>
            <a:cs typeface="Arial" panose="020B0604020202020204" pitchFamily="34" charset="0"/>
          </a:endParaRPr>
        </a:p>
      </dgm:t>
    </dgm:pt>
    <dgm:pt modelId="{10095A6E-D99B-4345-818E-D7DEDF8525C3}">
      <dgm:prSet phldrT="[Text]" custT="1">
        <dgm:style>
          <a:lnRef idx="1">
            <a:schemeClr val="accent3"/>
          </a:lnRef>
          <a:fillRef idx="2">
            <a:schemeClr val="accent3"/>
          </a:fillRef>
          <a:effectRef idx="1">
            <a:schemeClr val="accent3"/>
          </a:effectRef>
          <a:fontRef idx="minor">
            <a:schemeClr val="dk1"/>
          </a:fontRef>
        </dgm:style>
      </dgm:prSet>
      <dgm:spPr/>
      <dgm:t>
        <a:bodyPr/>
        <a:lstStyle/>
        <a:p>
          <a:pPr>
            <a:lnSpc>
              <a:spcPct val="120000"/>
            </a:lnSpc>
          </a:pPr>
          <a:r>
            <a:rPr lang="en-US" sz="1800" b="0" dirty="0" smtClean="0">
              <a:solidFill>
                <a:schemeClr val="bg2"/>
              </a:solidFill>
              <a:latin typeface="Arial" panose="020B0604020202020204" pitchFamily="34" charset="0"/>
              <a:cs typeface="Arial" panose="020B0604020202020204" pitchFamily="34" charset="0"/>
            </a:rPr>
            <a:t>12.8.3: Vertical Distribution of</a:t>
          </a:r>
          <a:br>
            <a:rPr lang="en-US" sz="1800" b="0" dirty="0" smtClean="0">
              <a:solidFill>
                <a:schemeClr val="bg2"/>
              </a:solidFill>
              <a:latin typeface="Arial" panose="020B0604020202020204" pitchFamily="34" charset="0"/>
              <a:cs typeface="Arial" panose="020B0604020202020204" pitchFamily="34" charset="0"/>
            </a:rPr>
          </a:br>
          <a:r>
            <a:rPr lang="en-US" sz="1800" b="0" dirty="0" smtClean="0">
              <a:solidFill>
                <a:schemeClr val="bg2"/>
              </a:solidFill>
              <a:latin typeface="Arial" panose="020B0604020202020204" pitchFamily="34" charset="0"/>
              <a:cs typeface="Arial" panose="020B0604020202020204" pitchFamily="34" charset="0"/>
            </a:rPr>
            <a:t>Seismic Forces</a:t>
          </a:r>
          <a:endParaRPr lang="en-US" sz="1800" b="0" dirty="0">
            <a:solidFill>
              <a:schemeClr val="bg2"/>
            </a:solidFill>
            <a:latin typeface="Arial" panose="020B0604020202020204" pitchFamily="34" charset="0"/>
            <a:cs typeface="Arial" panose="020B0604020202020204" pitchFamily="34" charset="0"/>
          </a:endParaRPr>
        </a:p>
      </dgm:t>
    </dgm:pt>
    <dgm:pt modelId="{06ED5235-E1B8-43AA-8D93-94C0F498FAFD}" type="parTrans" cxnId="{7745E56A-2437-4910-8FF8-FACD8463FA03}">
      <dgm:prSet/>
      <dgm:spPr/>
      <dgm:t>
        <a:bodyPr/>
        <a:lstStyle/>
        <a:p>
          <a:endParaRPr lang="en-US" sz="1800">
            <a:latin typeface="Arial" panose="020B0604020202020204" pitchFamily="34" charset="0"/>
            <a:cs typeface="Arial" panose="020B0604020202020204" pitchFamily="34" charset="0"/>
          </a:endParaRPr>
        </a:p>
      </dgm:t>
    </dgm:pt>
    <dgm:pt modelId="{30E1E444-028A-4053-9485-651AFFDEC14A}" type="sibTrans" cxnId="{7745E56A-2437-4910-8FF8-FACD8463FA03}">
      <dgm:prSet/>
      <dgm:spPr/>
      <dgm:t>
        <a:bodyPr/>
        <a:lstStyle/>
        <a:p>
          <a:endParaRPr lang="en-US" sz="1800">
            <a:latin typeface="Arial" panose="020B0604020202020204" pitchFamily="34" charset="0"/>
            <a:cs typeface="Arial" panose="020B0604020202020204" pitchFamily="34" charset="0"/>
          </a:endParaRPr>
        </a:p>
      </dgm:t>
    </dgm:pt>
    <dgm:pt modelId="{871372E7-EAAA-4E05-A4F5-2E7C731F68B4}">
      <dgm:prSet phldrT="[Text]" custT="1">
        <dgm:style>
          <a:lnRef idx="1">
            <a:schemeClr val="accent3"/>
          </a:lnRef>
          <a:fillRef idx="2">
            <a:schemeClr val="accent3"/>
          </a:fillRef>
          <a:effectRef idx="1">
            <a:schemeClr val="accent3"/>
          </a:effectRef>
          <a:fontRef idx="minor">
            <a:schemeClr val="dk1"/>
          </a:fontRef>
        </dgm:style>
      </dgm:prSet>
      <dgm:spPr/>
      <dgm:t>
        <a:bodyPr/>
        <a:lstStyle/>
        <a:p>
          <a:pPr>
            <a:lnSpc>
              <a:spcPct val="120000"/>
            </a:lnSpc>
          </a:pPr>
          <a:r>
            <a:rPr lang="en-US" sz="1800" b="0" dirty="0" smtClean="0">
              <a:solidFill>
                <a:schemeClr val="bg2"/>
              </a:solidFill>
              <a:latin typeface="Arial" panose="020B0604020202020204" pitchFamily="34" charset="0"/>
              <a:cs typeface="Arial" panose="020B0604020202020204" pitchFamily="34" charset="0"/>
            </a:rPr>
            <a:t>12.8.4: Horizontal Distribution of Seismic Forces</a:t>
          </a:r>
          <a:endParaRPr lang="en-US" sz="1800" b="0" dirty="0">
            <a:solidFill>
              <a:schemeClr val="bg2"/>
            </a:solidFill>
            <a:latin typeface="Arial" panose="020B0604020202020204" pitchFamily="34" charset="0"/>
            <a:cs typeface="Arial" panose="020B0604020202020204" pitchFamily="34" charset="0"/>
          </a:endParaRPr>
        </a:p>
      </dgm:t>
    </dgm:pt>
    <dgm:pt modelId="{27AC1BDF-B998-401C-9CD3-94E623A7715E}" type="parTrans" cxnId="{EC692B06-A86A-4BAD-AE10-CC56D614EE7F}">
      <dgm:prSet/>
      <dgm:spPr/>
      <dgm:t>
        <a:bodyPr/>
        <a:lstStyle/>
        <a:p>
          <a:endParaRPr lang="en-US" sz="1800">
            <a:latin typeface="Arial" panose="020B0604020202020204" pitchFamily="34" charset="0"/>
            <a:cs typeface="Arial" panose="020B0604020202020204" pitchFamily="34" charset="0"/>
          </a:endParaRPr>
        </a:p>
      </dgm:t>
    </dgm:pt>
    <dgm:pt modelId="{C6FEBEE7-45EF-45B6-AB99-B26B60B98B83}" type="sibTrans" cxnId="{EC692B06-A86A-4BAD-AE10-CC56D614EE7F}">
      <dgm:prSet/>
      <dgm:spPr/>
      <dgm:t>
        <a:bodyPr/>
        <a:lstStyle/>
        <a:p>
          <a:endParaRPr lang="en-US" sz="1800">
            <a:latin typeface="Arial" panose="020B0604020202020204" pitchFamily="34" charset="0"/>
            <a:cs typeface="Arial" panose="020B0604020202020204" pitchFamily="34" charset="0"/>
          </a:endParaRPr>
        </a:p>
      </dgm:t>
    </dgm:pt>
    <dgm:pt modelId="{BEFF9071-396F-4B95-8451-F7A97CEDBE92}">
      <dgm:prSet phldrT="[Text]" custT="1">
        <dgm:style>
          <a:lnRef idx="1">
            <a:schemeClr val="accent3"/>
          </a:lnRef>
          <a:fillRef idx="2">
            <a:schemeClr val="accent3"/>
          </a:fillRef>
          <a:effectRef idx="1">
            <a:schemeClr val="accent3"/>
          </a:effectRef>
          <a:fontRef idx="minor">
            <a:schemeClr val="dk1"/>
          </a:fontRef>
        </dgm:style>
      </dgm:prSet>
      <dgm:spPr/>
      <dgm:t>
        <a:bodyPr/>
        <a:lstStyle/>
        <a:p>
          <a:pPr>
            <a:lnSpc>
              <a:spcPct val="120000"/>
            </a:lnSpc>
          </a:pPr>
          <a:r>
            <a:rPr lang="en-US" sz="1800" dirty="0" smtClean="0">
              <a:solidFill>
                <a:schemeClr val="bg2"/>
              </a:solidFill>
              <a:latin typeface="Arial" panose="020B0604020202020204" pitchFamily="34" charset="0"/>
              <a:cs typeface="Arial" panose="020B0604020202020204" pitchFamily="34" charset="0"/>
            </a:rPr>
            <a:t>12.8.5: Overturning</a:t>
          </a:r>
        </a:p>
      </dgm:t>
    </dgm:pt>
    <dgm:pt modelId="{87D93D5D-C3F3-4B97-B102-F1FB47FB6346}" type="parTrans" cxnId="{1923ECA4-4D88-4963-81F4-309A78585A4C}">
      <dgm:prSet/>
      <dgm:spPr/>
      <dgm:t>
        <a:bodyPr/>
        <a:lstStyle/>
        <a:p>
          <a:endParaRPr lang="en-US" sz="1800">
            <a:latin typeface="Arial" panose="020B0604020202020204" pitchFamily="34" charset="0"/>
            <a:cs typeface="Arial" panose="020B0604020202020204" pitchFamily="34" charset="0"/>
          </a:endParaRPr>
        </a:p>
      </dgm:t>
    </dgm:pt>
    <dgm:pt modelId="{8EB32B9C-F61B-4DB8-8E43-0547D3D01EC4}" type="sibTrans" cxnId="{1923ECA4-4D88-4963-81F4-309A78585A4C}">
      <dgm:prSet/>
      <dgm:spPr/>
      <dgm:t>
        <a:bodyPr/>
        <a:lstStyle/>
        <a:p>
          <a:endParaRPr lang="en-US" sz="1800">
            <a:latin typeface="Arial" panose="020B0604020202020204" pitchFamily="34" charset="0"/>
            <a:cs typeface="Arial" panose="020B0604020202020204" pitchFamily="34" charset="0"/>
          </a:endParaRPr>
        </a:p>
      </dgm:t>
    </dgm:pt>
    <dgm:pt modelId="{8DC9D3DC-4FAE-499D-AA98-7D8D16301E12}">
      <dgm:prSet phldrT="[Text]" custT="1">
        <dgm:style>
          <a:lnRef idx="1">
            <a:schemeClr val="accent3"/>
          </a:lnRef>
          <a:fillRef idx="2">
            <a:schemeClr val="accent3"/>
          </a:fillRef>
          <a:effectRef idx="1">
            <a:schemeClr val="accent3"/>
          </a:effectRef>
          <a:fontRef idx="minor">
            <a:schemeClr val="dk1"/>
          </a:fontRef>
        </dgm:style>
      </dgm:prSet>
      <dgm:spPr/>
      <dgm:t>
        <a:bodyPr/>
        <a:lstStyle/>
        <a:p>
          <a:pPr>
            <a:lnSpc>
              <a:spcPct val="120000"/>
            </a:lnSpc>
          </a:pPr>
          <a:r>
            <a:rPr lang="en-US" sz="1800" dirty="0" smtClean="0">
              <a:solidFill>
                <a:schemeClr val="bg2"/>
              </a:solidFill>
              <a:latin typeface="Arial" panose="020B0604020202020204" pitchFamily="34" charset="0"/>
              <a:cs typeface="Arial" panose="020B0604020202020204" pitchFamily="34" charset="0"/>
            </a:rPr>
            <a:t>12.8.6: Story Drift Determination</a:t>
          </a:r>
        </a:p>
      </dgm:t>
    </dgm:pt>
    <dgm:pt modelId="{8E23812F-71C7-4A95-AD75-55E749C38408}" type="parTrans" cxnId="{FCE2B4EC-01F6-4699-9974-562895057475}">
      <dgm:prSet/>
      <dgm:spPr/>
      <dgm:t>
        <a:bodyPr/>
        <a:lstStyle/>
        <a:p>
          <a:endParaRPr lang="en-US" sz="1800">
            <a:latin typeface="Arial" panose="020B0604020202020204" pitchFamily="34" charset="0"/>
            <a:cs typeface="Arial" panose="020B0604020202020204" pitchFamily="34" charset="0"/>
          </a:endParaRPr>
        </a:p>
      </dgm:t>
    </dgm:pt>
    <dgm:pt modelId="{A3BD893F-AA8E-4F53-A8C3-77676EE92601}" type="sibTrans" cxnId="{FCE2B4EC-01F6-4699-9974-562895057475}">
      <dgm:prSet/>
      <dgm:spPr/>
      <dgm:t>
        <a:bodyPr/>
        <a:lstStyle/>
        <a:p>
          <a:endParaRPr lang="en-US" sz="1800">
            <a:latin typeface="Arial" panose="020B0604020202020204" pitchFamily="34" charset="0"/>
            <a:cs typeface="Arial" panose="020B0604020202020204" pitchFamily="34" charset="0"/>
          </a:endParaRPr>
        </a:p>
      </dgm:t>
    </dgm:pt>
    <dgm:pt modelId="{2347DA21-E85C-49ED-9B15-451446273490}">
      <dgm:prSet phldrT="[Text]" custT="1">
        <dgm:style>
          <a:lnRef idx="1">
            <a:schemeClr val="accent3"/>
          </a:lnRef>
          <a:fillRef idx="2">
            <a:schemeClr val="accent3"/>
          </a:fillRef>
          <a:effectRef idx="1">
            <a:schemeClr val="accent3"/>
          </a:effectRef>
          <a:fontRef idx="minor">
            <a:schemeClr val="dk1"/>
          </a:fontRef>
        </dgm:style>
      </dgm:prSet>
      <dgm:spPr/>
      <dgm:t>
        <a:bodyPr/>
        <a:lstStyle/>
        <a:p>
          <a:pPr>
            <a:lnSpc>
              <a:spcPct val="120000"/>
            </a:lnSpc>
          </a:pPr>
          <a:r>
            <a:rPr lang="en-US" sz="1800" dirty="0" smtClean="0">
              <a:solidFill>
                <a:schemeClr val="bg2"/>
              </a:solidFill>
              <a:latin typeface="Arial" panose="020B0604020202020204" pitchFamily="34" charset="0"/>
              <a:cs typeface="Arial" panose="020B0604020202020204" pitchFamily="34" charset="0"/>
            </a:rPr>
            <a:t>12.8.7: P-Delta Effects</a:t>
          </a:r>
        </a:p>
      </dgm:t>
    </dgm:pt>
    <dgm:pt modelId="{440748F1-8545-4FAE-8850-BBD5E688395D}" type="parTrans" cxnId="{F96A28BC-83F9-4429-A9B4-20BB06CA9AF3}">
      <dgm:prSet/>
      <dgm:spPr/>
      <dgm:t>
        <a:bodyPr/>
        <a:lstStyle/>
        <a:p>
          <a:endParaRPr lang="en-US" sz="1800">
            <a:latin typeface="Arial" panose="020B0604020202020204" pitchFamily="34" charset="0"/>
            <a:cs typeface="Arial" panose="020B0604020202020204" pitchFamily="34" charset="0"/>
          </a:endParaRPr>
        </a:p>
      </dgm:t>
    </dgm:pt>
    <dgm:pt modelId="{257DC903-A948-49E1-80FE-17FBAE9D387C}" type="sibTrans" cxnId="{F96A28BC-83F9-4429-A9B4-20BB06CA9AF3}">
      <dgm:prSet/>
      <dgm:spPr/>
      <dgm:t>
        <a:bodyPr/>
        <a:lstStyle/>
        <a:p>
          <a:endParaRPr lang="en-US" sz="1800">
            <a:latin typeface="Arial" panose="020B0604020202020204" pitchFamily="34" charset="0"/>
            <a:cs typeface="Arial" panose="020B0604020202020204" pitchFamily="34" charset="0"/>
          </a:endParaRPr>
        </a:p>
      </dgm:t>
    </dgm:pt>
    <dgm:pt modelId="{D2DFE280-5A2A-4FC7-B646-7C373A5D41D3}" type="pres">
      <dgm:prSet presAssocID="{ACDA0999-D5BC-4694-A215-909939D85FC5}" presName="diagram" presStyleCnt="0">
        <dgm:presLayoutVars>
          <dgm:dir/>
          <dgm:resizeHandles val="exact"/>
        </dgm:presLayoutVars>
      </dgm:prSet>
      <dgm:spPr/>
      <dgm:t>
        <a:bodyPr/>
        <a:lstStyle/>
        <a:p>
          <a:endParaRPr lang="en-US"/>
        </a:p>
      </dgm:t>
    </dgm:pt>
    <dgm:pt modelId="{F4B17137-34F4-4FB3-8327-0DA98AAF37D0}" type="pres">
      <dgm:prSet presAssocID="{2368D15D-37E5-4BDD-86AE-3654349BD0BF}" presName="node" presStyleLbl="node1" presStyleIdx="0" presStyleCnt="7">
        <dgm:presLayoutVars>
          <dgm:bulletEnabled val="1"/>
        </dgm:presLayoutVars>
      </dgm:prSet>
      <dgm:spPr/>
      <dgm:t>
        <a:bodyPr/>
        <a:lstStyle/>
        <a:p>
          <a:endParaRPr lang="en-US"/>
        </a:p>
      </dgm:t>
    </dgm:pt>
    <dgm:pt modelId="{30AC949F-FCE3-47BA-BD06-88952ADAF241}" type="pres">
      <dgm:prSet presAssocID="{E0754B52-0BD8-4FB6-8DAD-A1C819386D3D}" presName="sibTrans" presStyleCnt="0"/>
      <dgm:spPr/>
    </dgm:pt>
    <dgm:pt modelId="{92016D06-EFBF-4197-B10C-DBA2ECB1D79A}" type="pres">
      <dgm:prSet presAssocID="{909853E2-20E4-4C14-AF75-5FBEA4D7F8DF}" presName="node" presStyleLbl="node1" presStyleIdx="1" presStyleCnt="7">
        <dgm:presLayoutVars>
          <dgm:bulletEnabled val="1"/>
        </dgm:presLayoutVars>
      </dgm:prSet>
      <dgm:spPr/>
      <dgm:t>
        <a:bodyPr/>
        <a:lstStyle/>
        <a:p>
          <a:endParaRPr lang="en-US"/>
        </a:p>
      </dgm:t>
    </dgm:pt>
    <dgm:pt modelId="{D556253F-90CF-4B9E-B4EE-34368008E326}" type="pres">
      <dgm:prSet presAssocID="{B9735430-8F91-451B-8E75-CD27F616ADE5}" presName="sibTrans" presStyleCnt="0"/>
      <dgm:spPr/>
    </dgm:pt>
    <dgm:pt modelId="{9D5F4431-FE07-4881-B11B-C6A64C616A38}" type="pres">
      <dgm:prSet presAssocID="{10095A6E-D99B-4345-818E-D7DEDF8525C3}" presName="node" presStyleLbl="node1" presStyleIdx="2" presStyleCnt="7">
        <dgm:presLayoutVars>
          <dgm:bulletEnabled val="1"/>
        </dgm:presLayoutVars>
      </dgm:prSet>
      <dgm:spPr/>
      <dgm:t>
        <a:bodyPr/>
        <a:lstStyle/>
        <a:p>
          <a:endParaRPr lang="en-US"/>
        </a:p>
      </dgm:t>
    </dgm:pt>
    <dgm:pt modelId="{F89A79C6-EA3F-4AC1-9202-83BBC55C2302}" type="pres">
      <dgm:prSet presAssocID="{30E1E444-028A-4053-9485-651AFFDEC14A}" presName="sibTrans" presStyleCnt="0"/>
      <dgm:spPr/>
    </dgm:pt>
    <dgm:pt modelId="{358EE28C-B369-4E51-B369-EBF7A5FA3E90}" type="pres">
      <dgm:prSet presAssocID="{871372E7-EAAA-4E05-A4F5-2E7C731F68B4}" presName="node" presStyleLbl="node1" presStyleIdx="3" presStyleCnt="7">
        <dgm:presLayoutVars>
          <dgm:bulletEnabled val="1"/>
        </dgm:presLayoutVars>
      </dgm:prSet>
      <dgm:spPr/>
      <dgm:t>
        <a:bodyPr/>
        <a:lstStyle/>
        <a:p>
          <a:endParaRPr lang="en-US"/>
        </a:p>
      </dgm:t>
    </dgm:pt>
    <dgm:pt modelId="{A297B96F-D3B0-4054-A695-799281B76728}" type="pres">
      <dgm:prSet presAssocID="{C6FEBEE7-45EF-45B6-AB99-B26B60B98B83}" presName="sibTrans" presStyleCnt="0"/>
      <dgm:spPr/>
    </dgm:pt>
    <dgm:pt modelId="{2B104728-613D-4F2E-9685-E521893FB22A}" type="pres">
      <dgm:prSet presAssocID="{BEFF9071-396F-4B95-8451-F7A97CEDBE92}" presName="node" presStyleLbl="node1" presStyleIdx="4" presStyleCnt="7">
        <dgm:presLayoutVars>
          <dgm:bulletEnabled val="1"/>
        </dgm:presLayoutVars>
      </dgm:prSet>
      <dgm:spPr/>
      <dgm:t>
        <a:bodyPr/>
        <a:lstStyle/>
        <a:p>
          <a:endParaRPr lang="en-US"/>
        </a:p>
      </dgm:t>
    </dgm:pt>
    <dgm:pt modelId="{40F04F6F-DCAF-43A4-8D5E-12233DAF2305}" type="pres">
      <dgm:prSet presAssocID="{8EB32B9C-F61B-4DB8-8E43-0547D3D01EC4}" presName="sibTrans" presStyleCnt="0"/>
      <dgm:spPr/>
    </dgm:pt>
    <dgm:pt modelId="{876C77BA-5A08-47A9-BF86-7E53F7661178}" type="pres">
      <dgm:prSet presAssocID="{8DC9D3DC-4FAE-499D-AA98-7D8D16301E12}" presName="node" presStyleLbl="node1" presStyleIdx="5" presStyleCnt="7">
        <dgm:presLayoutVars>
          <dgm:bulletEnabled val="1"/>
        </dgm:presLayoutVars>
      </dgm:prSet>
      <dgm:spPr/>
      <dgm:t>
        <a:bodyPr/>
        <a:lstStyle/>
        <a:p>
          <a:endParaRPr lang="en-US"/>
        </a:p>
      </dgm:t>
    </dgm:pt>
    <dgm:pt modelId="{AC19B299-1A1C-44C8-8DF1-BA50C328A86F}" type="pres">
      <dgm:prSet presAssocID="{A3BD893F-AA8E-4F53-A8C3-77676EE92601}" presName="sibTrans" presStyleCnt="0"/>
      <dgm:spPr/>
    </dgm:pt>
    <dgm:pt modelId="{E6D12F05-444C-4FA9-A61E-0A1B2AC794E8}" type="pres">
      <dgm:prSet presAssocID="{2347DA21-E85C-49ED-9B15-451446273490}" presName="node" presStyleLbl="node1" presStyleIdx="6" presStyleCnt="7" custLinFactX="-10271" custLinFactNeighborX="-100000">
        <dgm:presLayoutVars>
          <dgm:bulletEnabled val="1"/>
        </dgm:presLayoutVars>
      </dgm:prSet>
      <dgm:spPr/>
      <dgm:t>
        <a:bodyPr/>
        <a:lstStyle/>
        <a:p>
          <a:endParaRPr lang="en-US"/>
        </a:p>
      </dgm:t>
    </dgm:pt>
  </dgm:ptLst>
  <dgm:cxnLst>
    <dgm:cxn modelId="{EC692B06-A86A-4BAD-AE10-CC56D614EE7F}" srcId="{ACDA0999-D5BC-4694-A215-909939D85FC5}" destId="{871372E7-EAAA-4E05-A4F5-2E7C731F68B4}" srcOrd="3" destOrd="0" parTransId="{27AC1BDF-B998-401C-9CD3-94E623A7715E}" sibTransId="{C6FEBEE7-45EF-45B6-AB99-B26B60B98B83}"/>
    <dgm:cxn modelId="{F96A28BC-83F9-4429-A9B4-20BB06CA9AF3}" srcId="{ACDA0999-D5BC-4694-A215-909939D85FC5}" destId="{2347DA21-E85C-49ED-9B15-451446273490}" srcOrd="6" destOrd="0" parTransId="{440748F1-8545-4FAE-8850-BBD5E688395D}" sibTransId="{257DC903-A948-49E1-80FE-17FBAE9D387C}"/>
    <dgm:cxn modelId="{7745E56A-2437-4910-8FF8-FACD8463FA03}" srcId="{ACDA0999-D5BC-4694-A215-909939D85FC5}" destId="{10095A6E-D99B-4345-818E-D7DEDF8525C3}" srcOrd="2" destOrd="0" parTransId="{06ED5235-E1B8-43AA-8D93-94C0F498FAFD}" sibTransId="{30E1E444-028A-4053-9485-651AFFDEC14A}"/>
    <dgm:cxn modelId="{79872C8B-E581-479A-8C71-844B12930F6C}" type="presOf" srcId="{909853E2-20E4-4C14-AF75-5FBEA4D7F8DF}" destId="{92016D06-EFBF-4197-B10C-DBA2ECB1D79A}" srcOrd="0" destOrd="0" presId="urn:microsoft.com/office/officeart/2005/8/layout/default"/>
    <dgm:cxn modelId="{FCE2B4EC-01F6-4699-9974-562895057475}" srcId="{ACDA0999-D5BC-4694-A215-909939D85FC5}" destId="{8DC9D3DC-4FAE-499D-AA98-7D8D16301E12}" srcOrd="5" destOrd="0" parTransId="{8E23812F-71C7-4A95-AD75-55E749C38408}" sibTransId="{A3BD893F-AA8E-4F53-A8C3-77676EE92601}"/>
    <dgm:cxn modelId="{D75E5D7D-4776-4E78-9C06-FD961C7F3AC9}" type="presOf" srcId="{8DC9D3DC-4FAE-499D-AA98-7D8D16301E12}" destId="{876C77BA-5A08-47A9-BF86-7E53F7661178}" srcOrd="0" destOrd="0" presId="urn:microsoft.com/office/officeart/2005/8/layout/default"/>
    <dgm:cxn modelId="{1923ECA4-4D88-4963-81F4-309A78585A4C}" srcId="{ACDA0999-D5BC-4694-A215-909939D85FC5}" destId="{BEFF9071-396F-4B95-8451-F7A97CEDBE92}" srcOrd="4" destOrd="0" parTransId="{87D93D5D-C3F3-4B97-B102-F1FB47FB6346}" sibTransId="{8EB32B9C-F61B-4DB8-8E43-0547D3D01EC4}"/>
    <dgm:cxn modelId="{2E931EFD-2B1F-46C2-8E37-C9BC037D9B92}" srcId="{ACDA0999-D5BC-4694-A215-909939D85FC5}" destId="{2368D15D-37E5-4BDD-86AE-3654349BD0BF}" srcOrd="0" destOrd="0" parTransId="{D72A7FC3-FFD1-46D3-8BDD-FC7C72D9E505}" sibTransId="{E0754B52-0BD8-4FB6-8DAD-A1C819386D3D}"/>
    <dgm:cxn modelId="{76A5F4F0-6F32-4792-ABBE-6CC1647A73D3}" type="presOf" srcId="{871372E7-EAAA-4E05-A4F5-2E7C731F68B4}" destId="{358EE28C-B369-4E51-B369-EBF7A5FA3E90}" srcOrd="0" destOrd="0" presId="urn:microsoft.com/office/officeart/2005/8/layout/default"/>
    <dgm:cxn modelId="{F36342F9-B926-4648-BC73-C015FDBD470F}" type="presOf" srcId="{2347DA21-E85C-49ED-9B15-451446273490}" destId="{E6D12F05-444C-4FA9-A61E-0A1B2AC794E8}" srcOrd="0" destOrd="0" presId="urn:microsoft.com/office/officeart/2005/8/layout/default"/>
    <dgm:cxn modelId="{3A9A5052-32F4-4EB7-86A1-49F40ECA5432}" type="presOf" srcId="{ACDA0999-D5BC-4694-A215-909939D85FC5}" destId="{D2DFE280-5A2A-4FC7-B646-7C373A5D41D3}" srcOrd="0" destOrd="0" presId="urn:microsoft.com/office/officeart/2005/8/layout/default"/>
    <dgm:cxn modelId="{2787C9A9-429D-47FA-A4E6-A9535BD5A164}" srcId="{ACDA0999-D5BC-4694-A215-909939D85FC5}" destId="{909853E2-20E4-4C14-AF75-5FBEA4D7F8DF}" srcOrd="1" destOrd="0" parTransId="{8DA8FB98-618B-4681-9822-37F0D2757448}" sibTransId="{B9735430-8F91-451B-8E75-CD27F616ADE5}"/>
    <dgm:cxn modelId="{BF82F219-9992-43B5-AFFD-58AD305B229D}" type="presOf" srcId="{2368D15D-37E5-4BDD-86AE-3654349BD0BF}" destId="{F4B17137-34F4-4FB3-8327-0DA98AAF37D0}" srcOrd="0" destOrd="0" presId="urn:microsoft.com/office/officeart/2005/8/layout/default"/>
    <dgm:cxn modelId="{5FE6443A-5328-4004-9CE1-A62DF39BC7F4}" type="presOf" srcId="{BEFF9071-396F-4B95-8451-F7A97CEDBE92}" destId="{2B104728-613D-4F2E-9685-E521893FB22A}" srcOrd="0" destOrd="0" presId="urn:microsoft.com/office/officeart/2005/8/layout/default"/>
    <dgm:cxn modelId="{D0995793-6A11-4C85-A3B1-B4529F94ECB3}" type="presOf" srcId="{10095A6E-D99B-4345-818E-D7DEDF8525C3}" destId="{9D5F4431-FE07-4881-B11B-C6A64C616A38}" srcOrd="0" destOrd="0" presId="urn:microsoft.com/office/officeart/2005/8/layout/default"/>
    <dgm:cxn modelId="{537EA511-03ED-4D7C-8846-15FA3C5E8F9A}" type="presParOf" srcId="{D2DFE280-5A2A-4FC7-B646-7C373A5D41D3}" destId="{F4B17137-34F4-4FB3-8327-0DA98AAF37D0}" srcOrd="0" destOrd="0" presId="urn:microsoft.com/office/officeart/2005/8/layout/default"/>
    <dgm:cxn modelId="{92CBE007-EB5D-4D6A-A9C8-9945AE7B50C2}" type="presParOf" srcId="{D2DFE280-5A2A-4FC7-B646-7C373A5D41D3}" destId="{30AC949F-FCE3-47BA-BD06-88952ADAF241}" srcOrd="1" destOrd="0" presId="urn:microsoft.com/office/officeart/2005/8/layout/default"/>
    <dgm:cxn modelId="{7E456F1B-7CDE-466D-9715-2F333E8B2868}" type="presParOf" srcId="{D2DFE280-5A2A-4FC7-B646-7C373A5D41D3}" destId="{92016D06-EFBF-4197-B10C-DBA2ECB1D79A}" srcOrd="2" destOrd="0" presId="urn:microsoft.com/office/officeart/2005/8/layout/default"/>
    <dgm:cxn modelId="{3FA1A767-F16F-437C-A461-8990FB562A08}" type="presParOf" srcId="{D2DFE280-5A2A-4FC7-B646-7C373A5D41D3}" destId="{D556253F-90CF-4B9E-B4EE-34368008E326}" srcOrd="3" destOrd="0" presId="urn:microsoft.com/office/officeart/2005/8/layout/default"/>
    <dgm:cxn modelId="{5196F226-560F-4522-BDB0-BA222ACCFA3E}" type="presParOf" srcId="{D2DFE280-5A2A-4FC7-B646-7C373A5D41D3}" destId="{9D5F4431-FE07-4881-B11B-C6A64C616A38}" srcOrd="4" destOrd="0" presId="urn:microsoft.com/office/officeart/2005/8/layout/default"/>
    <dgm:cxn modelId="{B56BB44E-B8FE-4BDB-A772-9566FB668C5F}" type="presParOf" srcId="{D2DFE280-5A2A-4FC7-B646-7C373A5D41D3}" destId="{F89A79C6-EA3F-4AC1-9202-83BBC55C2302}" srcOrd="5" destOrd="0" presId="urn:microsoft.com/office/officeart/2005/8/layout/default"/>
    <dgm:cxn modelId="{64DC06FD-B030-4F92-A0E6-1B92DB672E80}" type="presParOf" srcId="{D2DFE280-5A2A-4FC7-B646-7C373A5D41D3}" destId="{358EE28C-B369-4E51-B369-EBF7A5FA3E90}" srcOrd="6" destOrd="0" presId="urn:microsoft.com/office/officeart/2005/8/layout/default"/>
    <dgm:cxn modelId="{1CBFFB2F-F26D-429D-B251-5E7401FCCDBF}" type="presParOf" srcId="{D2DFE280-5A2A-4FC7-B646-7C373A5D41D3}" destId="{A297B96F-D3B0-4054-A695-799281B76728}" srcOrd="7" destOrd="0" presId="urn:microsoft.com/office/officeart/2005/8/layout/default"/>
    <dgm:cxn modelId="{F5FED463-B220-466B-B5D8-E09698C5D1EC}" type="presParOf" srcId="{D2DFE280-5A2A-4FC7-B646-7C373A5D41D3}" destId="{2B104728-613D-4F2E-9685-E521893FB22A}" srcOrd="8" destOrd="0" presId="urn:microsoft.com/office/officeart/2005/8/layout/default"/>
    <dgm:cxn modelId="{55A7F026-753D-4E6B-8858-8004E10DDEEA}" type="presParOf" srcId="{D2DFE280-5A2A-4FC7-B646-7C373A5D41D3}" destId="{40F04F6F-DCAF-43A4-8D5E-12233DAF2305}" srcOrd="9" destOrd="0" presId="urn:microsoft.com/office/officeart/2005/8/layout/default"/>
    <dgm:cxn modelId="{D3617966-4029-48DB-894C-E63998A66B03}" type="presParOf" srcId="{D2DFE280-5A2A-4FC7-B646-7C373A5D41D3}" destId="{876C77BA-5A08-47A9-BF86-7E53F7661178}" srcOrd="10" destOrd="0" presId="urn:microsoft.com/office/officeart/2005/8/layout/default"/>
    <dgm:cxn modelId="{5AB1FBC5-6317-4D9A-B9F5-038BE0DD6953}" type="presParOf" srcId="{D2DFE280-5A2A-4FC7-B646-7C373A5D41D3}" destId="{AC19B299-1A1C-44C8-8DF1-BA50C328A86F}" srcOrd="11" destOrd="0" presId="urn:microsoft.com/office/officeart/2005/8/layout/default"/>
    <dgm:cxn modelId="{7E8DEB39-4A6F-4ABF-B894-81039A63366C}" type="presParOf" srcId="{D2DFE280-5A2A-4FC7-B646-7C373A5D41D3}" destId="{E6D12F05-444C-4FA9-A61E-0A1B2AC794E8}" srcOrd="12" destOrd="0" presId="urn:microsoft.com/office/officeart/2005/8/layout/defaul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6613BC30-96F3-4121-8DAF-2C23BB70E8E8}" type="doc">
      <dgm:prSet loTypeId="urn:microsoft.com/office/officeart/2005/8/layout/hierarchy6" loCatId="hierarchy" qsTypeId="urn:microsoft.com/office/officeart/2005/8/quickstyle/simple1" qsCatId="simple" csTypeId="urn:microsoft.com/office/officeart/2005/8/colors/accent3_5" csCatId="accent3" phldr="1"/>
      <dgm:spPr/>
      <dgm:t>
        <a:bodyPr/>
        <a:lstStyle/>
        <a:p>
          <a:endParaRPr lang="en-US"/>
        </a:p>
      </dgm:t>
    </dgm:pt>
    <mc:AlternateContent xmlns:mc="http://schemas.openxmlformats.org/markup-compatibility/2006" xmlns:a14="http://schemas.microsoft.com/office/drawing/2010/main">
      <mc:Choice Requires="a14">
        <dgm:pt modelId="{3055D58E-3EBC-4A2C-B3B6-21D3EBB61C9A}">
          <dgm:prSet phldrT="[Text]" custT="1">
            <dgm:style>
              <a:lnRef idx="1">
                <a:schemeClr val="accent3"/>
              </a:lnRef>
              <a:fillRef idx="2">
                <a:schemeClr val="accent3"/>
              </a:fillRef>
              <a:effectRef idx="1">
                <a:schemeClr val="accent3"/>
              </a:effectRef>
              <a:fontRef idx="minor">
                <a:schemeClr val="dk1"/>
              </a:fontRef>
            </dgm:style>
          </dgm:prSet>
          <dgm:spPr/>
          <dgm:t>
            <a:bodyPr/>
            <a:lstStyle/>
            <a:p>
              <a:r>
                <a:rPr lang="en-US" sz="1400" dirty="0" smtClean="0">
                  <a:solidFill>
                    <a:schemeClr val="bg2"/>
                  </a:solidFill>
                  <a:latin typeface="Arial" panose="020B0604020202020204" pitchFamily="34" charset="0"/>
                  <a:cs typeface="Arial" panose="020B0604020202020204" pitchFamily="34" charset="0"/>
                </a:rPr>
                <a:t>Seismic Base Shear</a:t>
              </a:r>
            </a:p>
            <a:p>
              <a:pPr/>
              <a14:m>
                <m:oMathPara xmlns:m="http://schemas.openxmlformats.org/officeDocument/2006/math">
                  <m:oMathParaPr>
                    <m:jc m:val="centerGroup"/>
                  </m:oMathParaPr>
                  <m:oMath xmlns:m="http://schemas.openxmlformats.org/officeDocument/2006/math">
                    <m:r>
                      <a:rPr lang="en-US" sz="1800" b="1" i="1" smtClean="0">
                        <a:solidFill>
                          <a:schemeClr val="bg2"/>
                        </a:solidFill>
                        <a:latin typeface="Cambria Math"/>
                      </a:rPr>
                      <m:t>𝒗</m:t>
                    </m:r>
                    <m:r>
                      <a:rPr lang="en-US" sz="1800" b="1" i="1" smtClean="0">
                        <a:solidFill>
                          <a:schemeClr val="bg2"/>
                        </a:solidFill>
                        <a:latin typeface="Cambria Math"/>
                      </a:rPr>
                      <m:t>=</m:t>
                    </m:r>
                    <m:sSub>
                      <m:sSubPr>
                        <m:ctrlPr>
                          <a:rPr lang="en-US" sz="1800" b="1" i="1" smtClean="0">
                            <a:solidFill>
                              <a:schemeClr val="bg2"/>
                            </a:solidFill>
                            <a:latin typeface="Cambria Math" panose="02040503050406030204" pitchFamily="18" charset="0"/>
                          </a:rPr>
                        </m:ctrlPr>
                      </m:sSubPr>
                      <m:e>
                        <m:r>
                          <a:rPr lang="en-US" sz="1800" b="1" i="1" smtClean="0">
                            <a:solidFill>
                              <a:schemeClr val="bg2"/>
                            </a:solidFill>
                            <a:latin typeface="Cambria Math"/>
                          </a:rPr>
                          <m:t>𝑪</m:t>
                        </m:r>
                      </m:e>
                      <m:sub>
                        <m:r>
                          <a:rPr lang="en-US" sz="1800" b="1" i="1" smtClean="0">
                            <a:solidFill>
                              <a:schemeClr val="bg2"/>
                            </a:solidFill>
                            <a:latin typeface="Cambria Math"/>
                          </a:rPr>
                          <m:t>𝑺</m:t>
                        </m:r>
                      </m:sub>
                    </m:sSub>
                    <m:r>
                      <a:rPr lang="en-US" sz="1800" b="1" i="1" smtClean="0">
                        <a:solidFill>
                          <a:schemeClr val="bg2"/>
                        </a:solidFill>
                        <a:latin typeface="Cambria Math"/>
                      </a:rPr>
                      <m:t>𝑾</m:t>
                    </m:r>
                  </m:oMath>
                </m:oMathPara>
              </a14:m>
              <a:endParaRPr lang="en-US" sz="1800" b="1" dirty="0" smtClean="0">
                <a:solidFill>
                  <a:schemeClr val="bg2"/>
                </a:solidFill>
              </a:endParaRPr>
            </a:p>
          </dgm:t>
        </dgm:pt>
      </mc:Choice>
      <mc:Fallback xmlns="">
        <dgm:pt modelId="{3055D58E-3EBC-4A2C-B3B6-21D3EBB61C9A}">
          <dgm:prSet phldrT="[Text]" custT="1">
            <dgm:style>
              <a:lnRef idx="1">
                <a:schemeClr val="accent3"/>
              </a:lnRef>
              <a:fillRef idx="2">
                <a:schemeClr val="accent3"/>
              </a:fillRef>
              <a:effectRef idx="1">
                <a:schemeClr val="accent3"/>
              </a:effectRef>
              <a:fontRef idx="minor">
                <a:schemeClr val="dk1"/>
              </a:fontRef>
            </dgm:style>
          </dgm:prSet>
          <dgm:spPr/>
          <dgm:t>
            <a:bodyPr/>
            <a:lstStyle/>
            <a:p>
              <a:r>
                <a:rPr lang="en-US" sz="1400" dirty="0" smtClean="0">
                  <a:solidFill>
                    <a:schemeClr val="bg2"/>
                  </a:solidFill>
                  <a:latin typeface="Arial" panose="020B0604020202020204" pitchFamily="34" charset="0"/>
                  <a:cs typeface="Arial" panose="020B0604020202020204" pitchFamily="34" charset="0"/>
                </a:rPr>
                <a:t>Seismic Base Shear</a:t>
              </a:r>
            </a:p>
            <a:p>
              <a:pPr/>
              <a:r>
                <a:rPr lang="en-US" sz="1800" b="1" i="0" smtClean="0">
                  <a:solidFill>
                    <a:schemeClr val="bg2"/>
                  </a:solidFill>
                  <a:latin typeface="Cambria Math"/>
                </a:rPr>
                <a:t>𝒗</a:t>
              </a:r>
              <a:r>
                <a:rPr lang="en-US" sz="1800" b="1" i="0" smtClean="0">
                  <a:solidFill>
                    <a:schemeClr val="bg2"/>
                  </a:solidFill>
                  <a:latin typeface="Cambria Math"/>
                </a:rPr>
                <a:t>=𝑪_𝑺 𝑾</a:t>
              </a:r>
              <a:endParaRPr lang="en-US" sz="1800" b="1" dirty="0" smtClean="0">
                <a:solidFill>
                  <a:schemeClr val="bg2"/>
                </a:solidFill>
              </a:endParaRPr>
            </a:p>
          </dgm:t>
        </dgm:pt>
      </mc:Fallback>
    </mc:AlternateContent>
    <dgm:pt modelId="{C01A9CF2-7028-45A4-8653-2DBDD0936A0B}" type="parTrans" cxnId="{ECE31119-D4EC-439F-A36A-03E26FE7AB42}">
      <dgm:prSet/>
      <dgm:spPr/>
      <dgm:t>
        <a:bodyPr/>
        <a:lstStyle/>
        <a:p>
          <a:endParaRPr lang="en-US">
            <a:solidFill>
              <a:schemeClr val="bg2"/>
            </a:solidFill>
          </a:endParaRPr>
        </a:p>
      </dgm:t>
    </dgm:pt>
    <dgm:pt modelId="{16A7F40C-3249-4D51-8BBF-F57D781FC0E4}" type="sibTrans" cxnId="{ECE31119-D4EC-439F-A36A-03E26FE7AB42}">
      <dgm:prSet/>
      <dgm:spPr/>
      <dgm:t>
        <a:bodyPr/>
        <a:lstStyle/>
        <a:p>
          <a:endParaRPr lang="en-US">
            <a:solidFill>
              <a:schemeClr val="bg2"/>
            </a:solidFill>
          </a:endParaRPr>
        </a:p>
      </dgm:t>
    </dgm:pt>
    <mc:AlternateContent xmlns:mc="http://schemas.openxmlformats.org/markup-compatibility/2006" xmlns:a14="http://schemas.microsoft.com/office/drawing/2010/main">
      <mc:Choice Requires="a14">
        <dgm:pt modelId="{19369D74-B924-4F69-A513-E30BC89391F0}">
          <dgm:prSet phldrT="[Text]" custT="1">
            <dgm:style>
              <a:lnRef idx="1">
                <a:schemeClr val="accent3"/>
              </a:lnRef>
              <a:fillRef idx="2">
                <a:schemeClr val="accent3"/>
              </a:fillRef>
              <a:effectRef idx="1">
                <a:schemeClr val="accent3"/>
              </a:effectRef>
              <a:fontRef idx="minor">
                <a:schemeClr val="dk1"/>
              </a:fontRef>
            </dgm:style>
          </dgm:prSet>
          <dgm:spPr/>
          <dgm:t>
            <a:bodyPr/>
            <a:lstStyle/>
            <a:p>
              <a:r>
                <a:rPr lang="en-US" sz="1400" dirty="0" smtClean="0">
                  <a:solidFill>
                    <a:schemeClr val="bg2"/>
                  </a:solidFill>
                  <a:latin typeface="Arial" panose="020B0604020202020204" pitchFamily="34" charset="0"/>
                  <a:cs typeface="Arial" panose="020B0604020202020204" pitchFamily="34" charset="0"/>
                </a:rPr>
                <a:t>Effective Seismic Weight</a:t>
              </a:r>
            </a:p>
            <a:p>
              <a:pPr/>
              <a14:m>
                <m:oMathPara xmlns:m="http://schemas.openxmlformats.org/officeDocument/2006/math">
                  <m:oMathParaPr>
                    <m:jc m:val="centerGroup"/>
                  </m:oMathParaPr>
                  <m:oMath xmlns:m="http://schemas.openxmlformats.org/officeDocument/2006/math">
                    <m:r>
                      <a:rPr lang="en-US" sz="1800" b="1" i="1" smtClean="0">
                        <a:solidFill>
                          <a:schemeClr val="bg2"/>
                        </a:solidFill>
                        <a:latin typeface="Cambria Math"/>
                      </a:rPr>
                      <m:t>𝑾</m:t>
                    </m:r>
                  </m:oMath>
                </m:oMathPara>
              </a14:m>
              <a:endParaRPr lang="en-US" sz="1800" b="1" dirty="0">
                <a:solidFill>
                  <a:schemeClr val="bg2"/>
                </a:solidFill>
                <a:latin typeface="Georgia" panose="02040502050405020303" pitchFamily="18" charset="0"/>
              </a:endParaRPr>
            </a:p>
          </dgm:t>
        </dgm:pt>
      </mc:Choice>
      <mc:Fallback xmlns="">
        <dgm:pt modelId="{19369D74-B924-4F69-A513-E30BC89391F0}">
          <dgm:prSet phldrT="[Text]" custT="1">
            <dgm:style>
              <a:lnRef idx="1">
                <a:schemeClr val="accent3"/>
              </a:lnRef>
              <a:fillRef idx="2">
                <a:schemeClr val="accent3"/>
              </a:fillRef>
              <a:effectRef idx="1">
                <a:schemeClr val="accent3"/>
              </a:effectRef>
              <a:fontRef idx="minor">
                <a:schemeClr val="dk1"/>
              </a:fontRef>
            </dgm:style>
          </dgm:prSet>
          <dgm:spPr/>
          <dgm:t>
            <a:bodyPr/>
            <a:lstStyle/>
            <a:p>
              <a:r>
                <a:rPr lang="en-US" sz="1400" dirty="0" smtClean="0">
                  <a:solidFill>
                    <a:schemeClr val="bg2"/>
                  </a:solidFill>
                  <a:latin typeface="Arial" panose="020B0604020202020204" pitchFamily="34" charset="0"/>
                  <a:cs typeface="Arial" panose="020B0604020202020204" pitchFamily="34" charset="0"/>
                </a:rPr>
                <a:t>Effective Seismic Weight</a:t>
              </a:r>
            </a:p>
            <a:p>
              <a:pPr/>
              <a:r>
                <a:rPr lang="en-US" sz="1800" b="1" i="0" smtClean="0">
                  <a:solidFill>
                    <a:schemeClr val="bg2"/>
                  </a:solidFill>
                  <a:latin typeface="Cambria Math"/>
                </a:rPr>
                <a:t>𝑾</a:t>
              </a:r>
              <a:endParaRPr lang="en-US" sz="1800" b="1" dirty="0">
                <a:solidFill>
                  <a:schemeClr val="bg2"/>
                </a:solidFill>
                <a:latin typeface="Georgia" panose="02040502050405020303" pitchFamily="18" charset="0"/>
              </a:endParaRPr>
            </a:p>
          </dgm:t>
        </dgm:pt>
      </mc:Fallback>
    </mc:AlternateContent>
    <dgm:pt modelId="{BD5A7A5D-F539-4A15-B0E9-0744B57858CD}" type="parTrans" cxnId="{4DFC8777-73A1-4ED0-BA0A-91A84E5327B0}">
      <dgm:prSet/>
      <dgm:spPr>
        <a:ln>
          <a:solidFill>
            <a:schemeClr val="accent6"/>
          </a:solidFill>
        </a:ln>
      </dgm:spPr>
      <dgm:t>
        <a:bodyPr/>
        <a:lstStyle/>
        <a:p>
          <a:endParaRPr lang="en-US">
            <a:solidFill>
              <a:schemeClr val="bg2"/>
            </a:solidFill>
          </a:endParaRPr>
        </a:p>
      </dgm:t>
    </dgm:pt>
    <dgm:pt modelId="{4CA1789D-7232-4C74-9C91-31CAF19AF1AA}" type="sibTrans" cxnId="{4DFC8777-73A1-4ED0-BA0A-91A84E5327B0}">
      <dgm:prSet/>
      <dgm:spPr/>
      <dgm:t>
        <a:bodyPr/>
        <a:lstStyle/>
        <a:p>
          <a:endParaRPr lang="en-US">
            <a:solidFill>
              <a:schemeClr val="bg2"/>
            </a:solidFill>
          </a:endParaRPr>
        </a:p>
      </dgm:t>
    </dgm:pt>
    <mc:AlternateContent xmlns:mc="http://schemas.openxmlformats.org/markup-compatibility/2006" xmlns:a14="http://schemas.microsoft.com/office/drawing/2010/main">
      <mc:Choice Requires="a14">
        <dgm:pt modelId="{9DD15A4E-F34A-428F-95BD-E9C141F28D79}">
          <dgm:prSet phldrT="[Text]" custT="1">
            <dgm:style>
              <a:lnRef idx="1">
                <a:schemeClr val="accent3"/>
              </a:lnRef>
              <a:fillRef idx="2">
                <a:schemeClr val="accent3"/>
              </a:fillRef>
              <a:effectRef idx="1">
                <a:schemeClr val="accent3"/>
              </a:effectRef>
              <a:fontRef idx="minor">
                <a:schemeClr val="dk1"/>
              </a:fontRef>
            </dgm:style>
          </dgm:prSet>
          <dgm:spPr/>
          <dgm:t>
            <a:bodyPr/>
            <a:lstStyle/>
            <a:p>
              <a:r>
                <a:rPr lang="en-US" sz="1400" dirty="0" smtClean="0">
                  <a:solidFill>
                    <a:schemeClr val="bg2"/>
                  </a:solidFill>
                  <a:latin typeface="Arial" panose="020B0604020202020204" pitchFamily="34" charset="0"/>
                  <a:cs typeface="Arial" panose="020B0604020202020204" pitchFamily="34" charset="0"/>
                </a:rPr>
                <a:t>Seismic Response Coefficient</a:t>
              </a:r>
            </a:p>
            <a:p>
              <a:pPr/>
              <a14:m>
                <m:oMathPara xmlns:m="http://schemas.openxmlformats.org/officeDocument/2006/math">
                  <m:oMathParaPr>
                    <m:jc m:val="centerGroup"/>
                  </m:oMathParaPr>
                  <m:oMath xmlns:m="http://schemas.openxmlformats.org/officeDocument/2006/math">
                    <m:sSub>
                      <m:sSubPr>
                        <m:ctrlPr>
                          <a:rPr lang="en-US" sz="1800" b="1" i="1" baseline="0" smtClean="0">
                            <a:solidFill>
                              <a:schemeClr val="bg2"/>
                            </a:solidFill>
                            <a:latin typeface="Cambria Math" panose="02040503050406030204" pitchFamily="18" charset="0"/>
                          </a:rPr>
                        </m:ctrlPr>
                      </m:sSubPr>
                      <m:e>
                        <m:r>
                          <a:rPr lang="en-US" sz="1800" b="1" i="1" baseline="0" smtClean="0">
                            <a:solidFill>
                              <a:schemeClr val="bg2"/>
                            </a:solidFill>
                            <a:latin typeface="Cambria Math"/>
                          </a:rPr>
                          <m:t>𝑪</m:t>
                        </m:r>
                      </m:e>
                      <m:sub>
                        <m:r>
                          <a:rPr lang="en-US" sz="1800" b="1" i="1" baseline="0" smtClean="0">
                            <a:solidFill>
                              <a:schemeClr val="bg2"/>
                            </a:solidFill>
                            <a:latin typeface="Cambria Math"/>
                          </a:rPr>
                          <m:t>𝑺</m:t>
                        </m:r>
                      </m:sub>
                    </m:sSub>
                    <m:r>
                      <a:rPr lang="en-US" sz="1800" b="1" i="1" baseline="0" smtClean="0">
                        <a:solidFill>
                          <a:schemeClr val="bg2"/>
                        </a:solidFill>
                        <a:latin typeface="Cambria Math"/>
                      </a:rPr>
                      <m:t>=</m:t>
                    </m:r>
                    <m:f>
                      <m:fPr>
                        <m:ctrlPr>
                          <a:rPr lang="en-US" sz="1800" b="1" i="1" baseline="0" smtClean="0">
                            <a:solidFill>
                              <a:schemeClr val="bg2"/>
                            </a:solidFill>
                            <a:latin typeface="Cambria Math" panose="02040503050406030204" pitchFamily="18" charset="0"/>
                          </a:rPr>
                        </m:ctrlPr>
                      </m:fPr>
                      <m:num>
                        <m:sSub>
                          <m:sSubPr>
                            <m:ctrlPr>
                              <a:rPr lang="en-US" sz="1800" b="1" i="1" baseline="0" smtClean="0">
                                <a:solidFill>
                                  <a:schemeClr val="bg2"/>
                                </a:solidFill>
                                <a:latin typeface="Cambria Math" panose="02040503050406030204" pitchFamily="18" charset="0"/>
                              </a:rPr>
                            </m:ctrlPr>
                          </m:sSubPr>
                          <m:e>
                            <m:r>
                              <a:rPr lang="en-US" sz="1800" b="1" i="1" baseline="0" smtClean="0">
                                <a:solidFill>
                                  <a:schemeClr val="bg2"/>
                                </a:solidFill>
                                <a:latin typeface="Cambria Math"/>
                              </a:rPr>
                              <m:t>𝑺</m:t>
                            </m:r>
                          </m:e>
                          <m:sub>
                            <m:r>
                              <a:rPr lang="en-US" sz="1800" b="1" i="1" baseline="0" smtClean="0">
                                <a:solidFill>
                                  <a:schemeClr val="bg2"/>
                                </a:solidFill>
                                <a:latin typeface="Cambria Math"/>
                              </a:rPr>
                              <m:t>𝑫𝑺</m:t>
                            </m:r>
                          </m:sub>
                        </m:sSub>
                      </m:num>
                      <m:den>
                        <m:f>
                          <m:fPr>
                            <m:type m:val="lin"/>
                            <m:ctrlPr>
                              <a:rPr lang="en-US" sz="1800" b="1" i="1" baseline="0" smtClean="0">
                                <a:solidFill>
                                  <a:schemeClr val="bg2"/>
                                </a:solidFill>
                                <a:latin typeface="Cambria Math" panose="02040503050406030204" pitchFamily="18" charset="0"/>
                              </a:rPr>
                            </m:ctrlPr>
                          </m:fPr>
                          <m:num>
                            <m:r>
                              <a:rPr lang="en-US" sz="1800" b="1" i="1" baseline="0" smtClean="0">
                                <a:solidFill>
                                  <a:schemeClr val="bg2"/>
                                </a:solidFill>
                                <a:latin typeface="Cambria Math"/>
                              </a:rPr>
                              <m:t>𝑹</m:t>
                            </m:r>
                          </m:num>
                          <m:den>
                            <m:sSub>
                              <m:sSubPr>
                                <m:ctrlPr>
                                  <a:rPr lang="en-US" sz="1800" b="1" i="1" baseline="0" smtClean="0">
                                    <a:solidFill>
                                      <a:schemeClr val="bg2"/>
                                    </a:solidFill>
                                    <a:latin typeface="Cambria Math" panose="02040503050406030204" pitchFamily="18" charset="0"/>
                                  </a:rPr>
                                </m:ctrlPr>
                              </m:sSubPr>
                              <m:e>
                                <m:r>
                                  <a:rPr lang="en-US" sz="1800" b="1" i="1" baseline="0" smtClean="0">
                                    <a:solidFill>
                                      <a:schemeClr val="bg2"/>
                                    </a:solidFill>
                                    <a:latin typeface="Cambria Math"/>
                                  </a:rPr>
                                  <m:t>𝑰</m:t>
                                </m:r>
                              </m:e>
                              <m:sub>
                                <m:r>
                                  <a:rPr lang="en-US" sz="1800" b="1" i="1" baseline="0" smtClean="0">
                                    <a:solidFill>
                                      <a:schemeClr val="bg2"/>
                                    </a:solidFill>
                                    <a:latin typeface="Cambria Math"/>
                                  </a:rPr>
                                  <m:t>𝒆</m:t>
                                </m:r>
                              </m:sub>
                            </m:sSub>
                          </m:den>
                        </m:f>
                      </m:den>
                    </m:f>
                  </m:oMath>
                </m:oMathPara>
              </a14:m>
              <a:endParaRPr lang="en-US" sz="1800" b="1" baseline="0" dirty="0">
                <a:solidFill>
                  <a:schemeClr val="bg2"/>
                </a:solidFill>
                <a:latin typeface="Georgia" panose="02040502050405020303" pitchFamily="18" charset="0"/>
              </a:endParaRPr>
            </a:p>
          </dgm:t>
        </dgm:pt>
      </mc:Choice>
      <mc:Fallback xmlns="">
        <dgm:pt modelId="{9DD15A4E-F34A-428F-95BD-E9C141F28D79}">
          <dgm:prSet phldrT="[Text]" custT="1">
            <dgm:style>
              <a:lnRef idx="1">
                <a:schemeClr val="accent3"/>
              </a:lnRef>
              <a:fillRef idx="2">
                <a:schemeClr val="accent3"/>
              </a:fillRef>
              <a:effectRef idx="1">
                <a:schemeClr val="accent3"/>
              </a:effectRef>
              <a:fontRef idx="minor">
                <a:schemeClr val="dk1"/>
              </a:fontRef>
            </dgm:style>
          </dgm:prSet>
          <dgm:spPr/>
          <dgm:t>
            <a:bodyPr/>
            <a:lstStyle/>
            <a:p>
              <a:r>
                <a:rPr lang="en-US" sz="1400" dirty="0" smtClean="0">
                  <a:solidFill>
                    <a:schemeClr val="bg2"/>
                  </a:solidFill>
                  <a:latin typeface="Arial" panose="020B0604020202020204" pitchFamily="34" charset="0"/>
                  <a:cs typeface="Arial" panose="020B0604020202020204" pitchFamily="34" charset="0"/>
                </a:rPr>
                <a:t>Seismic Response Coefficient</a:t>
              </a:r>
            </a:p>
            <a:p>
              <a:pPr/>
              <a:r>
                <a:rPr lang="en-US" sz="1800" b="1" i="0" baseline="0" smtClean="0">
                  <a:solidFill>
                    <a:schemeClr val="bg2"/>
                  </a:solidFill>
                  <a:latin typeface="Cambria Math"/>
                </a:rPr>
                <a:t>𝑪_𝑺=𝑺_𝑫𝑺/(𝑹∕𝑰_𝒆 )</a:t>
              </a:r>
              <a:endParaRPr lang="en-US" sz="1800" b="1" baseline="0" dirty="0">
                <a:solidFill>
                  <a:schemeClr val="bg2"/>
                </a:solidFill>
                <a:latin typeface="Georgia" panose="02040502050405020303" pitchFamily="18" charset="0"/>
              </a:endParaRPr>
            </a:p>
          </dgm:t>
        </dgm:pt>
      </mc:Fallback>
    </mc:AlternateContent>
    <dgm:pt modelId="{0019E10A-C69A-430A-9366-E7B560A08599}" type="parTrans" cxnId="{498C9B87-498D-4855-97BA-1A8BC44F7F2A}">
      <dgm:prSet/>
      <dgm:spPr>
        <a:ln>
          <a:solidFill>
            <a:schemeClr val="accent6"/>
          </a:solidFill>
        </a:ln>
      </dgm:spPr>
      <dgm:t>
        <a:bodyPr/>
        <a:lstStyle/>
        <a:p>
          <a:endParaRPr lang="en-US">
            <a:solidFill>
              <a:schemeClr val="bg2"/>
            </a:solidFill>
          </a:endParaRPr>
        </a:p>
      </dgm:t>
    </dgm:pt>
    <dgm:pt modelId="{0A0F0F33-26B8-4663-9444-D0EF5410B3E2}" type="sibTrans" cxnId="{498C9B87-498D-4855-97BA-1A8BC44F7F2A}">
      <dgm:prSet/>
      <dgm:spPr/>
      <dgm:t>
        <a:bodyPr/>
        <a:lstStyle/>
        <a:p>
          <a:endParaRPr lang="en-US">
            <a:solidFill>
              <a:schemeClr val="bg2"/>
            </a:solidFill>
          </a:endParaRPr>
        </a:p>
      </dgm:t>
    </dgm:pt>
    <mc:AlternateContent xmlns:mc="http://schemas.openxmlformats.org/markup-compatibility/2006" xmlns:a14="http://schemas.microsoft.com/office/drawing/2010/main">
      <mc:Choice Requires="a14">
        <dgm:pt modelId="{E4D307FD-2A3B-4D80-B198-3D60EE41818F}">
          <dgm:prSet phldrT="[Text]" custT="1">
            <dgm:style>
              <a:lnRef idx="1">
                <a:schemeClr val="accent3"/>
              </a:lnRef>
              <a:fillRef idx="2">
                <a:schemeClr val="accent3"/>
              </a:fillRef>
              <a:effectRef idx="1">
                <a:schemeClr val="accent3"/>
              </a:effectRef>
              <a:fontRef idx="minor">
                <a:schemeClr val="dk1"/>
              </a:fontRef>
            </dgm:style>
          </dgm:prSet>
          <dgm:spPr/>
          <dgm:t>
            <a:bodyPr/>
            <a:lstStyle/>
            <a:p>
              <a:r>
                <a:rPr lang="en-US" sz="1400" dirty="0" smtClean="0">
                  <a:solidFill>
                    <a:schemeClr val="bg2"/>
                  </a:solidFill>
                  <a:latin typeface="Arial" panose="020B0604020202020204" pitchFamily="34" charset="0"/>
                  <a:cs typeface="Arial" panose="020B0604020202020204" pitchFamily="34" charset="0"/>
                </a:rPr>
                <a:t>Short Period Design Spectral Response Acceleration</a:t>
              </a:r>
            </a:p>
            <a:p>
              <a:pPr/>
              <a14:m>
                <m:oMathPara xmlns:m="http://schemas.openxmlformats.org/officeDocument/2006/math">
                  <m:oMathParaPr>
                    <m:jc m:val="centerGroup"/>
                  </m:oMathParaPr>
                  <m:oMath xmlns:m="http://schemas.openxmlformats.org/officeDocument/2006/math">
                    <m:sSub>
                      <m:sSubPr>
                        <m:ctrlPr>
                          <a:rPr lang="en-US" sz="1800" b="1" i="1" smtClean="0">
                            <a:solidFill>
                              <a:schemeClr val="bg2"/>
                            </a:solidFill>
                            <a:latin typeface="Cambria Math" panose="02040503050406030204" pitchFamily="18" charset="0"/>
                          </a:rPr>
                        </m:ctrlPr>
                      </m:sSubPr>
                      <m:e>
                        <m:r>
                          <a:rPr lang="en-US" sz="1800" b="1" i="1" smtClean="0">
                            <a:solidFill>
                              <a:schemeClr val="bg2"/>
                            </a:solidFill>
                            <a:latin typeface="Cambria Math"/>
                          </a:rPr>
                          <m:t>𝑺</m:t>
                        </m:r>
                      </m:e>
                      <m:sub>
                        <m:r>
                          <a:rPr lang="en-US" sz="1800" b="1" i="1" smtClean="0">
                            <a:solidFill>
                              <a:schemeClr val="bg2"/>
                            </a:solidFill>
                            <a:latin typeface="Cambria Math"/>
                          </a:rPr>
                          <m:t>𝑫𝑺</m:t>
                        </m:r>
                      </m:sub>
                    </m:sSub>
                  </m:oMath>
                </m:oMathPara>
              </a14:m>
              <a:endParaRPr lang="en-US" sz="1800" b="1" dirty="0">
                <a:solidFill>
                  <a:schemeClr val="bg2"/>
                </a:solidFill>
              </a:endParaRPr>
            </a:p>
          </dgm:t>
        </dgm:pt>
      </mc:Choice>
      <mc:Fallback xmlns="">
        <dgm:pt modelId="{E4D307FD-2A3B-4D80-B198-3D60EE41818F}">
          <dgm:prSet phldrT="[Text]" custT="1">
            <dgm:style>
              <a:lnRef idx="1">
                <a:schemeClr val="accent3"/>
              </a:lnRef>
              <a:fillRef idx="2">
                <a:schemeClr val="accent3"/>
              </a:fillRef>
              <a:effectRef idx="1">
                <a:schemeClr val="accent3"/>
              </a:effectRef>
              <a:fontRef idx="minor">
                <a:schemeClr val="dk1"/>
              </a:fontRef>
            </dgm:style>
          </dgm:prSet>
          <dgm:spPr/>
          <dgm:t>
            <a:bodyPr/>
            <a:lstStyle/>
            <a:p>
              <a:r>
                <a:rPr lang="en-US" sz="1400" dirty="0" smtClean="0">
                  <a:solidFill>
                    <a:schemeClr val="bg2"/>
                  </a:solidFill>
                  <a:latin typeface="Arial" panose="020B0604020202020204" pitchFamily="34" charset="0"/>
                  <a:cs typeface="Arial" panose="020B0604020202020204" pitchFamily="34" charset="0"/>
                </a:rPr>
                <a:t>Short Period Design </a:t>
              </a:r>
              <a:r>
                <a:rPr lang="en-US" sz="1400" dirty="0" smtClean="0">
                  <a:solidFill>
                    <a:schemeClr val="bg2"/>
                  </a:solidFill>
                  <a:latin typeface="Arial" panose="020B0604020202020204" pitchFamily="34" charset="0"/>
                  <a:cs typeface="Arial" panose="020B0604020202020204" pitchFamily="34" charset="0"/>
                </a:rPr>
                <a:t>Spectral Response </a:t>
              </a:r>
              <a:r>
                <a:rPr lang="en-US" sz="1400" dirty="0" smtClean="0">
                  <a:solidFill>
                    <a:schemeClr val="bg2"/>
                  </a:solidFill>
                  <a:latin typeface="Arial" panose="020B0604020202020204" pitchFamily="34" charset="0"/>
                  <a:cs typeface="Arial" panose="020B0604020202020204" pitchFamily="34" charset="0"/>
                </a:rPr>
                <a:t>Acceleration</a:t>
              </a:r>
              <a:endParaRPr lang="en-US" sz="1400" dirty="0" smtClean="0">
                <a:solidFill>
                  <a:schemeClr val="bg2"/>
                </a:solidFill>
                <a:latin typeface="Arial" panose="020B0604020202020204" pitchFamily="34" charset="0"/>
                <a:cs typeface="Arial" panose="020B0604020202020204" pitchFamily="34" charset="0"/>
              </a:endParaRPr>
            </a:p>
            <a:p>
              <a:pPr/>
              <a:r>
                <a:rPr lang="en-US" sz="1800" b="1" i="0" smtClean="0">
                  <a:solidFill>
                    <a:schemeClr val="bg2"/>
                  </a:solidFill>
                  <a:latin typeface="Cambria Math"/>
                </a:rPr>
                <a:t>𝑺_𝑫𝑺</a:t>
              </a:r>
              <a:endParaRPr lang="en-US" sz="1800" b="1" dirty="0">
                <a:solidFill>
                  <a:schemeClr val="bg2"/>
                </a:solidFill>
              </a:endParaRPr>
            </a:p>
          </dgm:t>
        </dgm:pt>
      </mc:Fallback>
    </mc:AlternateContent>
    <dgm:pt modelId="{C0BA1353-3F6A-4CA2-A222-B40A8E4B933F}" type="parTrans" cxnId="{2995F82A-EAE6-4133-B627-AD0E029A8EE2}">
      <dgm:prSet/>
      <dgm:spPr>
        <a:ln>
          <a:solidFill>
            <a:schemeClr val="accent6"/>
          </a:solidFill>
        </a:ln>
      </dgm:spPr>
      <dgm:t>
        <a:bodyPr/>
        <a:lstStyle/>
        <a:p>
          <a:endParaRPr lang="en-US">
            <a:solidFill>
              <a:schemeClr val="bg2"/>
            </a:solidFill>
          </a:endParaRPr>
        </a:p>
      </dgm:t>
    </dgm:pt>
    <dgm:pt modelId="{5DC4CDE4-C620-42DA-A867-5621CCA72B36}" type="sibTrans" cxnId="{2995F82A-EAE6-4133-B627-AD0E029A8EE2}">
      <dgm:prSet/>
      <dgm:spPr/>
      <dgm:t>
        <a:bodyPr/>
        <a:lstStyle/>
        <a:p>
          <a:endParaRPr lang="en-US">
            <a:solidFill>
              <a:schemeClr val="bg2"/>
            </a:solidFill>
          </a:endParaRPr>
        </a:p>
      </dgm:t>
    </dgm:pt>
    <mc:AlternateContent xmlns:mc="http://schemas.openxmlformats.org/markup-compatibility/2006" xmlns:a14="http://schemas.microsoft.com/office/drawing/2010/main">
      <mc:Choice Requires="a14">
        <dgm:pt modelId="{5E9A9007-BF13-403A-B6B8-AF941271EDB5}">
          <dgm:prSet phldrT="[Text]" custT="1">
            <dgm:style>
              <a:lnRef idx="1">
                <a:schemeClr val="accent3"/>
              </a:lnRef>
              <a:fillRef idx="2">
                <a:schemeClr val="accent3"/>
              </a:fillRef>
              <a:effectRef idx="1">
                <a:schemeClr val="accent3"/>
              </a:effectRef>
              <a:fontRef idx="minor">
                <a:schemeClr val="dk1"/>
              </a:fontRef>
            </dgm:style>
          </dgm:prSet>
          <dgm:spPr/>
          <dgm:t>
            <a:bodyPr/>
            <a:lstStyle/>
            <a:p>
              <a:r>
                <a:rPr lang="en-US" sz="1400" dirty="0" smtClean="0">
                  <a:solidFill>
                    <a:schemeClr val="bg2"/>
                  </a:solidFill>
                  <a:latin typeface="Arial" panose="020B0604020202020204" pitchFamily="34" charset="0"/>
                  <a:cs typeface="Arial" panose="020B0604020202020204" pitchFamily="34" charset="0"/>
                </a:rPr>
                <a:t>Response Modification Factor</a:t>
              </a:r>
            </a:p>
            <a:p>
              <a:pPr/>
              <a14:m>
                <m:oMathPara xmlns:m="http://schemas.openxmlformats.org/officeDocument/2006/math">
                  <m:oMathParaPr>
                    <m:jc m:val="centerGroup"/>
                  </m:oMathParaPr>
                  <m:oMath xmlns:m="http://schemas.openxmlformats.org/officeDocument/2006/math">
                    <m:r>
                      <a:rPr lang="en-US" sz="1800" b="1" i="1" smtClean="0">
                        <a:solidFill>
                          <a:schemeClr val="bg2"/>
                        </a:solidFill>
                        <a:latin typeface="Cambria Math"/>
                      </a:rPr>
                      <m:t>𝑹</m:t>
                    </m:r>
                  </m:oMath>
                </m:oMathPara>
              </a14:m>
              <a:endParaRPr lang="en-US" sz="1800" b="1" dirty="0">
                <a:solidFill>
                  <a:schemeClr val="bg2"/>
                </a:solidFill>
              </a:endParaRPr>
            </a:p>
          </dgm:t>
        </dgm:pt>
      </mc:Choice>
      <mc:Fallback xmlns="">
        <dgm:pt modelId="{5E9A9007-BF13-403A-B6B8-AF941271EDB5}">
          <dgm:prSet phldrT="[Text]" custT="1">
            <dgm:style>
              <a:lnRef idx="1">
                <a:schemeClr val="accent3"/>
              </a:lnRef>
              <a:fillRef idx="2">
                <a:schemeClr val="accent3"/>
              </a:fillRef>
              <a:effectRef idx="1">
                <a:schemeClr val="accent3"/>
              </a:effectRef>
              <a:fontRef idx="minor">
                <a:schemeClr val="dk1"/>
              </a:fontRef>
            </dgm:style>
          </dgm:prSet>
          <dgm:spPr/>
          <dgm:t>
            <a:bodyPr/>
            <a:lstStyle/>
            <a:p>
              <a:r>
                <a:rPr lang="en-US" sz="1400" dirty="0" smtClean="0">
                  <a:solidFill>
                    <a:schemeClr val="bg2"/>
                  </a:solidFill>
                  <a:latin typeface="Arial" panose="020B0604020202020204" pitchFamily="34" charset="0"/>
                  <a:cs typeface="Arial" panose="020B0604020202020204" pitchFamily="34" charset="0"/>
                </a:rPr>
                <a:t>Response Modification Factor</a:t>
              </a:r>
            </a:p>
            <a:p>
              <a:pPr/>
              <a:r>
                <a:rPr lang="en-US" sz="1800" b="1" i="0" smtClean="0">
                  <a:solidFill>
                    <a:schemeClr val="bg2"/>
                  </a:solidFill>
                  <a:latin typeface="Cambria Math"/>
                </a:rPr>
                <a:t>𝑹</a:t>
              </a:r>
              <a:endParaRPr lang="en-US" sz="1800" b="1" dirty="0">
                <a:solidFill>
                  <a:schemeClr val="bg2"/>
                </a:solidFill>
              </a:endParaRPr>
            </a:p>
          </dgm:t>
        </dgm:pt>
      </mc:Fallback>
    </mc:AlternateContent>
    <dgm:pt modelId="{6A8F9006-1111-4442-8B17-CCB2D84079DB}" type="parTrans" cxnId="{DE78B447-7A02-46AB-B152-BE42F79D0A32}">
      <dgm:prSet/>
      <dgm:spPr>
        <a:ln>
          <a:solidFill>
            <a:schemeClr val="accent6"/>
          </a:solidFill>
        </a:ln>
      </dgm:spPr>
      <dgm:t>
        <a:bodyPr/>
        <a:lstStyle/>
        <a:p>
          <a:endParaRPr lang="en-US">
            <a:solidFill>
              <a:schemeClr val="bg2"/>
            </a:solidFill>
          </a:endParaRPr>
        </a:p>
      </dgm:t>
    </dgm:pt>
    <dgm:pt modelId="{82CE2537-D516-48E8-B898-E3DD0527C6B5}" type="sibTrans" cxnId="{DE78B447-7A02-46AB-B152-BE42F79D0A32}">
      <dgm:prSet/>
      <dgm:spPr/>
      <dgm:t>
        <a:bodyPr/>
        <a:lstStyle/>
        <a:p>
          <a:endParaRPr lang="en-US">
            <a:solidFill>
              <a:schemeClr val="bg2"/>
            </a:solidFill>
          </a:endParaRPr>
        </a:p>
      </dgm:t>
    </dgm:pt>
    <mc:AlternateContent xmlns:mc="http://schemas.openxmlformats.org/markup-compatibility/2006" xmlns:a14="http://schemas.microsoft.com/office/drawing/2010/main">
      <mc:Choice Requires="a14">
        <dgm:pt modelId="{95F5F82B-4275-4F41-AF54-29AD91863944}">
          <dgm:prSet phldrT="[Text]" custT="1">
            <dgm:style>
              <a:lnRef idx="1">
                <a:schemeClr val="accent3"/>
              </a:lnRef>
              <a:fillRef idx="2">
                <a:schemeClr val="accent3"/>
              </a:fillRef>
              <a:effectRef idx="1">
                <a:schemeClr val="accent3"/>
              </a:effectRef>
              <a:fontRef idx="minor">
                <a:schemeClr val="dk1"/>
              </a:fontRef>
            </dgm:style>
          </dgm:prSet>
          <dgm:spPr/>
          <dgm:t>
            <a:bodyPr/>
            <a:lstStyle/>
            <a:p>
              <a:r>
                <a:rPr lang="en-US" sz="1400" dirty="0" smtClean="0">
                  <a:solidFill>
                    <a:schemeClr val="bg2"/>
                  </a:solidFill>
                  <a:latin typeface="Arial" panose="020B0604020202020204" pitchFamily="34" charset="0"/>
                  <a:cs typeface="Arial" panose="020B0604020202020204" pitchFamily="34" charset="0"/>
                </a:rPr>
                <a:t>Importance Factor</a:t>
              </a:r>
            </a:p>
            <a:p>
              <a:pPr/>
              <a14:m>
                <m:oMathPara xmlns:m="http://schemas.openxmlformats.org/officeDocument/2006/math">
                  <m:oMathParaPr>
                    <m:jc m:val="centerGroup"/>
                  </m:oMathParaPr>
                  <m:oMath xmlns:m="http://schemas.openxmlformats.org/officeDocument/2006/math">
                    <m:sSub>
                      <m:sSubPr>
                        <m:ctrlPr>
                          <a:rPr lang="en-US" sz="1800" b="1" i="1" smtClean="0">
                            <a:solidFill>
                              <a:schemeClr val="bg2"/>
                            </a:solidFill>
                            <a:latin typeface="Cambria Math" panose="02040503050406030204" pitchFamily="18" charset="0"/>
                          </a:rPr>
                        </m:ctrlPr>
                      </m:sSubPr>
                      <m:e>
                        <m:r>
                          <a:rPr lang="en-US" sz="1800" b="1" i="1" smtClean="0">
                            <a:solidFill>
                              <a:schemeClr val="bg2"/>
                            </a:solidFill>
                            <a:latin typeface="Cambria Math"/>
                          </a:rPr>
                          <m:t>𝑰</m:t>
                        </m:r>
                      </m:e>
                      <m:sub>
                        <m:r>
                          <a:rPr lang="en-US" sz="1800" b="1" i="1" smtClean="0">
                            <a:solidFill>
                              <a:schemeClr val="bg2"/>
                            </a:solidFill>
                            <a:latin typeface="Cambria Math"/>
                          </a:rPr>
                          <m:t>𝒆</m:t>
                        </m:r>
                      </m:sub>
                    </m:sSub>
                  </m:oMath>
                </m:oMathPara>
              </a14:m>
              <a:endParaRPr lang="en-US" sz="1800" b="1" dirty="0">
                <a:solidFill>
                  <a:schemeClr val="bg2"/>
                </a:solidFill>
              </a:endParaRPr>
            </a:p>
          </dgm:t>
        </dgm:pt>
      </mc:Choice>
      <mc:Fallback xmlns="">
        <dgm:pt modelId="{95F5F82B-4275-4F41-AF54-29AD91863944}">
          <dgm:prSet phldrT="[Text]" custT="1">
            <dgm:style>
              <a:lnRef idx="1">
                <a:schemeClr val="accent3"/>
              </a:lnRef>
              <a:fillRef idx="2">
                <a:schemeClr val="accent3"/>
              </a:fillRef>
              <a:effectRef idx="1">
                <a:schemeClr val="accent3"/>
              </a:effectRef>
              <a:fontRef idx="minor">
                <a:schemeClr val="dk1"/>
              </a:fontRef>
            </dgm:style>
          </dgm:prSet>
          <dgm:spPr/>
          <dgm:t>
            <a:bodyPr/>
            <a:lstStyle/>
            <a:p>
              <a:r>
                <a:rPr lang="en-US" sz="1400" dirty="0" smtClean="0">
                  <a:solidFill>
                    <a:schemeClr val="bg2"/>
                  </a:solidFill>
                  <a:latin typeface="Arial" panose="020B0604020202020204" pitchFamily="34" charset="0"/>
                  <a:cs typeface="Arial" panose="020B0604020202020204" pitchFamily="34" charset="0"/>
                </a:rPr>
                <a:t>Importance Factor</a:t>
              </a:r>
            </a:p>
            <a:p>
              <a:pPr/>
              <a:r>
                <a:rPr lang="en-US" sz="1800" b="1" i="0" smtClean="0">
                  <a:solidFill>
                    <a:schemeClr val="bg2"/>
                  </a:solidFill>
                  <a:latin typeface="Cambria Math"/>
                </a:rPr>
                <a:t>𝑰_𝒆</a:t>
              </a:r>
              <a:endParaRPr lang="en-US" sz="1800" b="1" dirty="0">
                <a:solidFill>
                  <a:schemeClr val="bg2"/>
                </a:solidFill>
              </a:endParaRPr>
            </a:p>
          </dgm:t>
        </dgm:pt>
      </mc:Fallback>
    </mc:AlternateContent>
    <dgm:pt modelId="{0D2D4617-86B5-463C-BD7D-B6BC98F8BE0C}" type="parTrans" cxnId="{50B5948E-66FE-4141-B15C-2A932321C11D}">
      <dgm:prSet/>
      <dgm:spPr>
        <a:ln>
          <a:solidFill>
            <a:schemeClr val="accent6"/>
          </a:solidFill>
        </a:ln>
      </dgm:spPr>
      <dgm:t>
        <a:bodyPr/>
        <a:lstStyle/>
        <a:p>
          <a:endParaRPr lang="en-US">
            <a:solidFill>
              <a:schemeClr val="bg2"/>
            </a:solidFill>
          </a:endParaRPr>
        </a:p>
      </dgm:t>
    </dgm:pt>
    <dgm:pt modelId="{D7E2AA2E-150D-42C7-AE9D-FED080A640E1}" type="sibTrans" cxnId="{50B5948E-66FE-4141-B15C-2A932321C11D}">
      <dgm:prSet/>
      <dgm:spPr/>
      <dgm:t>
        <a:bodyPr/>
        <a:lstStyle/>
        <a:p>
          <a:endParaRPr lang="en-US">
            <a:solidFill>
              <a:schemeClr val="bg2"/>
            </a:solidFill>
          </a:endParaRPr>
        </a:p>
      </dgm:t>
    </dgm:pt>
    <dgm:pt modelId="{0F9C7C9D-6D72-4043-ABD3-2661FBAE5108}" type="pres">
      <dgm:prSet presAssocID="{6613BC30-96F3-4121-8DAF-2C23BB70E8E8}" presName="mainComposite" presStyleCnt="0">
        <dgm:presLayoutVars>
          <dgm:chPref val="1"/>
          <dgm:dir/>
          <dgm:animOne val="branch"/>
          <dgm:animLvl val="lvl"/>
          <dgm:resizeHandles val="exact"/>
        </dgm:presLayoutVars>
      </dgm:prSet>
      <dgm:spPr/>
      <dgm:t>
        <a:bodyPr/>
        <a:lstStyle/>
        <a:p>
          <a:endParaRPr lang="en-US"/>
        </a:p>
      </dgm:t>
    </dgm:pt>
    <dgm:pt modelId="{29E76DBD-7837-4858-A800-E9EBD1A8FB36}" type="pres">
      <dgm:prSet presAssocID="{6613BC30-96F3-4121-8DAF-2C23BB70E8E8}" presName="hierFlow" presStyleCnt="0"/>
      <dgm:spPr/>
    </dgm:pt>
    <dgm:pt modelId="{C39D862B-868F-46A6-AA94-C15248C7A2BE}" type="pres">
      <dgm:prSet presAssocID="{6613BC30-96F3-4121-8DAF-2C23BB70E8E8}" presName="hierChild1" presStyleCnt="0">
        <dgm:presLayoutVars>
          <dgm:chPref val="1"/>
          <dgm:animOne val="branch"/>
          <dgm:animLvl val="lvl"/>
        </dgm:presLayoutVars>
      </dgm:prSet>
      <dgm:spPr/>
    </dgm:pt>
    <dgm:pt modelId="{A5BE634C-D096-4ED1-B8DC-DDB6FC9E3814}" type="pres">
      <dgm:prSet presAssocID="{3055D58E-3EBC-4A2C-B3B6-21D3EBB61C9A}" presName="Name14" presStyleCnt="0"/>
      <dgm:spPr/>
    </dgm:pt>
    <dgm:pt modelId="{BF8DE730-BCF4-4B73-9233-46539BCED9A6}" type="pres">
      <dgm:prSet presAssocID="{3055D58E-3EBC-4A2C-B3B6-21D3EBB61C9A}" presName="level1Shape" presStyleLbl="node0" presStyleIdx="0" presStyleCnt="1">
        <dgm:presLayoutVars>
          <dgm:chPref val="3"/>
        </dgm:presLayoutVars>
      </dgm:prSet>
      <dgm:spPr/>
      <dgm:t>
        <a:bodyPr/>
        <a:lstStyle/>
        <a:p>
          <a:endParaRPr lang="en-US"/>
        </a:p>
      </dgm:t>
    </dgm:pt>
    <dgm:pt modelId="{6DF2C236-B71E-49D6-BECD-AD086B45BFA2}" type="pres">
      <dgm:prSet presAssocID="{3055D58E-3EBC-4A2C-B3B6-21D3EBB61C9A}" presName="hierChild2" presStyleCnt="0"/>
      <dgm:spPr/>
    </dgm:pt>
    <dgm:pt modelId="{D5FED62E-B35C-433E-A04E-A050D0ED1B92}" type="pres">
      <dgm:prSet presAssocID="{BD5A7A5D-F539-4A15-B0E9-0744B57858CD}" presName="Name19" presStyleLbl="parChTrans1D2" presStyleIdx="0" presStyleCnt="2"/>
      <dgm:spPr/>
      <dgm:t>
        <a:bodyPr/>
        <a:lstStyle/>
        <a:p>
          <a:endParaRPr lang="en-US"/>
        </a:p>
      </dgm:t>
    </dgm:pt>
    <dgm:pt modelId="{C752A96F-F071-4D34-BEA9-D579FA105C61}" type="pres">
      <dgm:prSet presAssocID="{19369D74-B924-4F69-A513-E30BC89391F0}" presName="Name21" presStyleCnt="0"/>
      <dgm:spPr/>
    </dgm:pt>
    <dgm:pt modelId="{A96EFDA2-900D-4BCF-9B73-D1293133FEA2}" type="pres">
      <dgm:prSet presAssocID="{19369D74-B924-4F69-A513-E30BC89391F0}" presName="level2Shape" presStyleLbl="node2" presStyleIdx="0" presStyleCnt="2"/>
      <dgm:spPr/>
      <dgm:t>
        <a:bodyPr/>
        <a:lstStyle/>
        <a:p>
          <a:endParaRPr lang="en-US"/>
        </a:p>
      </dgm:t>
    </dgm:pt>
    <dgm:pt modelId="{7C07FA54-8C8A-4B38-907F-D2727EA0D049}" type="pres">
      <dgm:prSet presAssocID="{19369D74-B924-4F69-A513-E30BC89391F0}" presName="hierChild3" presStyleCnt="0"/>
      <dgm:spPr/>
    </dgm:pt>
    <dgm:pt modelId="{54777DEA-8459-4888-A4A7-E0D2B0BE438A}" type="pres">
      <dgm:prSet presAssocID="{0019E10A-C69A-430A-9366-E7B560A08599}" presName="Name19" presStyleLbl="parChTrans1D2" presStyleIdx="1" presStyleCnt="2"/>
      <dgm:spPr/>
      <dgm:t>
        <a:bodyPr/>
        <a:lstStyle/>
        <a:p>
          <a:endParaRPr lang="en-US"/>
        </a:p>
      </dgm:t>
    </dgm:pt>
    <dgm:pt modelId="{975D912C-2122-4453-8FB8-FE2B26AF5B32}" type="pres">
      <dgm:prSet presAssocID="{9DD15A4E-F34A-428F-95BD-E9C141F28D79}" presName="Name21" presStyleCnt="0"/>
      <dgm:spPr/>
    </dgm:pt>
    <dgm:pt modelId="{94EFF8F1-5307-4237-8A1C-7CB3B4213751}" type="pres">
      <dgm:prSet presAssocID="{9DD15A4E-F34A-428F-95BD-E9C141F28D79}" presName="level2Shape" presStyleLbl="node2" presStyleIdx="1" presStyleCnt="2"/>
      <dgm:spPr/>
      <dgm:t>
        <a:bodyPr/>
        <a:lstStyle/>
        <a:p>
          <a:endParaRPr lang="en-US"/>
        </a:p>
      </dgm:t>
    </dgm:pt>
    <dgm:pt modelId="{0FB3BD08-9246-4EA4-8F9C-0F6AE8C45BC1}" type="pres">
      <dgm:prSet presAssocID="{9DD15A4E-F34A-428F-95BD-E9C141F28D79}" presName="hierChild3" presStyleCnt="0"/>
      <dgm:spPr/>
    </dgm:pt>
    <dgm:pt modelId="{AFC92E9E-C44D-40BE-B3AE-A7FFCD0A1600}" type="pres">
      <dgm:prSet presAssocID="{C0BA1353-3F6A-4CA2-A222-B40A8E4B933F}" presName="Name19" presStyleLbl="parChTrans1D3" presStyleIdx="0" presStyleCnt="3"/>
      <dgm:spPr/>
      <dgm:t>
        <a:bodyPr/>
        <a:lstStyle/>
        <a:p>
          <a:endParaRPr lang="en-US"/>
        </a:p>
      </dgm:t>
    </dgm:pt>
    <dgm:pt modelId="{B3BB0BED-8DB2-4A49-AD54-F7AD02E51B48}" type="pres">
      <dgm:prSet presAssocID="{E4D307FD-2A3B-4D80-B198-3D60EE41818F}" presName="Name21" presStyleCnt="0"/>
      <dgm:spPr/>
    </dgm:pt>
    <dgm:pt modelId="{FA9839A1-085D-4699-BA8E-EDD755A0B0B4}" type="pres">
      <dgm:prSet presAssocID="{E4D307FD-2A3B-4D80-B198-3D60EE41818F}" presName="level2Shape" presStyleLbl="node3" presStyleIdx="0" presStyleCnt="3"/>
      <dgm:spPr/>
      <dgm:t>
        <a:bodyPr/>
        <a:lstStyle/>
        <a:p>
          <a:endParaRPr lang="en-US"/>
        </a:p>
      </dgm:t>
    </dgm:pt>
    <dgm:pt modelId="{86F8AA6A-37C3-42B1-BBA0-34A4BC9E5476}" type="pres">
      <dgm:prSet presAssocID="{E4D307FD-2A3B-4D80-B198-3D60EE41818F}" presName="hierChild3" presStyleCnt="0"/>
      <dgm:spPr/>
    </dgm:pt>
    <dgm:pt modelId="{5B4F3429-7DEF-420C-8877-48C3950D4FD9}" type="pres">
      <dgm:prSet presAssocID="{6A8F9006-1111-4442-8B17-CCB2D84079DB}" presName="Name19" presStyleLbl="parChTrans1D3" presStyleIdx="1" presStyleCnt="3"/>
      <dgm:spPr/>
      <dgm:t>
        <a:bodyPr/>
        <a:lstStyle/>
        <a:p>
          <a:endParaRPr lang="en-US"/>
        </a:p>
      </dgm:t>
    </dgm:pt>
    <dgm:pt modelId="{36874A8B-59DD-4F0F-8423-6A68B975A41F}" type="pres">
      <dgm:prSet presAssocID="{5E9A9007-BF13-403A-B6B8-AF941271EDB5}" presName="Name21" presStyleCnt="0"/>
      <dgm:spPr/>
    </dgm:pt>
    <dgm:pt modelId="{DB5B0956-A47E-4054-BC02-5C70B77F3A01}" type="pres">
      <dgm:prSet presAssocID="{5E9A9007-BF13-403A-B6B8-AF941271EDB5}" presName="level2Shape" presStyleLbl="node3" presStyleIdx="1" presStyleCnt="3"/>
      <dgm:spPr/>
      <dgm:t>
        <a:bodyPr/>
        <a:lstStyle/>
        <a:p>
          <a:endParaRPr lang="en-US"/>
        </a:p>
      </dgm:t>
    </dgm:pt>
    <dgm:pt modelId="{82ADD5C4-2CB5-4794-A837-DE3B707674F0}" type="pres">
      <dgm:prSet presAssocID="{5E9A9007-BF13-403A-B6B8-AF941271EDB5}" presName="hierChild3" presStyleCnt="0"/>
      <dgm:spPr/>
    </dgm:pt>
    <dgm:pt modelId="{1064D15D-8450-49AF-BF87-5EA65E43DC19}" type="pres">
      <dgm:prSet presAssocID="{0D2D4617-86B5-463C-BD7D-B6BC98F8BE0C}" presName="Name19" presStyleLbl="parChTrans1D3" presStyleIdx="2" presStyleCnt="3"/>
      <dgm:spPr/>
      <dgm:t>
        <a:bodyPr/>
        <a:lstStyle/>
        <a:p>
          <a:endParaRPr lang="en-US"/>
        </a:p>
      </dgm:t>
    </dgm:pt>
    <dgm:pt modelId="{32E68704-8D08-4AF6-ACD9-A4D692CF1185}" type="pres">
      <dgm:prSet presAssocID="{95F5F82B-4275-4F41-AF54-29AD91863944}" presName="Name21" presStyleCnt="0"/>
      <dgm:spPr/>
    </dgm:pt>
    <dgm:pt modelId="{B7896D78-86D0-4BDF-A815-3305E8DC2E02}" type="pres">
      <dgm:prSet presAssocID="{95F5F82B-4275-4F41-AF54-29AD91863944}" presName="level2Shape" presStyleLbl="node3" presStyleIdx="2" presStyleCnt="3"/>
      <dgm:spPr/>
      <dgm:t>
        <a:bodyPr/>
        <a:lstStyle/>
        <a:p>
          <a:endParaRPr lang="en-US"/>
        </a:p>
      </dgm:t>
    </dgm:pt>
    <dgm:pt modelId="{9F8F4E07-150D-450F-8833-B1F1BFC8C293}" type="pres">
      <dgm:prSet presAssocID="{95F5F82B-4275-4F41-AF54-29AD91863944}" presName="hierChild3" presStyleCnt="0"/>
      <dgm:spPr/>
    </dgm:pt>
    <dgm:pt modelId="{85B85E06-4BEB-4F80-84AE-37916C04BB00}" type="pres">
      <dgm:prSet presAssocID="{6613BC30-96F3-4121-8DAF-2C23BB70E8E8}" presName="bgShapesFlow" presStyleCnt="0"/>
      <dgm:spPr/>
    </dgm:pt>
  </dgm:ptLst>
  <dgm:cxnLst>
    <dgm:cxn modelId="{9EC70BEE-390D-4069-B672-66357FFE29B4}" type="presOf" srcId="{0D2D4617-86B5-463C-BD7D-B6BC98F8BE0C}" destId="{1064D15D-8450-49AF-BF87-5EA65E43DC19}" srcOrd="0" destOrd="0" presId="urn:microsoft.com/office/officeart/2005/8/layout/hierarchy6"/>
    <dgm:cxn modelId="{83F21A0B-1E66-4102-A212-9D3F72662430}" type="presOf" srcId="{9DD15A4E-F34A-428F-95BD-E9C141F28D79}" destId="{94EFF8F1-5307-4237-8A1C-7CB3B4213751}" srcOrd="0" destOrd="0" presId="urn:microsoft.com/office/officeart/2005/8/layout/hierarchy6"/>
    <dgm:cxn modelId="{FF29868A-91CB-49ED-B729-731810201A37}" type="presOf" srcId="{E4D307FD-2A3B-4D80-B198-3D60EE41818F}" destId="{FA9839A1-085D-4699-BA8E-EDD755A0B0B4}" srcOrd="0" destOrd="0" presId="urn:microsoft.com/office/officeart/2005/8/layout/hierarchy6"/>
    <dgm:cxn modelId="{DE78B447-7A02-46AB-B152-BE42F79D0A32}" srcId="{9DD15A4E-F34A-428F-95BD-E9C141F28D79}" destId="{5E9A9007-BF13-403A-B6B8-AF941271EDB5}" srcOrd="1" destOrd="0" parTransId="{6A8F9006-1111-4442-8B17-CCB2D84079DB}" sibTransId="{82CE2537-D516-48E8-B898-E3DD0527C6B5}"/>
    <dgm:cxn modelId="{50B5948E-66FE-4141-B15C-2A932321C11D}" srcId="{9DD15A4E-F34A-428F-95BD-E9C141F28D79}" destId="{95F5F82B-4275-4F41-AF54-29AD91863944}" srcOrd="2" destOrd="0" parTransId="{0D2D4617-86B5-463C-BD7D-B6BC98F8BE0C}" sibTransId="{D7E2AA2E-150D-42C7-AE9D-FED080A640E1}"/>
    <dgm:cxn modelId="{64201454-2500-432C-B479-7ACA08A94A76}" type="presOf" srcId="{6613BC30-96F3-4121-8DAF-2C23BB70E8E8}" destId="{0F9C7C9D-6D72-4043-ABD3-2661FBAE5108}" srcOrd="0" destOrd="0" presId="urn:microsoft.com/office/officeart/2005/8/layout/hierarchy6"/>
    <dgm:cxn modelId="{73FF34A4-9E8E-4D2D-88D0-8B701B3782FC}" type="presOf" srcId="{5E9A9007-BF13-403A-B6B8-AF941271EDB5}" destId="{DB5B0956-A47E-4054-BC02-5C70B77F3A01}" srcOrd="0" destOrd="0" presId="urn:microsoft.com/office/officeart/2005/8/layout/hierarchy6"/>
    <dgm:cxn modelId="{08A99B1D-A817-44C1-BEFF-DB5EF22C5E65}" type="presOf" srcId="{3055D58E-3EBC-4A2C-B3B6-21D3EBB61C9A}" destId="{BF8DE730-BCF4-4B73-9233-46539BCED9A6}" srcOrd="0" destOrd="0" presId="urn:microsoft.com/office/officeart/2005/8/layout/hierarchy6"/>
    <dgm:cxn modelId="{87DF908C-066D-4ADC-B588-DF4D545C49F7}" type="presOf" srcId="{95F5F82B-4275-4F41-AF54-29AD91863944}" destId="{B7896D78-86D0-4BDF-A815-3305E8DC2E02}" srcOrd="0" destOrd="0" presId="urn:microsoft.com/office/officeart/2005/8/layout/hierarchy6"/>
    <dgm:cxn modelId="{30A36E87-CE2E-4854-9ADD-C931DE24B67C}" type="presOf" srcId="{BD5A7A5D-F539-4A15-B0E9-0744B57858CD}" destId="{D5FED62E-B35C-433E-A04E-A050D0ED1B92}" srcOrd="0" destOrd="0" presId="urn:microsoft.com/office/officeart/2005/8/layout/hierarchy6"/>
    <dgm:cxn modelId="{6C417BAE-0EDE-4EA1-86DC-B4DF42D1D9DC}" type="presOf" srcId="{0019E10A-C69A-430A-9366-E7B560A08599}" destId="{54777DEA-8459-4888-A4A7-E0D2B0BE438A}" srcOrd="0" destOrd="0" presId="urn:microsoft.com/office/officeart/2005/8/layout/hierarchy6"/>
    <dgm:cxn modelId="{FFD88598-378B-4B08-B114-D67752BDC821}" type="presOf" srcId="{C0BA1353-3F6A-4CA2-A222-B40A8E4B933F}" destId="{AFC92E9E-C44D-40BE-B3AE-A7FFCD0A1600}" srcOrd="0" destOrd="0" presId="urn:microsoft.com/office/officeart/2005/8/layout/hierarchy6"/>
    <dgm:cxn modelId="{2995F82A-EAE6-4133-B627-AD0E029A8EE2}" srcId="{9DD15A4E-F34A-428F-95BD-E9C141F28D79}" destId="{E4D307FD-2A3B-4D80-B198-3D60EE41818F}" srcOrd="0" destOrd="0" parTransId="{C0BA1353-3F6A-4CA2-A222-B40A8E4B933F}" sibTransId="{5DC4CDE4-C620-42DA-A867-5621CCA72B36}"/>
    <dgm:cxn modelId="{498C9B87-498D-4855-97BA-1A8BC44F7F2A}" srcId="{3055D58E-3EBC-4A2C-B3B6-21D3EBB61C9A}" destId="{9DD15A4E-F34A-428F-95BD-E9C141F28D79}" srcOrd="1" destOrd="0" parTransId="{0019E10A-C69A-430A-9366-E7B560A08599}" sibTransId="{0A0F0F33-26B8-4663-9444-D0EF5410B3E2}"/>
    <dgm:cxn modelId="{788D2057-9DF3-460C-B5EA-24BCAAE512C5}" type="presOf" srcId="{6A8F9006-1111-4442-8B17-CCB2D84079DB}" destId="{5B4F3429-7DEF-420C-8877-48C3950D4FD9}" srcOrd="0" destOrd="0" presId="urn:microsoft.com/office/officeart/2005/8/layout/hierarchy6"/>
    <dgm:cxn modelId="{4DFC8777-73A1-4ED0-BA0A-91A84E5327B0}" srcId="{3055D58E-3EBC-4A2C-B3B6-21D3EBB61C9A}" destId="{19369D74-B924-4F69-A513-E30BC89391F0}" srcOrd="0" destOrd="0" parTransId="{BD5A7A5D-F539-4A15-B0E9-0744B57858CD}" sibTransId="{4CA1789D-7232-4C74-9C91-31CAF19AF1AA}"/>
    <dgm:cxn modelId="{ECE31119-D4EC-439F-A36A-03E26FE7AB42}" srcId="{6613BC30-96F3-4121-8DAF-2C23BB70E8E8}" destId="{3055D58E-3EBC-4A2C-B3B6-21D3EBB61C9A}" srcOrd="0" destOrd="0" parTransId="{C01A9CF2-7028-45A4-8653-2DBDD0936A0B}" sibTransId="{16A7F40C-3249-4D51-8BBF-F57D781FC0E4}"/>
    <dgm:cxn modelId="{513E6494-0624-4110-99DD-DB8662B5CA02}" type="presOf" srcId="{19369D74-B924-4F69-A513-E30BC89391F0}" destId="{A96EFDA2-900D-4BCF-9B73-D1293133FEA2}" srcOrd="0" destOrd="0" presId="urn:microsoft.com/office/officeart/2005/8/layout/hierarchy6"/>
    <dgm:cxn modelId="{0D5925AD-521E-4180-A257-D87F8955DB70}" type="presParOf" srcId="{0F9C7C9D-6D72-4043-ABD3-2661FBAE5108}" destId="{29E76DBD-7837-4858-A800-E9EBD1A8FB36}" srcOrd="0" destOrd="0" presId="urn:microsoft.com/office/officeart/2005/8/layout/hierarchy6"/>
    <dgm:cxn modelId="{0EBA9ECD-F71D-4612-94FA-4B44578D8E3F}" type="presParOf" srcId="{29E76DBD-7837-4858-A800-E9EBD1A8FB36}" destId="{C39D862B-868F-46A6-AA94-C15248C7A2BE}" srcOrd="0" destOrd="0" presId="urn:microsoft.com/office/officeart/2005/8/layout/hierarchy6"/>
    <dgm:cxn modelId="{E02E51E2-6A79-4D65-970E-2BC14FD92CE4}" type="presParOf" srcId="{C39D862B-868F-46A6-AA94-C15248C7A2BE}" destId="{A5BE634C-D096-4ED1-B8DC-DDB6FC9E3814}" srcOrd="0" destOrd="0" presId="urn:microsoft.com/office/officeart/2005/8/layout/hierarchy6"/>
    <dgm:cxn modelId="{E8EE961D-8FD9-444B-A82A-A58A58AFE1C9}" type="presParOf" srcId="{A5BE634C-D096-4ED1-B8DC-DDB6FC9E3814}" destId="{BF8DE730-BCF4-4B73-9233-46539BCED9A6}" srcOrd="0" destOrd="0" presId="urn:microsoft.com/office/officeart/2005/8/layout/hierarchy6"/>
    <dgm:cxn modelId="{482038EB-EED0-421D-822C-FC0A6CE219B1}" type="presParOf" srcId="{A5BE634C-D096-4ED1-B8DC-DDB6FC9E3814}" destId="{6DF2C236-B71E-49D6-BECD-AD086B45BFA2}" srcOrd="1" destOrd="0" presId="urn:microsoft.com/office/officeart/2005/8/layout/hierarchy6"/>
    <dgm:cxn modelId="{A6262647-1EB4-4E16-859E-0C3B0CA96F61}" type="presParOf" srcId="{6DF2C236-B71E-49D6-BECD-AD086B45BFA2}" destId="{D5FED62E-B35C-433E-A04E-A050D0ED1B92}" srcOrd="0" destOrd="0" presId="urn:microsoft.com/office/officeart/2005/8/layout/hierarchy6"/>
    <dgm:cxn modelId="{C03DD516-EE56-4C38-AA77-24426E462966}" type="presParOf" srcId="{6DF2C236-B71E-49D6-BECD-AD086B45BFA2}" destId="{C752A96F-F071-4D34-BEA9-D579FA105C61}" srcOrd="1" destOrd="0" presId="urn:microsoft.com/office/officeart/2005/8/layout/hierarchy6"/>
    <dgm:cxn modelId="{08870D85-9AAC-4A3A-9C77-96D8850D23EF}" type="presParOf" srcId="{C752A96F-F071-4D34-BEA9-D579FA105C61}" destId="{A96EFDA2-900D-4BCF-9B73-D1293133FEA2}" srcOrd="0" destOrd="0" presId="urn:microsoft.com/office/officeart/2005/8/layout/hierarchy6"/>
    <dgm:cxn modelId="{7E1C4E09-006F-4B43-8346-36E2D8C0D9BA}" type="presParOf" srcId="{C752A96F-F071-4D34-BEA9-D579FA105C61}" destId="{7C07FA54-8C8A-4B38-907F-D2727EA0D049}" srcOrd="1" destOrd="0" presId="urn:microsoft.com/office/officeart/2005/8/layout/hierarchy6"/>
    <dgm:cxn modelId="{67FCB71A-10E1-4783-9126-7E1E0EBED0DE}" type="presParOf" srcId="{6DF2C236-B71E-49D6-BECD-AD086B45BFA2}" destId="{54777DEA-8459-4888-A4A7-E0D2B0BE438A}" srcOrd="2" destOrd="0" presId="urn:microsoft.com/office/officeart/2005/8/layout/hierarchy6"/>
    <dgm:cxn modelId="{08FDC919-B822-480F-B144-F718C36D11AE}" type="presParOf" srcId="{6DF2C236-B71E-49D6-BECD-AD086B45BFA2}" destId="{975D912C-2122-4453-8FB8-FE2B26AF5B32}" srcOrd="3" destOrd="0" presId="urn:microsoft.com/office/officeart/2005/8/layout/hierarchy6"/>
    <dgm:cxn modelId="{AC148DEA-3598-497C-8CA6-AA4344557781}" type="presParOf" srcId="{975D912C-2122-4453-8FB8-FE2B26AF5B32}" destId="{94EFF8F1-5307-4237-8A1C-7CB3B4213751}" srcOrd="0" destOrd="0" presId="urn:microsoft.com/office/officeart/2005/8/layout/hierarchy6"/>
    <dgm:cxn modelId="{69A7CF5C-6E16-400A-895C-DA6B89B6A0A4}" type="presParOf" srcId="{975D912C-2122-4453-8FB8-FE2B26AF5B32}" destId="{0FB3BD08-9246-4EA4-8F9C-0F6AE8C45BC1}" srcOrd="1" destOrd="0" presId="urn:microsoft.com/office/officeart/2005/8/layout/hierarchy6"/>
    <dgm:cxn modelId="{4FC9D901-5838-4EE0-9724-E7093EADA6D7}" type="presParOf" srcId="{0FB3BD08-9246-4EA4-8F9C-0F6AE8C45BC1}" destId="{AFC92E9E-C44D-40BE-B3AE-A7FFCD0A1600}" srcOrd="0" destOrd="0" presId="urn:microsoft.com/office/officeart/2005/8/layout/hierarchy6"/>
    <dgm:cxn modelId="{E7019122-E0FB-440F-AF1D-B2DF8B8F32AE}" type="presParOf" srcId="{0FB3BD08-9246-4EA4-8F9C-0F6AE8C45BC1}" destId="{B3BB0BED-8DB2-4A49-AD54-F7AD02E51B48}" srcOrd="1" destOrd="0" presId="urn:microsoft.com/office/officeart/2005/8/layout/hierarchy6"/>
    <dgm:cxn modelId="{77493685-0923-403B-9B69-7F8F0A9D5F5B}" type="presParOf" srcId="{B3BB0BED-8DB2-4A49-AD54-F7AD02E51B48}" destId="{FA9839A1-085D-4699-BA8E-EDD755A0B0B4}" srcOrd="0" destOrd="0" presId="urn:microsoft.com/office/officeart/2005/8/layout/hierarchy6"/>
    <dgm:cxn modelId="{387BDD70-506B-486E-A966-983E81864BEA}" type="presParOf" srcId="{B3BB0BED-8DB2-4A49-AD54-F7AD02E51B48}" destId="{86F8AA6A-37C3-42B1-BBA0-34A4BC9E5476}" srcOrd="1" destOrd="0" presId="urn:microsoft.com/office/officeart/2005/8/layout/hierarchy6"/>
    <dgm:cxn modelId="{6D91A5CE-226A-4B71-B7E3-CEEC19BCD0A5}" type="presParOf" srcId="{0FB3BD08-9246-4EA4-8F9C-0F6AE8C45BC1}" destId="{5B4F3429-7DEF-420C-8877-48C3950D4FD9}" srcOrd="2" destOrd="0" presId="urn:microsoft.com/office/officeart/2005/8/layout/hierarchy6"/>
    <dgm:cxn modelId="{31FEBE13-8EB4-46AA-ADDC-F41BE265761E}" type="presParOf" srcId="{0FB3BD08-9246-4EA4-8F9C-0F6AE8C45BC1}" destId="{36874A8B-59DD-4F0F-8423-6A68B975A41F}" srcOrd="3" destOrd="0" presId="urn:microsoft.com/office/officeart/2005/8/layout/hierarchy6"/>
    <dgm:cxn modelId="{6A2A1121-D3B8-4D43-921E-D6AC52AE3DA5}" type="presParOf" srcId="{36874A8B-59DD-4F0F-8423-6A68B975A41F}" destId="{DB5B0956-A47E-4054-BC02-5C70B77F3A01}" srcOrd="0" destOrd="0" presId="urn:microsoft.com/office/officeart/2005/8/layout/hierarchy6"/>
    <dgm:cxn modelId="{EE9C687F-098E-40A2-976E-2478693B6CEC}" type="presParOf" srcId="{36874A8B-59DD-4F0F-8423-6A68B975A41F}" destId="{82ADD5C4-2CB5-4794-A837-DE3B707674F0}" srcOrd="1" destOrd="0" presId="urn:microsoft.com/office/officeart/2005/8/layout/hierarchy6"/>
    <dgm:cxn modelId="{5F217952-BC88-4C82-B776-1DBE2A5F849E}" type="presParOf" srcId="{0FB3BD08-9246-4EA4-8F9C-0F6AE8C45BC1}" destId="{1064D15D-8450-49AF-BF87-5EA65E43DC19}" srcOrd="4" destOrd="0" presId="urn:microsoft.com/office/officeart/2005/8/layout/hierarchy6"/>
    <dgm:cxn modelId="{1BB559CE-3D4E-4E44-A09B-009472A3CBDC}" type="presParOf" srcId="{0FB3BD08-9246-4EA4-8F9C-0F6AE8C45BC1}" destId="{32E68704-8D08-4AF6-ACD9-A4D692CF1185}" srcOrd="5" destOrd="0" presId="urn:microsoft.com/office/officeart/2005/8/layout/hierarchy6"/>
    <dgm:cxn modelId="{F20B0FFE-167E-45F9-9719-A3C75A26E749}" type="presParOf" srcId="{32E68704-8D08-4AF6-ACD9-A4D692CF1185}" destId="{B7896D78-86D0-4BDF-A815-3305E8DC2E02}" srcOrd="0" destOrd="0" presId="urn:microsoft.com/office/officeart/2005/8/layout/hierarchy6"/>
    <dgm:cxn modelId="{5255DC04-AEFC-4162-9DF5-F5913FA2FFC7}" type="presParOf" srcId="{32E68704-8D08-4AF6-ACD9-A4D692CF1185}" destId="{9F8F4E07-150D-450F-8833-B1F1BFC8C293}" srcOrd="1" destOrd="0" presId="urn:microsoft.com/office/officeart/2005/8/layout/hierarchy6"/>
    <dgm:cxn modelId="{5F8E00BD-34F3-45C4-BD5D-00918D1AE344}" type="presParOf" srcId="{0F9C7C9D-6D72-4043-ABD3-2661FBAE5108}" destId="{85B85E06-4BEB-4F80-84AE-37916C04BB00}" srcOrd="1" destOrd="0" presId="urn:microsoft.com/office/officeart/2005/8/layout/hierarchy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6613BC30-96F3-4121-8DAF-2C23BB70E8E8}" type="doc">
      <dgm:prSet loTypeId="urn:microsoft.com/office/officeart/2005/8/layout/hierarchy6" loCatId="hierarchy" qsTypeId="urn:microsoft.com/office/officeart/2005/8/quickstyle/simple1" qsCatId="simple" csTypeId="urn:microsoft.com/office/officeart/2005/8/colors/accent3_5" csCatId="accent3" phldr="1"/>
      <dgm:spPr/>
      <dgm:t>
        <a:bodyPr/>
        <a:lstStyle/>
        <a:p>
          <a:endParaRPr lang="en-US"/>
        </a:p>
      </dgm:t>
    </dgm:pt>
    <dgm:pt modelId="{3055D58E-3EBC-4A2C-B3B6-21D3EBB61C9A}">
      <dgm:prSet phldrT="[Text]" custT="1">
        <dgm:style>
          <a:lnRef idx="1">
            <a:schemeClr val="accent3"/>
          </a:lnRef>
          <a:fillRef idx="2">
            <a:schemeClr val="accent3"/>
          </a:fillRef>
          <a:effectRef idx="1">
            <a:schemeClr val="accent3"/>
          </a:effectRef>
          <a:fontRef idx="minor">
            <a:schemeClr val="dk1"/>
          </a:fontRef>
        </dgm:style>
      </dgm:prSet>
      <dgm:spPr>
        <a:blipFill rotWithShape="0">
          <a:blip xmlns:r="http://schemas.openxmlformats.org/officeDocument/2006/relationships" r:embed="rId1"/>
          <a:stretch>
            <a:fillRect/>
          </a:stretch>
        </a:blipFill>
      </dgm:spPr>
      <dgm:t>
        <a:bodyPr/>
        <a:lstStyle/>
        <a:p>
          <a:r>
            <a:rPr lang="en-US">
              <a:noFill/>
            </a:rPr>
            <a:t> </a:t>
          </a:r>
        </a:p>
      </dgm:t>
    </dgm:pt>
    <dgm:pt modelId="{C01A9CF2-7028-45A4-8653-2DBDD0936A0B}" type="parTrans" cxnId="{ECE31119-D4EC-439F-A36A-03E26FE7AB42}">
      <dgm:prSet/>
      <dgm:spPr/>
      <dgm:t>
        <a:bodyPr/>
        <a:lstStyle/>
        <a:p>
          <a:endParaRPr lang="en-US">
            <a:solidFill>
              <a:schemeClr val="bg2"/>
            </a:solidFill>
          </a:endParaRPr>
        </a:p>
      </dgm:t>
    </dgm:pt>
    <dgm:pt modelId="{16A7F40C-3249-4D51-8BBF-F57D781FC0E4}" type="sibTrans" cxnId="{ECE31119-D4EC-439F-A36A-03E26FE7AB42}">
      <dgm:prSet/>
      <dgm:spPr/>
      <dgm:t>
        <a:bodyPr/>
        <a:lstStyle/>
        <a:p>
          <a:endParaRPr lang="en-US">
            <a:solidFill>
              <a:schemeClr val="bg2"/>
            </a:solidFill>
          </a:endParaRPr>
        </a:p>
      </dgm:t>
    </dgm:pt>
    <dgm:pt modelId="{19369D74-B924-4F69-A513-E30BC89391F0}">
      <dgm:prSet phldrT="[Text]" custT="1">
        <dgm:style>
          <a:lnRef idx="1">
            <a:schemeClr val="accent3"/>
          </a:lnRef>
          <a:fillRef idx="2">
            <a:schemeClr val="accent3"/>
          </a:fillRef>
          <a:effectRef idx="1">
            <a:schemeClr val="accent3"/>
          </a:effectRef>
          <a:fontRef idx="minor">
            <a:schemeClr val="dk1"/>
          </a:fontRef>
        </dgm:style>
      </dgm:prSet>
      <dgm:spPr>
        <a:blipFill rotWithShape="0">
          <a:blip xmlns:r="http://schemas.openxmlformats.org/officeDocument/2006/relationships" r:embed="rId2"/>
          <a:stretch>
            <a:fillRect/>
          </a:stretch>
        </a:blipFill>
      </dgm:spPr>
      <dgm:t>
        <a:bodyPr/>
        <a:lstStyle/>
        <a:p>
          <a:r>
            <a:rPr lang="en-US">
              <a:noFill/>
            </a:rPr>
            <a:t> </a:t>
          </a:r>
        </a:p>
      </dgm:t>
    </dgm:pt>
    <dgm:pt modelId="{BD5A7A5D-F539-4A15-B0E9-0744B57858CD}" type="parTrans" cxnId="{4DFC8777-73A1-4ED0-BA0A-91A84E5327B0}">
      <dgm:prSet/>
      <dgm:spPr>
        <a:ln>
          <a:solidFill>
            <a:schemeClr val="accent6"/>
          </a:solidFill>
        </a:ln>
      </dgm:spPr>
      <dgm:t>
        <a:bodyPr/>
        <a:lstStyle/>
        <a:p>
          <a:endParaRPr lang="en-US">
            <a:solidFill>
              <a:schemeClr val="bg2"/>
            </a:solidFill>
          </a:endParaRPr>
        </a:p>
      </dgm:t>
    </dgm:pt>
    <dgm:pt modelId="{4CA1789D-7232-4C74-9C91-31CAF19AF1AA}" type="sibTrans" cxnId="{4DFC8777-73A1-4ED0-BA0A-91A84E5327B0}">
      <dgm:prSet/>
      <dgm:spPr/>
      <dgm:t>
        <a:bodyPr/>
        <a:lstStyle/>
        <a:p>
          <a:endParaRPr lang="en-US">
            <a:solidFill>
              <a:schemeClr val="bg2"/>
            </a:solidFill>
          </a:endParaRPr>
        </a:p>
      </dgm:t>
    </dgm:pt>
    <dgm:pt modelId="{9DD15A4E-F34A-428F-95BD-E9C141F28D79}">
      <dgm:prSet phldrT="[Text]" custT="1">
        <dgm:style>
          <a:lnRef idx="1">
            <a:schemeClr val="accent3"/>
          </a:lnRef>
          <a:fillRef idx="2">
            <a:schemeClr val="accent3"/>
          </a:fillRef>
          <a:effectRef idx="1">
            <a:schemeClr val="accent3"/>
          </a:effectRef>
          <a:fontRef idx="minor">
            <a:schemeClr val="dk1"/>
          </a:fontRef>
        </dgm:style>
      </dgm:prSet>
      <dgm:spPr>
        <a:blipFill rotWithShape="0">
          <a:blip xmlns:r="http://schemas.openxmlformats.org/officeDocument/2006/relationships" r:embed="rId3"/>
          <a:stretch>
            <a:fillRect/>
          </a:stretch>
        </a:blipFill>
      </dgm:spPr>
      <dgm:t>
        <a:bodyPr/>
        <a:lstStyle/>
        <a:p>
          <a:r>
            <a:rPr lang="en-US">
              <a:noFill/>
            </a:rPr>
            <a:t> </a:t>
          </a:r>
        </a:p>
      </dgm:t>
    </dgm:pt>
    <dgm:pt modelId="{0019E10A-C69A-430A-9366-E7B560A08599}" type="parTrans" cxnId="{498C9B87-498D-4855-97BA-1A8BC44F7F2A}">
      <dgm:prSet/>
      <dgm:spPr>
        <a:ln>
          <a:solidFill>
            <a:schemeClr val="accent6"/>
          </a:solidFill>
        </a:ln>
      </dgm:spPr>
      <dgm:t>
        <a:bodyPr/>
        <a:lstStyle/>
        <a:p>
          <a:endParaRPr lang="en-US">
            <a:solidFill>
              <a:schemeClr val="bg2"/>
            </a:solidFill>
          </a:endParaRPr>
        </a:p>
      </dgm:t>
    </dgm:pt>
    <dgm:pt modelId="{0A0F0F33-26B8-4663-9444-D0EF5410B3E2}" type="sibTrans" cxnId="{498C9B87-498D-4855-97BA-1A8BC44F7F2A}">
      <dgm:prSet/>
      <dgm:spPr/>
      <dgm:t>
        <a:bodyPr/>
        <a:lstStyle/>
        <a:p>
          <a:endParaRPr lang="en-US">
            <a:solidFill>
              <a:schemeClr val="bg2"/>
            </a:solidFill>
          </a:endParaRPr>
        </a:p>
      </dgm:t>
    </dgm:pt>
    <dgm:pt modelId="{E4D307FD-2A3B-4D80-B198-3D60EE41818F}">
      <dgm:prSet phldrT="[Text]" custT="1">
        <dgm:style>
          <a:lnRef idx="1">
            <a:schemeClr val="accent3"/>
          </a:lnRef>
          <a:fillRef idx="2">
            <a:schemeClr val="accent3"/>
          </a:fillRef>
          <a:effectRef idx="1">
            <a:schemeClr val="accent3"/>
          </a:effectRef>
          <a:fontRef idx="minor">
            <a:schemeClr val="dk1"/>
          </a:fontRef>
        </dgm:style>
      </dgm:prSet>
      <dgm:spPr>
        <a:blipFill rotWithShape="0">
          <a:blip xmlns:r="http://schemas.openxmlformats.org/officeDocument/2006/relationships" r:embed="rId4"/>
          <a:stretch>
            <a:fillRect/>
          </a:stretch>
        </a:blipFill>
      </dgm:spPr>
      <dgm:t>
        <a:bodyPr/>
        <a:lstStyle/>
        <a:p>
          <a:r>
            <a:rPr lang="en-US">
              <a:noFill/>
            </a:rPr>
            <a:t> </a:t>
          </a:r>
        </a:p>
      </dgm:t>
    </dgm:pt>
    <dgm:pt modelId="{C0BA1353-3F6A-4CA2-A222-B40A8E4B933F}" type="parTrans" cxnId="{2995F82A-EAE6-4133-B627-AD0E029A8EE2}">
      <dgm:prSet/>
      <dgm:spPr>
        <a:ln>
          <a:solidFill>
            <a:schemeClr val="accent6"/>
          </a:solidFill>
        </a:ln>
      </dgm:spPr>
      <dgm:t>
        <a:bodyPr/>
        <a:lstStyle/>
        <a:p>
          <a:endParaRPr lang="en-US">
            <a:solidFill>
              <a:schemeClr val="bg2"/>
            </a:solidFill>
          </a:endParaRPr>
        </a:p>
      </dgm:t>
    </dgm:pt>
    <dgm:pt modelId="{5DC4CDE4-C620-42DA-A867-5621CCA72B36}" type="sibTrans" cxnId="{2995F82A-EAE6-4133-B627-AD0E029A8EE2}">
      <dgm:prSet/>
      <dgm:spPr/>
      <dgm:t>
        <a:bodyPr/>
        <a:lstStyle/>
        <a:p>
          <a:endParaRPr lang="en-US">
            <a:solidFill>
              <a:schemeClr val="bg2"/>
            </a:solidFill>
          </a:endParaRPr>
        </a:p>
      </dgm:t>
    </dgm:pt>
    <dgm:pt modelId="{5E9A9007-BF13-403A-B6B8-AF941271EDB5}">
      <dgm:prSet phldrT="[Text]" custT="1">
        <dgm:style>
          <a:lnRef idx="1">
            <a:schemeClr val="accent3"/>
          </a:lnRef>
          <a:fillRef idx="2">
            <a:schemeClr val="accent3"/>
          </a:fillRef>
          <a:effectRef idx="1">
            <a:schemeClr val="accent3"/>
          </a:effectRef>
          <a:fontRef idx="minor">
            <a:schemeClr val="dk1"/>
          </a:fontRef>
        </dgm:style>
      </dgm:prSet>
      <dgm:spPr>
        <a:blipFill rotWithShape="0">
          <a:blip xmlns:r="http://schemas.openxmlformats.org/officeDocument/2006/relationships" r:embed="rId5"/>
          <a:stretch>
            <a:fillRect/>
          </a:stretch>
        </a:blipFill>
      </dgm:spPr>
      <dgm:t>
        <a:bodyPr/>
        <a:lstStyle/>
        <a:p>
          <a:r>
            <a:rPr lang="en-US">
              <a:noFill/>
            </a:rPr>
            <a:t> </a:t>
          </a:r>
        </a:p>
      </dgm:t>
    </dgm:pt>
    <dgm:pt modelId="{6A8F9006-1111-4442-8B17-CCB2D84079DB}" type="parTrans" cxnId="{DE78B447-7A02-46AB-B152-BE42F79D0A32}">
      <dgm:prSet/>
      <dgm:spPr>
        <a:ln>
          <a:solidFill>
            <a:schemeClr val="accent6"/>
          </a:solidFill>
        </a:ln>
      </dgm:spPr>
      <dgm:t>
        <a:bodyPr/>
        <a:lstStyle/>
        <a:p>
          <a:endParaRPr lang="en-US">
            <a:solidFill>
              <a:schemeClr val="bg2"/>
            </a:solidFill>
          </a:endParaRPr>
        </a:p>
      </dgm:t>
    </dgm:pt>
    <dgm:pt modelId="{82CE2537-D516-48E8-B898-E3DD0527C6B5}" type="sibTrans" cxnId="{DE78B447-7A02-46AB-B152-BE42F79D0A32}">
      <dgm:prSet/>
      <dgm:spPr/>
      <dgm:t>
        <a:bodyPr/>
        <a:lstStyle/>
        <a:p>
          <a:endParaRPr lang="en-US">
            <a:solidFill>
              <a:schemeClr val="bg2"/>
            </a:solidFill>
          </a:endParaRPr>
        </a:p>
      </dgm:t>
    </dgm:pt>
    <dgm:pt modelId="{95F5F82B-4275-4F41-AF54-29AD91863944}">
      <dgm:prSet phldrT="[Text]" custT="1">
        <dgm:style>
          <a:lnRef idx="1">
            <a:schemeClr val="accent3"/>
          </a:lnRef>
          <a:fillRef idx="2">
            <a:schemeClr val="accent3"/>
          </a:fillRef>
          <a:effectRef idx="1">
            <a:schemeClr val="accent3"/>
          </a:effectRef>
          <a:fontRef idx="minor">
            <a:schemeClr val="dk1"/>
          </a:fontRef>
        </dgm:style>
      </dgm:prSet>
      <dgm:spPr>
        <a:blipFill rotWithShape="0">
          <a:blip xmlns:r="http://schemas.openxmlformats.org/officeDocument/2006/relationships" r:embed="rId6"/>
          <a:stretch>
            <a:fillRect/>
          </a:stretch>
        </a:blipFill>
      </dgm:spPr>
      <dgm:t>
        <a:bodyPr/>
        <a:lstStyle/>
        <a:p>
          <a:r>
            <a:rPr lang="en-US">
              <a:noFill/>
            </a:rPr>
            <a:t> </a:t>
          </a:r>
        </a:p>
      </dgm:t>
    </dgm:pt>
    <dgm:pt modelId="{0D2D4617-86B5-463C-BD7D-B6BC98F8BE0C}" type="parTrans" cxnId="{50B5948E-66FE-4141-B15C-2A932321C11D}">
      <dgm:prSet/>
      <dgm:spPr>
        <a:ln>
          <a:solidFill>
            <a:schemeClr val="accent6"/>
          </a:solidFill>
        </a:ln>
      </dgm:spPr>
      <dgm:t>
        <a:bodyPr/>
        <a:lstStyle/>
        <a:p>
          <a:endParaRPr lang="en-US">
            <a:solidFill>
              <a:schemeClr val="bg2"/>
            </a:solidFill>
          </a:endParaRPr>
        </a:p>
      </dgm:t>
    </dgm:pt>
    <dgm:pt modelId="{D7E2AA2E-150D-42C7-AE9D-FED080A640E1}" type="sibTrans" cxnId="{50B5948E-66FE-4141-B15C-2A932321C11D}">
      <dgm:prSet/>
      <dgm:spPr/>
      <dgm:t>
        <a:bodyPr/>
        <a:lstStyle/>
        <a:p>
          <a:endParaRPr lang="en-US">
            <a:solidFill>
              <a:schemeClr val="bg2"/>
            </a:solidFill>
          </a:endParaRPr>
        </a:p>
      </dgm:t>
    </dgm:pt>
    <dgm:pt modelId="{0F9C7C9D-6D72-4043-ABD3-2661FBAE5108}" type="pres">
      <dgm:prSet presAssocID="{6613BC30-96F3-4121-8DAF-2C23BB70E8E8}" presName="mainComposite" presStyleCnt="0">
        <dgm:presLayoutVars>
          <dgm:chPref val="1"/>
          <dgm:dir/>
          <dgm:animOne val="branch"/>
          <dgm:animLvl val="lvl"/>
          <dgm:resizeHandles val="exact"/>
        </dgm:presLayoutVars>
      </dgm:prSet>
      <dgm:spPr/>
      <dgm:t>
        <a:bodyPr/>
        <a:lstStyle/>
        <a:p>
          <a:endParaRPr lang="en-US"/>
        </a:p>
      </dgm:t>
    </dgm:pt>
    <dgm:pt modelId="{29E76DBD-7837-4858-A800-E9EBD1A8FB36}" type="pres">
      <dgm:prSet presAssocID="{6613BC30-96F3-4121-8DAF-2C23BB70E8E8}" presName="hierFlow" presStyleCnt="0"/>
      <dgm:spPr/>
    </dgm:pt>
    <dgm:pt modelId="{C39D862B-868F-46A6-AA94-C15248C7A2BE}" type="pres">
      <dgm:prSet presAssocID="{6613BC30-96F3-4121-8DAF-2C23BB70E8E8}" presName="hierChild1" presStyleCnt="0">
        <dgm:presLayoutVars>
          <dgm:chPref val="1"/>
          <dgm:animOne val="branch"/>
          <dgm:animLvl val="lvl"/>
        </dgm:presLayoutVars>
      </dgm:prSet>
      <dgm:spPr/>
    </dgm:pt>
    <dgm:pt modelId="{A5BE634C-D096-4ED1-B8DC-DDB6FC9E3814}" type="pres">
      <dgm:prSet presAssocID="{3055D58E-3EBC-4A2C-B3B6-21D3EBB61C9A}" presName="Name14" presStyleCnt="0"/>
      <dgm:spPr/>
    </dgm:pt>
    <dgm:pt modelId="{BF8DE730-BCF4-4B73-9233-46539BCED9A6}" type="pres">
      <dgm:prSet presAssocID="{3055D58E-3EBC-4A2C-B3B6-21D3EBB61C9A}" presName="level1Shape" presStyleLbl="node0" presStyleIdx="0" presStyleCnt="1">
        <dgm:presLayoutVars>
          <dgm:chPref val="3"/>
        </dgm:presLayoutVars>
      </dgm:prSet>
      <dgm:spPr/>
      <dgm:t>
        <a:bodyPr/>
        <a:lstStyle/>
        <a:p>
          <a:endParaRPr lang="en-US"/>
        </a:p>
      </dgm:t>
    </dgm:pt>
    <dgm:pt modelId="{6DF2C236-B71E-49D6-BECD-AD086B45BFA2}" type="pres">
      <dgm:prSet presAssocID="{3055D58E-3EBC-4A2C-B3B6-21D3EBB61C9A}" presName="hierChild2" presStyleCnt="0"/>
      <dgm:spPr/>
    </dgm:pt>
    <dgm:pt modelId="{D5FED62E-B35C-433E-A04E-A050D0ED1B92}" type="pres">
      <dgm:prSet presAssocID="{BD5A7A5D-F539-4A15-B0E9-0744B57858CD}" presName="Name19" presStyleLbl="parChTrans1D2" presStyleIdx="0" presStyleCnt="2"/>
      <dgm:spPr/>
      <dgm:t>
        <a:bodyPr/>
        <a:lstStyle/>
        <a:p>
          <a:endParaRPr lang="en-US"/>
        </a:p>
      </dgm:t>
    </dgm:pt>
    <dgm:pt modelId="{C752A96F-F071-4D34-BEA9-D579FA105C61}" type="pres">
      <dgm:prSet presAssocID="{19369D74-B924-4F69-A513-E30BC89391F0}" presName="Name21" presStyleCnt="0"/>
      <dgm:spPr/>
    </dgm:pt>
    <dgm:pt modelId="{A96EFDA2-900D-4BCF-9B73-D1293133FEA2}" type="pres">
      <dgm:prSet presAssocID="{19369D74-B924-4F69-A513-E30BC89391F0}" presName="level2Shape" presStyleLbl="node2" presStyleIdx="0" presStyleCnt="2"/>
      <dgm:spPr/>
      <dgm:t>
        <a:bodyPr/>
        <a:lstStyle/>
        <a:p>
          <a:endParaRPr lang="en-US"/>
        </a:p>
      </dgm:t>
    </dgm:pt>
    <dgm:pt modelId="{7C07FA54-8C8A-4B38-907F-D2727EA0D049}" type="pres">
      <dgm:prSet presAssocID="{19369D74-B924-4F69-A513-E30BC89391F0}" presName="hierChild3" presStyleCnt="0"/>
      <dgm:spPr/>
    </dgm:pt>
    <dgm:pt modelId="{54777DEA-8459-4888-A4A7-E0D2B0BE438A}" type="pres">
      <dgm:prSet presAssocID="{0019E10A-C69A-430A-9366-E7B560A08599}" presName="Name19" presStyleLbl="parChTrans1D2" presStyleIdx="1" presStyleCnt="2"/>
      <dgm:spPr/>
      <dgm:t>
        <a:bodyPr/>
        <a:lstStyle/>
        <a:p>
          <a:endParaRPr lang="en-US"/>
        </a:p>
      </dgm:t>
    </dgm:pt>
    <dgm:pt modelId="{975D912C-2122-4453-8FB8-FE2B26AF5B32}" type="pres">
      <dgm:prSet presAssocID="{9DD15A4E-F34A-428F-95BD-E9C141F28D79}" presName="Name21" presStyleCnt="0"/>
      <dgm:spPr/>
    </dgm:pt>
    <dgm:pt modelId="{94EFF8F1-5307-4237-8A1C-7CB3B4213751}" type="pres">
      <dgm:prSet presAssocID="{9DD15A4E-F34A-428F-95BD-E9C141F28D79}" presName="level2Shape" presStyleLbl="node2" presStyleIdx="1" presStyleCnt="2"/>
      <dgm:spPr/>
      <dgm:t>
        <a:bodyPr/>
        <a:lstStyle/>
        <a:p>
          <a:endParaRPr lang="en-US"/>
        </a:p>
      </dgm:t>
    </dgm:pt>
    <dgm:pt modelId="{0FB3BD08-9246-4EA4-8F9C-0F6AE8C45BC1}" type="pres">
      <dgm:prSet presAssocID="{9DD15A4E-F34A-428F-95BD-E9C141F28D79}" presName="hierChild3" presStyleCnt="0"/>
      <dgm:spPr/>
    </dgm:pt>
    <dgm:pt modelId="{AFC92E9E-C44D-40BE-B3AE-A7FFCD0A1600}" type="pres">
      <dgm:prSet presAssocID="{C0BA1353-3F6A-4CA2-A222-B40A8E4B933F}" presName="Name19" presStyleLbl="parChTrans1D3" presStyleIdx="0" presStyleCnt="3"/>
      <dgm:spPr/>
      <dgm:t>
        <a:bodyPr/>
        <a:lstStyle/>
        <a:p>
          <a:endParaRPr lang="en-US"/>
        </a:p>
      </dgm:t>
    </dgm:pt>
    <dgm:pt modelId="{B3BB0BED-8DB2-4A49-AD54-F7AD02E51B48}" type="pres">
      <dgm:prSet presAssocID="{E4D307FD-2A3B-4D80-B198-3D60EE41818F}" presName="Name21" presStyleCnt="0"/>
      <dgm:spPr/>
    </dgm:pt>
    <dgm:pt modelId="{FA9839A1-085D-4699-BA8E-EDD755A0B0B4}" type="pres">
      <dgm:prSet presAssocID="{E4D307FD-2A3B-4D80-B198-3D60EE41818F}" presName="level2Shape" presStyleLbl="node3" presStyleIdx="0" presStyleCnt="3"/>
      <dgm:spPr/>
      <dgm:t>
        <a:bodyPr/>
        <a:lstStyle/>
        <a:p>
          <a:endParaRPr lang="en-US"/>
        </a:p>
      </dgm:t>
    </dgm:pt>
    <dgm:pt modelId="{86F8AA6A-37C3-42B1-BBA0-34A4BC9E5476}" type="pres">
      <dgm:prSet presAssocID="{E4D307FD-2A3B-4D80-B198-3D60EE41818F}" presName="hierChild3" presStyleCnt="0"/>
      <dgm:spPr/>
    </dgm:pt>
    <dgm:pt modelId="{5B4F3429-7DEF-420C-8877-48C3950D4FD9}" type="pres">
      <dgm:prSet presAssocID="{6A8F9006-1111-4442-8B17-CCB2D84079DB}" presName="Name19" presStyleLbl="parChTrans1D3" presStyleIdx="1" presStyleCnt="3"/>
      <dgm:spPr/>
      <dgm:t>
        <a:bodyPr/>
        <a:lstStyle/>
        <a:p>
          <a:endParaRPr lang="en-US"/>
        </a:p>
      </dgm:t>
    </dgm:pt>
    <dgm:pt modelId="{36874A8B-59DD-4F0F-8423-6A68B975A41F}" type="pres">
      <dgm:prSet presAssocID="{5E9A9007-BF13-403A-B6B8-AF941271EDB5}" presName="Name21" presStyleCnt="0"/>
      <dgm:spPr/>
    </dgm:pt>
    <dgm:pt modelId="{DB5B0956-A47E-4054-BC02-5C70B77F3A01}" type="pres">
      <dgm:prSet presAssocID="{5E9A9007-BF13-403A-B6B8-AF941271EDB5}" presName="level2Shape" presStyleLbl="node3" presStyleIdx="1" presStyleCnt="3"/>
      <dgm:spPr/>
      <dgm:t>
        <a:bodyPr/>
        <a:lstStyle/>
        <a:p>
          <a:endParaRPr lang="en-US"/>
        </a:p>
      </dgm:t>
    </dgm:pt>
    <dgm:pt modelId="{82ADD5C4-2CB5-4794-A837-DE3B707674F0}" type="pres">
      <dgm:prSet presAssocID="{5E9A9007-BF13-403A-B6B8-AF941271EDB5}" presName="hierChild3" presStyleCnt="0"/>
      <dgm:spPr/>
    </dgm:pt>
    <dgm:pt modelId="{1064D15D-8450-49AF-BF87-5EA65E43DC19}" type="pres">
      <dgm:prSet presAssocID="{0D2D4617-86B5-463C-BD7D-B6BC98F8BE0C}" presName="Name19" presStyleLbl="parChTrans1D3" presStyleIdx="2" presStyleCnt="3"/>
      <dgm:spPr/>
      <dgm:t>
        <a:bodyPr/>
        <a:lstStyle/>
        <a:p>
          <a:endParaRPr lang="en-US"/>
        </a:p>
      </dgm:t>
    </dgm:pt>
    <dgm:pt modelId="{32E68704-8D08-4AF6-ACD9-A4D692CF1185}" type="pres">
      <dgm:prSet presAssocID="{95F5F82B-4275-4F41-AF54-29AD91863944}" presName="Name21" presStyleCnt="0"/>
      <dgm:spPr/>
    </dgm:pt>
    <dgm:pt modelId="{B7896D78-86D0-4BDF-A815-3305E8DC2E02}" type="pres">
      <dgm:prSet presAssocID="{95F5F82B-4275-4F41-AF54-29AD91863944}" presName="level2Shape" presStyleLbl="node3" presStyleIdx="2" presStyleCnt="3"/>
      <dgm:spPr/>
      <dgm:t>
        <a:bodyPr/>
        <a:lstStyle/>
        <a:p>
          <a:endParaRPr lang="en-US"/>
        </a:p>
      </dgm:t>
    </dgm:pt>
    <dgm:pt modelId="{9F8F4E07-150D-450F-8833-B1F1BFC8C293}" type="pres">
      <dgm:prSet presAssocID="{95F5F82B-4275-4F41-AF54-29AD91863944}" presName="hierChild3" presStyleCnt="0"/>
      <dgm:spPr/>
    </dgm:pt>
    <dgm:pt modelId="{85B85E06-4BEB-4F80-84AE-37916C04BB00}" type="pres">
      <dgm:prSet presAssocID="{6613BC30-96F3-4121-8DAF-2C23BB70E8E8}" presName="bgShapesFlow" presStyleCnt="0"/>
      <dgm:spPr/>
    </dgm:pt>
  </dgm:ptLst>
  <dgm:cxnLst>
    <dgm:cxn modelId="{ECE31119-D4EC-439F-A36A-03E26FE7AB42}" srcId="{6613BC30-96F3-4121-8DAF-2C23BB70E8E8}" destId="{3055D58E-3EBC-4A2C-B3B6-21D3EBB61C9A}" srcOrd="0" destOrd="0" parTransId="{C01A9CF2-7028-45A4-8653-2DBDD0936A0B}" sibTransId="{16A7F40C-3249-4D51-8BBF-F57D781FC0E4}"/>
    <dgm:cxn modelId="{FFD88598-378B-4B08-B114-D67752BDC821}" type="presOf" srcId="{C0BA1353-3F6A-4CA2-A222-B40A8E4B933F}" destId="{AFC92E9E-C44D-40BE-B3AE-A7FFCD0A1600}" srcOrd="0" destOrd="0" presId="urn:microsoft.com/office/officeart/2005/8/layout/hierarchy6"/>
    <dgm:cxn modelId="{83F21A0B-1E66-4102-A212-9D3F72662430}" type="presOf" srcId="{9DD15A4E-F34A-428F-95BD-E9C141F28D79}" destId="{94EFF8F1-5307-4237-8A1C-7CB3B4213751}" srcOrd="0" destOrd="0" presId="urn:microsoft.com/office/officeart/2005/8/layout/hierarchy6"/>
    <dgm:cxn modelId="{FF29868A-91CB-49ED-B729-731810201A37}" type="presOf" srcId="{E4D307FD-2A3B-4D80-B198-3D60EE41818F}" destId="{FA9839A1-085D-4699-BA8E-EDD755A0B0B4}" srcOrd="0" destOrd="0" presId="urn:microsoft.com/office/officeart/2005/8/layout/hierarchy6"/>
    <dgm:cxn modelId="{498C9B87-498D-4855-97BA-1A8BC44F7F2A}" srcId="{3055D58E-3EBC-4A2C-B3B6-21D3EBB61C9A}" destId="{9DD15A4E-F34A-428F-95BD-E9C141F28D79}" srcOrd="1" destOrd="0" parTransId="{0019E10A-C69A-430A-9366-E7B560A08599}" sibTransId="{0A0F0F33-26B8-4663-9444-D0EF5410B3E2}"/>
    <dgm:cxn modelId="{64201454-2500-432C-B479-7ACA08A94A76}" type="presOf" srcId="{6613BC30-96F3-4121-8DAF-2C23BB70E8E8}" destId="{0F9C7C9D-6D72-4043-ABD3-2661FBAE5108}" srcOrd="0" destOrd="0" presId="urn:microsoft.com/office/officeart/2005/8/layout/hierarchy6"/>
    <dgm:cxn modelId="{DE78B447-7A02-46AB-B152-BE42F79D0A32}" srcId="{9DD15A4E-F34A-428F-95BD-E9C141F28D79}" destId="{5E9A9007-BF13-403A-B6B8-AF941271EDB5}" srcOrd="1" destOrd="0" parTransId="{6A8F9006-1111-4442-8B17-CCB2D84079DB}" sibTransId="{82CE2537-D516-48E8-B898-E3DD0527C6B5}"/>
    <dgm:cxn modelId="{513E6494-0624-4110-99DD-DB8662B5CA02}" type="presOf" srcId="{19369D74-B924-4F69-A513-E30BC89391F0}" destId="{A96EFDA2-900D-4BCF-9B73-D1293133FEA2}" srcOrd="0" destOrd="0" presId="urn:microsoft.com/office/officeart/2005/8/layout/hierarchy6"/>
    <dgm:cxn modelId="{9EC70BEE-390D-4069-B672-66357FFE29B4}" type="presOf" srcId="{0D2D4617-86B5-463C-BD7D-B6BC98F8BE0C}" destId="{1064D15D-8450-49AF-BF87-5EA65E43DC19}" srcOrd="0" destOrd="0" presId="urn:microsoft.com/office/officeart/2005/8/layout/hierarchy6"/>
    <dgm:cxn modelId="{73FF34A4-9E8E-4D2D-88D0-8B701B3782FC}" type="presOf" srcId="{5E9A9007-BF13-403A-B6B8-AF941271EDB5}" destId="{DB5B0956-A47E-4054-BC02-5C70B77F3A01}" srcOrd="0" destOrd="0" presId="urn:microsoft.com/office/officeart/2005/8/layout/hierarchy6"/>
    <dgm:cxn modelId="{2995F82A-EAE6-4133-B627-AD0E029A8EE2}" srcId="{9DD15A4E-F34A-428F-95BD-E9C141F28D79}" destId="{E4D307FD-2A3B-4D80-B198-3D60EE41818F}" srcOrd="0" destOrd="0" parTransId="{C0BA1353-3F6A-4CA2-A222-B40A8E4B933F}" sibTransId="{5DC4CDE4-C620-42DA-A867-5621CCA72B36}"/>
    <dgm:cxn modelId="{788D2057-9DF3-460C-B5EA-24BCAAE512C5}" type="presOf" srcId="{6A8F9006-1111-4442-8B17-CCB2D84079DB}" destId="{5B4F3429-7DEF-420C-8877-48C3950D4FD9}" srcOrd="0" destOrd="0" presId="urn:microsoft.com/office/officeart/2005/8/layout/hierarchy6"/>
    <dgm:cxn modelId="{30A36E87-CE2E-4854-9ADD-C931DE24B67C}" type="presOf" srcId="{BD5A7A5D-F539-4A15-B0E9-0744B57858CD}" destId="{D5FED62E-B35C-433E-A04E-A050D0ED1B92}" srcOrd="0" destOrd="0" presId="urn:microsoft.com/office/officeart/2005/8/layout/hierarchy6"/>
    <dgm:cxn modelId="{50B5948E-66FE-4141-B15C-2A932321C11D}" srcId="{9DD15A4E-F34A-428F-95BD-E9C141F28D79}" destId="{95F5F82B-4275-4F41-AF54-29AD91863944}" srcOrd="2" destOrd="0" parTransId="{0D2D4617-86B5-463C-BD7D-B6BC98F8BE0C}" sibTransId="{D7E2AA2E-150D-42C7-AE9D-FED080A640E1}"/>
    <dgm:cxn modelId="{87DF908C-066D-4ADC-B588-DF4D545C49F7}" type="presOf" srcId="{95F5F82B-4275-4F41-AF54-29AD91863944}" destId="{B7896D78-86D0-4BDF-A815-3305E8DC2E02}" srcOrd="0" destOrd="0" presId="urn:microsoft.com/office/officeart/2005/8/layout/hierarchy6"/>
    <dgm:cxn modelId="{6C417BAE-0EDE-4EA1-86DC-B4DF42D1D9DC}" type="presOf" srcId="{0019E10A-C69A-430A-9366-E7B560A08599}" destId="{54777DEA-8459-4888-A4A7-E0D2B0BE438A}" srcOrd="0" destOrd="0" presId="urn:microsoft.com/office/officeart/2005/8/layout/hierarchy6"/>
    <dgm:cxn modelId="{08A99B1D-A817-44C1-BEFF-DB5EF22C5E65}" type="presOf" srcId="{3055D58E-3EBC-4A2C-B3B6-21D3EBB61C9A}" destId="{BF8DE730-BCF4-4B73-9233-46539BCED9A6}" srcOrd="0" destOrd="0" presId="urn:microsoft.com/office/officeart/2005/8/layout/hierarchy6"/>
    <dgm:cxn modelId="{4DFC8777-73A1-4ED0-BA0A-91A84E5327B0}" srcId="{3055D58E-3EBC-4A2C-B3B6-21D3EBB61C9A}" destId="{19369D74-B924-4F69-A513-E30BC89391F0}" srcOrd="0" destOrd="0" parTransId="{BD5A7A5D-F539-4A15-B0E9-0744B57858CD}" sibTransId="{4CA1789D-7232-4C74-9C91-31CAF19AF1AA}"/>
    <dgm:cxn modelId="{0D5925AD-521E-4180-A257-D87F8955DB70}" type="presParOf" srcId="{0F9C7C9D-6D72-4043-ABD3-2661FBAE5108}" destId="{29E76DBD-7837-4858-A800-E9EBD1A8FB36}" srcOrd="0" destOrd="0" presId="urn:microsoft.com/office/officeart/2005/8/layout/hierarchy6"/>
    <dgm:cxn modelId="{0EBA9ECD-F71D-4612-94FA-4B44578D8E3F}" type="presParOf" srcId="{29E76DBD-7837-4858-A800-E9EBD1A8FB36}" destId="{C39D862B-868F-46A6-AA94-C15248C7A2BE}" srcOrd="0" destOrd="0" presId="urn:microsoft.com/office/officeart/2005/8/layout/hierarchy6"/>
    <dgm:cxn modelId="{E02E51E2-6A79-4D65-970E-2BC14FD92CE4}" type="presParOf" srcId="{C39D862B-868F-46A6-AA94-C15248C7A2BE}" destId="{A5BE634C-D096-4ED1-B8DC-DDB6FC9E3814}" srcOrd="0" destOrd="0" presId="urn:microsoft.com/office/officeart/2005/8/layout/hierarchy6"/>
    <dgm:cxn modelId="{E8EE961D-8FD9-444B-A82A-A58A58AFE1C9}" type="presParOf" srcId="{A5BE634C-D096-4ED1-B8DC-DDB6FC9E3814}" destId="{BF8DE730-BCF4-4B73-9233-46539BCED9A6}" srcOrd="0" destOrd="0" presId="urn:microsoft.com/office/officeart/2005/8/layout/hierarchy6"/>
    <dgm:cxn modelId="{482038EB-EED0-421D-822C-FC0A6CE219B1}" type="presParOf" srcId="{A5BE634C-D096-4ED1-B8DC-DDB6FC9E3814}" destId="{6DF2C236-B71E-49D6-BECD-AD086B45BFA2}" srcOrd="1" destOrd="0" presId="urn:microsoft.com/office/officeart/2005/8/layout/hierarchy6"/>
    <dgm:cxn modelId="{A6262647-1EB4-4E16-859E-0C3B0CA96F61}" type="presParOf" srcId="{6DF2C236-B71E-49D6-BECD-AD086B45BFA2}" destId="{D5FED62E-B35C-433E-A04E-A050D0ED1B92}" srcOrd="0" destOrd="0" presId="urn:microsoft.com/office/officeart/2005/8/layout/hierarchy6"/>
    <dgm:cxn modelId="{C03DD516-EE56-4C38-AA77-24426E462966}" type="presParOf" srcId="{6DF2C236-B71E-49D6-BECD-AD086B45BFA2}" destId="{C752A96F-F071-4D34-BEA9-D579FA105C61}" srcOrd="1" destOrd="0" presId="urn:microsoft.com/office/officeart/2005/8/layout/hierarchy6"/>
    <dgm:cxn modelId="{08870D85-9AAC-4A3A-9C77-96D8850D23EF}" type="presParOf" srcId="{C752A96F-F071-4D34-BEA9-D579FA105C61}" destId="{A96EFDA2-900D-4BCF-9B73-D1293133FEA2}" srcOrd="0" destOrd="0" presId="urn:microsoft.com/office/officeart/2005/8/layout/hierarchy6"/>
    <dgm:cxn modelId="{7E1C4E09-006F-4B43-8346-36E2D8C0D9BA}" type="presParOf" srcId="{C752A96F-F071-4D34-BEA9-D579FA105C61}" destId="{7C07FA54-8C8A-4B38-907F-D2727EA0D049}" srcOrd="1" destOrd="0" presId="urn:microsoft.com/office/officeart/2005/8/layout/hierarchy6"/>
    <dgm:cxn modelId="{67FCB71A-10E1-4783-9126-7E1E0EBED0DE}" type="presParOf" srcId="{6DF2C236-B71E-49D6-BECD-AD086B45BFA2}" destId="{54777DEA-8459-4888-A4A7-E0D2B0BE438A}" srcOrd="2" destOrd="0" presId="urn:microsoft.com/office/officeart/2005/8/layout/hierarchy6"/>
    <dgm:cxn modelId="{08FDC919-B822-480F-B144-F718C36D11AE}" type="presParOf" srcId="{6DF2C236-B71E-49D6-BECD-AD086B45BFA2}" destId="{975D912C-2122-4453-8FB8-FE2B26AF5B32}" srcOrd="3" destOrd="0" presId="urn:microsoft.com/office/officeart/2005/8/layout/hierarchy6"/>
    <dgm:cxn modelId="{AC148DEA-3598-497C-8CA6-AA4344557781}" type="presParOf" srcId="{975D912C-2122-4453-8FB8-FE2B26AF5B32}" destId="{94EFF8F1-5307-4237-8A1C-7CB3B4213751}" srcOrd="0" destOrd="0" presId="urn:microsoft.com/office/officeart/2005/8/layout/hierarchy6"/>
    <dgm:cxn modelId="{69A7CF5C-6E16-400A-895C-DA6B89B6A0A4}" type="presParOf" srcId="{975D912C-2122-4453-8FB8-FE2B26AF5B32}" destId="{0FB3BD08-9246-4EA4-8F9C-0F6AE8C45BC1}" srcOrd="1" destOrd="0" presId="urn:microsoft.com/office/officeart/2005/8/layout/hierarchy6"/>
    <dgm:cxn modelId="{4FC9D901-5838-4EE0-9724-E7093EADA6D7}" type="presParOf" srcId="{0FB3BD08-9246-4EA4-8F9C-0F6AE8C45BC1}" destId="{AFC92E9E-C44D-40BE-B3AE-A7FFCD0A1600}" srcOrd="0" destOrd="0" presId="urn:microsoft.com/office/officeart/2005/8/layout/hierarchy6"/>
    <dgm:cxn modelId="{E7019122-E0FB-440F-AF1D-B2DF8B8F32AE}" type="presParOf" srcId="{0FB3BD08-9246-4EA4-8F9C-0F6AE8C45BC1}" destId="{B3BB0BED-8DB2-4A49-AD54-F7AD02E51B48}" srcOrd="1" destOrd="0" presId="urn:microsoft.com/office/officeart/2005/8/layout/hierarchy6"/>
    <dgm:cxn modelId="{77493685-0923-403B-9B69-7F8F0A9D5F5B}" type="presParOf" srcId="{B3BB0BED-8DB2-4A49-AD54-F7AD02E51B48}" destId="{FA9839A1-085D-4699-BA8E-EDD755A0B0B4}" srcOrd="0" destOrd="0" presId="urn:microsoft.com/office/officeart/2005/8/layout/hierarchy6"/>
    <dgm:cxn modelId="{387BDD70-506B-486E-A966-983E81864BEA}" type="presParOf" srcId="{B3BB0BED-8DB2-4A49-AD54-F7AD02E51B48}" destId="{86F8AA6A-37C3-42B1-BBA0-34A4BC9E5476}" srcOrd="1" destOrd="0" presId="urn:microsoft.com/office/officeart/2005/8/layout/hierarchy6"/>
    <dgm:cxn modelId="{6D91A5CE-226A-4B71-B7E3-CEEC19BCD0A5}" type="presParOf" srcId="{0FB3BD08-9246-4EA4-8F9C-0F6AE8C45BC1}" destId="{5B4F3429-7DEF-420C-8877-48C3950D4FD9}" srcOrd="2" destOrd="0" presId="urn:microsoft.com/office/officeart/2005/8/layout/hierarchy6"/>
    <dgm:cxn modelId="{31FEBE13-8EB4-46AA-ADDC-F41BE265761E}" type="presParOf" srcId="{0FB3BD08-9246-4EA4-8F9C-0F6AE8C45BC1}" destId="{36874A8B-59DD-4F0F-8423-6A68B975A41F}" srcOrd="3" destOrd="0" presId="urn:microsoft.com/office/officeart/2005/8/layout/hierarchy6"/>
    <dgm:cxn modelId="{6A2A1121-D3B8-4D43-921E-D6AC52AE3DA5}" type="presParOf" srcId="{36874A8B-59DD-4F0F-8423-6A68B975A41F}" destId="{DB5B0956-A47E-4054-BC02-5C70B77F3A01}" srcOrd="0" destOrd="0" presId="urn:microsoft.com/office/officeart/2005/8/layout/hierarchy6"/>
    <dgm:cxn modelId="{EE9C687F-098E-40A2-976E-2478693B6CEC}" type="presParOf" srcId="{36874A8B-59DD-4F0F-8423-6A68B975A41F}" destId="{82ADD5C4-2CB5-4794-A837-DE3B707674F0}" srcOrd="1" destOrd="0" presId="urn:microsoft.com/office/officeart/2005/8/layout/hierarchy6"/>
    <dgm:cxn modelId="{5F217952-BC88-4C82-B776-1DBE2A5F849E}" type="presParOf" srcId="{0FB3BD08-9246-4EA4-8F9C-0F6AE8C45BC1}" destId="{1064D15D-8450-49AF-BF87-5EA65E43DC19}" srcOrd="4" destOrd="0" presId="urn:microsoft.com/office/officeart/2005/8/layout/hierarchy6"/>
    <dgm:cxn modelId="{1BB559CE-3D4E-4E44-A09B-009472A3CBDC}" type="presParOf" srcId="{0FB3BD08-9246-4EA4-8F9C-0F6AE8C45BC1}" destId="{32E68704-8D08-4AF6-ACD9-A4D692CF1185}" srcOrd="5" destOrd="0" presId="urn:microsoft.com/office/officeart/2005/8/layout/hierarchy6"/>
    <dgm:cxn modelId="{F20B0FFE-167E-45F9-9719-A3C75A26E749}" type="presParOf" srcId="{32E68704-8D08-4AF6-ACD9-A4D692CF1185}" destId="{B7896D78-86D0-4BDF-A815-3305E8DC2E02}" srcOrd="0" destOrd="0" presId="urn:microsoft.com/office/officeart/2005/8/layout/hierarchy6"/>
    <dgm:cxn modelId="{5255DC04-AEFC-4162-9DF5-F5913FA2FFC7}" type="presParOf" srcId="{32E68704-8D08-4AF6-ACD9-A4D692CF1185}" destId="{9F8F4E07-150D-450F-8833-B1F1BFC8C293}" srcOrd="1" destOrd="0" presId="urn:microsoft.com/office/officeart/2005/8/layout/hierarchy6"/>
    <dgm:cxn modelId="{5F8E00BD-34F3-45C4-BD5D-00918D1AE344}" type="presParOf" srcId="{0F9C7C9D-6D72-4043-ABD3-2661FBAE5108}" destId="{85B85E06-4BEB-4F80-84AE-37916C04BB00}" srcOrd="1" destOrd="0" presId="urn:microsoft.com/office/officeart/2005/8/layout/hierarchy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7D8A57A1-23C3-4CAA-9E71-B87A52F119F2}" type="doc">
      <dgm:prSet loTypeId="urn:microsoft.com/office/officeart/2005/8/layout/process4" loCatId="process" qsTypeId="urn:microsoft.com/office/officeart/2005/8/quickstyle/simple1" qsCatId="simple" csTypeId="urn:microsoft.com/office/officeart/2005/8/colors/accent3_2" csCatId="accent3" phldr="1"/>
      <dgm:spPr/>
      <dgm:t>
        <a:bodyPr/>
        <a:lstStyle/>
        <a:p>
          <a:endParaRPr lang="en-US"/>
        </a:p>
      </dgm:t>
    </dgm:pt>
    <dgm:pt modelId="{F10A7103-91F4-4ACB-9C4C-46BBC615F9A2}">
      <dgm:prSet phldrT="[Text]" custT="1"/>
      <dgm:spPr/>
      <dgm:t>
        <a:bodyPr/>
        <a:lstStyle/>
        <a:p>
          <a:r>
            <a:rPr lang="en-US" sz="20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Measured Weights in PSF</a:t>
          </a:r>
          <a:endParaRPr lang="en-US" sz="20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endParaRPr>
        </a:p>
      </dgm:t>
    </dgm:pt>
    <dgm:pt modelId="{DA634E1B-9C62-45BC-AEAF-488A4F1FDE37}" type="parTrans" cxnId="{5E4E495D-6E33-4A14-ADBB-CC1B6F64114D}">
      <dgm:prSet/>
      <dgm:spPr/>
      <dgm:t>
        <a:bodyPr/>
        <a:lstStyle/>
        <a:p>
          <a:endParaRPr lang="en-US" sz="1800">
            <a:latin typeface="Arial" panose="020B0604020202020204" pitchFamily="34" charset="0"/>
            <a:cs typeface="Arial" panose="020B0604020202020204" pitchFamily="34" charset="0"/>
          </a:endParaRPr>
        </a:p>
      </dgm:t>
    </dgm:pt>
    <dgm:pt modelId="{02020771-E6A2-4F94-927D-1774C5F0DDC9}" type="sibTrans" cxnId="{5E4E495D-6E33-4A14-ADBB-CC1B6F64114D}">
      <dgm:prSet/>
      <dgm:spPr/>
      <dgm:t>
        <a:bodyPr/>
        <a:lstStyle/>
        <a:p>
          <a:endParaRPr lang="en-US" sz="1800">
            <a:latin typeface="Arial" panose="020B0604020202020204" pitchFamily="34" charset="0"/>
            <a:cs typeface="Arial" panose="020B0604020202020204" pitchFamily="34" charset="0"/>
          </a:endParaRPr>
        </a:p>
      </dgm:t>
    </dgm:pt>
    <dgm:pt modelId="{607DAA2E-3745-4350-970A-D73754E6BAFB}">
      <dgm:prSet phldrT="[Text]" custT="1">
        <dgm:style>
          <a:lnRef idx="1">
            <a:schemeClr val="accent3"/>
          </a:lnRef>
          <a:fillRef idx="2">
            <a:schemeClr val="accent3"/>
          </a:fillRef>
          <a:effectRef idx="1">
            <a:schemeClr val="accent3"/>
          </a:effectRef>
          <a:fontRef idx="minor">
            <a:schemeClr val="dk1"/>
          </a:fontRef>
        </dgm:style>
      </dgm:prSet>
      <dgm:spPr/>
      <dgm:t>
        <a:bodyPr/>
        <a:lstStyle/>
        <a:p>
          <a:r>
            <a:rPr lang="en-US" sz="1800" dirty="0" smtClean="0">
              <a:solidFill>
                <a:schemeClr val="bg2"/>
              </a:solidFill>
              <a:latin typeface="Arial" panose="020B0604020202020204" pitchFamily="34" charset="0"/>
              <a:cs typeface="Arial" panose="020B0604020202020204" pitchFamily="34" charset="0"/>
            </a:rPr>
            <a:t>Roof Weights</a:t>
          </a:r>
          <a:endParaRPr lang="en-US" sz="1800" dirty="0">
            <a:solidFill>
              <a:schemeClr val="bg2"/>
            </a:solidFill>
            <a:latin typeface="Arial" panose="020B0604020202020204" pitchFamily="34" charset="0"/>
            <a:cs typeface="Arial" panose="020B0604020202020204" pitchFamily="34" charset="0"/>
          </a:endParaRPr>
        </a:p>
      </dgm:t>
    </dgm:pt>
    <dgm:pt modelId="{91880EF7-F372-4D53-97D0-8D71BA254F08}" type="parTrans" cxnId="{007F273D-9FD6-4886-BDA6-91175D3AE9F1}">
      <dgm:prSet/>
      <dgm:spPr/>
      <dgm:t>
        <a:bodyPr/>
        <a:lstStyle/>
        <a:p>
          <a:endParaRPr lang="en-US" sz="1800">
            <a:latin typeface="Arial" panose="020B0604020202020204" pitchFamily="34" charset="0"/>
            <a:cs typeface="Arial" panose="020B0604020202020204" pitchFamily="34" charset="0"/>
          </a:endParaRPr>
        </a:p>
      </dgm:t>
    </dgm:pt>
    <dgm:pt modelId="{CD165E18-2CB2-47D9-AC38-CBE4EB869D44}" type="sibTrans" cxnId="{007F273D-9FD6-4886-BDA6-91175D3AE9F1}">
      <dgm:prSet/>
      <dgm:spPr/>
      <dgm:t>
        <a:bodyPr/>
        <a:lstStyle/>
        <a:p>
          <a:endParaRPr lang="en-US" sz="1800">
            <a:latin typeface="Arial" panose="020B0604020202020204" pitchFamily="34" charset="0"/>
            <a:cs typeface="Arial" panose="020B0604020202020204" pitchFamily="34" charset="0"/>
          </a:endParaRPr>
        </a:p>
      </dgm:t>
    </dgm:pt>
    <dgm:pt modelId="{78F8D51D-3FF5-4DB9-BB6C-6C57AC4E593B}">
      <dgm:prSet phldrT="[Text]" custT="1">
        <dgm:style>
          <a:lnRef idx="1">
            <a:schemeClr val="accent3"/>
          </a:lnRef>
          <a:fillRef idx="2">
            <a:schemeClr val="accent3"/>
          </a:fillRef>
          <a:effectRef idx="1">
            <a:schemeClr val="accent3"/>
          </a:effectRef>
          <a:fontRef idx="minor">
            <a:schemeClr val="dk1"/>
          </a:fontRef>
        </dgm:style>
      </dgm:prSet>
      <dgm:spPr/>
      <dgm:t>
        <a:bodyPr/>
        <a:lstStyle/>
        <a:p>
          <a:r>
            <a:rPr lang="en-US" sz="1800" dirty="0" smtClean="0">
              <a:solidFill>
                <a:schemeClr val="bg2"/>
              </a:solidFill>
              <a:latin typeface="Arial" panose="020B0604020202020204" pitchFamily="34" charset="0"/>
              <a:cs typeface="Arial" panose="020B0604020202020204" pitchFamily="34" charset="0"/>
            </a:rPr>
            <a:t>Floor Weights</a:t>
          </a:r>
          <a:endParaRPr lang="en-US" sz="1800" dirty="0">
            <a:solidFill>
              <a:schemeClr val="bg2"/>
            </a:solidFill>
            <a:latin typeface="Arial" panose="020B0604020202020204" pitchFamily="34" charset="0"/>
            <a:cs typeface="Arial" panose="020B0604020202020204" pitchFamily="34" charset="0"/>
          </a:endParaRPr>
        </a:p>
      </dgm:t>
    </dgm:pt>
    <dgm:pt modelId="{05AAC4F9-DBAB-4651-97E2-006B595B2CF8}" type="parTrans" cxnId="{1899F24B-9017-49D0-89BA-457D95576135}">
      <dgm:prSet/>
      <dgm:spPr/>
      <dgm:t>
        <a:bodyPr/>
        <a:lstStyle/>
        <a:p>
          <a:endParaRPr lang="en-US" sz="1800">
            <a:latin typeface="Arial" panose="020B0604020202020204" pitchFamily="34" charset="0"/>
            <a:cs typeface="Arial" panose="020B0604020202020204" pitchFamily="34" charset="0"/>
          </a:endParaRPr>
        </a:p>
      </dgm:t>
    </dgm:pt>
    <dgm:pt modelId="{7115A00F-B475-47C6-9315-E640E8D94A98}" type="sibTrans" cxnId="{1899F24B-9017-49D0-89BA-457D95576135}">
      <dgm:prSet/>
      <dgm:spPr/>
      <dgm:t>
        <a:bodyPr/>
        <a:lstStyle/>
        <a:p>
          <a:endParaRPr lang="en-US" sz="1800">
            <a:latin typeface="Arial" panose="020B0604020202020204" pitchFamily="34" charset="0"/>
            <a:cs typeface="Arial" panose="020B0604020202020204" pitchFamily="34" charset="0"/>
          </a:endParaRPr>
        </a:p>
      </dgm:t>
    </dgm:pt>
    <dgm:pt modelId="{99250BFD-EDB7-4FF3-8B8A-70541BF9A09B}">
      <dgm:prSet phldrT="[Text]" custT="1"/>
      <dgm:spPr/>
      <dgm:t>
        <a:bodyPr/>
        <a:lstStyle/>
        <a:p>
          <a:r>
            <a:rPr lang="en-US" sz="20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Load Distribution</a:t>
          </a:r>
          <a:endParaRPr lang="en-US" sz="20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endParaRPr>
        </a:p>
      </dgm:t>
    </dgm:pt>
    <dgm:pt modelId="{9D35F8C1-5189-47ED-967B-108167842D5B}" type="parTrans" cxnId="{17C0AC07-7418-4FF0-83C5-C5E293DA6DCA}">
      <dgm:prSet/>
      <dgm:spPr/>
      <dgm:t>
        <a:bodyPr/>
        <a:lstStyle/>
        <a:p>
          <a:endParaRPr lang="en-US" sz="1800">
            <a:latin typeface="Arial" panose="020B0604020202020204" pitchFamily="34" charset="0"/>
            <a:cs typeface="Arial" panose="020B0604020202020204" pitchFamily="34" charset="0"/>
          </a:endParaRPr>
        </a:p>
      </dgm:t>
    </dgm:pt>
    <dgm:pt modelId="{2B77F55A-DCE0-4571-9E47-DF0969C6CFE6}" type="sibTrans" cxnId="{17C0AC07-7418-4FF0-83C5-C5E293DA6DCA}">
      <dgm:prSet/>
      <dgm:spPr/>
      <dgm:t>
        <a:bodyPr/>
        <a:lstStyle/>
        <a:p>
          <a:endParaRPr lang="en-US" sz="1800">
            <a:latin typeface="Arial" panose="020B0604020202020204" pitchFamily="34" charset="0"/>
            <a:cs typeface="Arial" panose="020B0604020202020204" pitchFamily="34" charset="0"/>
          </a:endParaRPr>
        </a:p>
      </dgm:t>
    </dgm:pt>
    <dgm:pt modelId="{995C1872-C6AE-4B3A-9B95-50D8F1FA3A90}">
      <dgm:prSet phldrT="[Text]" custT="1">
        <dgm:style>
          <a:lnRef idx="1">
            <a:schemeClr val="accent3"/>
          </a:lnRef>
          <a:fillRef idx="2">
            <a:schemeClr val="accent3"/>
          </a:fillRef>
          <a:effectRef idx="1">
            <a:schemeClr val="accent3"/>
          </a:effectRef>
          <a:fontRef idx="minor">
            <a:schemeClr val="dk1"/>
          </a:fontRef>
        </dgm:style>
      </dgm:prSet>
      <dgm:spPr/>
      <dgm:t>
        <a:bodyPr/>
        <a:lstStyle/>
        <a:p>
          <a:r>
            <a:rPr lang="en-US" sz="1800" dirty="0" smtClean="0">
              <a:solidFill>
                <a:schemeClr val="bg2"/>
              </a:solidFill>
              <a:latin typeface="Arial" panose="020B0604020202020204" pitchFamily="34" charset="0"/>
              <a:cs typeface="Arial" panose="020B0604020202020204" pitchFamily="34" charset="0"/>
            </a:rPr>
            <a:t>Apply loads to lateral-resisting elements</a:t>
          </a:r>
          <a:endParaRPr lang="en-US" sz="1800" dirty="0">
            <a:solidFill>
              <a:schemeClr val="bg2"/>
            </a:solidFill>
            <a:latin typeface="Arial" panose="020B0604020202020204" pitchFamily="34" charset="0"/>
            <a:cs typeface="Arial" panose="020B0604020202020204" pitchFamily="34" charset="0"/>
          </a:endParaRPr>
        </a:p>
      </dgm:t>
    </dgm:pt>
    <dgm:pt modelId="{D511F659-21A2-427F-820B-352EBC07CEB9}" type="parTrans" cxnId="{C2E049EE-9C7E-4054-86E1-E43E16A96ED1}">
      <dgm:prSet/>
      <dgm:spPr/>
      <dgm:t>
        <a:bodyPr/>
        <a:lstStyle/>
        <a:p>
          <a:endParaRPr lang="en-US" sz="1800">
            <a:latin typeface="Arial" panose="020B0604020202020204" pitchFamily="34" charset="0"/>
            <a:cs typeface="Arial" panose="020B0604020202020204" pitchFamily="34" charset="0"/>
          </a:endParaRPr>
        </a:p>
      </dgm:t>
    </dgm:pt>
    <dgm:pt modelId="{04DAEDED-93B5-4AE8-AB7D-62625B4ACE84}" type="sibTrans" cxnId="{C2E049EE-9C7E-4054-86E1-E43E16A96ED1}">
      <dgm:prSet/>
      <dgm:spPr/>
      <dgm:t>
        <a:bodyPr/>
        <a:lstStyle/>
        <a:p>
          <a:endParaRPr lang="en-US" sz="1800">
            <a:latin typeface="Arial" panose="020B0604020202020204" pitchFamily="34" charset="0"/>
            <a:cs typeface="Arial" panose="020B0604020202020204" pitchFamily="34" charset="0"/>
          </a:endParaRPr>
        </a:p>
      </dgm:t>
    </dgm:pt>
    <dgm:pt modelId="{3032ABF3-C15B-46CD-8380-D6A19E50D1B5}">
      <dgm:prSet phldrT="[Text]" custT="1"/>
      <dgm:spPr/>
      <dgm:t>
        <a:bodyPr/>
        <a:lstStyle/>
        <a:p>
          <a:r>
            <a:rPr lang="en-US" sz="20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Tributary Area Loads in Kips</a:t>
          </a:r>
          <a:endParaRPr lang="en-US" sz="20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endParaRPr>
        </a:p>
      </dgm:t>
    </dgm:pt>
    <dgm:pt modelId="{52983557-DD4E-4EB1-B7D5-3605B5C4CED2}" type="parTrans" cxnId="{D8A3D885-CD11-4424-A73A-66F139672196}">
      <dgm:prSet/>
      <dgm:spPr/>
      <dgm:t>
        <a:bodyPr/>
        <a:lstStyle/>
        <a:p>
          <a:endParaRPr lang="en-US" sz="1800">
            <a:latin typeface="Arial" panose="020B0604020202020204" pitchFamily="34" charset="0"/>
            <a:cs typeface="Arial" panose="020B0604020202020204" pitchFamily="34" charset="0"/>
          </a:endParaRPr>
        </a:p>
      </dgm:t>
    </dgm:pt>
    <dgm:pt modelId="{D72C88BB-4E49-4CF1-A7EA-C3D28C9D3A00}" type="sibTrans" cxnId="{D8A3D885-CD11-4424-A73A-66F139672196}">
      <dgm:prSet/>
      <dgm:spPr/>
      <dgm:t>
        <a:bodyPr/>
        <a:lstStyle/>
        <a:p>
          <a:endParaRPr lang="en-US" sz="1800">
            <a:latin typeface="Arial" panose="020B0604020202020204" pitchFamily="34" charset="0"/>
            <a:cs typeface="Arial" panose="020B0604020202020204" pitchFamily="34" charset="0"/>
          </a:endParaRPr>
        </a:p>
      </dgm:t>
    </dgm:pt>
    <dgm:pt modelId="{B9C5510E-2AB8-4C83-BE6A-5C5A11A7A41B}">
      <dgm:prSet phldrT="[Text]" custT="1">
        <dgm:style>
          <a:lnRef idx="1">
            <a:schemeClr val="accent3"/>
          </a:lnRef>
          <a:fillRef idx="2">
            <a:schemeClr val="accent3"/>
          </a:fillRef>
          <a:effectRef idx="1">
            <a:schemeClr val="accent3"/>
          </a:effectRef>
          <a:fontRef idx="minor">
            <a:schemeClr val="dk1"/>
          </a:fontRef>
        </dgm:style>
      </dgm:prSet>
      <dgm:spPr/>
      <dgm:t>
        <a:bodyPr/>
        <a:lstStyle/>
        <a:p>
          <a:r>
            <a:rPr lang="en-US" sz="1800" dirty="0" smtClean="0">
              <a:solidFill>
                <a:schemeClr val="bg2"/>
              </a:solidFill>
              <a:latin typeface="Arial" panose="020B0604020202020204" pitchFamily="34" charset="0"/>
              <a:cs typeface="Arial" panose="020B0604020202020204" pitchFamily="34" charset="0"/>
            </a:rPr>
            <a:t>Roof Loads </a:t>
          </a:r>
          <a:r>
            <a:rPr lang="en-US" sz="2000" dirty="0" smtClean="0">
              <a:solidFill>
                <a:schemeClr val="bg2"/>
              </a:solidFill>
              <a:latin typeface="Arial" panose="020B0604020202020204" pitchFamily="34" charset="0"/>
              <a:cs typeface="Arial" panose="020B0604020202020204" pitchFamily="34" charset="0"/>
            </a:rPr>
            <a:t>+</a:t>
          </a:r>
          <a:r>
            <a:rPr lang="en-US" sz="1800" dirty="0" smtClean="0">
              <a:solidFill>
                <a:schemeClr val="bg2"/>
              </a:solidFill>
              <a:latin typeface="Arial" panose="020B0604020202020204" pitchFamily="34" charset="0"/>
              <a:cs typeface="Arial" panose="020B0604020202020204" pitchFamily="34" charset="0"/>
            </a:rPr>
            <a:t> Floor Loads </a:t>
          </a:r>
          <a:r>
            <a:rPr lang="en-US" sz="2000" dirty="0" smtClean="0">
              <a:solidFill>
                <a:schemeClr val="bg2"/>
              </a:solidFill>
              <a:latin typeface="Arial" panose="020B0604020202020204" pitchFamily="34" charset="0"/>
              <a:cs typeface="Arial" panose="020B0604020202020204" pitchFamily="34" charset="0"/>
            </a:rPr>
            <a:t>=</a:t>
          </a:r>
          <a:r>
            <a:rPr lang="en-US" sz="1800" dirty="0" smtClean="0">
              <a:solidFill>
                <a:schemeClr val="bg2"/>
              </a:solidFill>
              <a:latin typeface="Arial" panose="020B0604020202020204" pitchFamily="34" charset="0"/>
              <a:cs typeface="Arial" panose="020B0604020202020204" pitchFamily="34" charset="0"/>
            </a:rPr>
            <a:t> Total Effective Weight</a:t>
          </a:r>
          <a:endParaRPr lang="en-US" sz="1800" dirty="0">
            <a:solidFill>
              <a:schemeClr val="bg2"/>
            </a:solidFill>
            <a:latin typeface="Arial" panose="020B0604020202020204" pitchFamily="34" charset="0"/>
            <a:cs typeface="Arial" panose="020B0604020202020204" pitchFamily="34" charset="0"/>
          </a:endParaRPr>
        </a:p>
      </dgm:t>
    </dgm:pt>
    <dgm:pt modelId="{A4E5518E-AF11-4479-AB1A-7598BBE6C9EB}" type="parTrans" cxnId="{6E5422B6-4F8C-489C-B5B5-3294FABA867C}">
      <dgm:prSet/>
      <dgm:spPr/>
      <dgm:t>
        <a:bodyPr/>
        <a:lstStyle/>
        <a:p>
          <a:endParaRPr lang="en-US" sz="1800">
            <a:latin typeface="Arial" panose="020B0604020202020204" pitchFamily="34" charset="0"/>
            <a:cs typeface="Arial" panose="020B0604020202020204" pitchFamily="34" charset="0"/>
          </a:endParaRPr>
        </a:p>
      </dgm:t>
    </dgm:pt>
    <dgm:pt modelId="{C9C05BFA-A845-4487-9A09-AB242A5669A3}" type="sibTrans" cxnId="{6E5422B6-4F8C-489C-B5B5-3294FABA867C}">
      <dgm:prSet/>
      <dgm:spPr/>
      <dgm:t>
        <a:bodyPr/>
        <a:lstStyle/>
        <a:p>
          <a:endParaRPr lang="en-US" sz="1800">
            <a:latin typeface="Arial" panose="020B0604020202020204" pitchFamily="34" charset="0"/>
            <a:cs typeface="Arial" panose="020B0604020202020204" pitchFamily="34" charset="0"/>
          </a:endParaRPr>
        </a:p>
      </dgm:t>
    </dgm:pt>
    <dgm:pt modelId="{3A1CA2E2-F6D2-4F7D-B97F-8FF659DD6C82}">
      <dgm:prSet phldrT="[Text]" custT="1">
        <dgm:style>
          <a:lnRef idx="1">
            <a:schemeClr val="accent3"/>
          </a:lnRef>
          <a:fillRef idx="2">
            <a:schemeClr val="accent3"/>
          </a:fillRef>
          <a:effectRef idx="1">
            <a:schemeClr val="accent3"/>
          </a:effectRef>
          <a:fontRef idx="minor">
            <a:schemeClr val="dk1"/>
          </a:fontRef>
        </dgm:style>
      </dgm:prSet>
      <dgm:spPr/>
      <dgm:t>
        <a:bodyPr/>
        <a:lstStyle/>
        <a:p>
          <a:r>
            <a:rPr lang="en-US" sz="1800" dirty="0" smtClean="0">
              <a:solidFill>
                <a:schemeClr val="bg2"/>
              </a:solidFill>
              <a:latin typeface="Arial" panose="020B0604020202020204" pitchFamily="34" charset="0"/>
              <a:cs typeface="Arial" panose="020B0604020202020204" pitchFamily="34" charset="0"/>
            </a:rPr>
            <a:t>Wall Weights</a:t>
          </a:r>
          <a:endParaRPr lang="en-US" sz="1800" dirty="0">
            <a:solidFill>
              <a:schemeClr val="bg2"/>
            </a:solidFill>
            <a:latin typeface="Arial" panose="020B0604020202020204" pitchFamily="34" charset="0"/>
            <a:cs typeface="Arial" panose="020B0604020202020204" pitchFamily="34" charset="0"/>
          </a:endParaRPr>
        </a:p>
      </dgm:t>
    </dgm:pt>
    <dgm:pt modelId="{C7BB2F6E-FB5F-4C24-8BD4-CF742CC2D3D1}" type="parTrans" cxnId="{B471EE24-9A92-401A-BD29-93F1FBFEF9CC}">
      <dgm:prSet/>
      <dgm:spPr/>
      <dgm:t>
        <a:bodyPr/>
        <a:lstStyle/>
        <a:p>
          <a:endParaRPr lang="en-US" sz="1800">
            <a:latin typeface="Arial" panose="020B0604020202020204" pitchFamily="34" charset="0"/>
            <a:cs typeface="Arial" panose="020B0604020202020204" pitchFamily="34" charset="0"/>
          </a:endParaRPr>
        </a:p>
      </dgm:t>
    </dgm:pt>
    <dgm:pt modelId="{4AA86E8C-BAE5-4E25-BE03-59B786CF1D2B}" type="sibTrans" cxnId="{B471EE24-9A92-401A-BD29-93F1FBFEF9CC}">
      <dgm:prSet/>
      <dgm:spPr/>
      <dgm:t>
        <a:bodyPr/>
        <a:lstStyle/>
        <a:p>
          <a:endParaRPr lang="en-US" sz="1800">
            <a:latin typeface="Arial" panose="020B0604020202020204" pitchFamily="34" charset="0"/>
            <a:cs typeface="Arial" panose="020B0604020202020204" pitchFamily="34" charset="0"/>
          </a:endParaRPr>
        </a:p>
      </dgm:t>
    </dgm:pt>
    <dgm:pt modelId="{288C9B76-652B-479A-BC35-AFE467D86DDA}" type="pres">
      <dgm:prSet presAssocID="{7D8A57A1-23C3-4CAA-9E71-B87A52F119F2}" presName="Name0" presStyleCnt="0">
        <dgm:presLayoutVars>
          <dgm:dir/>
          <dgm:animLvl val="lvl"/>
          <dgm:resizeHandles val="exact"/>
        </dgm:presLayoutVars>
      </dgm:prSet>
      <dgm:spPr/>
      <dgm:t>
        <a:bodyPr/>
        <a:lstStyle/>
        <a:p>
          <a:endParaRPr lang="en-US"/>
        </a:p>
      </dgm:t>
    </dgm:pt>
    <dgm:pt modelId="{FAD5B881-6331-4248-BAD4-587851718802}" type="pres">
      <dgm:prSet presAssocID="{3032ABF3-C15B-46CD-8380-D6A19E50D1B5}" presName="boxAndChildren" presStyleCnt="0"/>
      <dgm:spPr/>
    </dgm:pt>
    <dgm:pt modelId="{10CC346C-B2A2-40F5-99D7-9743F912355A}" type="pres">
      <dgm:prSet presAssocID="{3032ABF3-C15B-46CD-8380-D6A19E50D1B5}" presName="parentTextBox" presStyleLbl="node1" presStyleIdx="0" presStyleCnt="3"/>
      <dgm:spPr/>
      <dgm:t>
        <a:bodyPr/>
        <a:lstStyle/>
        <a:p>
          <a:endParaRPr lang="en-US"/>
        </a:p>
      </dgm:t>
    </dgm:pt>
    <dgm:pt modelId="{BCB6BF38-2E53-4D24-AF20-25D5B590FBA9}" type="pres">
      <dgm:prSet presAssocID="{3032ABF3-C15B-46CD-8380-D6A19E50D1B5}" presName="entireBox" presStyleLbl="node1" presStyleIdx="0" presStyleCnt="3"/>
      <dgm:spPr/>
      <dgm:t>
        <a:bodyPr/>
        <a:lstStyle/>
        <a:p>
          <a:endParaRPr lang="en-US"/>
        </a:p>
      </dgm:t>
    </dgm:pt>
    <dgm:pt modelId="{66E3755A-698C-4F78-A70A-48D63A92E1E0}" type="pres">
      <dgm:prSet presAssocID="{3032ABF3-C15B-46CD-8380-D6A19E50D1B5}" presName="descendantBox" presStyleCnt="0"/>
      <dgm:spPr/>
    </dgm:pt>
    <dgm:pt modelId="{0F023EC5-4C9D-4CF6-A42D-4DFE860863A3}" type="pres">
      <dgm:prSet presAssocID="{B9C5510E-2AB8-4C83-BE6A-5C5A11A7A41B}" presName="childTextBox" presStyleLbl="fgAccFollowNode1" presStyleIdx="0" presStyleCnt="5" custLinFactNeighborY="6481">
        <dgm:presLayoutVars>
          <dgm:bulletEnabled val="1"/>
        </dgm:presLayoutVars>
      </dgm:prSet>
      <dgm:spPr/>
      <dgm:t>
        <a:bodyPr/>
        <a:lstStyle/>
        <a:p>
          <a:endParaRPr lang="en-US"/>
        </a:p>
      </dgm:t>
    </dgm:pt>
    <dgm:pt modelId="{FA2B11AA-EF65-4BBB-ABCF-DCE901090759}" type="pres">
      <dgm:prSet presAssocID="{2B77F55A-DCE0-4571-9E47-DF0969C6CFE6}" presName="sp" presStyleCnt="0"/>
      <dgm:spPr/>
    </dgm:pt>
    <dgm:pt modelId="{C033914B-18C9-4A47-A353-FE40D9029C01}" type="pres">
      <dgm:prSet presAssocID="{99250BFD-EDB7-4FF3-8B8A-70541BF9A09B}" presName="arrowAndChildren" presStyleCnt="0"/>
      <dgm:spPr/>
    </dgm:pt>
    <dgm:pt modelId="{074A5410-750C-4D65-8843-B8C729BBBC79}" type="pres">
      <dgm:prSet presAssocID="{99250BFD-EDB7-4FF3-8B8A-70541BF9A09B}" presName="parentTextArrow" presStyleLbl="node1" presStyleIdx="0" presStyleCnt="3"/>
      <dgm:spPr/>
      <dgm:t>
        <a:bodyPr/>
        <a:lstStyle/>
        <a:p>
          <a:endParaRPr lang="en-US"/>
        </a:p>
      </dgm:t>
    </dgm:pt>
    <dgm:pt modelId="{C583B79D-18E8-4036-965C-4E04BD7457F0}" type="pres">
      <dgm:prSet presAssocID="{99250BFD-EDB7-4FF3-8B8A-70541BF9A09B}" presName="arrow" presStyleLbl="node1" presStyleIdx="1" presStyleCnt="3"/>
      <dgm:spPr/>
      <dgm:t>
        <a:bodyPr/>
        <a:lstStyle/>
        <a:p>
          <a:endParaRPr lang="en-US"/>
        </a:p>
      </dgm:t>
    </dgm:pt>
    <dgm:pt modelId="{989B2659-7348-4AA3-856C-4A09061673C5}" type="pres">
      <dgm:prSet presAssocID="{99250BFD-EDB7-4FF3-8B8A-70541BF9A09B}" presName="descendantArrow" presStyleCnt="0"/>
      <dgm:spPr/>
    </dgm:pt>
    <dgm:pt modelId="{69B96A42-C834-41C3-BAD2-E2C005D5B02E}" type="pres">
      <dgm:prSet presAssocID="{995C1872-C6AE-4B3A-9B95-50D8F1FA3A90}" presName="childTextArrow" presStyleLbl="fgAccFollowNode1" presStyleIdx="1" presStyleCnt="5">
        <dgm:presLayoutVars>
          <dgm:bulletEnabled val="1"/>
        </dgm:presLayoutVars>
      </dgm:prSet>
      <dgm:spPr/>
      <dgm:t>
        <a:bodyPr/>
        <a:lstStyle/>
        <a:p>
          <a:endParaRPr lang="en-US"/>
        </a:p>
      </dgm:t>
    </dgm:pt>
    <dgm:pt modelId="{959222D1-8F82-4C2A-AC26-1934005E88B2}" type="pres">
      <dgm:prSet presAssocID="{02020771-E6A2-4F94-927D-1774C5F0DDC9}" presName="sp" presStyleCnt="0"/>
      <dgm:spPr/>
    </dgm:pt>
    <dgm:pt modelId="{3821ADD1-3DE0-4BB9-81D0-BE370C31ED58}" type="pres">
      <dgm:prSet presAssocID="{F10A7103-91F4-4ACB-9C4C-46BBC615F9A2}" presName="arrowAndChildren" presStyleCnt="0"/>
      <dgm:spPr/>
    </dgm:pt>
    <dgm:pt modelId="{1FAC167D-F2BE-478A-ABE5-848C6E3ACF7C}" type="pres">
      <dgm:prSet presAssocID="{F10A7103-91F4-4ACB-9C4C-46BBC615F9A2}" presName="parentTextArrow" presStyleLbl="node1" presStyleIdx="1" presStyleCnt="3"/>
      <dgm:spPr/>
      <dgm:t>
        <a:bodyPr/>
        <a:lstStyle/>
        <a:p>
          <a:endParaRPr lang="en-US"/>
        </a:p>
      </dgm:t>
    </dgm:pt>
    <dgm:pt modelId="{E754C9E1-C8AD-429A-8A08-D1A290EF1916}" type="pres">
      <dgm:prSet presAssocID="{F10A7103-91F4-4ACB-9C4C-46BBC615F9A2}" presName="arrow" presStyleLbl="node1" presStyleIdx="2" presStyleCnt="3"/>
      <dgm:spPr/>
      <dgm:t>
        <a:bodyPr/>
        <a:lstStyle/>
        <a:p>
          <a:endParaRPr lang="en-US"/>
        </a:p>
      </dgm:t>
    </dgm:pt>
    <dgm:pt modelId="{D94138DE-40D6-42C4-81BA-B6C801A8B829}" type="pres">
      <dgm:prSet presAssocID="{F10A7103-91F4-4ACB-9C4C-46BBC615F9A2}" presName="descendantArrow" presStyleCnt="0"/>
      <dgm:spPr/>
    </dgm:pt>
    <dgm:pt modelId="{695E52E5-E80D-48FE-8781-098DC3107612}" type="pres">
      <dgm:prSet presAssocID="{607DAA2E-3745-4350-970A-D73754E6BAFB}" presName="childTextArrow" presStyleLbl="fgAccFollowNode1" presStyleIdx="2" presStyleCnt="5" custLinFactNeighborX="-610">
        <dgm:presLayoutVars>
          <dgm:bulletEnabled val="1"/>
        </dgm:presLayoutVars>
      </dgm:prSet>
      <dgm:spPr/>
      <dgm:t>
        <a:bodyPr/>
        <a:lstStyle/>
        <a:p>
          <a:endParaRPr lang="en-US"/>
        </a:p>
      </dgm:t>
    </dgm:pt>
    <dgm:pt modelId="{D318D3C6-A809-4675-9218-A4C20FBF651A}" type="pres">
      <dgm:prSet presAssocID="{78F8D51D-3FF5-4DB9-BB6C-6C57AC4E593B}" presName="childTextArrow" presStyleLbl="fgAccFollowNode1" presStyleIdx="3" presStyleCnt="5">
        <dgm:presLayoutVars>
          <dgm:bulletEnabled val="1"/>
        </dgm:presLayoutVars>
      </dgm:prSet>
      <dgm:spPr/>
      <dgm:t>
        <a:bodyPr/>
        <a:lstStyle/>
        <a:p>
          <a:endParaRPr lang="en-US"/>
        </a:p>
      </dgm:t>
    </dgm:pt>
    <dgm:pt modelId="{7565755E-8B95-4EDD-9ED6-4EBBA599E2D2}" type="pres">
      <dgm:prSet presAssocID="{3A1CA2E2-F6D2-4F7D-B97F-8FF659DD6C82}" presName="childTextArrow" presStyleLbl="fgAccFollowNode1" presStyleIdx="4" presStyleCnt="5" custLinFactNeighborX="610">
        <dgm:presLayoutVars>
          <dgm:bulletEnabled val="1"/>
        </dgm:presLayoutVars>
      </dgm:prSet>
      <dgm:spPr/>
      <dgm:t>
        <a:bodyPr/>
        <a:lstStyle/>
        <a:p>
          <a:endParaRPr lang="en-US"/>
        </a:p>
      </dgm:t>
    </dgm:pt>
  </dgm:ptLst>
  <dgm:cxnLst>
    <dgm:cxn modelId="{6E5422B6-4F8C-489C-B5B5-3294FABA867C}" srcId="{3032ABF3-C15B-46CD-8380-D6A19E50D1B5}" destId="{B9C5510E-2AB8-4C83-BE6A-5C5A11A7A41B}" srcOrd="0" destOrd="0" parTransId="{A4E5518E-AF11-4479-AB1A-7598BBE6C9EB}" sibTransId="{C9C05BFA-A845-4487-9A09-AB242A5669A3}"/>
    <dgm:cxn modelId="{D8A3D885-CD11-4424-A73A-66F139672196}" srcId="{7D8A57A1-23C3-4CAA-9E71-B87A52F119F2}" destId="{3032ABF3-C15B-46CD-8380-D6A19E50D1B5}" srcOrd="2" destOrd="0" parTransId="{52983557-DD4E-4EB1-B7D5-3605B5C4CED2}" sibTransId="{D72C88BB-4E49-4CF1-A7EA-C3D28C9D3A00}"/>
    <dgm:cxn modelId="{07FCE445-466C-42CD-83A4-6C2215B1F2C6}" type="presOf" srcId="{607DAA2E-3745-4350-970A-D73754E6BAFB}" destId="{695E52E5-E80D-48FE-8781-098DC3107612}" srcOrd="0" destOrd="0" presId="urn:microsoft.com/office/officeart/2005/8/layout/process4"/>
    <dgm:cxn modelId="{9B97D753-A0C1-4F3F-B0C6-08559EA6C331}" type="presOf" srcId="{99250BFD-EDB7-4FF3-8B8A-70541BF9A09B}" destId="{074A5410-750C-4D65-8843-B8C729BBBC79}" srcOrd="0" destOrd="0" presId="urn:microsoft.com/office/officeart/2005/8/layout/process4"/>
    <dgm:cxn modelId="{1899F24B-9017-49D0-89BA-457D95576135}" srcId="{F10A7103-91F4-4ACB-9C4C-46BBC615F9A2}" destId="{78F8D51D-3FF5-4DB9-BB6C-6C57AC4E593B}" srcOrd="1" destOrd="0" parTransId="{05AAC4F9-DBAB-4651-97E2-006B595B2CF8}" sibTransId="{7115A00F-B475-47C6-9315-E640E8D94A98}"/>
    <dgm:cxn modelId="{BF344537-D42B-4279-B91C-BF5556F16A66}" type="presOf" srcId="{995C1872-C6AE-4B3A-9B95-50D8F1FA3A90}" destId="{69B96A42-C834-41C3-BAD2-E2C005D5B02E}" srcOrd="0" destOrd="0" presId="urn:microsoft.com/office/officeart/2005/8/layout/process4"/>
    <dgm:cxn modelId="{33451B76-A623-4AC6-ACB3-9FE0102E8811}" type="presOf" srcId="{B9C5510E-2AB8-4C83-BE6A-5C5A11A7A41B}" destId="{0F023EC5-4C9D-4CF6-A42D-4DFE860863A3}" srcOrd="0" destOrd="0" presId="urn:microsoft.com/office/officeart/2005/8/layout/process4"/>
    <dgm:cxn modelId="{007F273D-9FD6-4886-BDA6-91175D3AE9F1}" srcId="{F10A7103-91F4-4ACB-9C4C-46BBC615F9A2}" destId="{607DAA2E-3745-4350-970A-D73754E6BAFB}" srcOrd="0" destOrd="0" parTransId="{91880EF7-F372-4D53-97D0-8D71BA254F08}" sibTransId="{CD165E18-2CB2-47D9-AC38-CBE4EB869D44}"/>
    <dgm:cxn modelId="{7ABFAA62-B583-412A-A736-08EA432D78D8}" type="presOf" srcId="{3032ABF3-C15B-46CD-8380-D6A19E50D1B5}" destId="{10CC346C-B2A2-40F5-99D7-9743F912355A}" srcOrd="0" destOrd="0" presId="urn:microsoft.com/office/officeart/2005/8/layout/process4"/>
    <dgm:cxn modelId="{4A6769F0-6751-43E7-9908-6B0FFA405B14}" type="presOf" srcId="{7D8A57A1-23C3-4CAA-9E71-B87A52F119F2}" destId="{288C9B76-652B-479A-BC35-AFE467D86DDA}" srcOrd="0" destOrd="0" presId="urn:microsoft.com/office/officeart/2005/8/layout/process4"/>
    <dgm:cxn modelId="{1132D681-583A-4196-B5B8-E287650D15D2}" type="presOf" srcId="{3032ABF3-C15B-46CD-8380-D6A19E50D1B5}" destId="{BCB6BF38-2E53-4D24-AF20-25D5B590FBA9}" srcOrd="1" destOrd="0" presId="urn:microsoft.com/office/officeart/2005/8/layout/process4"/>
    <dgm:cxn modelId="{5E4E495D-6E33-4A14-ADBB-CC1B6F64114D}" srcId="{7D8A57A1-23C3-4CAA-9E71-B87A52F119F2}" destId="{F10A7103-91F4-4ACB-9C4C-46BBC615F9A2}" srcOrd="0" destOrd="0" parTransId="{DA634E1B-9C62-45BC-AEAF-488A4F1FDE37}" sibTransId="{02020771-E6A2-4F94-927D-1774C5F0DDC9}"/>
    <dgm:cxn modelId="{A08CC4C4-F78F-4058-BA79-43EFC74E7990}" type="presOf" srcId="{78F8D51D-3FF5-4DB9-BB6C-6C57AC4E593B}" destId="{D318D3C6-A809-4675-9218-A4C20FBF651A}" srcOrd="0" destOrd="0" presId="urn:microsoft.com/office/officeart/2005/8/layout/process4"/>
    <dgm:cxn modelId="{9FFD81F9-7AAF-427E-90DD-F396E6DC6DDE}" type="presOf" srcId="{3A1CA2E2-F6D2-4F7D-B97F-8FF659DD6C82}" destId="{7565755E-8B95-4EDD-9ED6-4EBBA599E2D2}" srcOrd="0" destOrd="0" presId="urn:microsoft.com/office/officeart/2005/8/layout/process4"/>
    <dgm:cxn modelId="{17C0AC07-7418-4FF0-83C5-C5E293DA6DCA}" srcId="{7D8A57A1-23C3-4CAA-9E71-B87A52F119F2}" destId="{99250BFD-EDB7-4FF3-8B8A-70541BF9A09B}" srcOrd="1" destOrd="0" parTransId="{9D35F8C1-5189-47ED-967B-108167842D5B}" sibTransId="{2B77F55A-DCE0-4571-9E47-DF0969C6CFE6}"/>
    <dgm:cxn modelId="{7A757E3E-8971-4133-91B8-080A336100C7}" type="presOf" srcId="{99250BFD-EDB7-4FF3-8B8A-70541BF9A09B}" destId="{C583B79D-18E8-4036-965C-4E04BD7457F0}" srcOrd="1" destOrd="0" presId="urn:microsoft.com/office/officeart/2005/8/layout/process4"/>
    <dgm:cxn modelId="{B471EE24-9A92-401A-BD29-93F1FBFEF9CC}" srcId="{F10A7103-91F4-4ACB-9C4C-46BBC615F9A2}" destId="{3A1CA2E2-F6D2-4F7D-B97F-8FF659DD6C82}" srcOrd="2" destOrd="0" parTransId="{C7BB2F6E-FB5F-4C24-8BD4-CF742CC2D3D1}" sibTransId="{4AA86E8C-BAE5-4E25-BE03-59B786CF1D2B}"/>
    <dgm:cxn modelId="{36F1E0FC-FBCC-4613-AB33-1DCF4F5E3E91}" type="presOf" srcId="{F10A7103-91F4-4ACB-9C4C-46BBC615F9A2}" destId="{1FAC167D-F2BE-478A-ABE5-848C6E3ACF7C}" srcOrd="0" destOrd="0" presId="urn:microsoft.com/office/officeart/2005/8/layout/process4"/>
    <dgm:cxn modelId="{C2E049EE-9C7E-4054-86E1-E43E16A96ED1}" srcId="{99250BFD-EDB7-4FF3-8B8A-70541BF9A09B}" destId="{995C1872-C6AE-4B3A-9B95-50D8F1FA3A90}" srcOrd="0" destOrd="0" parTransId="{D511F659-21A2-427F-820B-352EBC07CEB9}" sibTransId="{04DAEDED-93B5-4AE8-AB7D-62625B4ACE84}"/>
    <dgm:cxn modelId="{D734A0C2-59C8-4370-BD5B-4C12839249B6}" type="presOf" srcId="{F10A7103-91F4-4ACB-9C4C-46BBC615F9A2}" destId="{E754C9E1-C8AD-429A-8A08-D1A290EF1916}" srcOrd="1" destOrd="0" presId="urn:microsoft.com/office/officeart/2005/8/layout/process4"/>
    <dgm:cxn modelId="{964C2D26-9B46-4767-AB08-6F0E0A036AC0}" type="presParOf" srcId="{288C9B76-652B-479A-BC35-AFE467D86DDA}" destId="{FAD5B881-6331-4248-BAD4-587851718802}" srcOrd="0" destOrd="0" presId="urn:microsoft.com/office/officeart/2005/8/layout/process4"/>
    <dgm:cxn modelId="{2CEEE0ED-7053-4A31-B861-B91E075C1CB6}" type="presParOf" srcId="{FAD5B881-6331-4248-BAD4-587851718802}" destId="{10CC346C-B2A2-40F5-99D7-9743F912355A}" srcOrd="0" destOrd="0" presId="urn:microsoft.com/office/officeart/2005/8/layout/process4"/>
    <dgm:cxn modelId="{0975268D-2B3A-4323-8175-B5E97463252E}" type="presParOf" srcId="{FAD5B881-6331-4248-BAD4-587851718802}" destId="{BCB6BF38-2E53-4D24-AF20-25D5B590FBA9}" srcOrd="1" destOrd="0" presId="urn:microsoft.com/office/officeart/2005/8/layout/process4"/>
    <dgm:cxn modelId="{56876402-ABE4-4E1C-AA71-12FBE70754CC}" type="presParOf" srcId="{FAD5B881-6331-4248-BAD4-587851718802}" destId="{66E3755A-698C-4F78-A70A-48D63A92E1E0}" srcOrd="2" destOrd="0" presId="urn:microsoft.com/office/officeart/2005/8/layout/process4"/>
    <dgm:cxn modelId="{97886DEB-8867-41B5-A1EC-63D1DE851DFC}" type="presParOf" srcId="{66E3755A-698C-4F78-A70A-48D63A92E1E0}" destId="{0F023EC5-4C9D-4CF6-A42D-4DFE860863A3}" srcOrd="0" destOrd="0" presId="urn:microsoft.com/office/officeart/2005/8/layout/process4"/>
    <dgm:cxn modelId="{2C1D8D86-D294-4B31-93E0-2B095E0F01BA}" type="presParOf" srcId="{288C9B76-652B-479A-BC35-AFE467D86DDA}" destId="{FA2B11AA-EF65-4BBB-ABCF-DCE901090759}" srcOrd="1" destOrd="0" presId="urn:microsoft.com/office/officeart/2005/8/layout/process4"/>
    <dgm:cxn modelId="{A8EA1B2E-44F8-4308-877E-000316442873}" type="presParOf" srcId="{288C9B76-652B-479A-BC35-AFE467D86DDA}" destId="{C033914B-18C9-4A47-A353-FE40D9029C01}" srcOrd="2" destOrd="0" presId="urn:microsoft.com/office/officeart/2005/8/layout/process4"/>
    <dgm:cxn modelId="{9ABFA678-B87E-4B3E-B15F-568783DD4E8D}" type="presParOf" srcId="{C033914B-18C9-4A47-A353-FE40D9029C01}" destId="{074A5410-750C-4D65-8843-B8C729BBBC79}" srcOrd="0" destOrd="0" presId="urn:microsoft.com/office/officeart/2005/8/layout/process4"/>
    <dgm:cxn modelId="{E82A481F-62A6-4305-89EB-870B6141E776}" type="presParOf" srcId="{C033914B-18C9-4A47-A353-FE40D9029C01}" destId="{C583B79D-18E8-4036-965C-4E04BD7457F0}" srcOrd="1" destOrd="0" presId="urn:microsoft.com/office/officeart/2005/8/layout/process4"/>
    <dgm:cxn modelId="{E4C97CAC-E628-4CC1-A3FD-5F4FB76B9619}" type="presParOf" srcId="{C033914B-18C9-4A47-A353-FE40D9029C01}" destId="{989B2659-7348-4AA3-856C-4A09061673C5}" srcOrd="2" destOrd="0" presId="urn:microsoft.com/office/officeart/2005/8/layout/process4"/>
    <dgm:cxn modelId="{FF5CCCA8-B0EF-49FD-8023-4B2030812DC9}" type="presParOf" srcId="{989B2659-7348-4AA3-856C-4A09061673C5}" destId="{69B96A42-C834-41C3-BAD2-E2C005D5B02E}" srcOrd="0" destOrd="0" presId="urn:microsoft.com/office/officeart/2005/8/layout/process4"/>
    <dgm:cxn modelId="{4B59E2B3-3B34-421F-8941-947F8D383F35}" type="presParOf" srcId="{288C9B76-652B-479A-BC35-AFE467D86DDA}" destId="{959222D1-8F82-4C2A-AC26-1934005E88B2}" srcOrd="3" destOrd="0" presId="urn:microsoft.com/office/officeart/2005/8/layout/process4"/>
    <dgm:cxn modelId="{E118CB9D-BEE2-43C0-B466-5121A91D5DF9}" type="presParOf" srcId="{288C9B76-652B-479A-BC35-AFE467D86DDA}" destId="{3821ADD1-3DE0-4BB9-81D0-BE370C31ED58}" srcOrd="4" destOrd="0" presId="urn:microsoft.com/office/officeart/2005/8/layout/process4"/>
    <dgm:cxn modelId="{E66A49BE-2428-4221-BBB1-29CB1C595689}" type="presParOf" srcId="{3821ADD1-3DE0-4BB9-81D0-BE370C31ED58}" destId="{1FAC167D-F2BE-478A-ABE5-848C6E3ACF7C}" srcOrd="0" destOrd="0" presId="urn:microsoft.com/office/officeart/2005/8/layout/process4"/>
    <dgm:cxn modelId="{C1F7D340-3F09-46CC-B8E0-02A522B8E0AB}" type="presParOf" srcId="{3821ADD1-3DE0-4BB9-81D0-BE370C31ED58}" destId="{E754C9E1-C8AD-429A-8A08-D1A290EF1916}" srcOrd="1" destOrd="0" presId="urn:microsoft.com/office/officeart/2005/8/layout/process4"/>
    <dgm:cxn modelId="{F0A3786C-8536-49E9-9F91-38C3F3743DEE}" type="presParOf" srcId="{3821ADD1-3DE0-4BB9-81D0-BE370C31ED58}" destId="{D94138DE-40D6-42C4-81BA-B6C801A8B829}" srcOrd="2" destOrd="0" presId="urn:microsoft.com/office/officeart/2005/8/layout/process4"/>
    <dgm:cxn modelId="{3AE0F22C-523F-41F3-B2BA-003F5DADCA43}" type="presParOf" srcId="{D94138DE-40D6-42C4-81BA-B6C801A8B829}" destId="{695E52E5-E80D-48FE-8781-098DC3107612}" srcOrd="0" destOrd="0" presId="urn:microsoft.com/office/officeart/2005/8/layout/process4"/>
    <dgm:cxn modelId="{720067D6-A4CF-4BFA-B7E1-9CE613C991B9}" type="presParOf" srcId="{D94138DE-40D6-42C4-81BA-B6C801A8B829}" destId="{D318D3C6-A809-4675-9218-A4C20FBF651A}" srcOrd="1" destOrd="0" presId="urn:microsoft.com/office/officeart/2005/8/layout/process4"/>
    <dgm:cxn modelId="{FFF2D071-6736-462B-9AE3-3A39CF0A5E6D}" type="presParOf" srcId="{D94138DE-40D6-42C4-81BA-B6C801A8B829}" destId="{7565755E-8B95-4EDD-9ED6-4EBBA599E2D2}" srcOrd="2" destOrd="0" presId="urn:microsoft.com/office/officeart/2005/8/layout/process4"/>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6613BC30-96F3-4121-8DAF-2C23BB70E8E8}" type="doc">
      <dgm:prSet loTypeId="urn:microsoft.com/office/officeart/2005/8/layout/hierarchy6" loCatId="hierarchy" qsTypeId="urn:microsoft.com/office/officeart/2005/8/quickstyle/simple1" qsCatId="simple" csTypeId="urn:microsoft.com/office/officeart/2005/8/colors/accent3_5" csCatId="accent3" phldr="1"/>
      <dgm:spPr/>
      <dgm:t>
        <a:bodyPr/>
        <a:lstStyle/>
        <a:p>
          <a:endParaRPr lang="en-US"/>
        </a:p>
      </dgm:t>
    </dgm:pt>
    <mc:AlternateContent xmlns:mc="http://schemas.openxmlformats.org/markup-compatibility/2006" xmlns:a14="http://schemas.microsoft.com/office/drawing/2010/main">
      <mc:Choice Requires="a14">
        <dgm:pt modelId="{9DD15A4E-F34A-428F-95BD-E9C141F28D79}">
          <dgm:prSet phldrT="[Text]" custT="1">
            <dgm:style>
              <a:lnRef idx="1">
                <a:schemeClr val="accent3"/>
              </a:lnRef>
              <a:fillRef idx="2">
                <a:schemeClr val="accent3"/>
              </a:fillRef>
              <a:effectRef idx="1">
                <a:schemeClr val="accent3"/>
              </a:effectRef>
              <a:fontRef idx="minor">
                <a:schemeClr val="dk1"/>
              </a:fontRef>
            </dgm:style>
          </dgm:prSet>
          <dgm:spPr/>
          <dgm:t>
            <a:bodyPr/>
            <a:lstStyle/>
            <a:p>
              <a:r>
                <a:rPr lang="en-US" sz="1400" dirty="0" smtClean="0">
                  <a:solidFill>
                    <a:schemeClr val="bg2"/>
                  </a:solidFill>
                  <a:latin typeface="Arial" panose="020B0604020202020204" pitchFamily="34" charset="0"/>
                  <a:cs typeface="Arial" panose="020B0604020202020204" pitchFamily="34" charset="0"/>
                </a:rPr>
                <a:t>Seismic Response Coefficient</a:t>
              </a:r>
            </a:p>
            <a:p>
              <a:pPr/>
              <a14:m>
                <m:oMathPara xmlns:m="http://schemas.openxmlformats.org/officeDocument/2006/math">
                  <m:oMathParaPr>
                    <m:jc m:val="centerGroup"/>
                  </m:oMathParaPr>
                  <m:oMath xmlns:m="http://schemas.openxmlformats.org/officeDocument/2006/math">
                    <m:sSub>
                      <m:sSubPr>
                        <m:ctrlPr>
                          <a:rPr lang="en-US" sz="1800" b="1" i="1" baseline="0" smtClean="0">
                            <a:solidFill>
                              <a:schemeClr val="bg2"/>
                            </a:solidFill>
                            <a:latin typeface="Cambria Math" panose="02040503050406030204" pitchFamily="18" charset="0"/>
                          </a:rPr>
                        </m:ctrlPr>
                      </m:sSubPr>
                      <m:e>
                        <m:r>
                          <a:rPr lang="en-US" sz="1800" b="1" i="1" baseline="0" smtClean="0">
                            <a:solidFill>
                              <a:schemeClr val="bg2"/>
                            </a:solidFill>
                            <a:latin typeface="Cambria Math"/>
                          </a:rPr>
                          <m:t>𝑪</m:t>
                        </m:r>
                      </m:e>
                      <m:sub>
                        <m:r>
                          <a:rPr lang="en-US" sz="1800" b="1" i="1" baseline="0" smtClean="0">
                            <a:solidFill>
                              <a:schemeClr val="bg2"/>
                            </a:solidFill>
                            <a:latin typeface="Cambria Math"/>
                          </a:rPr>
                          <m:t>𝑺</m:t>
                        </m:r>
                      </m:sub>
                    </m:sSub>
                    <m:r>
                      <a:rPr lang="en-US" sz="1800" b="1" i="1" baseline="0" smtClean="0">
                        <a:solidFill>
                          <a:schemeClr val="bg2"/>
                        </a:solidFill>
                        <a:latin typeface="Cambria Math"/>
                      </a:rPr>
                      <m:t>=</m:t>
                    </m:r>
                    <m:f>
                      <m:fPr>
                        <m:ctrlPr>
                          <a:rPr lang="en-US" sz="1800" b="1" i="1" baseline="0" smtClean="0">
                            <a:solidFill>
                              <a:schemeClr val="bg2"/>
                            </a:solidFill>
                            <a:latin typeface="Cambria Math" panose="02040503050406030204" pitchFamily="18" charset="0"/>
                          </a:rPr>
                        </m:ctrlPr>
                      </m:fPr>
                      <m:num>
                        <m:sSub>
                          <m:sSubPr>
                            <m:ctrlPr>
                              <a:rPr lang="en-US" sz="1800" b="1" i="1" baseline="0" smtClean="0">
                                <a:solidFill>
                                  <a:schemeClr val="bg2"/>
                                </a:solidFill>
                                <a:latin typeface="Cambria Math" panose="02040503050406030204" pitchFamily="18" charset="0"/>
                              </a:rPr>
                            </m:ctrlPr>
                          </m:sSubPr>
                          <m:e>
                            <m:r>
                              <a:rPr lang="en-US" sz="1800" b="1" i="1" baseline="0" smtClean="0">
                                <a:solidFill>
                                  <a:schemeClr val="bg2"/>
                                </a:solidFill>
                                <a:latin typeface="Cambria Math"/>
                              </a:rPr>
                              <m:t>𝑺</m:t>
                            </m:r>
                          </m:e>
                          <m:sub>
                            <m:r>
                              <a:rPr lang="en-US" sz="1800" b="1" i="1" baseline="0" smtClean="0">
                                <a:solidFill>
                                  <a:schemeClr val="bg2"/>
                                </a:solidFill>
                                <a:latin typeface="Cambria Math"/>
                              </a:rPr>
                              <m:t>𝑫𝑺</m:t>
                            </m:r>
                          </m:sub>
                        </m:sSub>
                      </m:num>
                      <m:den>
                        <m:f>
                          <m:fPr>
                            <m:type m:val="lin"/>
                            <m:ctrlPr>
                              <a:rPr lang="en-US" sz="1800" b="1" i="1" baseline="0" smtClean="0">
                                <a:solidFill>
                                  <a:schemeClr val="bg2"/>
                                </a:solidFill>
                                <a:latin typeface="Cambria Math" panose="02040503050406030204" pitchFamily="18" charset="0"/>
                              </a:rPr>
                            </m:ctrlPr>
                          </m:fPr>
                          <m:num>
                            <m:r>
                              <a:rPr lang="en-US" sz="1800" b="1" i="1" baseline="0" smtClean="0">
                                <a:solidFill>
                                  <a:schemeClr val="bg2"/>
                                </a:solidFill>
                                <a:latin typeface="Cambria Math"/>
                              </a:rPr>
                              <m:t>𝑹</m:t>
                            </m:r>
                          </m:num>
                          <m:den>
                            <m:sSub>
                              <m:sSubPr>
                                <m:ctrlPr>
                                  <a:rPr lang="en-US" sz="1800" b="1" i="1" baseline="0" smtClean="0">
                                    <a:solidFill>
                                      <a:schemeClr val="bg2"/>
                                    </a:solidFill>
                                    <a:latin typeface="Cambria Math" panose="02040503050406030204" pitchFamily="18" charset="0"/>
                                  </a:rPr>
                                </m:ctrlPr>
                              </m:sSubPr>
                              <m:e>
                                <m:r>
                                  <a:rPr lang="en-US" sz="1800" b="1" i="1" baseline="0" smtClean="0">
                                    <a:solidFill>
                                      <a:schemeClr val="bg2"/>
                                    </a:solidFill>
                                    <a:latin typeface="Cambria Math"/>
                                  </a:rPr>
                                  <m:t>𝑰</m:t>
                                </m:r>
                              </m:e>
                              <m:sub>
                                <m:r>
                                  <a:rPr lang="en-US" sz="1800" b="1" i="1" baseline="0" smtClean="0">
                                    <a:solidFill>
                                      <a:schemeClr val="bg2"/>
                                    </a:solidFill>
                                    <a:latin typeface="Cambria Math"/>
                                  </a:rPr>
                                  <m:t>𝒆</m:t>
                                </m:r>
                              </m:sub>
                            </m:sSub>
                          </m:den>
                        </m:f>
                      </m:den>
                    </m:f>
                  </m:oMath>
                </m:oMathPara>
              </a14:m>
              <a:endParaRPr lang="en-US" sz="1800" b="1" baseline="0" dirty="0">
                <a:solidFill>
                  <a:schemeClr val="bg2"/>
                </a:solidFill>
                <a:latin typeface="Georgia" panose="02040502050405020303" pitchFamily="18" charset="0"/>
              </a:endParaRPr>
            </a:p>
          </dgm:t>
        </dgm:pt>
      </mc:Choice>
      <mc:Fallback xmlns="">
        <dgm:pt modelId="{9DD15A4E-F34A-428F-95BD-E9C141F28D79}">
          <dgm:prSet phldrT="[Text]" custT="1">
            <dgm:style>
              <a:lnRef idx="1">
                <a:schemeClr val="accent3"/>
              </a:lnRef>
              <a:fillRef idx="2">
                <a:schemeClr val="accent3"/>
              </a:fillRef>
              <a:effectRef idx="1">
                <a:schemeClr val="accent3"/>
              </a:effectRef>
              <a:fontRef idx="minor">
                <a:schemeClr val="dk1"/>
              </a:fontRef>
            </dgm:style>
          </dgm:prSet>
          <dgm:spPr/>
          <dgm:t>
            <a:bodyPr/>
            <a:lstStyle/>
            <a:p>
              <a:r>
                <a:rPr lang="en-US" sz="1400" dirty="0" smtClean="0">
                  <a:solidFill>
                    <a:schemeClr val="bg2"/>
                  </a:solidFill>
                  <a:latin typeface="Arial" panose="020B0604020202020204" pitchFamily="34" charset="0"/>
                  <a:cs typeface="Arial" panose="020B0604020202020204" pitchFamily="34" charset="0"/>
                </a:rPr>
                <a:t>Seismic Response Coefficient</a:t>
              </a:r>
            </a:p>
            <a:p>
              <a:pPr/>
              <a:r>
                <a:rPr lang="en-US" sz="1800" b="1" i="0" baseline="0" smtClean="0">
                  <a:solidFill>
                    <a:schemeClr val="bg2"/>
                  </a:solidFill>
                  <a:latin typeface="Cambria Math"/>
                </a:rPr>
                <a:t>𝑪</a:t>
              </a:r>
              <a:r>
                <a:rPr lang="en-US" sz="1800" b="1" i="0" baseline="0" smtClean="0">
                  <a:solidFill>
                    <a:schemeClr val="bg2"/>
                  </a:solidFill>
                  <a:latin typeface="Cambria Math"/>
                </a:rPr>
                <a:t>_</a:t>
              </a:r>
              <a:r>
                <a:rPr lang="en-US" sz="1800" b="1" i="0" baseline="0" smtClean="0">
                  <a:solidFill>
                    <a:schemeClr val="bg2"/>
                  </a:solidFill>
                  <a:latin typeface="Cambria Math"/>
                </a:rPr>
                <a:t>𝑺=𝑺_𝑫𝑺/(𝑹∕𝑰_𝒆 )</a:t>
              </a:r>
              <a:endParaRPr lang="en-US" sz="1800" b="1" baseline="0" dirty="0">
                <a:solidFill>
                  <a:schemeClr val="bg2"/>
                </a:solidFill>
                <a:latin typeface="Georgia" panose="02040502050405020303" pitchFamily="18" charset="0"/>
              </a:endParaRPr>
            </a:p>
          </dgm:t>
        </dgm:pt>
      </mc:Fallback>
    </mc:AlternateContent>
    <dgm:pt modelId="{0019E10A-C69A-430A-9366-E7B560A08599}" type="parTrans" cxnId="{498C9B87-498D-4855-97BA-1A8BC44F7F2A}">
      <dgm:prSet/>
      <dgm:spPr/>
      <dgm:t>
        <a:bodyPr/>
        <a:lstStyle/>
        <a:p>
          <a:endParaRPr lang="en-US">
            <a:solidFill>
              <a:schemeClr val="bg2"/>
            </a:solidFill>
          </a:endParaRPr>
        </a:p>
      </dgm:t>
    </dgm:pt>
    <dgm:pt modelId="{0A0F0F33-26B8-4663-9444-D0EF5410B3E2}" type="sibTrans" cxnId="{498C9B87-498D-4855-97BA-1A8BC44F7F2A}">
      <dgm:prSet/>
      <dgm:spPr/>
      <dgm:t>
        <a:bodyPr/>
        <a:lstStyle/>
        <a:p>
          <a:endParaRPr lang="en-US">
            <a:solidFill>
              <a:schemeClr val="bg2"/>
            </a:solidFill>
          </a:endParaRPr>
        </a:p>
      </dgm:t>
    </dgm:pt>
    <mc:AlternateContent xmlns:mc="http://schemas.openxmlformats.org/markup-compatibility/2006" xmlns:a14="http://schemas.microsoft.com/office/drawing/2010/main">
      <mc:Choice Requires="a14">
        <dgm:pt modelId="{E4D307FD-2A3B-4D80-B198-3D60EE41818F}">
          <dgm:prSet phldrT="[Text]" custT="1">
            <dgm:style>
              <a:lnRef idx="1">
                <a:schemeClr val="accent3"/>
              </a:lnRef>
              <a:fillRef idx="2">
                <a:schemeClr val="accent3"/>
              </a:fillRef>
              <a:effectRef idx="1">
                <a:schemeClr val="accent3"/>
              </a:effectRef>
              <a:fontRef idx="minor">
                <a:schemeClr val="dk1"/>
              </a:fontRef>
            </dgm:style>
          </dgm:prSet>
          <dgm:spPr/>
          <dgm:t>
            <a:bodyPr/>
            <a:lstStyle/>
            <a:p>
              <a:r>
                <a:rPr lang="en-US" sz="1400" dirty="0" smtClean="0">
                  <a:solidFill>
                    <a:schemeClr val="bg2"/>
                  </a:solidFill>
                  <a:latin typeface="Arial" panose="020B0604020202020204" pitchFamily="34" charset="0"/>
                  <a:cs typeface="Arial" panose="020B0604020202020204" pitchFamily="34" charset="0"/>
                </a:rPr>
                <a:t>Short Period Design Spectral Response Acceleration</a:t>
              </a:r>
            </a:p>
            <a:p>
              <a:pPr/>
              <a14:m>
                <m:oMathPara xmlns:m="http://schemas.openxmlformats.org/officeDocument/2006/math">
                  <m:oMathParaPr>
                    <m:jc m:val="centerGroup"/>
                  </m:oMathParaPr>
                  <m:oMath xmlns:m="http://schemas.openxmlformats.org/officeDocument/2006/math">
                    <m:sSub>
                      <m:sSubPr>
                        <m:ctrlPr>
                          <a:rPr lang="en-US" sz="1800" b="1" i="1" smtClean="0">
                            <a:solidFill>
                              <a:schemeClr val="bg2"/>
                            </a:solidFill>
                            <a:latin typeface="Cambria Math" panose="02040503050406030204" pitchFamily="18" charset="0"/>
                          </a:rPr>
                        </m:ctrlPr>
                      </m:sSubPr>
                      <m:e>
                        <m:r>
                          <a:rPr lang="en-US" sz="1800" b="1" i="1" smtClean="0">
                            <a:solidFill>
                              <a:schemeClr val="bg2"/>
                            </a:solidFill>
                            <a:latin typeface="Cambria Math"/>
                          </a:rPr>
                          <m:t>𝑺</m:t>
                        </m:r>
                      </m:e>
                      <m:sub>
                        <m:r>
                          <a:rPr lang="en-US" sz="1800" b="1" i="1" smtClean="0">
                            <a:solidFill>
                              <a:schemeClr val="bg2"/>
                            </a:solidFill>
                            <a:latin typeface="Cambria Math"/>
                          </a:rPr>
                          <m:t>𝑫𝑺</m:t>
                        </m:r>
                      </m:sub>
                    </m:sSub>
                    <m:r>
                      <a:rPr lang="en-US" sz="1800" b="1" i="1" smtClean="0">
                        <a:solidFill>
                          <a:schemeClr val="bg2"/>
                        </a:solidFill>
                        <a:latin typeface="Cambria Math"/>
                      </a:rPr>
                      <m:t>=</m:t>
                    </m:r>
                    <m:r>
                      <a:rPr lang="en-US" sz="1800" b="1" i="1" smtClean="0">
                        <a:solidFill>
                          <a:schemeClr val="bg2"/>
                        </a:solidFill>
                        <a:latin typeface="Cambria Math"/>
                      </a:rPr>
                      <m:t>𝟎</m:t>
                    </m:r>
                    <m:r>
                      <a:rPr lang="en-US" sz="1800" b="1" i="1" smtClean="0">
                        <a:solidFill>
                          <a:schemeClr val="bg2"/>
                        </a:solidFill>
                        <a:latin typeface="Cambria Math"/>
                      </a:rPr>
                      <m:t>.</m:t>
                    </m:r>
                    <m:r>
                      <a:rPr lang="en-US" sz="1800" b="1" i="1" smtClean="0">
                        <a:solidFill>
                          <a:schemeClr val="bg2"/>
                        </a:solidFill>
                        <a:latin typeface="Cambria Math"/>
                      </a:rPr>
                      <m:t>𝟒𝟖𝟕</m:t>
                    </m:r>
                  </m:oMath>
                </m:oMathPara>
              </a14:m>
              <a:endParaRPr lang="en-US" sz="1800" b="1" dirty="0">
                <a:solidFill>
                  <a:schemeClr val="bg2"/>
                </a:solidFill>
              </a:endParaRPr>
            </a:p>
          </dgm:t>
        </dgm:pt>
      </mc:Choice>
      <mc:Fallback xmlns="">
        <dgm:pt modelId="{E4D307FD-2A3B-4D80-B198-3D60EE41818F}">
          <dgm:prSet phldrT="[Text]" custT="1">
            <dgm:style>
              <a:lnRef idx="1">
                <a:schemeClr val="accent3"/>
              </a:lnRef>
              <a:fillRef idx="2">
                <a:schemeClr val="accent3"/>
              </a:fillRef>
              <a:effectRef idx="1">
                <a:schemeClr val="accent3"/>
              </a:effectRef>
              <a:fontRef idx="minor">
                <a:schemeClr val="dk1"/>
              </a:fontRef>
            </dgm:style>
          </dgm:prSet>
          <dgm:spPr/>
          <dgm:t>
            <a:bodyPr/>
            <a:lstStyle/>
            <a:p>
              <a:r>
                <a:rPr lang="en-US" sz="1400" dirty="0" smtClean="0">
                  <a:solidFill>
                    <a:schemeClr val="bg2"/>
                  </a:solidFill>
                  <a:latin typeface="Arial" panose="020B0604020202020204" pitchFamily="34" charset="0"/>
                  <a:cs typeface="Arial" panose="020B0604020202020204" pitchFamily="34" charset="0"/>
                </a:rPr>
                <a:t>Short Period Design Spectral Response Acceleration</a:t>
              </a:r>
            </a:p>
            <a:p>
              <a:pPr/>
              <a:r>
                <a:rPr lang="en-US" sz="1800" b="1" i="0" smtClean="0">
                  <a:solidFill>
                    <a:schemeClr val="bg2"/>
                  </a:solidFill>
                  <a:latin typeface="Cambria Math"/>
                </a:rPr>
                <a:t>𝑺_𝑫𝑺=𝟎.</a:t>
              </a:r>
              <a:r>
                <a:rPr lang="en-US" sz="1800" b="1" i="0" smtClean="0">
                  <a:solidFill>
                    <a:schemeClr val="bg2"/>
                  </a:solidFill>
                  <a:latin typeface="Cambria Math"/>
                </a:rPr>
                <a:t>𝟒𝟖𝟕</a:t>
              </a:r>
              <a:endParaRPr lang="en-US" sz="1800" b="1" dirty="0">
                <a:solidFill>
                  <a:schemeClr val="bg2"/>
                </a:solidFill>
              </a:endParaRPr>
            </a:p>
          </dgm:t>
        </dgm:pt>
      </mc:Fallback>
    </mc:AlternateContent>
    <dgm:pt modelId="{C0BA1353-3F6A-4CA2-A222-B40A8E4B933F}" type="parTrans" cxnId="{2995F82A-EAE6-4133-B627-AD0E029A8EE2}">
      <dgm:prSet/>
      <dgm:spPr>
        <a:ln>
          <a:solidFill>
            <a:schemeClr val="accent6"/>
          </a:solidFill>
        </a:ln>
      </dgm:spPr>
      <dgm:t>
        <a:bodyPr/>
        <a:lstStyle/>
        <a:p>
          <a:endParaRPr lang="en-US">
            <a:solidFill>
              <a:schemeClr val="bg2"/>
            </a:solidFill>
          </a:endParaRPr>
        </a:p>
      </dgm:t>
    </dgm:pt>
    <dgm:pt modelId="{5DC4CDE4-C620-42DA-A867-5621CCA72B36}" type="sibTrans" cxnId="{2995F82A-EAE6-4133-B627-AD0E029A8EE2}">
      <dgm:prSet/>
      <dgm:spPr/>
      <dgm:t>
        <a:bodyPr/>
        <a:lstStyle/>
        <a:p>
          <a:endParaRPr lang="en-US">
            <a:solidFill>
              <a:schemeClr val="bg2"/>
            </a:solidFill>
          </a:endParaRPr>
        </a:p>
      </dgm:t>
    </dgm:pt>
    <mc:AlternateContent xmlns:mc="http://schemas.openxmlformats.org/markup-compatibility/2006" xmlns:a14="http://schemas.microsoft.com/office/drawing/2010/main">
      <mc:Choice Requires="a14">
        <dgm:pt modelId="{5E9A9007-BF13-403A-B6B8-AF941271EDB5}">
          <dgm:prSet phldrT="[Text]" custT="1">
            <dgm:style>
              <a:lnRef idx="1">
                <a:schemeClr val="accent3"/>
              </a:lnRef>
              <a:fillRef idx="2">
                <a:schemeClr val="accent3"/>
              </a:fillRef>
              <a:effectRef idx="1">
                <a:schemeClr val="accent3"/>
              </a:effectRef>
              <a:fontRef idx="minor">
                <a:schemeClr val="dk1"/>
              </a:fontRef>
            </dgm:style>
          </dgm:prSet>
          <dgm:spPr/>
          <dgm:t>
            <a:bodyPr/>
            <a:lstStyle/>
            <a:p>
              <a:r>
                <a:rPr lang="en-US" sz="1400" dirty="0" smtClean="0">
                  <a:solidFill>
                    <a:schemeClr val="bg2"/>
                  </a:solidFill>
                  <a:latin typeface="Arial" panose="020B0604020202020204" pitchFamily="34" charset="0"/>
                  <a:cs typeface="Arial" panose="020B0604020202020204" pitchFamily="34" charset="0"/>
                </a:rPr>
                <a:t>Response Modification Factor</a:t>
              </a:r>
            </a:p>
            <a:p>
              <a:pPr/>
              <a14:m>
                <m:oMathPara xmlns:m="http://schemas.openxmlformats.org/officeDocument/2006/math">
                  <m:oMathParaPr>
                    <m:jc m:val="centerGroup"/>
                  </m:oMathParaPr>
                  <m:oMath xmlns:m="http://schemas.openxmlformats.org/officeDocument/2006/math">
                    <m:r>
                      <a:rPr lang="en-US" sz="1800" b="1" i="1" smtClean="0">
                        <a:solidFill>
                          <a:schemeClr val="bg2"/>
                        </a:solidFill>
                        <a:latin typeface="Cambria Math"/>
                      </a:rPr>
                      <m:t>𝑹</m:t>
                    </m:r>
                  </m:oMath>
                </m:oMathPara>
              </a14:m>
              <a:endParaRPr lang="en-US" sz="1800" b="1" dirty="0">
                <a:solidFill>
                  <a:schemeClr val="bg2"/>
                </a:solidFill>
              </a:endParaRPr>
            </a:p>
          </dgm:t>
        </dgm:pt>
      </mc:Choice>
      <mc:Fallback xmlns="">
        <dgm:pt modelId="{5E9A9007-BF13-403A-B6B8-AF941271EDB5}">
          <dgm:prSet phldrT="[Text]" custT="1">
            <dgm:style>
              <a:lnRef idx="1">
                <a:schemeClr val="accent3"/>
              </a:lnRef>
              <a:fillRef idx="2">
                <a:schemeClr val="accent3"/>
              </a:fillRef>
              <a:effectRef idx="1">
                <a:schemeClr val="accent3"/>
              </a:effectRef>
              <a:fontRef idx="minor">
                <a:schemeClr val="dk1"/>
              </a:fontRef>
            </dgm:style>
          </dgm:prSet>
          <dgm:spPr/>
          <dgm:t>
            <a:bodyPr/>
            <a:lstStyle/>
            <a:p>
              <a:r>
                <a:rPr lang="en-US" sz="1400" dirty="0" smtClean="0">
                  <a:solidFill>
                    <a:schemeClr val="bg2"/>
                  </a:solidFill>
                  <a:latin typeface="Arial" panose="020B0604020202020204" pitchFamily="34" charset="0"/>
                  <a:cs typeface="Arial" panose="020B0604020202020204" pitchFamily="34" charset="0"/>
                </a:rPr>
                <a:t>Response Modification Factor</a:t>
              </a:r>
            </a:p>
            <a:p>
              <a:pPr/>
              <a:r>
                <a:rPr lang="en-US" sz="1800" b="1" i="0" smtClean="0">
                  <a:solidFill>
                    <a:schemeClr val="bg2"/>
                  </a:solidFill>
                  <a:latin typeface="Cambria Math"/>
                </a:rPr>
                <a:t>𝑹</a:t>
              </a:r>
              <a:endParaRPr lang="en-US" sz="1800" b="1" dirty="0">
                <a:solidFill>
                  <a:schemeClr val="bg2"/>
                </a:solidFill>
              </a:endParaRPr>
            </a:p>
          </dgm:t>
        </dgm:pt>
      </mc:Fallback>
    </mc:AlternateContent>
    <dgm:pt modelId="{6A8F9006-1111-4442-8B17-CCB2D84079DB}" type="parTrans" cxnId="{DE78B447-7A02-46AB-B152-BE42F79D0A32}">
      <dgm:prSet/>
      <dgm:spPr>
        <a:ln>
          <a:solidFill>
            <a:schemeClr val="accent6"/>
          </a:solidFill>
        </a:ln>
      </dgm:spPr>
      <dgm:t>
        <a:bodyPr/>
        <a:lstStyle/>
        <a:p>
          <a:endParaRPr lang="en-US">
            <a:solidFill>
              <a:schemeClr val="bg2"/>
            </a:solidFill>
          </a:endParaRPr>
        </a:p>
      </dgm:t>
    </dgm:pt>
    <dgm:pt modelId="{82CE2537-D516-48E8-B898-E3DD0527C6B5}" type="sibTrans" cxnId="{DE78B447-7A02-46AB-B152-BE42F79D0A32}">
      <dgm:prSet/>
      <dgm:spPr/>
      <dgm:t>
        <a:bodyPr/>
        <a:lstStyle/>
        <a:p>
          <a:endParaRPr lang="en-US">
            <a:solidFill>
              <a:schemeClr val="bg2"/>
            </a:solidFill>
          </a:endParaRPr>
        </a:p>
      </dgm:t>
    </dgm:pt>
    <mc:AlternateContent xmlns:mc="http://schemas.openxmlformats.org/markup-compatibility/2006" xmlns:a14="http://schemas.microsoft.com/office/drawing/2010/main">
      <mc:Choice Requires="a14">
        <dgm:pt modelId="{95F5F82B-4275-4F41-AF54-29AD91863944}">
          <dgm:prSet phldrT="[Text]" custT="1">
            <dgm:style>
              <a:lnRef idx="1">
                <a:schemeClr val="accent3"/>
              </a:lnRef>
              <a:fillRef idx="2">
                <a:schemeClr val="accent3"/>
              </a:fillRef>
              <a:effectRef idx="1">
                <a:schemeClr val="accent3"/>
              </a:effectRef>
              <a:fontRef idx="minor">
                <a:schemeClr val="dk1"/>
              </a:fontRef>
            </dgm:style>
          </dgm:prSet>
          <dgm:spPr/>
          <dgm:t>
            <a:bodyPr/>
            <a:lstStyle/>
            <a:p>
              <a:r>
                <a:rPr lang="en-US" sz="1400" dirty="0" smtClean="0">
                  <a:solidFill>
                    <a:schemeClr val="bg2"/>
                  </a:solidFill>
                  <a:latin typeface="Arial" panose="020B0604020202020204" pitchFamily="34" charset="0"/>
                  <a:cs typeface="Arial" panose="020B0604020202020204" pitchFamily="34" charset="0"/>
                </a:rPr>
                <a:t>Importance Factor</a:t>
              </a:r>
            </a:p>
            <a:p>
              <a:pPr/>
              <a14:m>
                <m:oMathPara xmlns:m="http://schemas.openxmlformats.org/officeDocument/2006/math">
                  <m:oMathParaPr>
                    <m:jc m:val="centerGroup"/>
                  </m:oMathParaPr>
                  <m:oMath xmlns:m="http://schemas.openxmlformats.org/officeDocument/2006/math">
                    <m:sSub>
                      <m:sSubPr>
                        <m:ctrlPr>
                          <a:rPr lang="en-US" sz="1800" b="1" i="1" smtClean="0">
                            <a:solidFill>
                              <a:schemeClr val="bg2"/>
                            </a:solidFill>
                            <a:latin typeface="Cambria Math" panose="02040503050406030204" pitchFamily="18" charset="0"/>
                          </a:rPr>
                        </m:ctrlPr>
                      </m:sSubPr>
                      <m:e>
                        <m:r>
                          <a:rPr lang="en-US" sz="1800" b="1" i="1" smtClean="0">
                            <a:solidFill>
                              <a:schemeClr val="bg2"/>
                            </a:solidFill>
                            <a:latin typeface="Cambria Math"/>
                          </a:rPr>
                          <m:t>𝑰</m:t>
                        </m:r>
                      </m:e>
                      <m:sub>
                        <m:r>
                          <a:rPr lang="en-US" sz="1800" b="1" i="1" smtClean="0">
                            <a:solidFill>
                              <a:schemeClr val="bg2"/>
                            </a:solidFill>
                            <a:latin typeface="Cambria Math"/>
                          </a:rPr>
                          <m:t>𝒆</m:t>
                        </m:r>
                      </m:sub>
                    </m:sSub>
                  </m:oMath>
                </m:oMathPara>
              </a14:m>
              <a:endParaRPr lang="en-US" sz="1800" b="1" dirty="0">
                <a:solidFill>
                  <a:schemeClr val="bg2"/>
                </a:solidFill>
              </a:endParaRPr>
            </a:p>
          </dgm:t>
        </dgm:pt>
      </mc:Choice>
      <mc:Fallback xmlns="">
        <dgm:pt modelId="{95F5F82B-4275-4F41-AF54-29AD91863944}">
          <dgm:prSet phldrT="[Text]" custT="1">
            <dgm:style>
              <a:lnRef idx="1">
                <a:schemeClr val="accent3"/>
              </a:lnRef>
              <a:fillRef idx="2">
                <a:schemeClr val="accent3"/>
              </a:fillRef>
              <a:effectRef idx="1">
                <a:schemeClr val="accent3"/>
              </a:effectRef>
              <a:fontRef idx="minor">
                <a:schemeClr val="dk1"/>
              </a:fontRef>
            </dgm:style>
          </dgm:prSet>
          <dgm:spPr/>
          <dgm:t>
            <a:bodyPr/>
            <a:lstStyle/>
            <a:p>
              <a:r>
                <a:rPr lang="en-US" sz="1400" dirty="0" smtClean="0">
                  <a:solidFill>
                    <a:schemeClr val="bg2"/>
                  </a:solidFill>
                  <a:latin typeface="Arial" panose="020B0604020202020204" pitchFamily="34" charset="0"/>
                  <a:cs typeface="Arial" panose="020B0604020202020204" pitchFamily="34" charset="0"/>
                </a:rPr>
                <a:t>Importance Factor</a:t>
              </a:r>
            </a:p>
            <a:p>
              <a:pPr/>
              <a:r>
                <a:rPr lang="en-US" sz="1800" b="1" i="0" smtClean="0">
                  <a:solidFill>
                    <a:schemeClr val="bg2"/>
                  </a:solidFill>
                  <a:latin typeface="Cambria Math"/>
                </a:rPr>
                <a:t>𝑰_𝒆</a:t>
              </a:r>
              <a:endParaRPr lang="en-US" sz="1800" b="1" dirty="0">
                <a:solidFill>
                  <a:schemeClr val="bg2"/>
                </a:solidFill>
              </a:endParaRPr>
            </a:p>
          </dgm:t>
        </dgm:pt>
      </mc:Fallback>
    </mc:AlternateContent>
    <dgm:pt modelId="{0D2D4617-86B5-463C-BD7D-B6BC98F8BE0C}" type="parTrans" cxnId="{50B5948E-66FE-4141-B15C-2A932321C11D}">
      <dgm:prSet/>
      <dgm:spPr>
        <a:ln>
          <a:solidFill>
            <a:schemeClr val="accent6"/>
          </a:solidFill>
        </a:ln>
      </dgm:spPr>
      <dgm:t>
        <a:bodyPr/>
        <a:lstStyle/>
        <a:p>
          <a:endParaRPr lang="en-US">
            <a:solidFill>
              <a:schemeClr val="bg2"/>
            </a:solidFill>
          </a:endParaRPr>
        </a:p>
      </dgm:t>
    </dgm:pt>
    <dgm:pt modelId="{D7E2AA2E-150D-42C7-AE9D-FED080A640E1}" type="sibTrans" cxnId="{50B5948E-66FE-4141-B15C-2A932321C11D}">
      <dgm:prSet/>
      <dgm:spPr/>
      <dgm:t>
        <a:bodyPr/>
        <a:lstStyle/>
        <a:p>
          <a:endParaRPr lang="en-US">
            <a:solidFill>
              <a:schemeClr val="bg2"/>
            </a:solidFill>
          </a:endParaRPr>
        </a:p>
      </dgm:t>
    </dgm:pt>
    <dgm:pt modelId="{0F9C7C9D-6D72-4043-ABD3-2661FBAE5108}" type="pres">
      <dgm:prSet presAssocID="{6613BC30-96F3-4121-8DAF-2C23BB70E8E8}" presName="mainComposite" presStyleCnt="0">
        <dgm:presLayoutVars>
          <dgm:chPref val="1"/>
          <dgm:dir/>
          <dgm:animOne val="branch"/>
          <dgm:animLvl val="lvl"/>
          <dgm:resizeHandles val="exact"/>
        </dgm:presLayoutVars>
      </dgm:prSet>
      <dgm:spPr/>
      <dgm:t>
        <a:bodyPr/>
        <a:lstStyle/>
        <a:p>
          <a:endParaRPr lang="en-US"/>
        </a:p>
      </dgm:t>
    </dgm:pt>
    <dgm:pt modelId="{29E76DBD-7837-4858-A800-E9EBD1A8FB36}" type="pres">
      <dgm:prSet presAssocID="{6613BC30-96F3-4121-8DAF-2C23BB70E8E8}" presName="hierFlow" presStyleCnt="0"/>
      <dgm:spPr/>
    </dgm:pt>
    <dgm:pt modelId="{C39D862B-868F-46A6-AA94-C15248C7A2BE}" type="pres">
      <dgm:prSet presAssocID="{6613BC30-96F3-4121-8DAF-2C23BB70E8E8}" presName="hierChild1" presStyleCnt="0">
        <dgm:presLayoutVars>
          <dgm:chPref val="1"/>
          <dgm:animOne val="branch"/>
          <dgm:animLvl val="lvl"/>
        </dgm:presLayoutVars>
      </dgm:prSet>
      <dgm:spPr/>
    </dgm:pt>
    <dgm:pt modelId="{4142A924-BAFD-4C67-8F18-47D6E5AA4C0F}" type="pres">
      <dgm:prSet presAssocID="{9DD15A4E-F34A-428F-95BD-E9C141F28D79}" presName="Name14" presStyleCnt="0"/>
      <dgm:spPr/>
    </dgm:pt>
    <dgm:pt modelId="{8909DC6F-F001-45CC-83A8-FC6733D4C6A1}" type="pres">
      <dgm:prSet presAssocID="{9DD15A4E-F34A-428F-95BD-E9C141F28D79}" presName="level1Shape" presStyleLbl="node0" presStyleIdx="0" presStyleCnt="1">
        <dgm:presLayoutVars>
          <dgm:chPref val="3"/>
        </dgm:presLayoutVars>
      </dgm:prSet>
      <dgm:spPr/>
      <dgm:t>
        <a:bodyPr/>
        <a:lstStyle/>
        <a:p>
          <a:endParaRPr lang="en-US"/>
        </a:p>
      </dgm:t>
    </dgm:pt>
    <dgm:pt modelId="{7C52D5A7-6288-41BB-BDA8-C99D8C8D8F14}" type="pres">
      <dgm:prSet presAssocID="{9DD15A4E-F34A-428F-95BD-E9C141F28D79}" presName="hierChild2" presStyleCnt="0"/>
      <dgm:spPr/>
    </dgm:pt>
    <dgm:pt modelId="{AFC92E9E-C44D-40BE-B3AE-A7FFCD0A1600}" type="pres">
      <dgm:prSet presAssocID="{C0BA1353-3F6A-4CA2-A222-B40A8E4B933F}" presName="Name19" presStyleLbl="parChTrans1D2" presStyleIdx="0" presStyleCnt="3"/>
      <dgm:spPr/>
      <dgm:t>
        <a:bodyPr/>
        <a:lstStyle/>
        <a:p>
          <a:endParaRPr lang="en-US"/>
        </a:p>
      </dgm:t>
    </dgm:pt>
    <dgm:pt modelId="{B3BB0BED-8DB2-4A49-AD54-F7AD02E51B48}" type="pres">
      <dgm:prSet presAssocID="{E4D307FD-2A3B-4D80-B198-3D60EE41818F}" presName="Name21" presStyleCnt="0"/>
      <dgm:spPr/>
    </dgm:pt>
    <dgm:pt modelId="{FA9839A1-085D-4699-BA8E-EDD755A0B0B4}" type="pres">
      <dgm:prSet presAssocID="{E4D307FD-2A3B-4D80-B198-3D60EE41818F}" presName="level2Shape" presStyleLbl="node2" presStyleIdx="0" presStyleCnt="3"/>
      <dgm:spPr/>
      <dgm:t>
        <a:bodyPr/>
        <a:lstStyle/>
        <a:p>
          <a:endParaRPr lang="en-US"/>
        </a:p>
      </dgm:t>
    </dgm:pt>
    <dgm:pt modelId="{86F8AA6A-37C3-42B1-BBA0-34A4BC9E5476}" type="pres">
      <dgm:prSet presAssocID="{E4D307FD-2A3B-4D80-B198-3D60EE41818F}" presName="hierChild3" presStyleCnt="0"/>
      <dgm:spPr/>
    </dgm:pt>
    <dgm:pt modelId="{5B4F3429-7DEF-420C-8877-48C3950D4FD9}" type="pres">
      <dgm:prSet presAssocID="{6A8F9006-1111-4442-8B17-CCB2D84079DB}" presName="Name19" presStyleLbl="parChTrans1D2" presStyleIdx="1" presStyleCnt="3"/>
      <dgm:spPr/>
      <dgm:t>
        <a:bodyPr/>
        <a:lstStyle/>
        <a:p>
          <a:endParaRPr lang="en-US"/>
        </a:p>
      </dgm:t>
    </dgm:pt>
    <dgm:pt modelId="{36874A8B-59DD-4F0F-8423-6A68B975A41F}" type="pres">
      <dgm:prSet presAssocID="{5E9A9007-BF13-403A-B6B8-AF941271EDB5}" presName="Name21" presStyleCnt="0"/>
      <dgm:spPr/>
    </dgm:pt>
    <dgm:pt modelId="{DB5B0956-A47E-4054-BC02-5C70B77F3A01}" type="pres">
      <dgm:prSet presAssocID="{5E9A9007-BF13-403A-B6B8-AF941271EDB5}" presName="level2Shape" presStyleLbl="node2" presStyleIdx="1" presStyleCnt="3"/>
      <dgm:spPr/>
      <dgm:t>
        <a:bodyPr/>
        <a:lstStyle/>
        <a:p>
          <a:endParaRPr lang="en-US"/>
        </a:p>
      </dgm:t>
    </dgm:pt>
    <dgm:pt modelId="{82ADD5C4-2CB5-4794-A837-DE3B707674F0}" type="pres">
      <dgm:prSet presAssocID="{5E9A9007-BF13-403A-B6B8-AF941271EDB5}" presName="hierChild3" presStyleCnt="0"/>
      <dgm:spPr/>
    </dgm:pt>
    <dgm:pt modelId="{1064D15D-8450-49AF-BF87-5EA65E43DC19}" type="pres">
      <dgm:prSet presAssocID="{0D2D4617-86B5-463C-BD7D-B6BC98F8BE0C}" presName="Name19" presStyleLbl="parChTrans1D2" presStyleIdx="2" presStyleCnt="3"/>
      <dgm:spPr/>
      <dgm:t>
        <a:bodyPr/>
        <a:lstStyle/>
        <a:p>
          <a:endParaRPr lang="en-US"/>
        </a:p>
      </dgm:t>
    </dgm:pt>
    <dgm:pt modelId="{32E68704-8D08-4AF6-ACD9-A4D692CF1185}" type="pres">
      <dgm:prSet presAssocID="{95F5F82B-4275-4F41-AF54-29AD91863944}" presName="Name21" presStyleCnt="0"/>
      <dgm:spPr/>
    </dgm:pt>
    <dgm:pt modelId="{B7896D78-86D0-4BDF-A815-3305E8DC2E02}" type="pres">
      <dgm:prSet presAssocID="{95F5F82B-4275-4F41-AF54-29AD91863944}" presName="level2Shape" presStyleLbl="node2" presStyleIdx="2" presStyleCnt="3"/>
      <dgm:spPr/>
      <dgm:t>
        <a:bodyPr/>
        <a:lstStyle/>
        <a:p>
          <a:endParaRPr lang="en-US"/>
        </a:p>
      </dgm:t>
    </dgm:pt>
    <dgm:pt modelId="{9F8F4E07-150D-450F-8833-B1F1BFC8C293}" type="pres">
      <dgm:prSet presAssocID="{95F5F82B-4275-4F41-AF54-29AD91863944}" presName="hierChild3" presStyleCnt="0"/>
      <dgm:spPr/>
    </dgm:pt>
    <dgm:pt modelId="{85B85E06-4BEB-4F80-84AE-37916C04BB00}" type="pres">
      <dgm:prSet presAssocID="{6613BC30-96F3-4121-8DAF-2C23BB70E8E8}" presName="bgShapesFlow" presStyleCnt="0"/>
      <dgm:spPr/>
    </dgm:pt>
  </dgm:ptLst>
  <dgm:cxnLst>
    <dgm:cxn modelId="{498C9B87-498D-4855-97BA-1A8BC44F7F2A}" srcId="{6613BC30-96F3-4121-8DAF-2C23BB70E8E8}" destId="{9DD15A4E-F34A-428F-95BD-E9C141F28D79}" srcOrd="0" destOrd="0" parTransId="{0019E10A-C69A-430A-9366-E7B560A08599}" sibTransId="{0A0F0F33-26B8-4663-9444-D0EF5410B3E2}"/>
    <dgm:cxn modelId="{46EF5617-C8DC-40D7-AA47-1857E06C11F6}" type="presOf" srcId="{6A8F9006-1111-4442-8B17-CCB2D84079DB}" destId="{5B4F3429-7DEF-420C-8877-48C3950D4FD9}" srcOrd="0" destOrd="0" presId="urn:microsoft.com/office/officeart/2005/8/layout/hierarchy6"/>
    <dgm:cxn modelId="{2995F82A-EAE6-4133-B627-AD0E029A8EE2}" srcId="{9DD15A4E-F34A-428F-95BD-E9C141F28D79}" destId="{E4D307FD-2A3B-4D80-B198-3D60EE41818F}" srcOrd="0" destOrd="0" parTransId="{C0BA1353-3F6A-4CA2-A222-B40A8E4B933F}" sibTransId="{5DC4CDE4-C620-42DA-A867-5621CCA72B36}"/>
    <dgm:cxn modelId="{30BF62B6-5323-4596-ABB7-6E330535E448}" type="presOf" srcId="{0D2D4617-86B5-463C-BD7D-B6BC98F8BE0C}" destId="{1064D15D-8450-49AF-BF87-5EA65E43DC19}" srcOrd="0" destOrd="0" presId="urn:microsoft.com/office/officeart/2005/8/layout/hierarchy6"/>
    <dgm:cxn modelId="{599F6F87-8534-425A-BF16-7A84038EC5E0}" type="presOf" srcId="{9DD15A4E-F34A-428F-95BD-E9C141F28D79}" destId="{8909DC6F-F001-45CC-83A8-FC6733D4C6A1}" srcOrd="0" destOrd="0" presId="urn:microsoft.com/office/officeart/2005/8/layout/hierarchy6"/>
    <dgm:cxn modelId="{DE78B447-7A02-46AB-B152-BE42F79D0A32}" srcId="{9DD15A4E-F34A-428F-95BD-E9C141F28D79}" destId="{5E9A9007-BF13-403A-B6B8-AF941271EDB5}" srcOrd="1" destOrd="0" parTransId="{6A8F9006-1111-4442-8B17-CCB2D84079DB}" sibTransId="{82CE2537-D516-48E8-B898-E3DD0527C6B5}"/>
    <dgm:cxn modelId="{1613541A-5A3F-443D-9126-E344EDDBEBA7}" type="presOf" srcId="{C0BA1353-3F6A-4CA2-A222-B40A8E4B933F}" destId="{AFC92E9E-C44D-40BE-B3AE-A7FFCD0A1600}" srcOrd="0" destOrd="0" presId="urn:microsoft.com/office/officeart/2005/8/layout/hierarchy6"/>
    <dgm:cxn modelId="{AEC274AA-B3C3-4DF0-B295-F44554E624BF}" type="presOf" srcId="{5E9A9007-BF13-403A-B6B8-AF941271EDB5}" destId="{DB5B0956-A47E-4054-BC02-5C70B77F3A01}" srcOrd="0" destOrd="0" presId="urn:microsoft.com/office/officeart/2005/8/layout/hierarchy6"/>
    <dgm:cxn modelId="{A3D544FE-E7C4-4702-BFE1-168BA81A867A}" type="presOf" srcId="{E4D307FD-2A3B-4D80-B198-3D60EE41818F}" destId="{FA9839A1-085D-4699-BA8E-EDD755A0B0B4}" srcOrd="0" destOrd="0" presId="urn:microsoft.com/office/officeart/2005/8/layout/hierarchy6"/>
    <dgm:cxn modelId="{40DE0735-3BB2-4BC4-8C00-1C6546AB18CC}" type="presOf" srcId="{6613BC30-96F3-4121-8DAF-2C23BB70E8E8}" destId="{0F9C7C9D-6D72-4043-ABD3-2661FBAE5108}" srcOrd="0" destOrd="0" presId="urn:microsoft.com/office/officeart/2005/8/layout/hierarchy6"/>
    <dgm:cxn modelId="{50B5948E-66FE-4141-B15C-2A932321C11D}" srcId="{9DD15A4E-F34A-428F-95BD-E9C141F28D79}" destId="{95F5F82B-4275-4F41-AF54-29AD91863944}" srcOrd="2" destOrd="0" parTransId="{0D2D4617-86B5-463C-BD7D-B6BC98F8BE0C}" sibTransId="{D7E2AA2E-150D-42C7-AE9D-FED080A640E1}"/>
    <dgm:cxn modelId="{E34EA5A4-D8DD-4CE0-86BA-9F88E9DFA0B7}" type="presOf" srcId="{95F5F82B-4275-4F41-AF54-29AD91863944}" destId="{B7896D78-86D0-4BDF-A815-3305E8DC2E02}" srcOrd="0" destOrd="0" presId="urn:microsoft.com/office/officeart/2005/8/layout/hierarchy6"/>
    <dgm:cxn modelId="{5566CB7D-7646-43EF-9160-43F41C63C808}" type="presParOf" srcId="{0F9C7C9D-6D72-4043-ABD3-2661FBAE5108}" destId="{29E76DBD-7837-4858-A800-E9EBD1A8FB36}" srcOrd="0" destOrd="0" presId="urn:microsoft.com/office/officeart/2005/8/layout/hierarchy6"/>
    <dgm:cxn modelId="{F0BD1346-70E3-4A23-B6CF-DD0FEAFC4CCF}" type="presParOf" srcId="{29E76DBD-7837-4858-A800-E9EBD1A8FB36}" destId="{C39D862B-868F-46A6-AA94-C15248C7A2BE}" srcOrd="0" destOrd="0" presId="urn:microsoft.com/office/officeart/2005/8/layout/hierarchy6"/>
    <dgm:cxn modelId="{598A7EC2-44BD-49C3-833A-FB7B1034EAF7}" type="presParOf" srcId="{C39D862B-868F-46A6-AA94-C15248C7A2BE}" destId="{4142A924-BAFD-4C67-8F18-47D6E5AA4C0F}" srcOrd="0" destOrd="0" presId="urn:microsoft.com/office/officeart/2005/8/layout/hierarchy6"/>
    <dgm:cxn modelId="{B5E6A48D-186D-40D7-A0A5-DC697AEB9668}" type="presParOf" srcId="{4142A924-BAFD-4C67-8F18-47D6E5AA4C0F}" destId="{8909DC6F-F001-45CC-83A8-FC6733D4C6A1}" srcOrd="0" destOrd="0" presId="urn:microsoft.com/office/officeart/2005/8/layout/hierarchy6"/>
    <dgm:cxn modelId="{0D035A46-AD7A-4DE4-8F1F-28A960A784A2}" type="presParOf" srcId="{4142A924-BAFD-4C67-8F18-47D6E5AA4C0F}" destId="{7C52D5A7-6288-41BB-BDA8-C99D8C8D8F14}" srcOrd="1" destOrd="0" presId="urn:microsoft.com/office/officeart/2005/8/layout/hierarchy6"/>
    <dgm:cxn modelId="{3DF1915F-3165-4291-B3DE-955AF3DE027E}" type="presParOf" srcId="{7C52D5A7-6288-41BB-BDA8-C99D8C8D8F14}" destId="{AFC92E9E-C44D-40BE-B3AE-A7FFCD0A1600}" srcOrd="0" destOrd="0" presId="urn:microsoft.com/office/officeart/2005/8/layout/hierarchy6"/>
    <dgm:cxn modelId="{E5631C86-B9A3-44A9-B9C4-9D590D5CD43C}" type="presParOf" srcId="{7C52D5A7-6288-41BB-BDA8-C99D8C8D8F14}" destId="{B3BB0BED-8DB2-4A49-AD54-F7AD02E51B48}" srcOrd="1" destOrd="0" presId="urn:microsoft.com/office/officeart/2005/8/layout/hierarchy6"/>
    <dgm:cxn modelId="{EDC0C3E8-4CF0-4625-B439-0370C95694E8}" type="presParOf" srcId="{B3BB0BED-8DB2-4A49-AD54-F7AD02E51B48}" destId="{FA9839A1-085D-4699-BA8E-EDD755A0B0B4}" srcOrd="0" destOrd="0" presId="urn:microsoft.com/office/officeart/2005/8/layout/hierarchy6"/>
    <dgm:cxn modelId="{5EF38C64-BCFA-422C-A2BB-BFA9AA90D758}" type="presParOf" srcId="{B3BB0BED-8DB2-4A49-AD54-F7AD02E51B48}" destId="{86F8AA6A-37C3-42B1-BBA0-34A4BC9E5476}" srcOrd="1" destOrd="0" presId="urn:microsoft.com/office/officeart/2005/8/layout/hierarchy6"/>
    <dgm:cxn modelId="{599E775A-D7C1-4646-BCD0-B59913AF586B}" type="presParOf" srcId="{7C52D5A7-6288-41BB-BDA8-C99D8C8D8F14}" destId="{5B4F3429-7DEF-420C-8877-48C3950D4FD9}" srcOrd="2" destOrd="0" presId="urn:microsoft.com/office/officeart/2005/8/layout/hierarchy6"/>
    <dgm:cxn modelId="{70F76BB6-D8F6-40A2-A86B-4A34D2978D57}" type="presParOf" srcId="{7C52D5A7-6288-41BB-BDA8-C99D8C8D8F14}" destId="{36874A8B-59DD-4F0F-8423-6A68B975A41F}" srcOrd="3" destOrd="0" presId="urn:microsoft.com/office/officeart/2005/8/layout/hierarchy6"/>
    <dgm:cxn modelId="{78C5A69F-C96E-4CAB-A8F7-BA0BA320A0F1}" type="presParOf" srcId="{36874A8B-59DD-4F0F-8423-6A68B975A41F}" destId="{DB5B0956-A47E-4054-BC02-5C70B77F3A01}" srcOrd="0" destOrd="0" presId="urn:microsoft.com/office/officeart/2005/8/layout/hierarchy6"/>
    <dgm:cxn modelId="{241C3634-B8C3-425E-A12F-507E4962396E}" type="presParOf" srcId="{36874A8B-59DD-4F0F-8423-6A68B975A41F}" destId="{82ADD5C4-2CB5-4794-A837-DE3B707674F0}" srcOrd="1" destOrd="0" presId="urn:microsoft.com/office/officeart/2005/8/layout/hierarchy6"/>
    <dgm:cxn modelId="{8CC33A7D-707E-4F13-9D25-F027B0F2A212}" type="presParOf" srcId="{7C52D5A7-6288-41BB-BDA8-C99D8C8D8F14}" destId="{1064D15D-8450-49AF-BF87-5EA65E43DC19}" srcOrd="4" destOrd="0" presId="urn:microsoft.com/office/officeart/2005/8/layout/hierarchy6"/>
    <dgm:cxn modelId="{69046602-668C-4B21-B260-A459EB0DE36F}" type="presParOf" srcId="{7C52D5A7-6288-41BB-BDA8-C99D8C8D8F14}" destId="{32E68704-8D08-4AF6-ACD9-A4D692CF1185}" srcOrd="5" destOrd="0" presId="urn:microsoft.com/office/officeart/2005/8/layout/hierarchy6"/>
    <dgm:cxn modelId="{B2A42064-D470-4206-819E-3CCD11F66738}" type="presParOf" srcId="{32E68704-8D08-4AF6-ACD9-A4D692CF1185}" destId="{B7896D78-86D0-4BDF-A815-3305E8DC2E02}" srcOrd="0" destOrd="0" presId="urn:microsoft.com/office/officeart/2005/8/layout/hierarchy6"/>
    <dgm:cxn modelId="{143C594A-3966-47C9-AB6E-6DE75745146E}" type="presParOf" srcId="{32E68704-8D08-4AF6-ACD9-A4D692CF1185}" destId="{9F8F4E07-150D-450F-8833-B1F1BFC8C293}" srcOrd="1" destOrd="0" presId="urn:microsoft.com/office/officeart/2005/8/layout/hierarchy6"/>
    <dgm:cxn modelId="{6CC8BFB2-C4A6-4526-8D65-6E82B43AA0A3}" type="presParOf" srcId="{0F9C7C9D-6D72-4043-ABD3-2661FBAE5108}" destId="{85B85E06-4BEB-4F80-84AE-37916C04BB00}" srcOrd="1" destOrd="0" presId="urn:microsoft.com/office/officeart/2005/8/layout/hierarchy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6613BC30-96F3-4121-8DAF-2C23BB70E8E8}" type="doc">
      <dgm:prSet loTypeId="urn:microsoft.com/office/officeart/2005/8/layout/hierarchy6" loCatId="hierarchy" qsTypeId="urn:microsoft.com/office/officeart/2005/8/quickstyle/simple1" qsCatId="simple" csTypeId="urn:microsoft.com/office/officeart/2005/8/colors/accent3_5" csCatId="accent3" phldr="1"/>
      <dgm:spPr/>
      <dgm:t>
        <a:bodyPr/>
        <a:lstStyle/>
        <a:p>
          <a:endParaRPr lang="en-US"/>
        </a:p>
      </dgm:t>
    </dgm:pt>
    <dgm:pt modelId="{9DD15A4E-F34A-428F-95BD-E9C141F28D79}">
      <dgm:prSet phldrT="[Text]" custT="1">
        <dgm:style>
          <a:lnRef idx="1">
            <a:schemeClr val="accent3"/>
          </a:lnRef>
          <a:fillRef idx="2">
            <a:schemeClr val="accent3"/>
          </a:fillRef>
          <a:effectRef idx="1">
            <a:schemeClr val="accent3"/>
          </a:effectRef>
          <a:fontRef idx="minor">
            <a:schemeClr val="dk1"/>
          </a:fontRef>
        </dgm:style>
      </dgm:prSet>
      <dgm:spPr>
        <a:blipFill rotWithShape="0">
          <a:blip xmlns:r="http://schemas.openxmlformats.org/officeDocument/2006/relationships" r:embed="rId1"/>
          <a:stretch>
            <a:fillRect/>
          </a:stretch>
        </a:blipFill>
      </dgm:spPr>
      <dgm:t>
        <a:bodyPr/>
        <a:lstStyle/>
        <a:p>
          <a:r>
            <a:rPr lang="en-US">
              <a:noFill/>
            </a:rPr>
            <a:t> </a:t>
          </a:r>
        </a:p>
      </dgm:t>
    </dgm:pt>
    <dgm:pt modelId="{0019E10A-C69A-430A-9366-E7B560A08599}" type="parTrans" cxnId="{498C9B87-498D-4855-97BA-1A8BC44F7F2A}">
      <dgm:prSet/>
      <dgm:spPr/>
      <dgm:t>
        <a:bodyPr/>
        <a:lstStyle/>
        <a:p>
          <a:endParaRPr lang="en-US">
            <a:solidFill>
              <a:schemeClr val="bg2"/>
            </a:solidFill>
          </a:endParaRPr>
        </a:p>
      </dgm:t>
    </dgm:pt>
    <dgm:pt modelId="{0A0F0F33-26B8-4663-9444-D0EF5410B3E2}" type="sibTrans" cxnId="{498C9B87-498D-4855-97BA-1A8BC44F7F2A}">
      <dgm:prSet/>
      <dgm:spPr/>
      <dgm:t>
        <a:bodyPr/>
        <a:lstStyle/>
        <a:p>
          <a:endParaRPr lang="en-US">
            <a:solidFill>
              <a:schemeClr val="bg2"/>
            </a:solidFill>
          </a:endParaRPr>
        </a:p>
      </dgm:t>
    </dgm:pt>
    <dgm:pt modelId="{E4D307FD-2A3B-4D80-B198-3D60EE41818F}">
      <dgm:prSet phldrT="[Text]" custT="1">
        <dgm:style>
          <a:lnRef idx="1">
            <a:schemeClr val="accent3"/>
          </a:lnRef>
          <a:fillRef idx="2">
            <a:schemeClr val="accent3"/>
          </a:fillRef>
          <a:effectRef idx="1">
            <a:schemeClr val="accent3"/>
          </a:effectRef>
          <a:fontRef idx="minor">
            <a:schemeClr val="dk1"/>
          </a:fontRef>
        </dgm:style>
      </dgm:prSet>
      <dgm:spPr>
        <a:blipFill rotWithShape="0">
          <a:blip xmlns:r="http://schemas.openxmlformats.org/officeDocument/2006/relationships" r:embed="rId2"/>
          <a:stretch>
            <a:fillRect/>
          </a:stretch>
        </a:blipFill>
      </dgm:spPr>
      <dgm:t>
        <a:bodyPr/>
        <a:lstStyle/>
        <a:p>
          <a:r>
            <a:rPr lang="en-US">
              <a:noFill/>
            </a:rPr>
            <a:t> </a:t>
          </a:r>
        </a:p>
      </dgm:t>
    </dgm:pt>
    <dgm:pt modelId="{C0BA1353-3F6A-4CA2-A222-B40A8E4B933F}" type="parTrans" cxnId="{2995F82A-EAE6-4133-B627-AD0E029A8EE2}">
      <dgm:prSet/>
      <dgm:spPr>
        <a:ln>
          <a:solidFill>
            <a:schemeClr val="accent6"/>
          </a:solidFill>
        </a:ln>
      </dgm:spPr>
      <dgm:t>
        <a:bodyPr/>
        <a:lstStyle/>
        <a:p>
          <a:endParaRPr lang="en-US">
            <a:solidFill>
              <a:schemeClr val="bg2"/>
            </a:solidFill>
          </a:endParaRPr>
        </a:p>
      </dgm:t>
    </dgm:pt>
    <dgm:pt modelId="{5DC4CDE4-C620-42DA-A867-5621CCA72B36}" type="sibTrans" cxnId="{2995F82A-EAE6-4133-B627-AD0E029A8EE2}">
      <dgm:prSet/>
      <dgm:spPr/>
      <dgm:t>
        <a:bodyPr/>
        <a:lstStyle/>
        <a:p>
          <a:endParaRPr lang="en-US">
            <a:solidFill>
              <a:schemeClr val="bg2"/>
            </a:solidFill>
          </a:endParaRPr>
        </a:p>
      </dgm:t>
    </dgm:pt>
    <dgm:pt modelId="{5E9A9007-BF13-403A-B6B8-AF941271EDB5}">
      <dgm:prSet phldrT="[Text]" custT="1">
        <dgm:style>
          <a:lnRef idx="1">
            <a:schemeClr val="accent3"/>
          </a:lnRef>
          <a:fillRef idx="2">
            <a:schemeClr val="accent3"/>
          </a:fillRef>
          <a:effectRef idx="1">
            <a:schemeClr val="accent3"/>
          </a:effectRef>
          <a:fontRef idx="minor">
            <a:schemeClr val="dk1"/>
          </a:fontRef>
        </dgm:style>
      </dgm:prSet>
      <dgm:spPr>
        <a:blipFill rotWithShape="0">
          <a:blip xmlns:r="http://schemas.openxmlformats.org/officeDocument/2006/relationships" r:embed="rId3"/>
          <a:stretch>
            <a:fillRect/>
          </a:stretch>
        </a:blipFill>
      </dgm:spPr>
      <dgm:t>
        <a:bodyPr/>
        <a:lstStyle/>
        <a:p>
          <a:r>
            <a:rPr lang="en-US">
              <a:noFill/>
            </a:rPr>
            <a:t> </a:t>
          </a:r>
        </a:p>
      </dgm:t>
    </dgm:pt>
    <dgm:pt modelId="{6A8F9006-1111-4442-8B17-CCB2D84079DB}" type="parTrans" cxnId="{DE78B447-7A02-46AB-B152-BE42F79D0A32}">
      <dgm:prSet/>
      <dgm:spPr>
        <a:ln>
          <a:solidFill>
            <a:schemeClr val="accent6"/>
          </a:solidFill>
        </a:ln>
      </dgm:spPr>
      <dgm:t>
        <a:bodyPr/>
        <a:lstStyle/>
        <a:p>
          <a:endParaRPr lang="en-US">
            <a:solidFill>
              <a:schemeClr val="bg2"/>
            </a:solidFill>
          </a:endParaRPr>
        </a:p>
      </dgm:t>
    </dgm:pt>
    <dgm:pt modelId="{82CE2537-D516-48E8-B898-E3DD0527C6B5}" type="sibTrans" cxnId="{DE78B447-7A02-46AB-B152-BE42F79D0A32}">
      <dgm:prSet/>
      <dgm:spPr/>
      <dgm:t>
        <a:bodyPr/>
        <a:lstStyle/>
        <a:p>
          <a:endParaRPr lang="en-US">
            <a:solidFill>
              <a:schemeClr val="bg2"/>
            </a:solidFill>
          </a:endParaRPr>
        </a:p>
      </dgm:t>
    </dgm:pt>
    <dgm:pt modelId="{95F5F82B-4275-4F41-AF54-29AD91863944}">
      <dgm:prSet phldrT="[Text]" custT="1">
        <dgm:style>
          <a:lnRef idx="1">
            <a:schemeClr val="accent3"/>
          </a:lnRef>
          <a:fillRef idx="2">
            <a:schemeClr val="accent3"/>
          </a:fillRef>
          <a:effectRef idx="1">
            <a:schemeClr val="accent3"/>
          </a:effectRef>
          <a:fontRef idx="minor">
            <a:schemeClr val="dk1"/>
          </a:fontRef>
        </dgm:style>
      </dgm:prSet>
      <dgm:spPr>
        <a:blipFill rotWithShape="0">
          <a:blip xmlns:r="http://schemas.openxmlformats.org/officeDocument/2006/relationships" r:embed="rId4"/>
          <a:stretch>
            <a:fillRect/>
          </a:stretch>
        </a:blipFill>
      </dgm:spPr>
      <dgm:t>
        <a:bodyPr/>
        <a:lstStyle/>
        <a:p>
          <a:r>
            <a:rPr lang="en-US">
              <a:noFill/>
            </a:rPr>
            <a:t> </a:t>
          </a:r>
        </a:p>
      </dgm:t>
    </dgm:pt>
    <dgm:pt modelId="{0D2D4617-86B5-463C-BD7D-B6BC98F8BE0C}" type="parTrans" cxnId="{50B5948E-66FE-4141-B15C-2A932321C11D}">
      <dgm:prSet/>
      <dgm:spPr>
        <a:ln>
          <a:solidFill>
            <a:schemeClr val="accent6"/>
          </a:solidFill>
        </a:ln>
      </dgm:spPr>
      <dgm:t>
        <a:bodyPr/>
        <a:lstStyle/>
        <a:p>
          <a:endParaRPr lang="en-US">
            <a:solidFill>
              <a:schemeClr val="bg2"/>
            </a:solidFill>
          </a:endParaRPr>
        </a:p>
      </dgm:t>
    </dgm:pt>
    <dgm:pt modelId="{D7E2AA2E-150D-42C7-AE9D-FED080A640E1}" type="sibTrans" cxnId="{50B5948E-66FE-4141-B15C-2A932321C11D}">
      <dgm:prSet/>
      <dgm:spPr/>
      <dgm:t>
        <a:bodyPr/>
        <a:lstStyle/>
        <a:p>
          <a:endParaRPr lang="en-US">
            <a:solidFill>
              <a:schemeClr val="bg2"/>
            </a:solidFill>
          </a:endParaRPr>
        </a:p>
      </dgm:t>
    </dgm:pt>
    <dgm:pt modelId="{0F9C7C9D-6D72-4043-ABD3-2661FBAE5108}" type="pres">
      <dgm:prSet presAssocID="{6613BC30-96F3-4121-8DAF-2C23BB70E8E8}" presName="mainComposite" presStyleCnt="0">
        <dgm:presLayoutVars>
          <dgm:chPref val="1"/>
          <dgm:dir/>
          <dgm:animOne val="branch"/>
          <dgm:animLvl val="lvl"/>
          <dgm:resizeHandles val="exact"/>
        </dgm:presLayoutVars>
      </dgm:prSet>
      <dgm:spPr/>
      <dgm:t>
        <a:bodyPr/>
        <a:lstStyle/>
        <a:p>
          <a:endParaRPr lang="en-US"/>
        </a:p>
      </dgm:t>
    </dgm:pt>
    <dgm:pt modelId="{29E76DBD-7837-4858-A800-E9EBD1A8FB36}" type="pres">
      <dgm:prSet presAssocID="{6613BC30-96F3-4121-8DAF-2C23BB70E8E8}" presName="hierFlow" presStyleCnt="0"/>
      <dgm:spPr/>
    </dgm:pt>
    <dgm:pt modelId="{C39D862B-868F-46A6-AA94-C15248C7A2BE}" type="pres">
      <dgm:prSet presAssocID="{6613BC30-96F3-4121-8DAF-2C23BB70E8E8}" presName="hierChild1" presStyleCnt="0">
        <dgm:presLayoutVars>
          <dgm:chPref val="1"/>
          <dgm:animOne val="branch"/>
          <dgm:animLvl val="lvl"/>
        </dgm:presLayoutVars>
      </dgm:prSet>
      <dgm:spPr/>
    </dgm:pt>
    <dgm:pt modelId="{4142A924-BAFD-4C67-8F18-47D6E5AA4C0F}" type="pres">
      <dgm:prSet presAssocID="{9DD15A4E-F34A-428F-95BD-E9C141F28D79}" presName="Name14" presStyleCnt="0"/>
      <dgm:spPr/>
    </dgm:pt>
    <dgm:pt modelId="{8909DC6F-F001-45CC-83A8-FC6733D4C6A1}" type="pres">
      <dgm:prSet presAssocID="{9DD15A4E-F34A-428F-95BD-E9C141F28D79}" presName="level1Shape" presStyleLbl="node0" presStyleIdx="0" presStyleCnt="1">
        <dgm:presLayoutVars>
          <dgm:chPref val="3"/>
        </dgm:presLayoutVars>
      </dgm:prSet>
      <dgm:spPr/>
      <dgm:t>
        <a:bodyPr/>
        <a:lstStyle/>
        <a:p>
          <a:endParaRPr lang="en-US"/>
        </a:p>
      </dgm:t>
    </dgm:pt>
    <dgm:pt modelId="{7C52D5A7-6288-41BB-BDA8-C99D8C8D8F14}" type="pres">
      <dgm:prSet presAssocID="{9DD15A4E-F34A-428F-95BD-E9C141F28D79}" presName="hierChild2" presStyleCnt="0"/>
      <dgm:spPr/>
    </dgm:pt>
    <dgm:pt modelId="{AFC92E9E-C44D-40BE-B3AE-A7FFCD0A1600}" type="pres">
      <dgm:prSet presAssocID="{C0BA1353-3F6A-4CA2-A222-B40A8E4B933F}" presName="Name19" presStyleLbl="parChTrans1D2" presStyleIdx="0" presStyleCnt="3"/>
      <dgm:spPr/>
      <dgm:t>
        <a:bodyPr/>
        <a:lstStyle/>
        <a:p>
          <a:endParaRPr lang="en-US"/>
        </a:p>
      </dgm:t>
    </dgm:pt>
    <dgm:pt modelId="{B3BB0BED-8DB2-4A49-AD54-F7AD02E51B48}" type="pres">
      <dgm:prSet presAssocID="{E4D307FD-2A3B-4D80-B198-3D60EE41818F}" presName="Name21" presStyleCnt="0"/>
      <dgm:spPr/>
    </dgm:pt>
    <dgm:pt modelId="{FA9839A1-085D-4699-BA8E-EDD755A0B0B4}" type="pres">
      <dgm:prSet presAssocID="{E4D307FD-2A3B-4D80-B198-3D60EE41818F}" presName="level2Shape" presStyleLbl="node2" presStyleIdx="0" presStyleCnt="3"/>
      <dgm:spPr/>
      <dgm:t>
        <a:bodyPr/>
        <a:lstStyle/>
        <a:p>
          <a:endParaRPr lang="en-US"/>
        </a:p>
      </dgm:t>
    </dgm:pt>
    <dgm:pt modelId="{86F8AA6A-37C3-42B1-BBA0-34A4BC9E5476}" type="pres">
      <dgm:prSet presAssocID="{E4D307FD-2A3B-4D80-B198-3D60EE41818F}" presName="hierChild3" presStyleCnt="0"/>
      <dgm:spPr/>
    </dgm:pt>
    <dgm:pt modelId="{5B4F3429-7DEF-420C-8877-48C3950D4FD9}" type="pres">
      <dgm:prSet presAssocID="{6A8F9006-1111-4442-8B17-CCB2D84079DB}" presName="Name19" presStyleLbl="parChTrans1D2" presStyleIdx="1" presStyleCnt="3"/>
      <dgm:spPr/>
      <dgm:t>
        <a:bodyPr/>
        <a:lstStyle/>
        <a:p>
          <a:endParaRPr lang="en-US"/>
        </a:p>
      </dgm:t>
    </dgm:pt>
    <dgm:pt modelId="{36874A8B-59DD-4F0F-8423-6A68B975A41F}" type="pres">
      <dgm:prSet presAssocID="{5E9A9007-BF13-403A-B6B8-AF941271EDB5}" presName="Name21" presStyleCnt="0"/>
      <dgm:spPr/>
    </dgm:pt>
    <dgm:pt modelId="{DB5B0956-A47E-4054-BC02-5C70B77F3A01}" type="pres">
      <dgm:prSet presAssocID="{5E9A9007-BF13-403A-B6B8-AF941271EDB5}" presName="level2Shape" presStyleLbl="node2" presStyleIdx="1" presStyleCnt="3"/>
      <dgm:spPr/>
      <dgm:t>
        <a:bodyPr/>
        <a:lstStyle/>
        <a:p>
          <a:endParaRPr lang="en-US"/>
        </a:p>
      </dgm:t>
    </dgm:pt>
    <dgm:pt modelId="{82ADD5C4-2CB5-4794-A837-DE3B707674F0}" type="pres">
      <dgm:prSet presAssocID="{5E9A9007-BF13-403A-B6B8-AF941271EDB5}" presName="hierChild3" presStyleCnt="0"/>
      <dgm:spPr/>
    </dgm:pt>
    <dgm:pt modelId="{1064D15D-8450-49AF-BF87-5EA65E43DC19}" type="pres">
      <dgm:prSet presAssocID="{0D2D4617-86B5-463C-BD7D-B6BC98F8BE0C}" presName="Name19" presStyleLbl="parChTrans1D2" presStyleIdx="2" presStyleCnt="3"/>
      <dgm:spPr/>
      <dgm:t>
        <a:bodyPr/>
        <a:lstStyle/>
        <a:p>
          <a:endParaRPr lang="en-US"/>
        </a:p>
      </dgm:t>
    </dgm:pt>
    <dgm:pt modelId="{32E68704-8D08-4AF6-ACD9-A4D692CF1185}" type="pres">
      <dgm:prSet presAssocID="{95F5F82B-4275-4F41-AF54-29AD91863944}" presName="Name21" presStyleCnt="0"/>
      <dgm:spPr/>
    </dgm:pt>
    <dgm:pt modelId="{B7896D78-86D0-4BDF-A815-3305E8DC2E02}" type="pres">
      <dgm:prSet presAssocID="{95F5F82B-4275-4F41-AF54-29AD91863944}" presName="level2Shape" presStyleLbl="node2" presStyleIdx="2" presStyleCnt="3"/>
      <dgm:spPr/>
      <dgm:t>
        <a:bodyPr/>
        <a:lstStyle/>
        <a:p>
          <a:endParaRPr lang="en-US"/>
        </a:p>
      </dgm:t>
    </dgm:pt>
    <dgm:pt modelId="{9F8F4E07-150D-450F-8833-B1F1BFC8C293}" type="pres">
      <dgm:prSet presAssocID="{95F5F82B-4275-4F41-AF54-29AD91863944}" presName="hierChild3" presStyleCnt="0"/>
      <dgm:spPr/>
    </dgm:pt>
    <dgm:pt modelId="{85B85E06-4BEB-4F80-84AE-37916C04BB00}" type="pres">
      <dgm:prSet presAssocID="{6613BC30-96F3-4121-8DAF-2C23BB70E8E8}" presName="bgShapesFlow" presStyleCnt="0"/>
      <dgm:spPr/>
    </dgm:pt>
  </dgm:ptLst>
  <dgm:cxnLst>
    <dgm:cxn modelId="{498C9B87-498D-4855-97BA-1A8BC44F7F2A}" srcId="{6613BC30-96F3-4121-8DAF-2C23BB70E8E8}" destId="{9DD15A4E-F34A-428F-95BD-E9C141F28D79}" srcOrd="0" destOrd="0" parTransId="{0019E10A-C69A-430A-9366-E7B560A08599}" sibTransId="{0A0F0F33-26B8-4663-9444-D0EF5410B3E2}"/>
    <dgm:cxn modelId="{46EF5617-C8DC-40D7-AA47-1857E06C11F6}" type="presOf" srcId="{6A8F9006-1111-4442-8B17-CCB2D84079DB}" destId="{5B4F3429-7DEF-420C-8877-48C3950D4FD9}" srcOrd="0" destOrd="0" presId="urn:microsoft.com/office/officeart/2005/8/layout/hierarchy6"/>
    <dgm:cxn modelId="{2995F82A-EAE6-4133-B627-AD0E029A8EE2}" srcId="{9DD15A4E-F34A-428F-95BD-E9C141F28D79}" destId="{E4D307FD-2A3B-4D80-B198-3D60EE41818F}" srcOrd="0" destOrd="0" parTransId="{C0BA1353-3F6A-4CA2-A222-B40A8E4B933F}" sibTransId="{5DC4CDE4-C620-42DA-A867-5621CCA72B36}"/>
    <dgm:cxn modelId="{30BF62B6-5323-4596-ABB7-6E330535E448}" type="presOf" srcId="{0D2D4617-86B5-463C-BD7D-B6BC98F8BE0C}" destId="{1064D15D-8450-49AF-BF87-5EA65E43DC19}" srcOrd="0" destOrd="0" presId="urn:microsoft.com/office/officeart/2005/8/layout/hierarchy6"/>
    <dgm:cxn modelId="{599F6F87-8534-425A-BF16-7A84038EC5E0}" type="presOf" srcId="{9DD15A4E-F34A-428F-95BD-E9C141F28D79}" destId="{8909DC6F-F001-45CC-83A8-FC6733D4C6A1}" srcOrd="0" destOrd="0" presId="urn:microsoft.com/office/officeart/2005/8/layout/hierarchy6"/>
    <dgm:cxn modelId="{DE78B447-7A02-46AB-B152-BE42F79D0A32}" srcId="{9DD15A4E-F34A-428F-95BD-E9C141F28D79}" destId="{5E9A9007-BF13-403A-B6B8-AF941271EDB5}" srcOrd="1" destOrd="0" parTransId="{6A8F9006-1111-4442-8B17-CCB2D84079DB}" sibTransId="{82CE2537-D516-48E8-B898-E3DD0527C6B5}"/>
    <dgm:cxn modelId="{1613541A-5A3F-443D-9126-E344EDDBEBA7}" type="presOf" srcId="{C0BA1353-3F6A-4CA2-A222-B40A8E4B933F}" destId="{AFC92E9E-C44D-40BE-B3AE-A7FFCD0A1600}" srcOrd="0" destOrd="0" presId="urn:microsoft.com/office/officeart/2005/8/layout/hierarchy6"/>
    <dgm:cxn modelId="{AEC274AA-B3C3-4DF0-B295-F44554E624BF}" type="presOf" srcId="{5E9A9007-BF13-403A-B6B8-AF941271EDB5}" destId="{DB5B0956-A47E-4054-BC02-5C70B77F3A01}" srcOrd="0" destOrd="0" presId="urn:microsoft.com/office/officeart/2005/8/layout/hierarchy6"/>
    <dgm:cxn modelId="{A3D544FE-E7C4-4702-BFE1-168BA81A867A}" type="presOf" srcId="{E4D307FD-2A3B-4D80-B198-3D60EE41818F}" destId="{FA9839A1-085D-4699-BA8E-EDD755A0B0B4}" srcOrd="0" destOrd="0" presId="urn:microsoft.com/office/officeart/2005/8/layout/hierarchy6"/>
    <dgm:cxn modelId="{40DE0735-3BB2-4BC4-8C00-1C6546AB18CC}" type="presOf" srcId="{6613BC30-96F3-4121-8DAF-2C23BB70E8E8}" destId="{0F9C7C9D-6D72-4043-ABD3-2661FBAE5108}" srcOrd="0" destOrd="0" presId="urn:microsoft.com/office/officeart/2005/8/layout/hierarchy6"/>
    <dgm:cxn modelId="{50B5948E-66FE-4141-B15C-2A932321C11D}" srcId="{9DD15A4E-F34A-428F-95BD-E9C141F28D79}" destId="{95F5F82B-4275-4F41-AF54-29AD91863944}" srcOrd="2" destOrd="0" parTransId="{0D2D4617-86B5-463C-BD7D-B6BC98F8BE0C}" sibTransId="{D7E2AA2E-150D-42C7-AE9D-FED080A640E1}"/>
    <dgm:cxn modelId="{E34EA5A4-D8DD-4CE0-86BA-9F88E9DFA0B7}" type="presOf" srcId="{95F5F82B-4275-4F41-AF54-29AD91863944}" destId="{B7896D78-86D0-4BDF-A815-3305E8DC2E02}" srcOrd="0" destOrd="0" presId="urn:microsoft.com/office/officeart/2005/8/layout/hierarchy6"/>
    <dgm:cxn modelId="{5566CB7D-7646-43EF-9160-43F41C63C808}" type="presParOf" srcId="{0F9C7C9D-6D72-4043-ABD3-2661FBAE5108}" destId="{29E76DBD-7837-4858-A800-E9EBD1A8FB36}" srcOrd="0" destOrd="0" presId="urn:microsoft.com/office/officeart/2005/8/layout/hierarchy6"/>
    <dgm:cxn modelId="{F0BD1346-70E3-4A23-B6CF-DD0FEAFC4CCF}" type="presParOf" srcId="{29E76DBD-7837-4858-A800-E9EBD1A8FB36}" destId="{C39D862B-868F-46A6-AA94-C15248C7A2BE}" srcOrd="0" destOrd="0" presId="urn:microsoft.com/office/officeart/2005/8/layout/hierarchy6"/>
    <dgm:cxn modelId="{598A7EC2-44BD-49C3-833A-FB7B1034EAF7}" type="presParOf" srcId="{C39D862B-868F-46A6-AA94-C15248C7A2BE}" destId="{4142A924-BAFD-4C67-8F18-47D6E5AA4C0F}" srcOrd="0" destOrd="0" presId="urn:microsoft.com/office/officeart/2005/8/layout/hierarchy6"/>
    <dgm:cxn modelId="{B5E6A48D-186D-40D7-A0A5-DC697AEB9668}" type="presParOf" srcId="{4142A924-BAFD-4C67-8F18-47D6E5AA4C0F}" destId="{8909DC6F-F001-45CC-83A8-FC6733D4C6A1}" srcOrd="0" destOrd="0" presId="urn:microsoft.com/office/officeart/2005/8/layout/hierarchy6"/>
    <dgm:cxn modelId="{0D035A46-AD7A-4DE4-8F1F-28A960A784A2}" type="presParOf" srcId="{4142A924-BAFD-4C67-8F18-47D6E5AA4C0F}" destId="{7C52D5A7-6288-41BB-BDA8-C99D8C8D8F14}" srcOrd="1" destOrd="0" presId="urn:microsoft.com/office/officeart/2005/8/layout/hierarchy6"/>
    <dgm:cxn modelId="{3DF1915F-3165-4291-B3DE-955AF3DE027E}" type="presParOf" srcId="{7C52D5A7-6288-41BB-BDA8-C99D8C8D8F14}" destId="{AFC92E9E-C44D-40BE-B3AE-A7FFCD0A1600}" srcOrd="0" destOrd="0" presId="urn:microsoft.com/office/officeart/2005/8/layout/hierarchy6"/>
    <dgm:cxn modelId="{E5631C86-B9A3-44A9-B9C4-9D590D5CD43C}" type="presParOf" srcId="{7C52D5A7-6288-41BB-BDA8-C99D8C8D8F14}" destId="{B3BB0BED-8DB2-4A49-AD54-F7AD02E51B48}" srcOrd="1" destOrd="0" presId="urn:microsoft.com/office/officeart/2005/8/layout/hierarchy6"/>
    <dgm:cxn modelId="{EDC0C3E8-4CF0-4625-B439-0370C95694E8}" type="presParOf" srcId="{B3BB0BED-8DB2-4A49-AD54-F7AD02E51B48}" destId="{FA9839A1-085D-4699-BA8E-EDD755A0B0B4}" srcOrd="0" destOrd="0" presId="urn:microsoft.com/office/officeart/2005/8/layout/hierarchy6"/>
    <dgm:cxn modelId="{5EF38C64-BCFA-422C-A2BB-BFA9AA90D758}" type="presParOf" srcId="{B3BB0BED-8DB2-4A49-AD54-F7AD02E51B48}" destId="{86F8AA6A-37C3-42B1-BBA0-34A4BC9E5476}" srcOrd="1" destOrd="0" presId="urn:microsoft.com/office/officeart/2005/8/layout/hierarchy6"/>
    <dgm:cxn modelId="{599E775A-D7C1-4646-BCD0-B59913AF586B}" type="presParOf" srcId="{7C52D5A7-6288-41BB-BDA8-C99D8C8D8F14}" destId="{5B4F3429-7DEF-420C-8877-48C3950D4FD9}" srcOrd="2" destOrd="0" presId="urn:microsoft.com/office/officeart/2005/8/layout/hierarchy6"/>
    <dgm:cxn modelId="{70F76BB6-D8F6-40A2-A86B-4A34D2978D57}" type="presParOf" srcId="{7C52D5A7-6288-41BB-BDA8-C99D8C8D8F14}" destId="{36874A8B-59DD-4F0F-8423-6A68B975A41F}" srcOrd="3" destOrd="0" presId="urn:microsoft.com/office/officeart/2005/8/layout/hierarchy6"/>
    <dgm:cxn modelId="{78C5A69F-C96E-4CAB-A8F7-BA0BA320A0F1}" type="presParOf" srcId="{36874A8B-59DD-4F0F-8423-6A68B975A41F}" destId="{DB5B0956-A47E-4054-BC02-5C70B77F3A01}" srcOrd="0" destOrd="0" presId="urn:microsoft.com/office/officeart/2005/8/layout/hierarchy6"/>
    <dgm:cxn modelId="{241C3634-B8C3-425E-A12F-507E4962396E}" type="presParOf" srcId="{36874A8B-59DD-4F0F-8423-6A68B975A41F}" destId="{82ADD5C4-2CB5-4794-A837-DE3B707674F0}" srcOrd="1" destOrd="0" presId="urn:microsoft.com/office/officeart/2005/8/layout/hierarchy6"/>
    <dgm:cxn modelId="{8CC33A7D-707E-4F13-9D25-F027B0F2A212}" type="presParOf" srcId="{7C52D5A7-6288-41BB-BDA8-C99D8C8D8F14}" destId="{1064D15D-8450-49AF-BF87-5EA65E43DC19}" srcOrd="4" destOrd="0" presId="urn:microsoft.com/office/officeart/2005/8/layout/hierarchy6"/>
    <dgm:cxn modelId="{69046602-668C-4B21-B260-A459EB0DE36F}" type="presParOf" srcId="{7C52D5A7-6288-41BB-BDA8-C99D8C8D8F14}" destId="{32E68704-8D08-4AF6-ACD9-A4D692CF1185}" srcOrd="5" destOrd="0" presId="urn:microsoft.com/office/officeart/2005/8/layout/hierarchy6"/>
    <dgm:cxn modelId="{B2A42064-D470-4206-819E-3CCD11F66738}" type="presParOf" srcId="{32E68704-8D08-4AF6-ACD9-A4D692CF1185}" destId="{B7896D78-86D0-4BDF-A815-3305E8DC2E02}" srcOrd="0" destOrd="0" presId="urn:microsoft.com/office/officeart/2005/8/layout/hierarchy6"/>
    <dgm:cxn modelId="{143C594A-3966-47C9-AB6E-6DE75745146E}" type="presParOf" srcId="{32E68704-8D08-4AF6-ACD9-A4D692CF1185}" destId="{9F8F4E07-150D-450F-8833-B1F1BFC8C293}" srcOrd="1" destOrd="0" presId="urn:microsoft.com/office/officeart/2005/8/layout/hierarchy6"/>
    <dgm:cxn modelId="{6CC8BFB2-C4A6-4526-8D65-6E82B43AA0A3}" type="presParOf" srcId="{0F9C7C9D-6D72-4043-ABD3-2661FBAE5108}" destId="{85B85E06-4BEB-4F80-84AE-37916C04BB00}" srcOrd="1" destOrd="0" presId="urn:microsoft.com/office/officeart/2005/8/layout/hierarchy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ACDA0999-D5BC-4694-A215-909939D85FC5}" type="doc">
      <dgm:prSet loTypeId="urn:microsoft.com/office/officeart/2005/8/layout/default" loCatId="list" qsTypeId="urn:microsoft.com/office/officeart/2005/8/quickstyle/simple1" qsCatId="simple" csTypeId="urn:microsoft.com/office/officeart/2005/8/colors/accent3_5" csCatId="accent3" phldr="1"/>
      <dgm:spPr/>
      <dgm:t>
        <a:bodyPr/>
        <a:lstStyle/>
        <a:p>
          <a:endParaRPr lang="en-US"/>
        </a:p>
      </dgm:t>
    </dgm:pt>
    <dgm:pt modelId="{2368D15D-37E5-4BDD-86AE-3654349BD0BF}">
      <dgm:prSet phldrT="[Text]" custT="1">
        <dgm:style>
          <a:lnRef idx="1">
            <a:schemeClr val="accent3"/>
          </a:lnRef>
          <a:fillRef idx="2">
            <a:schemeClr val="accent3"/>
          </a:fillRef>
          <a:effectRef idx="1">
            <a:schemeClr val="accent3"/>
          </a:effectRef>
          <a:fontRef idx="minor">
            <a:schemeClr val="dk1"/>
          </a:fontRef>
        </dgm:style>
      </dgm:prSet>
      <dgm:spPr/>
      <dgm:t>
        <a:bodyPr/>
        <a:lstStyle/>
        <a:p>
          <a:pPr>
            <a:lnSpc>
              <a:spcPct val="120000"/>
            </a:lnSpc>
          </a:pPr>
          <a:r>
            <a:rPr lang="en-US" sz="1800" b="0" dirty="0" smtClean="0">
              <a:solidFill>
                <a:schemeClr val="bg2"/>
              </a:solidFill>
              <a:latin typeface="Arial" panose="020B0604020202020204" pitchFamily="34" charset="0"/>
              <a:cs typeface="Arial" panose="020B0604020202020204" pitchFamily="34" charset="0"/>
            </a:rPr>
            <a:t>12.8.1: Seismic Base Shear</a:t>
          </a:r>
          <a:endParaRPr lang="en-US" sz="1800" b="0" dirty="0">
            <a:solidFill>
              <a:schemeClr val="bg2"/>
            </a:solidFill>
            <a:latin typeface="Arial" panose="020B0604020202020204" pitchFamily="34" charset="0"/>
            <a:cs typeface="Arial" panose="020B0604020202020204" pitchFamily="34" charset="0"/>
          </a:endParaRPr>
        </a:p>
      </dgm:t>
    </dgm:pt>
    <dgm:pt modelId="{D72A7FC3-FFD1-46D3-8BDD-FC7C72D9E505}" type="parTrans" cxnId="{2E931EFD-2B1F-46C2-8E37-C9BC037D9B92}">
      <dgm:prSet/>
      <dgm:spPr/>
      <dgm:t>
        <a:bodyPr/>
        <a:lstStyle/>
        <a:p>
          <a:endParaRPr lang="en-US" sz="1800">
            <a:latin typeface="Arial" panose="020B0604020202020204" pitchFamily="34" charset="0"/>
            <a:cs typeface="Arial" panose="020B0604020202020204" pitchFamily="34" charset="0"/>
          </a:endParaRPr>
        </a:p>
      </dgm:t>
    </dgm:pt>
    <dgm:pt modelId="{E0754B52-0BD8-4FB6-8DAD-A1C819386D3D}" type="sibTrans" cxnId="{2E931EFD-2B1F-46C2-8E37-C9BC037D9B92}">
      <dgm:prSet/>
      <dgm:spPr/>
      <dgm:t>
        <a:bodyPr/>
        <a:lstStyle/>
        <a:p>
          <a:endParaRPr lang="en-US" sz="1800">
            <a:latin typeface="Arial" panose="020B0604020202020204" pitchFamily="34" charset="0"/>
            <a:cs typeface="Arial" panose="020B0604020202020204" pitchFamily="34" charset="0"/>
          </a:endParaRPr>
        </a:p>
      </dgm:t>
    </dgm:pt>
    <dgm:pt modelId="{909853E2-20E4-4C14-AF75-5FBEA4D7F8DF}">
      <dgm:prSet phldrT="[Text]" custT="1">
        <dgm:style>
          <a:lnRef idx="1">
            <a:schemeClr val="accent3"/>
          </a:lnRef>
          <a:fillRef idx="2">
            <a:schemeClr val="accent3"/>
          </a:fillRef>
          <a:effectRef idx="1">
            <a:schemeClr val="accent3"/>
          </a:effectRef>
          <a:fontRef idx="minor">
            <a:schemeClr val="dk1"/>
          </a:fontRef>
        </dgm:style>
      </dgm:prSet>
      <dgm:spPr/>
      <dgm:t>
        <a:bodyPr/>
        <a:lstStyle/>
        <a:p>
          <a:pPr>
            <a:lnSpc>
              <a:spcPct val="120000"/>
            </a:lnSpc>
          </a:pPr>
          <a:r>
            <a:rPr lang="en-US" sz="1800" b="0" dirty="0" smtClean="0">
              <a:solidFill>
                <a:schemeClr val="bg2"/>
              </a:solidFill>
              <a:latin typeface="Arial" panose="020B0604020202020204" pitchFamily="34" charset="0"/>
              <a:cs typeface="Arial" panose="020B0604020202020204" pitchFamily="34" charset="0"/>
            </a:rPr>
            <a:t>12.8.2: Period Determination</a:t>
          </a:r>
          <a:endParaRPr lang="en-US" sz="1800" b="0" dirty="0">
            <a:solidFill>
              <a:schemeClr val="bg2"/>
            </a:solidFill>
            <a:latin typeface="Arial" panose="020B0604020202020204" pitchFamily="34" charset="0"/>
            <a:cs typeface="Arial" panose="020B0604020202020204" pitchFamily="34" charset="0"/>
          </a:endParaRPr>
        </a:p>
      </dgm:t>
    </dgm:pt>
    <dgm:pt modelId="{8DA8FB98-618B-4681-9822-37F0D2757448}" type="parTrans" cxnId="{2787C9A9-429D-47FA-A4E6-A9535BD5A164}">
      <dgm:prSet/>
      <dgm:spPr/>
      <dgm:t>
        <a:bodyPr/>
        <a:lstStyle/>
        <a:p>
          <a:endParaRPr lang="en-US" sz="1800">
            <a:latin typeface="Arial" panose="020B0604020202020204" pitchFamily="34" charset="0"/>
            <a:cs typeface="Arial" panose="020B0604020202020204" pitchFamily="34" charset="0"/>
          </a:endParaRPr>
        </a:p>
      </dgm:t>
    </dgm:pt>
    <dgm:pt modelId="{B9735430-8F91-451B-8E75-CD27F616ADE5}" type="sibTrans" cxnId="{2787C9A9-429D-47FA-A4E6-A9535BD5A164}">
      <dgm:prSet/>
      <dgm:spPr/>
      <dgm:t>
        <a:bodyPr/>
        <a:lstStyle/>
        <a:p>
          <a:endParaRPr lang="en-US" sz="1800">
            <a:latin typeface="Arial" panose="020B0604020202020204" pitchFamily="34" charset="0"/>
            <a:cs typeface="Arial" panose="020B0604020202020204" pitchFamily="34" charset="0"/>
          </a:endParaRPr>
        </a:p>
      </dgm:t>
    </dgm:pt>
    <dgm:pt modelId="{10095A6E-D99B-4345-818E-D7DEDF8525C3}">
      <dgm:prSet phldrT="[Text]" custT="1">
        <dgm:style>
          <a:lnRef idx="1">
            <a:schemeClr val="accent3"/>
          </a:lnRef>
          <a:fillRef idx="2">
            <a:schemeClr val="accent3"/>
          </a:fillRef>
          <a:effectRef idx="1">
            <a:schemeClr val="accent3"/>
          </a:effectRef>
          <a:fontRef idx="minor">
            <a:schemeClr val="dk1"/>
          </a:fontRef>
        </dgm:style>
      </dgm:prSet>
      <dgm:spPr/>
      <dgm:t>
        <a:bodyPr/>
        <a:lstStyle/>
        <a:p>
          <a:pPr>
            <a:lnSpc>
              <a:spcPct val="120000"/>
            </a:lnSpc>
          </a:pPr>
          <a:r>
            <a:rPr lang="en-US" sz="1800" b="1" dirty="0" smtClean="0">
              <a:solidFill>
                <a:schemeClr val="accent6"/>
              </a:solidFill>
              <a:latin typeface="Arial" panose="020B0604020202020204" pitchFamily="34" charset="0"/>
              <a:cs typeface="Arial" panose="020B0604020202020204" pitchFamily="34" charset="0"/>
            </a:rPr>
            <a:t>12.8.3: Vertical Distribution of Seismic Forces</a:t>
          </a:r>
          <a:endParaRPr lang="en-US" sz="1800" b="1" dirty="0">
            <a:solidFill>
              <a:schemeClr val="accent6"/>
            </a:solidFill>
            <a:latin typeface="Arial" panose="020B0604020202020204" pitchFamily="34" charset="0"/>
            <a:cs typeface="Arial" panose="020B0604020202020204" pitchFamily="34" charset="0"/>
          </a:endParaRPr>
        </a:p>
      </dgm:t>
    </dgm:pt>
    <dgm:pt modelId="{06ED5235-E1B8-43AA-8D93-94C0F498FAFD}" type="parTrans" cxnId="{7745E56A-2437-4910-8FF8-FACD8463FA03}">
      <dgm:prSet/>
      <dgm:spPr/>
      <dgm:t>
        <a:bodyPr/>
        <a:lstStyle/>
        <a:p>
          <a:endParaRPr lang="en-US" sz="1800">
            <a:latin typeface="Arial" panose="020B0604020202020204" pitchFamily="34" charset="0"/>
            <a:cs typeface="Arial" panose="020B0604020202020204" pitchFamily="34" charset="0"/>
          </a:endParaRPr>
        </a:p>
      </dgm:t>
    </dgm:pt>
    <dgm:pt modelId="{30E1E444-028A-4053-9485-651AFFDEC14A}" type="sibTrans" cxnId="{7745E56A-2437-4910-8FF8-FACD8463FA03}">
      <dgm:prSet/>
      <dgm:spPr/>
      <dgm:t>
        <a:bodyPr/>
        <a:lstStyle/>
        <a:p>
          <a:endParaRPr lang="en-US" sz="1800">
            <a:latin typeface="Arial" panose="020B0604020202020204" pitchFamily="34" charset="0"/>
            <a:cs typeface="Arial" panose="020B0604020202020204" pitchFamily="34" charset="0"/>
          </a:endParaRPr>
        </a:p>
      </dgm:t>
    </dgm:pt>
    <dgm:pt modelId="{871372E7-EAAA-4E05-A4F5-2E7C731F68B4}">
      <dgm:prSet phldrT="[Text]" custT="1">
        <dgm:style>
          <a:lnRef idx="1">
            <a:schemeClr val="accent3"/>
          </a:lnRef>
          <a:fillRef idx="2">
            <a:schemeClr val="accent3"/>
          </a:fillRef>
          <a:effectRef idx="1">
            <a:schemeClr val="accent3"/>
          </a:effectRef>
          <a:fontRef idx="minor">
            <a:schemeClr val="dk1"/>
          </a:fontRef>
        </dgm:style>
      </dgm:prSet>
      <dgm:spPr/>
      <dgm:t>
        <a:bodyPr/>
        <a:lstStyle/>
        <a:p>
          <a:pPr>
            <a:lnSpc>
              <a:spcPct val="120000"/>
            </a:lnSpc>
          </a:pPr>
          <a:r>
            <a:rPr lang="en-US" sz="1800" b="1" dirty="0" smtClean="0">
              <a:solidFill>
                <a:schemeClr val="accent6"/>
              </a:solidFill>
              <a:latin typeface="Arial" panose="020B0604020202020204" pitchFamily="34" charset="0"/>
              <a:cs typeface="Arial" panose="020B0604020202020204" pitchFamily="34" charset="0"/>
            </a:rPr>
            <a:t>12.8.4: Horizontal Distribution of Seismic Forces</a:t>
          </a:r>
          <a:endParaRPr lang="en-US" sz="1800" b="1" dirty="0">
            <a:solidFill>
              <a:schemeClr val="accent6"/>
            </a:solidFill>
            <a:latin typeface="Arial" panose="020B0604020202020204" pitchFamily="34" charset="0"/>
            <a:cs typeface="Arial" panose="020B0604020202020204" pitchFamily="34" charset="0"/>
          </a:endParaRPr>
        </a:p>
      </dgm:t>
    </dgm:pt>
    <dgm:pt modelId="{27AC1BDF-B998-401C-9CD3-94E623A7715E}" type="parTrans" cxnId="{EC692B06-A86A-4BAD-AE10-CC56D614EE7F}">
      <dgm:prSet/>
      <dgm:spPr/>
      <dgm:t>
        <a:bodyPr/>
        <a:lstStyle/>
        <a:p>
          <a:endParaRPr lang="en-US" sz="1800">
            <a:latin typeface="Arial" panose="020B0604020202020204" pitchFamily="34" charset="0"/>
            <a:cs typeface="Arial" panose="020B0604020202020204" pitchFamily="34" charset="0"/>
          </a:endParaRPr>
        </a:p>
      </dgm:t>
    </dgm:pt>
    <dgm:pt modelId="{C6FEBEE7-45EF-45B6-AB99-B26B60B98B83}" type="sibTrans" cxnId="{EC692B06-A86A-4BAD-AE10-CC56D614EE7F}">
      <dgm:prSet/>
      <dgm:spPr/>
      <dgm:t>
        <a:bodyPr/>
        <a:lstStyle/>
        <a:p>
          <a:endParaRPr lang="en-US" sz="1800">
            <a:latin typeface="Arial" panose="020B0604020202020204" pitchFamily="34" charset="0"/>
            <a:cs typeface="Arial" panose="020B0604020202020204" pitchFamily="34" charset="0"/>
          </a:endParaRPr>
        </a:p>
      </dgm:t>
    </dgm:pt>
    <dgm:pt modelId="{BEFF9071-396F-4B95-8451-F7A97CEDBE92}">
      <dgm:prSet phldrT="[Text]" custT="1">
        <dgm:style>
          <a:lnRef idx="1">
            <a:schemeClr val="accent3"/>
          </a:lnRef>
          <a:fillRef idx="2">
            <a:schemeClr val="accent3"/>
          </a:fillRef>
          <a:effectRef idx="1">
            <a:schemeClr val="accent3"/>
          </a:effectRef>
          <a:fontRef idx="minor">
            <a:schemeClr val="dk1"/>
          </a:fontRef>
        </dgm:style>
      </dgm:prSet>
      <dgm:spPr/>
      <dgm:t>
        <a:bodyPr/>
        <a:lstStyle/>
        <a:p>
          <a:pPr>
            <a:lnSpc>
              <a:spcPct val="120000"/>
            </a:lnSpc>
          </a:pPr>
          <a:r>
            <a:rPr lang="en-US" sz="1800" dirty="0" smtClean="0">
              <a:solidFill>
                <a:schemeClr val="bg2"/>
              </a:solidFill>
              <a:latin typeface="Arial" panose="020B0604020202020204" pitchFamily="34" charset="0"/>
              <a:cs typeface="Arial" panose="020B0604020202020204" pitchFamily="34" charset="0"/>
            </a:rPr>
            <a:t>12.8.5: Overturning</a:t>
          </a:r>
        </a:p>
      </dgm:t>
    </dgm:pt>
    <dgm:pt modelId="{87D93D5D-C3F3-4B97-B102-F1FB47FB6346}" type="parTrans" cxnId="{1923ECA4-4D88-4963-81F4-309A78585A4C}">
      <dgm:prSet/>
      <dgm:spPr/>
      <dgm:t>
        <a:bodyPr/>
        <a:lstStyle/>
        <a:p>
          <a:endParaRPr lang="en-US" sz="1800">
            <a:latin typeface="Arial" panose="020B0604020202020204" pitchFamily="34" charset="0"/>
            <a:cs typeface="Arial" panose="020B0604020202020204" pitchFamily="34" charset="0"/>
          </a:endParaRPr>
        </a:p>
      </dgm:t>
    </dgm:pt>
    <dgm:pt modelId="{8EB32B9C-F61B-4DB8-8E43-0547D3D01EC4}" type="sibTrans" cxnId="{1923ECA4-4D88-4963-81F4-309A78585A4C}">
      <dgm:prSet/>
      <dgm:spPr/>
      <dgm:t>
        <a:bodyPr/>
        <a:lstStyle/>
        <a:p>
          <a:endParaRPr lang="en-US" sz="1800">
            <a:latin typeface="Arial" panose="020B0604020202020204" pitchFamily="34" charset="0"/>
            <a:cs typeface="Arial" panose="020B0604020202020204" pitchFamily="34" charset="0"/>
          </a:endParaRPr>
        </a:p>
      </dgm:t>
    </dgm:pt>
    <dgm:pt modelId="{8DC9D3DC-4FAE-499D-AA98-7D8D16301E12}">
      <dgm:prSet phldrT="[Text]" custT="1">
        <dgm:style>
          <a:lnRef idx="1">
            <a:schemeClr val="accent3"/>
          </a:lnRef>
          <a:fillRef idx="2">
            <a:schemeClr val="accent3"/>
          </a:fillRef>
          <a:effectRef idx="1">
            <a:schemeClr val="accent3"/>
          </a:effectRef>
          <a:fontRef idx="minor">
            <a:schemeClr val="dk1"/>
          </a:fontRef>
        </dgm:style>
      </dgm:prSet>
      <dgm:spPr/>
      <dgm:t>
        <a:bodyPr/>
        <a:lstStyle/>
        <a:p>
          <a:pPr>
            <a:lnSpc>
              <a:spcPct val="120000"/>
            </a:lnSpc>
          </a:pPr>
          <a:r>
            <a:rPr lang="en-US" sz="1800" dirty="0" smtClean="0">
              <a:solidFill>
                <a:schemeClr val="bg2"/>
              </a:solidFill>
              <a:latin typeface="Arial" panose="020B0604020202020204" pitchFamily="34" charset="0"/>
              <a:cs typeface="Arial" panose="020B0604020202020204" pitchFamily="34" charset="0"/>
            </a:rPr>
            <a:t>12.8.6: Story Drift Determination</a:t>
          </a:r>
        </a:p>
      </dgm:t>
    </dgm:pt>
    <dgm:pt modelId="{8E23812F-71C7-4A95-AD75-55E749C38408}" type="parTrans" cxnId="{FCE2B4EC-01F6-4699-9974-562895057475}">
      <dgm:prSet/>
      <dgm:spPr/>
      <dgm:t>
        <a:bodyPr/>
        <a:lstStyle/>
        <a:p>
          <a:endParaRPr lang="en-US" sz="1800">
            <a:latin typeface="Arial" panose="020B0604020202020204" pitchFamily="34" charset="0"/>
            <a:cs typeface="Arial" panose="020B0604020202020204" pitchFamily="34" charset="0"/>
          </a:endParaRPr>
        </a:p>
      </dgm:t>
    </dgm:pt>
    <dgm:pt modelId="{A3BD893F-AA8E-4F53-A8C3-77676EE92601}" type="sibTrans" cxnId="{FCE2B4EC-01F6-4699-9974-562895057475}">
      <dgm:prSet/>
      <dgm:spPr/>
      <dgm:t>
        <a:bodyPr/>
        <a:lstStyle/>
        <a:p>
          <a:endParaRPr lang="en-US" sz="1800">
            <a:latin typeface="Arial" panose="020B0604020202020204" pitchFamily="34" charset="0"/>
            <a:cs typeface="Arial" panose="020B0604020202020204" pitchFamily="34" charset="0"/>
          </a:endParaRPr>
        </a:p>
      </dgm:t>
    </dgm:pt>
    <dgm:pt modelId="{2347DA21-E85C-49ED-9B15-451446273490}">
      <dgm:prSet phldrT="[Text]" custT="1">
        <dgm:style>
          <a:lnRef idx="1">
            <a:schemeClr val="accent3"/>
          </a:lnRef>
          <a:fillRef idx="2">
            <a:schemeClr val="accent3"/>
          </a:fillRef>
          <a:effectRef idx="1">
            <a:schemeClr val="accent3"/>
          </a:effectRef>
          <a:fontRef idx="minor">
            <a:schemeClr val="dk1"/>
          </a:fontRef>
        </dgm:style>
      </dgm:prSet>
      <dgm:spPr/>
      <dgm:t>
        <a:bodyPr/>
        <a:lstStyle/>
        <a:p>
          <a:pPr>
            <a:lnSpc>
              <a:spcPct val="120000"/>
            </a:lnSpc>
          </a:pPr>
          <a:r>
            <a:rPr lang="en-US" sz="1800" dirty="0" smtClean="0">
              <a:solidFill>
                <a:schemeClr val="bg2"/>
              </a:solidFill>
              <a:latin typeface="Arial" panose="020B0604020202020204" pitchFamily="34" charset="0"/>
              <a:cs typeface="Arial" panose="020B0604020202020204" pitchFamily="34" charset="0"/>
            </a:rPr>
            <a:t>12.8.7: P-Delta Effects</a:t>
          </a:r>
        </a:p>
      </dgm:t>
    </dgm:pt>
    <dgm:pt modelId="{440748F1-8545-4FAE-8850-BBD5E688395D}" type="parTrans" cxnId="{F96A28BC-83F9-4429-A9B4-20BB06CA9AF3}">
      <dgm:prSet/>
      <dgm:spPr/>
      <dgm:t>
        <a:bodyPr/>
        <a:lstStyle/>
        <a:p>
          <a:endParaRPr lang="en-US" sz="1800">
            <a:latin typeface="Arial" panose="020B0604020202020204" pitchFamily="34" charset="0"/>
            <a:cs typeface="Arial" panose="020B0604020202020204" pitchFamily="34" charset="0"/>
          </a:endParaRPr>
        </a:p>
      </dgm:t>
    </dgm:pt>
    <dgm:pt modelId="{257DC903-A948-49E1-80FE-17FBAE9D387C}" type="sibTrans" cxnId="{F96A28BC-83F9-4429-A9B4-20BB06CA9AF3}">
      <dgm:prSet/>
      <dgm:spPr/>
      <dgm:t>
        <a:bodyPr/>
        <a:lstStyle/>
        <a:p>
          <a:endParaRPr lang="en-US" sz="1800">
            <a:latin typeface="Arial" panose="020B0604020202020204" pitchFamily="34" charset="0"/>
            <a:cs typeface="Arial" panose="020B0604020202020204" pitchFamily="34" charset="0"/>
          </a:endParaRPr>
        </a:p>
      </dgm:t>
    </dgm:pt>
    <dgm:pt modelId="{D2DFE280-5A2A-4FC7-B646-7C373A5D41D3}" type="pres">
      <dgm:prSet presAssocID="{ACDA0999-D5BC-4694-A215-909939D85FC5}" presName="diagram" presStyleCnt="0">
        <dgm:presLayoutVars>
          <dgm:dir/>
          <dgm:resizeHandles val="exact"/>
        </dgm:presLayoutVars>
      </dgm:prSet>
      <dgm:spPr/>
      <dgm:t>
        <a:bodyPr/>
        <a:lstStyle/>
        <a:p>
          <a:endParaRPr lang="en-US"/>
        </a:p>
      </dgm:t>
    </dgm:pt>
    <dgm:pt modelId="{F4B17137-34F4-4FB3-8327-0DA98AAF37D0}" type="pres">
      <dgm:prSet presAssocID="{2368D15D-37E5-4BDD-86AE-3654349BD0BF}" presName="node" presStyleLbl="node1" presStyleIdx="0" presStyleCnt="7">
        <dgm:presLayoutVars>
          <dgm:bulletEnabled val="1"/>
        </dgm:presLayoutVars>
      </dgm:prSet>
      <dgm:spPr/>
      <dgm:t>
        <a:bodyPr/>
        <a:lstStyle/>
        <a:p>
          <a:endParaRPr lang="en-US"/>
        </a:p>
      </dgm:t>
    </dgm:pt>
    <dgm:pt modelId="{30AC949F-FCE3-47BA-BD06-88952ADAF241}" type="pres">
      <dgm:prSet presAssocID="{E0754B52-0BD8-4FB6-8DAD-A1C819386D3D}" presName="sibTrans" presStyleCnt="0"/>
      <dgm:spPr/>
    </dgm:pt>
    <dgm:pt modelId="{92016D06-EFBF-4197-B10C-DBA2ECB1D79A}" type="pres">
      <dgm:prSet presAssocID="{909853E2-20E4-4C14-AF75-5FBEA4D7F8DF}" presName="node" presStyleLbl="node1" presStyleIdx="1" presStyleCnt="7">
        <dgm:presLayoutVars>
          <dgm:bulletEnabled val="1"/>
        </dgm:presLayoutVars>
      </dgm:prSet>
      <dgm:spPr/>
      <dgm:t>
        <a:bodyPr/>
        <a:lstStyle/>
        <a:p>
          <a:endParaRPr lang="en-US"/>
        </a:p>
      </dgm:t>
    </dgm:pt>
    <dgm:pt modelId="{D556253F-90CF-4B9E-B4EE-34368008E326}" type="pres">
      <dgm:prSet presAssocID="{B9735430-8F91-451B-8E75-CD27F616ADE5}" presName="sibTrans" presStyleCnt="0"/>
      <dgm:spPr/>
    </dgm:pt>
    <dgm:pt modelId="{9D5F4431-FE07-4881-B11B-C6A64C616A38}" type="pres">
      <dgm:prSet presAssocID="{10095A6E-D99B-4345-818E-D7DEDF8525C3}" presName="node" presStyleLbl="node1" presStyleIdx="2" presStyleCnt="7">
        <dgm:presLayoutVars>
          <dgm:bulletEnabled val="1"/>
        </dgm:presLayoutVars>
      </dgm:prSet>
      <dgm:spPr/>
      <dgm:t>
        <a:bodyPr/>
        <a:lstStyle/>
        <a:p>
          <a:endParaRPr lang="en-US"/>
        </a:p>
      </dgm:t>
    </dgm:pt>
    <dgm:pt modelId="{F89A79C6-EA3F-4AC1-9202-83BBC55C2302}" type="pres">
      <dgm:prSet presAssocID="{30E1E444-028A-4053-9485-651AFFDEC14A}" presName="sibTrans" presStyleCnt="0"/>
      <dgm:spPr/>
    </dgm:pt>
    <dgm:pt modelId="{358EE28C-B369-4E51-B369-EBF7A5FA3E90}" type="pres">
      <dgm:prSet presAssocID="{871372E7-EAAA-4E05-A4F5-2E7C731F68B4}" presName="node" presStyleLbl="node1" presStyleIdx="3" presStyleCnt="7">
        <dgm:presLayoutVars>
          <dgm:bulletEnabled val="1"/>
        </dgm:presLayoutVars>
      </dgm:prSet>
      <dgm:spPr/>
      <dgm:t>
        <a:bodyPr/>
        <a:lstStyle/>
        <a:p>
          <a:endParaRPr lang="en-US"/>
        </a:p>
      </dgm:t>
    </dgm:pt>
    <dgm:pt modelId="{A297B96F-D3B0-4054-A695-799281B76728}" type="pres">
      <dgm:prSet presAssocID="{C6FEBEE7-45EF-45B6-AB99-B26B60B98B83}" presName="sibTrans" presStyleCnt="0"/>
      <dgm:spPr/>
    </dgm:pt>
    <dgm:pt modelId="{2B104728-613D-4F2E-9685-E521893FB22A}" type="pres">
      <dgm:prSet presAssocID="{BEFF9071-396F-4B95-8451-F7A97CEDBE92}" presName="node" presStyleLbl="node1" presStyleIdx="4" presStyleCnt="7">
        <dgm:presLayoutVars>
          <dgm:bulletEnabled val="1"/>
        </dgm:presLayoutVars>
      </dgm:prSet>
      <dgm:spPr/>
      <dgm:t>
        <a:bodyPr/>
        <a:lstStyle/>
        <a:p>
          <a:endParaRPr lang="en-US"/>
        </a:p>
      </dgm:t>
    </dgm:pt>
    <dgm:pt modelId="{40F04F6F-DCAF-43A4-8D5E-12233DAF2305}" type="pres">
      <dgm:prSet presAssocID="{8EB32B9C-F61B-4DB8-8E43-0547D3D01EC4}" presName="sibTrans" presStyleCnt="0"/>
      <dgm:spPr/>
    </dgm:pt>
    <dgm:pt modelId="{876C77BA-5A08-47A9-BF86-7E53F7661178}" type="pres">
      <dgm:prSet presAssocID="{8DC9D3DC-4FAE-499D-AA98-7D8D16301E12}" presName="node" presStyleLbl="node1" presStyleIdx="5" presStyleCnt="7">
        <dgm:presLayoutVars>
          <dgm:bulletEnabled val="1"/>
        </dgm:presLayoutVars>
      </dgm:prSet>
      <dgm:spPr/>
      <dgm:t>
        <a:bodyPr/>
        <a:lstStyle/>
        <a:p>
          <a:endParaRPr lang="en-US"/>
        </a:p>
      </dgm:t>
    </dgm:pt>
    <dgm:pt modelId="{AC19B299-1A1C-44C8-8DF1-BA50C328A86F}" type="pres">
      <dgm:prSet presAssocID="{A3BD893F-AA8E-4F53-A8C3-77676EE92601}" presName="sibTrans" presStyleCnt="0"/>
      <dgm:spPr/>
    </dgm:pt>
    <dgm:pt modelId="{E6D12F05-444C-4FA9-A61E-0A1B2AC794E8}" type="pres">
      <dgm:prSet presAssocID="{2347DA21-E85C-49ED-9B15-451446273490}" presName="node" presStyleLbl="node1" presStyleIdx="6" presStyleCnt="7" custLinFactX="-10271" custLinFactNeighborX="-100000">
        <dgm:presLayoutVars>
          <dgm:bulletEnabled val="1"/>
        </dgm:presLayoutVars>
      </dgm:prSet>
      <dgm:spPr/>
      <dgm:t>
        <a:bodyPr/>
        <a:lstStyle/>
        <a:p>
          <a:endParaRPr lang="en-US"/>
        </a:p>
      </dgm:t>
    </dgm:pt>
  </dgm:ptLst>
  <dgm:cxnLst>
    <dgm:cxn modelId="{EC692B06-A86A-4BAD-AE10-CC56D614EE7F}" srcId="{ACDA0999-D5BC-4694-A215-909939D85FC5}" destId="{871372E7-EAAA-4E05-A4F5-2E7C731F68B4}" srcOrd="3" destOrd="0" parTransId="{27AC1BDF-B998-401C-9CD3-94E623A7715E}" sibTransId="{C6FEBEE7-45EF-45B6-AB99-B26B60B98B83}"/>
    <dgm:cxn modelId="{F96A28BC-83F9-4429-A9B4-20BB06CA9AF3}" srcId="{ACDA0999-D5BC-4694-A215-909939D85FC5}" destId="{2347DA21-E85C-49ED-9B15-451446273490}" srcOrd="6" destOrd="0" parTransId="{440748F1-8545-4FAE-8850-BBD5E688395D}" sibTransId="{257DC903-A948-49E1-80FE-17FBAE9D387C}"/>
    <dgm:cxn modelId="{7745E56A-2437-4910-8FF8-FACD8463FA03}" srcId="{ACDA0999-D5BC-4694-A215-909939D85FC5}" destId="{10095A6E-D99B-4345-818E-D7DEDF8525C3}" srcOrd="2" destOrd="0" parTransId="{06ED5235-E1B8-43AA-8D93-94C0F498FAFD}" sibTransId="{30E1E444-028A-4053-9485-651AFFDEC14A}"/>
    <dgm:cxn modelId="{6EBAD102-DB4B-4D1C-8A32-37FB2C6C3E27}" type="presOf" srcId="{2347DA21-E85C-49ED-9B15-451446273490}" destId="{E6D12F05-444C-4FA9-A61E-0A1B2AC794E8}" srcOrd="0" destOrd="0" presId="urn:microsoft.com/office/officeart/2005/8/layout/default"/>
    <dgm:cxn modelId="{FCE2B4EC-01F6-4699-9974-562895057475}" srcId="{ACDA0999-D5BC-4694-A215-909939D85FC5}" destId="{8DC9D3DC-4FAE-499D-AA98-7D8D16301E12}" srcOrd="5" destOrd="0" parTransId="{8E23812F-71C7-4A95-AD75-55E749C38408}" sibTransId="{A3BD893F-AA8E-4F53-A8C3-77676EE92601}"/>
    <dgm:cxn modelId="{1923ECA4-4D88-4963-81F4-309A78585A4C}" srcId="{ACDA0999-D5BC-4694-A215-909939D85FC5}" destId="{BEFF9071-396F-4B95-8451-F7A97CEDBE92}" srcOrd="4" destOrd="0" parTransId="{87D93D5D-C3F3-4B97-B102-F1FB47FB6346}" sibTransId="{8EB32B9C-F61B-4DB8-8E43-0547D3D01EC4}"/>
    <dgm:cxn modelId="{81B6D9F1-F45F-437F-9CE7-B700C785FED2}" type="presOf" srcId="{909853E2-20E4-4C14-AF75-5FBEA4D7F8DF}" destId="{92016D06-EFBF-4197-B10C-DBA2ECB1D79A}" srcOrd="0" destOrd="0" presId="urn:microsoft.com/office/officeart/2005/8/layout/default"/>
    <dgm:cxn modelId="{63099785-08DE-4E1F-B8AA-31FCBD8841A2}" type="presOf" srcId="{10095A6E-D99B-4345-818E-D7DEDF8525C3}" destId="{9D5F4431-FE07-4881-B11B-C6A64C616A38}" srcOrd="0" destOrd="0" presId="urn:microsoft.com/office/officeart/2005/8/layout/default"/>
    <dgm:cxn modelId="{2E9B9FB0-8F07-47C9-AEC6-C27A644468B3}" type="presOf" srcId="{BEFF9071-396F-4B95-8451-F7A97CEDBE92}" destId="{2B104728-613D-4F2E-9685-E521893FB22A}" srcOrd="0" destOrd="0" presId="urn:microsoft.com/office/officeart/2005/8/layout/default"/>
    <dgm:cxn modelId="{2E931EFD-2B1F-46C2-8E37-C9BC037D9B92}" srcId="{ACDA0999-D5BC-4694-A215-909939D85FC5}" destId="{2368D15D-37E5-4BDD-86AE-3654349BD0BF}" srcOrd="0" destOrd="0" parTransId="{D72A7FC3-FFD1-46D3-8BDD-FC7C72D9E505}" sibTransId="{E0754B52-0BD8-4FB6-8DAD-A1C819386D3D}"/>
    <dgm:cxn modelId="{CAE17274-E015-42F3-BA55-78095D57EB32}" type="presOf" srcId="{871372E7-EAAA-4E05-A4F5-2E7C731F68B4}" destId="{358EE28C-B369-4E51-B369-EBF7A5FA3E90}" srcOrd="0" destOrd="0" presId="urn:microsoft.com/office/officeart/2005/8/layout/default"/>
    <dgm:cxn modelId="{1287C41F-A693-4A07-A77D-CDDD23F578E3}" type="presOf" srcId="{8DC9D3DC-4FAE-499D-AA98-7D8D16301E12}" destId="{876C77BA-5A08-47A9-BF86-7E53F7661178}" srcOrd="0" destOrd="0" presId="urn:microsoft.com/office/officeart/2005/8/layout/default"/>
    <dgm:cxn modelId="{549E05AB-11C8-46FB-A0B5-814716180629}" type="presOf" srcId="{ACDA0999-D5BC-4694-A215-909939D85FC5}" destId="{D2DFE280-5A2A-4FC7-B646-7C373A5D41D3}" srcOrd="0" destOrd="0" presId="urn:microsoft.com/office/officeart/2005/8/layout/default"/>
    <dgm:cxn modelId="{2787C9A9-429D-47FA-A4E6-A9535BD5A164}" srcId="{ACDA0999-D5BC-4694-A215-909939D85FC5}" destId="{909853E2-20E4-4C14-AF75-5FBEA4D7F8DF}" srcOrd="1" destOrd="0" parTransId="{8DA8FB98-618B-4681-9822-37F0D2757448}" sibTransId="{B9735430-8F91-451B-8E75-CD27F616ADE5}"/>
    <dgm:cxn modelId="{BCD82744-406E-467A-ABDC-9B5F3C8F6491}" type="presOf" srcId="{2368D15D-37E5-4BDD-86AE-3654349BD0BF}" destId="{F4B17137-34F4-4FB3-8327-0DA98AAF37D0}" srcOrd="0" destOrd="0" presId="urn:microsoft.com/office/officeart/2005/8/layout/default"/>
    <dgm:cxn modelId="{84FC4397-D19C-4E26-9648-C76DB26246FE}" type="presParOf" srcId="{D2DFE280-5A2A-4FC7-B646-7C373A5D41D3}" destId="{F4B17137-34F4-4FB3-8327-0DA98AAF37D0}" srcOrd="0" destOrd="0" presId="urn:microsoft.com/office/officeart/2005/8/layout/default"/>
    <dgm:cxn modelId="{347714E3-7EF5-451F-982D-A1160ECA5B9C}" type="presParOf" srcId="{D2DFE280-5A2A-4FC7-B646-7C373A5D41D3}" destId="{30AC949F-FCE3-47BA-BD06-88952ADAF241}" srcOrd="1" destOrd="0" presId="urn:microsoft.com/office/officeart/2005/8/layout/default"/>
    <dgm:cxn modelId="{8715784B-8F57-4706-9FAE-1D602D3605C8}" type="presParOf" srcId="{D2DFE280-5A2A-4FC7-B646-7C373A5D41D3}" destId="{92016D06-EFBF-4197-B10C-DBA2ECB1D79A}" srcOrd="2" destOrd="0" presId="urn:microsoft.com/office/officeart/2005/8/layout/default"/>
    <dgm:cxn modelId="{933CBD10-3F64-42C4-B39A-2941D4F5BF21}" type="presParOf" srcId="{D2DFE280-5A2A-4FC7-B646-7C373A5D41D3}" destId="{D556253F-90CF-4B9E-B4EE-34368008E326}" srcOrd="3" destOrd="0" presId="urn:microsoft.com/office/officeart/2005/8/layout/default"/>
    <dgm:cxn modelId="{B25D20E7-19A8-430B-97FB-8EAEE9403A66}" type="presParOf" srcId="{D2DFE280-5A2A-4FC7-B646-7C373A5D41D3}" destId="{9D5F4431-FE07-4881-B11B-C6A64C616A38}" srcOrd="4" destOrd="0" presId="urn:microsoft.com/office/officeart/2005/8/layout/default"/>
    <dgm:cxn modelId="{49EFAAFE-2B52-478E-8370-61024E48AD9E}" type="presParOf" srcId="{D2DFE280-5A2A-4FC7-B646-7C373A5D41D3}" destId="{F89A79C6-EA3F-4AC1-9202-83BBC55C2302}" srcOrd="5" destOrd="0" presId="urn:microsoft.com/office/officeart/2005/8/layout/default"/>
    <dgm:cxn modelId="{3BAAF63B-95CE-4FDE-B310-7BD28F500494}" type="presParOf" srcId="{D2DFE280-5A2A-4FC7-B646-7C373A5D41D3}" destId="{358EE28C-B369-4E51-B369-EBF7A5FA3E90}" srcOrd="6" destOrd="0" presId="urn:microsoft.com/office/officeart/2005/8/layout/default"/>
    <dgm:cxn modelId="{3CD45F7D-4789-47FC-B9C6-8E5576446845}" type="presParOf" srcId="{D2DFE280-5A2A-4FC7-B646-7C373A5D41D3}" destId="{A297B96F-D3B0-4054-A695-799281B76728}" srcOrd="7" destOrd="0" presId="urn:microsoft.com/office/officeart/2005/8/layout/default"/>
    <dgm:cxn modelId="{017E91DE-93CC-4960-A401-AF841D25558C}" type="presParOf" srcId="{D2DFE280-5A2A-4FC7-B646-7C373A5D41D3}" destId="{2B104728-613D-4F2E-9685-E521893FB22A}" srcOrd="8" destOrd="0" presId="urn:microsoft.com/office/officeart/2005/8/layout/default"/>
    <dgm:cxn modelId="{2794E9D6-A00F-41AE-93A4-00860110362C}" type="presParOf" srcId="{D2DFE280-5A2A-4FC7-B646-7C373A5D41D3}" destId="{40F04F6F-DCAF-43A4-8D5E-12233DAF2305}" srcOrd="9" destOrd="0" presId="urn:microsoft.com/office/officeart/2005/8/layout/default"/>
    <dgm:cxn modelId="{9CB4EECC-43A4-4526-B0F8-207029B41831}" type="presParOf" srcId="{D2DFE280-5A2A-4FC7-B646-7C373A5D41D3}" destId="{876C77BA-5A08-47A9-BF86-7E53F7661178}" srcOrd="10" destOrd="0" presId="urn:microsoft.com/office/officeart/2005/8/layout/default"/>
    <dgm:cxn modelId="{329BE15C-6893-4DA5-8E71-9F3631A704DB}" type="presParOf" srcId="{D2DFE280-5A2A-4FC7-B646-7C373A5D41D3}" destId="{AC19B299-1A1C-44C8-8DF1-BA50C328A86F}" srcOrd="11" destOrd="0" presId="urn:microsoft.com/office/officeart/2005/8/layout/default"/>
    <dgm:cxn modelId="{A6F40205-457C-4DC8-AF36-E23F9AF329A7}" type="presParOf" srcId="{D2DFE280-5A2A-4FC7-B646-7C373A5D41D3}" destId="{E6D12F05-444C-4FA9-A61E-0A1B2AC794E8}" srcOrd="12" destOrd="0" presId="urn:microsoft.com/office/officeart/2005/8/layout/defaul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52062B5A-D6AA-4291-A5A0-B0BE976517F0}" type="doc">
      <dgm:prSet loTypeId="urn:microsoft.com/office/officeart/2005/8/layout/lProcess2" loCatId="list" qsTypeId="urn:microsoft.com/office/officeart/2005/8/quickstyle/simple1" qsCatId="simple" csTypeId="urn:microsoft.com/office/officeart/2005/8/colors/accent3_5" csCatId="accent3" phldr="1"/>
      <dgm:spPr/>
      <dgm:t>
        <a:bodyPr/>
        <a:lstStyle/>
        <a:p>
          <a:endParaRPr lang="en-US"/>
        </a:p>
      </dgm:t>
    </dgm:pt>
    <dgm:pt modelId="{10CBABAC-7E1B-4FCC-A890-59144DD3390E}">
      <dgm:prSet phldrT="[Text]" custT="1"/>
      <dgm:spPr/>
      <dgm:t>
        <a:bodyPr/>
        <a:lstStyle/>
        <a:p>
          <a:pPr>
            <a:lnSpc>
              <a:spcPct val="100000"/>
            </a:lnSpc>
            <a:spcAft>
              <a:spcPts val="0"/>
            </a:spcAft>
          </a:pPr>
          <a:r>
            <a:rPr lang="en-US" sz="22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Seismic Design</a:t>
          </a:r>
        </a:p>
        <a:p>
          <a:pPr>
            <a:lnSpc>
              <a:spcPct val="100000"/>
            </a:lnSpc>
            <a:spcAft>
              <a:spcPts val="0"/>
            </a:spcAft>
          </a:pPr>
          <a:r>
            <a:rPr lang="en-US" sz="22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Story Shear</a:t>
          </a:r>
          <a:endParaRPr lang="en-US" sz="22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endParaRPr>
        </a:p>
      </dgm:t>
    </dgm:pt>
    <dgm:pt modelId="{B81C364F-150B-4DB7-A9F8-063D8DF6E0A0}" type="parTrans" cxnId="{F4BF2FB7-F2BA-4693-B616-F88A8B39B642}">
      <dgm:prSet/>
      <dgm:spPr/>
      <dgm:t>
        <a:bodyPr/>
        <a:lstStyle/>
        <a:p>
          <a:endParaRPr lang="en-US"/>
        </a:p>
      </dgm:t>
    </dgm:pt>
    <dgm:pt modelId="{EE9DD257-4323-4323-B87D-C9CB4D156C17}" type="sibTrans" cxnId="{F4BF2FB7-F2BA-4693-B616-F88A8B39B642}">
      <dgm:prSet/>
      <dgm:spPr/>
      <dgm:t>
        <a:bodyPr/>
        <a:lstStyle/>
        <a:p>
          <a:endParaRPr lang="en-US"/>
        </a:p>
      </dgm:t>
    </dgm:pt>
    <dgm:pt modelId="{10C41041-872F-42EA-ACF8-7D58E7B971F4}">
      <dgm:prSet phldrT="[Text]" custT="1">
        <dgm:style>
          <a:lnRef idx="1">
            <a:schemeClr val="accent3"/>
          </a:lnRef>
          <a:fillRef idx="2">
            <a:schemeClr val="accent3"/>
          </a:fillRef>
          <a:effectRef idx="1">
            <a:schemeClr val="accent3"/>
          </a:effectRef>
          <a:fontRef idx="minor">
            <a:schemeClr val="dk1"/>
          </a:fontRef>
        </dgm:style>
      </dgm:prSet>
      <dgm:spPr/>
      <dgm:t>
        <a:bodyPr/>
        <a:lstStyle/>
        <a:p>
          <a:pPr>
            <a:lnSpc>
              <a:spcPts val="2200"/>
            </a:lnSpc>
          </a:pPr>
          <a:r>
            <a:rPr kumimoji="1" lang="en-US" sz="1500" dirty="0" smtClean="0">
              <a:solidFill>
                <a:schemeClr val="bg2"/>
              </a:solidFill>
              <a:latin typeface="Arial" panose="020B0604020202020204" pitchFamily="34" charset="0"/>
              <a:cs typeface="Arial" panose="020B0604020202020204" pitchFamily="34" charset="0"/>
            </a:rPr>
            <a:t>Seismic design story shear in any story (</a:t>
          </a:r>
          <a:r>
            <a:rPr kumimoji="1" lang="en-US" sz="1500" b="1" i="1" dirty="0" err="1" smtClean="0">
              <a:solidFill>
                <a:schemeClr val="bg2"/>
              </a:solidFill>
              <a:latin typeface="Georgia" panose="02040502050405020303" pitchFamily="18" charset="0"/>
              <a:cs typeface="Arial" panose="020B0604020202020204" pitchFamily="34" charset="0"/>
            </a:rPr>
            <a:t>v</a:t>
          </a:r>
          <a:r>
            <a:rPr kumimoji="1" lang="en-US" sz="1500" b="1" i="1" baseline="-25000" dirty="0" err="1" smtClean="0">
              <a:solidFill>
                <a:schemeClr val="bg2"/>
              </a:solidFill>
              <a:latin typeface="Georgia" panose="02040502050405020303" pitchFamily="18" charset="0"/>
              <a:cs typeface="Arial" panose="020B0604020202020204" pitchFamily="34" charset="0"/>
            </a:rPr>
            <a:t>x</a:t>
          </a:r>
          <a:r>
            <a:rPr kumimoji="1" lang="en-US" sz="1500" dirty="0" smtClean="0">
              <a:solidFill>
                <a:schemeClr val="bg2"/>
              </a:solidFill>
              <a:latin typeface="Arial" panose="020B0604020202020204" pitchFamily="34" charset="0"/>
              <a:cs typeface="Arial" panose="020B0604020202020204" pitchFamily="34" charset="0"/>
            </a:rPr>
            <a:t>) (kip or </a:t>
          </a:r>
          <a:r>
            <a:rPr kumimoji="1" lang="en-US" sz="1500" dirty="0" err="1" smtClean="0">
              <a:solidFill>
                <a:schemeClr val="bg2"/>
              </a:solidFill>
              <a:latin typeface="Arial" panose="020B0604020202020204" pitchFamily="34" charset="0"/>
              <a:cs typeface="Arial" panose="020B0604020202020204" pitchFamily="34" charset="0"/>
            </a:rPr>
            <a:t>kN</a:t>
          </a:r>
          <a:r>
            <a:rPr kumimoji="1" lang="en-US" sz="1500" dirty="0" smtClean="0">
              <a:solidFill>
                <a:schemeClr val="bg2"/>
              </a:solidFill>
              <a:latin typeface="Arial" panose="020B0604020202020204" pitchFamily="34" charset="0"/>
              <a:cs typeface="Arial" panose="020B0604020202020204" pitchFamily="34" charset="0"/>
            </a:rPr>
            <a:t>) shall be determined from the following equation:</a:t>
          </a:r>
          <a:endParaRPr lang="en-US" sz="1500" dirty="0"/>
        </a:p>
      </dgm:t>
    </dgm:pt>
    <dgm:pt modelId="{157FE96D-2089-4ED4-B7B9-66C423A65E85}" type="parTrans" cxnId="{AFF1FD88-5DA6-45A7-A5A4-41E0A67FD182}">
      <dgm:prSet/>
      <dgm:spPr/>
      <dgm:t>
        <a:bodyPr/>
        <a:lstStyle/>
        <a:p>
          <a:endParaRPr lang="en-US"/>
        </a:p>
      </dgm:t>
    </dgm:pt>
    <dgm:pt modelId="{6DE02F5C-DDE5-4E85-8913-C0D9CCD8882E}" type="sibTrans" cxnId="{AFF1FD88-5DA6-45A7-A5A4-41E0A67FD182}">
      <dgm:prSet/>
      <dgm:spPr/>
      <dgm:t>
        <a:bodyPr/>
        <a:lstStyle/>
        <a:p>
          <a:endParaRPr lang="en-US"/>
        </a:p>
      </dgm:t>
    </dgm:pt>
    <dgm:pt modelId="{0246EEA6-8D04-4474-B493-05E43EDEA0A7}">
      <dgm:prSet phldrT="[Text]" custT="1">
        <dgm:style>
          <a:lnRef idx="1">
            <a:schemeClr val="accent3"/>
          </a:lnRef>
          <a:fillRef idx="2">
            <a:schemeClr val="accent3"/>
          </a:fillRef>
          <a:effectRef idx="1">
            <a:schemeClr val="accent3"/>
          </a:effectRef>
          <a:fontRef idx="minor">
            <a:schemeClr val="dk1"/>
          </a:fontRef>
        </dgm:style>
      </dgm:prSet>
      <dgm:spPr/>
      <dgm:t>
        <a:bodyPr/>
        <a:lstStyle/>
        <a:p>
          <a:endParaRPr kumimoji="1" lang="en-US" sz="1600" dirty="0" smtClean="0">
            <a:solidFill>
              <a:schemeClr val="bg2"/>
            </a:solidFill>
            <a:latin typeface="Arial" panose="020B0604020202020204" pitchFamily="34" charset="0"/>
            <a:cs typeface="Arial" panose="020B0604020202020204" pitchFamily="34" charset="0"/>
          </a:endParaRPr>
        </a:p>
      </dgm:t>
    </dgm:pt>
    <dgm:pt modelId="{76152155-0890-4059-832C-24AB92708B22}" type="parTrans" cxnId="{C9FFAE74-14B2-4C64-BFB7-7F1D08B1F9E9}">
      <dgm:prSet/>
      <dgm:spPr/>
      <dgm:t>
        <a:bodyPr/>
        <a:lstStyle/>
        <a:p>
          <a:endParaRPr lang="en-US"/>
        </a:p>
      </dgm:t>
    </dgm:pt>
    <dgm:pt modelId="{F94269CB-95EA-42AA-80BA-44DEEA9DBE86}" type="sibTrans" cxnId="{C9FFAE74-14B2-4C64-BFB7-7F1D08B1F9E9}">
      <dgm:prSet/>
      <dgm:spPr/>
      <dgm:t>
        <a:bodyPr/>
        <a:lstStyle/>
        <a:p>
          <a:endParaRPr lang="en-US"/>
        </a:p>
      </dgm:t>
    </dgm:pt>
    <dgm:pt modelId="{C7E5C887-1219-4DD4-BAFA-26B9E22E67B4}">
      <dgm:prSet phldrT="[Text]" custT="1"/>
      <dgm:spPr/>
      <dgm:t>
        <a:bodyPr/>
        <a:lstStyle/>
        <a:p>
          <a:r>
            <a:rPr lang="en-US" sz="22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Portion of Seismic Base</a:t>
          </a:r>
          <a:br>
            <a:rPr lang="en-US" sz="22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br>
          <a:r>
            <a:rPr lang="en-US" sz="22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Shear Induced at Level </a:t>
          </a:r>
          <a:r>
            <a:rPr lang="en-US" sz="2200" b="1" i="1" cap="none" spc="0"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Georgia" panose="02040502050405020303" pitchFamily="18" charset="0"/>
            </a:rPr>
            <a:t>i</a:t>
          </a:r>
          <a:endParaRPr lang="en-US" sz="2200" b="1" i="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Georgia" panose="02040502050405020303" pitchFamily="18" charset="0"/>
          </a:endParaRPr>
        </a:p>
      </dgm:t>
    </dgm:pt>
    <dgm:pt modelId="{994EE0DB-4283-487D-86A8-819F5954C612}" type="parTrans" cxnId="{2DD9C8BD-2335-4B15-AB5D-2EF855AB6D8A}">
      <dgm:prSet/>
      <dgm:spPr/>
      <dgm:t>
        <a:bodyPr/>
        <a:lstStyle/>
        <a:p>
          <a:endParaRPr lang="en-US"/>
        </a:p>
      </dgm:t>
    </dgm:pt>
    <dgm:pt modelId="{9D9A9E8A-7F32-4163-9999-43E75816FB73}" type="sibTrans" cxnId="{2DD9C8BD-2335-4B15-AB5D-2EF855AB6D8A}">
      <dgm:prSet/>
      <dgm:spPr/>
      <dgm:t>
        <a:bodyPr/>
        <a:lstStyle/>
        <a:p>
          <a:endParaRPr lang="en-US"/>
        </a:p>
      </dgm:t>
    </dgm:pt>
    <dgm:pt modelId="{DAC65EEC-A2F7-4823-9402-DB860A07DB09}">
      <dgm:prSet phldrT="[Text]" custT="1">
        <dgm:style>
          <a:lnRef idx="1">
            <a:schemeClr val="accent3"/>
          </a:lnRef>
          <a:fillRef idx="2">
            <a:schemeClr val="accent3"/>
          </a:fillRef>
          <a:effectRef idx="1">
            <a:schemeClr val="accent3"/>
          </a:effectRef>
          <a:fontRef idx="minor">
            <a:schemeClr val="dk1"/>
          </a:fontRef>
        </dgm:style>
      </dgm:prSet>
      <dgm:spPr/>
      <dgm:t>
        <a:bodyPr/>
        <a:lstStyle/>
        <a:p>
          <a:pPr>
            <a:lnSpc>
              <a:spcPts val="2200"/>
            </a:lnSpc>
          </a:pPr>
          <a:r>
            <a:rPr kumimoji="1" lang="en-US" sz="1500" dirty="0" smtClean="0">
              <a:solidFill>
                <a:schemeClr val="bg2"/>
              </a:solidFill>
              <a:latin typeface="Arial" panose="020B0604020202020204" pitchFamily="34" charset="0"/>
              <a:cs typeface="Arial" panose="020B0604020202020204" pitchFamily="34" charset="0"/>
            </a:rPr>
            <a:t>The portion of the seismic base shear (</a:t>
          </a:r>
          <a:r>
            <a:rPr kumimoji="1" lang="en-US" sz="1500" b="1" i="1" dirty="0" smtClean="0">
              <a:solidFill>
                <a:schemeClr val="bg2"/>
              </a:solidFill>
              <a:latin typeface="Georgia" panose="02040502050405020303" pitchFamily="18" charset="0"/>
              <a:cs typeface="Arial" panose="020B0604020202020204" pitchFamily="34" charset="0"/>
            </a:rPr>
            <a:t>v</a:t>
          </a:r>
          <a:r>
            <a:rPr kumimoji="1" lang="en-US" sz="1500" dirty="0" smtClean="0">
              <a:solidFill>
                <a:schemeClr val="bg2"/>
              </a:solidFill>
              <a:latin typeface="Arial" panose="020B0604020202020204" pitchFamily="34" charset="0"/>
              <a:cs typeface="Arial" panose="020B0604020202020204" pitchFamily="34" charset="0"/>
            </a:rPr>
            <a:t>) induced at level </a:t>
          </a:r>
          <a:r>
            <a:rPr kumimoji="1" lang="en-US" sz="1500" b="1" i="1" dirty="0" err="1" smtClean="0">
              <a:solidFill>
                <a:schemeClr val="bg2"/>
              </a:solidFill>
              <a:latin typeface="Georgia" panose="02040502050405020303" pitchFamily="18" charset="0"/>
              <a:cs typeface="Arial" panose="020B0604020202020204" pitchFamily="34" charset="0"/>
            </a:rPr>
            <a:t>i</a:t>
          </a:r>
          <a:r>
            <a:rPr kumimoji="1" lang="en-US" sz="1500" dirty="0" smtClean="0">
              <a:solidFill>
                <a:schemeClr val="bg2"/>
              </a:solidFill>
              <a:latin typeface="Arial" panose="020B0604020202020204" pitchFamily="34" charset="0"/>
              <a:cs typeface="Arial" panose="020B0604020202020204" pitchFamily="34" charset="0"/>
            </a:rPr>
            <a:t> shall be determined from the following equation:</a:t>
          </a:r>
          <a:endParaRPr lang="en-US" sz="1500" dirty="0"/>
        </a:p>
      </dgm:t>
    </dgm:pt>
    <dgm:pt modelId="{265CA9EC-8581-444E-B7C3-622C93CCCD92}" type="parTrans" cxnId="{D08401BC-D5C3-4754-8E44-E922691200EC}">
      <dgm:prSet/>
      <dgm:spPr/>
      <dgm:t>
        <a:bodyPr/>
        <a:lstStyle/>
        <a:p>
          <a:endParaRPr lang="en-US"/>
        </a:p>
      </dgm:t>
    </dgm:pt>
    <dgm:pt modelId="{598E0EDC-A042-4599-B420-04FEE363F3DF}" type="sibTrans" cxnId="{D08401BC-D5C3-4754-8E44-E922691200EC}">
      <dgm:prSet/>
      <dgm:spPr/>
      <dgm:t>
        <a:bodyPr/>
        <a:lstStyle/>
        <a:p>
          <a:endParaRPr lang="en-US"/>
        </a:p>
      </dgm:t>
    </dgm:pt>
    <dgm:pt modelId="{B07A9ADB-E872-47E2-BAB2-EF8D6109C620}">
      <dgm:prSet phldrT="[Text]" custT="1">
        <dgm:style>
          <a:lnRef idx="1">
            <a:schemeClr val="accent3"/>
          </a:lnRef>
          <a:fillRef idx="2">
            <a:schemeClr val="accent3"/>
          </a:fillRef>
          <a:effectRef idx="1">
            <a:schemeClr val="accent3"/>
          </a:effectRef>
          <a:fontRef idx="minor">
            <a:schemeClr val="dk1"/>
          </a:fontRef>
        </dgm:style>
      </dgm:prSet>
      <dgm:spPr/>
      <dgm:t>
        <a:bodyPr/>
        <a:lstStyle/>
        <a:p>
          <a:endParaRPr kumimoji="1" lang="en-US" sz="1600" dirty="0" smtClean="0">
            <a:solidFill>
              <a:schemeClr val="bg2"/>
            </a:solidFill>
            <a:latin typeface="Arial" panose="020B0604020202020204" pitchFamily="34" charset="0"/>
            <a:cs typeface="Arial" panose="020B0604020202020204" pitchFamily="34" charset="0"/>
          </a:endParaRPr>
        </a:p>
      </dgm:t>
    </dgm:pt>
    <dgm:pt modelId="{97F8E301-21C0-4C1A-A3C1-8B1C898779D9}" type="parTrans" cxnId="{6B65B15D-53E2-419F-8B6B-283A21B398FD}">
      <dgm:prSet/>
      <dgm:spPr/>
      <dgm:t>
        <a:bodyPr/>
        <a:lstStyle/>
        <a:p>
          <a:endParaRPr lang="en-US"/>
        </a:p>
      </dgm:t>
    </dgm:pt>
    <dgm:pt modelId="{A239ACBD-CDE6-49BF-8B4C-7193D3FDE377}" type="sibTrans" cxnId="{6B65B15D-53E2-419F-8B6B-283A21B398FD}">
      <dgm:prSet/>
      <dgm:spPr/>
      <dgm:t>
        <a:bodyPr/>
        <a:lstStyle/>
        <a:p>
          <a:endParaRPr lang="en-US"/>
        </a:p>
      </dgm:t>
    </dgm:pt>
    <dgm:pt modelId="{C63A39ED-B313-4E9B-8C67-E9EDD3A0A5C4}" type="pres">
      <dgm:prSet presAssocID="{52062B5A-D6AA-4291-A5A0-B0BE976517F0}" presName="theList" presStyleCnt="0">
        <dgm:presLayoutVars>
          <dgm:dir/>
          <dgm:animLvl val="lvl"/>
          <dgm:resizeHandles val="exact"/>
        </dgm:presLayoutVars>
      </dgm:prSet>
      <dgm:spPr/>
      <dgm:t>
        <a:bodyPr/>
        <a:lstStyle/>
        <a:p>
          <a:endParaRPr lang="en-US"/>
        </a:p>
      </dgm:t>
    </dgm:pt>
    <dgm:pt modelId="{3B8500B5-EB3D-4BF1-8CA1-24BAFE71E1DC}" type="pres">
      <dgm:prSet presAssocID="{10CBABAC-7E1B-4FCC-A890-59144DD3390E}" presName="compNode" presStyleCnt="0"/>
      <dgm:spPr/>
    </dgm:pt>
    <dgm:pt modelId="{A2CF0F71-33D4-459C-9DEA-2173F94676C4}" type="pres">
      <dgm:prSet presAssocID="{10CBABAC-7E1B-4FCC-A890-59144DD3390E}" presName="aNode" presStyleLbl="bgShp" presStyleIdx="0" presStyleCnt="2"/>
      <dgm:spPr/>
      <dgm:t>
        <a:bodyPr/>
        <a:lstStyle/>
        <a:p>
          <a:endParaRPr lang="en-US"/>
        </a:p>
      </dgm:t>
    </dgm:pt>
    <dgm:pt modelId="{ECB2F7C2-1685-4704-A2C2-392756A181F3}" type="pres">
      <dgm:prSet presAssocID="{10CBABAC-7E1B-4FCC-A890-59144DD3390E}" presName="textNode" presStyleLbl="bgShp" presStyleIdx="0" presStyleCnt="2"/>
      <dgm:spPr/>
      <dgm:t>
        <a:bodyPr/>
        <a:lstStyle/>
        <a:p>
          <a:endParaRPr lang="en-US"/>
        </a:p>
      </dgm:t>
    </dgm:pt>
    <dgm:pt modelId="{CCEDEF33-8433-47DF-8490-6DCD070E07D3}" type="pres">
      <dgm:prSet presAssocID="{10CBABAC-7E1B-4FCC-A890-59144DD3390E}" presName="compChildNode" presStyleCnt="0"/>
      <dgm:spPr/>
    </dgm:pt>
    <dgm:pt modelId="{E8AC2F3F-6E7C-490D-B088-D24A84CE577C}" type="pres">
      <dgm:prSet presAssocID="{10CBABAC-7E1B-4FCC-A890-59144DD3390E}" presName="theInnerList" presStyleCnt="0"/>
      <dgm:spPr/>
    </dgm:pt>
    <dgm:pt modelId="{894A4303-6D80-4710-B96A-0927DCD9E829}" type="pres">
      <dgm:prSet presAssocID="{10C41041-872F-42EA-ACF8-7D58E7B971F4}" presName="childNode" presStyleLbl="node1" presStyleIdx="0" presStyleCnt="4">
        <dgm:presLayoutVars>
          <dgm:bulletEnabled val="1"/>
        </dgm:presLayoutVars>
      </dgm:prSet>
      <dgm:spPr/>
      <dgm:t>
        <a:bodyPr/>
        <a:lstStyle/>
        <a:p>
          <a:endParaRPr lang="en-US"/>
        </a:p>
      </dgm:t>
    </dgm:pt>
    <dgm:pt modelId="{914FA376-2FFF-4EDD-AB1E-5DE806FCFB70}" type="pres">
      <dgm:prSet presAssocID="{10C41041-872F-42EA-ACF8-7D58E7B971F4}" presName="aSpace2" presStyleCnt="0"/>
      <dgm:spPr/>
    </dgm:pt>
    <dgm:pt modelId="{29302179-0B0D-4863-90CA-30CB9DA405EA}" type="pres">
      <dgm:prSet presAssocID="{0246EEA6-8D04-4474-B493-05E43EDEA0A7}" presName="childNode" presStyleLbl="node1" presStyleIdx="1" presStyleCnt="4">
        <dgm:presLayoutVars>
          <dgm:bulletEnabled val="1"/>
        </dgm:presLayoutVars>
      </dgm:prSet>
      <dgm:spPr/>
      <dgm:t>
        <a:bodyPr/>
        <a:lstStyle/>
        <a:p>
          <a:endParaRPr lang="en-US"/>
        </a:p>
      </dgm:t>
    </dgm:pt>
    <dgm:pt modelId="{84ED1231-3EA2-44FB-84D7-EA4AE2D758C4}" type="pres">
      <dgm:prSet presAssocID="{10CBABAC-7E1B-4FCC-A890-59144DD3390E}" presName="aSpace" presStyleCnt="0"/>
      <dgm:spPr/>
    </dgm:pt>
    <dgm:pt modelId="{D5363BDE-E8E5-45CA-8E2F-3DC23478ACD4}" type="pres">
      <dgm:prSet presAssocID="{C7E5C887-1219-4DD4-BAFA-26B9E22E67B4}" presName="compNode" presStyleCnt="0"/>
      <dgm:spPr/>
    </dgm:pt>
    <dgm:pt modelId="{BC38452E-0CD3-40A4-8501-FB07945A86B7}" type="pres">
      <dgm:prSet presAssocID="{C7E5C887-1219-4DD4-BAFA-26B9E22E67B4}" presName="aNode" presStyleLbl="bgShp" presStyleIdx="1" presStyleCnt="2"/>
      <dgm:spPr/>
      <dgm:t>
        <a:bodyPr/>
        <a:lstStyle/>
        <a:p>
          <a:endParaRPr lang="en-US"/>
        </a:p>
      </dgm:t>
    </dgm:pt>
    <dgm:pt modelId="{405260CA-B56C-4F06-A3CD-1E501122C050}" type="pres">
      <dgm:prSet presAssocID="{C7E5C887-1219-4DD4-BAFA-26B9E22E67B4}" presName="textNode" presStyleLbl="bgShp" presStyleIdx="1" presStyleCnt="2"/>
      <dgm:spPr/>
      <dgm:t>
        <a:bodyPr/>
        <a:lstStyle/>
        <a:p>
          <a:endParaRPr lang="en-US"/>
        </a:p>
      </dgm:t>
    </dgm:pt>
    <dgm:pt modelId="{AAA86417-5335-4DEA-93F1-F735DAECAEC8}" type="pres">
      <dgm:prSet presAssocID="{C7E5C887-1219-4DD4-BAFA-26B9E22E67B4}" presName="compChildNode" presStyleCnt="0"/>
      <dgm:spPr/>
    </dgm:pt>
    <dgm:pt modelId="{862F42B1-B317-4F4F-B923-851E69126616}" type="pres">
      <dgm:prSet presAssocID="{C7E5C887-1219-4DD4-BAFA-26B9E22E67B4}" presName="theInnerList" presStyleCnt="0"/>
      <dgm:spPr/>
    </dgm:pt>
    <dgm:pt modelId="{FAAD7E9F-1D27-4397-9286-B2D062C19FFC}" type="pres">
      <dgm:prSet presAssocID="{DAC65EEC-A2F7-4823-9402-DB860A07DB09}" presName="childNode" presStyleLbl="node1" presStyleIdx="2" presStyleCnt="4">
        <dgm:presLayoutVars>
          <dgm:bulletEnabled val="1"/>
        </dgm:presLayoutVars>
      </dgm:prSet>
      <dgm:spPr/>
      <dgm:t>
        <a:bodyPr/>
        <a:lstStyle/>
        <a:p>
          <a:endParaRPr lang="en-US"/>
        </a:p>
      </dgm:t>
    </dgm:pt>
    <dgm:pt modelId="{EC0D1D15-A73E-4CDA-8F82-1535B7A63DC0}" type="pres">
      <dgm:prSet presAssocID="{DAC65EEC-A2F7-4823-9402-DB860A07DB09}" presName="aSpace2" presStyleCnt="0"/>
      <dgm:spPr/>
    </dgm:pt>
    <dgm:pt modelId="{3A4AC612-56D4-423A-9B69-5702A5E8FB5A}" type="pres">
      <dgm:prSet presAssocID="{B07A9ADB-E872-47E2-BAB2-EF8D6109C620}" presName="childNode" presStyleLbl="node1" presStyleIdx="3" presStyleCnt="4">
        <dgm:presLayoutVars>
          <dgm:bulletEnabled val="1"/>
        </dgm:presLayoutVars>
      </dgm:prSet>
      <dgm:spPr/>
      <dgm:t>
        <a:bodyPr/>
        <a:lstStyle/>
        <a:p>
          <a:endParaRPr lang="en-US"/>
        </a:p>
      </dgm:t>
    </dgm:pt>
  </dgm:ptLst>
  <dgm:cxnLst>
    <dgm:cxn modelId="{D08401BC-D5C3-4754-8E44-E922691200EC}" srcId="{C7E5C887-1219-4DD4-BAFA-26B9E22E67B4}" destId="{DAC65EEC-A2F7-4823-9402-DB860A07DB09}" srcOrd="0" destOrd="0" parTransId="{265CA9EC-8581-444E-B7C3-622C93CCCD92}" sibTransId="{598E0EDC-A042-4599-B420-04FEE363F3DF}"/>
    <dgm:cxn modelId="{2E307050-8870-4F25-9FAF-C95BBE06ED90}" type="presOf" srcId="{DAC65EEC-A2F7-4823-9402-DB860A07DB09}" destId="{FAAD7E9F-1D27-4397-9286-B2D062C19FFC}" srcOrd="0" destOrd="0" presId="urn:microsoft.com/office/officeart/2005/8/layout/lProcess2"/>
    <dgm:cxn modelId="{F4BF2FB7-F2BA-4693-B616-F88A8B39B642}" srcId="{52062B5A-D6AA-4291-A5A0-B0BE976517F0}" destId="{10CBABAC-7E1B-4FCC-A890-59144DD3390E}" srcOrd="0" destOrd="0" parTransId="{B81C364F-150B-4DB7-A9F8-063D8DF6E0A0}" sibTransId="{EE9DD257-4323-4323-B87D-C9CB4D156C17}"/>
    <dgm:cxn modelId="{2DD9C8BD-2335-4B15-AB5D-2EF855AB6D8A}" srcId="{52062B5A-D6AA-4291-A5A0-B0BE976517F0}" destId="{C7E5C887-1219-4DD4-BAFA-26B9E22E67B4}" srcOrd="1" destOrd="0" parTransId="{994EE0DB-4283-487D-86A8-819F5954C612}" sibTransId="{9D9A9E8A-7F32-4163-9999-43E75816FB73}"/>
    <dgm:cxn modelId="{AB76C7C9-0893-4591-968E-A018B97BA538}" type="presOf" srcId="{0246EEA6-8D04-4474-B493-05E43EDEA0A7}" destId="{29302179-0B0D-4863-90CA-30CB9DA405EA}" srcOrd="0" destOrd="0" presId="urn:microsoft.com/office/officeart/2005/8/layout/lProcess2"/>
    <dgm:cxn modelId="{6B65B15D-53E2-419F-8B6B-283A21B398FD}" srcId="{C7E5C887-1219-4DD4-BAFA-26B9E22E67B4}" destId="{B07A9ADB-E872-47E2-BAB2-EF8D6109C620}" srcOrd="1" destOrd="0" parTransId="{97F8E301-21C0-4C1A-A3C1-8B1C898779D9}" sibTransId="{A239ACBD-CDE6-49BF-8B4C-7193D3FDE377}"/>
    <dgm:cxn modelId="{8D2AF28E-A291-4BD5-9986-EB3AC5FCAAC1}" type="presOf" srcId="{10CBABAC-7E1B-4FCC-A890-59144DD3390E}" destId="{ECB2F7C2-1685-4704-A2C2-392756A181F3}" srcOrd="1" destOrd="0" presId="urn:microsoft.com/office/officeart/2005/8/layout/lProcess2"/>
    <dgm:cxn modelId="{257F79CB-B5A4-4A0F-9E00-13B50239D4F8}" type="presOf" srcId="{10C41041-872F-42EA-ACF8-7D58E7B971F4}" destId="{894A4303-6D80-4710-B96A-0927DCD9E829}" srcOrd="0" destOrd="0" presId="urn:microsoft.com/office/officeart/2005/8/layout/lProcess2"/>
    <dgm:cxn modelId="{DA002DFB-CCC4-4805-8611-5027C818C173}" type="presOf" srcId="{C7E5C887-1219-4DD4-BAFA-26B9E22E67B4}" destId="{BC38452E-0CD3-40A4-8501-FB07945A86B7}" srcOrd="0" destOrd="0" presId="urn:microsoft.com/office/officeart/2005/8/layout/lProcess2"/>
    <dgm:cxn modelId="{C9FFAE74-14B2-4C64-BFB7-7F1D08B1F9E9}" srcId="{10CBABAC-7E1B-4FCC-A890-59144DD3390E}" destId="{0246EEA6-8D04-4474-B493-05E43EDEA0A7}" srcOrd="1" destOrd="0" parTransId="{76152155-0890-4059-832C-24AB92708B22}" sibTransId="{F94269CB-95EA-42AA-80BA-44DEEA9DBE86}"/>
    <dgm:cxn modelId="{A951ED27-3C96-498E-B3B1-C72119A6678E}" type="presOf" srcId="{C7E5C887-1219-4DD4-BAFA-26B9E22E67B4}" destId="{405260CA-B56C-4F06-A3CD-1E501122C050}" srcOrd="1" destOrd="0" presId="urn:microsoft.com/office/officeart/2005/8/layout/lProcess2"/>
    <dgm:cxn modelId="{AFF1FD88-5DA6-45A7-A5A4-41E0A67FD182}" srcId="{10CBABAC-7E1B-4FCC-A890-59144DD3390E}" destId="{10C41041-872F-42EA-ACF8-7D58E7B971F4}" srcOrd="0" destOrd="0" parTransId="{157FE96D-2089-4ED4-B7B9-66C423A65E85}" sibTransId="{6DE02F5C-DDE5-4E85-8913-C0D9CCD8882E}"/>
    <dgm:cxn modelId="{02020E91-FE98-4B0A-BE43-64C097D1B67D}" type="presOf" srcId="{B07A9ADB-E872-47E2-BAB2-EF8D6109C620}" destId="{3A4AC612-56D4-423A-9B69-5702A5E8FB5A}" srcOrd="0" destOrd="0" presId="urn:microsoft.com/office/officeart/2005/8/layout/lProcess2"/>
    <dgm:cxn modelId="{780616D7-2999-4CDB-84BB-E7EC3D0668D7}" type="presOf" srcId="{52062B5A-D6AA-4291-A5A0-B0BE976517F0}" destId="{C63A39ED-B313-4E9B-8C67-E9EDD3A0A5C4}" srcOrd="0" destOrd="0" presId="urn:microsoft.com/office/officeart/2005/8/layout/lProcess2"/>
    <dgm:cxn modelId="{DE332CA2-6846-4CFF-AC16-C36C9F45FA61}" type="presOf" srcId="{10CBABAC-7E1B-4FCC-A890-59144DD3390E}" destId="{A2CF0F71-33D4-459C-9DEA-2173F94676C4}" srcOrd="0" destOrd="0" presId="urn:microsoft.com/office/officeart/2005/8/layout/lProcess2"/>
    <dgm:cxn modelId="{1C38BE07-55F3-4328-873D-420837F9C48B}" type="presParOf" srcId="{C63A39ED-B313-4E9B-8C67-E9EDD3A0A5C4}" destId="{3B8500B5-EB3D-4BF1-8CA1-24BAFE71E1DC}" srcOrd="0" destOrd="0" presId="urn:microsoft.com/office/officeart/2005/8/layout/lProcess2"/>
    <dgm:cxn modelId="{686CAD4B-C6C6-4F10-A848-705E507873AC}" type="presParOf" srcId="{3B8500B5-EB3D-4BF1-8CA1-24BAFE71E1DC}" destId="{A2CF0F71-33D4-459C-9DEA-2173F94676C4}" srcOrd="0" destOrd="0" presId="urn:microsoft.com/office/officeart/2005/8/layout/lProcess2"/>
    <dgm:cxn modelId="{DAA14AD3-DB42-41EB-A106-B378CB4C0BE1}" type="presParOf" srcId="{3B8500B5-EB3D-4BF1-8CA1-24BAFE71E1DC}" destId="{ECB2F7C2-1685-4704-A2C2-392756A181F3}" srcOrd="1" destOrd="0" presId="urn:microsoft.com/office/officeart/2005/8/layout/lProcess2"/>
    <dgm:cxn modelId="{F8D8C71F-9958-47B8-AB55-D99558791167}" type="presParOf" srcId="{3B8500B5-EB3D-4BF1-8CA1-24BAFE71E1DC}" destId="{CCEDEF33-8433-47DF-8490-6DCD070E07D3}" srcOrd="2" destOrd="0" presId="urn:microsoft.com/office/officeart/2005/8/layout/lProcess2"/>
    <dgm:cxn modelId="{16363A62-E72B-48C0-A4C8-4F797A902352}" type="presParOf" srcId="{CCEDEF33-8433-47DF-8490-6DCD070E07D3}" destId="{E8AC2F3F-6E7C-490D-B088-D24A84CE577C}" srcOrd="0" destOrd="0" presId="urn:microsoft.com/office/officeart/2005/8/layout/lProcess2"/>
    <dgm:cxn modelId="{984AF106-4C29-4F15-BDD9-FFC7878D4117}" type="presParOf" srcId="{E8AC2F3F-6E7C-490D-B088-D24A84CE577C}" destId="{894A4303-6D80-4710-B96A-0927DCD9E829}" srcOrd="0" destOrd="0" presId="urn:microsoft.com/office/officeart/2005/8/layout/lProcess2"/>
    <dgm:cxn modelId="{EA3DFB49-FFA8-41C1-BB8B-CD8D7769650E}" type="presParOf" srcId="{E8AC2F3F-6E7C-490D-B088-D24A84CE577C}" destId="{914FA376-2FFF-4EDD-AB1E-5DE806FCFB70}" srcOrd="1" destOrd="0" presId="urn:microsoft.com/office/officeart/2005/8/layout/lProcess2"/>
    <dgm:cxn modelId="{9E0A27EC-AE19-4D88-B170-122BEE75EFEC}" type="presParOf" srcId="{E8AC2F3F-6E7C-490D-B088-D24A84CE577C}" destId="{29302179-0B0D-4863-90CA-30CB9DA405EA}" srcOrd="2" destOrd="0" presId="urn:microsoft.com/office/officeart/2005/8/layout/lProcess2"/>
    <dgm:cxn modelId="{A6C98C21-A06D-46F3-B93F-8EF596541B54}" type="presParOf" srcId="{C63A39ED-B313-4E9B-8C67-E9EDD3A0A5C4}" destId="{84ED1231-3EA2-44FB-84D7-EA4AE2D758C4}" srcOrd="1" destOrd="0" presId="urn:microsoft.com/office/officeart/2005/8/layout/lProcess2"/>
    <dgm:cxn modelId="{1DEDA90A-C50C-4161-92EC-A199765EA8B6}" type="presParOf" srcId="{C63A39ED-B313-4E9B-8C67-E9EDD3A0A5C4}" destId="{D5363BDE-E8E5-45CA-8E2F-3DC23478ACD4}" srcOrd="2" destOrd="0" presId="urn:microsoft.com/office/officeart/2005/8/layout/lProcess2"/>
    <dgm:cxn modelId="{D4BF2ADD-E8D3-4141-A63C-83D636C54C69}" type="presParOf" srcId="{D5363BDE-E8E5-45CA-8E2F-3DC23478ACD4}" destId="{BC38452E-0CD3-40A4-8501-FB07945A86B7}" srcOrd="0" destOrd="0" presId="urn:microsoft.com/office/officeart/2005/8/layout/lProcess2"/>
    <dgm:cxn modelId="{9A49D9F8-6CDF-4D61-BA5E-1E937FFE39BA}" type="presParOf" srcId="{D5363BDE-E8E5-45CA-8E2F-3DC23478ACD4}" destId="{405260CA-B56C-4F06-A3CD-1E501122C050}" srcOrd="1" destOrd="0" presId="urn:microsoft.com/office/officeart/2005/8/layout/lProcess2"/>
    <dgm:cxn modelId="{8D5394E9-3DF5-41FF-B4A6-38B8594855D5}" type="presParOf" srcId="{D5363BDE-E8E5-45CA-8E2F-3DC23478ACD4}" destId="{AAA86417-5335-4DEA-93F1-F735DAECAEC8}" srcOrd="2" destOrd="0" presId="urn:microsoft.com/office/officeart/2005/8/layout/lProcess2"/>
    <dgm:cxn modelId="{474D3D7B-E46A-4C46-B4C4-6D3A78A2D1C7}" type="presParOf" srcId="{AAA86417-5335-4DEA-93F1-F735DAECAEC8}" destId="{862F42B1-B317-4F4F-B923-851E69126616}" srcOrd="0" destOrd="0" presId="urn:microsoft.com/office/officeart/2005/8/layout/lProcess2"/>
    <dgm:cxn modelId="{10BCAA82-D4E8-4ED7-8890-B73C00A061C0}" type="presParOf" srcId="{862F42B1-B317-4F4F-B923-851E69126616}" destId="{FAAD7E9F-1D27-4397-9286-B2D062C19FFC}" srcOrd="0" destOrd="0" presId="urn:microsoft.com/office/officeart/2005/8/layout/lProcess2"/>
    <dgm:cxn modelId="{D76B6D3A-0B39-4059-A81E-BD1CFDA65DAA}" type="presParOf" srcId="{862F42B1-B317-4F4F-B923-851E69126616}" destId="{EC0D1D15-A73E-4CDA-8F82-1535B7A63DC0}" srcOrd="1" destOrd="0" presId="urn:microsoft.com/office/officeart/2005/8/layout/lProcess2"/>
    <dgm:cxn modelId="{952F88EE-E191-4B63-98BB-13F652CCB8F8}" type="presParOf" srcId="{862F42B1-B317-4F4F-B923-851E69126616}" destId="{3A4AC612-56D4-423A-9B69-5702A5E8FB5A}" srcOrd="2" destOrd="0" presId="urn:microsoft.com/office/officeart/2005/8/layout/lProcess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A9555BEB-491A-4514-B698-26BCF9706535}" type="doc">
      <dgm:prSet loTypeId="urn:microsoft.com/office/officeart/2005/8/layout/hierarchy3" loCatId="relationship" qsTypeId="urn:microsoft.com/office/officeart/2005/8/quickstyle/simple1" qsCatId="simple" csTypeId="urn:microsoft.com/office/officeart/2005/8/colors/accent3_1" csCatId="accent3" phldr="1"/>
      <dgm:spPr/>
      <dgm:t>
        <a:bodyPr/>
        <a:lstStyle/>
        <a:p>
          <a:endParaRPr lang="en-US"/>
        </a:p>
      </dgm:t>
    </dgm:pt>
    <dgm:pt modelId="{A21DB200-52C7-4090-961E-4312EDEEBA4B}">
      <dgm:prSet phldrT="[Text]" custT="1">
        <dgm:style>
          <a:lnRef idx="1">
            <a:schemeClr val="accent6"/>
          </a:lnRef>
          <a:fillRef idx="2">
            <a:schemeClr val="accent6"/>
          </a:fillRef>
          <a:effectRef idx="1">
            <a:schemeClr val="accent6"/>
          </a:effectRef>
          <a:fontRef idx="minor">
            <a:schemeClr val="dk1"/>
          </a:fontRef>
        </dgm:style>
      </dgm:prSet>
      <dgm:spPr/>
      <dgm:t>
        <a:bodyPr/>
        <a:lstStyle/>
        <a:p>
          <a:r>
            <a:rPr lang="el-GR" sz="4000" dirty="0" smtClean="0">
              <a:solidFill>
                <a:schemeClr val="tx2"/>
              </a:solidFill>
              <a:latin typeface="Georgia" panose="02040502050405020303" pitchFamily="18" charset="0"/>
            </a:rPr>
            <a:t>ρ</a:t>
          </a:r>
          <a:r>
            <a:rPr lang="en-US" sz="4000" dirty="0" smtClean="0">
              <a:solidFill>
                <a:schemeClr val="tx2"/>
              </a:solidFill>
              <a:latin typeface="Georgia" panose="02040502050405020303" pitchFamily="18" charset="0"/>
            </a:rPr>
            <a:t>=1.0</a:t>
          </a:r>
          <a:endParaRPr lang="en-US" sz="4000" dirty="0">
            <a:solidFill>
              <a:schemeClr val="tx2"/>
            </a:solidFill>
            <a:latin typeface="Georgia" panose="02040502050405020303" pitchFamily="18" charset="0"/>
          </a:endParaRPr>
        </a:p>
      </dgm:t>
    </dgm:pt>
    <dgm:pt modelId="{F9BFE8A5-75E1-4F2C-9297-D288B6CB583A}" type="parTrans" cxnId="{65B7F944-E66A-4441-80C6-D9A4663C4CE8}">
      <dgm:prSet/>
      <dgm:spPr/>
      <dgm:t>
        <a:bodyPr/>
        <a:lstStyle/>
        <a:p>
          <a:endParaRPr lang="en-US"/>
        </a:p>
      </dgm:t>
    </dgm:pt>
    <dgm:pt modelId="{16B485B9-9506-4C52-9FC6-DD4C5F3D4AC0}" type="sibTrans" cxnId="{65B7F944-E66A-4441-80C6-D9A4663C4CE8}">
      <dgm:prSet/>
      <dgm:spPr/>
      <dgm:t>
        <a:bodyPr/>
        <a:lstStyle/>
        <a:p>
          <a:endParaRPr lang="en-US"/>
        </a:p>
      </dgm:t>
    </dgm:pt>
    <dgm:pt modelId="{91399820-CF6B-4570-92C1-3406E80BFA30}">
      <dgm:prSet phldrT="[Text]" custT="1">
        <dgm:style>
          <a:lnRef idx="1">
            <a:schemeClr val="accent3"/>
          </a:lnRef>
          <a:fillRef idx="2">
            <a:schemeClr val="accent3"/>
          </a:fillRef>
          <a:effectRef idx="1">
            <a:schemeClr val="accent3"/>
          </a:effectRef>
          <a:fontRef idx="minor">
            <a:schemeClr val="dk1"/>
          </a:fontRef>
        </dgm:style>
      </dgm:prSet>
      <dgm:spPr/>
      <dgm:t>
        <a:bodyPr/>
        <a:lstStyle/>
        <a:p>
          <a:r>
            <a:rPr lang="en-US" sz="1800" dirty="0" smtClean="0">
              <a:solidFill>
                <a:schemeClr val="bg2"/>
              </a:solidFill>
              <a:latin typeface="Arial" panose="020B0604020202020204" pitchFamily="34" charset="0"/>
              <a:cs typeface="Arial" panose="020B0604020202020204" pitchFamily="34" charset="0"/>
            </a:rPr>
            <a:t>Structures assigned to SDC B or C</a:t>
          </a:r>
          <a:endParaRPr lang="en-US" sz="1800" dirty="0">
            <a:solidFill>
              <a:schemeClr val="bg2"/>
            </a:solidFill>
            <a:latin typeface="Arial" panose="020B0604020202020204" pitchFamily="34" charset="0"/>
            <a:cs typeface="Arial" panose="020B0604020202020204" pitchFamily="34" charset="0"/>
          </a:endParaRPr>
        </a:p>
      </dgm:t>
    </dgm:pt>
    <dgm:pt modelId="{B50641E9-093A-4141-AF57-FA291D88086A}" type="parTrans" cxnId="{EBF4C240-4089-473D-A139-FC641F667196}">
      <dgm:prSet/>
      <dgm:spPr/>
      <dgm:t>
        <a:bodyPr/>
        <a:lstStyle/>
        <a:p>
          <a:endParaRPr lang="en-US"/>
        </a:p>
      </dgm:t>
    </dgm:pt>
    <dgm:pt modelId="{52D08A01-2CA0-4FA5-92E9-D2A6177E2BA3}" type="sibTrans" cxnId="{EBF4C240-4089-473D-A139-FC641F667196}">
      <dgm:prSet/>
      <dgm:spPr/>
      <dgm:t>
        <a:bodyPr/>
        <a:lstStyle/>
        <a:p>
          <a:endParaRPr lang="en-US"/>
        </a:p>
      </dgm:t>
    </dgm:pt>
    <dgm:pt modelId="{66E2F5B2-027E-41CD-9FBA-713BE3BF75DE}">
      <dgm:prSet phldrT="[Text]" custT="1">
        <dgm:style>
          <a:lnRef idx="1">
            <a:schemeClr val="accent3"/>
          </a:lnRef>
          <a:fillRef idx="2">
            <a:schemeClr val="accent3"/>
          </a:fillRef>
          <a:effectRef idx="1">
            <a:schemeClr val="accent3"/>
          </a:effectRef>
          <a:fontRef idx="minor">
            <a:schemeClr val="dk1"/>
          </a:fontRef>
        </dgm:style>
      </dgm:prSet>
      <dgm:spPr/>
      <dgm:t>
        <a:bodyPr/>
        <a:lstStyle/>
        <a:p>
          <a:r>
            <a:rPr lang="en-US" sz="1800" dirty="0" smtClean="0">
              <a:solidFill>
                <a:schemeClr val="bg2"/>
              </a:solidFill>
              <a:latin typeface="Arial" panose="020B0604020202020204" pitchFamily="34" charset="0"/>
              <a:cs typeface="Arial" panose="020B0604020202020204" pitchFamily="34" charset="0"/>
            </a:rPr>
            <a:t>Structures assigned to SDC D, E or F that meet a condition in</a:t>
          </a:r>
          <a:br>
            <a:rPr lang="en-US" sz="1800" dirty="0" smtClean="0">
              <a:solidFill>
                <a:schemeClr val="bg2"/>
              </a:solidFill>
              <a:latin typeface="Arial" panose="020B0604020202020204" pitchFamily="34" charset="0"/>
              <a:cs typeface="Arial" panose="020B0604020202020204" pitchFamily="34" charset="0"/>
            </a:rPr>
          </a:br>
          <a:r>
            <a:rPr lang="en-US" sz="1800" dirty="0" smtClean="0">
              <a:solidFill>
                <a:schemeClr val="bg2"/>
              </a:solidFill>
              <a:latin typeface="Arial" panose="020B0604020202020204" pitchFamily="34" charset="0"/>
              <a:cs typeface="Arial" panose="020B0604020202020204" pitchFamily="34" charset="0"/>
            </a:rPr>
            <a:t>Table 12.3-3</a:t>
          </a:r>
          <a:endParaRPr lang="en-US" sz="1800" dirty="0">
            <a:solidFill>
              <a:schemeClr val="bg2"/>
            </a:solidFill>
            <a:latin typeface="Arial" panose="020B0604020202020204" pitchFamily="34" charset="0"/>
            <a:cs typeface="Arial" panose="020B0604020202020204" pitchFamily="34" charset="0"/>
          </a:endParaRPr>
        </a:p>
      </dgm:t>
    </dgm:pt>
    <dgm:pt modelId="{2970A3B9-C86F-42E9-B714-775C941517EB}" type="parTrans" cxnId="{17308643-A873-4E87-97D4-2B6A28C6FD8B}">
      <dgm:prSet/>
      <dgm:spPr/>
      <dgm:t>
        <a:bodyPr/>
        <a:lstStyle/>
        <a:p>
          <a:endParaRPr lang="en-US"/>
        </a:p>
      </dgm:t>
    </dgm:pt>
    <dgm:pt modelId="{4494B82B-6C77-4B7C-B4F5-2AA96140175A}" type="sibTrans" cxnId="{17308643-A873-4E87-97D4-2B6A28C6FD8B}">
      <dgm:prSet/>
      <dgm:spPr/>
      <dgm:t>
        <a:bodyPr/>
        <a:lstStyle/>
        <a:p>
          <a:endParaRPr lang="en-US"/>
        </a:p>
      </dgm:t>
    </dgm:pt>
    <dgm:pt modelId="{74F17CDE-7DA4-406C-B829-0A28DFE86A45}">
      <dgm:prSet phldrT="[Text]" custT="1">
        <dgm:style>
          <a:lnRef idx="1">
            <a:schemeClr val="accent6"/>
          </a:lnRef>
          <a:fillRef idx="2">
            <a:schemeClr val="accent6"/>
          </a:fillRef>
          <a:effectRef idx="1">
            <a:schemeClr val="accent6"/>
          </a:effectRef>
          <a:fontRef idx="minor">
            <a:schemeClr val="dk1"/>
          </a:fontRef>
        </dgm:style>
      </dgm:prSet>
      <dgm:spPr/>
      <dgm:t>
        <a:bodyPr/>
        <a:lstStyle/>
        <a:p>
          <a:r>
            <a:rPr lang="el-GR" sz="4000" dirty="0" smtClean="0">
              <a:solidFill>
                <a:schemeClr val="tx2"/>
              </a:solidFill>
              <a:latin typeface="Georgia" panose="02040502050405020303" pitchFamily="18" charset="0"/>
            </a:rPr>
            <a:t>ρ</a:t>
          </a:r>
          <a:r>
            <a:rPr lang="en-US" sz="4000" dirty="0" smtClean="0">
              <a:solidFill>
                <a:schemeClr val="tx2"/>
              </a:solidFill>
              <a:latin typeface="Georgia" panose="02040502050405020303" pitchFamily="18" charset="0"/>
            </a:rPr>
            <a:t>=1.3</a:t>
          </a:r>
          <a:endParaRPr lang="en-US" sz="4000" dirty="0">
            <a:solidFill>
              <a:schemeClr val="tx2"/>
            </a:solidFill>
            <a:latin typeface="Georgia" panose="02040502050405020303" pitchFamily="18" charset="0"/>
          </a:endParaRPr>
        </a:p>
      </dgm:t>
    </dgm:pt>
    <dgm:pt modelId="{ED3D238F-A2E4-49F8-A43F-E973D789A72B}" type="parTrans" cxnId="{80949773-7C84-41E9-900D-3456708CE39A}">
      <dgm:prSet/>
      <dgm:spPr/>
      <dgm:t>
        <a:bodyPr/>
        <a:lstStyle/>
        <a:p>
          <a:endParaRPr lang="en-US"/>
        </a:p>
      </dgm:t>
    </dgm:pt>
    <dgm:pt modelId="{9E9A7C5E-1223-43AD-9CC7-8469E7930084}" type="sibTrans" cxnId="{80949773-7C84-41E9-900D-3456708CE39A}">
      <dgm:prSet/>
      <dgm:spPr/>
      <dgm:t>
        <a:bodyPr/>
        <a:lstStyle/>
        <a:p>
          <a:endParaRPr lang="en-US"/>
        </a:p>
      </dgm:t>
    </dgm:pt>
    <dgm:pt modelId="{6FFB5DFE-285A-4240-924D-1DA034E8BA1E}">
      <dgm:prSet phldrT="[Text]" custT="1">
        <dgm:style>
          <a:lnRef idx="1">
            <a:schemeClr val="accent3"/>
          </a:lnRef>
          <a:fillRef idx="2">
            <a:schemeClr val="accent3"/>
          </a:fillRef>
          <a:effectRef idx="1">
            <a:schemeClr val="accent3"/>
          </a:effectRef>
          <a:fontRef idx="minor">
            <a:schemeClr val="dk1"/>
          </a:fontRef>
        </dgm:style>
      </dgm:prSet>
      <dgm:spPr/>
      <dgm:t>
        <a:bodyPr/>
        <a:lstStyle/>
        <a:p>
          <a:r>
            <a:rPr lang="en-US" sz="1800" dirty="0" smtClean="0">
              <a:solidFill>
                <a:schemeClr val="bg2"/>
              </a:solidFill>
              <a:latin typeface="Arial" panose="020B0604020202020204" pitchFamily="34" charset="0"/>
              <a:cs typeface="Arial" panose="020B0604020202020204" pitchFamily="34" charset="0"/>
            </a:rPr>
            <a:t>Structures assigned to SDC D, E or F</a:t>
          </a:r>
          <a:endParaRPr lang="en-US" sz="1800" dirty="0">
            <a:solidFill>
              <a:schemeClr val="bg2"/>
            </a:solidFill>
            <a:latin typeface="Arial" panose="020B0604020202020204" pitchFamily="34" charset="0"/>
            <a:cs typeface="Arial" panose="020B0604020202020204" pitchFamily="34" charset="0"/>
          </a:endParaRPr>
        </a:p>
      </dgm:t>
    </dgm:pt>
    <dgm:pt modelId="{119A42C5-301C-44F1-938E-08D800C1C2A9}" type="parTrans" cxnId="{6BB1A347-DABC-4A3B-B861-6BE0E78C04DA}">
      <dgm:prSet/>
      <dgm:spPr/>
      <dgm:t>
        <a:bodyPr/>
        <a:lstStyle/>
        <a:p>
          <a:endParaRPr lang="en-US"/>
        </a:p>
      </dgm:t>
    </dgm:pt>
    <dgm:pt modelId="{B5431E5A-A5FA-45EE-B818-3581E143853B}" type="sibTrans" cxnId="{6BB1A347-DABC-4A3B-B861-6BE0E78C04DA}">
      <dgm:prSet/>
      <dgm:spPr/>
      <dgm:t>
        <a:bodyPr/>
        <a:lstStyle/>
        <a:p>
          <a:endParaRPr lang="en-US"/>
        </a:p>
      </dgm:t>
    </dgm:pt>
    <dgm:pt modelId="{87A32E5A-9758-41DE-AF61-53591F7AE5ED}" type="pres">
      <dgm:prSet presAssocID="{A9555BEB-491A-4514-B698-26BCF9706535}" presName="diagram" presStyleCnt="0">
        <dgm:presLayoutVars>
          <dgm:chPref val="1"/>
          <dgm:dir/>
          <dgm:animOne val="branch"/>
          <dgm:animLvl val="lvl"/>
          <dgm:resizeHandles/>
        </dgm:presLayoutVars>
      </dgm:prSet>
      <dgm:spPr/>
      <dgm:t>
        <a:bodyPr/>
        <a:lstStyle/>
        <a:p>
          <a:endParaRPr lang="en-US"/>
        </a:p>
      </dgm:t>
    </dgm:pt>
    <dgm:pt modelId="{6C0DBD1F-34AC-439F-806B-9F3D52D668D3}" type="pres">
      <dgm:prSet presAssocID="{A21DB200-52C7-4090-961E-4312EDEEBA4B}" presName="root" presStyleCnt="0"/>
      <dgm:spPr/>
    </dgm:pt>
    <dgm:pt modelId="{55F63545-894E-40E3-B3B2-A4FBFB032A8B}" type="pres">
      <dgm:prSet presAssocID="{A21DB200-52C7-4090-961E-4312EDEEBA4B}" presName="rootComposite" presStyleCnt="0"/>
      <dgm:spPr/>
    </dgm:pt>
    <dgm:pt modelId="{9DD78A1A-7DA1-4F4F-9C1D-956B640FD2DE}" type="pres">
      <dgm:prSet presAssocID="{A21DB200-52C7-4090-961E-4312EDEEBA4B}" presName="rootText" presStyleLbl="node1" presStyleIdx="0" presStyleCnt="2"/>
      <dgm:spPr/>
      <dgm:t>
        <a:bodyPr/>
        <a:lstStyle/>
        <a:p>
          <a:endParaRPr lang="en-US"/>
        </a:p>
      </dgm:t>
    </dgm:pt>
    <dgm:pt modelId="{9C64FF3B-5F3A-4A70-AE9D-C85AF055E064}" type="pres">
      <dgm:prSet presAssocID="{A21DB200-52C7-4090-961E-4312EDEEBA4B}" presName="rootConnector" presStyleLbl="node1" presStyleIdx="0" presStyleCnt="2"/>
      <dgm:spPr/>
      <dgm:t>
        <a:bodyPr/>
        <a:lstStyle/>
        <a:p>
          <a:endParaRPr lang="en-US"/>
        </a:p>
      </dgm:t>
    </dgm:pt>
    <dgm:pt modelId="{28CDF46C-3481-46DB-9951-94D414737FB1}" type="pres">
      <dgm:prSet presAssocID="{A21DB200-52C7-4090-961E-4312EDEEBA4B}" presName="childShape" presStyleCnt="0"/>
      <dgm:spPr/>
    </dgm:pt>
    <dgm:pt modelId="{1613D013-B073-4151-99FA-E20C4674991A}" type="pres">
      <dgm:prSet presAssocID="{B50641E9-093A-4141-AF57-FA291D88086A}" presName="Name13" presStyleLbl="parChTrans1D2" presStyleIdx="0" presStyleCnt="3"/>
      <dgm:spPr/>
      <dgm:t>
        <a:bodyPr/>
        <a:lstStyle/>
        <a:p>
          <a:endParaRPr lang="en-US"/>
        </a:p>
      </dgm:t>
    </dgm:pt>
    <dgm:pt modelId="{A3A66233-5DF9-4D4A-85F5-68FA38863F8E}" type="pres">
      <dgm:prSet presAssocID="{91399820-CF6B-4570-92C1-3406E80BFA30}" presName="childText" presStyleLbl="bgAcc1" presStyleIdx="0" presStyleCnt="3">
        <dgm:presLayoutVars>
          <dgm:bulletEnabled val="1"/>
        </dgm:presLayoutVars>
      </dgm:prSet>
      <dgm:spPr/>
      <dgm:t>
        <a:bodyPr/>
        <a:lstStyle/>
        <a:p>
          <a:endParaRPr lang="en-US"/>
        </a:p>
      </dgm:t>
    </dgm:pt>
    <dgm:pt modelId="{73DC3FE8-8459-4C40-8E27-97F9563247F0}" type="pres">
      <dgm:prSet presAssocID="{2970A3B9-C86F-42E9-B714-775C941517EB}" presName="Name13" presStyleLbl="parChTrans1D2" presStyleIdx="1" presStyleCnt="3"/>
      <dgm:spPr/>
      <dgm:t>
        <a:bodyPr/>
        <a:lstStyle/>
        <a:p>
          <a:endParaRPr lang="en-US"/>
        </a:p>
      </dgm:t>
    </dgm:pt>
    <dgm:pt modelId="{FDE9642F-299A-4D01-8D3B-BF80EEDA3013}" type="pres">
      <dgm:prSet presAssocID="{66E2F5B2-027E-41CD-9FBA-713BE3BF75DE}" presName="childText" presStyleLbl="bgAcc1" presStyleIdx="1" presStyleCnt="3">
        <dgm:presLayoutVars>
          <dgm:bulletEnabled val="1"/>
        </dgm:presLayoutVars>
      </dgm:prSet>
      <dgm:spPr/>
      <dgm:t>
        <a:bodyPr/>
        <a:lstStyle/>
        <a:p>
          <a:endParaRPr lang="en-US"/>
        </a:p>
      </dgm:t>
    </dgm:pt>
    <dgm:pt modelId="{EB715DF4-7D20-46AB-9590-D06B3876317E}" type="pres">
      <dgm:prSet presAssocID="{74F17CDE-7DA4-406C-B829-0A28DFE86A45}" presName="root" presStyleCnt="0"/>
      <dgm:spPr/>
    </dgm:pt>
    <dgm:pt modelId="{F7F2AED1-5385-4766-98D0-9884AA66E14B}" type="pres">
      <dgm:prSet presAssocID="{74F17CDE-7DA4-406C-B829-0A28DFE86A45}" presName="rootComposite" presStyleCnt="0"/>
      <dgm:spPr/>
    </dgm:pt>
    <dgm:pt modelId="{849C9159-8F14-4731-8F8C-B86D1B6EDB0D}" type="pres">
      <dgm:prSet presAssocID="{74F17CDE-7DA4-406C-B829-0A28DFE86A45}" presName="rootText" presStyleLbl="node1" presStyleIdx="1" presStyleCnt="2"/>
      <dgm:spPr/>
      <dgm:t>
        <a:bodyPr/>
        <a:lstStyle/>
        <a:p>
          <a:endParaRPr lang="en-US"/>
        </a:p>
      </dgm:t>
    </dgm:pt>
    <dgm:pt modelId="{FD4EC162-00FB-45AA-96B5-3796EC2BF64C}" type="pres">
      <dgm:prSet presAssocID="{74F17CDE-7DA4-406C-B829-0A28DFE86A45}" presName="rootConnector" presStyleLbl="node1" presStyleIdx="1" presStyleCnt="2"/>
      <dgm:spPr/>
      <dgm:t>
        <a:bodyPr/>
        <a:lstStyle/>
        <a:p>
          <a:endParaRPr lang="en-US"/>
        </a:p>
      </dgm:t>
    </dgm:pt>
    <dgm:pt modelId="{6ED7E939-FEFE-4EDC-85AE-AD3BA88B185E}" type="pres">
      <dgm:prSet presAssocID="{74F17CDE-7DA4-406C-B829-0A28DFE86A45}" presName="childShape" presStyleCnt="0"/>
      <dgm:spPr/>
    </dgm:pt>
    <dgm:pt modelId="{8630CAEB-65FA-4F9F-AEBB-4222F76E495E}" type="pres">
      <dgm:prSet presAssocID="{119A42C5-301C-44F1-938E-08D800C1C2A9}" presName="Name13" presStyleLbl="parChTrans1D2" presStyleIdx="2" presStyleCnt="3"/>
      <dgm:spPr/>
      <dgm:t>
        <a:bodyPr/>
        <a:lstStyle/>
        <a:p>
          <a:endParaRPr lang="en-US"/>
        </a:p>
      </dgm:t>
    </dgm:pt>
    <dgm:pt modelId="{8B095F09-2098-466A-887D-6358012EDB86}" type="pres">
      <dgm:prSet presAssocID="{6FFB5DFE-285A-4240-924D-1DA034E8BA1E}" presName="childText" presStyleLbl="bgAcc1" presStyleIdx="2" presStyleCnt="3">
        <dgm:presLayoutVars>
          <dgm:bulletEnabled val="1"/>
        </dgm:presLayoutVars>
      </dgm:prSet>
      <dgm:spPr/>
      <dgm:t>
        <a:bodyPr/>
        <a:lstStyle/>
        <a:p>
          <a:endParaRPr lang="en-US"/>
        </a:p>
      </dgm:t>
    </dgm:pt>
  </dgm:ptLst>
  <dgm:cxnLst>
    <dgm:cxn modelId="{69309A60-8259-4D8F-9880-36F6467F4776}" type="presOf" srcId="{2970A3B9-C86F-42E9-B714-775C941517EB}" destId="{73DC3FE8-8459-4C40-8E27-97F9563247F0}" srcOrd="0" destOrd="0" presId="urn:microsoft.com/office/officeart/2005/8/layout/hierarchy3"/>
    <dgm:cxn modelId="{2C5447A0-6F51-46CD-8B12-FEA93F0ABD01}" type="presOf" srcId="{A21DB200-52C7-4090-961E-4312EDEEBA4B}" destId="{9DD78A1A-7DA1-4F4F-9C1D-956B640FD2DE}" srcOrd="0" destOrd="0" presId="urn:microsoft.com/office/officeart/2005/8/layout/hierarchy3"/>
    <dgm:cxn modelId="{573C7AC0-0FAD-450C-AD93-3D2C75C00388}" type="presOf" srcId="{6FFB5DFE-285A-4240-924D-1DA034E8BA1E}" destId="{8B095F09-2098-466A-887D-6358012EDB86}" srcOrd="0" destOrd="0" presId="urn:microsoft.com/office/officeart/2005/8/layout/hierarchy3"/>
    <dgm:cxn modelId="{65B7F944-E66A-4441-80C6-D9A4663C4CE8}" srcId="{A9555BEB-491A-4514-B698-26BCF9706535}" destId="{A21DB200-52C7-4090-961E-4312EDEEBA4B}" srcOrd="0" destOrd="0" parTransId="{F9BFE8A5-75E1-4F2C-9297-D288B6CB583A}" sibTransId="{16B485B9-9506-4C52-9FC6-DD4C5F3D4AC0}"/>
    <dgm:cxn modelId="{C90BA710-D073-4AB2-A707-6B756586C201}" type="presOf" srcId="{74F17CDE-7DA4-406C-B829-0A28DFE86A45}" destId="{849C9159-8F14-4731-8F8C-B86D1B6EDB0D}" srcOrd="0" destOrd="0" presId="urn:microsoft.com/office/officeart/2005/8/layout/hierarchy3"/>
    <dgm:cxn modelId="{68BE4FCB-9C4A-40C2-A668-784789A96D45}" type="presOf" srcId="{74F17CDE-7DA4-406C-B829-0A28DFE86A45}" destId="{FD4EC162-00FB-45AA-96B5-3796EC2BF64C}" srcOrd="1" destOrd="0" presId="urn:microsoft.com/office/officeart/2005/8/layout/hierarchy3"/>
    <dgm:cxn modelId="{EBF4C240-4089-473D-A139-FC641F667196}" srcId="{A21DB200-52C7-4090-961E-4312EDEEBA4B}" destId="{91399820-CF6B-4570-92C1-3406E80BFA30}" srcOrd="0" destOrd="0" parTransId="{B50641E9-093A-4141-AF57-FA291D88086A}" sibTransId="{52D08A01-2CA0-4FA5-92E9-D2A6177E2BA3}"/>
    <dgm:cxn modelId="{17308643-A873-4E87-97D4-2B6A28C6FD8B}" srcId="{A21DB200-52C7-4090-961E-4312EDEEBA4B}" destId="{66E2F5B2-027E-41CD-9FBA-713BE3BF75DE}" srcOrd="1" destOrd="0" parTransId="{2970A3B9-C86F-42E9-B714-775C941517EB}" sibTransId="{4494B82B-6C77-4B7C-B4F5-2AA96140175A}"/>
    <dgm:cxn modelId="{0F561792-978E-43B7-8D95-4A019B18BF54}" type="presOf" srcId="{66E2F5B2-027E-41CD-9FBA-713BE3BF75DE}" destId="{FDE9642F-299A-4D01-8D3B-BF80EEDA3013}" srcOrd="0" destOrd="0" presId="urn:microsoft.com/office/officeart/2005/8/layout/hierarchy3"/>
    <dgm:cxn modelId="{80949773-7C84-41E9-900D-3456708CE39A}" srcId="{A9555BEB-491A-4514-B698-26BCF9706535}" destId="{74F17CDE-7DA4-406C-B829-0A28DFE86A45}" srcOrd="1" destOrd="0" parTransId="{ED3D238F-A2E4-49F8-A43F-E973D789A72B}" sibTransId="{9E9A7C5E-1223-43AD-9CC7-8469E7930084}"/>
    <dgm:cxn modelId="{6BB1A347-DABC-4A3B-B861-6BE0E78C04DA}" srcId="{74F17CDE-7DA4-406C-B829-0A28DFE86A45}" destId="{6FFB5DFE-285A-4240-924D-1DA034E8BA1E}" srcOrd="0" destOrd="0" parTransId="{119A42C5-301C-44F1-938E-08D800C1C2A9}" sibTransId="{B5431E5A-A5FA-45EE-B818-3581E143853B}"/>
    <dgm:cxn modelId="{B43C8219-8A0F-418C-9F91-8B23DE729E56}" type="presOf" srcId="{B50641E9-093A-4141-AF57-FA291D88086A}" destId="{1613D013-B073-4151-99FA-E20C4674991A}" srcOrd="0" destOrd="0" presId="urn:microsoft.com/office/officeart/2005/8/layout/hierarchy3"/>
    <dgm:cxn modelId="{AC9AA989-5236-4F49-9271-D9959D5D6659}" type="presOf" srcId="{A9555BEB-491A-4514-B698-26BCF9706535}" destId="{87A32E5A-9758-41DE-AF61-53591F7AE5ED}" srcOrd="0" destOrd="0" presId="urn:microsoft.com/office/officeart/2005/8/layout/hierarchy3"/>
    <dgm:cxn modelId="{C70EC575-ABB1-4CA6-B73C-1A1A90EDACC9}" type="presOf" srcId="{119A42C5-301C-44F1-938E-08D800C1C2A9}" destId="{8630CAEB-65FA-4F9F-AEBB-4222F76E495E}" srcOrd="0" destOrd="0" presId="urn:microsoft.com/office/officeart/2005/8/layout/hierarchy3"/>
    <dgm:cxn modelId="{A74EAF24-2A63-4C4F-8277-54C6BD816C10}" type="presOf" srcId="{91399820-CF6B-4570-92C1-3406E80BFA30}" destId="{A3A66233-5DF9-4D4A-85F5-68FA38863F8E}" srcOrd="0" destOrd="0" presId="urn:microsoft.com/office/officeart/2005/8/layout/hierarchy3"/>
    <dgm:cxn modelId="{44EA8B63-102E-4854-96D7-6F8134289DF1}" type="presOf" srcId="{A21DB200-52C7-4090-961E-4312EDEEBA4B}" destId="{9C64FF3B-5F3A-4A70-AE9D-C85AF055E064}" srcOrd="1" destOrd="0" presId="urn:microsoft.com/office/officeart/2005/8/layout/hierarchy3"/>
    <dgm:cxn modelId="{2AB4D555-4FCD-4C59-B35B-079940A22758}" type="presParOf" srcId="{87A32E5A-9758-41DE-AF61-53591F7AE5ED}" destId="{6C0DBD1F-34AC-439F-806B-9F3D52D668D3}" srcOrd="0" destOrd="0" presId="urn:microsoft.com/office/officeart/2005/8/layout/hierarchy3"/>
    <dgm:cxn modelId="{A4898417-56C0-404E-BF4E-821AFA820083}" type="presParOf" srcId="{6C0DBD1F-34AC-439F-806B-9F3D52D668D3}" destId="{55F63545-894E-40E3-B3B2-A4FBFB032A8B}" srcOrd="0" destOrd="0" presId="urn:microsoft.com/office/officeart/2005/8/layout/hierarchy3"/>
    <dgm:cxn modelId="{A657321D-4FE2-43FA-B696-FF383569CA8D}" type="presParOf" srcId="{55F63545-894E-40E3-B3B2-A4FBFB032A8B}" destId="{9DD78A1A-7DA1-4F4F-9C1D-956B640FD2DE}" srcOrd="0" destOrd="0" presId="urn:microsoft.com/office/officeart/2005/8/layout/hierarchy3"/>
    <dgm:cxn modelId="{72D5A341-0244-4607-B391-63E40A352AA7}" type="presParOf" srcId="{55F63545-894E-40E3-B3B2-A4FBFB032A8B}" destId="{9C64FF3B-5F3A-4A70-AE9D-C85AF055E064}" srcOrd="1" destOrd="0" presId="urn:microsoft.com/office/officeart/2005/8/layout/hierarchy3"/>
    <dgm:cxn modelId="{FCF65816-70CF-4B13-8C5E-347FDA2B5B88}" type="presParOf" srcId="{6C0DBD1F-34AC-439F-806B-9F3D52D668D3}" destId="{28CDF46C-3481-46DB-9951-94D414737FB1}" srcOrd="1" destOrd="0" presId="urn:microsoft.com/office/officeart/2005/8/layout/hierarchy3"/>
    <dgm:cxn modelId="{A53988C4-EC66-4345-8D01-8E2C8DC1177F}" type="presParOf" srcId="{28CDF46C-3481-46DB-9951-94D414737FB1}" destId="{1613D013-B073-4151-99FA-E20C4674991A}" srcOrd="0" destOrd="0" presId="urn:microsoft.com/office/officeart/2005/8/layout/hierarchy3"/>
    <dgm:cxn modelId="{597A0711-DF84-4DEE-BF48-3D3C667DB49D}" type="presParOf" srcId="{28CDF46C-3481-46DB-9951-94D414737FB1}" destId="{A3A66233-5DF9-4D4A-85F5-68FA38863F8E}" srcOrd="1" destOrd="0" presId="urn:microsoft.com/office/officeart/2005/8/layout/hierarchy3"/>
    <dgm:cxn modelId="{0B7BF85E-3E13-45C7-93CA-301220EE507C}" type="presParOf" srcId="{28CDF46C-3481-46DB-9951-94D414737FB1}" destId="{73DC3FE8-8459-4C40-8E27-97F9563247F0}" srcOrd="2" destOrd="0" presId="urn:microsoft.com/office/officeart/2005/8/layout/hierarchy3"/>
    <dgm:cxn modelId="{8EABD214-6C75-41E9-B279-637E7AE024B1}" type="presParOf" srcId="{28CDF46C-3481-46DB-9951-94D414737FB1}" destId="{FDE9642F-299A-4D01-8D3B-BF80EEDA3013}" srcOrd="3" destOrd="0" presId="urn:microsoft.com/office/officeart/2005/8/layout/hierarchy3"/>
    <dgm:cxn modelId="{8FB00B43-403E-4E31-9490-7A2370BC29B6}" type="presParOf" srcId="{87A32E5A-9758-41DE-AF61-53591F7AE5ED}" destId="{EB715DF4-7D20-46AB-9590-D06B3876317E}" srcOrd="1" destOrd="0" presId="urn:microsoft.com/office/officeart/2005/8/layout/hierarchy3"/>
    <dgm:cxn modelId="{39AD1879-D6DA-406B-AE32-4B76B6C62544}" type="presParOf" srcId="{EB715DF4-7D20-46AB-9590-D06B3876317E}" destId="{F7F2AED1-5385-4766-98D0-9884AA66E14B}" srcOrd="0" destOrd="0" presId="urn:microsoft.com/office/officeart/2005/8/layout/hierarchy3"/>
    <dgm:cxn modelId="{8DF155FB-D52C-4601-A95B-8E62302E2D65}" type="presParOf" srcId="{F7F2AED1-5385-4766-98D0-9884AA66E14B}" destId="{849C9159-8F14-4731-8F8C-B86D1B6EDB0D}" srcOrd="0" destOrd="0" presId="urn:microsoft.com/office/officeart/2005/8/layout/hierarchy3"/>
    <dgm:cxn modelId="{77A7192E-2E9F-46E4-9DD7-41061E84DE12}" type="presParOf" srcId="{F7F2AED1-5385-4766-98D0-9884AA66E14B}" destId="{FD4EC162-00FB-45AA-96B5-3796EC2BF64C}" srcOrd="1" destOrd="0" presId="urn:microsoft.com/office/officeart/2005/8/layout/hierarchy3"/>
    <dgm:cxn modelId="{1D58B1B3-D428-4969-B11F-727771971AE7}" type="presParOf" srcId="{EB715DF4-7D20-46AB-9590-D06B3876317E}" destId="{6ED7E939-FEFE-4EDC-85AE-AD3BA88B185E}" srcOrd="1" destOrd="0" presId="urn:microsoft.com/office/officeart/2005/8/layout/hierarchy3"/>
    <dgm:cxn modelId="{5083FEEE-2C45-496E-9B40-E93DA7D043DC}" type="presParOf" srcId="{6ED7E939-FEFE-4EDC-85AE-AD3BA88B185E}" destId="{8630CAEB-65FA-4F9F-AEBB-4222F76E495E}" srcOrd="0" destOrd="0" presId="urn:microsoft.com/office/officeart/2005/8/layout/hierarchy3"/>
    <dgm:cxn modelId="{69F2051B-60F3-402A-A802-EB8915F79C5C}" type="presParOf" srcId="{6ED7E939-FEFE-4EDC-85AE-AD3BA88B185E}" destId="{8B095F09-2098-466A-887D-6358012EDB86}" srcOrd="1" destOrd="0" presId="urn:microsoft.com/office/officeart/2005/8/layout/hierarchy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A5CDCDB2-6D4A-48F2-A80B-332B08B0ACEC}" type="doc">
      <dgm:prSet loTypeId="urn:microsoft.com/office/officeart/2005/8/layout/hList2" loCatId="list" qsTypeId="urn:microsoft.com/office/officeart/2005/8/quickstyle/simple1" qsCatId="simple" csTypeId="urn:microsoft.com/office/officeart/2005/8/colors/accent6_5" csCatId="accent6" phldr="1"/>
      <dgm:spPr/>
      <dgm:t>
        <a:bodyPr/>
        <a:lstStyle/>
        <a:p>
          <a:endParaRPr lang="en-US"/>
        </a:p>
      </dgm:t>
    </dgm:pt>
    <dgm:pt modelId="{5DFFD10A-1472-4D84-B35A-E445AB836AFA}">
      <dgm:prSet phldrT="[Text]" custT="1"/>
      <dgm:spPr/>
      <dgm:t>
        <a:bodyPr/>
        <a:lstStyle/>
        <a:p>
          <a:r>
            <a:rPr lang="en-US" sz="32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2015 SDPWS</a:t>
          </a:r>
          <a:endParaRPr lang="en-US" sz="32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endParaRPr>
        </a:p>
      </dgm:t>
    </dgm:pt>
    <dgm:pt modelId="{D0D35BB4-FD47-4446-8A3B-E07E27F6F3E9}" type="parTrans" cxnId="{F9809DB7-CABE-4111-AE68-57D76D9CC4AF}">
      <dgm:prSet/>
      <dgm:spPr/>
      <dgm:t>
        <a:bodyPr/>
        <a:lstStyle/>
        <a:p>
          <a:endParaRPr lang="en-US"/>
        </a:p>
      </dgm:t>
    </dgm:pt>
    <dgm:pt modelId="{BDD9D3D0-24F6-432E-8B4F-F2281A64DFB3}" type="sibTrans" cxnId="{F9809DB7-CABE-4111-AE68-57D76D9CC4AF}">
      <dgm:prSet/>
      <dgm:spPr/>
      <dgm:t>
        <a:bodyPr/>
        <a:lstStyle/>
        <a:p>
          <a:endParaRPr lang="en-US"/>
        </a:p>
      </dgm:t>
    </dgm:pt>
    <dgm:pt modelId="{412BB551-2ACC-4E44-AB6D-1A30E91630E0}">
      <dgm:prSet phldrT="[Text]" custT="1">
        <dgm:style>
          <a:lnRef idx="1">
            <a:schemeClr val="accent6"/>
          </a:lnRef>
          <a:fillRef idx="2">
            <a:schemeClr val="accent6"/>
          </a:fillRef>
          <a:effectRef idx="1">
            <a:schemeClr val="accent6"/>
          </a:effectRef>
          <a:fontRef idx="minor">
            <a:schemeClr val="dk1"/>
          </a:fontRef>
        </dgm:style>
      </dgm:prSet>
      <dgm:spPr/>
      <dgm:t>
        <a:bodyPr/>
        <a:lstStyle/>
        <a:p>
          <a:pPr>
            <a:lnSpc>
              <a:spcPct val="120000"/>
            </a:lnSpc>
          </a:pPr>
          <a:r>
            <a:rPr lang="en-US" sz="2000" b="1" dirty="0" smtClean="0">
              <a:solidFill>
                <a:schemeClr val="bg2"/>
              </a:solidFill>
              <a:latin typeface="Arial" panose="020B0604020202020204" pitchFamily="34" charset="0"/>
              <a:cs typeface="Arial" panose="020B0604020202020204" pitchFamily="34" charset="0"/>
            </a:rPr>
            <a:t>Section 4.2.5: </a:t>
          </a:r>
          <a:r>
            <a:rPr lang="en-US" sz="2000" dirty="0" smtClean="0">
              <a:solidFill>
                <a:schemeClr val="bg2"/>
              </a:solidFill>
              <a:latin typeface="Arial" panose="020B0604020202020204" pitchFamily="34" charset="0"/>
              <a:cs typeface="Arial" panose="020B0604020202020204" pitchFamily="34" charset="0"/>
            </a:rPr>
            <a:t>Rigid Diaphragm</a:t>
          </a:r>
          <a:endParaRPr lang="en-US" sz="2000" dirty="0">
            <a:solidFill>
              <a:schemeClr val="bg2"/>
            </a:solidFill>
            <a:latin typeface="Arial" panose="020B0604020202020204" pitchFamily="34" charset="0"/>
            <a:cs typeface="Arial" panose="020B0604020202020204" pitchFamily="34" charset="0"/>
          </a:endParaRPr>
        </a:p>
      </dgm:t>
    </dgm:pt>
    <dgm:pt modelId="{25335E89-D4CF-4C79-BAD9-F86187BE0674}" type="parTrans" cxnId="{B7E8208A-6C73-48D6-BCE9-3166BDBD4E57}">
      <dgm:prSet/>
      <dgm:spPr/>
      <dgm:t>
        <a:bodyPr/>
        <a:lstStyle/>
        <a:p>
          <a:endParaRPr lang="en-US"/>
        </a:p>
      </dgm:t>
    </dgm:pt>
    <dgm:pt modelId="{AEACE907-E836-480F-BAC1-23DAA7CCA791}" type="sibTrans" cxnId="{B7E8208A-6C73-48D6-BCE9-3166BDBD4E57}">
      <dgm:prSet/>
      <dgm:spPr/>
      <dgm:t>
        <a:bodyPr/>
        <a:lstStyle/>
        <a:p>
          <a:endParaRPr lang="en-US"/>
        </a:p>
      </dgm:t>
    </dgm:pt>
    <dgm:pt modelId="{299B2380-6818-4164-BAEC-70E8081F74DB}">
      <dgm:prSet phldrT="[Text]" custT="1"/>
      <dgm:spPr/>
      <dgm:t>
        <a:bodyPr/>
        <a:lstStyle/>
        <a:p>
          <a:r>
            <a:rPr lang="en-US" sz="32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ASCE 7-10</a:t>
          </a:r>
          <a:endParaRPr lang="en-US" sz="32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endParaRPr>
        </a:p>
      </dgm:t>
    </dgm:pt>
    <dgm:pt modelId="{ED43466E-E4C3-4E57-9E2C-CB98DAE9A9D6}" type="parTrans" cxnId="{EA673FB2-82D1-4B43-83FD-1345EB82B37F}">
      <dgm:prSet/>
      <dgm:spPr/>
      <dgm:t>
        <a:bodyPr/>
        <a:lstStyle/>
        <a:p>
          <a:endParaRPr lang="en-US"/>
        </a:p>
      </dgm:t>
    </dgm:pt>
    <dgm:pt modelId="{6BAEB537-5F25-48D8-92D9-A584D30DE85B}" type="sibTrans" cxnId="{EA673FB2-82D1-4B43-83FD-1345EB82B37F}">
      <dgm:prSet/>
      <dgm:spPr/>
      <dgm:t>
        <a:bodyPr/>
        <a:lstStyle/>
        <a:p>
          <a:endParaRPr lang="en-US"/>
        </a:p>
      </dgm:t>
    </dgm:pt>
    <dgm:pt modelId="{84B4CEE5-80CA-4F88-9D9B-0FAAEE943876}">
      <dgm:prSet phldrT="[Text]" custT="1">
        <dgm:style>
          <a:lnRef idx="1">
            <a:schemeClr val="accent6"/>
          </a:lnRef>
          <a:fillRef idx="2">
            <a:schemeClr val="accent6"/>
          </a:fillRef>
          <a:effectRef idx="1">
            <a:schemeClr val="accent6"/>
          </a:effectRef>
          <a:fontRef idx="minor">
            <a:schemeClr val="dk1"/>
          </a:fontRef>
        </dgm:style>
      </dgm:prSet>
      <dgm:spPr/>
      <dgm:t>
        <a:bodyPr/>
        <a:lstStyle/>
        <a:p>
          <a:pPr>
            <a:lnSpc>
              <a:spcPct val="120000"/>
            </a:lnSpc>
          </a:pPr>
          <a:r>
            <a:rPr lang="en-US" sz="2000" b="1" dirty="0" smtClean="0">
              <a:solidFill>
                <a:schemeClr val="bg2"/>
              </a:solidFill>
              <a:latin typeface="Arial" panose="020B0604020202020204" pitchFamily="34" charset="0"/>
              <a:cs typeface="Arial" panose="020B0604020202020204" pitchFamily="34" charset="0"/>
            </a:rPr>
            <a:t>Section 12.3.1.1: </a:t>
          </a:r>
          <a:r>
            <a:rPr lang="en-US" sz="2000" dirty="0" smtClean="0">
              <a:solidFill>
                <a:schemeClr val="bg2"/>
              </a:solidFill>
              <a:latin typeface="Arial" panose="020B0604020202020204" pitchFamily="34" charset="0"/>
              <a:cs typeface="Arial" panose="020B0604020202020204" pitchFamily="34" charset="0"/>
            </a:rPr>
            <a:t>Flexible Diaphragm Conditions</a:t>
          </a:r>
          <a:endParaRPr lang="en-US" sz="2000" dirty="0">
            <a:solidFill>
              <a:schemeClr val="bg2"/>
            </a:solidFill>
            <a:latin typeface="Arial" panose="020B0604020202020204" pitchFamily="34" charset="0"/>
            <a:cs typeface="Arial" panose="020B0604020202020204" pitchFamily="34" charset="0"/>
          </a:endParaRPr>
        </a:p>
      </dgm:t>
    </dgm:pt>
    <dgm:pt modelId="{68D61B31-5A83-426A-9693-81F318AA4A98}" type="parTrans" cxnId="{79EB2398-713A-47E2-8619-206759BC8014}">
      <dgm:prSet/>
      <dgm:spPr/>
      <dgm:t>
        <a:bodyPr/>
        <a:lstStyle/>
        <a:p>
          <a:endParaRPr lang="en-US"/>
        </a:p>
      </dgm:t>
    </dgm:pt>
    <dgm:pt modelId="{30AD6EFF-EBB2-427D-9729-1B842BD28C03}" type="sibTrans" cxnId="{79EB2398-713A-47E2-8619-206759BC8014}">
      <dgm:prSet/>
      <dgm:spPr/>
      <dgm:t>
        <a:bodyPr/>
        <a:lstStyle/>
        <a:p>
          <a:endParaRPr lang="en-US"/>
        </a:p>
      </dgm:t>
    </dgm:pt>
    <dgm:pt modelId="{143D08FF-802D-486E-86A0-D0BFF4F4ADE4}">
      <dgm:prSet phldrT="[Text]" custT="1">
        <dgm:style>
          <a:lnRef idx="1">
            <a:schemeClr val="accent6"/>
          </a:lnRef>
          <a:fillRef idx="2">
            <a:schemeClr val="accent6"/>
          </a:fillRef>
          <a:effectRef idx="1">
            <a:schemeClr val="accent6"/>
          </a:effectRef>
          <a:fontRef idx="minor">
            <a:schemeClr val="dk1"/>
          </a:fontRef>
        </dgm:style>
      </dgm:prSet>
      <dgm:spPr/>
      <dgm:t>
        <a:bodyPr/>
        <a:lstStyle/>
        <a:p>
          <a:pPr>
            <a:lnSpc>
              <a:spcPct val="120000"/>
            </a:lnSpc>
          </a:pPr>
          <a:r>
            <a:rPr lang="en-US" sz="2000" b="1" dirty="0" smtClean="0">
              <a:solidFill>
                <a:schemeClr val="bg2"/>
              </a:solidFill>
              <a:latin typeface="Arial" panose="020B0604020202020204" pitchFamily="34" charset="0"/>
              <a:cs typeface="Arial" panose="020B0604020202020204" pitchFamily="34" charset="0"/>
            </a:rPr>
            <a:t>Section 12.3.1.3: </a:t>
          </a:r>
          <a:r>
            <a:rPr lang="en-US" sz="2000" dirty="0" smtClean="0">
              <a:solidFill>
                <a:schemeClr val="bg2"/>
              </a:solidFill>
              <a:latin typeface="Arial" panose="020B0604020202020204" pitchFamily="34" charset="0"/>
              <a:cs typeface="Arial" panose="020B0604020202020204" pitchFamily="34" charset="0"/>
            </a:rPr>
            <a:t>Calculated Flexible Diaphragm Condition</a:t>
          </a:r>
          <a:endParaRPr lang="en-US" sz="2000" dirty="0">
            <a:solidFill>
              <a:schemeClr val="bg2"/>
            </a:solidFill>
            <a:latin typeface="Arial" panose="020B0604020202020204" pitchFamily="34" charset="0"/>
            <a:cs typeface="Arial" panose="020B0604020202020204" pitchFamily="34" charset="0"/>
          </a:endParaRPr>
        </a:p>
      </dgm:t>
    </dgm:pt>
    <dgm:pt modelId="{129D29F3-81C4-45BD-9C89-45122433EC7B}" type="parTrans" cxnId="{59461CD0-E4F2-4159-9B3A-F47568183C3D}">
      <dgm:prSet/>
      <dgm:spPr/>
      <dgm:t>
        <a:bodyPr/>
        <a:lstStyle/>
        <a:p>
          <a:endParaRPr lang="en-US"/>
        </a:p>
      </dgm:t>
    </dgm:pt>
    <dgm:pt modelId="{BEFE6F74-E571-4015-9799-8AADE278F244}" type="sibTrans" cxnId="{59461CD0-E4F2-4159-9B3A-F47568183C3D}">
      <dgm:prSet/>
      <dgm:spPr/>
      <dgm:t>
        <a:bodyPr/>
        <a:lstStyle/>
        <a:p>
          <a:endParaRPr lang="en-US"/>
        </a:p>
      </dgm:t>
    </dgm:pt>
    <dgm:pt modelId="{11FDB6BD-2826-434A-8A96-FA562F2B5C2D}">
      <dgm:prSet phldrT="[Text]" custT="1">
        <dgm:style>
          <a:lnRef idx="1">
            <a:schemeClr val="accent6"/>
          </a:lnRef>
          <a:fillRef idx="2">
            <a:schemeClr val="accent6"/>
          </a:fillRef>
          <a:effectRef idx="1">
            <a:schemeClr val="accent6"/>
          </a:effectRef>
          <a:fontRef idx="minor">
            <a:schemeClr val="dk1"/>
          </a:fontRef>
        </dgm:style>
      </dgm:prSet>
      <dgm:spPr/>
      <dgm:t>
        <a:bodyPr/>
        <a:lstStyle/>
        <a:p>
          <a:pPr>
            <a:lnSpc>
              <a:spcPct val="120000"/>
            </a:lnSpc>
          </a:pPr>
          <a:endParaRPr lang="en-US" sz="2000" dirty="0">
            <a:solidFill>
              <a:schemeClr val="bg2"/>
            </a:solidFill>
            <a:latin typeface="Arial" panose="020B0604020202020204" pitchFamily="34" charset="0"/>
            <a:cs typeface="Arial" panose="020B0604020202020204" pitchFamily="34" charset="0"/>
          </a:endParaRPr>
        </a:p>
      </dgm:t>
    </dgm:pt>
    <dgm:pt modelId="{B1B67329-B8D1-4820-89FC-7C6FD1FFD33F}" type="parTrans" cxnId="{5C2AEDE3-E4E6-43C6-AD43-C5D31C5F863B}">
      <dgm:prSet/>
      <dgm:spPr/>
      <dgm:t>
        <a:bodyPr/>
        <a:lstStyle/>
        <a:p>
          <a:endParaRPr lang="en-US"/>
        </a:p>
      </dgm:t>
    </dgm:pt>
    <dgm:pt modelId="{2BA636D3-5190-4223-A543-07D49C79FC65}" type="sibTrans" cxnId="{5C2AEDE3-E4E6-43C6-AD43-C5D31C5F863B}">
      <dgm:prSet/>
      <dgm:spPr/>
      <dgm:t>
        <a:bodyPr/>
        <a:lstStyle/>
        <a:p>
          <a:endParaRPr lang="en-US"/>
        </a:p>
      </dgm:t>
    </dgm:pt>
    <dgm:pt modelId="{1DDED889-6E4C-4634-B2EA-89AD4E54AC68}">
      <dgm:prSet phldrT="[Text]" custT="1">
        <dgm:style>
          <a:lnRef idx="1">
            <a:schemeClr val="accent6"/>
          </a:lnRef>
          <a:fillRef idx="2">
            <a:schemeClr val="accent6"/>
          </a:fillRef>
          <a:effectRef idx="1">
            <a:schemeClr val="accent6"/>
          </a:effectRef>
          <a:fontRef idx="minor">
            <a:schemeClr val="dk1"/>
          </a:fontRef>
        </dgm:style>
      </dgm:prSet>
      <dgm:spPr/>
      <dgm:t>
        <a:bodyPr/>
        <a:lstStyle/>
        <a:p>
          <a:pPr>
            <a:lnSpc>
              <a:spcPct val="120000"/>
            </a:lnSpc>
          </a:pPr>
          <a:endParaRPr lang="en-US" sz="2000" dirty="0">
            <a:solidFill>
              <a:schemeClr val="bg2"/>
            </a:solidFill>
            <a:latin typeface="Arial" panose="020B0604020202020204" pitchFamily="34" charset="0"/>
            <a:cs typeface="Arial" panose="020B0604020202020204" pitchFamily="34" charset="0"/>
          </a:endParaRPr>
        </a:p>
      </dgm:t>
    </dgm:pt>
    <dgm:pt modelId="{2F396BF2-55D0-4CC9-ABDB-DF8087B4624B}" type="parTrans" cxnId="{F6EDB612-C82F-4083-ACB2-A04E24B11426}">
      <dgm:prSet/>
      <dgm:spPr/>
      <dgm:t>
        <a:bodyPr/>
        <a:lstStyle/>
        <a:p>
          <a:endParaRPr lang="en-US"/>
        </a:p>
      </dgm:t>
    </dgm:pt>
    <dgm:pt modelId="{2065028E-ED51-43B3-B7F8-642784E1D298}" type="sibTrans" cxnId="{F6EDB612-C82F-4083-ACB2-A04E24B11426}">
      <dgm:prSet/>
      <dgm:spPr/>
      <dgm:t>
        <a:bodyPr/>
        <a:lstStyle/>
        <a:p>
          <a:endParaRPr lang="en-US"/>
        </a:p>
      </dgm:t>
    </dgm:pt>
    <dgm:pt modelId="{685DE498-19F3-46BB-93D6-10728E9E86A9}" type="pres">
      <dgm:prSet presAssocID="{A5CDCDB2-6D4A-48F2-A80B-332B08B0ACEC}" presName="linearFlow" presStyleCnt="0">
        <dgm:presLayoutVars>
          <dgm:dir/>
          <dgm:animLvl val="lvl"/>
          <dgm:resizeHandles/>
        </dgm:presLayoutVars>
      </dgm:prSet>
      <dgm:spPr/>
      <dgm:t>
        <a:bodyPr/>
        <a:lstStyle/>
        <a:p>
          <a:endParaRPr lang="en-US"/>
        </a:p>
      </dgm:t>
    </dgm:pt>
    <dgm:pt modelId="{0E79754E-1721-490F-96AE-D1FAA67468BD}" type="pres">
      <dgm:prSet presAssocID="{5DFFD10A-1472-4D84-B35A-E445AB836AFA}" presName="compositeNode" presStyleCnt="0">
        <dgm:presLayoutVars>
          <dgm:bulletEnabled val="1"/>
        </dgm:presLayoutVars>
      </dgm:prSet>
      <dgm:spPr/>
      <dgm:t>
        <a:bodyPr/>
        <a:lstStyle/>
        <a:p>
          <a:endParaRPr lang="en-US"/>
        </a:p>
      </dgm:t>
    </dgm:pt>
    <dgm:pt modelId="{3985D224-FA13-4990-8EDE-7DA3E73DBAA0}" type="pres">
      <dgm:prSet presAssocID="{5DFFD10A-1472-4D84-B35A-E445AB836AFA}" presName="image" presStyleLbl="fgImgPlace1" presStyleIdx="0" presStyleCnt="2"/>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t="-15000" b="-15000"/>
          </a:stretch>
        </a:blipFill>
      </dgm:spPr>
      <dgm:t>
        <a:bodyPr/>
        <a:lstStyle/>
        <a:p>
          <a:endParaRPr lang="en-US"/>
        </a:p>
      </dgm:t>
    </dgm:pt>
    <dgm:pt modelId="{922AE3AF-A35C-4F27-A2D7-42FB7A6A1F0C}" type="pres">
      <dgm:prSet presAssocID="{5DFFD10A-1472-4D84-B35A-E445AB836AFA}" presName="childNode" presStyleLbl="node1" presStyleIdx="0" presStyleCnt="2">
        <dgm:presLayoutVars>
          <dgm:bulletEnabled val="1"/>
        </dgm:presLayoutVars>
      </dgm:prSet>
      <dgm:spPr/>
      <dgm:t>
        <a:bodyPr/>
        <a:lstStyle/>
        <a:p>
          <a:endParaRPr lang="en-US"/>
        </a:p>
      </dgm:t>
    </dgm:pt>
    <dgm:pt modelId="{7BB564E5-633E-494E-B209-AF2DB5AA9451}" type="pres">
      <dgm:prSet presAssocID="{5DFFD10A-1472-4D84-B35A-E445AB836AFA}" presName="parentNode" presStyleLbl="revTx" presStyleIdx="0" presStyleCnt="2">
        <dgm:presLayoutVars>
          <dgm:chMax val="0"/>
          <dgm:bulletEnabled val="1"/>
        </dgm:presLayoutVars>
      </dgm:prSet>
      <dgm:spPr/>
      <dgm:t>
        <a:bodyPr/>
        <a:lstStyle/>
        <a:p>
          <a:endParaRPr lang="en-US"/>
        </a:p>
      </dgm:t>
    </dgm:pt>
    <dgm:pt modelId="{7B88FF24-75AF-4144-90C1-45422CC36C5A}" type="pres">
      <dgm:prSet presAssocID="{BDD9D3D0-24F6-432E-8B4F-F2281A64DFB3}" presName="sibTrans" presStyleCnt="0"/>
      <dgm:spPr/>
      <dgm:t>
        <a:bodyPr/>
        <a:lstStyle/>
        <a:p>
          <a:endParaRPr lang="en-US"/>
        </a:p>
      </dgm:t>
    </dgm:pt>
    <dgm:pt modelId="{C67DA9AF-49C2-4842-867A-031412939CD4}" type="pres">
      <dgm:prSet presAssocID="{299B2380-6818-4164-BAEC-70E8081F74DB}" presName="compositeNode" presStyleCnt="0">
        <dgm:presLayoutVars>
          <dgm:bulletEnabled val="1"/>
        </dgm:presLayoutVars>
      </dgm:prSet>
      <dgm:spPr/>
      <dgm:t>
        <a:bodyPr/>
        <a:lstStyle/>
        <a:p>
          <a:endParaRPr lang="en-US"/>
        </a:p>
      </dgm:t>
    </dgm:pt>
    <dgm:pt modelId="{BF6E5FF6-2DA4-43A7-AA4A-99F1DD94A568}" type="pres">
      <dgm:prSet presAssocID="{299B2380-6818-4164-BAEC-70E8081F74DB}" presName="image" presStyleLbl="fgImgPlace1" presStyleIdx="1" presStyleCnt="2"/>
      <dgm:spPr>
        <a:blipFill>
          <a:blip xmlns:r="http://schemas.openxmlformats.org/officeDocument/2006/relationships" r:embed="rId2" cstate="print">
            <a:extLst>
              <a:ext uri="{28A0092B-C50C-407E-A947-70E740481C1C}">
                <a14:useLocalDpi xmlns:a14="http://schemas.microsoft.com/office/drawing/2010/main" val="0"/>
              </a:ext>
            </a:extLst>
          </a:blip>
          <a:srcRect/>
          <a:stretch>
            <a:fillRect/>
          </a:stretch>
        </a:blipFill>
      </dgm:spPr>
      <dgm:t>
        <a:bodyPr/>
        <a:lstStyle/>
        <a:p>
          <a:endParaRPr lang="en-US"/>
        </a:p>
      </dgm:t>
    </dgm:pt>
    <dgm:pt modelId="{3DEF0CEC-3519-4639-9452-FC77286A1491}" type="pres">
      <dgm:prSet presAssocID="{299B2380-6818-4164-BAEC-70E8081F74DB}" presName="childNode" presStyleLbl="node1" presStyleIdx="1" presStyleCnt="2">
        <dgm:presLayoutVars>
          <dgm:bulletEnabled val="1"/>
        </dgm:presLayoutVars>
      </dgm:prSet>
      <dgm:spPr/>
      <dgm:t>
        <a:bodyPr/>
        <a:lstStyle/>
        <a:p>
          <a:endParaRPr lang="en-US"/>
        </a:p>
      </dgm:t>
    </dgm:pt>
    <dgm:pt modelId="{A60F5A77-49E5-483E-A854-4C2F2A975FBE}" type="pres">
      <dgm:prSet presAssocID="{299B2380-6818-4164-BAEC-70E8081F74DB}" presName="parentNode" presStyleLbl="revTx" presStyleIdx="1" presStyleCnt="2">
        <dgm:presLayoutVars>
          <dgm:chMax val="0"/>
          <dgm:bulletEnabled val="1"/>
        </dgm:presLayoutVars>
      </dgm:prSet>
      <dgm:spPr/>
      <dgm:t>
        <a:bodyPr/>
        <a:lstStyle/>
        <a:p>
          <a:endParaRPr lang="en-US"/>
        </a:p>
      </dgm:t>
    </dgm:pt>
  </dgm:ptLst>
  <dgm:cxnLst>
    <dgm:cxn modelId="{FC23DE80-F504-4E2D-ABE8-65C1CE78AA6C}" type="presOf" srcId="{143D08FF-802D-486E-86A0-D0BFF4F4ADE4}" destId="{3DEF0CEC-3519-4639-9452-FC77286A1491}" srcOrd="0" destOrd="2" presId="urn:microsoft.com/office/officeart/2005/8/layout/hList2"/>
    <dgm:cxn modelId="{5C2AEDE3-E4E6-43C6-AD43-C5D31C5F863B}" srcId="{5DFFD10A-1472-4D84-B35A-E445AB836AFA}" destId="{11FDB6BD-2826-434A-8A96-FA562F2B5C2D}" srcOrd="0" destOrd="0" parTransId="{B1B67329-B8D1-4820-89FC-7C6FD1FFD33F}" sibTransId="{2BA636D3-5190-4223-A543-07D49C79FC65}"/>
    <dgm:cxn modelId="{6E96900E-3DA0-4DAF-9A3F-A00CAE9C0286}" type="presOf" srcId="{84B4CEE5-80CA-4F88-9D9B-0FAAEE943876}" destId="{3DEF0CEC-3519-4639-9452-FC77286A1491}" srcOrd="0" destOrd="1" presId="urn:microsoft.com/office/officeart/2005/8/layout/hList2"/>
    <dgm:cxn modelId="{F6EDB612-C82F-4083-ACB2-A04E24B11426}" srcId="{299B2380-6818-4164-BAEC-70E8081F74DB}" destId="{1DDED889-6E4C-4634-B2EA-89AD4E54AC68}" srcOrd="0" destOrd="0" parTransId="{2F396BF2-55D0-4CC9-ABDB-DF8087B4624B}" sibTransId="{2065028E-ED51-43B3-B7F8-642784E1D298}"/>
    <dgm:cxn modelId="{79EB2398-713A-47E2-8619-206759BC8014}" srcId="{299B2380-6818-4164-BAEC-70E8081F74DB}" destId="{84B4CEE5-80CA-4F88-9D9B-0FAAEE943876}" srcOrd="1" destOrd="0" parTransId="{68D61B31-5A83-426A-9693-81F318AA4A98}" sibTransId="{30AD6EFF-EBB2-427D-9729-1B842BD28C03}"/>
    <dgm:cxn modelId="{B7E8208A-6C73-48D6-BCE9-3166BDBD4E57}" srcId="{5DFFD10A-1472-4D84-B35A-E445AB836AFA}" destId="{412BB551-2ACC-4E44-AB6D-1A30E91630E0}" srcOrd="1" destOrd="0" parTransId="{25335E89-D4CF-4C79-BAD9-F86187BE0674}" sibTransId="{AEACE907-E836-480F-BAC1-23DAA7CCA791}"/>
    <dgm:cxn modelId="{EA673FB2-82D1-4B43-83FD-1345EB82B37F}" srcId="{A5CDCDB2-6D4A-48F2-A80B-332B08B0ACEC}" destId="{299B2380-6818-4164-BAEC-70E8081F74DB}" srcOrd="1" destOrd="0" parTransId="{ED43466E-E4C3-4E57-9E2C-CB98DAE9A9D6}" sibTransId="{6BAEB537-5F25-48D8-92D9-A584D30DE85B}"/>
    <dgm:cxn modelId="{E882413E-91F8-411D-8430-172043B20677}" type="presOf" srcId="{1DDED889-6E4C-4634-B2EA-89AD4E54AC68}" destId="{3DEF0CEC-3519-4639-9452-FC77286A1491}" srcOrd="0" destOrd="0" presId="urn:microsoft.com/office/officeart/2005/8/layout/hList2"/>
    <dgm:cxn modelId="{11CC33A9-DA1B-420C-9806-7669FD7114DC}" type="presOf" srcId="{5DFFD10A-1472-4D84-B35A-E445AB836AFA}" destId="{7BB564E5-633E-494E-B209-AF2DB5AA9451}" srcOrd="0" destOrd="0" presId="urn:microsoft.com/office/officeart/2005/8/layout/hList2"/>
    <dgm:cxn modelId="{32BFAFDB-8032-4E85-AF15-9C3FD2DAD575}" type="presOf" srcId="{299B2380-6818-4164-BAEC-70E8081F74DB}" destId="{A60F5A77-49E5-483E-A854-4C2F2A975FBE}" srcOrd="0" destOrd="0" presId="urn:microsoft.com/office/officeart/2005/8/layout/hList2"/>
    <dgm:cxn modelId="{59461CD0-E4F2-4159-9B3A-F47568183C3D}" srcId="{299B2380-6818-4164-BAEC-70E8081F74DB}" destId="{143D08FF-802D-486E-86A0-D0BFF4F4ADE4}" srcOrd="2" destOrd="0" parTransId="{129D29F3-81C4-45BD-9C89-45122433EC7B}" sibTransId="{BEFE6F74-E571-4015-9799-8AADE278F244}"/>
    <dgm:cxn modelId="{F9809DB7-CABE-4111-AE68-57D76D9CC4AF}" srcId="{A5CDCDB2-6D4A-48F2-A80B-332B08B0ACEC}" destId="{5DFFD10A-1472-4D84-B35A-E445AB836AFA}" srcOrd="0" destOrd="0" parTransId="{D0D35BB4-FD47-4446-8A3B-E07E27F6F3E9}" sibTransId="{BDD9D3D0-24F6-432E-8B4F-F2281A64DFB3}"/>
    <dgm:cxn modelId="{8920C162-E7A2-4601-82FC-77C11398B7A0}" type="presOf" srcId="{A5CDCDB2-6D4A-48F2-A80B-332B08B0ACEC}" destId="{685DE498-19F3-46BB-93D6-10728E9E86A9}" srcOrd="0" destOrd="0" presId="urn:microsoft.com/office/officeart/2005/8/layout/hList2"/>
    <dgm:cxn modelId="{ECD7FD6B-57A9-431B-A15B-152A724364CC}" type="presOf" srcId="{11FDB6BD-2826-434A-8A96-FA562F2B5C2D}" destId="{922AE3AF-A35C-4F27-A2D7-42FB7A6A1F0C}" srcOrd="0" destOrd="0" presId="urn:microsoft.com/office/officeart/2005/8/layout/hList2"/>
    <dgm:cxn modelId="{4828CBD9-C0E3-4F25-9BCB-BA5A7CC51313}" type="presOf" srcId="{412BB551-2ACC-4E44-AB6D-1A30E91630E0}" destId="{922AE3AF-A35C-4F27-A2D7-42FB7A6A1F0C}" srcOrd="0" destOrd="1" presId="urn:microsoft.com/office/officeart/2005/8/layout/hList2"/>
    <dgm:cxn modelId="{CDA68ABA-5038-46D1-8B9B-AD2B77A02F61}" type="presParOf" srcId="{685DE498-19F3-46BB-93D6-10728E9E86A9}" destId="{0E79754E-1721-490F-96AE-D1FAA67468BD}" srcOrd="0" destOrd="0" presId="urn:microsoft.com/office/officeart/2005/8/layout/hList2"/>
    <dgm:cxn modelId="{57BB483B-5ED8-462E-88BE-EE38D289206B}" type="presParOf" srcId="{0E79754E-1721-490F-96AE-D1FAA67468BD}" destId="{3985D224-FA13-4990-8EDE-7DA3E73DBAA0}" srcOrd="0" destOrd="0" presId="urn:microsoft.com/office/officeart/2005/8/layout/hList2"/>
    <dgm:cxn modelId="{3D491E3D-1728-48B2-BA12-77E8F91F3D99}" type="presParOf" srcId="{0E79754E-1721-490F-96AE-D1FAA67468BD}" destId="{922AE3AF-A35C-4F27-A2D7-42FB7A6A1F0C}" srcOrd="1" destOrd="0" presId="urn:microsoft.com/office/officeart/2005/8/layout/hList2"/>
    <dgm:cxn modelId="{02FCDD04-3141-46A9-B1B3-15F1AD072582}" type="presParOf" srcId="{0E79754E-1721-490F-96AE-D1FAA67468BD}" destId="{7BB564E5-633E-494E-B209-AF2DB5AA9451}" srcOrd="2" destOrd="0" presId="urn:microsoft.com/office/officeart/2005/8/layout/hList2"/>
    <dgm:cxn modelId="{F6A900D3-2832-4EF0-9FF2-B88D610EADFC}" type="presParOf" srcId="{685DE498-19F3-46BB-93D6-10728E9E86A9}" destId="{7B88FF24-75AF-4144-90C1-45422CC36C5A}" srcOrd="1" destOrd="0" presId="urn:microsoft.com/office/officeart/2005/8/layout/hList2"/>
    <dgm:cxn modelId="{45D6BDBD-61B8-4271-B523-807904EE7A89}" type="presParOf" srcId="{685DE498-19F3-46BB-93D6-10728E9E86A9}" destId="{C67DA9AF-49C2-4842-867A-031412939CD4}" srcOrd="2" destOrd="0" presId="urn:microsoft.com/office/officeart/2005/8/layout/hList2"/>
    <dgm:cxn modelId="{41912A27-574D-4AB2-9562-EC4DB8D806F1}" type="presParOf" srcId="{C67DA9AF-49C2-4842-867A-031412939CD4}" destId="{BF6E5FF6-2DA4-43A7-AA4A-99F1DD94A568}" srcOrd="0" destOrd="0" presId="urn:microsoft.com/office/officeart/2005/8/layout/hList2"/>
    <dgm:cxn modelId="{D621A7B5-81A9-404D-BBBD-1D27099FA610}" type="presParOf" srcId="{C67DA9AF-49C2-4842-867A-031412939CD4}" destId="{3DEF0CEC-3519-4639-9452-FC77286A1491}" srcOrd="1" destOrd="0" presId="urn:microsoft.com/office/officeart/2005/8/layout/hList2"/>
    <dgm:cxn modelId="{BCCF4C8B-FC94-44C1-BFF4-002C68336E94}" type="presParOf" srcId="{C67DA9AF-49C2-4842-867A-031412939CD4}" destId="{A60F5A77-49E5-483E-A854-4C2F2A975FBE}" srcOrd="2" destOrd="0" presId="urn:microsoft.com/office/officeart/2005/8/layout/h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9BD4785-9234-46F8-B4E2-7EF8BEB42F1A}" type="doc">
      <dgm:prSet loTypeId="urn:microsoft.com/office/officeart/2008/layout/LinedList" loCatId="list" qsTypeId="urn:microsoft.com/office/officeart/2005/8/quickstyle/simple1" qsCatId="simple" csTypeId="urn:microsoft.com/office/officeart/2005/8/colors/accent6_2" csCatId="accent6" phldr="1"/>
      <dgm:spPr/>
      <dgm:t>
        <a:bodyPr/>
        <a:lstStyle/>
        <a:p>
          <a:endParaRPr lang="en-US"/>
        </a:p>
      </dgm:t>
    </dgm:pt>
    <dgm:pt modelId="{FBB10C68-9D6D-4681-BF4B-D87CF32A2A97}">
      <dgm:prSet phldrT="[Text]" custT="1"/>
      <dgm:spPr/>
      <dgm:t>
        <a:bodyPr/>
        <a:lstStyle/>
        <a:p>
          <a:pPr>
            <a:lnSpc>
              <a:spcPct val="100000"/>
            </a:lnSpc>
          </a:pPr>
          <a:r>
            <a:rPr lang="en-US" sz="22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Seismic Changes in </a:t>
          </a:r>
          <a:br>
            <a:rPr lang="en-US" sz="22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br>
          <a:r>
            <a:rPr lang="en-US" sz="22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2015 IBC</a:t>
          </a:r>
          <a:endParaRPr lang="en-US" sz="2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endParaRPr>
        </a:p>
      </dgm:t>
    </dgm:pt>
    <dgm:pt modelId="{FA851E3E-4B86-465B-84B3-92E32116DD2B}" type="parTrans" cxnId="{ADD05004-EC68-4F6B-9086-3E1FEE49BFA4}">
      <dgm:prSet/>
      <dgm:spPr/>
      <dgm:t>
        <a:bodyPr/>
        <a:lstStyle/>
        <a:p>
          <a:endParaRPr lang="en-US">
            <a:latin typeface="Arial" panose="020B0604020202020204" pitchFamily="34" charset="0"/>
            <a:cs typeface="Arial" panose="020B0604020202020204" pitchFamily="34" charset="0"/>
          </a:endParaRPr>
        </a:p>
      </dgm:t>
    </dgm:pt>
    <dgm:pt modelId="{B57AF951-0526-4087-A058-1DD7703B29D7}" type="sibTrans" cxnId="{ADD05004-EC68-4F6B-9086-3E1FEE49BFA4}">
      <dgm:prSet/>
      <dgm:spPr/>
      <dgm:t>
        <a:bodyPr/>
        <a:lstStyle/>
        <a:p>
          <a:endParaRPr lang="en-US">
            <a:latin typeface="Arial" panose="020B0604020202020204" pitchFamily="34" charset="0"/>
            <a:cs typeface="Arial" panose="020B0604020202020204" pitchFamily="34" charset="0"/>
          </a:endParaRPr>
        </a:p>
      </dgm:t>
    </dgm:pt>
    <dgm:pt modelId="{9C2A7AEB-7DD4-4BAA-9802-4F63B65A2CF1}">
      <dgm:prSet phldrT="[Text]" custT="1"/>
      <dgm:spPr/>
      <dgm:t>
        <a:bodyPr/>
        <a:lstStyle/>
        <a:p>
          <a:pPr>
            <a:lnSpc>
              <a:spcPct val="100000"/>
            </a:lnSpc>
          </a:pPr>
          <a:r>
            <a:rPr lang="en-US" sz="2000" dirty="0" smtClean="0">
              <a:solidFill>
                <a:schemeClr val="bg2"/>
              </a:solidFill>
              <a:latin typeface="Arial" panose="020B0604020202020204" pitchFamily="34" charset="0"/>
              <a:cs typeface="Arial" panose="020B0604020202020204" pitchFamily="34" charset="0"/>
            </a:rPr>
            <a:t>Flexible and Rigid diaphragm definitions were deleted and replaced by procedure as outlined in ASCE 7-10.</a:t>
          </a:r>
          <a:endParaRPr lang="en-US" sz="2000" dirty="0">
            <a:solidFill>
              <a:schemeClr val="bg2"/>
            </a:solidFill>
            <a:latin typeface="Arial" panose="020B0604020202020204" pitchFamily="34" charset="0"/>
            <a:cs typeface="Arial" panose="020B0604020202020204" pitchFamily="34" charset="0"/>
          </a:endParaRPr>
        </a:p>
      </dgm:t>
    </dgm:pt>
    <dgm:pt modelId="{8D8FC430-1C65-4ABB-9032-A940C061330E}" type="parTrans" cxnId="{E54067B7-5C03-404C-BDD3-BCDE20441AA5}">
      <dgm:prSet/>
      <dgm:spPr/>
      <dgm:t>
        <a:bodyPr/>
        <a:lstStyle/>
        <a:p>
          <a:endParaRPr lang="en-US">
            <a:latin typeface="Arial" panose="020B0604020202020204" pitchFamily="34" charset="0"/>
            <a:cs typeface="Arial" panose="020B0604020202020204" pitchFamily="34" charset="0"/>
          </a:endParaRPr>
        </a:p>
      </dgm:t>
    </dgm:pt>
    <dgm:pt modelId="{401FFA33-EC2F-42F8-B6BF-2D499C3BFCF6}" type="sibTrans" cxnId="{E54067B7-5C03-404C-BDD3-BCDE20441AA5}">
      <dgm:prSet/>
      <dgm:spPr/>
      <dgm:t>
        <a:bodyPr/>
        <a:lstStyle/>
        <a:p>
          <a:endParaRPr lang="en-US">
            <a:latin typeface="Arial" panose="020B0604020202020204" pitchFamily="34" charset="0"/>
            <a:cs typeface="Arial" panose="020B0604020202020204" pitchFamily="34" charset="0"/>
          </a:endParaRPr>
        </a:p>
      </dgm:t>
    </dgm:pt>
    <dgm:pt modelId="{C48CD091-0382-4D6D-8567-9196DD568C24}">
      <dgm:prSet phldrT="[Text]" custT="1"/>
      <dgm:spPr/>
      <dgm:t>
        <a:bodyPr/>
        <a:lstStyle/>
        <a:p>
          <a:pPr>
            <a:lnSpc>
              <a:spcPct val="100000"/>
            </a:lnSpc>
          </a:pPr>
          <a:r>
            <a:rPr lang="en-US" sz="2000" dirty="0" smtClean="0">
              <a:solidFill>
                <a:schemeClr val="bg2"/>
              </a:solidFill>
              <a:latin typeface="Arial" panose="020B0604020202020204" pitchFamily="34" charset="0"/>
              <a:cs typeface="Arial" panose="020B0604020202020204" pitchFamily="34" charset="0"/>
            </a:rPr>
            <a:t>Definition of Risk Category III was updated. This is different from ASCE. IBC will govern.</a:t>
          </a:r>
          <a:endParaRPr lang="en-US" sz="2000" dirty="0">
            <a:solidFill>
              <a:schemeClr val="bg2"/>
            </a:solidFill>
            <a:latin typeface="Arial" panose="020B0604020202020204" pitchFamily="34" charset="0"/>
            <a:cs typeface="Arial" panose="020B0604020202020204" pitchFamily="34" charset="0"/>
          </a:endParaRPr>
        </a:p>
      </dgm:t>
    </dgm:pt>
    <dgm:pt modelId="{4A76C10B-C327-4C9E-B2BF-626EFC70FD33}" type="parTrans" cxnId="{A5A29DEB-3DAE-49B8-A650-CC9F8B411001}">
      <dgm:prSet/>
      <dgm:spPr/>
      <dgm:t>
        <a:bodyPr/>
        <a:lstStyle/>
        <a:p>
          <a:endParaRPr lang="en-US">
            <a:latin typeface="Arial" panose="020B0604020202020204" pitchFamily="34" charset="0"/>
            <a:cs typeface="Arial" panose="020B0604020202020204" pitchFamily="34" charset="0"/>
          </a:endParaRPr>
        </a:p>
      </dgm:t>
    </dgm:pt>
    <dgm:pt modelId="{5869BCDA-A300-4340-BE13-2772ABE9AF0A}" type="sibTrans" cxnId="{A5A29DEB-3DAE-49B8-A650-CC9F8B411001}">
      <dgm:prSet/>
      <dgm:spPr/>
      <dgm:t>
        <a:bodyPr/>
        <a:lstStyle/>
        <a:p>
          <a:endParaRPr lang="en-US">
            <a:latin typeface="Arial" panose="020B0604020202020204" pitchFamily="34" charset="0"/>
            <a:cs typeface="Arial" panose="020B0604020202020204" pitchFamily="34" charset="0"/>
          </a:endParaRPr>
        </a:p>
      </dgm:t>
    </dgm:pt>
    <dgm:pt modelId="{5547D9A7-310A-4562-8CFA-187B148758B7}">
      <dgm:prSet phldrT="[Text]" custT="1"/>
      <dgm:spPr/>
      <dgm:t>
        <a:bodyPr/>
        <a:lstStyle/>
        <a:p>
          <a:pPr>
            <a:lnSpc>
              <a:spcPct val="100000"/>
            </a:lnSpc>
          </a:pPr>
          <a:r>
            <a:rPr lang="en-US" sz="2000" dirty="0" smtClean="0">
              <a:solidFill>
                <a:schemeClr val="bg2"/>
              </a:solidFill>
              <a:latin typeface="Arial" panose="020B0604020202020204" pitchFamily="34" charset="0"/>
              <a:cs typeface="Arial" panose="020B0604020202020204" pitchFamily="34" charset="0"/>
            </a:rPr>
            <a:t>Provisions for Ballasted Photovoltaic panel system was added.</a:t>
          </a:r>
          <a:endParaRPr lang="en-US" sz="2000" baseline="0" dirty="0">
            <a:solidFill>
              <a:schemeClr val="bg2"/>
            </a:solidFill>
            <a:latin typeface="Arial" panose="020B0604020202020204" pitchFamily="34" charset="0"/>
            <a:cs typeface="Arial" panose="020B0604020202020204" pitchFamily="34" charset="0"/>
          </a:endParaRPr>
        </a:p>
      </dgm:t>
    </dgm:pt>
    <dgm:pt modelId="{73C65F11-AC39-4FE9-A463-44D7E22FC9CB}" type="parTrans" cxnId="{A320BFB8-7594-48C2-82F6-62B86A2B6C6C}">
      <dgm:prSet/>
      <dgm:spPr/>
      <dgm:t>
        <a:bodyPr/>
        <a:lstStyle/>
        <a:p>
          <a:endParaRPr lang="en-US">
            <a:latin typeface="Arial" panose="020B0604020202020204" pitchFamily="34" charset="0"/>
            <a:cs typeface="Arial" panose="020B0604020202020204" pitchFamily="34" charset="0"/>
          </a:endParaRPr>
        </a:p>
      </dgm:t>
    </dgm:pt>
    <dgm:pt modelId="{287B72B5-0DEE-4E43-82C1-F50D9C6AAE7D}" type="sibTrans" cxnId="{A320BFB8-7594-48C2-82F6-62B86A2B6C6C}">
      <dgm:prSet/>
      <dgm:spPr/>
      <dgm:t>
        <a:bodyPr/>
        <a:lstStyle/>
        <a:p>
          <a:endParaRPr lang="en-US">
            <a:latin typeface="Arial" panose="020B0604020202020204" pitchFamily="34" charset="0"/>
            <a:cs typeface="Arial" panose="020B0604020202020204" pitchFamily="34" charset="0"/>
          </a:endParaRPr>
        </a:p>
      </dgm:t>
    </dgm:pt>
    <dgm:pt modelId="{3DE8836E-60C3-4B65-8C68-0BB4BEE4D5F8}">
      <dgm:prSet phldrT="[Text]" custT="1"/>
      <dgm:spPr/>
      <dgm:t>
        <a:bodyPr/>
        <a:lstStyle/>
        <a:p>
          <a:pPr>
            <a:lnSpc>
              <a:spcPct val="100000"/>
            </a:lnSpc>
          </a:pPr>
          <a:r>
            <a:rPr lang="en-US" sz="2000" baseline="0" dirty="0" smtClean="0">
              <a:solidFill>
                <a:schemeClr val="bg2"/>
              </a:solidFill>
              <a:latin typeface="Arial" panose="020B0604020202020204" pitchFamily="34" charset="0"/>
              <a:cs typeface="Arial" panose="020B0604020202020204" pitchFamily="34" charset="0"/>
            </a:rPr>
            <a:t>Amendment to ASCE 7 related to diaphragm anchorage requirements was added.</a:t>
          </a:r>
          <a:endParaRPr lang="en-US" sz="2000" baseline="0" dirty="0">
            <a:solidFill>
              <a:schemeClr val="bg2"/>
            </a:solidFill>
            <a:latin typeface="Arial" panose="020B0604020202020204" pitchFamily="34" charset="0"/>
            <a:cs typeface="Arial" panose="020B0604020202020204" pitchFamily="34" charset="0"/>
          </a:endParaRPr>
        </a:p>
      </dgm:t>
    </dgm:pt>
    <dgm:pt modelId="{0E180E5A-625C-4BB7-A07E-EE5157B41621}" type="parTrans" cxnId="{DA042105-8084-400B-AFA3-B14307AA49B7}">
      <dgm:prSet/>
      <dgm:spPr/>
      <dgm:t>
        <a:bodyPr/>
        <a:lstStyle/>
        <a:p>
          <a:endParaRPr lang="en-US">
            <a:latin typeface="Arial" panose="020B0604020202020204" pitchFamily="34" charset="0"/>
            <a:cs typeface="Arial" panose="020B0604020202020204" pitchFamily="34" charset="0"/>
          </a:endParaRPr>
        </a:p>
      </dgm:t>
    </dgm:pt>
    <dgm:pt modelId="{7AA63D83-04BE-4563-88A4-3C9801E856ED}" type="sibTrans" cxnId="{DA042105-8084-400B-AFA3-B14307AA49B7}">
      <dgm:prSet/>
      <dgm:spPr/>
      <dgm:t>
        <a:bodyPr/>
        <a:lstStyle/>
        <a:p>
          <a:endParaRPr lang="en-US">
            <a:latin typeface="Arial" panose="020B0604020202020204" pitchFamily="34" charset="0"/>
            <a:cs typeface="Arial" panose="020B0604020202020204" pitchFamily="34" charset="0"/>
          </a:endParaRPr>
        </a:p>
      </dgm:t>
    </dgm:pt>
    <dgm:pt modelId="{28CC8290-5E8E-40E1-BA55-6123226A81A9}" type="pres">
      <dgm:prSet presAssocID="{C9BD4785-9234-46F8-B4E2-7EF8BEB42F1A}" presName="vert0" presStyleCnt="0">
        <dgm:presLayoutVars>
          <dgm:dir/>
          <dgm:animOne val="branch"/>
          <dgm:animLvl val="lvl"/>
        </dgm:presLayoutVars>
      </dgm:prSet>
      <dgm:spPr/>
      <dgm:t>
        <a:bodyPr/>
        <a:lstStyle/>
        <a:p>
          <a:endParaRPr lang="en-US"/>
        </a:p>
      </dgm:t>
    </dgm:pt>
    <dgm:pt modelId="{68057BF5-11FD-46EA-9C2A-BDF8DD7C24DD}" type="pres">
      <dgm:prSet presAssocID="{FBB10C68-9D6D-4681-BF4B-D87CF32A2A97}" presName="thickLine" presStyleLbl="alignNode1" presStyleIdx="0" presStyleCnt="1"/>
      <dgm:spPr/>
    </dgm:pt>
    <dgm:pt modelId="{FF581213-FA19-4391-A799-A54664327658}" type="pres">
      <dgm:prSet presAssocID="{FBB10C68-9D6D-4681-BF4B-D87CF32A2A97}" presName="horz1" presStyleCnt="0"/>
      <dgm:spPr/>
    </dgm:pt>
    <dgm:pt modelId="{50A247BB-789A-45A4-A4BE-7E08643D31E8}" type="pres">
      <dgm:prSet presAssocID="{FBB10C68-9D6D-4681-BF4B-D87CF32A2A97}" presName="tx1" presStyleLbl="revTx" presStyleIdx="0" presStyleCnt="5" custScaleX="312520"/>
      <dgm:spPr/>
      <dgm:t>
        <a:bodyPr/>
        <a:lstStyle/>
        <a:p>
          <a:endParaRPr lang="en-US"/>
        </a:p>
      </dgm:t>
    </dgm:pt>
    <dgm:pt modelId="{A850B4BA-51B7-4125-8DEA-3EDAE33BC442}" type="pres">
      <dgm:prSet presAssocID="{FBB10C68-9D6D-4681-BF4B-D87CF32A2A97}" presName="vert1" presStyleCnt="0"/>
      <dgm:spPr/>
    </dgm:pt>
    <dgm:pt modelId="{8617BBF8-47BA-4DF9-89A1-19D0A0C32AFF}" type="pres">
      <dgm:prSet presAssocID="{9C2A7AEB-7DD4-4BAA-9802-4F63B65A2CF1}" presName="vertSpace2a" presStyleCnt="0"/>
      <dgm:spPr/>
    </dgm:pt>
    <dgm:pt modelId="{C6D40780-E5A2-4775-BAD6-EF2F480D0A94}" type="pres">
      <dgm:prSet presAssocID="{9C2A7AEB-7DD4-4BAA-9802-4F63B65A2CF1}" presName="horz2" presStyleCnt="0"/>
      <dgm:spPr/>
    </dgm:pt>
    <dgm:pt modelId="{EF17430E-94DE-43C2-9828-B70B947C5BBC}" type="pres">
      <dgm:prSet presAssocID="{9C2A7AEB-7DD4-4BAA-9802-4F63B65A2CF1}" presName="horzSpace2" presStyleCnt="0"/>
      <dgm:spPr/>
    </dgm:pt>
    <dgm:pt modelId="{D58A9494-3F3E-4A86-8CA1-CD9F59D821F6}" type="pres">
      <dgm:prSet presAssocID="{9C2A7AEB-7DD4-4BAA-9802-4F63B65A2CF1}" presName="tx2" presStyleLbl="revTx" presStyleIdx="1" presStyleCnt="5" custScaleY="136965"/>
      <dgm:spPr/>
      <dgm:t>
        <a:bodyPr/>
        <a:lstStyle/>
        <a:p>
          <a:endParaRPr lang="en-US"/>
        </a:p>
      </dgm:t>
    </dgm:pt>
    <dgm:pt modelId="{51552611-9841-490F-AC3B-F4BB1219D705}" type="pres">
      <dgm:prSet presAssocID="{9C2A7AEB-7DD4-4BAA-9802-4F63B65A2CF1}" presName="vert2" presStyleCnt="0"/>
      <dgm:spPr/>
    </dgm:pt>
    <dgm:pt modelId="{7D3C75F5-6A72-4478-BB3E-783F0C6C8C4A}" type="pres">
      <dgm:prSet presAssocID="{9C2A7AEB-7DD4-4BAA-9802-4F63B65A2CF1}" presName="thinLine2b" presStyleLbl="callout" presStyleIdx="0" presStyleCnt="4"/>
      <dgm:spPr/>
    </dgm:pt>
    <dgm:pt modelId="{AD87F35E-72A1-440F-950F-15FCABFB5528}" type="pres">
      <dgm:prSet presAssocID="{9C2A7AEB-7DD4-4BAA-9802-4F63B65A2CF1}" presName="vertSpace2b" presStyleCnt="0"/>
      <dgm:spPr/>
    </dgm:pt>
    <dgm:pt modelId="{4F1DECF8-0462-4A84-B645-31E68E1DCF3C}" type="pres">
      <dgm:prSet presAssocID="{C48CD091-0382-4D6D-8567-9196DD568C24}" presName="horz2" presStyleCnt="0"/>
      <dgm:spPr/>
    </dgm:pt>
    <dgm:pt modelId="{F1DCBD8C-80EB-46BF-AB7E-1F9765153EFF}" type="pres">
      <dgm:prSet presAssocID="{C48CD091-0382-4D6D-8567-9196DD568C24}" presName="horzSpace2" presStyleCnt="0"/>
      <dgm:spPr/>
    </dgm:pt>
    <dgm:pt modelId="{9C64603F-1CD2-4B45-A10E-FC28A3C731F0}" type="pres">
      <dgm:prSet presAssocID="{C48CD091-0382-4D6D-8567-9196DD568C24}" presName="tx2" presStyleLbl="revTx" presStyleIdx="2" presStyleCnt="5" custScaleY="117745"/>
      <dgm:spPr/>
      <dgm:t>
        <a:bodyPr/>
        <a:lstStyle/>
        <a:p>
          <a:endParaRPr lang="en-US"/>
        </a:p>
      </dgm:t>
    </dgm:pt>
    <dgm:pt modelId="{6E314B70-1069-42B1-9446-5299424B8EB3}" type="pres">
      <dgm:prSet presAssocID="{C48CD091-0382-4D6D-8567-9196DD568C24}" presName="vert2" presStyleCnt="0"/>
      <dgm:spPr/>
    </dgm:pt>
    <dgm:pt modelId="{DE1A6DBA-D018-44EA-8090-498686B74A5F}" type="pres">
      <dgm:prSet presAssocID="{C48CD091-0382-4D6D-8567-9196DD568C24}" presName="thinLine2b" presStyleLbl="callout" presStyleIdx="1" presStyleCnt="4"/>
      <dgm:spPr/>
    </dgm:pt>
    <dgm:pt modelId="{B2BC614F-1654-4573-87A4-9162D286EBD6}" type="pres">
      <dgm:prSet presAssocID="{C48CD091-0382-4D6D-8567-9196DD568C24}" presName="vertSpace2b" presStyleCnt="0"/>
      <dgm:spPr/>
    </dgm:pt>
    <dgm:pt modelId="{C921DD2E-B6B7-4273-B798-B530A432EA6C}" type="pres">
      <dgm:prSet presAssocID="{5547D9A7-310A-4562-8CFA-187B148758B7}" presName="horz2" presStyleCnt="0"/>
      <dgm:spPr/>
    </dgm:pt>
    <dgm:pt modelId="{31DCDB70-799E-4E21-A9FE-7A0A35BC090F}" type="pres">
      <dgm:prSet presAssocID="{5547D9A7-310A-4562-8CFA-187B148758B7}" presName="horzSpace2" presStyleCnt="0"/>
      <dgm:spPr/>
    </dgm:pt>
    <dgm:pt modelId="{CEFBE553-47BA-4A40-AC81-E2089366DFE2}" type="pres">
      <dgm:prSet presAssocID="{5547D9A7-310A-4562-8CFA-187B148758B7}" presName="tx2" presStyleLbl="revTx" presStyleIdx="3" presStyleCnt="5"/>
      <dgm:spPr/>
      <dgm:t>
        <a:bodyPr/>
        <a:lstStyle/>
        <a:p>
          <a:endParaRPr lang="en-US"/>
        </a:p>
      </dgm:t>
    </dgm:pt>
    <dgm:pt modelId="{B06312B0-6882-4705-9371-AFDC889D39B8}" type="pres">
      <dgm:prSet presAssocID="{5547D9A7-310A-4562-8CFA-187B148758B7}" presName="vert2" presStyleCnt="0"/>
      <dgm:spPr/>
    </dgm:pt>
    <dgm:pt modelId="{AC6340EE-DD0A-419C-A0D9-CDE9F0486957}" type="pres">
      <dgm:prSet presAssocID="{5547D9A7-310A-4562-8CFA-187B148758B7}" presName="thinLine2b" presStyleLbl="callout" presStyleIdx="2" presStyleCnt="4"/>
      <dgm:spPr/>
    </dgm:pt>
    <dgm:pt modelId="{57CF7D92-1E2E-492F-8C96-51A5DFF2A1E1}" type="pres">
      <dgm:prSet presAssocID="{5547D9A7-310A-4562-8CFA-187B148758B7}" presName="vertSpace2b" presStyleCnt="0"/>
      <dgm:spPr/>
    </dgm:pt>
    <dgm:pt modelId="{C2929380-12AA-4C28-B699-8E38548870B1}" type="pres">
      <dgm:prSet presAssocID="{3DE8836E-60C3-4B65-8C68-0BB4BEE4D5F8}" presName="horz2" presStyleCnt="0"/>
      <dgm:spPr/>
    </dgm:pt>
    <dgm:pt modelId="{C39C1C06-6B1C-44AB-8296-2407D86ACE7D}" type="pres">
      <dgm:prSet presAssocID="{3DE8836E-60C3-4B65-8C68-0BB4BEE4D5F8}" presName="horzSpace2" presStyleCnt="0"/>
      <dgm:spPr/>
    </dgm:pt>
    <dgm:pt modelId="{F1DFB57E-F1D5-4DF4-943F-A8A42066C65C}" type="pres">
      <dgm:prSet presAssocID="{3DE8836E-60C3-4B65-8C68-0BB4BEE4D5F8}" presName="tx2" presStyleLbl="revTx" presStyleIdx="4" presStyleCnt="5"/>
      <dgm:spPr/>
      <dgm:t>
        <a:bodyPr/>
        <a:lstStyle/>
        <a:p>
          <a:endParaRPr lang="en-US"/>
        </a:p>
      </dgm:t>
    </dgm:pt>
    <dgm:pt modelId="{0C770D5A-D91A-4CB1-A414-6B36F0F5F356}" type="pres">
      <dgm:prSet presAssocID="{3DE8836E-60C3-4B65-8C68-0BB4BEE4D5F8}" presName="vert2" presStyleCnt="0"/>
      <dgm:spPr/>
    </dgm:pt>
    <dgm:pt modelId="{CDE86ABA-1A62-4C97-9383-B4E9EF134CE4}" type="pres">
      <dgm:prSet presAssocID="{3DE8836E-60C3-4B65-8C68-0BB4BEE4D5F8}" presName="thinLine2b" presStyleLbl="callout" presStyleIdx="3" presStyleCnt="4"/>
      <dgm:spPr/>
    </dgm:pt>
    <dgm:pt modelId="{BB2799CD-00C5-4A56-848B-E80B27E1D10B}" type="pres">
      <dgm:prSet presAssocID="{3DE8836E-60C3-4B65-8C68-0BB4BEE4D5F8}" presName="vertSpace2b" presStyleCnt="0"/>
      <dgm:spPr/>
    </dgm:pt>
  </dgm:ptLst>
  <dgm:cxnLst>
    <dgm:cxn modelId="{A5A29DEB-3DAE-49B8-A650-CC9F8B411001}" srcId="{FBB10C68-9D6D-4681-BF4B-D87CF32A2A97}" destId="{C48CD091-0382-4D6D-8567-9196DD568C24}" srcOrd="1" destOrd="0" parTransId="{4A76C10B-C327-4C9E-B2BF-626EFC70FD33}" sibTransId="{5869BCDA-A300-4340-BE13-2772ABE9AF0A}"/>
    <dgm:cxn modelId="{AC7771A1-22EF-44B2-B027-C904239AF772}" type="presOf" srcId="{9C2A7AEB-7DD4-4BAA-9802-4F63B65A2CF1}" destId="{D58A9494-3F3E-4A86-8CA1-CD9F59D821F6}" srcOrd="0" destOrd="0" presId="urn:microsoft.com/office/officeart/2008/layout/LinedList"/>
    <dgm:cxn modelId="{94FA89CA-CD8A-41C6-9CD4-233DB1F8E905}" type="presOf" srcId="{5547D9A7-310A-4562-8CFA-187B148758B7}" destId="{CEFBE553-47BA-4A40-AC81-E2089366DFE2}" srcOrd="0" destOrd="0" presId="urn:microsoft.com/office/officeart/2008/layout/LinedList"/>
    <dgm:cxn modelId="{CA251C35-BBF9-434F-9030-AB9BA8D386F7}" type="presOf" srcId="{C9BD4785-9234-46F8-B4E2-7EF8BEB42F1A}" destId="{28CC8290-5E8E-40E1-BA55-6123226A81A9}" srcOrd="0" destOrd="0" presId="urn:microsoft.com/office/officeart/2008/layout/LinedList"/>
    <dgm:cxn modelId="{DA042105-8084-400B-AFA3-B14307AA49B7}" srcId="{FBB10C68-9D6D-4681-BF4B-D87CF32A2A97}" destId="{3DE8836E-60C3-4B65-8C68-0BB4BEE4D5F8}" srcOrd="3" destOrd="0" parTransId="{0E180E5A-625C-4BB7-A07E-EE5157B41621}" sibTransId="{7AA63D83-04BE-4563-88A4-3C9801E856ED}"/>
    <dgm:cxn modelId="{BA956FD9-BD98-4A92-AC3F-7EBCEBDBB4CE}" type="presOf" srcId="{FBB10C68-9D6D-4681-BF4B-D87CF32A2A97}" destId="{50A247BB-789A-45A4-A4BE-7E08643D31E8}" srcOrd="0" destOrd="0" presId="urn:microsoft.com/office/officeart/2008/layout/LinedList"/>
    <dgm:cxn modelId="{ADD05004-EC68-4F6B-9086-3E1FEE49BFA4}" srcId="{C9BD4785-9234-46F8-B4E2-7EF8BEB42F1A}" destId="{FBB10C68-9D6D-4681-BF4B-D87CF32A2A97}" srcOrd="0" destOrd="0" parTransId="{FA851E3E-4B86-465B-84B3-92E32116DD2B}" sibTransId="{B57AF951-0526-4087-A058-1DD7703B29D7}"/>
    <dgm:cxn modelId="{B0C6FCCB-8B3A-4F2D-93B8-43D48C50CDD7}" type="presOf" srcId="{C48CD091-0382-4D6D-8567-9196DD568C24}" destId="{9C64603F-1CD2-4B45-A10E-FC28A3C731F0}" srcOrd="0" destOrd="0" presId="urn:microsoft.com/office/officeart/2008/layout/LinedList"/>
    <dgm:cxn modelId="{E54067B7-5C03-404C-BDD3-BCDE20441AA5}" srcId="{FBB10C68-9D6D-4681-BF4B-D87CF32A2A97}" destId="{9C2A7AEB-7DD4-4BAA-9802-4F63B65A2CF1}" srcOrd="0" destOrd="0" parTransId="{8D8FC430-1C65-4ABB-9032-A940C061330E}" sibTransId="{401FFA33-EC2F-42F8-B6BF-2D499C3BFCF6}"/>
    <dgm:cxn modelId="{A320BFB8-7594-48C2-82F6-62B86A2B6C6C}" srcId="{FBB10C68-9D6D-4681-BF4B-D87CF32A2A97}" destId="{5547D9A7-310A-4562-8CFA-187B148758B7}" srcOrd="2" destOrd="0" parTransId="{73C65F11-AC39-4FE9-A463-44D7E22FC9CB}" sibTransId="{287B72B5-0DEE-4E43-82C1-F50D9C6AAE7D}"/>
    <dgm:cxn modelId="{12981974-F191-42B9-9359-C5FB978010D3}" type="presOf" srcId="{3DE8836E-60C3-4B65-8C68-0BB4BEE4D5F8}" destId="{F1DFB57E-F1D5-4DF4-943F-A8A42066C65C}" srcOrd="0" destOrd="0" presId="urn:microsoft.com/office/officeart/2008/layout/LinedList"/>
    <dgm:cxn modelId="{D791B0EC-85E2-49F3-B355-77F6B8549615}" type="presParOf" srcId="{28CC8290-5E8E-40E1-BA55-6123226A81A9}" destId="{68057BF5-11FD-46EA-9C2A-BDF8DD7C24DD}" srcOrd="0" destOrd="0" presId="urn:microsoft.com/office/officeart/2008/layout/LinedList"/>
    <dgm:cxn modelId="{9264D6B2-10E2-43BC-8D94-C1EB778FCCF6}" type="presParOf" srcId="{28CC8290-5E8E-40E1-BA55-6123226A81A9}" destId="{FF581213-FA19-4391-A799-A54664327658}" srcOrd="1" destOrd="0" presId="urn:microsoft.com/office/officeart/2008/layout/LinedList"/>
    <dgm:cxn modelId="{3742FBE0-9ADE-4EAD-AE60-FB68DCAA330D}" type="presParOf" srcId="{FF581213-FA19-4391-A799-A54664327658}" destId="{50A247BB-789A-45A4-A4BE-7E08643D31E8}" srcOrd="0" destOrd="0" presId="urn:microsoft.com/office/officeart/2008/layout/LinedList"/>
    <dgm:cxn modelId="{178349AE-BC0B-4570-B693-157BC1A80317}" type="presParOf" srcId="{FF581213-FA19-4391-A799-A54664327658}" destId="{A850B4BA-51B7-4125-8DEA-3EDAE33BC442}" srcOrd="1" destOrd="0" presId="urn:microsoft.com/office/officeart/2008/layout/LinedList"/>
    <dgm:cxn modelId="{0F707FB8-37F4-468E-AC94-03C7323E2222}" type="presParOf" srcId="{A850B4BA-51B7-4125-8DEA-3EDAE33BC442}" destId="{8617BBF8-47BA-4DF9-89A1-19D0A0C32AFF}" srcOrd="0" destOrd="0" presId="urn:microsoft.com/office/officeart/2008/layout/LinedList"/>
    <dgm:cxn modelId="{97D642D1-0405-4E83-976F-5F6ED8E9C533}" type="presParOf" srcId="{A850B4BA-51B7-4125-8DEA-3EDAE33BC442}" destId="{C6D40780-E5A2-4775-BAD6-EF2F480D0A94}" srcOrd="1" destOrd="0" presId="urn:microsoft.com/office/officeart/2008/layout/LinedList"/>
    <dgm:cxn modelId="{FC00F6D3-ADEF-4CC9-B03F-04EE9626C9D5}" type="presParOf" srcId="{C6D40780-E5A2-4775-BAD6-EF2F480D0A94}" destId="{EF17430E-94DE-43C2-9828-B70B947C5BBC}" srcOrd="0" destOrd="0" presId="urn:microsoft.com/office/officeart/2008/layout/LinedList"/>
    <dgm:cxn modelId="{5ACC0851-5B3D-4614-A1EB-D9FAB05B75FB}" type="presParOf" srcId="{C6D40780-E5A2-4775-BAD6-EF2F480D0A94}" destId="{D58A9494-3F3E-4A86-8CA1-CD9F59D821F6}" srcOrd="1" destOrd="0" presId="urn:microsoft.com/office/officeart/2008/layout/LinedList"/>
    <dgm:cxn modelId="{5E290C03-5C0C-4326-BF54-364915185F4E}" type="presParOf" srcId="{C6D40780-E5A2-4775-BAD6-EF2F480D0A94}" destId="{51552611-9841-490F-AC3B-F4BB1219D705}" srcOrd="2" destOrd="0" presId="urn:microsoft.com/office/officeart/2008/layout/LinedList"/>
    <dgm:cxn modelId="{DF4D116D-01CB-4732-8ED3-6BB71D3DE459}" type="presParOf" srcId="{A850B4BA-51B7-4125-8DEA-3EDAE33BC442}" destId="{7D3C75F5-6A72-4478-BB3E-783F0C6C8C4A}" srcOrd="2" destOrd="0" presId="urn:microsoft.com/office/officeart/2008/layout/LinedList"/>
    <dgm:cxn modelId="{67CAEA65-B348-4FD4-AADD-6AC79B16ECAB}" type="presParOf" srcId="{A850B4BA-51B7-4125-8DEA-3EDAE33BC442}" destId="{AD87F35E-72A1-440F-950F-15FCABFB5528}" srcOrd="3" destOrd="0" presId="urn:microsoft.com/office/officeart/2008/layout/LinedList"/>
    <dgm:cxn modelId="{1E550681-567E-4F79-9855-3E665413FAB6}" type="presParOf" srcId="{A850B4BA-51B7-4125-8DEA-3EDAE33BC442}" destId="{4F1DECF8-0462-4A84-B645-31E68E1DCF3C}" srcOrd="4" destOrd="0" presId="urn:microsoft.com/office/officeart/2008/layout/LinedList"/>
    <dgm:cxn modelId="{C36248C8-6D25-4B10-A6A3-DCAC50E523FF}" type="presParOf" srcId="{4F1DECF8-0462-4A84-B645-31E68E1DCF3C}" destId="{F1DCBD8C-80EB-46BF-AB7E-1F9765153EFF}" srcOrd="0" destOrd="0" presId="urn:microsoft.com/office/officeart/2008/layout/LinedList"/>
    <dgm:cxn modelId="{D91E476A-E7B5-4C82-A4A9-D7E2552AAED7}" type="presParOf" srcId="{4F1DECF8-0462-4A84-B645-31E68E1DCF3C}" destId="{9C64603F-1CD2-4B45-A10E-FC28A3C731F0}" srcOrd="1" destOrd="0" presId="urn:microsoft.com/office/officeart/2008/layout/LinedList"/>
    <dgm:cxn modelId="{277ADE42-E735-4AA0-AB8C-51F29306C646}" type="presParOf" srcId="{4F1DECF8-0462-4A84-B645-31E68E1DCF3C}" destId="{6E314B70-1069-42B1-9446-5299424B8EB3}" srcOrd="2" destOrd="0" presId="urn:microsoft.com/office/officeart/2008/layout/LinedList"/>
    <dgm:cxn modelId="{0C9680E3-80A0-4D27-92A9-6D0F1172CDE6}" type="presParOf" srcId="{A850B4BA-51B7-4125-8DEA-3EDAE33BC442}" destId="{DE1A6DBA-D018-44EA-8090-498686B74A5F}" srcOrd="5" destOrd="0" presId="urn:microsoft.com/office/officeart/2008/layout/LinedList"/>
    <dgm:cxn modelId="{4941CC6F-FA06-44FA-8043-BDF538D4D931}" type="presParOf" srcId="{A850B4BA-51B7-4125-8DEA-3EDAE33BC442}" destId="{B2BC614F-1654-4573-87A4-9162D286EBD6}" srcOrd="6" destOrd="0" presId="urn:microsoft.com/office/officeart/2008/layout/LinedList"/>
    <dgm:cxn modelId="{7A04040B-9488-4501-8D6C-4EF6098237B7}" type="presParOf" srcId="{A850B4BA-51B7-4125-8DEA-3EDAE33BC442}" destId="{C921DD2E-B6B7-4273-B798-B530A432EA6C}" srcOrd="7" destOrd="0" presId="urn:microsoft.com/office/officeart/2008/layout/LinedList"/>
    <dgm:cxn modelId="{58F5C888-1B70-458D-BC16-73718E70E57F}" type="presParOf" srcId="{C921DD2E-B6B7-4273-B798-B530A432EA6C}" destId="{31DCDB70-799E-4E21-A9FE-7A0A35BC090F}" srcOrd="0" destOrd="0" presId="urn:microsoft.com/office/officeart/2008/layout/LinedList"/>
    <dgm:cxn modelId="{518778B6-D8AD-4D96-B5AC-D97C635DB37C}" type="presParOf" srcId="{C921DD2E-B6B7-4273-B798-B530A432EA6C}" destId="{CEFBE553-47BA-4A40-AC81-E2089366DFE2}" srcOrd="1" destOrd="0" presId="urn:microsoft.com/office/officeart/2008/layout/LinedList"/>
    <dgm:cxn modelId="{91493C1E-8EF2-48E7-B3DA-C57FA1460613}" type="presParOf" srcId="{C921DD2E-B6B7-4273-B798-B530A432EA6C}" destId="{B06312B0-6882-4705-9371-AFDC889D39B8}" srcOrd="2" destOrd="0" presId="urn:microsoft.com/office/officeart/2008/layout/LinedList"/>
    <dgm:cxn modelId="{B8ECDFD5-6C3E-430E-BF3F-957BF88BB049}" type="presParOf" srcId="{A850B4BA-51B7-4125-8DEA-3EDAE33BC442}" destId="{AC6340EE-DD0A-419C-A0D9-CDE9F0486957}" srcOrd="8" destOrd="0" presId="urn:microsoft.com/office/officeart/2008/layout/LinedList"/>
    <dgm:cxn modelId="{F23109EC-9B55-4FEF-BF70-B3C6E4529D6C}" type="presParOf" srcId="{A850B4BA-51B7-4125-8DEA-3EDAE33BC442}" destId="{57CF7D92-1E2E-492F-8C96-51A5DFF2A1E1}" srcOrd="9" destOrd="0" presId="urn:microsoft.com/office/officeart/2008/layout/LinedList"/>
    <dgm:cxn modelId="{A06BBF20-FFF9-43F5-B820-3913E5A167E8}" type="presParOf" srcId="{A850B4BA-51B7-4125-8DEA-3EDAE33BC442}" destId="{C2929380-12AA-4C28-B699-8E38548870B1}" srcOrd="10" destOrd="0" presId="urn:microsoft.com/office/officeart/2008/layout/LinedList"/>
    <dgm:cxn modelId="{B60C6555-44A5-4B41-8FC3-7A0D935ED37C}" type="presParOf" srcId="{C2929380-12AA-4C28-B699-8E38548870B1}" destId="{C39C1C06-6B1C-44AB-8296-2407D86ACE7D}" srcOrd="0" destOrd="0" presId="urn:microsoft.com/office/officeart/2008/layout/LinedList"/>
    <dgm:cxn modelId="{21FCF59F-2887-4E0F-84F2-293DE4ABEE04}" type="presParOf" srcId="{C2929380-12AA-4C28-B699-8E38548870B1}" destId="{F1DFB57E-F1D5-4DF4-943F-A8A42066C65C}" srcOrd="1" destOrd="0" presId="urn:microsoft.com/office/officeart/2008/layout/LinedList"/>
    <dgm:cxn modelId="{94A4772D-740E-4815-89A7-7DE157822EAA}" type="presParOf" srcId="{C2929380-12AA-4C28-B699-8E38548870B1}" destId="{0C770D5A-D91A-4CB1-A414-6B36F0F5F356}" srcOrd="2" destOrd="0" presId="urn:microsoft.com/office/officeart/2008/layout/LinedList"/>
    <dgm:cxn modelId="{4905A428-1083-467B-86EE-26F8A710D8CD}" type="presParOf" srcId="{A850B4BA-51B7-4125-8DEA-3EDAE33BC442}" destId="{CDE86ABA-1A62-4C97-9383-B4E9EF134CE4}" srcOrd="11" destOrd="0" presId="urn:microsoft.com/office/officeart/2008/layout/LinedList"/>
    <dgm:cxn modelId="{B5753A30-4EB9-4204-B5D2-8F8CA39C0348}" type="presParOf" srcId="{A850B4BA-51B7-4125-8DEA-3EDAE33BC442}" destId="{BB2799CD-00C5-4A56-848B-E80B27E1D10B}" srcOrd="12"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CBC71B3A-3E71-4388-BDFF-821056CAEBDD}" type="doc">
      <dgm:prSet loTypeId="urn:microsoft.com/office/officeart/2009/3/layout/OpposingIdeas" loCatId="relationship" qsTypeId="urn:microsoft.com/office/officeart/2005/8/quickstyle/simple1" qsCatId="simple" csTypeId="urn:microsoft.com/office/officeart/2005/8/colors/accent3_5" csCatId="accent3" phldr="1"/>
      <dgm:spPr/>
      <dgm:t>
        <a:bodyPr/>
        <a:lstStyle/>
        <a:p>
          <a:endParaRPr lang="en-US"/>
        </a:p>
      </dgm:t>
    </dgm:pt>
    <dgm:pt modelId="{F157F517-E468-4A6D-B697-34228493E9CB}">
      <dgm:prSet phldrT="[Text]" custT="1">
        <dgm:style>
          <a:lnRef idx="2">
            <a:schemeClr val="accent3"/>
          </a:lnRef>
          <a:fillRef idx="1">
            <a:schemeClr val="lt1"/>
          </a:fillRef>
          <a:effectRef idx="0">
            <a:schemeClr val="accent3"/>
          </a:effectRef>
          <a:fontRef idx="minor">
            <a:schemeClr val="dk1"/>
          </a:fontRef>
        </dgm:style>
      </dgm:prSet>
      <dgm:spPr>
        <a:solidFill>
          <a:schemeClr val="bg1">
            <a:lumMod val="20000"/>
            <a:lumOff val="80000"/>
          </a:schemeClr>
        </a:solidFill>
        <a:ln/>
      </dgm:spPr>
      <dgm:t>
        <a:bodyPr/>
        <a:lstStyle/>
        <a:p>
          <a:pPr algn="ctr"/>
          <a:r>
            <a:rPr lang="en-US" sz="20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Rigid Diaphragms</a:t>
          </a:r>
          <a:endParaRPr lang="en-US" sz="20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endParaRPr>
        </a:p>
      </dgm:t>
    </dgm:pt>
    <dgm:pt modelId="{1E1E9383-4365-4CBE-9412-B302D833372D}" type="parTrans" cxnId="{912B3942-88AD-4441-8F17-D923792076BA}">
      <dgm:prSet/>
      <dgm:spPr/>
      <dgm:t>
        <a:bodyPr/>
        <a:lstStyle/>
        <a:p>
          <a:endParaRPr lang="en-US"/>
        </a:p>
      </dgm:t>
    </dgm:pt>
    <dgm:pt modelId="{032F3D91-D00D-4159-B1FC-494C7B74287C}" type="sibTrans" cxnId="{912B3942-88AD-4441-8F17-D923792076BA}">
      <dgm:prSet/>
      <dgm:spPr/>
      <dgm:t>
        <a:bodyPr/>
        <a:lstStyle/>
        <a:p>
          <a:endParaRPr lang="en-US"/>
        </a:p>
      </dgm:t>
    </dgm:pt>
    <dgm:pt modelId="{56FF24D1-7E9E-4C6E-998F-D474975E29DD}">
      <dgm:prSet phldrT="[Text]" custT="1"/>
      <dgm:spPr/>
      <dgm:t>
        <a:bodyPr/>
        <a:lstStyle/>
        <a:p>
          <a:pPr>
            <a:lnSpc>
              <a:spcPct val="150000"/>
            </a:lnSpc>
          </a:pPr>
          <a:r>
            <a:rPr lang="en-US" sz="1800" b="1" dirty="0" smtClean="0">
              <a:solidFill>
                <a:schemeClr val="bg2"/>
              </a:solidFill>
              <a:latin typeface="Arial" panose="020B0604020202020204" pitchFamily="34" charset="0"/>
              <a:cs typeface="Arial" panose="020B0604020202020204" pitchFamily="34" charset="0"/>
            </a:rPr>
            <a:t>Rigid</a:t>
          </a:r>
          <a:r>
            <a:rPr lang="en-US" sz="1800" dirty="0" smtClean="0">
              <a:solidFill>
                <a:schemeClr val="bg2"/>
              </a:solidFill>
              <a:latin typeface="Arial" panose="020B0604020202020204" pitchFamily="34" charset="0"/>
              <a:cs typeface="Arial" panose="020B0604020202020204" pitchFamily="34" charset="0"/>
            </a:rPr>
            <a:t/>
          </a:r>
          <a:br>
            <a:rPr lang="en-US" sz="1800" dirty="0" smtClean="0">
              <a:solidFill>
                <a:schemeClr val="bg2"/>
              </a:solidFill>
              <a:latin typeface="Arial" panose="020B0604020202020204" pitchFamily="34" charset="0"/>
              <a:cs typeface="Arial" panose="020B0604020202020204" pitchFamily="34" charset="0"/>
            </a:rPr>
          </a:br>
          <a:r>
            <a:rPr lang="en-US" sz="1800" dirty="0" smtClean="0">
              <a:solidFill>
                <a:schemeClr val="bg2"/>
              </a:solidFill>
              <a:latin typeface="Arial" panose="020B0604020202020204" pitchFamily="34" charset="0"/>
              <a:cs typeface="Arial" panose="020B0604020202020204" pitchFamily="34" charset="0"/>
            </a:rPr>
            <a:t>Distribute </a:t>
          </a:r>
          <a:r>
            <a:rPr lang="en-US" sz="1800" i="1" dirty="0" err="1" smtClean="0">
              <a:solidFill>
                <a:schemeClr val="bg2"/>
              </a:solidFill>
              <a:latin typeface="Georgia" panose="02040502050405020303" pitchFamily="18" charset="0"/>
              <a:cs typeface="Arial" panose="020B0604020202020204" pitchFamily="34" charset="0"/>
            </a:rPr>
            <a:t>v</a:t>
          </a:r>
          <a:r>
            <a:rPr lang="en-US" sz="1800" i="1" baseline="-25000" dirty="0" err="1" smtClean="0">
              <a:solidFill>
                <a:schemeClr val="bg2"/>
              </a:solidFill>
              <a:latin typeface="Georgia" panose="02040502050405020303" pitchFamily="18" charset="0"/>
              <a:cs typeface="Arial" panose="020B0604020202020204" pitchFamily="34" charset="0"/>
            </a:rPr>
            <a:t>x</a:t>
          </a:r>
          <a:r>
            <a:rPr lang="en-US" sz="1800" dirty="0" smtClean="0">
              <a:solidFill>
                <a:schemeClr val="bg2"/>
              </a:solidFill>
              <a:latin typeface="Arial" panose="020B0604020202020204" pitchFamily="34" charset="0"/>
              <a:cs typeface="Arial" panose="020B0604020202020204" pitchFamily="34" charset="0"/>
            </a:rPr>
            <a:t> to elements based on relative stiffness of the lateral-force resisting elements</a:t>
          </a:r>
          <a:endParaRPr lang="en-US" sz="1800" dirty="0">
            <a:latin typeface="Arial" panose="020B0604020202020204" pitchFamily="34" charset="0"/>
            <a:cs typeface="Arial" panose="020B0604020202020204" pitchFamily="34" charset="0"/>
          </a:endParaRPr>
        </a:p>
      </dgm:t>
    </dgm:pt>
    <dgm:pt modelId="{F7087C34-31E4-4D76-AD5B-CFB467CB8750}" type="parTrans" cxnId="{EE37A6AA-87D5-4B58-95F5-D03027DD104B}">
      <dgm:prSet/>
      <dgm:spPr/>
      <dgm:t>
        <a:bodyPr/>
        <a:lstStyle/>
        <a:p>
          <a:endParaRPr lang="en-US"/>
        </a:p>
      </dgm:t>
    </dgm:pt>
    <dgm:pt modelId="{02640834-FA45-4DA8-B017-1F46428DA1FF}" type="sibTrans" cxnId="{EE37A6AA-87D5-4B58-95F5-D03027DD104B}">
      <dgm:prSet/>
      <dgm:spPr/>
      <dgm:t>
        <a:bodyPr/>
        <a:lstStyle/>
        <a:p>
          <a:endParaRPr lang="en-US"/>
        </a:p>
      </dgm:t>
    </dgm:pt>
    <dgm:pt modelId="{00DEAF17-188B-4833-934A-2CC9A0B80ADF}">
      <dgm:prSet phldrT="[Text]" custT="1">
        <dgm:style>
          <a:lnRef idx="2">
            <a:schemeClr val="accent3"/>
          </a:lnRef>
          <a:fillRef idx="1">
            <a:schemeClr val="lt1"/>
          </a:fillRef>
          <a:effectRef idx="0">
            <a:schemeClr val="accent3"/>
          </a:effectRef>
          <a:fontRef idx="minor">
            <a:schemeClr val="dk1"/>
          </a:fontRef>
        </dgm:style>
      </dgm:prSet>
      <dgm:spPr>
        <a:solidFill>
          <a:schemeClr val="bg1">
            <a:lumMod val="20000"/>
            <a:lumOff val="80000"/>
          </a:schemeClr>
        </a:solidFill>
      </dgm:spPr>
      <dgm:t>
        <a:bodyPr/>
        <a:lstStyle/>
        <a:p>
          <a:pPr algn="ctr"/>
          <a:r>
            <a:rPr lang="en-US" sz="20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Flexible Diaphragms</a:t>
          </a:r>
          <a:endParaRPr lang="en-US" sz="20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endParaRPr>
        </a:p>
      </dgm:t>
    </dgm:pt>
    <dgm:pt modelId="{E1EB366A-35C9-43F7-A122-564369C5B6ED}" type="parTrans" cxnId="{E11BC0A4-4905-469D-AB58-529E7F28E8D4}">
      <dgm:prSet/>
      <dgm:spPr/>
      <dgm:t>
        <a:bodyPr/>
        <a:lstStyle/>
        <a:p>
          <a:endParaRPr lang="en-US"/>
        </a:p>
      </dgm:t>
    </dgm:pt>
    <dgm:pt modelId="{E0F0D349-47FC-4A89-9675-6B6B7F57B5F7}" type="sibTrans" cxnId="{E11BC0A4-4905-469D-AB58-529E7F28E8D4}">
      <dgm:prSet/>
      <dgm:spPr/>
      <dgm:t>
        <a:bodyPr/>
        <a:lstStyle/>
        <a:p>
          <a:endParaRPr lang="en-US"/>
        </a:p>
      </dgm:t>
    </dgm:pt>
    <dgm:pt modelId="{0BEA6F6D-FD5C-428E-B889-926564C60DAB}">
      <dgm:prSet phldrT="[Text]" custT="1"/>
      <dgm:spPr/>
      <dgm:t>
        <a:bodyPr/>
        <a:lstStyle/>
        <a:p>
          <a:pPr>
            <a:lnSpc>
              <a:spcPct val="150000"/>
            </a:lnSpc>
          </a:pPr>
          <a:r>
            <a:rPr lang="en-US" sz="1800" b="1" dirty="0" smtClean="0">
              <a:solidFill>
                <a:schemeClr val="bg2"/>
              </a:solidFill>
              <a:latin typeface="Arial" panose="020B0604020202020204" pitchFamily="34" charset="0"/>
              <a:cs typeface="Arial" panose="020B0604020202020204" pitchFamily="34" charset="0"/>
            </a:rPr>
            <a:t>Flexible</a:t>
          </a:r>
          <a:r>
            <a:rPr lang="en-US" sz="1800" dirty="0" smtClean="0">
              <a:solidFill>
                <a:schemeClr val="bg2"/>
              </a:solidFill>
              <a:latin typeface="Arial" panose="020B0604020202020204" pitchFamily="34" charset="0"/>
              <a:cs typeface="Arial" panose="020B0604020202020204" pitchFamily="34" charset="0"/>
            </a:rPr>
            <a:t/>
          </a:r>
          <a:br>
            <a:rPr lang="en-US" sz="1800" dirty="0" smtClean="0">
              <a:solidFill>
                <a:schemeClr val="bg2"/>
              </a:solidFill>
              <a:latin typeface="Arial" panose="020B0604020202020204" pitchFamily="34" charset="0"/>
              <a:cs typeface="Arial" panose="020B0604020202020204" pitchFamily="34" charset="0"/>
            </a:rPr>
          </a:br>
          <a:r>
            <a:rPr lang="en-US" sz="1800" dirty="0" smtClean="0">
              <a:solidFill>
                <a:schemeClr val="bg2"/>
              </a:solidFill>
              <a:latin typeface="Arial" panose="020B0604020202020204" pitchFamily="34" charset="0"/>
              <a:cs typeface="Arial" panose="020B0604020202020204" pitchFamily="34" charset="0"/>
            </a:rPr>
            <a:t>Distribute </a:t>
          </a:r>
          <a:r>
            <a:rPr lang="en-US" sz="1800" i="1" dirty="0" err="1" smtClean="0">
              <a:solidFill>
                <a:schemeClr val="bg2"/>
              </a:solidFill>
              <a:latin typeface="Georgia" panose="02040502050405020303" pitchFamily="18" charset="0"/>
              <a:cs typeface="Arial" panose="020B0604020202020204" pitchFamily="34" charset="0"/>
            </a:rPr>
            <a:t>v</a:t>
          </a:r>
          <a:r>
            <a:rPr lang="en-US" sz="1800" i="1" baseline="-25000" dirty="0" err="1" smtClean="0">
              <a:solidFill>
                <a:schemeClr val="bg2"/>
              </a:solidFill>
              <a:latin typeface="Georgia" panose="02040502050405020303" pitchFamily="18" charset="0"/>
              <a:cs typeface="Arial" panose="020B0604020202020204" pitchFamily="34" charset="0"/>
            </a:rPr>
            <a:t>x</a:t>
          </a:r>
          <a:r>
            <a:rPr lang="en-US" sz="1800" dirty="0" smtClean="0">
              <a:solidFill>
                <a:schemeClr val="bg2"/>
              </a:solidFill>
              <a:latin typeface="Arial" panose="020B0604020202020204" pitchFamily="34" charset="0"/>
              <a:cs typeface="Arial" panose="020B0604020202020204" pitchFamily="34" charset="0"/>
            </a:rPr>
            <a:t> based on the tributary area of each lateral-force resisting element</a:t>
          </a:r>
          <a:endParaRPr lang="en-US" sz="1800" dirty="0">
            <a:latin typeface="Arial" panose="020B0604020202020204" pitchFamily="34" charset="0"/>
            <a:cs typeface="Arial" panose="020B0604020202020204" pitchFamily="34" charset="0"/>
          </a:endParaRPr>
        </a:p>
      </dgm:t>
    </dgm:pt>
    <dgm:pt modelId="{33B4D981-C710-446F-883E-E6F4ADB12159}" type="parTrans" cxnId="{08215E63-9D2E-43D4-85FF-326A34DBF85A}">
      <dgm:prSet/>
      <dgm:spPr/>
      <dgm:t>
        <a:bodyPr/>
        <a:lstStyle/>
        <a:p>
          <a:endParaRPr lang="en-US"/>
        </a:p>
      </dgm:t>
    </dgm:pt>
    <dgm:pt modelId="{CC93512A-E6CF-47D0-B7F5-4C6B70CE528E}" type="sibTrans" cxnId="{08215E63-9D2E-43D4-85FF-326A34DBF85A}">
      <dgm:prSet/>
      <dgm:spPr/>
      <dgm:t>
        <a:bodyPr/>
        <a:lstStyle/>
        <a:p>
          <a:endParaRPr lang="en-US"/>
        </a:p>
      </dgm:t>
    </dgm:pt>
    <dgm:pt modelId="{7E4E436D-2E0B-48B0-9713-5BB507BED542}" type="pres">
      <dgm:prSet presAssocID="{CBC71B3A-3E71-4388-BDFF-821056CAEBDD}" presName="Name0" presStyleCnt="0">
        <dgm:presLayoutVars>
          <dgm:chMax val="2"/>
          <dgm:dir/>
          <dgm:animOne val="branch"/>
          <dgm:animLvl val="lvl"/>
          <dgm:resizeHandles val="exact"/>
        </dgm:presLayoutVars>
      </dgm:prSet>
      <dgm:spPr/>
      <dgm:t>
        <a:bodyPr/>
        <a:lstStyle/>
        <a:p>
          <a:endParaRPr lang="en-US"/>
        </a:p>
      </dgm:t>
    </dgm:pt>
    <dgm:pt modelId="{F516CF3D-9F49-40FB-8D86-D670BA0A24CF}" type="pres">
      <dgm:prSet presAssocID="{CBC71B3A-3E71-4388-BDFF-821056CAEBDD}" presName="Background" presStyleLbl="node1" presStyleIdx="0" presStyleCnt="1">
        <dgm:style>
          <a:lnRef idx="1">
            <a:schemeClr val="accent3"/>
          </a:lnRef>
          <a:fillRef idx="2">
            <a:schemeClr val="accent3"/>
          </a:fillRef>
          <a:effectRef idx="1">
            <a:schemeClr val="accent3"/>
          </a:effectRef>
          <a:fontRef idx="minor">
            <a:schemeClr val="dk1"/>
          </a:fontRef>
        </dgm:style>
      </dgm:prSet>
      <dgm:spPr>
        <a:gradFill rotWithShape="0">
          <a:gsLst>
            <a:gs pos="0">
              <a:srgbClr val="F9F3E1"/>
            </a:gs>
            <a:gs pos="50000">
              <a:schemeClr val="bg1">
                <a:lumMod val="20000"/>
                <a:lumOff val="80000"/>
              </a:schemeClr>
            </a:gs>
            <a:gs pos="100000">
              <a:schemeClr val="accent6">
                <a:lumMod val="20000"/>
                <a:lumOff val="80000"/>
              </a:schemeClr>
            </a:gs>
          </a:gsLst>
          <a:lin ang="0" scaled="0"/>
        </a:gradFill>
        <a:ln>
          <a:solidFill>
            <a:schemeClr val="accent6"/>
          </a:solidFill>
        </a:ln>
      </dgm:spPr>
    </dgm:pt>
    <dgm:pt modelId="{A23AEE38-1E77-4A3C-85D0-7CE0D990C4CC}" type="pres">
      <dgm:prSet presAssocID="{CBC71B3A-3E71-4388-BDFF-821056CAEBDD}" presName="Divider" presStyleLbl="callout" presStyleIdx="0" presStyleCnt="1"/>
      <dgm:spPr>
        <a:ln>
          <a:solidFill>
            <a:schemeClr val="accent6"/>
          </a:solidFill>
        </a:ln>
      </dgm:spPr>
    </dgm:pt>
    <dgm:pt modelId="{F067FF76-75EC-4D7D-AC34-02E6B8D12389}" type="pres">
      <dgm:prSet presAssocID="{CBC71B3A-3E71-4388-BDFF-821056CAEBDD}" presName="ChildText1" presStyleLbl="revTx" presStyleIdx="0" presStyleCnt="0">
        <dgm:presLayoutVars>
          <dgm:chMax val="0"/>
          <dgm:chPref val="0"/>
          <dgm:bulletEnabled val="1"/>
        </dgm:presLayoutVars>
      </dgm:prSet>
      <dgm:spPr/>
      <dgm:t>
        <a:bodyPr/>
        <a:lstStyle/>
        <a:p>
          <a:endParaRPr lang="en-US"/>
        </a:p>
      </dgm:t>
    </dgm:pt>
    <dgm:pt modelId="{7DEB5736-7C71-4E43-BF08-C943A97C80BC}" type="pres">
      <dgm:prSet presAssocID="{CBC71B3A-3E71-4388-BDFF-821056CAEBDD}" presName="ChildText2" presStyleLbl="revTx" presStyleIdx="0" presStyleCnt="0">
        <dgm:presLayoutVars>
          <dgm:chMax val="0"/>
          <dgm:chPref val="0"/>
          <dgm:bulletEnabled val="1"/>
        </dgm:presLayoutVars>
      </dgm:prSet>
      <dgm:spPr/>
      <dgm:t>
        <a:bodyPr/>
        <a:lstStyle/>
        <a:p>
          <a:endParaRPr lang="en-US"/>
        </a:p>
      </dgm:t>
    </dgm:pt>
    <dgm:pt modelId="{D6B2CF66-0B8C-4670-83D4-D26E2B4481F7}" type="pres">
      <dgm:prSet presAssocID="{CBC71B3A-3E71-4388-BDFF-821056CAEBDD}" presName="ParentText1" presStyleLbl="revTx" presStyleIdx="0" presStyleCnt="0">
        <dgm:presLayoutVars>
          <dgm:chMax val="1"/>
          <dgm:chPref val="1"/>
        </dgm:presLayoutVars>
      </dgm:prSet>
      <dgm:spPr/>
      <dgm:t>
        <a:bodyPr/>
        <a:lstStyle/>
        <a:p>
          <a:endParaRPr lang="en-US"/>
        </a:p>
      </dgm:t>
    </dgm:pt>
    <dgm:pt modelId="{D15D00C9-D27B-495F-853F-A6B29359AB42}" type="pres">
      <dgm:prSet presAssocID="{CBC71B3A-3E71-4388-BDFF-821056CAEBDD}" presName="ParentShape1" presStyleLbl="alignImgPlace1" presStyleIdx="0" presStyleCnt="2">
        <dgm:presLayoutVars/>
      </dgm:prSet>
      <dgm:spPr/>
      <dgm:t>
        <a:bodyPr/>
        <a:lstStyle/>
        <a:p>
          <a:endParaRPr lang="en-US"/>
        </a:p>
      </dgm:t>
    </dgm:pt>
    <dgm:pt modelId="{4B753D21-7FF9-4B42-B8A7-BA300F1ADA4E}" type="pres">
      <dgm:prSet presAssocID="{CBC71B3A-3E71-4388-BDFF-821056CAEBDD}" presName="ParentText2" presStyleLbl="revTx" presStyleIdx="0" presStyleCnt="0">
        <dgm:presLayoutVars>
          <dgm:chMax val="1"/>
          <dgm:chPref val="1"/>
        </dgm:presLayoutVars>
      </dgm:prSet>
      <dgm:spPr/>
      <dgm:t>
        <a:bodyPr/>
        <a:lstStyle/>
        <a:p>
          <a:endParaRPr lang="en-US"/>
        </a:p>
      </dgm:t>
    </dgm:pt>
    <dgm:pt modelId="{45AC08CF-D761-49F2-B824-3FBCED677ADF}" type="pres">
      <dgm:prSet presAssocID="{CBC71B3A-3E71-4388-BDFF-821056CAEBDD}" presName="ParentShape2" presStyleLbl="alignImgPlace1" presStyleIdx="1" presStyleCnt="2">
        <dgm:presLayoutVars/>
      </dgm:prSet>
      <dgm:spPr/>
      <dgm:t>
        <a:bodyPr/>
        <a:lstStyle/>
        <a:p>
          <a:endParaRPr lang="en-US"/>
        </a:p>
      </dgm:t>
    </dgm:pt>
  </dgm:ptLst>
  <dgm:cxnLst>
    <dgm:cxn modelId="{E11BC0A4-4905-469D-AB58-529E7F28E8D4}" srcId="{CBC71B3A-3E71-4388-BDFF-821056CAEBDD}" destId="{00DEAF17-188B-4833-934A-2CC9A0B80ADF}" srcOrd="1" destOrd="0" parTransId="{E1EB366A-35C9-43F7-A122-564369C5B6ED}" sibTransId="{E0F0D349-47FC-4A89-9675-6B6B7F57B5F7}"/>
    <dgm:cxn modelId="{08215E63-9D2E-43D4-85FF-326A34DBF85A}" srcId="{00DEAF17-188B-4833-934A-2CC9A0B80ADF}" destId="{0BEA6F6D-FD5C-428E-B889-926564C60DAB}" srcOrd="0" destOrd="0" parTransId="{33B4D981-C710-446F-883E-E6F4ADB12159}" sibTransId="{CC93512A-E6CF-47D0-B7F5-4C6B70CE528E}"/>
    <dgm:cxn modelId="{3D35A4E4-1A92-43D2-B1FE-B553C02FB5A2}" type="presOf" srcId="{00DEAF17-188B-4833-934A-2CC9A0B80ADF}" destId="{4B753D21-7FF9-4B42-B8A7-BA300F1ADA4E}" srcOrd="0" destOrd="0" presId="urn:microsoft.com/office/officeart/2009/3/layout/OpposingIdeas"/>
    <dgm:cxn modelId="{912B3942-88AD-4441-8F17-D923792076BA}" srcId="{CBC71B3A-3E71-4388-BDFF-821056CAEBDD}" destId="{F157F517-E468-4A6D-B697-34228493E9CB}" srcOrd="0" destOrd="0" parTransId="{1E1E9383-4365-4CBE-9412-B302D833372D}" sibTransId="{032F3D91-D00D-4159-B1FC-494C7B74287C}"/>
    <dgm:cxn modelId="{3B30DFC8-C2D4-4B36-AEC3-45D01A3250AE}" type="presOf" srcId="{F157F517-E468-4A6D-B697-34228493E9CB}" destId="{D6B2CF66-0B8C-4670-83D4-D26E2B4481F7}" srcOrd="0" destOrd="0" presId="urn:microsoft.com/office/officeart/2009/3/layout/OpposingIdeas"/>
    <dgm:cxn modelId="{2501DA19-4E80-4C66-A67A-C28986641AC7}" type="presOf" srcId="{56FF24D1-7E9E-4C6E-998F-D474975E29DD}" destId="{F067FF76-75EC-4D7D-AC34-02E6B8D12389}" srcOrd="0" destOrd="0" presId="urn:microsoft.com/office/officeart/2009/3/layout/OpposingIdeas"/>
    <dgm:cxn modelId="{20E835E1-7BDC-4972-9ECE-8225457D0A4E}" type="presOf" srcId="{0BEA6F6D-FD5C-428E-B889-926564C60DAB}" destId="{7DEB5736-7C71-4E43-BF08-C943A97C80BC}" srcOrd="0" destOrd="0" presId="urn:microsoft.com/office/officeart/2009/3/layout/OpposingIdeas"/>
    <dgm:cxn modelId="{ABD4B169-F302-4F7C-B67A-1D82D39D7828}" type="presOf" srcId="{00DEAF17-188B-4833-934A-2CC9A0B80ADF}" destId="{45AC08CF-D761-49F2-B824-3FBCED677ADF}" srcOrd="1" destOrd="0" presId="urn:microsoft.com/office/officeart/2009/3/layout/OpposingIdeas"/>
    <dgm:cxn modelId="{EE37A6AA-87D5-4B58-95F5-D03027DD104B}" srcId="{F157F517-E468-4A6D-B697-34228493E9CB}" destId="{56FF24D1-7E9E-4C6E-998F-D474975E29DD}" srcOrd="0" destOrd="0" parTransId="{F7087C34-31E4-4D76-AD5B-CFB467CB8750}" sibTransId="{02640834-FA45-4DA8-B017-1F46428DA1FF}"/>
    <dgm:cxn modelId="{8C81A3CF-106E-4B1C-9E51-625B7642CA0F}" type="presOf" srcId="{F157F517-E468-4A6D-B697-34228493E9CB}" destId="{D15D00C9-D27B-495F-853F-A6B29359AB42}" srcOrd="1" destOrd="0" presId="urn:microsoft.com/office/officeart/2009/3/layout/OpposingIdeas"/>
    <dgm:cxn modelId="{0A309CDC-5593-4441-9E76-AAAAAEB162FD}" type="presOf" srcId="{CBC71B3A-3E71-4388-BDFF-821056CAEBDD}" destId="{7E4E436D-2E0B-48B0-9713-5BB507BED542}" srcOrd="0" destOrd="0" presId="urn:microsoft.com/office/officeart/2009/3/layout/OpposingIdeas"/>
    <dgm:cxn modelId="{4ECFCCC3-158B-4AB2-82D8-053E5C671C49}" type="presParOf" srcId="{7E4E436D-2E0B-48B0-9713-5BB507BED542}" destId="{F516CF3D-9F49-40FB-8D86-D670BA0A24CF}" srcOrd="0" destOrd="0" presId="urn:microsoft.com/office/officeart/2009/3/layout/OpposingIdeas"/>
    <dgm:cxn modelId="{6D71D91C-ADB1-4537-964C-D3C21DF8A7DE}" type="presParOf" srcId="{7E4E436D-2E0B-48B0-9713-5BB507BED542}" destId="{A23AEE38-1E77-4A3C-85D0-7CE0D990C4CC}" srcOrd="1" destOrd="0" presId="urn:microsoft.com/office/officeart/2009/3/layout/OpposingIdeas"/>
    <dgm:cxn modelId="{E37C9D01-8D11-4376-8DBB-92FABD9535AE}" type="presParOf" srcId="{7E4E436D-2E0B-48B0-9713-5BB507BED542}" destId="{F067FF76-75EC-4D7D-AC34-02E6B8D12389}" srcOrd="2" destOrd="0" presId="urn:microsoft.com/office/officeart/2009/3/layout/OpposingIdeas"/>
    <dgm:cxn modelId="{9BD5D203-A931-45FA-98DA-14260295A471}" type="presParOf" srcId="{7E4E436D-2E0B-48B0-9713-5BB507BED542}" destId="{7DEB5736-7C71-4E43-BF08-C943A97C80BC}" srcOrd="3" destOrd="0" presId="urn:microsoft.com/office/officeart/2009/3/layout/OpposingIdeas"/>
    <dgm:cxn modelId="{44008AE4-3080-4F16-AD5F-29764B420CF9}" type="presParOf" srcId="{7E4E436D-2E0B-48B0-9713-5BB507BED542}" destId="{D6B2CF66-0B8C-4670-83D4-D26E2B4481F7}" srcOrd="4" destOrd="0" presId="urn:microsoft.com/office/officeart/2009/3/layout/OpposingIdeas"/>
    <dgm:cxn modelId="{E0026C4E-9FC5-4B97-96AA-554D5A254952}" type="presParOf" srcId="{7E4E436D-2E0B-48B0-9713-5BB507BED542}" destId="{D15D00C9-D27B-495F-853F-A6B29359AB42}" srcOrd="5" destOrd="0" presId="urn:microsoft.com/office/officeart/2009/3/layout/OpposingIdeas"/>
    <dgm:cxn modelId="{8D3AC213-DADB-478F-8F01-A6AB76F12388}" type="presParOf" srcId="{7E4E436D-2E0B-48B0-9713-5BB507BED542}" destId="{4B753D21-7FF9-4B42-B8A7-BA300F1ADA4E}" srcOrd="6" destOrd="0" presId="urn:microsoft.com/office/officeart/2009/3/layout/OpposingIdeas"/>
    <dgm:cxn modelId="{3360AB12-C3C2-4A42-B5C6-626A01A5B140}" type="presParOf" srcId="{7E4E436D-2E0B-48B0-9713-5BB507BED542}" destId="{45AC08CF-D761-49F2-B824-3FBCED677ADF}" srcOrd="7" destOrd="0" presId="urn:microsoft.com/office/officeart/2009/3/layout/OpposingIdeas"/>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6CE37CA4-E4D9-43E9-9FBD-3A6A26C9C96D}" type="doc">
      <dgm:prSet loTypeId="urn:microsoft.com/office/officeart/2005/8/layout/hList3" loCatId="list" qsTypeId="urn:microsoft.com/office/officeart/2005/8/quickstyle/simple1" qsCatId="simple" csTypeId="urn:microsoft.com/office/officeart/2005/8/colors/accent3_5" csCatId="accent3" phldr="1"/>
      <dgm:spPr/>
      <dgm:t>
        <a:bodyPr/>
        <a:lstStyle/>
        <a:p>
          <a:endParaRPr lang="en-US"/>
        </a:p>
      </dgm:t>
    </dgm:pt>
    <dgm:pt modelId="{6FFE2342-BDD3-41CE-8FAC-9D5A6283487A}">
      <dgm:prSet phldrT="[Text]" custT="1">
        <dgm:style>
          <a:lnRef idx="1">
            <a:schemeClr val="accent3"/>
          </a:lnRef>
          <a:fillRef idx="2">
            <a:schemeClr val="accent3"/>
          </a:fillRef>
          <a:effectRef idx="1">
            <a:schemeClr val="accent3"/>
          </a:effectRef>
          <a:fontRef idx="minor">
            <a:schemeClr val="dk1"/>
          </a:fontRef>
        </dgm:style>
      </dgm:prSet>
      <dgm:spPr>
        <a:gradFill rotWithShape="0">
          <a:gsLst>
            <a:gs pos="0">
              <a:srgbClr val="F1E2B9"/>
            </a:gs>
            <a:gs pos="35000">
              <a:schemeClr val="accent3">
                <a:tint val="37000"/>
                <a:satMod val="300000"/>
              </a:schemeClr>
            </a:gs>
            <a:gs pos="100000">
              <a:schemeClr val="accent3">
                <a:tint val="15000"/>
                <a:satMod val="350000"/>
              </a:schemeClr>
            </a:gs>
          </a:gsLst>
        </a:gradFill>
      </dgm:spPr>
      <dgm:t>
        <a:bodyPr/>
        <a:lstStyle/>
        <a:p>
          <a:r>
            <a:rPr lang="en-US" sz="2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Rigid vs. Flexible</a:t>
          </a:r>
          <a:endParaRPr lang="en-US" sz="2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endParaRPr>
        </a:p>
      </dgm:t>
    </dgm:pt>
    <dgm:pt modelId="{D9AF0C5C-245F-4AB8-AB60-011274487453}" type="parTrans" cxnId="{1723F791-3BD0-4260-BA07-5D7FB8EFDA16}">
      <dgm:prSet/>
      <dgm:spPr/>
      <dgm:t>
        <a:bodyPr/>
        <a:lstStyle/>
        <a:p>
          <a:endParaRPr lang="en-US">
            <a:latin typeface="Arial" panose="020B0604020202020204" pitchFamily="34" charset="0"/>
            <a:cs typeface="Arial" panose="020B0604020202020204" pitchFamily="34" charset="0"/>
          </a:endParaRPr>
        </a:p>
      </dgm:t>
    </dgm:pt>
    <dgm:pt modelId="{A43AB5CC-9CA4-4B65-9E84-BD01B6C529B9}" type="sibTrans" cxnId="{1723F791-3BD0-4260-BA07-5D7FB8EFDA16}">
      <dgm:prSet/>
      <dgm:spPr/>
      <dgm:t>
        <a:bodyPr/>
        <a:lstStyle/>
        <a:p>
          <a:endParaRPr lang="en-US">
            <a:latin typeface="Arial" panose="020B0604020202020204" pitchFamily="34" charset="0"/>
            <a:cs typeface="Arial" panose="020B0604020202020204" pitchFamily="34" charset="0"/>
          </a:endParaRPr>
        </a:p>
      </dgm:t>
    </dgm:pt>
    <dgm:pt modelId="{FED0BF31-8605-4A74-A943-2A74BB3A7001}">
      <dgm:prSet phldrT="[Text]" custT="1">
        <dgm:style>
          <a:lnRef idx="1">
            <a:schemeClr val="accent3"/>
          </a:lnRef>
          <a:fillRef idx="2">
            <a:schemeClr val="accent3"/>
          </a:fillRef>
          <a:effectRef idx="1">
            <a:schemeClr val="accent3"/>
          </a:effectRef>
          <a:fontRef idx="minor">
            <a:schemeClr val="dk1"/>
          </a:fontRef>
        </dgm:style>
      </dgm:prSet>
      <dgm:spPr/>
      <dgm:t>
        <a:bodyPr/>
        <a:lstStyle/>
        <a:p>
          <a:pPr>
            <a:lnSpc>
              <a:spcPts val="2400"/>
            </a:lnSpc>
          </a:pPr>
          <a:r>
            <a:rPr lang="en-US" sz="1800" dirty="0" smtClean="0">
              <a:solidFill>
                <a:schemeClr val="bg2"/>
              </a:solidFill>
              <a:latin typeface="Arial" panose="020B0604020202020204" pitchFamily="34" charset="0"/>
              <a:cs typeface="Arial" panose="020B0604020202020204" pitchFamily="34" charset="0"/>
            </a:rPr>
            <a:t>Floor and roof diaphragms are assumed to be flexible in our design example</a:t>
          </a:r>
          <a:endParaRPr lang="en-US" sz="1800" dirty="0">
            <a:solidFill>
              <a:schemeClr val="bg2"/>
            </a:solidFill>
            <a:latin typeface="Arial" panose="020B0604020202020204" pitchFamily="34" charset="0"/>
            <a:cs typeface="Arial" panose="020B0604020202020204" pitchFamily="34" charset="0"/>
          </a:endParaRPr>
        </a:p>
      </dgm:t>
    </dgm:pt>
    <dgm:pt modelId="{769572DF-5CD8-43F8-9A06-1987207834FA}" type="parTrans" cxnId="{9D9FCB54-9D74-472D-9F0C-80AB148F17DF}">
      <dgm:prSet/>
      <dgm:spPr/>
      <dgm:t>
        <a:bodyPr/>
        <a:lstStyle/>
        <a:p>
          <a:endParaRPr lang="en-US">
            <a:latin typeface="Arial" panose="020B0604020202020204" pitchFamily="34" charset="0"/>
            <a:cs typeface="Arial" panose="020B0604020202020204" pitchFamily="34" charset="0"/>
          </a:endParaRPr>
        </a:p>
      </dgm:t>
    </dgm:pt>
    <dgm:pt modelId="{5FEC83F6-A2EA-4013-8908-956080B7345F}" type="sibTrans" cxnId="{9D9FCB54-9D74-472D-9F0C-80AB148F17DF}">
      <dgm:prSet/>
      <dgm:spPr/>
      <dgm:t>
        <a:bodyPr/>
        <a:lstStyle/>
        <a:p>
          <a:endParaRPr lang="en-US">
            <a:latin typeface="Arial" panose="020B0604020202020204" pitchFamily="34" charset="0"/>
            <a:cs typeface="Arial" panose="020B0604020202020204" pitchFamily="34" charset="0"/>
          </a:endParaRPr>
        </a:p>
      </dgm:t>
    </dgm:pt>
    <dgm:pt modelId="{BDED03EE-C42A-4EB6-B46D-E1E4AF7CA403}">
      <dgm:prSet phldrT="[Text]" custT="1">
        <dgm:style>
          <a:lnRef idx="1">
            <a:schemeClr val="accent3"/>
          </a:lnRef>
          <a:fillRef idx="2">
            <a:schemeClr val="accent3"/>
          </a:fillRef>
          <a:effectRef idx="1">
            <a:schemeClr val="accent3"/>
          </a:effectRef>
          <a:fontRef idx="minor">
            <a:schemeClr val="dk1"/>
          </a:fontRef>
        </dgm:style>
      </dgm:prSet>
      <dgm:spPr/>
      <dgm:t>
        <a:bodyPr/>
        <a:lstStyle/>
        <a:p>
          <a:pPr>
            <a:lnSpc>
              <a:spcPts val="2400"/>
            </a:lnSpc>
          </a:pPr>
          <a:r>
            <a:rPr lang="en-US" sz="1800" dirty="0" smtClean="0">
              <a:solidFill>
                <a:schemeClr val="bg2"/>
              </a:solidFill>
              <a:latin typeface="Arial" panose="020B0604020202020204" pitchFamily="34" charset="0"/>
              <a:cs typeface="Arial" panose="020B0604020202020204" pitchFamily="34" charset="0"/>
            </a:rPr>
            <a:t>ASCE 7-10 12.8.4.1: inherent torsion need only be considered where diaphragms are </a:t>
          </a:r>
          <a:r>
            <a:rPr lang="en-US" sz="1800" i="1" dirty="0" smtClean="0">
              <a:solidFill>
                <a:schemeClr val="bg2"/>
              </a:solidFill>
              <a:latin typeface="Arial" panose="020B0604020202020204" pitchFamily="34" charset="0"/>
              <a:cs typeface="Arial" panose="020B0604020202020204" pitchFamily="34" charset="0"/>
            </a:rPr>
            <a:t>not</a:t>
          </a:r>
          <a:r>
            <a:rPr lang="en-US" sz="1800" dirty="0" smtClean="0">
              <a:solidFill>
                <a:schemeClr val="bg2"/>
              </a:solidFill>
              <a:latin typeface="Arial" panose="020B0604020202020204" pitchFamily="34" charset="0"/>
              <a:cs typeface="Arial" panose="020B0604020202020204" pitchFamily="34" charset="0"/>
            </a:rPr>
            <a:t> flexible</a:t>
          </a:r>
          <a:endParaRPr lang="en-US" sz="1800" dirty="0">
            <a:solidFill>
              <a:schemeClr val="bg2"/>
            </a:solidFill>
            <a:latin typeface="Arial" panose="020B0604020202020204" pitchFamily="34" charset="0"/>
            <a:cs typeface="Arial" panose="020B0604020202020204" pitchFamily="34" charset="0"/>
          </a:endParaRPr>
        </a:p>
      </dgm:t>
    </dgm:pt>
    <dgm:pt modelId="{F220D835-88E5-4EB1-B756-8FD2CC263149}" type="parTrans" cxnId="{57289085-0B59-493D-8DC1-8708D3FC76DF}">
      <dgm:prSet/>
      <dgm:spPr/>
      <dgm:t>
        <a:bodyPr/>
        <a:lstStyle/>
        <a:p>
          <a:endParaRPr lang="en-US">
            <a:latin typeface="Arial" panose="020B0604020202020204" pitchFamily="34" charset="0"/>
            <a:cs typeface="Arial" panose="020B0604020202020204" pitchFamily="34" charset="0"/>
          </a:endParaRPr>
        </a:p>
      </dgm:t>
    </dgm:pt>
    <dgm:pt modelId="{CC7EAB26-4FB4-4B0E-8E31-73BA28176A90}" type="sibTrans" cxnId="{57289085-0B59-493D-8DC1-8708D3FC76DF}">
      <dgm:prSet/>
      <dgm:spPr/>
      <dgm:t>
        <a:bodyPr/>
        <a:lstStyle/>
        <a:p>
          <a:endParaRPr lang="en-US">
            <a:latin typeface="Arial" panose="020B0604020202020204" pitchFamily="34" charset="0"/>
            <a:cs typeface="Arial" panose="020B0604020202020204" pitchFamily="34" charset="0"/>
          </a:endParaRPr>
        </a:p>
      </dgm:t>
    </dgm:pt>
    <dgm:pt modelId="{AEF93AA9-5C66-470E-AD87-AFFB602F11F8}">
      <dgm:prSet phldrT="[Text]" custT="1">
        <dgm:style>
          <a:lnRef idx="1">
            <a:schemeClr val="accent3"/>
          </a:lnRef>
          <a:fillRef idx="2">
            <a:schemeClr val="accent3"/>
          </a:fillRef>
          <a:effectRef idx="1">
            <a:schemeClr val="accent3"/>
          </a:effectRef>
          <a:fontRef idx="minor">
            <a:schemeClr val="dk1"/>
          </a:fontRef>
        </dgm:style>
      </dgm:prSet>
      <dgm:spPr/>
      <dgm:t>
        <a:bodyPr/>
        <a:lstStyle/>
        <a:p>
          <a:pPr>
            <a:lnSpc>
              <a:spcPts val="2400"/>
            </a:lnSpc>
          </a:pPr>
          <a:r>
            <a:rPr lang="en-US" sz="1800" dirty="0" smtClean="0">
              <a:solidFill>
                <a:schemeClr val="bg2"/>
              </a:solidFill>
              <a:latin typeface="Arial" panose="020B0604020202020204" pitchFamily="34" charset="0"/>
              <a:cs typeface="Arial" panose="020B0604020202020204" pitchFamily="34" charset="0"/>
            </a:rPr>
            <a:t>ASCE 7-10 12.8.4.2: accidental torsion need only be considered where diaphragms are </a:t>
          </a:r>
          <a:r>
            <a:rPr lang="en-US" sz="1800" i="1" dirty="0" smtClean="0">
              <a:solidFill>
                <a:schemeClr val="bg2"/>
              </a:solidFill>
              <a:latin typeface="Arial" panose="020B0604020202020204" pitchFamily="34" charset="0"/>
              <a:cs typeface="Arial" panose="020B0604020202020204" pitchFamily="34" charset="0"/>
            </a:rPr>
            <a:t>not</a:t>
          </a:r>
          <a:r>
            <a:rPr lang="en-US" sz="1800" dirty="0" smtClean="0">
              <a:solidFill>
                <a:schemeClr val="bg2"/>
              </a:solidFill>
              <a:latin typeface="Arial" panose="020B0604020202020204" pitchFamily="34" charset="0"/>
              <a:cs typeface="Arial" panose="020B0604020202020204" pitchFamily="34" charset="0"/>
            </a:rPr>
            <a:t> flexible</a:t>
          </a:r>
          <a:endParaRPr lang="en-US" sz="1800" dirty="0">
            <a:solidFill>
              <a:schemeClr val="bg2"/>
            </a:solidFill>
            <a:latin typeface="Arial" panose="020B0604020202020204" pitchFamily="34" charset="0"/>
            <a:cs typeface="Arial" panose="020B0604020202020204" pitchFamily="34" charset="0"/>
          </a:endParaRPr>
        </a:p>
      </dgm:t>
    </dgm:pt>
    <dgm:pt modelId="{C9C0081A-C2CC-4B6E-9212-949007B6A4FC}" type="parTrans" cxnId="{C8F792B8-D59E-49A2-8B81-85CB7256874C}">
      <dgm:prSet/>
      <dgm:spPr/>
      <dgm:t>
        <a:bodyPr/>
        <a:lstStyle/>
        <a:p>
          <a:endParaRPr lang="en-US">
            <a:latin typeface="Arial" panose="020B0604020202020204" pitchFamily="34" charset="0"/>
            <a:cs typeface="Arial" panose="020B0604020202020204" pitchFamily="34" charset="0"/>
          </a:endParaRPr>
        </a:p>
      </dgm:t>
    </dgm:pt>
    <dgm:pt modelId="{F1DC3407-3B1F-4069-81CC-601C10725091}" type="sibTrans" cxnId="{C8F792B8-D59E-49A2-8B81-85CB7256874C}">
      <dgm:prSet/>
      <dgm:spPr/>
      <dgm:t>
        <a:bodyPr/>
        <a:lstStyle/>
        <a:p>
          <a:endParaRPr lang="en-US">
            <a:latin typeface="Arial" panose="020B0604020202020204" pitchFamily="34" charset="0"/>
            <a:cs typeface="Arial" panose="020B0604020202020204" pitchFamily="34" charset="0"/>
          </a:endParaRPr>
        </a:p>
      </dgm:t>
    </dgm:pt>
    <dgm:pt modelId="{0179A309-E426-4B35-BBD4-9FB703B934D1}" type="pres">
      <dgm:prSet presAssocID="{6CE37CA4-E4D9-43E9-9FBD-3A6A26C9C96D}" presName="composite" presStyleCnt="0">
        <dgm:presLayoutVars>
          <dgm:chMax val="1"/>
          <dgm:dir/>
          <dgm:resizeHandles val="exact"/>
        </dgm:presLayoutVars>
      </dgm:prSet>
      <dgm:spPr/>
      <dgm:t>
        <a:bodyPr/>
        <a:lstStyle/>
        <a:p>
          <a:endParaRPr lang="en-US"/>
        </a:p>
      </dgm:t>
    </dgm:pt>
    <dgm:pt modelId="{CC644A69-F4BD-408D-940C-48018BF3543C}" type="pres">
      <dgm:prSet presAssocID="{6FFE2342-BDD3-41CE-8FAC-9D5A6283487A}" presName="roof" presStyleLbl="dkBgShp" presStyleIdx="0" presStyleCnt="2"/>
      <dgm:spPr/>
      <dgm:t>
        <a:bodyPr/>
        <a:lstStyle/>
        <a:p>
          <a:endParaRPr lang="en-US"/>
        </a:p>
      </dgm:t>
    </dgm:pt>
    <dgm:pt modelId="{733FB89C-AA29-46C5-999C-1E467B9A3BF3}" type="pres">
      <dgm:prSet presAssocID="{6FFE2342-BDD3-41CE-8FAC-9D5A6283487A}" presName="pillars" presStyleCnt="0"/>
      <dgm:spPr/>
    </dgm:pt>
    <dgm:pt modelId="{DB1A0290-2194-4EC8-81BE-DC5C57A11009}" type="pres">
      <dgm:prSet presAssocID="{6FFE2342-BDD3-41CE-8FAC-9D5A6283487A}" presName="pillar1" presStyleLbl="node1" presStyleIdx="0" presStyleCnt="3">
        <dgm:presLayoutVars>
          <dgm:bulletEnabled val="1"/>
        </dgm:presLayoutVars>
      </dgm:prSet>
      <dgm:spPr/>
      <dgm:t>
        <a:bodyPr/>
        <a:lstStyle/>
        <a:p>
          <a:endParaRPr lang="en-US"/>
        </a:p>
      </dgm:t>
    </dgm:pt>
    <dgm:pt modelId="{A82B885B-DE76-4DA1-8B81-CA3D45428770}" type="pres">
      <dgm:prSet presAssocID="{BDED03EE-C42A-4EB6-B46D-E1E4AF7CA403}" presName="pillarX" presStyleLbl="node1" presStyleIdx="1" presStyleCnt="3">
        <dgm:presLayoutVars>
          <dgm:bulletEnabled val="1"/>
        </dgm:presLayoutVars>
      </dgm:prSet>
      <dgm:spPr/>
      <dgm:t>
        <a:bodyPr/>
        <a:lstStyle/>
        <a:p>
          <a:endParaRPr lang="en-US"/>
        </a:p>
      </dgm:t>
    </dgm:pt>
    <dgm:pt modelId="{BB64B3C7-B917-4537-9DD5-1C09FEC82E52}" type="pres">
      <dgm:prSet presAssocID="{AEF93AA9-5C66-470E-AD87-AFFB602F11F8}" presName="pillarX" presStyleLbl="node1" presStyleIdx="2" presStyleCnt="3">
        <dgm:presLayoutVars>
          <dgm:bulletEnabled val="1"/>
        </dgm:presLayoutVars>
      </dgm:prSet>
      <dgm:spPr/>
      <dgm:t>
        <a:bodyPr/>
        <a:lstStyle/>
        <a:p>
          <a:endParaRPr lang="en-US"/>
        </a:p>
      </dgm:t>
    </dgm:pt>
    <dgm:pt modelId="{C033192B-61A2-4582-844B-D2D282B48C22}" type="pres">
      <dgm:prSet presAssocID="{6FFE2342-BDD3-41CE-8FAC-9D5A6283487A}" presName="base" presStyleLbl="dkBgShp" presStyleIdx="1" presStyleCnt="2">
        <dgm:style>
          <a:lnRef idx="1">
            <a:schemeClr val="accent3"/>
          </a:lnRef>
          <a:fillRef idx="2">
            <a:schemeClr val="accent3"/>
          </a:fillRef>
          <a:effectRef idx="1">
            <a:schemeClr val="accent3"/>
          </a:effectRef>
          <a:fontRef idx="minor">
            <a:schemeClr val="dk1"/>
          </a:fontRef>
        </dgm:style>
      </dgm:prSet>
      <dgm:spPr>
        <a:gradFill rotWithShape="0">
          <a:gsLst>
            <a:gs pos="0">
              <a:srgbClr val="F1E2B9"/>
            </a:gs>
            <a:gs pos="35000">
              <a:schemeClr val="accent3">
                <a:tint val="37000"/>
                <a:satMod val="300000"/>
              </a:schemeClr>
            </a:gs>
            <a:gs pos="100000">
              <a:schemeClr val="accent3">
                <a:tint val="15000"/>
                <a:satMod val="350000"/>
              </a:schemeClr>
            </a:gs>
          </a:gsLst>
          <a:lin ang="5400000" scaled="0"/>
        </a:gradFill>
      </dgm:spPr>
    </dgm:pt>
  </dgm:ptLst>
  <dgm:cxnLst>
    <dgm:cxn modelId="{C8F792B8-D59E-49A2-8B81-85CB7256874C}" srcId="{6FFE2342-BDD3-41CE-8FAC-9D5A6283487A}" destId="{AEF93AA9-5C66-470E-AD87-AFFB602F11F8}" srcOrd="2" destOrd="0" parTransId="{C9C0081A-C2CC-4B6E-9212-949007B6A4FC}" sibTransId="{F1DC3407-3B1F-4069-81CC-601C10725091}"/>
    <dgm:cxn modelId="{62330D18-9856-4F31-B679-48A4F8D20855}" type="presOf" srcId="{BDED03EE-C42A-4EB6-B46D-E1E4AF7CA403}" destId="{A82B885B-DE76-4DA1-8B81-CA3D45428770}" srcOrd="0" destOrd="0" presId="urn:microsoft.com/office/officeart/2005/8/layout/hList3"/>
    <dgm:cxn modelId="{1C265C1D-DE42-4B54-B7C7-704BCE457017}" type="presOf" srcId="{6FFE2342-BDD3-41CE-8FAC-9D5A6283487A}" destId="{CC644A69-F4BD-408D-940C-48018BF3543C}" srcOrd="0" destOrd="0" presId="urn:microsoft.com/office/officeart/2005/8/layout/hList3"/>
    <dgm:cxn modelId="{57289085-0B59-493D-8DC1-8708D3FC76DF}" srcId="{6FFE2342-BDD3-41CE-8FAC-9D5A6283487A}" destId="{BDED03EE-C42A-4EB6-B46D-E1E4AF7CA403}" srcOrd="1" destOrd="0" parTransId="{F220D835-88E5-4EB1-B756-8FD2CC263149}" sibTransId="{CC7EAB26-4FB4-4B0E-8E31-73BA28176A90}"/>
    <dgm:cxn modelId="{9D9FCB54-9D74-472D-9F0C-80AB148F17DF}" srcId="{6FFE2342-BDD3-41CE-8FAC-9D5A6283487A}" destId="{FED0BF31-8605-4A74-A943-2A74BB3A7001}" srcOrd="0" destOrd="0" parTransId="{769572DF-5CD8-43F8-9A06-1987207834FA}" sibTransId="{5FEC83F6-A2EA-4013-8908-956080B7345F}"/>
    <dgm:cxn modelId="{28B108D9-FCD6-40CD-82EF-3E735841AAC3}" type="presOf" srcId="{FED0BF31-8605-4A74-A943-2A74BB3A7001}" destId="{DB1A0290-2194-4EC8-81BE-DC5C57A11009}" srcOrd="0" destOrd="0" presId="urn:microsoft.com/office/officeart/2005/8/layout/hList3"/>
    <dgm:cxn modelId="{1723F791-3BD0-4260-BA07-5D7FB8EFDA16}" srcId="{6CE37CA4-E4D9-43E9-9FBD-3A6A26C9C96D}" destId="{6FFE2342-BDD3-41CE-8FAC-9D5A6283487A}" srcOrd="0" destOrd="0" parTransId="{D9AF0C5C-245F-4AB8-AB60-011274487453}" sibTransId="{A43AB5CC-9CA4-4B65-9E84-BD01B6C529B9}"/>
    <dgm:cxn modelId="{E4080EC3-2D73-49B3-9126-3BF32624C794}" type="presOf" srcId="{6CE37CA4-E4D9-43E9-9FBD-3A6A26C9C96D}" destId="{0179A309-E426-4B35-BBD4-9FB703B934D1}" srcOrd="0" destOrd="0" presId="urn:microsoft.com/office/officeart/2005/8/layout/hList3"/>
    <dgm:cxn modelId="{A25B41E7-D54C-4940-9433-F680832DAD4A}" type="presOf" srcId="{AEF93AA9-5C66-470E-AD87-AFFB602F11F8}" destId="{BB64B3C7-B917-4537-9DD5-1C09FEC82E52}" srcOrd="0" destOrd="0" presId="urn:microsoft.com/office/officeart/2005/8/layout/hList3"/>
    <dgm:cxn modelId="{CBB213E9-55BF-4A9A-B24A-21B41FBDD4A0}" type="presParOf" srcId="{0179A309-E426-4B35-BBD4-9FB703B934D1}" destId="{CC644A69-F4BD-408D-940C-48018BF3543C}" srcOrd="0" destOrd="0" presId="urn:microsoft.com/office/officeart/2005/8/layout/hList3"/>
    <dgm:cxn modelId="{9A6587D1-6AA6-479B-A6BD-A96C663F8757}" type="presParOf" srcId="{0179A309-E426-4B35-BBD4-9FB703B934D1}" destId="{733FB89C-AA29-46C5-999C-1E467B9A3BF3}" srcOrd="1" destOrd="0" presId="urn:microsoft.com/office/officeart/2005/8/layout/hList3"/>
    <dgm:cxn modelId="{ED3BCBAD-C156-4709-BFC1-2EF62BACD046}" type="presParOf" srcId="{733FB89C-AA29-46C5-999C-1E467B9A3BF3}" destId="{DB1A0290-2194-4EC8-81BE-DC5C57A11009}" srcOrd="0" destOrd="0" presId="urn:microsoft.com/office/officeart/2005/8/layout/hList3"/>
    <dgm:cxn modelId="{EF65CDEF-4E44-4C78-BF2F-FD6ABAEFE592}" type="presParOf" srcId="{733FB89C-AA29-46C5-999C-1E467B9A3BF3}" destId="{A82B885B-DE76-4DA1-8B81-CA3D45428770}" srcOrd="1" destOrd="0" presId="urn:microsoft.com/office/officeart/2005/8/layout/hList3"/>
    <dgm:cxn modelId="{BC9DD43F-E097-4A51-9280-37BAD7939864}" type="presParOf" srcId="{733FB89C-AA29-46C5-999C-1E467B9A3BF3}" destId="{BB64B3C7-B917-4537-9DD5-1C09FEC82E52}" srcOrd="2" destOrd="0" presId="urn:microsoft.com/office/officeart/2005/8/layout/hList3"/>
    <dgm:cxn modelId="{473C9150-771C-4CAE-9973-832A306BF619}" type="presParOf" srcId="{0179A309-E426-4B35-BBD4-9FB703B934D1}" destId="{C033192B-61A2-4582-844B-D2D282B48C22}" srcOrd="2" destOrd="0" presId="urn:microsoft.com/office/officeart/2005/8/layout/hList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1BAB3F82-64B6-4141-A395-C1324AD75E2E}" type="doc">
      <dgm:prSet loTypeId="urn:microsoft.com/office/officeart/2005/8/layout/list1" loCatId="list" qsTypeId="urn:microsoft.com/office/officeart/2005/8/quickstyle/simple1" qsCatId="simple" csTypeId="urn:microsoft.com/office/officeart/2005/8/colors/accent3_5" csCatId="accent3" phldr="1"/>
      <dgm:spPr/>
      <dgm:t>
        <a:bodyPr/>
        <a:lstStyle/>
        <a:p>
          <a:endParaRPr lang="en-US"/>
        </a:p>
      </dgm:t>
    </dgm:pt>
    <dgm:pt modelId="{1E1DB629-A6F5-4546-A2B4-8C68645168B3}">
      <dgm:prSet phldrT="[Text]" custT="1">
        <dgm:style>
          <a:lnRef idx="1">
            <a:schemeClr val="accent6"/>
          </a:lnRef>
          <a:fillRef idx="2">
            <a:schemeClr val="accent6"/>
          </a:fillRef>
          <a:effectRef idx="1">
            <a:schemeClr val="accent6"/>
          </a:effectRef>
          <a:fontRef idx="minor">
            <a:schemeClr val="dk1"/>
          </a:fontRef>
        </dgm:style>
      </dgm:prSet>
      <dgm:spPr/>
      <dgm:t>
        <a:bodyPr/>
        <a:lstStyle/>
        <a:p>
          <a:r>
            <a:rPr lang="en-US" sz="2000" b="1" dirty="0" smtClean="0">
              <a:solidFill>
                <a:schemeClr val="bg2"/>
              </a:solidFill>
              <a:latin typeface="Arial" panose="020B0604020202020204" pitchFamily="34" charset="0"/>
              <a:cs typeface="Arial" panose="020B0604020202020204" pitchFamily="34" charset="0"/>
            </a:rPr>
            <a:t>Segmented Shear Wall</a:t>
          </a:r>
          <a:endParaRPr lang="en-US" sz="2000" b="1" dirty="0">
            <a:solidFill>
              <a:schemeClr val="bg2"/>
            </a:solidFill>
            <a:latin typeface="Arial" panose="020B0604020202020204" pitchFamily="34" charset="0"/>
            <a:cs typeface="Arial" panose="020B0604020202020204" pitchFamily="34" charset="0"/>
          </a:endParaRPr>
        </a:p>
      </dgm:t>
    </dgm:pt>
    <dgm:pt modelId="{8AA039F6-F4CE-4C89-97DF-AF9181599C2F}" type="parTrans" cxnId="{CFAAFB5A-3338-4D37-A0F2-EB00A4DB2134}">
      <dgm:prSet/>
      <dgm:spPr/>
      <dgm:t>
        <a:bodyPr/>
        <a:lstStyle/>
        <a:p>
          <a:endParaRPr lang="en-US"/>
        </a:p>
      </dgm:t>
    </dgm:pt>
    <dgm:pt modelId="{26ABB984-AB57-4D10-A168-BDEC0EAA9A43}" type="sibTrans" cxnId="{CFAAFB5A-3338-4D37-A0F2-EB00A4DB2134}">
      <dgm:prSet/>
      <dgm:spPr/>
      <dgm:t>
        <a:bodyPr/>
        <a:lstStyle/>
        <a:p>
          <a:endParaRPr lang="en-US"/>
        </a:p>
      </dgm:t>
    </dgm:pt>
    <dgm:pt modelId="{7A0504CB-74B1-437D-9AF4-8B6C97AA4E97}">
      <dgm:prSet phldrT="[Text]" custT="1">
        <dgm:style>
          <a:lnRef idx="1">
            <a:schemeClr val="accent6"/>
          </a:lnRef>
          <a:fillRef idx="2">
            <a:schemeClr val="accent6"/>
          </a:fillRef>
          <a:effectRef idx="1">
            <a:schemeClr val="accent6"/>
          </a:effectRef>
          <a:fontRef idx="minor">
            <a:schemeClr val="dk1"/>
          </a:fontRef>
        </dgm:style>
      </dgm:prSet>
      <dgm:spPr/>
      <dgm:t>
        <a:bodyPr/>
        <a:lstStyle/>
        <a:p>
          <a:r>
            <a:rPr lang="en-US" sz="2000" b="1" dirty="0" smtClean="0">
              <a:solidFill>
                <a:schemeClr val="bg2"/>
              </a:solidFill>
              <a:latin typeface="Arial" panose="020B0604020202020204" pitchFamily="34" charset="0"/>
              <a:cs typeface="Arial" panose="020B0604020202020204" pitchFamily="34" charset="0"/>
            </a:rPr>
            <a:t>Shear Wall Opening with Force Transfer</a:t>
          </a:r>
          <a:endParaRPr lang="en-US" sz="2000" b="1" dirty="0">
            <a:solidFill>
              <a:schemeClr val="bg2"/>
            </a:solidFill>
            <a:latin typeface="Arial" panose="020B0604020202020204" pitchFamily="34" charset="0"/>
            <a:cs typeface="Arial" panose="020B0604020202020204" pitchFamily="34" charset="0"/>
          </a:endParaRPr>
        </a:p>
      </dgm:t>
    </dgm:pt>
    <dgm:pt modelId="{8D6D0F01-D0E8-4DDC-A346-158D47DE56AF}" type="parTrans" cxnId="{67A6AC62-A6BF-4603-A399-4DFFCBE782E6}">
      <dgm:prSet/>
      <dgm:spPr/>
      <dgm:t>
        <a:bodyPr/>
        <a:lstStyle/>
        <a:p>
          <a:endParaRPr lang="en-US"/>
        </a:p>
      </dgm:t>
    </dgm:pt>
    <dgm:pt modelId="{391F0830-19F7-4A35-8B62-1EE92B7B2C0A}" type="sibTrans" cxnId="{67A6AC62-A6BF-4603-A399-4DFFCBE782E6}">
      <dgm:prSet/>
      <dgm:spPr/>
      <dgm:t>
        <a:bodyPr/>
        <a:lstStyle/>
        <a:p>
          <a:endParaRPr lang="en-US"/>
        </a:p>
      </dgm:t>
    </dgm:pt>
    <dgm:pt modelId="{9D80C1C8-03B5-4448-A085-052C27CB6C59}">
      <dgm:prSet phldrT="[Text]" custT="1">
        <dgm:style>
          <a:lnRef idx="1">
            <a:schemeClr val="accent6"/>
          </a:lnRef>
          <a:fillRef idx="2">
            <a:schemeClr val="accent6"/>
          </a:fillRef>
          <a:effectRef idx="1">
            <a:schemeClr val="accent6"/>
          </a:effectRef>
          <a:fontRef idx="minor">
            <a:schemeClr val="dk1"/>
          </a:fontRef>
        </dgm:style>
      </dgm:prSet>
      <dgm:spPr/>
      <dgm:t>
        <a:bodyPr/>
        <a:lstStyle/>
        <a:p>
          <a:r>
            <a:rPr lang="en-US" sz="2000" b="1" dirty="0" smtClean="0">
              <a:solidFill>
                <a:schemeClr val="bg2"/>
              </a:solidFill>
              <a:latin typeface="Arial" panose="020B0604020202020204" pitchFamily="34" charset="0"/>
              <a:cs typeface="Arial" panose="020B0604020202020204" pitchFamily="34" charset="0"/>
            </a:rPr>
            <a:t>Perforated Shear Wall</a:t>
          </a:r>
          <a:endParaRPr lang="en-US" sz="2000" b="1" dirty="0">
            <a:solidFill>
              <a:schemeClr val="bg2"/>
            </a:solidFill>
            <a:latin typeface="Arial" panose="020B0604020202020204" pitchFamily="34" charset="0"/>
            <a:cs typeface="Arial" panose="020B0604020202020204" pitchFamily="34" charset="0"/>
          </a:endParaRPr>
        </a:p>
      </dgm:t>
    </dgm:pt>
    <dgm:pt modelId="{4C1B0487-4250-4376-BA3A-6E78771023AC}" type="parTrans" cxnId="{7002CDD3-2564-4086-82F5-30557F944B92}">
      <dgm:prSet/>
      <dgm:spPr/>
      <dgm:t>
        <a:bodyPr/>
        <a:lstStyle/>
        <a:p>
          <a:endParaRPr lang="en-US"/>
        </a:p>
      </dgm:t>
    </dgm:pt>
    <dgm:pt modelId="{616E51B5-ECF8-4ED5-93D2-DE423529497E}" type="sibTrans" cxnId="{7002CDD3-2564-4086-82F5-30557F944B92}">
      <dgm:prSet/>
      <dgm:spPr/>
      <dgm:t>
        <a:bodyPr/>
        <a:lstStyle/>
        <a:p>
          <a:endParaRPr lang="en-US"/>
        </a:p>
      </dgm:t>
    </dgm:pt>
    <dgm:pt modelId="{95F02F90-2406-4D1F-A7A9-51D51FA7F83E}">
      <dgm:prSet phldrT="[Text]" custT="1">
        <dgm:style>
          <a:lnRef idx="1">
            <a:schemeClr val="accent3"/>
          </a:lnRef>
          <a:fillRef idx="2">
            <a:schemeClr val="accent3"/>
          </a:fillRef>
          <a:effectRef idx="1">
            <a:schemeClr val="accent3"/>
          </a:effectRef>
          <a:fontRef idx="minor">
            <a:schemeClr val="dk1"/>
          </a:fontRef>
        </dgm:style>
      </dgm:prSet>
      <dgm:spPr/>
      <dgm:t>
        <a:bodyPr/>
        <a:lstStyle/>
        <a:p>
          <a:r>
            <a:rPr lang="en-US" sz="1600" dirty="0" smtClean="0">
              <a:solidFill>
                <a:schemeClr val="bg2"/>
              </a:solidFill>
              <a:latin typeface="Arial" panose="020B0604020202020204" pitchFamily="34" charset="0"/>
              <a:cs typeface="Arial" panose="020B0604020202020204" pitchFamily="34" charset="0"/>
            </a:rPr>
            <a:t>Can only consider the distance between the openings as possible shear walls</a:t>
          </a:r>
          <a:endParaRPr lang="en-US" sz="1600" dirty="0">
            <a:solidFill>
              <a:schemeClr val="bg2"/>
            </a:solidFill>
            <a:latin typeface="Arial" panose="020B0604020202020204" pitchFamily="34" charset="0"/>
            <a:cs typeface="Arial" panose="020B0604020202020204" pitchFamily="34" charset="0"/>
          </a:endParaRPr>
        </a:p>
      </dgm:t>
    </dgm:pt>
    <dgm:pt modelId="{0C1F41DF-7D94-4706-A45A-2F923873513A}" type="parTrans" cxnId="{7E00ED00-3D21-45C0-80D3-639FC0B63165}">
      <dgm:prSet/>
      <dgm:spPr/>
      <dgm:t>
        <a:bodyPr/>
        <a:lstStyle/>
        <a:p>
          <a:endParaRPr lang="en-US"/>
        </a:p>
      </dgm:t>
    </dgm:pt>
    <dgm:pt modelId="{22D8FC55-1A06-4C6C-A308-02E4E2AE3394}" type="sibTrans" cxnId="{7E00ED00-3D21-45C0-80D3-639FC0B63165}">
      <dgm:prSet/>
      <dgm:spPr/>
      <dgm:t>
        <a:bodyPr/>
        <a:lstStyle/>
        <a:p>
          <a:endParaRPr lang="en-US"/>
        </a:p>
      </dgm:t>
    </dgm:pt>
    <dgm:pt modelId="{992079E5-128E-4430-8BE6-E4AE1840EB4B}">
      <dgm:prSet phldrT="[Text]" custT="1">
        <dgm:style>
          <a:lnRef idx="1">
            <a:schemeClr val="accent3"/>
          </a:lnRef>
          <a:fillRef idx="2">
            <a:schemeClr val="accent3"/>
          </a:fillRef>
          <a:effectRef idx="1">
            <a:schemeClr val="accent3"/>
          </a:effectRef>
          <a:fontRef idx="minor">
            <a:schemeClr val="dk1"/>
          </a:fontRef>
        </dgm:style>
      </dgm:prSet>
      <dgm:spPr/>
      <dgm:t>
        <a:bodyPr/>
        <a:lstStyle/>
        <a:p>
          <a:r>
            <a:rPr lang="en-US" sz="1600" dirty="0" smtClean="0">
              <a:solidFill>
                <a:schemeClr val="bg2"/>
              </a:solidFill>
              <a:latin typeface="Arial" panose="020B0604020202020204" pitchFamily="34" charset="0"/>
              <a:cs typeface="Arial" panose="020B0604020202020204" pitchFamily="34" charset="0"/>
            </a:rPr>
            <a:t>The framing and connections around the openings are designed to transfer the force around it</a:t>
          </a:r>
          <a:endParaRPr lang="en-US" sz="1600" dirty="0">
            <a:solidFill>
              <a:schemeClr val="bg2"/>
            </a:solidFill>
            <a:latin typeface="Arial" panose="020B0604020202020204" pitchFamily="34" charset="0"/>
            <a:cs typeface="Arial" panose="020B0604020202020204" pitchFamily="34" charset="0"/>
          </a:endParaRPr>
        </a:p>
      </dgm:t>
    </dgm:pt>
    <dgm:pt modelId="{75111BB0-DD4B-4E14-B4A7-C7697FF73DB1}" type="parTrans" cxnId="{255302A4-0C02-42DD-B4C5-1A778265D7B7}">
      <dgm:prSet/>
      <dgm:spPr/>
      <dgm:t>
        <a:bodyPr/>
        <a:lstStyle/>
        <a:p>
          <a:endParaRPr lang="en-US"/>
        </a:p>
      </dgm:t>
    </dgm:pt>
    <dgm:pt modelId="{9109B56B-D779-45EE-8865-BC2B666B8A5F}" type="sibTrans" cxnId="{255302A4-0C02-42DD-B4C5-1A778265D7B7}">
      <dgm:prSet/>
      <dgm:spPr/>
      <dgm:t>
        <a:bodyPr/>
        <a:lstStyle/>
        <a:p>
          <a:endParaRPr lang="en-US"/>
        </a:p>
      </dgm:t>
    </dgm:pt>
    <dgm:pt modelId="{D61B3ED0-9898-4408-84D3-9257A59B3F60}">
      <dgm:prSet phldrT="[Text]" custT="1">
        <dgm:style>
          <a:lnRef idx="1">
            <a:schemeClr val="accent3"/>
          </a:lnRef>
          <a:fillRef idx="2">
            <a:schemeClr val="accent3"/>
          </a:fillRef>
          <a:effectRef idx="1">
            <a:schemeClr val="accent3"/>
          </a:effectRef>
          <a:fontRef idx="minor">
            <a:schemeClr val="dk1"/>
          </a:fontRef>
        </dgm:style>
      </dgm:prSet>
      <dgm:spPr/>
      <dgm:t>
        <a:bodyPr/>
        <a:lstStyle/>
        <a:p>
          <a:r>
            <a:rPr lang="en-US" sz="1600" dirty="0" smtClean="0">
              <a:solidFill>
                <a:schemeClr val="bg2"/>
              </a:solidFill>
              <a:latin typeface="Arial" panose="020B0604020202020204" pitchFamily="34" charset="0"/>
              <a:cs typeface="Arial" panose="020B0604020202020204" pitchFamily="34" charset="0"/>
            </a:rPr>
            <a:t>Permits the height and width of the shear wall segments to be the full height of the wall and the width of the full height segment adjacent to the opening</a:t>
          </a:r>
          <a:endParaRPr lang="en-US" sz="1600" dirty="0">
            <a:solidFill>
              <a:schemeClr val="bg2"/>
            </a:solidFill>
            <a:latin typeface="Arial" panose="020B0604020202020204" pitchFamily="34" charset="0"/>
            <a:cs typeface="Arial" panose="020B0604020202020204" pitchFamily="34" charset="0"/>
          </a:endParaRPr>
        </a:p>
      </dgm:t>
    </dgm:pt>
    <dgm:pt modelId="{F15037C7-CA7B-4C0E-B411-497F7F412CFA}" type="parTrans" cxnId="{5ABB3470-8416-4972-8BD1-43B083054B50}">
      <dgm:prSet/>
      <dgm:spPr/>
      <dgm:t>
        <a:bodyPr/>
        <a:lstStyle/>
        <a:p>
          <a:endParaRPr lang="en-US"/>
        </a:p>
      </dgm:t>
    </dgm:pt>
    <dgm:pt modelId="{A34A22A4-1E20-41CC-847A-2C7C2F1B0374}" type="sibTrans" cxnId="{5ABB3470-8416-4972-8BD1-43B083054B50}">
      <dgm:prSet/>
      <dgm:spPr/>
      <dgm:t>
        <a:bodyPr/>
        <a:lstStyle/>
        <a:p>
          <a:endParaRPr lang="en-US"/>
        </a:p>
      </dgm:t>
    </dgm:pt>
    <dgm:pt modelId="{A536630C-395D-4D62-B3E3-D3DB4BCCA049}" type="pres">
      <dgm:prSet presAssocID="{1BAB3F82-64B6-4141-A395-C1324AD75E2E}" presName="linear" presStyleCnt="0">
        <dgm:presLayoutVars>
          <dgm:dir/>
          <dgm:animLvl val="lvl"/>
          <dgm:resizeHandles val="exact"/>
        </dgm:presLayoutVars>
      </dgm:prSet>
      <dgm:spPr/>
      <dgm:t>
        <a:bodyPr/>
        <a:lstStyle/>
        <a:p>
          <a:endParaRPr lang="en-US"/>
        </a:p>
      </dgm:t>
    </dgm:pt>
    <dgm:pt modelId="{A4F76419-676D-43B5-91EA-10CBE2371B80}" type="pres">
      <dgm:prSet presAssocID="{1E1DB629-A6F5-4546-A2B4-8C68645168B3}" presName="parentLin" presStyleCnt="0"/>
      <dgm:spPr/>
    </dgm:pt>
    <dgm:pt modelId="{17B3AFA3-E617-4193-B61F-F0A1EDE18D7A}" type="pres">
      <dgm:prSet presAssocID="{1E1DB629-A6F5-4546-A2B4-8C68645168B3}" presName="parentLeftMargin" presStyleLbl="node1" presStyleIdx="0" presStyleCnt="3"/>
      <dgm:spPr/>
      <dgm:t>
        <a:bodyPr/>
        <a:lstStyle/>
        <a:p>
          <a:endParaRPr lang="en-US"/>
        </a:p>
      </dgm:t>
    </dgm:pt>
    <dgm:pt modelId="{921361F5-707C-4E90-9749-A1C477D911E2}" type="pres">
      <dgm:prSet presAssocID="{1E1DB629-A6F5-4546-A2B4-8C68645168B3}" presName="parentText" presStyleLbl="node1" presStyleIdx="0" presStyleCnt="3" custScaleX="92081" custScaleY="63773">
        <dgm:presLayoutVars>
          <dgm:chMax val="0"/>
          <dgm:bulletEnabled val="1"/>
        </dgm:presLayoutVars>
      </dgm:prSet>
      <dgm:spPr/>
      <dgm:t>
        <a:bodyPr/>
        <a:lstStyle/>
        <a:p>
          <a:endParaRPr lang="en-US"/>
        </a:p>
      </dgm:t>
    </dgm:pt>
    <dgm:pt modelId="{D21763B5-7E9F-464B-B632-6D38580C6B62}" type="pres">
      <dgm:prSet presAssocID="{1E1DB629-A6F5-4546-A2B4-8C68645168B3}" presName="negativeSpace" presStyleCnt="0"/>
      <dgm:spPr/>
    </dgm:pt>
    <dgm:pt modelId="{6B940FEC-0040-488F-9B06-83CCC695FA4D}" type="pres">
      <dgm:prSet presAssocID="{1E1DB629-A6F5-4546-A2B4-8C68645168B3}" presName="childText" presStyleLbl="conFgAcc1" presStyleIdx="0" presStyleCnt="3">
        <dgm:presLayoutVars>
          <dgm:bulletEnabled val="1"/>
        </dgm:presLayoutVars>
      </dgm:prSet>
      <dgm:spPr/>
      <dgm:t>
        <a:bodyPr/>
        <a:lstStyle/>
        <a:p>
          <a:endParaRPr lang="en-US"/>
        </a:p>
      </dgm:t>
    </dgm:pt>
    <dgm:pt modelId="{472721A7-693C-4C29-A17B-77FF833216A9}" type="pres">
      <dgm:prSet presAssocID="{26ABB984-AB57-4D10-A168-BDEC0EAA9A43}" presName="spaceBetweenRectangles" presStyleCnt="0"/>
      <dgm:spPr/>
    </dgm:pt>
    <dgm:pt modelId="{AF3504ED-72AE-45AB-B12F-90B80722C3AA}" type="pres">
      <dgm:prSet presAssocID="{7A0504CB-74B1-437D-9AF4-8B6C97AA4E97}" presName="parentLin" presStyleCnt="0"/>
      <dgm:spPr/>
    </dgm:pt>
    <dgm:pt modelId="{0C5EBC67-C6B4-40EB-B27E-B4E64CA8E238}" type="pres">
      <dgm:prSet presAssocID="{7A0504CB-74B1-437D-9AF4-8B6C97AA4E97}" presName="parentLeftMargin" presStyleLbl="node1" presStyleIdx="0" presStyleCnt="3"/>
      <dgm:spPr/>
      <dgm:t>
        <a:bodyPr/>
        <a:lstStyle/>
        <a:p>
          <a:endParaRPr lang="en-US"/>
        </a:p>
      </dgm:t>
    </dgm:pt>
    <dgm:pt modelId="{5115D935-6546-48D2-8B82-E6C0F947AED5}" type="pres">
      <dgm:prSet presAssocID="{7A0504CB-74B1-437D-9AF4-8B6C97AA4E97}" presName="parentText" presStyleLbl="node1" presStyleIdx="1" presStyleCnt="3" custScaleX="92081" custScaleY="63773">
        <dgm:presLayoutVars>
          <dgm:chMax val="0"/>
          <dgm:bulletEnabled val="1"/>
        </dgm:presLayoutVars>
      </dgm:prSet>
      <dgm:spPr/>
      <dgm:t>
        <a:bodyPr/>
        <a:lstStyle/>
        <a:p>
          <a:endParaRPr lang="en-US"/>
        </a:p>
      </dgm:t>
    </dgm:pt>
    <dgm:pt modelId="{9602B1E5-0792-4E44-8F6F-905D02E77A0A}" type="pres">
      <dgm:prSet presAssocID="{7A0504CB-74B1-437D-9AF4-8B6C97AA4E97}" presName="negativeSpace" presStyleCnt="0"/>
      <dgm:spPr/>
    </dgm:pt>
    <dgm:pt modelId="{A68F1832-19E9-444A-B765-5B404355A72B}" type="pres">
      <dgm:prSet presAssocID="{7A0504CB-74B1-437D-9AF4-8B6C97AA4E97}" presName="childText" presStyleLbl="conFgAcc1" presStyleIdx="1" presStyleCnt="3">
        <dgm:presLayoutVars>
          <dgm:bulletEnabled val="1"/>
        </dgm:presLayoutVars>
      </dgm:prSet>
      <dgm:spPr/>
      <dgm:t>
        <a:bodyPr/>
        <a:lstStyle/>
        <a:p>
          <a:endParaRPr lang="en-US"/>
        </a:p>
      </dgm:t>
    </dgm:pt>
    <dgm:pt modelId="{BC181A1B-FA1B-4C78-B602-15B89484C731}" type="pres">
      <dgm:prSet presAssocID="{391F0830-19F7-4A35-8B62-1EE92B7B2C0A}" presName="spaceBetweenRectangles" presStyleCnt="0"/>
      <dgm:spPr/>
    </dgm:pt>
    <dgm:pt modelId="{5DE2874C-AAC1-459D-9A16-B720BADFE177}" type="pres">
      <dgm:prSet presAssocID="{9D80C1C8-03B5-4448-A085-052C27CB6C59}" presName="parentLin" presStyleCnt="0"/>
      <dgm:spPr/>
    </dgm:pt>
    <dgm:pt modelId="{48282075-6F6F-4E1F-8C31-3C63B4E9EC72}" type="pres">
      <dgm:prSet presAssocID="{9D80C1C8-03B5-4448-A085-052C27CB6C59}" presName="parentLeftMargin" presStyleLbl="node1" presStyleIdx="1" presStyleCnt="3"/>
      <dgm:spPr/>
      <dgm:t>
        <a:bodyPr/>
        <a:lstStyle/>
        <a:p>
          <a:endParaRPr lang="en-US"/>
        </a:p>
      </dgm:t>
    </dgm:pt>
    <dgm:pt modelId="{11A802EF-DADD-4648-A815-89CC64821C1D}" type="pres">
      <dgm:prSet presAssocID="{9D80C1C8-03B5-4448-A085-052C27CB6C59}" presName="parentText" presStyleLbl="node1" presStyleIdx="2" presStyleCnt="3" custScaleX="92081" custScaleY="63773">
        <dgm:presLayoutVars>
          <dgm:chMax val="0"/>
          <dgm:bulletEnabled val="1"/>
        </dgm:presLayoutVars>
      </dgm:prSet>
      <dgm:spPr/>
      <dgm:t>
        <a:bodyPr/>
        <a:lstStyle/>
        <a:p>
          <a:endParaRPr lang="en-US"/>
        </a:p>
      </dgm:t>
    </dgm:pt>
    <dgm:pt modelId="{E866CF54-7475-4707-8ED6-1BF7E23BC291}" type="pres">
      <dgm:prSet presAssocID="{9D80C1C8-03B5-4448-A085-052C27CB6C59}" presName="negativeSpace" presStyleCnt="0"/>
      <dgm:spPr/>
    </dgm:pt>
    <dgm:pt modelId="{6F4BFFC4-7D1D-4AED-AA2D-05EAB6AC3322}" type="pres">
      <dgm:prSet presAssocID="{9D80C1C8-03B5-4448-A085-052C27CB6C59}" presName="childText" presStyleLbl="conFgAcc1" presStyleIdx="2" presStyleCnt="3">
        <dgm:presLayoutVars>
          <dgm:bulletEnabled val="1"/>
        </dgm:presLayoutVars>
      </dgm:prSet>
      <dgm:spPr/>
      <dgm:t>
        <a:bodyPr/>
        <a:lstStyle/>
        <a:p>
          <a:endParaRPr lang="en-US"/>
        </a:p>
      </dgm:t>
    </dgm:pt>
  </dgm:ptLst>
  <dgm:cxnLst>
    <dgm:cxn modelId="{FD09701C-74B7-4FF3-9AF4-5EBB2C6462A9}" type="presOf" srcId="{9D80C1C8-03B5-4448-A085-052C27CB6C59}" destId="{11A802EF-DADD-4648-A815-89CC64821C1D}" srcOrd="1" destOrd="0" presId="urn:microsoft.com/office/officeart/2005/8/layout/list1"/>
    <dgm:cxn modelId="{7FA1C4AC-26AF-4C0E-9D5F-0F2414DC3222}" type="presOf" srcId="{7A0504CB-74B1-437D-9AF4-8B6C97AA4E97}" destId="{5115D935-6546-48D2-8B82-E6C0F947AED5}" srcOrd="1" destOrd="0" presId="urn:microsoft.com/office/officeart/2005/8/layout/list1"/>
    <dgm:cxn modelId="{7E00ED00-3D21-45C0-80D3-639FC0B63165}" srcId="{1E1DB629-A6F5-4546-A2B4-8C68645168B3}" destId="{95F02F90-2406-4D1F-A7A9-51D51FA7F83E}" srcOrd="0" destOrd="0" parTransId="{0C1F41DF-7D94-4706-A45A-2F923873513A}" sibTransId="{22D8FC55-1A06-4C6C-A308-02E4E2AE3394}"/>
    <dgm:cxn modelId="{E341D821-CEBF-4647-A6CB-760AB4AF697D}" type="presOf" srcId="{1E1DB629-A6F5-4546-A2B4-8C68645168B3}" destId="{17B3AFA3-E617-4193-B61F-F0A1EDE18D7A}" srcOrd="0" destOrd="0" presId="urn:microsoft.com/office/officeart/2005/8/layout/list1"/>
    <dgm:cxn modelId="{255302A4-0C02-42DD-B4C5-1A778265D7B7}" srcId="{7A0504CB-74B1-437D-9AF4-8B6C97AA4E97}" destId="{992079E5-128E-4430-8BE6-E4AE1840EB4B}" srcOrd="0" destOrd="0" parTransId="{75111BB0-DD4B-4E14-B4A7-C7697FF73DB1}" sibTransId="{9109B56B-D779-45EE-8865-BC2B666B8A5F}"/>
    <dgm:cxn modelId="{67A6AC62-A6BF-4603-A399-4DFFCBE782E6}" srcId="{1BAB3F82-64B6-4141-A395-C1324AD75E2E}" destId="{7A0504CB-74B1-437D-9AF4-8B6C97AA4E97}" srcOrd="1" destOrd="0" parTransId="{8D6D0F01-D0E8-4DDC-A346-158D47DE56AF}" sibTransId="{391F0830-19F7-4A35-8B62-1EE92B7B2C0A}"/>
    <dgm:cxn modelId="{09B8326A-09B4-427C-996B-CB44DDE9ABD7}" type="presOf" srcId="{D61B3ED0-9898-4408-84D3-9257A59B3F60}" destId="{6F4BFFC4-7D1D-4AED-AA2D-05EAB6AC3322}" srcOrd="0" destOrd="0" presId="urn:microsoft.com/office/officeart/2005/8/layout/list1"/>
    <dgm:cxn modelId="{697C7050-0288-4585-B470-65075D52F40D}" type="presOf" srcId="{95F02F90-2406-4D1F-A7A9-51D51FA7F83E}" destId="{6B940FEC-0040-488F-9B06-83CCC695FA4D}" srcOrd="0" destOrd="0" presId="urn:microsoft.com/office/officeart/2005/8/layout/list1"/>
    <dgm:cxn modelId="{3F2AD05E-6434-47CD-958C-6EA6355CD1F6}" type="presOf" srcId="{7A0504CB-74B1-437D-9AF4-8B6C97AA4E97}" destId="{0C5EBC67-C6B4-40EB-B27E-B4E64CA8E238}" srcOrd="0" destOrd="0" presId="urn:microsoft.com/office/officeart/2005/8/layout/list1"/>
    <dgm:cxn modelId="{CFAAFB5A-3338-4D37-A0F2-EB00A4DB2134}" srcId="{1BAB3F82-64B6-4141-A395-C1324AD75E2E}" destId="{1E1DB629-A6F5-4546-A2B4-8C68645168B3}" srcOrd="0" destOrd="0" parTransId="{8AA039F6-F4CE-4C89-97DF-AF9181599C2F}" sibTransId="{26ABB984-AB57-4D10-A168-BDEC0EAA9A43}"/>
    <dgm:cxn modelId="{7002CDD3-2564-4086-82F5-30557F944B92}" srcId="{1BAB3F82-64B6-4141-A395-C1324AD75E2E}" destId="{9D80C1C8-03B5-4448-A085-052C27CB6C59}" srcOrd="2" destOrd="0" parTransId="{4C1B0487-4250-4376-BA3A-6E78771023AC}" sibTransId="{616E51B5-ECF8-4ED5-93D2-DE423529497E}"/>
    <dgm:cxn modelId="{5ABB3470-8416-4972-8BD1-43B083054B50}" srcId="{9D80C1C8-03B5-4448-A085-052C27CB6C59}" destId="{D61B3ED0-9898-4408-84D3-9257A59B3F60}" srcOrd="0" destOrd="0" parTransId="{F15037C7-CA7B-4C0E-B411-497F7F412CFA}" sibTransId="{A34A22A4-1E20-41CC-847A-2C7C2F1B0374}"/>
    <dgm:cxn modelId="{3C069BC8-8DAB-49EF-AEE8-6B4B55748C6C}" type="presOf" srcId="{992079E5-128E-4430-8BE6-E4AE1840EB4B}" destId="{A68F1832-19E9-444A-B765-5B404355A72B}" srcOrd="0" destOrd="0" presId="urn:microsoft.com/office/officeart/2005/8/layout/list1"/>
    <dgm:cxn modelId="{8295D0D1-C50C-42FA-9471-CEF103A152CC}" type="presOf" srcId="{9D80C1C8-03B5-4448-A085-052C27CB6C59}" destId="{48282075-6F6F-4E1F-8C31-3C63B4E9EC72}" srcOrd="0" destOrd="0" presId="urn:microsoft.com/office/officeart/2005/8/layout/list1"/>
    <dgm:cxn modelId="{2B6C5CDC-9695-41F3-BF76-B8C1814E2CBA}" type="presOf" srcId="{1BAB3F82-64B6-4141-A395-C1324AD75E2E}" destId="{A536630C-395D-4D62-B3E3-D3DB4BCCA049}" srcOrd="0" destOrd="0" presId="urn:microsoft.com/office/officeart/2005/8/layout/list1"/>
    <dgm:cxn modelId="{A35BA7C2-3DB3-4A8A-ADBA-F05F813FD0B9}" type="presOf" srcId="{1E1DB629-A6F5-4546-A2B4-8C68645168B3}" destId="{921361F5-707C-4E90-9749-A1C477D911E2}" srcOrd="1" destOrd="0" presId="urn:microsoft.com/office/officeart/2005/8/layout/list1"/>
    <dgm:cxn modelId="{5891C09A-71A8-4A93-B251-9C5EE37B6709}" type="presParOf" srcId="{A536630C-395D-4D62-B3E3-D3DB4BCCA049}" destId="{A4F76419-676D-43B5-91EA-10CBE2371B80}" srcOrd="0" destOrd="0" presId="urn:microsoft.com/office/officeart/2005/8/layout/list1"/>
    <dgm:cxn modelId="{7CDAF287-9A60-4033-882D-157537C3C67E}" type="presParOf" srcId="{A4F76419-676D-43B5-91EA-10CBE2371B80}" destId="{17B3AFA3-E617-4193-B61F-F0A1EDE18D7A}" srcOrd="0" destOrd="0" presId="urn:microsoft.com/office/officeart/2005/8/layout/list1"/>
    <dgm:cxn modelId="{42C12B08-35CD-4705-A5ED-445045064F79}" type="presParOf" srcId="{A4F76419-676D-43B5-91EA-10CBE2371B80}" destId="{921361F5-707C-4E90-9749-A1C477D911E2}" srcOrd="1" destOrd="0" presId="urn:microsoft.com/office/officeart/2005/8/layout/list1"/>
    <dgm:cxn modelId="{ABC25E33-2164-4538-9DF9-D312A1B80402}" type="presParOf" srcId="{A536630C-395D-4D62-B3E3-D3DB4BCCA049}" destId="{D21763B5-7E9F-464B-B632-6D38580C6B62}" srcOrd="1" destOrd="0" presId="urn:microsoft.com/office/officeart/2005/8/layout/list1"/>
    <dgm:cxn modelId="{0ADA1B76-9B98-4203-BCD8-447898BE33F9}" type="presParOf" srcId="{A536630C-395D-4D62-B3E3-D3DB4BCCA049}" destId="{6B940FEC-0040-488F-9B06-83CCC695FA4D}" srcOrd="2" destOrd="0" presId="urn:microsoft.com/office/officeart/2005/8/layout/list1"/>
    <dgm:cxn modelId="{3EA03D95-BD10-41AB-9474-106AE08E1B5A}" type="presParOf" srcId="{A536630C-395D-4D62-B3E3-D3DB4BCCA049}" destId="{472721A7-693C-4C29-A17B-77FF833216A9}" srcOrd="3" destOrd="0" presId="urn:microsoft.com/office/officeart/2005/8/layout/list1"/>
    <dgm:cxn modelId="{F66B810F-B78D-4111-8306-A67F1AD6E4F1}" type="presParOf" srcId="{A536630C-395D-4D62-B3E3-D3DB4BCCA049}" destId="{AF3504ED-72AE-45AB-B12F-90B80722C3AA}" srcOrd="4" destOrd="0" presId="urn:microsoft.com/office/officeart/2005/8/layout/list1"/>
    <dgm:cxn modelId="{5F6B2C75-6C42-401E-AED0-EDE6DF4481BD}" type="presParOf" srcId="{AF3504ED-72AE-45AB-B12F-90B80722C3AA}" destId="{0C5EBC67-C6B4-40EB-B27E-B4E64CA8E238}" srcOrd="0" destOrd="0" presId="urn:microsoft.com/office/officeart/2005/8/layout/list1"/>
    <dgm:cxn modelId="{713899FD-9FE9-4594-AC13-78EB82FD2397}" type="presParOf" srcId="{AF3504ED-72AE-45AB-B12F-90B80722C3AA}" destId="{5115D935-6546-48D2-8B82-E6C0F947AED5}" srcOrd="1" destOrd="0" presId="urn:microsoft.com/office/officeart/2005/8/layout/list1"/>
    <dgm:cxn modelId="{6671307F-B03E-4A91-A5C4-7EA86C1E762F}" type="presParOf" srcId="{A536630C-395D-4D62-B3E3-D3DB4BCCA049}" destId="{9602B1E5-0792-4E44-8F6F-905D02E77A0A}" srcOrd="5" destOrd="0" presId="urn:microsoft.com/office/officeart/2005/8/layout/list1"/>
    <dgm:cxn modelId="{7AA0A346-E62E-477F-80A4-5729E8C6CF87}" type="presParOf" srcId="{A536630C-395D-4D62-B3E3-D3DB4BCCA049}" destId="{A68F1832-19E9-444A-B765-5B404355A72B}" srcOrd="6" destOrd="0" presId="urn:microsoft.com/office/officeart/2005/8/layout/list1"/>
    <dgm:cxn modelId="{3028C939-DFED-48DA-89CE-2B31F347EE95}" type="presParOf" srcId="{A536630C-395D-4D62-B3E3-D3DB4BCCA049}" destId="{BC181A1B-FA1B-4C78-B602-15B89484C731}" srcOrd="7" destOrd="0" presId="urn:microsoft.com/office/officeart/2005/8/layout/list1"/>
    <dgm:cxn modelId="{DCF6D124-6F27-40EA-9B1E-CA4F36673456}" type="presParOf" srcId="{A536630C-395D-4D62-B3E3-D3DB4BCCA049}" destId="{5DE2874C-AAC1-459D-9A16-B720BADFE177}" srcOrd="8" destOrd="0" presId="urn:microsoft.com/office/officeart/2005/8/layout/list1"/>
    <dgm:cxn modelId="{C8B59890-EB19-4134-B3D6-7081DBC729F8}" type="presParOf" srcId="{5DE2874C-AAC1-459D-9A16-B720BADFE177}" destId="{48282075-6F6F-4E1F-8C31-3C63B4E9EC72}" srcOrd="0" destOrd="0" presId="urn:microsoft.com/office/officeart/2005/8/layout/list1"/>
    <dgm:cxn modelId="{B3D6E5E3-E407-432C-8996-D83D9A92900A}" type="presParOf" srcId="{5DE2874C-AAC1-459D-9A16-B720BADFE177}" destId="{11A802EF-DADD-4648-A815-89CC64821C1D}" srcOrd="1" destOrd="0" presId="urn:microsoft.com/office/officeart/2005/8/layout/list1"/>
    <dgm:cxn modelId="{73392EED-2E6C-4DAA-9481-194AACC1D63A}" type="presParOf" srcId="{A536630C-395D-4D62-B3E3-D3DB4BCCA049}" destId="{E866CF54-7475-4707-8ED6-1BF7E23BC291}" srcOrd="9" destOrd="0" presId="urn:microsoft.com/office/officeart/2005/8/layout/list1"/>
    <dgm:cxn modelId="{1F60DA21-A925-43B3-B76B-C9A5E44DA482}" type="presParOf" srcId="{A536630C-395D-4D62-B3E3-D3DB4BCCA049}" destId="{6F4BFFC4-7D1D-4AED-AA2D-05EAB6AC3322}" srcOrd="10" destOrd="0" presId="urn:microsoft.com/office/officeart/2005/8/layout/lis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DEA9A47F-0C32-498C-B50E-918E779E16B4}" type="doc">
      <dgm:prSet loTypeId="urn:microsoft.com/office/officeart/2005/8/layout/hList6" loCatId="list" qsTypeId="urn:microsoft.com/office/officeart/2005/8/quickstyle/simple1" qsCatId="simple" csTypeId="urn:microsoft.com/office/officeart/2005/8/colors/accent3_5" csCatId="accent3" phldr="1"/>
      <dgm:spPr/>
      <dgm:t>
        <a:bodyPr/>
        <a:lstStyle/>
        <a:p>
          <a:endParaRPr lang="en-US"/>
        </a:p>
      </dgm:t>
    </dgm:pt>
    <dgm:pt modelId="{FE435BB2-059B-449F-A023-EEC1CCA84C0C}">
      <dgm:prSet phldrT="[Text]" custT="1">
        <dgm:style>
          <a:lnRef idx="1">
            <a:schemeClr val="accent3"/>
          </a:lnRef>
          <a:fillRef idx="2">
            <a:schemeClr val="accent3"/>
          </a:fillRef>
          <a:effectRef idx="1">
            <a:schemeClr val="accent3"/>
          </a:effectRef>
          <a:fontRef idx="minor">
            <a:schemeClr val="dk1"/>
          </a:fontRef>
        </dgm:style>
      </dgm:prSet>
      <dgm:spPr/>
      <dgm:t>
        <a:bodyPr/>
        <a:lstStyle/>
        <a:p>
          <a:pPr>
            <a:lnSpc>
              <a:spcPct val="90000"/>
            </a:lnSpc>
          </a:pPr>
          <a:r>
            <a:rPr lang="en-US" sz="22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Code Provisions</a:t>
          </a:r>
          <a:endParaRPr lang="en-US" sz="22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endParaRPr>
        </a:p>
      </dgm:t>
    </dgm:pt>
    <dgm:pt modelId="{67808519-7411-418D-AC3F-EDA59E96FDD2}" type="parTrans" cxnId="{E65F1EC9-CE0A-4058-8360-6F5AA6EDFC3E}">
      <dgm:prSet/>
      <dgm:spPr/>
      <dgm:t>
        <a:bodyPr/>
        <a:lstStyle/>
        <a:p>
          <a:endParaRPr lang="en-US"/>
        </a:p>
      </dgm:t>
    </dgm:pt>
    <dgm:pt modelId="{40C37960-7264-41F6-A19E-3A631005B319}" type="sibTrans" cxnId="{E65F1EC9-CE0A-4058-8360-6F5AA6EDFC3E}">
      <dgm:prSet/>
      <dgm:spPr/>
      <dgm:t>
        <a:bodyPr/>
        <a:lstStyle/>
        <a:p>
          <a:endParaRPr lang="en-US"/>
        </a:p>
      </dgm:t>
    </dgm:pt>
    <dgm:pt modelId="{47AEAFB3-99FA-43F9-8A71-B3ADC4BD1215}">
      <dgm:prSet phldrT="[Text]" custT="1">
        <dgm:style>
          <a:lnRef idx="1">
            <a:schemeClr val="accent3"/>
          </a:lnRef>
          <a:fillRef idx="2">
            <a:schemeClr val="accent3"/>
          </a:fillRef>
          <a:effectRef idx="1">
            <a:schemeClr val="accent3"/>
          </a:effectRef>
          <a:fontRef idx="minor">
            <a:schemeClr val="dk1"/>
          </a:fontRef>
        </dgm:style>
      </dgm:prSet>
      <dgm:spPr/>
      <dgm:t>
        <a:bodyPr/>
        <a:lstStyle/>
        <a:p>
          <a:pPr>
            <a:lnSpc>
              <a:spcPct val="120000"/>
            </a:lnSpc>
          </a:pPr>
          <a:r>
            <a:rPr lang="en-US" sz="1600" dirty="0" smtClean="0">
              <a:solidFill>
                <a:schemeClr val="bg2"/>
              </a:solidFill>
              <a:latin typeface="Arial" panose="020B0604020202020204" pitchFamily="34" charset="0"/>
              <a:cs typeface="Arial" panose="020B0604020202020204" pitchFamily="34" charset="0"/>
            </a:rPr>
            <a:t>Layout of 2015 IBC and ASCE 7-10</a:t>
          </a:r>
          <a:endParaRPr lang="en-US" sz="1600" dirty="0">
            <a:solidFill>
              <a:schemeClr val="bg2"/>
            </a:solidFill>
            <a:latin typeface="Arial" panose="020B0604020202020204" pitchFamily="34" charset="0"/>
            <a:cs typeface="Arial" panose="020B0604020202020204" pitchFamily="34" charset="0"/>
          </a:endParaRPr>
        </a:p>
      </dgm:t>
    </dgm:pt>
    <dgm:pt modelId="{C8064CB1-9127-4941-AE4F-74E2DDC71168}" type="parTrans" cxnId="{D253ADE5-1172-466E-9246-C5DBE6986BE3}">
      <dgm:prSet/>
      <dgm:spPr/>
      <dgm:t>
        <a:bodyPr/>
        <a:lstStyle/>
        <a:p>
          <a:endParaRPr lang="en-US"/>
        </a:p>
      </dgm:t>
    </dgm:pt>
    <dgm:pt modelId="{861B6448-5C08-4C7A-9B08-E9A93F5AC149}" type="sibTrans" cxnId="{D253ADE5-1172-466E-9246-C5DBE6986BE3}">
      <dgm:prSet/>
      <dgm:spPr/>
      <dgm:t>
        <a:bodyPr/>
        <a:lstStyle/>
        <a:p>
          <a:endParaRPr lang="en-US"/>
        </a:p>
      </dgm:t>
    </dgm:pt>
    <dgm:pt modelId="{41E861EF-DBF5-432F-B479-17631F878331}">
      <dgm:prSet phldrT="[Text]" custT="1">
        <dgm:style>
          <a:lnRef idx="1">
            <a:schemeClr val="accent3"/>
          </a:lnRef>
          <a:fillRef idx="2">
            <a:schemeClr val="accent3"/>
          </a:fillRef>
          <a:effectRef idx="1">
            <a:schemeClr val="accent3"/>
          </a:effectRef>
          <a:fontRef idx="minor">
            <a:schemeClr val="dk1"/>
          </a:fontRef>
        </dgm:style>
      </dgm:prSet>
      <dgm:spPr/>
      <dgm:t>
        <a:bodyPr/>
        <a:lstStyle/>
        <a:p>
          <a:pPr>
            <a:lnSpc>
              <a:spcPct val="120000"/>
            </a:lnSpc>
          </a:pPr>
          <a:r>
            <a:rPr lang="en-US" sz="1600" dirty="0" smtClean="0">
              <a:solidFill>
                <a:schemeClr val="bg2"/>
              </a:solidFill>
              <a:latin typeface="Arial" panose="020B0604020202020204" pitchFamily="34" charset="0"/>
              <a:cs typeface="Arial" panose="020B0604020202020204" pitchFamily="34" charset="0"/>
            </a:rPr>
            <a:t>Changes and updates to 2015 IBC and ASCE 7-10</a:t>
          </a:r>
          <a:endParaRPr lang="en-US" sz="1600" dirty="0">
            <a:solidFill>
              <a:schemeClr val="bg2"/>
            </a:solidFill>
            <a:latin typeface="Arial" panose="020B0604020202020204" pitchFamily="34" charset="0"/>
            <a:cs typeface="Arial" panose="020B0604020202020204" pitchFamily="34" charset="0"/>
          </a:endParaRPr>
        </a:p>
      </dgm:t>
    </dgm:pt>
    <dgm:pt modelId="{1089DBCA-DB9F-4853-8DB0-C5477DB1CA0E}" type="parTrans" cxnId="{3FA10B33-AB3E-447C-A45B-D71AE9551C8A}">
      <dgm:prSet/>
      <dgm:spPr/>
      <dgm:t>
        <a:bodyPr/>
        <a:lstStyle/>
        <a:p>
          <a:endParaRPr lang="en-US"/>
        </a:p>
      </dgm:t>
    </dgm:pt>
    <dgm:pt modelId="{2E166A47-9713-471E-84E2-9BF273A5E17E}" type="sibTrans" cxnId="{3FA10B33-AB3E-447C-A45B-D71AE9551C8A}">
      <dgm:prSet/>
      <dgm:spPr/>
      <dgm:t>
        <a:bodyPr/>
        <a:lstStyle/>
        <a:p>
          <a:endParaRPr lang="en-US"/>
        </a:p>
      </dgm:t>
    </dgm:pt>
    <dgm:pt modelId="{9ECFB5C4-ED9B-4553-9B96-3140114F6447}">
      <dgm:prSet phldrT="[Text]" custT="1">
        <dgm:style>
          <a:lnRef idx="1">
            <a:schemeClr val="accent3"/>
          </a:lnRef>
          <a:fillRef idx="2">
            <a:schemeClr val="accent3"/>
          </a:fillRef>
          <a:effectRef idx="1">
            <a:schemeClr val="accent3"/>
          </a:effectRef>
          <a:fontRef idx="minor">
            <a:schemeClr val="dk1"/>
          </a:fontRef>
        </dgm:style>
      </dgm:prSet>
      <dgm:spPr/>
      <dgm:t>
        <a:bodyPr/>
        <a:lstStyle/>
        <a:p>
          <a:pPr>
            <a:lnSpc>
              <a:spcPct val="90000"/>
            </a:lnSpc>
          </a:pPr>
          <a:r>
            <a:rPr lang="en-US" sz="22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Seismic Design Parameters</a:t>
          </a:r>
          <a:endParaRPr lang="en-US" sz="22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endParaRPr>
        </a:p>
      </dgm:t>
    </dgm:pt>
    <dgm:pt modelId="{9172E373-5C5A-43C2-8630-5C92836EEAA6}" type="parTrans" cxnId="{F19E103D-0BCE-414D-86F0-A87B0422FC15}">
      <dgm:prSet/>
      <dgm:spPr/>
      <dgm:t>
        <a:bodyPr/>
        <a:lstStyle/>
        <a:p>
          <a:endParaRPr lang="en-US"/>
        </a:p>
      </dgm:t>
    </dgm:pt>
    <dgm:pt modelId="{7224B99D-A51A-4657-9D69-21B845A3A1B5}" type="sibTrans" cxnId="{F19E103D-0BCE-414D-86F0-A87B0422FC15}">
      <dgm:prSet/>
      <dgm:spPr/>
      <dgm:t>
        <a:bodyPr/>
        <a:lstStyle/>
        <a:p>
          <a:endParaRPr lang="en-US"/>
        </a:p>
      </dgm:t>
    </dgm:pt>
    <dgm:pt modelId="{38CDF23B-3522-4828-A058-6187CE357546}">
      <dgm:prSet phldrT="[Text]" custT="1">
        <dgm:style>
          <a:lnRef idx="1">
            <a:schemeClr val="accent3"/>
          </a:lnRef>
          <a:fillRef idx="2">
            <a:schemeClr val="accent3"/>
          </a:fillRef>
          <a:effectRef idx="1">
            <a:schemeClr val="accent3"/>
          </a:effectRef>
          <a:fontRef idx="minor">
            <a:schemeClr val="dk1"/>
          </a:fontRef>
        </dgm:style>
      </dgm:prSet>
      <dgm:spPr/>
      <dgm:t>
        <a:bodyPr/>
        <a:lstStyle/>
        <a:p>
          <a:pPr>
            <a:lnSpc>
              <a:spcPct val="120000"/>
            </a:lnSpc>
          </a:pPr>
          <a:r>
            <a:rPr lang="en-US" sz="1600" i="1" dirty="0" smtClean="0">
              <a:solidFill>
                <a:schemeClr val="bg2"/>
              </a:solidFill>
              <a:latin typeface="Georgia" panose="02040502050405020303" pitchFamily="18" charset="0"/>
              <a:cs typeface="Arial" panose="020B0604020202020204" pitchFamily="34" charset="0"/>
            </a:rPr>
            <a:t>S</a:t>
          </a:r>
          <a:r>
            <a:rPr lang="en-US" sz="1600" i="1" baseline="-25000" dirty="0" smtClean="0">
              <a:solidFill>
                <a:schemeClr val="bg2"/>
              </a:solidFill>
              <a:latin typeface="Georgia" panose="02040502050405020303" pitchFamily="18" charset="0"/>
              <a:cs typeface="Arial" panose="020B0604020202020204" pitchFamily="34" charset="0"/>
            </a:rPr>
            <a:t>S</a:t>
          </a:r>
          <a:r>
            <a:rPr lang="en-US" sz="1600" dirty="0" smtClean="0">
              <a:solidFill>
                <a:schemeClr val="bg2"/>
              </a:solidFill>
              <a:latin typeface="Arial" panose="020B0604020202020204" pitchFamily="34" charset="0"/>
              <a:cs typeface="Arial" panose="020B0604020202020204" pitchFamily="34" charset="0"/>
            </a:rPr>
            <a:t> and </a:t>
          </a:r>
          <a:r>
            <a:rPr lang="en-US" sz="1600" i="1" dirty="0" smtClean="0">
              <a:solidFill>
                <a:schemeClr val="bg2"/>
              </a:solidFill>
              <a:latin typeface="Georgia" panose="02040502050405020303" pitchFamily="18" charset="0"/>
              <a:cs typeface="Arial" panose="020B0604020202020204" pitchFamily="34" charset="0"/>
            </a:rPr>
            <a:t>S</a:t>
          </a:r>
          <a:r>
            <a:rPr lang="en-US" sz="1600" i="1" baseline="-25000" dirty="0" smtClean="0">
              <a:solidFill>
                <a:schemeClr val="bg2"/>
              </a:solidFill>
              <a:latin typeface="Georgia" panose="02040502050405020303" pitchFamily="18" charset="0"/>
              <a:cs typeface="Arial" panose="020B0604020202020204" pitchFamily="34" charset="0"/>
            </a:rPr>
            <a:t>1</a:t>
          </a:r>
          <a:endParaRPr lang="en-US" sz="1600" i="1" baseline="-25000" dirty="0">
            <a:solidFill>
              <a:schemeClr val="bg2"/>
            </a:solidFill>
            <a:latin typeface="Georgia" panose="02040502050405020303" pitchFamily="18" charset="0"/>
            <a:cs typeface="Arial" panose="020B0604020202020204" pitchFamily="34" charset="0"/>
          </a:endParaRPr>
        </a:p>
      </dgm:t>
    </dgm:pt>
    <dgm:pt modelId="{44BF2970-976C-41D0-8C8D-1CD4E56F23F4}" type="parTrans" cxnId="{D37DCEBC-95A7-42BD-B6A1-D19EB42FD69F}">
      <dgm:prSet/>
      <dgm:spPr/>
      <dgm:t>
        <a:bodyPr/>
        <a:lstStyle/>
        <a:p>
          <a:endParaRPr lang="en-US"/>
        </a:p>
      </dgm:t>
    </dgm:pt>
    <dgm:pt modelId="{B48ED79A-F573-4E0F-8BDC-65C812B8EDD7}" type="sibTrans" cxnId="{D37DCEBC-95A7-42BD-B6A1-D19EB42FD69F}">
      <dgm:prSet/>
      <dgm:spPr/>
      <dgm:t>
        <a:bodyPr/>
        <a:lstStyle/>
        <a:p>
          <a:endParaRPr lang="en-US"/>
        </a:p>
      </dgm:t>
    </dgm:pt>
    <dgm:pt modelId="{538FB8AF-4CF5-4BF7-85BB-83D1FB68104A}">
      <dgm:prSet phldrT="[Text]" custT="1">
        <dgm:style>
          <a:lnRef idx="1">
            <a:schemeClr val="accent3"/>
          </a:lnRef>
          <a:fillRef idx="2">
            <a:schemeClr val="accent3"/>
          </a:fillRef>
          <a:effectRef idx="1">
            <a:schemeClr val="accent3"/>
          </a:effectRef>
          <a:fontRef idx="minor">
            <a:schemeClr val="dk1"/>
          </a:fontRef>
        </dgm:style>
      </dgm:prSet>
      <dgm:spPr/>
      <dgm:t>
        <a:bodyPr/>
        <a:lstStyle/>
        <a:p>
          <a:pPr>
            <a:lnSpc>
              <a:spcPct val="120000"/>
            </a:lnSpc>
          </a:pPr>
          <a:r>
            <a:rPr lang="en-US" sz="1600" i="1" dirty="0" smtClean="0">
              <a:solidFill>
                <a:schemeClr val="bg2"/>
              </a:solidFill>
              <a:latin typeface="Georgia" panose="02040502050405020303" pitchFamily="18" charset="0"/>
              <a:cs typeface="Arial" panose="020B0604020202020204" pitchFamily="34" charset="0"/>
            </a:rPr>
            <a:t>F</a:t>
          </a:r>
          <a:r>
            <a:rPr lang="en-US" sz="1600" i="1" baseline="-25000" dirty="0" smtClean="0">
              <a:solidFill>
                <a:schemeClr val="bg2"/>
              </a:solidFill>
              <a:latin typeface="Georgia" panose="02040502050405020303" pitchFamily="18" charset="0"/>
              <a:cs typeface="Arial" panose="020B0604020202020204" pitchFamily="34" charset="0"/>
            </a:rPr>
            <a:t>a</a:t>
          </a:r>
          <a:r>
            <a:rPr lang="en-US" sz="1600" dirty="0" smtClean="0">
              <a:solidFill>
                <a:schemeClr val="bg2"/>
              </a:solidFill>
              <a:latin typeface="Arial" panose="020B0604020202020204" pitchFamily="34" charset="0"/>
              <a:cs typeface="Arial" panose="020B0604020202020204" pitchFamily="34" charset="0"/>
            </a:rPr>
            <a:t> and </a:t>
          </a:r>
          <a:r>
            <a:rPr lang="en-US" sz="1600" i="1" dirty="0" smtClean="0">
              <a:solidFill>
                <a:schemeClr val="bg2"/>
              </a:solidFill>
              <a:latin typeface="Georgia" panose="02040502050405020303" pitchFamily="18" charset="0"/>
              <a:cs typeface="Arial" panose="020B0604020202020204" pitchFamily="34" charset="0"/>
            </a:rPr>
            <a:t>F</a:t>
          </a:r>
          <a:r>
            <a:rPr lang="en-US" sz="1600" i="1" baseline="-25000" dirty="0" smtClean="0">
              <a:solidFill>
                <a:schemeClr val="bg2"/>
              </a:solidFill>
              <a:latin typeface="Georgia" panose="02040502050405020303" pitchFamily="18" charset="0"/>
              <a:cs typeface="Arial" panose="020B0604020202020204" pitchFamily="34" charset="0"/>
            </a:rPr>
            <a:t>V</a:t>
          </a:r>
          <a:endParaRPr lang="en-US" sz="1600" i="1" baseline="-25000" dirty="0">
            <a:solidFill>
              <a:schemeClr val="bg2"/>
            </a:solidFill>
            <a:latin typeface="Georgia" panose="02040502050405020303" pitchFamily="18" charset="0"/>
            <a:cs typeface="Arial" panose="020B0604020202020204" pitchFamily="34" charset="0"/>
          </a:endParaRPr>
        </a:p>
      </dgm:t>
    </dgm:pt>
    <dgm:pt modelId="{6B1339A7-0770-4786-AC11-17580BA2C476}" type="parTrans" cxnId="{EEC7A7E7-AAB6-4017-80E3-C7C0BA8C0ABE}">
      <dgm:prSet/>
      <dgm:spPr/>
      <dgm:t>
        <a:bodyPr/>
        <a:lstStyle/>
        <a:p>
          <a:endParaRPr lang="en-US"/>
        </a:p>
      </dgm:t>
    </dgm:pt>
    <dgm:pt modelId="{9803D5E1-55A1-4291-B056-06CDF48B824E}" type="sibTrans" cxnId="{EEC7A7E7-AAB6-4017-80E3-C7C0BA8C0ABE}">
      <dgm:prSet/>
      <dgm:spPr/>
      <dgm:t>
        <a:bodyPr/>
        <a:lstStyle/>
        <a:p>
          <a:endParaRPr lang="en-US"/>
        </a:p>
      </dgm:t>
    </dgm:pt>
    <dgm:pt modelId="{EEC12C05-0827-4366-87B1-E6F740F0F391}">
      <dgm:prSet phldrT="[Text]" custT="1">
        <dgm:style>
          <a:lnRef idx="1">
            <a:schemeClr val="accent3"/>
          </a:lnRef>
          <a:fillRef idx="2">
            <a:schemeClr val="accent3"/>
          </a:fillRef>
          <a:effectRef idx="1">
            <a:schemeClr val="accent3"/>
          </a:effectRef>
          <a:fontRef idx="minor">
            <a:schemeClr val="dk1"/>
          </a:fontRef>
        </dgm:style>
      </dgm:prSet>
      <dgm:spPr/>
      <dgm:t>
        <a:bodyPr/>
        <a:lstStyle/>
        <a:p>
          <a:pPr>
            <a:lnSpc>
              <a:spcPct val="90000"/>
            </a:lnSpc>
          </a:pPr>
          <a:r>
            <a:rPr lang="en-US" sz="22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Structural Irregularities</a:t>
          </a:r>
          <a:endParaRPr lang="en-US" sz="22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endParaRPr>
        </a:p>
      </dgm:t>
    </dgm:pt>
    <dgm:pt modelId="{20694AC7-D1A3-4AE8-9714-A2176D49F4B1}" type="parTrans" cxnId="{926A0D7A-3CB8-4407-A403-CA9CF232C0F2}">
      <dgm:prSet/>
      <dgm:spPr/>
      <dgm:t>
        <a:bodyPr/>
        <a:lstStyle/>
        <a:p>
          <a:endParaRPr lang="en-US"/>
        </a:p>
      </dgm:t>
    </dgm:pt>
    <dgm:pt modelId="{BE931AAD-8B32-43B6-93E8-3AFFFE6E3193}" type="sibTrans" cxnId="{926A0D7A-3CB8-4407-A403-CA9CF232C0F2}">
      <dgm:prSet/>
      <dgm:spPr/>
      <dgm:t>
        <a:bodyPr/>
        <a:lstStyle/>
        <a:p>
          <a:endParaRPr lang="en-US"/>
        </a:p>
      </dgm:t>
    </dgm:pt>
    <dgm:pt modelId="{0CD35CAE-2E38-4737-A816-0590931AD7CD}">
      <dgm:prSet phldrT="[Text]" custT="1">
        <dgm:style>
          <a:lnRef idx="1">
            <a:schemeClr val="accent3"/>
          </a:lnRef>
          <a:fillRef idx="2">
            <a:schemeClr val="accent3"/>
          </a:fillRef>
          <a:effectRef idx="1">
            <a:schemeClr val="accent3"/>
          </a:effectRef>
          <a:fontRef idx="minor">
            <a:schemeClr val="dk1"/>
          </a:fontRef>
        </dgm:style>
      </dgm:prSet>
      <dgm:spPr/>
      <dgm:t>
        <a:bodyPr/>
        <a:lstStyle/>
        <a:p>
          <a:pPr>
            <a:lnSpc>
              <a:spcPct val="120000"/>
            </a:lnSpc>
          </a:pPr>
          <a:r>
            <a:rPr lang="en-US" sz="1600" dirty="0" smtClean="0">
              <a:solidFill>
                <a:schemeClr val="bg2"/>
              </a:solidFill>
              <a:latin typeface="Arial" panose="020B0604020202020204" pitchFamily="34" charset="0"/>
              <a:cs typeface="Arial" panose="020B0604020202020204" pitchFamily="34" charset="0"/>
            </a:rPr>
            <a:t>Horizontal Structural Irregularities</a:t>
          </a:r>
          <a:endParaRPr lang="en-US" sz="1600" dirty="0">
            <a:solidFill>
              <a:schemeClr val="bg2"/>
            </a:solidFill>
            <a:latin typeface="Arial" panose="020B0604020202020204" pitchFamily="34" charset="0"/>
            <a:cs typeface="Arial" panose="020B0604020202020204" pitchFamily="34" charset="0"/>
          </a:endParaRPr>
        </a:p>
      </dgm:t>
    </dgm:pt>
    <dgm:pt modelId="{873D38A3-CE96-4782-B152-8B9ABED46C37}" type="parTrans" cxnId="{902E47C0-F1D0-48B5-B3B3-B6F4F480AB22}">
      <dgm:prSet/>
      <dgm:spPr/>
      <dgm:t>
        <a:bodyPr/>
        <a:lstStyle/>
        <a:p>
          <a:endParaRPr lang="en-US"/>
        </a:p>
      </dgm:t>
    </dgm:pt>
    <dgm:pt modelId="{ACC927D2-013D-4276-A507-51E3CE01AAEF}" type="sibTrans" cxnId="{902E47C0-F1D0-48B5-B3B3-B6F4F480AB22}">
      <dgm:prSet/>
      <dgm:spPr/>
      <dgm:t>
        <a:bodyPr/>
        <a:lstStyle/>
        <a:p>
          <a:endParaRPr lang="en-US"/>
        </a:p>
      </dgm:t>
    </dgm:pt>
    <dgm:pt modelId="{191EC138-9EDA-421F-9143-E8899EAD3C90}">
      <dgm:prSet phldrT="[Text]" custT="1">
        <dgm:style>
          <a:lnRef idx="1">
            <a:schemeClr val="accent3"/>
          </a:lnRef>
          <a:fillRef idx="2">
            <a:schemeClr val="accent3"/>
          </a:fillRef>
          <a:effectRef idx="1">
            <a:schemeClr val="accent3"/>
          </a:effectRef>
          <a:fontRef idx="minor">
            <a:schemeClr val="dk1"/>
          </a:fontRef>
        </dgm:style>
      </dgm:prSet>
      <dgm:spPr/>
      <dgm:t>
        <a:bodyPr/>
        <a:lstStyle/>
        <a:p>
          <a:pPr>
            <a:lnSpc>
              <a:spcPct val="120000"/>
            </a:lnSpc>
          </a:pPr>
          <a:r>
            <a:rPr lang="en-US" sz="1600" dirty="0" smtClean="0">
              <a:solidFill>
                <a:schemeClr val="bg2"/>
              </a:solidFill>
              <a:latin typeface="Arial" panose="020B0604020202020204" pitchFamily="34" charset="0"/>
              <a:cs typeface="Arial" panose="020B0604020202020204" pitchFamily="34" charset="0"/>
            </a:rPr>
            <a:t>Vertical Structural Irregularities</a:t>
          </a:r>
          <a:endParaRPr lang="en-US" sz="1600" dirty="0">
            <a:solidFill>
              <a:schemeClr val="bg2"/>
            </a:solidFill>
            <a:latin typeface="Arial" panose="020B0604020202020204" pitchFamily="34" charset="0"/>
            <a:cs typeface="Arial" panose="020B0604020202020204" pitchFamily="34" charset="0"/>
          </a:endParaRPr>
        </a:p>
      </dgm:t>
    </dgm:pt>
    <dgm:pt modelId="{FF60B1D8-CEB8-4816-862D-B0F21C3A6308}" type="parTrans" cxnId="{4F737D20-07B6-4BE5-9368-BE01109F1948}">
      <dgm:prSet/>
      <dgm:spPr/>
      <dgm:t>
        <a:bodyPr/>
        <a:lstStyle/>
        <a:p>
          <a:endParaRPr lang="en-US"/>
        </a:p>
      </dgm:t>
    </dgm:pt>
    <dgm:pt modelId="{98E7A592-1398-4688-B112-7020B680EE4A}" type="sibTrans" cxnId="{4F737D20-07B6-4BE5-9368-BE01109F1948}">
      <dgm:prSet/>
      <dgm:spPr/>
      <dgm:t>
        <a:bodyPr/>
        <a:lstStyle/>
        <a:p>
          <a:endParaRPr lang="en-US"/>
        </a:p>
      </dgm:t>
    </dgm:pt>
    <dgm:pt modelId="{44268BB7-AC7F-404A-8BB3-7EF17333078E}">
      <dgm:prSet phldrT="[Text]" custT="1">
        <dgm:style>
          <a:lnRef idx="1">
            <a:schemeClr val="accent3"/>
          </a:lnRef>
          <a:fillRef idx="2">
            <a:schemeClr val="accent3"/>
          </a:fillRef>
          <a:effectRef idx="1">
            <a:schemeClr val="accent3"/>
          </a:effectRef>
          <a:fontRef idx="minor">
            <a:schemeClr val="dk1"/>
          </a:fontRef>
        </dgm:style>
      </dgm:prSet>
      <dgm:spPr/>
      <dgm:t>
        <a:bodyPr/>
        <a:lstStyle/>
        <a:p>
          <a:pPr>
            <a:lnSpc>
              <a:spcPct val="120000"/>
            </a:lnSpc>
          </a:pPr>
          <a:r>
            <a:rPr lang="en-US" sz="1600" dirty="0" smtClean="0">
              <a:solidFill>
                <a:schemeClr val="bg2"/>
              </a:solidFill>
              <a:latin typeface="Arial" panose="020B0604020202020204" pitchFamily="34" charset="0"/>
              <a:cs typeface="Arial" panose="020B0604020202020204" pitchFamily="34" charset="0"/>
            </a:rPr>
            <a:t>Scope of seismic analysis</a:t>
          </a:r>
          <a:endParaRPr lang="en-US" sz="1600" dirty="0">
            <a:solidFill>
              <a:schemeClr val="bg2"/>
            </a:solidFill>
            <a:latin typeface="Arial" panose="020B0604020202020204" pitchFamily="34" charset="0"/>
            <a:cs typeface="Arial" panose="020B0604020202020204" pitchFamily="34" charset="0"/>
          </a:endParaRPr>
        </a:p>
      </dgm:t>
    </dgm:pt>
    <dgm:pt modelId="{2BEDDEF9-915E-402E-83EC-8F7B234DA37D}" type="parTrans" cxnId="{D5B4FDB7-EE90-4766-9AA3-506AA11AC280}">
      <dgm:prSet/>
      <dgm:spPr/>
      <dgm:t>
        <a:bodyPr/>
        <a:lstStyle/>
        <a:p>
          <a:endParaRPr lang="en-US"/>
        </a:p>
      </dgm:t>
    </dgm:pt>
    <dgm:pt modelId="{B281C76A-21C0-4555-AA0A-C0D7B00D116F}" type="sibTrans" cxnId="{D5B4FDB7-EE90-4766-9AA3-506AA11AC280}">
      <dgm:prSet/>
      <dgm:spPr/>
      <dgm:t>
        <a:bodyPr/>
        <a:lstStyle/>
        <a:p>
          <a:endParaRPr lang="en-US"/>
        </a:p>
      </dgm:t>
    </dgm:pt>
    <dgm:pt modelId="{A20AB791-6CF5-475F-9536-B5B80DAD5A61}">
      <dgm:prSet phldrT="[Text]" custT="1">
        <dgm:style>
          <a:lnRef idx="1">
            <a:schemeClr val="accent3"/>
          </a:lnRef>
          <a:fillRef idx="2">
            <a:schemeClr val="accent3"/>
          </a:fillRef>
          <a:effectRef idx="1">
            <a:schemeClr val="accent3"/>
          </a:effectRef>
          <a:fontRef idx="minor">
            <a:schemeClr val="dk1"/>
          </a:fontRef>
        </dgm:style>
      </dgm:prSet>
      <dgm:spPr/>
      <dgm:t>
        <a:bodyPr/>
        <a:lstStyle/>
        <a:p>
          <a:pPr>
            <a:lnSpc>
              <a:spcPct val="90000"/>
            </a:lnSpc>
          </a:pPr>
          <a:endParaRPr lang="en-US" sz="1800" dirty="0">
            <a:solidFill>
              <a:schemeClr val="bg2"/>
            </a:solidFill>
            <a:latin typeface="Arial" panose="020B0604020202020204" pitchFamily="34" charset="0"/>
            <a:cs typeface="Arial" panose="020B0604020202020204" pitchFamily="34" charset="0"/>
          </a:endParaRPr>
        </a:p>
      </dgm:t>
    </dgm:pt>
    <dgm:pt modelId="{4E71A5DE-60A6-4DF2-82E7-6B99F4A0ABE1}" type="parTrans" cxnId="{B2396356-DCB3-4E7C-B7F1-5A441F2E21DF}">
      <dgm:prSet/>
      <dgm:spPr/>
      <dgm:t>
        <a:bodyPr/>
        <a:lstStyle/>
        <a:p>
          <a:endParaRPr lang="en-US"/>
        </a:p>
      </dgm:t>
    </dgm:pt>
    <dgm:pt modelId="{27B57789-DE8E-45F3-B801-BF61FE40F7EE}" type="sibTrans" cxnId="{B2396356-DCB3-4E7C-B7F1-5A441F2E21DF}">
      <dgm:prSet/>
      <dgm:spPr/>
      <dgm:t>
        <a:bodyPr/>
        <a:lstStyle/>
        <a:p>
          <a:endParaRPr lang="en-US"/>
        </a:p>
      </dgm:t>
    </dgm:pt>
    <dgm:pt modelId="{57E057E0-EFCE-4269-A7FA-57B228058038}">
      <dgm:prSet phldrT="[Text]" custT="1">
        <dgm:style>
          <a:lnRef idx="1">
            <a:schemeClr val="accent3"/>
          </a:lnRef>
          <a:fillRef idx="2">
            <a:schemeClr val="accent3"/>
          </a:fillRef>
          <a:effectRef idx="1">
            <a:schemeClr val="accent3"/>
          </a:effectRef>
          <a:fontRef idx="minor">
            <a:schemeClr val="dk1"/>
          </a:fontRef>
        </dgm:style>
      </dgm:prSet>
      <dgm:spPr/>
      <dgm:t>
        <a:bodyPr/>
        <a:lstStyle/>
        <a:p>
          <a:pPr>
            <a:lnSpc>
              <a:spcPct val="120000"/>
            </a:lnSpc>
          </a:pPr>
          <a:r>
            <a:rPr lang="en-US" sz="1600" dirty="0" smtClean="0">
              <a:solidFill>
                <a:schemeClr val="bg2"/>
              </a:solidFill>
              <a:latin typeface="Arial" panose="020B0604020202020204" pitchFamily="34" charset="0"/>
              <a:cs typeface="Arial" panose="020B0604020202020204" pitchFamily="34" charset="0"/>
            </a:rPr>
            <a:t>Seismic provisions exceptions</a:t>
          </a:r>
          <a:endParaRPr lang="en-US" sz="1600" dirty="0">
            <a:solidFill>
              <a:schemeClr val="bg2"/>
            </a:solidFill>
            <a:latin typeface="Arial" panose="020B0604020202020204" pitchFamily="34" charset="0"/>
            <a:cs typeface="Arial" panose="020B0604020202020204" pitchFamily="34" charset="0"/>
          </a:endParaRPr>
        </a:p>
      </dgm:t>
    </dgm:pt>
    <dgm:pt modelId="{31050507-1E27-4BE1-BF50-7194F8CB7806}" type="parTrans" cxnId="{7DA855AB-797C-4FB5-874C-B53B038556FA}">
      <dgm:prSet/>
      <dgm:spPr/>
      <dgm:t>
        <a:bodyPr/>
        <a:lstStyle/>
        <a:p>
          <a:endParaRPr lang="en-US"/>
        </a:p>
      </dgm:t>
    </dgm:pt>
    <dgm:pt modelId="{EF6EE647-FC31-4D86-9DB6-89E949AE5FE4}" type="sibTrans" cxnId="{7DA855AB-797C-4FB5-874C-B53B038556FA}">
      <dgm:prSet/>
      <dgm:spPr/>
      <dgm:t>
        <a:bodyPr/>
        <a:lstStyle/>
        <a:p>
          <a:endParaRPr lang="en-US"/>
        </a:p>
      </dgm:t>
    </dgm:pt>
    <dgm:pt modelId="{ED8D6819-F940-437C-BE75-205F4ECED090}">
      <dgm:prSet phldrT="[Text]" custT="1">
        <dgm:style>
          <a:lnRef idx="1">
            <a:schemeClr val="accent3"/>
          </a:lnRef>
          <a:fillRef idx="2">
            <a:schemeClr val="accent3"/>
          </a:fillRef>
          <a:effectRef idx="1">
            <a:schemeClr val="accent3"/>
          </a:effectRef>
          <a:fontRef idx="minor">
            <a:schemeClr val="dk1"/>
          </a:fontRef>
        </dgm:style>
      </dgm:prSet>
      <dgm:spPr/>
      <dgm:t>
        <a:bodyPr/>
        <a:lstStyle/>
        <a:p>
          <a:pPr>
            <a:lnSpc>
              <a:spcPct val="120000"/>
            </a:lnSpc>
          </a:pPr>
          <a:r>
            <a:rPr lang="en-US" sz="1600" dirty="0" smtClean="0">
              <a:solidFill>
                <a:schemeClr val="bg2"/>
              </a:solidFill>
              <a:latin typeface="Arial" panose="020B0604020202020204" pitchFamily="34" charset="0"/>
              <a:cs typeface="Arial" panose="020B0604020202020204" pitchFamily="34" charset="0"/>
            </a:rPr>
            <a:t>Site Class</a:t>
          </a:r>
          <a:endParaRPr lang="en-US" sz="1600" dirty="0">
            <a:solidFill>
              <a:schemeClr val="bg2"/>
            </a:solidFill>
            <a:latin typeface="Arial" panose="020B0604020202020204" pitchFamily="34" charset="0"/>
            <a:cs typeface="Arial" panose="020B0604020202020204" pitchFamily="34" charset="0"/>
          </a:endParaRPr>
        </a:p>
      </dgm:t>
    </dgm:pt>
    <dgm:pt modelId="{924309D1-9403-48AB-A7D4-3D4666AADCB5}" type="parTrans" cxnId="{9183BEDE-DC4E-461B-9770-70483C727276}">
      <dgm:prSet/>
      <dgm:spPr/>
      <dgm:t>
        <a:bodyPr/>
        <a:lstStyle/>
        <a:p>
          <a:endParaRPr lang="en-US"/>
        </a:p>
      </dgm:t>
    </dgm:pt>
    <dgm:pt modelId="{A3AA00EC-0C2A-467B-A8E9-76AD205DE409}" type="sibTrans" cxnId="{9183BEDE-DC4E-461B-9770-70483C727276}">
      <dgm:prSet/>
      <dgm:spPr/>
      <dgm:t>
        <a:bodyPr/>
        <a:lstStyle/>
        <a:p>
          <a:endParaRPr lang="en-US"/>
        </a:p>
      </dgm:t>
    </dgm:pt>
    <dgm:pt modelId="{67A3F412-5309-4C3D-AE59-54F6E6EEC547}">
      <dgm:prSet phldrT="[Text]">
        <dgm:style>
          <a:lnRef idx="1">
            <a:schemeClr val="accent3"/>
          </a:lnRef>
          <a:fillRef idx="2">
            <a:schemeClr val="accent3"/>
          </a:fillRef>
          <a:effectRef idx="1">
            <a:schemeClr val="accent3"/>
          </a:effectRef>
          <a:fontRef idx="minor">
            <a:schemeClr val="dk1"/>
          </a:fontRef>
        </dgm:style>
      </dgm:prSet>
      <dgm:spPr/>
      <dgm:t>
        <a:bodyPr/>
        <a:lstStyle/>
        <a:p>
          <a:pPr>
            <a:lnSpc>
              <a:spcPct val="90000"/>
            </a:lnSpc>
          </a:pPr>
          <a:endParaRPr lang="en-US" sz="2300" dirty="0">
            <a:solidFill>
              <a:schemeClr val="bg2"/>
            </a:solidFill>
            <a:latin typeface="Arial" panose="020B0604020202020204" pitchFamily="34" charset="0"/>
            <a:cs typeface="Arial" panose="020B0604020202020204" pitchFamily="34" charset="0"/>
          </a:endParaRPr>
        </a:p>
      </dgm:t>
    </dgm:pt>
    <dgm:pt modelId="{16DC935A-3FFA-43A7-A284-8A4E5C701FEB}" type="parTrans" cxnId="{9D79E27B-53B5-443A-AB35-803D8EE040FD}">
      <dgm:prSet/>
      <dgm:spPr/>
      <dgm:t>
        <a:bodyPr/>
        <a:lstStyle/>
        <a:p>
          <a:endParaRPr lang="en-US"/>
        </a:p>
      </dgm:t>
    </dgm:pt>
    <dgm:pt modelId="{5EBC3DE3-E2F9-4DF0-948D-79700C867FED}" type="sibTrans" cxnId="{9D79E27B-53B5-443A-AB35-803D8EE040FD}">
      <dgm:prSet/>
      <dgm:spPr/>
      <dgm:t>
        <a:bodyPr/>
        <a:lstStyle/>
        <a:p>
          <a:endParaRPr lang="en-US"/>
        </a:p>
      </dgm:t>
    </dgm:pt>
    <dgm:pt modelId="{4960CBB0-019C-48DB-8FF0-C68B8C286E01}">
      <dgm:prSet phldrT="[Text]" custT="1">
        <dgm:style>
          <a:lnRef idx="1">
            <a:schemeClr val="accent3"/>
          </a:lnRef>
          <a:fillRef idx="2">
            <a:schemeClr val="accent3"/>
          </a:fillRef>
          <a:effectRef idx="1">
            <a:schemeClr val="accent3"/>
          </a:effectRef>
          <a:fontRef idx="minor">
            <a:schemeClr val="dk1"/>
          </a:fontRef>
        </dgm:style>
      </dgm:prSet>
      <dgm:spPr/>
      <dgm:t>
        <a:bodyPr/>
        <a:lstStyle/>
        <a:p>
          <a:pPr>
            <a:lnSpc>
              <a:spcPct val="120000"/>
            </a:lnSpc>
          </a:pPr>
          <a:r>
            <a:rPr lang="en-US" sz="1600" i="1" dirty="0" smtClean="0">
              <a:solidFill>
                <a:schemeClr val="bg2"/>
              </a:solidFill>
              <a:latin typeface="Georgia" panose="02040502050405020303" pitchFamily="18" charset="0"/>
              <a:cs typeface="Arial" panose="020B0604020202020204" pitchFamily="34" charset="0"/>
            </a:rPr>
            <a:t>S</a:t>
          </a:r>
          <a:r>
            <a:rPr lang="en-US" sz="1600" i="1" baseline="-25000" dirty="0" smtClean="0">
              <a:solidFill>
                <a:schemeClr val="bg2"/>
              </a:solidFill>
              <a:latin typeface="Georgia" panose="02040502050405020303" pitchFamily="18" charset="0"/>
              <a:cs typeface="Arial" panose="020B0604020202020204" pitchFamily="34" charset="0"/>
            </a:rPr>
            <a:t>MS</a:t>
          </a:r>
          <a:r>
            <a:rPr lang="en-US" sz="1600" dirty="0" smtClean="0">
              <a:solidFill>
                <a:schemeClr val="bg2"/>
              </a:solidFill>
              <a:latin typeface="Arial" panose="020B0604020202020204" pitchFamily="34" charset="0"/>
              <a:cs typeface="Arial" panose="020B0604020202020204" pitchFamily="34" charset="0"/>
            </a:rPr>
            <a:t> and </a:t>
          </a:r>
          <a:r>
            <a:rPr lang="en-US" sz="1600" i="1" dirty="0" smtClean="0">
              <a:solidFill>
                <a:schemeClr val="bg2"/>
              </a:solidFill>
              <a:latin typeface="Georgia" panose="02040502050405020303" pitchFamily="18" charset="0"/>
              <a:cs typeface="Arial" panose="020B0604020202020204" pitchFamily="34" charset="0"/>
            </a:rPr>
            <a:t>S</a:t>
          </a:r>
          <a:r>
            <a:rPr lang="en-US" sz="1600" i="1" baseline="-25000" dirty="0" smtClean="0">
              <a:solidFill>
                <a:schemeClr val="bg2"/>
              </a:solidFill>
              <a:latin typeface="Georgia" panose="02040502050405020303" pitchFamily="18" charset="0"/>
              <a:cs typeface="Arial" panose="020B0604020202020204" pitchFamily="34" charset="0"/>
            </a:rPr>
            <a:t>M1</a:t>
          </a:r>
          <a:endParaRPr lang="en-US" sz="1600" i="1" baseline="-25000" dirty="0">
            <a:solidFill>
              <a:schemeClr val="bg2"/>
            </a:solidFill>
            <a:latin typeface="Georgia" panose="02040502050405020303" pitchFamily="18" charset="0"/>
            <a:cs typeface="Arial" panose="020B0604020202020204" pitchFamily="34" charset="0"/>
          </a:endParaRPr>
        </a:p>
      </dgm:t>
    </dgm:pt>
    <dgm:pt modelId="{F0E1FCCB-2B44-4226-AD1C-20391221BA2F}" type="parTrans" cxnId="{FCA6B86F-E387-4C03-8F00-AC3110E96E6C}">
      <dgm:prSet/>
      <dgm:spPr/>
      <dgm:t>
        <a:bodyPr/>
        <a:lstStyle/>
        <a:p>
          <a:endParaRPr lang="en-US"/>
        </a:p>
      </dgm:t>
    </dgm:pt>
    <dgm:pt modelId="{A6CF26A1-4929-4E29-8167-BA22D881D7C2}" type="sibTrans" cxnId="{FCA6B86F-E387-4C03-8F00-AC3110E96E6C}">
      <dgm:prSet/>
      <dgm:spPr/>
      <dgm:t>
        <a:bodyPr/>
        <a:lstStyle/>
        <a:p>
          <a:endParaRPr lang="en-US"/>
        </a:p>
      </dgm:t>
    </dgm:pt>
    <dgm:pt modelId="{A9EDA86B-8B6B-40B3-A1A0-A16A9487EF4F}">
      <dgm:prSet phldrT="[Text]" custT="1">
        <dgm:style>
          <a:lnRef idx="1">
            <a:schemeClr val="accent3"/>
          </a:lnRef>
          <a:fillRef idx="2">
            <a:schemeClr val="accent3"/>
          </a:fillRef>
          <a:effectRef idx="1">
            <a:schemeClr val="accent3"/>
          </a:effectRef>
          <a:fontRef idx="minor">
            <a:schemeClr val="dk1"/>
          </a:fontRef>
        </dgm:style>
      </dgm:prSet>
      <dgm:spPr/>
      <dgm:t>
        <a:bodyPr/>
        <a:lstStyle/>
        <a:p>
          <a:pPr>
            <a:lnSpc>
              <a:spcPct val="120000"/>
            </a:lnSpc>
          </a:pPr>
          <a:r>
            <a:rPr lang="en-US" sz="1600" i="1" dirty="0" smtClean="0">
              <a:solidFill>
                <a:schemeClr val="bg2"/>
              </a:solidFill>
              <a:latin typeface="Georgia" panose="02040502050405020303" pitchFamily="18" charset="0"/>
              <a:cs typeface="Arial" panose="020B0604020202020204" pitchFamily="34" charset="0"/>
            </a:rPr>
            <a:t>S</a:t>
          </a:r>
          <a:r>
            <a:rPr lang="en-US" sz="1600" i="1" baseline="-25000" dirty="0" smtClean="0">
              <a:solidFill>
                <a:schemeClr val="bg2"/>
              </a:solidFill>
              <a:latin typeface="Georgia" panose="02040502050405020303" pitchFamily="18" charset="0"/>
              <a:cs typeface="Arial" panose="020B0604020202020204" pitchFamily="34" charset="0"/>
            </a:rPr>
            <a:t>DS</a:t>
          </a:r>
          <a:r>
            <a:rPr lang="en-US" sz="1600" dirty="0" smtClean="0">
              <a:solidFill>
                <a:schemeClr val="bg2"/>
              </a:solidFill>
              <a:latin typeface="Arial" panose="020B0604020202020204" pitchFamily="34" charset="0"/>
              <a:cs typeface="Arial" panose="020B0604020202020204" pitchFamily="34" charset="0"/>
            </a:rPr>
            <a:t> and </a:t>
          </a:r>
          <a:r>
            <a:rPr lang="en-US" sz="1600" i="1" dirty="0" smtClean="0">
              <a:solidFill>
                <a:schemeClr val="bg2"/>
              </a:solidFill>
              <a:latin typeface="Georgia" panose="02040502050405020303" pitchFamily="18" charset="0"/>
              <a:cs typeface="Arial" panose="020B0604020202020204" pitchFamily="34" charset="0"/>
            </a:rPr>
            <a:t>S</a:t>
          </a:r>
          <a:r>
            <a:rPr lang="en-US" sz="1600" i="1" baseline="-25000" dirty="0" smtClean="0">
              <a:solidFill>
                <a:schemeClr val="bg2"/>
              </a:solidFill>
              <a:latin typeface="Georgia" panose="02040502050405020303" pitchFamily="18" charset="0"/>
              <a:cs typeface="Arial" panose="020B0604020202020204" pitchFamily="34" charset="0"/>
            </a:rPr>
            <a:t>D1</a:t>
          </a:r>
          <a:endParaRPr lang="en-US" sz="1600" i="1" baseline="-25000" dirty="0">
            <a:solidFill>
              <a:schemeClr val="bg2"/>
            </a:solidFill>
            <a:latin typeface="Georgia" panose="02040502050405020303" pitchFamily="18" charset="0"/>
            <a:cs typeface="Arial" panose="020B0604020202020204" pitchFamily="34" charset="0"/>
          </a:endParaRPr>
        </a:p>
      </dgm:t>
    </dgm:pt>
    <dgm:pt modelId="{676CBC28-7C9B-4B07-9E9E-B0088B1B4BDC}" type="parTrans" cxnId="{0ABFF09F-837F-4BC8-8D5C-4AC12BDA1EF0}">
      <dgm:prSet/>
      <dgm:spPr/>
      <dgm:t>
        <a:bodyPr/>
        <a:lstStyle/>
        <a:p>
          <a:endParaRPr lang="en-US"/>
        </a:p>
      </dgm:t>
    </dgm:pt>
    <dgm:pt modelId="{2CED3105-51AE-4831-AEA3-FE1401363B20}" type="sibTrans" cxnId="{0ABFF09F-837F-4BC8-8D5C-4AC12BDA1EF0}">
      <dgm:prSet/>
      <dgm:spPr/>
      <dgm:t>
        <a:bodyPr/>
        <a:lstStyle/>
        <a:p>
          <a:endParaRPr lang="en-US"/>
        </a:p>
      </dgm:t>
    </dgm:pt>
    <dgm:pt modelId="{D506912F-89C3-45BC-A9C0-91DB94BC1547}">
      <dgm:prSet phldrT="[Text]" custT="1">
        <dgm:style>
          <a:lnRef idx="1">
            <a:schemeClr val="accent3"/>
          </a:lnRef>
          <a:fillRef idx="2">
            <a:schemeClr val="accent3"/>
          </a:fillRef>
          <a:effectRef idx="1">
            <a:schemeClr val="accent3"/>
          </a:effectRef>
          <a:fontRef idx="minor">
            <a:schemeClr val="dk1"/>
          </a:fontRef>
        </dgm:style>
      </dgm:prSet>
      <dgm:spPr/>
      <dgm:t>
        <a:bodyPr/>
        <a:lstStyle/>
        <a:p>
          <a:pPr>
            <a:lnSpc>
              <a:spcPct val="90000"/>
            </a:lnSpc>
          </a:pPr>
          <a:endParaRPr lang="en-US" sz="1800" dirty="0">
            <a:solidFill>
              <a:schemeClr val="bg2"/>
            </a:solidFill>
            <a:latin typeface="Arial" panose="020B0604020202020204" pitchFamily="34" charset="0"/>
            <a:cs typeface="Arial" panose="020B0604020202020204" pitchFamily="34" charset="0"/>
          </a:endParaRPr>
        </a:p>
      </dgm:t>
    </dgm:pt>
    <dgm:pt modelId="{1FDBF3FA-64BB-4E16-833B-E686576BF1C0}" type="parTrans" cxnId="{C14439A3-2875-4521-8849-FB7E490E3402}">
      <dgm:prSet/>
      <dgm:spPr/>
      <dgm:t>
        <a:bodyPr/>
        <a:lstStyle/>
        <a:p>
          <a:endParaRPr lang="en-US"/>
        </a:p>
      </dgm:t>
    </dgm:pt>
    <dgm:pt modelId="{280CC67A-5C20-4578-9BED-5CBC73FC82AB}" type="sibTrans" cxnId="{C14439A3-2875-4521-8849-FB7E490E3402}">
      <dgm:prSet/>
      <dgm:spPr/>
      <dgm:t>
        <a:bodyPr/>
        <a:lstStyle/>
        <a:p>
          <a:endParaRPr lang="en-US"/>
        </a:p>
      </dgm:t>
    </dgm:pt>
    <dgm:pt modelId="{2E3DF9BA-E8B0-4B1C-987B-4C45CB634A17}">
      <dgm:prSet phldrT="[Text]" custT="1">
        <dgm:style>
          <a:lnRef idx="1">
            <a:schemeClr val="accent3"/>
          </a:lnRef>
          <a:fillRef idx="2">
            <a:schemeClr val="accent3"/>
          </a:fillRef>
          <a:effectRef idx="1">
            <a:schemeClr val="accent3"/>
          </a:effectRef>
          <a:fontRef idx="minor">
            <a:schemeClr val="dk1"/>
          </a:fontRef>
        </dgm:style>
      </dgm:prSet>
      <dgm:spPr/>
      <dgm:t>
        <a:bodyPr/>
        <a:lstStyle/>
        <a:p>
          <a:pPr>
            <a:lnSpc>
              <a:spcPct val="120000"/>
            </a:lnSpc>
          </a:pPr>
          <a:r>
            <a:rPr lang="en-US" sz="1600" dirty="0" smtClean="0">
              <a:solidFill>
                <a:schemeClr val="bg2"/>
              </a:solidFill>
              <a:latin typeface="Arial" panose="020B0604020202020204" pitchFamily="34" charset="0"/>
              <a:cs typeface="Arial" panose="020B0604020202020204" pitchFamily="34" charset="0"/>
            </a:rPr>
            <a:t>Risk Category</a:t>
          </a:r>
          <a:endParaRPr lang="en-US" sz="1600" dirty="0">
            <a:solidFill>
              <a:schemeClr val="bg2"/>
            </a:solidFill>
            <a:latin typeface="Arial" panose="020B0604020202020204" pitchFamily="34" charset="0"/>
            <a:cs typeface="Arial" panose="020B0604020202020204" pitchFamily="34" charset="0"/>
          </a:endParaRPr>
        </a:p>
      </dgm:t>
    </dgm:pt>
    <dgm:pt modelId="{12B88B5B-35AD-4F33-954A-187549700071}" type="parTrans" cxnId="{185AA05B-6CA2-4D56-A61E-7FB2D4591F7B}">
      <dgm:prSet/>
      <dgm:spPr/>
      <dgm:t>
        <a:bodyPr/>
        <a:lstStyle/>
        <a:p>
          <a:endParaRPr lang="en-US"/>
        </a:p>
      </dgm:t>
    </dgm:pt>
    <dgm:pt modelId="{895E5010-ECFC-4539-83C1-F44C4C0784BB}" type="sibTrans" cxnId="{185AA05B-6CA2-4D56-A61E-7FB2D4591F7B}">
      <dgm:prSet/>
      <dgm:spPr/>
      <dgm:t>
        <a:bodyPr/>
        <a:lstStyle/>
        <a:p>
          <a:endParaRPr lang="en-US"/>
        </a:p>
      </dgm:t>
    </dgm:pt>
    <dgm:pt modelId="{3EFF042B-CA4B-48EF-8C8E-8DE83A71C487}">
      <dgm:prSet phldrT="[Text]" custT="1">
        <dgm:style>
          <a:lnRef idx="1">
            <a:schemeClr val="accent3"/>
          </a:lnRef>
          <a:fillRef idx="2">
            <a:schemeClr val="accent3"/>
          </a:fillRef>
          <a:effectRef idx="1">
            <a:schemeClr val="accent3"/>
          </a:effectRef>
          <a:fontRef idx="minor">
            <a:schemeClr val="dk1"/>
          </a:fontRef>
        </dgm:style>
      </dgm:prSet>
      <dgm:spPr/>
      <dgm:t>
        <a:bodyPr/>
        <a:lstStyle/>
        <a:p>
          <a:pPr>
            <a:lnSpc>
              <a:spcPct val="120000"/>
            </a:lnSpc>
          </a:pPr>
          <a:r>
            <a:rPr lang="en-US" sz="1600" dirty="0" smtClean="0">
              <a:solidFill>
                <a:schemeClr val="bg2"/>
              </a:solidFill>
              <a:latin typeface="Arial" panose="020B0604020202020204" pitchFamily="34" charset="0"/>
              <a:cs typeface="Arial" panose="020B0604020202020204" pitchFamily="34" charset="0"/>
            </a:rPr>
            <a:t>Seismic Design Category</a:t>
          </a:r>
          <a:endParaRPr lang="en-US" sz="1600" dirty="0">
            <a:solidFill>
              <a:schemeClr val="bg2"/>
            </a:solidFill>
            <a:latin typeface="Arial" panose="020B0604020202020204" pitchFamily="34" charset="0"/>
            <a:cs typeface="Arial" panose="020B0604020202020204" pitchFamily="34" charset="0"/>
          </a:endParaRPr>
        </a:p>
      </dgm:t>
    </dgm:pt>
    <dgm:pt modelId="{5590527D-68B6-4DFA-BBB0-397BD4B323E1}" type="parTrans" cxnId="{039BF8CE-6A31-4117-8304-A5E33D4A7E81}">
      <dgm:prSet/>
      <dgm:spPr/>
      <dgm:t>
        <a:bodyPr/>
        <a:lstStyle/>
        <a:p>
          <a:endParaRPr lang="en-US"/>
        </a:p>
      </dgm:t>
    </dgm:pt>
    <dgm:pt modelId="{809869B1-E028-450F-A835-779DE84327D9}" type="sibTrans" cxnId="{039BF8CE-6A31-4117-8304-A5E33D4A7E81}">
      <dgm:prSet/>
      <dgm:spPr/>
      <dgm:t>
        <a:bodyPr/>
        <a:lstStyle/>
        <a:p>
          <a:endParaRPr lang="en-US"/>
        </a:p>
      </dgm:t>
    </dgm:pt>
    <dgm:pt modelId="{29B21631-1443-431F-AC54-13862B08F04D}">
      <dgm:prSet phldrT="[Text]" custT="1">
        <dgm:style>
          <a:lnRef idx="1">
            <a:schemeClr val="accent3"/>
          </a:lnRef>
          <a:fillRef idx="2">
            <a:schemeClr val="accent3"/>
          </a:fillRef>
          <a:effectRef idx="1">
            <a:schemeClr val="accent3"/>
          </a:effectRef>
          <a:fontRef idx="minor">
            <a:schemeClr val="dk1"/>
          </a:fontRef>
        </dgm:style>
      </dgm:prSet>
      <dgm:spPr/>
      <dgm:t>
        <a:bodyPr/>
        <a:lstStyle/>
        <a:p>
          <a:pPr>
            <a:lnSpc>
              <a:spcPct val="120000"/>
            </a:lnSpc>
          </a:pPr>
          <a:r>
            <a:rPr lang="en-US" sz="1600" dirty="0" smtClean="0">
              <a:solidFill>
                <a:schemeClr val="bg2"/>
              </a:solidFill>
              <a:latin typeface="Arial" panose="020B0604020202020204" pitchFamily="34" charset="0"/>
              <a:cs typeface="Arial" panose="020B0604020202020204" pitchFamily="34" charset="0"/>
            </a:rPr>
            <a:t>Calculation Examples</a:t>
          </a:r>
          <a:endParaRPr lang="en-US" sz="1600" dirty="0">
            <a:solidFill>
              <a:schemeClr val="bg2"/>
            </a:solidFill>
            <a:latin typeface="Arial" panose="020B0604020202020204" pitchFamily="34" charset="0"/>
            <a:cs typeface="Arial" panose="020B0604020202020204" pitchFamily="34" charset="0"/>
          </a:endParaRPr>
        </a:p>
      </dgm:t>
    </dgm:pt>
    <dgm:pt modelId="{BCD1DBB4-9B95-48C2-9D46-9C19A5B19632}" type="parTrans" cxnId="{FA98BACD-C2CE-41B9-85E8-1F31B293DF94}">
      <dgm:prSet/>
      <dgm:spPr/>
      <dgm:t>
        <a:bodyPr/>
        <a:lstStyle/>
        <a:p>
          <a:endParaRPr lang="en-US"/>
        </a:p>
      </dgm:t>
    </dgm:pt>
    <dgm:pt modelId="{15513FD6-BBC1-475B-B881-ED56D7154A00}" type="sibTrans" cxnId="{FA98BACD-C2CE-41B9-85E8-1F31B293DF94}">
      <dgm:prSet/>
      <dgm:spPr/>
      <dgm:t>
        <a:bodyPr/>
        <a:lstStyle/>
        <a:p>
          <a:endParaRPr lang="en-US"/>
        </a:p>
      </dgm:t>
    </dgm:pt>
    <dgm:pt modelId="{C3149DAE-00BA-4D8B-A5D8-B98A49EF747C}" type="pres">
      <dgm:prSet presAssocID="{DEA9A47F-0C32-498C-B50E-918E779E16B4}" presName="Name0" presStyleCnt="0">
        <dgm:presLayoutVars>
          <dgm:dir/>
          <dgm:resizeHandles val="exact"/>
        </dgm:presLayoutVars>
      </dgm:prSet>
      <dgm:spPr/>
      <dgm:t>
        <a:bodyPr/>
        <a:lstStyle/>
        <a:p>
          <a:endParaRPr lang="en-US"/>
        </a:p>
      </dgm:t>
    </dgm:pt>
    <dgm:pt modelId="{20BA7A95-2F82-4BEF-BFC5-9DF077118C8C}" type="pres">
      <dgm:prSet presAssocID="{FE435BB2-059B-449F-A023-EEC1CCA84C0C}" presName="node" presStyleLbl="node1" presStyleIdx="0" presStyleCnt="3" custLinFactNeighborX="-513" custLinFactNeighborY="0">
        <dgm:presLayoutVars>
          <dgm:bulletEnabled val="1"/>
        </dgm:presLayoutVars>
      </dgm:prSet>
      <dgm:spPr/>
      <dgm:t>
        <a:bodyPr/>
        <a:lstStyle/>
        <a:p>
          <a:endParaRPr lang="en-US"/>
        </a:p>
      </dgm:t>
    </dgm:pt>
    <dgm:pt modelId="{92477E6B-A78C-4689-B05A-B2955B762B41}" type="pres">
      <dgm:prSet presAssocID="{40C37960-7264-41F6-A19E-3A631005B319}" presName="sibTrans" presStyleCnt="0"/>
      <dgm:spPr/>
    </dgm:pt>
    <dgm:pt modelId="{CE7D95B3-0A2C-4492-A98C-13638F4EB75C}" type="pres">
      <dgm:prSet presAssocID="{9ECFB5C4-ED9B-4553-9B96-3140114F6447}" presName="node" presStyleLbl="node1" presStyleIdx="1" presStyleCnt="3">
        <dgm:presLayoutVars>
          <dgm:bulletEnabled val="1"/>
        </dgm:presLayoutVars>
      </dgm:prSet>
      <dgm:spPr/>
      <dgm:t>
        <a:bodyPr/>
        <a:lstStyle/>
        <a:p>
          <a:endParaRPr lang="en-US"/>
        </a:p>
      </dgm:t>
    </dgm:pt>
    <dgm:pt modelId="{1970D679-4547-4D4B-840C-08EBAB10E6D1}" type="pres">
      <dgm:prSet presAssocID="{7224B99D-A51A-4657-9D69-21B845A3A1B5}" presName="sibTrans" presStyleCnt="0"/>
      <dgm:spPr/>
    </dgm:pt>
    <dgm:pt modelId="{C87AA5A1-C3C2-4882-ABFE-0AC59BD394FC}" type="pres">
      <dgm:prSet presAssocID="{EEC12C05-0827-4366-87B1-E6F740F0F391}" presName="node" presStyleLbl="node1" presStyleIdx="2" presStyleCnt="3">
        <dgm:presLayoutVars>
          <dgm:bulletEnabled val="1"/>
        </dgm:presLayoutVars>
      </dgm:prSet>
      <dgm:spPr/>
      <dgm:t>
        <a:bodyPr/>
        <a:lstStyle/>
        <a:p>
          <a:endParaRPr lang="en-US"/>
        </a:p>
      </dgm:t>
    </dgm:pt>
  </dgm:ptLst>
  <dgm:cxnLst>
    <dgm:cxn modelId="{D9520484-BA8F-46B2-84A5-45176B5DAE43}" type="presOf" srcId="{4960CBB0-019C-48DB-8FF0-C68B8C286E01}" destId="{CE7D95B3-0A2C-4492-A98C-13638F4EB75C}" srcOrd="0" destOrd="4" presId="urn:microsoft.com/office/officeart/2005/8/layout/hList6"/>
    <dgm:cxn modelId="{89F84657-C933-4068-AD5E-8E1EBAA42D68}" type="presOf" srcId="{D506912F-89C3-45BC-A9C0-91DB94BC1547}" destId="{CE7D95B3-0A2C-4492-A98C-13638F4EB75C}" srcOrd="0" destOrd="8" presId="urn:microsoft.com/office/officeart/2005/8/layout/hList6"/>
    <dgm:cxn modelId="{D37DCEBC-95A7-42BD-B6A1-D19EB42FD69F}" srcId="{9ECFB5C4-ED9B-4553-9B96-3140114F6447}" destId="{38CDF23B-3522-4828-A058-6187CE357546}" srcOrd="0" destOrd="0" parTransId="{44BF2970-976C-41D0-8C8D-1CD4E56F23F4}" sibTransId="{B48ED79A-F573-4E0F-8BDC-65C812B8EDD7}"/>
    <dgm:cxn modelId="{D253ADE5-1172-466E-9246-C5DBE6986BE3}" srcId="{FE435BB2-059B-449F-A023-EEC1CCA84C0C}" destId="{47AEAFB3-99FA-43F9-8A71-B3ADC4BD1215}" srcOrd="0" destOrd="0" parTransId="{C8064CB1-9127-4941-AE4F-74E2DDC71168}" sibTransId="{861B6448-5C08-4C7A-9B08-E9A93F5AC149}"/>
    <dgm:cxn modelId="{85BA7D84-0403-4B8F-9BD3-B8E777B8F361}" type="presOf" srcId="{3EFF042B-CA4B-48EF-8C8E-8DE83A71C487}" destId="{CE7D95B3-0A2C-4492-A98C-13638F4EB75C}" srcOrd="0" destOrd="7" presId="urn:microsoft.com/office/officeart/2005/8/layout/hList6"/>
    <dgm:cxn modelId="{039BF8CE-6A31-4117-8304-A5E33D4A7E81}" srcId="{9ECFB5C4-ED9B-4553-9B96-3140114F6447}" destId="{3EFF042B-CA4B-48EF-8C8E-8DE83A71C487}" srcOrd="6" destOrd="0" parTransId="{5590527D-68B6-4DFA-BBB0-397BD4B323E1}" sibTransId="{809869B1-E028-450F-A835-779DE84327D9}"/>
    <dgm:cxn modelId="{AFEC66AA-501D-4993-9554-BA8D296C1971}" type="presOf" srcId="{DEA9A47F-0C32-498C-B50E-918E779E16B4}" destId="{C3149DAE-00BA-4D8B-A5D8-B98A49EF747C}" srcOrd="0" destOrd="0" presId="urn:microsoft.com/office/officeart/2005/8/layout/hList6"/>
    <dgm:cxn modelId="{F19E103D-0BCE-414D-86F0-A87B0422FC15}" srcId="{DEA9A47F-0C32-498C-B50E-918E779E16B4}" destId="{9ECFB5C4-ED9B-4553-9B96-3140114F6447}" srcOrd="1" destOrd="0" parTransId="{9172E373-5C5A-43C2-8630-5C92836EEAA6}" sibTransId="{7224B99D-A51A-4657-9D69-21B845A3A1B5}"/>
    <dgm:cxn modelId="{7DA855AB-797C-4FB5-874C-B53B038556FA}" srcId="{FE435BB2-059B-449F-A023-EEC1CCA84C0C}" destId="{57E057E0-EFCE-4269-A7FA-57B228058038}" srcOrd="3" destOrd="0" parTransId="{31050507-1E27-4BE1-BF50-7194F8CB7806}" sibTransId="{EF6EE647-FC31-4D86-9DB6-89E949AE5FE4}"/>
    <dgm:cxn modelId="{27A4DDF7-013C-4DA3-A731-86A3B16BB3B4}" type="presOf" srcId="{0CD35CAE-2E38-4737-A816-0590931AD7CD}" destId="{C87AA5A1-C3C2-4882-ABFE-0AC59BD394FC}" srcOrd="0" destOrd="1" presId="urn:microsoft.com/office/officeart/2005/8/layout/hList6"/>
    <dgm:cxn modelId="{9183BEDE-DC4E-461B-9770-70483C727276}" srcId="{9ECFB5C4-ED9B-4553-9B96-3140114F6447}" destId="{ED8D6819-F940-437C-BE75-205F4ECED090}" srcOrd="1" destOrd="0" parTransId="{924309D1-9403-48AB-A7D4-3D4666AADCB5}" sibTransId="{A3AA00EC-0C2A-467B-A8E9-76AD205DE409}"/>
    <dgm:cxn modelId="{FA98BACD-C2CE-41B9-85E8-1F31B293DF94}" srcId="{EEC12C05-0827-4366-87B1-E6F740F0F391}" destId="{29B21631-1443-431F-AC54-13862B08F04D}" srcOrd="2" destOrd="0" parTransId="{BCD1DBB4-9B95-48C2-9D46-9C19A5B19632}" sibTransId="{15513FD6-BBC1-475B-B881-ED56D7154A00}"/>
    <dgm:cxn modelId="{10B8C5D9-59DC-4AED-A306-71EE058DEB38}" type="presOf" srcId="{44268BB7-AC7F-404A-8BB3-7EF17333078E}" destId="{20BA7A95-2F82-4BEF-BFC5-9DF077118C8C}" srcOrd="0" destOrd="3" presId="urn:microsoft.com/office/officeart/2005/8/layout/hList6"/>
    <dgm:cxn modelId="{EEC7A7E7-AAB6-4017-80E3-C7C0BA8C0ABE}" srcId="{9ECFB5C4-ED9B-4553-9B96-3140114F6447}" destId="{538FB8AF-4CF5-4BF7-85BB-83D1FB68104A}" srcOrd="2" destOrd="0" parTransId="{6B1339A7-0770-4786-AC11-17580BA2C476}" sibTransId="{9803D5E1-55A1-4291-B056-06CDF48B824E}"/>
    <dgm:cxn modelId="{902E47C0-F1D0-48B5-B3B3-B6F4F480AB22}" srcId="{EEC12C05-0827-4366-87B1-E6F740F0F391}" destId="{0CD35CAE-2E38-4737-A816-0590931AD7CD}" srcOrd="0" destOrd="0" parTransId="{873D38A3-CE96-4782-B152-8B9ABED46C37}" sibTransId="{ACC927D2-013D-4276-A507-51E3CE01AAEF}"/>
    <dgm:cxn modelId="{206210A5-A342-4BF2-A501-B721F5D0903F}" type="presOf" srcId="{67A3F412-5309-4C3D-AE59-54F6E6EEC547}" destId="{CE7D95B3-0A2C-4492-A98C-13638F4EB75C}" srcOrd="0" destOrd="9" presId="urn:microsoft.com/office/officeart/2005/8/layout/hList6"/>
    <dgm:cxn modelId="{CCBF6872-8657-48F2-9DD1-01A0C2A23B64}" type="presOf" srcId="{538FB8AF-4CF5-4BF7-85BB-83D1FB68104A}" destId="{CE7D95B3-0A2C-4492-A98C-13638F4EB75C}" srcOrd="0" destOrd="3" presId="urn:microsoft.com/office/officeart/2005/8/layout/hList6"/>
    <dgm:cxn modelId="{926A0D7A-3CB8-4407-A403-CA9CF232C0F2}" srcId="{DEA9A47F-0C32-498C-B50E-918E779E16B4}" destId="{EEC12C05-0827-4366-87B1-E6F740F0F391}" srcOrd="2" destOrd="0" parTransId="{20694AC7-D1A3-4AE8-9714-A2176D49F4B1}" sibTransId="{BE931AAD-8B32-43B6-93E8-3AFFFE6E3193}"/>
    <dgm:cxn modelId="{C14439A3-2875-4521-8849-FB7E490E3402}" srcId="{9ECFB5C4-ED9B-4553-9B96-3140114F6447}" destId="{D506912F-89C3-45BC-A9C0-91DB94BC1547}" srcOrd="7" destOrd="0" parTransId="{1FDBF3FA-64BB-4E16-833B-E686576BF1C0}" sibTransId="{280CC67A-5C20-4578-9BED-5CBC73FC82AB}"/>
    <dgm:cxn modelId="{717BF216-4BBE-4FA5-BFB8-AF115EB1FDE8}" type="presOf" srcId="{47AEAFB3-99FA-43F9-8A71-B3ADC4BD1215}" destId="{20BA7A95-2F82-4BEF-BFC5-9DF077118C8C}" srcOrd="0" destOrd="1" presId="urn:microsoft.com/office/officeart/2005/8/layout/hList6"/>
    <dgm:cxn modelId="{537F942A-2B1E-4B8A-84BD-FAD03D816B36}" type="presOf" srcId="{38CDF23B-3522-4828-A058-6187CE357546}" destId="{CE7D95B3-0A2C-4492-A98C-13638F4EB75C}" srcOrd="0" destOrd="1" presId="urn:microsoft.com/office/officeart/2005/8/layout/hList6"/>
    <dgm:cxn modelId="{D5B4FDB7-EE90-4766-9AA3-506AA11AC280}" srcId="{FE435BB2-059B-449F-A023-EEC1CCA84C0C}" destId="{44268BB7-AC7F-404A-8BB3-7EF17333078E}" srcOrd="2" destOrd="0" parTransId="{2BEDDEF9-915E-402E-83EC-8F7B234DA37D}" sibTransId="{B281C76A-21C0-4555-AA0A-C0D7B00D116F}"/>
    <dgm:cxn modelId="{146F1E9D-1A4A-40F8-AC48-F1D8419771FB}" type="presOf" srcId="{A20AB791-6CF5-475F-9536-B5B80DAD5A61}" destId="{20BA7A95-2F82-4BEF-BFC5-9DF077118C8C}" srcOrd="0" destOrd="5" presId="urn:microsoft.com/office/officeart/2005/8/layout/hList6"/>
    <dgm:cxn modelId="{20256E53-2131-4298-82A3-75AABF913142}" type="presOf" srcId="{29B21631-1443-431F-AC54-13862B08F04D}" destId="{C87AA5A1-C3C2-4882-ABFE-0AC59BD394FC}" srcOrd="0" destOrd="3" presId="urn:microsoft.com/office/officeart/2005/8/layout/hList6"/>
    <dgm:cxn modelId="{AF69DCCE-EDE1-4E7B-84B8-3C116C3A59F9}" type="presOf" srcId="{57E057E0-EFCE-4269-A7FA-57B228058038}" destId="{20BA7A95-2F82-4BEF-BFC5-9DF077118C8C}" srcOrd="0" destOrd="4" presId="urn:microsoft.com/office/officeart/2005/8/layout/hList6"/>
    <dgm:cxn modelId="{4F737D20-07B6-4BE5-9368-BE01109F1948}" srcId="{EEC12C05-0827-4366-87B1-E6F740F0F391}" destId="{191EC138-9EDA-421F-9143-E8899EAD3C90}" srcOrd="1" destOrd="0" parTransId="{FF60B1D8-CEB8-4816-862D-B0F21C3A6308}" sibTransId="{98E7A592-1398-4688-B112-7020B680EE4A}"/>
    <dgm:cxn modelId="{3A38739A-E200-400D-AA08-FE5E57DAB318}" type="presOf" srcId="{A9EDA86B-8B6B-40B3-A1A0-A16A9487EF4F}" destId="{CE7D95B3-0A2C-4492-A98C-13638F4EB75C}" srcOrd="0" destOrd="5" presId="urn:microsoft.com/office/officeart/2005/8/layout/hList6"/>
    <dgm:cxn modelId="{257534CF-D8F3-4BC0-A8C4-3673B7E2D025}" type="presOf" srcId="{FE435BB2-059B-449F-A023-EEC1CCA84C0C}" destId="{20BA7A95-2F82-4BEF-BFC5-9DF077118C8C}" srcOrd="0" destOrd="0" presId="urn:microsoft.com/office/officeart/2005/8/layout/hList6"/>
    <dgm:cxn modelId="{185AA05B-6CA2-4D56-A61E-7FB2D4591F7B}" srcId="{9ECFB5C4-ED9B-4553-9B96-3140114F6447}" destId="{2E3DF9BA-E8B0-4B1C-987B-4C45CB634A17}" srcOrd="5" destOrd="0" parTransId="{12B88B5B-35AD-4F33-954A-187549700071}" sibTransId="{895E5010-ECFC-4539-83C1-F44C4C0784BB}"/>
    <dgm:cxn modelId="{D2ED8714-2FFC-4E55-BA28-34621048E597}" type="presOf" srcId="{ED8D6819-F940-437C-BE75-205F4ECED090}" destId="{CE7D95B3-0A2C-4492-A98C-13638F4EB75C}" srcOrd="0" destOrd="2" presId="urn:microsoft.com/office/officeart/2005/8/layout/hList6"/>
    <dgm:cxn modelId="{336788A0-4725-417A-81A7-872239408960}" type="presOf" srcId="{9ECFB5C4-ED9B-4553-9B96-3140114F6447}" destId="{CE7D95B3-0A2C-4492-A98C-13638F4EB75C}" srcOrd="0" destOrd="0" presId="urn:microsoft.com/office/officeart/2005/8/layout/hList6"/>
    <dgm:cxn modelId="{3FA10B33-AB3E-447C-A45B-D71AE9551C8A}" srcId="{FE435BB2-059B-449F-A023-EEC1CCA84C0C}" destId="{41E861EF-DBF5-432F-B479-17631F878331}" srcOrd="1" destOrd="0" parTransId="{1089DBCA-DB9F-4853-8DB0-C5477DB1CA0E}" sibTransId="{2E166A47-9713-471E-84E2-9BF273A5E17E}"/>
    <dgm:cxn modelId="{E0AC49E3-A4C5-485E-B090-EF9A46AB56FB}" type="presOf" srcId="{EEC12C05-0827-4366-87B1-E6F740F0F391}" destId="{C87AA5A1-C3C2-4882-ABFE-0AC59BD394FC}" srcOrd="0" destOrd="0" presId="urn:microsoft.com/office/officeart/2005/8/layout/hList6"/>
    <dgm:cxn modelId="{B331749A-65B3-4DD9-9548-0A9DC386B45E}" type="presOf" srcId="{191EC138-9EDA-421F-9143-E8899EAD3C90}" destId="{C87AA5A1-C3C2-4882-ABFE-0AC59BD394FC}" srcOrd="0" destOrd="2" presId="urn:microsoft.com/office/officeart/2005/8/layout/hList6"/>
    <dgm:cxn modelId="{2CB11101-E10D-479C-83EC-44BCB649B8DE}" type="presOf" srcId="{41E861EF-DBF5-432F-B479-17631F878331}" destId="{20BA7A95-2F82-4BEF-BFC5-9DF077118C8C}" srcOrd="0" destOrd="2" presId="urn:microsoft.com/office/officeart/2005/8/layout/hList6"/>
    <dgm:cxn modelId="{0ABFF09F-837F-4BC8-8D5C-4AC12BDA1EF0}" srcId="{9ECFB5C4-ED9B-4553-9B96-3140114F6447}" destId="{A9EDA86B-8B6B-40B3-A1A0-A16A9487EF4F}" srcOrd="4" destOrd="0" parTransId="{676CBC28-7C9B-4B07-9E9E-B0088B1B4BDC}" sibTransId="{2CED3105-51AE-4831-AEA3-FE1401363B20}"/>
    <dgm:cxn modelId="{FCA6B86F-E387-4C03-8F00-AC3110E96E6C}" srcId="{9ECFB5C4-ED9B-4553-9B96-3140114F6447}" destId="{4960CBB0-019C-48DB-8FF0-C68B8C286E01}" srcOrd="3" destOrd="0" parTransId="{F0E1FCCB-2B44-4226-AD1C-20391221BA2F}" sibTransId="{A6CF26A1-4929-4E29-8167-BA22D881D7C2}"/>
    <dgm:cxn modelId="{E65F1EC9-CE0A-4058-8360-6F5AA6EDFC3E}" srcId="{DEA9A47F-0C32-498C-B50E-918E779E16B4}" destId="{FE435BB2-059B-449F-A023-EEC1CCA84C0C}" srcOrd="0" destOrd="0" parTransId="{67808519-7411-418D-AC3F-EDA59E96FDD2}" sibTransId="{40C37960-7264-41F6-A19E-3A631005B319}"/>
    <dgm:cxn modelId="{631A2B43-3848-4EBB-A0DC-897866F63BDB}" type="presOf" srcId="{2E3DF9BA-E8B0-4B1C-987B-4C45CB634A17}" destId="{CE7D95B3-0A2C-4492-A98C-13638F4EB75C}" srcOrd="0" destOrd="6" presId="urn:microsoft.com/office/officeart/2005/8/layout/hList6"/>
    <dgm:cxn modelId="{9D79E27B-53B5-443A-AB35-803D8EE040FD}" srcId="{9ECFB5C4-ED9B-4553-9B96-3140114F6447}" destId="{67A3F412-5309-4C3D-AE59-54F6E6EEC547}" srcOrd="8" destOrd="0" parTransId="{16DC935A-3FFA-43A7-A284-8A4E5C701FEB}" sibTransId="{5EBC3DE3-E2F9-4DF0-948D-79700C867FED}"/>
    <dgm:cxn modelId="{B2396356-DCB3-4E7C-B7F1-5A441F2E21DF}" srcId="{FE435BB2-059B-449F-A023-EEC1CCA84C0C}" destId="{A20AB791-6CF5-475F-9536-B5B80DAD5A61}" srcOrd="4" destOrd="0" parTransId="{4E71A5DE-60A6-4DF2-82E7-6B99F4A0ABE1}" sibTransId="{27B57789-DE8E-45F3-B801-BF61FE40F7EE}"/>
    <dgm:cxn modelId="{CFBF3AA0-7AA1-4D41-9962-A6E2AE9298CD}" type="presParOf" srcId="{C3149DAE-00BA-4D8B-A5D8-B98A49EF747C}" destId="{20BA7A95-2F82-4BEF-BFC5-9DF077118C8C}" srcOrd="0" destOrd="0" presId="urn:microsoft.com/office/officeart/2005/8/layout/hList6"/>
    <dgm:cxn modelId="{B8DB1942-5354-4D14-970C-6B80B5F09268}" type="presParOf" srcId="{C3149DAE-00BA-4D8B-A5D8-B98A49EF747C}" destId="{92477E6B-A78C-4689-B05A-B2955B762B41}" srcOrd="1" destOrd="0" presId="urn:microsoft.com/office/officeart/2005/8/layout/hList6"/>
    <dgm:cxn modelId="{296CAA23-306A-4ACB-8964-E55EDB5C112E}" type="presParOf" srcId="{C3149DAE-00BA-4D8B-A5D8-B98A49EF747C}" destId="{CE7D95B3-0A2C-4492-A98C-13638F4EB75C}" srcOrd="2" destOrd="0" presId="urn:microsoft.com/office/officeart/2005/8/layout/hList6"/>
    <dgm:cxn modelId="{17C13783-33FE-42D1-AC9F-58527ECE983C}" type="presParOf" srcId="{C3149DAE-00BA-4D8B-A5D8-B98A49EF747C}" destId="{1970D679-4547-4D4B-840C-08EBAB10E6D1}" srcOrd="3" destOrd="0" presId="urn:microsoft.com/office/officeart/2005/8/layout/hList6"/>
    <dgm:cxn modelId="{BB0CB9BC-8CBE-4841-883A-4EB6C7A83CD6}" type="presParOf" srcId="{C3149DAE-00BA-4D8B-A5D8-B98A49EF747C}" destId="{C87AA5A1-C3C2-4882-ABFE-0AC59BD394FC}" srcOrd="4" destOrd="0" presId="urn:microsoft.com/office/officeart/2005/8/layout/hList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4.xml><?xml version="1.0" encoding="utf-8"?>
<dgm:dataModel xmlns:dgm="http://schemas.openxmlformats.org/drawingml/2006/diagram" xmlns:a="http://schemas.openxmlformats.org/drawingml/2006/main">
  <dgm:ptLst>
    <dgm:pt modelId="{2FC58ECF-8F22-4401-AFEB-686BBC7BCCEF}" type="doc">
      <dgm:prSet loTypeId="urn:microsoft.com/office/officeart/2005/8/layout/hList6" loCatId="list" qsTypeId="urn:microsoft.com/office/officeart/2005/8/quickstyle/simple1" qsCatId="simple" csTypeId="urn:microsoft.com/office/officeart/2005/8/colors/accent3_5" csCatId="accent3" phldr="1"/>
      <dgm:spPr/>
      <dgm:t>
        <a:bodyPr/>
        <a:lstStyle/>
        <a:p>
          <a:endParaRPr lang="en-US"/>
        </a:p>
      </dgm:t>
    </dgm:pt>
    <dgm:pt modelId="{868D90AE-EF07-46FB-928B-4B283171A931}">
      <dgm:prSet phldrT="[Text]" custT="1">
        <dgm:style>
          <a:lnRef idx="1">
            <a:schemeClr val="accent3"/>
          </a:lnRef>
          <a:fillRef idx="2">
            <a:schemeClr val="accent3"/>
          </a:fillRef>
          <a:effectRef idx="1">
            <a:schemeClr val="accent3"/>
          </a:effectRef>
          <a:fontRef idx="minor">
            <a:schemeClr val="dk1"/>
          </a:fontRef>
        </dgm:style>
      </dgm:prSet>
      <dgm:spPr/>
      <dgm:t>
        <a:bodyPr/>
        <a:lstStyle/>
        <a:p>
          <a:pPr>
            <a:lnSpc>
              <a:spcPct val="90000"/>
            </a:lnSpc>
          </a:pPr>
          <a:r>
            <a:rPr lang="en-US" sz="22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Design Base Shear</a:t>
          </a:r>
          <a:endParaRPr lang="en-US" sz="22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endParaRPr>
        </a:p>
      </dgm:t>
    </dgm:pt>
    <dgm:pt modelId="{DFEDFDE2-5F09-4037-8B5F-EFE41EEE0B41}" type="parTrans" cxnId="{BB88B603-3C0B-4085-901A-861C8E0331A7}">
      <dgm:prSet/>
      <dgm:spPr/>
      <dgm:t>
        <a:bodyPr/>
        <a:lstStyle/>
        <a:p>
          <a:endParaRPr lang="en-US">
            <a:solidFill>
              <a:schemeClr val="tx2"/>
            </a:solidFill>
            <a:latin typeface="Arial" panose="020B0604020202020204" pitchFamily="34" charset="0"/>
            <a:cs typeface="Arial" panose="020B0604020202020204" pitchFamily="34" charset="0"/>
          </a:endParaRPr>
        </a:p>
      </dgm:t>
    </dgm:pt>
    <dgm:pt modelId="{508C8318-BFAC-46A3-B456-56E0D94AEBD9}" type="sibTrans" cxnId="{BB88B603-3C0B-4085-901A-861C8E0331A7}">
      <dgm:prSet/>
      <dgm:spPr/>
      <dgm:t>
        <a:bodyPr/>
        <a:lstStyle/>
        <a:p>
          <a:endParaRPr lang="en-US">
            <a:solidFill>
              <a:schemeClr val="tx2"/>
            </a:solidFill>
            <a:latin typeface="Arial" panose="020B0604020202020204" pitchFamily="34" charset="0"/>
            <a:cs typeface="Arial" panose="020B0604020202020204" pitchFamily="34" charset="0"/>
          </a:endParaRPr>
        </a:p>
      </dgm:t>
    </dgm:pt>
    <dgm:pt modelId="{0DE88CEE-FBAF-4077-BF0A-1B6BA66FDCDE}">
      <dgm:prSet phldrT="[Text]" custT="1">
        <dgm:style>
          <a:lnRef idx="1">
            <a:schemeClr val="accent3"/>
          </a:lnRef>
          <a:fillRef idx="2">
            <a:schemeClr val="accent3"/>
          </a:fillRef>
          <a:effectRef idx="1">
            <a:schemeClr val="accent3"/>
          </a:effectRef>
          <a:fontRef idx="minor">
            <a:schemeClr val="dk1"/>
          </a:fontRef>
        </dgm:style>
      </dgm:prSet>
      <dgm:spPr/>
      <dgm:t>
        <a:bodyPr/>
        <a:lstStyle/>
        <a:p>
          <a:pPr>
            <a:lnSpc>
              <a:spcPct val="120000"/>
            </a:lnSpc>
          </a:pPr>
          <a:r>
            <a:rPr lang="en-US" sz="1600" dirty="0" smtClean="0">
              <a:solidFill>
                <a:schemeClr val="bg2"/>
              </a:solidFill>
              <a:latin typeface="Arial" panose="020B0604020202020204" pitchFamily="34" charset="0"/>
              <a:cs typeface="Arial" panose="020B0604020202020204" pitchFamily="34" charset="0"/>
            </a:rPr>
            <a:t>Seismic Base Shear Equation</a:t>
          </a:r>
          <a:endParaRPr lang="en-US" sz="1600" dirty="0">
            <a:solidFill>
              <a:schemeClr val="bg2"/>
            </a:solidFill>
            <a:latin typeface="Arial" panose="020B0604020202020204" pitchFamily="34" charset="0"/>
            <a:cs typeface="Arial" panose="020B0604020202020204" pitchFamily="34" charset="0"/>
          </a:endParaRPr>
        </a:p>
      </dgm:t>
    </dgm:pt>
    <dgm:pt modelId="{EFD82622-4ED2-4B20-997B-6A3E226522EC}" type="parTrans" cxnId="{2ABEDF7B-4D8B-41CC-BFAE-A702A37B6E3B}">
      <dgm:prSet/>
      <dgm:spPr/>
      <dgm:t>
        <a:bodyPr/>
        <a:lstStyle/>
        <a:p>
          <a:endParaRPr lang="en-US">
            <a:solidFill>
              <a:schemeClr val="tx2"/>
            </a:solidFill>
            <a:latin typeface="Arial" panose="020B0604020202020204" pitchFamily="34" charset="0"/>
            <a:cs typeface="Arial" panose="020B0604020202020204" pitchFamily="34" charset="0"/>
          </a:endParaRPr>
        </a:p>
      </dgm:t>
    </dgm:pt>
    <dgm:pt modelId="{87CB44BD-C180-46C5-A4AC-0A8D521C1330}" type="sibTrans" cxnId="{2ABEDF7B-4D8B-41CC-BFAE-A702A37B6E3B}">
      <dgm:prSet/>
      <dgm:spPr/>
      <dgm:t>
        <a:bodyPr/>
        <a:lstStyle/>
        <a:p>
          <a:endParaRPr lang="en-US">
            <a:solidFill>
              <a:schemeClr val="tx2"/>
            </a:solidFill>
            <a:latin typeface="Arial" panose="020B0604020202020204" pitchFamily="34" charset="0"/>
            <a:cs typeface="Arial" panose="020B0604020202020204" pitchFamily="34" charset="0"/>
          </a:endParaRPr>
        </a:p>
      </dgm:t>
    </dgm:pt>
    <dgm:pt modelId="{AE38E0BA-DA8A-4622-B4AE-D6BF4DA18EB4}">
      <dgm:prSet phldrT="[Text]" custT="1">
        <dgm:style>
          <a:lnRef idx="1">
            <a:schemeClr val="accent3"/>
          </a:lnRef>
          <a:fillRef idx="2">
            <a:schemeClr val="accent3"/>
          </a:fillRef>
          <a:effectRef idx="1">
            <a:schemeClr val="accent3"/>
          </a:effectRef>
          <a:fontRef idx="minor">
            <a:schemeClr val="dk1"/>
          </a:fontRef>
        </dgm:style>
      </dgm:prSet>
      <dgm:spPr/>
      <dgm:t>
        <a:bodyPr/>
        <a:lstStyle/>
        <a:p>
          <a:pPr>
            <a:lnSpc>
              <a:spcPct val="120000"/>
            </a:lnSpc>
          </a:pPr>
          <a:r>
            <a:rPr lang="en-US" sz="1600" dirty="0" smtClean="0">
              <a:solidFill>
                <a:schemeClr val="bg2"/>
              </a:solidFill>
              <a:latin typeface="Arial" panose="020B0604020202020204" pitchFamily="34" charset="0"/>
              <a:cs typeface="Arial" panose="020B0604020202020204" pitchFamily="34" charset="0"/>
            </a:rPr>
            <a:t>Period Determination</a:t>
          </a:r>
          <a:endParaRPr lang="en-US" sz="1600" dirty="0">
            <a:solidFill>
              <a:schemeClr val="bg2"/>
            </a:solidFill>
            <a:latin typeface="Arial" panose="020B0604020202020204" pitchFamily="34" charset="0"/>
            <a:cs typeface="Arial" panose="020B0604020202020204" pitchFamily="34" charset="0"/>
          </a:endParaRPr>
        </a:p>
      </dgm:t>
    </dgm:pt>
    <dgm:pt modelId="{68B2F3C9-ACD6-46CD-9E31-28FFFF4E460C}" type="parTrans" cxnId="{40F8D753-A8F2-4C08-A462-CA2516CBF22C}">
      <dgm:prSet/>
      <dgm:spPr/>
      <dgm:t>
        <a:bodyPr/>
        <a:lstStyle/>
        <a:p>
          <a:endParaRPr lang="en-US">
            <a:solidFill>
              <a:schemeClr val="tx2"/>
            </a:solidFill>
            <a:latin typeface="Arial" panose="020B0604020202020204" pitchFamily="34" charset="0"/>
            <a:cs typeface="Arial" panose="020B0604020202020204" pitchFamily="34" charset="0"/>
          </a:endParaRPr>
        </a:p>
      </dgm:t>
    </dgm:pt>
    <dgm:pt modelId="{4376084C-D0B0-4771-9F66-8131CFE9105C}" type="sibTrans" cxnId="{40F8D753-A8F2-4C08-A462-CA2516CBF22C}">
      <dgm:prSet/>
      <dgm:spPr/>
      <dgm:t>
        <a:bodyPr/>
        <a:lstStyle/>
        <a:p>
          <a:endParaRPr lang="en-US">
            <a:solidFill>
              <a:schemeClr val="tx2"/>
            </a:solidFill>
            <a:latin typeface="Arial" panose="020B0604020202020204" pitchFamily="34" charset="0"/>
            <a:cs typeface="Arial" panose="020B0604020202020204" pitchFamily="34" charset="0"/>
          </a:endParaRPr>
        </a:p>
      </dgm:t>
    </dgm:pt>
    <dgm:pt modelId="{5E4A88DF-17D8-4243-B0D8-448BC8423A20}">
      <dgm:prSet phldrT="[Text]" custT="1">
        <dgm:style>
          <a:lnRef idx="1">
            <a:schemeClr val="accent3"/>
          </a:lnRef>
          <a:fillRef idx="2">
            <a:schemeClr val="accent3"/>
          </a:fillRef>
          <a:effectRef idx="1">
            <a:schemeClr val="accent3"/>
          </a:effectRef>
          <a:fontRef idx="minor">
            <a:schemeClr val="dk1"/>
          </a:fontRef>
        </dgm:style>
      </dgm:prSet>
      <dgm:spPr/>
      <dgm:t>
        <a:bodyPr/>
        <a:lstStyle/>
        <a:p>
          <a:pPr>
            <a:lnSpc>
              <a:spcPct val="90000"/>
            </a:lnSpc>
          </a:pPr>
          <a:r>
            <a:rPr lang="en-US" sz="22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Distribution of Seismic Forces</a:t>
          </a:r>
          <a:endParaRPr lang="en-US" sz="22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endParaRPr>
        </a:p>
      </dgm:t>
    </dgm:pt>
    <dgm:pt modelId="{B775D0F5-7C15-45A1-8E94-AEAACD3E4126}" type="parTrans" cxnId="{2DAB8C2A-3D01-4894-819D-67AD32C9656B}">
      <dgm:prSet/>
      <dgm:spPr/>
      <dgm:t>
        <a:bodyPr/>
        <a:lstStyle/>
        <a:p>
          <a:endParaRPr lang="en-US">
            <a:solidFill>
              <a:schemeClr val="tx2"/>
            </a:solidFill>
            <a:latin typeface="Arial" panose="020B0604020202020204" pitchFamily="34" charset="0"/>
            <a:cs typeface="Arial" panose="020B0604020202020204" pitchFamily="34" charset="0"/>
          </a:endParaRPr>
        </a:p>
      </dgm:t>
    </dgm:pt>
    <dgm:pt modelId="{FCD1D0A9-A985-4878-B85F-F3F70B9D62A3}" type="sibTrans" cxnId="{2DAB8C2A-3D01-4894-819D-67AD32C9656B}">
      <dgm:prSet/>
      <dgm:spPr/>
      <dgm:t>
        <a:bodyPr/>
        <a:lstStyle/>
        <a:p>
          <a:endParaRPr lang="en-US">
            <a:solidFill>
              <a:schemeClr val="tx2"/>
            </a:solidFill>
            <a:latin typeface="Arial" panose="020B0604020202020204" pitchFamily="34" charset="0"/>
            <a:cs typeface="Arial" panose="020B0604020202020204" pitchFamily="34" charset="0"/>
          </a:endParaRPr>
        </a:p>
      </dgm:t>
    </dgm:pt>
    <dgm:pt modelId="{595A2288-D091-49C4-A6B4-BFBCD81F4CA1}">
      <dgm:prSet phldrT="[Text]" custT="1">
        <dgm:style>
          <a:lnRef idx="1">
            <a:schemeClr val="accent3"/>
          </a:lnRef>
          <a:fillRef idx="2">
            <a:schemeClr val="accent3"/>
          </a:fillRef>
          <a:effectRef idx="1">
            <a:schemeClr val="accent3"/>
          </a:effectRef>
          <a:fontRef idx="minor">
            <a:schemeClr val="dk1"/>
          </a:fontRef>
        </dgm:style>
      </dgm:prSet>
      <dgm:spPr/>
      <dgm:t>
        <a:bodyPr/>
        <a:lstStyle/>
        <a:p>
          <a:pPr>
            <a:lnSpc>
              <a:spcPct val="120000"/>
            </a:lnSpc>
          </a:pPr>
          <a:r>
            <a:rPr lang="en-US" sz="1600" dirty="0" smtClean="0">
              <a:solidFill>
                <a:schemeClr val="bg2"/>
              </a:solidFill>
              <a:latin typeface="Arial" panose="020B0604020202020204" pitchFamily="34" charset="0"/>
              <a:cs typeface="Arial" panose="020B0604020202020204" pitchFamily="34" charset="0"/>
            </a:rPr>
            <a:t>Lateral Seismic Force Equation</a:t>
          </a:r>
          <a:endParaRPr lang="en-US" sz="1600" dirty="0">
            <a:solidFill>
              <a:schemeClr val="bg2"/>
            </a:solidFill>
            <a:latin typeface="Arial" panose="020B0604020202020204" pitchFamily="34" charset="0"/>
            <a:cs typeface="Arial" panose="020B0604020202020204" pitchFamily="34" charset="0"/>
          </a:endParaRPr>
        </a:p>
      </dgm:t>
    </dgm:pt>
    <dgm:pt modelId="{0F9AC361-B36B-41FE-92A8-E2644BB99673}" type="parTrans" cxnId="{7F97B731-0111-45AC-8ADE-BC0D0A8D4582}">
      <dgm:prSet/>
      <dgm:spPr/>
      <dgm:t>
        <a:bodyPr/>
        <a:lstStyle/>
        <a:p>
          <a:endParaRPr lang="en-US">
            <a:solidFill>
              <a:schemeClr val="tx2"/>
            </a:solidFill>
            <a:latin typeface="Arial" panose="020B0604020202020204" pitchFamily="34" charset="0"/>
            <a:cs typeface="Arial" panose="020B0604020202020204" pitchFamily="34" charset="0"/>
          </a:endParaRPr>
        </a:p>
      </dgm:t>
    </dgm:pt>
    <dgm:pt modelId="{0690A8DB-8CC2-4224-AA8F-B49090361865}" type="sibTrans" cxnId="{7F97B731-0111-45AC-8ADE-BC0D0A8D4582}">
      <dgm:prSet/>
      <dgm:spPr/>
      <dgm:t>
        <a:bodyPr/>
        <a:lstStyle/>
        <a:p>
          <a:endParaRPr lang="en-US">
            <a:solidFill>
              <a:schemeClr val="tx2"/>
            </a:solidFill>
            <a:latin typeface="Arial" panose="020B0604020202020204" pitchFamily="34" charset="0"/>
            <a:cs typeface="Arial" panose="020B0604020202020204" pitchFamily="34" charset="0"/>
          </a:endParaRPr>
        </a:p>
      </dgm:t>
    </dgm:pt>
    <dgm:pt modelId="{D997E350-D25D-44E5-BBAB-1C52D061B936}">
      <dgm:prSet phldrT="[Text]" custT="1">
        <dgm:style>
          <a:lnRef idx="1">
            <a:schemeClr val="accent3"/>
          </a:lnRef>
          <a:fillRef idx="2">
            <a:schemeClr val="accent3"/>
          </a:fillRef>
          <a:effectRef idx="1">
            <a:schemeClr val="accent3"/>
          </a:effectRef>
          <a:fontRef idx="minor">
            <a:schemeClr val="dk1"/>
          </a:fontRef>
        </dgm:style>
      </dgm:prSet>
      <dgm:spPr/>
      <dgm:t>
        <a:bodyPr/>
        <a:lstStyle/>
        <a:p>
          <a:pPr>
            <a:lnSpc>
              <a:spcPct val="120000"/>
            </a:lnSpc>
          </a:pPr>
          <a:r>
            <a:rPr lang="en-US" sz="1600" dirty="0" smtClean="0">
              <a:solidFill>
                <a:schemeClr val="bg2"/>
              </a:solidFill>
              <a:latin typeface="Arial" panose="020B0604020202020204" pitchFamily="34" charset="0"/>
              <a:cs typeface="Arial" panose="020B0604020202020204" pitchFamily="34" charset="0"/>
            </a:rPr>
            <a:t>Vertical Distribution Factor</a:t>
          </a:r>
          <a:endParaRPr lang="en-US" sz="1600" dirty="0">
            <a:solidFill>
              <a:schemeClr val="bg2"/>
            </a:solidFill>
            <a:latin typeface="Arial" panose="020B0604020202020204" pitchFamily="34" charset="0"/>
            <a:cs typeface="Arial" panose="020B0604020202020204" pitchFamily="34" charset="0"/>
          </a:endParaRPr>
        </a:p>
      </dgm:t>
    </dgm:pt>
    <dgm:pt modelId="{DD634AC1-2A14-46B2-BB67-32BBFEEE36AF}" type="parTrans" cxnId="{D75F342F-09BB-4312-B43F-01B4D79C0222}">
      <dgm:prSet/>
      <dgm:spPr/>
      <dgm:t>
        <a:bodyPr/>
        <a:lstStyle/>
        <a:p>
          <a:endParaRPr lang="en-US">
            <a:solidFill>
              <a:schemeClr val="tx2"/>
            </a:solidFill>
            <a:latin typeface="Arial" panose="020B0604020202020204" pitchFamily="34" charset="0"/>
            <a:cs typeface="Arial" panose="020B0604020202020204" pitchFamily="34" charset="0"/>
          </a:endParaRPr>
        </a:p>
      </dgm:t>
    </dgm:pt>
    <dgm:pt modelId="{FCEFCDE0-29EA-4C95-81F7-EFBAD47CC9B3}" type="sibTrans" cxnId="{D75F342F-09BB-4312-B43F-01B4D79C0222}">
      <dgm:prSet/>
      <dgm:spPr/>
      <dgm:t>
        <a:bodyPr/>
        <a:lstStyle/>
        <a:p>
          <a:endParaRPr lang="en-US">
            <a:solidFill>
              <a:schemeClr val="tx2"/>
            </a:solidFill>
            <a:latin typeface="Arial" panose="020B0604020202020204" pitchFamily="34" charset="0"/>
            <a:cs typeface="Arial" panose="020B0604020202020204" pitchFamily="34" charset="0"/>
          </a:endParaRPr>
        </a:p>
      </dgm:t>
    </dgm:pt>
    <dgm:pt modelId="{96FCA7E8-2775-4995-882A-F15983BC7B7D}">
      <dgm:prSet phldrT="[Text]" custT="1">
        <dgm:style>
          <a:lnRef idx="1">
            <a:schemeClr val="accent3"/>
          </a:lnRef>
          <a:fillRef idx="2">
            <a:schemeClr val="accent3"/>
          </a:fillRef>
          <a:effectRef idx="1">
            <a:schemeClr val="accent3"/>
          </a:effectRef>
          <a:fontRef idx="minor">
            <a:schemeClr val="dk1"/>
          </a:fontRef>
        </dgm:style>
      </dgm:prSet>
      <dgm:spPr/>
      <dgm:t>
        <a:bodyPr/>
        <a:lstStyle/>
        <a:p>
          <a:pPr>
            <a:lnSpc>
              <a:spcPct val="90000"/>
            </a:lnSpc>
          </a:pPr>
          <a:r>
            <a:rPr lang="en-US" sz="22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Diaphragm Design</a:t>
          </a:r>
          <a:endParaRPr lang="en-US" sz="22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endParaRPr>
        </a:p>
      </dgm:t>
    </dgm:pt>
    <dgm:pt modelId="{47A7242E-C1FE-408D-B8B1-37674901A5F6}" type="parTrans" cxnId="{26E9F777-A645-4DE9-9625-2C6D3F9C9102}">
      <dgm:prSet/>
      <dgm:spPr/>
      <dgm:t>
        <a:bodyPr/>
        <a:lstStyle/>
        <a:p>
          <a:endParaRPr lang="en-US">
            <a:solidFill>
              <a:schemeClr val="tx2"/>
            </a:solidFill>
            <a:latin typeface="Arial" panose="020B0604020202020204" pitchFamily="34" charset="0"/>
            <a:cs typeface="Arial" panose="020B0604020202020204" pitchFamily="34" charset="0"/>
          </a:endParaRPr>
        </a:p>
      </dgm:t>
    </dgm:pt>
    <dgm:pt modelId="{9D18CE31-ACD9-4334-94DC-C08A75280E56}" type="sibTrans" cxnId="{26E9F777-A645-4DE9-9625-2C6D3F9C9102}">
      <dgm:prSet/>
      <dgm:spPr/>
      <dgm:t>
        <a:bodyPr/>
        <a:lstStyle/>
        <a:p>
          <a:endParaRPr lang="en-US">
            <a:solidFill>
              <a:schemeClr val="tx2"/>
            </a:solidFill>
            <a:latin typeface="Arial" panose="020B0604020202020204" pitchFamily="34" charset="0"/>
            <a:cs typeface="Arial" panose="020B0604020202020204" pitchFamily="34" charset="0"/>
          </a:endParaRPr>
        </a:p>
      </dgm:t>
    </dgm:pt>
    <dgm:pt modelId="{7217FC6F-C9B9-45D6-9A84-63E8C6A1F7D3}">
      <dgm:prSet phldrT="[Text]" custT="1">
        <dgm:style>
          <a:lnRef idx="1">
            <a:schemeClr val="accent3"/>
          </a:lnRef>
          <a:fillRef idx="2">
            <a:schemeClr val="accent3"/>
          </a:fillRef>
          <a:effectRef idx="1">
            <a:schemeClr val="accent3"/>
          </a:effectRef>
          <a:fontRef idx="minor">
            <a:schemeClr val="dk1"/>
          </a:fontRef>
        </dgm:style>
      </dgm:prSet>
      <dgm:spPr/>
      <dgm:t>
        <a:bodyPr/>
        <a:lstStyle/>
        <a:p>
          <a:pPr>
            <a:lnSpc>
              <a:spcPct val="120000"/>
            </a:lnSpc>
          </a:pPr>
          <a:r>
            <a:rPr lang="en-US" sz="1600" dirty="0" smtClean="0">
              <a:solidFill>
                <a:schemeClr val="bg2"/>
              </a:solidFill>
              <a:latin typeface="Arial" panose="020B0604020202020204" pitchFamily="34" charset="0"/>
              <a:cs typeface="Arial" panose="020B0604020202020204" pitchFamily="34" charset="0"/>
            </a:rPr>
            <a:t>Load Distribution</a:t>
          </a:r>
          <a:endParaRPr lang="en-US" sz="1600" dirty="0">
            <a:solidFill>
              <a:schemeClr val="bg2"/>
            </a:solidFill>
            <a:latin typeface="Arial" panose="020B0604020202020204" pitchFamily="34" charset="0"/>
            <a:cs typeface="Arial" panose="020B0604020202020204" pitchFamily="34" charset="0"/>
          </a:endParaRPr>
        </a:p>
      </dgm:t>
    </dgm:pt>
    <dgm:pt modelId="{9992FB1F-3EBB-4D5A-BB00-D5B53ED22688}" type="parTrans" cxnId="{48813BA5-DAE9-47AB-828C-CE990ED84F15}">
      <dgm:prSet/>
      <dgm:spPr/>
      <dgm:t>
        <a:bodyPr/>
        <a:lstStyle/>
        <a:p>
          <a:endParaRPr lang="en-US">
            <a:solidFill>
              <a:schemeClr val="tx2"/>
            </a:solidFill>
            <a:latin typeface="Arial" panose="020B0604020202020204" pitchFamily="34" charset="0"/>
            <a:cs typeface="Arial" panose="020B0604020202020204" pitchFamily="34" charset="0"/>
          </a:endParaRPr>
        </a:p>
      </dgm:t>
    </dgm:pt>
    <dgm:pt modelId="{59BAEA16-4AAF-4970-874C-C3334885D504}" type="sibTrans" cxnId="{48813BA5-DAE9-47AB-828C-CE990ED84F15}">
      <dgm:prSet/>
      <dgm:spPr/>
      <dgm:t>
        <a:bodyPr/>
        <a:lstStyle/>
        <a:p>
          <a:endParaRPr lang="en-US">
            <a:solidFill>
              <a:schemeClr val="tx2"/>
            </a:solidFill>
            <a:latin typeface="Arial" panose="020B0604020202020204" pitchFamily="34" charset="0"/>
            <a:cs typeface="Arial" panose="020B0604020202020204" pitchFamily="34" charset="0"/>
          </a:endParaRPr>
        </a:p>
      </dgm:t>
    </dgm:pt>
    <dgm:pt modelId="{CE2643B7-ED21-476F-92F1-EC76FA436064}">
      <dgm:prSet phldrT="[Text]" custT="1">
        <dgm:style>
          <a:lnRef idx="1">
            <a:schemeClr val="accent3"/>
          </a:lnRef>
          <a:fillRef idx="2">
            <a:schemeClr val="accent3"/>
          </a:fillRef>
          <a:effectRef idx="1">
            <a:schemeClr val="accent3"/>
          </a:effectRef>
          <a:fontRef idx="minor">
            <a:schemeClr val="dk1"/>
          </a:fontRef>
        </dgm:style>
      </dgm:prSet>
      <dgm:spPr/>
      <dgm:t>
        <a:bodyPr/>
        <a:lstStyle/>
        <a:p>
          <a:pPr>
            <a:lnSpc>
              <a:spcPct val="120000"/>
            </a:lnSpc>
          </a:pPr>
          <a:r>
            <a:rPr lang="en-US" sz="1600" dirty="0" smtClean="0">
              <a:solidFill>
                <a:schemeClr val="bg2"/>
              </a:solidFill>
              <a:latin typeface="Arial" panose="020B0604020202020204" pitchFamily="34" charset="0"/>
              <a:cs typeface="Arial" panose="020B0604020202020204" pitchFamily="34" charset="0"/>
            </a:rPr>
            <a:t>Nailing, Roof Chords, and Shear Transfer</a:t>
          </a:r>
          <a:endParaRPr lang="en-US" sz="1600" dirty="0">
            <a:solidFill>
              <a:schemeClr val="bg2"/>
            </a:solidFill>
            <a:latin typeface="Arial" panose="020B0604020202020204" pitchFamily="34" charset="0"/>
            <a:cs typeface="Arial" panose="020B0604020202020204" pitchFamily="34" charset="0"/>
          </a:endParaRPr>
        </a:p>
      </dgm:t>
    </dgm:pt>
    <dgm:pt modelId="{DA641AB1-0C0E-4223-A604-CED31F9767FE}" type="parTrans" cxnId="{318179A5-F8F0-4864-B791-90BDE9386AF4}">
      <dgm:prSet/>
      <dgm:spPr/>
      <dgm:t>
        <a:bodyPr/>
        <a:lstStyle/>
        <a:p>
          <a:endParaRPr lang="en-US">
            <a:solidFill>
              <a:schemeClr val="tx2"/>
            </a:solidFill>
            <a:latin typeface="Arial" panose="020B0604020202020204" pitchFamily="34" charset="0"/>
            <a:cs typeface="Arial" panose="020B0604020202020204" pitchFamily="34" charset="0"/>
          </a:endParaRPr>
        </a:p>
      </dgm:t>
    </dgm:pt>
    <dgm:pt modelId="{785404D7-C8AA-4BAB-97C4-80BC1DF54D5F}" type="sibTrans" cxnId="{318179A5-F8F0-4864-B791-90BDE9386AF4}">
      <dgm:prSet/>
      <dgm:spPr/>
      <dgm:t>
        <a:bodyPr/>
        <a:lstStyle/>
        <a:p>
          <a:endParaRPr lang="en-US">
            <a:solidFill>
              <a:schemeClr val="tx2"/>
            </a:solidFill>
            <a:latin typeface="Arial" panose="020B0604020202020204" pitchFamily="34" charset="0"/>
            <a:cs typeface="Arial" panose="020B0604020202020204" pitchFamily="34" charset="0"/>
          </a:endParaRPr>
        </a:p>
      </dgm:t>
    </dgm:pt>
    <dgm:pt modelId="{6A74CA5E-A40E-4404-BA48-AE393601F558}">
      <dgm:prSet phldrT="[Text]" custT="1">
        <dgm:style>
          <a:lnRef idx="1">
            <a:schemeClr val="accent3"/>
          </a:lnRef>
          <a:fillRef idx="2">
            <a:schemeClr val="accent3"/>
          </a:fillRef>
          <a:effectRef idx="1">
            <a:schemeClr val="accent3"/>
          </a:effectRef>
          <a:fontRef idx="minor">
            <a:schemeClr val="dk1"/>
          </a:fontRef>
        </dgm:style>
      </dgm:prSet>
      <dgm:spPr/>
      <dgm:t>
        <a:bodyPr/>
        <a:lstStyle/>
        <a:p>
          <a:pPr>
            <a:lnSpc>
              <a:spcPct val="120000"/>
            </a:lnSpc>
          </a:pPr>
          <a:r>
            <a:rPr lang="en-US" sz="1600" dirty="0" smtClean="0">
              <a:solidFill>
                <a:schemeClr val="bg2"/>
              </a:solidFill>
              <a:latin typeface="Arial" panose="020B0604020202020204" pitchFamily="34" charset="0"/>
              <a:cs typeface="Arial" panose="020B0604020202020204" pitchFamily="34" charset="0"/>
            </a:rPr>
            <a:t>Redundancy Factor</a:t>
          </a:r>
          <a:endParaRPr lang="en-US" sz="1600" dirty="0">
            <a:solidFill>
              <a:schemeClr val="bg2"/>
            </a:solidFill>
            <a:latin typeface="Arial" panose="020B0604020202020204" pitchFamily="34" charset="0"/>
            <a:cs typeface="Arial" panose="020B0604020202020204" pitchFamily="34" charset="0"/>
          </a:endParaRPr>
        </a:p>
      </dgm:t>
    </dgm:pt>
    <dgm:pt modelId="{46CB0E2F-A9C2-46D1-BEF3-3D9A306088E0}" type="parTrans" cxnId="{540B9DEF-9BFA-4A98-9C3D-140C24430D27}">
      <dgm:prSet/>
      <dgm:spPr/>
      <dgm:t>
        <a:bodyPr/>
        <a:lstStyle/>
        <a:p>
          <a:endParaRPr lang="en-US">
            <a:solidFill>
              <a:schemeClr val="tx2"/>
            </a:solidFill>
            <a:latin typeface="Arial" panose="020B0604020202020204" pitchFamily="34" charset="0"/>
            <a:cs typeface="Arial" panose="020B0604020202020204" pitchFamily="34" charset="0"/>
          </a:endParaRPr>
        </a:p>
      </dgm:t>
    </dgm:pt>
    <dgm:pt modelId="{BA078801-A705-4590-813D-4E9A3C377C4C}" type="sibTrans" cxnId="{540B9DEF-9BFA-4A98-9C3D-140C24430D27}">
      <dgm:prSet/>
      <dgm:spPr/>
      <dgm:t>
        <a:bodyPr/>
        <a:lstStyle/>
        <a:p>
          <a:endParaRPr lang="en-US">
            <a:solidFill>
              <a:schemeClr val="tx2"/>
            </a:solidFill>
            <a:latin typeface="Arial" panose="020B0604020202020204" pitchFamily="34" charset="0"/>
            <a:cs typeface="Arial" panose="020B0604020202020204" pitchFamily="34" charset="0"/>
          </a:endParaRPr>
        </a:p>
      </dgm:t>
    </dgm:pt>
    <dgm:pt modelId="{96A23D93-8CB4-427A-B3E1-BCD8C22175E6}">
      <dgm:prSet phldrT="[Text]" custT="1">
        <dgm:style>
          <a:lnRef idx="1">
            <a:schemeClr val="accent3"/>
          </a:lnRef>
          <a:fillRef idx="2">
            <a:schemeClr val="accent3"/>
          </a:fillRef>
          <a:effectRef idx="1">
            <a:schemeClr val="accent3"/>
          </a:effectRef>
          <a:fontRef idx="minor">
            <a:schemeClr val="dk1"/>
          </a:fontRef>
        </dgm:style>
      </dgm:prSet>
      <dgm:spPr/>
      <dgm:t>
        <a:bodyPr/>
        <a:lstStyle/>
        <a:p>
          <a:pPr>
            <a:lnSpc>
              <a:spcPct val="120000"/>
            </a:lnSpc>
          </a:pPr>
          <a:r>
            <a:rPr lang="en-US" sz="1600" dirty="0" smtClean="0">
              <a:solidFill>
                <a:schemeClr val="bg2"/>
              </a:solidFill>
              <a:latin typeface="Arial" panose="020B0604020202020204" pitchFamily="34" charset="0"/>
              <a:cs typeface="Arial" panose="020B0604020202020204" pitchFamily="34" charset="0"/>
            </a:rPr>
            <a:t>Rigid vs. Flexible</a:t>
          </a:r>
          <a:endParaRPr lang="en-US" sz="1600" dirty="0">
            <a:solidFill>
              <a:schemeClr val="bg2"/>
            </a:solidFill>
            <a:latin typeface="Arial" panose="020B0604020202020204" pitchFamily="34" charset="0"/>
            <a:cs typeface="Arial" panose="020B0604020202020204" pitchFamily="34" charset="0"/>
          </a:endParaRPr>
        </a:p>
      </dgm:t>
    </dgm:pt>
    <dgm:pt modelId="{3FC93A31-10BB-4EE3-BA68-2D131CE87B55}" type="parTrans" cxnId="{80E2EF02-7272-43BD-A901-A21AF675051C}">
      <dgm:prSet/>
      <dgm:spPr/>
      <dgm:t>
        <a:bodyPr/>
        <a:lstStyle/>
        <a:p>
          <a:endParaRPr lang="en-US">
            <a:solidFill>
              <a:schemeClr val="tx2"/>
            </a:solidFill>
            <a:latin typeface="Arial" panose="020B0604020202020204" pitchFamily="34" charset="0"/>
            <a:cs typeface="Arial" panose="020B0604020202020204" pitchFamily="34" charset="0"/>
          </a:endParaRPr>
        </a:p>
      </dgm:t>
    </dgm:pt>
    <dgm:pt modelId="{542A7004-92BD-440B-B790-6C0D823C64AB}" type="sibTrans" cxnId="{80E2EF02-7272-43BD-A901-A21AF675051C}">
      <dgm:prSet/>
      <dgm:spPr/>
      <dgm:t>
        <a:bodyPr/>
        <a:lstStyle/>
        <a:p>
          <a:endParaRPr lang="en-US">
            <a:solidFill>
              <a:schemeClr val="tx2"/>
            </a:solidFill>
            <a:latin typeface="Arial" panose="020B0604020202020204" pitchFamily="34" charset="0"/>
            <a:cs typeface="Arial" panose="020B0604020202020204" pitchFamily="34" charset="0"/>
          </a:endParaRPr>
        </a:p>
      </dgm:t>
    </dgm:pt>
    <dgm:pt modelId="{E7FC59D4-59B9-4C74-B867-B4B5C30B5E61}" type="pres">
      <dgm:prSet presAssocID="{2FC58ECF-8F22-4401-AFEB-686BBC7BCCEF}" presName="Name0" presStyleCnt="0">
        <dgm:presLayoutVars>
          <dgm:dir/>
          <dgm:resizeHandles val="exact"/>
        </dgm:presLayoutVars>
      </dgm:prSet>
      <dgm:spPr/>
      <dgm:t>
        <a:bodyPr/>
        <a:lstStyle/>
        <a:p>
          <a:endParaRPr lang="en-US"/>
        </a:p>
      </dgm:t>
    </dgm:pt>
    <dgm:pt modelId="{B122CA5F-E83D-4FD8-A960-5F3A543A955B}" type="pres">
      <dgm:prSet presAssocID="{868D90AE-EF07-46FB-928B-4B283171A931}" presName="node" presStyleLbl="node1" presStyleIdx="0" presStyleCnt="3">
        <dgm:presLayoutVars>
          <dgm:bulletEnabled val="1"/>
        </dgm:presLayoutVars>
      </dgm:prSet>
      <dgm:spPr/>
      <dgm:t>
        <a:bodyPr/>
        <a:lstStyle/>
        <a:p>
          <a:endParaRPr lang="en-US"/>
        </a:p>
      </dgm:t>
    </dgm:pt>
    <dgm:pt modelId="{06BEDA06-4C72-489A-90CC-C9978342E39F}" type="pres">
      <dgm:prSet presAssocID="{508C8318-BFAC-46A3-B456-56E0D94AEBD9}" presName="sibTrans" presStyleCnt="0"/>
      <dgm:spPr/>
    </dgm:pt>
    <dgm:pt modelId="{B1B2DA61-D701-4A6F-A047-1FB534B5D907}" type="pres">
      <dgm:prSet presAssocID="{5E4A88DF-17D8-4243-B0D8-448BC8423A20}" presName="node" presStyleLbl="node1" presStyleIdx="1" presStyleCnt="3">
        <dgm:presLayoutVars>
          <dgm:bulletEnabled val="1"/>
        </dgm:presLayoutVars>
      </dgm:prSet>
      <dgm:spPr/>
      <dgm:t>
        <a:bodyPr/>
        <a:lstStyle/>
        <a:p>
          <a:endParaRPr lang="en-US"/>
        </a:p>
      </dgm:t>
    </dgm:pt>
    <dgm:pt modelId="{CA3468D0-E2CF-493E-A2D7-A61B92754B8D}" type="pres">
      <dgm:prSet presAssocID="{FCD1D0A9-A985-4878-B85F-F3F70B9D62A3}" presName="sibTrans" presStyleCnt="0"/>
      <dgm:spPr/>
    </dgm:pt>
    <dgm:pt modelId="{08228C21-F2CC-4B8F-A93B-8B6F6B64B4D0}" type="pres">
      <dgm:prSet presAssocID="{96FCA7E8-2775-4995-882A-F15983BC7B7D}" presName="node" presStyleLbl="node1" presStyleIdx="2" presStyleCnt="3">
        <dgm:presLayoutVars>
          <dgm:bulletEnabled val="1"/>
        </dgm:presLayoutVars>
      </dgm:prSet>
      <dgm:spPr/>
      <dgm:t>
        <a:bodyPr/>
        <a:lstStyle/>
        <a:p>
          <a:endParaRPr lang="en-US"/>
        </a:p>
      </dgm:t>
    </dgm:pt>
  </dgm:ptLst>
  <dgm:cxnLst>
    <dgm:cxn modelId="{2DAB8C2A-3D01-4894-819D-67AD32C9656B}" srcId="{2FC58ECF-8F22-4401-AFEB-686BBC7BCCEF}" destId="{5E4A88DF-17D8-4243-B0D8-448BC8423A20}" srcOrd="1" destOrd="0" parTransId="{B775D0F5-7C15-45A1-8E94-AEAACD3E4126}" sibTransId="{FCD1D0A9-A985-4878-B85F-F3F70B9D62A3}"/>
    <dgm:cxn modelId="{7F97B731-0111-45AC-8ADE-BC0D0A8D4582}" srcId="{5E4A88DF-17D8-4243-B0D8-448BC8423A20}" destId="{595A2288-D091-49C4-A6B4-BFBCD81F4CA1}" srcOrd="0" destOrd="0" parTransId="{0F9AC361-B36B-41FE-92A8-E2644BB99673}" sibTransId="{0690A8DB-8CC2-4224-AA8F-B49090361865}"/>
    <dgm:cxn modelId="{40F8D753-A8F2-4C08-A462-CA2516CBF22C}" srcId="{868D90AE-EF07-46FB-928B-4B283171A931}" destId="{AE38E0BA-DA8A-4622-B4AE-D6BF4DA18EB4}" srcOrd="1" destOrd="0" parTransId="{68B2F3C9-ACD6-46CD-9E31-28FFFF4E460C}" sibTransId="{4376084C-D0B0-4771-9F66-8131CFE9105C}"/>
    <dgm:cxn modelId="{318179A5-F8F0-4864-B791-90BDE9386AF4}" srcId="{96FCA7E8-2775-4995-882A-F15983BC7B7D}" destId="{CE2643B7-ED21-476F-92F1-EC76FA436064}" srcOrd="1" destOrd="0" parTransId="{DA641AB1-0C0E-4223-A604-CED31F9767FE}" sibTransId="{785404D7-C8AA-4BAB-97C4-80BC1DF54D5F}"/>
    <dgm:cxn modelId="{CFC88F1E-2099-4210-99BA-44F123540DF7}" type="presOf" srcId="{AE38E0BA-DA8A-4622-B4AE-D6BF4DA18EB4}" destId="{B122CA5F-E83D-4FD8-A960-5F3A543A955B}" srcOrd="0" destOrd="2" presId="urn:microsoft.com/office/officeart/2005/8/layout/hList6"/>
    <dgm:cxn modelId="{80E2EF02-7272-43BD-A901-A21AF675051C}" srcId="{96FCA7E8-2775-4995-882A-F15983BC7B7D}" destId="{96A23D93-8CB4-427A-B3E1-BCD8C22175E6}" srcOrd="2" destOrd="0" parTransId="{3FC93A31-10BB-4EE3-BA68-2D131CE87B55}" sibTransId="{542A7004-92BD-440B-B790-6C0D823C64AB}"/>
    <dgm:cxn modelId="{4E533CF8-C3EB-45AC-BB87-D19C982A533C}" type="presOf" srcId="{D997E350-D25D-44E5-BBAB-1C52D061B936}" destId="{B1B2DA61-D701-4A6F-A047-1FB534B5D907}" srcOrd="0" destOrd="2" presId="urn:microsoft.com/office/officeart/2005/8/layout/hList6"/>
    <dgm:cxn modelId="{1886899D-4F03-45C3-B395-377D98EBFBE5}" type="presOf" srcId="{96A23D93-8CB4-427A-B3E1-BCD8C22175E6}" destId="{08228C21-F2CC-4B8F-A93B-8B6F6B64B4D0}" srcOrd="0" destOrd="3" presId="urn:microsoft.com/office/officeart/2005/8/layout/hList6"/>
    <dgm:cxn modelId="{2EAB2196-CD2F-43B6-8E53-BF1710144EFA}" type="presOf" srcId="{868D90AE-EF07-46FB-928B-4B283171A931}" destId="{B122CA5F-E83D-4FD8-A960-5F3A543A955B}" srcOrd="0" destOrd="0" presId="urn:microsoft.com/office/officeart/2005/8/layout/hList6"/>
    <dgm:cxn modelId="{2ABEDF7B-4D8B-41CC-BFAE-A702A37B6E3B}" srcId="{868D90AE-EF07-46FB-928B-4B283171A931}" destId="{0DE88CEE-FBAF-4077-BF0A-1B6BA66FDCDE}" srcOrd="0" destOrd="0" parTransId="{EFD82622-4ED2-4B20-997B-6A3E226522EC}" sibTransId="{87CB44BD-C180-46C5-A4AC-0A8D521C1330}"/>
    <dgm:cxn modelId="{333CFA56-BD9E-4CE2-ACBD-7E29315EB075}" type="presOf" srcId="{CE2643B7-ED21-476F-92F1-EC76FA436064}" destId="{08228C21-F2CC-4B8F-A93B-8B6F6B64B4D0}" srcOrd="0" destOrd="2" presId="urn:microsoft.com/office/officeart/2005/8/layout/hList6"/>
    <dgm:cxn modelId="{BB88B603-3C0B-4085-901A-861C8E0331A7}" srcId="{2FC58ECF-8F22-4401-AFEB-686BBC7BCCEF}" destId="{868D90AE-EF07-46FB-928B-4B283171A931}" srcOrd="0" destOrd="0" parTransId="{DFEDFDE2-5F09-4037-8B5F-EFE41EEE0B41}" sibTransId="{508C8318-BFAC-46A3-B456-56E0D94AEBD9}"/>
    <dgm:cxn modelId="{D75F342F-09BB-4312-B43F-01B4D79C0222}" srcId="{5E4A88DF-17D8-4243-B0D8-448BC8423A20}" destId="{D997E350-D25D-44E5-BBAB-1C52D061B936}" srcOrd="1" destOrd="0" parTransId="{DD634AC1-2A14-46B2-BB67-32BBFEEE36AF}" sibTransId="{FCEFCDE0-29EA-4C95-81F7-EFBAD47CC9B3}"/>
    <dgm:cxn modelId="{351C46B1-5365-47A6-9DF4-ED1AFEDDCF29}" type="presOf" srcId="{2FC58ECF-8F22-4401-AFEB-686BBC7BCCEF}" destId="{E7FC59D4-59B9-4C74-B867-B4B5C30B5E61}" srcOrd="0" destOrd="0" presId="urn:microsoft.com/office/officeart/2005/8/layout/hList6"/>
    <dgm:cxn modelId="{DE73A8AD-340C-4395-BDBD-7047613688FB}" type="presOf" srcId="{595A2288-D091-49C4-A6B4-BFBCD81F4CA1}" destId="{B1B2DA61-D701-4A6F-A047-1FB534B5D907}" srcOrd="0" destOrd="1" presId="urn:microsoft.com/office/officeart/2005/8/layout/hList6"/>
    <dgm:cxn modelId="{540B9DEF-9BFA-4A98-9C3D-140C24430D27}" srcId="{5E4A88DF-17D8-4243-B0D8-448BC8423A20}" destId="{6A74CA5E-A40E-4404-BA48-AE393601F558}" srcOrd="2" destOrd="0" parTransId="{46CB0E2F-A9C2-46D1-BEF3-3D9A306088E0}" sibTransId="{BA078801-A705-4590-813D-4E9A3C377C4C}"/>
    <dgm:cxn modelId="{48813BA5-DAE9-47AB-828C-CE990ED84F15}" srcId="{96FCA7E8-2775-4995-882A-F15983BC7B7D}" destId="{7217FC6F-C9B9-45D6-9A84-63E8C6A1F7D3}" srcOrd="0" destOrd="0" parTransId="{9992FB1F-3EBB-4D5A-BB00-D5B53ED22688}" sibTransId="{59BAEA16-4AAF-4970-874C-C3334885D504}"/>
    <dgm:cxn modelId="{E7A6FFB4-67E6-4BDD-B6CF-A882B970CC53}" type="presOf" srcId="{6A74CA5E-A40E-4404-BA48-AE393601F558}" destId="{B1B2DA61-D701-4A6F-A047-1FB534B5D907}" srcOrd="0" destOrd="3" presId="urn:microsoft.com/office/officeart/2005/8/layout/hList6"/>
    <dgm:cxn modelId="{178B336E-E4D1-45AB-A671-C9FC106C1704}" type="presOf" srcId="{96FCA7E8-2775-4995-882A-F15983BC7B7D}" destId="{08228C21-F2CC-4B8F-A93B-8B6F6B64B4D0}" srcOrd="0" destOrd="0" presId="urn:microsoft.com/office/officeart/2005/8/layout/hList6"/>
    <dgm:cxn modelId="{B5DC61F1-BFB9-4015-8ECB-671F899BAE54}" type="presOf" srcId="{7217FC6F-C9B9-45D6-9A84-63E8C6A1F7D3}" destId="{08228C21-F2CC-4B8F-A93B-8B6F6B64B4D0}" srcOrd="0" destOrd="1" presId="urn:microsoft.com/office/officeart/2005/8/layout/hList6"/>
    <dgm:cxn modelId="{26E9F777-A645-4DE9-9625-2C6D3F9C9102}" srcId="{2FC58ECF-8F22-4401-AFEB-686BBC7BCCEF}" destId="{96FCA7E8-2775-4995-882A-F15983BC7B7D}" srcOrd="2" destOrd="0" parTransId="{47A7242E-C1FE-408D-B8B1-37674901A5F6}" sibTransId="{9D18CE31-ACD9-4334-94DC-C08A75280E56}"/>
    <dgm:cxn modelId="{B79A20DD-4FE7-4BF4-9141-6EC0020A5078}" type="presOf" srcId="{0DE88CEE-FBAF-4077-BF0A-1B6BA66FDCDE}" destId="{B122CA5F-E83D-4FD8-A960-5F3A543A955B}" srcOrd="0" destOrd="1" presId="urn:microsoft.com/office/officeart/2005/8/layout/hList6"/>
    <dgm:cxn modelId="{1EF045BF-1704-4534-91E6-BFCFDC6D8823}" type="presOf" srcId="{5E4A88DF-17D8-4243-B0D8-448BC8423A20}" destId="{B1B2DA61-D701-4A6F-A047-1FB534B5D907}" srcOrd="0" destOrd="0" presId="urn:microsoft.com/office/officeart/2005/8/layout/hList6"/>
    <dgm:cxn modelId="{E0921779-4E46-4E3B-93F2-47E75C08796A}" type="presParOf" srcId="{E7FC59D4-59B9-4C74-B867-B4B5C30B5E61}" destId="{B122CA5F-E83D-4FD8-A960-5F3A543A955B}" srcOrd="0" destOrd="0" presId="urn:microsoft.com/office/officeart/2005/8/layout/hList6"/>
    <dgm:cxn modelId="{B0598CC0-CC1E-431C-9F1B-58321A5233AF}" type="presParOf" srcId="{E7FC59D4-59B9-4C74-B867-B4B5C30B5E61}" destId="{06BEDA06-4C72-489A-90CC-C9978342E39F}" srcOrd="1" destOrd="0" presId="urn:microsoft.com/office/officeart/2005/8/layout/hList6"/>
    <dgm:cxn modelId="{B80234EB-D973-4BEF-8042-DBF5AD0B3B8E}" type="presParOf" srcId="{E7FC59D4-59B9-4C74-B867-B4B5C30B5E61}" destId="{B1B2DA61-D701-4A6F-A047-1FB534B5D907}" srcOrd="2" destOrd="0" presId="urn:microsoft.com/office/officeart/2005/8/layout/hList6"/>
    <dgm:cxn modelId="{36741D4F-1410-4EFE-9F1D-CAE4FC744D49}" type="presParOf" srcId="{E7FC59D4-59B9-4C74-B867-B4B5C30B5E61}" destId="{CA3468D0-E2CF-493E-A2D7-A61B92754B8D}" srcOrd="3" destOrd="0" presId="urn:microsoft.com/office/officeart/2005/8/layout/hList6"/>
    <dgm:cxn modelId="{3E2E06CF-0BB1-49DE-A533-D376F26A930B}" type="presParOf" srcId="{E7FC59D4-59B9-4C74-B867-B4B5C30B5E61}" destId="{08228C21-F2CC-4B8F-A93B-8B6F6B64B4D0}" srcOrd="4" destOrd="0" presId="urn:microsoft.com/office/officeart/2005/8/layout/hList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5.xml><?xml version="1.0" encoding="utf-8"?>
<dgm:dataModel xmlns:dgm="http://schemas.openxmlformats.org/drawingml/2006/diagram" xmlns:a="http://schemas.openxmlformats.org/drawingml/2006/main">
  <dgm:ptLst>
    <dgm:pt modelId="{2FC58ECF-8F22-4401-AFEB-686BBC7BCCEF}" type="doc">
      <dgm:prSet loTypeId="urn:microsoft.com/office/officeart/2005/8/layout/hList6" loCatId="list" qsTypeId="urn:microsoft.com/office/officeart/2005/8/quickstyle/simple1" qsCatId="simple" csTypeId="urn:microsoft.com/office/officeart/2005/8/colors/accent3_5" csCatId="accent3" phldr="1"/>
      <dgm:spPr/>
      <dgm:t>
        <a:bodyPr/>
        <a:lstStyle/>
        <a:p>
          <a:endParaRPr lang="en-US"/>
        </a:p>
      </dgm:t>
    </dgm:pt>
    <dgm:pt modelId="{868D90AE-EF07-46FB-928B-4B283171A931}">
      <dgm:prSet phldrT="[Text]" custT="1">
        <dgm:style>
          <a:lnRef idx="1">
            <a:schemeClr val="accent3"/>
          </a:lnRef>
          <a:fillRef idx="2">
            <a:schemeClr val="accent3"/>
          </a:fillRef>
          <a:effectRef idx="1">
            <a:schemeClr val="accent3"/>
          </a:effectRef>
          <a:fontRef idx="minor">
            <a:schemeClr val="dk1"/>
          </a:fontRef>
        </dgm:style>
      </dgm:prSet>
      <dgm:spPr/>
      <dgm:t>
        <a:bodyPr/>
        <a:lstStyle/>
        <a:p>
          <a:pPr>
            <a:lnSpc>
              <a:spcPct val="90000"/>
            </a:lnSpc>
          </a:pPr>
          <a:r>
            <a:rPr lang="en-US" sz="22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Shear Wall Shear Design</a:t>
          </a:r>
          <a:endParaRPr lang="en-US" sz="22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endParaRPr>
        </a:p>
      </dgm:t>
    </dgm:pt>
    <dgm:pt modelId="{DFEDFDE2-5F09-4037-8B5F-EFE41EEE0B41}" type="parTrans" cxnId="{BB88B603-3C0B-4085-901A-861C8E0331A7}">
      <dgm:prSet/>
      <dgm:spPr/>
      <dgm:t>
        <a:bodyPr/>
        <a:lstStyle/>
        <a:p>
          <a:endParaRPr lang="en-US">
            <a:solidFill>
              <a:schemeClr val="tx2"/>
            </a:solidFill>
            <a:latin typeface="Arial" panose="020B0604020202020204" pitchFamily="34" charset="0"/>
            <a:cs typeface="Arial" panose="020B0604020202020204" pitchFamily="34" charset="0"/>
          </a:endParaRPr>
        </a:p>
      </dgm:t>
    </dgm:pt>
    <dgm:pt modelId="{508C8318-BFAC-46A3-B456-56E0D94AEBD9}" type="sibTrans" cxnId="{BB88B603-3C0B-4085-901A-861C8E0331A7}">
      <dgm:prSet/>
      <dgm:spPr/>
      <dgm:t>
        <a:bodyPr/>
        <a:lstStyle/>
        <a:p>
          <a:endParaRPr lang="en-US">
            <a:solidFill>
              <a:schemeClr val="tx2"/>
            </a:solidFill>
            <a:latin typeface="Arial" panose="020B0604020202020204" pitchFamily="34" charset="0"/>
            <a:cs typeface="Arial" panose="020B0604020202020204" pitchFamily="34" charset="0"/>
          </a:endParaRPr>
        </a:p>
      </dgm:t>
    </dgm:pt>
    <dgm:pt modelId="{0DE88CEE-FBAF-4077-BF0A-1B6BA66FDCDE}">
      <dgm:prSet phldrT="[Text]" custT="1">
        <dgm:style>
          <a:lnRef idx="1">
            <a:schemeClr val="accent3"/>
          </a:lnRef>
          <a:fillRef idx="2">
            <a:schemeClr val="accent3"/>
          </a:fillRef>
          <a:effectRef idx="1">
            <a:schemeClr val="accent3"/>
          </a:effectRef>
          <a:fontRef idx="minor">
            <a:schemeClr val="dk1"/>
          </a:fontRef>
        </dgm:style>
      </dgm:prSet>
      <dgm:spPr/>
      <dgm:t>
        <a:bodyPr/>
        <a:lstStyle/>
        <a:p>
          <a:pPr>
            <a:lnSpc>
              <a:spcPts val="3000"/>
            </a:lnSpc>
          </a:pPr>
          <a:r>
            <a:rPr lang="en-US" sz="1400" dirty="0" smtClean="0">
              <a:solidFill>
                <a:schemeClr val="bg2"/>
              </a:solidFill>
              <a:latin typeface="Arial" panose="020B0604020202020204" pitchFamily="34" charset="0"/>
              <a:cs typeface="Arial" panose="020B0604020202020204" pitchFamily="34" charset="0"/>
            </a:rPr>
            <a:t>Strut Design</a:t>
          </a:r>
          <a:endParaRPr lang="en-US" sz="1400" dirty="0">
            <a:solidFill>
              <a:schemeClr val="bg2"/>
            </a:solidFill>
            <a:latin typeface="Arial" panose="020B0604020202020204" pitchFamily="34" charset="0"/>
            <a:cs typeface="Arial" panose="020B0604020202020204" pitchFamily="34" charset="0"/>
          </a:endParaRPr>
        </a:p>
      </dgm:t>
    </dgm:pt>
    <dgm:pt modelId="{EFD82622-4ED2-4B20-997B-6A3E226522EC}" type="parTrans" cxnId="{2ABEDF7B-4D8B-41CC-BFAE-A702A37B6E3B}">
      <dgm:prSet/>
      <dgm:spPr/>
      <dgm:t>
        <a:bodyPr/>
        <a:lstStyle/>
        <a:p>
          <a:endParaRPr lang="en-US">
            <a:solidFill>
              <a:schemeClr val="tx2"/>
            </a:solidFill>
            <a:latin typeface="Arial" panose="020B0604020202020204" pitchFamily="34" charset="0"/>
            <a:cs typeface="Arial" panose="020B0604020202020204" pitchFamily="34" charset="0"/>
          </a:endParaRPr>
        </a:p>
      </dgm:t>
    </dgm:pt>
    <dgm:pt modelId="{87CB44BD-C180-46C5-A4AC-0A8D521C1330}" type="sibTrans" cxnId="{2ABEDF7B-4D8B-41CC-BFAE-A702A37B6E3B}">
      <dgm:prSet/>
      <dgm:spPr/>
      <dgm:t>
        <a:bodyPr/>
        <a:lstStyle/>
        <a:p>
          <a:endParaRPr lang="en-US">
            <a:solidFill>
              <a:schemeClr val="tx2"/>
            </a:solidFill>
            <a:latin typeface="Arial" panose="020B0604020202020204" pitchFamily="34" charset="0"/>
            <a:cs typeface="Arial" panose="020B0604020202020204" pitchFamily="34" charset="0"/>
          </a:endParaRPr>
        </a:p>
      </dgm:t>
    </dgm:pt>
    <dgm:pt modelId="{AE38E0BA-DA8A-4622-B4AE-D6BF4DA18EB4}">
      <dgm:prSet phldrT="[Text]" custT="1">
        <dgm:style>
          <a:lnRef idx="1">
            <a:schemeClr val="accent3"/>
          </a:lnRef>
          <a:fillRef idx="2">
            <a:schemeClr val="accent3"/>
          </a:fillRef>
          <a:effectRef idx="1">
            <a:schemeClr val="accent3"/>
          </a:effectRef>
          <a:fontRef idx="minor">
            <a:schemeClr val="dk1"/>
          </a:fontRef>
        </dgm:style>
      </dgm:prSet>
      <dgm:spPr/>
      <dgm:t>
        <a:bodyPr/>
        <a:lstStyle/>
        <a:p>
          <a:pPr>
            <a:lnSpc>
              <a:spcPts val="3000"/>
            </a:lnSpc>
          </a:pPr>
          <a:r>
            <a:rPr lang="en-US" sz="1400" dirty="0" smtClean="0">
              <a:solidFill>
                <a:schemeClr val="bg2"/>
              </a:solidFill>
              <a:latin typeface="Arial" panose="020B0604020202020204" pitchFamily="34" charset="0"/>
              <a:cs typeface="Arial" panose="020B0604020202020204" pitchFamily="34" charset="0"/>
            </a:rPr>
            <a:t>Shear Wall Design</a:t>
          </a:r>
          <a:endParaRPr lang="en-US" sz="1400" dirty="0">
            <a:solidFill>
              <a:schemeClr val="bg2"/>
            </a:solidFill>
            <a:latin typeface="Arial" panose="020B0604020202020204" pitchFamily="34" charset="0"/>
            <a:cs typeface="Arial" panose="020B0604020202020204" pitchFamily="34" charset="0"/>
          </a:endParaRPr>
        </a:p>
      </dgm:t>
    </dgm:pt>
    <dgm:pt modelId="{68B2F3C9-ACD6-46CD-9E31-28FFFF4E460C}" type="parTrans" cxnId="{40F8D753-A8F2-4C08-A462-CA2516CBF22C}">
      <dgm:prSet/>
      <dgm:spPr/>
      <dgm:t>
        <a:bodyPr/>
        <a:lstStyle/>
        <a:p>
          <a:endParaRPr lang="en-US">
            <a:solidFill>
              <a:schemeClr val="tx2"/>
            </a:solidFill>
            <a:latin typeface="Arial" panose="020B0604020202020204" pitchFamily="34" charset="0"/>
            <a:cs typeface="Arial" panose="020B0604020202020204" pitchFamily="34" charset="0"/>
          </a:endParaRPr>
        </a:p>
      </dgm:t>
    </dgm:pt>
    <dgm:pt modelId="{4376084C-D0B0-4771-9F66-8131CFE9105C}" type="sibTrans" cxnId="{40F8D753-A8F2-4C08-A462-CA2516CBF22C}">
      <dgm:prSet/>
      <dgm:spPr/>
      <dgm:t>
        <a:bodyPr/>
        <a:lstStyle/>
        <a:p>
          <a:endParaRPr lang="en-US">
            <a:solidFill>
              <a:schemeClr val="tx2"/>
            </a:solidFill>
            <a:latin typeface="Arial" panose="020B0604020202020204" pitchFamily="34" charset="0"/>
            <a:cs typeface="Arial" panose="020B0604020202020204" pitchFamily="34" charset="0"/>
          </a:endParaRPr>
        </a:p>
      </dgm:t>
    </dgm:pt>
    <dgm:pt modelId="{5E4A88DF-17D8-4243-B0D8-448BC8423A20}">
      <dgm:prSet phldrT="[Text]" custT="1">
        <dgm:style>
          <a:lnRef idx="1">
            <a:schemeClr val="accent3"/>
          </a:lnRef>
          <a:fillRef idx="2">
            <a:schemeClr val="accent3"/>
          </a:fillRef>
          <a:effectRef idx="1">
            <a:schemeClr val="accent3"/>
          </a:effectRef>
          <a:fontRef idx="minor">
            <a:schemeClr val="dk1"/>
          </a:fontRef>
        </dgm:style>
      </dgm:prSet>
      <dgm:spPr/>
      <dgm:t>
        <a:bodyPr/>
        <a:lstStyle/>
        <a:p>
          <a:pPr>
            <a:lnSpc>
              <a:spcPct val="90000"/>
            </a:lnSpc>
          </a:pPr>
          <a:r>
            <a:rPr lang="en-US" sz="22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Shear Wall Overturning Design</a:t>
          </a:r>
          <a:endParaRPr lang="en-US" sz="22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endParaRPr>
        </a:p>
      </dgm:t>
    </dgm:pt>
    <dgm:pt modelId="{B775D0F5-7C15-45A1-8E94-AEAACD3E4126}" type="parTrans" cxnId="{2DAB8C2A-3D01-4894-819D-67AD32C9656B}">
      <dgm:prSet/>
      <dgm:spPr/>
      <dgm:t>
        <a:bodyPr/>
        <a:lstStyle/>
        <a:p>
          <a:endParaRPr lang="en-US">
            <a:solidFill>
              <a:schemeClr val="tx2"/>
            </a:solidFill>
            <a:latin typeface="Arial" panose="020B0604020202020204" pitchFamily="34" charset="0"/>
            <a:cs typeface="Arial" panose="020B0604020202020204" pitchFamily="34" charset="0"/>
          </a:endParaRPr>
        </a:p>
      </dgm:t>
    </dgm:pt>
    <dgm:pt modelId="{FCD1D0A9-A985-4878-B85F-F3F70B9D62A3}" type="sibTrans" cxnId="{2DAB8C2A-3D01-4894-819D-67AD32C9656B}">
      <dgm:prSet/>
      <dgm:spPr/>
      <dgm:t>
        <a:bodyPr/>
        <a:lstStyle/>
        <a:p>
          <a:endParaRPr lang="en-US">
            <a:solidFill>
              <a:schemeClr val="tx2"/>
            </a:solidFill>
            <a:latin typeface="Arial" panose="020B0604020202020204" pitchFamily="34" charset="0"/>
            <a:cs typeface="Arial" panose="020B0604020202020204" pitchFamily="34" charset="0"/>
          </a:endParaRPr>
        </a:p>
      </dgm:t>
    </dgm:pt>
    <dgm:pt modelId="{595A2288-D091-49C4-A6B4-BFBCD81F4CA1}">
      <dgm:prSet phldrT="[Text]" custT="1">
        <dgm:style>
          <a:lnRef idx="1">
            <a:schemeClr val="accent3"/>
          </a:lnRef>
          <a:fillRef idx="2">
            <a:schemeClr val="accent3"/>
          </a:fillRef>
          <a:effectRef idx="1">
            <a:schemeClr val="accent3"/>
          </a:effectRef>
          <a:fontRef idx="minor">
            <a:schemeClr val="dk1"/>
          </a:fontRef>
        </dgm:style>
      </dgm:prSet>
      <dgm:spPr/>
      <dgm:t>
        <a:bodyPr/>
        <a:lstStyle/>
        <a:p>
          <a:pPr>
            <a:lnSpc>
              <a:spcPts val="3000"/>
            </a:lnSpc>
          </a:pPr>
          <a:r>
            <a:rPr lang="en-US" sz="1400" dirty="0" smtClean="0">
              <a:solidFill>
                <a:schemeClr val="bg2"/>
              </a:solidFill>
              <a:latin typeface="Arial" panose="020B0604020202020204" pitchFamily="34" charset="0"/>
              <a:cs typeface="Arial" panose="020B0604020202020204" pitchFamily="34" charset="0"/>
            </a:rPr>
            <a:t>Overturning / Resistance</a:t>
          </a:r>
          <a:endParaRPr lang="en-US" sz="1400" dirty="0">
            <a:solidFill>
              <a:schemeClr val="bg2"/>
            </a:solidFill>
            <a:latin typeface="Arial" panose="020B0604020202020204" pitchFamily="34" charset="0"/>
            <a:cs typeface="Arial" panose="020B0604020202020204" pitchFamily="34" charset="0"/>
          </a:endParaRPr>
        </a:p>
      </dgm:t>
    </dgm:pt>
    <dgm:pt modelId="{0F9AC361-B36B-41FE-92A8-E2644BB99673}" type="parTrans" cxnId="{7F97B731-0111-45AC-8ADE-BC0D0A8D4582}">
      <dgm:prSet/>
      <dgm:spPr/>
      <dgm:t>
        <a:bodyPr/>
        <a:lstStyle/>
        <a:p>
          <a:endParaRPr lang="en-US">
            <a:solidFill>
              <a:schemeClr val="tx2"/>
            </a:solidFill>
            <a:latin typeface="Arial" panose="020B0604020202020204" pitchFamily="34" charset="0"/>
            <a:cs typeface="Arial" panose="020B0604020202020204" pitchFamily="34" charset="0"/>
          </a:endParaRPr>
        </a:p>
      </dgm:t>
    </dgm:pt>
    <dgm:pt modelId="{0690A8DB-8CC2-4224-AA8F-B49090361865}" type="sibTrans" cxnId="{7F97B731-0111-45AC-8ADE-BC0D0A8D4582}">
      <dgm:prSet/>
      <dgm:spPr/>
      <dgm:t>
        <a:bodyPr/>
        <a:lstStyle/>
        <a:p>
          <a:endParaRPr lang="en-US">
            <a:solidFill>
              <a:schemeClr val="tx2"/>
            </a:solidFill>
            <a:latin typeface="Arial" panose="020B0604020202020204" pitchFamily="34" charset="0"/>
            <a:cs typeface="Arial" panose="020B0604020202020204" pitchFamily="34" charset="0"/>
          </a:endParaRPr>
        </a:p>
      </dgm:t>
    </dgm:pt>
    <dgm:pt modelId="{D997E350-D25D-44E5-BBAB-1C52D061B936}">
      <dgm:prSet phldrT="[Text]" custT="1">
        <dgm:style>
          <a:lnRef idx="1">
            <a:schemeClr val="accent3"/>
          </a:lnRef>
          <a:fillRef idx="2">
            <a:schemeClr val="accent3"/>
          </a:fillRef>
          <a:effectRef idx="1">
            <a:schemeClr val="accent3"/>
          </a:effectRef>
          <a:fontRef idx="minor">
            <a:schemeClr val="dk1"/>
          </a:fontRef>
        </dgm:style>
      </dgm:prSet>
      <dgm:spPr/>
      <dgm:t>
        <a:bodyPr/>
        <a:lstStyle/>
        <a:p>
          <a:pPr>
            <a:lnSpc>
              <a:spcPts val="3000"/>
            </a:lnSpc>
          </a:pPr>
          <a:r>
            <a:rPr lang="en-US" sz="1400" dirty="0" smtClean="0">
              <a:solidFill>
                <a:schemeClr val="bg2"/>
              </a:solidFill>
              <a:latin typeface="Arial" panose="020B0604020202020204" pitchFamily="34" charset="0"/>
              <a:cs typeface="Arial" panose="020B0604020202020204" pitchFamily="34" charset="0"/>
            </a:rPr>
            <a:t>Load Combos</a:t>
          </a:r>
          <a:endParaRPr lang="en-US" sz="1400" dirty="0">
            <a:solidFill>
              <a:schemeClr val="bg2"/>
            </a:solidFill>
            <a:latin typeface="Arial" panose="020B0604020202020204" pitchFamily="34" charset="0"/>
            <a:cs typeface="Arial" panose="020B0604020202020204" pitchFamily="34" charset="0"/>
          </a:endParaRPr>
        </a:p>
      </dgm:t>
    </dgm:pt>
    <dgm:pt modelId="{DD634AC1-2A14-46B2-BB67-32BBFEEE36AF}" type="parTrans" cxnId="{D75F342F-09BB-4312-B43F-01B4D79C0222}">
      <dgm:prSet/>
      <dgm:spPr/>
      <dgm:t>
        <a:bodyPr/>
        <a:lstStyle/>
        <a:p>
          <a:endParaRPr lang="en-US">
            <a:solidFill>
              <a:schemeClr val="tx2"/>
            </a:solidFill>
            <a:latin typeface="Arial" panose="020B0604020202020204" pitchFamily="34" charset="0"/>
            <a:cs typeface="Arial" panose="020B0604020202020204" pitchFamily="34" charset="0"/>
          </a:endParaRPr>
        </a:p>
      </dgm:t>
    </dgm:pt>
    <dgm:pt modelId="{FCEFCDE0-29EA-4C95-81F7-EFBAD47CC9B3}" type="sibTrans" cxnId="{D75F342F-09BB-4312-B43F-01B4D79C0222}">
      <dgm:prSet/>
      <dgm:spPr/>
      <dgm:t>
        <a:bodyPr/>
        <a:lstStyle/>
        <a:p>
          <a:endParaRPr lang="en-US">
            <a:solidFill>
              <a:schemeClr val="tx2"/>
            </a:solidFill>
            <a:latin typeface="Arial" panose="020B0604020202020204" pitchFamily="34" charset="0"/>
            <a:cs typeface="Arial" panose="020B0604020202020204" pitchFamily="34" charset="0"/>
          </a:endParaRPr>
        </a:p>
      </dgm:t>
    </dgm:pt>
    <dgm:pt modelId="{96FCA7E8-2775-4995-882A-F15983BC7B7D}">
      <dgm:prSet phldrT="[Text]" custT="1">
        <dgm:style>
          <a:lnRef idx="1">
            <a:schemeClr val="accent3"/>
          </a:lnRef>
          <a:fillRef idx="2">
            <a:schemeClr val="accent3"/>
          </a:fillRef>
          <a:effectRef idx="1">
            <a:schemeClr val="accent3"/>
          </a:effectRef>
          <a:fontRef idx="minor">
            <a:schemeClr val="dk1"/>
          </a:fontRef>
        </dgm:style>
      </dgm:prSet>
      <dgm:spPr/>
      <dgm:t>
        <a:bodyPr/>
        <a:lstStyle/>
        <a:p>
          <a:pPr>
            <a:lnSpc>
              <a:spcPct val="90000"/>
            </a:lnSpc>
          </a:pPr>
          <a:r>
            <a:rPr lang="en-US" sz="22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Drift Analysis</a:t>
          </a:r>
          <a:endParaRPr lang="en-US" sz="22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endParaRPr>
        </a:p>
      </dgm:t>
    </dgm:pt>
    <dgm:pt modelId="{47A7242E-C1FE-408D-B8B1-37674901A5F6}" type="parTrans" cxnId="{26E9F777-A645-4DE9-9625-2C6D3F9C9102}">
      <dgm:prSet/>
      <dgm:spPr/>
      <dgm:t>
        <a:bodyPr/>
        <a:lstStyle/>
        <a:p>
          <a:endParaRPr lang="en-US">
            <a:solidFill>
              <a:schemeClr val="tx2"/>
            </a:solidFill>
            <a:latin typeface="Arial" panose="020B0604020202020204" pitchFamily="34" charset="0"/>
            <a:cs typeface="Arial" panose="020B0604020202020204" pitchFamily="34" charset="0"/>
          </a:endParaRPr>
        </a:p>
      </dgm:t>
    </dgm:pt>
    <dgm:pt modelId="{9D18CE31-ACD9-4334-94DC-C08A75280E56}" type="sibTrans" cxnId="{26E9F777-A645-4DE9-9625-2C6D3F9C9102}">
      <dgm:prSet/>
      <dgm:spPr/>
      <dgm:t>
        <a:bodyPr/>
        <a:lstStyle/>
        <a:p>
          <a:endParaRPr lang="en-US">
            <a:solidFill>
              <a:schemeClr val="tx2"/>
            </a:solidFill>
            <a:latin typeface="Arial" panose="020B0604020202020204" pitchFamily="34" charset="0"/>
            <a:cs typeface="Arial" panose="020B0604020202020204" pitchFamily="34" charset="0"/>
          </a:endParaRPr>
        </a:p>
      </dgm:t>
    </dgm:pt>
    <dgm:pt modelId="{7217FC6F-C9B9-45D6-9A84-63E8C6A1F7D3}">
      <dgm:prSet phldrT="[Text]" custT="1">
        <dgm:style>
          <a:lnRef idx="1">
            <a:schemeClr val="accent3"/>
          </a:lnRef>
          <a:fillRef idx="2">
            <a:schemeClr val="accent3"/>
          </a:fillRef>
          <a:effectRef idx="1">
            <a:schemeClr val="accent3"/>
          </a:effectRef>
          <a:fontRef idx="minor">
            <a:schemeClr val="dk1"/>
          </a:fontRef>
        </dgm:style>
      </dgm:prSet>
      <dgm:spPr/>
      <dgm:t>
        <a:bodyPr/>
        <a:lstStyle/>
        <a:p>
          <a:pPr>
            <a:lnSpc>
              <a:spcPts val="3000"/>
            </a:lnSpc>
          </a:pPr>
          <a:r>
            <a:rPr lang="en-US" sz="1400" dirty="0" smtClean="0">
              <a:solidFill>
                <a:schemeClr val="bg2"/>
              </a:solidFill>
              <a:latin typeface="Arial" panose="020B0604020202020204" pitchFamily="34" charset="0"/>
              <a:cs typeface="Arial" panose="020B0604020202020204" pitchFamily="34" charset="0"/>
            </a:rPr>
            <a:t>Story Drift</a:t>
          </a:r>
          <a:endParaRPr lang="en-US" sz="1400" dirty="0">
            <a:solidFill>
              <a:schemeClr val="bg2"/>
            </a:solidFill>
            <a:latin typeface="Arial" panose="020B0604020202020204" pitchFamily="34" charset="0"/>
            <a:cs typeface="Arial" panose="020B0604020202020204" pitchFamily="34" charset="0"/>
          </a:endParaRPr>
        </a:p>
      </dgm:t>
    </dgm:pt>
    <dgm:pt modelId="{9992FB1F-3EBB-4D5A-BB00-D5B53ED22688}" type="parTrans" cxnId="{48813BA5-DAE9-47AB-828C-CE990ED84F15}">
      <dgm:prSet/>
      <dgm:spPr/>
      <dgm:t>
        <a:bodyPr/>
        <a:lstStyle/>
        <a:p>
          <a:endParaRPr lang="en-US">
            <a:solidFill>
              <a:schemeClr val="tx2"/>
            </a:solidFill>
            <a:latin typeface="Arial" panose="020B0604020202020204" pitchFamily="34" charset="0"/>
            <a:cs typeface="Arial" panose="020B0604020202020204" pitchFamily="34" charset="0"/>
          </a:endParaRPr>
        </a:p>
      </dgm:t>
    </dgm:pt>
    <dgm:pt modelId="{59BAEA16-4AAF-4970-874C-C3334885D504}" type="sibTrans" cxnId="{48813BA5-DAE9-47AB-828C-CE990ED84F15}">
      <dgm:prSet/>
      <dgm:spPr/>
      <dgm:t>
        <a:bodyPr/>
        <a:lstStyle/>
        <a:p>
          <a:endParaRPr lang="en-US">
            <a:solidFill>
              <a:schemeClr val="tx2"/>
            </a:solidFill>
            <a:latin typeface="Arial" panose="020B0604020202020204" pitchFamily="34" charset="0"/>
            <a:cs typeface="Arial" panose="020B0604020202020204" pitchFamily="34" charset="0"/>
          </a:endParaRPr>
        </a:p>
      </dgm:t>
    </dgm:pt>
    <dgm:pt modelId="{CE2643B7-ED21-476F-92F1-EC76FA436064}">
      <dgm:prSet phldrT="[Text]" custT="1">
        <dgm:style>
          <a:lnRef idx="1">
            <a:schemeClr val="accent3"/>
          </a:lnRef>
          <a:fillRef idx="2">
            <a:schemeClr val="accent3"/>
          </a:fillRef>
          <a:effectRef idx="1">
            <a:schemeClr val="accent3"/>
          </a:effectRef>
          <a:fontRef idx="minor">
            <a:schemeClr val="dk1"/>
          </a:fontRef>
        </dgm:style>
      </dgm:prSet>
      <dgm:spPr/>
      <dgm:t>
        <a:bodyPr/>
        <a:lstStyle/>
        <a:p>
          <a:pPr>
            <a:lnSpc>
              <a:spcPts val="3000"/>
            </a:lnSpc>
          </a:pPr>
          <a:r>
            <a:rPr lang="en-US" sz="1400" dirty="0" smtClean="0">
              <a:solidFill>
                <a:schemeClr val="bg2"/>
              </a:solidFill>
              <a:latin typeface="Arial" panose="020B0604020202020204" pitchFamily="34" charset="0"/>
              <a:cs typeface="Arial" panose="020B0604020202020204" pitchFamily="34" charset="0"/>
            </a:rPr>
            <a:t>Deflection: Shear Wall, Bending, Fastener, Assembly, Holdown</a:t>
          </a:r>
          <a:endParaRPr lang="en-US" sz="1400" dirty="0">
            <a:solidFill>
              <a:schemeClr val="bg2"/>
            </a:solidFill>
            <a:latin typeface="Arial" panose="020B0604020202020204" pitchFamily="34" charset="0"/>
            <a:cs typeface="Arial" panose="020B0604020202020204" pitchFamily="34" charset="0"/>
          </a:endParaRPr>
        </a:p>
      </dgm:t>
    </dgm:pt>
    <dgm:pt modelId="{DA641AB1-0C0E-4223-A604-CED31F9767FE}" type="parTrans" cxnId="{318179A5-F8F0-4864-B791-90BDE9386AF4}">
      <dgm:prSet/>
      <dgm:spPr/>
      <dgm:t>
        <a:bodyPr/>
        <a:lstStyle/>
        <a:p>
          <a:endParaRPr lang="en-US">
            <a:solidFill>
              <a:schemeClr val="tx2"/>
            </a:solidFill>
            <a:latin typeface="Arial" panose="020B0604020202020204" pitchFamily="34" charset="0"/>
            <a:cs typeface="Arial" panose="020B0604020202020204" pitchFamily="34" charset="0"/>
          </a:endParaRPr>
        </a:p>
      </dgm:t>
    </dgm:pt>
    <dgm:pt modelId="{785404D7-C8AA-4BAB-97C4-80BC1DF54D5F}" type="sibTrans" cxnId="{318179A5-F8F0-4864-B791-90BDE9386AF4}">
      <dgm:prSet/>
      <dgm:spPr/>
      <dgm:t>
        <a:bodyPr/>
        <a:lstStyle/>
        <a:p>
          <a:endParaRPr lang="en-US">
            <a:solidFill>
              <a:schemeClr val="tx2"/>
            </a:solidFill>
            <a:latin typeface="Arial" panose="020B0604020202020204" pitchFamily="34" charset="0"/>
            <a:cs typeface="Arial" panose="020B0604020202020204" pitchFamily="34" charset="0"/>
          </a:endParaRPr>
        </a:p>
      </dgm:t>
    </dgm:pt>
    <dgm:pt modelId="{6A74CA5E-A40E-4404-BA48-AE393601F558}">
      <dgm:prSet phldrT="[Text]" custT="1">
        <dgm:style>
          <a:lnRef idx="1">
            <a:schemeClr val="accent3"/>
          </a:lnRef>
          <a:fillRef idx="2">
            <a:schemeClr val="accent3"/>
          </a:fillRef>
          <a:effectRef idx="1">
            <a:schemeClr val="accent3"/>
          </a:effectRef>
          <a:fontRef idx="minor">
            <a:schemeClr val="dk1"/>
          </a:fontRef>
        </dgm:style>
      </dgm:prSet>
      <dgm:spPr/>
      <dgm:t>
        <a:bodyPr/>
        <a:lstStyle/>
        <a:p>
          <a:pPr>
            <a:lnSpc>
              <a:spcPts val="3000"/>
            </a:lnSpc>
          </a:pPr>
          <a:r>
            <a:rPr lang="en-US" sz="1400" dirty="0" smtClean="0">
              <a:solidFill>
                <a:schemeClr val="bg2"/>
              </a:solidFill>
              <a:latin typeface="Arial" panose="020B0604020202020204" pitchFamily="34" charset="0"/>
              <a:cs typeface="Arial" panose="020B0604020202020204" pitchFamily="34" charset="0"/>
            </a:rPr>
            <a:t>Tension &amp; Compression</a:t>
          </a:r>
          <a:endParaRPr lang="en-US" sz="1400" dirty="0">
            <a:solidFill>
              <a:schemeClr val="bg2"/>
            </a:solidFill>
            <a:latin typeface="Arial" panose="020B0604020202020204" pitchFamily="34" charset="0"/>
            <a:cs typeface="Arial" panose="020B0604020202020204" pitchFamily="34" charset="0"/>
          </a:endParaRPr>
        </a:p>
      </dgm:t>
    </dgm:pt>
    <dgm:pt modelId="{46CB0E2F-A9C2-46D1-BEF3-3D9A306088E0}" type="parTrans" cxnId="{540B9DEF-9BFA-4A98-9C3D-140C24430D27}">
      <dgm:prSet/>
      <dgm:spPr/>
      <dgm:t>
        <a:bodyPr/>
        <a:lstStyle/>
        <a:p>
          <a:endParaRPr lang="en-US">
            <a:solidFill>
              <a:schemeClr val="tx2"/>
            </a:solidFill>
            <a:latin typeface="Arial" panose="020B0604020202020204" pitchFamily="34" charset="0"/>
            <a:cs typeface="Arial" panose="020B0604020202020204" pitchFamily="34" charset="0"/>
          </a:endParaRPr>
        </a:p>
      </dgm:t>
    </dgm:pt>
    <dgm:pt modelId="{BA078801-A705-4590-813D-4E9A3C377C4C}" type="sibTrans" cxnId="{540B9DEF-9BFA-4A98-9C3D-140C24430D27}">
      <dgm:prSet/>
      <dgm:spPr/>
      <dgm:t>
        <a:bodyPr/>
        <a:lstStyle/>
        <a:p>
          <a:endParaRPr lang="en-US">
            <a:solidFill>
              <a:schemeClr val="tx2"/>
            </a:solidFill>
            <a:latin typeface="Arial" panose="020B0604020202020204" pitchFamily="34" charset="0"/>
            <a:cs typeface="Arial" panose="020B0604020202020204" pitchFamily="34" charset="0"/>
          </a:endParaRPr>
        </a:p>
      </dgm:t>
    </dgm:pt>
    <dgm:pt modelId="{96A23D93-8CB4-427A-B3E1-BCD8C22175E6}">
      <dgm:prSet phldrT="[Text]" custT="1">
        <dgm:style>
          <a:lnRef idx="1">
            <a:schemeClr val="accent3"/>
          </a:lnRef>
          <a:fillRef idx="2">
            <a:schemeClr val="accent3"/>
          </a:fillRef>
          <a:effectRef idx="1">
            <a:schemeClr val="accent3"/>
          </a:effectRef>
          <a:fontRef idx="minor">
            <a:schemeClr val="dk1"/>
          </a:fontRef>
        </dgm:style>
      </dgm:prSet>
      <dgm:spPr/>
      <dgm:t>
        <a:bodyPr/>
        <a:lstStyle/>
        <a:p>
          <a:pPr>
            <a:lnSpc>
              <a:spcPts val="3000"/>
            </a:lnSpc>
          </a:pPr>
          <a:r>
            <a:rPr lang="en-US" sz="1400" dirty="0" smtClean="0">
              <a:solidFill>
                <a:schemeClr val="bg2"/>
              </a:solidFill>
              <a:latin typeface="Arial" panose="020B0604020202020204" pitchFamily="34" charset="0"/>
              <a:cs typeface="Arial" panose="020B0604020202020204" pitchFamily="34" charset="0"/>
            </a:rPr>
            <a:t>Wood Shrinkage</a:t>
          </a:r>
          <a:endParaRPr lang="en-US" sz="1400" dirty="0">
            <a:solidFill>
              <a:schemeClr val="bg2"/>
            </a:solidFill>
            <a:latin typeface="Arial" panose="020B0604020202020204" pitchFamily="34" charset="0"/>
            <a:cs typeface="Arial" panose="020B0604020202020204" pitchFamily="34" charset="0"/>
          </a:endParaRPr>
        </a:p>
      </dgm:t>
    </dgm:pt>
    <dgm:pt modelId="{3FC93A31-10BB-4EE3-BA68-2D131CE87B55}" type="parTrans" cxnId="{80E2EF02-7272-43BD-A901-A21AF675051C}">
      <dgm:prSet/>
      <dgm:spPr/>
      <dgm:t>
        <a:bodyPr/>
        <a:lstStyle/>
        <a:p>
          <a:endParaRPr lang="en-US">
            <a:solidFill>
              <a:schemeClr val="tx2"/>
            </a:solidFill>
            <a:latin typeface="Arial" panose="020B0604020202020204" pitchFamily="34" charset="0"/>
            <a:cs typeface="Arial" panose="020B0604020202020204" pitchFamily="34" charset="0"/>
          </a:endParaRPr>
        </a:p>
      </dgm:t>
    </dgm:pt>
    <dgm:pt modelId="{542A7004-92BD-440B-B790-6C0D823C64AB}" type="sibTrans" cxnId="{80E2EF02-7272-43BD-A901-A21AF675051C}">
      <dgm:prSet/>
      <dgm:spPr/>
      <dgm:t>
        <a:bodyPr/>
        <a:lstStyle/>
        <a:p>
          <a:endParaRPr lang="en-US">
            <a:solidFill>
              <a:schemeClr val="tx2"/>
            </a:solidFill>
            <a:latin typeface="Arial" panose="020B0604020202020204" pitchFamily="34" charset="0"/>
            <a:cs typeface="Arial" panose="020B0604020202020204" pitchFamily="34" charset="0"/>
          </a:endParaRPr>
        </a:p>
      </dgm:t>
    </dgm:pt>
    <dgm:pt modelId="{EA0A0F3F-457B-4298-99C2-A9B4574735FF}">
      <dgm:prSet phldrT="[Text]" custT="1">
        <dgm:style>
          <a:lnRef idx="1">
            <a:schemeClr val="accent3"/>
          </a:lnRef>
          <a:fillRef idx="2">
            <a:schemeClr val="accent3"/>
          </a:fillRef>
          <a:effectRef idx="1">
            <a:schemeClr val="accent3"/>
          </a:effectRef>
          <a:fontRef idx="minor">
            <a:schemeClr val="dk1"/>
          </a:fontRef>
        </dgm:style>
      </dgm:prSet>
      <dgm:spPr/>
      <dgm:t>
        <a:bodyPr/>
        <a:lstStyle/>
        <a:p>
          <a:pPr>
            <a:lnSpc>
              <a:spcPts val="3000"/>
            </a:lnSpc>
          </a:pPr>
          <a:r>
            <a:rPr lang="en-US" sz="1400" dirty="0" smtClean="0">
              <a:solidFill>
                <a:schemeClr val="bg2"/>
              </a:solidFill>
              <a:latin typeface="Arial" panose="020B0604020202020204" pitchFamily="34" charset="0"/>
              <a:cs typeface="Arial" panose="020B0604020202020204" pitchFamily="34" charset="0"/>
            </a:rPr>
            <a:t>Nailing Design</a:t>
          </a:r>
          <a:endParaRPr lang="en-US" sz="1400" dirty="0">
            <a:solidFill>
              <a:schemeClr val="bg2"/>
            </a:solidFill>
            <a:latin typeface="Arial" panose="020B0604020202020204" pitchFamily="34" charset="0"/>
            <a:cs typeface="Arial" panose="020B0604020202020204" pitchFamily="34" charset="0"/>
          </a:endParaRPr>
        </a:p>
      </dgm:t>
    </dgm:pt>
    <dgm:pt modelId="{19554C2A-2319-442D-B719-B88526CDDE62}" type="parTrans" cxnId="{A51743D2-120F-477B-9E80-6A2EDF04C86F}">
      <dgm:prSet/>
      <dgm:spPr/>
      <dgm:t>
        <a:bodyPr/>
        <a:lstStyle/>
        <a:p>
          <a:endParaRPr lang="en-US"/>
        </a:p>
      </dgm:t>
    </dgm:pt>
    <dgm:pt modelId="{0D6A52B1-CA24-48F5-A4B4-09A3F0809713}" type="sibTrans" cxnId="{A51743D2-120F-477B-9E80-6A2EDF04C86F}">
      <dgm:prSet/>
      <dgm:spPr/>
      <dgm:t>
        <a:bodyPr/>
        <a:lstStyle/>
        <a:p>
          <a:endParaRPr lang="en-US"/>
        </a:p>
      </dgm:t>
    </dgm:pt>
    <dgm:pt modelId="{EACAA65A-2F66-4B56-B1C0-A295E25ACA9B}">
      <dgm:prSet phldrT="[Text]" custT="1">
        <dgm:style>
          <a:lnRef idx="1">
            <a:schemeClr val="accent3"/>
          </a:lnRef>
          <a:fillRef idx="2">
            <a:schemeClr val="accent3"/>
          </a:fillRef>
          <a:effectRef idx="1">
            <a:schemeClr val="accent3"/>
          </a:effectRef>
          <a:fontRef idx="minor">
            <a:schemeClr val="dk1"/>
          </a:fontRef>
        </dgm:style>
      </dgm:prSet>
      <dgm:spPr/>
      <dgm:t>
        <a:bodyPr/>
        <a:lstStyle/>
        <a:p>
          <a:pPr>
            <a:lnSpc>
              <a:spcPts val="3000"/>
            </a:lnSpc>
          </a:pPr>
          <a:r>
            <a:rPr lang="en-US" sz="1400" dirty="0" smtClean="0">
              <a:solidFill>
                <a:schemeClr val="bg2"/>
              </a:solidFill>
              <a:latin typeface="Arial" panose="020B0604020202020204" pitchFamily="34" charset="0"/>
              <a:cs typeface="Arial" panose="020B0604020202020204" pitchFamily="34" charset="0"/>
            </a:rPr>
            <a:t>Shear Transfer</a:t>
          </a:r>
          <a:endParaRPr lang="en-US" sz="1400" dirty="0">
            <a:solidFill>
              <a:schemeClr val="bg2"/>
            </a:solidFill>
            <a:latin typeface="Arial" panose="020B0604020202020204" pitchFamily="34" charset="0"/>
            <a:cs typeface="Arial" panose="020B0604020202020204" pitchFamily="34" charset="0"/>
          </a:endParaRPr>
        </a:p>
      </dgm:t>
    </dgm:pt>
    <dgm:pt modelId="{6DF70975-8330-4F9A-B233-3D286CD05C47}" type="parTrans" cxnId="{B0BF5733-8669-4445-A579-B2244A50E321}">
      <dgm:prSet/>
      <dgm:spPr/>
      <dgm:t>
        <a:bodyPr/>
        <a:lstStyle/>
        <a:p>
          <a:endParaRPr lang="en-US"/>
        </a:p>
      </dgm:t>
    </dgm:pt>
    <dgm:pt modelId="{391A8C99-067C-48EC-AF27-5EE90C40D137}" type="sibTrans" cxnId="{B0BF5733-8669-4445-A579-B2244A50E321}">
      <dgm:prSet/>
      <dgm:spPr/>
      <dgm:t>
        <a:bodyPr/>
        <a:lstStyle/>
        <a:p>
          <a:endParaRPr lang="en-US"/>
        </a:p>
      </dgm:t>
    </dgm:pt>
    <dgm:pt modelId="{634CCC93-8066-4D91-80E3-58C4D2094E53}">
      <dgm:prSet phldrT="[Text]" custT="1">
        <dgm:style>
          <a:lnRef idx="1">
            <a:schemeClr val="accent3"/>
          </a:lnRef>
          <a:fillRef idx="2">
            <a:schemeClr val="accent3"/>
          </a:fillRef>
          <a:effectRef idx="1">
            <a:schemeClr val="accent3"/>
          </a:effectRef>
          <a:fontRef idx="minor">
            <a:schemeClr val="dk1"/>
          </a:fontRef>
        </dgm:style>
      </dgm:prSet>
      <dgm:spPr/>
      <dgm:t>
        <a:bodyPr/>
        <a:lstStyle/>
        <a:p>
          <a:pPr>
            <a:lnSpc>
              <a:spcPts val="3000"/>
            </a:lnSpc>
          </a:pPr>
          <a:r>
            <a:rPr lang="en-US" sz="1400" dirty="0" smtClean="0">
              <a:solidFill>
                <a:schemeClr val="bg2"/>
              </a:solidFill>
              <a:latin typeface="Arial" panose="020B0604020202020204" pitchFamily="34" charset="0"/>
              <a:cs typeface="Arial" panose="020B0604020202020204" pitchFamily="34" charset="0"/>
            </a:rPr>
            <a:t>Sill Plates</a:t>
          </a:r>
          <a:endParaRPr lang="en-US" sz="1400" dirty="0">
            <a:solidFill>
              <a:schemeClr val="bg2"/>
            </a:solidFill>
            <a:latin typeface="Arial" panose="020B0604020202020204" pitchFamily="34" charset="0"/>
            <a:cs typeface="Arial" panose="020B0604020202020204" pitchFamily="34" charset="0"/>
          </a:endParaRPr>
        </a:p>
      </dgm:t>
    </dgm:pt>
    <dgm:pt modelId="{F0EA9077-450A-4EFD-BB8E-5CF1F396ECC4}" type="parTrans" cxnId="{DD3EC8E7-0E50-4D67-8914-A3DB0BFD3369}">
      <dgm:prSet/>
      <dgm:spPr/>
      <dgm:t>
        <a:bodyPr/>
        <a:lstStyle/>
        <a:p>
          <a:endParaRPr lang="en-US"/>
        </a:p>
      </dgm:t>
    </dgm:pt>
    <dgm:pt modelId="{60CB5B0E-73E8-4440-A708-9A196C162190}" type="sibTrans" cxnId="{DD3EC8E7-0E50-4D67-8914-A3DB0BFD3369}">
      <dgm:prSet/>
      <dgm:spPr/>
      <dgm:t>
        <a:bodyPr/>
        <a:lstStyle/>
        <a:p>
          <a:endParaRPr lang="en-US"/>
        </a:p>
      </dgm:t>
    </dgm:pt>
    <dgm:pt modelId="{39E33E30-7728-4F29-9EF6-552E0F5CC35E}">
      <dgm:prSet phldrT="[Text]" custT="1">
        <dgm:style>
          <a:lnRef idx="1">
            <a:schemeClr val="accent3"/>
          </a:lnRef>
          <a:fillRef idx="2">
            <a:schemeClr val="accent3"/>
          </a:fillRef>
          <a:effectRef idx="1">
            <a:schemeClr val="accent3"/>
          </a:effectRef>
          <a:fontRef idx="minor">
            <a:schemeClr val="dk1"/>
          </a:fontRef>
        </dgm:style>
      </dgm:prSet>
      <dgm:spPr/>
      <dgm:t>
        <a:bodyPr/>
        <a:lstStyle/>
        <a:p>
          <a:pPr>
            <a:lnSpc>
              <a:spcPts val="3000"/>
            </a:lnSpc>
          </a:pPr>
          <a:r>
            <a:rPr lang="en-US" sz="1400" dirty="0" smtClean="0">
              <a:solidFill>
                <a:schemeClr val="bg2"/>
              </a:solidFill>
              <a:latin typeface="Arial" panose="020B0604020202020204" pitchFamily="34" charset="0"/>
              <a:cs typeface="Arial" panose="020B0604020202020204" pitchFamily="34" charset="0"/>
            </a:rPr>
            <a:t>Foundation Anchorage</a:t>
          </a:r>
          <a:endParaRPr lang="en-US" sz="1400" dirty="0">
            <a:solidFill>
              <a:schemeClr val="bg2"/>
            </a:solidFill>
            <a:latin typeface="Arial" panose="020B0604020202020204" pitchFamily="34" charset="0"/>
            <a:cs typeface="Arial" panose="020B0604020202020204" pitchFamily="34" charset="0"/>
          </a:endParaRPr>
        </a:p>
      </dgm:t>
    </dgm:pt>
    <dgm:pt modelId="{C12061CF-93E1-4083-954B-97B2B67C8439}" type="parTrans" cxnId="{FE7AA4AC-3C25-410F-B11C-A58DC414FD58}">
      <dgm:prSet/>
      <dgm:spPr/>
      <dgm:t>
        <a:bodyPr/>
        <a:lstStyle/>
        <a:p>
          <a:endParaRPr lang="en-US"/>
        </a:p>
      </dgm:t>
    </dgm:pt>
    <dgm:pt modelId="{CB3AC560-78F0-4A96-ABE7-612046753928}" type="sibTrans" cxnId="{FE7AA4AC-3C25-410F-B11C-A58DC414FD58}">
      <dgm:prSet/>
      <dgm:spPr/>
      <dgm:t>
        <a:bodyPr/>
        <a:lstStyle/>
        <a:p>
          <a:endParaRPr lang="en-US"/>
        </a:p>
      </dgm:t>
    </dgm:pt>
    <dgm:pt modelId="{E7FC59D4-59B9-4C74-B867-B4B5C30B5E61}" type="pres">
      <dgm:prSet presAssocID="{2FC58ECF-8F22-4401-AFEB-686BBC7BCCEF}" presName="Name0" presStyleCnt="0">
        <dgm:presLayoutVars>
          <dgm:dir/>
          <dgm:resizeHandles val="exact"/>
        </dgm:presLayoutVars>
      </dgm:prSet>
      <dgm:spPr/>
      <dgm:t>
        <a:bodyPr/>
        <a:lstStyle/>
        <a:p>
          <a:endParaRPr lang="en-US"/>
        </a:p>
      </dgm:t>
    </dgm:pt>
    <dgm:pt modelId="{B122CA5F-E83D-4FD8-A960-5F3A543A955B}" type="pres">
      <dgm:prSet presAssocID="{868D90AE-EF07-46FB-928B-4B283171A931}" presName="node" presStyleLbl="node1" presStyleIdx="0" presStyleCnt="3">
        <dgm:presLayoutVars>
          <dgm:bulletEnabled val="1"/>
        </dgm:presLayoutVars>
      </dgm:prSet>
      <dgm:spPr/>
      <dgm:t>
        <a:bodyPr/>
        <a:lstStyle/>
        <a:p>
          <a:endParaRPr lang="en-US"/>
        </a:p>
      </dgm:t>
    </dgm:pt>
    <dgm:pt modelId="{06BEDA06-4C72-489A-90CC-C9978342E39F}" type="pres">
      <dgm:prSet presAssocID="{508C8318-BFAC-46A3-B456-56E0D94AEBD9}" presName="sibTrans" presStyleCnt="0"/>
      <dgm:spPr/>
    </dgm:pt>
    <dgm:pt modelId="{B1B2DA61-D701-4A6F-A047-1FB534B5D907}" type="pres">
      <dgm:prSet presAssocID="{5E4A88DF-17D8-4243-B0D8-448BC8423A20}" presName="node" presStyleLbl="node1" presStyleIdx="1" presStyleCnt="3">
        <dgm:presLayoutVars>
          <dgm:bulletEnabled val="1"/>
        </dgm:presLayoutVars>
      </dgm:prSet>
      <dgm:spPr/>
      <dgm:t>
        <a:bodyPr/>
        <a:lstStyle/>
        <a:p>
          <a:endParaRPr lang="en-US"/>
        </a:p>
      </dgm:t>
    </dgm:pt>
    <dgm:pt modelId="{CA3468D0-E2CF-493E-A2D7-A61B92754B8D}" type="pres">
      <dgm:prSet presAssocID="{FCD1D0A9-A985-4878-B85F-F3F70B9D62A3}" presName="sibTrans" presStyleCnt="0"/>
      <dgm:spPr/>
    </dgm:pt>
    <dgm:pt modelId="{08228C21-F2CC-4B8F-A93B-8B6F6B64B4D0}" type="pres">
      <dgm:prSet presAssocID="{96FCA7E8-2775-4995-882A-F15983BC7B7D}" presName="node" presStyleLbl="node1" presStyleIdx="2" presStyleCnt="3">
        <dgm:presLayoutVars>
          <dgm:bulletEnabled val="1"/>
        </dgm:presLayoutVars>
      </dgm:prSet>
      <dgm:spPr/>
      <dgm:t>
        <a:bodyPr/>
        <a:lstStyle/>
        <a:p>
          <a:endParaRPr lang="en-US"/>
        </a:p>
      </dgm:t>
    </dgm:pt>
  </dgm:ptLst>
  <dgm:cxnLst>
    <dgm:cxn modelId="{E7A461E1-AE93-43CF-B79B-D64C2FD93BC5}" type="presOf" srcId="{7217FC6F-C9B9-45D6-9A84-63E8C6A1F7D3}" destId="{08228C21-F2CC-4B8F-A93B-8B6F6B64B4D0}" srcOrd="0" destOrd="1" presId="urn:microsoft.com/office/officeart/2005/8/layout/hList6"/>
    <dgm:cxn modelId="{16CDE4DA-FE19-4AAC-9FCD-2CB442F3ED5F}" type="presOf" srcId="{5E4A88DF-17D8-4243-B0D8-448BC8423A20}" destId="{B1B2DA61-D701-4A6F-A047-1FB534B5D907}" srcOrd="0" destOrd="0" presId="urn:microsoft.com/office/officeart/2005/8/layout/hList6"/>
    <dgm:cxn modelId="{2ABEDF7B-4D8B-41CC-BFAE-A702A37B6E3B}" srcId="{868D90AE-EF07-46FB-928B-4B283171A931}" destId="{0DE88CEE-FBAF-4077-BF0A-1B6BA66FDCDE}" srcOrd="0" destOrd="0" parTransId="{EFD82622-4ED2-4B20-997B-6A3E226522EC}" sibTransId="{87CB44BD-C180-46C5-A4AC-0A8D521C1330}"/>
    <dgm:cxn modelId="{FE7AA4AC-3C25-410F-B11C-A58DC414FD58}" srcId="{5E4A88DF-17D8-4243-B0D8-448BC8423A20}" destId="{39E33E30-7728-4F29-9EF6-552E0F5CC35E}" srcOrd="3" destOrd="0" parTransId="{C12061CF-93E1-4083-954B-97B2B67C8439}" sibTransId="{CB3AC560-78F0-4A96-ABE7-612046753928}"/>
    <dgm:cxn modelId="{5056CA4A-7CFC-4330-A3A1-7B40EBC9833F}" type="presOf" srcId="{EACAA65A-2F66-4B56-B1C0-A295E25ACA9B}" destId="{B122CA5F-E83D-4FD8-A960-5F3A543A955B}" srcOrd="0" destOrd="4" presId="urn:microsoft.com/office/officeart/2005/8/layout/hList6"/>
    <dgm:cxn modelId="{648C560F-AC59-4078-88B3-07535FD6A84B}" type="presOf" srcId="{96FCA7E8-2775-4995-882A-F15983BC7B7D}" destId="{08228C21-F2CC-4B8F-A93B-8B6F6B64B4D0}" srcOrd="0" destOrd="0" presId="urn:microsoft.com/office/officeart/2005/8/layout/hList6"/>
    <dgm:cxn modelId="{A51743D2-120F-477B-9E80-6A2EDF04C86F}" srcId="{868D90AE-EF07-46FB-928B-4B283171A931}" destId="{EA0A0F3F-457B-4298-99C2-A9B4574735FF}" srcOrd="2" destOrd="0" parTransId="{19554C2A-2319-442D-B719-B88526CDDE62}" sibTransId="{0D6A52B1-CA24-48F5-A4B4-09A3F0809713}"/>
    <dgm:cxn modelId="{80E2EF02-7272-43BD-A901-A21AF675051C}" srcId="{96FCA7E8-2775-4995-882A-F15983BC7B7D}" destId="{96A23D93-8CB4-427A-B3E1-BCD8C22175E6}" srcOrd="2" destOrd="0" parTransId="{3FC93A31-10BB-4EE3-BA68-2D131CE87B55}" sibTransId="{542A7004-92BD-440B-B790-6C0D823C64AB}"/>
    <dgm:cxn modelId="{540B9DEF-9BFA-4A98-9C3D-140C24430D27}" srcId="{5E4A88DF-17D8-4243-B0D8-448BC8423A20}" destId="{6A74CA5E-A40E-4404-BA48-AE393601F558}" srcOrd="2" destOrd="0" parTransId="{46CB0E2F-A9C2-46D1-BEF3-3D9A306088E0}" sibTransId="{BA078801-A705-4590-813D-4E9A3C377C4C}"/>
    <dgm:cxn modelId="{B0BF5733-8669-4445-A579-B2244A50E321}" srcId="{868D90AE-EF07-46FB-928B-4B283171A931}" destId="{EACAA65A-2F66-4B56-B1C0-A295E25ACA9B}" srcOrd="3" destOrd="0" parTransId="{6DF70975-8330-4F9A-B233-3D286CD05C47}" sibTransId="{391A8C99-067C-48EC-AF27-5EE90C40D137}"/>
    <dgm:cxn modelId="{2304C8F3-25E4-4B38-AB9B-E1719E382BF9}" type="presOf" srcId="{0DE88CEE-FBAF-4077-BF0A-1B6BA66FDCDE}" destId="{B122CA5F-E83D-4FD8-A960-5F3A543A955B}" srcOrd="0" destOrd="1" presId="urn:microsoft.com/office/officeart/2005/8/layout/hList6"/>
    <dgm:cxn modelId="{DD3EC8E7-0E50-4D67-8914-A3DB0BFD3369}" srcId="{5E4A88DF-17D8-4243-B0D8-448BC8423A20}" destId="{634CCC93-8066-4D91-80E3-58C4D2094E53}" srcOrd="4" destOrd="0" parTransId="{F0EA9077-450A-4EFD-BB8E-5CF1F396ECC4}" sibTransId="{60CB5B0E-73E8-4440-A708-9A196C162190}"/>
    <dgm:cxn modelId="{5642BCE5-A75D-423E-B39E-146A8B3F5913}" type="presOf" srcId="{CE2643B7-ED21-476F-92F1-EC76FA436064}" destId="{08228C21-F2CC-4B8F-A93B-8B6F6B64B4D0}" srcOrd="0" destOrd="2" presId="urn:microsoft.com/office/officeart/2005/8/layout/hList6"/>
    <dgm:cxn modelId="{2DAB8C2A-3D01-4894-819D-67AD32C9656B}" srcId="{2FC58ECF-8F22-4401-AFEB-686BBC7BCCEF}" destId="{5E4A88DF-17D8-4243-B0D8-448BC8423A20}" srcOrd="1" destOrd="0" parTransId="{B775D0F5-7C15-45A1-8E94-AEAACD3E4126}" sibTransId="{FCD1D0A9-A985-4878-B85F-F3F70B9D62A3}"/>
    <dgm:cxn modelId="{ED926CB9-120E-436F-9D0C-F4E7AB02273A}" type="presOf" srcId="{634CCC93-8066-4D91-80E3-58C4D2094E53}" destId="{B1B2DA61-D701-4A6F-A047-1FB534B5D907}" srcOrd="0" destOrd="5" presId="urn:microsoft.com/office/officeart/2005/8/layout/hList6"/>
    <dgm:cxn modelId="{04A54E1F-4D40-4697-A658-4659C43F2EC5}" type="presOf" srcId="{EA0A0F3F-457B-4298-99C2-A9B4574735FF}" destId="{B122CA5F-E83D-4FD8-A960-5F3A543A955B}" srcOrd="0" destOrd="3" presId="urn:microsoft.com/office/officeart/2005/8/layout/hList6"/>
    <dgm:cxn modelId="{EF8DD4F0-47C7-49EE-960F-100E0F4242D8}" type="presOf" srcId="{96A23D93-8CB4-427A-B3E1-BCD8C22175E6}" destId="{08228C21-F2CC-4B8F-A93B-8B6F6B64B4D0}" srcOrd="0" destOrd="3" presId="urn:microsoft.com/office/officeart/2005/8/layout/hList6"/>
    <dgm:cxn modelId="{5CF37F0E-9ED7-4EFD-A1AD-7DC933AED48E}" type="presOf" srcId="{39E33E30-7728-4F29-9EF6-552E0F5CC35E}" destId="{B1B2DA61-D701-4A6F-A047-1FB534B5D907}" srcOrd="0" destOrd="4" presId="urn:microsoft.com/office/officeart/2005/8/layout/hList6"/>
    <dgm:cxn modelId="{C2041CC5-B901-48D8-90F8-E26FEE6904D8}" type="presOf" srcId="{D997E350-D25D-44E5-BBAB-1C52D061B936}" destId="{B1B2DA61-D701-4A6F-A047-1FB534B5D907}" srcOrd="0" destOrd="2" presId="urn:microsoft.com/office/officeart/2005/8/layout/hList6"/>
    <dgm:cxn modelId="{85B81727-AC84-47B4-B6F4-557B360CEF6F}" type="presOf" srcId="{2FC58ECF-8F22-4401-AFEB-686BBC7BCCEF}" destId="{E7FC59D4-59B9-4C74-B867-B4B5C30B5E61}" srcOrd="0" destOrd="0" presId="urn:microsoft.com/office/officeart/2005/8/layout/hList6"/>
    <dgm:cxn modelId="{26E9F777-A645-4DE9-9625-2C6D3F9C9102}" srcId="{2FC58ECF-8F22-4401-AFEB-686BBC7BCCEF}" destId="{96FCA7E8-2775-4995-882A-F15983BC7B7D}" srcOrd="2" destOrd="0" parTransId="{47A7242E-C1FE-408D-B8B1-37674901A5F6}" sibTransId="{9D18CE31-ACD9-4334-94DC-C08A75280E56}"/>
    <dgm:cxn modelId="{A392C391-F19B-4E4A-AE31-B237043951E8}" type="presOf" srcId="{6A74CA5E-A40E-4404-BA48-AE393601F558}" destId="{B1B2DA61-D701-4A6F-A047-1FB534B5D907}" srcOrd="0" destOrd="3" presId="urn:microsoft.com/office/officeart/2005/8/layout/hList6"/>
    <dgm:cxn modelId="{318179A5-F8F0-4864-B791-90BDE9386AF4}" srcId="{96FCA7E8-2775-4995-882A-F15983BC7B7D}" destId="{CE2643B7-ED21-476F-92F1-EC76FA436064}" srcOrd="1" destOrd="0" parTransId="{DA641AB1-0C0E-4223-A604-CED31F9767FE}" sibTransId="{785404D7-C8AA-4BAB-97C4-80BC1DF54D5F}"/>
    <dgm:cxn modelId="{40F8D753-A8F2-4C08-A462-CA2516CBF22C}" srcId="{868D90AE-EF07-46FB-928B-4B283171A931}" destId="{AE38E0BA-DA8A-4622-B4AE-D6BF4DA18EB4}" srcOrd="1" destOrd="0" parTransId="{68B2F3C9-ACD6-46CD-9E31-28FFFF4E460C}" sibTransId="{4376084C-D0B0-4771-9F66-8131CFE9105C}"/>
    <dgm:cxn modelId="{7F97B731-0111-45AC-8ADE-BC0D0A8D4582}" srcId="{5E4A88DF-17D8-4243-B0D8-448BC8423A20}" destId="{595A2288-D091-49C4-A6B4-BFBCD81F4CA1}" srcOrd="0" destOrd="0" parTransId="{0F9AC361-B36B-41FE-92A8-E2644BB99673}" sibTransId="{0690A8DB-8CC2-4224-AA8F-B49090361865}"/>
    <dgm:cxn modelId="{D0708223-4487-4AB1-91F8-13C58017AEE4}" type="presOf" srcId="{AE38E0BA-DA8A-4622-B4AE-D6BF4DA18EB4}" destId="{B122CA5F-E83D-4FD8-A960-5F3A543A955B}" srcOrd="0" destOrd="2" presId="urn:microsoft.com/office/officeart/2005/8/layout/hList6"/>
    <dgm:cxn modelId="{A96EF13E-9DC9-4781-B870-69180ECD8622}" type="presOf" srcId="{595A2288-D091-49C4-A6B4-BFBCD81F4CA1}" destId="{B1B2DA61-D701-4A6F-A047-1FB534B5D907}" srcOrd="0" destOrd="1" presId="urn:microsoft.com/office/officeart/2005/8/layout/hList6"/>
    <dgm:cxn modelId="{BB88B603-3C0B-4085-901A-861C8E0331A7}" srcId="{2FC58ECF-8F22-4401-AFEB-686BBC7BCCEF}" destId="{868D90AE-EF07-46FB-928B-4B283171A931}" srcOrd="0" destOrd="0" parTransId="{DFEDFDE2-5F09-4037-8B5F-EFE41EEE0B41}" sibTransId="{508C8318-BFAC-46A3-B456-56E0D94AEBD9}"/>
    <dgm:cxn modelId="{48813BA5-DAE9-47AB-828C-CE990ED84F15}" srcId="{96FCA7E8-2775-4995-882A-F15983BC7B7D}" destId="{7217FC6F-C9B9-45D6-9A84-63E8C6A1F7D3}" srcOrd="0" destOrd="0" parTransId="{9992FB1F-3EBB-4D5A-BB00-D5B53ED22688}" sibTransId="{59BAEA16-4AAF-4970-874C-C3334885D504}"/>
    <dgm:cxn modelId="{64944779-4973-44B7-80C5-E6239CDDBAAC}" type="presOf" srcId="{868D90AE-EF07-46FB-928B-4B283171A931}" destId="{B122CA5F-E83D-4FD8-A960-5F3A543A955B}" srcOrd="0" destOrd="0" presId="urn:microsoft.com/office/officeart/2005/8/layout/hList6"/>
    <dgm:cxn modelId="{D75F342F-09BB-4312-B43F-01B4D79C0222}" srcId="{5E4A88DF-17D8-4243-B0D8-448BC8423A20}" destId="{D997E350-D25D-44E5-BBAB-1C52D061B936}" srcOrd="1" destOrd="0" parTransId="{DD634AC1-2A14-46B2-BB67-32BBFEEE36AF}" sibTransId="{FCEFCDE0-29EA-4C95-81F7-EFBAD47CC9B3}"/>
    <dgm:cxn modelId="{B8C910D0-EF1C-4436-886D-56FD72BE315E}" type="presParOf" srcId="{E7FC59D4-59B9-4C74-B867-B4B5C30B5E61}" destId="{B122CA5F-E83D-4FD8-A960-5F3A543A955B}" srcOrd="0" destOrd="0" presId="urn:microsoft.com/office/officeart/2005/8/layout/hList6"/>
    <dgm:cxn modelId="{8587C886-19CC-4470-A4E7-E290AF8408D7}" type="presParOf" srcId="{E7FC59D4-59B9-4C74-B867-B4B5C30B5E61}" destId="{06BEDA06-4C72-489A-90CC-C9978342E39F}" srcOrd="1" destOrd="0" presId="urn:microsoft.com/office/officeart/2005/8/layout/hList6"/>
    <dgm:cxn modelId="{38741F42-47AF-40B3-824A-9A50F8CECC50}" type="presParOf" srcId="{E7FC59D4-59B9-4C74-B867-B4B5C30B5E61}" destId="{B1B2DA61-D701-4A6F-A047-1FB534B5D907}" srcOrd="2" destOrd="0" presId="urn:microsoft.com/office/officeart/2005/8/layout/hList6"/>
    <dgm:cxn modelId="{9B16A689-EC24-4A66-99FC-B840E39FC5B5}" type="presParOf" srcId="{E7FC59D4-59B9-4C74-B867-B4B5C30B5E61}" destId="{CA3468D0-E2CF-493E-A2D7-A61B92754B8D}" srcOrd="3" destOrd="0" presId="urn:microsoft.com/office/officeart/2005/8/layout/hList6"/>
    <dgm:cxn modelId="{6627D5C4-2E4E-48D3-ACE9-72D2443A2498}" type="presParOf" srcId="{E7FC59D4-59B9-4C74-B867-B4B5C30B5E61}" destId="{08228C21-F2CC-4B8F-A93B-8B6F6B64B4D0}" srcOrd="4" destOrd="0" presId="urn:microsoft.com/office/officeart/2005/8/layout/hList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46116DE-040B-4CA5-8642-105543C1E29C}" type="doc">
      <dgm:prSet loTypeId="urn:microsoft.com/office/officeart/2005/8/layout/list1" loCatId="list" qsTypeId="urn:microsoft.com/office/officeart/2005/8/quickstyle/simple1" qsCatId="simple" csTypeId="urn:microsoft.com/office/officeart/2005/8/colors/accent3_5" csCatId="accent3" phldr="1"/>
      <dgm:spPr/>
      <dgm:t>
        <a:bodyPr/>
        <a:lstStyle/>
        <a:p>
          <a:endParaRPr lang="en-US"/>
        </a:p>
      </dgm:t>
    </dgm:pt>
    <dgm:pt modelId="{F71D1086-8FBE-45B6-93A8-E279A8F869A0}">
      <dgm:prSet phldrT="[Text]" custT="1">
        <dgm:style>
          <a:lnRef idx="1">
            <a:schemeClr val="accent3"/>
          </a:lnRef>
          <a:fillRef idx="2">
            <a:schemeClr val="accent3"/>
          </a:fillRef>
          <a:effectRef idx="1">
            <a:schemeClr val="accent3"/>
          </a:effectRef>
          <a:fontRef idx="minor">
            <a:schemeClr val="dk1"/>
          </a:fontRef>
        </dgm:style>
      </dgm:prSet>
      <dgm:spPr/>
      <dgm:t>
        <a:bodyPr/>
        <a:lstStyle/>
        <a:p>
          <a:r>
            <a:rPr lang="en-US" sz="2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2015 IBC 1613.1</a:t>
          </a:r>
          <a:endParaRPr lang="en-US" sz="2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endParaRPr>
        </a:p>
      </dgm:t>
    </dgm:pt>
    <dgm:pt modelId="{ED84E28E-5B03-476F-9103-3DDF05216799}" type="parTrans" cxnId="{F24C353E-6EE4-4CD9-B265-D65C9026FB07}">
      <dgm:prSet/>
      <dgm:spPr/>
      <dgm:t>
        <a:bodyPr/>
        <a:lstStyle/>
        <a:p>
          <a:endParaRPr lang="en-US">
            <a:latin typeface="Arial" panose="020B0604020202020204" pitchFamily="34" charset="0"/>
            <a:cs typeface="Arial" panose="020B0604020202020204" pitchFamily="34" charset="0"/>
          </a:endParaRPr>
        </a:p>
      </dgm:t>
    </dgm:pt>
    <dgm:pt modelId="{B880BB2B-1EF9-4543-8B61-D57C2363D51E}" type="sibTrans" cxnId="{F24C353E-6EE4-4CD9-B265-D65C9026FB07}">
      <dgm:prSet/>
      <dgm:spPr/>
      <dgm:t>
        <a:bodyPr/>
        <a:lstStyle/>
        <a:p>
          <a:endParaRPr lang="en-US">
            <a:latin typeface="Arial" panose="020B0604020202020204" pitchFamily="34" charset="0"/>
            <a:cs typeface="Arial" panose="020B0604020202020204" pitchFamily="34" charset="0"/>
          </a:endParaRPr>
        </a:p>
      </dgm:t>
    </dgm:pt>
    <dgm:pt modelId="{A330F59B-0040-408E-92E5-3C4EE807DA27}">
      <dgm:prSet phldrT="[Text]" custT="1">
        <dgm:style>
          <a:lnRef idx="1">
            <a:schemeClr val="accent3"/>
          </a:lnRef>
          <a:fillRef idx="2">
            <a:schemeClr val="accent3"/>
          </a:fillRef>
          <a:effectRef idx="1">
            <a:schemeClr val="accent3"/>
          </a:effectRef>
          <a:fontRef idx="minor">
            <a:schemeClr val="dk1"/>
          </a:fontRef>
        </dgm:style>
      </dgm:prSet>
      <dgm:spPr/>
      <dgm:t>
        <a:bodyPr/>
        <a:lstStyle/>
        <a:p>
          <a:r>
            <a:rPr lang="en-US" sz="2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2015 IBC 1604.10</a:t>
          </a:r>
          <a:endParaRPr lang="en-US" sz="2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endParaRPr>
        </a:p>
      </dgm:t>
    </dgm:pt>
    <dgm:pt modelId="{35D3D9FF-73B6-403E-94CA-2E18BD5850CA}" type="parTrans" cxnId="{006735CE-CD53-4B02-AE3C-40D832DCCEB4}">
      <dgm:prSet/>
      <dgm:spPr/>
      <dgm:t>
        <a:bodyPr/>
        <a:lstStyle/>
        <a:p>
          <a:endParaRPr lang="en-US">
            <a:latin typeface="Arial" panose="020B0604020202020204" pitchFamily="34" charset="0"/>
            <a:cs typeface="Arial" panose="020B0604020202020204" pitchFamily="34" charset="0"/>
          </a:endParaRPr>
        </a:p>
      </dgm:t>
    </dgm:pt>
    <dgm:pt modelId="{4DB41C94-0AA0-473A-BABF-A7AE82E9DEFC}" type="sibTrans" cxnId="{006735CE-CD53-4B02-AE3C-40D832DCCEB4}">
      <dgm:prSet/>
      <dgm:spPr/>
      <dgm:t>
        <a:bodyPr/>
        <a:lstStyle/>
        <a:p>
          <a:endParaRPr lang="en-US">
            <a:latin typeface="Arial" panose="020B0604020202020204" pitchFamily="34" charset="0"/>
            <a:cs typeface="Arial" panose="020B0604020202020204" pitchFamily="34" charset="0"/>
          </a:endParaRPr>
        </a:p>
      </dgm:t>
    </dgm:pt>
    <dgm:pt modelId="{D88E5557-F138-45E5-AFDD-297D1C073D58}">
      <dgm:prSet custT="1">
        <dgm:style>
          <a:lnRef idx="1">
            <a:schemeClr val="accent6"/>
          </a:lnRef>
          <a:fillRef idx="2">
            <a:schemeClr val="accent6"/>
          </a:fillRef>
          <a:effectRef idx="1">
            <a:schemeClr val="accent6"/>
          </a:effectRef>
          <a:fontRef idx="minor">
            <a:schemeClr val="dk1"/>
          </a:fontRef>
        </dgm:style>
      </dgm:prSet>
      <dgm:spPr/>
      <dgm:t>
        <a:bodyPr/>
        <a:lstStyle/>
        <a:p>
          <a:pPr>
            <a:lnSpc>
              <a:spcPct val="120000"/>
            </a:lnSpc>
          </a:pPr>
          <a:r>
            <a:rPr lang="en-US" sz="1800" dirty="0" smtClean="0">
              <a:solidFill>
                <a:schemeClr val="bg2"/>
              </a:solidFill>
              <a:latin typeface="Arial" panose="020B0604020202020204" pitchFamily="34" charset="0"/>
              <a:cs typeface="Arial" panose="020B0604020202020204" pitchFamily="34" charset="0"/>
            </a:rPr>
            <a:t>“Lateral-force-resisting systems shall meet seismic detailing requirements and limitations prescribed in this code and ASCE 7, excluding Ch. 14 and Appendix 11A, </a:t>
          </a:r>
          <a:r>
            <a:rPr lang="en-US" sz="1800" u="sng" dirty="0" smtClean="0">
              <a:solidFill>
                <a:schemeClr val="bg2"/>
              </a:solidFill>
              <a:latin typeface="Arial" panose="020B0604020202020204" pitchFamily="34" charset="0"/>
              <a:cs typeface="Arial" panose="020B0604020202020204" pitchFamily="34" charset="0"/>
            </a:rPr>
            <a:t>even when wind code prescribed load effects are greater than seismic load effects</a:t>
          </a:r>
          <a:r>
            <a:rPr lang="en-US" sz="1800" dirty="0" smtClean="0">
              <a:solidFill>
                <a:schemeClr val="bg2"/>
              </a:solidFill>
              <a:latin typeface="Arial" panose="020B0604020202020204" pitchFamily="34" charset="0"/>
              <a:cs typeface="Arial" panose="020B0604020202020204" pitchFamily="34" charset="0"/>
            </a:rPr>
            <a:t>.”</a:t>
          </a:r>
          <a:endParaRPr lang="en-US" sz="1800" dirty="0">
            <a:latin typeface="Arial" panose="020B0604020202020204" pitchFamily="34" charset="0"/>
            <a:cs typeface="Arial" panose="020B0604020202020204" pitchFamily="34" charset="0"/>
          </a:endParaRPr>
        </a:p>
      </dgm:t>
    </dgm:pt>
    <dgm:pt modelId="{E2D118B6-DC02-451A-98DE-A7511D038067}" type="parTrans" cxnId="{A253B15E-6B0A-4EDE-95C0-12C802D49DC7}">
      <dgm:prSet/>
      <dgm:spPr/>
      <dgm:t>
        <a:bodyPr/>
        <a:lstStyle/>
        <a:p>
          <a:endParaRPr lang="en-US">
            <a:latin typeface="Arial" panose="020B0604020202020204" pitchFamily="34" charset="0"/>
            <a:cs typeface="Arial" panose="020B0604020202020204" pitchFamily="34" charset="0"/>
          </a:endParaRPr>
        </a:p>
      </dgm:t>
    </dgm:pt>
    <dgm:pt modelId="{B8E08DFD-A904-47A9-AF2E-6C3C1686CEF4}" type="sibTrans" cxnId="{A253B15E-6B0A-4EDE-95C0-12C802D49DC7}">
      <dgm:prSet/>
      <dgm:spPr/>
      <dgm:t>
        <a:bodyPr/>
        <a:lstStyle/>
        <a:p>
          <a:endParaRPr lang="en-US">
            <a:latin typeface="Arial" panose="020B0604020202020204" pitchFamily="34" charset="0"/>
            <a:cs typeface="Arial" panose="020B0604020202020204" pitchFamily="34" charset="0"/>
          </a:endParaRPr>
        </a:p>
      </dgm:t>
    </dgm:pt>
    <dgm:pt modelId="{62F327C0-2551-4094-8FD3-8691D34B5550}">
      <dgm:prSet custT="1">
        <dgm:style>
          <a:lnRef idx="1">
            <a:schemeClr val="accent6"/>
          </a:lnRef>
          <a:fillRef idx="2">
            <a:schemeClr val="accent6"/>
          </a:fillRef>
          <a:effectRef idx="1">
            <a:schemeClr val="accent6"/>
          </a:effectRef>
          <a:fontRef idx="minor">
            <a:schemeClr val="dk1"/>
          </a:fontRef>
        </dgm:style>
      </dgm:prSet>
      <dgm:spPr/>
      <dgm:t>
        <a:bodyPr/>
        <a:lstStyle/>
        <a:p>
          <a:pPr>
            <a:lnSpc>
              <a:spcPct val="120000"/>
            </a:lnSpc>
          </a:pPr>
          <a:r>
            <a:rPr lang="en-US" sz="1800" dirty="0" smtClean="0">
              <a:solidFill>
                <a:schemeClr val="bg2"/>
              </a:solidFill>
              <a:latin typeface="Arial" panose="020B0604020202020204" pitchFamily="34" charset="0"/>
              <a:cs typeface="Arial" panose="020B0604020202020204" pitchFamily="34" charset="0"/>
            </a:rPr>
            <a:t>“Every structure […] shall be designed and constructed to resist the effects of earthquake motions in accordance with ASCE 7, excluding Ch. 14 and Appendix A. The </a:t>
          </a:r>
          <a:r>
            <a:rPr lang="en-US" sz="1800" i="1" dirty="0" smtClean="0">
              <a:solidFill>
                <a:schemeClr val="bg2"/>
              </a:solidFill>
              <a:latin typeface="Arial" panose="020B0604020202020204" pitchFamily="34" charset="0"/>
              <a:cs typeface="Arial" panose="020B0604020202020204" pitchFamily="34" charset="0"/>
            </a:rPr>
            <a:t>seismic design category </a:t>
          </a:r>
          <a:r>
            <a:rPr lang="en-US" sz="1800" dirty="0" smtClean="0">
              <a:solidFill>
                <a:schemeClr val="bg2"/>
              </a:solidFill>
              <a:latin typeface="Arial" panose="020B0604020202020204" pitchFamily="34" charset="0"/>
              <a:cs typeface="Arial" panose="020B0604020202020204" pitchFamily="34" charset="0"/>
            </a:rPr>
            <a:t>for a structure is permitted to be determined in accordance with Section 1613 or ASCE 7”</a:t>
          </a:r>
          <a:endParaRPr lang="en-US" sz="1800" dirty="0">
            <a:latin typeface="Arial" panose="020B0604020202020204" pitchFamily="34" charset="0"/>
            <a:cs typeface="Arial" panose="020B0604020202020204" pitchFamily="34" charset="0"/>
          </a:endParaRPr>
        </a:p>
      </dgm:t>
    </dgm:pt>
    <dgm:pt modelId="{E2513F2B-1B84-48E0-B4E2-C4D24D6E4732}" type="parTrans" cxnId="{C75A1CC2-30EC-4629-944E-1DFC6503876C}">
      <dgm:prSet/>
      <dgm:spPr/>
      <dgm:t>
        <a:bodyPr/>
        <a:lstStyle/>
        <a:p>
          <a:endParaRPr lang="en-US">
            <a:latin typeface="Arial" panose="020B0604020202020204" pitchFamily="34" charset="0"/>
            <a:cs typeface="Arial" panose="020B0604020202020204" pitchFamily="34" charset="0"/>
          </a:endParaRPr>
        </a:p>
      </dgm:t>
    </dgm:pt>
    <dgm:pt modelId="{333D067E-0CAE-41AC-BB0A-D5913C63788F}" type="sibTrans" cxnId="{C75A1CC2-30EC-4629-944E-1DFC6503876C}">
      <dgm:prSet/>
      <dgm:spPr/>
      <dgm:t>
        <a:bodyPr/>
        <a:lstStyle/>
        <a:p>
          <a:endParaRPr lang="en-US">
            <a:latin typeface="Arial" panose="020B0604020202020204" pitchFamily="34" charset="0"/>
            <a:cs typeface="Arial" panose="020B0604020202020204" pitchFamily="34" charset="0"/>
          </a:endParaRPr>
        </a:p>
      </dgm:t>
    </dgm:pt>
    <dgm:pt modelId="{842B0527-36DF-4E5F-ACA0-C39E595C125B}" type="pres">
      <dgm:prSet presAssocID="{A46116DE-040B-4CA5-8642-105543C1E29C}" presName="linear" presStyleCnt="0">
        <dgm:presLayoutVars>
          <dgm:dir/>
          <dgm:animLvl val="lvl"/>
          <dgm:resizeHandles val="exact"/>
        </dgm:presLayoutVars>
      </dgm:prSet>
      <dgm:spPr/>
      <dgm:t>
        <a:bodyPr/>
        <a:lstStyle/>
        <a:p>
          <a:endParaRPr lang="en-US"/>
        </a:p>
      </dgm:t>
    </dgm:pt>
    <dgm:pt modelId="{DF0F0222-805C-430F-B327-A0861C313917}" type="pres">
      <dgm:prSet presAssocID="{F71D1086-8FBE-45B6-93A8-E279A8F869A0}" presName="parentLin" presStyleCnt="0"/>
      <dgm:spPr/>
    </dgm:pt>
    <dgm:pt modelId="{D33D835D-1EA6-4673-A3E5-B41967C7E666}" type="pres">
      <dgm:prSet presAssocID="{F71D1086-8FBE-45B6-93A8-E279A8F869A0}" presName="parentLeftMargin" presStyleLbl="node1" presStyleIdx="0" presStyleCnt="2"/>
      <dgm:spPr/>
      <dgm:t>
        <a:bodyPr/>
        <a:lstStyle/>
        <a:p>
          <a:endParaRPr lang="en-US"/>
        </a:p>
      </dgm:t>
    </dgm:pt>
    <dgm:pt modelId="{79124E50-69F5-4CCB-954F-51DA941831EF}" type="pres">
      <dgm:prSet presAssocID="{F71D1086-8FBE-45B6-93A8-E279A8F869A0}" presName="parentText" presStyleLbl="node1" presStyleIdx="0" presStyleCnt="2" custScaleY="55068" custLinFactNeighborY="-2608">
        <dgm:presLayoutVars>
          <dgm:chMax val="0"/>
          <dgm:bulletEnabled val="1"/>
        </dgm:presLayoutVars>
      </dgm:prSet>
      <dgm:spPr/>
      <dgm:t>
        <a:bodyPr/>
        <a:lstStyle/>
        <a:p>
          <a:endParaRPr lang="en-US"/>
        </a:p>
      </dgm:t>
    </dgm:pt>
    <dgm:pt modelId="{E9ADA493-8E7A-4297-87F2-82086D6AC377}" type="pres">
      <dgm:prSet presAssocID="{F71D1086-8FBE-45B6-93A8-E279A8F869A0}" presName="negativeSpace" presStyleCnt="0"/>
      <dgm:spPr/>
    </dgm:pt>
    <dgm:pt modelId="{A09A9165-4B4C-4B39-B4A2-71B936F0B1C7}" type="pres">
      <dgm:prSet presAssocID="{F71D1086-8FBE-45B6-93A8-E279A8F869A0}" presName="childText" presStyleLbl="conFgAcc1" presStyleIdx="0" presStyleCnt="2">
        <dgm:presLayoutVars>
          <dgm:bulletEnabled val="1"/>
        </dgm:presLayoutVars>
      </dgm:prSet>
      <dgm:spPr/>
      <dgm:t>
        <a:bodyPr/>
        <a:lstStyle/>
        <a:p>
          <a:endParaRPr lang="en-US"/>
        </a:p>
      </dgm:t>
    </dgm:pt>
    <dgm:pt modelId="{882C1FF5-D301-47B2-B63A-A6A06B27CE9F}" type="pres">
      <dgm:prSet presAssocID="{B880BB2B-1EF9-4543-8B61-D57C2363D51E}" presName="spaceBetweenRectangles" presStyleCnt="0"/>
      <dgm:spPr/>
    </dgm:pt>
    <dgm:pt modelId="{EF85FF1C-B531-499B-A301-382BAC3FF377}" type="pres">
      <dgm:prSet presAssocID="{A330F59B-0040-408E-92E5-3C4EE807DA27}" presName="parentLin" presStyleCnt="0"/>
      <dgm:spPr/>
    </dgm:pt>
    <dgm:pt modelId="{C892AA9D-4E74-4423-804D-EE0748ED8FD2}" type="pres">
      <dgm:prSet presAssocID="{A330F59B-0040-408E-92E5-3C4EE807DA27}" presName="parentLeftMargin" presStyleLbl="node1" presStyleIdx="0" presStyleCnt="2"/>
      <dgm:spPr/>
      <dgm:t>
        <a:bodyPr/>
        <a:lstStyle/>
        <a:p>
          <a:endParaRPr lang="en-US"/>
        </a:p>
      </dgm:t>
    </dgm:pt>
    <dgm:pt modelId="{04621F05-BD45-4079-AA46-718FD1C66639}" type="pres">
      <dgm:prSet presAssocID="{A330F59B-0040-408E-92E5-3C4EE807DA27}" presName="parentText" presStyleLbl="node1" presStyleIdx="1" presStyleCnt="2" custScaleY="55068" custLinFactNeighborY="-2608">
        <dgm:presLayoutVars>
          <dgm:chMax val="0"/>
          <dgm:bulletEnabled val="1"/>
        </dgm:presLayoutVars>
      </dgm:prSet>
      <dgm:spPr/>
      <dgm:t>
        <a:bodyPr/>
        <a:lstStyle/>
        <a:p>
          <a:endParaRPr lang="en-US"/>
        </a:p>
      </dgm:t>
    </dgm:pt>
    <dgm:pt modelId="{F6696475-3864-469C-AE91-1162FF13EC5F}" type="pres">
      <dgm:prSet presAssocID="{A330F59B-0040-408E-92E5-3C4EE807DA27}" presName="negativeSpace" presStyleCnt="0"/>
      <dgm:spPr/>
    </dgm:pt>
    <dgm:pt modelId="{501A6BDA-6532-441E-8FC8-602255674794}" type="pres">
      <dgm:prSet presAssocID="{A330F59B-0040-408E-92E5-3C4EE807DA27}" presName="childText" presStyleLbl="conFgAcc1" presStyleIdx="1" presStyleCnt="2">
        <dgm:presLayoutVars>
          <dgm:bulletEnabled val="1"/>
        </dgm:presLayoutVars>
      </dgm:prSet>
      <dgm:spPr/>
      <dgm:t>
        <a:bodyPr/>
        <a:lstStyle/>
        <a:p>
          <a:endParaRPr lang="en-US"/>
        </a:p>
      </dgm:t>
    </dgm:pt>
  </dgm:ptLst>
  <dgm:cxnLst>
    <dgm:cxn modelId="{F24C353E-6EE4-4CD9-B265-D65C9026FB07}" srcId="{A46116DE-040B-4CA5-8642-105543C1E29C}" destId="{F71D1086-8FBE-45B6-93A8-E279A8F869A0}" srcOrd="0" destOrd="0" parTransId="{ED84E28E-5B03-476F-9103-3DDF05216799}" sibTransId="{B880BB2B-1EF9-4543-8B61-D57C2363D51E}"/>
    <dgm:cxn modelId="{2038C5B2-085C-422A-A75D-D363E5E0F074}" type="presOf" srcId="{F71D1086-8FBE-45B6-93A8-E279A8F869A0}" destId="{D33D835D-1EA6-4673-A3E5-B41967C7E666}" srcOrd="0" destOrd="0" presId="urn:microsoft.com/office/officeart/2005/8/layout/list1"/>
    <dgm:cxn modelId="{52D699F7-77DB-4821-9C5A-A2168B3B45B9}" type="presOf" srcId="{A330F59B-0040-408E-92E5-3C4EE807DA27}" destId="{04621F05-BD45-4079-AA46-718FD1C66639}" srcOrd="1" destOrd="0" presId="urn:microsoft.com/office/officeart/2005/8/layout/list1"/>
    <dgm:cxn modelId="{A253B15E-6B0A-4EDE-95C0-12C802D49DC7}" srcId="{A330F59B-0040-408E-92E5-3C4EE807DA27}" destId="{D88E5557-F138-45E5-AFDD-297D1C073D58}" srcOrd="0" destOrd="0" parTransId="{E2D118B6-DC02-451A-98DE-A7511D038067}" sibTransId="{B8E08DFD-A904-47A9-AF2E-6C3C1686CEF4}"/>
    <dgm:cxn modelId="{4A08DF7E-7EF1-4E16-9C4A-4456374F2B21}" type="presOf" srcId="{F71D1086-8FBE-45B6-93A8-E279A8F869A0}" destId="{79124E50-69F5-4CCB-954F-51DA941831EF}" srcOrd="1" destOrd="0" presId="urn:microsoft.com/office/officeart/2005/8/layout/list1"/>
    <dgm:cxn modelId="{C75A1CC2-30EC-4629-944E-1DFC6503876C}" srcId="{F71D1086-8FBE-45B6-93A8-E279A8F869A0}" destId="{62F327C0-2551-4094-8FD3-8691D34B5550}" srcOrd="0" destOrd="0" parTransId="{E2513F2B-1B84-48E0-B4E2-C4D24D6E4732}" sibTransId="{333D067E-0CAE-41AC-BB0A-D5913C63788F}"/>
    <dgm:cxn modelId="{5C8F059F-1D22-460D-BC94-EB0F68E44472}" type="presOf" srcId="{D88E5557-F138-45E5-AFDD-297D1C073D58}" destId="{501A6BDA-6532-441E-8FC8-602255674794}" srcOrd="0" destOrd="0" presId="urn:microsoft.com/office/officeart/2005/8/layout/list1"/>
    <dgm:cxn modelId="{CD786A99-7B3C-4E66-90D0-7267D333B433}" type="presOf" srcId="{A46116DE-040B-4CA5-8642-105543C1E29C}" destId="{842B0527-36DF-4E5F-ACA0-C39E595C125B}" srcOrd="0" destOrd="0" presId="urn:microsoft.com/office/officeart/2005/8/layout/list1"/>
    <dgm:cxn modelId="{226BBC51-BA8A-442F-8E08-3062A1457CF2}" type="presOf" srcId="{A330F59B-0040-408E-92E5-3C4EE807DA27}" destId="{C892AA9D-4E74-4423-804D-EE0748ED8FD2}" srcOrd="0" destOrd="0" presId="urn:microsoft.com/office/officeart/2005/8/layout/list1"/>
    <dgm:cxn modelId="{006735CE-CD53-4B02-AE3C-40D832DCCEB4}" srcId="{A46116DE-040B-4CA5-8642-105543C1E29C}" destId="{A330F59B-0040-408E-92E5-3C4EE807DA27}" srcOrd="1" destOrd="0" parTransId="{35D3D9FF-73B6-403E-94CA-2E18BD5850CA}" sibTransId="{4DB41C94-0AA0-473A-BABF-A7AE82E9DEFC}"/>
    <dgm:cxn modelId="{81794278-E63E-4017-A155-9FB0CC62A941}" type="presOf" srcId="{62F327C0-2551-4094-8FD3-8691D34B5550}" destId="{A09A9165-4B4C-4B39-B4A2-71B936F0B1C7}" srcOrd="0" destOrd="0" presId="urn:microsoft.com/office/officeart/2005/8/layout/list1"/>
    <dgm:cxn modelId="{F476A531-9E69-437B-A64C-5E660E00BE4D}" type="presParOf" srcId="{842B0527-36DF-4E5F-ACA0-C39E595C125B}" destId="{DF0F0222-805C-430F-B327-A0861C313917}" srcOrd="0" destOrd="0" presId="urn:microsoft.com/office/officeart/2005/8/layout/list1"/>
    <dgm:cxn modelId="{2C0B2BE6-6DFC-4029-9047-6CA6F1D909EF}" type="presParOf" srcId="{DF0F0222-805C-430F-B327-A0861C313917}" destId="{D33D835D-1EA6-4673-A3E5-B41967C7E666}" srcOrd="0" destOrd="0" presId="urn:microsoft.com/office/officeart/2005/8/layout/list1"/>
    <dgm:cxn modelId="{AB9BFDAF-8F5E-4160-AF5F-B2C2535CC5C3}" type="presParOf" srcId="{DF0F0222-805C-430F-B327-A0861C313917}" destId="{79124E50-69F5-4CCB-954F-51DA941831EF}" srcOrd="1" destOrd="0" presId="urn:microsoft.com/office/officeart/2005/8/layout/list1"/>
    <dgm:cxn modelId="{647B15B1-BF64-4BF6-809B-3F8ED6FB21EF}" type="presParOf" srcId="{842B0527-36DF-4E5F-ACA0-C39E595C125B}" destId="{E9ADA493-8E7A-4297-87F2-82086D6AC377}" srcOrd="1" destOrd="0" presId="urn:microsoft.com/office/officeart/2005/8/layout/list1"/>
    <dgm:cxn modelId="{24D43649-34BC-405E-A53C-09F985BC0DEC}" type="presParOf" srcId="{842B0527-36DF-4E5F-ACA0-C39E595C125B}" destId="{A09A9165-4B4C-4B39-B4A2-71B936F0B1C7}" srcOrd="2" destOrd="0" presId="urn:microsoft.com/office/officeart/2005/8/layout/list1"/>
    <dgm:cxn modelId="{40E14611-FB28-44E3-B880-7A22A96EBD14}" type="presParOf" srcId="{842B0527-36DF-4E5F-ACA0-C39E595C125B}" destId="{882C1FF5-D301-47B2-B63A-A6A06B27CE9F}" srcOrd="3" destOrd="0" presId="urn:microsoft.com/office/officeart/2005/8/layout/list1"/>
    <dgm:cxn modelId="{73ABDD11-20D0-46D8-B5C0-5304DD62F2AE}" type="presParOf" srcId="{842B0527-36DF-4E5F-ACA0-C39E595C125B}" destId="{EF85FF1C-B531-499B-A301-382BAC3FF377}" srcOrd="4" destOrd="0" presId="urn:microsoft.com/office/officeart/2005/8/layout/list1"/>
    <dgm:cxn modelId="{135E82FA-C9C1-4B1B-B84C-6A7F45CEBA31}" type="presParOf" srcId="{EF85FF1C-B531-499B-A301-382BAC3FF377}" destId="{C892AA9D-4E74-4423-804D-EE0748ED8FD2}" srcOrd="0" destOrd="0" presId="urn:microsoft.com/office/officeart/2005/8/layout/list1"/>
    <dgm:cxn modelId="{3B85F906-F432-40D6-8ACD-FE6C40E3B6CE}" type="presParOf" srcId="{EF85FF1C-B531-499B-A301-382BAC3FF377}" destId="{04621F05-BD45-4079-AA46-718FD1C66639}" srcOrd="1" destOrd="0" presId="urn:microsoft.com/office/officeart/2005/8/layout/list1"/>
    <dgm:cxn modelId="{D7F69431-0A6B-4D55-8309-103DFCB49730}" type="presParOf" srcId="{842B0527-36DF-4E5F-ACA0-C39E595C125B}" destId="{F6696475-3864-469C-AE91-1162FF13EC5F}" srcOrd="5" destOrd="0" presId="urn:microsoft.com/office/officeart/2005/8/layout/list1"/>
    <dgm:cxn modelId="{EE66FCCB-9165-40DF-A72C-CA3FA7DC7CB5}" type="presParOf" srcId="{842B0527-36DF-4E5F-ACA0-C39E595C125B}" destId="{501A6BDA-6532-441E-8FC8-602255674794}" srcOrd="6" destOrd="0" presId="urn:microsoft.com/office/officeart/2005/8/layout/lis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24F6BAC-2D49-4786-950A-4665AA2A7FB6}" type="doc">
      <dgm:prSet loTypeId="urn:microsoft.com/office/officeart/2005/8/layout/default" loCatId="list" qsTypeId="urn:microsoft.com/office/officeart/2005/8/quickstyle/simple1" qsCatId="simple" csTypeId="urn:microsoft.com/office/officeart/2005/8/colors/accent3_5" csCatId="accent3" phldr="1"/>
      <dgm:spPr/>
      <dgm:t>
        <a:bodyPr/>
        <a:lstStyle/>
        <a:p>
          <a:endParaRPr lang="en-US"/>
        </a:p>
      </dgm:t>
    </dgm:pt>
    <dgm:pt modelId="{E7ACD498-E3C3-43B4-A6FB-67804CB86310}">
      <dgm:prSet phldrT="[Text]" custT="1">
        <dgm:style>
          <a:lnRef idx="1">
            <a:schemeClr val="accent3"/>
          </a:lnRef>
          <a:fillRef idx="2">
            <a:schemeClr val="accent3"/>
          </a:fillRef>
          <a:effectRef idx="1">
            <a:schemeClr val="accent3"/>
          </a:effectRef>
          <a:fontRef idx="minor">
            <a:schemeClr val="dk1"/>
          </a:fontRef>
        </dgm:style>
      </dgm:prSet>
      <dgm:spPr/>
      <dgm:t>
        <a:bodyPr/>
        <a:lstStyle/>
        <a:p>
          <a:pPr>
            <a:lnSpc>
              <a:spcPct val="120000"/>
            </a:lnSpc>
          </a:pPr>
          <a:r>
            <a:rPr lang="en-US" sz="1600" dirty="0" smtClean="0">
              <a:solidFill>
                <a:schemeClr val="bg2"/>
              </a:solidFill>
              <a:latin typeface="Arial" panose="020B0604020202020204" pitchFamily="34" charset="0"/>
              <a:cs typeface="Arial" panose="020B0604020202020204" pitchFamily="34" charset="0"/>
            </a:rPr>
            <a:t>Detached One- and Two-Family Dwellings in Seismic Design Categories A, B, and C</a:t>
          </a:r>
          <a:endParaRPr lang="en-US" sz="1600" dirty="0">
            <a:solidFill>
              <a:schemeClr val="bg2"/>
            </a:solidFill>
            <a:latin typeface="Arial" panose="020B0604020202020204" pitchFamily="34" charset="0"/>
            <a:cs typeface="Arial" panose="020B0604020202020204" pitchFamily="34" charset="0"/>
          </a:endParaRPr>
        </a:p>
      </dgm:t>
    </dgm:pt>
    <dgm:pt modelId="{D6C6D03B-7890-4622-8860-7A52F846E70A}" type="parTrans" cxnId="{E4F39FF3-A88F-4E8B-B1AE-ABD4512A148E}">
      <dgm:prSet/>
      <dgm:spPr/>
      <dgm:t>
        <a:bodyPr/>
        <a:lstStyle/>
        <a:p>
          <a:endParaRPr lang="en-US" sz="1600">
            <a:latin typeface="Arial" panose="020B0604020202020204" pitchFamily="34" charset="0"/>
            <a:cs typeface="Arial" panose="020B0604020202020204" pitchFamily="34" charset="0"/>
          </a:endParaRPr>
        </a:p>
      </dgm:t>
    </dgm:pt>
    <dgm:pt modelId="{CF0005A1-334E-442E-B792-3239D17DDD96}" type="sibTrans" cxnId="{E4F39FF3-A88F-4E8B-B1AE-ABD4512A148E}">
      <dgm:prSet/>
      <dgm:spPr/>
      <dgm:t>
        <a:bodyPr/>
        <a:lstStyle/>
        <a:p>
          <a:endParaRPr lang="en-US" sz="1600">
            <a:latin typeface="Arial" panose="020B0604020202020204" pitchFamily="34" charset="0"/>
            <a:cs typeface="Arial" panose="020B0604020202020204" pitchFamily="34" charset="0"/>
          </a:endParaRPr>
        </a:p>
      </dgm:t>
    </dgm:pt>
    <dgm:pt modelId="{B4A80916-4C71-4F4D-94C5-1310F95A28A4}">
      <dgm:prSet phldrT="[Text]" custT="1">
        <dgm:style>
          <a:lnRef idx="1">
            <a:schemeClr val="accent3"/>
          </a:lnRef>
          <a:fillRef idx="2">
            <a:schemeClr val="accent3"/>
          </a:fillRef>
          <a:effectRef idx="1">
            <a:schemeClr val="accent3"/>
          </a:effectRef>
          <a:fontRef idx="minor">
            <a:schemeClr val="dk1"/>
          </a:fontRef>
        </dgm:style>
      </dgm:prSet>
      <dgm:spPr/>
      <dgm:t>
        <a:bodyPr/>
        <a:lstStyle/>
        <a:p>
          <a:pPr>
            <a:lnSpc>
              <a:spcPct val="120000"/>
            </a:lnSpc>
          </a:pPr>
          <a:r>
            <a:rPr lang="en-US" sz="1600" dirty="0" smtClean="0">
              <a:solidFill>
                <a:schemeClr val="bg2"/>
              </a:solidFill>
              <a:latin typeface="Arial" panose="020B0604020202020204" pitchFamily="34" charset="0"/>
              <a:cs typeface="Arial" panose="020B0604020202020204" pitchFamily="34" charset="0"/>
            </a:rPr>
            <a:t>Detached One- and Two-Family Dwellings where the Short Period Spectral Response Acceleration, </a:t>
          </a:r>
          <a:br>
            <a:rPr lang="en-US" sz="1600" dirty="0" smtClean="0">
              <a:solidFill>
                <a:schemeClr val="bg2"/>
              </a:solidFill>
              <a:latin typeface="Arial" panose="020B0604020202020204" pitchFamily="34" charset="0"/>
              <a:cs typeface="Arial" panose="020B0604020202020204" pitchFamily="34" charset="0"/>
            </a:rPr>
          </a:br>
          <a:r>
            <a:rPr lang="en-US" sz="1600" i="1" dirty="0" smtClean="0">
              <a:solidFill>
                <a:schemeClr val="bg2"/>
              </a:solidFill>
              <a:latin typeface="Georgia" panose="02040502050405020303" pitchFamily="18" charset="0"/>
              <a:cs typeface="Arial" panose="020B0604020202020204" pitchFamily="34" charset="0"/>
            </a:rPr>
            <a:t>S</a:t>
          </a:r>
          <a:r>
            <a:rPr lang="en-US" sz="1600" i="1" baseline="-25000" dirty="0" smtClean="0">
              <a:solidFill>
                <a:schemeClr val="bg2"/>
              </a:solidFill>
              <a:latin typeface="Georgia" panose="02040502050405020303" pitchFamily="18" charset="0"/>
              <a:cs typeface="Arial" panose="020B0604020202020204" pitchFamily="34" charset="0"/>
            </a:rPr>
            <a:t>S</a:t>
          </a:r>
          <a:r>
            <a:rPr lang="en-US" sz="1600" dirty="0" smtClean="0">
              <a:solidFill>
                <a:schemeClr val="bg2"/>
              </a:solidFill>
              <a:latin typeface="Arial" panose="020B0604020202020204" pitchFamily="34" charset="0"/>
              <a:cs typeface="Arial" panose="020B0604020202020204" pitchFamily="34" charset="0"/>
            </a:rPr>
            <a:t>, is </a:t>
          </a:r>
          <a:r>
            <a:rPr lang="en-US" sz="1600" dirty="0" smtClean="0">
              <a:solidFill>
                <a:schemeClr val="bg2"/>
              </a:solidFill>
              <a:latin typeface="Georgia" panose="02040502050405020303" pitchFamily="18" charset="0"/>
              <a:cs typeface="Arial" panose="020B0604020202020204" pitchFamily="34" charset="0"/>
            </a:rPr>
            <a:t>&lt; 0.4 </a:t>
          </a:r>
          <a:r>
            <a:rPr lang="en-US" sz="1600" i="1" dirty="0" smtClean="0">
              <a:solidFill>
                <a:schemeClr val="bg2"/>
              </a:solidFill>
              <a:latin typeface="Georgia" panose="02040502050405020303" pitchFamily="18" charset="0"/>
              <a:cs typeface="Arial" panose="020B0604020202020204" pitchFamily="34" charset="0"/>
            </a:rPr>
            <a:t>g</a:t>
          </a:r>
          <a:endParaRPr lang="en-US" sz="1600" i="1" dirty="0">
            <a:solidFill>
              <a:schemeClr val="bg2"/>
            </a:solidFill>
            <a:latin typeface="Georgia" panose="02040502050405020303" pitchFamily="18" charset="0"/>
            <a:cs typeface="Arial" panose="020B0604020202020204" pitchFamily="34" charset="0"/>
          </a:endParaRPr>
        </a:p>
      </dgm:t>
    </dgm:pt>
    <dgm:pt modelId="{B451E17C-7AE2-4A3E-9A51-D1996FEFAB2C}" type="parTrans" cxnId="{9FE1169A-70C3-48B4-9B06-95721EF01A9E}">
      <dgm:prSet/>
      <dgm:spPr/>
      <dgm:t>
        <a:bodyPr/>
        <a:lstStyle/>
        <a:p>
          <a:endParaRPr lang="en-US" sz="1600">
            <a:latin typeface="Arial" panose="020B0604020202020204" pitchFamily="34" charset="0"/>
            <a:cs typeface="Arial" panose="020B0604020202020204" pitchFamily="34" charset="0"/>
          </a:endParaRPr>
        </a:p>
      </dgm:t>
    </dgm:pt>
    <dgm:pt modelId="{3DD5EA09-6CD4-497D-A2B7-F7B975225FEC}" type="sibTrans" cxnId="{9FE1169A-70C3-48B4-9B06-95721EF01A9E}">
      <dgm:prSet/>
      <dgm:spPr/>
      <dgm:t>
        <a:bodyPr/>
        <a:lstStyle/>
        <a:p>
          <a:endParaRPr lang="en-US" sz="1600">
            <a:latin typeface="Arial" panose="020B0604020202020204" pitchFamily="34" charset="0"/>
            <a:cs typeface="Arial" panose="020B0604020202020204" pitchFamily="34" charset="0"/>
          </a:endParaRPr>
        </a:p>
      </dgm:t>
    </dgm:pt>
    <dgm:pt modelId="{7251F66A-F4CC-4A92-AD0F-C06D49BA5F3E}">
      <dgm:prSet phldrT="[Text]" custT="1">
        <dgm:style>
          <a:lnRef idx="1">
            <a:schemeClr val="accent3"/>
          </a:lnRef>
          <a:fillRef idx="2">
            <a:schemeClr val="accent3"/>
          </a:fillRef>
          <a:effectRef idx="1">
            <a:schemeClr val="accent3"/>
          </a:effectRef>
          <a:fontRef idx="minor">
            <a:schemeClr val="dk1"/>
          </a:fontRef>
        </dgm:style>
      </dgm:prSet>
      <dgm:spPr/>
      <dgm:t>
        <a:bodyPr/>
        <a:lstStyle/>
        <a:p>
          <a:pPr>
            <a:lnSpc>
              <a:spcPct val="120000"/>
            </a:lnSpc>
          </a:pPr>
          <a:r>
            <a:rPr lang="en-US" sz="1600" smtClean="0">
              <a:solidFill>
                <a:schemeClr val="bg2"/>
              </a:solidFill>
              <a:latin typeface="Arial" panose="020B0604020202020204" pitchFamily="34" charset="0"/>
              <a:cs typeface="Arial" panose="020B0604020202020204" pitchFamily="34" charset="0"/>
            </a:rPr>
            <a:t>Wood frame buildings built per Conventional Wood Framing requirements in IBC Section 2308</a:t>
          </a:r>
          <a:endParaRPr lang="en-US" sz="1600" dirty="0">
            <a:solidFill>
              <a:schemeClr val="bg2"/>
            </a:solidFill>
            <a:latin typeface="Arial" panose="020B0604020202020204" pitchFamily="34" charset="0"/>
            <a:cs typeface="Arial" panose="020B0604020202020204" pitchFamily="34" charset="0"/>
          </a:endParaRPr>
        </a:p>
      </dgm:t>
    </dgm:pt>
    <dgm:pt modelId="{EE8E70E4-F012-4810-B289-BA7C6DF4E0D7}" type="parTrans" cxnId="{6EB19989-579C-42FF-BC41-45E442630A22}">
      <dgm:prSet/>
      <dgm:spPr/>
      <dgm:t>
        <a:bodyPr/>
        <a:lstStyle/>
        <a:p>
          <a:endParaRPr lang="en-US" sz="1600">
            <a:latin typeface="Arial" panose="020B0604020202020204" pitchFamily="34" charset="0"/>
            <a:cs typeface="Arial" panose="020B0604020202020204" pitchFamily="34" charset="0"/>
          </a:endParaRPr>
        </a:p>
      </dgm:t>
    </dgm:pt>
    <dgm:pt modelId="{E548000F-1692-43CA-86B9-639C3AEC2E5E}" type="sibTrans" cxnId="{6EB19989-579C-42FF-BC41-45E442630A22}">
      <dgm:prSet/>
      <dgm:spPr/>
      <dgm:t>
        <a:bodyPr/>
        <a:lstStyle/>
        <a:p>
          <a:endParaRPr lang="en-US" sz="1600">
            <a:latin typeface="Arial" panose="020B0604020202020204" pitchFamily="34" charset="0"/>
            <a:cs typeface="Arial" panose="020B0604020202020204" pitchFamily="34" charset="0"/>
          </a:endParaRPr>
        </a:p>
      </dgm:t>
    </dgm:pt>
    <dgm:pt modelId="{AC22ADB8-5BB1-4306-BAC6-E8B6B0773A2B}">
      <dgm:prSet phldrT="[Text]" custT="1">
        <dgm:style>
          <a:lnRef idx="1">
            <a:schemeClr val="accent3"/>
          </a:lnRef>
          <a:fillRef idx="2">
            <a:schemeClr val="accent3"/>
          </a:fillRef>
          <a:effectRef idx="1">
            <a:schemeClr val="accent3"/>
          </a:effectRef>
          <a:fontRef idx="minor">
            <a:schemeClr val="dk1"/>
          </a:fontRef>
        </dgm:style>
      </dgm:prSet>
      <dgm:spPr/>
      <dgm:t>
        <a:bodyPr/>
        <a:lstStyle/>
        <a:p>
          <a:pPr>
            <a:lnSpc>
              <a:spcPct val="120000"/>
            </a:lnSpc>
          </a:pPr>
          <a:r>
            <a:rPr lang="en-US" sz="1600" smtClean="0">
              <a:solidFill>
                <a:schemeClr val="bg2"/>
              </a:solidFill>
              <a:latin typeface="Arial" panose="020B0604020202020204" pitchFamily="34" charset="0"/>
              <a:cs typeface="Arial" panose="020B0604020202020204" pitchFamily="34" charset="0"/>
            </a:rPr>
            <a:t>Agriculture storage buildings</a:t>
          </a:r>
          <a:endParaRPr lang="en-US" sz="1600" dirty="0">
            <a:solidFill>
              <a:schemeClr val="bg2"/>
            </a:solidFill>
            <a:latin typeface="Arial" panose="020B0604020202020204" pitchFamily="34" charset="0"/>
            <a:cs typeface="Arial" panose="020B0604020202020204" pitchFamily="34" charset="0"/>
          </a:endParaRPr>
        </a:p>
      </dgm:t>
    </dgm:pt>
    <dgm:pt modelId="{524428D9-CEA3-4E85-BB66-7FE252467B25}" type="parTrans" cxnId="{A344A006-649D-460F-A940-EADCD59E8FA3}">
      <dgm:prSet/>
      <dgm:spPr/>
      <dgm:t>
        <a:bodyPr/>
        <a:lstStyle/>
        <a:p>
          <a:endParaRPr lang="en-US" sz="1600">
            <a:latin typeface="Arial" panose="020B0604020202020204" pitchFamily="34" charset="0"/>
            <a:cs typeface="Arial" panose="020B0604020202020204" pitchFamily="34" charset="0"/>
          </a:endParaRPr>
        </a:p>
      </dgm:t>
    </dgm:pt>
    <dgm:pt modelId="{FAE0BD20-26F6-4B37-A29D-97CCFE076B38}" type="sibTrans" cxnId="{A344A006-649D-460F-A940-EADCD59E8FA3}">
      <dgm:prSet/>
      <dgm:spPr/>
      <dgm:t>
        <a:bodyPr/>
        <a:lstStyle/>
        <a:p>
          <a:endParaRPr lang="en-US" sz="1600">
            <a:latin typeface="Arial" panose="020B0604020202020204" pitchFamily="34" charset="0"/>
            <a:cs typeface="Arial" panose="020B0604020202020204" pitchFamily="34" charset="0"/>
          </a:endParaRPr>
        </a:p>
      </dgm:t>
    </dgm:pt>
    <dgm:pt modelId="{7127B6F1-F3DC-487F-8E67-7CB5F0385F20}">
      <dgm:prSet phldrT="[Text]" custT="1">
        <dgm:style>
          <a:lnRef idx="1">
            <a:schemeClr val="accent3"/>
          </a:lnRef>
          <a:fillRef idx="2">
            <a:schemeClr val="accent3"/>
          </a:fillRef>
          <a:effectRef idx="1">
            <a:schemeClr val="accent3"/>
          </a:effectRef>
          <a:fontRef idx="minor">
            <a:schemeClr val="dk1"/>
          </a:fontRef>
        </dgm:style>
      </dgm:prSet>
      <dgm:spPr/>
      <dgm:t>
        <a:bodyPr/>
        <a:lstStyle/>
        <a:p>
          <a:pPr>
            <a:lnSpc>
              <a:spcPct val="120000"/>
            </a:lnSpc>
          </a:pPr>
          <a:r>
            <a:rPr lang="en-US" sz="1600" smtClean="0">
              <a:solidFill>
                <a:schemeClr val="bg2"/>
              </a:solidFill>
              <a:latin typeface="Arial" panose="020B0604020202020204" pitchFamily="34" charset="0"/>
              <a:cs typeface="Arial" panose="020B0604020202020204" pitchFamily="34" charset="0"/>
            </a:rPr>
            <a:t>Structures that require special consideration of their environment and response characteristics</a:t>
          </a:r>
          <a:endParaRPr lang="en-US" sz="1600" dirty="0" smtClean="0">
            <a:solidFill>
              <a:schemeClr val="bg2"/>
            </a:solidFill>
            <a:latin typeface="Arial" panose="020B0604020202020204" pitchFamily="34" charset="0"/>
            <a:cs typeface="Arial" panose="020B0604020202020204" pitchFamily="34" charset="0"/>
          </a:endParaRPr>
        </a:p>
      </dgm:t>
    </dgm:pt>
    <dgm:pt modelId="{62D9C1F0-1ABE-4F57-82CC-7AAB90ED6842}" type="parTrans" cxnId="{088F73DB-682C-42F7-AD9A-B78BFEC9AA16}">
      <dgm:prSet/>
      <dgm:spPr/>
      <dgm:t>
        <a:bodyPr/>
        <a:lstStyle/>
        <a:p>
          <a:endParaRPr lang="en-US" sz="1600">
            <a:latin typeface="Arial" panose="020B0604020202020204" pitchFamily="34" charset="0"/>
            <a:cs typeface="Arial" panose="020B0604020202020204" pitchFamily="34" charset="0"/>
          </a:endParaRPr>
        </a:p>
      </dgm:t>
    </dgm:pt>
    <dgm:pt modelId="{45A81545-F333-48D4-BE67-138B9F96DCAB}" type="sibTrans" cxnId="{088F73DB-682C-42F7-AD9A-B78BFEC9AA16}">
      <dgm:prSet/>
      <dgm:spPr/>
      <dgm:t>
        <a:bodyPr/>
        <a:lstStyle/>
        <a:p>
          <a:endParaRPr lang="en-US" sz="1600">
            <a:latin typeface="Arial" panose="020B0604020202020204" pitchFamily="34" charset="0"/>
            <a:cs typeface="Arial" panose="020B0604020202020204" pitchFamily="34" charset="0"/>
          </a:endParaRPr>
        </a:p>
      </dgm:t>
    </dgm:pt>
    <dgm:pt modelId="{AF46D37E-2256-49F0-9F4A-061937A270E9}">
      <dgm:prSet phldrT="[Text]" custT="1">
        <dgm:style>
          <a:lnRef idx="1">
            <a:schemeClr val="accent3"/>
          </a:lnRef>
          <a:fillRef idx="2">
            <a:schemeClr val="accent3"/>
          </a:fillRef>
          <a:effectRef idx="1">
            <a:schemeClr val="accent3"/>
          </a:effectRef>
          <a:fontRef idx="minor">
            <a:schemeClr val="dk1"/>
          </a:fontRef>
        </dgm:style>
      </dgm:prSet>
      <dgm:spPr/>
      <dgm:t>
        <a:bodyPr/>
        <a:lstStyle/>
        <a:p>
          <a:pPr>
            <a:lnSpc>
              <a:spcPct val="120000"/>
            </a:lnSpc>
          </a:pPr>
          <a:r>
            <a:rPr lang="en-US" sz="1600" dirty="0" smtClean="0">
              <a:solidFill>
                <a:schemeClr val="bg2"/>
              </a:solidFill>
              <a:latin typeface="Arial" panose="020B0604020202020204" pitchFamily="34" charset="0"/>
              <a:cs typeface="Arial" panose="020B0604020202020204" pitchFamily="34" charset="0"/>
            </a:rPr>
            <a:t>Structures which other regulations provide seismic criteria</a:t>
          </a:r>
        </a:p>
      </dgm:t>
    </dgm:pt>
    <dgm:pt modelId="{930758A9-26F4-4A19-B9D8-057645507B8C}" type="parTrans" cxnId="{2C5296E2-2281-42A0-B210-F379036785E1}">
      <dgm:prSet/>
      <dgm:spPr/>
      <dgm:t>
        <a:bodyPr/>
        <a:lstStyle/>
        <a:p>
          <a:endParaRPr lang="en-US" sz="1600">
            <a:latin typeface="Arial" panose="020B0604020202020204" pitchFamily="34" charset="0"/>
            <a:cs typeface="Arial" panose="020B0604020202020204" pitchFamily="34" charset="0"/>
          </a:endParaRPr>
        </a:p>
      </dgm:t>
    </dgm:pt>
    <dgm:pt modelId="{DC77A9F4-7082-4C50-878B-27AA3DB130A6}" type="sibTrans" cxnId="{2C5296E2-2281-42A0-B210-F379036785E1}">
      <dgm:prSet/>
      <dgm:spPr/>
      <dgm:t>
        <a:bodyPr/>
        <a:lstStyle/>
        <a:p>
          <a:endParaRPr lang="en-US" sz="1600">
            <a:latin typeface="Arial" panose="020B0604020202020204" pitchFamily="34" charset="0"/>
            <a:cs typeface="Arial" panose="020B0604020202020204" pitchFamily="34" charset="0"/>
          </a:endParaRPr>
        </a:p>
      </dgm:t>
    </dgm:pt>
    <dgm:pt modelId="{3103042D-C6C2-4D78-B44A-973D68E1A0A4}" type="pres">
      <dgm:prSet presAssocID="{524F6BAC-2D49-4786-950A-4665AA2A7FB6}" presName="diagram" presStyleCnt="0">
        <dgm:presLayoutVars>
          <dgm:dir/>
          <dgm:resizeHandles val="exact"/>
        </dgm:presLayoutVars>
      </dgm:prSet>
      <dgm:spPr/>
      <dgm:t>
        <a:bodyPr/>
        <a:lstStyle/>
        <a:p>
          <a:endParaRPr lang="en-US"/>
        </a:p>
      </dgm:t>
    </dgm:pt>
    <dgm:pt modelId="{B01341B3-45C7-49CE-9765-C9C75EF67FDA}" type="pres">
      <dgm:prSet presAssocID="{E7ACD498-E3C3-43B4-A6FB-67804CB86310}" presName="node" presStyleLbl="node1" presStyleIdx="0" presStyleCnt="6">
        <dgm:presLayoutVars>
          <dgm:bulletEnabled val="1"/>
        </dgm:presLayoutVars>
      </dgm:prSet>
      <dgm:spPr/>
      <dgm:t>
        <a:bodyPr/>
        <a:lstStyle/>
        <a:p>
          <a:endParaRPr lang="en-US"/>
        </a:p>
      </dgm:t>
    </dgm:pt>
    <dgm:pt modelId="{2542A0BB-FD94-471D-BC22-F028C418339E}" type="pres">
      <dgm:prSet presAssocID="{CF0005A1-334E-442E-B792-3239D17DDD96}" presName="sibTrans" presStyleCnt="0"/>
      <dgm:spPr/>
    </dgm:pt>
    <dgm:pt modelId="{60E51DF4-6F3C-4909-A747-E1A92560D4EC}" type="pres">
      <dgm:prSet presAssocID="{B4A80916-4C71-4F4D-94C5-1310F95A28A4}" presName="node" presStyleLbl="node1" presStyleIdx="1" presStyleCnt="6">
        <dgm:presLayoutVars>
          <dgm:bulletEnabled val="1"/>
        </dgm:presLayoutVars>
      </dgm:prSet>
      <dgm:spPr/>
      <dgm:t>
        <a:bodyPr/>
        <a:lstStyle/>
        <a:p>
          <a:endParaRPr lang="en-US"/>
        </a:p>
      </dgm:t>
    </dgm:pt>
    <dgm:pt modelId="{95C22F82-4693-4304-893B-C8E72911A8C9}" type="pres">
      <dgm:prSet presAssocID="{3DD5EA09-6CD4-497D-A2B7-F7B975225FEC}" presName="sibTrans" presStyleCnt="0"/>
      <dgm:spPr/>
    </dgm:pt>
    <dgm:pt modelId="{72910455-03C2-49C7-BD33-A27F9FCDF275}" type="pres">
      <dgm:prSet presAssocID="{7251F66A-F4CC-4A92-AD0F-C06D49BA5F3E}" presName="node" presStyleLbl="node1" presStyleIdx="2" presStyleCnt="6">
        <dgm:presLayoutVars>
          <dgm:bulletEnabled val="1"/>
        </dgm:presLayoutVars>
      </dgm:prSet>
      <dgm:spPr/>
      <dgm:t>
        <a:bodyPr/>
        <a:lstStyle/>
        <a:p>
          <a:endParaRPr lang="en-US"/>
        </a:p>
      </dgm:t>
    </dgm:pt>
    <dgm:pt modelId="{C7E9E5A6-4D61-4899-AE1C-E33275BEAFDC}" type="pres">
      <dgm:prSet presAssocID="{E548000F-1692-43CA-86B9-639C3AEC2E5E}" presName="sibTrans" presStyleCnt="0"/>
      <dgm:spPr/>
    </dgm:pt>
    <dgm:pt modelId="{C349C1A6-5F33-4A75-AB77-BD0581583A63}" type="pres">
      <dgm:prSet presAssocID="{AC22ADB8-5BB1-4306-BAC6-E8B6B0773A2B}" presName="node" presStyleLbl="node1" presStyleIdx="3" presStyleCnt="6">
        <dgm:presLayoutVars>
          <dgm:bulletEnabled val="1"/>
        </dgm:presLayoutVars>
      </dgm:prSet>
      <dgm:spPr/>
      <dgm:t>
        <a:bodyPr/>
        <a:lstStyle/>
        <a:p>
          <a:endParaRPr lang="en-US"/>
        </a:p>
      </dgm:t>
    </dgm:pt>
    <dgm:pt modelId="{4E056678-B80A-4CEC-9877-69710C871D07}" type="pres">
      <dgm:prSet presAssocID="{FAE0BD20-26F6-4B37-A29D-97CCFE076B38}" presName="sibTrans" presStyleCnt="0"/>
      <dgm:spPr/>
    </dgm:pt>
    <dgm:pt modelId="{2A1B334B-E1A5-41E8-8C94-3D51626B2646}" type="pres">
      <dgm:prSet presAssocID="{7127B6F1-F3DC-487F-8E67-7CB5F0385F20}" presName="node" presStyleLbl="node1" presStyleIdx="4" presStyleCnt="6">
        <dgm:presLayoutVars>
          <dgm:bulletEnabled val="1"/>
        </dgm:presLayoutVars>
      </dgm:prSet>
      <dgm:spPr/>
      <dgm:t>
        <a:bodyPr/>
        <a:lstStyle/>
        <a:p>
          <a:endParaRPr lang="en-US"/>
        </a:p>
      </dgm:t>
    </dgm:pt>
    <dgm:pt modelId="{82B210E3-3990-4700-9621-33F0421B070E}" type="pres">
      <dgm:prSet presAssocID="{45A81545-F333-48D4-BE67-138B9F96DCAB}" presName="sibTrans" presStyleCnt="0"/>
      <dgm:spPr/>
    </dgm:pt>
    <dgm:pt modelId="{06485A99-4803-4A57-8CF9-1BBE2774C0A2}" type="pres">
      <dgm:prSet presAssocID="{AF46D37E-2256-49F0-9F4A-061937A270E9}" presName="node" presStyleLbl="node1" presStyleIdx="5" presStyleCnt="6">
        <dgm:presLayoutVars>
          <dgm:bulletEnabled val="1"/>
        </dgm:presLayoutVars>
      </dgm:prSet>
      <dgm:spPr/>
      <dgm:t>
        <a:bodyPr/>
        <a:lstStyle/>
        <a:p>
          <a:endParaRPr lang="en-US"/>
        </a:p>
      </dgm:t>
    </dgm:pt>
  </dgm:ptLst>
  <dgm:cxnLst>
    <dgm:cxn modelId="{7BBDA13B-3FF4-485E-8605-33F4CFE40DBC}" type="presOf" srcId="{524F6BAC-2D49-4786-950A-4665AA2A7FB6}" destId="{3103042D-C6C2-4D78-B44A-973D68E1A0A4}" srcOrd="0" destOrd="0" presId="urn:microsoft.com/office/officeart/2005/8/layout/default"/>
    <dgm:cxn modelId="{C4F9C851-0CEC-4D4A-89CC-4F1BCDE5E755}" type="presOf" srcId="{AF46D37E-2256-49F0-9F4A-061937A270E9}" destId="{06485A99-4803-4A57-8CF9-1BBE2774C0A2}" srcOrd="0" destOrd="0" presId="urn:microsoft.com/office/officeart/2005/8/layout/default"/>
    <dgm:cxn modelId="{9FE1169A-70C3-48B4-9B06-95721EF01A9E}" srcId="{524F6BAC-2D49-4786-950A-4665AA2A7FB6}" destId="{B4A80916-4C71-4F4D-94C5-1310F95A28A4}" srcOrd="1" destOrd="0" parTransId="{B451E17C-7AE2-4A3E-9A51-D1996FEFAB2C}" sibTransId="{3DD5EA09-6CD4-497D-A2B7-F7B975225FEC}"/>
    <dgm:cxn modelId="{F6085A25-F438-453F-A068-F591AE989425}" type="presOf" srcId="{7127B6F1-F3DC-487F-8E67-7CB5F0385F20}" destId="{2A1B334B-E1A5-41E8-8C94-3D51626B2646}" srcOrd="0" destOrd="0" presId="urn:microsoft.com/office/officeart/2005/8/layout/default"/>
    <dgm:cxn modelId="{1749C7E3-757B-4486-BBA0-FCB3AE0FC5DA}" type="presOf" srcId="{AC22ADB8-5BB1-4306-BAC6-E8B6B0773A2B}" destId="{C349C1A6-5F33-4A75-AB77-BD0581583A63}" srcOrd="0" destOrd="0" presId="urn:microsoft.com/office/officeart/2005/8/layout/default"/>
    <dgm:cxn modelId="{088F73DB-682C-42F7-AD9A-B78BFEC9AA16}" srcId="{524F6BAC-2D49-4786-950A-4665AA2A7FB6}" destId="{7127B6F1-F3DC-487F-8E67-7CB5F0385F20}" srcOrd="4" destOrd="0" parTransId="{62D9C1F0-1ABE-4F57-82CC-7AAB90ED6842}" sibTransId="{45A81545-F333-48D4-BE67-138B9F96DCAB}"/>
    <dgm:cxn modelId="{A344A006-649D-460F-A940-EADCD59E8FA3}" srcId="{524F6BAC-2D49-4786-950A-4665AA2A7FB6}" destId="{AC22ADB8-5BB1-4306-BAC6-E8B6B0773A2B}" srcOrd="3" destOrd="0" parTransId="{524428D9-CEA3-4E85-BB66-7FE252467B25}" sibTransId="{FAE0BD20-26F6-4B37-A29D-97CCFE076B38}"/>
    <dgm:cxn modelId="{3C02B4A3-3508-4C3B-9ACC-AF440BB6D758}" type="presOf" srcId="{E7ACD498-E3C3-43B4-A6FB-67804CB86310}" destId="{B01341B3-45C7-49CE-9765-C9C75EF67FDA}" srcOrd="0" destOrd="0" presId="urn:microsoft.com/office/officeart/2005/8/layout/default"/>
    <dgm:cxn modelId="{E4F39FF3-A88F-4E8B-B1AE-ABD4512A148E}" srcId="{524F6BAC-2D49-4786-950A-4665AA2A7FB6}" destId="{E7ACD498-E3C3-43B4-A6FB-67804CB86310}" srcOrd="0" destOrd="0" parTransId="{D6C6D03B-7890-4622-8860-7A52F846E70A}" sibTransId="{CF0005A1-334E-442E-B792-3239D17DDD96}"/>
    <dgm:cxn modelId="{39A5DFDD-6A9E-4F62-92B2-B86E68CE6DB8}" type="presOf" srcId="{7251F66A-F4CC-4A92-AD0F-C06D49BA5F3E}" destId="{72910455-03C2-49C7-BD33-A27F9FCDF275}" srcOrd="0" destOrd="0" presId="urn:microsoft.com/office/officeart/2005/8/layout/default"/>
    <dgm:cxn modelId="{2E164A6E-F0F0-4435-817A-C33D9F394FDB}" type="presOf" srcId="{B4A80916-4C71-4F4D-94C5-1310F95A28A4}" destId="{60E51DF4-6F3C-4909-A747-E1A92560D4EC}" srcOrd="0" destOrd="0" presId="urn:microsoft.com/office/officeart/2005/8/layout/default"/>
    <dgm:cxn modelId="{6EB19989-579C-42FF-BC41-45E442630A22}" srcId="{524F6BAC-2D49-4786-950A-4665AA2A7FB6}" destId="{7251F66A-F4CC-4A92-AD0F-C06D49BA5F3E}" srcOrd="2" destOrd="0" parTransId="{EE8E70E4-F012-4810-B289-BA7C6DF4E0D7}" sibTransId="{E548000F-1692-43CA-86B9-639C3AEC2E5E}"/>
    <dgm:cxn modelId="{2C5296E2-2281-42A0-B210-F379036785E1}" srcId="{524F6BAC-2D49-4786-950A-4665AA2A7FB6}" destId="{AF46D37E-2256-49F0-9F4A-061937A270E9}" srcOrd="5" destOrd="0" parTransId="{930758A9-26F4-4A19-B9D8-057645507B8C}" sibTransId="{DC77A9F4-7082-4C50-878B-27AA3DB130A6}"/>
    <dgm:cxn modelId="{3473BE70-D05D-4399-A253-9B7FB80C5733}" type="presParOf" srcId="{3103042D-C6C2-4D78-B44A-973D68E1A0A4}" destId="{B01341B3-45C7-49CE-9765-C9C75EF67FDA}" srcOrd="0" destOrd="0" presId="urn:microsoft.com/office/officeart/2005/8/layout/default"/>
    <dgm:cxn modelId="{1D61B41D-F6CD-43DE-9CB9-86D44F766B79}" type="presParOf" srcId="{3103042D-C6C2-4D78-B44A-973D68E1A0A4}" destId="{2542A0BB-FD94-471D-BC22-F028C418339E}" srcOrd="1" destOrd="0" presId="urn:microsoft.com/office/officeart/2005/8/layout/default"/>
    <dgm:cxn modelId="{5A9DA17E-61D5-4323-9FE1-A7CE2C34260C}" type="presParOf" srcId="{3103042D-C6C2-4D78-B44A-973D68E1A0A4}" destId="{60E51DF4-6F3C-4909-A747-E1A92560D4EC}" srcOrd="2" destOrd="0" presId="urn:microsoft.com/office/officeart/2005/8/layout/default"/>
    <dgm:cxn modelId="{C8626682-2D48-4B2D-822A-7AFC1AE06FFD}" type="presParOf" srcId="{3103042D-C6C2-4D78-B44A-973D68E1A0A4}" destId="{95C22F82-4693-4304-893B-C8E72911A8C9}" srcOrd="3" destOrd="0" presId="urn:microsoft.com/office/officeart/2005/8/layout/default"/>
    <dgm:cxn modelId="{21D2F83B-5E83-4E95-95C1-6F60137A596B}" type="presParOf" srcId="{3103042D-C6C2-4D78-B44A-973D68E1A0A4}" destId="{72910455-03C2-49C7-BD33-A27F9FCDF275}" srcOrd="4" destOrd="0" presId="urn:microsoft.com/office/officeart/2005/8/layout/default"/>
    <dgm:cxn modelId="{C476BAB5-6274-4452-85F0-54157F4954CC}" type="presParOf" srcId="{3103042D-C6C2-4D78-B44A-973D68E1A0A4}" destId="{C7E9E5A6-4D61-4899-AE1C-E33275BEAFDC}" srcOrd="5" destOrd="0" presId="urn:microsoft.com/office/officeart/2005/8/layout/default"/>
    <dgm:cxn modelId="{B333FD0E-64B2-413F-9467-1A71F07AC0E4}" type="presParOf" srcId="{3103042D-C6C2-4D78-B44A-973D68E1A0A4}" destId="{C349C1A6-5F33-4A75-AB77-BD0581583A63}" srcOrd="6" destOrd="0" presId="urn:microsoft.com/office/officeart/2005/8/layout/default"/>
    <dgm:cxn modelId="{48E4D4C2-30FF-4263-A08C-2E8ADED8564A}" type="presParOf" srcId="{3103042D-C6C2-4D78-B44A-973D68E1A0A4}" destId="{4E056678-B80A-4CEC-9877-69710C871D07}" srcOrd="7" destOrd="0" presId="urn:microsoft.com/office/officeart/2005/8/layout/default"/>
    <dgm:cxn modelId="{A49D1AD2-849C-4B08-BEAF-D6C725DAE90B}" type="presParOf" srcId="{3103042D-C6C2-4D78-B44A-973D68E1A0A4}" destId="{2A1B334B-E1A5-41E8-8C94-3D51626B2646}" srcOrd="8" destOrd="0" presId="urn:microsoft.com/office/officeart/2005/8/layout/default"/>
    <dgm:cxn modelId="{5B8009E8-854A-4B5D-8D7C-41612A679ECC}" type="presParOf" srcId="{3103042D-C6C2-4D78-B44A-973D68E1A0A4}" destId="{82B210E3-3990-4700-9621-33F0421B070E}" srcOrd="9" destOrd="0" presId="urn:microsoft.com/office/officeart/2005/8/layout/default"/>
    <dgm:cxn modelId="{AF373210-9EA6-4A6B-9903-544A62DE8ED7}" type="presParOf" srcId="{3103042D-C6C2-4D78-B44A-973D68E1A0A4}" destId="{06485A99-4803-4A57-8CF9-1BBE2774C0A2}" srcOrd="10" destOrd="0" presId="urn:microsoft.com/office/officeart/2005/8/layout/defaul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13B2AFE8-E209-4EB1-94F8-F22D7ECBD866}" type="doc">
      <dgm:prSet loTypeId="urn:microsoft.com/office/officeart/2005/8/layout/default" loCatId="list" qsTypeId="urn:microsoft.com/office/officeart/2005/8/quickstyle/simple1" qsCatId="simple" csTypeId="urn:microsoft.com/office/officeart/2005/8/colors/accent3_5" csCatId="accent3" phldr="1"/>
      <dgm:spPr/>
      <dgm:t>
        <a:bodyPr/>
        <a:lstStyle/>
        <a:p>
          <a:endParaRPr lang="en-US"/>
        </a:p>
      </dgm:t>
    </dgm:pt>
    <dgm:pt modelId="{41D281A5-5EE0-4BAE-9248-A3CA7B1B1762}">
      <dgm:prSet phldrT="[Text]" custT="1">
        <dgm:style>
          <a:lnRef idx="1">
            <a:schemeClr val="accent3"/>
          </a:lnRef>
          <a:fillRef idx="2">
            <a:schemeClr val="accent3"/>
          </a:fillRef>
          <a:effectRef idx="1">
            <a:schemeClr val="accent3"/>
          </a:effectRef>
          <a:fontRef idx="minor">
            <a:schemeClr val="dk1"/>
          </a:fontRef>
        </dgm:style>
      </dgm:prSet>
      <dgm:spPr/>
      <dgm:t>
        <a:bodyPr/>
        <a:lstStyle/>
        <a:p>
          <a:r>
            <a:rPr lang="en-US" sz="1400" dirty="0" smtClean="0">
              <a:solidFill>
                <a:schemeClr val="bg2"/>
              </a:solidFill>
              <a:latin typeface="Arial" panose="020B0604020202020204" pitchFamily="34" charset="0"/>
              <a:cs typeface="Arial" panose="020B0604020202020204" pitchFamily="34" charset="0"/>
            </a:rPr>
            <a:t>Mapped Acceleration Parameters</a:t>
          </a:r>
          <a:r>
            <a:rPr lang="en-US" sz="1600" dirty="0" smtClean="0">
              <a:solidFill>
                <a:schemeClr val="bg2"/>
              </a:solidFill>
            </a:rPr>
            <a:t/>
          </a:r>
          <a:br>
            <a:rPr lang="en-US" sz="1600" dirty="0" smtClean="0">
              <a:solidFill>
                <a:schemeClr val="bg2"/>
              </a:solidFill>
            </a:rPr>
          </a:br>
          <a:r>
            <a:rPr lang="en-US" sz="1600" b="0" dirty="0" smtClean="0">
              <a:solidFill>
                <a:schemeClr val="bg2"/>
              </a:solidFill>
              <a:latin typeface="Georgia" panose="02040502050405020303" pitchFamily="18" charset="0"/>
            </a:rPr>
            <a:t>(</a:t>
          </a:r>
          <a:r>
            <a:rPr lang="en-US" sz="1600" b="1" dirty="0" smtClean="0">
              <a:solidFill>
                <a:schemeClr val="bg2"/>
              </a:solidFill>
              <a:latin typeface="Georgia" panose="02040502050405020303" pitchFamily="18" charset="0"/>
            </a:rPr>
            <a:t>S</a:t>
          </a:r>
          <a:r>
            <a:rPr lang="en-US" sz="1600" b="1" baseline="-25000" dirty="0" smtClean="0">
              <a:solidFill>
                <a:schemeClr val="bg2"/>
              </a:solidFill>
              <a:latin typeface="Georgia" panose="02040502050405020303" pitchFamily="18" charset="0"/>
            </a:rPr>
            <a:t>S</a:t>
          </a:r>
          <a:r>
            <a:rPr lang="en-US" sz="1600" b="1" dirty="0" smtClean="0">
              <a:solidFill>
                <a:schemeClr val="bg2"/>
              </a:solidFill>
              <a:latin typeface="Georgia" panose="02040502050405020303" pitchFamily="18" charset="0"/>
            </a:rPr>
            <a:t> </a:t>
          </a:r>
          <a:r>
            <a:rPr lang="en-US" sz="1600" b="0" dirty="0" smtClean="0">
              <a:solidFill>
                <a:schemeClr val="bg2"/>
              </a:solidFill>
              <a:latin typeface="Georgia" panose="02040502050405020303" pitchFamily="18" charset="0"/>
            </a:rPr>
            <a:t>&amp;</a:t>
          </a:r>
          <a:r>
            <a:rPr lang="en-US" sz="1600" b="1" dirty="0" smtClean="0">
              <a:solidFill>
                <a:schemeClr val="bg2"/>
              </a:solidFill>
              <a:latin typeface="Georgia" panose="02040502050405020303" pitchFamily="18" charset="0"/>
            </a:rPr>
            <a:t> S</a:t>
          </a:r>
          <a:r>
            <a:rPr lang="en-US" sz="1600" b="1" baseline="-25000" dirty="0" smtClean="0">
              <a:solidFill>
                <a:schemeClr val="bg2"/>
              </a:solidFill>
              <a:latin typeface="Georgia" panose="02040502050405020303" pitchFamily="18" charset="0"/>
            </a:rPr>
            <a:t>1</a:t>
          </a:r>
          <a:r>
            <a:rPr lang="en-US" sz="1600" b="0" dirty="0" smtClean="0">
              <a:solidFill>
                <a:schemeClr val="bg2"/>
              </a:solidFill>
              <a:latin typeface="Georgia" panose="02040502050405020303" pitchFamily="18" charset="0"/>
            </a:rPr>
            <a:t>)</a:t>
          </a:r>
          <a:endParaRPr lang="en-US" sz="1600" b="0" dirty="0">
            <a:solidFill>
              <a:schemeClr val="bg2"/>
            </a:solidFill>
            <a:latin typeface="Georgia" panose="02040502050405020303" pitchFamily="18" charset="0"/>
          </a:endParaRPr>
        </a:p>
      </dgm:t>
    </dgm:pt>
    <dgm:pt modelId="{7D1FA9F1-5104-403D-B524-79E4E78490C6}" type="parTrans" cxnId="{FFEFEB4B-26A9-4A87-83A1-522FB7EC844D}">
      <dgm:prSet/>
      <dgm:spPr/>
      <dgm:t>
        <a:bodyPr/>
        <a:lstStyle/>
        <a:p>
          <a:endParaRPr lang="en-US">
            <a:solidFill>
              <a:schemeClr val="bg2"/>
            </a:solidFill>
          </a:endParaRPr>
        </a:p>
      </dgm:t>
    </dgm:pt>
    <dgm:pt modelId="{DACAD846-61B6-4365-8FF8-43A033D0EF44}" type="sibTrans" cxnId="{FFEFEB4B-26A9-4A87-83A1-522FB7EC844D}">
      <dgm:prSet/>
      <dgm:spPr/>
      <dgm:t>
        <a:bodyPr/>
        <a:lstStyle/>
        <a:p>
          <a:endParaRPr lang="en-US">
            <a:solidFill>
              <a:schemeClr val="bg2"/>
            </a:solidFill>
          </a:endParaRPr>
        </a:p>
      </dgm:t>
    </dgm:pt>
    <dgm:pt modelId="{EE2B9F88-0897-4BE0-873F-9A072421615C}">
      <dgm:prSet phldrT="[Text]" custT="1">
        <dgm:style>
          <a:lnRef idx="1">
            <a:schemeClr val="accent3"/>
          </a:lnRef>
          <a:fillRef idx="2">
            <a:schemeClr val="accent3"/>
          </a:fillRef>
          <a:effectRef idx="1">
            <a:schemeClr val="accent3"/>
          </a:effectRef>
          <a:fontRef idx="minor">
            <a:schemeClr val="dk1"/>
          </a:fontRef>
        </dgm:style>
      </dgm:prSet>
      <dgm:spPr/>
      <dgm:t>
        <a:bodyPr/>
        <a:lstStyle/>
        <a:p>
          <a:r>
            <a:rPr lang="en-US" sz="1400" dirty="0" smtClean="0">
              <a:solidFill>
                <a:schemeClr val="bg2"/>
              </a:solidFill>
              <a:latin typeface="Arial" panose="020B0604020202020204" pitchFamily="34" charset="0"/>
              <a:cs typeface="Arial" panose="020B0604020202020204" pitchFamily="34" charset="0"/>
            </a:rPr>
            <a:t>Site Class</a:t>
          </a:r>
          <a:r>
            <a:rPr lang="en-US" sz="1600" dirty="0" smtClean="0">
              <a:solidFill>
                <a:schemeClr val="bg2"/>
              </a:solidFill>
            </a:rPr>
            <a:t/>
          </a:r>
          <a:br>
            <a:rPr lang="en-US" sz="1600" dirty="0" smtClean="0">
              <a:solidFill>
                <a:schemeClr val="bg2"/>
              </a:solidFill>
            </a:rPr>
          </a:br>
          <a:r>
            <a:rPr lang="en-US" sz="1600" b="0" dirty="0" smtClean="0">
              <a:solidFill>
                <a:schemeClr val="bg2"/>
              </a:solidFill>
              <a:latin typeface="Georgia" panose="02040502050405020303" pitchFamily="18" charset="0"/>
            </a:rPr>
            <a:t>(</a:t>
          </a:r>
          <a:r>
            <a:rPr lang="en-US" sz="1600" b="1" dirty="0" smtClean="0">
              <a:solidFill>
                <a:schemeClr val="bg2"/>
              </a:solidFill>
              <a:latin typeface="Georgia" panose="02040502050405020303" pitchFamily="18" charset="0"/>
            </a:rPr>
            <a:t>A, B, C, D, E or  F</a:t>
          </a:r>
          <a:r>
            <a:rPr lang="en-US" sz="1600" b="0" dirty="0" smtClean="0">
              <a:solidFill>
                <a:schemeClr val="bg2"/>
              </a:solidFill>
              <a:latin typeface="Georgia" panose="02040502050405020303" pitchFamily="18" charset="0"/>
            </a:rPr>
            <a:t>)</a:t>
          </a:r>
          <a:endParaRPr lang="en-US" sz="1600" b="0" dirty="0">
            <a:solidFill>
              <a:schemeClr val="bg2"/>
            </a:solidFill>
            <a:latin typeface="Georgia" panose="02040502050405020303" pitchFamily="18" charset="0"/>
          </a:endParaRPr>
        </a:p>
      </dgm:t>
    </dgm:pt>
    <dgm:pt modelId="{5AFC746A-C535-4D4F-845B-2846F0586E2B}" type="parTrans" cxnId="{725A678D-0BAC-4FE6-AD2A-4B48FBBD94A2}">
      <dgm:prSet/>
      <dgm:spPr/>
      <dgm:t>
        <a:bodyPr/>
        <a:lstStyle/>
        <a:p>
          <a:endParaRPr lang="en-US">
            <a:solidFill>
              <a:schemeClr val="bg2"/>
            </a:solidFill>
          </a:endParaRPr>
        </a:p>
      </dgm:t>
    </dgm:pt>
    <dgm:pt modelId="{C35873C9-6BC6-4847-8202-F13805EB1EF6}" type="sibTrans" cxnId="{725A678D-0BAC-4FE6-AD2A-4B48FBBD94A2}">
      <dgm:prSet/>
      <dgm:spPr/>
      <dgm:t>
        <a:bodyPr/>
        <a:lstStyle/>
        <a:p>
          <a:endParaRPr lang="en-US">
            <a:solidFill>
              <a:schemeClr val="bg2"/>
            </a:solidFill>
          </a:endParaRPr>
        </a:p>
      </dgm:t>
    </dgm:pt>
    <dgm:pt modelId="{BEEF187E-E526-4EDE-A348-7A6E47004BF9}">
      <dgm:prSet phldrT="[Text]" custT="1">
        <dgm:style>
          <a:lnRef idx="1">
            <a:schemeClr val="accent3"/>
          </a:lnRef>
          <a:fillRef idx="2">
            <a:schemeClr val="accent3"/>
          </a:fillRef>
          <a:effectRef idx="1">
            <a:schemeClr val="accent3"/>
          </a:effectRef>
          <a:fontRef idx="minor">
            <a:schemeClr val="dk1"/>
          </a:fontRef>
        </dgm:style>
      </dgm:prSet>
      <dgm:spPr/>
      <dgm:t>
        <a:bodyPr/>
        <a:lstStyle/>
        <a:p>
          <a:r>
            <a:rPr lang="en-US" sz="1400" dirty="0" smtClean="0">
              <a:solidFill>
                <a:schemeClr val="bg2"/>
              </a:solidFill>
              <a:latin typeface="Arial" panose="020B0604020202020204" pitchFamily="34" charset="0"/>
              <a:cs typeface="Arial" panose="020B0604020202020204" pitchFamily="34" charset="0"/>
            </a:rPr>
            <a:t>Site Coefficients</a:t>
          </a:r>
          <a:r>
            <a:rPr lang="en-US" sz="1600" dirty="0" smtClean="0">
              <a:solidFill>
                <a:schemeClr val="bg2"/>
              </a:solidFill>
            </a:rPr>
            <a:t/>
          </a:r>
          <a:br>
            <a:rPr lang="en-US" sz="1600" dirty="0" smtClean="0">
              <a:solidFill>
                <a:schemeClr val="bg2"/>
              </a:solidFill>
            </a:rPr>
          </a:br>
          <a:r>
            <a:rPr lang="en-US" sz="1600" b="0" dirty="0" smtClean="0">
              <a:solidFill>
                <a:schemeClr val="bg2"/>
              </a:solidFill>
              <a:latin typeface="Georgia" panose="02040502050405020303" pitchFamily="18" charset="0"/>
            </a:rPr>
            <a:t>(</a:t>
          </a:r>
          <a:r>
            <a:rPr lang="en-US" sz="1600" b="1" dirty="0" smtClean="0">
              <a:solidFill>
                <a:schemeClr val="bg2"/>
              </a:solidFill>
              <a:latin typeface="Georgia" panose="02040502050405020303" pitchFamily="18" charset="0"/>
            </a:rPr>
            <a:t>F</a:t>
          </a:r>
          <a:r>
            <a:rPr lang="en-US" sz="1600" b="1" baseline="-25000" dirty="0" smtClean="0">
              <a:solidFill>
                <a:schemeClr val="bg2"/>
              </a:solidFill>
              <a:latin typeface="Georgia" panose="02040502050405020303" pitchFamily="18" charset="0"/>
            </a:rPr>
            <a:t>a</a:t>
          </a:r>
          <a:r>
            <a:rPr lang="en-US" sz="1600" b="1" dirty="0" smtClean="0">
              <a:solidFill>
                <a:schemeClr val="bg2"/>
              </a:solidFill>
              <a:latin typeface="Georgia" panose="02040502050405020303" pitchFamily="18" charset="0"/>
            </a:rPr>
            <a:t> </a:t>
          </a:r>
          <a:r>
            <a:rPr lang="en-US" sz="1600" b="0" dirty="0" smtClean="0">
              <a:solidFill>
                <a:schemeClr val="bg2"/>
              </a:solidFill>
              <a:latin typeface="Georgia" panose="02040502050405020303" pitchFamily="18" charset="0"/>
            </a:rPr>
            <a:t>&amp;</a:t>
          </a:r>
          <a:r>
            <a:rPr lang="en-US" sz="1600" b="1" dirty="0" smtClean="0">
              <a:solidFill>
                <a:schemeClr val="bg2"/>
              </a:solidFill>
              <a:latin typeface="Georgia" panose="02040502050405020303" pitchFamily="18" charset="0"/>
            </a:rPr>
            <a:t> F</a:t>
          </a:r>
          <a:r>
            <a:rPr lang="en-US" sz="1600" b="1" baseline="-25000" dirty="0" smtClean="0">
              <a:solidFill>
                <a:schemeClr val="bg2"/>
              </a:solidFill>
              <a:latin typeface="Georgia" panose="02040502050405020303" pitchFamily="18" charset="0"/>
            </a:rPr>
            <a:t>V</a:t>
          </a:r>
          <a:r>
            <a:rPr lang="en-US" sz="1600" b="0" dirty="0" smtClean="0">
              <a:solidFill>
                <a:schemeClr val="bg2"/>
              </a:solidFill>
              <a:latin typeface="Georgia" panose="02040502050405020303" pitchFamily="18" charset="0"/>
            </a:rPr>
            <a:t>)</a:t>
          </a:r>
          <a:endParaRPr lang="en-US" sz="1600" b="0" dirty="0">
            <a:solidFill>
              <a:schemeClr val="bg2"/>
            </a:solidFill>
            <a:latin typeface="Georgia" panose="02040502050405020303" pitchFamily="18" charset="0"/>
          </a:endParaRPr>
        </a:p>
      </dgm:t>
    </dgm:pt>
    <dgm:pt modelId="{6D2752A8-BE91-4775-8C7C-51B2DBFC9DA2}" type="parTrans" cxnId="{1FE1A0BE-2978-40F0-B6AC-22BC2FB485EC}">
      <dgm:prSet/>
      <dgm:spPr/>
      <dgm:t>
        <a:bodyPr/>
        <a:lstStyle/>
        <a:p>
          <a:endParaRPr lang="en-US">
            <a:solidFill>
              <a:schemeClr val="bg2"/>
            </a:solidFill>
          </a:endParaRPr>
        </a:p>
      </dgm:t>
    </dgm:pt>
    <dgm:pt modelId="{C8D295CE-E053-4873-9B4A-A193B5F10EBC}" type="sibTrans" cxnId="{1FE1A0BE-2978-40F0-B6AC-22BC2FB485EC}">
      <dgm:prSet/>
      <dgm:spPr/>
      <dgm:t>
        <a:bodyPr/>
        <a:lstStyle/>
        <a:p>
          <a:endParaRPr lang="en-US">
            <a:solidFill>
              <a:schemeClr val="bg2"/>
            </a:solidFill>
          </a:endParaRPr>
        </a:p>
      </dgm:t>
    </dgm:pt>
    <dgm:pt modelId="{3C4331F5-9698-41EB-AF54-13721AD1C848}">
      <dgm:prSet phldrT="[Text]" custT="1">
        <dgm:style>
          <a:lnRef idx="1">
            <a:schemeClr val="accent3"/>
          </a:lnRef>
          <a:fillRef idx="2">
            <a:schemeClr val="accent3"/>
          </a:fillRef>
          <a:effectRef idx="1">
            <a:schemeClr val="accent3"/>
          </a:effectRef>
          <a:fontRef idx="minor">
            <a:schemeClr val="dk1"/>
          </a:fontRef>
        </dgm:style>
      </dgm:prSet>
      <dgm:spPr/>
      <dgm:t>
        <a:bodyPr/>
        <a:lstStyle/>
        <a:p>
          <a:r>
            <a:rPr lang="en-US" sz="1400" dirty="0" smtClean="0">
              <a:solidFill>
                <a:schemeClr val="bg2"/>
              </a:solidFill>
              <a:latin typeface="Arial" panose="020B0604020202020204" pitchFamily="34" charset="0"/>
              <a:cs typeface="Arial" panose="020B0604020202020204" pitchFamily="34" charset="0"/>
            </a:rPr>
            <a:t>Site Adjusted Spectral Response Acceleration</a:t>
          </a:r>
          <a:r>
            <a:rPr lang="en-US" sz="1600" dirty="0" smtClean="0">
              <a:solidFill>
                <a:schemeClr val="bg2"/>
              </a:solidFill>
            </a:rPr>
            <a:t/>
          </a:r>
          <a:br>
            <a:rPr lang="en-US" sz="1600" dirty="0" smtClean="0">
              <a:solidFill>
                <a:schemeClr val="bg2"/>
              </a:solidFill>
            </a:rPr>
          </a:br>
          <a:r>
            <a:rPr lang="en-US" sz="1600" b="0" dirty="0" smtClean="0">
              <a:solidFill>
                <a:schemeClr val="bg2"/>
              </a:solidFill>
              <a:latin typeface="Georgia" panose="02040502050405020303" pitchFamily="18" charset="0"/>
            </a:rPr>
            <a:t>(</a:t>
          </a:r>
          <a:r>
            <a:rPr lang="en-US" sz="1600" b="1" dirty="0" smtClean="0">
              <a:solidFill>
                <a:schemeClr val="bg2"/>
              </a:solidFill>
              <a:latin typeface="Georgia" panose="02040502050405020303" pitchFamily="18" charset="0"/>
            </a:rPr>
            <a:t>S</a:t>
          </a:r>
          <a:r>
            <a:rPr lang="en-US" sz="1600" b="1" baseline="-25000" dirty="0" smtClean="0">
              <a:solidFill>
                <a:schemeClr val="bg2"/>
              </a:solidFill>
              <a:latin typeface="Georgia" panose="02040502050405020303" pitchFamily="18" charset="0"/>
            </a:rPr>
            <a:t>MS</a:t>
          </a:r>
          <a:r>
            <a:rPr lang="en-US" sz="1600" b="1" dirty="0" smtClean="0">
              <a:solidFill>
                <a:schemeClr val="bg2"/>
              </a:solidFill>
              <a:latin typeface="Georgia" panose="02040502050405020303" pitchFamily="18" charset="0"/>
            </a:rPr>
            <a:t> </a:t>
          </a:r>
          <a:r>
            <a:rPr lang="en-US" sz="1600" b="0" dirty="0" smtClean="0">
              <a:solidFill>
                <a:schemeClr val="bg2"/>
              </a:solidFill>
              <a:latin typeface="Georgia" panose="02040502050405020303" pitchFamily="18" charset="0"/>
            </a:rPr>
            <a:t>&amp;</a:t>
          </a:r>
          <a:r>
            <a:rPr lang="en-US" sz="1600" b="1" dirty="0" smtClean="0">
              <a:solidFill>
                <a:schemeClr val="bg2"/>
              </a:solidFill>
              <a:latin typeface="Georgia" panose="02040502050405020303" pitchFamily="18" charset="0"/>
            </a:rPr>
            <a:t> S</a:t>
          </a:r>
          <a:r>
            <a:rPr lang="en-US" sz="1600" b="1" baseline="-25000" dirty="0" smtClean="0">
              <a:solidFill>
                <a:schemeClr val="bg2"/>
              </a:solidFill>
              <a:latin typeface="Georgia" panose="02040502050405020303" pitchFamily="18" charset="0"/>
            </a:rPr>
            <a:t>M1</a:t>
          </a:r>
          <a:r>
            <a:rPr lang="en-US" sz="1600" b="0" dirty="0" smtClean="0">
              <a:solidFill>
                <a:schemeClr val="bg2"/>
              </a:solidFill>
              <a:latin typeface="Georgia" panose="02040502050405020303" pitchFamily="18" charset="0"/>
            </a:rPr>
            <a:t>)</a:t>
          </a:r>
          <a:endParaRPr lang="en-US" sz="1600" b="0" dirty="0">
            <a:solidFill>
              <a:schemeClr val="bg2"/>
            </a:solidFill>
            <a:latin typeface="Georgia" panose="02040502050405020303" pitchFamily="18" charset="0"/>
          </a:endParaRPr>
        </a:p>
      </dgm:t>
    </dgm:pt>
    <dgm:pt modelId="{742F7858-CF2B-4A0B-960C-641FB7AD2B83}" type="parTrans" cxnId="{5BE93165-B093-4ABC-83A3-AB9D328DD87D}">
      <dgm:prSet/>
      <dgm:spPr/>
      <dgm:t>
        <a:bodyPr/>
        <a:lstStyle/>
        <a:p>
          <a:endParaRPr lang="en-US">
            <a:solidFill>
              <a:schemeClr val="bg2"/>
            </a:solidFill>
          </a:endParaRPr>
        </a:p>
      </dgm:t>
    </dgm:pt>
    <dgm:pt modelId="{E725C52B-8B8B-43AF-9239-0FA73F6107C3}" type="sibTrans" cxnId="{5BE93165-B093-4ABC-83A3-AB9D328DD87D}">
      <dgm:prSet/>
      <dgm:spPr/>
      <dgm:t>
        <a:bodyPr/>
        <a:lstStyle/>
        <a:p>
          <a:endParaRPr lang="en-US">
            <a:solidFill>
              <a:schemeClr val="bg2"/>
            </a:solidFill>
          </a:endParaRPr>
        </a:p>
      </dgm:t>
    </dgm:pt>
    <dgm:pt modelId="{0BD6F550-33DF-4A2E-A060-BFD743856815}">
      <dgm:prSet phldrT="[Text]" custT="1">
        <dgm:style>
          <a:lnRef idx="1">
            <a:schemeClr val="accent3"/>
          </a:lnRef>
          <a:fillRef idx="2">
            <a:schemeClr val="accent3"/>
          </a:fillRef>
          <a:effectRef idx="1">
            <a:schemeClr val="accent3"/>
          </a:effectRef>
          <a:fontRef idx="minor">
            <a:schemeClr val="dk1"/>
          </a:fontRef>
        </dgm:style>
      </dgm:prSet>
      <dgm:spPr/>
      <dgm:t>
        <a:bodyPr/>
        <a:lstStyle/>
        <a:p>
          <a:r>
            <a:rPr lang="en-US" sz="1400" dirty="0" smtClean="0">
              <a:solidFill>
                <a:schemeClr val="bg2"/>
              </a:solidFill>
              <a:latin typeface="Arial" panose="020B0604020202020204" pitchFamily="34" charset="0"/>
              <a:cs typeface="Arial" panose="020B0604020202020204" pitchFamily="34" charset="0"/>
            </a:rPr>
            <a:t>Design Spectral Response Acceleration</a:t>
          </a:r>
          <a:r>
            <a:rPr lang="en-US" sz="1600" dirty="0" smtClean="0">
              <a:solidFill>
                <a:schemeClr val="bg2"/>
              </a:solidFill>
            </a:rPr>
            <a:t/>
          </a:r>
          <a:br>
            <a:rPr lang="en-US" sz="1600" dirty="0" smtClean="0">
              <a:solidFill>
                <a:schemeClr val="bg2"/>
              </a:solidFill>
            </a:rPr>
          </a:br>
          <a:r>
            <a:rPr lang="en-US" sz="1600" b="0" dirty="0" smtClean="0">
              <a:solidFill>
                <a:schemeClr val="bg2"/>
              </a:solidFill>
              <a:latin typeface="Georgia" panose="02040502050405020303" pitchFamily="18" charset="0"/>
            </a:rPr>
            <a:t>(</a:t>
          </a:r>
          <a:r>
            <a:rPr lang="en-US" sz="1600" b="1" dirty="0" smtClean="0">
              <a:solidFill>
                <a:schemeClr val="bg2"/>
              </a:solidFill>
              <a:latin typeface="Georgia" panose="02040502050405020303" pitchFamily="18" charset="0"/>
            </a:rPr>
            <a:t>S</a:t>
          </a:r>
          <a:r>
            <a:rPr lang="en-US" sz="1600" b="1" baseline="-25000" dirty="0" smtClean="0">
              <a:solidFill>
                <a:schemeClr val="bg2"/>
              </a:solidFill>
              <a:latin typeface="Georgia" panose="02040502050405020303" pitchFamily="18" charset="0"/>
            </a:rPr>
            <a:t>DS</a:t>
          </a:r>
          <a:r>
            <a:rPr lang="en-US" sz="1600" b="1" dirty="0" smtClean="0">
              <a:solidFill>
                <a:schemeClr val="bg2"/>
              </a:solidFill>
              <a:latin typeface="Georgia" panose="02040502050405020303" pitchFamily="18" charset="0"/>
            </a:rPr>
            <a:t> </a:t>
          </a:r>
          <a:r>
            <a:rPr lang="en-US" sz="1600" b="0" dirty="0" smtClean="0">
              <a:solidFill>
                <a:schemeClr val="bg2"/>
              </a:solidFill>
              <a:latin typeface="Georgia" panose="02040502050405020303" pitchFamily="18" charset="0"/>
            </a:rPr>
            <a:t>&amp;</a:t>
          </a:r>
          <a:r>
            <a:rPr lang="en-US" sz="1600" b="1" dirty="0" smtClean="0">
              <a:solidFill>
                <a:schemeClr val="bg2"/>
              </a:solidFill>
              <a:latin typeface="Georgia" panose="02040502050405020303" pitchFamily="18" charset="0"/>
            </a:rPr>
            <a:t> S</a:t>
          </a:r>
          <a:r>
            <a:rPr lang="en-US" sz="1600" b="1" baseline="-25000" dirty="0" smtClean="0">
              <a:solidFill>
                <a:schemeClr val="bg2"/>
              </a:solidFill>
              <a:latin typeface="Georgia" panose="02040502050405020303" pitchFamily="18" charset="0"/>
            </a:rPr>
            <a:t>D1</a:t>
          </a:r>
          <a:r>
            <a:rPr lang="en-US" sz="1600" b="0" dirty="0" smtClean="0">
              <a:solidFill>
                <a:schemeClr val="bg2"/>
              </a:solidFill>
              <a:latin typeface="Georgia" panose="02040502050405020303" pitchFamily="18" charset="0"/>
            </a:rPr>
            <a:t>)</a:t>
          </a:r>
          <a:endParaRPr lang="en-US" sz="1600" b="0" dirty="0">
            <a:solidFill>
              <a:schemeClr val="bg2"/>
            </a:solidFill>
            <a:latin typeface="Georgia" panose="02040502050405020303" pitchFamily="18" charset="0"/>
          </a:endParaRPr>
        </a:p>
      </dgm:t>
    </dgm:pt>
    <dgm:pt modelId="{B263B2B8-B391-44E3-B94E-FFF13C6569A7}" type="parTrans" cxnId="{733A2C5C-8147-4578-BB7A-0D078631CC6E}">
      <dgm:prSet/>
      <dgm:spPr/>
      <dgm:t>
        <a:bodyPr/>
        <a:lstStyle/>
        <a:p>
          <a:endParaRPr lang="en-US">
            <a:solidFill>
              <a:schemeClr val="bg2"/>
            </a:solidFill>
          </a:endParaRPr>
        </a:p>
      </dgm:t>
    </dgm:pt>
    <dgm:pt modelId="{7FD4A3A0-E146-43F8-A660-2382EAD52499}" type="sibTrans" cxnId="{733A2C5C-8147-4578-BB7A-0D078631CC6E}">
      <dgm:prSet/>
      <dgm:spPr/>
      <dgm:t>
        <a:bodyPr/>
        <a:lstStyle/>
        <a:p>
          <a:endParaRPr lang="en-US">
            <a:solidFill>
              <a:schemeClr val="bg2"/>
            </a:solidFill>
          </a:endParaRPr>
        </a:p>
      </dgm:t>
    </dgm:pt>
    <dgm:pt modelId="{2E959FE8-62F8-40A0-A719-80FACD795E72}">
      <dgm:prSet phldrT="[Text]" custT="1">
        <dgm:style>
          <a:lnRef idx="1">
            <a:schemeClr val="accent3"/>
          </a:lnRef>
          <a:fillRef idx="2">
            <a:schemeClr val="accent3"/>
          </a:fillRef>
          <a:effectRef idx="1">
            <a:schemeClr val="accent3"/>
          </a:effectRef>
          <a:fontRef idx="minor">
            <a:schemeClr val="dk1"/>
          </a:fontRef>
        </dgm:style>
      </dgm:prSet>
      <dgm:spPr/>
      <dgm:t>
        <a:bodyPr/>
        <a:lstStyle/>
        <a:p>
          <a:r>
            <a:rPr lang="en-US" sz="1400" dirty="0" smtClean="0">
              <a:solidFill>
                <a:schemeClr val="bg2"/>
              </a:solidFill>
              <a:latin typeface="Arial" panose="020B0604020202020204" pitchFamily="34" charset="0"/>
              <a:cs typeface="Arial" panose="020B0604020202020204" pitchFamily="34" charset="0"/>
            </a:rPr>
            <a:t>Risk Category</a:t>
          </a:r>
          <a:r>
            <a:rPr lang="en-US" sz="1600" dirty="0" smtClean="0">
              <a:solidFill>
                <a:schemeClr val="bg2"/>
              </a:solidFill>
            </a:rPr>
            <a:t/>
          </a:r>
          <a:br>
            <a:rPr lang="en-US" sz="1600" dirty="0" smtClean="0">
              <a:solidFill>
                <a:schemeClr val="bg2"/>
              </a:solidFill>
            </a:rPr>
          </a:br>
          <a:r>
            <a:rPr lang="en-US" sz="1600" b="0" dirty="0" smtClean="0">
              <a:solidFill>
                <a:schemeClr val="bg2"/>
              </a:solidFill>
              <a:latin typeface="Georgia" panose="02040502050405020303" pitchFamily="18" charset="0"/>
            </a:rPr>
            <a:t>(</a:t>
          </a:r>
          <a:r>
            <a:rPr lang="en-US" sz="1600" b="1" dirty="0" smtClean="0">
              <a:solidFill>
                <a:schemeClr val="bg2"/>
              </a:solidFill>
              <a:latin typeface="Georgia" panose="02040502050405020303" pitchFamily="18" charset="0"/>
            </a:rPr>
            <a:t>I, II ,III or IV</a:t>
          </a:r>
          <a:r>
            <a:rPr lang="en-US" sz="1600" b="0" dirty="0" smtClean="0">
              <a:solidFill>
                <a:schemeClr val="bg2"/>
              </a:solidFill>
              <a:latin typeface="Georgia" panose="02040502050405020303" pitchFamily="18" charset="0"/>
            </a:rPr>
            <a:t>)</a:t>
          </a:r>
          <a:endParaRPr lang="en-US" sz="1600" b="0" dirty="0">
            <a:solidFill>
              <a:schemeClr val="bg2"/>
            </a:solidFill>
            <a:latin typeface="Georgia" panose="02040502050405020303" pitchFamily="18" charset="0"/>
          </a:endParaRPr>
        </a:p>
      </dgm:t>
    </dgm:pt>
    <dgm:pt modelId="{4B733927-00E0-4F02-8B3D-513EDE2E6B8A}" type="parTrans" cxnId="{2585DB5D-2465-4264-BCE6-8CE62A957F04}">
      <dgm:prSet/>
      <dgm:spPr/>
      <dgm:t>
        <a:bodyPr/>
        <a:lstStyle/>
        <a:p>
          <a:endParaRPr lang="en-US">
            <a:solidFill>
              <a:schemeClr val="bg2"/>
            </a:solidFill>
          </a:endParaRPr>
        </a:p>
      </dgm:t>
    </dgm:pt>
    <dgm:pt modelId="{1167DAF1-6254-4C5B-B4E6-F579C627A6E9}" type="sibTrans" cxnId="{2585DB5D-2465-4264-BCE6-8CE62A957F04}">
      <dgm:prSet/>
      <dgm:spPr/>
      <dgm:t>
        <a:bodyPr/>
        <a:lstStyle/>
        <a:p>
          <a:endParaRPr lang="en-US">
            <a:solidFill>
              <a:schemeClr val="bg2"/>
            </a:solidFill>
          </a:endParaRPr>
        </a:p>
      </dgm:t>
    </dgm:pt>
    <dgm:pt modelId="{F261CAD9-86DD-496B-AAA1-F825EA171ABF}" type="pres">
      <dgm:prSet presAssocID="{13B2AFE8-E209-4EB1-94F8-F22D7ECBD866}" presName="diagram" presStyleCnt="0">
        <dgm:presLayoutVars>
          <dgm:dir/>
          <dgm:resizeHandles val="exact"/>
        </dgm:presLayoutVars>
      </dgm:prSet>
      <dgm:spPr/>
      <dgm:t>
        <a:bodyPr/>
        <a:lstStyle/>
        <a:p>
          <a:endParaRPr lang="en-US"/>
        </a:p>
      </dgm:t>
    </dgm:pt>
    <dgm:pt modelId="{93AC178B-B956-4AF9-AE97-1748ACB8EE15}" type="pres">
      <dgm:prSet presAssocID="{41D281A5-5EE0-4BAE-9248-A3CA7B1B1762}" presName="node" presStyleLbl="node1" presStyleIdx="0" presStyleCnt="6">
        <dgm:presLayoutVars>
          <dgm:bulletEnabled val="1"/>
        </dgm:presLayoutVars>
      </dgm:prSet>
      <dgm:spPr/>
      <dgm:t>
        <a:bodyPr/>
        <a:lstStyle/>
        <a:p>
          <a:endParaRPr lang="en-US"/>
        </a:p>
      </dgm:t>
    </dgm:pt>
    <dgm:pt modelId="{77161906-7050-46AD-8264-15D7033EB2DF}" type="pres">
      <dgm:prSet presAssocID="{DACAD846-61B6-4365-8FF8-43A033D0EF44}" presName="sibTrans" presStyleCnt="0"/>
      <dgm:spPr/>
    </dgm:pt>
    <dgm:pt modelId="{DA430E68-5A9F-41C4-9618-C20A39CF2BE1}" type="pres">
      <dgm:prSet presAssocID="{EE2B9F88-0897-4BE0-873F-9A072421615C}" presName="node" presStyleLbl="node1" presStyleIdx="1" presStyleCnt="6">
        <dgm:presLayoutVars>
          <dgm:bulletEnabled val="1"/>
        </dgm:presLayoutVars>
      </dgm:prSet>
      <dgm:spPr/>
      <dgm:t>
        <a:bodyPr/>
        <a:lstStyle/>
        <a:p>
          <a:endParaRPr lang="en-US"/>
        </a:p>
      </dgm:t>
    </dgm:pt>
    <dgm:pt modelId="{9761EAE3-AC79-401E-B2FA-908373CEBEBB}" type="pres">
      <dgm:prSet presAssocID="{C35873C9-6BC6-4847-8202-F13805EB1EF6}" presName="sibTrans" presStyleCnt="0"/>
      <dgm:spPr/>
    </dgm:pt>
    <dgm:pt modelId="{74C7CEC1-5B94-4883-B3DE-B55A57E863D0}" type="pres">
      <dgm:prSet presAssocID="{BEEF187E-E526-4EDE-A348-7A6E47004BF9}" presName="node" presStyleLbl="node1" presStyleIdx="2" presStyleCnt="6">
        <dgm:presLayoutVars>
          <dgm:bulletEnabled val="1"/>
        </dgm:presLayoutVars>
      </dgm:prSet>
      <dgm:spPr/>
      <dgm:t>
        <a:bodyPr/>
        <a:lstStyle/>
        <a:p>
          <a:endParaRPr lang="en-US"/>
        </a:p>
      </dgm:t>
    </dgm:pt>
    <dgm:pt modelId="{36F09DE5-77F3-4C29-87BA-3B9D044393B4}" type="pres">
      <dgm:prSet presAssocID="{C8D295CE-E053-4873-9B4A-A193B5F10EBC}" presName="sibTrans" presStyleCnt="0"/>
      <dgm:spPr/>
    </dgm:pt>
    <dgm:pt modelId="{A7CB709C-1494-48DA-BBE8-4EC3ADA705C6}" type="pres">
      <dgm:prSet presAssocID="{3C4331F5-9698-41EB-AF54-13721AD1C848}" presName="node" presStyleLbl="node1" presStyleIdx="3" presStyleCnt="6">
        <dgm:presLayoutVars>
          <dgm:bulletEnabled val="1"/>
        </dgm:presLayoutVars>
      </dgm:prSet>
      <dgm:spPr/>
      <dgm:t>
        <a:bodyPr/>
        <a:lstStyle/>
        <a:p>
          <a:endParaRPr lang="en-US"/>
        </a:p>
      </dgm:t>
    </dgm:pt>
    <dgm:pt modelId="{64051D41-77CE-420D-8890-3C92E70F1CA1}" type="pres">
      <dgm:prSet presAssocID="{E725C52B-8B8B-43AF-9239-0FA73F6107C3}" presName="sibTrans" presStyleCnt="0"/>
      <dgm:spPr/>
    </dgm:pt>
    <dgm:pt modelId="{1A1A9FA0-783F-49D3-8F6C-D1997A613E06}" type="pres">
      <dgm:prSet presAssocID="{0BD6F550-33DF-4A2E-A060-BFD743856815}" presName="node" presStyleLbl="node1" presStyleIdx="4" presStyleCnt="6">
        <dgm:presLayoutVars>
          <dgm:bulletEnabled val="1"/>
        </dgm:presLayoutVars>
      </dgm:prSet>
      <dgm:spPr/>
      <dgm:t>
        <a:bodyPr/>
        <a:lstStyle/>
        <a:p>
          <a:endParaRPr lang="en-US"/>
        </a:p>
      </dgm:t>
    </dgm:pt>
    <dgm:pt modelId="{D8C0749B-D31B-45FA-B64D-27CE64660E10}" type="pres">
      <dgm:prSet presAssocID="{7FD4A3A0-E146-43F8-A660-2382EAD52499}" presName="sibTrans" presStyleCnt="0"/>
      <dgm:spPr/>
    </dgm:pt>
    <dgm:pt modelId="{420CCCB2-2D7A-4F55-BAA7-EB3F79063DEC}" type="pres">
      <dgm:prSet presAssocID="{2E959FE8-62F8-40A0-A719-80FACD795E72}" presName="node" presStyleLbl="node1" presStyleIdx="5" presStyleCnt="6">
        <dgm:presLayoutVars>
          <dgm:bulletEnabled val="1"/>
        </dgm:presLayoutVars>
      </dgm:prSet>
      <dgm:spPr/>
      <dgm:t>
        <a:bodyPr/>
        <a:lstStyle/>
        <a:p>
          <a:endParaRPr lang="en-US"/>
        </a:p>
      </dgm:t>
    </dgm:pt>
  </dgm:ptLst>
  <dgm:cxnLst>
    <dgm:cxn modelId="{733A2C5C-8147-4578-BB7A-0D078631CC6E}" srcId="{13B2AFE8-E209-4EB1-94F8-F22D7ECBD866}" destId="{0BD6F550-33DF-4A2E-A060-BFD743856815}" srcOrd="4" destOrd="0" parTransId="{B263B2B8-B391-44E3-B94E-FFF13C6569A7}" sibTransId="{7FD4A3A0-E146-43F8-A660-2382EAD52499}"/>
    <dgm:cxn modelId="{1FE1A0BE-2978-40F0-B6AC-22BC2FB485EC}" srcId="{13B2AFE8-E209-4EB1-94F8-F22D7ECBD866}" destId="{BEEF187E-E526-4EDE-A348-7A6E47004BF9}" srcOrd="2" destOrd="0" parTransId="{6D2752A8-BE91-4775-8C7C-51B2DBFC9DA2}" sibTransId="{C8D295CE-E053-4873-9B4A-A193B5F10EBC}"/>
    <dgm:cxn modelId="{2585DB5D-2465-4264-BCE6-8CE62A957F04}" srcId="{13B2AFE8-E209-4EB1-94F8-F22D7ECBD866}" destId="{2E959FE8-62F8-40A0-A719-80FACD795E72}" srcOrd="5" destOrd="0" parTransId="{4B733927-00E0-4F02-8B3D-513EDE2E6B8A}" sibTransId="{1167DAF1-6254-4C5B-B4E6-F579C627A6E9}"/>
    <dgm:cxn modelId="{48F43A80-46A8-4B25-AF4C-FFA1CFA2CC21}" type="presOf" srcId="{0BD6F550-33DF-4A2E-A060-BFD743856815}" destId="{1A1A9FA0-783F-49D3-8F6C-D1997A613E06}" srcOrd="0" destOrd="0" presId="urn:microsoft.com/office/officeart/2005/8/layout/default"/>
    <dgm:cxn modelId="{FFEFEB4B-26A9-4A87-83A1-522FB7EC844D}" srcId="{13B2AFE8-E209-4EB1-94F8-F22D7ECBD866}" destId="{41D281A5-5EE0-4BAE-9248-A3CA7B1B1762}" srcOrd="0" destOrd="0" parTransId="{7D1FA9F1-5104-403D-B524-79E4E78490C6}" sibTransId="{DACAD846-61B6-4365-8FF8-43A033D0EF44}"/>
    <dgm:cxn modelId="{6A486565-FAD6-4FAD-B544-A20924CDA2CC}" type="presOf" srcId="{13B2AFE8-E209-4EB1-94F8-F22D7ECBD866}" destId="{F261CAD9-86DD-496B-AAA1-F825EA171ABF}" srcOrd="0" destOrd="0" presId="urn:microsoft.com/office/officeart/2005/8/layout/default"/>
    <dgm:cxn modelId="{725A678D-0BAC-4FE6-AD2A-4B48FBBD94A2}" srcId="{13B2AFE8-E209-4EB1-94F8-F22D7ECBD866}" destId="{EE2B9F88-0897-4BE0-873F-9A072421615C}" srcOrd="1" destOrd="0" parTransId="{5AFC746A-C535-4D4F-845B-2846F0586E2B}" sibTransId="{C35873C9-6BC6-4847-8202-F13805EB1EF6}"/>
    <dgm:cxn modelId="{DFEE81D9-77CB-49E1-814E-A4B87051E457}" type="presOf" srcId="{EE2B9F88-0897-4BE0-873F-9A072421615C}" destId="{DA430E68-5A9F-41C4-9618-C20A39CF2BE1}" srcOrd="0" destOrd="0" presId="urn:microsoft.com/office/officeart/2005/8/layout/default"/>
    <dgm:cxn modelId="{B4B5A9E1-C1CD-4720-AF6C-C7E6030425AA}" type="presOf" srcId="{41D281A5-5EE0-4BAE-9248-A3CA7B1B1762}" destId="{93AC178B-B956-4AF9-AE97-1748ACB8EE15}" srcOrd="0" destOrd="0" presId="urn:microsoft.com/office/officeart/2005/8/layout/default"/>
    <dgm:cxn modelId="{72B20D00-B0B5-40A9-A1D7-DF4CD22D0F68}" type="presOf" srcId="{3C4331F5-9698-41EB-AF54-13721AD1C848}" destId="{A7CB709C-1494-48DA-BBE8-4EC3ADA705C6}" srcOrd="0" destOrd="0" presId="urn:microsoft.com/office/officeart/2005/8/layout/default"/>
    <dgm:cxn modelId="{5BE93165-B093-4ABC-83A3-AB9D328DD87D}" srcId="{13B2AFE8-E209-4EB1-94F8-F22D7ECBD866}" destId="{3C4331F5-9698-41EB-AF54-13721AD1C848}" srcOrd="3" destOrd="0" parTransId="{742F7858-CF2B-4A0B-960C-641FB7AD2B83}" sibTransId="{E725C52B-8B8B-43AF-9239-0FA73F6107C3}"/>
    <dgm:cxn modelId="{46CE07AE-3EBB-455B-8B7B-8A1E4D87EFCF}" type="presOf" srcId="{BEEF187E-E526-4EDE-A348-7A6E47004BF9}" destId="{74C7CEC1-5B94-4883-B3DE-B55A57E863D0}" srcOrd="0" destOrd="0" presId="urn:microsoft.com/office/officeart/2005/8/layout/default"/>
    <dgm:cxn modelId="{DF9166F2-37A1-40F9-8BE9-BA470F557C09}" type="presOf" srcId="{2E959FE8-62F8-40A0-A719-80FACD795E72}" destId="{420CCCB2-2D7A-4F55-BAA7-EB3F79063DEC}" srcOrd="0" destOrd="0" presId="urn:microsoft.com/office/officeart/2005/8/layout/default"/>
    <dgm:cxn modelId="{AF05035C-70A0-46BE-B4F9-3C28A1469E48}" type="presParOf" srcId="{F261CAD9-86DD-496B-AAA1-F825EA171ABF}" destId="{93AC178B-B956-4AF9-AE97-1748ACB8EE15}" srcOrd="0" destOrd="0" presId="urn:microsoft.com/office/officeart/2005/8/layout/default"/>
    <dgm:cxn modelId="{688D3C02-C17F-4EF0-B67C-C3BCEBB4F0EA}" type="presParOf" srcId="{F261CAD9-86DD-496B-AAA1-F825EA171ABF}" destId="{77161906-7050-46AD-8264-15D7033EB2DF}" srcOrd="1" destOrd="0" presId="urn:microsoft.com/office/officeart/2005/8/layout/default"/>
    <dgm:cxn modelId="{703DDCA9-9453-47A9-A6EA-490E24B7B4B0}" type="presParOf" srcId="{F261CAD9-86DD-496B-AAA1-F825EA171ABF}" destId="{DA430E68-5A9F-41C4-9618-C20A39CF2BE1}" srcOrd="2" destOrd="0" presId="urn:microsoft.com/office/officeart/2005/8/layout/default"/>
    <dgm:cxn modelId="{12730FB2-FC84-470C-B44F-46306EAC04B7}" type="presParOf" srcId="{F261CAD9-86DD-496B-AAA1-F825EA171ABF}" destId="{9761EAE3-AC79-401E-B2FA-908373CEBEBB}" srcOrd="3" destOrd="0" presId="urn:microsoft.com/office/officeart/2005/8/layout/default"/>
    <dgm:cxn modelId="{35B13827-5490-42B5-9BD2-686C398116D9}" type="presParOf" srcId="{F261CAD9-86DD-496B-AAA1-F825EA171ABF}" destId="{74C7CEC1-5B94-4883-B3DE-B55A57E863D0}" srcOrd="4" destOrd="0" presId="urn:microsoft.com/office/officeart/2005/8/layout/default"/>
    <dgm:cxn modelId="{E915D0D7-1244-4488-A27E-26B3D38F89C7}" type="presParOf" srcId="{F261CAD9-86DD-496B-AAA1-F825EA171ABF}" destId="{36F09DE5-77F3-4C29-87BA-3B9D044393B4}" srcOrd="5" destOrd="0" presId="urn:microsoft.com/office/officeart/2005/8/layout/default"/>
    <dgm:cxn modelId="{42A2AD7D-C036-467A-9BFB-D5C25473E4B0}" type="presParOf" srcId="{F261CAD9-86DD-496B-AAA1-F825EA171ABF}" destId="{A7CB709C-1494-48DA-BBE8-4EC3ADA705C6}" srcOrd="6" destOrd="0" presId="urn:microsoft.com/office/officeart/2005/8/layout/default"/>
    <dgm:cxn modelId="{13EBBD9E-18BD-4853-BE15-735885D661F7}" type="presParOf" srcId="{F261CAD9-86DD-496B-AAA1-F825EA171ABF}" destId="{64051D41-77CE-420D-8890-3C92E70F1CA1}" srcOrd="7" destOrd="0" presId="urn:microsoft.com/office/officeart/2005/8/layout/default"/>
    <dgm:cxn modelId="{2F0E3EC0-5BBC-427E-849F-B0F25D79534C}" type="presParOf" srcId="{F261CAD9-86DD-496B-AAA1-F825EA171ABF}" destId="{1A1A9FA0-783F-49D3-8F6C-D1997A613E06}" srcOrd="8" destOrd="0" presId="urn:microsoft.com/office/officeart/2005/8/layout/default"/>
    <dgm:cxn modelId="{D50C4DF2-AE9A-40FC-973C-840B8D4F2BD8}" type="presParOf" srcId="{F261CAD9-86DD-496B-AAA1-F825EA171ABF}" destId="{D8C0749B-D31B-45FA-B64D-27CE64660E10}" srcOrd="9" destOrd="0" presId="urn:microsoft.com/office/officeart/2005/8/layout/default"/>
    <dgm:cxn modelId="{E59BEE31-8099-415F-BC2B-8BF57F14C1F0}" type="presParOf" srcId="{F261CAD9-86DD-496B-AAA1-F825EA171ABF}" destId="{420CCCB2-2D7A-4F55-BAA7-EB3F79063DEC}" srcOrd="10" destOrd="0" presId="urn:microsoft.com/office/officeart/2005/8/layout/defaul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1B5E842B-C4DF-481F-97F4-EE59D59803E2}" type="doc">
      <dgm:prSet loTypeId="urn:microsoft.com/office/officeart/2005/8/layout/hList3" loCatId="list" qsTypeId="urn:microsoft.com/office/officeart/2005/8/quickstyle/simple1" qsCatId="simple" csTypeId="urn:microsoft.com/office/officeart/2005/8/colors/accent6_5" csCatId="accent6" phldr="1"/>
      <dgm:spPr/>
      <dgm:t>
        <a:bodyPr/>
        <a:lstStyle/>
        <a:p>
          <a:endParaRPr lang="en-US"/>
        </a:p>
      </dgm:t>
    </dgm:pt>
    <dgm:pt modelId="{652713C1-5617-40CB-8763-622C5FAB86F7}">
      <dgm:prSet phldrT="[Text]" custT="1"/>
      <dgm:spPr/>
      <dgm:t>
        <a:bodyPr/>
        <a:lstStyle/>
        <a:p>
          <a:r>
            <a:rPr lang="en-US" sz="1800" b="0" dirty="0" smtClean="0">
              <a:solidFill>
                <a:schemeClr val="bg1">
                  <a:lumMod val="20000"/>
                  <a:lumOff val="80000"/>
                </a:schemeClr>
              </a:solidFill>
              <a:latin typeface="Arial" panose="020B0604020202020204" pitchFamily="34" charset="0"/>
              <a:cs typeface="Arial" panose="020B0604020202020204" pitchFamily="34" charset="0"/>
            </a:rPr>
            <a:t>Parameters for Determining SDC</a:t>
          </a:r>
          <a:endParaRPr lang="en-US" sz="1800" b="0" dirty="0">
            <a:solidFill>
              <a:schemeClr val="bg1">
                <a:lumMod val="20000"/>
                <a:lumOff val="80000"/>
              </a:schemeClr>
            </a:solidFill>
            <a:latin typeface="Arial" panose="020B0604020202020204" pitchFamily="34" charset="0"/>
            <a:cs typeface="Arial" panose="020B0604020202020204" pitchFamily="34" charset="0"/>
          </a:endParaRPr>
        </a:p>
      </dgm:t>
    </dgm:pt>
    <dgm:pt modelId="{3C7AC4ED-AFA4-44ED-BD4B-7EC16687BC78}" type="parTrans" cxnId="{02323595-EA1C-471C-9EDE-1878E87AC604}">
      <dgm:prSet/>
      <dgm:spPr/>
      <dgm:t>
        <a:bodyPr/>
        <a:lstStyle/>
        <a:p>
          <a:endParaRPr lang="en-US" sz="1800">
            <a:solidFill>
              <a:schemeClr val="bg1">
                <a:lumMod val="20000"/>
                <a:lumOff val="80000"/>
              </a:schemeClr>
            </a:solidFill>
            <a:latin typeface="Arial" panose="020B0604020202020204" pitchFamily="34" charset="0"/>
            <a:cs typeface="Arial" panose="020B0604020202020204" pitchFamily="34" charset="0"/>
          </a:endParaRPr>
        </a:p>
      </dgm:t>
    </dgm:pt>
    <dgm:pt modelId="{1E1DC327-DCE6-4473-AB2C-960486BDA786}" type="sibTrans" cxnId="{02323595-EA1C-471C-9EDE-1878E87AC604}">
      <dgm:prSet/>
      <dgm:spPr/>
      <dgm:t>
        <a:bodyPr/>
        <a:lstStyle/>
        <a:p>
          <a:endParaRPr lang="en-US" sz="1800">
            <a:solidFill>
              <a:schemeClr val="bg1">
                <a:lumMod val="20000"/>
                <a:lumOff val="80000"/>
              </a:schemeClr>
            </a:solidFill>
            <a:latin typeface="Arial" panose="020B0604020202020204" pitchFamily="34" charset="0"/>
            <a:cs typeface="Arial" panose="020B0604020202020204" pitchFamily="34" charset="0"/>
          </a:endParaRPr>
        </a:p>
      </dgm:t>
    </dgm:pt>
    <dgm:pt modelId="{8F54673F-7A1A-48C2-BBEB-5C95F50BA58E}">
      <dgm:prSet phldrT="[Text]" custT="1"/>
      <dgm:spPr>
        <a:solidFill>
          <a:srgbClr val="7690A9"/>
        </a:solidFill>
      </dgm:spPr>
      <dgm:t>
        <a:bodyPr>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r>
            <a:rPr lang="en-US" sz="3200" b="0" cap="none" spc="0" dirty="0" smtClean="0">
              <a:ln w="18415" cmpd="sng">
                <a:solidFill>
                  <a:srgbClr val="FFFFFF"/>
                </a:solidFill>
                <a:prstDash val="solid"/>
              </a:ln>
              <a:solidFill>
                <a:srgbClr val="FFFFFF"/>
              </a:solidFill>
              <a:effectLst>
                <a:outerShdw blurRad="63500" dir="3600000" algn="tl" rotWithShape="0">
                  <a:srgbClr val="000000">
                    <a:alpha val="51000"/>
                  </a:srgbClr>
                </a:outerShdw>
              </a:effectLst>
              <a:latin typeface="Arial" panose="020B0604020202020204" pitchFamily="34" charset="0"/>
              <a:cs typeface="Arial" panose="020B0604020202020204" pitchFamily="34" charset="0"/>
            </a:rPr>
            <a:t>Seismic Design Category</a:t>
          </a:r>
          <a:endParaRPr lang="en-US" sz="3200" b="0" cap="none" spc="0" dirty="0">
            <a:ln w="18415" cmpd="sng">
              <a:solidFill>
                <a:srgbClr val="FFFFFF"/>
              </a:solidFill>
              <a:prstDash val="solid"/>
            </a:ln>
            <a:solidFill>
              <a:srgbClr val="FFFFFF"/>
            </a:solidFill>
            <a:effectLst>
              <a:outerShdw blurRad="63500" dir="3600000" algn="tl" rotWithShape="0">
                <a:srgbClr val="000000">
                  <a:alpha val="51000"/>
                </a:srgbClr>
              </a:outerShdw>
            </a:effectLst>
            <a:latin typeface="Arial" panose="020B0604020202020204" pitchFamily="34" charset="0"/>
            <a:cs typeface="Arial" panose="020B0604020202020204" pitchFamily="34" charset="0"/>
          </a:endParaRPr>
        </a:p>
      </dgm:t>
    </dgm:pt>
    <dgm:pt modelId="{DE42B116-B9FE-48ED-B9DD-AD34CF67F8D1}" type="parTrans" cxnId="{C860CFB3-6F78-4D86-AC63-45CDC32AFFF9}">
      <dgm:prSet/>
      <dgm:spPr/>
      <dgm:t>
        <a:bodyPr/>
        <a:lstStyle/>
        <a:p>
          <a:endParaRPr lang="en-US" sz="1800">
            <a:solidFill>
              <a:schemeClr val="bg1">
                <a:lumMod val="20000"/>
                <a:lumOff val="80000"/>
              </a:schemeClr>
            </a:solidFill>
            <a:latin typeface="Arial" panose="020B0604020202020204" pitchFamily="34" charset="0"/>
            <a:cs typeface="Arial" panose="020B0604020202020204" pitchFamily="34" charset="0"/>
          </a:endParaRPr>
        </a:p>
      </dgm:t>
    </dgm:pt>
    <dgm:pt modelId="{D3DB87C8-D251-4FC1-9D76-9084F44EBF52}" type="sibTrans" cxnId="{C860CFB3-6F78-4D86-AC63-45CDC32AFFF9}">
      <dgm:prSet/>
      <dgm:spPr/>
      <dgm:t>
        <a:bodyPr/>
        <a:lstStyle/>
        <a:p>
          <a:endParaRPr lang="en-US" sz="1800">
            <a:solidFill>
              <a:schemeClr val="bg1">
                <a:lumMod val="20000"/>
                <a:lumOff val="80000"/>
              </a:schemeClr>
            </a:solidFill>
            <a:latin typeface="Arial" panose="020B0604020202020204" pitchFamily="34" charset="0"/>
            <a:cs typeface="Arial" panose="020B0604020202020204" pitchFamily="34" charset="0"/>
          </a:endParaRPr>
        </a:p>
      </dgm:t>
    </dgm:pt>
    <dgm:pt modelId="{4ED86956-54F1-4BDD-85FC-8C8F9DE1AA8B}" type="pres">
      <dgm:prSet presAssocID="{1B5E842B-C4DF-481F-97F4-EE59D59803E2}" presName="composite" presStyleCnt="0">
        <dgm:presLayoutVars>
          <dgm:chMax val="1"/>
          <dgm:dir/>
          <dgm:resizeHandles val="exact"/>
        </dgm:presLayoutVars>
      </dgm:prSet>
      <dgm:spPr/>
      <dgm:t>
        <a:bodyPr/>
        <a:lstStyle/>
        <a:p>
          <a:endParaRPr lang="en-US"/>
        </a:p>
      </dgm:t>
    </dgm:pt>
    <dgm:pt modelId="{965A1CCC-CD01-486E-9E5B-7247ADD5EA94}" type="pres">
      <dgm:prSet presAssocID="{652713C1-5617-40CB-8763-622C5FAB86F7}" presName="roof" presStyleLbl="dkBgShp" presStyleIdx="0" presStyleCnt="2"/>
      <dgm:spPr/>
      <dgm:t>
        <a:bodyPr/>
        <a:lstStyle/>
        <a:p>
          <a:endParaRPr lang="en-US"/>
        </a:p>
      </dgm:t>
    </dgm:pt>
    <dgm:pt modelId="{17BCF989-3BBD-4A44-BF77-38BB01295A0E}" type="pres">
      <dgm:prSet presAssocID="{652713C1-5617-40CB-8763-622C5FAB86F7}" presName="pillars" presStyleCnt="0"/>
      <dgm:spPr/>
    </dgm:pt>
    <dgm:pt modelId="{D60E93BE-B5FF-4D8B-9842-4FE0B3DEB93B}" type="pres">
      <dgm:prSet presAssocID="{652713C1-5617-40CB-8763-622C5FAB86F7}" presName="pillar1" presStyleLbl="node1" presStyleIdx="0" presStyleCnt="1">
        <dgm:presLayoutVars>
          <dgm:bulletEnabled val="1"/>
        </dgm:presLayoutVars>
      </dgm:prSet>
      <dgm:spPr/>
      <dgm:t>
        <a:bodyPr/>
        <a:lstStyle/>
        <a:p>
          <a:endParaRPr lang="en-US"/>
        </a:p>
      </dgm:t>
    </dgm:pt>
    <dgm:pt modelId="{25ABCDC0-9F1F-4032-8359-A2B23FE36651}" type="pres">
      <dgm:prSet presAssocID="{652713C1-5617-40CB-8763-622C5FAB86F7}" presName="base" presStyleLbl="dkBgShp" presStyleIdx="1" presStyleCnt="2"/>
      <dgm:spPr/>
    </dgm:pt>
  </dgm:ptLst>
  <dgm:cxnLst>
    <dgm:cxn modelId="{853AB341-69D1-4DCB-BF23-39EDDD316E63}" type="presOf" srcId="{8F54673F-7A1A-48C2-BBEB-5C95F50BA58E}" destId="{D60E93BE-B5FF-4D8B-9842-4FE0B3DEB93B}" srcOrd="0" destOrd="0" presId="urn:microsoft.com/office/officeart/2005/8/layout/hList3"/>
    <dgm:cxn modelId="{02323595-EA1C-471C-9EDE-1878E87AC604}" srcId="{1B5E842B-C4DF-481F-97F4-EE59D59803E2}" destId="{652713C1-5617-40CB-8763-622C5FAB86F7}" srcOrd="0" destOrd="0" parTransId="{3C7AC4ED-AFA4-44ED-BD4B-7EC16687BC78}" sibTransId="{1E1DC327-DCE6-4473-AB2C-960486BDA786}"/>
    <dgm:cxn modelId="{75163DF3-58BD-4441-879C-51618676C47D}" type="presOf" srcId="{652713C1-5617-40CB-8763-622C5FAB86F7}" destId="{965A1CCC-CD01-486E-9E5B-7247ADD5EA94}" srcOrd="0" destOrd="0" presId="urn:microsoft.com/office/officeart/2005/8/layout/hList3"/>
    <dgm:cxn modelId="{95D96097-55C4-413C-9EB6-365FA352DA7D}" type="presOf" srcId="{1B5E842B-C4DF-481F-97F4-EE59D59803E2}" destId="{4ED86956-54F1-4BDD-85FC-8C8F9DE1AA8B}" srcOrd="0" destOrd="0" presId="urn:microsoft.com/office/officeart/2005/8/layout/hList3"/>
    <dgm:cxn modelId="{C860CFB3-6F78-4D86-AC63-45CDC32AFFF9}" srcId="{652713C1-5617-40CB-8763-622C5FAB86F7}" destId="{8F54673F-7A1A-48C2-BBEB-5C95F50BA58E}" srcOrd="0" destOrd="0" parTransId="{DE42B116-B9FE-48ED-B9DD-AD34CF67F8D1}" sibTransId="{D3DB87C8-D251-4FC1-9D76-9084F44EBF52}"/>
    <dgm:cxn modelId="{84C47882-D502-4A28-9D71-C95A4BB15ED3}" type="presParOf" srcId="{4ED86956-54F1-4BDD-85FC-8C8F9DE1AA8B}" destId="{965A1CCC-CD01-486E-9E5B-7247ADD5EA94}" srcOrd="0" destOrd="0" presId="urn:microsoft.com/office/officeart/2005/8/layout/hList3"/>
    <dgm:cxn modelId="{A4793E17-FB8B-43D4-A757-7E46B3088358}" type="presParOf" srcId="{4ED86956-54F1-4BDD-85FC-8C8F9DE1AA8B}" destId="{17BCF989-3BBD-4A44-BF77-38BB01295A0E}" srcOrd="1" destOrd="0" presId="urn:microsoft.com/office/officeart/2005/8/layout/hList3"/>
    <dgm:cxn modelId="{0DCF9E47-CA35-4AAC-97BA-05B0DB878B54}" type="presParOf" srcId="{17BCF989-3BBD-4A44-BF77-38BB01295A0E}" destId="{D60E93BE-B5FF-4D8B-9842-4FE0B3DEB93B}" srcOrd="0" destOrd="0" presId="urn:microsoft.com/office/officeart/2005/8/layout/hList3"/>
    <dgm:cxn modelId="{3ABFA1DA-B631-4DD8-A95E-B91AE786742B}" type="presParOf" srcId="{4ED86956-54F1-4BDD-85FC-8C8F9DE1AA8B}" destId="{25ABCDC0-9F1F-4032-8359-A2B23FE36651}" srcOrd="2" destOrd="0" presId="urn:microsoft.com/office/officeart/2005/8/layout/hList3"/>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52062B5A-D6AA-4291-A5A0-B0BE976517F0}" type="doc">
      <dgm:prSet loTypeId="urn:microsoft.com/office/officeart/2005/8/layout/lProcess2" loCatId="list" qsTypeId="urn:microsoft.com/office/officeart/2005/8/quickstyle/simple1" qsCatId="simple" csTypeId="urn:microsoft.com/office/officeart/2005/8/colors/accent3_5" csCatId="accent3" phldr="1"/>
      <dgm:spPr/>
      <dgm:t>
        <a:bodyPr/>
        <a:lstStyle/>
        <a:p>
          <a:endParaRPr lang="en-US"/>
        </a:p>
      </dgm:t>
    </dgm:pt>
    <dgm:pt modelId="{10CBABAC-7E1B-4FCC-A890-59144DD3390E}">
      <dgm:prSet phldrT="[Text]" custT="1"/>
      <dgm:spPr/>
      <dgm:t>
        <a:bodyPr/>
        <a:lstStyle/>
        <a:p>
          <a:r>
            <a:rPr lang="en-US" sz="2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Short period</a:t>
          </a:r>
          <a:endParaRPr lang="en-US" sz="2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endParaRPr>
        </a:p>
      </dgm:t>
    </dgm:pt>
    <dgm:pt modelId="{B81C364F-150B-4DB7-A9F8-063D8DF6E0A0}" type="parTrans" cxnId="{F4BF2FB7-F2BA-4693-B616-F88A8B39B642}">
      <dgm:prSet/>
      <dgm:spPr/>
      <dgm:t>
        <a:bodyPr/>
        <a:lstStyle/>
        <a:p>
          <a:endParaRPr lang="en-US"/>
        </a:p>
      </dgm:t>
    </dgm:pt>
    <dgm:pt modelId="{EE9DD257-4323-4323-B87D-C9CB4D156C17}" type="sibTrans" cxnId="{F4BF2FB7-F2BA-4693-B616-F88A8B39B642}">
      <dgm:prSet/>
      <dgm:spPr/>
      <dgm:t>
        <a:bodyPr/>
        <a:lstStyle/>
        <a:p>
          <a:endParaRPr lang="en-US"/>
        </a:p>
      </dgm:t>
    </dgm:pt>
    <dgm:pt modelId="{10C41041-872F-42EA-ACF8-7D58E7B971F4}">
      <dgm:prSet phldrT="[Text]">
        <dgm:style>
          <a:lnRef idx="1">
            <a:schemeClr val="accent3"/>
          </a:lnRef>
          <a:fillRef idx="2">
            <a:schemeClr val="accent3"/>
          </a:fillRef>
          <a:effectRef idx="1">
            <a:schemeClr val="accent3"/>
          </a:effectRef>
          <a:fontRef idx="minor">
            <a:schemeClr val="dk1"/>
          </a:fontRef>
        </dgm:style>
      </dgm:prSet>
      <dgm:spPr/>
      <dgm:t>
        <a:bodyPr/>
        <a:lstStyle/>
        <a:p>
          <a:r>
            <a:rPr lang="en-US" dirty="0" smtClean="0"/>
            <a:t> </a:t>
          </a:r>
          <a:endParaRPr lang="en-US" dirty="0"/>
        </a:p>
      </dgm:t>
    </dgm:pt>
    <dgm:pt modelId="{157FE96D-2089-4ED4-B7B9-66C423A65E85}" type="parTrans" cxnId="{AFF1FD88-5DA6-45A7-A5A4-41E0A67FD182}">
      <dgm:prSet/>
      <dgm:spPr/>
      <dgm:t>
        <a:bodyPr/>
        <a:lstStyle/>
        <a:p>
          <a:endParaRPr lang="en-US"/>
        </a:p>
      </dgm:t>
    </dgm:pt>
    <dgm:pt modelId="{6DE02F5C-DDE5-4E85-8913-C0D9CCD8882E}" type="sibTrans" cxnId="{AFF1FD88-5DA6-45A7-A5A4-41E0A67FD182}">
      <dgm:prSet/>
      <dgm:spPr/>
      <dgm:t>
        <a:bodyPr/>
        <a:lstStyle/>
        <a:p>
          <a:endParaRPr lang="en-US"/>
        </a:p>
      </dgm:t>
    </dgm:pt>
    <dgm:pt modelId="{0246EEA6-8D04-4474-B493-05E43EDEA0A7}">
      <dgm:prSet phldrT="[Text]" custT="1">
        <dgm:style>
          <a:lnRef idx="1">
            <a:schemeClr val="accent3"/>
          </a:lnRef>
          <a:fillRef idx="2">
            <a:schemeClr val="accent3"/>
          </a:fillRef>
          <a:effectRef idx="1">
            <a:schemeClr val="accent3"/>
          </a:effectRef>
          <a:fontRef idx="minor">
            <a:schemeClr val="dk1"/>
          </a:fontRef>
        </dgm:style>
      </dgm:prSet>
      <dgm:spPr/>
      <dgm:t>
        <a:bodyPr/>
        <a:lstStyle/>
        <a:p>
          <a:r>
            <a:rPr kumimoji="1" lang="en-US" sz="1600" dirty="0" smtClean="0">
              <a:solidFill>
                <a:schemeClr val="bg2"/>
              </a:solidFill>
              <a:latin typeface="Arial" panose="020B0604020202020204" pitchFamily="34" charset="0"/>
              <a:cs typeface="Arial" panose="020B0604020202020204" pitchFamily="34" charset="0"/>
            </a:rPr>
            <a:t>(IBC Eq. 16-37)</a:t>
          </a:r>
        </a:p>
        <a:p>
          <a:r>
            <a:rPr kumimoji="1" lang="en-US" sz="1600" dirty="0" smtClean="0">
              <a:solidFill>
                <a:schemeClr val="bg2"/>
              </a:solidFill>
              <a:latin typeface="Arial" panose="020B0604020202020204" pitchFamily="34" charset="0"/>
              <a:cs typeface="Arial" panose="020B0604020202020204" pitchFamily="34" charset="0"/>
            </a:rPr>
            <a:t>(ASCE 7-10 Eq. 11.4-1)</a:t>
          </a:r>
          <a:endParaRPr lang="en-US" sz="1600" dirty="0">
            <a:solidFill>
              <a:schemeClr val="bg2"/>
            </a:solidFill>
          </a:endParaRPr>
        </a:p>
      </dgm:t>
    </dgm:pt>
    <dgm:pt modelId="{76152155-0890-4059-832C-24AB92708B22}" type="parTrans" cxnId="{C9FFAE74-14B2-4C64-BFB7-7F1D08B1F9E9}">
      <dgm:prSet/>
      <dgm:spPr/>
      <dgm:t>
        <a:bodyPr/>
        <a:lstStyle/>
        <a:p>
          <a:endParaRPr lang="en-US"/>
        </a:p>
      </dgm:t>
    </dgm:pt>
    <dgm:pt modelId="{F94269CB-95EA-42AA-80BA-44DEEA9DBE86}" type="sibTrans" cxnId="{C9FFAE74-14B2-4C64-BFB7-7F1D08B1F9E9}">
      <dgm:prSet/>
      <dgm:spPr/>
      <dgm:t>
        <a:bodyPr/>
        <a:lstStyle/>
        <a:p>
          <a:endParaRPr lang="en-US"/>
        </a:p>
      </dgm:t>
    </dgm:pt>
    <dgm:pt modelId="{C7E5C887-1219-4DD4-BAFA-26B9E22E67B4}">
      <dgm:prSet phldrT="[Text]" custT="1"/>
      <dgm:spPr/>
      <dgm:t>
        <a:bodyPr/>
        <a:lstStyle/>
        <a:p>
          <a:r>
            <a:rPr lang="en-US" sz="2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1-second period</a:t>
          </a:r>
          <a:endParaRPr lang="en-US" sz="2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endParaRPr>
        </a:p>
      </dgm:t>
    </dgm:pt>
    <dgm:pt modelId="{994EE0DB-4283-487D-86A8-819F5954C612}" type="parTrans" cxnId="{2DD9C8BD-2335-4B15-AB5D-2EF855AB6D8A}">
      <dgm:prSet/>
      <dgm:spPr/>
      <dgm:t>
        <a:bodyPr/>
        <a:lstStyle/>
        <a:p>
          <a:endParaRPr lang="en-US"/>
        </a:p>
      </dgm:t>
    </dgm:pt>
    <dgm:pt modelId="{9D9A9E8A-7F32-4163-9999-43E75816FB73}" type="sibTrans" cxnId="{2DD9C8BD-2335-4B15-AB5D-2EF855AB6D8A}">
      <dgm:prSet/>
      <dgm:spPr/>
      <dgm:t>
        <a:bodyPr/>
        <a:lstStyle/>
        <a:p>
          <a:endParaRPr lang="en-US"/>
        </a:p>
      </dgm:t>
    </dgm:pt>
    <dgm:pt modelId="{DAC65EEC-A2F7-4823-9402-DB860A07DB09}">
      <dgm:prSet phldrT="[Text]">
        <dgm:style>
          <a:lnRef idx="1">
            <a:schemeClr val="accent3"/>
          </a:lnRef>
          <a:fillRef idx="2">
            <a:schemeClr val="accent3"/>
          </a:fillRef>
          <a:effectRef idx="1">
            <a:schemeClr val="accent3"/>
          </a:effectRef>
          <a:fontRef idx="minor">
            <a:schemeClr val="dk1"/>
          </a:fontRef>
        </dgm:style>
      </dgm:prSet>
      <dgm:spPr/>
      <dgm:t>
        <a:bodyPr/>
        <a:lstStyle/>
        <a:p>
          <a:r>
            <a:rPr lang="en-US" dirty="0" smtClean="0"/>
            <a:t> </a:t>
          </a:r>
          <a:endParaRPr lang="en-US" dirty="0"/>
        </a:p>
      </dgm:t>
    </dgm:pt>
    <dgm:pt modelId="{265CA9EC-8581-444E-B7C3-622C93CCCD92}" type="parTrans" cxnId="{D08401BC-D5C3-4754-8E44-E922691200EC}">
      <dgm:prSet/>
      <dgm:spPr/>
      <dgm:t>
        <a:bodyPr/>
        <a:lstStyle/>
        <a:p>
          <a:endParaRPr lang="en-US"/>
        </a:p>
      </dgm:t>
    </dgm:pt>
    <dgm:pt modelId="{598E0EDC-A042-4599-B420-04FEE363F3DF}" type="sibTrans" cxnId="{D08401BC-D5C3-4754-8E44-E922691200EC}">
      <dgm:prSet/>
      <dgm:spPr/>
      <dgm:t>
        <a:bodyPr/>
        <a:lstStyle/>
        <a:p>
          <a:endParaRPr lang="en-US"/>
        </a:p>
      </dgm:t>
    </dgm:pt>
    <dgm:pt modelId="{B07A9ADB-E872-47E2-BAB2-EF8D6109C620}">
      <dgm:prSet phldrT="[Text]" custT="1">
        <dgm:style>
          <a:lnRef idx="1">
            <a:schemeClr val="accent3"/>
          </a:lnRef>
          <a:fillRef idx="2">
            <a:schemeClr val="accent3"/>
          </a:fillRef>
          <a:effectRef idx="1">
            <a:schemeClr val="accent3"/>
          </a:effectRef>
          <a:fontRef idx="minor">
            <a:schemeClr val="dk1"/>
          </a:fontRef>
        </dgm:style>
      </dgm:prSet>
      <dgm:spPr/>
      <dgm:t>
        <a:bodyPr/>
        <a:lstStyle/>
        <a:p>
          <a:r>
            <a:rPr kumimoji="1" lang="en-US" sz="1600" dirty="0" smtClean="0">
              <a:solidFill>
                <a:schemeClr val="bg2"/>
              </a:solidFill>
              <a:latin typeface="Arial" panose="020B0604020202020204" pitchFamily="34" charset="0"/>
              <a:cs typeface="Arial" panose="020B0604020202020204" pitchFamily="34" charset="0"/>
            </a:rPr>
            <a:t>(IBC Eq. 16-38)</a:t>
          </a:r>
        </a:p>
        <a:p>
          <a:r>
            <a:rPr kumimoji="1" lang="en-US" sz="1600" dirty="0" smtClean="0">
              <a:solidFill>
                <a:schemeClr val="bg2"/>
              </a:solidFill>
              <a:latin typeface="Arial" panose="020B0604020202020204" pitchFamily="34" charset="0"/>
              <a:cs typeface="Arial" panose="020B0604020202020204" pitchFamily="34" charset="0"/>
            </a:rPr>
            <a:t>(ASCE 7-10 Eq. 11.4-2)</a:t>
          </a:r>
          <a:endParaRPr lang="en-US" sz="1600" dirty="0">
            <a:solidFill>
              <a:schemeClr val="bg2"/>
            </a:solidFill>
          </a:endParaRPr>
        </a:p>
      </dgm:t>
    </dgm:pt>
    <dgm:pt modelId="{97F8E301-21C0-4C1A-A3C1-8B1C898779D9}" type="parTrans" cxnId="{6B65B15D-53E2-419F-8B6B-283A21B398FD}">
      <dgm:prSet/>
      <dgm:spPr/>
      <dgm:t>
        <a:bodyPr/>
        <a:lstStyle/>
        <a:p>
          <a:endParaRPr lang="en-US"/>
        </a:p>
      </dgm:t>
    </dgm:pt>
    <dgm:pt modelId="{A239ACBD-CDE6-49BF-8B4C-7193D3FDE377}" type="sibTrans" cxnId="{6B65B15D-53E2-419F-8B6B-283A21B398FD}">
      <dgm:prSet/>
      <dgm:spPr/>
      <dgm:t>
        <a:bodyPr/>
        <a:lstStyle/>
        <a:p>
          <a:endParaRPr lang="en-US"/>
        </a:p>
      </dgm:t>
    </dgm:pt>
    <dgm:pt modelId="{C63A39ED-B313-4E9B-8C67-E9EDD3A0A5C4}" type="pres">
      <dgm:prSet presAssocID="{52062B5A-D6AA-4291-A5A0-B0BE976517F0}" presName="theList" presStyleCnt="0">
        <dgm:presLayoutVars>
          <dgm:dir/>
          <dgm:animLvl val="lvl"/>
          <dgm:resizeHandles val="exact"/>
        </dgm:presLayoutVars>
      </dgm:prSet>
      <dgm:spPr/>
      <dgm:t>
        <a:bodyPr/>
        <a:lstStyle/>
        <a:p>
          <a:endParaRPr lang="en-US"/>
        </a:p>
      </dgm:t>
    </dgm:pt>
    <dgm:pt modelId="{3B8500B5-EB3D-4BF1-8CA1-24BAFE71E1DC}" type="pres">
      <dgm:prSet presAssocID="{10CBABAC-7E1B-4FCC-A890-59144DD3390E}" presName="compNode" presStyleCnt="0"/>
      <dgm:spPr/>
    </dgm:pt>
    <dgm:pt modelId="{A2CF0F71-33D4-459C-9DEA-2173F94676C4}" type="pres">
      <dgm:prSet presAssocID="{10CBABAC-7E1B-4FCC-A890-59144DD3390E}" presName="aNode" presStyleLbl="bgShp" presStyleIdx="0" presStyleCnt="2" custLinFactNeighborY="-365"/>
      <dgm:spPr/>
      <dgm:t>
        <a:bodyPr/>
        <a:lstStyle/>
        <a:p>
          <a:endParaRPr lang="en-US"/>
        </a:p>
      </dgm:t>
    </dgm:pt>
    <dgm:pt modelId="{ECB2F7C2-1685-4704-A2C2-392756A181F3}" type="pres">
      <dgm:prSet presAssocID="{10CBABAC-7E1B-4FCC-A890-59144DD3390E}" presName="textNode" presStyleLbl="bgShp" presStyleIdx="0" presStyleCnt="2"/>
      <dgm:spPr/>
      <dgm:t>
        <a:bodyPr/>
        <a:lstStyle/>
        <a:p>
          <a:endParaRPr lang="en-US"/>
        </a:p>
      </dgm:t>
    </dgm:pt>
    <dgm:pt modelId="{CCEDEF33-8433-47DF-8490-6DCD070E07D3}" type="pres">
      <dgm:prSet presAssocID="{10CBABAC-7E1B-4FCC-A890-59144DD3390E}" presName="compChildNode" presStyleCnt="0"/>
      <dgm:spPr/>
    </dgm:pt>
    <dgm:pt modelId="{E8AC2F3F-6E7C-490D-B088-D24A84CE577C}" type="pres">
      <dgm:prSet presAssocID="{10CBABAC-7E1B-4FCC-A890-59144DD3390E}" presName="theInnerList" presStyleCnt="0"/>
      <dgm:spPr/>
    </dgm:pt>
    <dgm:pt modelId="{894A4303-6D80-4710-B96A-0927DCD9E829}" type="pres">
      <dgm:prSet presAssocID="{10C41041-872F-42EA-ACF8-7D58E7B971F4}" presName="childNode" presStyleLbl="node1" presStyleIdx="0" presStyleCnt="4">
        <dgm:presLayoutVars>
          <dgm:bulletEnabled val="1"/>
        </dgm:presLayoutVars>
      </dgm:prSet>
      <dgm:spPr/>
      <dgm:t>
        <a:bodyPr/>
        <a:lstStyle/>
        <a:p>
          <a:endParaRPr lang="en-US"/>
        </a:p>
      </dgm:t>
    </dgm:pt>
    <dgm:pt modelId="{914FA376-2FFF-4EDD-AB1E-5DE806FCFB70}" type="pres">
      <dgm:prSet presAssocID="{10C41041-872F-42EA-ACF8-7D58E7B971F4}" presName="aSpace2" presStyleCnt="0"/>
      <dgm:spPr/>
    </dgm:pt>
    <dgm:pt modelId="{29302179-0B0D-4863-90CA-30CB9DA405EA}" type="pres">
      <dgm:prSet presAssocID="{0246EEA6-8D04-4474-B493-05E43EDEA0A7}" presName="childNode" presStyleLbl="node1" presStyleIdx="1" presStyleCnt="4">
        <dgm:presLayoutVars>
          <dgm:bulletEnabled val="1"/>
        </dgm:presLayoutVars>
      </dgm:prSet>
      <dgm:spPr/>
      <dgm:t>
        <a:bodyPr/>
        <a:lstStyle/>
        <a:p>
          <a:endParaRPr lang="en-US"/>
        </a:p>
      </dgm:t>
    </dgm:pt>
    <dgm:pt modelId="{84ED1231-3EA2-44FB-84D7-EA4AE2D758C4}" type="pres">
      <dgm:prSet presAssocID="{10CBABAC-7E1B-4FCC-A890-59144DD3390E}" presName="aSpace" presStyleCnt="0"/>
      <dgm:spPr/>
    </dgm:pt>
    <dgm:pt modelId="{D5363BDE-E8E5-45CA-8E2F-3DC23478ACD4}" type="pres">
      <dgm:prSet presAssocID="{C7E5C887-1219-4DD4-BAFA-26B9E22E67B4}" presName="compNode" presStyleCnt="0"/>
      <dgm:spPr/>
    </dgm:pt>
    <dgm:pt modelId="{BC38452E-0CD3-40A4-8501-FB07945A86B7}" type="pres">
      <dgm:prSet presAssocID="{C7E5C887-1219-4DD4-BAFA-26B9E22E67B4}" presName="aNode" presStyleLbl="bgShp" presStyleIdx="1" presStyleCnt="2"/>
      <dgm:spPr/>
      <dgm:t>
        <a:bodyPr/>
        <a:lstStyle/>
        <a:p>
          <a:endParaRPr lang="en-US"/>
        </a:p>
      </dgm:t>
    </dgm:pt>
    <dgm:pt modelId="{405260CA-B56C-4F06-A3CD-1E501122C050}" type="pres">
      <dgm:prSet presAssocID="{C7E5C887-1219-4DD4-BAFA-26B9E22E67B4}" presName="textNode" presStyleLbl="bgShp" presStyleIdx="1" presStyleCnt="2"/>
      <dgm:spPr/>
      <dgm:t>
        <a:bodyPr/>
        <a:lstStyle/>
        <a:p>
          <a:endParaRPr lang="en-US"/>
        </a:p>
      </dgm:t>
    </dgm:pt>
    <dgm:pt modelId="{AAA86417-5335-4DEA-93F1-F735DAECAEC8}" type="pres">
      <dgm:prSet presAssocID="{C7E5C887-1219-4DD4-BAFA-26B9E22E67B4}" presName="compChildNode" presStyleCnt="0"/>
      <dgm:spPr/>
    </dgm:pt>
    <dgm:pt modelId="{862F42B1-B317-4F4F-B923-851E69126616}" type="pres">
      <dgm:prSet presAssocID="{C7E5C887-1219-4DD4-BAFA-26B9E22E67B4}" presName="theInnerList" presStyleCnt="0"/>
      <dgm:spPr/>
    </dgm:pt>
    <dgm:pt modelId="{FAAD7E9F-1D27-4397-9286-B2D062C19FFC}" type="pres">
      <dgm:prSet presAssocID="{DAC65EEC-A2F7-4823-9402-DB860A07DB09}" presName="childNode" presStyleLbl="node1" presStyleIdx="2" presStyleCnt="4">
        <dgm:presLayoutVars>
          <dgm:bulletEnabled val="1"/>
        </dgm:presLayoutVars>
      </dgm:prSet>
      <dgm:spPr/>
      <dgm:t>
        <a:bodyPr/>
        <a:lstStyle/>
        <a:p>
          <a:endParaRPr lang="en-US"/>
        </a:p>
      </dgm:t>
    </dgm:pt>
    <dgm:pt modelId="{EC0D1D15-A73E-4CDA-8F82-1535B7A63DC0}" type="pres">
      <dgm:prSet presAssocID="{DAC65EEC-A2F7-4823-9402-DB860A07DB09}" presName="aSpace2" presStyleCnt="0"/>
      <dgm:spPr/>
    </dgm:pt>
    <dgm:pt modelId="{3A4AC612-56D4-423A-9B69-5702A5E8FB5A}" type="pres">
      <dgm:prSet presAssocID="{B07A9ADB-E872-47E2-BAB2-EF8D6109C620}" presName="childNode" presStyleLbl="node1" presStyleIdx="3" presStyleCnt="4">
        <dgm:presLayoutVars>
          <dgm:bulletEnabled val="1"/>
        </dgm:presLayoutVars>
      </dgm:prSet>
      <dgm:spPr/>
      <dgm:t>
        <a:bodyPr/>
        <a:lstStyle/>
        <a:p>
          <a:endParaRPr lang="en-US"/>
        </a:p>
      </dgm:t>
    </dgm:pt>
  </dgm:ptLst>
  <dgm:cxnLst>
    <dgm:cxn modelId="{B677C537-D000-453C-AB06-AADDBCBF0E6E}" type="presOf" srcId="{10CBABAC-7E1B-4FCC-A890-59144DD3390E}" destId="{A2CF0F71-33D4-459C-9DEA-2173F94676C4}" srcOrd="0" destOrd="0" presId="urn:microsoft.com/office/officeart/2005/8/layout/lProcess2"/>
    <dgm:cxn modelId="{D08401BC-D5C3-4754-8E44-E922691200EC}" srcId="{C7E5C887-1219-4DD4-BAFA-26B9E22E67B4}" destId="{DAC65EEC-A2F7-4823-9402-DB860A07DB09}" srcOrd="0" destOrd="0" parTransId="{265CA9EC-8581-444E-B7C3-622C93CCCD92}" sibTransId="{598E0EDC-A042-4599-B420-04FEE363F3DF}"/>
    <dgm:cxn modelId="{2C1A0CC2-BD43-42A8-8D3B-9982397DEBFE}" type="presOf" srcId="{DAC65EEC-A2F7-4823-9402-DB860A07DB09}" destId="{FAAD7E9F-1D27-4397-9286-B2D062C19FFC}" srcOrd="0" destOrd="0" presId="urn:microsoft.com/office/officeart/2005/8/layout/lProcess2"/>
    <dgm:cxn modelId="{C28B586F-12AB-4793-91CE-844790C1A4C4}" type="presOf" srcId="{10C41041-872F-42EA-ACF8-7D58E7B971F4}" destId="{894A4303-6D80-4710-B96A-0927DCD9E829}" srcOrd="0" destOrd="0" presId="urn:microsoft.com/office/officeart/2005/8/layout/lProcess2"/>
    <dgm:cxn modelId="{C597EFF8-5C2A-4F18-933F-23F53597EFFD}" type="presOf" srcId="{C7E5C887-1219-4DD4-BAFA-26B9E22E67B4}" destId="{405260CA-B56C-4F06-A3CD-1E501122C050}" srcOrd="1" destOrd="0" presId="urn:microsoft.com/office/officeart/2005/8/layout/lProcess2"/>
    <dgm:cxn modelId="{F4BF2FB7-F2BA-4693-B616-F88A8B39B642}" srcId="{52062B5A-D6AA-4291-A5A0-B0BE976517F0}" destId="{10CBABAC-7E1B-4FCC-A890-59144DD3390E}" srcOrd="0" destOrd="0" parTransId="{B81C364F-150B-4DB7-A9F8-063D8DF6E0A0}" sibTransId="{EE9DD257-4323-4323-B87D-C9CB4D156C17}"/>
    <dgm:cxn modelId="{2DD9C8BD-2335-4B15-AB5D-2EF855AB6D8A}" srcId="{52062B5A-D6AA-4291-A5A0-B0BE976517F0}" destId="{C7E5C887-1219-4DD4-BAFA-26B9E22E67B4}" srcOrd="1" destOrd="0" parTransId="{994EE0DB-4283-487D-86A8-819F5954C612}" sibTransId="{9D9A9E8A-7F32-4163-9999-43E75816FB73}"/>
    <dgm:cxn modelId="{6B65B15D-53E2-419F-8B6B-283A21B398FD}" srcId="{C7E5C887-1219-4DD4-BAFA-26B9E22E67B4}" destId="{B07A9ADB-E872-47E2-BAB2-EF8D6109C620}" srcOrd="1" destOrd="0" parTransId="{97F8E301-21C0-4C1A-A3C1-8B1C898779D9}" sibTransId="{A239ACBD-CDE6-49BF-8B4C-7193D3FDE377}"/>
    <dgm:cxn modelId="{C2EAADF5-A486-4C7B-850E-7A49EBAD475B}" type="presOf" srcId="{10CBABAC-7E1B-4FCC-A890-59144DD3390E}" destId="{ECB2F7C2-1685-4704-A2C2-392756A181F3}" srcOrd="1" destOrd="0" presId="urn:microsoft.com/office/officeart/2005/8/layout/lProcess2"/>
    <dgm:cxn modelId="{C566F215-9472-449E-87A6-667F69988E72}" type="presOf" srcId="{C7E5C887-1219-4DD4-BAFA-26B9E22E67B4}" destId="{BC38452E-0CD3-40A4-8501-FB07945A86B7}" srcOrd="0" destOrd="0" presId="urn:microsoft.com/office/officeart/2005/8/layout/lProcess2"/>
    <dgm:cxn modelId="{102FF0C1-68C9-4645-99DF-94AF07E173EA}" type="presOf" srcId="{52062B5A-D6AA-4291-A5A0-B0BE976517F0}" destId="{C63A39ED-B313-4E9B-8C67-E9EDD3A0A5C4}" srcOrd="0" destOrd="0" presId="urn:microsoft.com/office/officeart/2005/8/layout/lProcess2"/>
    <dgm:cxn modelId="{C9FFAE74-14B2-4C64-BFB7-7F1D08B1F9E9}" srcId="{10CBABAC-7E1B-4FCC-A890-59144DD3390E}" destId="{0246EEA6-8D04-4474-B493-05E43EDEA0A7}" srcOrd="1" destOrd="0" parTransId="{76152155-0890-4059-832C-24AB92708B22}" sibTransId="{F94269CB-95EA-42AA-80BA-44DEEA9DBE86}"/>
    <dgm:cxn modelId="{FEDC466F-5204-4F7D-8C10-F17C7559409A}" type="presOf" srcId="{0246EEA6-8D04-4474-B493-05E43EDEA0A7}" destId="{29302179-0B0D-4863-90CA-30CB9DA405EA}" srcOrd="0" destOrd="0" presId="urn:microsoft.com/office/officeart/2005/8/layout/lProcess2"/>
    <dgm:cxn modelId="{5C19508D-2258-44EC-804A-53F1BA19FC89}" type="presOf" srcId="{B07A9ADB-E872-47E2-BAB2-EF8D6109C620}" destId="{3A4AC612-56D4-423A-9B69-5702A5E8FB5A}" srcOrd="0" destOrd="0" presId="urn:microsoft.com/office/officeart/2005/8/layout/lProcess2"/>
    <dgm:cxn modelId="{AFF1FD88-5DA6-45A7-A5A4-41E0A67FD182}" srcId="{10CBABAC-7E1B-4FCC-A890-59144DD3390E}" destId="{10C41041-872F-42EA-ACF8-7D58E7B971F4}" srcOrd="0" destOrd="0" parTransId="{157FE96D-2089-4ED4-B7B9-66C423A65E85}" sibTransId="{6DE02F5C-DDE5-4E85-8913-C0D9CCD8882E}"/>
    <dgm:cxn modelId="{458E670E-7515-4ADC-A053-DE1663A0172A}" type="presParOf" srcId="{C63A39ED-B313-4E9B-8C67-E9EDD3A0A5C4}" destId="{3B8500B5-EB3D-4BF1-8CA1-24BAFE71E1DC}" srcOrd="0" destOrd="0" presId="urn:microsoft.com/office/officeart/2005/8/layout/lProcess2"/>
    <dgm:cxn modelId="{F7B6BE4E-7AB1-4559-AA75-EE7725E96C13}" type="presParOf" srcId="{3B8500B5-EB3D-4BF1-8CA1-24BAFE71E1DC}" destId="{A2CF0F71-33D4-459C-9DEA-2173F94676C4}" srcOrd="0" destOrd="0" presId="urn:microsoft.com/office/officeart/2005/8/layout/lProcess2"/>
    <dgm:cxn modelId="{335C44B8-6CAC-4F87-A864-D51DD61BD2C6}" type="presParOf" srcId="{3B8500B5-EB3D-4BF1-8CA1-24BAFE71E1DC}" destId="{ECB2F7C2-1685-4704-A2C2-392756A181F3}" srcOrd="1" destOrd="0" presId="urn:microsoft.com/office/officeart/2005/8/layout/lProcess2"/>
    <dgm:cxn modelId="{D45241ED-BC80-418F-BD2B-C429869A82E5}" type="presParOf" srcId="{3B8500B5-EB3D-4BF1-8CA1-24BAFE71E1DC}" destId="{CCEDEF33-8433-47DF-8490-6DCD070E07D3}" srcOrd="2" destOrd="0" presId="urn:microsoft.com/office/officeart/2005/8/layout/lProcess2"/>
    <dgm:cxn modelId="{07C244AD-8E87-45DA-A122-A6C371E92F34}" type="presParOf" srcId="{CCEDEF33-8433-47DF-8490-6DCD070E07D3}" destId="{E8AC2F3F-6E7C-490D-B088-D24A84CE577C}" srcOrd="0" destOrd="0" presId="urn:microsoft.com/office/officeart/2005/8/layout/lProcess2"/>
    <dgm:cxn modelId="{850A9D03-CE84-451F-8BD8-96A78CF334F2}" type="presParOf" srcId="{E8AC2F3F-6E7C-490D-B088-D24A84CE577C}" destId="{894A4303-6D80-4710-B96A-0927DCD9E829}" srcOrd="0" destOrd="0" presId="urn:microsoft.com/office/officeart/2005/8/layout/lProcess2"/>
    <dgm:cxn modelId="{358BD99F-B28F-4670-8681-7533B58EA6AF}" type="presParOf" srcId="{E8AC2F3F-6E7C-490D-B088-D24A84CE577C}" destId="{914FA376-2FFF-4EDD-AB1E-5DE806FCFB70}" srcOrd="1" destOrd="0" presId="urn:microsoft.com/office/officeart/2005/8/layout/lProcess2"/>
    <dgm:cxn modelId="{551CBF50-BB12-4289-A7EB-74ECD8DCA86B}" type="presParOf" srcId="{E8AC2F3F-6E7C-490D-B088-D24A84CE577C}" destId="{29302179-0B0D-4863-90CA-30CB9DA405EA}" srcOrd="2" destOrd="0" presId="urn:microsoft.com/office/officeart/2005/8/layout/lProcess2"/>
    <dgm:cxn modelId="{6B6096CE-ACBF-40A4-8171-682D4214BF57}" type="presParOf" srcId="{C63A39ED-B313-4E9B-8C67-E9EDD3A0A5C4}" destId="{84ED1231-3EA2-44FB-84D7-EA4AE2D758C4}" srcOrd="1" destOrd="0" presId="urn:microsoft.com/office/officeart/2005/8/layout/lProcess2"/>
    <dgm:cxn modelId="{25821C6A-842D-4D68-AEAE-E092B62B8401}" type="presParOf" srcId="{C63A39ED-B313-4E9B-8C67-E9EDD3A0A5C4}" destId="{D5363BDE-E8E5-45CA-8E2F-3DC23478ACD4}" srcOrd="2" destOrd="0" presId="urn:microsoft.com/office/officeart/2005/8/layout/lProcess2"/>
    <dgm:cxn modelId="{8E501425-DFA3-4E23-ADF4-43CB895091BA}" type="presParOf" srcId="{D5363BDE-E8E5-45CA-8E2F-3DC23478ACD4}" destId="{BC38452E-0CD3-40A4-8501-FB07945A86B7}" srcOrd="0" destOrd="0" presId="urn:microsoft.com/office/officeart/2005/8/layout/lProcess2"/>
    <dgm:cxn modelId="{078CB8D0-BF01-45A6-8B1C-D42F6E647390}" type="presParOf" srcId="{D5363BDE-E8E5-45CA-8E2F-3DC23478ACD4}" destId="{405260CA-B56C-4F06-A3CD-1E501122C050}" srcOrd="1" destOrd="0" presId="urn:microsoft.com/office/officeart/2005/8/layout/lProcess2"/>
    <dgm:cxn modelId="{9819DB6B-C0FB-48EE-9FFA-BB218A78B556}" type="presParOf" srcId="{D5363BDE-E8E5-45CA-8E2F-3DC23478ACD4}" destId="{AAA86417-5335-4DEA-93F1-F735DAECAEC8}" srcOrd="2" destOrd="0" presId="urn:microsoft.com/office/officeart/2005/8/layout/lProcess2"/>
    <dgm:cxn modelId="{4AECF8B6-EC96-4C67-BFE1-2109F949BDB6}" type="presParOf" srcId="{AAA86417-5335-4DEA-93F1-F735DAECAEC8}" destId="{862F42B1-B317-4F4F-B923-851E69126616}" srcOrd="0" destOrd="0" presId="urn:microsoft.com/office/officeart/2005/8/layout/lProcess2"/>
    <dgm:cxn modelId="{BAE5EF5C-B8EC-4E7A-9408-40B68149B4DB}" type="presParOf" srcId="{862F42B1-B317-4F4F-B923-851E69126616}" destId="{FAAD7E9F-1D27-4397-9286-B2D062C19FFC}" srcOrd="0" destOrd="0" presId="urn:microsoft.com/office/officeart/2005/8/layout/lProcess2"/>
    <dgm:cxn modelId="{EE7AFB09-D2B4-4C97-9649-39C4B1F934F2}" type="presParOf" srcId="{862F42B1-B317-4F4F-B923-851E69126616}" destId="{EC0D1D15-A73E-4CDA-8F82-1535B7A63DC0}" srcOrd="1" destOrd="0" presId="urn:microsoft.com/office/officeart/2005/8/layout/lProcess2"/>
    <dgm:cxn modelId="{B0F5606D-571F-4674-B1BC-C1D1D0E6B442}" type="presParOf" srcId="{862F42B1-B317-4F4F-B923-851E69126616}" destId="{3A4AC612-56D4-423A-9B69-5702A5E8FB5A}" srcOrd="2" destOrd="0" presId="urn:microsoft.com/office/officeart/2005/8/layout/lProcess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52062B5A-D6AA-4291-A5A0-B0BE976517F0}" type="doc">
      <dgm:prSet loTypeId="urn:microsoft.com/office/officeart/2005/8/layout/lProcess2" loCatId="list" qsTypeId="urn:microsoft.com/office/officeart/2005/8/quickstyle/simple1" qsCatId="simple" csTypeId="urn:microsoft.com/office/officeart/2005/8/colors/accent3_5" csCatId="accent3" phldr="1"/>
      <dgm:spPr/>
      <dgm:t>
        <a:bodyPr/>
        <a:lstStyle/>
        <a:p>
          <a:endParaRPr lang="en-US"/>
        </a:p>
      </dgm:t>
    </dgm:pt>
    <dgm:pt modelId="{10CBABAC-7E1B-4FCC-A890-59144DD3390E}">
      <dgm:prSet phldrT="[Text]" custT="1"/>
      <dgm:spPr/>
      <dgm:t>
        <a:bodyPr/>
        <a:lstStyle/>
        <a:p>
          <a:r>
            <a:rPr lang="en-US" sz="2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Short period</a:t>
          </a:r>
          <a:endParaRPr lang="en-US" sz="2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endParaRPr>
        </a:p>
      </dgm:t>
    </dgm:pt>
    <dgm:pt modelId="{B81C364F-150B-4DB7-A9F8-063D8DF6E0A0}" type="parTrans" cxnId="{F4BF2FB7-F2BA-4693-B616-F88A8B39B642}">
      <dgm:prSet/>
      <dgm:spPr/>
      <dgm:t>
        <a:bodyPr/>
        <a:lstStyle/>
        <a:p>
          <a:endParaRPr lang="en-US"/>
        </a:p>
      </dgm:t>
    </dgm:pt>
    <dgm:pt modelId="{EE9DD257-4323-4323-B87D-C9CB4D156C17}" type="sibTrans" cxnId="{F4BF2FB7-F2BA-4693-B616-F88A8B39B642}">
      <dgm:prSet/>
      <dgm:spPr/>
      <dgm:t>
        <a:bodyPr/>
        <a:lstStyle/>
        <a:p>
          <a:endParaRPr lang="en-US"/>
        </a:p>
      </dgm:t>
    </dgm:pt>
    <dgm:pt modelId="{10C41041-872F-42EA-ACF8-7D58E7B971F4}">
      <dgm:prSet phldrT="[Text]">
        <dgm:style>
          <a:lnRef idx="1">
            <a:schemeClr val="accent3"/>
          </a:lnRef>
          <a:fillRef idx="2">
            <a:schemeClr val="accent3"/>
          </a:fillRef>
          <a:effectRef idx="1">
            <a:schemeClr val="accent3"/>
          </a:effectRef>
          <a:fontRef idx="minor">
            <a:schemeClr val="dk1"/>
          </a:fontRef>
        </dgm:style>
      </dgm:prSet>
      <dgm:spPr/>
      <dgm:t>
        <a:bodyPr/>
        <a:lstStyle/>
        <a:p>
          <a:r>
            <a:rPr lang="en-US" dirty="0" smtClean="0"/>
            <a:t> </a:t>
          </a:r>
          <a:endParaRPr lang="en-US" dirty="0"/>
        </a:p>
      </dgm:t>
    </dgm:pt>
    <dgm:pt modelId="{157FE96D-2089-4ED4-B7B9-66C423A65E85}" type="parTrans" cxnId="{AFF1FD88-5DA6-45A7-A5A4-41E0A67FD182}">
      <dgm:prSet/>
      <dgm:spPr/>
      <dgm:t>
        <a:bodyPr/>
        <a:lstStyle/>
        <a:p>
          <a:endParaRPr lang="en-US"/>
        </a:p>
      </dgm:t>
    </dgm:pt>
    <dgm:pt modelId="{6DE02F5C-DDE5-4E85-8913-C0D9CCD8882E}" type="sibTrans" cxnId="{AFF1FD88-5DA6-45A7-A5A4-41E0A67FD182}">
      <dgm:prSet/>
      <dgm:spPr/>
      <dgm:t>
        <a:bodyPr/>
        <a:lstStyle/>
        <a:p>
          <a:endParaRPr lang="en-US"/>
        </a:p>
      </dgm:t>
    </dgm:pt>
    <dgm:pt modelId="{0246EEA6-8D04-4474-B493-05E43EDEA0A7}">
      <dgm:prSet phldrT="[Text]" custT="1">
        <dgm:style>
          <a:lnRef idx="1">
            <a:schemeClr val="accent3"/>
          </a:lnRef>
          <a:fillRef idx="2">
            <a:schemeClr val="accent3"/>
          </a:fillRef>
          <a:effectRef idx="1">
            <a:schemeClr val="accent3"/>
          </a:effectRef>
          <a:fontRef idx="minor">
            <a:schemeClr val="dk1"/>
          </a:fontRef>
        </dgm:style>
      </dgm:prSet>
      <dgm:spPr/>
      <dgm:t>
        <a:bodyPr/>
        <a:lstStyle/>
        <a:p>
          <a:r>
            <a:rPr kumimoji="1" lang="en-US" sz="1600" dirty="0" smtClean="0">
              <a:solidFill>
                <a:schemeClr val="bg2"/>
              </a:solidFill>
              <a:latin typeface="Arial" panose="020B0604020202020204" pitchFamily="34" charset="0"/>
              <a:cs typeface="Arial" panose="020B0604020202020204" pitchFamily="34" charset="0"/>
            </a:rPr>
            <a:t>(IBC Eq. 16-39)</a:t>
          </a:r>
        </a:p>
        <a:p>
          <a:r>
            <a:rPr kumimoji="1" lang="en-US" sz="1600" dirty="0" smtClean="0">
              <a:solidFill>
                <a:schemeClr val="bg2"/>
              </a:solidFill>
              <a:latin typeface="Arial" panose="020B0604020202020204" pitchFamily="34" charset="0"/>
              <a:cs typeface="Arial" panose="020B0604020202020204" pitchFamily="34" charset="0"/>
            </a:rPr>
            <a:t>(ASCE 7-10 Eq. 11.4-3)</a:t>
          </a:r>
          <a:endParaRPr lang="en-US" sz="1600" dirty="0">
            <a:solidFill>
              <a:schemeClr val="bg2"/>
            </a:solidFill>
          </a:endParaRPr>
        </a:p>
      </dgm:t>
    </dgm:pt>
    <dgm:pt modelId="{76152155-0890-4059-832C-24AB92708B22}" type="parTrans" cxnId="{C9FFAE74-14B2-4C64-BFB7-7F1D08B1F9E9}">
      <dgm:prSet/>
      <dgm:spPr/>
      <dgm:t>
        <a:bodyPr/>
        <a:lstStyle/>
        <a:p>
          <a:endParaRPr lang="en-US"/>
        </a:p>
      </dgm:t>
    </dgm:pt>
    <dgm:pt modelId="{F94269CB-95EA-42AA-80BA-44DEEA9DBE86}" type="sibTrans" cxnId="{C9FFAE74-14B2-4C64-BFB7-7F1D08B1F9E9}">
      <dgm:prSet/>
      <dgm:spPr/>
      <dgm:t>
        <a:bodyPr/>
        <a:lstStyle/>
        <a:p>
          <a:endParaRPr lang="en-US"/>
        </a:p>
      </dgm:t>
    </dgm:pt>
    <dgm:pt modelId="{C7E5C887-1219-4DD4-BAFA-26B9E22E67B4}">
      <dgm:prSet phldrT="[Text]" custT="1"/>
      <dgm:spPr/>
      <dgm:t>
        <a:bodyPr/>
        <a:lstStyle/>
        <a:p>
          <a:r>
            <a:rPr lang="en-US" sz="2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1-second period</a:t>
          </a:r>
          <a:endParaRPr lang="en-US" sz="2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endParaRPr>
        </a:p>
      </dgm:t>
    </dgm:pt>
    <dgm:pt modelId="{994EE0DB-4283-487D-86A8-819F5954C612}" type="parTrans" cxnId="{2DD9C8BD-2335-4B15-AB5D-2EF855AB6D8A}">
      <dgm:prSet/>
      <dgm:spPr/>
      <dgm:t>
        <a:bodyPr/>
        <a:lstStyle/>
        <a:p>
          <a:endParaRPr lang="en-US"/>
        </a:p>
      </dgm:t>
    </dgm:pt>
    <dgm:pt modelId="{9D9A9E8A-7F32-4163-9999-43E75816FB73}" type="sibTrans" cxnId="{2DD9C8BD-2335-4B15-AB5D-2EF855AB6D8A}">
      <dgm:prSet/>
      <dgm:spPr/>
      <dgm:t>
        <a:bodyPr/>
        <a:lstStyle/>
        <a:p>
          <a:endParaRPr lang="en-US"/>
        </a:p>
      </dgm:t>
    </dgm:pt>
    <dgm:pt modelId="{DAC65EEC-A2F7-4823-9402-DB860A07DB09}">
      <dgm:prSet phldrT="[Text]">
        <dgm:style>
          <a:lnRef idx="1">
            <a:schemeClr val="accent3"/>
          </a:lnRef>
          <a:fillRef idx="2">
            <a:schemeClr val="accent3"/>
          </a:fillRef>
          <a:effectRef idx="1">
            <a:schemeClr val="accent3"/>
          </a:effectRef>
          <a:fontRef idx="minor">
            <a:schemeClr val="dk1"/>
          </a:fontRef>
        </dgm:style>
      </dgm:prSet>
      <dgm:spPr/>
      <dgm:t>
        <a:bodyPr/>
        <a:lstStyle/>
        <a:p>
          <a:r>
            <a:rPr lang="en-US" dirty="0" smtClean="0"/>
            <a:t> </a:t>
          </a:r>
          <a:endParaRPr lang="en-US" dirty="0"/>
        </a:p>
      </dgm:t>
    </dgm:pt>
    <dgm:pt modelId="{265CA9EC-8581-444E-B7C3-622C93CCCD92}" type="parTrans" cxnId="{D08401BC-D5C3-4754-8E44-E922691200EC}">
      <dgm:prSet/>
      <dgm:spPr/>
      <dgm:t>
        <a:bodyPr/>
        <a:lstStyle/>
        <a:p>
          <a:endParaRPr lang="en-US"/>
        </a:p>
      </dgm:t>
    </dgm:pt>
    <dgm:pt modelId="{598E0EDC-A042-4599-B420-04FEE363F3DF}" type="sibTrans" cxnId="{D08401BC-D5C3-4754-8E44-E922691200EC}">
      <dgm:prSet/>
      <dgm:spPr/>
      <dgm:t>
        <a:bodyPr/>
        <a:lstStyle/>
        <a:p>
          <a:endParaRPr lang="en-US"/>
        </a:p>
      </dgm:t>
    </dgm:pt>
    <dgm:pt modelId="{B07A9ADB-E872-47E2-BAB2-EF8D6109C620}">
      <dgm:prSet phldrT="[Text]" custT="1">
        <dgm:style>
          <a:lnRef idx="1">
            <a:schemeClr val="accent3"/>
          </a:lnRef>
          <a:fillRef idx="2">
            <a:schemeClr val="accent3"/>
          </a:fillRef>
          <a:effectRef idx="1">
            <a:schemeClr val="accent3"/>
          </a:effectRef>
          <a:fontRef idx="minor">
            <a:schemeClr val="dk1"/>
          </a:fontRef>
        </dgm:style>
      </dgm:prSet>
      <dgm:spPr/>
      <dgm:t>
        <a:bodyPr/>
        <a:lstStyle/>
        <a:p>
          <a:r>
            <a:rPr kumimoji="1" lang="en-US" sz="1600" dirty="0" smtClean="0">
              <a:solidFill>
                <a:schemeClr val="bg2"/>
              </a:solidFill>
              <a:latin typeface="Arial" panose="020B0604020202020204" pitchFamily="34" charset="0"/>
              <a:cs typeface="Arial" panose="020B0604020202020204" pitchFamily="34" charset="0"/>
            </a:rPr>
            <a:t>(IBC Eq. 16-40)</a:t>
          </a:r>
        </a:p>
        <a:p>
          <a:r>
            <a:rPr kumimoji="1" lang="en-US" sz="1600" dirty="0" smtClean="0">
              <a:solidFill>
                <a:schemeClr val="bg2"/>
              </a:solidFill>
              <a:latin typeface="Arial" panose="020B0604020202020204" pitchFamily="34" charset="0"/>
              <a:cs typeface="Arial" panose="020B0604020202020204" pitchFamily="34" charset="0"/>
            </a:rPr>
            <a:t>(ASCE 7-10 Eq. 11.4-4)</a:t>
          </a:r>
          <a:endParaRPr lang="en-US" sz="1600" dirty="0">
            <a:solidFill>
              <a:schemeClr val="bg2"/>
            </a:solidFill>
          </a:endParaRPr>
        </a:p>
      </dgm:t>
    </dgm:pt>
    <dgm:pt modelId="{97F8E301-21C0-4C1A-A3C1-8B1C898779D9}" type="parTrans" cxnId="{6B65B15D-53E2-419F-8B6B-283A21B398FD}">
      <dgm:prSet/>
      <dgm:spPr/>
      <dgm:t>
        <a:bodyPr/>
        <a:lstStyle/>
        <a:p>
          <a:endParaRPr lang="en-US"/>
        </a:p>
      </dgm:t>
    </dgm:pt>
    <dgm:pt modelId="{A239ACBD-CDE6-49BF-8B4C-7193D3FDE377}" type="sibTrans" cxnId="{6B65B15D-53E2-419F-8B6B-283A21B398FD}">
      <dgm:prSet/>
      <dgm:spPr/>
      <dgm:t>
        <a:bodyPr/>
        <a:lstStyle/>
        <a:p>
          <a:endParaRPr lang="en-US"/>
        </a:p>
      </dgm:t>
    </dgm:pt>
    <dgm:pt modelId="{C63A39ED-B313-4E9B-8C67-E9EDD3A0A5C4}" type="pres">
      <dgm:prSet presAssocID="{52062B5A-D6AA-4291-A5A0-B0BE976517F0}" presName="theList" presStyleCnt="0">
        <dgm:presLayoutVars>
          <dgm:dir/>
          <dgm:animLvl val="lvl"/>
          <dgm:resizeHandles val="exact"/>
        </dgm:presLayoutVars>
      </dgm:prSet>
      <dgm:spPr/>
      <dgm:t>
        <a:bodyPr/>
        <a:lstStyle/>
        <a:p>
          <a:endParaRPr lang="en-US"/>
        </a:p>
      </dgm:t>
    </dgm:pt>
    <dgm:pt modelId="{3B8500B5-EB3D-4BF1-8CA1-24BAFE71E1DC}" type="pres">
      <dgm:prSet presAssocID="{10CBABAC-7E1B-4FCC-A890-59144DD3390E}" presName="compNode" presStyleCnt="0"/>
      <dgm:spPr/>
    </dgm:pt>
    <dgm:pt modelId="{A2CF0F71-33D4-459C-9DEA-2173F94676C4}" type="pres">
      <dgm:prSet presAssocID="{10CBABAC-7E1B-4FCC-A890-59144DD3390E}" presName="aNode" presStyleLbl="bgShp" presStyleIdx="0" presStyleCnt="2"/>
      <dgm:spPr/>
      <dgm:t>
        <a:bodyPr/>
        <a:lstStyle/>
        <a:p>
          <a:endParaRPr lang="en-US"/>
        </a:p>
      </dgm:t>
    </dgm:pt>
    <dgm:pt modelId="{ECB2F7C2-1685-4704-A2C2-392756A181F3}" type="pres">
      <dgm:prSet presAssocID="{10CBABAC-7E1B-4FCC-A890-59144DD3390E}" presName="textNode" presStyleLbl="bgShp" presStyleIdx="0" presStyleCnt="2"/>
      <dgm:spPr/>
      <dgm:t>
        <a:bodyPr/>
        <a:lstStyle/>
        <a:p>
          <a:endParaRPr lang="en-US"/>
        </a:p>
      </dgm:t>
    </dgm:pt>
    <dgm:pt modelId="{CCEDEF33-8433-47DF-8490-6DCD070E07D3}" type="pres">
      <dgm:prSet presAssocID="{10CBABAC-7E1B-4FCC-A890-59144DD3390E}" presName="compChildNode" presStyleCnt="0"/>
      <dgm:spPr/>
    </dgm:pt>
    <dgm:pt modelId="{E8AC2F3F-6E7C-490D-B088-D24A84CE577C}" type="pres">
      <dgm:prSet presAssocID="{10CBABAC-7E1B-4FCC-A890-59144DD3390E}" presName="theInnerList" presStyleCnt="0"/>
      <dgm:spPr/>
    </dgm:pt>
    <dgm:pt modelId="{894A4303-6D80-4710-B96A-0927DCD9E829}" type="pres">
      <dgm:prSet presAssocID="{10C41041-872F-42EA-ACF8-7D58E7B971F4}" presName="childNode" presStyleLbl="node1" presStyleIdx="0" presStyleCnt="4">
        <dgm:presLayoutVars>
          <dgm:bulletEnabled val="1"/>
        </dgm:presLayoutVars>
      </dgm:prSet>
      <dgm:spPr/>
      <dgm:t>
        <a:bodyPr/>
        <a:lstStyle/>
        <a:p>
          <a:endParaRPr lang="en-US"/>
        </a:p>
      </dgm:t>
    </dgm:pt>
    <dgm:pt modelId="{914FA376-2FFF-4EDD-AB1E-5DE806FCFB70}" type="pres">
      <dgm:prSet presAssocID="{10C41041-872F-42EA-ACF8-7D58E7B971F4}" presName="aSpace2" presStyleCnt="0"/>
      <dgm:spPr/>
    </dgm:pt>
    <dgm:pt modelId="{29302179-0B0D-4863-90CA-30CB9DA405EA}" type="pres">
      <dgm:prSet presAssocID="{0246EEA6-8D04-4474-B493-05E43EDEA0A7}" presName="childNode" presStyleLbl="node1" presStyleIdx="1" presStyleCnt="4">
        <dgm:presLayoutVars>
          <dgm:bulletEnabled val="1"/>
        </dgm:presLayoutVars>
      </dgm:prSet>
      <dgm:spPr/>
      <dgm:t>
        <a:bodyPr/>
        <a:lstStyle/>
        <a:p>
          <a:endParaRPr lang="en-US"/>
        </a:p>
      </dgm:t>
    </dgm:pt>
    <dgm:pt modelId="{84ED1231-3EA2-44FB-84D7-EA4AE2D758C4}" type="pres">
      <dgm:prSet presAssocID="{10CBABAC-7E1B-4FCC-A890-59144DD3390E}" presName="aSpace" presStyleCnt="0"/>
      <dgm:spPr/>
    </dgm:pt>
    <dgm:pt modelId="{D5363BDE-E8E5-45CA-8E2F-3DC23478ACD4}" type="pres">
      <dgm:prSet presAssocID="{C7E5C887-1219-4DD4-BAFA-26B9E22E67B4}" presName="compNode" presStyleCnt="0"/>
      <dgm:spPr/>
    </dgm:pt>
    <dgm:pt modelId="{BC38452E-0CD3-40A4-8501-FB07945A86B7}" type="pres">
      <dgm:prSet presAssocID="{C7E5C887-1219-4DD4-BAFA-26B9E22E67B4}" presName="aNode" presStyleLbl="bgShp" presStyleIdx="1" presStyleCnt="2"/>
      <dgm:spPr/>
      <dgm:t>
        <a:bodyPr/>
        <a:lstStyle/>
        <a:p>
          <a:endParaRPr lang="en-US"/>
        </a:p>
      </dgm:t>
    </dgm:pt>
    <dgm:pt modelId="{405260CA-B56C-4F06-A3CD-1E501122C050}" type="pres">
      <dgm:prSet presAssocID="{C7E5C887-1219-4DD4-BAFA-26B9E22E67B4}" presName="textNode" presStyleLbl="bgShp" presStyleIdx="1" presStyleCnt="2"/>
      <dgm:spPr/>
      <dgm:t>
        <a:bodyPr/>
        <a:lstStyle/>
        <a:p>
          <a:endParaRPr lang="en-US"/>
        </a:p>
      </dgm:t>
    </dgm:pt>
    <dgm:pt modelId="{AAA86417-5335-4DEA-93F1-F735DAECAEC8}" type="pres">
      <dgm:prSet presAssocID="{C7E5C887-1219-4DD4-BAFA-26B9E22E67B4}" presName="compChildNode" presStyleCnt="0"/>
      <dgm:spPr/>
    </dgm:pt>
    <dgm:pt modelId="{862F42B1-B317-4F4F-B923-851E69126616}" type="pres">
      <dgm:prSet presAssocID="{C7E5C887-1219-4DD4-BAFA-26B9E22E67B4}" presName="theInnerList" presStyleCnt="0"/>
      <dgm:spPr/>
    </dgm:pt>
    <dgm:pt modelId="{FAAD7E9F-1D27-4397-9286-B2D062C19FFC}" type="pres">
      <dgm:prSet presAssocID="{DAC65EEC-A2F7-4823-9402-DB860A07DB09}" presName="childNode" presStyleLbl="node1" presStyleIdx="2" presStyleCnt="4">
        <dgm:presLayoutVars>
          <dgm:bulletEnabled val="1"/>
        </dgm:presLayoutVars>
      </dgm:prSet>
      <dgm:spPr/>
      <dgm:t>
        <a:bodyPr/>
        <a:lstStyle/>
        <a:p>
          <a:endParaRPr lang="en-US"/>
        </a:p>
      </dgm:t>
    </dgm:pt>
    <dgm:pt modelId="{EC0D1D15-A73E-4CDA-8F82-1535B7A63DC0}" type="pres">
      <dgm:prSet presAssocID="{DAC65EEC-A2F7-4823-9402-DB860A07DB09}" presName="aSpace2" presStyleCnt="0"/>
      <dgm:spPr/>
    </dgm:pt>
    <dgm:pt modelId="{3A4AC612-56D4-423A-9B69-5702A5E8FB5A}" type="pres">
      <dgm:prSet presAssocID="{B07A9ADB-E872-47E2-BAB2-EF8D6109C620}" presName="childNode" presStyleLbl="node1" presStyleIdx="3" presStyleCnt="4">
        <dgm:presLayoutVars>
          <dgm:bulletEnabled val="1"/>
        </dgm:presLayoutVars>
      </dgm:prSet>
      <dgm:spPr/>
      <dgm:t>
        <a:bodyPr/>
        <a:lstStyle/>
        <a:p>
          <a:endParaRPr lang="en-US"/>
        </a:p>
      </dgm:t>
    </dgm:pt>
  </dgm:ptLst>
  <dgm:cxnLst>
    <dgm:cxn modelId="{88C16A93-80D4-4DEC-A789-3781311A2306}" type="presOf" srcId="{C7E5C887-1219-4DD4-BAFA-26B9E22E67B4}" destId="{405260CA-B56C-4F06-A3CD-1E501122C050}" srcOrd="1" destOrd="0" presId="urn:microsoft.com/office/officeart/2005/8/layout/lProcess2"/>
    <dgm:cxn modelId="{AFF1FD88-5DA6-45A7-A5A4-41E0A67FD182}" srcId="{10CBABAC-7E1B-4FCC-A890-59144DD3390E}" destId="{10C41041-872F-42EA-ACF8-7D58E7B971F4}" srcOrd="0" destOrd="0" parTransId="{157FE96D-2089-4ED4-B7B9-66C423A65E85}" sibTransId="{6DE02F5C-DDE5-4E85-8913-C0D9CCD8882E}"/>
    <dgm:cxn modelId="{CF278A6F-EC48-4541-9715-0BA69402BF65}" type="presOf" srcId="{10C41041-872F-42EA-ACF8-7D58E7B971F4}" destId="{894A4303-6D80-4710-B96A-0927DCD9E829}" srcOrd="0" destOrd="0" presId="urn:microsoft.com/office/officeart/2005/8/layout/lProcess2"/>
    <dgm:cxn modelId="{FBC9B0EF-3198-4989-9861-72877848848E}" type="presOf" srcId="{C7E5C887-1219-4DD4-BAFA-26B9E22E67B4}" destId="{BC38452E-0CD3-40A4-8501-FB07945A86B7}" srcOrd="0" destOrd="0" presId="urn:microsoft.com/office/officeart/2005/8/layout/lProcess2"/>
    <dgm:cxn modelId="{6B65B15D-53E2-419F-8B6B-283A21B398FD}" srcId="{C7E5C887-1219-4DD4-BAFA-26B9E22E67B4}" destId="{B07A9ADB-E872-47E2-BAB2-EF8D6109C620}" srcOrd="1" destOrd="0" parTransId="{97F8E301-21C0-4C1A-A3C1-8B1C898779D9}" sibTransId="{A239ACBD-CDE6-49BF-8B4C-7193D3FDE377}"/>
    <dgm:cxn modelId="{F4BF2FB7-F2BA-4693-B616-F88A8B39B642}" srcId="{52062B5A-D6AA-4291-A5A0-B0BE976517F0}" destId="{10CBABAC-7E1B-4FCC-A890-59144DD3390E}" srcOrd="0" destOrd="0" parTransId="{B81C364F-150B-4DB7-A9F8-063D8DF6E0A0}" sibTransId="{EE9DD257-4323-4323-B87D-C9CB4D156C17}"/>
    <dgm:cxn modelId="{AEDEC38D-A7D1-4FAA-A8FA-68FF703458E9}" type="presOf" srcId="{10CBABAC-7E1B-4FCC-A890-59144DD3390E}" destId="{ECB2F7C2-1685-4704-A2C2-392756A181F3}" srcOrd="1" destOrd="0" presId="urn:microsoft.com/office/officeart/2005/8/layout/lProcess2"/>
    <dgm:cxn modelId="{A82FECEA-3094-43C3-B359-9E56F130F023}" type="presOf" srcId="{0246EEA6-8D04-4474-B493-05E43EDEA0A7}" destId="{29302179-0B0D-4863-90CA-30CB9DA405EA}" srcOrd="0" destOrd="0" presId="urn:microsoft.com/office/officeart/2005/8/layout/lProcess2"/>
    <dgm:cxn modelId="{5113D4CE-22EB-441F-9E54-69690CBB538D}" type="presOf" srcId="{10CBABAC-7E1B-4FCC-A890-59144DD3390E}" destId="{A2CF0F71-33D4-459C-9DEA-2173F94676C4}" srcOrd="0" destOrd="0" presId="urn:microsoft.com/office/officeart/2005/8/layout/lProcess2"/>
    <dgm:cxn modelId="{7EBA3A17-8945-4452-B671-7E7716E60D18}" type="presOf" srcId="{52062B5A-D6AA-4291-A5A0-B0BE976517F0}" destId="{C63A39ED-B313-4E9B-8C67-E9EDD3A0A5C4}" srcOrd="0" destOrd="0" presId="urn:microsoft.com/office/officeart/2005/8/layout/lProcess2"/>
    <dgm:cxn modelId="{D041EBC0-BD7A-4C28-9BA1-98C4EB803B6D}" type="presOf" srcId="{DAC65EEC-A2F7-4823-9402-DB860A07DB09}" destId="{FAAD7E9F-1D27-4397-9286-B2D062C19FFC}" srcOrd="0" destOrd="0" presId="urn:microsoft.com/office/officeart/2005/8/layout/lProcess2"/>
    <dgm:cxn modelId="{2DD9C8BD-2335-4B15-AB5D-2EF855AB6D8A}" srcId="{52062B5A-D6AA-4291-A5A0-B0BE976517F0}" destId="{C7E5C887-1219-4DD4-BAFA-26B9E22E67B4}" srcOrd="1" destOrd="0" parTransId="{994EE0DB-4283-487D-86A8-819F5954C612}" sibTransId="{9D9A9E8A-7F32-4163-9999-43E75816FB73}"/>
    <dgm:cxn modelId="{D08401BC-D5C3-4754-8E44-E922691200EC}" srcId="{C7E5C887-1219-4DD4-BAFA-26B9E22E67B4}" destId="{DAC65EEC-A2F7-4823-9402-DB860A07DB09}" srcOrd="0" destOrd="0" parTransId="{265CA9EC-8581-444E-B7C3-622C93CCCD92}" sibTransId="{598E0EDC-A042-4599-B420-04FEE363F3DF}"/>
    <dgm:cxn modelId="{C9FFAE74-14B2-4C64-BFB7-7F1D08B1F9E9}" srcId="{10CBABAC-7E1B-4FCC-A890-59144DD3390E}" destId="{0246EEA6-8D04-4474-B493-05E43EDEA0A7}" srcOrd="1" destOrd="0" parTransId="{76152155-0890-4059-832C-24AB92708B22}" sibTransId="{F94269CB-95EA-42AA-80BA-44DEEA9DBE86}"/>
    <dgm:cxn modelId="{7DF1DAD5-CE8A-4A5C-8866-9A494B712016}" type="presOf" srcId="{B07A9ADB-E872-47E2-BAB2-EF8D6109C620}" destId="{3A4AC612-56D4-423A-9B69-5702A5E8FB5A}" srcOrd="0" destOrd="0" presId="urn:microsoft.com/office/officeart/2005/8/layout/lProcess2"/>
    <dgm:cxn modelId="{E09DE105-FD0D-4B4D-BB1D-C34FE9A32537}" type="presParOf" srcId="{C63A39ED-B313-4E9B-8C67-E9EDD3A0A5C4}" destId="{3B8500B5-EB3D-4BF1-8CA1-24BAFE71E1DC}" srcOrd="0" destOrd="0" presId="urn:microsoft.com/office/officeart/2005/8/layout/lProcess2"/>
    <dgm:cxn modelId="{F00349EB-F2C7-4A76-8855-8398F319EC7C}" type="presParOf" srcId="{3B8500B5-EB3D-4BF1-8CA1-24BAFE71E1DC}" destId="{A2CF0F71-33D4-459C-9DEA-2173F94676C4}" srcOrd="0" destOrd="0" presId="urn:microsoft.com/office/officeart/2005/8/layout/lProcess2"/>
    <dgm:cxn modelId="{96509CBE-6C78-4C15-9ACC-932CDEB708C0}" type="presParOf" srcId="{3B8500B5-EB3D-4BF1-8CA1-24BAFE71E1DC}" destId="{ECB2F7C2-1685-4704-A2C2-392756A181F3}" srcOrd="1" destOrd="0" presId="urn:microsoft.com/office/officeart/2005/8/layout/lProcess2"/>
    <dgm:cxn modelId="{A5F6A9B2-241B-4889-BBA9-3F5C5036C751}" type="presParOf" srcId="{3B8500B5-EB3D-4BF1-8CA1-24BAFE71E1DC}" destId="{CCEDEF33-8433-47DF-8490-6DCD070E07D3}" srcOrd="2" destOrd="0" presId="urn:microsoft.com/office/officeart/2005/8/layout/lProcess2"/>
    <dgm:cxn modelId="{1AEEE626-E47E-4FC2-82FF-FBF39E79DD66}" type="presParOf" srcId="{CCEDEF33-8433-47DF-8490-6DCD070E07D3}" destId="{E8AC2F3F-6E7C-490D-B088-D24A84CE577C}" srcOrd="0" destOrd="0" presId="urn:microsoft.com/office/officeart/2005/8/layout/lProcess2"/>
    <dgm:cxn modelId="{1E4B7C2F-8B20-4701-9E0C-6F07E655B702}" type="presParOf" srcId="{E8AC2F3F-6E7C-490D-B088-D24A84CE577C}" destId="{894A4303-6D80-4710-B96A-0927DCD9E829}" srcOrd="0" destOrd="0" presId="urn:microsoft.com/office/officeart/2005/8/layout/lProcess2"/>
    <dgm:cxn modelId="{1E8624A4-2103-4B76-BCCB-3D843599B641}" type="presParOf" srcId="{E8AC2F3F-6E7C-490D-B088-D24A84CE577C}" destId="{914FA376-2FFF-4EDD-AB1E-5DE806FCFB70}" srcOrd="1" destOrd="0" presId="urn:microsoft.com/office/officeart/2005/8/layout/lProcess2"/>
    <dgm:cxn modelId="{86028047-086B-416D-AFD7-AE4995697AD4}" type="presParOf" srcId="{E8AC2F3F-6E7C-490D-B088-D24A84CE577C}" destId="{29302179-0B0D-4863-90CA-30CB9DA405EA}" srcOrd="2" destOrd="0" presId="urn:microsoft.com/office/officeart/2005/8/layout/lProcess2"/>
    <dgm:cxn modelId="{3BDDA55B-66BF-402D-B1CC-5A9F60ADC2CE}" type="presParOf" srcId="{C63A39ED-B313-4E9B-8C67-E9EDD3A0A5C4}" destId="{84ED1231-3EA2-44FB-84D7-EA4AE2D758C4}" srcOrd="1" destOrd="0" presId="urn:microsoft.com/office/officeart/2005/8/layout/lProcess2"/>
    <dgm:cxn modelId="{5501975A-4F21-493F-931E-2FB5C64B61EF}" type="presParOf" srcId="{C63A39ED-B313-4E9B-8C67-E9EDD3A0A5C4}" destId="{D5363BDE-E8E5-45CA-8E2F-3DC23478ACD4}" srcOrd="2" destOrd="0" presId="urn:microsoft.com/office/officeart/2005/8/layout/lProcess2"/>
    <dgm:cxn modelId="{841739A7-953F-456A-B253-174C5E2EC77A}" type="presParOf" srcId="{D5363BDE-E8E5-45CA-8E2F-3DC23478ACD4}" destId="{BC38452E-0CD3-40A4-8501-FB07945A86B7}" srcOrd="0" destOrd="0" presId="urn:microsoft.com/office/officeart/2005/8/layout/lProcess2"/>
    <dgm:cxn modelId="{EC50DB93-5C96-4E42-97CF-AA51EC964EB9}" type="presParOf" srcId="{D5363BDE-E8E5-45CA-8E2F-3DC23478ACD4}" destId="{405260CA-B56C-4F06-A3CD-1E501122C050}" srcOrd="1" destOrd="0" presId="urn:microsoft.com/office/officeart/2005/8/layout/lProcess2"/>
    <dgm:cxn modelId="{9E7BBD25-57F4-4214-A3C4-BE781D473A51}" type="presParOf" srcId="{D5363BDE-E8E5-45CA-8E2F-3DC23478ACD4}" destId="{AAA86417-5335-4DEA-93F1-F735DAECAEC8}" srcOrd="2" destOrd="0" presId="urn:microsoft.com/office/officeart/2005/8/layout/lProcess2"/>
    <dgm:cxn modelId="{FE23928B-BBF1-4D62-8765-2B9B625286F7}" type="presParOf" srcId="{AAA86417-5335-4DEA-93F1-F735DAECAEC8}" destId="{862F42B1-B317-4F4F-B923-851E69126616}" srcOrd="0" destOrd="0" presId="urn:microsoft.com/office/officeart/2005/8/layout/lProcess2"/>
    <dgm:cxn modelId="{E288456F-0DC8-4025-9F57-AE5FE36C8FDB}" type="presParOf" srcId="{862F42B1-B317-4F4F-B923-851E69126616}" destId="{FAAD7E9F-1D27-4397-9286-B2D062C19FFC}" srcOrd="0" destOrd="0" presId="urn:microsoft.com/office/officeart/2005/8/layout/lProcess2"/>
    <dgm:cxn modelId="{512F5CC3-69FA-4660-BEF6-F0EB16EF1647}" type="presParOf" srcId="{862F42B1-B317-4F4F-B923-851E69126616}" destId="{EC0D1D15-A73E-4CDA-8F82-1535B7A63DC0}" srcOrd="1" destOrd="0" presId="urn:microsoft.com/office/officeart/2005/8/layout/lProcess2"/>
    <dgm:cxn modelId="{36A28177-5DD6-4794-838D-283DF6BCB644}" type="presParOf" srcId="{862F42B1-B317-4F4F-B923-851E69126616}" destId="{3A4AC612-56D4-423A-9B69-5702A5E8FB5A}" srcOrd="2" destOrd="0" presId="urn:microsoft.com/office/officeart/2005/8/layout/lProcess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A71B3519-C21D-4497-94CC-66BBADF12A61}" type="doc">
      <dgm:prSet loTypeId="urn:microsoft.com/office/officeart/2005/8/layout/lProcess2" loCatId="relationship" qsTypeId="urn:microsoft.com/office/officeart/2005/8/quickstyle/simple1" qsCatId="simple" csTypeId="urn:microsoft.com/office/officeart/2005/8/colors/accent3_5" csCatId="accent3" phldr="1"/>
      <dgm:spPr/>
      <dgm:t>
        <a:bodyPr/>
        <a:lstStyle/>
        <a:p>
          <a:endParaRPr lang="en-US"/>
        </a:p>
      </dgm:t>
    </dgm:pt>
    <dgm:pt modelId="{EE677B5E-869F-4085-A44B-0023685BD835}">
      <dgm:prSet phldrT="[Text]"/>
      <dgm:spPr/>
      <dgm:t>
        <a:bodyPr/>
        <a:lstStyle/>
        <a:p>
          <a:r>
            <a:rPr lang="en-US"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Georgia" panose="02040502050405020303" pitchFamily="18" charset="0"/>
            </a:rPr>
            <a:t>I</a:t>
          </a:r>
          <a:endParaRPr lang="en-US"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Georgia" panose="02040502050405020303" pitchFamily="18" charset="0"/>
          </a:endParaRPr>
        </a:p>
      </dgm:t>
    </dgm:pt>
    <dgm:pt modelId="{77191485-5C87-4720-9A7B-C87810BCFAD3}" type="parTrans" cxnId="{BE21CED9-12D9-47E1-AD3D-536083931D46}">
      <dgm:prSet/>
      <dgm:spPr/>
      <dgm:t>
        <a:bodyPr/>
        <a:lstStyle/>
        <a:p>
          <a:endParaRPr lang="en-US"/>
        </a:p>
      </dgm:t>
    </dgm:pt>
    <dgm:pt modelId="{D5FB0250-D195-479B-B137-1358D7B73DCE}" type="sibTrans" cxnId="{BE21CED9-12D9-47E1-AD3D-536083931D46}">
      <dgm:prSet/>
      <dgm:spPr/>
      <dgm:t>
        <a:bodyPr/>
        <a:lstStyle/>
        <a:p>
          <a:endParaRPr lang="en-US"/>
        </a:p>
      </dgm:t>
    </dgm:pt>
    <dgm:pt modelId="{BD608BAB-5A23-4785-A796-8B0FA0EF3079}">
      <dgm:prSet phldrT="[Text]" custT="1">
        <dgm:style>
          <a:lnRef idx="1">
            <a:schemeClr val="accent3"/>
          </a:lnRef>
          <a:fillRef idx="2">
            <a:schemeClr val="accent3"/>
          </a:fillRef>
          <a:effectRef idx="1">
            <a:schemeClr val="accent3"/>
          </a:effectRef>
          <a:fontRef idx="minor">
            <a:schemeClr val="dk1"/>
          </a:fontRef>
        </dgm:style>
      </dgm:prSet>
      <dgm:spPr/>
      <dgm:t>
        <a:bodyPr/>
        <a:lstStyle/>
        <a:p>
          <a:r>
            <a:rPr lang="en-US" sz="1800" dirty="0" smtClean="0">
              <a:solidFill>
                <a:schemeClr val="bg2"/>
              </a:solidFill>
              <a:latin typeface="Arial" panose="020B0604020202020204" pitchFamily="34" charset="0"/>
              <a:cs typeface="Arial" panose="020B0604020202020204" pitchFamily="34" charset="0"/>
            </a:rPr>
            <a:t>Low Hazard Structures</a:t>
          </a:r>
          <a:endParaRPr lang="en-US" sz="1800" b="1" dirty="0">
            <a:solidFill>
              <a:schemeClr val="bg2"/>
            </a:solidFill>
            <a:latin typeface="Arial" panose="020B0604020202020204" pitchFamily="34" charset="0"/>
            <a:cs typeface="Arial" panose="020B0604020202020204" pitchFamily="34" charset="0"/>
          </a:endParaRPr>
        </a:p>
      </dgm:t>
    </dgm:pt>
    <dgm:pt modelId="{1B894FBC-E4EC-4C4C-9A1F-728665256CBB}" type="parTrans" cxnId="{1E2706D8-1F63-432E-A05F-816615698352}">
      <dgm:prSet/>
      <dgm:spPr/>
      <dgm:t>
        <a:bodyPr/>
        <a:lstStyle/>
        <a:p>
          <a:endParaRPr lang="en-US"/>
        </a:p>
      </dgm:t>
    </dgm:pt>
    <dgm:pt modelId="{ACD0A447-B774-4849-9BB1-315640B4F848}" type="sibTrans" cxnId="{1E2706D8-1F63-432E-A05F-816615698352}">
      <dgm:prSet/>
      <dgm:spPr/>
      <dgm:t>
        <a:bodyPr/>
        <a:lstStyle/>
        <a:p>
          <a:endParaRPr lang="en-US"/>
        </a:p>
      </dgm:t>
    </dgm:pt>
    <dgm:pt modelId="{537488EC-F148-43F3-A271-8E31BE9C2AA5}">
      <dgm:prSet phldrT="[Text]" custT="1">
        <dgm:style>
          <a:lnRef idx="1">
            <a:schemeClr val="accent3"/>
          </a:lnRef>
          <a:fillRef idx="2">
            <a:schemeClr val="accent3"/>
          </a:fillRef>
          <a:effectRef idx="1">
            <a:schemeClr val="accent3"/>
          </a:effectRef>
          <a:fontRef idx="minor">
            <a:schemeClr val="dk1"/>
          </a:fontRef>
        </dgm:style>
      </dgm:prSet>
      <dgm:spPr/>
      <dgm:t>
        <a:bodyPr/>
        <a:lstStyle/>
        <a:p>
          <a:r>
            <a:rPr lang="en-US" sz="1600" dirty="0" smtClean="0">
              <a:solidFill>
                <a:schemeClr val="bg2"/>
              </a:solidFill>
              <a:latin typeface="Arial" panose="020B0604020202020204" pitchFamily="34" charset="0"/>
              <a:cs typeface="Arial" panose="020B0604020202020204" pitchFamily="34" charset="0"/>
            </a:rPr>
            <a:t>Barns, storages, gatehouses</a:t>
          </a:r>
          <a:endParaRPr lang="en-US" sz="1600" dirty="0">
            <a:solidFill>
              <a:schemeClr val="bg2"/>
            </a:solidFill>
            <a:latin typeface="Arial" panose="020B0604020202020204" pitchFamily="34" charset="0"/>
            <a:cs typeface="Arial" panose="020B0604020202020204" pitchFamily="34" charset="0"/>
          </a:endParaRPr>
        </a:p>
      </dgm:t>
    </dgm:pt>
    <dgm:pt modelId="{C9E22A12-EE71-40BD-9330-BA4EEE482CD0}" type="parTrans" cxnId="{D88B056D-FCF1-4B95-B13E-561C5A5AEE50}">
      <dgm:prSet/>
      <dgm:spPr/>
      <dgm:t>
        <a:bodyPr/>
        <a:lstStyle/>
        <a:p>
          <a:endParaRPr lang="en-US"/>
        </a:p>
      </dgm:t>
    </dgm:pt>
    <dgm:pt modelId="{91483AF4-10A0-42F1-AAAA-0546E9FCB0D2}" type="sibTrans" cxnId="{D88B056D-FCF1-4B95-B13E-561C5A5AEE50}">
      <dgm:prSet/>
      <dgm:spPr/>
      <dgm:t>
        <a:bodyPr/>
        <a:lstStyle/>
        <a:p>
          <a:endParaRPr lang="en-US"/>
        </a:p>
      </dgm:t>
    </dgm:pt>
    <dgm:pt modelId="{76232E46-7576-4A57-A52E-3307E46E5D8B}">
      <dgm:prSet phldrT="[Text]"/>
      <dgm:spPr/>
      <dgm:t>
        <a:bodyPr/>
        <a:lstStyle/>
        <a:p>
          <a:r>
            <a:rPr lang="en-US"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Georgia" panose="02040502050405020303" pitchFamily="18" charset="0"/>
            </a:rPr>
            <a:t>II</a:t>
          </a:r>
          <a:endParaRPr lang="en-US"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Georgia" panose="02040502050405020303" pitchFamily="18" charset="0"/>
          </a:endParaRPr>
        </a:p>
      </dgm:t>
    </dgm:pt>
    <dgm:pt modelId="{0FC19E4E-91DA-466C-8056-2FD7012C4015}" type="parTrans" cxnId="{35A7FD68-9943-4E80-9431-C88844F0014D}">
      <dgm:prSet/>
      <dgm:spPr/>
      <dgm:t>
        <a:bodyPr/>
        <a:lstStyle/>
        <a:p>
          <a:endParaRPr lang="en-US"/>
        </a:p>
      </dgm:t>
    </dgm:pt>
    <dgm:pt modelId="{074FB1CD-E949-409B-A950-50BA46F902EC}" type="sibTrans" cxnId="{35A7FD68-9943-4E80-9431-C88844F0014D}">
      <dgm:prSet/>
      <dgm:spPr/>
      <dgm:t>
        <a:bodyPr/>
        <a:lstStyle/>
        <a:p>
          <a:endParaRPr lang="en-US"/>
        </a:p>
      </dgm:t>
    </dgm:pt>
    <dgm:pt modelId="{59D75FC4-B5CA-4B05-8B7A-39571104055B}">
      <dgm:prSet phldrT="[Text]" custT="1">
        <dgm:style>
          <a:lnRef idx="1">
            <a:schemeClr val="accent3"/>
          </a:lnRef>
          <a:fillRef idx="2">
            <a:schemeClr val="accent3"/>
          </a:fillRef>
          <a:effectRef idx="1">
            <a:schemeClr val="accent3"/>
          </a:effectRef>
          <a:fontRef idx="minor">
            <a:schemeClr val="dk1"/>
          </a:fontRef>
        </dgm:style>
      </dgm:prSet>
      <dgm:spPr/>
      <dgm:t>
        <a:bodyPr/>
        <a:lstStyle/>
        <a:p>
          <a:r>
            <a:rPr lang="en-US" sz="1800" dirty="0" smtClean="0">
              <a:solidFill>
                <a:schemeClr val="bg2"/>
              </a:solidFill>
              <a:latin typeface="Arial" panose="020B0604020202020204" pitchFamily="34" charset="0"/>
              <a:cs typeface="Arial" panose="020B0604020202020204" pitchFamily="34" charset="0"/>
            </a:rPr>
            <a:t>Common Buildings</a:t>
          </a:r>
          <a:endParaRPr lang="en-US" sz="1800" b="1" dirty="0">
            <a:solidFill>
              <a:schemeClr val="bg2"/>
            </a:solidFill>
            <a:latin typeface="Arial" panose="020B0604020202020204" pitchFamily="34" charset="0"/>
            <a:cs typeface="Arial" panose="020B0604020202020204" pitchFamily="34" charset="0"/>
          </a:endParaRPr>
        </a:p>
      </dgm:t>
    </dgm:pt>
    <dgm:pt modelId="{C345461C-247A-4DEB-AEAF-B42919A88B0C}" type="parTrans" cxnId="{865377B6-3242-4F1B-B48E-E9E7719C8590}">
      <dgm:prSet/>
      <dgm:spPr/>
      <dgm:t>
        <a:bodyPr/>
        <a:lstStyle/>
        <a:p>
          <a:endParaRPr lang="en-US"/>
        </a:p>
      </dgm:t>
    </dgm:pt>
    <dgm:pt modelId="{026E1F9B-5812-4311-8FB9-E55BA0CB972B}" type="sibTrans" cxnId="{865377B6-3242-4F1B-B48E-E9E7719C8590}">
      <dgm:prSet/>
      <dgm:spPr/>
      <dgm:t>
        <a:bodyPr/>
        <a:lstStyle/>
        <a:p>
          <a:endParaRPr lang="en-US"/>
        </a:p>
      </dgm:t>
    </dgm:pt>
    <dgm:pt modelId="{BD7AD127-4D2D-42F2-8873-54BFFDFC8E75}">
      <dgm:prSet phldrT="[Text]" custT="1">
        <dgm:style>
          <a:lnRef idx="1">
            <a:schemeClr val="accent3"/>
          </a:lnRef>
          <a:fillRef idx="2">
            <a:schemeClr val="accent3"/>
          </a:fillRef>
          <a:effectRef idx="1">
            <a:schemeClr val="accent3"/>
          </a:effectRef>
          <a:fontRef idx="minor">
            <a:schemeClr val="dk1"/>
          </a:fontRef>
        </dgm:style>
      </dgm:prSet>
      <dgm:spPr/>
      <dgm:t>
        <a:bodyPr/>
        <a:lstStyle/>
        <a:p>
          <a:r>
            <a:rPr lang="en-US" sz="1600" dirty="0" smtClean="0">
              <a:solidFill>
                <a:schemeClr val="bg2"/>
              </a:solidFill>
              <a:latin typeface="Arial" panose="020B0604020202020204" pitchFamily="34" charset="0"/>
              <a:cs typeface="Arial" panose="020B0604020202020204" pitchFamily="34" charset="0"/>
            </a:rPr>
            <a:t>Most residential, commercial, industrial</a:t>
          </a:r>
          <a:endParaRPr lang="en-US" sz="1600" dirty="0">
            <a:solidFill>
              <a:schemeClr val="bg2"/>
            </a:solidFill>
            <a:latin typeface="Arial" panose="020B0604020202020204" pitchFamily="34" charset="0"/>
            <a:cs typeface="Arial" panose="020B0604020202020204" pitchFamily="34" charset="0"/>
          </a:endParaRPr>
        </a:p>
      </dgm:t>
    </dgm:pt>
    <dgm:pt modelId="{2C35FE50-8A2D-4B96-85E5-F3D9A74504A9}" type="parTrans" cxnId="{6B513224-5148-4874-BB87-1AC56DBCA511}">
      <dgm:prSet/>
      <dgm:spPr/>
      <dgm:t>
        <a:bodyPr/>
        <a:lstStyle/>
        <a:p>
          <a:endParaRPr lang="en-US"/>
        </a:p>
      </dgm:t>
    </dgm:pt>
    <dgm:pt modelId="{65B76F61-AE27-4C15-A703-CBAF87B39954}" type="sibTrans" cxnId="{6B513224-5148-4874-BB87-1AC56DBCA511}">
      <dgm:prSet/>
      <dgm:spPr/>
      <dgm:t>
        <a:bodyPr/>
        <a:lstStyle/>
        <a:p>
          <a:endParaRPr lang="en-US"/>
        </a:p>
      </dgm:t>
    </dgm:pt>
    <dgm:pt modelId="{6D1AF3D0-8813-4DB5-908E-CD3F1DD3D511}">
      <dgm:prSet phldrT="[Text]"/>
      <dgm:spPr/>
      <dgm:t>
        <a:bodyPr/>
        <a:lstStyle/>
        <a:p>
          <a:r>
            <a:rPr lang="en-US"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Georgia" panose="02040502050405020303" pitchFamily="18" charset="0"/>
            </a:rPr>
            <a:t>III</a:t>
          </a:r>
          <a:endParaRPr lang="en-US"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Georgia" panose="02040502050405020303" pitchFamily="18" charset="0"/>
          </a:endParaRPr>
        </a:p>
      </dgm:t>
    </dgm:pt>
    <dgm:pt modelId="{C110B71B-D21A-411D-93F5-A8A94B04C372}" type="parTrans" cxnId="{2844AC76-2EBE-4AA0-BA4A-E10DBA7323CA}">
      <dgm:prSet/>
      <dgm:spPr/>
      <dgm:t>
        <a:bodyPr/>
        <a:lstStyle/>
        <a:p>
          <a:endParaRPr lang="en-US"/>
        </a:p>
      </dgm:t>
    </dgm:pt>
    <dgm:pt modelId="{5C20D310-56CB-426F-8BDF-734C4F29CA58}" type="sibTrans" cxnId="{2844AC76-2EBE-4AA0-BA4A-E10DBA7323CA}">
      <dgm:prSet/>
      <dgm:spPr/>
      <dgm:t>
        <a:bodyPr/>
        <a:lstStyle/>
        <a:p>
          <a:endParaRPr lang="en-US"/>
        </a:p>
      </dgm:t>
    </dgm:pt>
    <dgm:pt modelId="{447DE70D-7098-45BA-8DB3-B7A87D988966}">
      <dgm:prSet phldrT="[Text]" custT="1">
        <dgm:style>
          <a:lnRef idx="1">
            <a:schemeClr val="accent3"/>
          </a:lnRef>
          <a:fillRef idx="2">
            <a:schemeClr val="accent3"/>
          </a:fillRef>
          <a:effectRef idx="1">
            <a:schemeClr val="accent3"/>
          </a:effectRef>
          <a:fontRef idx="minor">
            <a:schemeClr val="dk1"/>
          </a:fontRef>
        </dgm:style>
      </dgm:prSet>
      <dgm:spPr/>
      <dgm:t>
        <a:bodyPr/>
        <a:lstStyle/>
        <a:p>
          <a:r>
            <a:rPr lang="en-US" sz="1800" dirty="0" smtClean="0">
              <a:solidFill>
                <a:schemeClr val="bg2"/>
              </a:solidFill>
              <a:latin typeface="Arial" panose="020B0604020202020204" pitchFamily="34" charset="0"/>
              <a:cs typeface="Arial" panose="020B0604020202020204" pitchFamily="34" charset="0"/>
            </a:rPr>
            <a:t>Substantial Public Hazard</a:t>
          </a:r>
          <a:endParaRPr lang="en-US" sz="1800" b="1" dirty="0">
            <a:solidFill>
              <a:schemeClr val="bg2"/>
            </a:solidFill>
            <a:latin typeface="Arial" panose="020B0604020202020204" pitchFamily="34" charset="0"/>
            <a:cs typeface="Arial" panose="020B0604020202020204" pitchFamily="34" charset="0"/>
          </a:endParaRPr>
        </a:p>
      </dgm:t>
    </dgm:pt>
    <dgm:pt modelId="{B61B9DDF-C504-49D9-A390-BC31778AD16B}" type="parTrans" cxnId="{752ED8F9-D02D-48FB-8086-57EA7CC2CBE6}">
      <dgm:prSet/>
      <dgm:spPr/>
      <dgm:t>
        <a:bodyPr/>
        <a:lstStyle/>
        <a:p>
          <a:endParaRPr lang="en-US"/>
        </a:p>
      </dgm:t>
    </dgm:pt>
    <dgm:pt modelId="{F1E00E99-3803-4369-9B5C-0A3DEF35761C}" type="sibTrans" cxnId="{752ED8F9-D02D-48FB-8086-57EA7CC2CBE6}">
      <dgm:prSet/>
      <dgm:spPr/>
      <dgm:t>
        <a:bodyPr/>
        <a:lstStyle/>
        <a:p>
          <a:endParaRPr lang="en-US"/>
        </a:p>
      </dgm:t>
    </dgm:pt>
    <dgm:pt modelId="{0F736FAC-64DF-4A69-8EE0-0AF3E250BEF2}">
      <dgm:prSet phldrT="[Text]"/>
      <dgm:spPr/>
      <dgm:t>
        <a:bodyPr/>
        <a:lstStyle/>
        <a:p>
          <a:r>
            <a:rPr lang="en-US"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Georgia" panose="02040502050405020303" pitchFamily="18" charset="0"/>
            </a:rPr>
            <a:t>IV</a:t>
          </a:r>
          <a:endParaRPr lang="en-US"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Georgia" panose="02040502050405020303" pitchFamily="18" charset="0"/>
          </a:endParaRPr>
        </a:p>
      </dgm:t>
    </dgm:pt>
    <dgm:pt modelId="{16943125-D485-4E40-97A0-464212003A40}" type="parTrans" cxnId="{E1FA3961-68F8-4472-A629-84422F8B1981}">
      <dgm:prSet/>
      <dgm:spPr/>
      <dgm:t>
        <a:bodyPr/>
        <a:lstStyle/>
        <a:p>
          <a:endParaRPr lang="en-US"/>
        </a:p>
      </dgm:t>
    </dgm:pt>
    <dgm:pt modelId="{563CA847-EE43-4EEC-BFFE-A22BD2A7FC3F}" type="sibTrans" cxnId="{E1FA3961-68F8-4472-A629-84422F8B1981}">
      <dgm:prSet/>
      <dgm:spPr/>
      <dgm:t>
        <a:bodyPr/>
        <a:lstStyle/>
        <a:p>
          <a:endParaRPr lang="en-US"/>
        </a:p>
      </dgm:t>
    </dgm:pt>
    <dgm:pt modelId="{94E23B82-BAC3-4D66-BAA9-7F372418A9F7}">
      <dgm:prSet phldrT="[Text]" custT="1">
        <dgm:style>
          <a:lnRef idx="1">
            <a:schemeClr val="accent3"/>
          </a:lnRef>
          <a:fillRef idx="2">
            <a:schemeClr val="accent3"/>
          </a:fillRef>
          <a:effectRef idx="1">
            <a:schemeClr val="accent3"/>
          </a:effectRef>
          <a:fontRef idx="minor">
            <a:schemeClr val="dk1"/>
          </a:fontRef>
        </dgm:style>
      </dgm:prSet>
      <dgm:spPr/>
      <dgm:t>
        <a:bodyPr/>
        <a:lstStyle/>
        <a:p>
          <a:r>
            <a:rPr lang="en-US" sz="1600" dirty="0" smtClean="0">
              <a:solidFill>
                <a:schemeClr val="bg2"/>
              </a:solidFill>
              <a:latin typeface="Arial" panose="020B0604020202020204" pitchFamily="34" charset="0"/>
              <a:cs typeface="Arial" panose="020B0604020202020204" pitchFamily="34" charset="0"/>
            </a:rPr>
            <a:t>Schools, prisons, small healthcare facilities</a:t>
          </a:r>
          <a:endParaRPr lang="en-US" sz="1600" dirty="0">
            <a:solidFill>
              <a:schemeClr val="bg2"/>
            </a:solidFill>
            <a:latin typeface="Arial" panose="020B0604020202020204" pitchFamily="34" charset="0"/>
            <a:cs typeface="Arial" panose="020B0604020202020204" pitchFamily="34" charset="0"/>
          </a:endParaRPr>
        </a:p>
      </dgm:t>
    </dgm:pt>
    <dgm:pt modelId="{0C57D4AA-2333-4EBC-A65E-2D29A46F0CB0}" type="parTrans" cxnId="{15750162-4D41-426C-8B34-C2DF7033FA1E}">
      <dgm:prSet/>
      <dgm:spPr/>
      <dgm:t>
        <a:bodyPr/>
        <a:lstStyle/>
        <a:p>
          <a:endParaRPr lang="en-US"/>
        </a:p>
      </dgm:t>
    </dgm:pt>
    <dgm:pt modelId="{2F0F8531-5AEF-4D8A-830A-07F22B34F5B5}" type="sibTrans" cxnId="{15750162-4D41-426C-8B34-C2DF7033FA1E}">
      <dgm:prSet/>
      <dgm:spPr/>
      <dgm:t>
        <a:bodyPr/>
        <a:lstStyle/>
        <a:p>
          <a:endParaRPr lang="en-US"/>
        </a:p>
      </dgm:t>
    </dgm:pt>
    <dgm:pt modelId="{12C2CC7E-90E5-4B83-A843-7576606F8034}">
      <dgm:prSet phldrT="[Text]" custT="1">
        <dgm:style>
          <a:lnRef idx="1">
            <a:schemeClr val="accent3"/>
          </a:lnRef>
          <a:fillRef idx="2">
            <a:schemeClr val="accent3"/>
          </a:fillRef>
          <a:effectRef idx="1">
            <a:schemeClr val="accent3"/>
          </a:effectRef>
          <a:fontRef idx="minor">
            <a:schemeClr val="dk1"/>
          </a:fontRef>
        </dgm:style>
      </dgm:prSet>
      <dgm:spPr/>
      <dgm:t>
        <a:bodyPr/>
        <a:lstStyle/>
        <a:p>
          <a:r>
            <a:rPr lang="en-US" sz="1600" dirty="0" smtClean="0">
              <a:solidFill>
                <a:schemeClr val="bg2"/>
              </a:solidFill>
              <a:latin typeface="Arial" panose="020B0604020202020204" pitchFamily="34" charset="0"/>
              <a:cs typeface="Arial" panose="020B0604020202020204" pitchFamily="34" charset="0"/>
            </a:rPr>
            <a:t>Hospitals, police stations, emergency centers</a:t>
          </a:r>
          <a:endParaRPr lang="en-US" sz="1600" dirty="0">
            <a:solidFill>
              <a:schemeClr val="bg2"/>
            </a:solidFill>
            <a:latin typeface="Arial" panose="020B0604020202020204" pitchFamily="34" charset="0"/>
            <a:cs typeface="Arial" panose="020B0604020202020204" pitchFamily="34" charset="0"/>
          </a:endParaRPr>
        </a:p>
      </dgm:t>
    </dgm:pt>
    <dgm:pt modelId="{5CC95883-A02C-4E9F-8266-D0A8B72FA921}" type="parTrans" cxnId="{E6C28743-E3DC-4F6D-B4A4-9F17CB6D2B6B}">
      <dgm:prSet/>
      <dgm:spPr/>
      <dgm:t>
        <a:bodyPr/>
        <a:lstStyle/>
        <a:p>
          <a:endParaRPr lang="en-US"/>
        </a:p>
      </dgm:t>
    </dgm:pt>
    <dgm:pt modelId="{9C199612-80B2-43CA-8E1A-007245B856E0}" type="sibTrans" cxnId="{E6C28743-E3DC-4F6D-B4A4-9F17CB6D2B6B}">
      <dgm:prSet/>
      <dgm:spPr/>
      <dgm:t>
        <a:bodyPr/>
        <a:lstStyle/>
        <a:p>
          <a:endParaRPr lang="en-US"/>
        </a:p>
      </dgm:t>
    </dgm:pt>
    <dgm:pt modelId="{A350487A-52E0-42E0-9C89-ED9880E6C387}">
      <dgm:prSet phldrT="[Text]" custT="1">
        <dgm:style>
          <a:lnRef idx="1">
            <a:schemeClr val="accent3"/>
          </a:lnRef>
          <a:fillRef idx="2">
            <a:schemeClr val="accent3"/>
          </a:fillRef>
          <a:effectRef idx="1">
            <a:schemeClr val="accent3"/>
          </a:effectRef>
          <a:fontRef idx="minor">
            <a:schemeClr val="dk1"/>
          </a:fontRef>
        </dgm:style>
      </dgm:prSet>
      <dgm:spPr/>
      <dgm:t>
        <a:bodyPr/>
        <a:lstStyle/>
        <a:p>
          <a:r>
            <a:rPr lang="en-US" sz="1800" dirty="0" smtClean="0">
              <a:solidFill>
                <a:schemeClr val="bg2"/>
              </a:solidFill>
              <a:latin typeface="Arial" panose="020B0604020202020204" pitchFamily="34" charset="0"/>
              <a:cs typeface="Arial" panose="020B0604020202020204" pitchFamily="34" charset="0"/>
            </a:rPr>
            <a:t>Essential for Recovery</a:t>
          </a:r>
          <a:endParaRPr lang="en-US" sz="1800" b="1" dirty="0">
            <a:solidFill>
              <a:schemeClr val="bg2"/>
            </a:solidFill>
            <a:latin typeface="Arial" panose="020B0604020202020204" pitchFamily="34" charset="0"/>
            <a:cs typeface="Arial" panose="020B0604020202020204" pitchFamily="34" charset="0"/>
          </a:endParaRPr>
        </a:p>
      </dgm:t>
    </dgm:pt>
    <dgm:pt modelId="{F76F9D4E-C6A5-430F-913F-3975850D31BD}" type="parTrans" cxnId="{0C485BE6-D624-43FE-B38B-71C5F3108812}">
      <dgm:prSet/>
      <dgm:spPr/>
      <dgm:t>
        <a:bodyPr/>
        <a:lstStyle/>
        <a:p>
          <a:endParaRPr lang="en-US"/>
        </a:p>
      </dgm:t>
    </dgm:pt>
    <dgm:pt modelId="{E6C7BAE1-9B8A-401A-B211-95D1B8964F18}" type="sibTrans" cxnId="{0C485BE6-D624-43FE-B38B-71C5F3108812}">
      <dgm:prSet/>
      <dgm:spPr/>
      <dgm:t>
        <a:bodyPr/>
        <a:lstStyle/>
        <a:p>
          <a:endParaRPr lang="en-US"/>
        </a:p>
      </dgm:t>
    </dgm:pt>
    <dgm:pt modelId="{AE76B48C-F9B6-4F4D-8E54-398F455D729B}" type="pres">
      <dgm:prSet presAssocID="{A71B3519-C21D-4497-94CC-66BBADF12A61}" presName="theList" presStyleCnt="0">
        <dgm:presLayoutVars>
          <dgm:dir/>
          <dgm:animLvl val="lvl"/>
          <dgm:resizeHandles val="exact"/>
        </dgm:presLayoutVars>
      </dgm:prSet>
      <dgm:spPr/>
      <dgm:t>
        <a:bodyPr/>
        <a:lstStyle/>
        <a:p>
          <a:endParaRPr lang="en-US"/>
        </a:p>
      </dgm:t>
    </dgm:pt>
    <dgm:pt modelId="{03ACDCE6-9B5C-4307-88DF-A07CCE3A4DFA}" type="pres">
      <dgm:prSet presAssocID="{EE677B5E-869F-4085-A44B-0023685BD835}" presName="compNode" presStyleCnt="0"/>
      <dgm:spPr/>
    </dgm:pt>
    <dgm:pt modelId="{49984E46-26E1-418A-8176-09E8EFC46BB0}" type="pres">
      <dgm:prSet presAssocID="{EE677B5E-869F-4085-A44B-0023685BD835}" presName="aNode" presStyleLbl="bgShp" presStyleIdx="0" presStyleCnt="4"/>
      <dgm:spPr/>
      <dgm:t>
        <a:bodyPr/>
        <a:lstStyle/>
        <a:p>
          <a:endParaRPr lang="en-US"/>
        </a:p>
      </dgm:t>
    </dgm:pt>
    <dgm:pt modelId="{FCB860DA-F3E6-4913-9893-5E620FB435C5}" type="pres">
      <dgm:prSet presAssocID="{EE677B5E-869F-4085-A44B-0023685BD835}" presName="textNode" presStyleLbl="bgShp" presStyleIdx="0" presStyleCnt="4"/>
      <dgm:spPr/>
      <dgm:t>
        <a:bodyPr/>
        <a:lstStyle/>
        <a:p>
          <a:endParaRPr lang="en-US"/>
        </a:p>
      </dgm:t>
    </dgm:pt>
    <dgm:pt modelId="{3AAB5384-1E25-4919-90B4-A4003478982B}" type="pres">
      <dgm:prSet presAssocID="{EE677B5E-869F-4085-A44B-0023685BD835}" presName="compChildNode" presStyleCnt="0"/>
      <dgm:spPr/>
    </dgm:pt>
    <dgm:pt modelId="{EE7A1497-4BEB-480A-9326-34604106918D}" type="pres">
      <dgm:prSet presAssocID="{EE677B5E-869F-4085-A44B-0023685BD835}" presName="theInnerList" presStyleCnt="0"/>
      <dgm:spPr/>
    </dgm:pt>
    <dgm:pt modelId="{42D971FD-4343-4259-9CB3-94A58BD4FF1B}" type="pres">
      <dgm:prSet presAssocID="{BD608BAB-5A23-4785-A796-8B0FA0EF3079}" presName="childNode" presStyleLbl="node1" presStyleIdx="0" presStyleCnt="8">
        <dgm:presLayoutVars>
          <dgm:bulletEnabled val="1"/>
        </dgm:presLayoutVars>
      </dgm:prSet>
      <dgm:spPr/>
      <dgm:t>
        <a:bodyPr/>
        <a:lstStyle/>
        <a:p>
          <a:endParaRPr lang="en-US"/>
        </a:p>
      </dgm:t>
    </dgm:pt>
    <dgm:pt modelId="{D201902B-69BB-4320-9C59-33ABA4FC599E}" type="pres">
      <dgm:prSet presAssocID="{BD608BAB-5A23-4785-A796-8B0FA0EF3079}" presName="aSpace2" presStyleCnt="0"/>
      <dgm:spPr/>
    </dgm:pt>
    <dgm:pt modelId="{21CEF159-0940-402A-9565-8D60366FD29A}" type="pres">
      <dgm:prSet presAssocID="{537488EC-F148-43F3-A271-8E31BE9C2AA5}" presName="childNode" presStyleLbl="node1" presStyleIdx="1" presStyleCnt="8">
        <dgm:presLayoutVars>
          <dgm:bulletEnabled val="1"/>
        </dgm:presLayoutVars>
      </dgm:prSet>
      <dgm:spPr/>
      <dgm:t>
        <a:bodyPr/>
        <a:lstStyle/>
        <a:p>
          <a:endParaRPr lang="en-US"/>
        </a:p>
      </dgm:t>
    </dgm:pt>
    <dgm:pt modelId="{B453FA89-09E1-4540-AC3B-0BC030247F99}" type="pres">
      <dgm:prSet presAssocID="{EE677B5E-869F-4085-A44B-0023685BD835}" presName="aSpace" presStyleCnt="0"/>
      <dgm:spPr/>
    </dgm:pt>
    <dgm:pt modelId="{75060E74-55F0-4037-9F3D-5C9B501E7F83}" type="pres">
      <dgm:prSet presAssocID="{76232E46-7576-4A57-A52E-3307E46E5D8B}" presName="compNode" presStyleCnt="0"/>
      <dgm:spPr/>
    </dgm:pt>
    <dgm:pt modelId="{C2AA4060-15B8-4FDB-A109-C83E37A6D0C3}" type="pres">
      <dgm:prSet presAssocID="{76232E46-7576-4A57-A52E-3307E46E5D8B}" presName="aNode" presStyleLbl="bgShp" presStyleIdx="1" presStyleCnt="4"/>
      <dgm:spPr/>
      <dgm:t>
        <a:bodyPr/>
        <a:lstStyle/>
        <a:p>
          <a:endParaRPr lang="en-US"/>
        </a:p>
      </dgm:t>
    </dgm:pt>
    <dgm:pt modelId="{3B3EC56C-8D1A-4145-B069-3114A8401EE7}" type="pres">
      <dgm:prSet presAssocID="{76232E46-7576-4A57-A52E-3307E46E5D8B}" presName="textNode" presStyleLbl="bgShp" presStyleIdx="1" presStyleCnt="4"/>
      <dgm:spPr/>
      <dgm:t>
        <a:bodyPr/>
        <a:lstStyle/>
        <a:p>
          <a:endParaRPr lang="en-US"/>
        </a:p>
      </dgm:t>
    </dgm:pt>
    <dgm:pt modelId="{D127FB8F-BB75-4349-BBCD-3B80F942ADA4}" type="pres">
      <dgm:prSet presAssocID="{76232E46-7576-4A57-A52E-3307E46E5D8B}" presName="compChildNode" presStyleCnt="0"/>
      <dgm:spPr/>
    </dgm:pt>
    <dgm:pt modelId="{59A74274-9115-45C5-8831-9149C34FD44E}" type="pres">
      <dgm:prSet presAssocID="{76232E46-7576-4A57-A52E-3307E46E5D8B}" presName="theInnerList" presStyleCnt="0"/>
      <dgm:spPr/>
    </dgm:pt>
    <dgm:pt modelId="{5F0F5F02-5EE5-42FD-B590-14995ACBDE85}" type="pres">
      <dgm:prSet presAssocID="{59D75FC4-B5CA-4B05-8B7A-39571104055B}" presName="childNode" presStyleLbl="node1" presStyleIdx="2" presStyleCnt="8">
        <dgm:presLayoutVars>
          <dgm:bulletEnabled val="1"/>
        </dgm:presLayoutVars>
      </dgm:prSet>
      <dgm:spPr/>
      <dgm:t>
        <a:bodyPr/>
        <a:lstStyle/>
        <a:p>
          <a:endParaRPr lang="en-US"/>
        </a:p>
      </dgm:t>
    </dgm:pt>
    <dgm:pt modelId="{D858BF35-0B2B-4D61-8C3E-B068ADB1A177}" type="pres">
      <dgm:prSet presAssocID="{59D75FC4-B5CA-4B05-8B7A-39571104055B}" presName="aSpace2" presStyleCnt="0"/>
      <dgm:spPr/>
    </dgm:pt>
    <dgm:pt modelId="{6643F1A0-536E-491E-9E39-13281324FD18}" type="pres">
      <dgm:prSet presAssocID="{BD7AD127-4D2D-42F2-8873-54BFFDFC8E75}" presName="childNode" presStyleLbl="node1" presStyleIdx="3" presStyleCnt="8">
        <dgm:presLayoutVars>
          <dgm:bulletEnabled val="1"/>
        </dgm:presLayoutVars>
      </dgm:prSet>
      <dgm:spPr/>
      <dgm:t>
        <a:bodyPr/>
        <a:lstStyle/>
        <a:p>
          <a:endParaRPr lang="en-US"/>
        </a:p>
      </dgm:t>
    </dgm:pt>
    <dgm:pt modelId="{7F345958-3934-4FD2-99F2-907E64F81F9C}" type="pres">
      <dgm:prSet presAssocID="{76232E46-7576-4A57-A52E-3307E46E5D8B}" presName="aSpace" presStyleCnt="0"/>
      <dgm:spPr/>
    </dgm:pt>
    <dgm:pt modelId="{E0F799AE-069C-4076-A144-C0E434A8AA49}" type="pres">
      <dgm:prSet presAssocID="{6D1AF3D0-8813-4DB5-908E-CD3F1DD3D511}" presName="compNode" presStyleCnt="0"/>
      <dgm:spPr/>
    </dgm:pt>
    <dgm:pt modelId="{8A315C0E-4A89-4B2B-979A-8CA8134A1739}" type="pres">
      <dgm:prSet presAssocID="{6D1AF3D0-8813-4DB5-908E-CD3F1DD3D511}" presName="aNode" presStyleLbl="bgShp" presStyleIdx="2" presStyleCnt="4"/>
      <dgm:spPr/>
      <dgm:t>
        <a:bodyPr/>
        <a:lstStyle/>
        <a:p>
          <a:endParaRPr lang="en-US"/>
        </a:p>
      </dgm:t>
    </dgm:pt>
    <dgm:pt modelId="{93745B98-8D90-44A1-B29B-0AE8169785CF}" type="pres">
      <dgm:prSet presAssocID="{6D1AF3D0-8813-4DB5-908E-CD3F1DD3D511}" presName="textNode" presStyleLbl="bgShp" presStyleIdx="2" presStyleCnt="4"/>
      <dgm:spPr/>
      <dgm:t>
        <a:bodyPr/>
        <a:lstStyle/>
        <a:p>
          <a:endParaRPr lang="en-US"/>
        </a:p>
      </dgm:t>
    </dgm:pt>
    <dgm:pt modelId="{D27A0CE2-0BB9-4BC0-9509-C6B1F8480429}" type="pres">
      <dgm:prSet presAssocID="{6D1AF3D0-8813-4DB5-908E-CD3F1DD3D511}" presName="compChildNode" presStyleCnt="0"/>
      <dgm:spPr/>
    </dgm:pt>
    <dgm:pt modelId="{5B7E3C40-B5F1-4885-B910-177836B0B7AB}" type="pres">
      <dgm:prSet presAssocID="{6D1AF3D0-8813-4DB5-908E-CD3F1DD3D511}" presName="theInnerList" presStyleCnt="0"/>
      <dgm:spPr/>
    </dgm:pt>
    <dgm:pt modelId="{F8178C90-94A0-4E63-A47F-932E803DF4B1}" type="pres">
      <dgm:prSet presAssocID="{447DE70D-7098-45BA-8DB3-B7A87D988966}" presName="childNode" presStyleLbl="node1" presStyleIdx="4" presStyleCnt="8">
        <dgm:presLayoutVars>
          <dgm:bulletEnabled val="1"/>
        </dgm:presLayoutVars>
      </dgm:prSet>
      <dgm:spPr/>
      <dgm:t>
        <a:bodyPr/>
        <a:lstStyle/>
        <a:p>
          <a:endParaRPr lang="en-US"/>
        </a:p>
      </dgm:t>
    </dgm:pt>
    <dgm:pt modelId="{91BD1DF8-E8A5-4CBF-BBF2-B4E18EEA30AF}" type="pres">
      <dgm:prSet presAssocID="{447DE70D-7098-45BA-8DB3-B7A87D988966}" presName="aSpace2" presStyleCnt="0"/>
      <dgm:spPr/>
    </dgm:pt>
    <dgm:pt modelId="{D601FC78-982F-437B-99C2-140EF519D983}" type="pres">
      <dgm:prSet presAssocID="{94E23B82-BAC3-4D66-BAA9-7F372418A9F7}" presName="childNode" presStyleLbl="node1" presStyleIdx="5" presStyleCnt="8">
        <dgm:presLayoutVars>
          <dgm:bulletEnabled val="1"/>
        </dgm:presLayoutVars>
      </dgm:prSet>
      <dgm:spPr/>
      <dgm:t>
        <a:bodyPr/>
        <a:lstStyle/>
        <a:p>
          <a:endParaRPr lang="en-US"/>
        </a:p>
      </dgm:t>
    </dgm:pt>
    <dgm:pt modelId="{72732BFE-35DA-4345-AB90-393F584264FE}" type="pres">
      <dgm:prSet presAssocID="{6D1AF3D0-8813-4DB5-908E-CD3F1DD3D511}" presName="aSpace" presStyleCnt="0"/>
      <dgm:spPr/>
    </dgm:pt>
    <dgm:pt modelId="{6EBC324B-6F7C-4EEC-B4D0-595645581438}" type="pres">
      <dgm:prSet presAssocID="{0F736FAC-64DF-4A69-8EE0-0AF3E250BEF2}" presName="compNode" presStyleCnt="0"/>
      <dgm:spPr/>
    </dgm:pt>
    <dgm:pt modelId="{95862E23-E1FB-4CED-A5A4-FADAEE30509C}" type="pres">
      <dgm:prSet presAssocID="{0F736FAC-64DF-4A69-8EE0-0AF3E250BEF2}" presName="aNode" presStyleLbl="bgShp" presStyleIdx="3" presStyleCnt="4"/>
      <dgm:spPr/>
      <dgm:t>
        <a:bodyPr/>
        <a:lstStyle/>
        <a:p>
          <a:endParaRPr lang="en-US"/>
        </a:p>
      </dgm:t>
    </dgm:pt>
    <dgm:pt modelId="{9E136C6B-E157-479F-9E37-9E5E0021336A}" type="pres">
      <dgm:prSet presAssocID="{0F736FAC-64DF-4A69-8EE0-0AF3E250BEF2}" presName="textNode" presStyleLbl="bgShp" presStyleIdx="3" presStyleCnt="4"/>
      <dgm:spPr/>
      <dgm:t>
        <a:bodyPr/>
        <a:lstStyle/>
        <a:p>
          <a:endParaRPr lang="en-US"/>
        </a:p>
      </dgm:t>
    </dgm:pt>
    <dgm:pt modelId="{AF9723D9-C371-40B0-91DC-5D9990F70C82}" type="pres">
      <dgm:prSet presAssocID="{0F736FAC-64DF-4A69-8EE0-0AF3E250BEF2}" presName="compChildNode" presStyleCnt="0"/>
      <dgm:spPr/>
    </dgm:pt>
    <dgm:pt modelId="{48FBDD1B-4547-404A-ABD8-43C0FADC4859}" type="pres">
      <dgm:prSet presAssocID="{0F736FAC-64DF-4A69-8EE0-0AF3E250BEF2}" presName="theInnerList" presStyleCnt="0"/>
      <dgm:spPr/>
    </dgm:pt>
    <dgm:pt modelId="{EB2D587B-D851-4019-A4AA-77E72A0B881B}" type="pres">
      <dgm:prSet presAssocID="{A350487A-52E0-42E0-9C89-ED9880E6C387}" presName="childNode" presStyleLbl="node1" presStyleIdx="6" presStyleCnt="8">
        <dgm:presLayoutVars>
          <dgm:bulletEnabled val="1"/>
        </dgm:presLayoutVars>
      </dgm:prSet>
      <dgm:spPr/>
      <dgm:t>
        <a:bodyPr/>
        <a:lstStyle/>
        <a:p>
          <a:endParaRPr lang="en-US"/>
        </a:p>
      </dgm:t>
    </dgm:pt>
    <dgm:pt modelId="{A86BB640-E1A9-4005-A19A-F470F240CF01}" type="pres">
      <dgm:prSet presAssocID="{A350487A-52E0-42E0-9C89-ED9880E6C387}" presName="aSpace2" presStyleCnt="0"/>
      <dgm:spPr/>
    </dgm:pt>
    <dgm:pt modelId="{3D541D23-3E38-4EAD-B0F2-DD60F2915A70}" type="pres">
      <dgm:prSet presAssocID="{12C2CC7E-90E5-4B83-A843-7576606F8034}" presName="childNode" presStyleLbl="node1" presStyleIdx="7" presStyleCnt="8">
        <dgm:presLayoutVars>
          <dgm:bulletEnabled val="1"/>
        </dgm:presLayoutVars>
      </dgm:prSet>
      <dgm:spPr/>
      <dgm:t>
        <a:bodyPr/>
        <a:lstStyle/>
        <a:p>
          <a:endParaRPr lang="en-US"/>
        </a:p>
      </dgm:t>
    </dgm:pt>
  </dgm:ptLst>
  <dgm:cxnLst>
    <dgm:cxn modelId="{4EF9D038-A70B-4CC6-9C4A-7D72B36CB81B}" type="presOf" srcId="{A350487A-52E0-42E0-9C89-ED9880E6C387}" destId="{EB2D587B-D851-4019-A4AA-77E72A0B881B}" srcOrd="0" destOrd="0" presId="urn:microsoft.com/office/officeart/2005/8/layout/lProcess2"/>
    <dgm:cxn modelId="{35A7FD68-9943-4E80-9431-C88844F0014D}" srcId="{A71B3519-C21D-4497-94CC-66BBADF12A61}" destId="{76232E46-7576-4A57-A52E-3307E46E5D8B}" srcOrd="1" destOrd="0" parTransId="{0FC19E4E-91DA-466C-8056-2FD7012C4015}" sibTransId="{074FB1CD-E949-409B-A950-50BA46F902EC}"/>
    <dgm:cxn modelId="{5D3A0380-8D44-4855-A781-C6764C8F2612}" type="presOf" srcId="{76232E46-7576-4A57-A52E-3307E46E5D8B}" destId="{3B3EC56C-8D1A-4145-B069-3114A8401EE7}" srcOrd="1" destOrd="0" presId="urn:microsoft.com/office/officeart/2005/8/layout/lProcess2"/>
    <dgm:cxn modelId="{15750162-4D41-426C-8B34-C2DF7033FA1E}" srcId="{6D1AF3D0-8813-4DB5-908E-CD3F1DD3D511}" destId="{94E23B82-BAC3-4D66-BAA9-7F372418A9F7}" srcOrd="1" destOrd="0" parTransId="{0C57D4AA-2333-4EBC-A65E-2D29A46F0CB0}" sibTransId="{2F0F8531-5AEF-4D8A-830A-07F22B34F5B5}"/>
    <dgm:cxn modelId="{0C485BE6-D624-43FE-B38B-71C5F3108812}" srcId="{0F736FAC-64DF-4A69-8EE0-0AF3E250BEF2}" destId="{A350487A-52E0-42E0-9C89-ED9880E6C387}" srcOrd="0" destOrd="0" parTransId="{F76F9D4E-C6A5-430F-913F-3975850D31BD}" sibTransId="{E6C7BAE1-9B8A-401A-B211-95D1B8964F18}"/>
    <dgm:cxn modelId="{E1FA3961-68F8-4472-A629-84422F8B1981}" srcId="{A71B3519-C21D-4497-94CC-66BBADF12A61}" destId="{0F736FAC-64DF-4A69-8EE0-0AF3E250BEF2}" srcOrd="3" destOrd="0" parTransId="{16943125-D485-4E40-97A0-464212003A40}" sibTransId="{563CA847-EE43-4EEC-BFFE-A22BD2A7FC3F}"/>
    <dgm:cxn modelId="{C6E052AF-D6FB-4C74-91F4-6BBA9CA456AF}" type="presOf" srcId="{76232E46-7576-4A57-A52E-3307E46E5D8B}" destId="{C2AA4060-15B8-4FDB-A109-C83E37A6D0C3}" srcOrd="0" destOrd="0" presId="urn:microsoft.com/office/officeart/2005/8/layout/lProcess2"/>
    <dgm:cxn modelId="{2844AC76-2EBE-4AA0-BA4A-E10DBA7323CA}" srcId="{A71B3519-C21D-4497-94CC-66BBADF12A61}" destId="{6D1AF3D0-8813-4DB5-908E-CD3F1DD3D511}" srcOrd="2" destOrd="0" parTransId="{C110B71B-D21A-411D-93F5-A8A94B04C372}" sibTransId="{5C20D310-56CB-426F-8BDF-734C4F29CA58}"/>
    <dgm:cxn modelId="{BE21CED9-12D9-47E1-AD3D-536083931D46}" srcId="{A71B3519-C21D-4497-94CC-66BBADF12A61}" destId="{EE677B5E-869F-4085-A44B-0023685BD835}" srcOrd="0" destOrd="0" parTransId="{77191485-5C87-4720-9A7B-C87810BCFAD3}" sibTransId="{D5FB0250-D195-479B-B137-1358D7B73DCE}"/>
    <dgm:cxn modelId="{2577EAB3-AE57-4FF1-8C37-B73AA2F14AA9}" type="presOf" srcId="{0F736FAC-64DF-4A69-8EE0-0AF3E250BEF2}" destId="{9E136C6B-E157-479F-9E37-9E5E0021336A}" srcOrd="1" destOrd="0" presId="urn:microsoft.com/office/officeart/2005/8/layout/lProcess2"/>
    <dgm:cxn modelId="{AD5BE268-57C9-43BE-AC41-F0BE75E34A59}" type="presOf" srcId="{59D75FC4-B5CA-4B05-8B7A-39571104055B}" destId="{5F0F5F02-5EE5-42FD-B590-14995ACBDE85}" srcOrd="0" destOrd="0" presId="urn:microsoft.com/office/officeart/2005/8/layout/lProcess2"/>
    <dgm:cxn modelId="{79EAEF05-E713-46B3-8FC9-6A133DD05B06}" type="presOf" srcId="{BD7AD127-4D2D-42F2-8873-54BFFDFC8E75}" destId="{6643F1A0-536E-491E-9E39-13281324FD18}" srcOrd="0" destOrd="0" presId="urn:microsoft.com/office/officeart/2005/8/layout/lProcess2"/>
    <dgm:cxn modelId="{532AF9E3-E4AE-41FD-8A15-217817D4156C}" type="presOf" srcId="{EE677B5E-869F-4085-A44B-0023685BD835}" destId="{FCB860DA-F3E6-4913-9893-5E620FB435C5}" srcOrd="1" destOrd="0" presId="urn:microsoft.com/office/officeart/2005/8/layout/lProcess2"/>
    <dgm:cxn modelId="{7A36613F-0EEE-4E0B-9EA5-D01344D71DAC}" type="presOf" srcId="{447DE70D-7098-45BA-8DB3-B7A87D988966}" destId="{F8178C90-94A0-4E63-A47F-932E803DF4B1}" srcOrd="0" destOrd="0" presId="urn:microsoft.com/office/officeart/2005/8/layout/lProcess2"/>
    <dgm:cxn modelId="{274892E8-9914-41B4-8A5B-6160C39694CD}" type="presOf" srcId="{94E23B82-BAC3-4D66-BAA9-7F372418A9F7}" destId="{D601FC78-982F-437B-99C2-140EF519D983}" srcOrd="0" destOrd="0" presId="urn:microsoft.com/office/officeart/2005/8/layout/lProcess2"/>
    <dgm:cxn modelId="{865377B6-3242-4F1B-B48E-E9E7719C8590}" srcId="{76232E46-7576-4A57-A52E-3307E46E5D8B}" destId="{59D75FC4-B5CA-4B05-8B7A-39571104055B}" srcOrd="0" destOrd="0" parTransId="{C345461C-247A-4DEB-AEAF-B42919A88B0C}" sibTransId="{026E1F9B-5812-4311-8FB9-E55BA0CB972B}"/>
    <dgm:cxn modelId="{6B513224-5148-4874-BB87-1AC56DBCA511}" srcId="{76232E46-7576-4A57-A52E-3307E46E5D8B}" destId="{BD7AD127-4D2D-42F2-8873-54BFFDFC8E75}" srcOrd="1" destOrd="0" parTransId="{2C35FE50-8A2D-4B96-85E5-F3D9A74504A9}" sibTransId="{65B76F61-AE27-4C15-A703-CBAF87B39954}"/>
    <dgm:cxn modelId="{B18A260E-1E32-41C7-90F9-FFDAFBC633EE}" type="presOf" srcId="{A71B3519-C21D-4497-94CC-66BBADF12A61}" destId="{AE76B48C-F9B6-4F4D-8E54-398F455D729B}" srcOrd="0" destOrd="0" presId="urn:microsoft.com/office/officeart/2005/8/layout/lProcess2"/>
    <dgm:cxn modelId="{EF7AD43D-3A9E-470C-A9D9-297A2AC002F8}" type="presOf" srcId="{BD608BAB-5A23-4785-A796-8B0FA0EF3079}" destId="{42D971FD-4343-4259-9CB3-94A58BD4FF1B}" srcOrd="0" destOrd="0" presId="urn:microsoft.com/office/officeart/2005/8/layout/lProcess2"/>
    <dgm:cxn modelId="{44B0A4A6-1C3C-4F04-BFEA-D7E714772893}" type="presOf" srcId="{537488EC-F148-43F3-A271-8E31BE9C2AA5}" destId="{21CEF159-0940-402A-9565-8D60366FD29A}" srcOrd="0" destOrd="0" presId="urn:microsoft.com/office/officeart/2005/8/layout/lProcess2"/>
    <dgm:cxn modelId="{E6C28743-E3DC-4F6D-B4A4-9F17CB6D2B6B}" srcId="{0F736FAC-64DF-4A69-8EE0-0AF3E250BEF2}" destId="{12C2CC7E-90E5-4B83-A843-7576606F8034}" srcOrd="1" destOrd="0" parTransId="{5CC95883-A02C-4E9F-8266-D0A8B72FA921}" sibTransId="{9C199612-80B2-43CA-8E1A-007245B856E0}"/>
    <dgm:cxn modelId="{15B36778-342F-4214-B21C-1AC389A55D96}" type="presOf" srcId="{6D1AF3D0-8813-4DB5-908E-CD3F1DD3D511}" destId="{93745B98-8D90-44A1-B29B-0AE8169785CF}" srcOrd="1" destOrd="0" presId="urn:microsoft.com/office/officeart/2005/8/layout/lProcess2"/>
    <dgm:cxn modelId="{A2F92689-EAAF-4DDC-A203-5CF7AB379A3B}" type="presOf" srcId="{6D1AF3D0-8813-4DB5-908E-CD3F1DD3D511}" destId="{8A315C0E-4A89-4B2B-979A-8CA8134A1739}" srcOrd="0" destOrd="0" presId="urn:microsoft.com/office/officeart/2005/8/layout/lProcess2"/>
    <dgm:cxn modelId="{1E2706D8-1F63-432E-A05F-816615698352}" srcId="{EE677B5E-869F-4085-A44B-0023685BD835}" destId="{BD608BAB-5A23-4785-A796-8B0FA0EF3079}" srcOrd="0" destOrd="0" parTransId="{1B894FBC-E4EC-4C4C-9A1F-728665256CBB}" sibTransId="{ACD0A447-B774-4849-9BB1-315640B4F848}"/>
    <dgm:cxn modelId="{752ED8F9-D02D-48FB-8086-57EA7CC2CBE6}" srcId="{6D1AF3D0-8813-4DB5-908E-CD3F1DD3D511}" destId="{447DE70D-7098-45BA-8DB3-B7A87D988966}" srcOrd="0" destOrd="0" parTransId="{B61B9DDF-C504-49D9-A390-BC31778AD16B}" sibTransId="{F1E00E99-3803-4369-9B5C-0A3DEF35761C}"/>
    <dgm:cxn modelId="{D88B056D-FCF1-4B95-B13E-561C5A5AEE50}" srcId="{EE677B5E-869F-4085-A44B-0023685BD835}" destId="{537488EC-F148-43F3-A271-8E31BE9C2AA5}" srcOrd="1" destOrd="0" parTransId="{C9E22A12-EE71-40BD-9330-BA4EEE482CD0}" sibTransId="{91483AF4-10A0-42F1-AAAA-0546E9FCB0D2}"/>
    <dgm:cxn modelId="{B3CEF1D6-0602-4133-A66D-EFFF6509D122}" type="presOf" srcId="{EE677B5E-869F-4085-A44B-0023685BD835}" destId="{49984E46-26E1-418A-8176-09E8EFC46BB0}" srcOrd="0" destOrd="0" presId="urn:microsoft.com/office/officeart/2005/8/layout/lProcess2"/>
    <dgm:cxn modelId="{DFFAE496-0CE7-4EC9-9A4A-F61C29D15941}" type="presOf" srcId="{0F736FAC-64DF-4A69-8EE0-0AF3E250BEF2}" destId="{95862E23-E1FB-4CED-A5A4-FADAEE30509C}" srcOrd="0" destOrd="0" presId="urn:microsoft.com/office/officeart/2005/8/layout/lProcess2"/>
    <dgm:cxn modelId="{27EE568C-73AC-440C-8DB6-9032677FB718}" type="presOf" srcId="{12C2CC7E-90E5-4B83-A843-7576606F8034}" destId="{3D541D23-3E38-4EAD-B0F2-DD60F2915A70}" srcOrd="0" destOrd="0" presId="urn:microsoft.com/office/officeart/2005/8/layout/lProcess2"/>
    <dgm:cxn modelId="{E0116A89-3E87-459D-B069-F5ADC7471431}" type="presParOf" srcId="{AE76B48C-F9B6-4F4D-8E54-398F455D729B}" destId="{03ACDCE6-9B5C-4307-88DF-A07CCE3A4DFA}" srcOrd="0" destOrd="0" presId="urn:microsoft.com/office/officeart/2005/8/layout/lProcess2"/>
    <dgm:cxn modelId="{EB67298A-4152-4D0E-AAD8-8328131C30F8}" type="presParOf" srcId="{03ACDCE6-9B5C-4307-88DF-A07CCE3A4DFA}" destId="{49984E46-26E1-418A-8176-09E8EFC46BB0}" srcOrd="0" destOrd="0" presId="urn:microsoft.com/office/officeart/2005/8/layout/lProcess2"/>
    <dgm:cxn modelId="{0BAA4D98-1889-4637-9D88-30E9694D6F26}" type="presParOf" srcId="{03ACDCE6-9B5C-4307-88DF-A07CCE3A4DFA}" destId="{FCB860DA-F3E6-4913-9893-5E620FB435C5}" srcOrd="1" destOrd="0" presId="urn:microsoft.com/office/officeart/2005/8/layout/lProcess2"/>
    <dgm:cxn modelId="{924A6430-A687-4AF3-864D-2574966AA0B9}" type="presParOf" srcId="{03ACDCE6-9B5C-4307-88DF-A07CCE3A4DFA}" destId="{3AAB5384-1E25-4919-90B4-A4003478982B}" srcOrd="2" destOrd="0" presId="urn:microsoft.com/office/officeart/2005/8/layout/lProcess2"/>
    <dgm:cxn modelId="{29777697-2B9B-4360-B171-4E7D97765BB3}" type="presParOf" srcId="{3AAB5384-1E25-4919-90B4-A4003478982B}" destId="{EE7A1497-4BEB-480A-9326-34604106918D}" srcOrd="0" destOrd="0" presId="urn:microsoft.com/office/officeart/2005/8/layout/lProcess2"/>
    <dgm:cxn modelId="{8AD75BF8-4CA9-47EB-A078-49D9EAA10C18}" type="presParOf" srcId="{EE7A1497-4BEB-480A-9326-34604106918D}" destId="{42D971FD-4343-4259-9CB3-94A58BD4FF1B}" srcOrd="0" destOrd="0" presId="urn:microsoft.com/office/officeart/2005/8/layout/lProcess2"/>
    <dgm:cxn modelId="{C6F216EF-F472-430B-983D-4C103C32132A}" type="presParOf" srcId="{EE7A1497-4BEB-480A-9326-34604106918D}" destId="{D201902B-69BB-4320-9C59-33ABA4FC599E}" srcOrd="1" destOrd="0" presId="urn:microsoft.com/office/officeart/2005/8/layout/lProcess2"/>
    <dgm:cxn modelId="{699F5FB3-E42B-43B5-A07E-CD3EEFB429F1}" type="presParOf" srcId="{EE7A1497-4BEB-480A-9326-34604106918D}" destId="{21CEF159-0940-402A-9565-8D60366FD29A}" srcOrd="2" destOrd="0" presId="urn:microsoft.com/office/officeart/2005/8/layout/lProcess2"/>
    <dgm:cxn modelId="{C73B1E53-2FA8-4739-87BD-B027F2F71070}" type="presParOf" srcId="{AE76B48C-F9B6-4F4D-8E54-398F455D729B}" destId="{B453FA89-09E1-4540-AC3B-0BC030247F99}" srcOrd="1" destOrd="0" presId="urn:microsoft.com/office/officeart/2005/8/layout/lProcess2"/>
    <dgm:cxn modelId="{F734ADF6-EB2F-40E3-8776-2DB7C91BD092}" type="presParOf" srcId="{AE76B48C-F9B6-4F4D-8E54-398F455D729B}" destId="{75060E74-55F0-4037-9F3D-5C9B501E7F83}" srcOrd="2" destOrd="0" presId="urn:microsoft.com/office/officeart/2005/8/layout/lProcess2"/>
    <dgm:cxn modelId="{D499DC7E-A463-401B-9FD4-F9E5281CAE2A}" type="presParOf" srcId="{75060E74-55F0-4037-9F3D-5C9B501E7F83}" destId="{C2AA4060-15B8-4FDB-A109-C83E37A6D0C3}" srcOrd="0" destOrd="0" presId="urn:microsoft.com/office/officeart/2005/8/layout/lProcess2"/>
    <dgm:cxn modelId="{430A933F-ED19-447F-8D96-58BA809698CB}" type="presParOf" srcId="{75060E74-55F0-4037-9F3D-5C9B501E7F83}" destId="{3B3EC56C-8D1A-4145-B069-3114A8401EE7}" srcOrd="1" destOrd="0" presId="urn:microsoft.com/office/officeart/2005/8/layout/lProcess2"/>
    <dgm:cxn modelId="{914A0DB7-78B1-448B-979B-F0770ADE3D0D}" type="presParOf" srcId="{75060E74-55F0-4037-9F3D-5C9B501E7F83}" destId="{D127FB8F-BB75-4349-BBCD-3B80F942ADA4}" srcOrd="2" destOrd="0" presId="urn:microsoft.com/office/officeart/2005/8/layout/lProcess2"/>
    <dgm:cxn modelId="{DD6E98C3-C95E-4238-A279-B60E8796E964}" type="presParOf" srcId="{D127FB8F-BB75-4349-BBCD-3B80F942ADA4}" destId="{59A74274-9115-45C5-8831-9149C34FD44E}" srcOrd="0" destOrd="0" presId="urn:microsoft.com/office/officeart/2005/8/layout/lProcess2"/>
    <dgm:cxn modelId="{FEF73328-B783-40E8-8F40-2AD5FA3F6896}" type="presParOf" srcId="{59A74274-9115-45C5-8831-9149C34FD44E}" destId="{5F0F5F02-5EE5-42FD-B590-14995ACBDE85}" srcOrd="0" destOrd="0" presId="urn:microsoft.com/office/officeart/2005/8/layout/lProcess2"/>
    <dgm:cxn modelId="{7D7264EB-5FCC-4E34-B9AE-18B97FFBE15B}" type="presParOf" srcId="{59A74274-9115-45C5-8831-9149C34FD44E}" destId="{D858BF35-0B2B-4D61-8C3E-B068ADB1A177}" srcOrd="1" destOrd="0" presId="urn:microsoft.com/office/officeart/2005/8/layout/lProcess2"/>
    <dgm:cxn modelId="{682846C8-114A-4B8B-9722-77162864E8A0}" type="presParOf" srcId="{59A74274-9115-45C5-8831-9149C34FD44E}" destId="{6643F1A0-536E-491E-9E39-13281324FD18}" srcOrd="2" destOrd="0" presId="urn:microsoft.com/office/officeart/2005/8/layout/lProcess2"/>
    <dgm:cxn modelId="{AB5C4774-7C9D-48BD-928F-E5C19B90A1A0}" type="presParOf" srcId="{AE76B48C-F9B6-4F4D-8E54-398F455D729B}" destId="{7F345958-3934-4FD2-99F2-907E64F81F9C}" srcOrd="3" destOrd="0" presId="urn:microsoft.com/office/officeart/2005/8/layout/lProcess2"/>
    <dgm:cxn modelId="{99FEE9F4-D5E0-4CF5-8761-FC439DBB3B1C}" type="presParOf" srcId="{AE76B48C-F9B6-4F4D-8E54-398F455D729B}" destId="{E0F799AE-069C-4076-A144-C0E434A8AA49}" srcOrd="4" destOrd="0" presId="urn:microsoft.com/office/officeart/2005/8/layout/lProcess2"/>
    <dgm:cxn modelId="{A5F5A887-A744-4C72-97B3-3BD125456B47}" type="presParOf" srcId="{E0F799AE-069C-4076-A144-C0E434A8AA49}" destId="{8A315C0E-4A89-4B2B-979A-8CA8134A1739}" srcOrd="0" destOrd="0" presId="urn:microsoft.com/office/officeart/2005/8/layout/lProcess2"/>
    <dgm:cxn modelId="{B866527A-C0C9-417B-82FB-344D07C5071C}" type="presParOf" srcId="{E0F799AE-069C-4076-A144-C0E434A8AA49}" destId="{93745B98-8D90-44A1-B29B-0AE8169785CF}" srcOrd="1" destOrd="0" presId="urn:microsoft.com/office/officeart/2005/8/layout/lProcess2"/>
    <dgm:cxn modelId="{8BDBB3F2-09A5-4138-8703-AEC18E1D709C}" type="presParOf" srcId="{E0F799AE-069C-4076-A144-C0E434A8AA49}" destId="{D27A0CE2-0BB9-4BC0-9509-C6B1F8480429}" srcOrd="2" destOrd="0" presId="urn:microsoft.com/office/officeart/2005/8/layout/lProcess2"/>
    <dgm:cxn modelId="{4EAF63C0-C540-4531-A273-0C7AD30FA5CE}" type="presParOf" srcId="{D27A0CE2-0BB9-4BC0-9509-C6B1F8480429}" destId="{5B7E3C40-B5F1-4885-B910-177836B0B7AB}" srcOrd="0" destOrd="0" presId="urn:microsoft.com/office/officeart/2005/8/layout/lProcess2"/>
    <dgm:cxn modelId="{966D350E-21E1-4E10-9AC1-184CD7F80CAD}" type="presParOf" srcId="{5B7E3C40-B5F1-4885-B910-177836B0B7AB}" destId="{F8178C90-94A0-4E63-A47F-932E803DF4B1}" srcOrd="0" destOrd="0" presId="urn:microsoft.com/office/officeart/2005/8/layout/lProcess2"/>
    <dgm:cxn modelId="{93BD5D86-8672-43E2-8BB5-A7E09DDC36F7}" type="presParOf" srcId="{5B7E3C40-B5F1-4885-B910-177836B0B7AB}" destId="{91BD1DF8-E8A5-4CBF-BBF2-B4E18EEA30AF}" srcOrd="1" destOrd="0" presId="urn:microsoft.com/office/officeart/2005/8/layout/lProcess2"/>
    <dgm:cxn modelId="{C6B7B193-FDCC-4A37-8ECB-DB81EA814846}" type="presParOf" srcId="{5B7E3C40-B5F1-4885-B910-177836B0B7AB}" destId="{D601FC78-982F-437B-99C2-140EF519D983}" srcOrd="2" destOrd="0" presId="urn:microsoft.com/office/officeart/2005/8/layout/lProcess2"/>
    <dgm:cxn modelId="{E64A9A71-694D-4979-AB83-6DC1EDDCADF2}" type="presParOf" srcId="{AE76B48C-F9B6-4F4D-8E54-398F455D729B}" destId="{72732BFE-35DA-4345-AB90-393F584264FE}" srcOrd="5" destOrd="0" presId="urn:microsoft.com/office/officeart/2005/8/layout/lProcess2"/>
    <dgm:cxn modelId="{564F58D3-E3B6-4043-A87F-B83AC671C56E}" type="presParOf" srcId="{AE76B48C-F9B6-4F4D-8E54-398F455D729B}" destId="{6EBC324B-6F7C-4EEC-B4D0-595645581438}" srcOrd="6" destOrd="0" presId="urn:microsoft.com/office/officeart/2005/8/layout/lProcess2"/>
    <dgm:cxn modelId="{5B97CEF8-016F-40A4-B180-2810A8517F87}" type="presParOf" srcId="{6EBC324B-6F7C-4EEC-B4D0-595645581438}" destId="{95862E23-E1FB-4CED-A5A4-FADAEE30509C}" srcOrd="0" destOrd="0" presId="urn:microsoft.com/office/officeart/2005/8/layout/lProcess2"/>
    <dgm:cxn modelId="{EA67F3E1-1FA6-455F-A551-43F192E0ECB8}" type="presParOf" srcId="{6EBC324B-6F7C-4EEC-B4D0-595645581438}" destId="{9E136C6B-E157-479F-9E37-9E5E0021336A}" srcOrd="1" destOrd="0" presId="urn:microsoft.com/office/officeart/2005/8/layout/lProcess2"/>
    <dgm:cxn modelId="{B3E8F624-37D2-4B18-8FF8-C5512ED67EC0}" type="presParOf" srcId="{6EBC324B-6F7C-4EEC-B4D0-595645581438}" destId="{AF9723D9-C371-40B0-91DC-5D9990F70C82}" srcOrd="2" destOrd="0" presId="urn:microsoft.com/office/officeart/2005/8/layout/lProcess2"/>
    <dgm:cxn modelId="{D575015A-2950-4815-A0E3-95537D8D910F}" type="presParOf" srcId="{AF9723D9-C371-40B0-91DC-5D9990F70C82}" destId="{48FBDD1B-4547-404A-ABD8-43C0FADC4859}" srcOrd="0" destOrd="0" presId="urn:microsoft.com/office/officeart/2005/8/layout/lProcess2"/>
    <dgm:cxn modelId="{B71A1169-9A73-48F5-B499-DF15752DCEC1}" type="presParOf" srcId="{48FBDD1B-4547-404A-ABD8-43C0FADC4859}" destId="{EB2D587B-D851-4019-A4AA-77E72A0B881B}" srcOrd="0" destOrd="0" presId="urn:microsoft.com/office/officeart/2005/8/layout/lProcess2"/>
    <dgm:cxn modelId="{39A15E72-42F3-4B31-835B-FBAD3799580E}" type="presParOf" srcId="{48FBDD1B-4547-404A-ABD8-43C0FADC4859}" destId="{A86BB640-E1A9-4005-A19A-F470F240CF01}" srcOrd="1" destOrd="0" presId="urn:microsoft.com/office/officeart/2005/8/layout/lProcess2"/>
    <dgm:cxn modelId="{228B458C-EC98-4AC6-9BBD-EFF9720DD690}" type="presParOf" srcId="{48FBDD1B-4547-404A-ABD8-43C0FADC4859}" destId="{3D541D23-3E38-4EAD-B0F2-DD60F2915A70}" srcOrd="2" destOrd="0" presId="urn:microsoft.com/office/officeart/2005/8/layout/lProcess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BB564E5-633E-494E-B209-AF2DB5AA9451}">
      <dsp:nvSpPr>
        <dsp:cNvPr id="0" name=""/>
        <dsp:cNvSpPr/>
      </dsp:nvSpPr>
      <dsp:spPr>
        <a:xfrm rot="16200000">
          <a:off x="-1529610" y="2519877"/>
          <a:ext cx="3777901" cy="61341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540995" bIns="0" numCol="1" spcCol="1270" anchor="t" anchorCtr="0">
          <a:noAutofit/>
        </a:bodyPr>
        <a:lstStyle/>
        <a:p>
          <a:pPr lvl="0" algn="r" defTabSz="1422400">
            <a:lnSpc>
              <a:spcPct val="90000"/>
            </a:lnSpc>
            <a:spcBef>
              <a:spcPct val="0"/>
            </a:spcBef>
            <a:spcAft>
              <a:spcPct val="35000"/>
            </a:spcAft>
          </a:pPr>
          <a:r>
            <a:rPr lang="en-US" sz="3200" b="1" kern="1200"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2015 IBC</a:t>
          </a:r>
          <a:endParaRPr lang="en-US" sz="3200" b="1" kern="1200"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endParaRPr>
        </a:p>
      </dsp:txBody>
      <dsp:txXfrm>
        <a:off x="-1529610" y="2519877"/>
        <a:ext cx="3777901" cy="613411"/>
      </dsp:txXfrm>
    </dsp:sp>
    <dsp:sp modelId="{922AE3AF-A35C-4F27-A2D7-42FB7A6A1F0C}">
      <dsp:nvSpPr>
        <dsp:cNvPr id="0" name=""/>
        <dsp:cNvSpPr/>
      </dsp:nvSpPr>
      <dsp:spPr>
        <a:xfrm>
          <a:off x="677931" y="937632"/>
          <a:ext cx="3055441" cy="3777901"/>
        </a:xfrm>
        <a:prstGeom prst="rect">
          <a:avLst/>
        </a:prstGeom>
        <a:gradFill rotWithShape="1">
          <a:gsLst>
            <a:gs pos="0">
              <a:schemeClr val="accent6">
                <a:tint val="50000"/>
                <a:satMod val="300000"/>
              </a:schemeClr>
            </a:gs>
            <a:gs pos="35000">
              <a:schemeClr val="accent6">
                <a:tint val="37000"/>
                <a:satMod val="300000"/>
              </a:schemeClr>
            </a:gs>
            <a:gs pos="100000">
              <a:schemeClr val="accent6">
                <a:tint val="15000"/>
                <a:satMod val="350000"/>
              </a:schemeClr>
            </a:gs>
          </a:gsLst>
          <a:lin ang="16200000" scaled="1"/>
        </a:gradFill>
        <a:ln w="9525" cap="flat" cmpd="sng" algn="ctr">
          <a:solidFill>
            <a:schemeClr val="accent6">
              <a:shade val="95000"/>
              <a:satMod val="105000"/>
            </a:schemeClr>
          </a:solidFill>
          <a:prstDash val="solid"/>
        </a:ln>
        <a:effectLst>
          <a:outerShdw blurRad="40000" dist="20000" dir="5400000" rotWithShape="0">
            <a:srgbClr val="000000">
              <a:alpha val="38000"/>
            </a:srgbClr>
          </a:outerShdw>
        </a:effectLst>
      </dsp:spPr>
      <dsp:style>
        <a:lnRef idx="1">
          <a:schemeClr val="accent6"/>
        </a:lnRef>
        <a:fillRef idx="2">
          <a:schemeClr val="accent6"/>
        </a:fillRef>
        <a:effectRef idx="1">
          <a:schemeClr val="accent6"/>
        </a:effectRef>
        <a:fontRef idx="minor">
          <a:schemeClr val="dk1"/>
        </a:fontRef>
      </dsp:style>
      <dsp:txBody>
        <a:bodyPr spcFirstLastPara="0" vert="horz" wrap="square" lIns="142240" tIns="540995" rIns="142240" bIns="142240" numCol="1" spcCol="1270" anchor="t" anchorCtr="0">
          <a:noAutofit/>
        </a:bodyPr>
        <a:lstStyle/>
        <a:p>
          <a:pPr marL="228600" lvl="1" indent="-228600" algn="l" defTabSz="889000">
            <a:lnSpc>
              <a:spcPct val="120000"/>
            </a:lnSpc>
            <a:spcBef>
              <a:spcPct val="0"/>
            </a:spcBef>
            <a:spcAft>
              <a:spcPct val="15000"/>
            </a:spcAft>
            <a:buChar char="••"/>
          </a:pPr>
          <a:r>
            <a:rPr lang="en-US" sz="2000" kern="1200" dirty="0" smtClean="0">
              <a:solidFill>
                <a:schemeClr val="bg2"/>
              </a:solidFill>
              <a:latin typeface="Arial" panose="020B0604020202020204" pitchFamily="34" charset="0"/>
              <a:cs typeface="Arial" panose="020B0604020202020204" pitchFamily="34" charset="0"/>
            </a:rPr>
            <a:t>Most seismic sections refer to ASCE Chapters 11-22</a:t>
          </a:r>
          <a:endParaRPr lang="en-US" sz="2000" kern="1200" dirty="0">
            <a:solidFill>
              <a:schemeClr val="bg2"/>
            </a:solidFill>
            <a:latin typeface="Arial" panose="020B0604020202020204" pitchFamily="34" charset="0"/>
            <a:cs typeface="Arial" panose="020B0604020202020204" pitchFamily="34" charset="0"/>
          </a:endParaRPr>
        </a:p>
        <a:p>
          <a:pPr marL="228600" lvl="1" indent="-228600" algn="l" defTabSz="889000">
            <a:lnSpc>
              <a:spcPct val="120000"/>
            </a:lnSpc>
            <a:spcBef>
              <a:spcPct val="0"/>
            </a:spcBef>
            <a:spcAft>
              <a:spcPct val="15000"/>
            </a:spcAft>
            <a:buChar char="••"/>
          </a:pPr>
          <a:r>
            <a:rPr lang="en-US" sz="2000" kern="1200" dirty="0" smtClean="0">
              <a:solidFill>
                <a:schemeClr val="bg2"/>
              </a:solidFill>
              <a:latin typeface="Arial" panose="020B0604020202020204" pitchFamily="34" charset="0"/>
              <a:cs typeface="Arial" panose="020B0604020202020204" pitchFamily="34" charset="0"/>
            </a:rPr>
            <a:t>IBC notes amendments to the ASCE 7-10</a:t>
          </a:r>
          <a:endParaRPr lang="en-US" sz="2000" kern="1200" dirty="0">
            <a:solidFill>
              <a:schemeClr val="bg2"/>
            </a:solidFill>
            <a:latin typeface="Arial" panose="020B0604020202020204" pitchFamily="34" charset="0"/>
            <a:cs typeface="Arial" panose="020B0604020202020204" pitchFamily="34" charset="0"/>
          </a:endParaRPr>
        </a:p>
      </dsp:txBody>
      <dsp:txXfrm>
        <a:off x="677931" y="937632"/>
        <a:ext cx="3055441" cy="3777901"/>
      </dsp:txXfrm>
    </dsp:sp>
    <dsp:sp modelId="{3985D224-FA13-4990-8EDE-7DA3E73DBAA0}">
      <dsp:nvSpPr>
        <dsp:cNvPr id="0" name=""/>
        <dsp:cNvSpPr/>
      </dsp:nvSpPr>
      <dsp:spPr>
        <a:xfrm>
          <a:off x="52634" y="127929"/>
          <a:ext cx="1226823" cy="1226823"/>
        </a:xfrm>
        <a:prstGeom prst="rect">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60F5A77-49E5-483E-A854-4C2F2A975FBE}">
      <dsp:nvSpPr>
        <dsp:cNvPr id="0" name=""/>
        <dsp:cNvSpPr/>
      </dsp:nvSpPr>
      <dsp:spPr>
        <a:xfrm rot="16200000">
          <a:off x="2924279" y="2519877"/>
          <a:ext cx="3777901" cy="61341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540995" bIns="0" numCol="1" spcCol="1270" anchor="t" anchorCtr="0">
          <a:noAutofit/>
        </a:bodyPr>
        <a:lstStyle/>
        <a:p>
          <a:pPr lvl="0" algn="r" defTabSz="1422400">
            <a:lnSpc>
              <a:spcPct val="90000"/>
            </a:lnSpc>
            <a:spcBef>
              <a:spcPct val="0"/>
            </a:spcBef>
            <a:spcAft>
              <a:spcPct val="35000"/>
            </a:spcAft>
          </a:pPr>
          <a:r>
            <a:rPr lang="en-US" sz="3200" b="1" kern="1200"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ASCE 7-10</a:t>
          </a:r>
          <a:endParaRPr lang="en-US" sz="3200" b="1" kern="1200"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endParaRPr>
        </a:p>
      </dsp:txBody>
      <dsp:txXfrm>
        <a:off x="2924279" y="2519877"/>
        <a:ext cx="3777901" cy="613411"/>
      </dsp:txXfrm>
    </dsp:sp>
    <dsp:sp modelId="{3DEF0CEC-3519-4639-9452-FC77286A1491}">
      <dsp:nvSpPr>
        <dsp:cNvPr id="0" name=""/>
        <dsp:cNvSpPr/>
      </dsp:nvSpPr>
      <dsp:spPr>
        <a:xfrm>
          <a:off x="5119935" y="937632"/>
          <a:ext cx="3055441" cy="3777901"/>
        </a:xfrm>
        <a:prstGeom prst="rect">
          <a:avLst/>
        </a:prstGeom>
        <a:gradFill rotWithShape="1">
          <a:gsLst>
            <a:gs pos="0">
              <a:schemeClr val="accent6">
                <a:tint val="50000"/>
                <a:satMod val="300000"/>
              </a:schemeClr>
            </a:gs>
            <a:gs pos="35000">
              <a:schemeClr val="accent6">
                <a:tint val="37000"/>
                <a:satMod val="300000"/>
              </a:schemeClr>
            </a:gs>
            <a:gs pos="100000">
              <a:schemeClr val="accent6">
                <a:tint val="15000"/>
                <a:satMod val="350000"/>
              </a:schemeClr>
            </a:gs>
          </a:gsLst>
          <a:lin ang="16200000" scaled="1"/>
        </a:gradFill>
        <a:ln w="9525" cap="flat" cmpd="sng" algn="ctr">
          <a:solidFill>
            <a:schemeClr val="accent6">
              <a:shade val="95000"/>
              <a:satMod val="105000"/>
            </a:schemeClr>
          </a:solidFill>
          <a:prstDash val="solid"/>
        </a:ln>
        <a:effectLst>
          <a:outerShdw blurRad="40000" dist="20000" dir="5400000" rotWithShape="0">
            <a:srgbClr val="000000">
              <a:alpha val="38000"/>
            </a:srgbClr>
          </a:outerShdw>
        </a:effectLst>
      </dsp:spPr>
      <dsp:style>
        <a:lnRef idx="1">
          <a:schemeClr val="accent6"/>
        </a:lnRef>
        <a:fillRef idx="2">
          <a:schemeClr val="accent6"/>
        </a:fillRef>
        <a:effectRef idx="1">
          <a:schemeClr val="accent6"/>
        </a:effectRef>
        <a:fontRef idx="minor">
          <a:schemeClr val="dk1"/>
        </a:fontRef>
      </dsp:style>
      <dsp:txBody>
        <a:bodyPr spcFirstLastPara="0" vert="horz" wrap="square" lIns="142240" tIns="540995" rIns="142240" bIns="142240" numCol="1" spcCol="1270" anchor="t" anchorCtr="0">
          <a:noAutofit/>
        </a:bodyPr>
        <a:lstStyle/>
        <a:p>
          <a:pPr marL="228600" lvl="1" indent="-228600" algn="l" defTabSz="889000">
            <a:lnSpc>
              <a:spcPct val="120000"/>
            </a:lnSpc>
            <a:spcBef>
              <a:spcPct val="0"/>
            </a:spcBef>
            <a:spcAft>
              <a:spcPct val="15000"/>
            </a:spcAft>
            <a:buChar char="••"/>
          </a:pPr>
          <a:r>
            <a:rPr lang="en-US" sz="2000" kern="1200" dirty="0" smtClean="0">
              <a:solidFill>
                <a:schemeClr val="bg2"/>
              </a:solidFill>
              <a:latin typeface="Arial" panose="020B0604020202020204" pitchFamily="34" charset="0"/>
              <a:cs typeface="Arial" panose="020B0604020202020204" pitchFamily="34" charset="0"/>
            </a:rPr>
            <a:t>Contains majority of information for seismic design</a:t>
          </a:r>
          <a:endParaRPr lang="en-US" sz="2000" kern="1200" dirty="0">
            <a:solidFill>
              <a:schemeClr val="bg2"/>
            </a:solidFill>
            <a:latin typeface="Arial" panose="020B0604020202020204" pitchFamily="34" charset="0"/>
            <a:cs typeface="Arial" panose="020B0604020202020204" pitchFamily="34" charset="0"/>
          </a:endParaRPr>
        </a:p>
        <a:p>
          <a:pPr marL="228600" lvl="1" indent="-228600" algn="l" defTabSz="889000">
            <a:lnSpc>
              <a:spcPct val="120000"/>
            </a:lnSpc>
            <a:spcBef>
              <a:spcPct val="0"/>
            </a:spcBef>
            <a:spcAft>
              <a:spcPct val="15000"/>
            </a:spcAft>
            <a:buChar char="••"/>
          </a:pPr>
          <a:r>
            <a:rPr lang="en-US" sz="2000" kern="1200" dirty="0" smtClean="0">
              <a:solidFill>
                <a:schemeClr val="bg2"/>
              </a:solidFill>
              <a:latin typeface="Arial" panose="020B0604020202020204" pitchFamily="34" charset="0"/>
              <a:cs typeface="Arial" panose="020B0604020202020204" pitchFamily="34" charset="0"/>
            </a:rPr>
            <a:t>Always reference 2015 IBC first, then check ASCE 7-10 if needed</a:t>
          </a:r>
          <a:endParaRPr lang="en-US" sz="2000" kern="1200" dirty="0">
            <a:solidFill>
              <a:schemeClr val="bg2"/>
            </a:solidFill>
            <a:latin typeface="Arial" panose="020B0604020202020204" pitchFamily="34" charset="0"/>
            <a:cs typeface="Arial" panose="020B0604020202020204" pitchFamily="34" charset="0"/>
          </a:endParaRPr>
        </a:p>
      </dsp:txBody>
      <dsp:txXfrm>
        <a:off x="5119935" y="937632"/>
        <a:ext cx="3055441" cy="3777901"/>
      </dsp:txXfrm>
    </dsp:sp>
    <dsp:sp modelId="{BF6E5FF6-2DA4-43A7-AA4A-99F1DD94A568}">
      <dsp:nvSpPr>
        <dsp:cNvPr id="0" name=""/>
        <dsp:cNvSpPr/>
      </dsp:nvSpPr>
      <dsp:spPr>
        <a:xfrm>
          <a:off x="4506523" y="127929"/>
          <a:ext cx="1226823" cy="1226823"/>
        </a:xfrm>
        <a:prstGeom prst="rect">
          <a:avLst/>
        </a:prstGeom>
        <a:blipFill>
          <a:blip xmlns:r="http://schemas.openxmlformats.org/officeDocument/2006/relationships" r:embed="rId2" cstate="print">
            <a:extLst>
              <a:ext uri="{28A0092B-C50C-407E-A947-70E740481C1C}">
                <a14:useLocalDpi xmlns:a14="http://schemas.microsoft.com/office/drawing/2010/main" val="0"/>
              </a:ext>
            </a:extLst>
          </a:blip>
          <a:srcRect/>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4B17137-34F4-4FB3-8327-0DA98AAF37D0}">
      <dsp:nvSpPr>
        <dsp:cNvPr id="0" name=""/>
        <dsp:cNvSpPr/>
      </dsp:nvSpPr>
      <dsp:spPr>
        <a:xfrm>
          <a:off x="244269" y="3145"/>
          <a:ext cx="2418585" cy="1451151"/>
        </a:xfrm>
        <a:prstGeom prst="rect">
          <a:avLst/>
        </a:prstGeom>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atMod val="105000"/>
            </a:schemeClr>
          </a:solidFill>
          <a:prstDash val="solid"/>
        </a:ln>
        <a:effectLst>
          <a:outerShdw blurRad="40000" dist="20000" dir="5400000" rotWithShape="0">
            <a:srgbClr val="000000">
              <a:alpha val="38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68580" tIns="68580" rIns="68580" bIns="68580" numCol="1" spcCol="1270" anchor="ctr" anchorCtr="0">
          <a:noAutofit/>
        </a:bodyPr>
        <a:lstStyle/>
        <a:p>
          <a:pPr lvl="0" algn="ctr" defTabSz="800100">
            <a:lnSpc>
              <a:spcPct val="120000"/>
            </a:lnSpc>
            <a:spcBef>
              <a:spcPct val="0"/>
            </a:spcBef>
            <a:spcAft>
              <a:spcPct val="35000"/>
            </a:spcAft>
          </a:pPr>
          <a:r>
            <a:rPr lang="en-US" sz="1800" b="1" kern="1200" dirty="0" smtClean="0">
              <a:solidFill>
                <a:schemeClr val="accent6"/>
              </a:solidFill>
              <a:latin typeface="Arial" panose="020B0604020202020204" pitchFamily="34" charset="0"/>
              <a:cs typeface="Arial" panose="020B0604020202020204" pitchFamily="34" charset="0"/>
            </a:rPr>
            <a:t>12.8.1: Seismic Base Shear</a:t>
          </a:r>
          <a:endParaRPr lang="en-US" sz="1800" b="1" kern="1200" dirty="0">
            <a:solidFill>
              <a:schemeClr val="accent6"/>
            </a:solidFill>
            <a:latin typeface="Arial" panose="020B0604020202020204" pitchFamily="34" charset="0"/>
            <a:cs typeface="Arial" panose="020B0604020202020204" pitchFamily="34" charset="0"/>
          </a:endParaRPr>
        </a:p>
      </dsp:txBody>
      <dsp:txXfrm>
        <a:off x="244269" y="3145"/>
        <a:ext cx="2418585" cy="1451151"/>
      </dsp:txXfrm>
    </dsp:sp>
    <dsp:sp modelId="{92016D06-EFBF-4197-B10C-DBA2ECB1D79A}">
      <dsp:nvSpPr>
        <dsp:cNvPr id="0" name=""/>
        <dsp:cNvSpPr/>
      </dsp:nvSpPr>
      <dsp:spPr>
        <a:xfrm>
          <a:off x="2904713" y="3145"/>
          <a:ext cx="2418585" cy="1451151"/>
        </a:xfrm>
        <a:prstGeom prst="rect">
          <a:avLst/>
        </a:prstGeom>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atMod val="105000"/>
            </a:schemeClr>
          </a:solidFill>
          <a:prstDash val="solid"/>
        </a:ln>
        <a:effectLst>
          <a:outerShdw blurRad="40000" dist="20000" dir="5400000" rotWithShape="0">
            <a:srgbClr val="000000">
              <a:alpha val="38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68580" tIns="68580" rIns="68580" bIns="68580" numCol="1" spcCol="1270" anchor="ctr" anchorCtr="0">
          <a:noAutofit/>
        </a:bodyPr>
        <a:lstStyle/>
        <a:p>
          <a:pPr lvl="0" algn="ctr" defTabSz="800100">
            <a:lnSpc>
              <a:spcPct val="120000"/>
            </a:lnSpc>
            <a:spcBef>
              <a:spcPct val="0"/>
            </a:spcBef>
            <a:spcAft>
              <a:spcPct val="35000"/>
            </a:spcAft>
          </a:pPr>
          <a:r>
            <a:rPr lang="en-US" sz="1800" b="1" kern="1200" dirty="0" smtClean="0">
              <a:solidFill>
                <a:schemeClr val="accent6"/>
              </a:solidFill>
              <a:latin typeface="Arial" panose="020B0604020202020204" pitchFamily="34" charset="0"/>
              <a:cs typeface="Arial" panose="020B0604020202020204" pitchFamily="34" charset="0"/>
            </a:rPr>
            <a:t>12.8.2: Period Determination</a:t>
          </a:r>
          <a:endParaRPr lang="en-US" sz="1800" b="1" kern="1200" dirty="0">
            <a:solidFill>
              <a:schemeClr val="accent6"/>
            </a:solidFill>
            <a:latin typeface="Arial" panose="020B0604020202020204" pitchFamily="34" charset="0"/>
            <a:cs typeface="Arial" panose="020B0604020202020204" pitchFamily="34" charset="0"/>
          </a:endParaRPr>
        </a:p>
      </dsp:txBody>
      <dsp:txXfrm>
        <a:off x="2904713" y="3145"/>
        <a:ext cx="2418585" cy="1451151"/>
      </dsp:txXfrm>
    </dsp:sp>
    <dsp:sp modelId="{9D5F4431-FE07-4881-B11B-C6A64C616A38}">
      <dsp:nvSpPr>
        <dsp:cNvPr id="0" name=""/>
        <dsp:cNvSpPr/>
      </dsp:nvSpPr>
      <dsp:spPr>
        <a:xfrm>
          <a:off x="5565157" y="3145"/>
          <a:ext cx="2418585" cy="1451151"/>
        </a:xfrm>
        <a:prstGeom prst="rect">
          <a:avLst/>
        </a:prstGeom>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atMod val="105000"/>
            </a:schemeClr>
          </a:solidFill>
          <a:prstDash val="solid"/>
        </a:ln>
        <a:effectLst>
          <a:outerShdw blurRad="40000" dist="20000" dir="5400000" rotWithShape="0">
            <a:srgbClr val="000000">
              <a:alpha val="38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68580" tIns="68580" rIns="68580" bIns="68580" numCol="1" spcCol="1270" anchor="ctr" anchorCtr="0">
          <a:noAutofit/>
        </a:bodyPr>
        <a:lstStyle/>
        <a:p>
          <a:pPr lvl="0" algn="ctr" defTabSz="800100">
            <a:lnSpc>
              <a:spcPct val="120000"/>
            </a:lnSpc>
            <a:spcBef>
              <a:spcPct val="0"/>
            </a:spcBef>
            <a:spcAft>
              <a:spcPct val="35000"/>
            </a:spcAft>
          </a:pPr>
          <a:r>
            <a:rPr lang="en-US" sz="1800" b="0" kern="1200" dirty="0" smtClean="0">
              <a:solidFill>
                <a:schemeClr val="bg2"/>
              </a:solidFill>
              <a:latin typeface="Arial" panose="020B0604020202020204" pitchFamily="34" charset="0"/>
              <a:cs typeface="Arial" panose="020B0604020202020204" pitchFamily="34" charset="0"/>
            </a:rPr>
            <a:t>12.8.3: Vertical Distribution of</a:t>
          </a:r>
          <a:br>
            <a:rPr lang="en-US" sz="1800" b="0" kern="1200" dirty="0" smtClean="0">
              <a:solidFill>
                <a:schemeClr val="bg2"/>
              </a:solidFill>
              <a:latin typeface="Arial" panose="020B0604020202020204" pitchFamily="34" charset="0"/>
              <a:cs typeface="Arial" panose="020B0604020202020204" pitchFamily="34" charset="0"/>
            </a:rPr>
          </a:br>
          <a:r>
            <a:rPr lang="en-US" sz="1800" b="0" kern="1200" dirty="0" smtClean="0">
              <a:solidFill>
                <a:schemeClr val="bg2"/>
              </a:solidFill>
              <a:latin typeface="Arial" panose="020B0604020202020204" pitchFamily="34" charset="0"/>
              <a:cs typeface="Arial" panose="020B0604020202020204" pitchFamily="34" charset="0"/>
            </a:rPr>
            <a:t>Seismic Forces</a:t>
          </a:r>
          <a:endParaRPr lang="en-US" sz="1800" b="0" kern="1200" dirty="0">
            <a:solidFill>
              <a:schemeClr val="bg2"/>
            </a:solidFill>
            <a:latin typeface="Arial" panose="020B0604020202020204" pitchFamily="34" charset="0"/>
            <a:cs typeface="Arial" panose="020B0604020202020204" pitchFamily="34" charset="0"/>
          </a:endParaRPr>
        </a:p>
      </dsp:txBody>
      <dsp:txXfrm>
        <a:off x="5565157" y="3145"/>
        <a:ext cx="2418585" cy="1451151"/>
      </dsp:txXfrm>
    </dsp:sp>
    <dsp:sp modelId="{358EE28C-B369-4E51-B369-EBF7A5FA3E90}">
      <dsp:nvSpPr>
        <dsp:cNvPr id="0" name=""/>
        <dsp:cNvSpPr/>
      </dsp:nvSpPr>
      <dsp:spPr>
        <a:xfrm>
          <a:off x="244269" y="1696155"/>
          <a:ext cx="2418585" cy="1451151"/>
        </a:xfrm>
        <a:prstGeom prst="rect">
          <a:avLst/>
        </a:prstGeom>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atMod val="105000"/>
            </a:schemeClr>
          </a:solidFill>
          <a:prstDash val="solid"/>
        </a:ln>
        <a:effectLst>
          <a:outerShdw blurRad="40000" dist="20000" dir="5400000" rotWithShape="0">
            <a:srgbClr val="000000">
              <a:alpha val="38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68580" tIns="68580" rIns="68580" bIns="68580" numCol="1" spcCol="1270" anchor="ctr" anchorCtr="0">
          <a:noAutofit/>
        </a:bodyPr>
        <a:lstStyle/>
        <a:p>
          <a:pPr lvl="0" algn="ctr" defTabSz="800100">
            <a:lnSpc>
              <a:spcPct val="120000"/>
            </a:lnSpc>
            <a:spcBef>
              <a:spcPct val="0"/>
            </a:spcBef>
            <a:spcAft>
              <a:spcPct val="35000"/>
            </a:spcAft>
          </a:pPr>
          <a:r>
            <a:rPr lang="en-US" sz="1800" b="0" kern="1200" dirty="0" smtClean="0">
              <a:solidFill>
                <a:schemeClr val="bg2"/>
              </a:solidFill>
              <a:latin typeface="Arial" panose="020B0604020202020204" pitchFamily="34" charset="0"/>
              <a:cs typeface="Arial" panose="020B0604020202020204" pitchFamily="34" charset="0"/>
            </a:rPr>
            <a:t>12.8.4: Horizontal Distribution of Seismic Forces</a:t>
          </a:r>
          <a:endParaRPr lang="en-US" sz="1800" b="0" kern="1200" dirty="0">
            <a:solidFill>
              <a:schemeClr val="bg2"/>
            </a:solidFill>
            <a:latin typeface="Arial" panose="020B0604020202020204" pitchFamily="34" charset="0"/>
            <a:cs typeface="Arial" panose="020B0604020202020204" pitchFamily="34" charset="0"/>
          </a:endParaRPr>
        </a:p>
      </dsp:txBody>
      <dsp:txXfrm>
        <a:off x="244269" y="1696155"/>
        <a:ext cx="2418585" cy="1451151"/>
      </dsp:txXfrm>
    </dsp:sp>
    <dsp:sp modelId="{2B104728-613D-4F2E-9685-E521893FB22A}">
      <dsp:nvSpPr>
        <dsp:cNvPr id="0" name=""/>
        <dsp:cNvSpPr/>
      </dsp:nvSpPr>
      <dsp:spPr>
        <a:xfrm>
          <a:off x="2904713" y="1696155"/>
          <a:ext cx="2418585" cy="1451151"/>
        </a:xfrm>
        <a:prstGeom prst="rect">
          <a:avLst/>
        </a:prstGeom>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atMod val="105000"/>
            </a:schemeClr>
          </a:solidFill>
          <a:prstDash val="solid"/>
        </a:ln>
        <a:effectLst>
          <a:outerShdw blurRad="40000" dist="20000" dir="5400000" rotWithShape="0">
            <a:srgbClr val="000000">
              <a:alpha val="38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68580" tIns="68580" rIns="68580" bIns="68580" numCol="1" spcCol="1270" anchor="ctr" anchorCtr="0">
          <a:noAutofit/>
        </a:bodyPr>
        <a:lstStyle/>
        <a:p>
          <a:pPr lvl="0" algn="ctr" defTabSz="800100">
            <a:lnSpc>
              <a:spcPct val="120000"/>
            </a:lnSpc>
            <a:spcBef>
              <a:spcPct val="0"/>
            </a:spcBef>
            <a:spcAft>
              <a:spcPct val="35000"/>
            </a:spcAft>
          </a:pPr>
          <a:r>
            <a:rPr lang="en-US" sz="1800" kern="1200" dirty="0" smtClean="0">
              <a:solidFill>
                <a:schemeClr val="bg2"/>
              </a:solidFill>
              <a:latin typeface="Arial" panose="020B0604020202020204" pitchFamily="34" charset="0"/>
              <a:cs typeface="Arial" panose="020B0604020202020204" pitchFamily="34" charset="0"/>
            </a:rPr>
            <a:t>12.8.5: Overturning</a:t>
          </a:r>
        </a:p>
      </dsp:txBody>
      <dsp:txXfrm>
        <a:off x="2904713" y="1696155"/>
        <a:ext cx="2418585" cy="1451151"/>
      </dsp:txXfrm>
    </dsp:sp>
    <dsp:sp modelId="{876C77BA-5A08-47A9-BF86-7E53F7661178}">
      <dsp:nvSpPr>
        <dsp:cNvPr id="0" name=""/>
        <dsp:cNvSpPr/>
      </dsp:nvSpPr>
      <dsp:spPr>
        <a:xfrm>
          <a:off x="5565157" y="1696155"/>
          <a:ext cx="2418585" cy="1451151"/>
        </a:xfrm>
        <a:prstGeom prst="rect">
          <a:avLst/>
        </a:prstGeom>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atMod val="105000"/>
            </a:schemeClr>
          </a:solidFill>
          <a:prstDash val="solid"/>
        </a:ln>
        <a:effectLst>
          <a:outerShdw blurRad="40000" dist="20000" dir="5400000" rotWithShape="0">
            <a:srgbClr val="000000">
              <a:alpha val="38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68580" tIns="68580" rIns="68580" bIns="68580" numCol="1" spcCol="1270" anchor="ctr" anchorCtr="0">
          <a:noAutofit/>
        </a:bodyPr>
        <a:lstStyle/>
        <a:p>
          <a:pPr lvl="0" algn="ctr" defTabSz="800100">
            <a:lnSpc>
              <a:spcPct val="120000"/>
            </a:lnSpc>
            <a:spcBef>
              <a:spcPct val="0"/>
            </a:spcBef>
            <a:spcAft>
              <a:spcPct val="35000"/>
            </a:spcAft>
          </a:pPr>
          <a:r>
            <a:rPr lang="en-US" sz="1800" kern="1200" dirty="0" smtClean="0">
              <a:solidFill>
                <a:schemeClr val="bg2"/>
              </a:solidFill>
              <a:latin typeface="Arial" panose="020B0604020202020204" pitchFamily="34" charset="0"/>
              <a:cs typeface="Arial" panose="020B0604020202020204" pitchFamily="34" charset="0"/>
            </a:rPr>
            <a:t>12.8.6: Story Drift Determination</a:t>
          </a:r>
        </a:p>
      </dsp:txBody>
      <dsp:txXfrm>
        <a:off x="5565157" y="1696155"/>
        <a:ext cx="2418585" cy="1451151"/>
      </dsp:txXfrm>
    </dsp:sp>
    <dsp:sp modelId="{E6D12F05-444C-4FA9-A61E-0A1B2AC794E8}">
      <dsp:nvSpPr>
        <dsp:cNvPr id="0" name=""/>
        <dsp:cNvSpPr/>
      </dsp:nvSpPr>
      <dsp:spPr>
        <a:xfrm>
          <a:off x="237714" y="3389165"/>
          <a:ext cx="2418585" cy="1451151"/>
        </a:xfrm>
        <a:prstGeom prst="rect">
          <a:avLst/>
        </a:prstGeom>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atMod val="105000"/>
            </a:schemeClr>
          </a:solidFill>
          <a:prstDash val="solid"/>
        </a:ln>
        <a:effectLst>
          <a:outerShdw blurRad="40000" dist="20000" dir="5400000" rotWithShape="0">
            <a:srgbClr val="000000">
              <a:alpha val="38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68580" tIns="68580" rIns="68580" bIns="68580" numCol="1" spcCol="1270" anchor="ctr" anchorCtr="0">
          <a:noAutofit/>
        </a:bodyPr>
        <a:lstStyle/>
        <a:p>
          <a:pPr lvl="0" algn="ctr" defTabSz="800100">
            <a:lnSpc>
              <a:spcPct val="120000"/>
            </a:lnSpc>
            <a:spcBef>
              <a:spcPct val="0"/>
            </a:spcBef>
            <a:spcAft>
              <a:spcPct val="35000"/>
            </a:spcAft>
          </a:pPr>
          <a:r>
            <a:rPr lang="en-US" sz="1800" kern="1200" dirty="0" smtClean="0">
              <a:solidFill>
                <a:schemeClr val="bg2"/>
              </a:solidFill>
              <a:latin typeface="Arial" panose="020B0604020202020204" pitchFamily="34" charset="0"/>
              <a:cs typeface="Arial" panose="020B0604020202020204" pitchFamily="34" charset="0"/>
            </a:rPr>
            <a:t>12.8.7: P-Delta Effects</a:t>
          </a:r>
        </a:p>
      </dsp:txBody>
      <dsp:txXfrm>
        <a:off x="237714" y="3389165"/>
        <a:ext cx="2418585" cy="1451151"/>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F8DE730-BCF4-4B73-9233-46539BCED9A6}">
      <dsp:nvSpPr>
        <dsp:cNvPr id="0" name=""/>
        <dsp:cNvSpPr/>
      </dsp:nvSpPr>
      <dsp:spPr>
        <a:xfrm>
          <a:off x="1917090" y="0"/>
          <a:ext cx="1910361" cy="1273574"/>
        </a:xfrm>
        <a:prstGeom prst="roundRect">
          <a:avLst>
            <a:gd name="adj" fmla="val 10000"/>
          </a:avLst>
        </a:prstGeom>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atMod val="105000"/>
            </a:schemeClr>
          </a:solidFill>
          <a:prstDash val="solid"/>
        </a:ln>
        <a:effectLst>
          <a:outerShdw blurRad="40000" dist="20000" dir="5400000" rotWithShape="0">
            <a:srgbClr val="000000">
              <a:alpha val="38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smtClean="0">
              <a:solidFill>
                <a:schemeClr val="bg2"/>
              </a:solidFill>
              <a:latin typeface="Arial" panose="020B0604020202020204" pitchFamily="34" charset="0"/>
              <a:cs typeface="Arial" panose="020B0604020202020204" pitchFamily="34" charset="0"/>
            </a:rPr>
            <a:t>Seismic Base Shear</a:t>
          </a:r>
        </a:p>
        <a:p>
          <a:pPr lvl="0" algn="ctr" defTabSz="622300">
            <a:lnSpc>
              <a:spcPct val="90000"/>
            </a:lnSpc>
            <a:spcBef>
              <a:spcPct val="0"/>
            </a:spcBef>
            <a:spcAft>
              <a:spcPct val="35000"/>
            </a:spcAft>
          </a:pPr>
          <a14:m xmlns:a14="http://schemas.microsoft.com/office/drawing/2010/main">
            <m:oMathPara xmlns:m="http://schemas.openxmlformats.org/officeDocument/2006/math">
              <m:oMathParaPr>
                <m:jc m:val="centerGroup"/>
              </m:oMathParaPr>
              <m:oMath xmlns:m="http://schemas.openxmlformats.org/officeDocument/2006/math">
                <m:r>
                  <a:rPr lang="en-US" sz="1800" b="1" i="1" kern="1200" smtClean="0">
                    <a:solidFill>
                      <a:schemeClr val="bg2"/>
                    </a:solidFill>
                    <a:latin typeface="Cambria Math"/>
                  </a:rPr>
                  <m:t>𝒗</m:t>
                </m:r>
                <m:r>
                  <a:rPr lang="en-US" sz="1800" b="1" i="1" kern="1200" smtClean="0">
                    <a:solidFill>
                      <a:schemeClr val="bg2"/>
                    </a:solidFill>
                    <a:latin typeface="Cambria Math"/>
                  </a:rPr>
                  <m:t>=</m:t>
                </m:r>
                <m:sSub>
                  <m:sSubPr>
                    <m:ctrlPr>
                      <a:rPr lang="en-US" sz="1800" b="1" i="1" kern="1200" smtClean="0">
                        <a:solidFill>
                          <a:schemeClr val="bg2"/>
                        </a:solidFill>
                        <a:latin typeface="Cambria Math" panose="02040503050406030204" pitchFamily="18" charset="0"/>
                      </a:rPr>
                    </m:ctrlPr>
                  </m:sSubPr>
                  <m:e>
                    <m:r>
                      <a:rPr lang="en-US" sz="1800" b="1" i="1" kern="1200" smtClean="0">
                        <a:solidFill>
                          <a:schemeClr val="bg2"/>
                        </a:solidFill>
                        <a:latin typeface="Cambria Math"/>
                      </a:rPr>
                      <m:t>𝑪</m:t>
                    </m:r>
                  </m:e>
                  <m:sub>
                    <m:r>
                      <a:rPr lang="en-US" sz="1800" b="1" i="1" kern="1200" smtClean="0">
                        <a:solidFill>
                          <a:schemeClr val="bg2"/>
                        </a:solidFill>
                        <a:latin typeface="Cambria Math"/>
                      </a:rPr>
                      <m:t>𝑺</m:t>
                    </m:r>
                  </m:sub>
                </m:sSub>
                <m:r>
                  <a:rPr lang="en-US" sz="1800" b="1" i="1" kern="1200" smtClean="0">
                    <a:solidFill>
                      <a:schemeClr val="bg2"/>
                    </a:solidFill>
                    <a:latin typeface="Cambria Math"/>
                  </a:rPr>
                  <m:t>𝑾</m:t>
                </m:r>
              </m:oMath>
            </m:oMathPara>
          </a14:m>
          <a:endParaRPr lang="en-US" sz="1800" b="1" kern="1200" dirty="0" smtClean="0">
            <a:solidFill>
              <a:schemeClr val="bg2"/>
            </a:solidFill>
          </a:endParaRPr>
        </a:p>
      </dsp:txBody>
      <dsp:txXfrm>
        <a:off x="1954392" y="37302"/>
        <a:ext cx="1835757" cy="1198970"/>
      </dsp:txXfrm>
    </dsp:sp>
    <dsp:sp modelId="{D5FED62E-B35C-433E-A04E-A050D0ED1B92}">
      <dsp:nvSpPr>
        <dsp:cNvPr id="0" name=""/>
        <dsp:cNvSpPr/>
      </dsp:nvSpPr>
      <dsp:spPr>
        <a:xfrm>
          <a:off x="1630536" y="1273574"/>
          <a:ext cx="1241734" cy="509429"/>
        </a:xfrm>
        <a:custGeom>
          <a:avLst/>
          <a:gdLst/>
          <a:ahLst/>
          <a:cxnLst/>
          <a:rect l="0" t="0" r="0" b="0"/>
          <a:pathLst>
            <a:path>
              <a:moveTo>
                <a:pt x="1241734" y="0"/>
              </a:moveTo>
              <a:lnTo>
                <a:pt x="1241734" y="254714"/>
              </a:lnTo>
              <a:lnTo>
                <a:pt x="0" y="254714"/>
              </a:lnTo>
              <a:lnTo>
                <a:pt x="0" y="509429"/>
              </a:lnTo>
            </a:path>
          </a:pathLst>
        </a:custGeom>
        <a:noFill/>
        <a:ln w="25400" cap="flat" cmpd="sng" algn="ctr">
          <a:solidFill>
            <a:schemeClr val="accent6"/>
          </a:solidFill>
          <a:prstDash val="solid"/>
        </a:ln>
        <a:effectLst/>
      </dsp:spPr>
      <dsp:style>
        <a:lnRef idx="2">
          <a:scrgbClr r="0" g="0" b="0"/>
        </a:lnRef>
        <a:fillRef idx="0">
          <a:scrgbClr r="0" g="0" b="0"/>
        </a:fillRef>
        <a:effectRef idx="0">
          <a:scrgbClr r="0" g="0" b="0"/>
        </a:effectRef>
        <a:fontRef idx="minor"/>
      </dsp:style>
    </dsp:sp>
    <dsp:sp modelId="{A96EFDA2-900D-4BCF-9B73-D1293133FEA2}">
      <dsp:nvSpPr>
        <dsp:cNvPr id="0" name=""/>
        <dsp:cNvSpPr/>
      </dsp:nvSpPr>
      <dsp:spPr>
        <a:xfrm>
          <a:off x="675355" y="1783003"/>
          <a:ext cx="1910361" cy="1273574"/>
        </a:xfrm>
        <a:prstGeom prst="roundRect">
          <a:avLst>
            <a:gd name="adj" fmla="val 10000"/>
          </a:avLst>
        </a:prstGeom>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atMod val="105000"/>
            </a:schemeClr>
          </a:solidFill>
          <a:prstDash val="solid"/>
        </a:ln>
        <a:effectLst>
          <a:outerShdw blurRad="40000" dist="20000" dir="5400000" rotWithShape="0">
            <a:srgbClr val="000000">
              <a:alpha val="38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smtClean="0">
              <a:solidFill>
                <a:schemeClr val="bg2"/>
              </a:solidFill>
              <a:latin typeface="Arial" panose="020B0604020202020204" pitchFamily="34" charset="0"/>
              <a:cs typeface="Arial" panose="020B0604020202020204" pitchFamily="34" charset="0"/>
            </a:rPr>
            <a:t>Effective Seismic Weight</a:t>
          </a:r>
        </a:p>
        <a:p>
          <a:pPr lvl="0" algn="ctr" defTabSz="622300">
            <a:lnSpc>
              <a:spcPct val="90000"/>
            </a:lnSpc>
            <a:spcBef>
              <a:spcPct val="0"/>
            </a:spcBef>
            <a:spcAft>
              <a:spcPct val="35000"/>
            </a:spcAft>
          </a:pPr>
          <a14:m xmlns:a14="http://schemas.microsoft.com/office/drawing/2010/main">
            <m:oMathPara xmlns:m="http://schemas.openxmlformats.org/officeDocument/2006/math">
              <m:oMathParaPr>
                <m:jc m:val="centerGroup"/>
              </m:oMathParaPr>
              <m:oMath xmlns:m="http://schemas.openxmlformats.org/officeDocument/2006/math">
                <m:r>
                  <a:rPr lang="en-US" sz="1800" b="1" i="1" kern="1200" smtClean="0">
                    <a:solidFill>
                      <a:schemeClr val="bg2"/>
                    </a:solidFill>
                    <a:latin typeface="Cambria Math"/>
                  </a:rPr>
                  <m:t>𝑾</m:t>
                </m:r>
              </m:oMath>
            </m:oMathPara>
          </a14:m>
          <a:endParaRPr lang="en-US" sz="1800" b="1" kern="1200" dirty="0">
            <a:solidFill>
              <a:schemeClr val="bg2"/>
            </a:solidFill>
            <a:latin typeface="Georgia" panose="02040502050405020303" pitchFamily="18" charset="0"/>
          </a:endParaRPr>
        </a:p>
      </dsp:txBody>
      <dsp:txXfrm>
        <a:off x="712657" y="1820305"/>
        <a:ext cx="1835757" cy="1198970"/>
      </dsp:txXfrm>
    </dsp:sp>
    <dsp:sp modelId="{54777DEA-8459-4888-A4A7-E0D2B0BE438A}">
      <dsp:nvSpPr>
        <dsp:cNvPr id="0" name=""/>
        <dsp:cNvSpPr/>
      </dsp:nvSpPr>
      <dsp:spPr>
        <a:xfrm>
          <a:off x="2872271" y="1273574"/>
          <a:ext cx="1241734" cy="509429"/>
        </a:xfrm>
        <a:custGeom>
          <a:avLst/>
          <a:gdLst/>
          <a:ahLst/>
          <a:cxnLst/>
          <a:rect l="0" t="0" r="0" b="0"/>
          <a:pathLst>
            <a:path>
              <a:moveTo>
                <a:pt x="0" y="0"/>
              </a:moveTo>
              <a:lnTo>
                <a:pt x="0" y="254714"/>
              </a:lnTo>
              <a:lnTo>
                <a:pt x="1241734" y="254714"/>
              </a:lnTo>
              <a:lnTo>
                <a:pt x="1241734" y="509429"/>
              </a:lnTo>
            </a:path>
          </a:pathLst>
        </a:custGeom>
        <a:noFill/>
        <a:ln w="25400" cap="flat" cmpd="sng" algn="ctr">
          <a:solidFill>
            <a:schemeClr val="accent6"/>
          </a:solidFill>
          <a:prstDash val="solid"/>
        </a:ln>
        <a:effectLst/>
      </dsp:spPr>
      <dsp:style>
        <a:lnRef idx="2">
          <a:scrgbClr r="0" g="0" b="0"/>
        </a:lnRef>
        <a:fillRef idx="0">
          <a:scrgbClr r="0" g="0" b="0"/>
        </a:fillRef>
        <a:effectRef idx="0">
          <a:scrgbClr r="0" g="0" b="0"/>
        </a:effectRef>
        <a:fontRef idx="minor"/>
      </dsp:style>
    </dsp:sp>
    <dsp:sp modelId="{94EFF8F1-5307-4237-8A1C-7CB3B4213751}">
      <dsp:nvSpPr>
        <dsp:cNvPr id="0" name=""/>
        <dsp:cNvSpPr/>
      </dsp:nvSpPr>
      <dsp:spPr>
        <a:xfrm>
          <a:off x="3158825" y="1783003"/>
          <a:ext cx="1910361" cy="1273574"/>
        </a:xfrm>
        <a:prstGeom prst="roundRect">
          <a:avLst>
            <a:gd name="adj" fmla="val 10000"/>
          </a:avLst>
        </a:prstGeom>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atMod val="105000"/>
            </a:schemeClr>
          </a:solidFill>
          <a:prstDash val="solid"/>
        </a:ln>
        <a:effectLst>
          <a:outerShdw blurRad="40000" dist="20000" dir="5400000" rotWithShape="0">
            <a:srgbClr val="000000">
              <a:alpha val="38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smtClean="0">
              <a:solidFill>
                <a:schemeClr val="bg2"/>
              </a:solidFill>
              <a:latin typeface="Arial" panose="020B0604020202020204" pitchFamily="34" charset="0"/>
              <a:cs typeface="Arial" panose="020B0604020202020204" pitchFamily="34" charset="0"/>
            </a:rPr>
            <a:t>Seismic Response Coefficient</a:t>
          </a:r>
        </a:p>
        <a:p>
          <a:pPr lvl="0" algn="ctr" defTabSz="622300">
            <a:lnSpc>
              <a:spcPct val="90000"/>
            </a:lnSpc>
            <a:spcBef>
              <a:spcPct val="0"/>
            </a:spcBef>
            <a:spcAft>
              <a:spcPct val="35000"/>
            </a:spcAft>
          </a:pPr>
          <a14:m xmlns:a14="http://schemas.microsoft.com/office/drawing/2010/main">
            <m:oMathPara xmlns:m="http://schemas.openxmlformats.org/officeDocument/2006/math">
              <m:oMathParaPr>
                <m:jc m:val="centerGroup"/>
              </m:oMathParaPr>
              <m:oMath xmlns:m="http://schemas.openxmlformats.org/officeDocument/2006/math">
                <m:sSub>
                  <m:sSubPr>
                    <m:ctrlPr>
                      <a:rPr lang="en-US" sz="1800" b="1" i="1" kern="1200" baseline="0" smtClean="0">
                        <a:solidFill>
                          <a:schemeClr val="bg2"/>
                        </a:solidFill>
                        <a:latin typeface="Cambria Math" panose="02040503050406030204" pitchFamily="18" charset="0"/>
                      </a:rPr>
                    </m:ctrlPr>
                  </m:sSubPr>
                  <m:e>
                    <m:r>
                      <a:rPr lang="en-US" sz="1800" b="1" i="1" kern="1200" baseline="0" smtClean="0">
                        <a:solidFill>
                          <a:schemeClr val="bg2"/>
                        </a:solidFill>
                        <a:latin typeface="Cambria Math"/>
                      </a:rPr>
                      <m:t>𝑪</m:t>
                    </m:r>
                  </m:e>
                  <m:sub>
                    <m:r>
                      <a:rPr lang="en-US" sz="1800" b="1" i="1" kern="1200" baseline="0" smtClean="0">
                        <a:solidFill>
                          <a:schemeClr val="bg2"/>
                        </a:solidFill>
                        <a:latin typeface="Cambria Math"/>
                      </a:rPr>
                      <m:t>𝑺</m:t>
                    </m:r>
                  </m:sub>
                </m:sSub>
                <m:r>
                  <a:rPr lang="en-US" sz="1800" b="1" i="1" kern="1200" baseline="0" smtClean="0">
                    <a:solidFill>
                      <a:schemeClr val="bg2"/>
                    </a:solidFill>
                    <a:latin typeface="Cambria Math"/>
                  </a:rPr>
                  <m:t>=</m:t>
                </m:r>
                <m:f>
                  <m:fPr>
                    <m:ctrlPr>
                      <a:rPr lang="en-US" sz="1800" b="1" i="1" kern="1200" baseline="0" smtClean="0">
                        <a:solidFill>
                          <a:schemeClr val="bg2"/>
                        </a:solidFill>
                        <a:latin typeface="Cambria Math" panose="02040503050406030204" pitchFamily="18" charset="0"/>
                      </a:rPr>
                    </m:ctrlPr>
                  </m:fPr>
                  <m:num>
                    <m:sSub>
                      <m:sSubPr>
                        <m:ctrlPr>
                          <a:rPr lang="en-US" sz="1800" b="1" i="1" kern="1200" baseline="0" smtClean="0">
                            <a:solidFill>
                              <a:schemeClr val="bg2"/>
                            </a:solidFill>
                            <a:latin typeface="Cambria Math" panose="02040503050406030204" pitchFamily="18" charset="0"/>
                          </a:rPr>
                        </m:ctrlPr>
                      </m:sSubPr>
                      <m:e>
                        <m:r>
                          <a:rPr lang="en-US" sz="1800" b="1" i="1" kern="1200" baseline="0" smtClean="0">
                            <a:solidFill>
                              <a:schemeClr val="bg2"/>
                            </a:solidFill>
                            <a:latin typeface="Cambria Math"/>
                          </a:rPr>
                          <m:t>𝑺</m:t>
                        </m:r>
                      </m:e>
                      <m:sub>
                        <m:r>
                          <a:rPr lang="en-US" sz="1800" b="1" i="1" kern="1200" baseline="0" smtClean="0">
                            <a:solidFill>
                              <a:schemeClr val="bg2"/>
                            </a:solidFill>
                            <a:latin typeface="Cambria Math"/>
                          </a:rPr>
                          <m:t>𝑫𝑺</m:t>
                        </m:r>
                      </m:sub>
                    </m:sSub>
                  </m:num>
                  <m:den>
                    <m:f>
                      <m:fPr>
                        <m:type m:val="lin"/>
                        <m:ctrlPr>
                          <a:rPr lang="en-US" sz="1800" b="1" i="1" kern="1200" baseline="0" smtClean="0">
                            <a:solidFill>
                              <a:schemeClr val="bg2"/>
                            </a:solidFill>
                            <a:latin typeface="Cambria Math" panose="02040503050406030204" pitchFamily="18" charset="0"/>
                          </a:rPr>
                        </m:ctrlPr>
                      </m:fPr>
                      <m:num>
                        <m:r>
                          <a:rPr lang="en-US" sz="1800" b="1" i="1" kern="1200" baseline="0" smtClean="0">
                            <a:solidFill>
                              <a:schemeClr val="bg2"/>
                            </a:solidFill>
                            <a:latin typeface="Cambria Math"/>
                          </a:rPr>
                          <m:t>𝑹</m:t>
                        </m:r>
                      </m:num>
                      <m:den>
                        <m:sSub>
                          <m:sSubPr>
                            <m:ctrlPr>
                              <a:rPr lang="en-US" sz="1800" b="1" i="1" kern="1200" baseline="0" smtClean="0">
                                <a:solidFill>
                                  <a:schemeClr val="bg2"/>
                                </a:solidFill>
                                <a:latin typeface="Cambria Math" panose="02040503050406030204" pitchFamily="18" charset="0"/>
                              </a:rPr>
                            </m:ctrlPr>
                          </m:sSubPr>
                          <m:e>
                            <m:r>
                              <a:rPr lang="en-US" sz="1800" b="1" i="1" kern="1200" baseline="0" smtClean="0">
                                <a:solidFill>
                                  <a:schemeClr val="bg2"/>
                                </a:solidFill>
                                <a:latin typeface="Cambria Math"/>
                              </a:rPr>
                              <m:t>𝑰</m:t>
                            </m:r>
                          </m:e>
                          <m:sub>
                            <m:r>
                              <a:rPr lang="en-US" sz="1800" b="1" i="1" kern="1200" baseline="0" smtClean="0">
                                <a:solidFill>
                                  <a:schemeClr val="bg2"/>
                                </a:solidFill>
                                <a:latin typeface="Cambria Math"/>
                              </a:rPr>
                              <m:t>𝒆</m:t>
                            </m:r>
                          </m:sub>
                        </m:sSub>
                      </m:den>
                    </m:f>
                  </m:den>
                </m:f>
              </m:oMath>
            </m:oMathPara>
          </a14:m>
          <a:endParaRPr lang="en-US" sz="1800" b="1" kern="1200" baseline="0" dirty="0">
            <a:solidFill>
              <a:schemeClr val="bg2"/>
            </a:solidFill>
            <a:latin typeface="Georgia" panose="02040502050405020303" pitchFamily="18" charset="0"/>
          </a:endParaRPr>
        </a:p>
      </dsp:txBody>
      <dsp:txXfrm>
        <a:off x="3196127" y="1820305"/>
        <a:ext cx="1835757" cy="1198970"/>
      </dsp:txXfrm>
    </dsp:sp>
    <dsp:sp modelId="{AFC92E9E-C44D-40BE-B3AE-A7FFCD0A1600}">
      <dsp:nvSpPr>
        <dsp:cNvPr id="0" name=""/>
        <dsp:cNvSpPr/>
      </dsp:nvSpPr>
      <dsp:spPr>
        <a:xfrm>
          <a:off x="1630536" y="3056577"/>
          <a:ext cx="2483469" cy="509429"/>
        </a:xfrm>
        <a:custGeom>
          <a:avLst/>
          <a:gdLst/>
          <a:ahLst/>
          <a:cxnLst/>
          <a:rect l="0" t="0" r="0" b="0"/>
          <a:pathLst>
            <a:path>
              <a:moveTo>
                <a:pt x="2483469" y="0"/>
              </a:moveTo>
              <a:lnTo>
                <a:pt x="2483469" y="254714"/>
              </a:lnTo>
              <a:lnTo>
                <a:pt x="0" y="254714"/>
              </a:lnTo>
              <a:lnTo>
                <a:pt x="0" y="509429"/>
              </a:lnTo>
            </a:path>
          </a:pathLst>
        </a:custGeom>
        <a:noFill/>
        <a:ln w="25400" cap="flat" cmpd="sng" algn="ctr">
          <a:solidFill>
            <a:schemeClr val="accent6"/>
          </a:solidFill>
          <a:prstDash val="solid"/>
        </a:ln>
        <a:effectLst/>
      </dsp:spPr>
      <dsp:style>
        <a:lnRef idx="2">
          <a:scrgbClr r="0" g="0" b="0"/>
        </a:lnRef>
        <a:fillRef idx="0">
          <a:scrgbClr r="0" g="0" b="0"/>
        </a:fillRef>
        <a:effectRef idx="0">
          <a:scrgbClr r="0" g="0" b="0"/>
        </a:effectRef>
        <a:fontRef idx="minor"/>
      </dsp:style>
    </dsp:sp>
    <dsp:sp modelId="{FA9839A1-085D-4699-BA8E-EDD755A0B0B4}">
      <dsp:nvSpPr>
        <dsp:cNvPr id="0" name=""/>
        <dsp:cNvSpPr/>
      </dsp:nvSpPr>
      <dsp:spPr>
        <a:xfrm>
          <a:off x="675355" y="3566007"/>
          <a:ext cx="1910361" cy="1273574"/>
        </a:xfrm>
        <a:prstGeom prst="roundRect">
          <a:avLst>
            <a:gd name="adj" fmla="val 10000"/>
          </a:avLst>
        </a:prstGeom>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atMod val="105000"/>
            </a:schemeClr>
          </a:solidFill>
          <a:prstDash val="solid"/>
        </a:ln>
        <a:effectLst>
          <a:outerShdw blurRad="40000" dist="20000" dir="5400000" rotWithShape="0">
            <a:srgbClr val="000000">
              <a:alpha val="38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smtClean="0">
              <a:solidFill>
                <a:schemeClr val="bg2"/>
              </a:solidFill>
              <a:latin typeface="Arial" panose="020B0604020202020204" pitchFamily="34" charset="0"/>
              <a:cs typeface="Arial" panose="020B0604020202020204" pitchFamily="34" charset="0"/>
            </a:rPr>
            <a:t>Short Period Design Spectral Response Acceleration</a:t>
          </a:r>
        </a:p>
        <a:p>
          <a:pPr lvl="0" algn="ctr" defTabSz="622300">
            <a:lnSpc>
              <a:spcPct val="90000"/>
            </a:lnSpc>
            <a:spcBef>
              <a:spcPct val="0"/>
            </a:spcBef>
            <a:spcAft>
              <a:spcPct val="35000"/>
            </a:spcAft>
          </a:pPr>
          <a14:m xmlns:a14="http://schemas.microsoft.com/office/drawing/2010/main">
            <m:oMathPara xmlns:m="http://schemas.openxmlformats.org/officeDocument/2006/math">
              <m:oMathParaPr>
                <m:jc m:val="centerGroup"/>
              </m:oMathParaPr>
              <m:oMath xmlns:m="http://schemas.openxmlformats.org/officeDocument/2006/math">
                <m:sSub>
                  <m:sSubPr>
                    <m:ctrlPr>
                      <a:rPr lang="en-US" sz="1800" b="1" i="1" kern="1200" smtClean="0">
                        <a:solidFill>
                          <a:schemeClr val="bg2"/>
                        </a:solidFill>
                        <a:latin typeface="Cambria Math" panose="02040503050406030204" pitchFamily="18" charset="0"/>
                      </a:rPr>
                    </m:ctrlPr>
                  </m:sSubPr>
                  <m:e>
                    <m:r>
                      <a:rPr lang="en-US" sz="1800" b="1" i="1" kern="1200" smtClean="0">
                        <a:solidFill>
                          <a:schemeClr val="bg2"/>
                        </a:solidFill>
                        <a:latin typeface="Cambria Math"/>
                      </a:rPr>
                      <m:t>𝑺</m:t>
                    </m:r>
                  </m:e>
                  <m:sub>
                    <m:r>
                      <a:rPr lang="en-US" sz="1800" b="1" i="1" kern="1200" smtClean="0">
                        <a:solidFill>
                          <a:schemeClr val="bg2"/>
                        </a:solidFill>
                        <a:latin typeface="Cambria Math"/>
                      </a:rPr>
                      <m:t>𝑫𝑺</m:t>
                    </m:r>
                  </m:sub>
                </m:sSub>
              </m:oMath>
            </m:oMathPara>
          </a14:m>
          <a:endParaRPr lang="en-US" sz="1800" b="1" kern="1200" dirty="0">
            <a:solidFill>
              <a:schemeClr val="bg2"/>
            </a:solidFill>
          </a:endParaRPr>
        </a:p>
      </dsp:txBody>
      <dsp:txXfrm>
        <a:off x="712657" y="3603309"/>
        <a:ext cx="1835757" cy="1198970"/>
      </dsp:txXfrm>
    </dsp:sp>
    <dsp:sp modelId="{5B4F3429-7DEF-420C-8877-48C3950D4FD9}">
      <dsp:nvSpPr>
        <dsp:cNvPr id="0" name=""/>
        <dsp:cNvSpPr/>
      </dsp:nvSpPr>
      <dsp:spPr>
        <a:xfrm>
          <a:off x="4068286" y="3056577"/>
          <a:ext cx="91440" cy="509429"/>
        </a:xfrm>
        <a:custGeom>
          <a:avLst/>
          <a:gdLst/>
          <a:ahLst/>
          <a:cxnLst/>
          <a:rect l="0" t="0" r="0" b="0"/>
          <a:pathLst>
            <a:path>
              <a:moveTo>
                <a:pt x="45720" y="0"/>
              </a:moveTo>
              <a:lnTo>
                <a:pt x="45720" y="509429"/>
              </a:lnTo>
            </a:path>
          </a:pathLst>
        </a:custGeom>
        <a:noFill/>
        <a:ln w="25400" cap="flat" cmpd="sng" algn="ctr">
          <a:solidFill>
            <a:schemeClr val="accent6"/>
          </a:solidFill>
          <a:prstDash val="solid"/>
        </a:ln>
        <a:effectLst/>
      </dsp:spPr>
      <dsp:style>
        <a:lnRef idx="2">
          <a:scrgbClr r="0" g="0" b="0"/>
        </a:lnRef>
        <a:fillRef idx="0">
          <a:scrgbClr r="0" g="0" b="0"/>
        </a:fillRef>
        <a:effectRef idx="0">
          <a:scrgbClr r="0" g="0" b="0"/>
        </a:effectRef>
        <a:fontRef idx="minor"/>
      </dsp:style>
    </dsp:sp>
    <dsp:sp modelId="{DB5B0956-A47E-4054-BC02-5C70B77F3A01}">
      <dsp:nvSpPr>
        <dsp:cNvPr id="0" name=""/>
        <dsp:cNvSpPr/>
      </dsp:nvSpPr>
      <dsp:spPr>
        <a:xfrm>
          <a:off x="3158825" y="3566007"/>
          <a:ext cx="1910361" cy="1273574"/>
        </a:xfrm>
        <a:prstGeom prst="roundRect">
          <a:avLst>
            <a:gd name="adj" fmla="val 10000"/>
          </a:avLst>
        </a:prstGeom>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atMod val="105000"/>
            </a:schemeClr>
          </a:solidFill>
          <a:prstDash val="solid"/>
        </a:ln>
        <a:effectLst>
          <a:outerShdw blurRad="40000" dist="20000" dir="5400000" rotWithShape="0">
            <a:srgbClr val="000000">
              <a:alpha val="38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smtClean="0">
              <a:solidFill>
                <a:schemeClr val="bg2"/>
              </a:solidFill>
              <a:latin typeface="Arial" panose="020B0604020202020204" pitchFamily="34" charset="0"/>
              <a:cs typeface="Arial" panose="020B0604020202020204" pitchFamily="34" charset="0"/>
            </a:rPr>
            <a:t>Response Modification Factor</a:t>
          </a:r>
        </a:p>
        <a:p>
          <a:pPr lvl="0" algn="ctr" defTabSz="622300">
            <a:lnSpc>
              <a:spcPct val="90000"/>
            </a:lnSpc>
            <a:spcBef>
              <a:spcPct val="0"/>
            </a:spcBef>
            <a:spcAft>
              <a:spcPct val="35000"/>
            </a:spcAft>
          </a:pPr>
          <a14:m xmlns:a14="http://schemas.microsoft.com/office/drawing/2010/main">
            <m:oMathPara xmlns:m="http://schemas.openxmlformats.org/officeDocument/2006/math">
              <m:oMathParaPr>
                <m:jc m:val="centerGroup"/>
              </m:oMathParaPr>
              <m:oMath xmlns:m="http://schemas.openxmlformats.org/officeDocument/2006/math">
                <m:r>
                  <a:rPr lang="en-US" sz="1800" b="1" i="1" kern="1200" smtClean="0">
                    <a:solidFill>
                      <a:schemeClr val="bg2"/>
                    </a:solidFill>
                    <a:latin typeface="Cambria Math"/>
                  </a:rPr>
                  <m:t>𝑹</m:t>
                </m:r>
              </m:oMath>
            </m:oMathPara>
          </a14:m>
          <a:endParaRPr lang="en-US" sz="1800" b="1" kern="1200" dirty="0">
            <a:solidFill>
              <a:schemeClr val="bg2"/>
            </a:solidFill>
          </a:endParaRPr>
        </a:p>
      </dsp:txBody>
      <dsp:txXfrm>
        <a:off x="3196127" y="3603309"/>
        <a:ext cx="1835757" cy="1198970"/>
      </dsp:txXfrm>
    </dsp:sp>
    <dsp:sp modelId="{1064D15D-8450-49AF-BF87-5EA65E43DC19}">
      <dsp:nvSpPr>
        <dsp:cNvPr id="0" name=""/>
        <dsp:cNvSpPr/>
      </dsp:nvSpPr>
      <dsp:spPr>
        <a:xfrm>
          <a:off x="4114006" y="3056577"/>
          <a:ext cx="2483469" cy="509429"/>
        </a:xfrm>
        <a:custGeom>
          <a:avLst/>
          <a:gdLst/>
          <a:ahLst/>
          <a:cxnLst/>
          <a:rect l="0" t="0" r="0" b="0"/>
          <a:pathLst>
            <a:path>
              <a:moveTo>
                <a:pt x="0" y="0"/>
              </a:moveTo>
              <a:lnTo>
                <a:pt x="0" y="254714"/>
              </a:lnTo>
              <a:lnTo>
                <a:pt x="2483469" y="254714"/>
              </a:lnTo>
              <a:lnTo>
                <a:pt x="2483469" y="509429"/>
              </a:lnTo>
            </a:path>
          </a:pathLst>
        </a:custGeom>
        <a:noFill/>
        <a:ln w="25400" cap="flat" cmpd="sng" algn="ctr">
          <a:solidFill>
            <a:schemeClr val="accent6"/>
          </a:solidFill>
          <a:prstDash val="solid"/>
        </a:ln>
        <a:effectLst/>
      </dsp:spPr>
      <dsp:style>
        <a:lnRef idx="2">
          <a:scrgbClr r="0" g="0" b="0"/>
        </a:lnRef>
        <a:fillRef idx="0">
          <a:scrgbClr r="0" g="0" b="0"/>
        </a:fillRef>
        <a:effectRef idx="0">
          <a:scrgbClr r="0" g="0" b="0"/>
        </a:effectRef>
        <a:fontRef idx="minor"/>
      </dsp:style>
    </dsp:sp>
    <dsp:sp modelId="{B7896D78-86D0-4BDF-A815-3305E8DC2E02}">
      <dsp:nvSpPr>
        <dsp:cNvPr id="0" name=""/>
        <dsp:cNvSpPr/>
      </dsp:nvSpPr>
      <dsp:spPr>
        <a:xfrm>
          <a:off x="5642294" y="3566007"/>
          <a:ext cx="1910361" cy="1273574"/>
        </a:xfrm>
        <a:prstGeom prst="roundRect">
          <a:avLst>
            <a:gd name="adj" fmla="val 10000"/>
          </a:avLst>
        </a:prstGeom>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atMod val="105000"/>
            </a:schemeClr>
          </a:solidFill>
          <a:prstDash val="solid"/>
        </a:ln>
        <a:effectLst>
          <a:outerShdw blurRad="40000" dist="20000" dir="5400000" rotWithShape="0">
            <a:srgbClr val="000000">
              <a:alpha val="38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smtClean="0">
              <a:solidFill>
                <a:schemeClr val="bg2"/>
              </a:solidFill>
              <a:latin typeface="Arial" panose="020B0604020202020204" pitchFamily="34" charset="0"/>
              <a:cs typeface="Arial" panose="020B0604020202020204" pitchFamily="34" charset="0"/>
            </a:rPr>
            <a:t>Importance Factor</a:t>
          </a:r>
        </a:p>
        <a:p>
          <a:pPr lvl="0" algn="ctr" defTabSz="622300">
            <a:lnSpc>
              <a:spcPct val="90000"/>
            </a:lnSpc>
            <a:spcBef>
              <a:spcPct val="0"/>
            </a:spcBef>
            <a:spcAft>
              <a:spcPct val="35000"/>
            </a:spcAft>
          </a:pPr>
          <a14:m xmlns:a14="http://schemas.microsoft.com/office/drawing/2010/main">
            <m:oMathPara xmlns:m="http://schemas.openxmlformats.org/officeDocument/2006/math">
              <m:oMathParaPr>
                <m:jc m:val="centerGroup"/>
              </m:oMathParaPr>
              <m:oMath xmlns:m="http://schemas.openxmlformats.org/officeDocument/2006/math">
                <m:sSub>
                  <m:sSubPr>
                    <m:ctrlPr>
                      <a:rPr lang="en-US" sz="1800" b="1" i="1" kern="1200" smtClean="0">
                        <a:solidFill>
                          <a:schemeClr val="bg2"/>
                        </a:solidFill>
                        <a:latin typeface="Cambria Math" panose="02040503050406030204" pitchFamily="18" charset="0"/>
                      </a:rPr>
                    </m:ctrlPr>
                  </m:sSubPr>
                  <m:e>
                    <m:r>
                      <a:rPr lang="en-US" sz="1800" b="1" i="1" kern="1200" smtClean="0">
                        <a:solidFill>
                          <a:schemeClr val="bg2"/>
                        </a:solidFill>
                        <a:latin typeface="Cambria Math"/>
                      </a:rPr>
                      <m:t>𝑰</m:t>
                    </m:r>
                  </m:e>
                  <m:sub>
                    <m:r>
                      <a:rPr lang="en-US" sz="1800" b="1" i="1" kern="1200" smtClean="0">
                        <a:solidFill>
                          <a:schemeClr val="bg2"/>
                        </a:solidFill>
                        <a:latin typeface="Cambria Math"/>
                      </a:rPr>
                      <m:t>𝒆</m:t>
                    </m:r>
                  </m:sub>
                </m:sSub>
              </m:oMath>
            </m:oMathPara>
          </a14:m>
          <a:endParaRPr lang="en-US" sz="1800" b="1" kern="1200" dirty="0">
            <a:solidFill>
              <a:schemeClr val="bg2"/>
            </a:solidFill>
          </a:endParaRPr>
        </a:p>
      </dsp:txBody>
      <dsp:txXfrm>
        <a:off x="5679596" y="3603309"/>
        <a:ext cx="1835757" cy="1198970"/>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CB6BF38-2E53-4D24-AF20-25D5B590FBA9}">
      <dsp:nvSpPr>
        <dsp:cNvPr id="0" name=""/>
        <dsp:cNvSpPr/>
      </dsp:nvSpPr>
      <dsp:spPr>
        <a:xfrm>
          <a:off x="0" y="3645930"/>
          <a:ext cx="8228012" cy="1196675"/>
        </a:xfrm>
        <a:prstGeom prst="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en-US" sz="2000" b="1" kern="1200"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Tributary Area Loads in Kips</a:t>
          </a:r>
          <a:endParaRPr lang="en-US" sz="2000" b="1" kern="1200"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endParaRPr>
        </a:p>
      </dsp:txBody>
      <dsp:txXfrm>
        <a:off x="0" y="3645930"/>
        <a:ext cx="8228012" cy="646204"/>
      </dsp:txXfrm>
    </dsp:sp>
    <dsp:sp modelId="{0F023EC5-4C9D-4CF6-A42D-4DFE860863A3}">
      <dsp:nvSpPr>
        <dsp:cNvPr id="0" name=""/>
        <dsp:cNvSpPr/>
      </dsp:nvSpPr>
      <dsp:spPr>
        <a:xfrm>
          <a:off x="0" y="4292992"/>
          <a:ext cx="8228012" cy="550470"/>
        </a:xfrm>
        <a:prstGeom prst="rect">
          <a:avLst/>
        </a:prstGeom>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atMod val="105000"/>
            </a:schemeClr>
          </a:solidFill>
          <a:prstDash val="solid"/>
        </a:ln>
        <a:effectLst>
          <a:outerShdw blurRad="40000" dist="20000" dir="5400000" rotWithShape="0">
            <a:srgbClr val="000000">
              <a:alpha val="38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128016" tIns="22860" rIns="128016" bIns="22860" numCol="1" spcCol="1270" anchor="ctr" anchorCtr="0">
          <a:noAutofit/>
        </a:bodyPr>
        <a:lstStyle/>
        <a:p>
          <a:pPr lvl="0" algn="ctr" defTabSz="800100">
            <a:lnSpc>
              <a:spcPct val="90000"/>
            </a:lnSpc>
            <a:spcBef>
              <a:spcPct val="0"/>
            </a:spcBef>
            <a:spcAft>
              <a:spcPct val="35000"/>
            </a:spcAft>
          </a:pPr>
          <a:r>
            <a:rPr lang="en-US" sz="1800" kern="1200" dirty="0" smtClean="0">
              <a:solidFill>
                <a:schemeClr val="bg2"/>
              </a:solidFill>
              <a:latin typeface="Arial" panose="020B0604020202020204" pitchFamily="34" charset="0"/>
              <a:cs typeface="Arial" panose="020B0604020202020204" pitchFamily="34" charset="0"/>
            </a:rPr>
            <a:t>Roof Loads </a:t>
          </a:r>
          <a:r>
            <a:rPr lang="en-US" sz="2000" kern="1200" dirty="0" smtClean="0">
              <a:solidFill>
                <a:schemeClr val="bg2"/>
              </a:solidFill>
              <a:latin typeface="Arial" panose="020B0604020202020204" pitchFamily="34" charset="0"/>
              <a:cs typeface="Arial" panose="020B0604020202020204" pitchFamily="34" charset="0"/>
            </a:rPr>
            <a:t>+</a:t>
          </a:r>
          <a:r>
            <a:rPr lang="en-US" sz="1800" kern="1200" dirty="0" smtClean="0">
              <a:solidFill>
                <a:schemeClr val="bg2"/>
              </a:solidFill>
              <a:latin typeface="Arial" panose="020B0604020202020204" pitchFamily="34" charset="0"/>
              <a:cs typeface="Arial" panose="020B0604020202020204" pitchFamily="34" charset="0"/>
            </a:rPr>
            <a:t> Floor Loads </a:t>
          </a:r>
          <a:r>
            <a:rPr lang="en-US" sz="2000" kern="1200" dirty="0" smtClean="0">
              <a:solidFill>
                <a:schemeClr val="bg2"/>
              </a:solidFill>
              <a:latin typeface="Arial" panose="020B0604020202020204" pitchFamily="34" charset="0"/>
              <a:cs typeface="Arial" panose="020B0604020202020204" pitchFamily="34" charset="0"/>
            </a:rPr>
            <a:t>=</a:t>
          </a:r>
          <a:r>
            <a:rPr lang="en-US" sz="1800" kern="1200" dirty="0" smtClean="0">
              <a:solidFill>
                <a:schemeClr val="bg2"/>
              </a:solidFill>
              <a:latin typeface="Arial" panose="020B0604020202020204" pitchFamily="34" charset="0"/>
              <a:cs typeface="Arial" panose="020B0604020202020204" pitchFamily="34" charset="0"/>
            </a:rPr>
            <a:t> Total Effective Weight</a:t>
          </a:r>
          <a:endParaRPr lang="en-US" sz="1800" kern="1200" dirty="0">
            <a:solidFill>
              <a:schemeClr val="bg2"/>
            </a:solidFill>
            <a:latin typeface="Arial" panose="020B0604020202020204" pitchFamily="34" charset="0"/>
            <a:cs typeface="Arial" panose="020B0604020202020204" pitchFamily="34" charset="0"/>
          </a:endParaRPr>
        </a:p>
      </dsp:txBody>
      <dsp:txXfrm>
        <a:off x="0" y="4292992"/>
        <a:ext cx="8228012" cy="550470"/>
      </dsp:txXfrm>
    </dsp:sp>
    <dsp:sp modelId="{C583B79D-18E8-4036-965C-4E04BD7457F0}">
      <dsp:nvSpPr>
        <dsp:cNvPr id="0" name=""/>
        <dsp:cNvSpPr/>
      </dsp:nvSpPr>
      <dsp:spPr>
        <a:xfrm rot="10800000">
          <a:off x="0" y="1823393"/>
          <a:ext cx="8228012" cy="1840487"/>
        </a:xfrm>
        <a:prstGeom prst="upArrowCallou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en-US" sz="2000" b="1" kern="1200"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Load Distribution</a:t>
          </a:r>
          <a:endParaRPr lang="en-US" sz="2000" b="1" kern="1200"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endParaRPr>
        </a:p>
      </dsp:txBody>
      <dsp:txXfrm rot="-10800000">
        <a:off x="0" y="1823393"/>
        <a:ext cx="8228012" cy="646011"/>
      </dsp:txXfrm>
    </dsp:sp>
    <dsp:sp modelId="{69B96A42-C834-41C3-BAD2-E2C005D5B02E}">
      <dsp:nvSpPr>
        <dsp:cNvPr id="0" name=""/>
        <dsp:cNvSpPr/>
      </dsp:nvSpPr>
      <dsp:spPr>
        <a:xfrm>
          <a:off x="0" y="2469404"/>
          <a:ext cx="8228012" cy="550305"/>
        </a:xfrm>
        <a:prstGeom prst="rect">
          <a:avLst/>
        </a:prstGeom>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atMod val="105000"/>
            </a:schemeClr>
          </a:solidFill>
          <a:prstDash val="solid"/>
        </a:ln>
        <a:effectLst>
          <a:outerShdw blurRad="40000" dist="20000" dir="5400000" rotWithShape="0">
            <a:srgbClr val="000000">
              <a:alpha val="38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128016" tIns="22860" rIns="128016" bIns="22860" numCol="1" spcCol="1270" anchor="ctr" anchorCtr="0">
          <a:noAutofit/>
        </a:bodyPr>
        <a:lstStyle/>
        <a:p>
          <a:pPr lvl="0" algn="ctr" defTabSz="800100">
            <a:lnSpc>
              <a:spcPct val="90000"/>
            </a:lnSpc>
            <a:spcBef>
              <a:spcPct val="0"/>
            </a:spcBef>
            <a:spcAft>
              <a:spcPct val="35000"/>
            </a:spcAft>
          </a:pPr>
          <a:r>
            <a:rPr lang="en-US" sz="1800" kern="1200" dirty="0" smtClean="0">
              <a:solidFill>
                <a:schemeClr val="bg2"/>
              </a:solidFill>
              <a:latin typeface="Arial" panose="020B0604020202020204" pitchFamily="34" charset="0"/>
              <a:cs typeface="Arial" panose="020B0604020202020204" pitchFamily="34" charset="0"/>
            </a:rPr>
            <a:t>Apply loads to lateral-resisting elements</a:t>
          </a:r>
          <a:endParaRPr lang="en-US" sz="1800" kern="1200" dirty="0">
            <a:solidFill>
              <a:schemeClr val="bg2"/>
            </a:solidFill>
            <a:latin typeface="Arial" panose="020B0604020202020204" pitchFamily="34" charset="0"/>
            <a:cs typeface="Arial" panose="020B0604020202020204" pitchFamily="34" charset="0"/>
          </a:endParaRPr>
        </a:p>
      </dsp:txBody>
      <dsp:txXfrm>
        <a:off x="0" y="2469404"/>
        <a:ext cx="8228012" cy="550305"/>
      </dsp:txXfrm>
    </dsp:sp>
    <dsp:sp modelId="{E754C9E1-C8AD-429A-8A08-D1A290EF1916}">
      <dsp:nvSpPr>
        <dsp:cNvPr id="0" name=""/>
        <dsp:cNvSpPr/>
      </dsp:nvSpPr>
      <dsp:spPr>
        <a:xfrm rot="10800000">
          <a:off x="0" y="856"/>
          <a:ext cx="8228012" cy="1840487"/>
        </a:xfrm>
        <a:prstGeom prst="upArrowCallou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en-US" sz="2000" b="1" kern="1200"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Measured Weights in PSF</a:t>
          </a:r>
          <a:endParaRPr lang="en-US" sz="2000" b="1" kern="1200"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endParaRPr>
        </a:p>
      </dsp:txBody>
      <dsp:txXfrm rot="-10800000">
        <a:off x="0" y="856"/>
        <a:ext cx="8228012" cy="646011"/>
      </dsp:txXfrm>
    </dsp:sp>
    <dsp:sp modelId="{695E52E5-E80D-48FE-8781-098DC3107612}">
      <dsp:nvSpPr>
        <dsp:cNvPr id="0" name=""/>
        <dsp:cNvSpPr/>
      </dsp:nvSpPr>
      <dsp:spPr>
        <a:xfrm>
          <a:off x="0" y="646867"/>
          <a:ext cx="2739992" cy="550305"/>
        </a:xfrm>
        <a:prstGeom prst="rect">
          <a:avLst/>
        </a:prstGeom>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atMod val="105000"/>
            </a:schemeClr>
          </a:solidFill>
          <a:prstDash val="solid"/>
        </a:ln>
        <a:effectLst>
          <a:outerShdw blurRad="40000" dist="20000" dir="5400000" rotWithShape="0">
            <a:srgbClr val="000000">
              <a:alpha val="38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128016" tIns="22860" rIns="128016" bIns="22860" numCol="1" spcCol="1270" anchor="ctr" anchorCtr="0">
          <a:noAutofit/>
        </a:bodyPr>
        <a:lstStyle/>
        <a:p>
          <a:pPr lvl="0" algn="ctr" defTabSz="800100">
            <a:lnSpc>
              <a:spcPct val="90000"/>
            </a:lnSpc>
            <a:spcBef>
              <a:spcPct val="0"/>
            </a:spcBef>
            <a:spcAft>
              <a:spcPct val="35000"/>
            </a:spcAft>
          </a:pPr>
          <a:r>
            <a:rPr lang="en-US" sz="1800" kern="1200" dirty="0" smtClean="0">
              <a:solidFill>
                <a:schemeClr val="bg2"/>
              </a:solidFill>
              <a:latin typeface="Arial" panose="020B0604020202020204" pitchFamily="34" charset="0"/>
              <a:cs typeface="Arial" panose="020B0604020202020204" pitchFamily="34" charset="0"/>
            </a:rPr>
            <a:t>Roof Weights</a:t>
          </a:r>
          <a:endParaRPr lang="en-US" sz="1800" kern="1200" dirty="0">
            <a:solidFill>
              <a:schemeClr val="bg2"/>
            </a:solidFill>
            <a:latin typeface="Arial" panose="020B0604020202020204" pitchFamily="34" charset="0"/>
            <a:cs typeface="Arial" panose="020B0604020202020204" pitchFamily="34" charset="0"/>
          </a:endParaRPr>
        </a:p>
      </dsp:txBody>
      <dsp:txXfrm>
        <a:off x="0" y="646867"/>
        <a:ext cx="2739992" cy="550305"/>
      </dsp:txXfrm>
    </dsp:sp>
    <dsp:sp modelId="{D318D3C6-A809-4675-9218-A4C20FBF651A}">
      <dsp:nvSpPr>
        <dsp:cNvPr id="0" name=""/>
        <dsp:cNvSpPr/>
      </dsp:nvSpPr>
      <dsp:spPr>
        <a:xfrm>
          <a:off x="2744009" y="646867"/>
          <a:ext cx="2739992" cy="550305"/>
        </a:xfrm>
        <a:prstGeom prst="rect">
          <a:avLst/>
        </a:prstGeom>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atMod val="105000"/>
            </a:schemeClr>
          </a:solidFill>
          <a:prstDash val="solid"/>
        </a:ln>
        <a:effectLst>
          <a:outerShdw blurRad="40000" dist="20000" dir="5400000" rotWithShape="0">
            <a:srgbClr val="000000">
              <a:alpha val="38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128016" tIns="22860" rIns="128016" bIns="22860" numCol="1" spcCol="1270" anchor="ctr" anchorCtr="0">
          <a:noAutofit/>
        </a:bodyPr>
        <a:lstStyle/>
        <a:p>
          <a:pPr lvl="0" algn="ctr" defTabSz="800100">
            <a:lnSpc>
              <a:spcPct val="90000"/>
            </a:lnSpc>
            <a:spcBef>
              <a:spcPct val="0"/>
            </a:spcBef>
            <a:spcAft>
              <a:spcPct val="35000"/>
            </a:spcAft>
          </a:pPr>
          <a:r>
            <a:rPr lang="en-US" sz="1800" kern="1200" dirty="0" smtClean="0">
              <a:solidFill>
                <a:schemeClr val="bg2"/>
              </a:solidFill>
              <a:latin typeface="Arial" panose="020B0604020202020204" pitchFamily="34" charset="0"/>
              <a:cs typeface="Arial" panose="020B0604020202020204" pitchFamily="34" charset="0"/>
            </a:rPr>
            <a:t>Floor Weights</a:t>
          </a:r>
          <a:endParaRPr lang="en-US" sz="1800" kern="1200" dirty="0">
            <a:solidFill>
              <a:schemeClr val="bg2"/>
            </a:solidFill>
            <a:latin typeface="Arial" panose="020B0604020202020204" pitchFamily="34" charset="0"/>
            <a:cs typeface="Arial" panose="020B0604020202020204" pitchFamily="34" charset="0"/>
          </a:endParaRPr>
        </a:p>
      </dsp:txBody>
      <dsp:txXfrm>
        <a:off x="2744009" y="646867"/>
        <a:ext cx="2739992" cy="550305"/>
      </dsp:txXfrm>
    </dsp:sp>
    <dsp:sp modelId="{7565755E-8B95-4EDD-9ED6-4EBBA599E2D2}">
      <dsp:nvSpPr>
        <dsp:cNvPr id="0" name=""/>
        <dsp:cNvSpPr/>
      </dsp:nvSpPr>
      <dsp:spPr>
        <a:xfrm>
          <a:off x="5488019" y="646867"/>
          <a:ext cx="2739992" cy="550305"/>
        </a:xfrm>
        <a:prstGeom prst="rect">
          <a:avLst/>
        </a:prstGeom>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atMod val="105000"/>
            </a:schemeClr>
          </a:solidFill>
          <a:prstDash val="solid"/>
        </a:ln>
        <a:effectLst>
          <a:outerShdw blurRad="40000" dist="20000" dir="5400000" rotWithShape="0">
            <a:srgbClr val="000000">
              <a:alpha val="38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128016" tIns="22860" rIns="128016" bIns="22860" numCol="1" spcCol="1270" anchor="ctr" anchorCtr="0">
          <a:noAutofit/>
        </a:bodyPr>
        <a:lstStyle/>
        <a:p>
          <a:pPr lvl="0" algn="ctr" defTabSz="800100">
            <a:lnSpc>
              <a:spcPct val="90000"/>
            </a:lnSpc>
            <a:spcBef>
              <a:spcPct val="0"/>
            </a:spcBef>
            <a:spcAft>
              <a:spcPct val="35000"/>
            </a:spcAft>
          </a:pPr>
          <a:r>
            <a:rPr lang="en-US" sz="1800" kern="1200" dirty="0" smtClean="0">
              <a:solidFill>
                <a:schemeClr val="bg2"/>
              </a:solidFill>
              <a:latin typeface="Arial" panose="020B0604020202020204" pitchFamily="34" charset="0"/>
              <a:cs typeface="Arial" panose="020B0604020202020204" pitchFamily="34" charset="0"/>
            </a:rPr>
            <a:t>Wall Weights</a:t>
          </a:r>
          <a:endParaRPr lang="en-US" sz="1800" kern="1200" dirty="0">
            <a:solidFill>
              <a:schemeClr val="bg2"/>
            </a:solidFill>
            <a:latin typeface="Arial" panose="020B0604020202020204" pitchFamily="34" charset="0"/>
            <a:cs typeface="Arial" panose="020B0604020202020204" pitchFamily="34" charset="0"/>
          </a:endParaRPr>
        </a:p>
      </dsp:txBody>
      <dsp:txXfrm>
        <a:off x="5488019" y="646867"/>
        <a:ext cx="2739992" cy="550305"/>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909DC6F-F001-45CC-83A8-FC6733D4C6A1}">
      <dsp:nvSpPr>
        <dsp:cNvPr id="0" name=""/>
        <dsp:cNvSpPr/>
      </dsp:nvSpPr>
      <dsp:spPr>
        <a:xfrm>
          <a:off x="2358103" y="0"/>
          <a:ext cx="1810004" cy="1206669"/>
        </a:xfrm>
        <a:prstGeom prst="roundRect">
          <a:avLst>
            <a:gd name="adj" fmla="val 10000"/>
          </a:avLst>
        </a:prstGeom>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atMod val="105000"/>
            </a:schemeClr>
          </a:solidFill>
          <a:prstDash val="solid"/>
        </a:ln>
        <a:effectLst>
          <a:outerShdw blurRad="40000" dist="20000" dir="5400000" rotWithShape="0">
            <a:srgbClr val="000000">
              <a:alpha val="38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smtClean="0">
              <a:solidFill>
                <a:schemeClr val="bg2"/>
              </a:solidFill>
              <a:latin typeface="Arial" panose="020B0604020202020204" pitchFamily="34" charset="0"/>
              <a:cs typeface="Arial" panose="020B0604020202020204" pitchFamily="34" charset="0"/>
            </a:rPr>
            <a:t>Seismic Response Coefficient</a:t>
          </a:r>
        </a:p>
        <a:p>
          <a:pPr lvl="0" algn="ctr" defTabSz="622300">
            <a:lnSpc>
              <a:spcPct val="90000"/>
            </a:lnSpc>
            <a:spcBef>
              <a:spcPct val="0"/>
            </a:spcBef>
            <a:spcAft>
              <a:spcPct val="35000"/>
            </a:spcAft>
          </a:pPr>
          <a14:m xmlns:a14="http://schemas.microsoft.com/office/drawing/2010/main">
            <m:oMathPara xmlns:m="http://schemas.openxmlformats.org/officeDocument/2006/math">
              <m:oMathParaPr>
                <m:jc m:val="centerGroup"/>
              </m:oMathParaPr>
              <m:oMath xmlns:m="http://schemas.openxmlformats.org/officeDocument/2006/math">
                <m:sSub>
                  <m:sSubPr>
                    <m:ctrlPr>
                      <a:rPr lang="en-US" sz="1800" b="1" i="1" kern="1200" baseline="0" smtClean="0">
                        <a:solidFill>
                          <a:schemeClr val="bg2"/>
                        </a:solidFill>
                        <a:latin typeface="Cambria Math" panose="02040503050406030204" pitchFamily="18" charset="0"/>
                      </a:rPr>
                    </m:ctrlPr>
                  </m:sSubPr>
                  <m:e>
                    <m:r>
                      <a:rPr lang="en-US" sz="1800" b="1" i="1" kern="1200" baseline="0" smtClean="0">
                        <a:solidFill>
                          <a:schemeClr val="bg2"/>
                        </a:solidFill>
                        <a:latin typeface="Cambria Math"/>
                      </a:rPr>
                      <m:t>𝑪</m:t>
                    </m:r>
                  </m:e>
                  <m:sub>
                    <m:r>
                      <a:rPr lang="en-US" sz="1800" b="1" i="1" kern="1200" baseline="0" smtClean="0">
                        <a:solidFill>
                          <a:schemeClr val="bg2"/>
                        </a:solidFill>
                        <a:latin typeface="Cambria Math"/>
                      </a:rPr>
                      <m:t>𝑺</m:t>
                    </m:r>
                  </m:sub>
                </m:sSub>
                <m:r>
                  <a:rPr lang="en-US" sz="1800" b="1" i="1" kern="1200" baseline="0" smtClean="0">
                    <a:solidFill>
                      <a:schemeClr val="bg2"/>
                    </a:solidFill>
                    <a:latin typeface="Cambria Math"/>
                  </a:rPr>
                  <m:t>=</m:t>
                </m:r>
                <m:f>
                  <m:fPr>
                    <m:ctrlPr>
                      <a:rPr lang="en-US" sz="1800" b="1" i="1" kern="1200" baseline="0" smtClean="0">
                        <a:solidFill>
                          <a:schemeClr val="bg2"/>
                        </a:solidFill>
                        <a:latin typeface="Cambria Math" panose="02040503050406030204" pitchFamily="18" charset="0"/>
                      </a:rPr>
                    </m:ctrlPr>
                  </m:fPr>
                  <m:num>
                    <m:sSub>
                      <m:sSubPr>
                        <m:ctrlPr>
                          <a:rPr lang="en-US" sz="1800" b="1" i="1" kern="1200" baseline="0" smtClean="0">
                            <a:solidFill>
                              <a:schemeClr val="bg2"/>
                            </a:solidFill>
                            <a:latin typeface="Cambria Math" panose="02040503050406030204" pitchFamily="18" charset="0"/>
                          </a:rPr>
                        </m:ctrlPr>
                      </m:sSubPr>
                      <m:e>
                        <m:r>
                          <a:rPr lang="en-US" sz="1800" b="1" i="1" kern="1200" baseline="0" smtClean="0">
                            <a:solidFill>
                              <a:schemeClr val="bg2"/>
                            </a:solidFill>
                            <a:latin typeface="Cambria Math"/>
                          </a:rPr>
                          <m:t>𝑺</m:t>
                        </m:r>
                      </m:e>
                      <m:sub>
                        <m:r>
                          <a:rPr lang="en-US" sz="1800" b="1" i="1" kern="1200" baseline="0" smtClean="0">
                            <a:solidFill>
                              <a:schemeClr val="bg2"/>
                            </a:solidFill>
                            <a:latin typeface="Cambria Math"/>
                          </a:rPr>
                          <m:t>𝑫𝑺</m:t>
                        </m:r>
                      </m:sub>
                    </m:sSub>
                  </m:num>
                  <m:den>
                    <m:f>
                      <m:fPr>
                        <m:type m:val="lin"/>
                        <m:ctrlPr>
                          <a:rPr lang="en-US" sz="1800" b="1" i="1" kern="1200" baseline="0" smtClean="0">
                            <a:solidFill>
                              <a:schemeClr val="bg2"/>
                            </a:solidFill>
                            <a:latin typeface="Cambria Math" panose="02040503050406030204" pitchFamily="18" charset="0"/>
                          </a:rPr>
                        </m:ctrlPr>
                      </m:fPr>
                      <m:num>
                        <m:r>
                          <a:rPr lang="en-US" sz="1800" b="1" i="1" kern="1200" baseline="0" smtClean="0">
                            <a:solidFill>
                              <a:schemeClr val="bg2"/>
                            </a:solidFill>
                            <a:latin typeface="Cambria Math"/>
                          </a:rPr>
                          <m:t>𝑹</m:t>
                        </m:r>
                      </m:num>
                      <m:den>
                        <m:sSub>
                          <m:sSubPr>
                            <m:ctrlPr>
                              <a:rPr lang="en-US" sz="1800" b="1" i="1" kern="1200" baseline="0" smtClean="0">
                                <a:solidFill>
                                  <a:schemeClr val="bg2"/>
                                </a:solidFill>
                                <a:latin typeface="Cambria Math" panose="02040503050406030204" pitchFamily="18" charset="0"/>
                              </a:rPr>
                            </m:ctrlPr>
                          </m:sSubPr>
                          <m:e>
                            <m:r>
                              <a:rPr lang="en-US" sz="1800" b="1" i="1" kern="1200" baseline="0" smtClean="0">
                                <a:solidFill>
                                  <a:schemeClr val="bg2"/>
                                </a:solidFill>
                                <a:latin typeface="Cambria Math"/>
                              </a:rPr>
                              <m:t>𝑰</m:t>
                            </m:r>
                          </m:e>
                          <m:sub>
                            <m:r>
                              <a:rPr lang="en-US" sz="1800" b="1" i="1" kern="1200" baseline="0" smtClean="0">
                                <a:solidFill>
                                  <a:schemeClr val="bg2"/>
                                </a:solidFill>
                                <a:latin typeface="Cambria Math"/>
                              </a:rPr>
                              <m:t>𝒆</m:t>
                            </m:r>
                          </m:sub>
                        </m:sSub>
                      </m:den>
                    </m:f>
                  </m:den>
                </m:f>
              </m:oMath>
            </m:oMathPara>
          </a14:m>
          <a:endParaRPr lang="en-US" sz="1800" b="1" kern="1200" baseline="0" dirty="0">
            <a:solidFill>
              <a:schemeClr val="bg2"/>
            </a:solidFill>
            <a:latin typeface="Georgia" panose="02040502050405020303" pitchFamily="18" charset="0"/>
          </a:endParaRPr>
        </a:p>
      </dsp:txBody>
      <dsp:txXfrm>
        <a:off x="2393445" y="35342"/>
        <a:ext cx="1739320" cy="1135985"/>
      </dsp:txXfrm>
    </dsp:sp>
    <dsp:sp modelId="{AFC92E9E-C44D-40BE-B3AE-A7FFCD0A1600}">
      <dsp:nvSpPr>
        <dsp:cNvPr id="0" name=""/>
        <dsp:cNvSpPr/>
      </dsp:nvSpPr>
      <dsp:spPr>
        <a:xfrm>
          <a:off x="910100" y="1206669"/>
          <a:ext cx="2353005" cy="482667"/>
        </a:xfrm>
        <a:custGeom>
          <a:avLst/>
          <a:gdLst/>
          <a:ahLst/>
          <a:cxnLst/>
          <a:rect l="0" t="0" r="0" b="0"/>
          <a:pathLst>
            <a:path>
              <a:moveTo>
                <a:pt x="2353005" y="0"/>
              </a:moveTo>
              <a:lnTo>
                <a:pt x="2353005" y="241333"/>
              </a:lnTo>
              <a:lnTo>
                <a:pt x="0" y="241333"/>
              </a:lnTo>
              <a:lnTo>
                <a:pt x="0" y="482667"/>
              </a:lnTo>
            </a:path>
          </a:pathLst>
        </a:custGeom>
        <a:noFill/>
        <a:ln w="25400" cap="flat" cmpd="sng" algn="ctr">
          <a:solidFill>
            <a:schemeClr val="accent6"/>
          </a:solidFill>
          <a:prstDash val="solid"/>
        </a:ln>
        <a:effectLst/>
      </dsp:spPr>
      <dsp:style>
        <a:lnRef idx="2">
          <a:scrgbClr r="0" g="0" b="0"/>
        </a:lnRef>
        <a:fillRef idx="0">
          <a:scrgbClr r="0" g="0" b="0"/>
        </a:fillRef>
        <a:effectRef idx="0">
          <a:scrgbClr r="0" g="0" b="0"/>
        </a:effectRef>
        <a:fontRef idx="minor"/>
      </dsp:style>
    </dsp:sp>
    <dsp:sp modelId="{FA9839A1-085D-4699-BA8E-EDD755A0B0B4}">
      <dsp:nvSpPr>
        <dsp:cNvPr id="0" name=""/>
        <dsp:cNvSpPr/>
      </dsp:nvSpPr>
      <dsp:spPr>
        <a:xfrm>
          <a:off x="5098" y="1689337"/>
          <a:ext cx="1810004" cy="1206669"/>
        </a:xfrm>
        <a:prstGeom prst="roundRect">
          <a:avLst>
            <a:gd name="adj" fmla="val 10000"/>
          </a:avLst>
        </a:prstGeom>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atMod val="105000"/>
            </a:schemeClr>
          </a:solidFill>
          <a:prstDash val="solid"/>
        </a:ln>
        <a:effectLst>
          <a:outerShdw blurRad="40000" dist="20000" dir="5400000" rotWithShape="0">
            <a:srgbClr val="000000">
              <a:alpha val="38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smtClean="0">
              <a:solidFill>
                <a:schemeClr val="bg2"/>
              </a:solidFill>
              <a:latin typeface="Arial" panose="020B0604020202020204" pitchFamily="34" charset="0"/>
              <a:cs typeface="Arial" panose="020B0604020202020204" pitchFamily="34" charset="0"/>
            </a:rPr>
            <a:t>Short Period Design Spectral Response Acceleration</a:t>
          </a:r>
        </a:p>
        <a:p>
          <a:pPr lvl="0" algn="ctr" defTabSz="622300">
            <a:lnSpc>
              <a:spcPct val="90000"/>
            </a:lnSpc>
            <a:spcBef>
              <a:spcPct val="0"/>
            </a:spcBef>
            <a:spcAft>
              <a:spcPct val="35000"/>
            </a:spcAft>
          </a:pPr>
          <a14:m xmlns:a14="http://schemas.microsoft.com/office/drawing/2010/main">
            <m:oMathPara xmlns:m="http://schemas.openxmlformats.org/officeDocument/2006/math">
              <m:oMathParaPr>
                <m:jc m:val="centerGroup"/>
              </m:oMathParaPr>
              <m:oMath xmlns:m="http://schemas.openxmlformats.org/officeDocument/2006/math">
                <m:sSub>
                  <m:sSubPr>
                    <m:ctrlPr>
                      <a:rPr lang="en-US" sz="1800" b="1" i="1" kern="1200" smtClean="0">
                        <a:solidFill>
                          <a:schemeClr val="bg2"/>
                        </a:solidFill>
                        <a:latin typeface="Cambria Math" panose="02040503050406030204" pitchFamily="18" charset="0"/>
                      </a:rPr>
                    </m:ctrlPr>
                  </m:sSubPr>
                  <m:e>
                    <m:r>
                      <a:rPr lang="en-US" sz="1800" b="1" i="1" kern="1200" smtClean="0">
                        <a:solidFill>
                          <a:schemeClr val="bg2"/>
                        </a:solidFill>
                        <a:latin typeface="Cambria Math"/>
                      </a:rPr>
                      <m:t>𝑺</m:t>
                    </m:r>
                  </m:e>
                  <m:sub>
                    <m:r>
                      <a:rPr lang="en-US" sz="1800" b="1" i="1" kern="1200" smtClean="0">
                        <a:solidFill>
                          <a:schemeClr val="bg2"/>
                        </a:solidFill>
                        <a:latin typeface="Cambria Math"/>
                      </a:rPr>
                      <m:t>𝑫𝑺</m:t>
                    </m:r>
                  </m:sub>
                </m:sSub>
                <m:r>
                  <a:rPr lang="en-US" sz="1800" b="1" i="1" kern="1200" smtClean="0">
                    <a:solidFill>
                      <a:schemeClr val="bg2"/>
                    </a:solidFill>
                    <a:latin typeface="Cambria Math"/>
                  </a:rPr>
                  <m:t>=</m:t>
                </m:r>
                <m:r>
                  <a:rPr lang="en-US" sz="1800" b="1" i="1" kern="1200" smtClean="0">
                    <a:solidFill>
                      <a:schemeClr val="bg2"/>
                    </a:solidFill>
                    <a:latin typeface="Cambria Math"/>
                  </a:rPr>
                  <m:t>𝟎</m:t>
                </m:r>
                <m:r>
                  <a:rPr lang="en-US" sz="1800" b="1" i="1" kern="1200" smtClean="0">
                    <a:solidFill>
                      <a:schemeClr val="bg2"/>
                    </a:solidFill>
                    <a:latin typeface="Cambria Math"/>
                  </a:rPr>
                  <m:t>.</m:t>
                </m:r>
                <m:r>
                  <a:rPr lang="en-US" sz="1800" b="1" i="1" kern="1200" smtClean="0">
                    <a:solidFill>
                      <a:schemeClr val="bg2"/>
                    </a:solidFill>
                    <a:latin typeface="Cambria Math"/>
                  </a:rPr>
                  <m:t>𝟒𝟖𝟕</m:t>
                </m:r>
              </m:oMath>
            </m:oMathPara>
          </a14:m>
          <a:endParaRPr lang="en-US" sz="1800" b="1" kern="1200" dirty="0">
            <a:solidFill>
              <a:schemeClr val="bg2"/>
            </a:solidFill>
          </a:endParaRPr>
        </a:p>
      </dsp:txBody>
      <dsp:txXfrm>
        <a:off x="40440" y="1724679"/>
        <a:ext cx="1739320" cy="1135985"/>
      </dsp:txXfrm>
    </dsp:sp>
    <dsp:sp modelId="{5B4F3429-7DEF-420C-8877-48C3950D4FD9}">
      <dsp:nvSpPr>
        <dsp:cNvPr id="0" name=""/>
        <dsp:cNvSpPr/>
      </dsp:nvSpPr>
      <dsp:spPr>
        <a:xfrm>
          <a:off x="3217386" y="1206669"/>
          <a:ext cx="91440" cy="482667"/>
        </a:xfrm>
        <a:custGeom>
          <a:avLst/>
          <a:gdLst/>
          <a:ahLst/>
          <a:cxnLst/>
          <a:rect l="0" t="0" r="0" b="0"/>
          <a:pathLst>
            <a:path>
              <a:moveTo>
                <a:pt x="45720" y="0"/>
              </a:moveTo>
              <a:lnTo>
                <a:pt x="45720" y="482667"/>
              </a:lnTo>
            </a:path>
          </a:pathLst>
        </a:custGeom>
        <a:noFill/>
        <a:ln w="25400" cap="flat" cmpd="sng" algn="ctr">
          <a:solidFill>
            <a:schemeClr val="accent6"/>
          </a:solidFill>
          <a:prstDash val="solid"/>
        </a:ln>
        <a:effectLst/>
      </dsp:spPr>
      <dsp:style>
        <a:lnRef idx="2">
          <a:scrgbClr r="0" g="0" b="0"/>
        </a:lnRef>
        <a:fillRef idx="0">
          <a:scrgbClr r="0" g="0" b="0"/>
        </a:fillRef>
        <a:effectRef idx="0">
          <a:scrgbClr r="0" g="0" b="0"/>
        </a:effectRef>
        <a:fontRef idx="minor"/>
      </dsp:style>
    </dsp:sp>
    <dsp:sp modelId="{DB5B0956-A47E-4054-BC02-5C70B77F3A01}">
      <dsp:nvSpPr>
        <dsp:cNvPr id="0" name=""/>
        <dsp:cNvSpPr/>
      </dsp:nvSpPr>
      <dsp:spPr>
        <a:xfrm>
          <a:off x="2358103" y="1689337"/>
          <a:ext cx="1810004" cy="1206669"/>
        </a:xfrm>
        <a:prstGeom prst="roundRect">
          <a:avLst>
            <a:gd name="adj" fmla="val 10000"/>
          </a:avLst>
        </a:prstGeom>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atMod val="105000"/>
            </a:schemeClr>
          </a:solidFill>
          <a:prstDash val="solid"/>
        </a:ln>
        <a:effectLst>
          <a:outerShdw blurRad="40000" dist="20000" dir="5400000" rotWithShape="0">
            <a:srgbClr val="000000">
              <a:alpha val="38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smtClean="0">
              <a:solidFill>
                <a:schemeClr val="bg2"/>
              </a:solidFill>
              <a:latin typeface="Arial" panose="020B0604020202020204" pitchFamily="34" charset="0"/>
              <a:cs typeface="Arial" panose="020B0604020202020204" pitchFamily="34" charset="0"/>
            </a:rPr>
            <a:t>Response Modification Factor</a:t>
          </a:r>
        </a:p>
        <a:p>
          <a:pPr lvl="0" algn="ctr" defTabSz="622300">
            <a:lnSpc>
              <a:spcPct val="90000"/>
            </a:lnSpc>
            <a:spcBef>
              <a:spcPct val="0"/>
            </a:spcBef>
            <a:spcAft>
              <a:spcPct val="35000"/>
            </a:spcAft>
          </a:pPr>
          <a14:m xmlns:a14="http://schemas.microsoft.com/office/drawing/2010/main">
            <m:oMathPara xmlns:m="http://schemas.openxmlformats.org/officeDocument/2006/math">
              <m:oMathParaPr>
                <m:jc m:val="centerGroup"/>
              </m:oMathParaPr>
              <m:oMath xmlns:m="http://schemas.openxmlformats.org/officeDocument/2006/math">
                <m:r>
                  <a:rPr lang="en-US" sz="1800" b="1" i="1" kern="1200" smtClean="0">
                    <a:solidFill>
                      <a:schemeClr val="bg2"/>
                    </a:solidFill>
                    <a:latin typeface="Cambria Math"/>
                  </a:rPr>
                  <m:t>𝑹</m:t>
                </m:r>
              </m:oMath>
            </m:oMathPara>
          </a14:m>
          <a:endParaRPr lang="en-US" sz="1800" b="1" kern="1200" dirty="0">
            <a:solidFill>
              <a:schemeClr val="bg2"/>
            </a:solidFill>
          </a:endParaRPr>
        </a:p>
      </dsp:txBody>
      <dsp:txXfrm>
        <a:off x="2393445" y="1724679"/>
        <a:ext cx="1739320" cy="1135985"/>
      </dsp:txXfrm>
    </dsp:sp>
    <dsp:sp modelId="{1064D15D-8450-49AF-BF87-5EA65E43DC19}">
      <dsp:nvSpPr>
        <dsp:cNvPr id="0" name=""/>
        <dsp:cNvSpPr/>
      </dsp:nvSpPr>
      <dsp:spPr>
        <a:xfrm>
          <a:off x="3263106" y="1206669"/>
          <a:ext cx="2353005" cy="482667"/>
        </a:xfrm>
        <a:custGeom>
          <a:avLst/>
          <a:gdLst/>
          <a:ahLst/>
          <a:cxnLst/>
          <a:rect l="0" t="0" r="0" b="0"/>
          <a:pathLst>
            <a:path>
              <a:moveTo>
                <a:pt x="0" y="0"/>
              </a:moveTo>
              <a:lnTo>
                <a:pt x="0" y="241333"/>
              </a:lnTo>
              <a:lnTo>
                <a:pt x="2353005" y="241333"/>
              </a:lnTo>
              <a:lnTo>
                <a:pt x="2353005" y="482667"/>
              </a:lnTo>
            </a:path>
          </a:pathLst>
        </a:custGeom>
        <a:noFill/>
        <a:ln w="25400" cap="flat" cmpd="sng" algn="ctr">
          <a:solidFill>
            <a:schemeClr val="accent6"/>
          </a:solidFill>
          <a:prstDash val="solid"/>
        </a:ln>
        <a:effectLst/>
      </dsp:spPr>
      <dsp:style>
        <a:lnRef idx="2">
          <a:scrgbClr r="0" g="0" b="0"/>
        </a:lnRef>
        <a:fillRef idx="0">
          <a:scrgbClr r="0" g="0" b="0"/>
        </a:fillRef>
        <a:effectRef idx="0">
          <a:scrgbClr r="0" g="0" b="0"/>
        </a:effectRef>
        <a:fontRef idx="minor"/>
      </dsp:style>
    </dsp:sp>
    <dsp:sp modelId="{B7896D78-86D0-4BDF-A815-3305E8DC2E02}">
      <dsp:nvSpPr>
        <dsp:cNvPr id="0" name=""/>
        <dsp:cNvSpPr/>
      </dsp:nvSpPr>
      <dsp:spPr>
        <a:xfrm>
          <a:off x="4711109" y="1689337"/>
          <a:ext cx="1810004" cy="1206669"/>
        </a:xfrm>
        <a:prstGeom prst="roundRect">
          <a:avLst>
            <a:gd name="adj" fmla="val 10000"/>
          </a:avLst>
        </a:prstGeom>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atMod val="105000"/>
            </a:schemeClr>
          </a:solidFill>
          <a:prstDash val="solid"/>
        </a:ln>
        <a:effectLst>
          <a:outerShdw blurRad="40000" dist="20000" dir="5400000" rotWithShape="0">
            <a:srgbClr val="000000">
              <a:alpha val="38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smtClean="0">
              <a:solidFill>
                <a:schemeClr val="bg2"/>
              </a:solidFill>
              <a:latin typeface="Arial" panose="020B0604020202020204" pitchFamily="34" charset="0"/>
              <a:cs typeface="Arial" panose="020B0604020202020204" pitchFamily="34" charset="0"/>
            </a:rPr>
            <a:t>Importance Factor</a:t>
          </a:r>
        </a:p>
        <a:p>
          <a:pPr lvl="0" algn="ctr" defTabSz="622300">
            <a:lnSpc>
              <a:spcPct val="90000"/>
            </a:lnSpc>
            <a:spcBef>
              <a:spcPct val="0"/>
            </a:spcBef>
            <a:spcAft>
              <a:spcPct val="35000"/>
            </a:spcAft>
          </a:pPr>
          <a14:m xmlns:a14="http://schemas.microsoft.com/office/drawing/2010/main">
            <m:oMathPara xmlns:m="http://schemas.openxmlformats.org/officeDocument/2006/math">
              <m:oMathParaPr>
                <m:jc m:val="centerGroup"/>
              </m:oMathParaPr>
              <m:oMath xmlns:m="http://schemas.openxmlformats.org/officeDocument/2006/math">
                <m:sSub>
                  <m:sSubPr>
                    <m:ctrlPr>
                      <a:rPr lang="en-US" sz="1800" b="1" i="1" kern="1200" smtClean="0">
                        <a:solidFill>
                          <a:schemeClr val="bg2"/>
                        </a:solidFill>
                        <a:latin typeface="Cambria Math" panose="02040503050406030204" pitchFamily="18" charset="0"/>
                      </a:rPr>
                    </m:ctrlPr>
                  </m:sSubPr>
                  <m:e>
                    <m:r>
                      <a:rPr lang="en-US" sz="1800" b="1" i="1" kern="1200" smtClean="0">
                        <a:solidFill>
                          <a:schemeClr val="bg2"/>
                        </a:solidFill>
                        <a:latin typeface="Cambria Math"/>
                      </a:rPr>
                      <m:t>𝑰</m:t>
                    </m:r>
                  </m:e>
                  <m:sub>
                    <m:r>
                      <a:rPr lang="en-US" sz="1800" b="1" i="1" kern="1200" smtClean="0">
                        <a:solidFill>
                          <a:schemeClr val="bg2"/>
                        </a:solidFill>
                        <a:latin typeface="Cambria Math"/>
                      </a:rPr>
                      <m:t>𝒆</m:t>
                    </m:r>
                  </m:sub>
                </m:sSub>
              </m:oMath>
            </m:oMathPara>
          </a14:m>
          <a:endParaRPr lang="en-US" sz="1800" b="1" kern="1200" dirty="0">
            <a:solidFill>
              <a:schemeClr val="bg2"/>
            </a:solidFill>
          </a:endParaRPr>
        </a:p>
      </dsp:txBody>
      <dsp:txXfrm>
        <a:off x="4746451" y="1724679"/>
        <a:ext cx="1739320" cy="1135985"/>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4B17137-34F4-4FB3-8327-0DA98AAF37D0}">
      <dsp:nvSpPr>
        <dsp:cNvPr id="0" name=""/>
        <dsp:cNvSpPr/>
      </dsp:nvSpPr>
      <dsp:spPr>
        <a:xfrm>
          <a:off x="244269" y="3145"/>
          <a:ext cx="2418585" cy="1451151"/>
        </a:xfrm>
        <a:prstGeom prst="rect">
          <a:avLst/>
        </a:prstGeom>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atMod val="105000"/>
            </a:schemeClr>
          </a:solidFill>
          <a:prstDash val="solid"/>
        </a:ln>
        <a:effectLst>
          <a:outerShdw blurRad="40000" dist="20000" dir="5400000" rotWithShape="0">
            <a:srgbClr val="000000">
              <a:alpha val="38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68580" tIns="68580" rIns="68580" bIns="68580" numCol="1" spcCol="1270" anchor="ctr" anchorCtr="0">
          <a:noAutofit/>
        </a:bodyPr>
        <a:lstStyle/>
        <a:p>
          <a:pPr lvl="0" algn="ctr" defTabSz="800100">
            <a:lnSpc>
              <a:spcPct val="120000"/>
            </a:lnSpc>
            <a:spcBef>
              <a:spcPct val="0"/>
            </a:spcBef>
            <a:spcAft>
              <a:spcPct val="35000"/>
            </a:spcAft>
          </a:pPr>
          <a:r>
            <a:rPr lang="en-US" sz="1800" b="0" kern="1200" dirty="0" smtClean="0">
              <a:solidFill>
                <a:schemeClr val="bg2"/>
              </a:solidFill>
              <a:latin typeface="Arial" panose="020B0604020202020204" pitchFamily="34" charset="0"/>
              <a:cs typeface="Arial" panose="020B0604020202020204" pitchFamily="34" charset="0"/>
            </a:rPr>
            <a:t>12.8.1: Seismic Base Shear</a:t>
          </a:r>
          <a:endParaRPr lang="en-US" sz="1800" b="0" kern="1200" dirty="0">
            <a:solidFill>
              <a:schemeClr val="bg2"/>
            </a:solidFill>
            <a:latin typeface="Arial" panose="020B0604020202020204" pitchFamily="34" charset="0"/>
            <a:cs typeface="Arial" panose="020B0604020202020204" pitchFamily="34" charset="0"/>
          </a:endParaRPr>
        </a:p>
      </dsp:txBody>
      <dsp:txXfrm>
        <a:off x="244269" y="3145"/>
        <a:ext cx="2418585" cy="1451151"/>
      </dsp:txXfrm>
    </dsp:sp>
    <dsp:sp modelId="{92016D06-EFBF-4197-B10C-DBA2ECB1D79A}">
      <dsp:nvSpPr>
        <dsp:cNvPr id="0" name=""/>
        <dsp:cNvSpPr/>
      </dsp:nvSpPr>
      <dsp:spPr>
        <a:xfrm>
          <a:off x="2904713" y="3145"/>
          <a:ext cx="2418585" cy="1451151"/>
        </a:xfrm>
        <a:prstGeom prst="rect">
          <a:avLst/>
        </a:prstGeom>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atMod val="105000"/>
            </a:schemeClr>
          </a:solidFill>
          <a:prstDash val="solid"/>
        </a:ln>
        <a:effectLst>
          <a:outerShdw blurRad="40000" dist="20000" dir="5400000" rotWithShape="0">
            <a:srgbClr val="000000">
              <a:alpha val="38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68580" tIns="68580" rIns="68580" bIns="68580" numCol="1" spcCol="1270" anchor="ctr" anchorCtr="0">
          <a:noAutofit/>
        </a:bodyPr>
        <a:lstStyle/>
        <a:p>
          <a:pPr lvl="0" algn="ctr" defTabSz="800100">
            <a:lnSpc>
              <a:spcPct val="120000"/>
            </a:lnSpc>
            <a:spcBef>
              <a:spcPct val="0"/>
            </a:spcBef>
            <a:spcAft>
              <a:spcPct val="35000"/>
            </a:spcAft>
          </a:pPr>
          <a:r>
            <a:rPr lang="en-US" sz="1800" b="0" kern="1200" dirty="0" smtClean="0">
              <a:solidFill>
                <a:schemeClr val="bg2"/>
              </a:solidFill>
              <a:latin typeface="Arial" panose="020B0604020202020204" pitchFamily="34" charset="0"/>
              <a:cs typeface="Arial" panose="020B0604020202020204" pitchFamily="34" charset="0"/>
            </a:rPr>
            <a:t>12.8.2: Period Determination</a:t>
          </a:r>
          <a:endParaRPr lang="en-US" sz="1800" b="0" kern="1200" dirty="0">
            <a:solidFill>
              <a:schemeClr val="bg2"/>
            </a:solidFill>
            <a:latin typeface="Arial" panose="020B0604020202020204" pitchFamily="34" charset="0"/>
            <a:cs typeface="Arial" panose="020B0604020202020204" pitchFamily="34" charset="0"/>
          </a:endParaRPr>
        </a:p>
      </dsp:txBody>
      <dsp:txXfrm>
        <a:off x="2904713" y="3145"/>
        <a:ext cx="2418585" cy="1451151"/>
      </dsp:txXfrm>
    </dsp:sp>
    <dsp:sp modelId="{9D5F4431-FE07-4881-B11B-C6A64C616A38}">
      <dsp:nvSpPr>
        <dsp:cNvPr id="0" name=""/>
        <dsp:cNvSpPr/>
      </dsp:nvSpPr>
      <dsp:spPr>
        <a:xfrm>
          <a:off x="5565157" y="3145"/>
          <a:ext cx="2418585" cy="1451151"/>
        </a:xfrm>
        <a:prstGeom prst="rect">
          <a:avLst/>
        </a:prstGeom>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atMod val="105000"/>
            </a:schemeClr>
          </a:solidFill>
          <a:prstDash val="solid"/>
        </a:ln>
        <a:effectLst>
          <a:outerShdw blurRad="40000" dist="20000" dir="5400000" rotWithShape="0">
            <a:srgbClr val="000000">
              <a:alpha val="38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68580" tIns="68580" rIns="68580" bIns="68580" numCol="1" spcCol="1270" anchor="ctr" anchorCtr="0">
          <a:noAutofit/>
        </a:bodyPr>
        <a:lstStyle/>
        <a:p>
          <a:pPr lvl="0" algn="ctr" defTabSz="800100">
            <a:lnSpc>
              <a:spcPct val="120000"/>
            </a:lnSpc>
            <a:spcBef>
              <a:spcPct val="0"/>
            </a:spcBef>
            <a:spcAft>
              <a:spcPct val="35000"/>
            </a:spcAft>
          </a:pPr>
          <a:r>
            <a:rPr lang="en-US" sz="1800" b="1" kern="1200" dirty="0" smtClean="0">
              <a:solidFill>
                <a:schemeClr val="accent6"/>
              </a:solidFill>
              <a:latin typeface="Arial" panose="020B0604020202020204" pitchFamily="34" charset="0"/>
              <a:cs typeface="Arial" panose="020B0604020202020204" pitchFamily="34" charset="0"/>
            </a:rPr>
            <a:t>12.8.3: Vertical Distribution of Seismic Forces</a:t>
          </a:r>
          <a:endParaRPr lang="en-US" sz="1800" b="1" kern="1200" dirty="0">
            <a:solidFill>
              <a:schemeClr val="accent6"/>
            </a:solidFill>
            <a:latin typeface="Arial" panose="020B0604020202020204" pitchFamily="34" charset="0"/>
            <a:cs typeface="Arial" panose="020B0604020202020204" pitchFamily="34" charset="0"/>
          </a:endParaRPr>
        </a:p>
      </dsp:txBody>
      <dsp:txXfrm>
        <a:off x="5565157" y="3145"/>
        <a:ext cx="2418585" cy="1451151"/>
      </dsp:txXfrm>
    </dsp:sp>
    <dsp:sp modelId="{358EE28C-B369-4E51-B369-EBF7A5FA3E90}">
      <dsp:nvSpPr>
        <dsp:cNvPr id="0" name=""/>
        <dsp:cNvSpPr/>
      </dsp:nvSpPr>
      <dsp:spPr>
        <a:xfrm>
          <a:off x="244269" y="1696155"/>
          <a:ext cx="2418585" cy="1451151"/>
        </a:xfrm>
        <a:prstGeom prst="rect">
          <a:avLst/>
        </a:prstGeom>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atMod val="105000"/>
            </a:schemeClr>
          </a:solidFill>
          <a:prstDash val="solid"/>
        </a:ln>
        <a:effectLst>
          <a:outerShdw blurRad="40000" dist="20000" dir="5400000" rotWithShape="0">
            <a:srgbClr val="000000">
              <a:alpha val="38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68580" tIns="68580" rIns="68580" bIns="68580" numCol="1" spcCol="1270" anchor="ctr" anchorCtr="0">
          <a:noAutofit/>
        </a:bodyPr>
        <a:lstStyle/>
        <a:p>
          <a:pPr lvl="0" algn="ctr" defTabSz="800100">
            <a:lnSpc>
              <a:spcPct val="120000"/>
            </a:lnSpc>
            <a:spcBef>
              <a:spcPct val="0"/>
            </a:spcBef>
            <a:spcAft>
              <a:spcPct val="35000"/>
            </a:spcAft>
          </a:pPr>
          <a:r>
            <a:rPr lang="en-US" sz="1800" b="1" kern="1200" dirty="0" smtClean="0">
              <a:solidFill>
                <a:schemeClr val="accent6"/>
              </a:solidFill>
              <a:latin typeface="Arial" panose="020B0604020202020204" pitchFamily="34" charset="0"/>
              <a:cs typeface="Arial" panose="020B0604020202020204" pitchFamily="34" charset="0"/>
            </a:rPr>
            <a:t>12.8.4: Horizontal Distribution of Seismic Forces</a:t>
          </a:r>
          <a:endParaRPr lang="en-US" sz="1800" b="1" kern="1200" dirty="0">
            <a:solidFill>
              <a:schemeClr val="accent6"/>
            </a:solidFill>
            <a:latin typeface="Arial" panose="020B0604020202020204" pitchFamily="34" charset="0"/>
            <a:cs typeface="Arial" panose="020B0604020202020204" pitchFamily="34" charset="0"/>
          </a:endParaRPr>
        </a:p>
      </dsp:txBody>
      <dsp:txXfrm>
        <a:off x="244269" y="1696155"/>
        <a:ext cx="2418585" cy="1451151"/>
      </dsp:txXfrm>
    </dsp:sp>
    <dsp:sp modelId="{2B104728-613D-4F2E-9685-E521893FB22A}">
      <dsp:nvSpPr>
        <dsp:cNvPr id="0" name=""/>
        <dsp:cNvSpPr/>
      </dsp:nvSpPr>
      <dsp:spPr>
        <a:xfrm>
          <a:off x="2904713" y="1696155"/>
          <a:ext cx="2418585" cy="1451151"/>
        </a:xfrm>
        <a:prstGeom prst="rect">
          <a:avLst/>
        </a:prstGeom>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atMod val="105000"/>
            </a:schemeClr>
          </a:solidFill>
          <a:prstDash val="solid"/>
        </a:ln>
        <a:effectLst>
          <a:outerShdw blurRad="40000" dist="20000" dir="5400000" rotWithShape="0">
            <a:srgbClr val="000000">
              <a:alpha val="38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68580" tIns="68580" rIns="68580" bIns="68580" numCol="1" spcCol="1270" anchor="ctr" anchorCtr="0">
          <a:noAutofit/>
        </a:bodyPr>
        <a:lstStyle/>
        <a:p>
          <a:pPr lvl="0" algn="ctr" defTabSz="800100">
            <a:lnSpc>
              <a:spcPct val="120000"/>
            </a:lnSpc>
            <a:spcBef>
              <a:spcPct val="0"/>
            </a:spcBef>
            <a:spcAft>
              <a:spcPct val="35000"/>
            </a:spcAft>
          </a:pPr>
          <a:r>
            <a:rPr lang="en-US" sz="1800" kern="1200" dirty="0" smtClean="0">
              <a:solidFill>
                <a:schemeClr val="bg2"/>
              </a:solidFill>
              <a:latin typeface="Arial" panose="020B0604020202020204" pitchFamily="34" charset="0"/>
              <a:cs typeface="Arial" panose="020B0604020202020204" pitchFamily="34" charset="0"/>
            </a:rPr>
            <a:t>12.8.5: Overturning</a:t>
          </a:r>
        </a:p>
      </dsp:txBody>
      <dsp:txXfrm>
        <a:off x="2904713" y="1696155"/>
        <a:ext cx="2418585" cy="1451151"/>
      </dsp:txXfrm>
    </dsp:sp>
    <dsp:sp modelId="{876C77BA-5A08-47A9-BF86-7E53F7661178}">
      <dsp:nvSpPr>
        <dsp:cNvPr id="0" name=""/>
        <dsp:cNvSpPr/>
      </dsp:nvSpPr>
      <dsp:spPr>
        <a:xfrm>
          <a:off x="5565157" y="1696155"/>
          <a:ext cx="2418585" cy="1451151"/>
        </a:xfrm>
        <a:prstGeom prst="rect">
          <a:avLst/>
        </a:prstGeom>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atMod val="105000"/>
            </a:schemeClr>
          </a:solidFill>
          <a:prstDash val="solid"/>
        </a:ln>
        <a:effectLst>
          <a:outerShdw blurRad="40000" dist="20000" dir="5400000" rotWithShape="0">
            <a:srgbClr val="000000">
              <a:alpha val="38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68580" tIns="68580" rIns="68580" bIns="68580" numCol="1" spcCol="1270" anchor="ctr" anchorCtr="0">
          <a:noAutofit/>
        </a:bodyPr>
        <a:lstStyle/>
        <a:p>
          <a:pPr lvl="0" algn="ctr" defTabSz="800100">
            <a:lnSpc>
              <a:spcPct val="120000"/>
            </a:lnSpc>
            <a:spcBef>
              <a:spcPct val="0"/>
            </a:spcBef>
            <a:spcAft>
              <a:spcPct val="35000"/>
            </a:spcAft>
          </a:pPr>
          <a:r>
            <a:rPr lang="en-US" sz="1800" kern="1200" dirty="0" smtClean="0">
              <a:solidFill>
                <a:schemeClr val="bg2"/>
              </a:solidFill>
              <a:latin typeface="Arial" panose="020B0604020202020204" pitchFamily="34" charset="0"/>
              <a:cs typeface="Arial" panose="020B0604020202020204" pitchFamily="34" charset="0"/>
            </a:rPr>
            <a:t>12.8.6: Story Drift Determination</a:t>
          </a:r>
        </a:p>
      </dsp:txBody>
      <dsp:txXfrm>
        <a:off x="5565157" y="1696155"/>
        <a:ext cx="2418585" cy="1451151"/>
      </dsp:txXfrm>
    </dsp:sp>
    <dsp:sp modelId="{E6D12F05-444C-4FA9-A61E-0A1B2AC794E8}">
      <dsp:nvSpPr>
        <dsp:cNvPr id="0" name=""/>
        <dsp:cNvSpPr/>
      </dsp:nvSpPr>
      <dsp:spPr>
        <a:xfrm>
          <a:off x="237714" y="3389165"/>
          <a:ext cx="2418585" cy="1451151"/>
        </a:xfrm>
        <a:prstGeom prst="rect">
          <a:avLst/>
        </a:prstGeom>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atMod val="105000"/>
            </a:schemeClr>
          </a:solidFill>
          <a:prstDash val="solid"/>
        </a:ln>
        <a:effectLst>
          <a:outerShdw blurRad="40000" dist="20000" dir="5400000" rotWithShape="0">
            <a:srgbClr val="000000">
              <a:alpha val="38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68580" tIns="68580" rIns="68580" bIns="68580" numCol="1" spcCol="1270" anchor="ctr" anchorCtr="0">
          <a:noAutofit/>
        </a:bodyPr>
        <a:lstStyle/>
        <a:p>
          <a:pPr lvl="0" algn="ctr" defTabSz="800100">
            <a:lnSpc>
              <a:spcPct val="120000"/>
            </a:lnSpc>
            <a:spcBef>
              <a:spcPct val="0"/>
            </a:spcBef>
            <a:spcAft>
              <a:spcPct val="35000"/>
            </a:spcAft>
          </a:pPr>
          <a:r>
            <a:rPr lang="en-US" sz="1800" kern="1200" dirty="0" smtClean="0">
              <a:solidFill>
                <a:schemeClr val="bg2"/>
              </a:solidFill>
              <a:latin typeface="Arial" panose="020B0604020202020204" pitchFamily="34" charset="0"/>
              <a:cs typeface="Arial" panose="020B0604020202020204" pitchFamily="34" charset="0"/>
            </a:rPr>
            <a:t>12.8.7: P-Delta Effects</a:t>
          </a:r>
        </a:p>
      </dsp:txBody>
      <dsp:txXfrm>
        <a:off x="237714" y="3389165"/>
        <a:ext cx="2418585" cy="1451151"/>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2CF0F71-33D4-459C-9DEA-2173F94676C4}">
      <dsp:nvSpPr>
        <dsp:cNvPr id="0" name=""/>
        <dsp:cNvSpPr/>
      </dsp:nvSpPr>
      <dsp:spPr>
        <a:xfrm>
          <a:off x="4118" y="0"/>
          <a:ext cx="3961337" cy="4843462"/>
        </a:xfrm>
        <a:prstGeom prst="roundRect">
          <a:avLst>
            <a:gd name="adj" fmla="val 10000"/>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83820" tIns="83820" rIns="83820" bIns="83820" numCol="1" spcCol="1270" anchor="ctr" anchorCtr="0">
          <a:noAutofit/>
        </a:bodyPr>
        <a:lstStyle/>
        <a:p>
          <a:pPr lvl="0" algn="ctr" defTabSz="977900">
            <a:lnSpc>
              <a:spcPct val="100000"/>
            </a:lnSpc>
            <a:spcBef>
              <a:spcPct val="0"/>
            </a:spcBef>
            <a:spcAft>
              <a:spcPts val="0"/>
            </a:spcAft>
          </a:pPr>
          <a:r>
            <a:rPr lang="en-US" sz="2200" b="1" kern="1200"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Seismic Design</a:t>
          </a:r>
        </a:p>
        <a:p>
          <a:pPr lvl="0" algn="ctr" defTabSz="977900">
            <a:lnSpc>
              <a:spcPct val="100000"/>
            </a:lnSpc>
            <a:spcBef>
              <a:spcPct val="0"/>
            </a:spcBef>
            <a:spcAft>
              <a:spcPts val="0"/>
            </a:spcAft>
          </a:pPr>
          <a:r>
            <a:rPr lang="en-US" sz="2200" b="1" kern="1200"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Story Shear</a:t>
          </a:r>
          <a:endParaRPr lang="en-US" sz="2200" b="1" kern="1200"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endParaRPr>
        </a:p>
      </dsp:txBody>
      <dsp:txXfrm>
        <a:off x="4118" y="0"/>
        <a:ext cx="3961337" cy="1453038"/>
      </dsp:txXfrm>
    </dsp:sp>
    <dsp:sp modelId="{894A4303-6D80-4710-B96A-0927DCD9E829}">
      <dsp:nvSpPr>
        <dsp:cNvPr id="0" name=""/>
        <dsp:cNvSpPr/>
      </dsp:nvSpPr>
      <dsp:spPr>
        <a:xfrm>
          <a:off x="400251" y="1454457"/>
          <a:ext cx="3169070" cy="1460370"/>
        </a:xfrm>
        <a:prstGeom prst="roundRect">
          <a:avLst>
            <a:gd name="adj" fmla="val 10000"/>
          </a:avLst>
        </a:prstGeom>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atMod val="105000"/>
            </a:schemeClr>
          </a:solidFill>
          <a:prstDash val="solid"/>
        </a:ln>
        <a:effectLst>
          <a:outerShdw blurRad="40000" dist="20000" dir="5400000" rotWithShape="0">
            <a:srgbClr val="000000">
              <a:alpha val="38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38100" tIns="28575" rIns="38100" bIns="28575" numCol="1" spcCol="1270" anchor="ctr" anchorCtr="0">
          <a:noAutofit/>
        </a:bodyPr>
        <a:lstStyle/>
        <a:p>
          <a:pPr lvl="0" algn="ctr" defTabSz="666750">
            <a:lnSpc>
              <a:spcPts val="2200"/>
            </a:lnSpc>
            <a:spcBef>
              <a:spcPct val="0"/>
            </a:spcBef>
            <a:spcAft>
              <a:spcPct val="35000"/>
            </a:spcAft>
          </a:pPr>
          <a:r>
            <a:rPr kumimoji="1" lang="en-US" sz="1500" kern="1200" dirty="0" smtClean="0">
              <a:solidFill>
                <a:schemeClr val="bg2"/>
              </a:solidFill>
              <a:latin typeface="Arial" panose="020B0604020202020204" pitchFamily="34" charset="0"/>
              <a:cs typeface="Arial" panose="020B0604020202020204" pitchFamily="34" charset="0"/>
            </a:rPr>
            <a:t>Seismic design story shear in any story (</a:t>
          </a:r>
          <a:r>
            <a:rPr kumimoji="1" lang="en-US" sz="1500" b="1" i="1" kern="1200" dirty="0" err="1" smtClean="0">
              <a:solidFill>
                <a:schemeClr val="bg2"/>
              </a:solidFill>
              <a:latin typeface="Georgia" panose="02040502050405020303" pitchFamily="18" charset="0"/>
              <a:cs typeface="Arial" panose="020B0604020202020204" pitchFamily="34" charset="0"/>
            </a:rPr>
            <a:t>v</a:t>
          </a:r>
          <a:r>
            <a:rPr kumimoji="1" lang="en-US" sz="1500" b="1" i="1" kern="1200" baseline="-25000" dirty="0" err="1" smtClean="0">
              <a:solidFill>
                <a:schemeClr val="bg2"/>
              </a:solidFill>
              <a:latin typeface="Georgia" panose="02040502050405020303" pitchFamily="18" charset="0"/>
              <a:cs typeface="Arial" panose="020B0604020202020204" pitchFamily="34" charset="0"/>
            </a:rPr>
            <a:t>x</a:t>
          </a:r>
          <a:r>
            <a:rPr kumimoji="1" lang="en-US" sz="1500" kern="1200" dirty="0" smtClean="0">
              <a:solidFill>
                <a:schemeClr val="bg2"/>
              </a:solidFill>
              <a:latin typeface="Arial" panose="020B0604020202020204" pitchFamily="34" charset="0"/>
              <a:cs typeface="Arial" panose="020B0604020202020204" pitchFamily="34" charset="0"/>
            </a:rPr>
            <a:t>) (kip or </a:t>
          </a:r>
          <a:r>
            <a:rPr kumimoji="1" lang="en-US" sz="1500" kern="1200" dirty="0" err="1" smtClean="0">
              <a:solidFill>
                <a:schemeClr val="bg2"/>
              </a:solidFill>
              <a:latin typeface="Arial" panose="020B0604020202020204" pitchFamily="34" charset="0"/>
              <a:cs typeface="Arial" panose="020B0604020202020204" pitchFamily="34" charset="0"/>
            </a:rPr>
            <a:t>kN</a:t>
          </a:r>
          <a:r>
            <a:rPr kumimoji="1" lang="en-US" sz="1500" kern="1200" dirty="0" smtClean="0">
              <a:solidFill>
                <a:schemeClr val="bg2"/>
              </a:solidFill>
              <a:latin typeface="Arial" panose="020B0604020202020204" pitchFamily="34" charset="0"/>
              <a:cs typeface="Arial" panose="020B0604020202020204" pitchFamily="34" charset="0"/>
            </a:rPr>
            <a:t>) shall be determined from the following equation:</a:t>
          </a:r>
          <a:endParaRPr lang="en-US" sz="1500" kern="1200" dirty="0"/>
        </a:p>
      </dsp:txBody>
      <dsp:txXfrm>
        <a:off x="443024" y="1497230"/>
        <a:ext cx="3083524" cy="1374824"/>
      </dsp:txXfrm>
    </dsp:sp>
    <dsp:sp modelId="{29302179-0B0D-4863-90CA-30CB9DA405EA}">
      <dsp:nvSpPr>
        <dsp:cNvPr id="0" name=""/>
        <dsp:cNvSpPr/>
      </dsp:nvSpPr>
      <dsp:spPr>
        <a:xfrm>
          <a:off x="400251" y="3139500"/>
          <a:ext cx="3169070" cy="1460370"/>
        </a:xfrm>
        <a:prstGeom prst="roundRect">
          <a:avLst>
            <a:gd name="adj" fmla="val 10000"/>
          </a:avLst>
        </a:prstGeom>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atMod val="105000"/>
            </a:schemeClr>
          </a:solidFill>
          <a:prstDash val="solid"/>
        </a:ln>
        <a:effectLst>
          <a:outerShdw blurRad="40000" dist="20000" dir="5400000" rotWithShape="0">
            <a:srgbClr val="000000">
              <a:alpha val="38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40640" tIns="30480" rIns="40640" bIns="30480" numCol="1" spcCol="1270" anchor="ctr" anchorCtr="0">
          <a:noAutofit/>
        </a:bodyPr>
        <a:lstStyle/>
        <a:p>
          <a:pPr lvl="0" algn="ctr" defTabSz="711200">
            <a:lnSpc>
              <a:spcPct val="90000"/>
            </a:lnSpc>
            <a:spcBef>
              <a:spcPct val="0"/>
            </a:spcBef>
            <a:spcAft>
              <a:spcPct val="35000"/>
            </a:spcAft>
          </a:pPr>
          <a:endParaRPr kumimoji="1" lang="en-US" sz="1600" kern="1200" dirty="0" smtClean="0">
            <a:solidFill>
              <a:schemeClr val="bg2"/>
            </a:solidFill>
            <a:latin typeface="Arial" panose="020B0604020202020204" pitchFamily="34" charset="0"/>
            <a:cs typeface="Arial" panose="020B0604020202020204" pitchFamily="34" charset="0"/>
          </a:endParaRPr>
        </a:p>
      </dsp:txBody>
      <dsp:txXfrm>
        <a:off x="443024" y="3182273"/>
        <a:ext cx="3083524" cy="1374824"/>
      </dsp:txXfrm>
    </dsp:sp>
    <dsp:sp modelId="{BC38452E-0CD3-40A4-8501-FB07945A86B7}">
      <dsp:nvSpPr>
        <dsp:cNvPr id="0" name=""/>
        <dsp:cNvSpPr/>
      </dsp:nvSpPr>
      <dsp:spPr>
        <a:xfrm>
          <a:off x="4262556" y="0"/>
          <a:ext cx="3961337" cy="4843462"/>
        </a:xfrm>
        <a:prstGeom prst="roundRect">
          <a:avLst>
            <a:gd name="adj" fmla="val 10000"/>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en-US" sz="2200" b="1" kern="1200"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Portion of Seismic Base</a:t>
          </a:r>
          <a:br>
            <a:rPr lang="en-US" sz="2200" b="1" kern="1200"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br>
          <a:r>
            <a:rPr lang="en-US" sz="2200" b="1" kern="1200"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Shear Induced at Level </a:t>
          </a:r>
          <a:r>
            <a:rPr lang="en-US" sz="2200" b="1" i="1" kern="1200" cap="none" spc="0"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Georgia" panose="02040502050405020303" pitchFamily="18" charset="0"/>
            </a:rPr>
            <a:t>i</a:t>
          </a:r>
          <a:endParaRPr lang="en-US" sz="2200" b="1" i="1" kern="1200"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Georgia" panose="02040502050405020303" pitchFamily="18" charset="0"/>
          </a:endParaRPr>
        </a:p>
      </dsp:txBody>
      <dsp:txXfrm>
        <a:off x="4262556" y="0"/>
        <a:ext cx="3961337" cy="1453038"/>
      </dsp:txXfrm>
    </dsp:sp>
    <dsp:sp modelId="{FAAD7E9F-1D27-4397-9286-B2D062C19FFC}">
      <dsp:nvSpPr>
        <dsp:cNvPr id="0" name=""/>
        <dsp:cNvSpPr/>
      </dsp:nvSpPr>
      <dsp:spPr>
        <a:xfrm>
          <a:off x="4658689" y="1454457"/>
          <a:ext cx="3169070" cy="1460370"/>
        </a:xfrm>
        <a:prstGeom prst="roundRect">
          <a:avLst>
            <a:gd name="adj" fmla="val 10000"/>
          </a:avLst>
        </a:prstGeom>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atMod val="105000"/>
            </a:schemeClr>
          </a:solidFill>
          <a:prstDash val="solid"/>
        </a:ln>
        <a:effectLst>
          <a:outerShdw blurRad="40000" dist="20000" dir="5400000" rotWithShape="0">
            <a:srgbClr val="000000">
              <a:alpha val="38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38100" tIns="28575" rIns="38100" bIns="28575" numCol="1" spcCol="1270" anchor="ctr" anchorCtr="0">
          <a:noAutofit/>
        </a:bodyPr>
        <a:lstStyle/>
        <a:p>
          <a:pPr lvl="0" algn="ctr" defTabSz="666750">
            <a:lnSpc>
              <a:spcPts val="2200"/>
            </a:lnSpc>
            <a:spcBef>
              <a:spcPct val="0"/>
            </a:spcBef>
            <a:spcAft>
              <a:spcPct val="35000"/>
            </a:spcAft>
          </a:pPr>
          <a:r>
            <a:rPr kumimoji="1" lang="en-US" sz="1500" kern="1200" dirty="0" smtClean="0">
              <a:solidFill>
                <a:schemeClr val="bg2"/>
              </a:solidFill>
              <a:latin typeface="Arial" panose="020B0604020202020204" pitchFamily="34" charset="0"/>
              <a:cs typeface="Arial" panose="020B0604020202020204" pitchFamily="34" charset="0"/>
            </a:rPr>
            <a:t>The portion of the seismic base shear (</a:t>
          </a:r>
          <a:r>
            <a:rPr kumimoji="1" lang="en-US" sz="1500" b="1" i="1" kern="1200" dirty="0" smtClean="0">
              <a:solidFill>
                <a:schemeClr val="bg2"/>
              </a:solidFill>
              <a:latin typeface="Georgia" panose="02040502050405020303" pitchFamily="18" charset="0"/>
              <a:cs typeface="Arial" panose="020B0604020202020204" pitchFamily="34" charset="0"/>
            </a:rPr>
            <a:t>v</a:t>
          </a:r>
          <a:r>
            <a:rPr kumimoji="1" lang="en-US" sz="1500" kern="1200" dirty="0" smtClean="0">
              <a:solidFill>
                <a:schemeClr val="bg2"/>
              </a:solidFill>
              <a:latin typeface="Arial" panose="020B0604020202020204" pitchFamily="34" charset="0"/>
              <a:cs typeface="Arial" panose="020B0604020202020204" pitchFamily="34" charset="0"/>
            </a:rPr>
            <a:t>) induced at level </a:t>
          </a:r>
          <a:r>
            <a:rPr kumimoji="1" lang="en-US" sz="1500" b="1" i="1" kern="1200" dirty="0" err="1" smtClean="0">
              <a:solidFill>
                <a:schemeClr val="bg2"/>
              </a:solidFill>
              <a:latin typeface="Georgia" panose="02040502050405020303" pitchFamily="18" charset="0"/>
              <a:cs typeface="Arial" panose="020B0604020202020204" pitchFamily="34" charset="0"/>
            </a:rPr>
            <a:t>i</a:t>
          </a:r>
          <a:r>
            <a:rPr kumimoji="1" lang="en-US" sz="1500" kern="1200" dirty="0" smtClean="0">
              <a:solidFill>
                <a:schemeClr val="bg2"/>
              </a:solidFill>
              <a:latin typeface="Arial" panose="020B0604020202020204" pitchFamily="34" charset="0"/>
              <a:cs typeface="Arial" panose="020B0604020202020204" pitchFamily="34" charset="0"/>
            </a:rPr>
            <a:t> shall be determined from the following equation:</a:t>
          </a:r>
          <a:endParaRPr lang="en-US" sz="1500" kern="1200" dirty="0"/>
        </a:p>
      </dsp:txBody>
      <dsp:txXfrm>
        <a:off x="4701462" y="1497230"/>
        <a:ext cx="3083524" cy="1374824"/>
      </dsp:txXfrm>
    </dsp:sp>
    <dsp:sp modelId="{3A4AC612-56D4-423A-9B69-5702A5E8FB5A}">
      <dsp:nvSpPr>
        <dsp:cNvPr id="0" name=""/>
        <dsp:cNvSpPr/>
      </dsp:nvSpPr>
      <dsp:spPr>
        <a:xfrm>
          <a:off x="4658689" y="3139500"/>
          <a:ext cx="3169070" cy="1460370"/>
        </a:xfrm>
        <a:prstGeom prst="roundRect">
          <a:avLst>
            <a:gd name="adj" fmla="val 10000"/>
          </a:avLst>
        </a:prstGeom>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atMod val="105000"/>
            </a:schemeClr>
          </a:solidFill>
          <a:prstDash val="solid"/>
        </a:ln>
        <a:effectLst>
          <a:outerShdw blurRad="40000" dist="20000" dir="5400000" rotWithShape="0">
            <a:srgbClr val="000000">
              <a:alpha val="38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40640" tIns="30480" rIns="40640" bIns="30480" numCol="1" spcCol="1270" anchor="ctr" anchorCtr="0">
          <a:noAutofit/>
        </a:bodyPr>
        <a:lstStyle/>
        <a:p>
          <a:pPr lvl="0" algn="ctr" defTabSz="711200">
            <a:lnSpc>
              <a:spcPct val="90000"/>
            </a:lnSpc>
            <a:spcBef>
              <a:spcPct val="0"/>
            </a:spcBef>
            <a:spcAft>
              <a:spcPct val="35000"/>
            </a:spcAft>
          </a:pPr>
          <a:endParaRPr kumimoji="1" lang="en-US" sz="1600" kern="1200" dirty="0" smtClean="0">
            <a:solidFill>
              <a:schemeClr val="bg2"/>
            </a:solidFill>
            <a:latin typeface="Arial" panose="020B0604020202020204" pitchFamily="34" charset="0"/>
            <a:cs typeface="Arial" panose="020B0604020202020204" pitchFamily="34" charset="0"/>
          </a:endParaRPr>
        </a:p>
      </dsp:txBody>
      <dsp:txXfrm>
        <a:off x="4701462" y="3182273"/>
        <a:ext cx="3083524" cy="1374824"/>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DD78A1A-7DA1-4F4F-9C1D-956B640FD2DE}">
      <dsp:nvSpPr>
        <dsp:cNvPr id="0" name=""/>
        <dsp:cNvSpPr/>
      </dsp:nvSpPr>
      <dsp:spPr>
        <a:xfrm>
          <a:off x="1004395" y="3145"/>
          <a:ext cx="2764097" cy="1382048"/>
        </a:xfrm>
        <a:prstGeom prst="roundRect">
          <a:avLst>
            <a:gd name="adj" fmla="val 10000"/>
          </a:avLst>
        </a:prstGeom>
        <a:gradFill rotWithShape="1">
          <a:gsLst>
            <a:gs pos="0">
              <a:schemeClr val="accent6">
                <a:tint val="50000"/>
                <a:satMod val="300000"/>
              </a:schemeClr>
            </a:gs>
            <a:gs pos="35000">
              <a:schemeClr val="accent6">
                <a:tint val="37000"/>
                <a:satMod val="300000"/>
              </a:schemeClr>
            </a:gs>
            <a:gs pos="100000">
              <a:schemeClr val="accent6">
                <a:tint val="15000"/>
                <a:satMod val="350000"/>
              </a:schemeClr>
            </a:gs>
          </a:gsLst>
          <a:lin ang="16200000" scaled="1"/>
        </a:gradFill>
        <a:ln w="9525" cap="flat" cmpd="sng" algn="ctr">
          <a:solidFill>
            <a:schemeClr val="accent6">
              <a:shade val="95000"/>
              <a:satMod val="105000"/>
            </a:schemeClr>
          </a:solidFill>
          <a:prstDash val="solid"/>
        </a:ln>
        <a:effectLst>
          <a:outerShdw blurRad="40000" dist="20000" dir="5400000" rotWithShape="0">
            <a:srgbClr val="000000">
              <a:alpha val="38000"/>
            </a:srgbClr>
          </a:outerShdw>
        </a:effectLst>
      </dsp:spPr>
      <dsp:style>
        <a:lnRef idx="1">
          <a:schemeClr val="accent6"/>
        </a:lnRef>
        <a:fillRef idx="2">
          <a:schemeClr val="accent6"/>
        </a:fillRef>
        <a:effectRef idx="1">
          <a:schemeClr val="accent6"/>
        </a:effectRef>
        <a:fontRef idx="minor">
          <a:schemeClr val="dk1"/>
        </a:fontRef>
      </dsp:style>
      <dsp:txBody>
        <a:bodyPr spcFirstLastPara="0" vert="horz" wrap="square" lIns="76200" tIns="50800" rIns="76200" bIns="50800" numCol="1" spcCol="1270" anchor="ctr" anchorCtr="0">
          <a:noAutofit/>
        </a:bodyPr>
        <a:lstStyle/>
        <a:p>
          <a:pPr lvl="0" algn="ctr" defTabSz="1778000">
            <a:lnSpc>
              <a:spcPct val="90000"/>
            </a:lnSpc>
            <a:spcBef>
              <a:spcPct val="0"/>
            </a:spcBef>
            <a:spcAft>
              <a:spcPct val="35000"/>
            </a:spcAft>
          </a:pPr>
          <a:r>
            <a:rPr lang="el-GR" sz="4000" kern="1200" dirty="0" smtClean="0">
              <a:solidFill>
                <a:schemeClr val="tx2"/>
              </a:solidFill>
              <a:latin typeface="Georgia" panose="02040502050405020303" pitchFamily="18" charset="0"/>
            </a:rPr>
            <a:t>ρ</a:t>
          </a:r>
          <a:r>
            <a:rPr lang="en-US" sz="4000" kern="1200" dirty="0" smtClean="0">
              <a:solidFill>
                <a:schemeClr val="tx2"/>
              </a:solidFill>
              <a:latin typeface="Georgia" panose="02040502050405020303" pitchFamily="18" charset="0"/>
            </a:rPr>
            <a:t>=1.0</a:t>
          </a:r>
          <a:endParaRPr lang="en-US" sz="4000" kern="1200" dirty="0">
            <a:solidFill>
              <a:schemeClr val="tx2"/>
            </a:solidFill>
            <a:latin typeface="Georgia" panose="02040502050405020303" pitchFamily="18" charset="0"/>
          </a:endParaRPr>
        </a:p>
      </dsp:txBody>
      <dsp:txXfrm>
        <a:off x="1044874" y="43624"/>
        <a:ext cx="2683139" cy="1301090"/>
      </dsp:txXfrm>
    </dsp:sp>
    <dsp:sp modelId="{1613D013-B073-4151-99FA-E20C4674991A}">
      <dsp:nvSpPr>
        <dsp:cNvPr id="0" name=""/>
        <dsp:cNvSpPr/>
      </dsp:nvSpPr>
      <dsp:spPr>
        <a:xfrm>
          <a:off x="1280805" y="1385194"/>
          <a:ext cx="276409" cy="1036536"/>
        </a:xfrm>
        <a:custGeom>
          <a:avLst/>
          <a:gdLst/>
          <a:ahLst/>
          <a:cxnLst/>
          <a:rect l="0" t="0" r="0" b="0"/>
          <a:pathLst>
            <a:path>
              <a:moveTo>
                <a:pt x="0" y="0"/>
              </a:moveTo>
              <a:lnTo>
                <a:pt x="0" y="1036536"/>
              </a:lnTo>
              <a:lnTo>
                <a:pt x="276409" y="1036536"/>
              </a:lnTo>
            </a:path>
          </a:pathLst>
        </a:custGeom>
        <a:noFill/>
        <a:ln w="25400" cap="flat" cmpd="sng" algn="ctr">
          <a:solidFill>
            <a:schemeClr val="accent3">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3A66233-5DF9-4D4A-85F5-68FA38863F8E}">
      <dsp:nvSpPr>
        <dsp:cNvPr id="0" name=""/>
        <dsp:cNvSpPr/>
      </dsp:nvSpPr>
      <dsp:spPr>
        <a:xfrm>
          <a:off x="1557215" y="1730707"/>
          <a:ext cx="2211278" cy="1382048"/>
        </a:xfrm>
        <a:prstGeom prst="roundRect">
          <a:avLst>
            <a:gd name="adj" fmla="val 10000"/>
          </a:avLst>
        </a:prstGeom>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atMod val="105000"/>
            </a:schemeClr>
          </a:solidFill>
          <a:prstDash val="solid"/>
        </a:ln>
        <a:effectLst>
          <a:outerShdw blurRad="40000" dist="20000" dir="5400000" rotWithShape="0">
            <a:srgbClr val="000000">
              <a:alpha val="38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34290" tIns="22860" rIns="34290" bIns="22860" numCol="1" spcCol="1270" anchor="ctr" anchorCtr="0">
          <a:noAutofit/>
        </a:bodyPr>
        <a:lstStyle/>
        <a:p>
          <a:pPr lvl="0" algn="ctr" defTabSz="800100">
            <a:lnSpc>
              <a:spcPct val="90000"/>
            </a:lnSpc>
            <a:spcBef>
              <a:spcPct val="0"/>
            </a:spcBef>
            <a:spcAft>
              <a:spcPct val="35000"/>
            </a:spcAft>
          </a:pPr>
          <a:r>
            <a:rPr lang="en-US" sz="1800" kern="1200" dirty="0" smtClean="0">
              <a:solidFill>
                <a:schemeClr val="bg2"/>
              </a:solidFill>
              <a:latin typeface="Arial" panose="020B0604020202020204" pitchFamily="34" charset="0"/>
              <a:cs typeface="Arial" panose="020B0604020202020204" pitchFamily="34" charset="0"/>
            </a:rPr>
            <a:t>Structures assigned to SDC B or C</a:t>
          </a:r>
          <a:endParaRPr lang="en-US" sz="1800" kern="1200" dirty="0">
            <a:solidFill>
              <a:schemeClr val="bg2"/>
            </a:solidFill>
            <a:latin typeface="Arial" panose="020B0604020202020204" pitchFamily="34" charset="0"/>
            <a:cs typeface="Arial" panose="020B0604020202020204" pitchFamily="34" charset="0"/>
          </a:endParaRPr>
        </a:p>
      </dsp:txBody>
      <dsp:txXfrm>
        <a:off x="1597694" y="1771186"/>
        <a:ext cx="2130320" cy="1301090"/>
      </dsp:txXfrm>
    </dsp:sp>
    <dsp:sp modelId="{73DC3FE8-8459-4C40-8E27-97F9563247F0}">
      <dsp:nvSpPr>
        <dsp:cNvPr id="0" name=""/>
        <dsp:cNvSpPr/>
      </dsp:nvSpPr>
      <dsp:spPr>
        <a:xfrm>
          <a:off x="1280805" y="1385194"/>
          <a:ext cx="276409" cy="2764097"/>
        </a:xfrm>
        <a:custGeom>
          <a:avLst/>
          <a:gdLst/>
          <a:ahLst/>
          <a:cxnLst/>
          <a:rect l="0" t="0" r="0" b="0"/>
          <a:pathLst>
            <a:path>
              <a:moveTo>
                <a:pt x="0" y="0"/>
              </a:moveTo>
              <a:lnTo>
                <a:pt x="0" y="2764097"/>
              </a:lnTo>
              <a:lnTo>
                <a:pt x="276409" y="2764097"/>
              </a:lnTo>
            </a:path>
          </a:pathLst>
        </a:custGeom>
        <a:noFill/>
        <a:ln w="25400" cap="flat" cmpd="sng" algn="ctr">
          <a:solidFill>
            <a:schemeClr val="accent3">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DE9642F-299A-4D01-8D3B-BF80EEDA3013}">
      <dsp:nvSpPr>
        <dsp:cNvPr id="0" name=""/>
        <dsp:cNvSpPr/>
      </dsp:nvSpPr>
      <dsp:spPr>
        <a:xfrm>
          <a:off x="1557215" y="3458268"/>
          <a:ext cx="2211278" cy="1382048"/>
        </a:xfrm>
        <a:prstGeom prst="roundRect">
          <a:avLst>
            <a:gd name="adj" fmla="val 10000"/>
          </a:avLst>
        </a:prstGeom>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atMod val="105000"/>
            </a:schemeClr>
          </a:solidFill>
          <a:prstDash val="solid"/>
        </a:ln>
        <a:effectLst>
          <a:outerShdw blurRad="40000" dist="20000" dir="5400000" rotWithShape="0">
            <a:srgbClr val="000000">
              <a:alpha val="38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34290" tIns="22860" rIns="34290" bIns="22860" numCol="1" spcCol="1270" anchor="ctr" anchorCtr="0">
          <a:noAutofit/>
        </a:bodyPr>
        <a:lstStyle/>
        <a:p>
          <a:pPr lvl="0" algn="ctr" defTabSz="800100">
            <a:lnSpc>
              <a:spcPct val="90000"/>
            </a:lnSpc>
            <a:spcBef>
              <a:spcPct val="0"/>
            </a:spcBef>
            <a:spcAft>
              <a:spcPct val="35000"/>
            </a:spcAft>
          </a:pPr>
          <a:r>
            <a:rPr lang="en-US" sz="1800" kern="1200" dirty="0" smtClean="0">
              <a:solidFill>
                <a:schemeClr val="bg2"/>
              </a:solidFill>
              <a:latin typeface="Arial" panose="020B0604020202020204" pitchFamily="34" charset="0"/>
              <a:cs typeface="Arial" panose="020B0604020202020204" pitchFamily="34" charset="0"/>
            </a:rPr>
            <a:t>Structures assigned to SDC D, E or F that meet a condition in</a:t>
          </a:r>
          <a:br>
            <a:rPr lang="en-US" sz="1800" kern="1200" dirty="0" smtClean="0">
              <a:solidFill>
                <a:schemeClr val="bg2"/>
              </a:solidFill>
              <a:latin typeface="Arial" panose="020B0604020202020204" pitchFamily="34" charset="0"/>
              <a:cs typeface="Arial" panose="020B0604020202020204" pitchFamily="34" charset="0"/>
            </a:rPr>
          </a:br>
          <a:r>
            <a:rPr lang="en-US" sz="1800" kern="1200" dirty="0" smtClean="0">
              <a:solidFill>
                <a:schemeClr val="bg2"/>
              </a:solidFill>
              <a:latin typeface="Arial" panose="020B0604020202020204" pitchFamily="34" charset="0"/>
              <a:cs typeface="Arial" panose="020B0604020202020204" pitchFamily="34" charset="0"/>
            </a:rPr>
            <a:t>Table 12.3-3</a:t>
          </a:r>
          <a:endParaRPr lang="en-US" sz="1800" kern="1200" dirty="0">
            <a:solidFill>
              <a:schemeClr val="bg2"/>
            </a:solidFill>
            <a:latin typeface="Arial" panose="020B0604020202020204" pitchFamily="34" charset="0"/>
            <a:cs typeface="Arial" panose="020B0604020202020204" pitchFamily="34" charset="0"/>
          </a:endParaRPr>
        </a:p>
      </dsp:txBody>
      <dsp:txXfrm>
        <a:off x="1597694" y="3498747"/>
        <a:ext cx="2130320" cy="1301090"/>
      </dsp:txXfrm>
    </dsp:sp>
    <dsp:sp modelId="{849C9159-8F14-4731-8F8C-B86D1B6EDB0D}">
      <dsp:nvSpPr>
        <dsp:cNvPr id="0" name=""/>
        <dsp:cNvSpPr/>
      </dsp:nvSpPr>
      <dsp:spPr>
        <a:xfrm>
          <a:off x="4459518" y="3145"/>
          <a:ext cx="2764097" cy="1382048"/>
        </a:xfrm>
        <a:prstGeom prst="roundRect">
          <a:avLst>
            <a:gd name="adj" fmla="val 10000"/>
          </a:avLst>
        </a:prstGeom>
        <a:gradFill rotWithShape="1">
          <a:gsLst>
            <a:gs pos="0">
              <a:schemeClr val="accent6">
                <a:tint val="50000"/>
                <a:satMod val="300000"/>
              </a:schemeClr>
            </a:gs>
            <a:gs pos="35000">
              <a:schemeClr val="accent6">
                <a:tint val="37000"/>
                <a:satMod val="300000"/>
              </a:schemeClr>
            </a:gs>
            <a:gs pos="100000">
              <a:schemeClr val="accent6">
                <a:tint val="15000"/>
                <a:satMod val="350000"/>
              </a:schemeClr>
            </a:gs>
          </a:gsLst>
          <a:lin ang="16200000" scaled="1"/>
        </a:gradFill>
        <a:ln w="9525" cap="flat" cmpd="sng" algn="ctr">
          <a:solidFill>
            <a:schemeClr val="accent6">
              <a:shade val="95000"/>
              <a:satMod val="105000"/>
            </a:schemeClr>
          </a:solidFill>
          <a:prstDash val="solid"/>
        </a:ln>
        <a:effectLst>
          <a:outerShdw blurRad="40000" dist="20000" dir="5400000" rotWithShape="0">
            <a:srgbClr val="000000">
              <a:alpha val="38000"/>
            </a:srgbClr>
          </a:outerShdw>
        </a:effectLst>
      </dsp:spPr>
      <dsp:style>
        <a:lnRef idx="1">
          <a:schemeClr val="accent6"/>
        </a:lnRef>
        <a:fillRef idx="2">
          <a:schemeClr val="accent6"/>
        </a:fillRef>
        <a:effectRef idx="1">
          <a:schemeClr val="accent6"/>
        </a:effectRef>
        <a:fontRef idx="minor">
          <a:schemeClr val="dk1"/>
        </a:fontRef>
      </dsp:style>
      <dsp:txBody>
        <a:bodyPr spcFirstLastPara="0" vert="horz" wrap="square" lIns="76200" tIns="50800" rIns="76200" bIns="50800" numCol="1" spcCol="1270" anchor="ctr" anchorCtr="0">
          <a:noAutofit/>
        </a:bodyPr>
        <a:lstStyle/>
        <a:p>
          <a:pPr lvl="0" algn="ctr" defTabSz="1778000">
            <a:lnSpc>
              <a:spcPct val="90000"/>
            </a:lnSpc>
            <a:spcBef>
              <a:spcPct val="0"/>
            </a:spcBef>
            <a:spcAft>
              <a:spcPct val="35000"/>
            </a:spcAft>
          </a:pPr>
          <a:r>
            <a:rPr lang="el-GR" sz="4000" kern="1200" dirty="0" smtClean="0">
              <a:solidFill>
                <a:schemeClr val="tx2"/>
              </a:solidFill>
              <a:latin typeface="Georgia" panose="02040502050405020303" pitchFamily="18" charset="0"/>
            </a:rPr>
            <a:t>ρ</a:t>
          </a:r>
          <a:r>
            <a:rPr lang="en-US" sz="4000" kern="1200" dirty="0" smtClean="0">
              <a:solidFill>
                <a:schemeClr val="tx2"/>
              </a:solidFill>
              <a:latin typeface="Georgia" panose="02040502050405020303" pitchFamily="18" charset="0"/>
            </a:rPr>
            <a:t>=1.3</a:t>
          </a:r>
          <a:endParaRPr lang="en-US" sz="4000" kern="1200" dirty="0">
            <a:solidFill>
              <a:schemeClr val="tx2"/>
            </a:solidFill>
            <a:latin typeface="Georgia" panose="02040502050405020303" pitchFamily="18" charset="0"/>
          </a:endParaRPr>
        </a:p>
      </dsp:txBody>
      <dsp:txXfrm>
        <a:off x="4499997" y="43624"/>
        <a:ext cx="2683139" cy="1301090"/>
      </dsp:txXfrm>
    </dsp:sp>
    <dsp:sp modelId="{8630CAEB-65FA-4F9F-AEBB-4222F76E495E}">
      <dsp:nvSpPr>
        <dsp:cNvPr id="0" name=""/>
        <dsp:cNvSpPr/>
      </dsp:nvSpPr>
      <dsp:spPr>
        <a:xfrm>
          <a:off x="4735928" y="1385194"/>
          <a:ext cx="276409" cy="1036536"/>
        </a:xfrm>
        <a:custGeom>
          <a:avLst/>
          <a:gdLst/>
          <a:ahLst/>
          <a:cxnLst/>
          <a:rect l="0" t="0" r="0" b="0"/>
          <a:pathLst>
            <a:path>
              <a:moveTo>
                <a:pt x="0" y="0"/>
              </a:moveTo>
              <a:lnTo>
                <a:pt x="0" y="1036536"/>
              </a:lnTo>
              <a:lnTo>
                <a:pt x="276409" y="1036536"/>
              </a:lnTo>
            </a:path>
          </a:pathLst>
        </a:custGeom>
        <a:noFill/>
        <a:ln w="25400" cap="flat" cmpd="sng" algn="ctr">
          <a:solidFill>
            <a:schemeClr val="accent3">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B095F09-2098-466A-887D-6358012EDB86}">
      <dsp:nvSpPr>
        <dsp:cNvPr id="0" name=""/>
        <dsp:cNvSpPr/>
      </dsp:nvSpPr>
      <dsp:spPr>
        <a:xfrm>
          <a:off x="5012337" y="1730707"/>
          <a:ext cx="2211278" cy="1382048"/>
        </a:xfrm>
        <a:prstGeom prst="roundRect">
          <a:avLst>
            <a:gd name="adj" fmla="val 10000"/>
          </a:avLst>
        </a:prstGeom>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atMod val="105000"/>
            </a:schemeClr>
          </a:solidFill>
          <a:prstDash val="solid"/>
        </a:ln>
        <a:effectLst>
          <a:outerShdw blurRad="40000" dist="20000" dir="5400000" rotWithShape="0">
            <a:srgbClr val="000000">
              <a:alpha val="38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34290" tIns="22860" rIns="34290" bIns="22860" numCol="1" spcCol="1270" anchor="ctr" anchorCtr="0">
          <a:noAutofit/>
        </a:bodyPr>
        <a:lstStyle/>
        <a:p>
          <a:pPr lvl="0" algn="ctr" defTabSz="800100">
            <a:lnSpc>
              <a:spcPct val="90000"/>
            </a:lnSpc>
            <a:spcBef>
              <a:spcPct val="0"/>
            </a:spcBef>
            <a:spcAft>
              <a:spcPct val="35000"/>
            </a:spcAft>
          </a:pPr>
          <a:r>
            <a:rPr lang="en-US" sz="1800" kern="1200" dirty="0" smtClean="0">
              <a:solidFill>
                <a:schemeClr val="bg2"/>
              </a:solidFill>
              <a:latin typeface="Arial" panose="020B0604020202020204" pitchFamily="34" charset="0"/>
              <a:cs typeface="Arial" panose="020B0604020202020204" pitchFamily="34" charset="0"/>
            </a:rPr>
            <a:t>Structures assigned to SDC D, E or F</a:t>
          </a:r>
          <a:endParaRPr lang="en-US" sz="1800" kern="1200" dirty="0">
            <a:solidFill>
              <a:schemeClr val="bg2"/>
            </a:solidFill>
            <a:latin typeface="Arial" panose="020B0604020202020204" pitchFamily="34" charset="0"/>
            <a:cs typeface="Arial" panose="020B0604020202020204" pitchFamily="34" charset="0"/>
          </a:endParaRPr>
        </a:p>
      </dsp:txBody>
      <dsp:txXfrm>
        <a:off x="5052816" y="1771186"/>
        <a:ext cx="2130320" cy="1301090"/>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BB564E5-633E-494E-B209-AF2DB5AA9451}">
      <dsp:nvSpPr>
        <dsp:cNvPr id="0" name=""/>
        <dsp:cNvSpPr/>
      </dsp:nvSpPr>
      <dsp:spPr>
        <a:xfrm rot="16200000">
          <a:off x="-1529610" y="2519877"/>
          <a:ext cx="3777901" cy="61341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540995" bIns="0" numCol="1" spcCol="1270" anchor="t" anchorCtr="0">
          <a:noAutofit/>
        </a:bodyPr>
        <a:lstStyle/>
        <a:p>
          <a:pPr lvl="0" algn="r" defTabSz="1422400">
            <a:lnSpc>
              <a:spcPct val="90000"/>
            </a:lnSpc>
            <a:spcBef>
              <a:spcPct val="0"/>
            </a:spcBef>
            <a:spcAft>
              <a:spcPct val="35000"/>
            </a:spcAft>
          </a:pPr>
          <a:r>
            <a:rPr lang="en-US" sz="3200" b="1" kern="1200"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2015 SDPWS</a:t>
          </a:r>
          <a:endParaRPr lang="en-US" sz="3200" b="1" kern="1200"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endParaRPr>
        </a:p>
      </dsp:txBody>
      <dsp:txXfrm>
        <a:off x="-1529610" y="2519877"/>
        <a:ext cx="3777901" cy="613411"/>
      </dsp:txXfrm>
    </dsp:sp>
    <dsp:sp modelId="{922AE3AF-A35C-4F27-A2D7-42FB7A6A1F0C}">
      <dsp:nvSpPr>
        <dsp:cNvPr id="0" name=""/>
        <dsp:cNvSpPr/>
      </dsp:nvSpPr>
      <dsp:spPr>
        <a:xfrm>
          <a:off x="666046" y="937632"/>
          <a:ext cx="3055441" cy="3777901"/>
        </a:xfrm>
        <a:prstGeom prst="rect">
          <a:avLst/>
        </a:prstGeom>
        <a:gradFill rotWithShape="1">
          <a:gsLst>
            <a:gs pos="0">
              <a:schemeClr val="accent6">
                <a:tint val="50000"/>
                <a:satMod val="300000"/>
              </a:schemeClr>
            </a:gs>
            <a:gs pos="35000">
              <a:schemeClr val="accent6">
                <a:tint val="37000"/>
                <a:satMod val="300000"/>
              </a:schemeClr>
            </a:gs>
            <a:gs pos="100000">
              <a:schemeClr val="accent6">
                <a:tint val="15000"/>
                <a:satMod val="350000"/>
              </a:schemeClr>
            </a:gs>
          </a:gsLst>
          <a:lin ang="16200000" scaled="1"/>
        </a:gradFill>
        <a:ln w="9525" cap="flat" cmpd="sng" algn="ctr">
          <a:solidFill>
            <a:schemeClr val="accent6">
              <a:shade val="95000"/>
              <a:satMod val="105000"/>
            </a:schemeClr>
          </a:solidFill>
          <a:prstDash val="solid"/>
        </a:ln>
        <a:effectLst>
          <a:outerShdw blurRad="40000" dist="20000" dir="5400000" rotWithShape="0">
            <a:srgbClr val="000000">
              <a:alpha val="38000"/>
            </a:srgbClr>
          </a:outerShdw>
        </a:effectLst>
      </dsp:spPr>
      <dsp:style>
        <a:lnRef idx="1">
          <a:schemeClr val="accent6"/>
        </a:lnRef>
        <a:fillRef idx="2">
          <a:schemeClr val="accent6"/>
        </a:fillRef>
        <a:effectRef idx="1">
          <a:schemeClr val="accent6"/>
        </a:effectRef>
        <a:fontRef idx="minor">
          <a:schemeClr val="dk1"/>
        </a:fontRef>
      </dsp:style>
      <dsp:txBody>
        <a:bodyPr spcFirstLastPara="0" vert="horz" wrap="square" lIns="142240" tIns="540995" rIns="142240" bIns="142240" numCol="1" spcCol="1270" anchor="t" anchorCtr="0">
          <a:noAutofit/>
        </a:bodyPr>
        <a:lstStyle/>
        <a:p>
          <a:pPr marL="228600" lvl="1" indent="-228600" algn="l" defTabSz="889000">
            <a:lnSpc>
              <a:spcPct val="120000"/>
            </a:lnSpc>
            <a:spcBef>
              <a:spcPct val="0"/>
            </a:spcBef>
            <a:spcAft>
              <a:spcPct val="15000"/>
            </a:spcAft>
            <a:buChar char="••"/>
          </a:pPr>
          <a:endParaRPr lang="en-US" sz="2000" kern="1200" dirty="0">
            <a:solidFill>
              <a:schemeClr val="bg2"/>
            </a:solidFill>
            <a:latin typeface="Arial" panose="020B0604020202020204" pitchFamily="34" charset="0"/>
            <a:cs typeface="Arial" panose="020B0604020202020204" pitchFamily="34" charset="0"/>
          </a:endParaRPr>
        </a:p>
        <a:p>
          <a:pPr marL="228600" lvl="1" indent="-228600" algn="l" defTabSz="889000">
            <a:lnSpc>
              <a:spcPct val="120000"/>
            </a:lnSpc>
            <a:spcBef>
              <a:spcPct val="0"/>
            </a:spcBef>
            <a:spcAft>
              <a:spcPct val="15000"/>
            </a:spcAft>
            <a:buChar char="••"/>
          </a:pPr>
          <a:r>
            <a:rPr lang="en-US" sz="2000" b="1" kern="1200" dirty="0" smtClean="0">
              <a:solidFill>
                <a:schemeClr val="bg2"/>
              </a:solidFill>
              <a:latin typeface="Arial" panose="020B0604020202020204" pitchFamily="34" charset="0"/>
              <a:cs typeface="Arial" panose="020B0604020202020204" pitchFamily="34" charset="0"/>
            </a:rPr>
            <a:t>Section 4.2.5: </a:t>
          </a:r>
          <a:r>
            <a:rPr lang="en-US" sz="2000" kern="1200" dirty="0" smtClean="0">
              <a:solidFill>
                <a:schemeClr val="bg2"/>
              </a:solidFill>
              <a:latin typeface="Arial" panose="020B0604020202020204" pitchFamily="34" charset="0"/>
              <a:cs typeface="Arial" panose="020B0604020202020204" pitchFamily="34" charset="0"/>
            </a:rPr>
            <a:t>Rigid Diaphragm</a:t>
          </a:r>
          <a:endParaRPr lang="en-US" sz="2000" kern="1200" dirty="0">
            <a:solidFill>
              <a:schemeClr val="bg2"/>
            </a:solidFill>
            <a:latin typeface="Arial" panose="020B0604020202020204" pitchFamily="34" charset="0"/>
            <a:cs typeface="Arial" panose="020B0604020202020204" pitchFamily="34" charset="0"/>
          </a:endParaRPr>
        </a:p>
      </dsp:txBody>
      <dsp:txXfrm>
        <a:off x="666046" y="937632"/>
        <a:ext cx="3055441" cy="3777901"/>
      </dsp:txXfrm>
    </dsp:sp>
    <dsp:sp modelId="{3985D224-FA13-4990-8EDE-7DA3E73DBAA0}">
      <dsp:nvSpPr>
        <dsp:cNvPr id="0" name=""/>
        <dsp:cNvSpPr/>
      </dsp:nvSpPr>
      <dsp:spPr>
        <a:xfrm>
          <a:off x="52634" y="127929"/>
          <a:ext cx="1226823" cy="1226823"/>
        </a:xfrm>
        <a:prstGeom prst="rect">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t="-15000" b="-15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60F5A77-49E5-483E-A854-4C2F2A975FBE}">
      <dsp:nvSpPr>
        <dsp:cNvPr id="0" name=""/>
        <dsp:cNvSpPr/>
      </dsp:nvSpPr>
      <dsp:spPr>
        <a:xfrm rot="16200000">
          <a:off x="2924279" y="2519877"/>
          <a:ext cx="3777901" cy="61341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540995" bIns="0" numCol="1" spcCol="1270" anchor="t" anchorCtr="0">
          <a:noAutofit/>
        </a:bodyPr>
        <a:lstStyle/>
        <a:p>
          <a:pPr lvl="0" algn="r" defTabSz="1422400">
            <a:lnSpc>
              <a:spcPct val="90000"/>
            </a:lnSpc>
            <a:spcBef>
              <a:spcPct val="0"/>
            </a:spcBef>
            <a:spcAft>
              <a:spcPct val="35000"/>
            </a:spcAft>
          </a:pPr>
          <a:r>
            <a:rPr lang="en-US" sz="3200" b="1" kern="1200"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ASCE 7-10</a:t>
          </a:r>
          <a:endParaRPr lang="en-US" sz="3200" b="1" kern="1200"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endParaRPr>
        </a:p>
      </dsp:txBody>
      <dsp:txXfrm>
        <a:off x="2924279" y="2519877"/>
        <a:ext cx="3777901" cy="613411"/>
      </dsp:txXfrm>
    </dsp:sp>
    <dsp:sp modelId="{3DEF0CEC-3519-4639-9452-FC77286A1491}">
      <dsp:nvSpPr>
        <dsp:cNvPr id="0" name=""/>
        <dsp:cNvSpPr/>
      </dsp:nvSpPr>
      <dsp:spPr>
        <a:xfrm>
          <a:off x="5119935" y="937632"/>
          <a:ext cx="3055441" cy="3777901"/>
        </a:xfrm>
        <a:prstGeom prst="rect">
          <a:avLst/>
        </a:prstGeom>
        <a:gradFill rotWithShape="1">
          <a:gsLst>
            <a:gs pos="0">
              <a:schemeClr val="accent6">
                <a:tint val="50000"/>
                <a:satMod val="300000"/>
              </a:schemeClr>
            </a:gs>
            <a:gs pos="35000">
              <a:schemeClr val="accent6">
                <a:tint val="37000"/>
                <a:satMod val="300000"/>
              </a:schemeClr>
            </a:gs>
            <a:gs pos="100000">
              <a:schemeClr val="accent6">
                <a:tint val="15000"/>
                <a:satMod val="350000"/>
              </a:schemeClr>
            </a:gs>
          </a:gsLst>
          <a:lin ang="16200000" scaled="1"/>
        </a:gradFill>
        <a:ln w="9525" cap="flat" cmpd="sng" algn="ctr">
          <a:solidFill>
            <a:schemeClr val="accent6">
              <a:shade val="95000"/>
              <a:satMod val="105000"/>
            </a:schemeClr>
          </a:solidFill>
          <a:prstDash val="solid"/>
        </a:ln>
        <a:effectLst>
          <a:outerShdw blurRad="40000" dist="20000" dir="5400000" rotWithShape="0">
            <a:srgbClr val="000000">
              <a:alpha val="38000"/>
            </a:srgbClr>
          </a:outerShdw>
        </a:effectLst>
      </dsp:spPr>
      <dsp:style>
        <a:lnRef idx="1">
          <a:schemeClr val="accent6"/>
        </a:lnRef>
        <a:fillRef idx="2">
          <a:schemeClr val="accent6"/>
        </a:fillRef>
        <a:effectRef idx="1">
          <a:schemeClr val="accent6"/>
        </a:effectRef>
        <a:fontRef idx="minor">
          <a:schemeClr val="dk1"/>
        </a:fontRef>
      </dsp:style>
      <dsp:txBody>
        <a:bodyPr spcFirstLastPara="0" vert="horz" wrap="square" lIns="142240" tIns="540995" rIns="142240" bIns="142240" numCol="1" spcCol="1270" anchor="t" anchorCtr="0">
          <a:noAutofit/>
        </a:bodyPr>
        <a:lstStyle/>
        <a:p>
          <a:pPr marL="228600" lvl="1" indent="-228600" algn="l" defTabSz="889000">
            <a:lnSpc>
              <a:spcPct val="120000"/>
            </a:lnSpc>
            <a:spcBef>
              <a:spcPct val="0"/>
            </a:spcBef>
            <a:spcAft>
              <a:spcPct val="15000"/>
            </a:spcAft>
            <a:buChar char="••"/>
          </a:pPr>
          <a:endParaRPr lang="en-US" sz="2000" kern="1200" dirty="0">
            <a:solidFill>
              <a:schemeClr val="bg2"/>
            </a:solidFill>
            <a:latin typeface="Arial" panose="020B0604020202020204" pitchFamily="34" charset="0"/>
            <a:cs typeface="Arial" panose="020B0604020202020204" pitchFamily="34" charset="0"/>
          </a:endParaRPr>
        </a:p>
        <a:p>
          <a:pPr marL="228600" lvl="1" indent="-228600" algn="l" defTabSz="889000">
            <a:lnSpc>
              <a:spcPct val="120000"/>
            </a:lnSpc>
            <a:spcBef>
              <a:spcPct val="0"/>
            </a:spcBef>
            <a:spcAft>
              <a:spcPct val="15000"/>
            </a:spcAft>
            <a:buChar char="••"/>
          </a:pPr>
          <a:r>
            <a:rPr lang="en-US" sz="2000" b="1" kern="1200" dirty="0" smtClean="0">
              <a:solidFill>
                <a:schemeClr val="bg2"/>
              </a:solidFill>
              <a:latin typeface="Arial" panose="020B0604020202020204" pitchFamily="34" charset="0"/>
              <a:cs typeface="Arial" panose="020B0604020202020204" pitchFamily="34" charset="0"/>
            </a:rPr>
            <a:t>Section 12.3.1.1: </a:t>
          </a:r>
          <a:r>
            <a:rPr lang="en-US" sz="2000" kern="1200" dirty="0" smtClean="0">
              <a:solidFill>
                <a:schemeClr val="bg2"/>
              </a:solidFill>
              <a:latin typeface="Arial" panose="020B0604020202020204" pitchFamily="34" charset="0"/>
              <a:cs typeface="Arial" panose="020B0604020202020204" pitchFamily="34" charset="0"/>
            </a:rPr>
            <a:t>Flexible Diaphragm Conditions</a:t>
          </a:r>
          <a:endParaRPr lang="en-US" sz="2000" kern="1200" dirty="0">
            <a:solidFill>
              <a:schemeClr val="bg2"/>
            </a:solidFill>
            <a:latin typeface="Arial" panose="020B0604020202020204" pitchFamily="34" charset="0"/>
            <a:cs typeface="Arial" panose="020B0604020202020204" pitchFamily="34" charset="0"/>
          </a:endParaRPr>
        </a:p>
        <a:p>
          <a:pPr marL="228600" lvl="1" indent="-228600" algn="l" defTabSz="889000">
            <a:lnSpc>
              <a:spcPct val="120000"/>
            </a:lnSpc>
            <a:spcBef>
              <a:spcPct val="0"/>
            </a:spcBef>
            <a:spcAft>
              <a:spcPct val="15000"/>
            </a:spcAft>
            <a:buChar char="••"/>
          </a:pPr>
          <a:r>
            <a:rPr lang="en-US" sz="2000" b="1" kern="1200" dirty="0" smtClean="0">
              <a:solidFill>
                <a:schemeClr val="bg2"/>
              </a:solidFill>
              <a:latin typeface="Arial" panose="020B0604020202020204" pitchFamily="34" charset="0"/>
              <a:cs typeface="Arial" panose="020B0604020202020204" pitchFamily="34" charset="0"/>
            </a:rPr>
            <a:t>Section 12.3.1.3: </a:t>
          </a:r>
          <a:r>
            <a:rPr lang="en-US" sz="2000" kern="1200" dirty="0" smtClean="0">
              <a:solidFill>
                <a:schemeClr val="bg2"/>
              </a:solidFill>
              <a:latin typeface="Arial" panose="020B0604020202020204" pitchFamily="34" charset="0"/>
              <a:cs typeface="Arial" panose="020B0604020202020204" pitchFamily="34" charset="0"/>
            </a:rPr>
            <a:t>Calculated Flexible Diaphragm Condition</a:t>
          </a:r>
          <a:endParaRPr lang="en-US" sz="2000" kern="1200" dirty="0">
            <a:solidFill>
              <a:schemeClr val="bg2"/>
            </a:solidFill>
            <a:latin typeface="Arial" panose="020B0604020202020204" pitchFamily="34" charset="0"/>
            <a:cs typeface="Arial" panose="020B0604020202020204" pitchFamily="34" charset="0"/>
          </a:endParaRPr>
        </a:p>
      </dsp:txBody>
      <dsp:txXfrm>
        <a:off x="5119935" y="937632"/>
        <a:ext cx="3055441" cy="3777901"/>
      </dsp:txXfrm>
    </dsp:sp>
    <dsp:sp modelId="{BF6E5FF6-2DA4-43A7-AA4A-99F1DD94A568}">
      <dsp:nvSpPr>
        <dsp:cNvPr id="0" name=""/>
        <dsp:cNvSpPr/>
      </dsp:nvSpPr>
      <dsp:spPr>
        <a:xfrm>
          <a:off x="4506523" y="127929"/>
          <a:ext cx="1226823" cy="1226823"/>
        </a:xfrm>
        <a:prstGeom prst="rect">
          <a:avLst/>
        </a:prstGeom>
        <a:blipFill>
          <a:blip xmlns:r="http://schemas.openxmlformats.org/officeDocument/2006/relationships" r:embed="rId2" cstate="print">
            <a:extLst>
              <a:ext uri="{28A0092B-C50C-407E-A947-70E740481C1C}">
                <a14:useLocalDpi xmlns:a14="http://schemas.microsoft.com/office/drawing/2010/main" val="0"/>
              </a:ext>
            </a:extLst>
          </a:blip>
          <a:srcRect/>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516CF3D-9F49-40FB-8D86-D670BA0A24CF}">
      <dsp:nvSpPr>
        <dsp:cNvPr id="0" name=""/>
        <dsp:cNvSpPr/>
      </dsp:nvSpPr>
      <dsp:spPr>
        <a:xfrm>
          <a:off x="1141814" y="823388"/>
          <a:ext cx="5944382" cy="3196685"/>
        </a:xfrm>
        <a:prstGeom prst="round2DiagRect">
          <a:avLst>
            <a:gd name="adj1" fmla="val 0"/>
            <a:gd name="adj2" fmla="val 16670"/>
          </a:avLst>
        </a:prstGeom>
        <a:gradFill rotWithShape="0">
          <a:gsLst>
            <a:gs pos="0">
              <a:srgbClr val="F9F3E1"/>
            </a:gs>
            <a:gs pos="50000">
              <a:schemeClr val="bg1">
                <a:lumMod val="20000"/>
                <a:lumOff val="80000"/>
              </a:schemeClr>
            </a:gs>
            <a:gs pos="100000">
              <a:schemeClr val="accent6">
                <a:lumMod val="20000"/>
                <a:lumOff val="80000"/>
              </a:schemeClr>
            </a:gs>
          </a:gsLst>
          <a:lin ang="0" scaled="0"/>
        </a:gradFill>
        <a:ln w="9525" cap="flat" cmpd="sng" algn="ctr">
          <a:solidFill>
            <a:schemeClr val="accent6"/>
          </a:solidFill>
          <a:prstDash val="solid"/>
        </a:ln>
        <a:effectLst>
          <a:outerShdw blurRad="40000" dist="20000" dir="5400000" rotWithShape="0">
            <a:srgbClr val="000000">
              <a:alpha val="38000"/>
            </a:srgbClr>
          </a:outerShdw>
        </a:effectLst>
      </dsp:spPr>
      <dsp:style>
        <a:lnRef idx="1">
          <a:schemeClr val="accent3"/>
        </a:lnRef>
        <a:fillRef idx="2">
          <a:schemeClr val="accent3"/>
        </a:fillRef>
        <a:effectRef idx="1">
          <a:schemeClr val="accent3"/>
        </a:effectRef>
        <a:fontRef idx="minor">
          <a:schemeClr val="dk1"/>
        </a:fontRef>
      </dsp:style>
    </dsp:sp>
    <dsp:sp modelId="{A23AEE38-1E77-4A3C-85D0-7CE0D990C4CC}">
      <dsp:nvSpPr>
        <dsp:cNvPr id="0" name=""/>
        <dsp:cNvSpPr/>
      </dsp:nvSpPr>
      <dsp:spPr>
        <a:xfrm>
          <a:off x="4114006" y="1162431"/>
          <a:ext cx="792" cy="2518600"/>
        </a:xfrm>
        <a:prstGeom prst="line">
          <a:avLst/>
        </a:prstGeom>
        <a:solidFill>
          <a:schemeClr val="accent3">
            <a:hueOff val="0"/>
            <a:satOff val="0"/>
            <a:lumOff val="0"/>
            <a:alphaOff val="0"/>
          </a:schemeClr>
        </a:solidFill>
        <a:ln w="25400" cap="flat" cmpd="sng" algn="ctr">
          <a:solidFill>
            <a:schemeClr val="accent6"/>
          </a:solidFill>
          <a:prstDash val="solid"/>
        </a:ln>
        <a:effectLst/>
      </dsp:spPr>
      <dsp:style>
        <a:lnRef idx="2">
          <a:scrgbClr r="0" g="0" b="0"/>
        </a:lnRef>
        <a:fillRef idx="1">
          <a:scrgbClr r="0" g="0" b="0"/>
        </a:fillRef>
        <a:effectRef idx="0">
          <a:scrgbClr r="0" g="0" b="0"/>
        </a:effectRef>
        <a:fontRef idx="minor"/>
      </dsp:style>
    </dsp:sp>
    <dsp:sp modelId="{F067FF76-75EC-4D7D-AC34-02E6B8D12389}">
      <dsp:nvSpPr>
        <dsp:cNvPr id="0" name=""/>
        <dsp:cNvSpPr/>
      </dsp:nvSpPr>
      <dsp:spPr>
        <a:xfrm>
          <a:off x="1339961" y="1065561"/>
          <a:ext cx="2575898" cy="2712339"/>
        </a:xfrm>
        <a:prstGeom prst="rect">
          <a:avLst/>
        </a:prstGeom>
        <a:noFill/>
        <a:ln>
          <a:noFill/>
        </a:ln>
        <a:effectLst/>
        <a:sp3d/>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lvl="0" algn="l" defTabSz="800100">
            <a:lnSpc>
              <a:spcPct val="150000"/>
            </a:lnSpc>
            <a:spcBef>
              <a:spcPct val="0"/>
            </a:spcBef>
            <a:spcAft>
              <a:spcPct val="35000"/>
            </a:spcAft>
          </a:pPr>
          <a:r>
            <a:rPr lang="en-US" sz="1800" b="1" kern="1200" dirty="0" smtClean="0">
              <a:solidFill>
                <a:schemeClr val="bg2"/>
              </a:solidFill>
              <a:latin typeface="Arial" panose="020B0604020202020204" pitchFamily="34" charset="0"/>
              <a:cs typeface="Arial" panose="020B0604020202020204" pitchFamily="34" charset="0"/>
            </a:rPr>
            <a:t>Rigid</a:t>
          </a:r>
          <a:r>
            <a:rPr lang="en-US" sz="1800" kern="1200" dirty="0" smtClean="0">
              <a:solidFill>
                <a:schemeClr val="bg2"/>
              </a:solidFill>
              <a:latin typeface="Arial" panose="020B0604020202020204" pitchFamily="34" charset="0"/>
              <a:cs typeface="Arial" panose="020B0604020202020204" pitchFamily="34" charset="0"/>
            </a:rPr>
            <a:t/>
          </a:r>
          <a:br>
            <a:rPr lang="en-US" sz="1800" kern="1200" dirty="0" smtClean="0">
              <a:solidFill>
                <a:schemeClr val="bg2"/>
              </a:solidFill>
              <a:latin typeface="Arial" panose="020B0604020202020204" pitchFamily="34" charset="0"/>
              <a:cs typeface="Arial" panose="020B0604020202020204" pitchFamily="34" charset="0"/>
            </a:rPr>
          </a:br>
          <a:r>
            <a:rPr lang="en-US" sz="1800" kern="1200" dirty="0" smtClean="0">
              <a:solidFill>
                <a:schemeClr val="bg2"/>
              </a:solidFill>
              <a:latin typeface="Arial" panose="020B0604020202020204" pitchFamily="34" charset="0"/>
              <a:cs typeface="Arial" panose="020B0604020202020204" pitchFamily="34" charset="0"/>
            </a:rPr>
            <a:t>Distribute </a:t>
          </a:r>
          <a:r>
            <a:rPr lang="en-US" sz="1800" i="1" kern="1200" dirty="0" err="1" smtClean="0">
              <a:solidFill>
                <a:schemeClr val="bg2"/>
              </a:solidFill>
              <a:latin typeface="Georgia" panose="02040502050405020303" pitchFamily="18" charset="0"/>
              <a:cs typeface="Arial" panose="020B0604020202020204" pitchFamily="34" charset="0"/>
            </a:rPr>
            <a:t>v</a:t>
          </a:r>
          <a:r>
            <a:rPr lang="en-US" sz="1800" i="1" kern="1200" baseline="-25000" dirty="0" err="1" smtClean="0">
              <a:solidFill>
                <a:schemeClr val="bg2"/>
              </a:solidFill>
              <a:latin typeface="Georgia" panose="02040502050405020303" pitchFamily="18" charset="0"/>
              <a:cs typeface="Arial" panose="020B0604020202020204" pitchFamily="34" charset="0"/>
            </a:rPr>
            <a:t>x</a:t>
          </a:r>
          <a:r>
            <a:rPr lang="en-US" sz="1800" kern="1200" dirty="0" smtClean="0">
              <a:solidFill>
                <a:schemeClr val="bg2"/>
              </a:solidFill>
              <a:latin typeface="Arial" panose="020B0604020202020204" pitchFamily="34" charset="0"/>
              <a:cs typeface="Arial" panose="020B0604020202020204" pitchFamily="34" charset="0"/>
            </a:rPr>
            <a:t> to elements based on relative stiffness of the lateral-force resisting elements</a:t>
          </a:r>
          <a:endParaRPr lang="en-US" sz="1800" kern="1200" dirty="0">
            <a:latin typeface="Arial" panose="020B0604020202020204" pitchFamily="34" charset="0"/>
            <a:cs typeface="Arial" panose="020B0604020202020204" pitchFamily="34" charset="0"/>
          </a:endParaRPr>
        </a:p>
      </dsp:txBody>
      <dsp:txXfrm>
        <a:off x="1339961" y="1065561"/>
        <a:ext cx="2575898" cy="2712339"/>
      </dsp:txXfrm>
    </dsp:sp>
    <dsp:sp modelId="{7DEB5736-7C71-4E43-BF08-C943A97C80BC}">
      <dsp:nvSpPr>
        <dsp:cNvPr id="0" name=""/>
        <dsp:cNvSpPr/>
      </dsp:nvSpPr>
      <dsp:spPr>
        <a:xfrm>
          <a:off x="4312152" y="1065561"/>
          <a:ext cx="2575898" cy="2712339"/>
        </a:xfrm>
        <a:prstGeom prst="rect">
          <a:avLst/>
        </a:prstGeom>
        <a:noFill/>
        <a:ln>
          <a:noFill/>
        </a:ln>
        <a:effectLst/>
        <a:sp3d/>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lvl="0" algn="l" defTabSz="800100">
            <a:lnSpc>
              <a:spcPct val="150000"/>
            </a:lnSpc>
            <a:spcBef>
              <a:spcPct val="0"/>
            </a:spcBef>
            <a:spcAft>
              <a:spcPct val="35000"/>
            </a:spcAft>
          </a:pPr>
          <a:r>
            <a:rPr lang="en-US" sz="1800" b="1" kern="1200" dirty="0" smtClean="0">
              <a:solidFill>
                <a:schemeClr val="bg2"/>
              </a:solidFill>
              <a:latin typeface="Arial" panose="020B0604020202020204" pitchFamily="34" charset="0"/>
              <a:cs typeface="Arial" panose="020B0604020202020204" pitchFamily="34" charset="0"/>
            </a:rPr>
            <a:t>Flexible</a:t>
          </a:r>
          <a:r>
            <a:rPr lang="en-US" sz="1800" kern="1200" dirty="0" smtClean="0">
              <a:solidFill>
                <a:schemeClr val="bg2"/>
              </a:solidFill>
              <a:latin typeface="Arial" panose="020B0604020202020204" pitchFamily="34" charset="0"/>
              <a:cs typeface="Arial" panose="020B0604020202020204" pitchFamily="34" charset="0"/>
            </a:rPr>
            <a:t/>
          </a:r>
          <a:br>
            <a:rPr lang="en-US" sz="1800" kern="1200" dirty="0" smtClean="0">
              <a:solidFill>
                <a:schemeClr val="bg2"/>
              </a:solidFill>
              <a:latin typeface="Arial" panose="020B0604020202020204" pitchFamily="34" charset="0"/>
              <a:cs typeface="Arial" panose="020B0604020202020204" pitchFamily="34" charset="0"/>
            </a:rPr>
          </a:br>
          <a:r>
            <a:rPr lang="en-US" sz="1800" kern="1200" dirty="0" smtClean="0">
              <a:solidFill>
                <a:schemeClr val="bg2"/>
              </a:solidFill>
              <a:latin typeface="Arial" panose="020B0604020202020204" pitchFamily="34" charset="0"/>
              <a:cs typeface="Arial" panose="020B0604020202020204" pitchFamily="34" charset="0"/>
            </a:rPr>
            <a:t>Distribute </a:t>
          </a:r>
          <a:r>
            <a:rPr lang="en-US" sz="1800" i="1" kern="1200" dirty="0" err="1" smtClean="0">
              <a:solidFill>
                <a:schemeClr val="bg2"/>
              </a:solidFill>
              <a:latin typeface="Georgia" panose="02040502050405020303" pitchFamily="18" charset="0"/>
              <a:cs typeface="Arial" panose="020B0604020202020204" pitchFamily="34" charset="0"/>
            </a:rPr>
            <a:t>v</a:t>
          </a:r>
          <a:r>
            <a:rPr lang="en-US" sz="1800" i="1" kern="1200" baseline="-25000" dirty="0" err="1" smtClean="0">
              <a:solidFill>
                <a:schemeClr val="bg2"/>
              </a:solidFill>
              <a:latin typeface="Georgia" panose="02040502050405020303" pitchFamily="18" charset="0"/>
              <a:cs typeface="Arial" panose="020B0604020202020204" pitchFamily="34" charset="0"/>
            </a:rPr>
            <a:t>x</a:t>
          </a:r>
          <a:r>
            <a:rPr lang="en-US" sz="1800" kern="1200" dirty="0" smtClean="0">
              <a:solidFill>
                <a:schemeClr val="bg2"/>
              </a:solidFill>
              <a:latin typeface="Arial" panose="020B0604020202020204" pitchFamily="34" charset="0"/>
              <a:cs typeface="Arial" panose="020B0604020202020204" pitchFamily="34" charset="0"/>
            </a:rPr>
            <a:t> based on the tributary area of each lateral-force resisting element</a:t>
          </a:r>
          <a:endParaRPr lang="en-US" sz="1800" kern="1200" dirty="0">
            <a:latin typeface="Arial" panose="020B0604020202020204" pitchFamily="34" charset="0"/>
            <a:cs typeface="Arial" panose="020B0604020202020204" pitchFamily="34" charset="0"/>
          </a:endParaRPr>
        </a:p>
      </dsp:txBody>
      <dsp:txXfrm>
        <a:off x="4312152" y="1065561"/>
        <a:ext cx="2575898" cy="2712339"/>
      </dsp:txXfrm>
    </dsp:sp>
    <dsp:sp modelId="{D15D00C9-D27B-495F-853F-A6B29359AB42}">
      <dsp:nvSpPr>
        <dsp:cNvPr id="0" name=""/>
        <dsp:cNvSpPr/>
      </dsp:nvSpPr>
      <dsp:spPr>
        <a:xfrm rot="16200000">
          <a:off x="-1097196" y="1248281"/>
          <a:ext cx="3487293" cy="990730"/>
        </a:xfrm>
        <a:prstGeom prst="rightArrow">
          <a:avLst>
            <a:gd name="adj1" fmla="val 49830"/>
            <a:gd name="adj2" fmla="val 60660"/>
          </a:avLst>
        </a:prstGeom>
        <a:solidFill>
          <a:schemeClr val="bg1">
            <a:lumMod val="20000"/>
            <a:lumOff val="80000"/>
          </a:schemeClr>
        </a:solidFill>
        <a:ln w="25400" cap="flat" cmpd="sng" algn="ctr">
          <a:solidFill>
            <a:schemeClr val="accent3"/>
          </a:solidFill>
          <a:prstDash val="solid"/>
        </a:ln>
        <a:effectLst/>
      </dsp:spPr>
      <dsp:style>
        <a:lnRef idx="2">
          <a:schemeClr val="accent3"/>
        </a:lnRef>
        <a:fillRef idx="1">
          <a:schemeClr val="lt1"/>
        </a:fillRef>
        <a:effectRef idx="0">
          <a:schemeClr val="accent3"/>
        </a:effectRef>
        <a:fontRef idx="minor">
          <a:schemeClr val="dk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b="1" kern="1200"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Rigid Diaphragms</a:t>
          </a:r>
          <a:endParaRPr lang="en-US" sz="2000" b="1" kern="1200"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endParaRPr>
        </a:p>
      </dsp:txBody>
      <dsp:txXfrm>
        <a:off x="-947462" y="1646540"/>
        <a:ext cx="3187826" cy="493680"/>
      </dsp:txXfrm>
    </dsp:sp>
    <dsp:sp modelId="{45AC08CF-D761-49F2-B824-3FBCED677ADF}">
      <dsp:nvSpPr>
        <dsp:cNvPr id="0" name=""/>
        <dsp:cNvSpPr/>
      </dsp:nvSpPr>
      <dsp:spPr>
        <a:xfrm rot="5400000">
          <a:off x="5837915" y="2604451"/>
          <a:ext cx="3487293" cy="990730"/>
        </a:xfrm>
        <a:prstGeom prst="rightArrow">
          <a:avLst>
            <a:gd name="adj1" fmla="val 49830"/>
            <a:gd name="adj2" fmla="val 60660"/>
          </a:avLst>
        </a:prstGeom>
        <a:solidFill>
          <a:schemeClr val="bg1">
            <a:lumMod val="20000"/>
            <a:lumOff val="80000"/>
          </a:schemeClr>
        </a:solidFill>
        <a:ln w="25400" cap="flat" cmpd="sng" algn="ctr">
          <a:solidFill>
            <a:schemeClr val="accent3"/>
          </a:solidFill>
          <a:prstDash val="solid"/>
        </a:ln>
        <a:effectLst/>
      </dsp:spPr>
      <dsp:style>
        <a:lnRef idx="2">
          <a:schemeClr val="accent3"/>
        </a:lnRef>
        <a:fillRef idx="1">
          <a:schemeClr val="lt1"/>
        </a:fillRef>
        <a:effectRef idx="0">
          <a:schemeClr val="accent3"/>
        </a:effectRef>
        <a:fontRef idx="minor">
          <a:schemeClr val="dk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b="1" kern="1200"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Flexible Diaphragms</a:t>
          </a:r>
          <a:endParaRPr lang="en-US" sz="2000" b="1" kern="1200"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endParaRPr>
        </a:p>
      </dsp:txBody>
      <dsp:txXfrm>
        <a:off x="5987649" y="2703243"/>
        <a:ext cx="3187826" cy="493680"/>
      </dsp:txXfrm>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C644A69-F4BD-408D-940C-48018BF3543C}">
      <dsp:nvSpPr>
        <dsp:cNvPr id="0" name=""/>
        <dsp:cNvSpPr/>
      </dsp:nvSpPr>
      <dsp:spPr>
        <a:xfrm>
          <a:off x="0" y="0"/>
          <a:ext cx="8228012" cy="1259204"/>
        </a:xfrm>
        <a:prstGeom prst="rect">
          <a:avLst/>
        </a:prstGeom>
        <a:gradFill rotWithShape="0">
          <a:gsLst>
            <a:gs pos="0">
              <a:srgbClr val="F1E2B9"/>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atMod val="105000"/>
            </a:schemeClr>
          </a:solidFill>
          <a:prstDash val="solid"/>
        </a:ln>
        <a:effectLst>
          <a:outerShdw blurRad="40000" dist="20000" dir="5400000" rotWithShape="0">
            <a:srgbClr val="000000">
              <a:alpha val="38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b="1" kern="1200"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Rigid vs. Flexible</a:t>
          </a:r>
          <a:endParaRPr lang="en-US" sz="2400" b="1" kern="1200"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endParaRPr>
        </a:p>
      </dsp:txBody>
      <dsp:txXfrm>
        <a:off x="0" y="0"/>
        <a:ext cx="8228012" cy="1259204"/>
      </dsp:txXfrm>
    </dsp:sp>
    <dsp:sp modelId="{DB1A0290-2194-4EC8-81BE-DC5C57A11009}">
      <dsp:nvSpPr>
        <dsp:cNvPr id="0" name=""/>
        <dsp:cNvSpPr/>
      </dsp:nvSpPr>
      <dsp:spPr>
        <a:xfrm>
          <a:off x="4017" y="1259204"/>
          <a:ext cx="2739992" cy="2644329"/>
        </a:xfrm>
        <a:prstGeom prst="rect">
          <a:avLst/>
        </a:prstGeom>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atMod val="105000"/>
            </a:schemeClr>
          </a:solidFill>
          <a:prstDash val="solid"/>
        </a:ln>
        <a:effectLst>
          <a:outerShdw blurRad="40000" dist="20000" dir="5400000" rotWithShape="0">
            <a:srgbClr val="000000">
              <a:alpha val="38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68580" tIns="68580" rIns="68580" bIns="68580" numCol="1" spcCol="1270" anchor="ctr" anchorCtr="0">
          <a:noAutofit/>
        </a:bodyPr>
        <a:lstStyle/>
        <a:p>
          <a:pPr lvl="0" algn="ctr" defTabSz="800100">
            <a:lnSpc>
              <a:spcPts val="2400"/>
            </a:lnSpc>
            <a:spcBef>
              <a:spcPct val="0"/>
            </a:spcBef>
            <a:spcAft>
              <a:spcPct val="35000"/>
            </a:spcAft>
          </a:pPr>
          <a:r>
            <a:rPr lang="en-US" sz="1800" kern="1200" dirty="0" smtClean="0">
              <a:solidFill>
                <a:schemeClr val="bg2"/>
              </a:solidFill>
              <a:latin typeface="Arial" panose="020B0604020202020204" pitchFamily="34" charset="0"/>
              <a:cs typeface="Arial" panose="020B0604020202020204" pitchFamily="34" charset="0"/>
            </a:rPr>
            <a:t>Floor and roof diaphragms are assumed to be flexible in our design example</a:t>
          </a:r>
          <a:endParaRPr lang="en-US" sz="1800" kern="1200" dirty="0">
            <a:solidFill>
              <a:schemeClr val="bg2"/>
            </a:solidFill>
            <a:latin typeface="Arial" panose="020B0604020202020204" pitchFamily="34" charset="0"/>
            <a:cs typeface="Arial" panose="020B0604020202020204" pitchFamily="34" charset="0"/>
          </a:endParaRPr>
        </a:p>
      </dsp:txBody>
      <dsp:txXfrm>
        <a:off x="4017" y="1259204"/>
        <a:ext cx="2739992" cy="2644329"/>
      </dsp:txXfrm>
    </dsp:sp>
    <dsp:sp modelId="{A82B885B-DE76-4DA1-8B81-CA3D45428770}">
      <dsp:nvSpPr>
        <dsp:cNvPr id="0" name=""/>
        <dsp:cNvSpPr/>
      </dsp:nvSpPr>
      <dsp:spPr>
        <a:xfrm>
          <a:off x="2744009" y="1259204"/>
          <a:ext cx="2739992" cy="2644329"/>
        </a:xfrm>
        <a:prstGeom prst="rect">
          <a:avLst/>
        </a:prstGeom>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atMod val="105000"/>
            </a:schemeClr>
          </a:solidFill>
          <a:prstDash val="solid"/>
        </a:ln>
        <a:effectLst>
          <a:outerShdw blurRad="40000" dist="20000" dir="5400000" rotWithShape="0">
            <a:srgbClr val="000000">
              <a:alpha val="38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68580" tIns="68580" rIns="68580" bIns="68580" numCol="1" spcCol="1270" anchor="ctr" anchorCtr="0">
          <a:noAutofit/>
        </a:bodyPr>
        <a:lstStyle/>
        <a:p>
          <a:pPr lvl="0" algn="ctr" defTabSz="800100">
            <a:lnSpc>
              <a:spcPts val="2400"/>
            </a:lnSpc>
            <a:spcBef>
              <a:spcPct val="0"/>
            </a:spcBef>
            <a:spcAft>
              <a:spcPct val="35000"/>
            </a:spcAft>
          </a:pPr>
          <a:r>
            <a:rPr lang="en-US" sz="1800" kern="1200" dirty="0" smtClean="0">
              <a:solidFill>
                <a:schemeClr val="bg2"/>
              </a:solidFill>
              <a:latin typeface="Arial" panose="020B0604020202020204" pitchFamily="34" charset="0"/>
              <a:cs typeface="Arial" panose="020B0604020202020204" pitchFamily="34" charset="0"/>
            </a:rPr>
            <a:t>ASCE 7-10 12.8.4.1: inherent torsion need only be considered where diaphragms are </a:t>
          </a:r>
          <a:r>
            <a:rPr lang="en-US" sz="1800" i="1" kern="1200" dirty="0" smtClean="0">
              <a:solidFill>
                <a:schemeClr val="bg2"/>
              </a:solidFill>
              <a:latin typeface="Arial" panose="020B0604020202020204" pitchFamily="34" charset="0"/>
              <a:cs typeface="Arial" panose="020B0604020202020204" pitchFamily="34" charset="0"/>
            </a:rPr>
            <a:t>not</a:t>
          </a:r>
          <a:r>
            <a:rPr lang="en-US" sz="1800" kern="1200" dirty="0" smtClean="0">
              <a:solidFill>
                <a:schemeClr val="bg2"/>
              </a:solidFill>
              <a:latin typeface="Arial" panose="020B0604020202020204" pitchFamily="34" charset="0"/>
              <a:cs typeface="Arial" panose="020B0604020202020204" pitchFamily="34" charset="0"/>
            </a:rPr>
            <a:t> flexible</a:t>
          </a:r>
          <a:endParaRPr lang="en-US" sz="1800" kern="1200" dirty="0">
            <a:solidFill>
              <a:schemeClr val="bg2"/>
            </a:solidFill>
            <a:latin typeface="Arial" panose="020B0604020202020204" pitchFamily="34" charset="0"/>
            <a:cs typeface="Arial" panose="020B0604020202020204" pitchFamily="34" charset="0"/>
          </a:endParaRPr>
        </a:p>
      </dsp:txBody>
      <dsp:txXfrm>
        <a:off x="2744009" y="1259204"/>
        <a:ext cx="2739992" cy="2644329"/>
      </dsp:txXfrm>
    </dsp:sp>
    <dsp:sp modelId="{BB64B3C7-B917-4537-9DD5-1C09FEC82E52}">
      <dsp:nvSpPr>
        <dsp:cNvPr id="0" name=""/>
        <dsp:cNvSpPr/>
      </dsp:nvSpPr>
      <dsp:spPr>
        <a:xfrm>
          <a:off x="5484002" y="1259204"/>
          <a:ext cx="2739992" cy="2644329"/>
        </a:xfrm>
        <a:prstGeom prst="rect">
          <a:avLst/>
        </a:prstGeom>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atMod val="105000"/>
            </a:schemeClr>
          </a:solidFill>
          <a:prstDash val="solid"/>
        </a:ln>
        <a:effectLst>
          <a:outerShdw blurRad="40000" dist="20000" dir="5400000" rotWithShape="0">
            <a:srgbClr val="000000">
              <a:alpha val="38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68580" tIns="68580" rIns="68580" bIns="68580" numCol="1" spcCol="1270" anchor="ctr" anchorCtr="0">
          <a:noAutofit/>
        </a:bodyPr>
        <a:lstStyle/>
        <a:p>
          <a:pPr lvl="0" algn="ctr" defTabSz="800100">
            <a:lnSpc>
              <a:spcPts val="2400"/>
            </a:lnSpc>
            <a:spcBef>
              <a:spcPct val="0"/>
            </a:spcBef>
            <a:spcAft>
              <a:spcPct val="35000"/>
            </a:spcAft>
          </a:pPr>
          <a:r>
            <a:rPr lang="en-US" sz="1800" kern="1200" dirty="0" smtClean="0">
              <a:solidFill>
                <a:schemeClr val="bg2"/>
              </a:solidFill>
              <a:latin typeface="Arial" panose="020B0604020202020204" pitchFamily="34" charset="0"/>
              <a:cs typeface="Arial" panose="020B0604020202020204" pitchFamily="34" charset="0"/>
            </a:rPr>
            <a:t>ASCE 7-10 12.8.4.2: accidental torsion need only be considered where diaphragms are </a:t>
          </a:r>
          <a:r>
            <a:rPr lang="en-US" sz="1800" i="1" kern="1200" dirty="0" smtClean="0">
              <a:solidFill>
                <a:schemeClr val="bg2"/>
              </a:solidFill>
              <a:latin typeface="Arial" panose="020B0604020202020204" pitchFamily="34" charset="0"/>
              <a:cs typeface="Arial" panose="020B0604020202020204" pitchFamily="34" charset="0"/>
            </a:rPr>
            <a:t>not</a:t>
          </a:r>
          <a:r>
            <a:rPr lang="en-US" sz="1800" kern="1200" dirty="0" smtClean="0">
              <a:solidFill>
                <a:schemeClr val="bg2"/>
              </a:solidFill>
              <a:latin typeface="Arial" panose="020B0604020202020204" pitchFamily="34" charset="0"/>
              <a:cs typeface="Arial" panose="020B0604020202020204" pitchFamily="34" charset="0"/>
            </a:rPr>
            <a:t> flexible</a:t>
          </a:r>
          <a:endParaRPr lang="en-US" sz="1800" kern="1200" dirty="0">
            <a:solidFill>
              <a:schemeClr val="bg2"/>
            </a:solidFill>
            <a:latin typeface="Arial" panose="020B0604020202020204" pitchFamily="34" charset="0"/>
            <a:cs typeface="Arial" panose="020B0604020202020204" pitchFamily="34" charset="0"/>
          </a:endParaRPr>
        </a:p>
      </dsp:txBody>
      <dsp:txXfrm>
        <a:off x="5484002" y="1259204"/>
        <a:ext cx="2739992" cy="2644329"/>
      </dsp:txXfrm>
    </dsp:sp>
    <dsp:sp modelId="{C033192B-61A2-4582-844B-D2D282B48C22}">
      <dsp:nvSpPr>
        <dsp:cNvPr id="0" name=""/>
        <dsp:cNvSpPr/>
      </dsp:nvSpPr>
      <dsp:spPr>
        <a:xfrm>
          <a:off x="0" y="3903534"/>
          <a:ext cx="8228012" cy="293814"/>
        </a:xfrm>
        <a:prstGeom prst="rect">
          <a:avLst/>
        </a:prstGeom>
        <a:gradFill rotWithShape="0">
          <a:gsLst>
            <a:gs pos="0">
              <a:srgbClr val="F1E2B9"/>
            </a:gs>
            <a:gs pos="35000">
              <a:schemeClr val="accent3">
                <a:tint val="37000"/>
                <a:satMod val="300000"/>
              </a:schemeClr>
            </a:gs>
            <a:gs pos="100000">
              <a:schemeClr val="accent3">
                <a:tint val="15000"/>
                <a:satMod val="350000"/>
              </a:schemeClr>
            </a:gs>
          </a:gsLst>
          <a:lin ang="5400000" scaled="0"/>
        </a:gradFill>
        <a:ln w="9525" cap="flat" cmpd="sng" algn="ctr">
          <a:solidFill>
            <a:schemeClr val="accent3">
              <a:shade val="95000"/>
              <a:satMod val="105000"/>
            </a:schemeClr>
          </a:solidFill>
          <a:prstDash val="solid"/>
        </a:ln>
        <a:effectLst>
          <a:outerShdw blurRad="40000" dist="20000" dir="5400000" rotWithShape="0">
            <a:srgbClr val="000000">
              <a:alpha val="38000"/>
            </a:srgbClr>
          </a:outerShdw>
        </a:effectLst>
      </dsp:spPr>
      <dsp:style>
        <a:lnRef idx="1">
          <a:schemeClr val="accent3"/>
        </a:lnRef>
        <a:fillRef idx="2">
          <a:schemeClr val="accent3"/>
        </a:fillRef>
        <a:effectRef idx="1">
          <a:schemeClr val="accent3"/>
        </a:effectRef>
        <a:fontRef idx="minor">
          <a:schemeClr val="dk1"/>
        </a:fontRef>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8057BF5-11FD-46EA-9C2A-BDF8DD7C24DD}">
      <dsp:nvSpPr>
        <dsp:cNvPr id="0" name=""/>
        <dsp:cNvSpPr/>
      </dsp:nvSpPr>
      <dsp:spPr>
        <a:xfrm>
          <a:off x="0" y="2364"/>
          <a:ext cx="8228012" cy="0"/>
        </a:xfrm>
        <a:prstGeom prst="line">
          <a:avLst/>
        </a:prstGeom>
        <a:solidFill>
          <a:schemeClr val="accent6">
            <a:hueOff val="0"/>
            <a:satOff val="0"/>
            <a:lumOff val="0"/>
            <a:alphaOff val="0"/>
          </a:schemeClr>
        </a:solidFill>
        <a:ln w="2540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0A247BB-789A-45A4-A4BE-7E08643D31E8}">
      <dsp:nvSpPr>
        <dsp:cNvPr id="0" name=""/>
        <dsp:cNvSpPr/>
      </dsp:nvSpPr>
      <dsp:spPr>
        <a:xfrm>
          <a:off x="0" y="2364"/>
          <a:ext cx="3606012" cy="48387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lvl="0" algn="l" defTabSz="977900">
            <a:lnSpc>
              <a:spcPct val="100000"/>
            </a:lnSpc>
            <a:spcBef>
              <a:spcPct val="0"/>
            </a:spcBef>
            <a:spcAft>
              <a:spcPct val="35000"/>
            </a:spcAft>
          </a:pPr>
          <a:r>
            <a:rPr lang="en-US" sz="2200" b="1" kern="1200"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Seismic Changes in </a:t>
          </a:r>
          <a:br>
            <a:rPr lang="en-US" sz="2200" b="1" kern="1200"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br>
          <a:r>
            <a:rPr lang="en-US" sz="2200" b="1" kern="1200"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2015 IBC</a:t>
          </a:r>
          <a:endParaRPr lang="en-US" sz="2400" b="1" kern="1200"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endParaRPr>
        </a:p>
      </dsp:txBody>
      <dsp:txXfrm>
        <a:off x="0" y="2364"/>
        <a:ext cx="3606012" cy="4838733"/>
      </dsp:txXfrm>
    </dsp:sp>
    <dsp:sp modelId="{D58A9494-3F3E-4A86-8CA1-CD9F59D821F6}">
      <dsp:nvSpPr>
        <dsp:cNvPr id="0" name=""/>
        <dsp:cNvSpPr/>
      </dsp:nvSpPr>
      <dsp:spPr>
        <a:xfrm>
          <a:off x="3692551" y="52748"/>
          <a:ext cx="4528861" cy="138016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lvl="0" algn="l" defTabSz="889000">
            <a:lnSpc>
              <a:spcPct val="100000"/>
            </a:lnSpc>
            <a:spcBef>
              <a:spcPct val="0"/>
            </a:spcBef>
            <a:spcAft>
              <a:spcPct val="35000"/>
            </a:spcAft>
          </a:pPr>
          <a:r>
            <a:rPr lang="en-US" sz="2000" kern="1200" dirty="0" smtClean="0">
              <a:solidFill>
                <a:schemeClr val="bg2"/>
              </a:solidFill>
              <a:latin typeface="Arial" panose="020B0604020202020204" pitchFamily="34" charset="0"/>
              <a:cs typeface="Arial" panose="020B0604020202020204" pitchFamily="34" charset="0"/>
            </a:rPr>
            <a:t>Flexible and Rigid diaphragm definitions were deleted and replaced by procedure as outlined in ASCE 7-10.</a:t>
          </a:r>
          <a:endParaRPr lang="en-US" sz="2000" kern="1200" dirty="0">
            <a:solidFill>
              <a:schemeClr val="bg2"/>
            </a:solidFill>
            <a:latin typeface="Arial" panose="020B0604020202020204" pitchFamily="34" charset="0"/>
            <a:cs typeface="Arial" panose="020B0604020202020204" pitchFamily="34" charset="0"/>
          </a:endParaRPr>
        </a:p>
      </dsp:txBody>
      <dsp:txXfrm>
        <a:off x="3692551" y="52748"/>
        <a:ext cx="4528861" cy="1380162"/>
      </dsp:txXfrm>
    </dsp:sp>
    <dsp:sp modelId="{7D3C75F5-6A72-4478-BB3E-783F0C6C8C4A}">
      <dsp:nvSpPr>
        <dsp:cNvPr id="0" name=""/>
        <dsp:cNvSpPr/>
      </dsp:nvSpPr>
      <dsp:spPr>
        <a:xfrm>
          <a:off x="3606012" y="1432911"/>
          <a:ext cx="4615400" cy="0"/>
        </a:xfrm>
        <a:prstGeom prst="line">
          <a:avLst/>
        </a:prstGeom>
        <a:solidFill>
          <a:schemeClr val="accent6">
            <a:hueOff val="0"/>
            <a:satOff val="0"/>
            <a:lumOff val="0"/>
            <a:alphaOff val="0"/>
          </a:schemeClr>
        </a:solidFill>
        <a:ln w="25400" cap="flat" cmpd="sng" algn="ctr">
          <a:solidFill>
            <a:schemeClr val="accent6">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C64603F-1CD2-4B45-A10E-FC28A3C731F0}">
      <dsp:nvSpPr>
        <dsp:cNvPr id="0" name=""/>
        <dsp:cNvSpPr/>
      </dsp:nvSpPr>
      <dsp:spPr>
        <a:xfrm>
          <a:off x="3692551" y="1483295"/>
          <a:ext cx="4528861" cy="118648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lvl="0" algn="l" defTabSz="889000">
            <a:lnSpc>
              <a:spcPct val="100000"/>
            </a:lnSpc>
            <a:spcBef>
              <a:spcPct val="0"/>
            </a:spcBef>
            <a:spcAft>
              <a:spcPct val="35000"/>
            </a:spcAft>
          </a:pPr>
          <a:r>
            <a:rPr lang="en-US" sz="2000" kern="1200" dirty="0" smtClean="0">
              <a:solidFill>
                <a:schemeClr val="bg2"/>
              </a:solidFill>
              <a:latin typeface="Arial" panose="020B0604020202020204" pitchFamily="34" charset="0"/>
              <a:cs typeface="Arial" panose="020B0604020202020204" pitchFamily="34" charset="0"/>
            </a:rPr>
            <a:t>Definition of Risk Category III was updated. This is different from ASCE. IBC will govern.</a:t>
          </a:r>
          <a:endParaRPr lang="en-US" sz="2000" kern="1200" dirty="0">
            <a:solidFill>
              <a:schemeClr val="bg2"/>
            </a:solidFill>
            <a:latin typeface="Arial" panose="020B0604020202020204" pitchFamily="34" charset="0"/>
            <a:cs typeface="Arial" panose="020B0604020202020204" pitchFamily="34" charset="0"/>
          </a:endParaRPr>
        </a:p>
      </dsp:txBody>
      <dsp:txXfrm>
        <a:off x="3692551" y="1483295"/>
        <a:ext cx="4528861" cy="1186487"/>
      </dsp:txXfrm>
    </dsp:sp>
    <dsp:sp modelId="{DE1A6DBA-D018-44EA-8090-498686B74A5F}">
      <dsp:nvSpPr>
        <dsp:cNvPr id="0" name=""/>
        <dsp:cNvSpPr/>
      </dsp:nvSpPr>
      <dsp:spPr>
        <a:xfrm>
          <a:off x="3606012" y="2669783"/>
          <a:ext cx="4615400" cy="0"/>
        </a:xfrm>
        <a:prstGeom prst="line">
          <a:avLst/>
        </a:prstGeom>
        <a:solidFill>
          <a:schemeClr val="accent6">
            <a:hueOff val="0"/>
            <a:satOff val="0"/>
            <a:lumOff val="0"/>
            <a:alphaOff val="0"/>
          </a:schemeClr>
        </a:solidFill>
        <a:ln w="25400" cap="flat" cmpd="sng" algn="ctr">
          <a:solidFill>
            <a:schemeClr val="accent6">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EFBE553-47BA-4A40-AC81-E2089366DFE2}">
      <dsp:nvSpPr>
        <dsp:cNvPr id="0" name=""/>
        <dsp:cNvSpPr/>
      </dsp:nvSpPr>
      <dsp:spPr>
        <a:xfrm>
          <a:off x="3692551" y="2720166"/>
          <a:ext cx="4528861" cy="10076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lvl="0" algn="l" defTabSz="889000">
            <a:lnSpc>
              <a:spcPct val="100000"/>
            </a:lnSpc>
            <a:spcBef>
              <a:spcPct val="0"/>
            </a:spcBef>
            <a:spcAft>
              <a:spcPct val="35000"/>
            </a:spcAft>
          </a:pPr>
          <a:r>
            <a:rPr lang="en-US" sz="2000" kern="1200" dirty="0" smtClean="0">
              <a:solidFill>
                <a:schemeClr val="bg2"/>
              </a:solidFill>
              <a:latin typeface="Arial" panose="020B0604020202020204" pitchFamily="34" charset="0"/>
              <a:cs typeface="Arial" panose="020B0604020202020204" pitchFamily="34" charset="0"/>
            </a:rPr>
            <a:t>Provisions for Ballasted Photovoltaic panel system was added.</a:t>
          </a:r>
          <a:endParaRPr lang="en-US" sz="2000" kern="1200" baseline="0" dirty="0">
            <a:solidFill>
              <a:schemeClr val="bg2"/>
            </a:solidFill>
            <a:latin typeface="Arial" panose="020B0604020202020204" pitchFamily="34" charset="0"/>
            <a:cs typeface="Arial" panose="020B0604020202020204" pitchFamily="34" charset="0"/>
          </a:endParaRPr>
        </a:p>
      </dsp:txBody>
      <dsp:txXfrm>
        <a:off x="3692551" y="2720166"/>
        <a:ext cx="4528861" cy="1007675"/>
      </dsp:txXfrm>
    </dsp:sp>
    <dsp:sp modelId="{AC6340EE-DD0A-419C-A0D9-CDE9F0486957}">
      <dsp:nvSpPr>
        <dsp:cNvPr id="0" name=""/>
        <dsp:cNvSpPr/>
      </dsp:nvSpPr>
      <dsp:spPr>
        <a:xfrm>
          <a:off x="3606012" y="3727842"/>
          <a:ext cx="4615400" cy="0"/>
        </a:xfrm>
        <a:prstGeom prst="line">
          <a:avLst/>
        </a:prstGeom>
        <a:solidFill>
          <a:schemeClr val="accent6">
            <a:hueOff val="0"/>
            <a:satOff val="0"/>
            <a:lumOff val="0"/>
            <a:alphaOff val="0"/>
          </a:schemeClr>
        </a:solidFill>
        <a:ln w="25400" cap="flat" cmpd="sng" algn="ctr">
          <a:solidFill>
            <a:schemeClr val="accent6">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1DFB57E-F1D5-4DF4-943F-A8A42066C65C}">
      <dsp:nvSpPr>
        <dsp:cNvPr id="0" name=""/>
        <dsp:cNvSpPr/>
      </dsp:nvSpPr>
      <dsp:spPr>
        <a:xfrm>
          <a:off x="3692551" y="3778226"/>
          <a:ext cx="4528861" cy="10076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lvl="0" algn="l" defTabSz="889000">
            <a:lnSpc>
              <a:spcPct val="100000"/>
            </a:lnSpc>
            <a:spcBef>
              <a:spcPct val="0"/>
            </a:spcBef>
            <a:spcAft>
              <a:spcPct val="35000"/>
            </a:spcAft>
          </a:pPr>
          <a:r>
            <a:rPr lang="en-US" sz="2000" kern="1200" baseline="0" dirty="0" smtClean="0">
              <a:solidFill>
                <a:schemeClr val="bg2"/>
              </a:solidFill>
              <a:latin typeface="Arial" panose="020B0604020202020204" pitchFamily="34" charset="0"/>
              <a:cs typeface="Arial" panose="020B0604020202020204" pitchFamily="34" charset="0"/>
            </a:rPr>
            <a:t>Amendment to ASCE 7 related to diaphragm anchorage requirements was added.</a:t>
          </a:r>
          <a:endParaRPr lang="en-US" sz="2000" kern="1200" baseline="0" dirty="0">
            <a:solidFill>
              <a:schemeClr val="bg2"/>
            </a:solidFill>
            <a:latin typeface="Arial" panose="020B0604020202020204" pitchFamily="34" charset="0"/>
            <a:cs typeface="Arial" panose="020B0604020202020204" pitchFamily="34" charset="0"/>
          </a:endParaRPr>
        </a:p>
      </dsp:txBody>
      <dsp:txXfrm>
        <a:off x="3692551" y="3778226"/>
        <a:ext cx="4528861" cy="1007675"/>
      </dsp:txXfrm>
    </dsp:sp>
    <dsp:sp modelId="{CDE86ABA-1A62-4C97-9383-B4E9EF134CE4}">
      <dsp:nvSpPr>
        <dsp:cNvPr id="0" name=""/>
        <dsp:cNvSpPr/>
      </dsp:nvSpPr>
      <dsp:spPr>
        <a:xfrm>
          <a:off x="3606012" y="4785901"/>
          <a:ext cx="4615400" cy="0"/>
        </a:xfrm>
        <a:prstGeom prst="line">
          <a:avLst/>
        </a:prstGeom>
        <a:solidFill>
          <a:schemeClr val="accent6">
            <a:hueOff val="0"/>
            <a:satOff val="0"/>
            <a:lumOff val="0"/>
            <a:alphaOff val="0"/>
          </a:schemeClr>
        </a:solidFill>
        <a:ln w="25400" cap="flat" cmpd="sng" algn="ctr">
          <a:solidFill>
            <a:schemeClr val="accent6">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B940FEC-0040-488F-9B06-83CCC695FA4D}">
      <dsp:nvSpPr>
        <dsp:cNvPr id="0" name=""/>
        <dsp:cNvSpPr/>
      </dsp:nvSpPr>
      <dsp:spPr>
        <a:xfrm>
          <a:off x="0" y="149517"/>
          <a:ext cx="8228012" cy="1267875"/>
        </a:xfrm>
        <a:prstGeom prst="rect">
          <a:avLst/>
        </a:prstGeom>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atMod val="105000"/>
            </a:schemeClr>
          </a:solidFill>
          <a:prstDash val="solid"/>
        </a:ln>
        <a:effectLst>
          <a:outerShdw blurRad="40000" dist="20000" dir="5400000" rotWithShape="0">
            <a:srgbClr val="000000">
              <a:alpha val="38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638585" tIns="728980" rIns="638585" bIns="113792" numCol="1" spcCol="1270" anchor="t" anchorCtr="0">
          <a:noAutofit/>
        </a:bodyPr>
        <a:lstStyle/>
        <a:p>
          <a:pPr marL="171450" lvl="1" indent="-171450" algn="l" defTabSz="711200">
            <a:lnSpc>
              <a:spcPct val="90000"/>
            </a:lnSpc>
            <a:spcBef>
              <a:spcPct val="0"/>
            </a:spcBef>
            <a:spcAft>
              <a:spcPct val="15000"/>
            </a:spcAft>
            <a:buChar char="••"/>
          </a:pPr>
          <a:r>
            <a:rPr lang="en-US" sz="1600" kern="1200" dirty="0" smtClean="0">
              <a:solidFill>
                <a:schemeClr val="bg2"/>
              </a:solidFill>
              <a:latin typeface="Arial" panose="020B0604020202020204" pitchFamily="34" charset="0"/>
              <a:cs typeface="Arial" panose="020B0604020202020204" pitchFamily="34" charset="0"/>
            </a:rPr>
            <a:t>Can only consider the distance between the openings as possible shear walls</a:t>
          </a:r>
          <a:endParaRPr lang="en-US" sz="1600" kern="1200" dirty="0">
            <a:solidFill>
              <a:schemeClr val="bg2"/>
            </a:solidFill>
            <a:latin typeface="Arial" panose="020B0604020202020204" pitchFamily="34" charset="0"/>
            <a:cs typeface="Arial" panose="020B0604020202020204" pitchFamily="34" charset="0"/>
          </a:endParaRPr>
        </a:p>
      </dsp:txBody>
      <dsp:txXfrm>
        <a:off x="0" y="149517"/>
        <a:ext cx="8228012" cy="1267875"/>
      </dsp:txXfrm>
    </dsp:sp>
    <dsp:sp modelId="{921361F5-707C-4E90-9749-A1C477D911E2}">
      <dsp:nvSpPr>
        <dsp:cNvPr id="0" name=""/>
        <dsp:cNvSpPr/>
      </dsp:nvSpPr>
      <dsp:spPr>
        <a:xfrm>
          <a:off x="411400" y="7215"/>
          <a:ext cx="5303505" cy="658902"/>
        </a:xfrm>
        <a:prstGeom prst="roundRect">
          <a:avLst/>
        </a:prstGeom>
        <a:gradFill rotWithShape="1">
          <a:gsLst>
            <a:gs pos="0">
              <a:schemeClr val="accent6">
                <a:tint val="50000"/>
                <a:satMod val="300000"/>
              </a:schemeClr>
            </a:gs>
            <a:gs pos="35000">
              <a:schemeClr val="accent6">
                <a:tint val="37000"/>
                <a:satMod val="300000"/>
              </a:schemeClr>
            </a:gs>
            <a:gs pos="100000">
              <a:schemeClr val="accent6">
                <a:tint val="15000"/>
                <a:satMod val="350000"/>
              </a:schemeClr>
            </a:gs>
          </a:gsLst>
          <a:lin ang="16200000" scaled="1"/>
        </a:gradFill>
        <a:ln w="9525" cap="flat" cmpd="sng" algn="ctr">
          <a:solidFill>
            <a:schemeClr val="accent6">
              <a:shade val="95000"/>
              <a:satMod val="105000"/>
            </a:schemeClr>
          </a:solidFill>
          <a:prstDash val="solid"/>
        </a:ln>
        <a:effectLst>
          <a:outerShdw blurRad="40000" dist="20000" dir="5400000" rotWithShape="0">
            <a:srgbClr val="000000">
              <a:alpha val="38000"/>
            </a:srgbClr>
          </a:outerShdw>
        </a:effectLst>
      </dsp:spPr>
      <dsp:style>
        <a:lnRef idx="1">
          <a:schemeClr val="accent6"/>
        </a:lnRef>
        <a:fillRef idx="2">
          <a:schemeClr val="accent6"/>
        </a:fillRef>
        <a:effectRef idx="1">
          <a:schemeClr val="accent6"/>
        </a:effectRef>
        <a:fontRef idx="minor">
          <a:schemeClr val="dk1"/>
        </a:fontRef>
      </dsp:style>
      <dsp:txBody>
        <a:bodyPr spcFirstLastPara="0" vert="horz" wrap="square" lIns="217699" tIns="0" rIns="217699" bIns="0" numCol="1" spcCol="1270" anchor="ctr" anchorCtr="0">
          <a:noAutofit/>
        </a:bodyPr>
        <a:lstStyle/>
        <a:p>
          <a:pPr lvl="0" algn="l" defTabSz="889000">
            <a:lnSpc>
              <a:spcPct val="90000"/>
            </a:lnSpc>
            <a:spcBef>
              <a:spcPct val="0"/>
            </a:spcBef>
            <a:spcAft>
              <a:spcPct val="35000"/>
            </a:spcAft>
          </a:pPr>
          <a:r>
            <a:rPr lang="en-US" sz="2000" b="1" kern="1200" dirty="0" smtClean="0">
              <a:solidFill>
                <a:schemeClr val="bg2"/>
              </a:solidFill>
              <a:latin typeface="Arial" panose="020B0604020202020204" pitchFamily="34" charset="0"/>
              <a:cs typeface="Arial" panose="020B0604020202020204" pitchFamily="34" charset="0"/>
            </a:rPr>
            <a:t>Segmented Shear Wall</a:t>
          </a:r>
          <a:endParaRPr lang="en-US" sz="2000" b="1" kern="1200" dirty="0">
            <a:solidFill>
              <a:schemeClr val="bg2"/>
            </a:solidFill>
            <a:latin typeface="Arial" panose="020B0604020202020204" pitchFamily="34" charset="0"/>
            <a:cs typeface="Arial" panose="020B0604020202020204" pitchFamily="34" charset="0"/>
          </a:endParaRPr>
        </a:p>
      </dsp:txBody>
      <dsp:txXfrm>
        <a:off x="443565" y="39380"/>
        <a:ext cx="5239175" cy="594572"/>
      </dsp:txXfrm>
    </dsp:sp>
    <dsp:sp modelId="{A68F1832-19E9-444A-B765-5B404355A72B}">
      <dsp:nvSpPr>
        <dsp:cNvPr id="0" name=""/>
        <dsp:cNvSpPr/>
      </dsp:nvSpPr>
      <dsp:spPr>
        <a:xfrm>
          <a:off x="0" y="1748695"/>
          <a:ext cx="8228012" cy="1267875"/>
        </a:xfrm>
        <a:prstGeom prst="rect">
          <a:avLst/>
        </a:prstGeom>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atMod val="105000"/>
            </a:schemeClr>
          </a:solidFill>
          <a:prstDash val="solid"/>
        </a:ln>
        <a:effectLst>
          <a:outerShdw blurRad="40000" dist="20000" dir="5400000" rotWithShape="0">
            <a:srgbClr val="000000">
              <a:alpha val="38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638585" tIns="728980" rIns="638585" bIns="113792" numCol="1" spcCol="1270" anchor="t" anchorCtr="0">
          <a:noAutofit/>
        </a:bodyPr>
        <a:lstStyle/>
        <a:p>
          <a:pPr marL="171450" lvl="1" indent="-171450" algn="l" defTabSz="711200">
            <a:lnSpc>
              <a:spcPct val="90000"/>
            </a:lnSpc>
            <a:spcBef>
              <a:spcPct val="0"/>
            </a:spcBef>
            <a:spcAft>
              <a:spcPct val="15000"/>
            </a:spcAft>
            <a:buChar char="••"/>
          </a:pPr>
          <a:r>
            <a:rPr lang="en-US" sz="1600" kern="1200" dirty="0" smtClean="0">
              <a:solidFill>
                <a:schemeClr val="bg2"/>
              </a:solidFill>
              <a:latin typeface="Arial" panose="020B0604020202020204" pitchFamily="34" charset="0"/>
              <a:cs typeface="Arial" panose="020B0604020202020204" pitchFamily="34" charset="0"/>
            </a:rPr>
            <a:t>The framing and connections around the openings are designed to transfer the force around it</a:t>
          </a:r>
          <a:endParaRPr lang="en-US" sz="1600" kern="1200" dirty="0">
            <a:solidFill>
              <a:schemeClr val="bg2"/>
            </a:solidFill>
            <a:latin typeface="Arial" panose="020B0604020202020204" pitchFamily="34" charset="0"/>
            <a:cs typeface="Arial" panose="020B0604020202020204" pitchFamily="34" charset="0"/>
          </a:endParaRPr>
        </a:p>
      </dsp:txBody>
      <dsp:txXfrm>
        <a:off x="0" y="1748695"/>
        <a:ext cx="8228012" cy="1267875"/>
      </dsp:txXfrm>
    </dsp:sp>
    <dsp:sp modelId="{5115D935-6546-48D2-8B82-E6C0F947AED5}">
      <dsp:nvSpPr>
        <dsp:cNvPr id="0" name=""/>
        <dsp:cNvSpPr/>
      </dsp:nvSpPr>
      <dsp:spPr>
        <a:xfrm>
          <a:off x="411400" y="1606392"/>
          <a:ext cx="5303505" cy="658902"/>
        </a:xfrm>
        <a:prstGeom prst="roundRect">
          <a:avLst/>
        </a:prstGeom>
        <a:gradFill rotWithShape="1">
          <a:gsLst>
            <a:gs pos="0">
              <a:schemeClr val="accent6">
                <a:tint val="50000"/>
                <a:satMod val="300000"/>
              </a:schemeClr>
            </a:gs>
            <a:gs pos="35000">
              <a:schemeClr val="accent6">
                <a:tint val="37000"/>
                <a:satMod val="300000"/>
              </a:schemeClr>
            </a:gs>
            <a:gs pos="100000">
              <a:schemeClr val="accent6">
                <a:tint val="15000"/>
                <a:satMod val="350000"/>
              </a:schemeClr>
            </a:gs>
          </a:gsLst>
          <a:lin ang="16200000" scaled="1"/>
        </a:gradFill>
        <a:ln w="9525" cap="flat" cmpd="sng" algn="ctr">
          <a:solidFill>
            <a:schemeClr val="accent6">
              <a:shade val="95000"/>
              <a:satMod val="105000"/>
            </a:schemeClr>
          </a:solidFill>
          <a:prstDash val="solid"/>
        </a:ln>
        <a:effectLst>
          <a:outerShdw blurRad="40000" dist="20000" dir="5400000" rotWithShape="0">
            <a:srgbClr val="000000">
              <a:alpha val="38000"/>
            </a:srgbClr>
          </a:outerShdw>
        </a:effectLst>
      </dsp:spPr>
      <dsp:style>
        <a:lnRef idx="1">
          <a:schemeClr val="accent6"/>
        </a:lnRef>
        <a:fillRef idx="2">
          <a:schemeClr val="accent6"/>
        </a:fillRef>
        <a:effectRef idx="1">
          <a:schemeClr val="accent6"/>
        </a:effectRef>
        <a:fontRef idx="minor">
          <a:schemeClr val="dk1"/>
        </a:fontRef>
      </dsp:style>
      <dsp:txBody>
        <a:bodyPr spcFirstLastPara="0" vert="horz" wrap="square" lIns="217699" tIns="0" rIns="217699" bIns="0" numCol="1" spcCol="1270" anchor="ctr" anchorCtr="0">
          <a:noAutofit/>
        </a:bodyPr>
        <a:lstStyle/>
        <a:p>
          <a:pPr lvl="0" algn="l" defTabSz="889000">
            <a:lnSpc>
              <a:spcPct val="90000"/>
            </a:lnSpc>
            <a:spcBef>
              <a:spcPct val="0"/>
            </a:spcBef>
            <a:spcAft>
              <a:spcPct val="35000"/>
            </a:spcAft>
          </a:pPr>
          <a:r>
            <a:rPr lang="en-US" sz="2000" b="1" kern="1200" dirty="0" smtClean="0">
              <a:solidFill>
                <a:schemeClr val="bg2"/>
              </a:solidFill>
              <a:latin typeface="Arial" panose="020B0604020202020204" pitchFamily="34" charset="0"/>
              <a:cs typeface="Arial" panose="020B0604020202020204" pitchFamily="34" charset="0"/>
            </a:rPr>
            <a:t>Shear Wall Opening with Force Transfer</a:t>
          </a:r>
          <a:endParaRPr lang="en-US" sz="2000" b="1" kern="1200" dirty="0">
            <a:solidFill>
              <a:schemeClr val="bg2"/>
            </a:solidFill>
            <a:latin typeface="Arial" panose="020B0604020202020204" pitchFamily="34" charset="0"/>
            <a:cs typeface="Arial" panose="020B0604020202020204" pitchFamily="34" charset="0"/>
          </a:endParaRPr>
        </a:p>
      </dsp:txBody>
      <dsp:txXfrm>
        <a:off x="443565" y="1638557"/>
        <a:ext cx="5239175" cy="594572"/>
      </dsp:txXfrm>
    </dsp:sp>
    <dsp:sp modelId="{6F4BFFC4-7D1D-4AED-AA2D-05EAB6AC3322}">
      <dsp:nvSpPr>
        <dsp:cNvPr id="0" name=""/>
        <dsp:cNvSpPr/>
      </dsp:nvSpPr>
      <dsp:spPr>
        <a:xfrm>
          <a:off x="0" y="3347872"/>
          <a:ext cx="8228012" cy="1488375"/>
        </a:xfrm>
        <a:prstGeom prst="rect">
          <a:avLst/>
        </a:prstGeom>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atMod val="105000"/>
            </a:schemeClr>
          </a:solidFill>
          <a:prstDash val="solid"/>
        </a:ln>
        <a:effectLst>
          <a:outerShdw blurRad="40000" dist="20000" dir="5400000" rotWithShape="0">
            <a:srgbClr val="000000">
              <a:alpha val="38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638585" tIns="728980" rIns="638585" bIns="113792" numCol="1" spcCol="1270" anchor="t" anchorCtr="0">
          <a:noAutofit/>
        </a:bodyPr>
        <a:lstStyle/>
        <a:p>
          <a:pPr marL="171450" lvl="1" indent="-171450" algn="l" defTabSz="711200">
            <a:lnSpc>
              <a:spcPct val="90000"/>
            </a:lnSpc>
            <a:spcBef>
              <a:spcPct val="0"/>
            </a:spcBef>
            <a:spcAft>
              <a:spcPct val="15000"/>
            </a:spcAft>
            <a:buChar char="••"/>
          </a:pPr>
          <a:r>
            <a:rPr lang="en-US" sz="1600" kern="1200" dirty="0" smtClean="0">
              <a:solidFill>
                <a:schemeClr val="bg2"/>
              </a:solidFill>
              <a:latin typeface="Arial" panose="020B0604020202020204" pitchFamily="34" charset="0"/>
              <a:cs typeface="Arial" panose="020B0604020202020204" pitchFamily="34" charset="0"/>
            </a:rPr>
            <a:t>Permits the height and width of the shear wall segments to be the full height of the wall and the width of the full height segment adjacent to the opening</a:t>
          </a:r>
          <a:endParaRPr lang="en-US" sz="1600" kern="1200" dirty="0">
            <a:solidFill>
              <a:schemeClr val="bg2"/>
            </a:solidFill>
            <a:latin typeface="Arial" panose="020B0604020202020204" pitchFamily="34" charset="0"/>
            <a:cs typeface="Arial" panose="020B0604020202020204" pitchFamily="34" charset="0"/>
          </a:endParaRPr>
        </a:p>
      </dsp:txBody>
      <dsp:txXfrm>
        <a:off x="0" y="3347872"/>
        <a:ext cx="8228012" cy="1488375"/>
      </dsp:txXfrm>
    </dsp:sp>
    <dsp:sp modelId="{11A802EF-DADD-4648-A815-89CC64821C1D}">
      <dsp:nvSpPr>
        <dsp:cNvPr id="0" name=""/>
        <dsp:cNvSpPr/>
      </dsp:nvSpPr>
      <dsp:spPr>
        <a:xfrm>
          <a:off x="411400" y="3205570"/>
          <a:ext cx="5303505" cy="658902"/>
        </a:xfrm>
        <a:prstGeom prst="roundRect">
          <a:avLst/>
        </a:prstGeom>
        <a:gradFill rotWithShape="1">
          <a:gsLst>
            <a:gs pos="0">
              <a:schemeClr val="accent6">
                <a:tint val="50000"/>
                <a:satMod val="300000"/>
              </a:schemeClr>
            </a:gs>
            <a:gs pos="35000">
              <a:schemeClr val="accent6">
                <a:tint val="37000"/>
                <a:satMod val="300000"/>
              </a:schemeClr>
            </a:gs>
            <a:gs pos="100000">
              <a:schemeClr val="accent6">
                <a:tint val="15000"/>
                <a:satMod val="350000"/>
              </a:schemeClr>
            </a:gs>
          </a:gsLst>
          <a:lin ang="16200000" scaled="1"/>
        </a:gradFill>
        <a:ln w="9525" cap="flat" cmpd="sng" algn="ctr">
          <a:solidFill>
            <a:schemeClr val="accent6">
              <a:shade val="95000"/>
              <a:satMod val="105000"/>
            </a:schemeClr>
          </a:solidFill>
          <a:prstDash val="solid"/>
        </a:ln>
        <a:effectLst>
          <a:outerShdw blurRad="40000" dist="20000" dir="5400000" rotWithShape="0">
            <a:srgbClr val="000000">
              <a:alpha val="38000"/>
            </a:srgbClr>
          </a:outerShdw>
        </a:effectLst>
      </dsp:spPr>
      <dsp:style>
        <a:lnRef idx="1">
          <a:schemeClr val="accent6"/>
        </a:lnRef>
        <a:fillRef idx="2">
          <a:schemeClr val="accent6"/>
        </a:fillRef>
        <a:effectRef idx="1">
          <a:schemeClr val="accent6"/>
        </a:effectRef>
        <a:fontRef idx="minor">
          <a:schemeClr val="dk1"/>
        </a:fontRef>
      </dsp:style>
      <dsp:txBody>
        <a:bodyPr spcFirstLastPara="0" vert="horz" wrap="square" lIns="217699" tIns="0" rIns="217699" bIns="0" numCol="1" spcCol="1270" anchor="ctr" anchorCtr="0">
          <a:noAutofit/>
        </a:bodyPr>
        <a:lstStyle/>
        <a:p>
          <a:pPr lvl="0" algn="l" defTabSz="889000">
            <a:lnSpc>
              <a:spcPct val="90000"/>
            </a:lnSpc>
            <a:spcBef>
              <a:spcPct val="0"/>
            </a:spcBef>
            <a:spcAft>
              <a:spcPct val="35000"/>
            </a:spcAft>
          </a:pPr>
          <a:r>
            <a:rPr lang="en-US" sz="2000" b="1" kern="1200" dirty="0" smtClean="0">
              <a:solidFill>
                <a:schemeClr val="bg2"/>
              </a:solidFill>
              <a:latin typeface="Arial" panose="020B0604020202020204" pitchFamily="34" charset="0"/>
              <a:cs typeface="Arial" panose="020B0604020202020204" pitchFamily="34" charset="0"/>
            </a:rPr>
            <a:t>Perforated Shear Wall</a:t>
          </a:r>
          <a:endParaRPr lang="en-US" sz="2000" b="1" kern="1200" dirty="0">
            <a:solidFill>
              <a:schemeClr val="bg2"/>
            </a:solidFill>
            <a:latin typeface="Arial" panose="020B0604020202020204" pitchFamily="34" charset="0"/>
            <a:cs typeface="Arial" panose="020B0604020202020204" pitchFamily="34" charset="0"/>
          </a:endParaRPr>
        </a:p>
      </dsp:txBody>
      <dsp:txXfrm>
        <a:off x="443565" y="3237735"/>
        <a:ext cx="5239175" cy="594572"/>
      </dsp:txXfrm>
    </dsp:sp>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0BA7A95-2F82-4BEF-BFC5-9DF077118C8C}">
      <dsp:nvSpPr>
        <dsp:cNvPr id="0" name=""/>
        <dsp:cNvSpPr/>
      </dsp:nvSpPr>
      <dsp:spPr>
        <a:xfrm rot="16200000">
          <a:off x="-1116016" y="1116016"/>
          <a:ext cx="4843462" cy="2611429"/>
        </a:xfrm>
        <a:prstGeom prst="flowChartManualOperation">
          <a:avLst/>
        </a:prstGeom>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atMod val="105000"/>
            </a:schemeClr>
          </a:solidFill>
          <a:prstDash val="solid"/>
        </a:ln>
        <a:effectLst>
          <a:outerShdw blurRad="40000" dist="20000" dir="5400000" rotWithShape="0">
            <a:srgbClr val="000000">
              <a:alpha val="38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139700" tIns="0" rIns="139700" bIns="0" numCol="1" spcCol="1270" anchor="t" anchorCtr="0">
          <a:noAutofit/>
        </a:bodyPr>
        <a:lstStyle/>
        <a:p>
          <a:pPr lvl="0" algn="l" defTabSz="977900">
            <a:lnSpc>
              <a:spcPct val="90000"/>
            </a:lnSpc>
            <a:spcBef>
              <a:spcPct val="0"/>
            </a:spcBef>
            <a:spcAft>
              <a:spcPct val="35000"/>
            </a:spcAft>
          </a:pPr>
          <a:r>
            <a:rPr lang="en-US" sz="2200" b="1" kern="1200"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Code Provisions</a:t>
          </a:r>
          <a:endParaRPr lang="en-US" sz="2200" b="1" kern="1200"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endParaRPr>
        </a:p>
        <a:p>
          <a:pPr marL="171450" lvl="1" indent="-171450" algn="l" defTabSz="711200">
            <a:lnSpc>
              <a:spcPct val="120000"/>
            </a:lnSpc>
            <a:spcBef>
              <a:spcPct val="0"/>
            </a:spcBef>
            <a:spcAft>
              <a:spcPct val="15000"/>
            </a:spcAft>
            <a:buChar char="••"/>
          </a:pPr>
          <a:r>
            <a:rPr lang="en-US" sz="1600" kern="1200" dirty="0" smtClean="0">
              <a:solidFill>
                <a:schemeClr val="bg2"/>
              </a:solidFill>
              <a:latin typeface="Arial" panose="020B0604020202020204" pitchFamily="34" charset="0"/>
              <a:cs typeface="Arial" panose="020B0604020202020204" pitchFamily="34" charset="0"/>
            </a:rPr>
            <a:t>Layout of 2015 IBC and ASCE 7-10</a:t>
          </a:r>
          <a:endParaRPr lang="en-US" sz="1600" kern="1200" dirty="0">
            <a:solidFill>
              <a:schemeClr val="bg2"/>
            </a:solidFill>
            <a:latin typeface="Arial" panose="020B0604020202020204" pitchFamily="34" charset="0"/>
            <a:cs typeface="Arial" panose="020B0604020202020204" pitchFamily="34" charset="0"/>
          </a:endParaRPr>
        </a:p>
        <a:p>
          <a:pPr marL="171450" lvl="1" indent="-171450" algn="l" defTabSz="711200">
            <a:lnSpc>
              <a:spcPct val="120000"/>
            </a:lnSpc>
            <a:spcBef>
              <a:spcPct val="0"/>
            </a:spcBef>
            <a:spcAft>
              <a:spcPct val="15000"/>
            </a:spcAft>
            <a:buChar char="••"/>
          </a:pPr>
          <a:r>
            <a:rPr lang="en-US" sz="1600" kern="1200" dirty="0" smtClean="0">
              <a:solidFill>
                <a:schemeClr val="bg2"/>
              </a:solidFill>
              <a:latin typeface="Arial" panose="020B0604020202020204" pitchFamily="34" charset="0"/>
              <a:cs typeface="Arial" panose="020B0604020202020204" pitchFamily="34" charset="0"/>
            </a:rPr>
            <a:t>Changes and updates to 2015 IBC and ASCE 7-10</a:t>
          </a:r>
          <a:endParaRPr lang="en-US" sz="1600" kern="1200" dirty="0">
            <a:solidFill>
              <a:schemeClr val="bg2"/>
            </a:solidFill>
            <a:latin typeface="Arial" panose="020B0604020202020204" pitchFamily="34" charset="0"/>
            <a:cs typeface="Arial" panose="020B0604020202020204" pitchFamily="34" charset="0"/>
          </a:endParaRPr>
        </a:p>
        <a:p>
          <a:pPr marL="171450" lvl="1" indent="-171450" algn="l" defTabSz="711200">
            <a:lnSpc>
              <a:spcPct val="120000"/>
            </a:lnSpc>
            <a:spcBef>
              <a:spcPct val="0"/>
            </a:spcBef>
            <a:spcAft>
              <a:spcPct val="15000"/>
            </a:spcAft>
            <a:buChar char="••"/>
          </a:pPr>
          <a:r>
            <a:rPr lang="en-US" sz="1600" kern="1200" dirty="0" smtClean="0">
              <a:solidFill>
                <a:schemeClr val="bg2"/>
              </a:solidFill>
              <a:latin typeface="Arial" panose="020B0604020202020204" pitchFamily="34" charset="0"/>
              <a:cs typeface="Arial" panose="020B0604020202020204" pitchFamily="34" charset="0"/>
            </a:rPr>
            <a:t>Scope of seismic analysis</a:t>
          </a:r>
          <a:endParaRPr lang="en-US" sz="1600" kern="1200" dirty="0">
            <a:solidFill>
              <a:schemeClr val="bg2"/>
            </a:solidFill>
            <a:latin typeface="Arial" panose="020B0604020202020204" pitchFamily="34" charset="0"/>
            <a:cs typeface="Arial" panose="020B0604020202020204" pitchFamily="34" charset="0"/>
          </a:endParaRPr>
        </a:p>
        <a:p>
          <a:pPr marL="171450" lvl="1" indent="-171450" algn="l" defTabSz="711200">
            <a:lnSpc>
              <a:spcPct val="120000"/>
            </a:lnSpc>
            <a:spcBef>
              <a:spcPct val="0"/>
            </a:spcBef>
            <a:spcAft>
              <a:spcPct val="15000"/>
            </a:spcAft>
            <a:buChar char="••"/>
          </a:pPr>
          <a:r>
            <a:rPr lang="en-US" sz="1600" kern="1200" dirty="0" smtClean="0">
              <a:solidFill>
                <a:schemeClr val="bg2"/>
              </a:solidFill>
              <a:latin typeface="Arial" panose="020B0604020202020204" pitchFamily="34" charset="0"/>
              <a:cs typeface="Arial" panose="020B0604020202020204" pitchFamily="34" charset="0"/>
            </a:rPr>
            <a:t>Seismic provisions exceptions</a:t>
          </a:r>
          <a:endParaRPr lang="en-US" sz="1600" kern="1200" dirty="0">
            <a:solidFill>
              <a:schemeClr val="bg2"/>
            </a:solidFill>
            <a:latin typeface="Arial" panose="020B0604020202020204" pitchFamily="34" charset="0"/>
            <a:cs typeface="Arial" panose="020B0604020202020204" pitchFamily="34" charset="0"/>
          </a:endParaRPr>
        </a:p>
        <a:p>
          <a:pPr marL="171450" lvl="1" indent="-171450" algn="l" defTabSz="800100">
            <a:lnSpc>
              <a:spcPct val="90000"/>
            </a:lnSpc>
            <a:spcBef>
              <a:spcPct val="0"/>
            </a:spcBef>
            <a:spcAft>
              <a:spcPct val="15000"/>
            </a:spcAft>
            <a:buChar char="••"/>
          </a:pPr>
          <a:endParaRPr lang="en-US" sz="1800" kern="1200" dirty="0">
            <a:solidFill>
              <a:schemeClr val="bg2"/>
            </a:solidFill>
            <a:latin typeface="Arial" panose="020B0604020202020204" pitchFamily="34" charset="0"/>
            <a:cs typeface="Arial" panose="020B0604020202020204" pitchFamily="34" charset="0"/>
          </a:endParaRPr>
        </a:p>
      </dsp:txBody>
      <dsp:txXfrm rot="5400000">
        <a:off x="0" y="968692"/>
        <a:ext cx="2611429" cy="2906078"/>
      </dsp:txXfrm>
    </dsp:sp>
    <dsp:sp modelId="{CE7D95B3-0A2C-4492-A98C-13638F4EB75C}">
      <dsp:nvSpPr>
        <dsp:cNvPr id="0" name=""/>
        <dsp:cNvSpPr/>
      </dsp:nvSpPr>
      <dsp:spPr>
        <a:xfrm rot="16200000">
          <a:off x="1692274" y="1116016"/>
          <a:ext cx="4843462" cy="2611429"/>
        </a:xfrm>
        <a:prstGeom prst="flowChartManualOperation">
          <a:avLst/>
        </a:prstGeom>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atMod val="105000"/>
            </a:schemeClr>
          </a:solidFill>
          <a:prstDash val="solid"/>
        </a:ln>
        <a:effectLst>
          <a:outerShdw blurRad="40000" dist="20000" dir="5400000" rotWithShape="0">
            <a:srgbClr val="000000">
              <a:alpha val="38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139700" tIns="0" rIns="139700" bIns="0" numCol="1" spcCol="1270" anchor="t" anchorCtr="0">
          <a:noAutofit/>
        </a:bodyPr>
        <a:lstStyle/>
        <a:p>
          <a:pPr lvl="0" algn="l" defTabSz="977900">
            <a:lnSpc>
              <a:spcPct val="90000"/>
            </a:lnSpc>
            <a:spcBef>
              <a:spcPct val="0"/>
            </a:spcBef>
            <a:spcAft>
              <a:spcPct val="35000"/>
            </a:spcAft>
          </a:pPr>
          <a:r>
            <a:rPr lang="en-US" sz="2200" b="1" kern="1200"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Seismic Design Parameters</a:t>
          </a:r>
          <a:endParaRPr lang="en-US" sz="2200" b="1" kern="1200"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endParaRPr>
        </a:p>
        <a:p>
          <a:pPr marL="171450" lvl="1" indent="-171450" algn="l" defTabSz="711200">
            <a:lnSpc>
              <a:spcPct val="120000"/>
            </a:lnSpc>
            <a:spcBef>
              <a:spcPct val="0"/>
            </a:spcBef>
            <a:spcAft>
              <a:spcPct val="15000"/>
            </a:spcAft>
            <a:buChar char="••"/>
          </a:pPr>
          <a:r>
            <a:rPr lang="en-US" sz="1600" i="1" kern="1200" dirty="0" smtClean="0">
              <a:solidFill>
                <a:schemeClr val="bg2"/>
              </a:solidFill>
              <a:latin typeface="Georgia" panose="02040502050405020303" pitchFamily="18" charset="0"/>
              <a:cs typeface="Arial" panose="020B0604020202020204" pitchFamily="34" charset="0"/>
            </a:rPr>
            <a:t>S</a:t>
          </a:r>
          <a:r>
            <a:rPr lang="en-US" sz="1600" i="1" kern="1200" baseline="-25000" dirty="0" smtClean="0">
              <a:solidFill>
                <a:schemeClr val="bg2"/>
              </a:solidFill>
              <a:latin typeface="Georgia" panose="02040502050405020303" pitchFamily="18" charset="0"/>
              <a:cs typeface="Arial" panose="020B0604020202020204" pitchFamily="34" charset="0"/>
            </a:rPr>
            <a:t>S</a:t>
          </a:r>
          <a:r>
            <a:rPr lang="en-US" sz="1600" kern="1200" dirty="0" smtClean="0">
              <a:solidFill>
                <a:schemeClr val="bg2"/>
              </a:solidFill>
              <a:latin typeface="Arial" panose="020B0604020202020204" pitchFamily="34" charset="0"/>
              <a:cs typeface="Arial" panose="020B0604020202020204" pitchFamily="34" charset="0"/>
            </a:rPr>
            <a:t> and </a:t>
          </a:r>
          <a:r>
            <a:rPr lang="en-US" sz="1600" i="1" kern="1200" dirty="0" smtClean="0">
              <a:solidFill>
                <a:schemeClr val="bg2"/>
              </a:solidFill>
              <a:latin typeface="Georgia" panose="02040502050405020303" pitchFamily="18" charset="0"/>
              <a:cs typeface="Arial" panose="020B0604020202020204" pitchFamily="34" charset="0"/>
            </a:rPr>
            <a:t>S</a:t>
          </a:r>
          <a:r>
            <a:rPr lang="en-US" sz="1600" i="1" kern="1200" baseline="-25000" dirty="0" smtClean="0">
              <a:solidFill>
                <a:schemeClr val="bg2"/>
              </a:solidFill>
              <a:latin typeface="Georgia" panose="02040502050405020303" pitchFamily="18" charset="0"/>
              <a:cs typeface="Arial" panose="020B0604020202020204" pitchFamily="34" charset="0"/>
            </a:rPr>
            <a:t>1</a:t>
          </a:r>
          <a:endParaRPr lang="en-US" sz="1600" i="1" kern="1200" baseline="-25000" dirty="0">
            <a:solidFill>
              <a:schemeClr val="bg2"/>
            </a:solidFill>
            <a:latin typeface="Georgia" panose="02040502050405020303" pitchFamily="18" charset="0"/>
            <a:cs typeface="Arial" panose="020B0604020202020204" pitchFamily="34" charset="0"/>
          </a:endParaRPr>
        </a:p>
        <a:p>
          <a:pPr marL="171450" lvl="1" indent="-171450" algn="l" defTabSz="711200">
            <a:lnSpc>
              <a:spcPct val="120000"/>
            </a:lnSpc>
            <a:spcBef>
              <a:spcPct val="0"/>
            </a:spcBef>
            <a:spcAft>
              <a:spcPct val="15000"/>
            </a:spcAft>
            <a:buChar char="••"/>
          </a:pPr>
          <a:r>
            <a:rPr lang="en-US" sz="1600" kern="1200" dirty="0" smtClean="0">
              <a:solidFill>
                <a:schemeClr val="bg2"/>
              </a:solidFill>
              <a:latin typeface="Arial" panose="020B0604020202020204" pitchFamily="34" charset="0"/>
              <a:cs typeface="Arial" panose="020B0604020202020204" pitchFamily="34" charset="0"/>
            </a:rPr>
            <a:t>Site Class</a:t>
          </a:r>
          <a:endParaRPr lang="en-US" sz="1600" kern="1200" dirty="0">
            <a:solidFill>
              <a:schemeClr val="bg2"/>
            </a:solidFill>
            <a:latin typeface="Arial" panose="020B0604020202020204" pitchFamily="34" charset="0"/>
            <a:cs typeface="Arial" panose="020B0604020202020204" pitchFamily="34" charset="0"/>
          </a:endParaRPr>
        </a:p>
        <a:p>
          <a:pPr marL="171450" lvl="1" indent="-171450" algn="l" defTabSz="711200">
            <a:lnSpc>
              <a:spcPct val="120000"/>
            </a:lnSpc>
            <a:spcBef>
              <a:spcPct val="0"/>
            </a:spcBef>
            <a:spcAft>
              <a:spcPct val="15000"/>
            </a:spcAft>
            <a:buChar char="••"/>
          </a:pPr>
          <a:r>
            <a:rPr lang="en-US" sz="1600" i="1" kern="1200" dirty="0" smtClean="0">
              <a:solidFill>
                <a:schemeClr val="bg2"/>
              </a:solidFill>
              <a:latin typeface="Georgia" panose="02040502050405020303" pitchFamily="18" charset="0"/>
              <a:cs typeface="Arial" panose="020B0604020202020204" pitchFamily="34" charset="0"/>
            </a:rPr>
            <a:t>F</a:t>
          </a:r>
          <a:r>
            <a:rPr lang="en-US" sz="1600" i="1" kern="1200" baseline="-25000" dirty="0" smtClean="0">
              <a:solidFill>
                <a:schemeClr val="bg2"/>
              </a:solidFill>
              <a:latin typeface="Georgia" panose="02040502050405020303" pitchFamily="18" charset="0"/>
              <a:cs typeface="Arial" panose="020B0604020202020204" pitchFamily="34" charset="0"/>
            </a:rPr>
            <a:t>a</a:t>
          </a:r>
          <a:r>
            <a:rPr lang="en-US" sz="1600" kern="1200" dirty="0" smtClean="0">
              <a:solidFill>
                <a:schemeClr val="bg2"/>
              </a:solidFill>
              <a:latin typeface="Arial" panose="020B0604020202020204" pitchFamily="34" charset="0"/>
              <a:cs typeface="Arial" panose="020B0604020202020204" pitchFamily="34" charset="0"/>
            </a:rPr>
            <a:t> and </a:t>
          </a:r>
          <a:r>
            <a:rPr lang="en-US" sz="1600" i="1" kern="1200" dirty="0" smtClean="0">
              <a:solidFill>
                <a:schemeClr val="bg2"/>
              </a:solidFill>
              <a:latin typeface="Georgia" panose="02040502050405020303" pitchFamily="18" charset="0"/>
              <a:cs typeface="Arial" panose="020B0604020202020204" pitchFamily="34" charset="0"/>
            </a:rPr>
            <a:t>F</a:t>
          </a:r>
          <a:r>
            <a:rPr lang="en-US" sz="1600" i="1" kern="1200" baseline="-25000" dirty="0" smtClean="0">
              <a:solidFill>
                <a:schemeClr val="bg2"/>
              </a:solidFill>
              <a:latin typeface="Georgia" panose="02040502050405020303" pitchFamily="18" charset="0"/>
              <a:cs typeface="Arial" panose="020B0604020202020204" pitchFamily="34" charset="0"/>
            </a:rPr>
            <a:t>V</a:t>
          </a:r>
          <a:endParaRPr lang="en-US" sz="1600" i="1" kern="1200" baseline="-25000" dirty="0">
            <a:solidFill>
              <a:schemeClr val="bg2"/>
            </a:solidFill>
            <a:latin typeface="Georgia" panose="02040502050405020303" pitchFamily="18" charset="0"/>
            <a:cs typeface="Arial" panose="020B0604020202020204" pitchFamily="34" charset="0"/>
          </a:endParaRPr>
        </a:p>
        <a:p>
          <a:pPr marL="171450" lvl="1" indent="-171450" algn="l" defTabSz="711200">
            <a:lnSpc>
              <a:spcPct val="120000"/>
            </a:lnSpc>
            <a:spcBef>
              <a:spcPct val="0"/>
            </a:spcBef>
            <a:spcAft>
              <a:spcPct val="15000"/>
            </a:spcAft>
            <a:buChar char="••"/>
          </a:pPr>
          <a:r>
            <a:rPr lang="en-US" sz="1600" i="1" kern="1200" dirty="0" smtClean="0">
              <a:solidFill>
                <a:schemeClr val="bg2"/>
              </a:solidFill>
              <a:latin typeface="Georgia" panose="02040502050405020303" pitchFamily="18" charset="0"/>
              <a:cs typeface="Arial" panose="020B0604020202020204" pitchFamily="34" charset="0"/>
            </a:rPr>
            <a:t>S</a:t>
          </a:r>
          <a:r>
            <a:rPr lang="en-US" sz="1600" i="1" kern="1200" baseline="-25000" dirty="0" smtClean="0">
              <a:solidFill>
                <a:schemeClr val="bg2"/>
              </a:solidFill>
              <a:latin typeface="Georgia" panose="02040502050405020303" pitchFamily="18" charset="0"/>
              <a:cs typeface="Arial" panose="020B0604020202020204" pitchFamily="34" charset="0"/>
            </a:rPr>
            <a:t>MS</a:t>
          </a:r>
          <a:r>
            <a:rPr lang="en-US" sz="1600" kern="1200" dirty="0" smtClean="0">
              <a:solidFill>
                <a:schemeClr val="bg2"/>
              </a:solidFill>
              <a:latin typeface="Arial" panose="020B0604020202020204" pitchFamily="34" charset="0"/>
              <a:cs typeface="Arial" panose="020B0604020202020204" pitchFamily="34" charset="0"/>
            </a:rPr>
            <a:t> and </a:t>
          </a:r>
          <a:r>
            <a:rPr lang="en-US" sz="1600" i="1" kern="1200" dirty="0" smtClean="0">
              <a:solidFill>
                <a:schemeClr val="bg2"/>
              </a:solidFill>
              <a:latin typeface="Georgia" panose="02040502050405020303" pitchFamily="18" charset="0"/>
              <a:cs typeface="Arial" panose="020B0604020202020204" pitchFamily="34" charset="0"/>
            </a:rPr>
            <a:t>S</a:t>
          </a:r>
          <a:r>
            <a:rPr lang="en-US" sz="1600" i="1" kern="1200" baseline="-25000" dirty="0" smtClean="0">
              <a:solidFill>
                <a:schemeClr val="bg2"/>
              </a:solidFill>
              <a:latin typeface="Georgia" panose="02040502050405020303" pitchFamily="18" charset="0"/>
              <a:cs typeface="Arial" panose="020B0604020202020204" pitchFamily="34" charset="0"/>
            </a:rPr>
            <a:t>M1</a:t>
          </a:r>
          <a:endParaRPr lang="en-US" sz="1600" i="1" kern="1200" baseline="-25000" dirty="0">
            <a:solidFill>
              <a:schemeClr val="bg2"/>
            </a:solidFill>
            <a:latin typeface="Georgia" panose="02040502050405020303" pitchFamily="18" charset="0"/>
            <a:cs typeface="Arial" panose="020B0604020202020204" pitchFamily="34" charset="0"/>
          </a:endParaRPr>
        </a:p>
        <a:p>
          <a:pPr marL="171450" lvl="1" indent="-171450" algn="l" defTabSz="711200">
            <a:lnSpc>
              <a:spcPct val="120000"/>
            </a:lnSpc>
            <a:spcBef>
              <a:spcPct val="0"/>
            </a:spcBef>
            <a:spcAft>
              <a:spcPct val="15000"/>
            </a:spcAft>
            <a:buChar char="••"/>
          </a:pPr>
          <a:r>
            <a:rPr lang="en-US" sz="1600" i="1" kern="1200" dirty="0" smtClean="0">
              <a:solidFill>
                <a:schemeClr val="bg2"/>
              </a:solidFill>
              <a:latin typeface="Georgia" panose="02040502050405020303" pitchFamily="18" charset="0"/>
              <a:cs typeface="Arial" panose="020B0604020202020204" pitchFamily="34" charset="0"/>
            </a:rPr>
            <a:t>S</a:t>
          </a:r>
          <a:r>
            <a:rPr lang="en-US" sz="1600" i="1" kern="1200" baseline="-25000" dirty="0" smtClean="0">
              <a:solidFill>
                <a:schemeClr val="bg2"/>
              </a:solidFill>
              <a:latin typeface="Georgia" panose="02040502050405020303" pitchFamily="18" charset="0"/>
              <a:cs typeface="Arial" panose="020B0604020202020204" pitchFamily="34" charset="0"/>
            </a:rPr>
            <a:t>DS</a:t>
          </a:r>
          <a:r>
            <a:rPr lang="en-US" sz="1600" kern="1200" dirty="0" smtClean="0">
              <a:solidFill>
                <a:schemeClr val="bg2"/>
              </a:solidFill>
              <a:latin typeface="Arial" panose="020B0604020202020204" pitchFamily="34" charset="0"/>
              <a:cs typeface="Arial" panose="020B0604020202020204" pitchFamily="34" charset="0"/>
            </a:rPr>
            <a:t> and </a:t>
          </a:r>
          <a:r>
            <a:rPr lang="en-US" sz="1600" i="1" kern="1200" dirty="0" smtClean="0">
              <a:solidFill>
                <a:schemeClr val="bg2"/>
              </a:solidFill>
              <a:latin typeface="Georgia" panose="02040502050405020303" pitchFamily="18" charset="0"/>
              <a:cs typeface="Arial" panose="020B0604020202020204" pitchFamily="34" charset="0"/>
            </a:rPr>
            <a:t>S</a:t>
          </a:r>
          <a:r>
            <a:rPr lang="en-US" sz="1600" i="1" kern="1200" baseline="-25000" dirty="0" smtClean="0">
              <a:solidFill>
                <a:schemeClr val="bg2"/>
              </a:solidFill>
              <a:latin typeface="Georgia" panose="02040502050405020303" pitchFamily="18" charset="0"/>
              <a:cs typeface="Arial" panose="020B0604020202020204" pitchFamily="34" charset="0"/>
            </a:rPr>
            <a:t>D1</a:t>
          </a:r>
          <a:endParaRPr lang="en-US" sz="1600" i="1" kern="1200" baseline="-25000" dirty="0">
            <a:solidFill>
              <a:schemeClr val="bg2"/>
            </a:solidFill>
            <a:latin typeface="Georgia" panose="02040502050405020303" pitchFamily="18" charset="0"/>
            <a:cs typeface="Arial" panose="020B0604020202020204" pitchFamily="34" charset="0"/>
          </a:endParaRPr>
        </a:p>
        <a:p>
          <a:pPr marL="171450" lvl="1" indent="-171450" algn="l" defTabSz="711200">
            <a:lnSpc>
              <a:spcPct val="120000"/>
            </a:lnSpc>
            <a:spcBef>
              <a:spcPct val="0"/>
            </a:spcBef>
            <a:spcAft>
              <a:spcPct val="15000"/>
            </a:spcAft>
            <a:buChar char="••"/>
          </a:pPr>
          <a:r>
            <a:rPr lang="en-US" sz="1600" kern="1200" dirty="0" smtClean="0">
              <a:solidFill>
                <a:schemeClr val="bg2"/>
              </a:solidFill>
              <a:latin typeface="Arial" panose="020B0604020202020204" pitchFamily="34" charset="0"/>
              <a:cs typeface="Arial" panose="020B0604020202020204" pitchFamily="34" charset="0"/>
            </a:rPr>
            <a:t>Risk Category</a:t>
          </a:r>
          <a:endParaRPr lang="en-US" sz="1600" kern="1200" dirty="0">
            <a:solidFill>
              <a:schemeClr val="bg2"/>
            </a:solidFill>
            <a:latin typeface="Arial" panose="020B0604020202020204" pitchFamily="34" charset="0"/>
            <a:cs typeface="Arial" panose="020B0604020202020204" pitchFamily="34" charset="0"/>
          </a:endParaRPr>
        </a:p>
        <a:p>
          <a:pPr marL="171450" lvl="1" indent="-171450" algn="l" defTabSz="711200">
            <a:lnSpc>
              <a:spcPct val="120000"/>
            </a:lnSpc>
            <a:spcBef>
              <a:spcPct val="0"/>
            </a:spcBef>
            <a:spcAft>
              <a:spcPct val="15000"/>
            </a:spcAft>
            <a:buChar char="••"/>
          </a:pPr>
          <a:r>
            <a:rPr lang="en-US" sz="1600" kern="1200" dirty="0" smtClean="0">
              <a:solidFill>
                <a:schemeClr val="bg2"/>
              </a:solidFill>
              <a:latin typeface="Arial" panose="020B0604020202020204" pitchFamily="34" charset="0"/>
              <a:cs typeface="Arial" panose="020B0604020202020204" pitchFamily="34" charset="0"/>
            </a:rPr>
            <a:t>Seismic Design Category</a:t>
          </a:r>
          <a:endParaRPr lang="en-US" sz="1600" kern="1200" dirty="0">
            <a:solidFill>
              <a:schemeClr val="bg2"/>
            </a:solidFill>
            <a:latin typeface="Arial" panose="020B0604020202020204" pitchFamily="34" charset="0"/>
            <a:cs typeface="Arial" panose="020B0604020202020204" pitchFamily="34" charset="0"/>
          </a:endParaRPr>
        </a:p>
        <a:p>
          <a:pPr marL="171450" lvl="1" indent="-171450" algn="l" defTabSz="800100">
            <a:lnSpc>
              <a:spcPct val="90000"/>
            </a:lnSpc>
            <a:spcBef>
              <a:spcPct val="0"/>
            </a:spcBef>
            <a:spcAft>
              <a:spcPct val="15000"/>
            </a:spcAft>
            <a:buChar char="••"/>
          </a:pPr>
          <a:endParaRPr lang="en-US" sz="1800" kern="1200" dirty="0">
            <a:solidFill>
              <a:schemeClr val="bg2"/>
            </a:solidFill>
            <a:latin typeface="Arial" panose="020B0604020202020204" pitchFamily="34" charset="0"/>
            <a:cs typeface="Arial" panose="020B0604020202020204" pitchFamily="34" charset="0"/>
          </a:endParaRPr>
        </a:p>
        <a:p>
          <a:pPr marL="228600" lvl="1" indent="-228600" algn="l" defTabSz="1022350">
            <a:lnSpc>
              <a:spcPct val="90000"/>
            </a:lnSpc>
            <a:spcBef>
              <a:spcPct val="0"/>
            </a:spcBef>
            <a:spcAft>
              <a:spcPct val="15000"/>
            </a:spcAft>
            <a:buChar char="••"/>
          </a:pPr>
          <a:endParaRPr lang="en-US" sz="2300" kern="1200" dirty="0">
            <a:solidFill>
              <a:schemeClr val="bg2"/>
            </a:solidFill>
            <a:latin typeface="Arial" panose="020B0604020202020204" pitchFamily="34" charset="0"/>
            <a:cs typeface="Arial" panose="020B0604020202020204" pitchFamily="34" charset="0"/>
          </a:endParaRPr>
        </a:p>
      </dsp:txBody>
      <dsp:txXfrm rot="5400000">
        <a:off x="2808290" y="968692"/>
        <a:ext cx="2611429" cy="2906078"/>
      </dsp:txXfrm>
    </dsp:sp>
    <dsp:sp modelId="{C87AA5A1-C3C2-4882-ABFE-0AC59BD394FC}">
      <dsp:nvSpPr>
        <dsp:cNvPr id="0" name=""/>
        <dsp:cNvSpPr/>
      </dsp:nvSpPr>
      <dsp:spPr>
        <a:xfrm rot="16200000">
          <a:off x="4499561" y="1116016"/>
          <a:ext cx="4843462" cy="2611429"/>
        </a:xfrm>
        <a:prstGeom prst="flowChartManualOperation">
          <a:avLst/>
        </a:prstGeom>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atMod val="105000"/>
            </a:schemeClr>
          </a:solidFill>
          <a:prstDash val="solid"/>
        </a:ln>
        <a:effectLst>
          <a:outerShdw blurRad="40000" dist="20000" dir="5400000" rotWithShape="0">
            <a:srgbClr val="000000">
              <a:alpha val="38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139700" tIns="0" rIns="139700" bIns="0" numCol="1" spcCol="1270" anchor="t" anchorCtr="0">
          <a:noAutofit/>
        </a:bodyPr>
        <a:lstStyle/>
        <a:p>
          <a:pPr lvl="0" algn="l" defTabSz="977900">
            <a:lnSpc>
              <a:spcPct val="90000"/>
            </a:lnSpc>
            <a:spcBef>
              <a:spcPct val="0"/>
            </a:spcBef>
            <a:spcAft>
              <a:spcPct val="35000"/>
            </a:spcAft>
          </a:pPr>
          <a:r>
            <a:rPr lang="en-US" sz="2200" b="1" kern="1200"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Structural Irregularities</a:t>
          </a:r>
          <a:endParaRPr lang="en-US" sz="2200" b="1" kern="1200"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endParaRPr>
        </a:p>
        <a:p>
          <a:pPr marL="171450" lvl="1" indent="-171450" algn="l" defTabSz="711200">
            <a:lnSpc>
              <a:spcPct val="120000"/>
            </a:lnSpc>
            <a:spcBef>
              <a:spcPct val="0"/>
            </a:spcBef>
            <a:spcAft>
              <a:spcPct val="15000"/>
            </a:spcAft>
            <a:buChar char="••"/>
          </a:pPr>
          <a:r>
            <a:rPr lang="en-US" sz="1600" kern="1200" dirty="0" smtClean="0">
              <a:solidFill>
                <a:schemeClr val="bg2"/>
              </a:solidFill>
              <a:latin typeface="Arial" panose="020B0604020202020204" pitchFamily="34" charset="0"/>
              <a:cs typeface="Arial" panose="020B0604020202020204" pitchFamily="34" charset="0"/>
            </a:rPr>
            <a:t>Horizontal Structural Irregularities</a:t>
          </a:r>
          <a:endParaRPr lang="en-US" sz="1600" kern="1200" dirty="0">
            <a:solidFill>
              <a:schemeClr val="bg2"/>
            </a:solidFill>
            <a:latin typeface="Arial" panose="020B0604020202020204" pitchFamily="34" charset="0"/>
            <a:cs typeface="Arial" panose="020B0604020202020204" pitchFamily="34" charset="0"/>
          </a:endParaRPr>
        </a:p>
        <a:p>
          <a:pPr marL="171450" lvl="1" indent="-171450" algn="l" defTabSz="711200">
            <a:lnSpc>
              <a:spcPct val="120000"/>
            </a:lnSpc>
            <a:spcBef>
              <a:spcPct val="0"/>
            </a:spcBef>
            <a:spcAft>
              <a:spcPct val="15000"/>
            </a:spcAft>
            <a:buChar char="••"/>
          </a:pPr>
          <a:r>
            <a:rPr lang="en-US" sz="1600" kern="1200" dirty="0" smtClean="0">
              <a:solidFill>
                <a:schemeClr val="bg2"/>
              </a:solidFill>
              <a:latin typeface="Arial" panose="020B0604020202020204" pitchFamily="34" charset="0"/>
              <a:cs typeface="Arial" panose="020B0604020202020204" pitchFamily="34" charset="0"/>
            </a:rPr>
            <a:t>Vertical Structural Irregularities</a:t>
          </a:r>
          <a:endParaRPr lang="en-US" sz="1600" kern="1200" dirty="0">
            <a:solidFill>
              <a:schemeClr val="bg2"/>
            </a:solidFill>
            <a:latin typeface="Arial" panose="020B0604020202020204" pitchFamily="34" charset="0"/>
            <a:cs typeface="Arial" panose="020B0604020202020204" pitchFamily="34" charset="0"/>
          </a:endParaRPr>
        </a:p>
        <a:p>
          <a:pPr marL="171450" lvl="1" indent="-171450" algn="l" defTabSz="711200">
            <a:lnSpc>
              <a:spcPct val="120000"/>
            </a:lnSpc>
            <a:spcBef>
              <a:spcPct val="0"/>
            </a:spcBef>
            <a:spcAft>
              <a:spcPct val="15000"/>
            </a:spcAft>
            <a:buChar char="••"/>
          </a:pPr>
          <a:r>
            <a:rPr lang="en-US" sz="1600" kern="1200" dirty="0" smtClean="0">
              <a:solidFill>
                <a:schemeClr val="bg2"/>
              </a:solidFill>
              <a:latin typeface="Arial" panose="020B0604020202020204" pitchFamily="34" charset="0"/>
              <a:cs typeface="Arial" panose="020B0604020202020204" pitchFamily="34" charset="0"/>
            </a:rPr>
            <a:t>Calculation Examples</a:t>
          </a:r>
          <a:endParaRPr lang="en-US" sz="1600" kern="1200" dirty="0">
            <a:solidFill>
              <a:schemeClr val="bg2"/>
            </a:solidFill>
            <a:latin typeface="Arial" panose="020B0604020202020204" pitchFamily="34" charset="0"/>
            <a:cs typeface="Arial" panose="020B0604020202020204" pitchFamily="34" charset="0"/>
          </a:endParaRPr>
        </a:p>
      </dsp:txBody>
      <dsp:txXfrm rot="5400000">
        <a:off x="5615577" y="968692"/>
        <a:ext cx="2611429" cy="2906078"/>
      </dsp:txXfrm>
    </dsp:sp>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122CA5F-E83D-4FD8-A960-5F3A543A955B}">
      <dsp:nvSpPr>
        <dsp:cNvPr id="0" name=""/>
        <dsp:cNvSpPr/>
      </dsp:nvSpPr>
      <dsp:spPr>
        <a:xfrm rot="16200000">
          <a:off x="-1103899" y="1104903"/>
          <a:ext cx="4821237" cy="2611429"/>
        </a:xfrm>
        <a:prstGeom prst="flowChartManualOperation">
          <a:avLst/>
        </a:prstGeom>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atMod val="105000"/>
            </a:schemeClr>
          </a:solidFill>
          <a:prstDash val="solid"/>
        </a:ln>
        <a:effectLst>
          <a:outerShdw blurRad="40000" dist="20000" dir="5400000" rotWithShape="0">
            <a:srgbClr val="000000">
              <a:alpha val="38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139700" tIns="0" rIns="139700" bIns="0" numCol="1" spcCol="1270" anchor="t" anchorCtr="0">
          <a:noAutofit/>
        </a:bodyPr>
        <a:lstStyle/>
        <a:p>
          <a:pPr lvl="0" algn="l" defTabSz="977900">
            <a:lnSpc>
              <a:spcPct val="90000"/>
            </a:lnSpc>
            <a:spcBef>
              <a:spcPct val="0"/>
            </a:spcBef>
            <a:spcAft>
              <a:spcPct val="35000"/>
            </a:spcAft>
          </a:pPr>
          <a:r>
            <a:rPr lang="en-US" sz="2200" b="1" kern="1200"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Design Base Shear</a:t>
          </a:r>
          <a:endParaRPr lang="en-US" sz="2200" b="1" kern="1200"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endParaRPr>
        </a:p>
        <a:p>
          <a:pPr marL="171450" lvl="1" indent="-171450" algn="l" defTabSz="711200">
            <a:lnSpc>
              <a:spcPct val="120000"/>
            </a:lnSpc>
            <a:spcBef>
              <a:spcPct val="0"/>
            </a:spcBef>
            <a:spcAft>
              <a:spcPct val="15000"/>
            </a:spcAft>
            <a:buChar char="••"/>
          </a:pPr>
          <a:r>
            <a:rPr lang="en-US" sz="1600" kern="1200" dirty="0" smtClean="0">
              <a:solidFill>
                <a:schemeClr val="bg2"/>
              </a:solidFill>
              <a:latin typeface="Arial" panose="020B0604020202020204" pitchFamily="34" charset="0"/>
              <a:cs typeface="Arial" panose="020B0604020202020204" pitchFamily="34" charset="0"/>
            </a:rPr>
            <a:t>Seismic Base Shear Equation</a:t>
          </a:r>
          <a:endParaRPr lang="en-US" sz="1600" kern="1200" dirty="0">
            <a:solidFill>
              <a:schemeClr val="bg2"/>
            </a:solidFill>
            <a:latin typeface="Arial" panose="020B0604020202020204" pitchFamily="34" charset="0"/>
            <a:cs typeface="Arial" panose="020B0604020202020204" pitchFamily="34" charset="0"/>
          </a:endParaRPr>
        </a:p>
        <a:p>
          <a:pPr marL="171450" lvl="1" indent="-171450" algn="l" defTabSz="711200">
            <a:lnSpc>
              <a:spcPct val="120000"/>
            </a:lnSpc>
            <a:spcBef>
              <a:spcPct val="0"/>
            </a:spcBef>
            <a:spcAft>
              <a:spcPct val="15000"/>
            </a:spcAft>
            <a:buChar char="••"/>
          </a:pPr>
          <a:r>
            <a:rPr lang="en-US" sz="1600" kern="1200" dirty="0" smtClean="0">
              <a:solidFill>
                <a:schemeClr val="bg2"/>
              </a:solidFill>
              <a:latin typeface="Arial" panose="020B0604020202020204" pitchFamily="34" charset="0"/>
              <a:cs typeface="Arial" panose="020B0604020202020204" pitchFamily="34" charset="0"/>
            </a:rPr>
            <a:t>Period Determination</a:t>
          </a:r>
          <a:endParaRPr lang="en-US" sz="1600" kern="1200" dirty="0">
            <a:solidFill>
              <a:schemeClr val="bg2"/>
            </a:solidFill>
            <a:latin typeface="Arial" panose="020B0604020202020204" pitchFamily="34" charset="0"/>
            <a:cs typeface="Arial" panose="020B0604020202020204" pitchFamily="34" charset="0"/>
          </a:endParaRPr>
        </a:p>
      </dsp:txBody>
      <dsp:txXfrm rot="5400000">
        <a:off x="1005" y="964246"/>
        <a:ext cx="2611429" cy="2892743"/>
      </dsp:txXfrm>
    </dsp:sp>
    <dsp:sp modelId="{B1B2DA61-D701-4A6F-A047-1FB534B5D907}">
      <dsp:nvSpPr>
        <dsp:cNvPr id="0" name=""/>
        <dsp:cNvSpPr/>
      </dsp:nvSpPr>
      <dsp:spPr>
        <a:xfrm rot="16200000">
          <a:off x="1703387" y="1104903"/>
          <a:ext cx="4821237" cy="2611429"/>
        </a:xfrm>
        <a:prstGeom prst="flowChartManualOperation">
          <a:avLst/>
        </a:prstGeom>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atMod val="105000"/>
            </a:schemeClr>
          </a:solidFill>
          <a:prstDash val="solid"/>
        </a:ln>
        <a:effectLst>
          <a:outerShdw blurRad="40000" dist="20000" dir="5400000" rotWithShape="0">
            <a:srgbClr val="000000">
              <a:alpha val="38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139700" tIns="0" rIns="139700" bIns="0" numCol="1" spcCol="1270" anchor="t" anchorCtr="0">
          <a:noAutofit/>
        </a:bodyPr>
        <a:lstStyle/>
        <a:p>
          <a:pPr lvl="0" algn="l" defTabSz="977900">
            <a:lnSpc>
              <a:spcPct val="90000"/>
            </a:lnSpc>
            <a:spcBef>
              <a:spcPct val="0"/>
            </a:spcBef>
            <a:spcAft>
              <a:spcPct val="35000"/>
            </a:spcAft>
          </a:pPr>
          <a:r>
            <a:rPr lang="en-US" sz="2200" b="1" kern="1200"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Distribution of Seismic Forces</a:t>
          </a:r>
          <a:endParaRPr lang="en-US" sz="2200" b="1" kern="1200"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endParaRPr>
        </a:p>
        <a:p>
          <a:pPr marL="171450" lvl="1" indent="-171450" algn="l" defTabSz="711200">
            <a:lnSpc>
              <a:spcPct val="120000"/>
            </a:lnSpc>
            <a:spcBef>
              <a:spcPct val="0"/>
            </a:spcBef>
            <a:spcAft>
              <a:spcPct val="15000"/>
            </a:spcAft>
            <a:buChar char="••"/>
          </a:pPr>
          <a:r>
            <a:rPr lang="en-US" sz="1600" kern="1200" dirty="0" smtClean="0">
              <a:solidFill>
                <a:schemeClr val="bg2"/>
              </a:solidFill>
              <a:latin typeface="Arial" panose="020B0604020202020204" pitchFamily="34" charset="0"/>
              <a:cs typeface="Arial" panose="020B0604020202020204" pitchFamily="34" charset="0"/>
            </a:rPr>
            <a:t>Lateral Seismic Force Equation</a:t>
          </a:r>
          <a:endParaRPr lang="en-US" sz="1600" kern="1200" dirty="0">
            <a:solidFill>
              <a:schemeClr val="bg2"/>
            </a:solidFill>
            <a:latin typeface="Arial" panose="020B0604020202020204" pitchFamily="34" charset="0"/>
            <a:cs typeface="Arial" panose="020B0604020202020204" pitchFamily="34" charset="0"/>
          </a:endParaRPr>
        </a:p>
        <a:p>
          <a:pPr marL="171450" lvl="1" indent="-171450" algn="l" defTabSz="711200">
            <a:lnSpc>
              <a:spcPct val="120000"/>
            </a:lnSpc>
            <a:spcBef>
              <a:spcPct val="0"/>
            </a:spcBef>
            <a:spcAft>
              <a:spcPct val="15000"/>
            </a:spcAft>
            <a:buChar char="••"/>
          </a:pPr>
          <a:r>
            <a:rPr lang="en-US" sz="1600" kern="1200" dirty="0" smtClean="0">
              <a:solidFill>
                <a:schemeClr val="bg2"/>
              </a:solidFill>
              <a:latin typeface="Arial" panose="020B0604020202020204" pitchFamily="34" charset="0"/>
              <a:cs typeface="Arial" panose="020B0604020202020204" pitchFamily="34" charset="0"/>
            </a:rPr>
            <a:t>Vertical Distribution Factor</a:t>
          </a:r>
          <a:endParaRPr lang="en-US" sz="1600" kern="1200" dirty="0">
            <a:solidFill>
              <a:schemeClr val="bg2"/>
            </a:solidFill>
            <a:latin typeface="Arial" panose="020B0604020202020204" pitchFamily="34" charset="0"/>
            <a:cs typeface="Arial" panose="020B0604020202020204" pitchFamily="34" charset="0"/>
          </a:endParaRPr>
        </a:p>
        <a:p>
          <a:pPr marL="171450" lvl="1" indent="-171450" algn="l" defTabSz="711200">
            <a:lnSpc>
              <a:spcPct val="120000"/>
            </a:lnSpc>
            <a:spcBef>
              <a:spcPct val="0"/>
            </a:spcBef>
            <a:spcAft>
              <a:spcPct val="15000"/>
            </a:spcAft>
            <a:buChar char="••"/>
          </a:pPr>
          <a:r>
            <a:rPr lang="en-US" sz="1600" kern="1200" dirty="0" smtClean="0">
              <a:solidFill>
                <a:schemeClr val="bg2"/>
              </a:solidFill>
              <a:latin typeface="Arial" panose="020B0604020202020204" pitchFamily="34" charset="0"/>
              <a:cs typeface="Arial" panose="020B0604020202020204" pitchFamily="34" charset="0"/>
            </a:rPr>
            <a:t>Redundancy Factor</a:t>
          </a:r>
          <a:endParaRPr lang="en-US" sz="1600" kern="1200" dirty="0">
            <a:solidFill>
              <a:schemeClr val="bg2"/>
            </a:solidFill>
            <a:latin typeface="Arial" panose="020B0604020202020204" pitchFamily="34" charset="0"/>
            <a:cs typeface="Arial" panose="020B0604020202020204" pitchFamily="34" charset="0"/>
          </a:endParaRPr>
        </a:p>
      </dsp:txBody>
      <dsp:txXfrm rot="5400000">
        <a:off x="2808291" y="964246"/>
        <a:ext cx="2611429" cy="2892743"/>
      </dsp:txXfrm>
    </dsp:sp>
    <dsp:sp modelId="{08228C21-F2CC-4B8F-A93B-8B6F6B64B4D0}">
      <dsp:nvSpPr>
        <dsp:cNvPr id="0" name=""/>
        <dsp:cNvSpPr/>
      </dsp:nvSpPr>
      <dsp:spPr>
        <a:xfrm rot="16200000">
          <a:off x="4510673" y="1104903"/>
          <a:ext cx="4821237" cy="2611429"/>
        </a:xfrm>
        <a:prstGeom prst="flowChartManualOperation">
          <a:avLst/>
        </a:prstGeom>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atMod val="105000"/>
            </a:schemeClr>
          </a:solidFill>
          <a:prstDash val="solid"/>
        </a:ln>
        <a:effectLst>
          <a:outerShdw blurRad="40000" dist="20000" dir="5400000" rotWithShape="0">
            <a:srgbClr val="000000">
              <a:alpha val="38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139700" tIns="0" rIns="139700" bIns="0" numCol="1" spcCol="1270" anchor="t" anchorCtr="0">
          <a:noAutofit/>
        </a:bodyPr>
        <a:lstStyle/>
        <a:p>
          <a:pPr lvl="0" algn="l" defTabSz="977900">
            <a:lnSpc>
              <a:spcPct val="90000"/>
            </a:lnSpc>
            <a:spcBef>
              <a:spcPct val="0"/>
            </a:spcBef>
            <a:spcAft>
              <a:spcPct val="35000"/>
            </a:spcAft>
          </a:pPr>
          <a:r>
            <a:rPr lang="en-US" sz="2200" b="1" kern="1200"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Diaphragm Design</a:t>
          </a:r>
          <a:endParaRPr lang="en-US" sz="2200" b="1" kern="1200"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endParaRPr>
        </a:p>
        <a:p>
          <a:pPr marL="171450" lvl="1" indent="-171450" algn="l" defTabSz="711200">
            <a:lnSpc>
              <a:spcPct val="120000"/>
            </a:lnSpc>
            <a:spcBef>
              <a:spcPct val="0"/>
            </a:spcBef>
            <a:spcAft>
              <a:spcPct val="15000"/>
            </a:spcAft>
            <a:buChar char="••"/>
          </a:pPr>
          <a:r>
            <a:rPr lang="en-US" sz="1600" kern="1200" dirty="0" smtClean="0">
              <a:solidFill>
                <a:schemeClr val="bg2"/>
              </a:solidFill>
              <a:latin typeface="Arial" panose="020B0604020202020204" pitchFamily="34" charset="0"/>
              <a:cs typeface="Arial" panose="020B0604020202020204" pitchFamily="34" charset="0"/>
            </a:rPr>
            <a:t>Load Distribution</a:t>
          </a:r>
          <a:endParaRPr lang="en-US" sz="1600" kern="1200" dirty="0">
            <a:solidFill>
              <a:schemeClr val="bg2"/>
            </a:solidFill>
            <a:latin typeface="Arial" panose="020B0604020202020204" pitchFamily="34" charset="0"/>
            <a:cs typeface="Arial" panose="020B0604020202020204" pitchFamily="34" charset="0"/>
          </a:endParaRPr>
        </a:p>
        <a:p>
          <a:pPr marL="171450" lvl="1" indent="-171450" algn="l" defTabSz="711200">
            <a:lnSpc>
              <a:spcPct val="120000"/>
            </a:lnSpc>
            <a:spcBef>
              <a:spcPct val="0"/>
            </a:spcBef>
            <a:spcAft>
              <a:spcPct val="15000"/>
            </a:spcAft>
            <a:buChar char="••"/>
          </a:pPr>
          <a:r>
            <a:rPr lang="en-US" sz="1600" kern="1200" dirty="0" smtClean="0">
              <a:solidFill>
                <a:schemeClr val="bg2"/>
              </a:solidFill>
              <a:latin typeface="Arial" panose="020B0604020202020204" pitchFamily="34" charset="0"/>
              <a:cs typeface="Arial" panose="020B0604020202020204" pitchFamily="34" charset="0"/>
            </a:rPr>
            <a:t>Nailing, Roof Chords, and Shear Transfer</a:t>
          </a:r>
          <a:endParaRPr lang="en-US" sz="1600" kern="1200" dirty="0">
            <a:solidFill>
              <a:schemeClr val="bg2"/>
            </a:solidFill>
            <a:latin typeface="Arial" panose="020B0604020202020204" pitchFamily="34" charset="0"/>
            <a:cs typeface="Arial" panose="020B0604020202020204" pitchFamily="34" charset="0"/>
          </a:endParaRPr>
        </a:p>
        <a:p>
          <a:pPr marL="171450" lvl="1" indent="-171450" algn="l" defTabSz="711200">
            <a:lnSpc>
              <a:spcPct val="120000"/>
            </a:lnSpc>
            <a:spcBef>
              <a:spcPct val="0"/>
            </a:spcBef>
            <a:spcAft>
              <a:spcPct val="15000"/>
            </a:spcAft>
            <a:buChar char="••"/>
          </a:pPr>
          <a:r>
            <a:rPr lang="en-US" sz="1600" kern="1200" dirty="0" smtClean="0">
              <a:solidFill>
                <a:schemeClr val="bg2"/>
              </a:solidFill>
              <a:latin typeface="Arial" panose="020B0604020202020204" pitchFamily="34" charset="0"/>
              <a:cs typeface="Arial" panose="020B0604020202020204" pitchFamily="34" charset="0"/>
            </a:rPr>
            <a:t>Rigid vs. Flexible</a:t>
          </a:r>
          <a:endParaRPr lang="en-US" sz="1600" kern="1200" dirty="0">
            <a:solidFill>
              <a:schemeClr val="bg2"/>
            </a:solidFill>
            <a:latin typeface="Arial" panose="020B0604020202020204" pitchFamily="34" charset="0"/>
            <a:cs typeface="Arial" panose="020B0604020202020204" pitchFamily="34" charset="0"/>
          </a:endParaRPr>
        </a:p>
      </dsp:txBody>
      <dsp:txXfrm rot="5400000">
        <a:off x="5615577" y="964246"/>
        <a:ext cx="2611429" cy="2892743"/>
      </dsp:txXfrm>
    </dsp:sp>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122CA5F-E83D-4FD8-A960-5F3A543A955B}">
      <dsp:nvSpPr>
        <dsp:cNvPr id="0" name=""/>
        <dsp:cNvSpPr/>
      </dsp:nvSpPr>
      <dsp:spPr>
        <a:xfrm rot="16200000">
          <a:off x="-1103899" y="1104903"/>
          <a:ext cx="4821237" cy="2611429"/>
        </a:xfrm>
        <a:prstGeom prst="flowChartManualOperation">
          <a:avLst/>
        </a:prstGeom>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atMod val="105000"/>
            </a:schemeClr>
          </a:solidFill>
          <a:prstDash val="solid"/>
        </a:ln>
        <a:effectLst>
          <a:outerShdw blurRad="40000" dist="20000" dir="5400000" rotWithShape="0">
            <a:srgbClr val="000000">
              <a:alpha val="38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139700" tIns="0" rIns="139700" bIns="0" numCol="1" spcCol="1270" anchor="t" anchorCtr="0">
          <a:noAutofit/>
        </a:bodyPr>
        <a:lstStyle/>
        <a:p>
          <a:pPr lvl="0" algn="l" defTabSz="977900">
            <a:lnSpc>
              <a:spcPct val="90000"/>
            </a:lnSpc>
            <a:spcBef>
              <a:spcPct val="0"/>
            </a:spcBef>
            <a:spcAft>
              <a:spcPct val="35000"/>
            </a:spcAft>
          </a:pPr>
          <a:r>
            <a:rPr lang="en-US" sz="2200" b="1" kern="1200"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Shear Wall Shear Design</a:t>
          </a:r>
          <a:endParaRPr lang="en-US" sz="2200" b="1" kern="1200"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endParaRPr>
        </a:p>
        <a:p>
          <a:pPr marL="114300" lvl="1" indent="-114300" algn="l" defTabSz="622300">
            <a:lnSpc>
              <a:spcPts val="3000"/>
            </a:lnSpc>
            <a:spcBef>
              <a:spcPct val="0"/>
            </a:spcBef>
            <a:spcAft>
              <a:spcPct val="15000"/>
            </a:spcAft>
            <a:buChar char="••"/>
          </a:pPr>
          <a:r>
            <a:rPr lang="en-US" sz="1400" kern="1200" dirty="0" smtClean="0">
              <a:solidFill>
                <a:schemeClr val="bg2"/>
              </a:solidFill>
              <a:latin typeface="Arial" panose="020B0604020202020204" pitchFamily="34" charset="0"/>
              <a:cs typeface="Arial" panose="020B0604020202020204" pitchFamily="34" charset="0"/>
            </a:rPr>
            <a:t>Strut Design</a:t>
          </a:r>
          <a:endParaRPr lang="en-US" sz="1400" kern="1200" dirty="0">
            <a:solidFill>
              <a:schemeClr val="bg2"/>
            </a:solidFill>
            <a:latin typeface="Arial" panose="020B0604020202020204" pitchFamily="34" charset="0"/>
            <a:cs typeface="Arial" panose="020B0604020202020204" pitchFamily="34" charset="0"/>
          </a:endParaRPr>
        </a:p>
        <a:p>
          <a:pPr marL="114300" lvl="1" indent="-114300" algn="l" defTabSz="622300">
            <a:lnSpc>
              <a:spcPts val="3000"/>
            </a:lnSpc>
            <a:spcBef>
              <a:spcPct val="0"/>
            </a:spcBef>
            <a:spcAft>
              <a:spcPct val="15000"/>
            </a:spcAft>
            <a:buChar char="••"/>
          </a:pPr>
          <a:r>
            <a:rPr lang="en-US" sz="1400" kern="1200" dirty="0" smtClean="0">
              <a:solidFill>
                <a:schemeClr val="bg2"/>
              </a:solidFill>
              <a:latin typeface="Arial" panose="020B0604020202020204" pitchFamily="34" charset="0"/>
              <a:cs typeface="Arial" panose="020B0604020202020204" pitchFamily="34" charset="0"/>
            </a:rPr>
            <a:t>Shear Wall Design</a:t>
          </a:r>
          <a:endParaRPr lang="en-US" sz="1400" kern="1200" dirty="0">
            <a:solidFill>
              <a:schemeClr val="bg2"/>
            </a:solidFill>
            <a:latin typeface="Arial" panose="020B0604020202020204" pitchFamily="34" charset="0"/>
            <a:cs typeface="Arial" panose="020B0604020202020204" pitchFamily="34" charset="0"/>
          </a:endParaRPr>
        </a:p>
        <a:p>
          <a:pPr marL="114300" lvl="1" indent="-114300" algn="l" defTabSz="622300">
            <a:lnSpc>
              <a:spcPts val="3000"/>
            </a:lnSpc>
            <a:spcBef>
              <a:spcPct val="0"/>
            </a:spcBef>
            <a:spcAft>
              <a:spcPct val="15000"/>
            </a:spcAft>
            <a:buChar char="••"/>
          </a:pPr>
          <a:r>
            <a:rPr lang="en-US" sz="1400" kern="1200" dirty="0" smtClean="0">
              <a:solidFill>
                <a:schemeClr val="bg2"/>
              </a:solidFill>
              <a:latin typeface="Arial" panose="020B0604020202020204" pitchFamily="34" charset="0"/>
              <a:cs typeface="Arial" panose="020B0604020202020204" pitchFamily="34" charset="0"/>
            </a:rPr>
            <a:t>Nailing Design</a:t>
          </a:r>
          <a:endParaRPr lang="en-US" sz="1400" kern="1200" dirty="0">
            <a:solidFill>
              <a:schemeClr val="bg2"/>
            </a:solidFill>
            <a:latin typeface="Arial" panose="020B0604020202020204" pitchFamily="34" charset="0"/>
            <a:cs typeface="Arial" panose="020B0604020202020204" pitchFamily="34" charset="0"/>
          </a:endParaRPr>
        </a:p>
        <a:p>
          <a:pPr marL="114300" lvl="1" indent="-114300" algn="l" defTabSz="622300">
            <a:lnSpc>
              <a:spcPts val="3000"/>
            </a:lnSpc>
            <a:spcBef>
              <a:spcPct val="0"/>
            </a:spcBef>
            <a:spcAft>
              <a:spcPct val="15000"/>
            </a:spcAft>
            <a:buChar char="••"/>
          </a:pPr>
          <a:r>
            <a:rPr lang="en-US" sz="1400" kern="1200" dirty="0" smtClean="0">
              <a:solidFill>
                <a:schemeClr val="bg2"/>
              </a:solidFill>
              <a:latin typeface="Arial" panose="020B0604020202020204" pitchFamily="34" charset="0"/>
              <a:cs typeface="Arial" panose="020B0604020202020204" pitchFamily="34" charset="0"/>
            </a:rPr>
            <a:t>Shear Transfer</a:t>
          </a:r>
          <a:endParaRPr lang="en-US" sz="1400" kern="1200" dirty="0">
            <a:solidFill>
              <a:schemeClr val="bg2"/>
            </a:solidFill>
            <a:latin typeface="Arial" panose="020B0604020202020204" pitchFamily="34" charset="0"/>
            <a:cs typeface="Arial" panose="020B0604020202020204" pitchFamily="34" charset="0"/>
          </a:endParaRPr>
        </a:p>
      </dsp:txBody>
      <dsp:txXfrm rot="5400000">
        <a:off x="1005" y="964246"/>
        <a:ext cx="2611429" cy="2892743"/>
      </dsp:txXfrm>
    </dsp:sp>
    <dsp:sp modelId="{B1B2DA61-D701-4A6F-A047-1FB534B5D907}">
      <dsp:nvSpPr>
        <dsp:cNvPr id="0" name=""/>
        <dsp:cNvSpPr/>
      </dsp:nvSpPr>
      <dsp:spPr>
        <a:xfrm rot="16200000">
          <a:off x="1703387" y="1104903"/>
          <a:ext cx="4821237" cy="2611429"/>
        </a:xfrm>
        <a:prstGeom prst="flowChartManualOperation">
          <a:avLst/>
        </a:prstGeom>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atMod val="105000"/>
            </a:schemeClr>
          </a:solidFill>
          <a:prstDash val="solid"/>
        </a:ln>
        <a:effectLst>
          <a:outerShdw blurRad="40000" dist="20000" dir="5400000" rotWithShape="0">
            <a:srgbClr val="000000">
              <a:alpha val="38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139700" tIns="0" rIns="139700" bIns="0" numCol="1" spcCol="1270" anchor="t" anchorCtr="0">
          <a:noAutofit/>
        </a:bodyPr>
        <a:lstStyle/>
        <a:p>
          <a:pPr lvl="0" algn="l" defTabSz="977900">
            <a:lnSpc>
              <a:spcPct val="90000"/>
            </a:lnSpc>
            <a:spcBef>
              <a:spcPct val="0"/>
            </a:spcBef>
            <a:spcAft>
              <a:spcPct val="35000"/>
            </a:spcAft>
          </a:pPr>
          <a:r>
            <a:rPr lang="en-US" sz="2200" b="1" kern="1200"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Shear Wall Overturning Design</a:t>
          </a:r>
          <a:endParaRPr lang="en-US" sz="2200" b="1" kern="1200"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endParaRPr>
        </a:p>
        <a:p>
          <a:pPr marL="114300" lvl="1" indent="-114300" algn="l" defTabSz="622300">
            <a:lnSpc>
              <a:spcPts val="3000"/>
            </a:lnSpc>
            <a:spcBef>
              <a:spcPct val="0"/>
            </a:spcBef>
            <a:spcAft>
              <a:spcPct val="15000"/>
            </a:spcAft>
            <a:buChar char="••"/>
          </a:pPr>
          <a:r>
            <a:rPr lang="en-US" sz="1400" kern="1200" dirty="0" smtClean="0">
              <a:solidFill>
                <a:schemeClr val="bg2"/>
              </a:solidFill>
              <a:latin typeface="Arial" panose="020B0604020202020204" pitchFamily="34" charset="0"/>
              <a:cs typeface="Arial" panose="020B0604020202020204" pitchFamily="34" charset="0"/>
            </a:rPr>
            <a:t>Overturning / Resistance</a:t>
          </a:r>
          <a:endParaRPr lang="en-US" sz="1400" kern="1200" dirty="0">
            <a:solidFill>
              <a:schemeClr val="bg2"/>
            </a:solidFill>
            <a:latin typeface="Arial" panose="020B0604020202020204" pitchFamily="34" charset="0"/>
            <a:cs typeface="Arial" panose="020B0604020202020204" pitchFamily="34" charset="0"/>
          </a:endParaRPr>
        </a:p>
        <a:p>
          <a:pPr marL="114300" lvl="1" indent="-114300" algn="l" defTabSz="622300">
            <a:lnSpc>
              <a:spcPts val="3000"/>
            </a:lnSpc>
            <a:spcBef>
              <a:spcPct val="0"/>
            </a:spcBef>
            <a:spcAft>
              <a:spcPct val="15000"/>
            </a:spcAft>
            <a:buChar char="••"/>
          </a:pPr>
          <a:r>
            <a:rPr lang="en-US" sz="1400" kern="1200" dirty="0" smtClean="0">
              <a:solidFill>
                <a:schemeClr val="bg2"/>
              </a:solidFill>
              <a:latin typeface="Arial" panose="020B0604020202020204" pitchFamily="34" charset="0"/>
              <a:cs typeface="Arial" panose="020B0604020202020204" pitchFamily="34" charset="0"/>
            </a:rPr>
            <a:t>Load Combos</a:t>
          </a:r>
          <a:endParaRPr lang="en-US" sz="1400" kern="1200" dirty="0">
            <a:solidFill>
              <a:schemeClr val="bg2"/>
            </a:solidFill>
            <a:latin typeface="Arial" panose="020B0604020202020204" pitchFamily="34" charset="0"/>
            <a:cs typeface="Arial" panose="020B0604020202020204" pitchFamily="34" charset="0"/>
          </a:endParaRPr>
        </a:p>
        <a:p>
          <a:pPr marL="114300" lvl="1" indent="-114300" algn="l" defTabSz="622300">
            <a:lnSpc>
              <a:spcPts val="3000"/>
            </a:lnSpc>
            <a:spcBef>
              <a:spcPct val="0"/>
            </a:spcBef>
            <a:spcAft>
              <a:spcPct val="15000"/>
            </a:spcAft>
            <a:buChar char="••"/>
          </a:pPr>
          <a:r>
            <a:rPr lang="en-US" sz="1400" kern="1200" dirty="0" smtClean="0">
              <a:solidFill>
                <a:schemeClr val="bg2"/>
              </a:solidFill>
              <a:latin typeface="Arial" panose="020B0604020202020204" pitchFamily="34" charset="0"/>
              <a:cs typeface="Arial" panose="020B0604020202020204" pitchFamily="34" charset="0"/>
            </a:rPr>
            <a:t>Tension &amp; Compression</a:t>
          </a:r>
          <a:endParaRPr lang="en-US" sz="1400" kern="1200" dirty="0">
            <a:solidFill>
              <a:schemeClr val="bg2"/>
            </a:solidFill>
            <a:latin typeface="Arial" panose="020B0604020202020204" pitchFamily="34" charset="0"/>
            <a:cs typeface="Arial" panose="020B0604020202020204" pitchFamily="34" charset="0"/>
          </a:endParaRPr>
        </a:p>
        <a:p>
          <a:pPr marL="114300" lvl="1" indent="-114300" algn="l" defTabSz="622300">
            <a:lnSpc>
              <a:spcPts val="3000"/>
            </a:lnSpc>
            <a:spcBef>
              <a:spcPct val="0"/>
            </a:spcBef>
            <a:spcAft>
              <a:spcPct val="15000"/>
            </a:spcAft>
            <a:buChar char="••"/>
          </a:pPr>
          <a:r>
            <a:rPr lang="en-US" sz="1400" kern="1200" dirty="0" smtClean="0">
              <a:solidFill>
                <a:schemeClr val="bg2"/>
              </a:solidFill>
              <a:latin typeface="Arial" panose="020B0604020202020204" pitchFamily="34" charset="0"/>
              <a:cs typeface="Arial" panose="020B0604020202020204" pitchFamily="34" charset="0"/>
            </a:rPr>
            <a:t>Foundation Anchorage</a:t>
          </a:r>
          <a:endParaRPr lang="en-US" sz="1400" kern="1200" dirty="0">
            <a:solidFill>
              <a:schemeClr val="bg2"/>
            </a:solidFill>
            <a:latin typeface="Arial" panose="020B0604020202020204" pitchFamily="34" charset="0"/>
            <a:cs typeface="Arial" panose="020B0604020202020204" pitchFamily="34" charset="0"/>
          </a:endParaRPr>
        </a:p>
        <a:p>
          <a:pPr marL="114300" lvl="1" indent="-114300" algn="l" defTabSz="622300">
            <a:lnSpc>
              <a:spcPts val="3000"/>
            </a:lnSpc>
            <a:spcBef>
              <a:spcPct val="0"/>
            </a:spcBef>
            <a:spcAft>
              <a:spcPct val="15000"/>
            </a:spcAft>
            <a:buChar char="••"/>
          </a:pPr>
          <a:r>
            <a:rPr lang="en-US" sz="1400" kern="1200" dirty="0" smtClean="0">
              <a:solidFill>
                <a:schemeClr val="bg2"/>
              </a:solidFill>
              <a:latin typeface="Arial" panose="020B0604020202020204" pitchFamily="34" charset="0"/>
              <a:cs typeface="Arial" panose="020B0604020202020204" pitchFamily="34" charset="0"/>
            </a:rPr>
            <a:t>Sill Plates</a:t>
          </a:r>
          <a:endParaRPr lang="en-US" sz="1400" kern="1200" dirty="0">
            <a:solidFill>
              <a:schemeClr val="bg2"/>
            </a:solidFill>
            <a:latin typeface="Arial" panose="020B0604020202020204" pitchFamily="34" charset="0"/>
            <a:cs typeface="Arial" panose="020B0604020202020204" pitchFamily="34" charset="0"/>
          </a:endParaRPr>
        </a:p>
      </dsp:txBody>
      <dsp:txXfrm rot="5400000">
        <a:off x="2808291" y="964246"/>
        <a:ext cx="2611429" cy="2892743"/>
      </dsp:txXfrm>
    </dsp:sp>
    <dsp:sp modelId="{08228C21-F2CC-4B8F-A93B-8B6F6B64B4D0}">
      <dsp:nvSpPr>
        <dsp:cNvPr id="0" name=""/>
        <dsp:cNvSpPr/>
      </dsp:nvSpPr>
      <dsp:spPr>
        <a:xfrm rot="16200000">
          <a:off x="4510673" y="1104903"/>
          <a:ext cx="4821237" cy="2611429"/>
        </a:xfrm>
        <a:prstGeom prst="flowChartManualOperation">
          <a:avLst/>
        </a:prstGeom>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atMod val="105000"/>
            </a:schemeClr>
          </a:solidFill>
          <a:prstDash val="solid"/>
        </a:ln>
        <a:effectLst>
          <a:outerShdw blurRad="40000" dist="20000" dir="5400000" rotWithShape="0">
            <a:srgbClr val="000000">
              <a:alpha val="38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139700" tIns="0" rIns="139700" bIns="0" numCol="1" spcCol="1270" anchor="t" anchorCtr="0">
          <a:noAutofit/>
        </a:bodyPr>
        <a:lstStyle/>
        <a:p>
          <a:pPr lvl="0" algn="l" defTabSz="977900">
            <a:lnSpc>
              <a:spcPct val="90000"/>
            </a:lnSpc>
            <a:spcBef>
              <a:spcPct val="0"/>
            </a:spcBef>
            <a:spcAft>
              <a:spcPct val="35000"/>
            </a:spcAft>
          </a:pPr>
          <a:r>
            <a:rPr lang="en-US" sz="2200" b="1" kern="1200"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Drift Analysis</a:t>
          </a:r>
          <a:endParaRPr lang="en-US" sz="2200" b="1" kern="1200"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endParaRPr>
        </a:p>
        <a:p>
          <a:pPr marL="114300" lvl="1" indent="-114300" algn="l" defTabSz="622300">
            <a:lnSpc>
              <a:spcPts val="3000"/>
            </a:lnSpc>
            <a:spcBef>
              <a:spcPct val="0"/>
            </a:spcBef>
            <a:spcAft>
              <a:spcPct val="15000"/>
            </a:spcAft>
            <a:buChar char="••"/>
          </a:pPr>
          <a:r>
            <a:rPr lang="en-US" sz="1400" kern="1200" dirty="0" smtClean="0">
              <a:solidFill>
                <a:schemeClr val="bg2"/>
              </a:solidFill>
              <a:latin typeface="Arial" panose="020B0604020202020204" pitchFamily="34" charset="0"/>
              <a:cs typeface="Arial" panose="020B0604020202020204" pitchFamily="34" charset="0"/>
            </a:rPr>
            <a:t>Story Drift</a:t>
          </a:r>
          <a:endParaRPr lang="en-US" sz="1400" kern="1200" dirty="0">
            <a:solidFill>
              <a:schemeClr val="bg2"/>
            </a:solidFill>
            <a:latin typeface="Arial" panose="020B0604020202020204" pitchFamily="34" charset="0"/>
            <a:cs typeface="Arial" panose="020B0604020202020204" pitchFamily="34" charset="0"/>
          </a:endParaRPr>
        </a:p>
        <a:p>
          <a:pPr marL="114300" lvl="1" indent="-114300" algn="l" defTabSz="622300">
            <a:lnSpc>
              <a:spcPts val="3000"/>
            </a:lnSpc>
            <a:spcBef>
              <a:spcPct val="0"/>
            </a:spcBef>
            <a:spcAft>
              <a:spcPct val="15000"/>
            </a:spcAft>
            <a:buChar char="••"/>
          </a:pPr>
          <a:r>
            <a:rPr lang="en-US" sz="1400" kern="1200" dirty="0" smtClean="0">
              <a:solidFill>
                <a:schemeClr val="bg2"/>
              </a:solidFill>
              <a:latin typeface="Arial" panose="020B0604020202020204" pitchFamily="34" charset="0"/>
              <a:cs typeface="Arial" panose="020B0604020202020204" pitchFamily="34" charset="0"/>
            </a:rPr>
            <a:t>Deflection: Shear Wall, Bending, Fastener, Assembly, Holdown</a:t>
          </a:r>
          <a:endParaRPr lang="en-US" sz="1400" kern="1200" dirty="0">
            <a:solidFill>
              <a:schemeClr val="bg2"/>
            </a:solidFill>
            <a:latin typeface="Arial" panose="020B0604020202020204" pitchFamily="34" charset="0"/>
            <a:cs typeface="Arial" panose="020B0604020202020204" pitchFamily="34" charset="0"/>
          </a:endParaRPr>
        </a:p>
        <a:p>
          <a:pPr marL="114300" lvl="1" indent="-114300" algn="l" defTabSz="622300">
            <a:lnSpc>
              <a:spcPts val="3000"/>
            </a:lnSpc>
            <a:spcBef>
              <a:spcPct val="0"/>
            </a:spcBef>
            <a:spcAft>
              <a:spcPct val="15000"/>
            </a:spcAft>
            <a:buChar char="••"/>
          </a:pPr>
          <a:r>
            <a:rPr lang="en-US" sz="1400" kern="1200" dirty="0" smtClean="0">
              <a:solidFill>
                <a:schemeClr val="bg2"/>
              </a:solidFill>
              <a:latin typeface="Arial" panose="020B0604020202020204" pitchFamily="34" charset="0"/>
              <a:cs typeface="Arial" panose="020B0604020202020204" pitchFamily="34" charset="0"/>
            </a:rPr>
            <a:t>Wood Shrinkage</a:t>
          </a:r>
          <a:endParaRPr lang="en-US" sz="1400" kern="1200" dirty="0">
            <a:solidFill>
              <a:schemeClr val="bg2"/>
            </a:solidFill>
            <a:latin typeface="Arial" panose="020B0604020202020204" pitchFamily="34" charset="0"/>
            <a:cs typeface="Arial" panose="020B0604020202020204" pitchFamily="34" charset="0"/>
          </a:endParaRPr>
        </a:p>
      </dsp:txBody>
      <dsp:txXfrm rot="5400000">
        <a:off x="5615577" y="964246"/>
        <a:ext cx="2611429" cy="289274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09A9165-4B4C-4B39-B4A2-71B936F0B1C7}">
      <dsp:nvSpPr>
        <dsp:cNvPr id="0" name=""/>
        <dsp:cNvSpPr/>
      </dsp:nvSpPr>
      <dsp:spPr>
        <a:xfrm>
          <a:off x="0" y="71718"/>
          <a:ext cx="8228012" cy="2442825"/>
        </a:xfrm>
        <a:prstGeom prst="rect">
          <a:avLst/>
        </a:prstGeom>
        <a:gradFill rotWithShape="1">
          <a:gsLst>
            <a:gs pos="0">
              <a:schemeClr val="accent6">
                <a:tint val="50000"/>
                <a:satMod val="300000"/>
              </a:schemeClr>
            </a:gs>
            <a:gs pos="35000">
              <a:schemeClr val="accent6">
                <a:tint val="37000"/>
                <a:satMod val="300000"/>
              </a:schemeClr>
            </a:gs>
            <a:gs pos="100000">
              <a:schemeClr val="accent6">
                <a:tint val="15000"/>
                <a:satMod val="350000"/>
              </a:schemeClr>
            </a:gs>
          </a:gsLst>
          <a:lin ang="16200000" scaled="1"/>
        </a:gradFill>
        <a:ln w="9525" cap="flat" cmpd="sng" algn="ctr">
          <a:solidFill>
            <a:schemeClr val="accent6">
              <a:shade val="95000"/>
              <a:satMod val="105000"/>
            </a:schemeClr>
          </a:solidFill>
          <a:prstDash val="solid"/>
        </a:ln>
        <a:effectLst>
          <a:outerShdw blurRad="40000" dist="20000" dir="5400000" rotWithShape="0">
            <a:srgbClr val="000000">
              <a:alpha val="38000"/>
            </a:srgbClr>
          </a:outerShdw>
        </a:effectLst>
      </dsp:spPr>
      <dsp:style>
        <a:lnRef idx="1">
          <a:schemeClr val="accent6"/>
        </a:lnRef>
        <a:fillRef idx="2">
          <a:schemeClr val="accent6"/>
        </a:fillRef>
        <a:effectRef idx="1">
          <a:schemeClr val="accent6"/>
        </a:effectRef>
        <a:fontRef idx="minor">
          <a:schemeClr val="dk1"/>
        </a:fontRef>
      </dsp:style>
      <dsp:txBody>
        <a:bodyPr spcFirstLastPara="0" vert="horz" wrap="square" lIns="638585" tIns="687324" rIns="638585" bIns="128016" numCol="1" spcCol="1270" anchor="t" anchorCtr="0">
          <a:noAutofit/>
        </a:bodyPr>
        <a:lstStyle/>
        <a:p>
          <a:pPr marL="171450" lvl="1" indent="-171450" algn="l" defTabSz="800100">
            <a:lnSpc>
              <a:spcPct val="120000"/>
            </a:lnSpc>
            <a:spcBef>
              <a:spcPct val="0"/>
            </a:spcBef>
            <a:spcAft>
              <a:spcPct val="15000"/>
            </a:spcAft>
            <a:buChar char="••"/>
          </a:pPr>
          <a:r>
            <a:rPr lang="en-US" sz="1800" kern="1200" dirty="0" smtClean="0">
              <a:solidFill>
                <a:schemeClr val="bg2"/>
              </a:solidFill>
              <a:latin typeface="Arial" panose="020B0604020202020204" pitchFamily="34" charset="0"/>
              <a:cs typeface="Arial" panose="020B0604020202020204" pitchFamily="34" charset="0"/>
            </a:rPr>
            <a:t>“Every structure […] shall be designed and constructed to resist the effects of earthquake motions in accordance with ASCE 7, excluding Ch. 14 and Appendix A. The </a:t>
          </a:r>
          <a:r>
            <a:rPr lang="en-US" sz="1800" i="1" kern="1200" dirty="0" smtClean="0">
              <a:solidFill>
                <a:schemeClr val="bg2"/>
              </a:solidFill>
              <a:latin typeface="Arial" panose="020B0604020202020204" pitchFamily="34" charset="0"/>
              <a:cs typeface="Arial" panose="020B0604020202020204" pitchFamily="34" charset="0"/>
            </a:rPr>
            <a:t>seismic design category </a:t>
          </a:r>
          <a:r>
            <a:rPr lang="en-US" sz="1800" kern="1200" dirty="0" smtClean="0">
              <a:solidFill>
                <a:schemeClr val="bg2"/>
              </a:solidFill>
              <a:latin typeface="Arial" panose="020B0604020202020204" pitchFamily="34" charset="0"/>
              <a:cs typeface="Arial" panose="020B0604020202020204" pitchFamily="34" charset="0"/>
            </a:rPr>
            <a:t>for a structure is permitted to be determined in accordance with Section 1613 or ASCE 7”</a:t>
          </a:r>
          <a:endParaRPr lang="en-US" sz="1800" kern="1200" dirty="0">
            <a:latin typeface="Arial" panose="020B0604020202020204" pitchFamily="34" charset="0"/>
            <a:cs typeface="Arial" panose="020B0604020202020204" pitchFamily="34" charset="0"/>
          </a:endParaRPr>
        </a:p>
      </dsp:txBody>
      <dsp:txXfrm>
        <a:off x="0" y="71718"/>
        <a:ext cx="8228012" cy="2442825"/>
      </dsp:txXfrm>
    </dsp:sp>
    <dsp:sp modelId="{79124E50-69F5-4CCB-954F-51DA941831EF}">
      <dsp:nvSpPr>
        <dsp:cNvPr id="0" name=""/>
        <dsp:cNvSpPr/>
      </dsp:nvSpPr>
      <dsp:spPr>
        <a:xfrm>
          <a:off x="411400" y="0"/>
          <a:ext cx="5759608" cy="536450"/>
        </a:xfrm>
        <a:prstGeom prst="roundRect">
          <a:avLst/>
        </a:prstGeom>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atMod val="105000"/>
            </a:schemeClr>
          </a:solidFill>
          <a:prstDash val="solid"/>
        </a:ln>
        <a:effectLst>
          <a:outerShdw blurRad="40000" dist="20000" dir="5400000" rotWithShape="0">
            <a:srgbClr val="000000">
              <a:alpha val="38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217699" tIns="0" rIns="217699" bIns="0" numCol="1" spcCol="1270" anchor="ctr" anchorCtr="0">
          <a:noAutofit/>
        </a:bodyPr>
        <a:lstStyle/>
        <a:p>
          <a:pPr lvl="0" algn="l" defTabSz="1066800">
            <a:lnSpc>
              <a:spcPct val="90000"/>
            </a:lnSpc>
            <a:spcBef>
              <a:spcPct val="0"/>
            </a:spcBef>
            <a:spcAft>
              <a:spcPct val="35000"/>
            </a:spcAft>
          </a:pPr>
          <a:r>
            <a:rPr lang="en-US" sz="2400" b="1" kern="1200"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2015 IBC 1613.1</a:t>
          </a:r>
          <a:endParaRPr lang="en-US" sz="2400" b="1" kern="1200"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endParaRPr>
        </a:p>
      </dsp:txBody>
      <dsp:txXfrm>
        <a:off x="437587" y="26187"/>
        <a:ext cx="5707234" cy="484076"/>
      </dsp:txXfrm>
    </dsp:sp>
    <dsp:sp modelId="{501A6BDA-6532-441E-8FC8-602255674794}">
      <dsp:nvSpPr>
        <dsp:cNvPr id="0" name=""/>
        <dsp:cNvSpPr/>
      </dsp:nvSpPr>
      <dsp:spPr>
        <a:xfrm>
          <a:off x="0" y="2742114"/>
          <a:ext cx="8228012" cy="2079000"/>
        </a:xfrm>
        <a:prstGeom prst="rect">
          <a:avLst/>
        </a:prstGeom>
        <a:gradFill rotWithShape="1">
          <a:gsLst>
            <a:gs pos="0">
              <a:schemeClr val="accent6">
                <a:tint val="50000"/>
                <a:satMod val="300000"/>
              </a:schemeClr>
            </a:gs>
            <a:gs pos="35000">
              <a:schemeClr val="accent6">
                <a:tint val="37000"/>
                <a:satMod val="300000"/>
              </a:schemeClr>
            </a:gs>
            <a:gs pos="100000">
              <a:schemeClr val="accent6">
                <a:tint val="15000"/>
                <a:satMod val="350000"/>
              </a:schemeClr>
            </a:gs>
          </a:gsLst>
          <a:lin ang="16200000" scaled="1"/>
        </a:gradFill>
        <a:ln w="9525" cap="flat" cmpd="sng" algn="ctr">
          <a:solidFill>
            <a:schemeClr val="accent6">
              <a:shade val="95000"/>
              <a:satMod val="105000"/>
            </a:schemeClr>
          </a:solidFill>
          <a:prstDash val="solid"/>
        </a:ln>
        <a:effectLst>
          <a:outerShdw blurRad="40000" dist="20000" dir="5400000" rotWithShape="0">
            <a:srgbClr val="000000">
              <a:alpha val="38000"/>
            </a:srgbClr>
          </a:outerShdw>
        </a:effectLst>
      </dsp:spPr>
      <dsp:style>
        <a:lnRef idx="1">
          <a:schemeClr val="accent6"/>
        </a:lnRef>
        <a:fillRef idx="2">
          <a:schemeClr val="accent6"/>
        </a:fillRef>
        <a:effectRef idx="1">
          <a:schemeClr val="accent6"/>
        </a:effectRef>
        <a:fontRef idx="minor">
          <a:schemeClr val="dk1"/>
        </a:fontRef>
      </dsp:style>
      <dsp:txBody>
        <a:bodyPr spcFirstLastPara="0" vert="horz" wrap="square" lIns="638585" tIns="687324" rIns="638585" bIns="128016" numCol="1" spcCol="1270" anchor="t" anchorCtr="0">
          <a:noAutofit/>
        </a:bodyPr>
        <a:lstStyle/>
        <a:p>
          <a:pPr marL="171450" lvl="1" indent="-171450" algn="l" defTabSz="800100">
            <a:lnSpc>
              <a:spcPct val="120000"/>
            </a:lnSpc>
            <a:spcBef>
              <a:spcPct val="0"/>
            </a:spcBef>
            <a:spcAft>
              <a:spcPct val="15000"/>
            </a:spcAft>
            <a:buChar char="••"/>
          </a:pPr>
          <a:r>
            <a:rPr lang="en-US" sz="1800" kern="1200" dirty="0" smtClean="0">
              <a:solidFill>
                <a:schemeClr val="bg2"/>
              </a:solidFill>
              <a:latin typeface="Arial" panose="020B0604020202020204" pitchFamily="34" charset="0"/>
              <a:cs typeface="Arial" panose="020B0604020202020204" pitchFamily="34" charset="0"/>
            </a:rPr>
            <a:t>“Lateral-force-resisting systems shall meet seismic detailing requirements and limitations prescribed in this code and ASCE 7, excluding Ch. 14 and Appendix 11A, </a:t>
          </a:r>
          <a:r>
            <a:rPr lang="en-US" sz="1800" u="sng" kern="1200" dirty="0" smtClean="0">
              <a:solidFill>
                <a:schemeClr val="bg2"/>
              </a:solidFill>
              <a:latin typeface="Arial" panose="020B0604020202020204" pitchFamily="34" charset="0"/>
              <a:cs typeface="Arial" panose="020B0604020202020204" pitchFamily="34" charset="0"/>
            </a:rPr>
            <a:t>even when wind code prescribed load effects are greater than seismic load effects</a:t>
          </a:r>
          <a:r>
            <a:rPr lang="en-US" sz="1800" kern="1200" dirty="0" smtClean="0">
              <a:solidFill>
                <a:schemeClr val="bg2"/>
              </a:solidFill>
              <a:latin typeface="Arial" panose="020B0604020202020204" pitchFamily="34" charset="0"/>
              <a:cs typeface="Arial" panose="020B0604020202020204" pitchFamily="34" charset="0"/>
            </a:rPr>
            <a:t>.”</a:t>
          </a:r>
          <a:endParaRPr lang="en-US" sz="1800" kern="1200" dirty="0">
            <a:latin typeface="Arial" panose="020B0604020202020204" pitchFamily="34" charset="0"/>
            <a:cs typeface="Arial" panose="020B0604020202020204" pitchFamily="34" charset="0"/>
          </a:endParaRPr>
        </a:p>
      </dsp:txBody>
      <dsp:txXfrm>
        <a:off x="0" y="2742114"/>
        <a:ext cx="8228012" cy="2079000"/>
      </dsp:txXfrm>
    </dsp:sp>
    <dsp:sp modelId="{04621F05-BD45-4079-AA46-718FD1C66639}">
      <dsp:nvSpPr>
        <dsp:cNvPr id="0" name=""/>
        <dsp:cNvSpPr/>
      </dsp:nvSpPr>
      <dsp:spPr>
        <a:xfrm>
          <a:off x="411400" y="2667337"/>
          <a:ext cx="5759608" cy="536450"/>
        </a:xfrm>
        <a:prstGeom prst="roundRect">
          <a:avLst/>
        </a:prstGeom>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atMod val="105000"/>
            </a:schemeClr>
          </a:solidFill>
          <a:prstDash val="solid"/>
        </a:ln>
        <a:effectLst>
          <a:outerShdw blurRad="40000" dist="20000" dir="5400000" rotWithShape="0">
            <a:srgbClr val="000000">
              <a:alpha val="38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217699" tIns="0" rIns="217699" bIns="0" numCol="1" spcCol="1270" anchor="ctr" anchorCtr="0">
          <a:noAutofit/>
        </a:bodyPr>
        <a:lstStyle/>
        <a:p>
          <a:pPr lvl="0" algn="l" defTabSz="1066800">
            <a:lnSpc>
              <a:spcPct val="90000"/>
            </a:lnSpc>
            <a:spcBef>
              <a:spcPct val="0"/>
            </a:spcBef>
            <a:spcAft>
              <a:spcPct val="35000"/>
            </a:spcAft>
          </a:pPr>
          <a:r>
            <a:rPr lang="en-US" sz="2400" b="1" kern="1200"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2015 IBC 1604.10</a:t>
          </a:r>
          <a:endParaRPr lang="en-US" sz="2400" b="1" kern="1200"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endParaRPr>
        </a:p>
      </dsp:txBody>
      <dsp:txXfrm>
        <a:off x="437587" y="2693524"/>
        <a:ext cx="5707234" cy="484076"/>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1341B3-45C7-49CE-9765-C9C75EF67FDA}">
      <dsp:nvSpPr>
        <dsp:cNvPr id="0" name=""/>
        <dsp:cNvSpPr/>
      </dsp:nvSpPr>
      <dsp:spPr>
        <a:xfrm>
          <a:off x="0" y="328141"/>
          <a:ext cx="2571253" cy="1542752"/>
        </a:xfrm>
        <a:prstGeom prst="rect">
          <a:avLst/>
        </a:prstGeom>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atMod val="105000"/>
            </a:schemeClr>
          </a:solidFill>
          <a:prstDash val="solid"/>
        </a:ln>
        <a:effectLst>
          <a:outerShdw blurRad="40000" dist="20000" dir="5400000" rotWithShape="0">
            <a:srgbClr val="000000">
              <a:alpha val="38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60960" tIns="60960" rIns="60960" bIns="60960" numCol="1" spcCol="1270" anchor="ctr" anchorCtr="0">
          <a:noAutofit/>
        </a:bodyPr>
        <a:lstStyle/>
        <a:p>
          <a:pPr lvl="0" algn="ctr" defTabSz="711200">
            <a:lnSpc>
              <a:spcPct val="120000"/>
            </a:lnSpc>
            <a:spcBef>
              <a:spcPct val="0"/>
            </a:spcBef>
            <a:spcAft>
              <a:spcPct val="35000"/>
            </a:spcAft>
          </a:pPr>
          <a:r>
            <a:rPr lang="en-US" sz="1600" kern="1200" dirty="0" smtClean="0">
              <a:solidFill>
                <a:schemeClr val="bg2"/>
              </a:solidFill>
              <a:latin typeface="Arial" panose="020B0604020202020204" pitchFamily="34" charset="0"/>
              <a:cs typeface="Arial" panose="020B0604020202020204" pitchFamily="34" charset="0"/>
            </a:rPr>
            <a:t>Detached One- and Two-Family Dwellings in Seismic Design Categories A, B, and C</a:t>
          </a:r>
          <a:endParaRPr lang="en-US" sz="1600" kern="1200" dirty="0">
            <a:solidFill>
              <a:schemeClr val="bg2"/>
            </a:solidFill>
            <a:latin typeface="Arial" panose="020B0604020202020204" pitchFamily="34" charset="0"/>
            <a:cs typeface="Arial" panose="020B0604020202020204" pitchFamily="34" charset="0"/>
          </a:endParaRPr>
        </a:p>
      </dsp:txBody>
      <dsp:txXfrm>
        <a:off x="0" y="328141"/>
        <a:ext cx="2571253" cy="1542752"/>
      </dsp:txXfrm>
    </dsp:sp>
    <dsp:sp modelId="{60E51DF4-6F3C-4909-A747-E1A92560D4EC}">
      <dsp:nvSpPr>
        <dsp:cNvPr id="0" name=""/>
        <dsp:cNvSpPr/>
      </dsp:nvSpPr>
      <dsp:spPr>
        <a:xfrm>
          <a:off x="2828379" y="328141"/>
          <a:ext cx="2571253" cy="1542752"/>
        </a:xfrm>
        <a:prstGeom prst="rect">
          <a:avLst/>
        </a:prstGeom>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atMod val="105000"/>
            </a:schemeClr>
          </a:solidFill>
          <a:prstDash val="solid"/>
        </a:ln>
        <a:effectLst>
          <a:outerShdw blurRad="40000" dist="20000" dir="5400000" rotWithShape="0">
            <a:srgbClr val="000000">
              <a:alpha val="38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60960" tIns="60960" rIns="60960" bIns="60960" numCol="1" spcCol="1270" anchor="ctr" anchorCtr="0">
          <a:noAutofit/>
        </a:bodyPr>
        <a:lstStyle/>
        <a:p>
          <a:pPr lvl="0" algn="ctr" defTabSz="711200">
            <a:lnSpc>
              <a:spcPct val="120000"/>
            </a:lnSpc>
            <a:spcBef>
              <a:spcPct val="0"/>
            </a:spcBef>
            <a:spcAft>
              <a:spcPct val="35000"/>
            </a:spcAft>
          </a:pPr>
          <a:r>
            <a:rPr lang="en-US" sz="1600" kern="1200" dirty="0" smtClean="0">
              <a:solidFill>
                <a:schemeClr val="bg2"/>
              </a:solidFill>
              <a:latin typeface="Arial" panose="020B0604020202020204" pitchFamily="34" charset="0"/>
              <a:cs typeface="Arial" panose="020B0604020202020204" pitchFamily="34" charset="0"/>
            </a:rPr>
            <a:t>Detached One- and Two-Family Dwellings where the Short Period Spectral Response Acceleration, </a:t>
          </a:r>
          <a:br>
            <a:rPr lang="en-US" sz="1600" kern="1200" dirty="0" smtClean="0">
              <a:solidFill>
                <a:schemeClr val="bg2"/>
              </a:solidFill>
              <a:latin typeface="Arial" panose="020B0604020202020204" pitchFamily="34" charset="0"/>
              <a:cs typeface="Arial" panose="020B0604020202020204" pitchFamily="34" charset="0"/>
            </a:rPr>
          </a:br>
          <a:r>
            <a:rPr lang="en-US" sz="1600" i="1" kern="1200" dirty="0" smtClean="0">
              <a:solidFill>
                <a:schemeClr val="bg2"/>
              </a:solidFill>
              <a:latin typeface="Georgia" panose="02040502050405020303" pitchFamily="18" charset="0"/>
              <a:cs typeface="Arial" panose="020B0604020202020204" pitchFamily="34" charset="0"/>
            </a:rPr>
            <a:t>S</a:t>
          </a:r>
          <a:r>
            <a:rPr lang="en-US" sz="1600" i="1" kern="1200" baseline="-25000" dirty="0" smtClean="0">
              <a:solidFill>
                <a:schemeClr val="bg2"/>
              </a:solidFill>
              <a:latin typeface="Georgia" panose="02040502050405020303" pitchFamily="18" charset="0"/>
              <a:cs typeface="Arial" panose="020B0604020202020204" pitchFamily="34" charset="0"/>
            </a:rPr>
            <a:t>S</a:t>
          </a:r>
          <a:r>
            <a:rPr lang="en-US" sz="1600" kern="1200" dirty="0" smtClean="0">
              <a:solidFill>
                <a:schemeClr val="bg2"/>
              </a:solidFill>
              <a:latin typeface="Arial" panose="020B0604020202020204" pitchFamily="34" charset="0"/>
              <a:cs typeface="Arial" panose="020B0604020202020204" pitchFamily="34" charset="0"/>
            </a:rPr>
            <a:t>, is </a:t>
          </a:r>
          <a:r>
            <a:rPr lang="en-US" sz="1600" kern="1200" dirty="0" smtClean="0">
              <a:solidFill>
                <a:schemeClr val="bg2"/>
              </a:solidFill>
              <a:latin typeface="Georgia" panose="02040502050405020303" pitchFamily="18" charset="0"/>
              <a:cs typeface="Arial" panose="020B0604020202020204" pitchFamily="34" charset="0"/>
            </a:rPr>
            <a:t>&lt; 0.4 </a:t>
          </a:r>
          <a:r>
            <a:rPr lang="en-US" sz="1600" i="1" kern="1200" dirty="0" smtClean="0">
              <a:solidFill>
                <a:schemeClr val="bg2"/>
              </a:solidFill>
              <a:latin typeface="Georgia" panose="02040502050405020303" pitchFamily="18" charset="0"/>
              <a:cs typeface="Arial" panose="020B0604020202020204" pitchFamily="34" charset="0"/>
            </a:rPr>
            <a:t>g</a:t>
          </a:r>
          <a:endParaRPr lang="en-US" sz="1600" i="1" kern="1200" dirty="0">
            <a:solidFill>
              <a:schemeClr val="bg2"/>
            </a:solidFill>
            <a:latin typeface="Georgia" panose="02040502050405020303" pitchFamily="18" charset="0"/>
            <a:cs typeface="Arial" panose="020B0604020202020204" pitchFamily="34" charset="0"/>
          </a:endParaRPr>
        </a:p>
      </dsp:txBody>
      <dsp:txXfrm>
        <a:off x="2828379" y="328141"/>
        <a:ext cx="2571253" cy="1542752"/>
      </dsp:txXfrm>
    </dsp:sp>
    <dsp:sp modelId="{72910455-03C2-49C7-BD33-A27F9FCDF275}">
      <dsp:nvSpPr>
        <dsp:cNvPr id="0" name=""/>
        <dsp:cNvSpPr/>
      </dsp:nvSpPr>
      <dsp:spPr>
        <a:xfrm>
          <a:off x="5656758" y="328141"/>
          <a:ext cx="2571253" cy="1542752"/>
        </a:xfrm>
        <a:prstGeom prst="rect">
          <a:avLst/>
        </a:prstGeom>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atMod val="105000"/>
            </a:schemeClr>
          </a:solidFill>
          <a:prstDash val="solid"/>
        </a:ln>
        <a:effectLst>
          <a:outerShdw blurRad="40000" dist="20000" dir="5400000" rotWithShape="0">
            <a:srgbClr val="000000">
              <a:alpha val="38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60960" tIns="60960" rIns="60960" bIns="60960" numCol="1" spcCol="1270" anchor="ctr" anchorCtr="0">
          <a:noAutofit/>
        </a:bodyPr>
        <a:lstStyle/>
        <a:p>
          <a:pPr lvl="0" algn="ctr" defTabSz="711200">
            <a:lnSpc>
              <a:spcPct val="120000"/>
            </a:lnSpc>
            <a:spcBef>
              <a:spcPct val="0"/>
            </a:spcBef>
            <a:spcAft>
              <a:spcPct val="35000"/>
            </a:spcAft>
          </a:pPr>
          <a:r>
            <a:rPr lang="en-US" sz="1600" kern="1200" smtClean="0">
              <a:solidFill>
                <a:schemeClr val="bg2"/>
              </a:solidFill>
              <a:latin typeface="Arial" panose="020B0604020202020204" pitchFamily="34" charset="0"/>
              <a:cs typeface="Arial" panose="020B0604020202020204" pitchFamily="34" charset="0"/>
            </a:rPr>
            <a:t>Wood frame buildings built per Conventional Wood Framing requirements in IBC Section 2308</a:t>
          </a:r>
          <a:endParaRPr lang="en-US" sz="1600" kern="1200" dirty="0">
            <a:solidFill>
              <a:schemeClr val="bg2"/>
            </a:solidFill>
            <a:latin typeface="Arial" panose="020B0604020202020204" pitchFamily="34" charset="0"/>
            <a:cs typeface="Arial" panose="020B0604020202020204" pitchFamily="34" charset="0"/>
          </a:endParaRPr>
        </a:p>
      </dsp:txBody>
      <dsp:txXfrm>
        <a:off x="5656758" y="328141"/>
        <a:ext cx="2571253" cy="1542752"/>
      </dsp:txXfrm>
    </dsp:sp>
    <dsp:sp modelId="{C349C1A6-5F33-4A75-AB77-BD0581583A63}">
      <dsp:nvSpPr>
        <dsp:cNvPr id="0" name=""/>
        <dsp:cNvSpPr/>
      </dsp:nvSpPr>
      <dsp:spPr>
        <a:xfrm>
          <a:off x="0" y="2128019"/>
          <a:ext cx="2571253" cy="1542752"/>
        </a:xfrm>
        <a:prstGeom prst="rect">
          <a:avLst/>
        </a:prstGeom>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atMod val="105000"/>
            </a:schemeClr>
          </a:solidFill>
          <a:prstDash val="solid"/>
        </a:ln>
        <a:effectLst>
          <a:outerShdw blurRad="40000" dist="20000" dir="5400000" rotWithShape="0">
            <a:srgbClr val="000000">
              <a:alpha val="38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60960" tIns="60960" rIns="60960" bIns="60960" numCol="1" spcCol="1270" anchor="ctr" anchorCtr="0">
          <a:noAutofit/>
        </a:bodyPr>
        <a:lstStyle/>
        <a:p>
          <a:pPr lvl="0" algn="ctr" defTabSz="711200">
            <a:lnSpc>
              <a:spcPct val="120000"/>
            </a:lnSpc>
            <a:spcBef>
              <a:spcPct val="0"/>
            </a:spcBef>
            <a:spcAft>
              <a:spcPct val="35000"/>
            </a:spcAft>
          </a:pPr>
          <a:r>
            <a:rPr lang="en-US" sz="1600" kern="1200" smtClean="0">
              <a:solidFill>
                <a:schemeClr val="bg2"/>
              </a:solidFill>
              <a:latin typeface="Arial" panose="020B0604020202020204" pitchFamily="34" charset="0"/>
              <a:cs typeface="Arial" panose="020B0604020202020204" pitchFamily="34" charset="0"/>
            </a:rPr>
            <a:t>Agriculture storage buildings</a:t>
          </a:r>
          <a:endParaRPr lang="en-US" sz="1600" kern="1200" dirty="0">
            <a:solidFill>
              <a:schemeClr val="bg2"/>
            </a:solidFill>
            <a:latin typeface="Arial" panose="020B0604020202020204" pitchFamily="34" charset="0"/>
            <a:cs typeface="Arial" panose="020B0604020202020204" pitchFamily="34" charset="0"/>
          </a:endParaRPr>
        </a:p>
      </dsp:txBody>
      <dsp:txXfrm>
        <a:off x="0" y="2128019"/>
        <a:ext cx="2571253" cy="1542752"/>
      </dsp:txXfrm>
    </dsp:sp>
    <dsp:sp modelId="{2A1B334B-E1A5-41E8-8C94-3D51626B2646}">
      <dsp:nvSpPr>
        <dsp:cNvPr id="0" name=""/>
        <dsp:cNvSpPr/>
      </dsp:nvSpPr>
      <dsp:spPr>
        <a:xfrm>
          <a:off x="2828379" y="2128019"/>
          <a:ext cx="2571253" cy="1542752"/>
        </a:xfrm>
        <a:prstGeom prst="rect">
          <a:avLst/>
        </a:prstGeom>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atMod val="105000"/>
            </a:schemeClr>
          </a:solidFill>
          <a:prstDash val="solid"/>
        </a:ln>
        <a:effectLst>
          <a:outerShdw blurRad="40000" dist="20000" dir="5400000" rotWithShape="0">
            <a:srgbClr val="000000">
              <a:alpha val="38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60960" tIns="60960" rIns="60960" bIns="60960" numCol="1" spcCol="1270" anchor="ctr" anchorCtr="0">
          <a:noAutofit/>
        </a:bodyPr>
        <a:lstStyle/>
        <a:p>
          <a:pPr lvl="0" algn="ctr" defTabSz="711200">
            <a:lnSpc>
              <a:spcPct val="120000"/>
            </a:lnSpc>
            <a:spcBef>
              <a:spcPct val="0"/>
            </a:spcBef>
            <a:spcAft>
              <a:spcPct val="35000"/>
            </a:spcAft>
          </a:pPr>
          <a:r>
            <a:rPr lang="en-US" sz="1600" kern="1200" smtClean="0">
              <a:solidFill>
                <a:schemeClr val="bg2"/>
              </a:solidFill>
              <a:latin typeface="Arial" panose="020B0604020202020204" pitchFamily="34" charset="0"/>
              <a:cs typeface="Arial" panose="020B0604020202020204" pitchFamily="34" charset="0"/>
            </a:rPr>
            <a:t>Structures that require special consideration of their environment and response characteristics</a:t>
          </a:r>
          <a:endParaRPr lang="en-US" sz="1600" kern="1200" dirty="0" smtClean="0">
            <a:solidFill>
              <a:schemeClr val="bg2"/>
            </a:solidFill>
            <a:latin typeface="Arial" panose="020B0604020202020204" pitchFamily="34" charset="0"/>
            <a:cs typeface="Arial" panose="020B0604020202020204" pitchFamily="34" charset="0"/>
          </a:endParaRPr>
        </a:p>
      </dsp:txBody>
      <dsp:txXfrm>
        <a:off x="2828379" y="2128019"/>
        <a:ext cx="2571253" cy="1542752"/>
      </dsp:txXfrm>
    </dsp:sp>
    <dsp:sp modelId="{06485A99-4803-4A57-8CF9-1BBE2774C0A2}">
      <dsp:nvSpPr>
        <dsp:cNvPr id="0" name=""/>
        <dsp:cNvSpPr/>
      </dsp:nvSpPr>
      <dsp:spPr>
        <a:xfrm>
          <a:off x="5656758" y="2128019"/>
          <a:ext cx="2571253" cy="1542752"/>
        </a:xfrm>
        <a:prstGeom prst="rect">
          <a:avLst/>
        </a:prstGeom>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atMod val="105000"/>
            </a:schemeClr>
          </a:solidFill>
          <a:prstDash val="solid"/>
        </a:ln>
        <a:effectLst>
          <a:outerShdw blurRad="40000" dist="20000" dir="5400000" rotWithShape="0">
            <a:srgbClr val="000000">
              <a:alpha val="38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60960" tIns="60960" rIns="60960" bIns="60960" numCol="1" spcCol="1270" anchor="ctr" anchorCtr="0">
          <a:noAutofit/>
        </a:bodyPr>
        <a:lstStyle/>
        <a:p>
          <a:pPr lvl="0" algn="ctr" defTabSz="711200">
            <a:lnSpc>
              <a:spcPct val="120000"/>
            </a:lnSpc>
            <a:spcBef>
              <a:spcPct val="0"/>
            </a:spcBef>
            <a:spcAft>
              <a:spcPct val="35000"/>
            </a:spcAft>
          </a:pPr>
          <a:r>
            <a:rPr lang="en-US" sz="1600" kern="1200" dirty="0" smtClean="0">
              <a:solidFill>
                <a:schemeClr val="bg2"/>
              </a:solidFill>
              <a:latin typeface="Arial" panose="020B0604020202020204" pitchFamily="34" charset="0"/>
              <a:cs typeface="Arial" panose="020B0604020202020204" pitchFamily="34" charset="0"/>
            </a:rPr>
            <a:t>Structures which other regulations provide seismic criteria</a:t>
          </a:r>
        </a:p>
      </dsp:txBody>
      <dsp:txXfrm>
        <a:off x="5656758" y="2128019"/>
        <a:ext cx="2571253" cy="1542752"/>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3AC178B-B956-4AF9-AE97-1748ACB8EE15}">
      <dsp:nvSpPr>
        <dsp:cNvPr id="0" name=""/>
        <dsp:cNvSpPr/>
      </dsp:nvSpPr>
      <dsp:spPr>
        <a:xfrm>
          <a:off x="143888" y="997"/>
          <a:ext cx="1766696" cy="1060018"/>
        </a:xfrm>
        <a:prstGeom prst="rect">
          <a:avLst/>
        </a:prstGeom>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atMod val="105000"/>
            </a:schemeClr>
          </a:solidFill>
          <a:prstDash val="solid"/>
        </a:ln>
        <a:effectLst>
          <a:outerShdw blurRad="40000" dist="20000" dir="5400000" rotWithShape="0">
            <a:srgbClr val="000000">
              <a:alpha val="38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smtClean="0">
              <a:solidFill>
                <a:schemeClr val="bg2"/>
              </a:solidFill>
              <a:latin typeface="Arial" panose="020B0604020202020204" pitchFamily="34" charset="0"/>
              <a:cs typeface="Arial" panose="020B0604020202020204" pitchFamily="34" charset="0"/>
            </a:rPr>
            <a:t>Mapped Acceleration Parameters</a:t>
          </a:r>
          <a:r>
            <a:rPr lang="en-US" sz="1600" kern="1200" dirty="0" smtClean="0">
              <a:solidFill>
                <a:schemeClr val="bg2"/>
              </a:solidFill>
            </a:rPr>
            <a:t/>
          </a:r>
          <a:br>
            <a:rPr lang="en-US" sz="1600" kern="1200" dirty="0" smtClean="0">
              <a:solidFill>
                <a:schemeClr val="bg2"/>
              </a:solidFill>
            </a:rPr>
          </a:br>
          <a:r>
            <a:rPr lang="en-US" sz="1600" b="0" kern="1200" dirty="0" smtClean="0">
              <a:solidFill>
                <a:schemeClr val="bg2"/>
              </a:solidFill>
              <a:latin typeface="Georgia" panose="02040502050405020303" pitchFamily="18" charset="0"/>
            </a:rPr>
            <a:t>(</a:t>
          </a:r>
          <a:r>
            <a:rPr lang="en-US" sz="1600" b="1" kern="1200" dirty="0" smtClean="0">
              <a:solidFill>
                <a:schemeClr val="bg2"/>
              </a:solidFill>
              <a:latin typeface="Georgia" panose="02040502050405020303" pitchFamily="18" charset="0"/>
            </a:rPr>
            <a:t>S</a:t>
          </a:r>
          <a:r>
            <a:rPr lang="en-US" sz="1600" b="1" kern="1200" baseline="-25000" dirty="0" smtClean="0">
              <a:solidFill>
                <a:schemeClr val="bg2"/>
              </a:solidFill>
              <a:latin typeface="Georgia" panose="02040502050405020303" pitchFamily="18" charset="0"/>
            </a:rPr>
            <a:t>S</a:t>
          </a:r>
          <a:r>
            <a:rPr lang="en-US" sz="1600" b="1" kern="1200" dirty="0" smtClean="0">
              <a:solidFill>
                <a:schemeClr val="bg2"/>
              </a:solidFill>
              <a:latin typeface="Georgia" panose="02040502050405020303" pitchFamily="18" charset="0"/>
            </a:rPr>
            <a:t> </a:t>
          </a:r>
          <a:r>
            <a:rPr lang="en-US" sz="1600" b="0" kern="1200" dirty="0" smtClean="0">
              <a:solidFill>
                <a:schemeClr val="bg2"/>
              </a:solidFill>
              <a:latin typeface="Georgia" panose="02040502050405020303" pitchFamily="18" charset="0"/>
            </a:rPr>
            <a:t>&amp;</a:t>
          </a:r>
          <a:r>
            <a:rPr lang="en-US" sz="1600" b="1" kern="1200" dirty="0" smtClean="0">
              <a:solidFill>
                <a:schemeClr val="bg2"/>
              </a:solidFill>
              <a:latin typeface="Georgia" panose="02040502050405020303" pitchFamily="18" charset="0"/>
            </a:rPr>
            <a:t> S</a:t>
          </a:r>
          <a:r>
            <a:rPr lang="en-US" sz="1600" b="1" kern="1200" baseline="-25000" dirty="0" smtClean="0">
              <a:solidFill>
                <a:schemeClr val="bg2"/>
              </a:solidFill>
              <a:latin typeface="Georgia" panose="02040502050405020303" pitchFamily="18" charset="0"/>
            </a:rPr>
            <a:t>1</a:t>
          </a:r>
          <a:r>
            <a:rPr lang="en-US" sz="1600" b="0" kern="1200" dirty="0" smtClean="0">
              <a:solidFill>
                <a:schemeClr val="bg2"/>
              </a:solidFill>
              <a:latin typeface="Georgia" panose="02040502050405020303" pitchFamily="18" charset="0"/>
            </a:rPr>
            <a:t>)</a:t>
          </a:r>
          <a:endParaRPr lang="en-US" sz="1600" b="0" kern="1200" dirty="0">
            <a:solidFill>
              <a:schemeClr val="bg2"/>
            </a:solidFill>
            <a:latin typeface="Georgia" panose="02040502050405020303" pitchFamily="18" charset="0"/>
          </a:endParaRPr>
        </a:p>
      </dsp:txBody>
      <dsp:txXfrm>
        <a:off x="143888" y="997"/>
        <a:ext cx="1766696" cy="1060018"/>
      </dsp:txXfrm>
    </dsp:sp>
    <dsp:sp modelId="{DA430E68-5A9F-41C4-9618-C20A39CF2BE1}">
      <dsp:nvSpPr>
        <dsp:cNvPr id="0" name=""/>
        <dsp:cNvSpPr/>
      </dsp:nvSpPr>
      <dsp:spPr>
        <a:xfrm>
          <a:off x="2087255" y="997"/>
          <a:ext cx="1766696" cy="1060018"/>
        </a:xfrm>
        <a:prstGeom prst="rect">
          <a:avLst/>
        </a:prstGeom>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atMod val="105000"/>
            </a:schemeClr>
          </a:solidFill>
          <a:prstDash val="solid"/>
        </a:ln>
        <a:effectLst>
          <a:outerShdw blurRad="40000" dist="20000" dir="5400000" rotWithShape="0">
            <a:srgbClr val="000000">
              <a:alpha val="38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smtClean="0">
              <a:solidFill>
                <a:schemeClr val="bg2"/>
              </a:solidFill>
              <a:latin typeface="Arial" panose="020B0604020202020204" pitchFamily="34" charset="0"/>
              <a:cs typeface="Arial" panose="020B0604020202020204" pitchFamily="34" charset="0"/>
            </a:rPr>
            <a:t>Site Class</a:t>
          </a:r>
          <a:r>
            <a:rPr lang="en-US" sz="1600" kern="1200" dirty="0" smtClean="0">
              <a:solidFill>
                <a:schemeClr val="bg2"/>
              </a:solidFill>
            </a:rPr>
            <a:t/>
          </a:r>
          <a:br>
            <a:rPr lang="en-US" sz="1600" kern="1200" dirty="0" smtClean="0">
              <a:solidFill>
                <a:schemeClr val="bg2"/>
              </a:solidFill>
            </a:rPr>
          </a:br>
          <a:r>
            <a:rPr lang="en-US" sz="1600" b="0" kern="1200" dirty="0" smtClean="0">
              <a:solidFill>
                <a:schemeClr val="bg2"/>
              </a:solidFill>
              <a:latin typeface="Georgia" panose="02040502050405020303" pitchFamily="18" charset="0"/>
            </a:rPr>
            <a:t>(</a:t>
          </a:r>
          <a:r>
            <a:rPr lang="en-US" sz="1600" b="1" kern="1200" dirty="0" smtClean="0">
              <a:solidFill>
                <a:schemeClr val="bg2"/>
              </a:solidFill>
              <a:latin typeface="Georgia" panose="02040502050405020303" pitchFamily="18" charset="0"/>
            </a:rPr>
            <a:t>A, B, C, D, E or  F</a:t>
          </a:r>
          <a:r>
            <a:rPr lang="en-US" sz="1600" b="0" kern="1200" dirty="0" smtClean="0">
              <a:solidFill>
                <a:schemeClr val="bg2"/>
              </a:solidFill>
              <a:latin typeface="Georgia" panose="02040502050405020303" pitchFamily="18" charset="0"/>
            </a:rPr>
            <a:t>)</a:t>
          </a:r>
          <a:endParaRPr lang="en-US" sz="1600" b="0" kern="1200" dirty="0">
            <a:solidFill>
              <a:schemeClr val="bg2"/>
            </a:solidFill>
            <a:latin typeface="Georgia" panose="02040502050405020303" pitchFamily="18" charset="0"/>
          </a:endParaRPr>
        </a:p>
      </dsp:txBody>
      <dsp:txXfrm>
        <a:off x="2087255" y="997"/>
        <a:ext cx="1766696" cy="1060018"/>
      </dsp:txXfrm>
    </dsp:sp>
    <dsp:sp modelId="{74C7CEC1-5B94-4883-B3DE-B55A57E863D0}">
      <dsp:nvSpPr>
        <dsp:cNvPr id="0" name=""/>
        <dsp:cNvSpPr/>
      </dsp:nvSpPr>
      <dsp:spPr>
        <a:xfrm>
          <a:off x="4030621" y="997"/>
          <a:ext cx="1766696" cy="1060018"/>
        </a:xfrm>
        <a:prstGeom prst="rect">
          <a:avLst/>
        </a:prstGeom>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atMod val="105000"/>
            </a:schemeClr>
          </a:solidFill>
          <a:prstDash val="solid"/>
        </a:ln>
        <a:effectLst>
          <a:outerShdw blurRad="40000" dist="20000" dir="5400000" rotWithShape="0">
            <a:srgbClr val="000000">
              <a:alpha val="38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smtClean="0">
              <a:solidFill>
                <a:schemeClr val="bg2"/>
              </a:solidFill>
              <a:latin typeface="Arial" panose="020B0604020202020204" pitchFamily="34" charset="0"/>
              <a:cs typeface="Arial" panose="020B0604020202020204" pitchFamily="34" charset="0"/>
            </a:rPr>
            <a:t>Site Coefficients</a:t>
          </a:r>
          <a:r>
            <a:rPr lang="en-US" sz="1600" kern="1200" dirty="0" smtClean="0">
              <a:solidFill>
                <a:schemeClr val="bg2"/>
              </a:solidFill>
            </a:rPr>
            <a:t/>
          </a:r>
          <a:br>
            <a:rPr lang="en-US" sz="1600" kern="1200" dirty="0" smtClean="0">
              <a:solidFill>
                <a:schemeClr val="bg2"/>
              </a:solidFill>
            </a:rPr>
          </a:br>
          <a:r>
            <a:rPr lang="en-US" sz="1600" b="0" kern="1200" dirty="0" smtClean="0">
              <a:solidFill>
                <a:schemeClr val="bg2"/>
              </a:solidFill>
              <a:latin typeface="Georgia" panose="02040502050405020303" pitchFamily="18" charset="0"/>
            </a:rPr>
            <a:t>(</a:t>
          </a:r>
          <a:r>
            <a:rPr lang="en-US" sz="1600" b="1" kern="1200" dirty="0" smtClean="0">
              <a:solidFill>
                <a:schemeClr val="bg2"/>
              </a:solidFill>
              <a:latin typeface="Georgia" panose="02040502050405020303" pitchFamily="18" charset="0"/>
            </a:rPr>
            <a:t>F</a:t>
          </a:r>
          <a:r>
            <a:rPr lang="en-US" sz="1600" b="1" kern="1200" baseline="-25000" dirty="0" smtClean="0">
              <a:solidFill>
                <a:schemeClr val="bg2"/>
              </a:solidFill>
              <a:latin typeface="Georgia" panose="02040502050405020303" pitchFamily="18" charset="0"/>
            </a:rPr>
            <a:t>a</a:t>
          </a:r>
          <a:r>
            <a:rPr lang="en-US" sz="1600" b="1" kern="1200" dirty="0" smtClean="0">
              <a:solidFill>
                <a:schemeClr val="bg2"/>
              </a:solidFill>
              <a:latin typeface="Georgia" panose="02040502050405020303" pitchFamily="18" charset="0"/>
            </a:rPr>
            <a:t> </a:t>
          </a:r>
          <a:r>
            <a:rPr lang="en-US" sz="1600" b="0" kern="1200" dirty="0" smtClean="0">
              <a:solidFill>
                <a:schemeClr val="bg2"/>
              </a:solidFill>
              <a:latin typeface="Georgia" panose="02040502050405020303" pitchFamily="18" charset="0"/>
            </a:rPr>
            <a:t>&amp;</a:t>
          </a:r>
          <a:r>
            <a:rPr lang="en-US" sz="1600" b="1" kern="1200" dirty="0" smtClean="0">
              <a:solidFill>
                <a:schemeClr val="bg2"/>
              </a:solidFill>
              <a:latin typeface="Georgia" panose="02040502050405020303" pitchFamily="18" charset="0"/>
            </a:rPr>
            <a:t> F</a:t>
          </a:r>
          <a:r>
            <a:rPr lang="en-US" sz="1600" b="1" kern="1200" baseline="-25000" dirty="0" smtClean="0">
              <a:solidFill>
                <a:schemeClr val="bg2"/>
              </a:solidFill>
              <a:latin typeface="Georgia" panose="02040502050405020303" pitchFamily="18" charset="0"/>
            </a:rPr>
            <a:t>V</a:t>
          </a:r>
          <a:r>
            <a:rPr lang="en-US" sz="1600" b="0" kern="1200" dirty="0" smtClean="0">
              <a:solidFill>
                <a:schemeClr val="bg2"/>
              </a:solidFill>
              <a:latin typeface="Georgia" panose="02040502050405020303" pitchFamily="18" charset="0"/>
            </a:rPr>
            <a:t>)</a:t>
          </a:r>
          <a:endParaRPr lang="en-US" sz="1600" b="0" kern="1200" dirty="0">
            <a:solidFill>
              <a:schemeClr val="bg2"/>
            </a:solidFill>
            <a:latin typeface="Georgia" panose="02040502050405020303" pitchFamily="18" charset="0"/>
          </a:endParaRPr>
        </a:p>
      </dsp:txBody>
      <dsp:txXfrm>
        <a:off x="4030621" y="997"/>
        <a:ext cx="1766696" cy="1060018"/>
      </dsp:txXfrm>
    </dsp:sp>
    <dsp:sp modelId="{A7CB709C-1494-48DA-BBE8-4EC3ADA705C6}">
      <dsp:nvSpPr>
        <dsp:cNvPr id="0" name=""/>
        <dsp:cNvSpPr/>
      </dsp:nvSpPr>
      <dsp:spPr>
        <a:xfrm>
          <a:off x="143888" y="1237684"/>
          <a:ext cx="1766696" cy="1060018"/>
        </a:xfrm>
        <a:prstGeom prst="rect">
          <a:avLst/>
        </a:prstGeom>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atMod val="105000"/>
            </a:schemeClr>
          </a:solidFill>
          <a:prstDash val="solid"/>
        </a:ln>
        <a:effectLst>
          <a:outerShdw blurRad="40000" dist="20000" dir="5400000" rotWithShape="0">
            <a:srgbClr val="000000">
              <a:alpha val="38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smtClean="0">
              <a:solidFill>
                <a:schemeClr val="bg2"/>
              </a:solidFill>
              <a:latin typeface="Arial" panose="020B0604020202020204" pitchFamily="34" charset="0"/>
              <a:cs typeface="Arial" panose="020B0604020202020204" pitchFamily="34" charset="0"/>
            </a:rPr>
            <a:t>Site Adjusted Spectral Response Acceleration</a:t>
          </a:r>
          <a:r>
            <a:rPr lang="en-US" sz="1600" kern="1200" dirty="0" smtClean="0">
              <a:solidFill>
                <a:schemeClr val="bg2"/>
              </a:solidFill>
            </a:rPr>
            <a:t/>
          </a:r>
          <a:br>
            <a:rPr lang="en-US" sz="1600" kern="1200" dirty="0" smtClean="0">
              <a:solidFill>
                <a:schemeClr val="bg2"/>
              </a:solidFill>
            </a:rPr>
          </a:br>
          <a:r>
            <a:rPr lang="en-US" sz="1600" b="0" kern="1200" dirty="0" smtClean="0">
              <a:solidFill>
                <a:schemeClr val="bg2"/>
              </a:solidFill>
              <a:latin typeface="Georgia" panose="02040502050405020303" pitchFamily="18" charset="0"/>
            </a:rPr>
            <a:t>(</a:t>
          </a:r>
          <a:r>
            <a:rPr lang="en-US" sz="1600" b="1" kern="1200" dirty="0" smtClean="0">
              <a:solidFill>
                <a:schemeClr val="bg2"/>
              </a:solidFill>
              <a:latin typeface="Georgia" panose="02040502050405020303" pitchFamily="18" charset="0"/>
            </a:rPr>
            <a:t>S</a:t>
          </a:r>
          <a:r>
            <a:rPr lang="en-US" sz="1600" b="1" kern="1200" baseline="-25000" dirty="0" smtClean="0">
              <a:solidFill>
                <a:schemeClr val="bg2"/>
              </a:solidFill>
              <a:latin typeface="Georgia" panose="02040502050405020303" pitchFamily="18" charset="0"/>
            </a:rPr>
            <a:t>MS</a:t>
          </a:r>
          <a:r>
            <a:rPr lang="en-US" sz="1600" b="1" kern="1200" dirty="0" smtClean="0">
              <a:solidFill>
                <a:schemeClr val="bg2"/>
              </a:solidFill>
              <a:latin typeface="Georgia" panose="02040502050405020303" pitchFamily="18" charset="0"/>
            </a:rPr>
            <a:t> </a:t>
          </a:r>
          <a:r>
            <a:rPr lang="en-US" sz="1600" b="0" kern="1200" dirty="0" smtClean="0">
              <a:solidFill>
                <a:schemeClr val="bg2"/>
              </a:solidFill>
              <a:latin typeface="Georgia" panose="02040502050405020303" pitchFamily="18" charset="0"/>
            </a:rPr>
            <a:t>&amp;</a:t>
          </a:r>
          <a:r>
            <a:rPr lang="en-US" sz="1600" b="1" kern="1200" dirty="0" smtClean="0">
              <a:solidFill>
                <a:schemeClr val="bg2"/>
              </a:solidFill>
              <a:latin typeface="Georgia" panose="02040502050405020303" pitchFamily="18" charset="0"/>
            </a:rPr>
            <a:t> S</a:t>
          </a:r>
          <a:r>
            <a:rPr lang="en-US" sz="1600" b="1" kern="1200" baseline="-25000" dirty="0" smtClean="0">
              <a:solidFill>
                <a:schemeClr val="bg2"/>
              </a:solidFill>
              <a:latin typeface="Georgia" panose="02040502050405020303" pitchFamily="18" charset="0"/>
            </a:rPr>
            <a:t>M1</a:t>
          </a:r>
          <a:r>
            <a:rPr lang="en-US" sz="1600" b="0" kern="1200" dirty="0" smtClean="0">
              <a:solidFill>
                <a:schemeClr val="bg2"/>
              </a:solidFill>
              <a:latin typeface="Georgia" panose="02040502050405020303" pitchFamily="18" charset="0"/>
            </a:rPr>
            <a:t>)</a:t>
          </a:r>
          <a:endParaRPr lang="en-US" sz="1600" b="0" kern="1200" dirty="0">
            <a:solidFill>
              <a:schemeClr val="bg2"/>
            </a:solidFill>
            <a:latin typeface="Georgia" panose="02040502050405020303" pitchFamily="18" charset="0"/>
          </a:endParaRPr>
        </a:p>
      </dsp:txBody>
      <dsp:txXfrm>
        <a:off x="143888" y="1237684"/>
        <a:ext cx="1766696" cy="1060018"/>
      </dsp:txXfrm>
    </dsp:sp>
    <dsp:sp modelId="{1A1A9FA0-783F-49D3-8F6C-D1997A613E06}">
      <dsp:nvSpPr>
        <dsp:cNvPr id="0" name=""/>
        <dsp:cNvSpPr/>
      </dsp:nvSpPr>
      <dsp:spPr>
        <a:xfrm>
          <a:off x="2087255" y="1237684"/>
          <a:ext cx="1766696" cy="1060018"/>
        </a:xfrm>
        <a:prstGeom prst="rect">
          <a:avLst/>
        </a:prstGeom>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atMod val="105000"/>
            </a:schemeClr>
          </a:solidFill>
          <a:prstDash val="solid"/>
        </a:ln>
        <a:effectLst>
          <a:outerShdw blurRad="40000" dist="20000" dir="5400000" rotWithShape="0">
            <a:srgbClr val="000000">
              <a:alpha val="38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smtClean="0">
              <a:solidFill>
                <a:schemeClr val="bg2"/>
              </a:solidFill>
              <a:latin typeface="Arial" panose="020B0604020202020204" pitchFamily="34" charset="0"/>
              <a:cs typeface="Arial" panose="020B0604020202020204" pitchFamily="34" charset="0"/>
            </a:rPr>
            <a:t>Design Spectral Response Acceleration</a:t>
          </a:r>
          <a:r>
            <a:rPr lang="en-US" sz="1600" kern="1200" dirty="0" smtClean="0">
              <a:solidFill>
                <a:schemeClr val="bg2"/>
              </a:solidFill>
            </a:rPr>
            <a:t/>
          </a:r>
          <a:br>
            <a:rPr lang="en-US" sz="1600" kern="1200" dirty="0" smtClean="0">
              <a:solidFill>
                <a:schemeClr val="bg2"/>
              </a:solidFill>
            </a:rPr>
          </a:br>
          <a:r>
            <a:rPr lang="en-US" sz="1600" b="0" kern="1200" dirty="0" smtClean="0">
              <a:solidFill>
                <a:schemeClr val="bg2"/>
              </a:solidFill>
              <a:latin typeface="Georgia" panose="02040502050405020303" pitchFamily="18" charset="0"/>
            </a:rPr>
            <a:t>(</a:t>
          </a:r>
          <a:r>
            <a:rPr lang="en-US" sz="1600" b="1" kern="1200" dirty="0" smtClean="0">
              <a:solidFill>
                <a:schemeClr val="bg2"/>
              </a:solidFill>
              <a:latin typeface="Georgia" panose="02040502050405020303" pitchFamily="18" charset="0"/>
            </a:rPr>
            <a:t>S</a:t>
          </a:r>
          <a:r>
            <a:rPr lang="en-US" sz="1600" b="1" kern="1200" baseline="-25000" dirty="0" smtClean="0">
              <a:solidFill>
                <a:schemeClr val="bg2"/>
              </a:solidFill>
              <a:latin typeface="Georgia" panose="02040502050405020303" pitchFamily="18" charset="0"/>
            </a:rPr>
            <a:t>DS</a:t>
          </a:r>
          <a:r>
            <a:rPr lang="en-US" sz="1600" b="1" kern="1200" dirty="0" smtClean="0">
              <a:solidFill>
                <a:schemeClr val="bg2"/>
              </a:solidFill>
              <a:latin typeface="Georgia" panose="02040502050405020303" pitchFamily="18" charset="0"/>
            </a:rPr>
            <a:t> </a:t>
          </a:r>
          <a:r>
            <a:rPr lang="en-US" sz="1600" b="0" kern="1200" dirty="0" smtClean="0">
              <a:solidFill>
                <a:schemeClr val="bg2"/>
              </a:solidFill>
              <a:latin typeface="Georgia" panose="02040502050405020303" pitchFamily="18" charset="0"/>
            </a:rPr>
            <a:t>&amp;</a:t>
          </a:r>
          <a:r>
            <a:rPr lang="en-US" sz="1600" b="1" kern="1200" dirty="0" smtClean="0">
              <a:solidFill>
                <a:schemeClr val="bg2"/>
              </a:solidFill>
              <a:latin typeface="Georgia" panose="02040502050405020303" pitchFamily="18" charset="0"/>
            </a:rPr>
            <a:t> S</a:t>
          </a:r>
          <a:r>
            <a:rPr lang="en-US" sz="1600" b="1" kern="1200" baseline="-25000" dirty="0" smtClean="0">
              <a:solidFill>
                <a:schemeClr val="bg2"/>
              </a:solidFill>
              <a:latin typeface="Georgia" panose="02040502050405020303" pitchFamily="18" charset="0"/>
            </a:rPr>
            <a:t>D1</a:t>
          </a:r>
          <a:r>
            <a:rPr lang="en-US" sz="1600" b="0" kern="1200" dirty="0" smtClean="0">
              <a:solidFill>
                <a:schemeClr val="bg2"/>
              </a:solidFill>
              <a:latin typeface="Georgia" panose="02040502050405020303" pitchFamily="18" charset="0"/>
            </a:rPr>
            <a:t>)</a:t>
          </a:r>
          <a:endParaRPr lang="en-US" sz="1600" b="0" kern="1200" dirty="0">
            <a:solidFill>
              <a:schemeClr val="bg2"/>
            </a:solidFill>
            <a:latin typeface="Georgia" panose="02040502050405020303" pitchFamily="18" charset="0"/>
          </a:endParaRPr>
        </a:p>
      </dsp:txBody>
      <dsp:txXfrm>
        <a:off x="2087255" y="1237684"/>
        <a:ext cx="1766696" cy="1060018"/>
      </dsp:txXfrm>
    </dsp:sp>
    <dsp:sp modelId="{420CCCB2-2D7A-4F55-BAA7-EB3F79063DEC}">
      <dsp:nvSpPr>
        <dsp:cNvPr id="0" name=""/>
        <dsp:cNvSpPr/>
      </dsp:nvSpPr>
      <dsp:spPr>
        <a:xfrm>
          <a:off x="4030621" y="1237684"/>
          <a:ext cx="1766696" cy="1060018"/>
        </a:xfrm>
        <a:prstGeom prst="rect">
          <a:avLst/>
        </a:prstGeom>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atMod val="105000"/>
            </a:schemeClr>
          </a:solidFill>
          <a:prstDash val="solid"/>
        </a:ln>
        <a:effectLst>
          <a:outerShdw blurRad="40000" dist="20000" dir="5400000" rotWithShape="0">
            <a:srgbClr val="000000">
              <a:alpha val="38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smtClean="0">
              <a:solidFill>
                <a:schemeClr val="bg2"/>
              </a:solidFill>
              <a:latin typeface="Arial" panose="020B0604020202020204" pitchFamily="34" charset="0"/>
              <a:cs typeface="Arial" panose="020B0604020202020204" pitchFamily="34" charset="0"/>
            </a:rPr>
            <a:t>Risk Category</a:t>
          </a:r>
          <a:r>
            <a:rPr lang="en-US" sz="1600" kern="1200" dirty="0" smtClean="0">
              <a:solidFill>
                <a:schemeClr val="bg2"/>
              </a:solidFill>
            </a:rPr>
            <a:t/>
          </a:r>
          <a:br>
            <a:rPr lang="en-US" sz="1600" kern="1200" dirty="0" smtClean="0">
              <a:solidFill>
                <a:schemeClr val="bg2"/>
              </a:solidFill>
            </a:rPr>
          </a:br>
          <a:r>
            <a:rPr lang="en-US" sz="1600" b="0" kern="1200" dirty="0" smtClean="0">
              <a:solidFill>
                <a:schemeClr val="bg2"/>
              </a:solidFill>
              <a:latin typeface="Georgia" panose="02040502050405020303" pitchFamily="18" charset="0"/>
            </a:rPr>
            <a:t>(</a:t>
          </a:r>
          <a:r>
            <a:rPr lang="en-US" sz="1600" b="1" kern="1200" dirty="0" smtClean="0">
              <a:solidFill>
                <a:schemeClr val="bg2"/>
              </a:solidFill>
              <a:latin typeface="Georgia" panose="02040502050405020303" pitchFamily="18" charset="0"/>
            </a:rPr>
            <a:t>I, II ,III or IV</a:t>
          </a:r>
          <a:r>
            <a:rPr lang="en-US" sz="1600" b="0" kern="1200" dirty="0" smtClean="0">
              <a:solidFill>
                <a:schemeClr val="bg2"/>
              </a:solidFill>
              <a:latin typeface="Georgia" panose="02040502050405020303" pitchFamily="18" charset="0"/>
            </a:rPr>
            <a:t>)</a:t>
          </a:r>
          <a:endParaRPr lang="en-US" sz="1600" b="0" kern="1200" dirty="0">
            <a:solidFill>
              <a:schemeClr val="bg2"/>
            </a:solidFill>
            <a:latin typeface="Georgia" panose="02040502050405020303" pitchFamily="18" charset="0"/>
          </a:endParaRPr>
        </a:p>
      </dsp:txBody>
      <dsp:txXfrm>
        <a:off x="4030621" y="1237684"/>
        <a:ext cx="1766696" cy="1060018"/>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65A1CCC-CD01-486E-9E5B-7247ADD5EA94}">
      <dsp:nvSpPr>
        <dsp:cNvPr id="0" name=""/>
        <dsp:cNvSpPr/>
      </dsp:nvSpPr>
      <dsp:spPr>
        <a:xfrm>
          <a:off x="0" y="0"/>
          <a:ext cx="5650003" cy="476794"/>
        </a:xfrm>
        <a:prstGeom prst="rect">
          <a:avLst/>
        </a:prstGeom>
        <a:solidFill>
          <a:schemeClr val="accent6">
            <a:shade val="9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b="0" kern="1200" dirty="0" smtClean="0">
              <a:solidFill>
                <a:schemeClr val="bg1">
                  <a:lumMod val="20000"/>
                  <a:lumOff val="80000"/>
                </a:schemeClr>
              </a:solidFill>
              <a:latin typeface="Arial" panose="020B0604020202020204" pitchFamily="34" charset="0"/>
              <a:cs typeface="Arial" panose="020B0604020202020204" pitchFamily="34" charset="0"/>
            </a:rPr>
            <a:t>Parameters for Determining SDC</a:t>
          </a:r>
          <a:endParaRPr lang="en-US" sz="1800" b="0" kern="1200" dirty="0">
            <a:solidFill>
              <a:schemeClr val="bg1">
                <a:lumMod val="20000"/>
                <a:lumOff val="80000"/>
              </a:schemeClr>
            </a:solidFill>
            <a:latin typeface="Arial" panose="020B0604020202020204" pitchFamily="34" charset="0"/>
            <a:cs typeface="Arial" panose="020B0604020202020204" pitchFamily="34" charset="0"/>
          </a:endParaRPr>
        </a:p>
      </dsp:txBody>
      <dsp:txXfrm>
        <a:off x="0" y="0"/>
        <a:ext cx="5650003" cy="476794"/>
      </dsp:txXfrm>
    </dsp:sp>
    <dsp:sp modelId="{D60E93BE-B5FF-4D8B-9842-4FE0B3DEB93B}">
      <dsp:nvSpPr>
        <dsp:cNvPr id="0" name=""/>
        <dsp:cNvSpPr/>
      </dsp:nvSpPr>
      <dsp:spPr>
        <a:xfrm>
          <a:off x="0" y="476794"/>
          <a:ext cx="5650003" cy="1001267"/>
        </a:xfrm>
        <a:prstGeom prst="rect">
          <a:avLst/>
        </a:prstGeom>
        <a:solidFill>
          <a:srgbClr val="7690A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lvl="0" algn="ctr" defTabSz="1422400">
            <a:lnSpc>
              <a:spcPct val="90000"/>
            </a:lnSpc>
            <a:spcBef>
              <a:spcPct val="0"/>
            </a:spcBef>
            <a:spcAft>
              <a:spcPct val="35000"/>
            </a:spcAft>
          </a:pPr>
          <a:r>
            <a:rPr lang="en-US" sz="3200" b="0" kern="1200" cap="none" spc="0" dirty="0" smtClean="0">
              <a:ln w="18415" cmpd="sng">
                <a:solidFill>
                  <a:srgbClr val="FFFFFF"/>
                </a:solidFill>
                <a:prstDash val="solid"/>
              </a:ln>
              <a:solidFill>
                <a:srgbClr val="FFFFFF"/>
              </a:solidFill>
              <a:effectLst>
                <a:outerShdw blurRad="63500" dir="3600000" algn="tl" rotWithShape="0">
                  <a:srgbClr val="000000">
                    <a:alpha val="51000"/>
                  </a:srgbClr>
                </a:outerShdw>
              </a:effectLst>
              <a:latin typeface="Arial" panose="020B0604020202020204" pitchFamily="34" charset="0"/>
              <a:cs typeface="Arial" panose="020B0604020202020204" pitchFamily="34" charset="0"/>
            </a:rPr>
            <a:t>Seismic Design Category</a:t>
          </a:r>
          <a:endParaRPr lang="en-US" sz="3200" b="0" kern="1200" cap="none" spc="0" dirty="0">
            <a:ln w="18415" cmpd="sng">
              <a:solidFill>
                <a:srgbClr val="FFFFFF"/>
              </a:solidFill>
              <a:prstDash val="solid"/>
            </a:ln>
            <a:solidFill>
              <a:srgbClr val="FFFFFF"/>
            </a:solidFill>
            <a:effectLst>
              <a:outerShdw blurRad="63500" dir="3600000" algn="tl" rotWithShape="0">
                <a:srgbClr val="000000">
                  <a:alpha val="51000"/>
                </a:srgbClr>
              </a:outerShdw>
            </a:effectLst>
            <a:latin typeface="Arial" panose="020B0604020202020204" pitchFamily="34" charset="0"/>
            <a:cs typeface="Arial" panose="020B0604020202020204" pitchFamily="34" charset="0"/>
          </a:endParaRPr>
        </a:p>
      </dsp:txBody>
      <dsp:txXfrm>
        <a:off x="0" y="476794"/>
        <a:ext cx="5650003" cy="1001267"/>
      </dsp:txXfrm>
    </dsp:sp>
    <dsp:sp modelId="{25ABCDC0-9F1F-4032-8359-A2B23FE36651}">
      <dsp:nvSpPr>
        <dsp:cNvPr id="0" name=""/>
        <dsp:cNvSpPr/>
      </dsp:nvSpPr>
      <dsp:spPr>
        <a:xfrm>
          <a:off x="0" y="1478062"/>
          <a:ext cx="5650003" cy="111251"/>
        </a:xfrm>
        <a:prstGeom prst="rect">
          <a:avLst/>
        </a:prstGeom>
        <a:solidFill>
          <a:schemeClr val="accent6">
            <a:shade val="9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2CF0F71-33D4-459C-9DEA-2173F94676C4}">
      <dsp:nvSpPr>
        <dsp:cNvPr id="0" name=""/>
        <dsp:cNvSpPr/>
      </dsp:nvSpPr>
      <dsp:spPr>
        <a:xfrm>
          <a:off x="4118" y="0"/>
          <a:ext cx="3961337" cy="3478213"/>
        </a:xfrm>
        <a:prstGeom prst="roundRect">
          <a:avLst>
            <a:gd name="adj" fmla="val 10000"/>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b="1" kern="1200"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Short period</a:t>
          </a:r>
          <a:endParaRPr lang="en-US" sz="2400" b="1" kern="1200"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endParaRPr>
        </a:p>
      </dsp:txBody>
      <dsp:txXfrm>
        <a:off x="4118" y="0"/>
        <a:ext cx="3961337" cy="1043463"/>
      </dsp:txXfrm>
    </dsp:sp>
    <dsp:sp modelId="{894A4303-6D80-4710-B96A-0927DCD9E829}">
      <dsp:nvSpPr>
        <dsp:cNvPr id="0" name=""/>
        <dsp:cNvSpPr/>
      </dsp:nvSpPr>
      <dsp:spPr>
        <a:xfrm>
          <a:off x="400251" y="1044482"/>
          <a:ext cx="3169070" cy="1048728"/>
        </a:xfrm>
        <a:prstGeom prst="roundRect">
          <a:avLst>
            <a:gd name="adj" fmla="val 10000"/>
          </a:avLst>
        </a:prstGeom>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atMod val="105000"/>
            </a:schemeClr>
          </a:solidFill>
          <a:prstDash val="solid"/>
        </a:ln>
        <a:effectLst>
          <a:outerShdw blurRad="40000" dist="20000" dir="5400000" rotWithShape="0">
            <a:srgbClr val="000000">
              <a:alpha val="38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139700" tIns="104775" rIns="139700" bIns="104775" numCol="1" spcCol="1270" anchor="ctr" anchorCtr="0">
          <a:noAutofit/>
        </a:bodyPr>
        <a:lstStyle/>
        <a:p>
          <a:pPr lvl="0" algn="ctr" defTabSz="2444750">
            <a:lnSpc>
              <a:spcPct val="90000"/>
            </a:lnSpc>
            <a:spcBef>
              <a:spcPct val="0"/>
            </a:spcBef>
            <a:spcAft>
              <a:spcPct val="35000"/>
            </a:spcAft>
          </a:pPr>
          <a:r>
            <a:rPr lang="en-US" sz="5500" kern="1200" dirty="0" smtClean="0"/>
            <a:t> </a:t>
          </a:r>
          <a:endParaRPr lang="en-US" sz="5500" kern="1200" dirty="0"/>
        </a:p>
      </dsp:txBody>
      <dsp:txXfrm>
        <a:off x="430967" y="1075198"/>
        <a:ext cx="3107638" cy="987296"/>
      </dsp:txXfrm>
    </dsp:sp>
    <dsp:sp modelId="{29302179-0B0D-4863-90CA-30CB9DA405EA}">
      <dsp:nvSpPr>
        <dsp:cNvPr id="0" name=""/>
        <dsp:cNvSpPr/>
      </dsp:nvSpPr>
      <dsp:spPr>
        <a:xfrm>
          <a:off x="400251" y="2254554"/>
          <a:ext cx="3169070" cy="1048728"/>
        </a:xfrm>
        <a:prstGeom prst="roundRect">
          <a:avLst>
            <a:gd name="adj" fmla="val 10000"/>
          </a:avLst>
        </a:prstGeom>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atMod val="105000"/>
            </a:schemeClr>
          </a:solidFill>
          <a:prstDash val="solid"/>
        </a:ln>
        <a:effectLst>
          <a:outerShdw blurRad="40000" dist="20000" dir="5400000" rotWithShape="0">
            <a:srgbClr val="000000">
              <a:alpha val="38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40640" tIns="30480" rIns="40640" bIns="30480" numCol="1" spcCol="1270" anchor="ctr" anchorCtr="0">
          <a:noAutofit/>
        </a:bodyPr>
        <a:lstStyle/>
        <a:p>
          <a:pPr lvl="0" algn="ctr" defTabSz="711200">
            <a:lnSpc>
              <a:spcPct val="90000"/>
            </a:lnSpc>
            <a:spcBef>
              <a:spcPct val="0"/>
            </a:spcBef>
            <a:spcAft>
              <a:spcPct val="35000"/>
            </a:spcAft>
          </a:pPr>
          <a:r>
            <a:rPr kumimoji="1" lang="en-US" sz="1600" kern="1200" dirty="0" smtClean="0">
              <a:solidFill>
                <a:schemeClr val="bg2"/>
              </a:solidFill>
              <a:latin typeface="Arial" panose="020B0604020202020204" pitchFamily="34" charset="0"/>
              <a:cs typeface="Arial" panose="020B0604020202020204" pitchFamily="34" charset="0"/>
            </a:rPr>
            <a:t>(IBC Eq. 16-37)</a:t>
          </a:r>
        </a:p>
        <a:p>
          <a:pPr lvl="0" algn="ctr" defTabSz="711200">
            <a:lnSpc>
              <a:spcPct val="90000"/>
            </a:lnSpc>
            <a:spcBef>
              <a:spcPct val="0"/>
            </a:spcBef>
            <a:spcAft>
              <a:spcPct val="35000"/>
            </a:spcAft>
          </a:pPr>
          <a:r>
            <a:rPr kumimoji="1" lang="en-US" sz="1600" kern="1200" dirty="0" smtClean="0">
              <a:solidFill>
                <a:schemeClr val="bg2"/>
              </a:solidFill>
              <a:latin typeface="Arial" panose="020B0604020202020204" pitchFamily="34" charset="0"/>
              <a:cs typeface="Arial" panose="020B0604020202020204" pitchFamily="34" charset="0"/>
            </a:rPr>
            <a:t>(ASCE 7-10 Eq. 11.4-1)</a:t>
          </a:r>
          <a:endParaRPr lang="en-US" sz="1600" kern="1200" dirty="0">
            <a:solidFill>
              <a:schemeClr val="bg2"/>
            </a:solidFill>
          </a:endParaRPr>
        </a:p>
      </dsp:txBody>
      <dsp:txXfrm>
        <a:off x="430967" y="2285270"/>
        <a:ext cx="3107638" cy="987296"/>
      </dsp:txXfrm>
    </dsp:sp>
    <dsp:sp modelId="{BC38452E-0CD3-40A4-8501-FB07945A86B7}">
      <dsp:nvSpPr>
        <dsp:cNvPr id="0" name=""/>
        <dsp:cNvSpPr/>
      </dsp:nvSpPr>
      <dsp:spPr>
        <a:xfrm>
          <a:off x="4262556" y="0"/>
          <a:ext cx="3961337" cy="3478213"/>
        </a:xfrm>
        <a:prstGeom prst="roundRect">
          <a:avLst>
            <a:gd name="adj" fmla="val 10000"/>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b="1" kern="1200"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1-second period</a:t>
          </a:r>
          <a:endParaRPr lang="en-US" sz="2400" b="1" kern="1200"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endParaRPr>
        </a:p>
      </dsp:txBody>
      <dsp:txXfrm>
        <a:off x="4262556" y="0"/>
        <a:ext cx="3961337" cy="1043463"/>
      </dsp:txXfrm>
    </dsp:sp>
    <dsp:sp modelId="{FAAD7E9F-1D27-4397-9286-B2D062C19FFC}">
      <dsp:nvSpPr>
        <dsp:cNvPr id="0" name=""/>
        <dsp:cNvSpPr/>
      </dsp:nvSpPr>
      <dsp:spPr>
        <a:xfrm>
          <a:off x="4658689" y="1044482"/>
          <a:ext cx="3169070" cy="1048728"/>
        </a:xfrm>
        <a:prstGeom prst="roundRect">
          <a:avLst>
            <a:gd name="adj" fmla="val 10000"/>
          </a:avLst>
        </a:prstGeom>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atMod val="105000"/>
            </a:schemeClr>
          </a:solidFill>
          <a:prstDash val="solid"/>
        </a:ln>
        <a:effectLst>
          <a:outerShdw blurRad="40000" dist="20000" dir="5400000" rotWithShape="0">
            <a:srgbClr val="000000">
              <a:alpha val="38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139700" tIns="104775" rIns="139700" bIns="104775" numCol="1" spcCol="1270" anchor="ctr" anchorCtr="0">
          <a:noAutofit/>
        </a:bodyPr>
        <a:lstStyle/>
        <a:p>
          <a:pPr lvl="0" algn="ctr" defTabSz="2444750">
            <a:lnSpc>
              <a:spcPct val="90000"/>
            </a:lnSpc>
            <a:spcBef>
              <a:spcPct val="0"/>
            </a:spcBef>
            <a:spcAft>
              <a:spcPct val="35000"/>
            </a:spcAft>
          </a:pPr>
          <a:r>
            <a:rPr lang="en-US" sz="5500" kern="1200" dirty="0" smtClean="0"/>
            <a:t> </a:t>
          </a:r>
          <a:endParaRPr lang="en-US" sz="5500" kern="1200" dirty="0"/>
        </a:p>
      </dsp:txBody>
      <dsp:txXfrm>
        <a:off x="4689405" y="1075198"/>
        <a:ext cx="3107638" cy="987296"/>
      </dsp:txXfrm>
    </dsp:sp>
    <dsp:sp modelId="{3A4AC612-56D4-423A-9B69-5702A5E8FB5A}">
      <dsp:nvSpPr>
        <dsp:cNvPr id="0" name=""/>
        <dsp:cNvSpPr/>
      </dsp:nvSpPr>
      <dsp:spPr>
        <a:xfrm>
          <a:off x="4658689" y="2254554"/>
          <a:ext cx="3169070" cy="1048728"/>
        </a:xfrm>
        <a:prstGeom prst="roundRect">
          <a:avLst>
            <a:gd name="adj" fmla="val 10000"/>
          </a:avLst>
        </a:prstGeom>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atMod val="105000"/>
            </a:schemeClr>
          </a:solidFill>
          <a:prstDash val="solid"/>
        </a:ln>
        <a:effectLst>
          <a:outerShdw blurRad="40000" dist="20000" dir="5400000" rotWithShape="0">
            <a:srgbClr val="000000">
              <a:alpha val="38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40640" tIns="30480" rIns="40640" bIns="30480" numCol="1" spcCol="1270" anchor="ctr" anchorCtr="0">
          <a:noAutofit/>
        </a:bodyPr>
        <a:lstStyle/>
        <a:p>
          <a:pPr lvl="0" algn="ctr" defTabSz="711200">
            <a:lnSpc>
              <a:spcPct val="90000"/>
            </a:lnSpc>
            <a:spcBef>
              <a:spcPct val="0"/>
            </a:spcBef>
            <a:spcAft>
              <a:spcPct val="35000"/>
            </a:spcAft>
          </a:pPr>
          <a:r>
            <a:rPr kumimoji="1" lang="en-US" sz="1600" kern="1200" dirty="0" smtClean="0">
              <a:solidFill>
                <a:schemeClr val="bg2"/>
              </a:solidFill>
              <a:latin typeface="Arial" panose="020B0604020202020204" pitchFamily="34" charset="0"/>
              <a:cs typeface="Arial" panose="020B0604020202020204" pitchFamily="34" charset="0"/>
            </a:rPr>
            <a:t>(IBC Eq. 16-38)</a:t>
          </a:r>
        </a:p>
        <a:p>
          <a:pPr lvl="0" algn="ctr" defTabSz="711200">
            <a:lnSpc>
              <a:spcPct val="90000"/>
            </a:lnSpc>
            <a:spcBef>
              <a:spcPct val="0"/>
            </a:spcBef>
            <a:spcAft>
              <a:spcPct val="35000"/>
            </a:spcAft>
          </a:pPr>
          <a:r>
            <a:rPr kumimoji="1" lang="en-US" sz="1600" kern="1200" dirty="0" smtClean="0">
              <a:solidFill>
                <a:schemeClr val="bg2"/>
              </a:solidFill>
              <a:latin typeface="Arial" panose="020B0604020202020204" pitchFamily="34" charset="0"/>
              <a:cs typeface="Arial" panose="020B0604020202020204" pitchFamily="34" charset="0"/>
            </a:rPr>
            <a:t>(ASCE 7-10 Eq. 11.4-2)</a:t>
          </a:r>
          <a:endParaRPr lang="en-US" sz="1600" kern="1200" dirty="0">
            <a:solidFill>
              <a:schemeClr val="bg2"/>
            </a:solidFill>
          </a:endParaRPr>
        </a:p>
      </dsp:txBody>
      <dsp:txXfrm>
        <a:off x="4689405" y="2285270"/>
        <a:ext cx="3107638" cy="987296"/>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2CF0F71-33D4-459C-9DEA-2173F94676C4}">
      <dsp:nvSpPr>
        <dsp:cNvPr id="0" name=""/>
        <dsp:cNvSpPr/>
      </dsp:nvSpPr>
      <dsp:spPr>
        <a:xfrm>
          <a:off x="4118" y="0"/>
          <a:ext cx="3961337" cy="3478213"/>
        </a:xfrm>
        <a:prstGeom prst="roundRect">
          <a:avLst>
            <a:gd name="adj" fmla="val 10000"/>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b="1" kern="1200"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Short period</a:t>
          </a:r>
          <a:endParaRPr lang="en-US" sz="2400" b="1" kern="1200"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endParaRPr>
        </a:p>
      </dsp:txBody>
      <dsp:txXfrm>
        <a:off x="4118" y="0"/>
        <a:ext cx="3961337" cy="1043463"/>
      </dsp:txXfrm>
    </dsp:sp>
    <dsp:sp modelId="{894A4303-6D80-4710-B96A-0927DCD9E829}">
      <dsp:nvSpPr>
        <dsp:cNvPr id="0" name=""/>
        <dsp:cNvSpPr/>
      </dsp:nvSpPr>
      <dsp:spPr>
        <a:xfrm>
          <a:off x="400251" y="1044482"/>
          <a:ext cx="3169070" cy="1048728"/>
        </a:xfrm>
        <a:prstGeom prst="roundRect">
          <a:avLst>
            <a:gd name="adj" fmla="val 10000"/>
          </a:avLst>
        </a:prstGeom>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atMod val="105000"/>
            </a:schemeClr>
          </a:solidFill>
          <a:prstDash val="solid"/>
        </a:ln>
        <a:effectLst>
          <a:outerShdw blurRad="40000" dist="20000" dir="5400000" rotWithShape="0">
            <a:srgbClr val="000000">
              <a:alpha val="38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139700" tIns="104775" rIns="139700" bIns="104775" numCol="1" spcCol="1270" anchor="ctr" anchorCtr="0">
          <a:noAutofit/>
        </a:bodyPr>
        <a:lstStyle/>
        <a:p>
          <a:pPr lvl="0" algn="ctr" defTabSz="2444750">
            <a:lnSpc>
              <a:spcPct val="90000"/>
            </a:lnSpc>
            <a:spcBef>
              <a:spcPct val="0"/>
            </a:spcBef>
            <a:spcAft>
              <a:spcPct val="35000"/>
            </a:spcAft>
          </a:pPr>
          <a:r>
            <a:rPr lang="en-US" sz="5500" kern="1200" dirty="0" smtClean="0"/>
            <a:t> </a:t>
          </a:r>
          <a:endParaRPr lang="en-US" sz="5500" kern="1200" dirty="0"/>
        </a:p>
      </dsp:txBody>
      <dsp:txXfrm>
        <a:off x="430967" y="1075198"/>
        <a:ext cx="3107638" cy="987296"/>
      </dsp:txXfrm>
    </dsp:sp>
    <dsp:sp modelId="{29302179-0B0D-4863-90CA-30CB9DA405EA}">
      <dsp:nvSpPr>
        <dsp:cNvPr id="0" name=""/>
        <dsp:cNvSpPr/>
      </dsp:nvSpPr>
      <dsp:spPr>
        <a:xfrm>
          <a:off x="400251" y="2254554"/>
          <a:ext cx="3169070" cy="1048728"/>
        </a:xfrm>
        <a:prstGeom prst="roundRect">
          <a:avLst>
            <a:gd name="adj" fmla="val 10000"/>
          </a:avLst>
        </a:prstGeom>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atMod val="105000"/>
            </a:schemeClr>
          </a:solidFill>
          <a:prstDash val="solid"/>
        </a:ln>
        <a:effectLst>
          <a:outerShdw blurRad="40000" dist="20000" dir="5400000" rotWithShape="0">
            <a:srgbClr val="000000">
              <a:alpha val="38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40640" tIns="30480" rIns="40640" bIns="30480" numCol="1" spcCol="1270" anchor="ctr" anchorCtr="0">
          <a:noAutofit/>
        </a:bodyPr>
        <a:lstStyle/>
        <a:p>
          <a:pPr lvl="0" algn="ctr" defTabSz="711200">
            <a:lnSpc>
              <a:spcPct val="90000"/>
            </a:lnSpc>
            <a:spcBef>
              <a:spcPct val="0"/>
            </a:spcBef>
            <a:spcAft>
              <a:spcPct val="35000"/>
            </a:spcAft>
          </a:pPr>
          <a:r>
            <a:rPr kumimoji="1" lang="en-US" sz="1600" kern="1200" dirty="0" smtClean="0">
              <a:solidFill>
                <a:schemeClr val="bg2"/>
              </a:solidFill>
              <a:latin typeface="Arial" panose="020B0604020202020204" pitchFamily="34" charset="0"/>
              <a:cs typeface="Arial" panose="020B0604020202020204" pitchFamily="34" charset="0"/>
            </a:rPr>
            <a:t>(IBC Eq. 16-39)</a:t>
          </a:r>
        </a:p>
        <a:p>
          <a:pPr lvl="0" algn="ctr" defTabSz="711200">
            <a:lnSpc>
              <a:spcPct val="90000"/>
            </a:lnSpc>
            <a:spcBef>
              <a:spcPct val="0"/>
            </a:spcBef>
            <a:spcAft>
              <a:spcPct val="35000"/>
            </a:spcAft>
          </a:pPr>
          <a:r>
            <a:rPr kumimoji="1" lang="en-US" sz="1600" kern="1200" dirty="0" smtClean="0">
              <a:solidFill>
                <a:schemeClr val="bg2"/>
              </a:solidFill>
              <a:latin typeface="Arial" panose="020B0604020202020204" pitchFamily="34" charset="0"/>
              <a:cs typeface="Arial" panose="020B0604020202020204" pitchFamily="34" charset="0"/>
            </a:rPr>
            <a:t>(ASCE 7-10 Eq. 11.4-3)</a:t>
          </a:r>
          <a:endParaRPr lang="en-US" sz="1600" kern="1200" dirty="0">
            <a:solidFill>
              <a:schemeClr val="bg2"/>
            </a:solidFill>
          </a:endParaRPr>
        </a:p>
      </dsp:txBody>
      <dsp:txXfrm>
        <a:off x="430967" y="2285270"/>
        <a:ext cx="3107638" cy="987296"/>
      </dsp:txXfrm>
    </dsp:sp>
    <dsp:sp modelId="{BC38452E-0CD3-40A4-8501-FB07945A86B7}">
      <dsp:nvSpPr>
        <dsp:cNvPr id="0" name=""/>
        <dsp:cNvSpPr/>
      </dsp:nvSpPr>
      <dsp:spPr>
        <a:xfrm>
          <a:off x="4262556" y="0"/>
          <a:ext cx="3961337" cy="3478213"/>
        </a:xfrm>
        <a:prstGeom prst="roundRect">
          <a:avLst>
            <a:gd name="adj" fmla="val 10000"/>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b="1" kern="1200"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1-second period</a:t>
          </a:r>
          <a:endParaRPr lang="en-US" sz="2400" b="1" kern="1200"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endParaRPr>
        </a:p>
      </dsp:txBody>
      <dsp:txXfrm>
        <a:off x="4262556" y="0"/>
        <a:ext cx="3961337" cy="1043463"/>
      </dsp:txXfrm>
    </dsp:sp>
    <dsp:sp modelId="{FAAD7E9F-1D27-4397-9286-B2D062C19FFC}">
      <dsp:nvSpPr>
        <dsp:cNvPr id="0" name=""/>
        <dsp:cNvSpPr/>
      </dsp:nvSpPr>
      <dsp:spPr>
        <a:xfrm>
          <a:off x="4658689" y="1044482"/>
          <a:ext cx="3169070" cy="1048728"/>
        </a:xfrm>
        <a:prstGeom prst="roundRect">
          <a:avLst>
            <a:gd name="adj" fmla="val 10000"/>
          </a:avLst>
        </a:prstGeom>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atMod val="105000"/>
            </a:schemeClr>
          </a:solidFill>
          <a:prstDash val="solid"/>
        </a:ln>
        <a:effectLst>
          <a:outerShdw blurRad="40000" dist="20000" dir="5400000" rotWithShape="0">
            <a:srgbClr val="000000">
              <a:alpha val="38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139700" tIns="104775" rIns="139700" bIns="104775" numCol="1" spcCol="1270" anchor="ctr" anchorCtr="0">
          <a:noAutofit/>
        </a:bodyPr>
        <a:lstStyle/>
        <a:p>
          <a:pPr lvl="0" algn="ctr" defTabSz="2444750">
            <a:lnSpc>
              <a:spcPct val="90000"/>
            </a:lnSpc>
            <a:spcBef>
              <a:spcPct val="0"/>
            </a:spcBef>
            <a:spcAft>
              <a:spcPct val="35000"/>
            </a:spcAft>
          </a:pPr>
          <a:r>
            <a:rPr lang="en-US" sz="5500" kern="1200" dirty="0" smtClean="0"/>
            <a:t> </a:t>
          </a:r>
          <a:endParaRPr lang="en-US" sz="5500" kern="1200" dirty="0"/>
        </a:p>
      </dsp:txBody>
      <dsp:txXfrm>
        <a:off x="4689405" y="1075198"/>
        <a:ext cx="3107638" cy="987296"/>
      </dsp:txXfrm>
    </dsp:sp>
    <dsp:sp modelId="{3A4AC612-56D4-423A-9B69-5702A5E8FB5A}">
      <dsp:nvSpPr>
        <dsp:cNvPr id="0" name=""/>
        <dsp:cNvSpPr/>
      </dsp:nvSpPr>
      <dsp:spPr>
        <a:xfrm>
          <a:off x="4658689" y="2254554"/>
          <a:ext cx="3169070" cy="1048728"/>
        </a:xfrm>
        <a:prstGeom prst="roundRect">
          <a:avLst>
            <a:gd name="adj" fmla="val 10000"/>
          </a:avLst>
        </a:prstGeom>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atMod val="105000"/>
            </a:schemeClr>
          </a:solidFill>
          <a:prstDash val="solid"/>
        </a:ln>
        <a:effectLst>
          <a:outerShdw blurRad="40000" dist="20000" dir="5400000" rotWithShape="0">
            <a:srgbClr val="000000">
              <a:alpha val="38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40640" tIns="30480" rIns="40640" bIns="30480" numCol="1" spcCol="1270" anchor="ctr" anchorCtr="0">
          <a:noAutofit/>
        </a:bodyPr>
        <a:lstStyle/>
        <a:p>
          <a:pPr lvl="0" algn="ctr" defTabSz="711200">
            <a:lnSpc>
              <a:spcPct val="90000"/>
            </a:lnSpc>
            <a:spcBef>
              <a:spcPct val="0"/>
            </a:spcBef>
            <a:spcAft>
              <a:spcPct val="35000"/>
            </a:spcAft>
          </a:pPr>
          <a:r>
            <a:rPr kumimoji="1" lang="en-US" sz="1600" kern="1200" dirty="0" smtClean="0">
              <a:solidFill>
                <a:schemeClr val="bg2"/>
              </a:solidFill>
              <a:latin typeface="Arial" panose="020B0604020202020204" pitchFamily="34" charset="0"/>
              <a:cs typeface="Arial" panose="020B0604020202020204" pitchFamily="34" charset="0"/>
            </a:rPr>
            <a:t>(IBC Eq. 16-40)</a:t>
          </a:r>
        </a:p>
        <a:p>
          <a:pPr lvl="0" algn="ctr" defTabSz="711200">
            <a:lnSpc>
              <a:spcPct val="90000"/>
            </a:lnSpc>
            <a:spcBef>
              <a:spcPct val="0"/>
            </a:spcBef>
            <a:spcAft>
              <a:spcPct val="35000"/>
            </a:spcAft>
          </a:pPr>
          <a:r>
            <a:rPr kumimoji="1" lang="en-US" sz="1600" kern="1200" dirty="0" smtClean="0">
              <a:solidFill>
                <a:schemeClr val="bg2"/>
              </a:solidFill>
              <a:latin typeface="Arial" panose="020B0604020202020204" pitchFamily="34" charset="0"/>
              <a:cs typeface="Arial" panose="020B0604020202020204" pitchFamily="34" charset="0"/>
            </a:rPr>
            <a:t>(ASCE 7-10 Eq. 11.4-4)</a:t>
          </a:r>
          <a:endParaRPr lang="en-US" sz="1600" kern="1200" dirty="0">
            <a:solidFill>
              <a:schemeClr val="bg2"/>
            </a:solidFill>
          </a:endParaRPr>
        </a:p>
      </dsp:txBody>
      <dsp:txXfrm>
        <a:off x="4689405" y="2285270"/>
        <a:ext cx="3107638" cy="987296"/>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9984E46-26E1-418A-8176-09E8EFC46BB0}">
      <dsp:nvSpPr>
        <dsp:cNvPr id="0" name=""/>
        <dsp:cNvSpPr/>
      </dsp:nvSpPr>
      <dsp:spPr>
        <a:xfrm>
          <a:off x="1983" y="0"/>
          <a:ext cx="1946519" cy="4343400"/>
        </a:xfrm>
        <a:prstGeom prst="roundRect">
          <a:avLst>
            <a:gd name="adj" fmla="val 10000"/>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240030" tIns="240030" rIns="240030" bIns="240030" numCol="1" spcCol="1270" anchor="ctr" anchorCtr="0">
          <a:noAutofit/>
        </a:bodyPr>
        <a:lstStyle/>
        <a:p>
          <a:pPr lvl="0" algn="ctr" defTabSz="2800350">
            <a:lnSpc>
              <a:spcPct val="90000"/>
            </a:lnSpc>
            <a:spcBef>
              <a:spcPct val="0"/>
            </a:spcBef>
            <a:spcAft>
              <a:spcPct val="35000"/>
            </a:spcAft>
          </a:pPr>
          <a:r>
            <a:rPr lang="en-US" sz="6300" b="1" kern="1200"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Georgia" panose="02040502050405020303" pitchFamily="18" charset="0"/>
            </a:rPr>
            <a:t>I</a:t>
          </a:r>
          <a:endParaRPr lang="en-US" sz="6300" b="1" kern="1200"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Georgia" panose="02040502050405020303" pitchFamily="18" charset="0"/>
          </a:endParaRPr>
        </a:p>
      </dsp:txBody>
      <dsp:txXfrm>
        <a:off x="1983" y="0"/>
        <a:ext cx="1946519" cy="1303020"/>
      </dsp:txXfrm>
    </dsp:sp>
    <dsp:sp modelId="{42D971FD-4343-4259-9CB3-94A58BD4FF1B}">
      <dsp:nvSpPr>
        <dsp:cNvPr id="0" name=""/>
        <dsp:cNvSpPr/>
      </dsp:nvSpPr>
      <dsp:spPr>
        <a:xfrm>
          <a:off x="196635" y="1304292"/>
          <a:ext cx="1557215" cy="1309594"/>
        </a:xfrm>
        <a:prstGeom prst="roundRect">
          <a:avLst>
            <a:gd name="adj" fmla="val 10000"/>
          </a:avLst>
        </a:prstGeom>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atMod val="105000"/>
            </a:schemeClr>
          </a:solidFill>
          <a:prstDash val="solid"/>
        </a:ln>
        <a:effectLst>
          <a:outerShdw blurRad="40000" dist="20000" dir="5400000" rotWithShape="0">
            <a:srgbClr val="000000">
              <a:alpha val="38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45720" tIns="34290" rIns="45720" bIns="34290" numCol="1" spcCol="1270" anchor="ctr" anchorCtr="0">
          <a:noAutofit/>
        </a:bodyPr>
        <a:lstStyle/>
        <a:p>
          <a:pPr lvl="0" algn="ctr" defTabSz="800100">
            <a:lnSpc>
              <a:spcPct val="90000"/>
            </a:lnSpc>
            <a:spcBef>
              <a:spcPct val="0"/>
            </a:spcBef>
            <a:spcAft>
              <a:spcPct val="35000"/>
            </a:spcAft>
          </a:pPr>
          <a:r>
            <a:rPr lang="en-US" sz="1800" kern="1200" dirty="0" smtClean="0">
              <a:solidFill>
                <a:schemeClr val="bg2"/>
              </a:solidFill>
              <a:latin typeface="Arial" panose="020B0604020202020204" pitchFamily="34" charset="0"/>
              <a:cs typeface="Arial" panose="020B0604020202020204" pitchFamily="34" charset="0"/>
            </a:rPr>
            <a:t>Low Hazard Structures</a:t>
          </a:r>
          <a:endParaRPr lang="en-US" sz="1800" b="1" kern="1200" dirty="0">
            <a:solidFill>
              <a:schemeClr val="bg2"/>
            </a:solidFill>
            <a:latin typeface="Arial" panose="020B0604020202020204" pitchFamily="34" charset="0"/>
            <a:cs typeface="Arial" panose="020B0604020202020204" pitchFamily="34" charset="0"/>
          </a:endParaRPr>
        </a:p>
      </dsp:txBody>
      <dsp:txXfrm>
        <a:off x="234992" y="1342649"/>
        <a:ext cx="1480501" cy="1232880"/>
      </dsp:txXfrm>
    </dsp:sp>
    <dsp:sp modelId="{21CEF159-0940-402A-9565-8D60366FD29A}">
      <dsp:nvSpPr>
        <dsp:cNvPr id="0" name=""/>
        <dsp:cNvSpPr/>
      </dsp:nvSpPr>
      <dsp:spPr>
        <a:xfrm>
          <a:off x="196635" y="2815363"/>
          <a:ext cx="1557215" cy="1309594"/>
        </a:xfrm>
        <a:prstGeom prst="roundRect">
          <a:avLst>
            <a:gd name="adj" fmla="val 10000"/>
          </a:avLst>
        </a:prstGeom>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atMod val="105000"/>
            </a:schemeClr>
          </a:solidFill>
          <a:prstDash val="solid"/>
        </a:ln>
        <a:effectLst>
          <a:outerShdw blurRad="40000" dist="20000" dir="5400000" rotWithShape="0">
            <a:srgbClr val="000000">
              <a:alpha val="38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40640" tIns="30480" rIns="40640" bIns="30480" numCol="1" spcCol="1270" anchor="ctr" anchorCtr="0">
          <a:noAutofit/>
        </a:bodyPr>
        <a:lstStyle/>
        <a:p>
          <a:pPr lvl="0" algn="ctr" defTabSz="711200">
            <a:lnSpc>
              <a:spcPct val="90000"/>
            </a:lnSpc>
            <a:spcBef>
              <a:spcPct val="0"/>
            </a:spcBef>
            <a:spcAft>
              <a:spcPct val="35000"/>
            </a:spcAft>
          </a:pPr>
          <a:r>
            <a:rPr lang="en-US" sz="1600" kern="1200" dirty="0" smtClean="0">
              <a:solidFill>
                <a:schemeClr val="bg2"/>
              </a:solidFill>
              <a:latin typeface="Arial" panose="020B0604020202020204" pitchFamily="34" charset="0"/>
              <a:cs typeface="Arial" panose="020B0604020202020204" pitchFamily="34" charset="0"/>
            </a:rPr>
            <a:t>Barns, storages, gatehouses</a:t>
          </a:r>
          <a:endParaRPr lang="en-US" sz="1600" kern="1200" dirty="0">
            <a:solidFill>
              <a:schemeClr val="bg2"/>
            </a:solidFill>
            <a:latin typeface="Arial" panose="020B0604020202020204" pitchFamily="34" charset="0"/>
            <a:cs typeface="Arial" panose="020B0604020202020204" pitchFamily="34" charset="0"/>
          </a:endParaRPr>
        </a:p>
      </dsp:txBody>
      <dsp:txXfrm>
        <a:off x="234992" y="2853720"/>
        <a:ext cx="1480501" cy="1232880"/>
      </dsp:txXfrm>
    </dsp:sp>
    <dsp:sp modelId="{C2AA4060-15B8-4FDB-A109-C83E37A6D0C3}">
      <dsp:nvSpPr>
        <dsp:cNvPr id="0" name=""/>
        <dsp:cNvSpPr/>
      </dsp:nvSpPr>
      <dsp:spPr>
        <a:xfrm>
          <a:off x="2094492" y="0"/>
          <a:ext cx="1946519" cy="4343400"/>
        </a:xfrm>
        <a:prstGeom prst="roundRect">
          <a:avLst>
            <a:gd name="adj" fmla="val 10000"/>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240030" tIns="240030" rIns="240030" bIns="240030" numCol="1" spcCol="1270" anchor="ctr" anchorCtr="0">
          <a:noAutofit/>
        </a:bodyPr>
        <a:lstStyle/>
        <a:p>
          <a:pPr lvl="0" algn="ctr" defTabSz="2800350">
            <a:lnSpc>
              <a:spcPct val="90000"/>
            </a:lnSpc>
            <a:spcBef>
              <a:spcPct val="0"/>
            </a:spcBef>
            <a:spcAft>
              <a:spcPct val="35000"/>
            </a:spcAft>
          </a:pPr>
          <a:r>
            <a:rPr lang="en-US" sz="6300" b="1" kern="1200"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Georgia" panose="02040502050405020303" pitchFamily="18" charset="0"/>
            </a:rPr>
            <a:t>II</a:t>
          </a:r>
          <a:endParaRPr lang="en-US" sz="6300" b="1" kern="1200"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Georgia" panose="02040502050405020303" pitchFamily="18" charset="0"/>
          </a:endParaRPr>
        </a:p>
      </dsp:txBody>
      <dsp:txXfrm>
        <a:off x="2094492" y="0"/>
        <a:ext cx="1946519" cy="1303020"/>
      </dsp:txXfrm>
    </dsp:sp>
    <dsp:sp modelId="{5F0F5F02-5EE5-42FD-B590-14995ACBDE85}">
      <dsp:nvSpPr>
        <dsp:cNvPr id="0" name=""/>
        <dsp:cNvSpPr/>
      </dsp:nvSpPr>
      <dsp:spPr>
        <a:xfrm>
          <a:off x="2289144" y="1304292"/>
          <a:ext cx="1557215" cy="1309594"/>
        </a:xfrm>
        <a:prstGeom prst="roundRect">
          <a:avLst>
            <a:gd name="adj" fmla="val 10000"/>
          </a:avLst>
        </a:prstGeom>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atMod val="105000"/>
            </a:schemeClr>
          </a:solidFill>
          <a:prstDash val="solid"/>
        </a:ln>
        <a:effectLst>
          <a:outerShdw blurRad="40000" dist="20000" dir="5400000" rotWithShape="0">
            <a:srgbClr val="000000">
              <a:alpha val="38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45720" tIns="34290" rIns="45720" bIns="34290" numCol="1" spcCol="1270" anchor="ctr" anchorCtr="0">
          <a:noAutofit/>
        </a:bodyPr>
        <a:lstStyle/>
        <a:p>
          <a:pPr lvl="0" algn="ctr" defTabSz="800100">
            <a:lnSpc>
              <a:spcPct val="90000"/>
            </a:lnSpc>
            <a:spcBef>
              <a:spcPct val="0"/>
            </a:spcBef>
            <a:spcAft>
              <a:spcPct val="35000"/>
            </a:spcAft>
          </a:pPr>
          <a:r>
            <a:rPr lang="en-US" sz="1800" kern="1200" dirty="0" smtClean="0">
              <a:solidFill>
                <a:schemeClr val="bg2"/>
              </a:solidFill>
              <a:latin typeface="Arial" panose="020B0604020202020204" pitchFamily="34" charset="0"/>
              <a:cs typeface="Arial" panose="020B0604020202020204" pitchFamily="34" charset="0"/>
            </a:rPr>
            <a:t>Common Buildings</a:t>
          </a:r>
          <a:endParaRPr lang="en-US" sz="1800" b="1" kern="1200" dirty="0">
            <a:solidFill>
              <a:schemeClr val="bg2"/>
            </a:solidFill>
            <a:latin typeface="Arial" panose="020B0604020202020204" pitchFamily="34" charset="0"/>
            <a:cs typeface="Arial" panose="020B0604020202020204" pitchFamily="34" charset="0"/>
          </a:endParaRPr>
        </a:p>
      </dsp:txBody>
      <dsp:txXfrm>
        <a:off x="2327501" y="1342649"/>
        <a:ext cx="1480501" cy="1232880"/>
      </dsp:txXfrm>
    </dsp:sp>
    <dsp:sp modelId="{6643F1A0-536E-491E-9E39-13281324FD18}">
      <dsp:nvSpPr>
        <dsp:cNvPr id="0" name=""/>
        <dsp:cNvSpPr/>
      </dsp:nvSpPr>
      <dsp:spPr>
        <a:xfrm>
          <a:off x="2289144" y="2815363"/>
          <a:ext cx="1557215" cy="1309594"/>
        </a:xfrm>
        <a:prstGeom prst="roundRect">
          <a:avLst>
            <a:gd name="adj" fmla="val 10000"/>
          </a:avLst>
        </a:prstGeom>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atMod val="105000"/>
            </a:schemeClr>
          </a:solidFill>
          <a:prstDash val="solid"/>
        </a:ln>
        <a:effectLst>
          <a:outerShdw blurRad="40000" dist="20000" dir="5400000" rotWithShape="0">
            <a:srgbClr val="000000">
              <a:alpha val="38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40640" tIns="30480" rIns="40640" bIns="30480" numCol="1" spcCol="1270" anchor="ctr" anchorCtr="0">
          <a:noAutofit/>
        </a:bodyPr>
        <a:lstStyle/>
        <a:p>
          <a:pPr lvl="0" algn="ctr" defTabSz="711200">
            <a:lnSpc>
              <a:spcPct val="90000"/>
            </a:lnSpc>
            <a:spcBef>
              <a:spcPct val="0"/>
            </a:spcBef>
            <a:spcAft>
              <a:spcPct val="35000"/>
            </a:spcAft>
          </a:pPr>
          <a:r>
            <a:rPr lang="en-US" sz="1600" kern="1200" dirty="0" smtClean="0">
              <a:solidFill>
                <a:schemeClr val="bg2"/>
              </a:solidFill>
              <a:latin typeface="Arial" panose="020B0604020202020204" pitchFamily="34" charset="0"/>
              <a:cs typeface="Arial" panose="020B0604020202020204" pitchFamily="34" charset="0"/>
            </a:rPr>
            <a:t>Most residential, commercial, industrial</a:t>
          </a:r>
          <a:endParaRPr lang="en-US" sz="1600" kern="1200" dirty="0">
            <a:solidFill>
              <a:schemeClr val="bg2"/>
            </a:solidFill>
            <a:latin typeface="Arial" panose="020B0604020202020204" pitchFamily="34" charset="0"/>
            <a:cs typeface="Arial" panose="020B0604020202020204" pitchFamily="34" charset="0"/>
          </a:endParaRPr>
        </a:p>
      </dsp:txBody>
      <dsp:txXfrm>
        <a:off x="2327501" y="2853720"/>
        <a:ext cx="1480501" cy="1232880"/>
      </dsp:txXfrm>
    </dsp:sp>
    <dsp:sp modelId="{8A315C0E-4A89-4B2B-979A-8CA8134A1739}">
      <dsp:nvSpPr>
        <dsp:cNvPr id="0" name=""/>
        <dsp:cNvSpPr/>
      </dsp:nvSpPr>
      <dsp:spPr>
        <a:xfrm>
          <a:off x="4187000" y="0"/>
          <a:ext cx="1946519" cy="4343400"/>
        </a:xfrm>
        <a:prstGeom prst="roundRect">
          <a:avLst>
            <a:gd name="adj" fmla="val 10000"/>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240030" tIns="240030" rIns="240030" bIns="240030" numCol="1" spcCol="1270" anchor="ctr" anchorCtr="0">
          <a:noAutofit/>
        </a:bodyPr>
        <a:lstStyle/>
        <a:p>
          <a:pPr lvl="0" algn="ctr" defTabSz="2800350">
            <a:lnSpc>
              <a:spcPct val="90000"/>
            </a:lnSpc>
            <a:spcBef>
              <a:spcPct val="0"/>
            </a:spcBef>
            <a:spcAft>
              <a:spcPct val="35000"/>
            </a:spcAft>
          </a:pPr>
          <a:r>
            <a:rPr lang="en-US" sz="6300" b="1" kern="1200"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Georgia" panose="02040502050405020303" pitchFamily="18" charset="0"/>
            </a:rPr>
            <a:t>III</a:t>
          </a:r>
          <a:endParaRPr lang="en-US" sz="6300" b="1" kern="1200"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Georgia" panose="02040502050405020303" pitchFamily="18" charset="0"/>
          </a:endParaRPr>
        </a:p>
      </dsp:txBody>
      <dsp:txXfrm>
        <a:off x="4187000" y="0"/>
        <a:ext cx="1946519" cy="1303020"/>
      </dsp:txXfrm>
    </dsp:sp>
    <dsp:sp modelId="{F8178C90-94A0-4E63-A47F-932E803DF4B1}">
      <dsp:nvSpPr>
        <dsp:cNvPr id="0" name=""/>
        <dsp:cNvSpPr/>
      </dsp:nvSpPr>
      <dsp:spPr>
        <a:xfrm>
          <a:off x="4381652" y="1304292"/>
          <a:ext cx="1557215" cy="1309594"/>
        </a:xfrm>
        <a:prstGeom prst="roundRect">
          <a:avLst>
            <a:gd name="adj" fmla="val 10000"/>
          </a:avLst>
        </a:prstGeom>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atMod val="105000"/>
            </a:schemeClr>
          </a:solidFill>
          <a:prstDash val="solid"/>
        </a:ln>
        <a:effectLst>
          <a:outerShdw blurRad="40000" dist="20000" dir="5400000" rotWithShape="0">
            <a:srgbClr val="000000">
              <a:alpha val="38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45720" tIns="34290" rIns="45720" bIns="34290" numCol="1" spcCol="1270" anchor="ctr" anchorCtr="0">
          <a:noAutofit/>
        </a:bodyPr>
        <a:lstStyle/>
        <a:p>
          <a:pPr lvl="0" algn="ctr" defTabSz="800100">
            <a:lnSpc>
              <a:spcPct val="90000"/>
            </a:lnSpc>
            <a:spcBef>
              <a:spcPct val="0"/>
            </a:spcBef>
            <a:spcAft>
              <a:spcPct val="35000"/>
            </a:spcAft>
          </a:pPr>
          <a:r>
            <a:rPr lang="en-US" sz="1800" kern="1200" dirty="0" smtClean="0">
              <a:solidFill>
                <a:schemeClr val="bg2"/>
              </a:solidFill>
              <a:latin typeface="Arial" panose="020B0604020202020204" pitchFamily="34" charset="0"/>
              <a:cs typeface="Arial" panose="020B0604020202020204" pitchFamily="34" charset="0"/>
            </a:rPr>
            <a:t>Substantial Public Hazard</a:t>
          </a:r>
          <a:endParaRPr lang="en-US" sz="1800" b="1" kern="1200" dirty="0">
            <a:solidFill>
              <a:schemeClr val="bg2"/>
            </a:solidFill>
            <a:latin typeface="Arial" panose="020B0604020202020204" pitchFamily="34" charset="0"/>
            <a:cs typeface="Arial" panose="020B0604020202020204" pitchFamily="34" charset="0"/>
          </a:endParaRPr>
        </a:p>
      </dsp:txBody>
      <dsp:txXfrm>
        <a:off x="4420009" y="1342649"/>
        <a:ext cx="1480501" cy="1232880"/>
      </dsp:txXfrm>
    </dsp:sp>
    <dsp:sp modelId="{D601FC78-982F-437B-99C2-140EF519D983}">
      <dsp:nvSpPr>
        <dsp:cNvPr id="0" name=""/>
        <dsp:cNvSpPr/>
      </dsp:nvSpPr>
      <dsp:spPr>
        <a:xfrm>
          <a:off x="4381652" y="2815363"/>
          <a:ext cx="1557215" cy="1309594"/>
        </a:xfrm>
        <a:prstGeom prst="roundRect">
          <a:avLst>
            <a:gd name="adj" fmla="val 10000"/>
          </a:avLst>
        </a:prstGeom>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atMod val="105000"/>
            </a:schemeClr>
          </a:solidFill>
          <a:prstDash val="solid"/>
        </a:ln>
        <a:effectLst>
          <a:outerShdw blurRad="40000" dist="20000" dir="5400000" rotWithShape="0">
            <a:srgbClr val="000000">
              <a:alpha val="38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40640" tIns="30480" rIns="40640" bIns="30480" numCol="1" spcCol="1270" anchor="ctr" anchorCtr="0">
          <a:noAutofit/>
        </a:bodyPr>
        <a:lstStyle/>
        <a:p>
          <a:pPr lvl="0" algn="ctr" defTabSz="711200">
            <a:lnSpc>
              <a:spcPct val="90000"/>
            </a:lnSpc>
            <a:spcBef>
              <a:spcPct val="0"/>
            </a:spcBef>
            <a:spcAft>
              <a:spcPct val="35000"/>
            </a:spcAft>
          </a:pPr>
          <a:r>
            <a:rPr lang="en-US" sz="1600" kern="1200" dirty="0" smtClean="0">
              <a:solidFill>
                <a:schemeClr val="bg2"/>
              </a:solidFill>
              <a:latin typeface="Arial" panose="020B0604020202020204" pitchFamily="34" charset="0"/>
              <a:cs typeface="Arial" panose="020B0604020202020204" pitchFamily="34" charset="0"/>
            </a:rPr>
            <a:t>Schools, prisons, small healthcare facilities</a:t>
          </a:r>
          <a:endParaRPr lang="en-US" sz="1600" kern="1200" dirty="0">
            <a:solidFill>
              <a:schemeClr val="bg2"/>
            </a:solidFill>
            <a:latin typeface="Arial" panose="020B0604020202020204" pitchFamily="34" charset="0"/>
            <a:cs typeface="Arial" panose="020B0604020202020204" pitchFamily="34" charset="0"/>
          </a:endParaRPr>
        </a:p>
      </dsp:txBody>
      <dsp:txXfrm>
        <a:off x="4420009" y="2853720"/>
        <a:ext cx="1480501" cy="1232880"/>
      </dsp:txXfrm>
    </dsp:sp>
    <dsp:sp modelId="{95862E23-E1FB-4CED-A5A4-FADAEE30509C}">
      <dsp:nvSpPr>
        <dsp:cNvPr id="0" name=""/>
        <dsp:cNvSpPr/>
      </dsp:nvSpPr>
      <dsp:spPr>
        <a:xfrm>
          <a:off x="6279508" y="0"/>
          <a:ext cx="1946519" cy="4343400"/>
        </a:xfrm>
        <a:prstGeom prst="roundRect">
          <a:avLst>
            <a:gd name="adj" fmla="val 10000"/>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240030" tIns="240030" rIns="240030" bIns="240030" numCol="1" spcCol="1270" anchor="ctr" anchorCtr="0">
          <a:noAutofit/>
        </a:bodyPr>
        <a:lstStyle/>
        <a:p>
          <a:pPr lvl="0" algn="ctr" defTabSz="2800350">
            <a:lnSpc>
              <a:spcPct val="90000"/>
            </a:lnSpc>
            <a:spcBef>
              <a:spcPct val="0"/>
            </a:spcBef>
            <a:spcAft>
              <a:spcPct val="35000"/>
            </a:spcAft>
          </a:pPr>
          <a:r>
            <a:rPr lang="en-US" sz="6300" b="1" kern="1200"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Georgia" panose="02040502050405020303" pitchFamily="18" charset="0"/>
            </a:rPr>
            <a:t>IV</a:t>
          </a:r>
          <a:endParaRPr lang="en-US" sz="6300" b="1" kern="1200"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Georgia" panose="02040502050405020303" pitchFamily="18" charset="0"/>
          </a:endParaRPr>
        </a:p>
      </dsp:txBody>
      <dsp:txXfrm>
        <a:off x="6279508" y="0"/>
        <a:ext cx="1946519" cy="1303020"/>
      </dsp:txXfrm>
    </dsp:sp>
    <dsp:sp modelId="{EB2D587B-D851-4019-A4AA-77E72A0B881B}">
      <dsp:nvSpPr>
        <dsp:cNvPr id="0" name=""/>
        <dsp:cNvSpPr/>
      </dsp:nvSpPr>
      <dsp:spPr>
        <a:xfrm>
          <a:off x="6474160" y="1304292"/>
          <a:ext cx="1557215" cy="1309594"/>
        </a:xfrm>
        <a:prstGeom prst="roundRect">
          <a:avLst>
            <a:gd name="adj" fmla="val 10000"/>
          </a:avLst>
        </a:prstGeom>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atMod val="105000"/>
            </a:schemeClr>
          </a:solidFill>
          <a:prstDash val="solid"/>
        </a:ln>
        <a:effectLst>
          <a:outerShdw blurRad="40000" dist="20000" dir="5400000" rotWithShape="0">
            <a:srgbClr val="000000">
              <a:alpha val="38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45720" tIns="34290" rIns="45720" bIns="34290" numCol="1" spcCol="1270" anchor="ctr" anchorCtr="0">
          <a:noAutofit/>
        </a:bodyPr>
        <a:lstStyle/>
        <a:p>
          <a:pPr lvl="0" algn="ctr" defTabSz="800100">
            <a:lnSpc>
              <a:spcPct val="90000"/>
            </a:lnSpc>
            <a:spcBef>
              <a:spcPct val="0"/>
            </a:spcBef>
            <a:spcAft>
              <a:spcPct val="35000"/>
            </a:spcAft>
          </a:pPr>
          <a:r>
            <a:rPr lang="en-US" sz="1800" kern="1200" dirty="0" smtClean="0">
              <a:solidFill>
                <a:schemeClr val="bg2"/>
              </a:solidFill>
              <a:latin typeface="Arial" panose="020B0604020202020204" pitchFamily="34" charset="0"/>
              <a:cs typeface="Arial" panose="020B0604020202020204" pitchFamily="34" charset="0"/>
            </a:rPr>
            <a:t>Essential for Recovery</a:t>
          </a:r>
          <a:endParaRPr lang="en-US" sz="1800" b="1" kern="1200" dirty="0">
            <a:solidFill>
              <a:schemeClr val="bg2"/>
            </a:solidFill>
            <a:latin typeface="Arial" panose="020B0604020202020204" pitchFamily="34" charset="0"/>
            <a:cs typeface="Arial" panose="020B0604020202020204" pitchFamily="34" charset="0"/>
          </a:endParaRPr>
        </a:p>
      </dsp:txBody>
      <dsp:txXfrm>
        <a:off x="6512517" y="1342649"/>
        <a:ext cx="1480501" cy="1232880"/>
      </dsp:txXfrm>
    </dsp:sp>
    <dsp:sp modelId="{3D541D23-3E38-4EAD-B0F2-DD60F2915A70}">
      <dsp:nvSpPr>
        <dsp:cNvPr id="0" name=""/>
        <dsp:cNvSpPr/>
      </dsp:nvSpPr>
      <dsp:spPr>
        <a:xfrm>
          <a:off x="6474160" y="2815363"/>
          <a:ext cx="1557215" cy="1309594"/>
        </a:xfrm>
        <a:prstGeom prst="roundRect">
          <a:avLst>
            <a:gd name="adj" fmla="val 10000"/>
          </a:avLst>
        </a:prstGeom>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atMod val="105000"/>
            </a:schemeClr>
          </a:solidFill>
          <a:prstDash val="solid"/>
        </a:ln>
        <a:effectLst>
          <a:outerShdw blurRad="40000" dist="20000" dir="5400000" rotWithShape="0">
            <a:srgbClr val="000000">
              <a:alpha val="38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40640" tIns="30480" rIns="40640" bIns="30480" numCol="1" spcCol="1270" anchor="ctr" anchorCtr="0">
          <a:noAutofit/>
        </a:bodyPr>
        <a:lstStyle/>
        <a:p>
          <a:pPr lvl="0" algn="ctr" defTabSz="711200">
            <a:lnSpc>
              <a:spcPct val="90000"/>
            </a:lnSpc>
            <a:spcBef>
              <a:spcPct val="0"/>
            </a:spcBef>
            <a:spcAft>
              <a:spcPct val="35000"/>
            </a:spcAft>
          </a:pPr>
          <a:r>
            <a:rPr lang="en-US" sz="1600" kern="1200" dirty="0" smtClean="0">
              <a:solidFill>
                <a:schemeClr val="bg2"/>
              </a:solidFill>
              <a:latin typeface="Arial" panose="020B0604020202020204" pitchFamily="34" charset="0"/>
              <a:cs typeface="Arial" panose="020B0604020202020204" pitchFamily="34" charset="0"/>
            </a:rPr>
            <a:t>Hospitals, police stations, emergency centers</a:t>
          </a:r>
          <a:endParaRPr lang="en-US" sz="1600" kern="1200" dirty="0">
            <a:solidFill>
              <a:schemeClr val="bg2"/>
            </a:solidFill>
            <a:latin typeface="Arial" panose="020B0604020202020204" pitchFamily="34" charset="0"/>
            <a:cs typeface="Arial" panose="020B0604020202020204" pitchFamily="34" charset="0"/>
          </a:endParaRPr>
        </a:p>
      </dsp:txBody>
      <dsp:txXfrm>
        <a:off x="6512517" y="2853720"/>
        <a:ext cx="1480501" cy="1232880"/>
      </dsp:txXfrm>
    </dsp:sp>
  </dsp:spTree>
</dsp:drawing>
</file>

<file path=ppt/diagrams/layout1.xml><?xml version="1.0" encoding="utf-8"?>
<dgm:layoutDef xmlns:dgm="http://schemas.openxmlformats.org/drawingml/2006/diagram" xmlns:a="http://schemas.openxmlformats.org/drawingml/2006/main" uniqueId="urn:microsoft.com/office/officeart/2005/8/layout/hList2">
  <dgm:title val=""/>
  <dgm:desc val=""/>
  <dgm:catLst>
    <dgm:cat type="list" pri="6000"/>
    <dgm:cat type="relationship" pri="16000"/>
    <dgm:cat type="picture" pri="29000"/>
    <dgm:cat type="pictureconvert" pri="29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dgm:varLst>
    <dgm:choose name="Name0">
      <dgm:if name="Name1" func="var" arg="dir" op="equ" val="norm">
        <dgm:alg type="lin">
          <dgm:param type="linDir" val="fromL"/>
          <dgm:param type="nodeVertAlign" val="t"/>
        </dgm:alg>
      </dgm:if>
      <dgm:else name="Name2">
        <dgm:alg type="lin">
          <dgm:param type="linDir" val="fromR"/>
          <dgm:param type="nodeVertAlign" val="t"/>
        </dgm:alg>
      </dgm:else>
    </dgm:choose>
    <dgm:shape xmlns:r="http://schemas.openxmlformats.org/officeDocument/2006/relationships" r:blip="">
      <dgm:adjLst/>
    </dgm:shape>
    <dgm:presOf/>
    <dgm:constrLst>
      <dgm:constr type="w" for="ch" forName="compositeNode" refType="w"/>
      <dgm:constr type="h" for="ch" forName="compositeNode" refType="h"/>
      <dgm:constr type="w" for="ch" forName="sibTrans" refType="w" refFor="ch" refForName="compositeNode" op="equ" fact="0.2"/>
      <dgm:constr type="h" for="des" forName="childNode" op="equ"/>
      <dgm:constr type="w" for="des" forName="childNode" op="equ"/>
      <dgm:constr type="w" for="des" forName="parentNode" op="equ"/>
      <dgm:constr type="h" for="des" forName="image" op="equ"/>
      <dgm:constr type="w" for="des" forName="image" op="equ"/>
      <dgm:constr type="primFontSz" for="des" forName="parentNode" op="equ" val="65"/>
      <dgm:constr type="primFontSz" for="des" forName="childNode" op="equ" val="65"/>
    </dgm:constrLst>
    <dgm:ruleLst/>
    <dgm:forEach name="Name3" axis="ch" ptType="node">
      <dgm:layoutNode name="compositeNode">
        <dgm:varLst>
          <dgm:bulletEnabled val="1"/>
        </dgm:varLst>
        <dgm:alg type="composite"/>
        <dgm:presOf/>
        <dgm:choose name="Name4">
          <dgm:if name="Name5" func="var" arg="dir" op="equ" val="norm">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l" for="ch" forName="image"/>
              <dgm:constr type="w" for="ch" forName="childNode" refType="w" fact="0.85"/>
              <dgm:constr type="h" for="ch" forName="childNode" refType="h" fact="0.78"/>
              <dgm:constr type="t" for="ch" forName="childNode" refType="h" refFor="ch" refForName="image" fact="0.66"/>
              <dgm:constr type="l"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l" for="ch" forName="parentNode"/>
              <dgm:constr type="r" for="ch" forName="parentNode" refType="l" refFor="ch" refForName="childNode"/>
              <dgm:constr type="rMarg" for="ch" forName="parentNode" refType="w" refFor="ch" refForName="image" fact="1.25"/>
            </dgm:constrLst>
          </dgm:if>
          <dgm:else name="Name6">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r" for="ch" forName="image" refType="w"/>
              <dgm:constr type="w" for="ch" forName="childNode" refType="w" fact="0.85"/>
              <dgm:constr type="h" for="ch" forName="childNode" refType="h" fact="0.78"/>
              <dgm:constr type="t" for="ch" forName="childNode" refType="h" refFor="ch" refForName="image" fact="0.66"/>
              <dgm:constr type="r" for="ch" forName="childNode" refType="w"/>
              <dgm:constr type="rOff"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r" for="ch" forName="parentNode" refType="w"/>
              <dgm:constr type="l" for="ch" forName="parentNode" refType="r" refFor="ch" refForName="childNode"/>
              <dgm:constr type="lOff" for="ch" forName="parentNode" refType="rOff" refFor="ch" refForName="childNode"/>
              <dgm:constr type="lMarg" for="ch" forName="parentNode" refType="w" refFor="ch" refForName="image" fact="1.25"/>
            </dgm:constrLst>
          </dgm:else>
        </dgm:choose>
        <dgm:ruleLst>
          <dgm:rule type="w" for="ch" forName="childNode" val="NaN" fact="0.4" max="NaN"/>
          <dgm:rule type="h" for="ch" forName="childNode" val="NaN" fact="0.5" max="NaN"/>
        </dgm:ruleLst>
        <dgm:layoutNode name="image" styleLbl="fgImgPlace1">
          <dgm:alg type="sp"/>
          <dgm:shape xmlns:r="http://schemas.openxmlformats.org/officeDocument/2006/relationships" type="rect" r:blip="" zOrderOff="4" blipPhldr="1">
            <dgm:adjLst/>
          </dgm:shape>
          <dgm:presOf/>
          <dgm:constrLst/>
          <dgm:ruleLst/>
        </dgm:layoutNode>
        <dgm:layoutNode name="childNode" styleLbl="node1">
          <dgm:varLst>
            <dgm:bulletEnabled val="1"/>
          </dgm:varLst>
          <dgm:alg type="tx">
            <dgm:param type="stBulletLvl" val="1"/>
          </dgm:alg>
          <dgm:shape xmlns:r="http://schemas.openxmlformats.org/officeDocument/2006/relationships" type="rect" r:blip="" zOrderOff="2">
            <dgm:adjLst/>
          </dgm:shape>
          <dgm:presOf axis="des" ptType="node"/>
          <dgm:constrLst/>
          <dgm:ruleLst>
            <dgm:rule type="primFontSz" val="5" fact="NaN" max="NaN"/>
          </dgm:ruleLst>
        </dgm:layoutNode>
        <dgm:layoutNode name="parentNode" styleLbl="revTx">
          <dgm:varLst>
            <dgm:chMax val="0"/>
            <dgm:bulletEnabled val="1"/>
          </dgm:varLst>
          <dgm:choose name="Name7">
            <dgm:if name="Name8" func="var" arg="dir" op="equ" val="norm">
              <dgm:alg type="tx">
                <dgm:param type="autoTxRot" val="grav"/>
                <dgm:param type="txAnchorVert" val="t"/>
                <dgm:param type="parTxLTRAlign" val="r"/>
                <dgm:param type="parTxRTLAlign" val="r"/>
              </dgm:alg>
              <dgm:shape xmlns:r="http://schemas.openxmlformats.org/officeDocument/2006/relationships" rot="270" type="rect" r:blip="">
                <dgm:adjLst/>
              </dgm:shape>
              <dgm:presOf axis="self"/>
              <dgm:constrLst>
                <dgm:constr type="lMarg"/>
                <dgm:constr type="bMarg"/>
                <dgm:constr type="tMarg"/>
              </dgm:constrLst>
            </dgm:if>
            <dgm:else name="Name9">
              <dgm:alg type="tx">
                <dgm:param type="autoTxRot" val="grav"/>
                <dgm:param type="parTxLTRAlign" val="l"/>
                <dgm:param type="parTxRTLAlign" val="l"/>
              </dgm:alg>
              <dgm:shape xmlns:r="http://schemas.openxmlformats.org/officeDocument/2006/relationships" rot="90" type="rect" r:blip="">
                <dgm:adjLst/>
              </dgm:shape>
              <dgm:presOf axis="self"/>
              <dgm:constrLst>
                <dgm:constr type="rMarg"/>
                <dgm:constr type="bMarg"/>
                <dgm:constr type="tMarg"/>
              </dgm:constrLst>
            </dgm:else>
          </dgm:choose>
          <dgm:ruleLst>
            <dgm:rule type="primFontSz" val="5" fact="NaN" max="NaN"/>
          </dgm:ruleLst>
        </dgm:layoutNode>
      </dgm:layoutNode>
      <dgm:forEach name="Name10" axis="followSib" ptType="sibTrans" cnt="1">
        <dgm:layoutNode name="sibTrans">
          <dgm:alg type="sp"/>
          <dgm:shape xmlns:r="http://schemas.openxmlformats.org/officeDocument/2006/relationships" r:blip="">
            <dgm:adjLst/>
          </dgm:shape>
          <dgm:presOf axis="sel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12.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14.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16.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17.xml><?xml version="1.0" encoding="utf-8"?>
<dgm:layoutDef xmlns:dgm="http://schemas.openxmlformats.org/drawingml/2006/diagram" xmlns:a="http://schemas.openxmlformats.org/drawingml/2006/main" uniqueId="urn:microsoft.com/office/officeart/2005/8/layout/hList2">
  <dgm:title val=""/>
  <dgm:desc val=""/>
  <dgm:catLst>
    <dgm:cat type="list" pri="6000"/>
    <dgm:cat type="relationship" pri="16000"/>
    <dgm:cat type="picture" pri="29000"/>
    <dgm:cat type="pictureconvert" pri="29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dgm:varLst>
    <dgm:choose name="Name0">
      <dgm:if name="Name1" func="var" arg="dir" op="equ" val="norm">
        <dgm:alg type="lin">
          <dgm:param type="linDir" val="fromL"/>
          <dgm:param type="nodeVertAlign" val="t"/>
        </dgm:alg>
      </dgm:if>
      <dgm:else name="Name2">
        <dgm:alg type="lin">
          <dgm:param type="linDir" val="fromR"/>
          <dgm:param type="nodeVertAlign" val="t"/>
        </dgm:alg>
      </dgm:else>
    </dgm:choose>
    <dgm:shape xmlns:r="http://schemas.openxmlformats.org/officeDocument/2006/relationships" r:blip="">
      <dgm:adjLst/>
    </dgm:shape>
    <dgm:presOf/>
    <dgm:constrLst>
      <dgm:constr type="w" for="ch" forName="compositeNode" refType="w"/>
      <dgm:constr type="h" for="ch" forName="compositeNode" refType="h"/>
      <dgm:constr type="w" for="ch" forName="sibTrans" refType="w" refFor="ch" refForName="compositeNode" op="equ" fact="0.2"/>
      <dgm:constr type="h" for="des" forName="childNode" op="equ"/>
      <dgm:constr type="w" for="des" forName="childNode" op="equ"/>
      <dgm:constr type="w" for="des" forName="parentNode" op="equ"/>
      <dgm:constr type="h" for="des" forName="image" op="equ"/>
      <dgm:constr type="w" for="des" forName="image" op="equ"/>
      <dgm:constr type="primFontSz" for="des" forName="parentNode" op="equ" val="65"/>
      <dgm:constr type="primFontSz" for="des" forName="childNode" op="equ" val="65"/>
    </dgm:constrLst>
    <dgm:ruleLst/>
    <dgm:forEach name="Name3" axis="ch" ptType="node">
      <dgm:layoutNode name="compositeNode">
        <dgm:varLst>
          <dgm:bulletEnabled val="1"/>
        </dgm:varLst>
        <dgm:alg type="composite"/>
        <dgm:presOf/>
        <dgm:choose name="Name4">
          <dgm:if name="Name5" func="var" arg="dir" op="equ" val="norm">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l" for="ch" forName="image"/>
              <dgm:constr type="w" for="ch" forName="childNode" refType="w" fact="0.85"/>
              <dgm:constr type="h" for="ch" forName="childNode" refType="h" fact="0.78"/>
              <dgm:constr type="t" for="ch" forName="childNode" refType="h" refFor="ch" refForName="image" fact="0.66"/>
              <dgm:constr type="l"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l" for="ch" forName="parentNode"/>
              <dgm:constr type="r" for="ch" forName="parentNode" refType="l" refFor="ch" refForName="childNode"/>
              <dgm:constr type="rMarg" for="ch" forName="parentNode" refType="w" refFor="ch" refForName="image" fact="1.25"/>
            </dgm:constrLst>
          </dgm:if>
          <dgm:else name="Name6">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r" for="ch" forName="image" refType="w"/>
              <dgm:constr type="w" for="ch" forName="childNode" refType="w" fact="0.85"/>
              <dgm:constr type="h" for="ch" forName="childNode" refType="h" fact="0.78"/>
              <dgm:constr type="t" for="ch" forName="childNode" refType="h" refFor="ch" refForName="image" fact="0.66"/>
              <dgm:constr type="r" for="ch" forName="childNode" refType="w"/>
              <dgm:constr type="rOff"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r" for="ch" forName="parentNode" refType="w"/>
              <dgm:constr type="l" for="ch" forName="parentNode" refType="r" refFor="ch" refForName="childNode"/>
              <dgm:constr type="lOff" for="ch" forName="parentNode" refType="rOff" refFor="ch" refForName="childNode"/>
              <dgm:constr type="lMarg" for="ch" forName="parentNode" refType="w" refFor="ch" refForName="image" fact="1.25"/>
            </dgm:constrLst>
          </dgm:else>
        </dgm:choose>
        <dgm:ruleLst>
          <dgm:rule type="w" for="ch" forName="childNode" val="NaN" fact="0.4" max="NaN"/>
          <dgm:rule type="h" for="ch" forName="childNode" val="NaN" fact="0.5" max="NaN"/>
        </dgm:ruleLst>
        <dgm:layoutNode name="image" styleLbl="fgImgPlace1">
          <dgm:alg type="sp"/>
          <dgm:shape xmlns:r="http://schemas.openxmlformats.org/officeDocument/2006/relationships" type="rect" r:blip="" zOrderOff="4" blipPhldr="1">
            <dgm:adjLst/>
          </dgm:shape>
          <dgm:presOf/>
          <dgm:constrLst/>
          <dgm:ruleLst/>
        </dgm:layoutNode>
        <dgm:layoutNode name="childNode" styleLbl="node1">
          <dgm:varLst>
            <dgm:bulletEnabled val="1"/>
          </dgm:varLst>
          <dgm:alg type="tx">
            <dgm:param type="stBulletLvl" val="1"/>
          </dgm:alg>
          <dgm:shape xmlns:r="http://schemas.openxmlformats.org/officeDocument/2006/relationships" type="rect" r:blip="" zOrderOff="2">
            <dgm:adjLst/>
          </dgm:shape>
          <dgm:presOf axis="des" ptType="node"/>
          <dgm:constrLst/>
          <dgm:ruleLst>
            <dgm:rule type="primFontSz" val="5" fact="NaN" max="NaN"/>
          </dgm:ruleLst>
        </dgm:layoutNode>
        <dgm:layoutNode name="parentNode" styleLbl="revTx">
          <dgm:varLst>
            <dgm:chMax val="0"/>
            <dgm:bulletEnabled val="1"/>
          </dgm:varLst>
          <dgm:choose name="Name7">
            <dgm:if name="Name8" func="var" arg="dir" op="equ" val="norm">
              <dgm:alg type="tx">
                <dgm:param type="autoTxRot" val="grav"/>
                <dgm:param type="txAnchorVert" val="t"/>
                <dgm:param type="parTxLTRAlign" val="r"/>
                <dgm:param type="parTxRTLAlign" val="r"/>
              </dgm:alg>
              <dgm:shape xmlns:r="http://schemas.openxmlformats.org/officeDocument/2006/relationships" rot="270" type="rect" r:blip="">
                <dgm:adjLst/>
              </dgm:shape>
              <dgm:presOf axis="self"/>
              <dgm:constrLst>
                <dgm:constr type="lMarg"/>
                <dgm:constr type="bMarg"/>
                <dgm:constr type="tMarg"/>
              </dgm:constrLst>
            </dgm:if>
            <dgm:else name="Name9">
              <dgm:alg type="tx">
                <dgm:param type="autoTxRot" val="grav"/>
                <dgm:param type="parTxLTRAlign" val="l"/>
                <dgm:param type="parTxRTLAlign" val="l"/>
              </dgm:alg>
              <dgm:shape xmlns:r="http://schemas.openxmlformats.org/officeDocument/2006/relationships" rot="90" type="rect" r:blip="">
                <dgm:adjLst/>
              </dgm:shape>
              <dgm:presOf axis="self"/>
              <dgm:constrLst>
                <dgm:constr type="rMarg"/>
                <dgm:constr type="bMarg"/>
                <dgm:constr type="tMarg"/>
              </dgm:constrLst>
            </dgm:else>
          </dgm:choose>
          <dgm:ruleLst>
            <dgm:rule type="primFontSz" val="5" fact="NaN" max="NaN"/>
          </dgm:ruleLst>
        </dgm:layoutNode>
      </dgm:layoutNode>
      <dgm:forEach name="Name10" axis="followSib" ptType="sibTrans" cnt="1">
        <dgm:layoutNode name="sibTrans">
          <dgm:alg type="sp"/>
          <dgm:shape xmlns:r="http://schemas.openxmlformats.org/officeDocument/2006/relationships" r:blip="">
            <dgm:adjLst/>
          </dgm:shape>
          <dgm:presOf axis="self"/>
          <dgm:constrLst/>
          <dgm:ruleLst/>
        </dgm:layoutNode>
      </dgm:forEach>
    </dgm:forEach>
  </dgm:layoutNode>
</dgm:layoutDef>
</file>

<file path=ppt/diagrams/layout18.xml><?xml version="1.0" encoding="utf-8"?>
<dgm:layoutDef xmlns:dgm="http://schemas.openxmlformats.org/drawingml/2006/diagram" xmlns:a="http://schemas.openxmlformats.org/drawingml/2006/main" uniqueId="urn:microsoft.com/office/officeart/2009/3/layout/OpposingIdeas">
  <dgm:title val=""/>
  <dgm:desc val=""/>
  <dgm:catLst>
    <dgm:cat type="relationship" pri="3400"/>
  </dgm:catLst>
  <dgm:sampData>
    <dgm:dataModel>
      <dgm:ptLst>
        <dgm:pt modelId="0" type="doc"/>
        <dgm:pt modelId="10">
          <dgm:prSet phldr="1"/>
        </dgm:pt>
        <dgm:pt modelId="11">
          <dgm:prSet phldr="1"/>
        </dgm:pt>
        <dgm:pt modelId="20">
          <dgm:prSet phldr="1"/>
        </dgm:pt>
        <dgm:pt modelId="21">
          <dgm:prSet phldr="1"/>
        </dgm:pt>
      </dgm:ptLst>
      <dgm:cxnLst>
        <dgm:cxn modelId="30" srcId="0" destId="10" srcOrd="0" destOrd="0"/>
        <dgm:cxn modelId="12" srcId="10" destId="11" srcOrd="0" destOrd="0"/>
        <dgm:cxn modelId="40" srcId="0" destId="20" srcOrd="1" destOrd="0"/>
        <dgm:cxn modelId="22" srcId="20" destId="2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Lst>
      <dgm:cxnLst>
        <dgm:cxn modelId="30" srcId="0" destId="10" srcOrd="0" destOrd="0"/>
        <dgm:cxn modelId="12" srcId="10" destId="11" srcOrd="0" destOrd="0"/>
        <dgm:cxn modelId="40" srcId="0" destId="20" srcOrd="1" destOrd="0"/>
        <dgm:cxn modelId="22" srcId="20" destId="2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Lst>
      <dgm:cxnLst>
        <dgm:cxn modelId="30" srcId="0" destId="10" srcOrd="0" destOrd="0"/>
        <dgm:cxn modelId="12" srcId="10" destId="11" srcOrd="0" destOrd="0"/>
        <dgm:cxn modelId="40" srcId="0" destId="20" srcOrd="1" destOrd="0"/>
        <dgm:cxn modelId="22" srcId="20" destId="21" srcOrd="0" destOrd="0"/>
      </dgm:cxnLst>
      <dgm:bg/>
      <dgm:whole/>
    </dgm:dataModel>
  </dgm:clrData>
  <dgm:layoutNode name="Name0">
    <dgm:varLst>
      <dgm:chMax val="2"/>
      <dgm:dir/>
      <dgm:animOne val="branch"/>
      <dgm:animLvl val="lvl"/>
      <dgm:resizeHandles val="exact"/>
    </dgm:varLst>
    <dgm:choose name="Name1">
      <dgm:if name="Name2" axis="ch" ptType="node" func="cnt" op="lte" val="1">
        <dgm:alg type="composite">
          <dgm:param type="ar" val="0.9928"/>
        </dgm:alg>
      </dgm:if>
      <dgm:else name="Name3">
        <dgm:alg type="composite">
          <dgm:param type="ar" val="1.6364"/>
        </dgm:alg>
      </dgm:else>
    </dgm:choose>
    <dgm:shape xmlns:r="http://schemas.openxmlformats.org/officeDocument/2006/relationships" r:blip="">
      <dgm:adjLst/>
    </dgm:shape>
    <dgm:choose name="Name4">
      <dgm:if name="Name5" func="var" arg="dir" op="equ" val="norm">
        <dgm:choose name="Name6">
          <dgm:if name="Name7" axis="ch" ptType="node" func="cnt" op="lte" val="1">
            <dgm:constrLst>
              <dgm:constr type="primFontSz" for="des" forName="ParentText1" op="equ" val="65"/>
              <dgm:constr type="primFontSz" for="des" forName="ParentText2" refType="primFontSz" refFor="des" refForName="ParentText1" op="equ"/>
              <dgm:constr type="primFontSz" for="des" forName="ChildText1" op="equ" val="65"/>
              <dgm:constr type="primFontSz" for="des" forName="ChildText2" refType="primFontSz" refFor="des" refForName="ChildText1" op="equ"/>
              <dgm:constr type="l" for="ch" forName="ChildText1" refType="w" fact="0.2963"/>
              <dgm:constr type="t" for="ch" forName="ChildText1" refType="h" fact="0.2722"/>
              <dgm:constr type="w" for="ch" forName="ChildText1" refType="w" fact="0.6534"/>
              <dgm:constr type="h" for="ch" forName="ChildText1" refType="h" fact="0.6682"/>
              <dgm:constr type="l" for="ch" forName="Background" refType="w" fact="0.246"/>
              <dgm:constr type="t" for="ch" forName="Background" refType="h" fact="0.2125"/>
              <dgm:constr type="w" for="ch" forName="Background" refType="w" fact="0.754"/>
              <dgm:constr type="h" for="ch" forName="Background" refType="h" fact="0.7875"/>
              <dgm:constr type="l" for="ch" forName="ParentText1" refType="w" fact="0"/>
              <dgm:constr type="t" for="ch" forName="ParentText1" refType="h" fact="0"/>
              <dgm:constr type="w" for="ch" forName="ParentText1" refType="w" fact="0.234"/>
              <dgm:constr type="h" for="ch" forName="ParentText1" refType="h" fact="0.8713"/>
              <dgm:constr type="l" for="ch" forName="ParentShape1" refType="w" fact="0"/>
              <dgm:constr type="t" for="ch" forName="ParentShape1" refType="h" fact="0"/>
              <dgm:constr type="w" for="ch" forName="ParentShape1" refType="w" fact="0.234"/>
              <dgm:constr type="h" for="ch" forName="ParentShape1" refType="h" fact="0.8713"/>
            </dgm:constrLst>
          </dgm:if>
          <dgm:else name="Name8">
            <dgm:constrLst>
              <dgm:constr type="primFontSz" for="des" forName="ParentText1" op="equ" val="65"/>
              <dgm:constr type="primFontSz" for="des" forName="ParentText2" refType="primFontSz" refFor="des" refForName="ParentText1" op="equ"/>
              <dgm:constr type="primFontSz" for="des" forName="ChildText1" op="equ" val="65"/>
              <dgm:constr type="primFontSz" for="des" forName="ChildText2" refType="primFontSz" refFor="des" refForName="ChildText1" op="equ"/>
              <dgm:constr type="l" for="ch" forName="ChildText1" refType="w" fact="0.15"/>
              <dgm:constr type="t" for="ch" forName="ChildText1" refType="h" fact="0.22"/>
              <dgm:constr type="w" for="ch" forName="ChildText1" refType="w" fact="0.325"/>
              <dgm:constr type="h" for="ch" forName="ChildText1" refType="h" fact="0.56"/>
              <dgm:constr type="l" for="ch" forName="ChildText2" refType="w" fact="0.525"/>
              <dgm:constr type="t" for="ch" forName="ChildText2" refType="h" fact="0.22"/>
              <dgm:constr type="w" for="ch" forName="ChildText2" refType="w" fact="0.325"/>
              <dgm:constr type="h" for="ch" forName="ChildText2" refType="h" fact="0.56"/>
              <dgm:constr type="l" for="ch" forName="Background" refType="w" fact="0.125"/>
              <dgm:constr type="t" for="ch" forName="Background" refType="h" fact="0.17"/>
              <dgm:constr type="w" for="ch" forName="Background" refType="w" fact="0.75"/>
              <dgm:constr type="h" for="ch" forName="Background" refType="h" fact="0.66"/>
              <dgm:constr type="l" for="ch" forName="ParentText1" refType="w" fact="0"/>
              <dgm:constr type="t" for="ch" forName="ParentText1" refType="h" fact="0"/>
              <dgm:constr type="w" for="ch" forName="ParentText1" refType="w" fact="0.125"/>
              <dgm:constr type="h" for="ch" forName="ParentText1" refType="h" fact="0.72"/>
              <dgm:constr type="l" for="ch" forName="ParentShape1" refType="w" fact="0"/>
              <dgm:constr type="t" for="ch" forName="ParentShape1" refType="h" fact="0"/>
              <dgm:constr type="w" for="ch" forName="ParentShape1" refType="w" fact="0.125"/>
              <dgm:constr type="h" for="ch" forName="ParentShape1" refType="h" fact="0.72"/>
              <dgm:constr type="l" for="ch" forName="ParentText2" refType="w" fact="0.875"/>
              <dgm:constr type="t" for="ch" forName="ParentText2" refType="h" fact="0.28"/>
              <dgm:constr type="w" for="ch" forName="ParentText2" refType="w" fact="0.125"/>
              <dgm:constr type="h" for="ch" forName="ParentText2" refType="h" fact="0.72"/>
              <dgm:constr type="l" for="ch" forName="ParentShape2" refType="w" fact="0.875"/>
              <dgm:constr type="t" for="ch" forName="ParentShape2" refType="h" fact="0.28"/>
              <dgm:constr type="w" for="ch" forName="ParentShape2" refType="w" fact="0.125"/>
              <dgm:constr type="h" for="ch" forName="ParentShape2" refType="h" fact="0.72"/>
              <dgm:constr type="l" for="ch" forName="Divider" refType="w" fact="0.5"/>
              <dgm:constr type="t" for="ch" forName="Divider" refType="h" fact="0.24"/>
              <dgm:constr type="w" for="ch" forName="Divider" refType="w" fact="0.0001"/>
              <dgm:constr type="h" for="ch" forName="Divider" refType="h" fact="0.52"/>
            </dgm:constrLst>
          </dgm:else>
        </dgm:choose>
      </dgm:if>
      <dgm:else name="Name9">
        <dgm:choose name="Name10">
          <dgm:if name="Name11" axis="ch" ptType="node" func="cnt" op="lte" val="1">
            <dgm:constrLst>
              <dgm:constr type="primFontSz" for="des" forName="ParentText1" op="equ" val="65"/>
              <dgm:constr type="primFontSz" for="des" forName="ParentText2" refType="primFontSz" refFor="des" refForName="ParentText1" op="equ"/>
              <dgm:constr type="primFontSz" for="des" forName="ChildText1" op="equ" val="65"/>
              <dgm:constr type="primFontSz" for="des" forName="ChildText2" refType="primFontSz" refFor="des" refForName="ChildText1" op="equ"/>
              <dgm:constr type="r" for="ch" forName="ChildText1" refType="w" fact="-0.2455"/>
              <dgm:constr type="t" for="ch" forName="ChildText1" refType="h" fact="0.2651"/>
              <dgm:constr type="w" for="ch" forName="ChildText1" refType="w" fact="0.5351"/>
              <dgm:constr type="h" for="ch" forName="ChildText1" refType="h" fact="0.56"/>
              <dgm:constr type="r" for="ch" forName="Background" refType="w" fact="-0.246"/>
              <dgm:constr type="t" for="ch" forName="Background" refType="h" fact="0.2125"/>
              <dgm:constr type="w" for="ch" forName="Background" refType="w" fact="0.754"/>
              <dgm:constr type="h" for="ch" forName="Background" refType="h" fact="0.7875"/>
              <dgm:constr type="r" for="ch" forName="ParentText1" refType="w" fact="0"/>
              <dgm:constr type="t" for="ch" forName="ParentText1" refType="h" fact="0"/>
              <dgm:constr type="w" for="ch" forName="ParentText1" refType="w" fact="0.234"/>
              <dgm:constr type="h" for="ch" forName="ParentText1" refType="h" fact="0.8713"/>
              <dgm:constr type="r" for="ch" forName="ParentShape1" refType="w" fact="0"/>
              <dgm:constr type="t" for="ch" forName="ParentShape1" refType="h" fact="0"/>
              <dgm:constr type="w" for="ch" forName="ParentShape1" refType="w" fact="0.234"/>
              <dgm:constr type="h" for="ch" forName="ParentShape1" refType="h" fact="0.8713"/>
            </dgm:constrLst>
          </dgm:if>
          <dgm:else name="Name12">
            <dgm:constrLst>
              <dgm:constr type="primFontSz" for="des" forName="ParentText1" op="equ" val="65"/>
              <dgm:constr type="primFontSz" for="des" forName="ParentText2" refType="primFontSz" refFor="des" refForName="ParentText1" op="equ"/>
              <dgm:constr type="primFontSz" for="des" forName="ChildText1" op="equ" val="65"/>
              <dgm:constr type="primFontSz" for="des" forName="ChildText2" refType="primFontSz" refFor="des" refForName="ChildText1" op="equ"/>
              <dgm:constr type="r" for="ch" forName="ChildText1" refType="w" fact="-0.15"/>
              <dgm:constr type="t" for="ch" forName="ChildText1" refType="h" fact="0.22"/>
              <dgm:constr type="w" for="ch" forName="ChildText1" refType="w" fact="0.325"/>
              <dgm:constr type="h" for="ch" forName="ChildText1" refType="h" fact="0.56"/>
              <dgm:constr type="r" for="ch" forName="ChildText2" refType="w" fact="-0.525"/>
              <dgm:constr type="t" for="ch" forName="ChildText2" refType="h" fact="0.22"/>
              <dgm:constr type="w" for="ch" forName="ChildText2" refType="w" fact="0.325"/>
              <dgm:constr type="h" for="ch" forName="ChildText2" refType="h" fact="0.56"/>
              <dgm:constr type="r" for="ch" forName="Background" refType="w" fact="-0.125"/>
              <dgm:constr type="t" for="ch" forName="Background" refType="h" fact="0.17"/>
              <dgm:constr type="w" for="ch" forName="Background" refType="w" fact="0.75"/>
              <dgm:constr type="h" for="ch" forName="Background" refType="h" fact="0.66"/>
              <dgm:constr type="r" for="ch" forName="ParentText1" refType="w" fact="0"/>
              <dgm:constr type="t" for="ch" forName="ParentText1" refType="h" fact="0"/>
              <dgm:constr type="w" for="ch" forName="ParentText1" refType="w" fact="0.125"/>
              <dgm:constr type="h" for="ch" forName="ParentText1" refType="h" fact="0.72"/>
              <dgm:constr type="r" for="ch" forName="ParentShape1" refType="w" fact="0"/>
              <dgm:constr type="t" for="ch" forName="ParentShape1" refType="h" fact="0"/>
              <dgm:constr type="w" for="ch" forName="ParentShape1" refType="w" fact="0.125"/>
              <dgm:constr type="h" for="ch" forName="ParentShape1" refType="h" fact="0.72"/>
              <dgm:constr type="r" for="ch" forName="ParentText2" refType="w" fact="-0.875"/>
              <dgm:constr type="t" for="ch" forName="ParentText2" refType="h" fact="0.28"/>
              <dgm:constr type="w" for="ch" forName="ParentText2" refType="w" fact="0.125"/>
              <dgm:constr type="h" for="ch" forName="ParentText2" refType="h" fact="0.72"/>
              <dgm:constr type="r" for="ch" forName="ParentShape2" refType="w" fact="-0.875"/>
              <dgm:constr type="t" for="ch" forName="ParentShape2" refType="h" fact="0.28"/>
              <dgm:constr type="w" for="ch" forName="ParentShape2" refType="w" fact="0.125"/>
              <dgm:constr type="h" for="ch" forName="ParentShape2" refType="h" fact="0.72"/>
              <dgm:constr type="r" for="ch" forName="Divider" refType="w" fact="-0.5"/>
              <dgm:constr type="t" for="ch" forName="Divider" refType="h" fact="0.24"/>
              <dgm:constr type="w" for="ch" forName="Divider" refType="w" fact="0.0001"/>
              <dgm:constr type="h" for="ch" forName="Divider" refType="h" fact="0.52"/>
            </dgm:constrLst>
          </dgm:else>
        </dgm:choose>
      </dgm:else>
    </dgm:choose>
    <dgm:choose name="Name13">
      <dgm:if name="Name14" axis="ch" ptType="node" func="cnt" op="gte" val="1">
        <dgm:layoutNode name="Background" styleLbl="node1">
          <dgm:alg type="sp"/>
          <dgm:choose name="Name15">
            <dgm:if name="Name16" func="var" arg="dir" op="equ" val="norm">
              <dgm:shape xmlns:r="http://schemas.openxmlformats.org/officeDocument/2006/relationships" type="round2DiagRect" r:blip="">
                <dgm:adjLst>
                  <dgm:adj idx="1" val="0"/>
                  <dgm:adj idx="2" val="0.1667"/>
                </dgm:adjLst>
              </dgm:shape>
            </dgm:if>
            <dgm:else name="Name17">
              <dgm:shape xmlns:r="http://schemas.openxmlformats.org/officeDocument/2006/relationships" type="round2DiagRect" r:blip="">
                <dgm:adjLst>
                  <dgm:adj idx="1" val="0.1667"/>
                  <dgm:adj idx="2" val="0"/>
                </dgm:adjLst>
              </dgm:shape>
            </dgm:else>
          </dgm:choose>
          <dgm:presOf/>
        </dgm:layoutNode>
        <dgm:choose name="Name18">
          <dgm:if name="Name19" axis="ch" ptType="node" func="cnt" op="gte" val="2">
            <dgm:layoutNode name="Divider" styleLbl="callout">
              <dgm:alg type="sp"/>
              <dgm:shape xmlns:r="http://schemas.openxmlformats.org/officeDocument/2006/relationships" type="line" r:blip="">
                <dgm:adjLst/>
              </dgm:shape>
              <dgm:presOf/>
            </dgm:layoutNode>
          </dgm:if>
          <dgm:else name="Name20"/>
        </dgm:choose>
        <dgm:layoutNode name="ChildText1" styleLbl="revTx">
          <dgm:varLst>
            <dgm:chMax val="0"/>
            <dgm:chPref val="0"/>
            <dgm:bulletEnabled val="1"/>
          </dgm:varLst>
          <dgm:alg type="tx">
            <dgm:param type="parTxLTRAlign" val="l"/>
            <dgm:param type="txAnchorVert" val="t"/>
          </dgm:alg>
          <dgm:shape xmlns:r="http://schemas.openxmlformats.org/officeDocument/2006/relationships" type="rect" r:blip="" hideGeom="1">
            <dgm:adjLst/>
          </dgm:shape>
          <dgm:presOf axis="ch des"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21">
          <dgm:if name="Name22" axis="ch" ptType="node" func="cnt" op="gte" val="2">
            <dgm:layoutNode name="ChildText2" styleLbl="revTx">
              <dgm:varLst>
                <dgm:chMax val="0"/>
                <dgm:chPref val="0"/>
                <dgm:bulletEnabled val="1"/>
              </dgm:varLst>
              <dgm:alg type="tx">
                <dgm:param type="parTxLTRAlign" val="l"/>
                <dgm:param type="txAnchorVert" val="t"/>
              </dgm:alg>
              <dgm:shape xmlns:r="http://schemas.openxmlformats.org/officeDocument/2006/relationships" type="rect" r:blip="" hideGeom="1">
                <dgm:adjLst/>
              </dgm:shape>
              <dgm:presOf axis="ch des"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3"/>
        </dgm:choose>
        <dgm:layoutNode name="ParentText1" styleLbl="revTx">
          <dgm:varLst>
            <dgm:chMax val="1"/>
            <dgm:chPref val="1"/>
          </dgm:varLst>
          <dgm:choose name="Name24">
            <dgm:if name="Name25" func="var" arg="dir" op="equ" val="norm">
              <dgm:alg type="tx">
                <dgm:param type="parTxLTRAlign" val="r"/>
                <dgm:param type="shpTxLTRAlignCh" val="r"/>
                <dgm:param type="txAnchorVertCh" val="mid"/>
                <dgm:param type="autoTxRot" val="grav"/>
              </dgm:alg>
            </dgm:if>
            <dgm:else name="Name26">
              <dgm:alg type="tx">
                <dgm:param type="parTxLTRAlign" val="l"/>
                <dgm:param type="shpTxLTRAlignCh" val="r"/>
                <dgm:param type="txAnchorVertCh" val="mid"/>
                <dgm:param type="autoTxRot" val="grav"/>
              </dgm:alg>
            </dgm:else>
          </dgm:choose>
          <dgm:choose name="Name27">
            <dgm:if name="Name28" func="var" arg="dir" op="equ" val="norm">
              <dgm:shape xmlns:r="http://schemas.openxmlformats.org/officeDocument/2006/relationships" rot="-90" type="rightArrow" r:blip="" hideGeom="1">
                <dgm:adjLst>
                  <dgm:adj idx="1" val="0.4983"/>
                  <dgm:adj idx="2" val="0.6066"/>
                </dgm:adjLst>
              </dgm:shape>
            </dgm:if>
            <dgm:else name="Name29">
              <dgm:shape xmlns:r="http://schemas.openxmlformats.org/officeDocument/2006/relationships" rot="90" type="leftArrow" r:blip="" hideGeom="1">
                <dgm:adjLst>
                  <dgm:adj idx="1" val="0.4983"/>
                  <dgm:adj idx="2" val="0.6066"/>
                </dgm:adjLst>
              </dgm:shape>
            </dgm:else>
          </dgm:choose>
          <dgm:presOf axis="ch 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arentShape1" styleLbl="alignImgPlace1">
          <dgm:varLst/>
          <dgm:alg type="sp"/>
          <dgm:presOf axis="ch self" ptType="node node" st="1 1" cnt="1 0"/>
          <dgm:choose name="Name30">
            <dgm:if name="Name31" func="var" arg="dir" op="equ" val="norm">
              <dgm:shape xmlns:r="http://schemas.openxmlformats.org/officeDocument/2006/relationships" rot="-90" type="rightArrow" r:blip="">
                <dgm:adjLst>
                  <dgm:adj idx="1" val="0.4983"/>
                  <dgm:adj idx="2" val="0.6066"/>
                </dgm:adjLst>
              </dgm:shape>
            </dgm:if>
            <dgm:else name="Name32">
              <dgm:shape xmlns:r="http://schemas.openxmlformats.org/officeDocument/2006/relationships" rot="90" type="leftArrow" r:blip="">
                <dgm:adjLst>
                  <dgm:adj idx="1" val="0.4983"/>
                  <dgm:adj idx="2" val="0.6066"/>
                </dgm:adjLst>
              </dgm:shape>
            </dgm:else>
          </dgm:choose>
        </dgm:layoutNode>
        <dgm:choose name="Name33">
          <dgm:if name="Name34" axis="ch" ptType="node" func="cnt" op="gte" val="2">
            <dgm:layoutNode name="ParentText2" styleLbl="revTx">
              <dgm:varLst>
                <dgm:chMax val="1"/>
                <dgm:chPref val="1"/>
              </dgm:varLst>
              <dgm:choose name="Name35">
                <dgm:if name="Name36" func="var" arg="dir" op="equ" val="norm">
                  <dgm:alg type="tx">
                    <dgm:param type="parTxLTRAlign" val="r"/>
                    <dgm:param type="shpTxLTRAlignCh" val="r"/>
                    <dgm:param type="txAnchorVertCh" val="mid"/>
                    <dgm:param type="autoTxRot" val="grav"/>
                  </dgm:alg>
                </dgm:if>
                <dgm:else name="Name37">
                  <dgm:alg type="tx">
                    <dgm:param type="parTxLTRAlign" val="l"/>
                    <dgm:param type="shpTxLTRAlignCh" val="r"/>
                    <dgm:param type="txAnchorVertCh" val="mid"/>
                    <dgm:param type="autoTxRot" val="grav"/>
                  </dgm:alg>
                </dgm:else>
              </dgm:choose>
              <dgm:choose name="Name38">
                <dgm:if name="Name39" func="var" arg="dir" op="equ" val="norm">
                  <dgm:shape xmlns:r="http://schemas.openxmlformats.org/officeDocument/2006/relationships" rot="90" type="rightArrow" r:blip="" hideGeom="1">
                    <dgm:adjLst>
                      <dgm:adj idx="1" val="0.4983"/>
                      <dgm:adj idx="2" val="0.6066"/>
                    </dgm:adjLst>
                  </dgm:shape>
                </dgm:if>
                <dgm:else name="Name40">
                  <dgm:shape xmlns:r="http://schemas.openxmlformats.org/officeDocument/2006/relationships" rot="-90" type="leftArrow" r:blip="" hideGeom="1">
                    <dgm:adjLst>
                      <dgm:adj idx="1" val="0.4983"/>
                      <dgm:adj idx="2" val="0.6066"/>
                    </dgm:adjLst>
                  </dgm:shape>
                </dgm:else>
              </dgm:choose>
              <dgm:presOf axis="ch 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arentShape2" styleLbl="alignImgPlace1">
              <dgm:varLst/>
              <dgm:alg type="sp"/>
              <dgm:choose name="Name41">
                <dgm:if name="Name42" func="var" arg="dir" op="equ" val="norm">
                  <dgm:shape xmlns:r="http://schemas.openxmlformats.org/officeDocument/2006/relationships" rot="90" type="rightArrow" r:blip="">
                    <dgm:adjLst>
                      <dgm:adj idx="1" val="0.4983"/>
                      <dgm:adj idx="2" val="0.6066"/>
                    </dgm:adjLst>
                  </dgm:shape>
                </dgm:if>
                <dgm:else name="Name43">
                  <dgm:shape xmlns:r="http://schemas.openxmlformats.org/officeDocument/2006/relationships" rot="-90" type="leftArrow" r:blip="">
                    <dgm:adjLst>
                      <dgm:adj idx="1" val="0.4983"/>
                      <dgm:adj idx="2" val="0.6066"/>
                    </dgm:adjLst>
                  </dgm:shape>
                </dgm:else>
              </dgm:choose>
              <dgm:presOf axis="ch self" ptType="node node" st="2 1" cnt="1 0"/>
            </dgm:layoutNode>
          </dgm:if>
          <dgm:else name="Name44"/>
        </dgm:choose>
      </dgm:if>
      <dgm:else name="Name45"/>
    </dgm:choose>
  </dgm:layoutNode>
</dgm:layoutDef>
</file>

<file path=ppt/diagrams/layout19.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0.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1.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2.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3.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7.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210.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9634" name="Rectangle 2"/>
          <p:cNvSpPr>
            <a:spLocks noGrp="1" noChangeArrowheads="1"/>
          </p:cNvSpPr>
          <p:nvPr>
            <p:ph type="hdr" sz="quarter"/>
          </p:nvPr>
        </p:nvSpPr>
        <p:spPr bwMode="auto">
          <a:xfrm>
            <a:off x="0" y="0"/>
            <a:ext cx="3168651" cy="479424"/>
          </a:xfrm>
          <a:prstGeom prst="rect">
            <a:avLst/>
          </a:prstGeom>
          <a:noFill/>
          <a:ln w="9525">
            <a:noFill/>
            <a:miter lim="800000"/>
            <a:headEnd/>
            <a:tailEnd/>
          </a:ln>
          <a:effectLst/>
        </p:spPr>
        <p:txBody>
          <a:bodyPr vert="horz" wrap="square" lIns="97557" tIns="48777" rIns="97557" bIns="48777" numCol="1" anchor="t" anchorCtr="0" compatLnSpc="1">
            <a:prstTxWarp prst="textNoShape">
              <a:avLst/>
            </a:prstTxWarp>
          </a:bodyPr>
          <a:lstStyle>
            <a:lvl1pPr defTabSz="975756" eaLnBrk="1" hangingPunct="1">
              <a:defRPr sz="1300">
                <a:latin typeface="Times New Roman" pitchFamily="18" charset="0"/>
              </a:defRPr>
            </a:lvl1pPr>
          </a:lstStyle>
          <a:p>
            <a:pPr>
              <a:defRPr/>
            </a:pPr>
            <a:endParaRPr lang="en-US" dirty="0"/>
          </a:p>
        </p:txBody>
      </p:sp>
      <p:sp>
        <p:nvSpPr>
          <p:cNvPr id="69635" name="Rectangle 3"/>
          <p:cNvSpPr>
            <a:spLocks noGrp="1" noChangeArrowheads="1"/>
          </p:cNvSpPr>
          <p:nvPr>
            <p:ph type="dt" sz="quarter" idx="1"/>
          </p:nvPr>
        </p:nvSpPr>
        <p:spPr bwMode="auto">
          <a:xfrm>
            <a:off x="4144963" y="0"/>
            <a:ext cx="3168651" cy="479424"/>
          </a:xfrm>
          <a:prstGeom prst="rect">
            <a:avLst/>
          </a:prstGeom>
          <a:noFill/>
          <a:ln w="9525">
            <a:noFill/>
            <a:miter lim="800000"/>
            <a:headEnd/>
            <a:tailEnd/>
          </a:ln>
          <a:effectLst/>
        </p:spPr>
        <p:txBody>
          <a:bodyPr vert="horz" wrap="square" lIns="97557" tIns="48777" rIns="97557" bIns="48777" numCol="1" anchor="t" anchorCtr="0" compatLnSpc="1">
            <a:prstTxWarp prst="textNoShape">
              <a:avLst/>
            </a:prstTxWarp>
          </a:bodyPr>
          <a:lstStyle>
            <a:lvl1pPr algn="r" defTabSz="975756" eaLnBrk="1" hangingPunct="1">
              <a:defRPr sz="1300">
                <a:latin typeface="Times New Roman" pitchFamily="18" charset="0"/>
              </a:defRPr>
            </a:lvl1pPr>
          </a:lstStyle>
          <a:p>
            <a:pPr>
              <a:defRPr/>
            </a:pPr>
            <a:endParaRPr lang="en-US" dirty="0"/>
          </a:p>
        </p:txBody>
      </p:sp>
      <p:sp>
        <p:nvSpPr>
          <p:cNvPr id="69636" name="Rectangle 4"/>
          <p:cNvSpPr>
            <a:spLocks noGrp="1" noChangeArrowheads="1"/>
          </p:cNvSpPr>
          <p:nvPr>
            <p:ph type="ftr" sz="quarter" idx="2"/>
          </p:nvPr>
        </p:nvSpPr>
        <p:spPr bwMode="auto">
          <a:xfrm>
            <a:off x="0" y="9120189"/>
            <a:ext cx="3168651" cy="479424"/>
          </a:xfrm>
          <a:prstGeom prst="rect">
            <a:avLst/>
          </a:prstGeom>
          <a:noFill/>
          <a:ln w="9525">
            <a:noFill/>
            <a:miter lim="800000"/>
            <a:headEnd/>
            <a:tailEnd/>
          </a:ln>
          <a:effectLst/>
        </p:spPr>
        <p:txBody>
          <a:bodyPr vert="horz" wrap="square" lIns="97557" tIns="48777" rIns="97557" bIns="48777" numCol="1" anchor="b" anchorCtr="0" compatLnSpc="1">
            <a:prstTxWarp prst="textNoShape">
              <a:avLst/>
            </a:prstTxWarp>
          </a:bodyPr>
          <a:lstStyle>
            <a:lvl1pPr defTabSz="975756" eaLnBrk="1" hangingPunct="1">
              <a:defRPr sz="1300">
                <a:latin typeface="Times New Roman" pitchFamily="18" charset="0"/>
              </a:defRPr>
            </a:lvl1pPr>
          </a:lstStyle>
          <a:p>
            <a:pPr>
              <a:defRPr/>
            </a:pPr>
            <a:endParaRPr lang="en-US" dirty="0"/>
          </a:p>
        </p:txBody>
      </p:sp>
      <p:sp>
        <p:nvSpPr>
          <p:cNvPr id="69637" name="Rectangle 5"/>
          <p:cNvSpPr>
            <a:spLocks noGrp="1" noChangeArrowheads="1"/>
          </p:cNvSpPr>
          <p:nvPr>
            <p:ph type="sldNum" sz="quarter" idx="3"/>
          </p:nvPr>
        </p:nvSpPr>
        <p:spPr bwMode="auto">
          <a:xfrm>
            <a:off x="4144963" y="9120189"/>
            <a:ext cx="3168651" cy="479424"/>
          </a:xfrm>
          <a:prstGeom prst="rect">
            <a:avLst/>
          </a:prstGeom>
          <a:noFill/>
          <a:ln w="9525">
            <a:noFill/>
            <a:miter lim="800000"/>
            <a:headEnd/>
            <a:tailEnd/>
          </a:ln>
          <a:effectLst/>
        </p:spPr>
        <p:txBody>
          <a:bodyPr vert="horz" wrap="square" lIns="97557" tIns="48777" rIns="97557" bIns="48777" numCol="1" anchor="b" anchorCtr="0" compatLnSpc="1">
            <a:prstTxWarp prst="textNoShape">
              <a:avLst/>
            </a:prstTxWarp>
          </a:bodyPr>
          <a:lstStyle>
            <a:lvl1pPr algn="r" defTabSz="975756" eaLnBrk="1" hangingPunct="1">
              <a:defRPr sz="1300">
                <a:latin typeface="Times New Roman" pitchFamily="18" charset="0"/>
              </a:defRPr>
            </a:lvl1pPr>
          </a:lstStyle>
          <a:p>
            <a:pPr>
              <a:defRPr/>
            </a:pPr>
            <a:fld id="{B5092C0F-7E05-41B3-AD0A-6B475C5C5C8A}" type="slidenum">
              <a:rPr lang="en-US"/>
              <a:pPr>
                <a:defRPr/>
              </a:pPr>
              <a:t>‹#›</a:t>
            </a:fld>
            <a:endParaRPr lang="en-US" dirty="0"/>
          </a:p>
        </p:txBody>
      </p:sp>
    </p:spTree>
    <p:extLst>
      <p:ext uri="{BB962C8B-B14F-4D97-AF65-F5344CB8AC3E}">
        <p14:creationId xmlns:p14="http://schemas.microsoft.com/office/powerpoint/2010/main" val="14722570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Rectangle 2"/>
          <p:cNvSpPr>
            <a:spLocks noGrp="1" noChangeArrowheads="1"/>
          </p:cNvSpPr>
          <p:nvPr>
            <p:ph type="hdr" sz="quarter"/>
          </p:nvPr>
        </p:nvSpPr>
        <p:spPr bwMode="auto">
          <a:xfrm>
            <a:off x="0" y="0"/>
            <a:ext cx="3168651" cy="479424"/>
          </a:xfrm>
          <a:prstGeom prst="rect">
            <a:avLst/>
          </a:prstGeom>
          <a:noFill/>
          <a:ln w="9525">
            <a:noFill/>
            <a:miter lim="800000"/>
            <a:headEnd/>
            <a:tailEnd/>
          </a:ln>
          <a:effectLst/>
        </p:spPr>
        <p:txBody>
          <a:bodyPr vert="horz" wrap="square" lIns="97557" tIns="48777" rIns="97557" bIns="48777" numCol="1" anchor="t" anchorCtr="0" compatLnSpc="1">
            <a:prstTxWarp prst="textNoShape">
              <a:avLst/>
            </a:prstTxWarp>
          </a:bodyPr>
          <a:lstStyle>
            <a:lvl1pPr defTabSz="975756" eaLnBrk="1" hangingPunct="1">
              <a:defRPr sz="1300">
                <a:latin typeface="Times New Roman" pitchFamily="18" charset="0"/>
              </a:defRPr>
            </a:lvl1pPr>
          </a:lstStyle>
          <a:p>
            <a:pPr>
              <a:defRPr/>
            </a:pPr>
            <a:endParaRPr lang="en-US" dirty="0"/>
          </a:p>
        </p:txBody>
      </p:sp>
      <p:sp>
        <p:nvSpPr>
          <p:cNvPr id="13315" name="Rectangle 3"/>
          <p:cNvSpPr>
            <a:spLocks noGrp="1" noChangeArrowheads="1"/>
          </p:cNvSpPr>
          <p:nvPr>
            <p:ph type="dt" idx="1"/>
          </p:nvPr>
        </p:nvSpPr>
        <p:spPr bwMode="auto">
          <a:xfrm>
            <a:off x="4144963" y="0"/>
            <a:ext cx="3168651" cy="479424"/>
          </a:xfrm>
          <a:prstGeom prst="rect">
            <a:avLst/>
          </a:prstGeom>
          <a:noFill/>
          <a:ln w="9525">
            <a:noFill/>
            <a:miter lim="800000"/>
            <a:headEnd/>
            <a:tailEnd/>
          </a:ln>
          <a:effectLst/>
        </p:spPr>
        <p:txBody>
          <a:bodyPr vert="horz" wrap="square" lIns="97557" tIns="48777" rIns="97557" bIns="48777" numCol="1" anchor="t" anchorCtr="0" compatLnSpc="1">
            <a:prstTxWarp prst="textNoShape">
              <a:avLst/>
            </a:prstTxWarp>
          </a:bodyPr>
          <a:lstStyle>
            <a:lvl1pPr algn="r" defTabSz="975756" eaLnBrk="1" hangingPunct="1">
              <a:defRPr sz="1300">
                <a:latin typeface="Times New Roman" pitchFamily="18" charset="0"/>
              </a:defRPr>
            </a:lvl1pPr>
          </a:lstStyle>
          <a:p>
            <a:pPr>
              <a:defRPr/>
            </a:pPr>
            <a:endParaRPr lang="en-US" dirty="0"/>
          </a:p>
        </p:txBody>
      </p:sp>
      <p:sp>
        <p:nvSpPr>
          <p:cNvPr id="83972" name="Rectangle 4"/>
          <p:cNvSpPr>
            <a:spLocks noGrp="1" noRot="1" noChangeAspect="1" noChangeArrowheads="1" noTextEdit="1"/>
          </p:cNvSpPr>
          <p:nvPr>
            <p:ph type="sldImg" idx="2"/>
          </p:nvPr>
        </p:nvSpPr>
        <p:spPr bwMode="auto">
          <a:xfrm>
            <a:off x="1257300" y="722313"/>
            <a:ext cx="4800600" cy="36004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7" name="Rectangle 5"/>
          <p:cNvSpPr>
            <a:spLocks noGrp="1" noChangeArrowheads="1"/>
          </p:cNvSpPr>
          <p:nvPr>
            <p:ph type="body" sz="quarter" idx="3"/>
          </p:nvPr>
        </p:nvSpPr>
        <p:spPr bwMode="auto">
          <a:xfrm>
            <a:off x="731840" y="4560890"/>
            <a:ext cx="5851525" cy="4319587"/>
          </a:xfrm>
          <a:prstGeom prst="rect">
            <a:avLst/>
          </a:prstGeom>
          <a:noFill/>
          <a:ln w="9525">
            <a:noFill/>
            <a:miter lim="800000"/>
            <a:headEnd/>
            <a:tailEnd/>
          </a:ln>
          <a:effectLst/>
        </p:spPr>
        <p:txBody>
          <a:bodyPr vert="horz" wrap="square" lIns="97557" tIns="48777" rIns="97557" bIns="48777"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3318" name="Rectangle 6"/>
          <p:cNvSpPr>
            <a:spLocks noGrp="1" noChangeArrowheads="1"/>
          </p:cNvSpPr>
          <p:nvPr>
            <p:ph type="ftr" sz="quarter" idx="4"/>
          </p:nvPr>
        </p:nvSpPr>
        <p:spPr bwMode="auto">
          <a:xfrm>
            <a:off x="0" y="9120189"/>
            <a:ext cx="3168651" cy="479424"/>
          </a:xfrm>
          <a:prstGeom prst="rect">
            <a:avLst/>
          </a:prstGeom>
          <a:noFill/>
          <a:ln w="9525">
            <a:noFill/>
            <a:miter lim="800000"/>
            <a:headEnd/>
            <a:tailEnd/>
          </a:ln>
          <a:effectLst/>
        </p:spPr>
        <p:txBody>
          <a:bodyPr vert="horz" wrap="square" lIns="97557" tIns="48777" rIns="97557" bIns="48777" numCol="1" anchor="b" anchorCtr="0" compatLnSpc="1">
            <a:prstTxWarp prst="textNoShape">
              <a:avLst/>
            </a:prstTxWarp>
          </a:bodyPr>
          <a:lstStyle>
            <a:lvl1pPr defTabSz="975756" eaLnBrk="1" hangingPunct="1">
              <a:defRPr sz="1300">
                <a:latin typeface="Times New Roman" pitchFamily="18" charset="0"/>
              </a:defRPr>
            </a:lvl1pPr>
          </a:lstStyle>
          <a:p>
            <a:pPr>
              <a:defRPr/>
            </a:pPr>
            <a:endParaRPr lang="en-US" dirty="0"/>
          </a:p>
        </p:txBody>
      </p:sp>
      <p:sp>
        <p:nvSpPr>
          <p:cNvPr id="13319" name="Rectangle 7"/>
          <p:cNvSpPr>
            <a:spLocks noGrp="1" noChangeArrowheads="1"/>
          </p:cNvSpPr>
          <p:nvPr>
            <p:ph type="sldNum" sz="quarter" idx="5"/>
          </p:nvPr>
        </p:nvSpPr>
        <p:spPr bwMode="auto">
          <a:xfrm>
            <a:off x="4144963" y="9120189"/>
            <a:ext cx="3168651" cy="479424"/>
          </a:xfrm>
          <a:prstGeom prst="rect">
            <a:avLst/>
          </a:prstGeom>
          <a:noFill/>
          <a:ln w="9525">
            <a:noFill/>
            <a:miter lim="800000"/>
            <a:headEnd/>
            <a:tailEnd/>
          </a:ln>
          <a:effectLst/>
        </p:spPr>
        <p:txBody>
          <a:bodyPr vert="horz" wrap="square" lIns="97557" tIns="48777" rIns="97557" bIns="48777" numCol="1" anchor="b" anchorCtr="0" compatLnSpc="1">
            <a:prstTxWarp prst="textNoShape">
              <a:avLst/>
            </a:prstTxWarp>
          </a:bodyPr>
          <a:lstStyle>
            <a:lvl1pPr algn="r" defTabSz="975756" eaLnBrk="1" hangingPunct="1">
              <a:defRPr sz="1300">
                <a:latin typeface="Times New Roman" pitchFamily="18" charset="0"/>
              </a:defRPr>
            </a:lvl1pPr>
          </a:lstStyle>
          <a:p>
            <a:pPr>
              <a:defRPr/>
            </a:pPr>
            <a:fld id="{D3774B40-ABF1-44BE-8390-A5BE0A0D865E}" type="slidenum">
              <a:rPr lang="en-US"/>
              <a:pPr>
                <a:defRPr/>
              </a:pPr>
              <a:t>‹#›</a:t>
            </a:fld>
            <a:endParaRPr lang="en-US" dirty="0"/>
          </a:p>
        </p:txBody>
      </p:sp>
    </p:spTree>
    <p:extLst>
      <p:ext uri="{BB962C8B-B14F-4D97-AF65-F5344CB8AC3E}">
        <p14:creationId xmlns:p14="http://schemas.microsoft.com/office/powerpoint/2010/main" val="217670974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73.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74.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75.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76.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177.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665">
              <a:defRPr>
                <a:solidFill>
                  <a:schemeClr val="tx1"/>
                </a:solidFill>
                <a:latin typeface="Garamond" pitchFamily="18" charset="0"/>
              </a:defRPr>
            </a:lvl1pPr>
            <a:lvl2pPr marL="780840" indent="-300323" defTabSz="927665">
              <a:defRPr>
                <a:solidFill>
                  <a:schemeClr val="tx1"/>
                </a:solidFill>
                <a:latin typeface="Garamond" pitchFamily="18" charset="0"/>
              </a:defRPr>
            </a:lvl2pPr>
            <a:lvl3pPr marL="1201293" indent="-240259" defTabSz="927665">
              <a:defRPr>
                <a:solidFill>
                  <a:schemeClr val="tx1"/>
                </a:solidFill>
                <a:latin typeface="Garamond" pitchFamily="18" charset="0"/>
              </a:defRPr>
            </a:lvl3pPr>
            <a:lvl4pPr marL="1681810" indent="-240259" defTabSz="927665">
              <a:defRPr>
                <a:solidFill>
                  <a:schemeClr val="tx1"/>
                </a:solidFill>
                <a:latin typeface="Garamond" pitchFamily="18" charset="0"/>
              </a:defRPr>
            </a:lvl4pPr>
            <a:lvl5pPr marL="2162327" indent="-240259" defTabSz="927665">
              <a:defRPr>
                <a:solidFill>
                  <a:schemeClr val="tx1"/>
                </a:solidFill>
                <a:latin typeface="Garamond" pitchFamily="18" charset="0"/>
              </a:defRPr>
            </a:lvl5pPr>
            <a:lvl6pPr marL="2642845" indent="-240259" defTabSz="927665" eaLnBrk="0" fontAlgn="base" hangingPunct="0">
              <a:spcBef>
                <a:spcPct val="0"/>
              </a:spcBef>
              <a:spcAft>
                <a:spcPct val="0"/>
              </a:spcAft>
              <a:defRPr>
                <a:solidFill>
                  <a:schemeClr val="tx1"/>
                </a:solidFill>
                <a:latin typeface="Garamond" pitchFamily="18" charset="0"/>
              </a:defRPr>
            </a:lvl6pPr>
            <a:lvl7pPr marL="3123362" indent="-240259" defTabSz="927665" eaLnBrk="0" fontAlgn="base" hangingPunct="0">
              <a:spcBef>
                <a:spcPct val="0"/>
              </a:spcBef>
              <a:spcAft>
                <a:spcPct val="0"/>
              </a:spcAft>
              <a:defRPr>
                <a:solidFill>
                  <a:schemeClr val="tx1"/>
                </a:solidFill>
                <a:latin typeface="Garamond" pitchFamily="18" charset="0"/>
              </a:defRPr>
            </a:lvl7pPr>
            <a:lvl8pPr marL="3603879" indent="-240259" defTabSz="927665" eaLnBrk="0" fontAlgn="base" hangingPunct="0">
              <a:spcBef>
                <a:spcPct val="0"/>
              </a:spcBef>
              <a:spcAft>
                <a:spcPct val="0"/>
              </a:spcAft>
              <a:defRPr>
                <a:solidFill>
                  <a:schemeClr val="tx1"/>
                </a:solidFill>
                <a:latin typeface="Garamond" pitchFamily="18" charset="0"/>
              </a:defRPr>
            </a:lvl8pPr>
            <a:lvl9pPr marL="4084396" indent="-240259" defTabSz="927665" eaLnBrk="0" fontAlgn="base" hangingPunct="0">
              <a:spcBef>
                <a:spcPct val="0"/>
              </a:spcBef>
              <a:spcAft>
                <a:spcPct val="0"/>
              </a:spcAft>
              <a:defRPr>
                <a:solidFill>
                  <a:schemeClr val="tx1"/>
                </a:solidFill>
                <a:latin typeface="Garamond" pitchFamily="18" charset="0"/>
              </a:defRPr>
            </a:lvl9pPr>
          </a:lstStyle>
          <a:p>
            <a:fld id="{513466CC-8625-403E-9792-D20C1EB92621}" type="slidenum">
              <a:rPr lang="en-US" smtClean="0">
                <a:latin typeface="Times New Roman" pitchFamily="18" charset="0"/>
              </a:rPr>
              <a:pPr/>
              <a:t>2</a:t>
            </a:fld>
            <a:endParaRPr lang="en-US" dirty="0" smtClean="0">
              <a:latin typeface="Times New Roman" pitchFamily="18" charset="0"/>
            </a:endParaRPr>
          </a:p>
        </p:txBody>
      </p:sp>
      <p:sp>
        <p:nvSpPr>
          <p:cNvPr id="72707" name="Rectangle 2"/>
          <p:cNvSpPr>
            <a:spLocks noGrp="1" noRot="1" noChangeAspect="1" noChangeArrowheads="1" noTextEdit="1"/>
          </p:cNvSpPr>
          <p:nvPr>
            <p:ph type="sldImg"/>
          </p:nvPr>
        </p:nvSpPr>
        <p:spPr>
          <a:xfrm>
            <a:off x="1260475" y="722313"/>
            <a:ext cx="4800600" cy="3600450"/>
          </a:xfrm>
          <a:ln/>
        </p:spPr>
      </p:sp>
      <p:sp>
        <p:nvSpPr>
          <p:cNvPr id="72708" name="Rectangle 3"/>
          <p:cNvSpPr>
            <a:spLocks noGrp="1" noChangeArrowheads="1"/>
          </p:cNvSpPr>
          <p:nvPr>
            <p:ph type="body" idx="1"/>
          </p:nvPr>
        </p:nvSpPr>
        <p:spPr>
          <a:xfrm>
            <a:off x="975697" y="4560571"/>
            <a:ext cx="5363809" cy="432054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smtClean="0"/>
          </a:p>
        </p:txBody>
      </p:sp>
    </p:spTree>
    <p:extLst>
      <p:ext uri="{BB962C8B-B14F-4D97-AF65-F5344CB8AC3E}">
        <p14:creationId xmlns:p14="http://schemas.microsoft.com/office/powerpoint/2010/main" val="18255834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a:ln/>
        </p:spPr>
      </p:sp>
      <p:sp>
        <p:nvSpPr>
          <p:cNvPr id="901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b="1" dirty="0" smtClean="0"/>
              <a:t>Do</a:t>
            </a:r>
          </a:p>
          <a:p>
            <a:r>
              <a:rPr lang="en-US" dirty="0" smtClean="0"/>
              <a:t>Review the learning objectives for the course.</a:t>
            </a:r>
          </a:p>
          <a:p>
            <a:endParaRPr lang="en-US" dirty="0" smtClean="0"/>
          </a:p>
          <a:p>
            <a:r>
              <a:rPr lang="en-US" dirty="0" smtClean="0"/>
              <a:t>Inform students that the assessment questions will be based</a:t>
            </a:r>
            <a:r>
              <a:rPr lang="en-US" baseline="0" dirty="0" smtClean="0"/>
              <a:t> on these learning objectives. Slides that may contain information relevant to the test have an </a:t>
            </a:r>
            <a:r>
              <a:rPr lang="en-US" i="1" baseline="0" dirty="0" smtClean="0"/>
              <a:t>orange graduation cap </a:t>
            </a:r>
            <a:r>
              <a:rPr lang="en-US" baseline="0" dirty="0" smtClean="0"/>
              <a:t>located in the bottom-left corner.</a:t>
            </a:r>
            <a:endParaRPr lang="en-US" dirty="0"/>
          </a:p>
        </p:txBody>
      </p:sp>
      <p:sp>
        <p:nvSpPr>
          <p:cNvPr id="9011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75756">
              <a:defRPr>
                <a:solidFill>
                  <a:schemeClr val="tx1"/>
                </a:solidFill>
                <a:latin typeface="Garamond" pitchFamily="18" charset="0"/>
              </a:defRPr>
            </a:lvl1pPr>
            <a:lvl2pPr marL="749841" indent="-288401" defTabSz="975756">
              <a:defRPr>
                <a:solidFill>
                  <a:schemeClr val="tx1"/>
                </a:solidFill>
                <a:latin typeface="Garamond" pitchFamily="18" charset="0"/>
              </a:defRPr>
            </a:lvl2pPr>
            <a:lvl3pPr marL="1153602" indent="-230721" defTabSz="975756">
              <a:defRPr>
                <a:solidFill>
                  <a:schemeClr val="tx1"/>
                </a:solidFill>
                <a:latin typeface="Garamond" pitchFamily="18" charset="0"/>
              </a:defRPr>
            </a:lvl3pPr>
            <a:lvl4pPr marL="1615042" indent="-230721" defTabSz="975756">
              <a:defRPr>
                <a:solidFill>
                  <a:schemeClr val="tx1"/>
                </a:solidFill>
                <a:latin typeface="Garamond" pitchFamily="18" charset="0"/>
              </a:defRPr>
            </a:lvl4pPr>
            <a:lvl5pPr marL="2076483" indent="-230721" defTabSz="975756">
              <a:defRPr>
                <a:solidFill>
                  <a:schemeClr val="tx1"/>
                </a:solidFill>
                <a:latin typeface="Garamond" pitchFamily="18" charset="0"/>
              </a:defRPr>
            </a:lvl5pPr>
            <a:lvl6pPr marL="2537923" indent="-230721" defTabSz="975756" eaLnBrk="0" fontAlgn="base" hangingPunct="0">
              <a:spcBef>
                <a:spcPct val="0"/>
              </a:spcBef>
              <a:spcAft>
                <a:spcPct val="0"/>
              </a:spcAft>
              <a:defRPr>
                <a:solidFill>
                  <a:schemeClr val="tx1"/>
                </a:solidFill>
                <a:latin typeface="Garamond" pitchFamily="18" charset="0"/>
              </a:defRPr>
            </a:lvl6pPr>
            <a:lvl7pPr marL="2999365" indent="-230721" defTabSz="975756" eaLnBrk="0" fontAlgn="base" hangingPunct="0">
              <a:spcBef>
                <a:spcPct val="0"/>
              </a:spcBef>
              <a:spcAft>
                <a:spcPct val="0"/>
              </a:spcAft>
              <a:defRPr>
                <a:solidFill>
                  <a:schemeClr val="tx1"/>
                </a:solidFill>
                <a:latin typeface="Garamond" pitchFamily="18" charset="0"/>
              </a:defRPr>
            </a:lvl7pPr>
            <a:lvl8pPr marL="3460805" indent="-230721" defTabSz="975756" eaLnBrk="0" fontAlgn="base" hangingPunct="0">
              <a:spcBef>
                <a:spcPct val="0"/>
              </a:spcBef>
              <a:spcAft>
                <a:spcPct val="0"/>
              </a:spcAft>
              <a:defRPr>
                <a:solidFill>
                  <a:schemeClr val="tx1"/>
                </a:solidFill>
                <a:latin typeface="Garamond" pitchFamily="18" charset="0"/>
              </a:defRPr>
            </a:lvl8pPr>
            <a:lvl9pPr marL="3922246" indent="-230721" defTabSz="975756" eaLnBrk="0" fontAlgn="base" hangingPunct="0">
              <a:spcBef>
                <a:spcPct val="0"/>
              </a:spcBef>
              <a:spcAft>
                <a:spcPct val="0"/>
              </a:spcAft>
              <a:defRPr>
                <a:solidFill>
                  <a:schemeClr val="tx1"/>
                </a:solidFill>
                <a:latin typeface="Garamond" pitchFamily="18" charset="0"/>
              </a:defRPr>
            </a:lvl9pPr>
          </a:lstStyle>
          <a:p>
            <a:fld id="{8908C2F1-5927-4F4F-BB36-EF13E60CDAC8}" type="slidenum">
              <a:rPr lang="en-US" smtClean="0">
                <a:latin typeface="Times New Roman" pitchFamily="18" charset="0"/>
              </a:rPr>
              <a:pPr/>
              <a:t>11</a:t>
            </a:fld>
            <a:endParaRPr lang="en-US" dirty="0" smtClean="0">
              <a:latin typeface="Times New Roman" pitchFamily="18" charset="0"/>
            </a:endParaRPr>
          </a:p>
        </p:txBody>
      </p:sp>
    </p:spTree>
    <p:extLst>
      <p:ext uri="{BB962C8B-B14F-4D97-AF65-F5344CB8AC3E}">
        <p14:creationId xmlns:p14="http://schemas.microsoft.com/office/powerpoint/2010/main" val="2258485286"/>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The diaphragm aspect</a:t>
            </a:r>
            <a:r>
              <a:rPr lang="en-US" baseline="0" dirty="0" smtClean="0"/>
              <a:t> ratios are limited by AWC 2015 SDPWS Table 4.2.4.</a:t>
            </a:r>
          </a:p>
          <a:p>
            <a:endParaRPr lang="en-US" baseline="0" dirty="0" smtClean="0"/>
          </a:p>
          <a:p>
            <a:r>
              <a:rPr lang="en-US" baseline="0" dirty="0" smtClean="0"/>
              <a:t>The maximum horizontal diaphragm dimension ratio allowed if the diaphragm is constructed of wood structural panels which is blocked so that the sheathing is nailed at all edges is 4:1, while an unblocked wood structural panel diaphragm is 3:1</a:t>
            </a:r>
          </a:p>
          <a:p>
            <a:endParaRPr lang="en-US" baseline="0" dirty="0" smtClean="0"/>
          </a:p>
          <a:p>
            <a:r>
              <a:rPr lang="en-US" baseline="0" dirty="0" smtClean="0"/>
              <a:t>We get the example diaphragm the aspect ratio by dividing the length of 105’-4” by the width of 65; which gives us 1.6 which is within the maximum limit of 3:1 for unblocked diaphragm &lt;Click&gt; </a:t>
            </a:r>
            <a:br>
              <a:rPr lang="en-US" baseline="0" dirty="0" smtClean="0"/>
            </a:br>
            <a:endParaRPr lang="en-US" baseline="0" dirty="0" smtClean="0"/>
          </a:p>
          <a:p>
            <a:r>
              <a:rPr lang="en-US" b="1" dirty="0" smtClean="0"/>
              <a:t>Presenter Note</a:t>
            </a:r>
          </a:p>
          <a:p>
            <a:r>
              <a:rPr lang="en-US" b="0" dirty="0" smtClean="0"/>
              <a:t>This slide features information that will be found on the post-training</a:t>
            </a:r>
            <a:r>
              <a:rPr lang="en-US" b="0" baseline="0" dirty="0" smtClean="0"/>
              <a:t> knowledge assessment:</a:t>
            </a:r>
          </a:p>
          <a:p>
            <a:endParaRPr lang="en-US" b="0" baseline="0" dirty="0" smtClean="0"/>
          </a:p>
          <a:p>
            <a:pPr lvl="0"/>
            <a:r>
              <a:rPr lang="en-US" sz="1200" kern="1200" dirty="0" smtClean="0">
                <a:solidFill>
                  <a:schemeClr val="tx1"/>
                </a:solidFill>
                <a:effectLst/>
                <a:latin typeface="Times New Roman" pitchFamily="18" charset="0"/>
                <a:ea typeface="+mn-ea"/>
                <a:cs typeface="+mn-cs"/>
              </a:rPr>
              <a:t>What is the maximum horizontal diaphragm dimension ratio allowed if the diaphragm is constructed of wood structural panels and nailed at all edges (with no unblocked edges)?</a:t>
            </a:r>
          </a:p>
          <a:p>
            <a:pPr marL="228600" lvl="1" indent="-228600">
              <a:buFont typeface="+mj-lt"/>
              <a:buAutoNum type="alphaLcPeriod"/>
            </a:pPr>
            <a:r>
              <a:rPr lang="en-US" sz="1200" kern="1200" dirty="0" smtClean="0">
                <a:solidFill>
                  <a:schemeClr val="tx1"/>
                </a:solidFill>
                <a:effectLst/>
                <a:latin typeface="Times New Roman" pitchFamily="18" charset="0"/>
                <a:ea typeface="+mn-ea"/>
                <a:cs typeface="+mn-cs"/>
              </a:rPr>
              <a:t>6:1</a:t>
            </a:r>
          </a:p>
          <a:p>
            <a:pPr marL="228600" lvl="1" indent="-228600">
              <a:buFont typeface="+mj-lt"/>
              <a:buAutoNum type="alphaLcPeriod"/>
            </a:pPr>
            <a:r>
              <a:rPr lang="en-US" sz="1200" kern="1200" dirty="0" smtClean="0">
                <a:solidFill>
                  <a:schemeClr val="tx1"/>
                </a:solidFill>
                <a:effectLst/>
                <a:latin typeface="Times New Roman" pitchFamily="18" charset="0"/>
                <a:ea typeface="+mn-ea"/>
                <a:cs typeface="+mn-cs"/>
              </a:rPr>
              <a:t>5:1</a:t>
            </a:r>
          </a:p>
          <a:p>
            <a:pPr marL="228600" lvl="1" indent="-228600">
              <a:buFont typeface="+mj-lt"/>
              <a:buAutoNum type="alphaLcPeriod"/>
            </a:pPr>
            <a:r>
              <a:rPr lang="en-US" sz="1200" b="1" kern="1200" dirty="0" smtClean="0">
                <a:solidFill>
                  <a:schemeClr val="tx1"/>
                </a:solidFill>
                <a:effectLst/>
                <a:latin typeface="Times New Roman" pitchFamily="18" charset="0"/>
                <a:ea typeface="+mn-ea"/>
                <a:cs typeface="+mn-cs"/>
              </a:rPr>
              <a:t>4:1</a:t>
            </a:r>
            <a:endParaRPr lang="en-US" dirty="0"/>
          </a:p>
          <a:p>
            <a:pPr marL="228600" lvl="1" indent="-228600">
              <a:buFont typeface="+mj-lt"/>
              <a:buAutoNum type="alphaLcPeriod"/>
            </a:pPr>
            <a:r>
              <a:rPr lang="en-US" sz="1200" kern="1200" dirty="0" smtClean="0">
                <a:solidFill>
                  <a:schemeClr val="tx1"/>
                </a:solidFill>
                <a:effectLst/>
                <a:latin typeface="Times New Roman" pitchFamily="18" charset="0"/>
                <a:ea typeface="+mn-ea"/>
                <a:cs typeface="+mn-cs"/>
              </a:rPr>
              <a:t>3:1</a:t>
            </a:r>
            <a:endParaRPr lang="en-US" dirty="0" smtClean="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101</a:t>
            </a:fld>
            <a:endParaRPr lang="en-US" dirty="0"/>
          </a:p>
        </p:txBody>
      </p:sp>
    </p:spTree>
    <p:extLst>
      <p:ext uri="{BB962C8B-B14F-4D97-AF65-F5344CB8AC3E}">
        <p14:creationId xmlns:p14="http://schemas.microsoft.com/office/powerpoint/2010/main" val="2097324495"/>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The diaphragm must be able to withstand the shear and bending forces that are in response to seismic inertia. In our design</a:t>
            </a:r>
            <a:r>
              <a:rPr lang="en-US" baseline="0" dirty="0" smtClean="0"/>
              <a:t> example, we assumed that only the exterior walls have shear walls to resist the seismic forces. Idealizing the diaphragm to act like a simply supported beam, we can easily find the reactions at each end for the distribution load. From the reaction, we can find the shear plf along the line of resistance at each end.</a:t>
            </a:r>
          </a:p>
          <a:p>
            <a:endParaRPr lang="en-US" baseline="0" dirty="0" smtClean="0"/>
          </a:p>
          <a:p>
            <a:r>
              <a:rPr lang="en-US" b="1" baseline="0" dirty="0" smtClean="0"/>
              <a:t>Do</a:t>
            </a:r>
          </a:p>
          <a:p>
            <a:r>
              <a:rPr lang="en-US" baseline="0" dirty="0" smtClean="0"/>
              <a:t>Review equations and diagram with class.</a:t>
            </a:r>
            <a:endParaRPr lang="en-US" dirty="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102</a:t>
            </a:fld>
            <a:endParaRPr lang="en-US" dirty="0"/>
          </a:p>
        </p:txBody>
      </p:sp>
    </p:spTree>
    <p:extLst>
      <p:ext uri="{BB962C8B-B14F-4D97-AF65-F5344CB8AC3E}">
        <p14:creationId xmlns:p14="http://schemas.microsoft.com/office/powerpoint/2010/main" val="3756408188"/>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This slide shows Table 4.2C in the AWC  2015 SDPWS, discussing the nominal capacities for wood-frame diaphragms.</a:t>
            </a:r>
          </a:p>
          <a:p>
            <a:endParaRPr lang="en-US" dirty="0" smtClean="0"/>
          </a:p>
          <a:p>
            <a:r>
              <a:rPr lang="en-US" dirty="0" smtClean="0"/>
              <a:t>Our roof shear is 139 plf. Using 15/32” thick sheathing to span the 22.5” gap between the truss that are at 24”o.c. and attaching to these 2xDF trusses with 8d nails – with the minimum nailing per code at an unblocked diaphragm – gives us a diaphragm nominal capacity of 360plf. Use the ASD</a:t>
            </a:r>
            <a:r>
              <a:rPr lang="en-US" baseline="0" dirty="0" smtClean="0"/>
              <a:t> reduction factor of 2.0 per section 4.2.3 we obtain the allowable shear capacity as 360/2=180 plf.</a:t>
            </a:r>
            <a:endParaRPr lang="en-US" dirty="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103</a:t>
            </a:fld>
            <a:endParaRPr lang="en-US" dirty="0"/>
          </a:p>
        </p:txBody>
      </p:sp>
    </p:spTree>
    <p:extLst>
      <p:ext uri="{BB962C8B-B14F-4D97-AF65-F5344CB8AC3E}">
        <p14:creationId xmlns:p14="http://schemas.microsoft.com/office/powerpoint/2010/main" val="3694211501"/>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Again, idealizing our diaphragm to be a simple span beam, we</a:t>
            </a:r>
            <a:r>
              <a:rPr lang="en-US" baseline="0" dirty="0" smtClean="0"/>
              <a:t> can find our chord force (our maximum tension and compression force) is equal to 3666 lbs.</a:t>
            </a:r>
          </a:p>
          <a:p>
            <a:endParaRPr lang="en-US" baseline="0" dirty="0" smtClean="0"/>
          </a:p>
          <a:p>
            <a:r>
              <a:rPr lang="en-US" baseline="0" dirty="0" smtClean="0"/>
              <a:t>Note that for all other parts of the lateral system, design using “Non-Diaphragm” Forces.</a:t>
            </a:r>
            <a:endParaRPr lang="en-US" dirty="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104</a:t>
            </a:fld>
            <a:endParaRPr lang="en-US" dirty="0"/>
          </a:p>
        </p:txBody>
      </p:sp>
    </p:spTree>
    <p:extLst>
      <p:ext uri="{BB962C8B-B14F-4D97-AF65-F5344CB8AC3E}">
        <p14:creationId xmlns:p14="http://schemas.microsoft.com/office/powerpoint/2010/main" val="3742529393"/>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When using a double top plate,</a:t>
            </a:r>
            <a:r>
              <a:rPr lang="en-US" baseline="0" dirty="0" smtClean="0"/>
              <a:t> which is standard practice, after checking to ensure that our 2x4 or 2x6 plate can take the tensile force (roof or floor provides sufficient lateral bracing to prevent buckling under compression), you have to ensure that you properly transfer the force between plates. This is typically done by nailing the plates together on either side of the splice. Other methods of accomplishing this could be using wood screws (so fewer fasteners are used) or by using straps on the sides of the plate.</a:t>
            </a:r>
            <a:endParaRPr lang="en-US" dirty="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105</a:t>
            </a:fld>
            <a:endParaRPr lang="en-US" dirty="0"/>
          </a:p>
        </p:txBody>
      </p:sp>
    </p:spTree>
    <p:extLst>
      <p:ext uri="{BB962C8B-B14F-4D97-AF65-F5344CB8AC3E}">
        <p14:creationId xmlns:p14="http://schemas.microsoft.com/office/powerpoint/2010/main" val="3702139730"/>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Trusses are intended to carry loads applied parallel to their plan (i.e., depth) and not perpendicular to it. The</a:t>
            </a:r>
            <a:r>
              <a:rPr lang="en-US" baseline="0" dirty="0" smtClean="0"/>
              <a:t> lateral load transfer through the truss as depicted in Figure B8-7 occurs unless blocking or some other means is provided that will transfer this load directly between the roof sheathing and top plate of the wall. The truss industry places the following general limits on this load transfer through the truss:</a:t>
            </a:r>
          </a:p>
          <a:p>
            <a:endParaRPr lang="en-US" baseline="0" dirty="0" smtClean="0"/>
          </a:p>
          <a:p>
            <a:r>
              <a:rPr lang="en-US" baseline="0" dirty="0" smtClean="0"/>
              <a:t>Trusses shall be permitted to transfer load between diaphragms and supporting shear walls, provided that the distance between the diaphragm and the shear wall does not exceed 6”, the trusses are spaced no greater than 24” on center, and the </a:t>
            </a:r>
            <a:r>
              <a:rPr lang="en-US" i="1" baseline="0" dirty="0" smtClean="0"/>
              <a:t>horizontal load transfer</a:t>
            </a:r>
            <a:r>
              <a:rPr lang="en-US" i="0" baseline="0" dirty="0" smtClean="0"/>
              <a:t> between the diaphragm and the shear wall </a:t>
            </a:r>
            <a:r>
              <a:rPr lang="en-US" i="1" baseline="0" dirty="0" smtClean="0"/>
              <a:t>does not exceed 50 plf</a:t>
            </a:r>
            <a:r>
              <a:rPr lang="en-US" i="0" baseline="0" dirty="0" smtClean="0"/>
              <a:t>.</a:t>
            </a:r>
            <a:endParaRPr lang="en-US" dirty="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106</a:t>
            </a:fld>
            <a:endParaRPr lang="en-US" dirty="0"/>
          </a:p>
        </p:txBody>
      </p:sp>
    </p:spTree>
    <p:extLst>
      <p:ext uri="{BB962C8B-B14F-4D97-AF65-F5344CB8AC3E}">
        <p14:creationId xmlns:p14="http://schemas.microsoft.com/office/powerpoint/2010/main" val="1742721295"/>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When shear is transferring from the diaphragm to the top plate, the designer must ensure that lateral displacement of the rafter/truss as well as rotation</a:t>
            </a:r>
            <a:r>
              <a:rPr lang="en-US" baseline="0" dirty="0" smtClean="0"/>
              <a:t> of the rafter/truss does not occur.</a:t>
            </a:r>
          </a:p>
          <a:p>
            <a:endParaRPr lang="en-US" baseline="0" dirty="0" smtClean="0"/>
          </a:p>
          <a:p>
            <a:r>
              <a:rPr lang="en-US" baseline="0" dirty="0" smtClean="0"/>
              <a:t>Figures 1 and 2 show blocking installed between trusses and fastened to the top plate, preventing rotation and lateral displacement of the truss at the wall connection. Blocking also allows for diaphragm boundary nailing required by code. Blocking may be turned flat every few bays allowing for eave ventilation.</a:t>
            </a:r>
          </a:p>
          <a:p>
            <a:endParaRPr lang="en-US" baseline="0" dirty="0" smtClean="0"/>
          </a:p>
          <a:p>
            <a:r>
              <a:rPr lang="en-US" b="1" dirty="0" smtClean="0"/>
              <a:t>Presenter Note</a:t>
            </a:r>
          </a:p>
          <a:p>
            <a:r>
              <a:rPr lang="en-US" b="0" dirty="0" smtClean="0"/>
              <a:t>This slide features information that will be found on the post-training</a:t>
            </a:r>
            <a:r>
              <a:rPr lang="en-US" b="0" baseline="0" dirty="0" smtClean="0"/>
              <a:t> knowledge assessment:</a:t>
            </a:r>
          </a:p>
          <a:p>
            <a:endParaRPr lang="en-US" b="0" baseline="0" dirty="0" smtClean="0"/>
          </a:p>
          <a:p>
            <a:pPr lvl="0"/>
            <a:r>
              <a:rPr lang="en-US" sz="1200" kern="1200" dirty="0" smtClean="0">
                <a:solidFill>
                  <a:schemeClr val="tx1"/>
                </a:solidFill>
                <a:effectLst/>
                <a:latin typeface="Times New Roman" pitchFamily="18" charset="0"/>
                <a:ea typeface="+mn-ea"/>
                <a:cs typeface="+mn-cs"/>
              </a:rPr>
              <a:t>Blocking between roof trusses (or roof rafters) allows for edge nailing of the roof diaphragm and gives a direct load path for shear transfer. Blocking will also help the designer prevent which of the following structural concerns:</a:t>
            </a:r>
          </a:p>
          <a:p>
            <a:pPr marL="228600" lvl="1" indent="-228600">
              <a:buFont typeface="+mj-lt"/>
              <a:buAutoNum type="alphaLcPeriod"/>
            </a:pPr>
            <a:r>
              <a:rPr lang="en-US" sz="1200" b="1" kern="1200" dirty="0" smtClean="0">
                <a:solidFill>
                  <a:schemeClr val="tx1"/>
                </a:solidFill>
                <a:effectLst/>
                <a:latin typeface="Times New Roman" pitchFamily="18" charset="0"/>
                <a:ea typeface="+mn-ea"/>
                <a:cs typeface="+mn-cs"/>
              </a:rPr>
              <a:t>Rotation of the truss/rafter and lateral displacement of the truss/rafter</a:t>
            </a:r>
            <a:endParaRPr lang="en-US" sz="1200" kern="1200" dirty="0" smtClean="0">
              <a:solidFill>
                <a:schemeClr val="tx1"/>
              </a:solidFill>
              <a:effectLst/>
              <a:latin typeface="Times New Roman" pitchFamily="18" charset="0"/>
              <a:ea typeface="+mn-ea"/>
              <a:cs typeface="+mn-cs"/>
            </a:endParaRPr>
          </a:p>
          <a:p>
            <a:pPr marL="228600" lvl="1" indent="-228600">
              <a:buFont typeface="+mj-lt"/>
              <a:buAutoNum type="alphaLcPeriod"/>
            </a:pPr>
            <a:r>
              <a:rPr lang="en-US" sz="1200" kern="1200" dirty="0" smtClean="0">
                <a:solidFill>
                  <a:schemeClr val="tx1"/>
                </a:solidFill>
                <a:effectLst/>
                <a:latin typeface="Times New Roman" pitchFamily="18" charset="0"/>
                <a:ea typeface="+mn-ea"/>
                <a:cs typeface="+mn-cs"/>
              </a:rPr>
              <a:t>Rotation of the truss/rafter and uplift of the truss/rafter</a:t>
            </a:r>
          </a:p>
          <a:p>
            <a:pPr marL="228600" lvl="1" indent="-228600">
              <a:buFont typeface="+mj-lt"/>
              <a:buAutoNum type="alphaLcPeriod"/>
            </a:pPr>
            <a:r>
              <a:rPr lang="en-US" sz="1200" kern="1200" dirty="0" smtClean="0">
                <a:solidFill>
                  <a:schemeClr val="tx1"/>
                </a:solidFill>
                <a:effectLst/>
                <a:latin typeface="Times New Roman" pitchFamily="18" charset="0"/>
                <a:ea typeface="+mn-ea"/>
                <a:cs typeface="+mn-cs"/>
              </a:rPr>
              <a:t>Uplift of the truss/rafter and lateral displacement of the truss/rafter</a:t>
            </a:r>
          </a:p>
          <a:p>
            <a:pPr marL="228600" lvl="1" indent="-228600">
              <a:buFont typeface="+mj-lt"/>
              <a:buAutoNum type="alphaLcPeriod"/>
            </a:pPr>
            <a:r>
              <a:rPr lang="en-US" sz="1200" kern="1200" dirty="0" smtClean="0">
                <a:solidFill>
                  <a:schemeClr val="tx1"/>
                </a:solidFill>
                <a:effectLst/>
                <a:latin typeface="Times New Roman" pitchFamily="18" charset="0"/>
                <a:ea typeface="+mn-ea"/>
                <a:cs typeface="+mn-cs"/>
              </a:rPr>
              <a:t>Uplift of the truss/rafter and obstructing eve ventilation</a:t>
            </a:r>
          </a:p>
          <a:p>
            <a:pPr marL="228600" lvl="1" indent="-228600">
              <a:buFont typeface="+mj-lt"/>
              <a:buAutoNum type="alphaLcPeriod"/>
            </a:pPr>
            <a:r>
              <a:rPr lang="en-US" sz="1200" kern="1200" dirty="0" smtClean="0">
                <a:solidFill>
                  <a:schemeClr val="tx1"/>
                </a:solidFill>
                <a:effectLst/>
                <a:latin typeface="Times New Roman" pitchFamily="18" charset="0"/>
                <a:ea typeface="+mn-ea"/>
                <a:cs typeface="+mn-cs"/>
              </a:rPr>
              <a:t>None of the above</a:t>
            </a:r>
            <a:endParaRPr lang="en-US" dirty="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107</a:t>
            </a:fld>
            <a:endParaRPr lang="en-US" dirty="0"/>
          </a:p>
        </p:txBody>
      </p:sp>
    </p:spTree>
    <p:extLst>
      <p:ext uri="{BB962C8B-B14F-4D97-AF65-F5344CB8AC3E}">
        <p14:creationId xmlns:p14="http://schemas.microsoft.com/office/powerpoint/2010/main" val="1416734195"/>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As calculated</a:t>
            </a:r>
            <a:r>
              <a:rPr lang="en-US" baseline="0" dirty="0" smtClean="0"/>
              <a:t> previously for our design example, the shear along the ends of the building in the north-south direction (gridlines 1 and 5) is 139 plf.</a:t>
            </a:r>
          </a:p>
          <a:p>
            <a:endParaRPr lang="en-US" baseline="0" dirty="0" smtClean="0"/>
          </a:p>
          <a:p>
            <a:r>
              <a:rPr lang="en-US" b="1" baseline="0" dirty="0" smtClean="0"/>
              <a:t>Do</a:t>
            </a:r>
          </a:p>
          <a:p>
            <a:r>
              <a:rPr lang="en-US" baseline="0" dirty="0" smtClean="0"/>
              <a:t>Review the slide.</a:t>
            </a:r>
            <a:endParaRPr lang="en-US" dirty="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108</a:t>
            </a:fld>
            <a:endParaRPr lang="en-US" dirty="0"/>
          </a:p>
        </p:txBody>
      </p:sp>
    </p:spTree>
    <p:extLst>
      <p:ext uri="{BB962C8B-B14F-4D97-AF65-F5344CB8AC3E}">
        <p14:creationId xmlns:p14="http://schemas.microsoft.com/office/powerpoint/2010/main" val="169639769"/>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To transfer our shear load to our top plate, we can boundary nail the sheathing to the gable truss and then we can use lateral tie plates to attach the truss to the top plate.  Following the calculation in the slide, we find the required spacing to install the lateral tie plates. </a:t>
            </a:r>
          </a:p>
          <a:p>
            <a:endParaRPr lang="en-US" dirty="0" smtClean="0"/>
          </a:p>
          <a:p>
            <a:r>
              <a:rPr lang="en-US" dirty="0" smtClean="0"/>
              <a:t>Alternatively, we could use toe-nailing to transfer the shear load from the gable truss to the wall top plate since the load is less than 150 plf. (In Seismic Design Categories D, E, &amp; F, transferring shear with toenails is limited to 150 plf per section 4.1.7 of the AF&amp;PA 2008 SDPWS.)</a:t>
            </a:r>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109</a:t>
            </a:fld>
            <a:endParaRPr lang="en-US" dirty="0"/>
          </a:p>
        </p:txBody>
      </p:sp>
    </p:spTree>
    <p:extLst>
      <p:ext uri="{BB962C8B-B14F-4D97-AF65-F5344CB8AC3E}">
        <p14:creationId xmlns:p14="http://schemas.microsoft.com/office/powerpoint/2010/main" val="1520458328"/>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Permissible deflection shall be that deflection up to which the diaphragm and any attached distributing or resisting element will maintain its structural integrity under design load conditions, such that the resisting element will continue to support design loads without danger to occupants of the structure.  Each term in this equation represents an aspect of the diaphragm that will contribute to the total deflection.</a:t>
            </a:r>
          </a:p>
          <a:p>
            <a:endParaRPr lang="en-US" dirty="0" smtClean="0"/>
          </a:p>
          <a:p>
            <a:r>
              <a:rPr lang="en-US" dirty="0" smtClean="0"/>
              <a:t>Time will not permit detailed calculations for diaphragm deflection on our Design Example. Some manufacturers offer training sessions with more detailed discussions regarding diaphragm deflection. </a:t>
            </a:r>
          </a:p>
          <a:p>
            <a:endParaRPr lang="en-US" dirty="0" smtClean="0"/>
          </a:p>
          <a:p>
            <a:r>
              <a:rPr lang="en-US" dirty="0" smtClean="0"/>
              <a:t>Tables are based on blocked diaphragms and consideration should be given for amplifying non-blocked diaphragms (2.5x per Breyer’s “Design of Wood Structures” 6th Edition).</a:t>
            </a:r>
          </a:p>
          <a:p>
            <a:endParaRPr lang="en-US" dirty="0" smtClean="0"/>
          </a:p>
          <a:p>
            <a:r>
              <a:rPr lang="en-US" dirty="0" smtClean="0"/>
              <a:t>We’ll continue with a quick discussion on</a:t>
            </a:r>
            <a:r>
              <a:rPr lang="en-US" baseline="0" dirty="0" smtClean="0"/>
              <a:t> the terms that make up SDPWS Equation 4.2-1, and then return to Rigid vs. Flexible Diaphragms.</a:t>
            </a:r>
            <a:endParaRPr lang="en-US" dirty="0" smtClean="0"/>
          </a:p>
          <a:p>
            <a:endParaRPr lang="en-US" dirty="0" smtClean="0"/>
          </a:p>
          <a:p>
            <a:r>
              <a:rPr lang="en-US" b="1" dirty="0" smtClean="0"/>
              <a:t>Presenter Note</a:t>
            </a:r>
          </a:p>
          <a:p>
            <a:r>
              <a:rPr lang="en-US" b="0" dirty="0" smtClean="0"/>
              <a:t>This slide features information that will be found on the post-training</a:t>
            </a:r>
            <a:r>
              <a:rPr lang="en-US" b="0" baseline="0" dirty="0" smtClean="0"/>
              <a:t> knowledge assessment:</a:t>
            </a:r>
          </a:p>
          <a:p>
            <a:endParaRPr lang="en-US" b="0" baseline="0" dirty="0" smtClean="0"/>
          </a:p>
          <a:p>
            <a:pPr lvl="0"/>
            <a:r>
              <a:rPr lang="en-US" sz="1200" kern="1200" dirty="0" smtClean="0">
                <a:solidFill>
                  <a:schemeClr val="tx1"/>
                </a:solidFill>
                <a:effectLst/>
                <a:latin typeface="Times New Roman" pitchFamily="18" charset="0"/>
                <a:ea typeface="+mn-ea"/>
                <a:cs typeface="+mn-cs"/>
              </a:rPr>
              <a:t>Which of the following does not contribute to diaphragm deflection?</a:t>
            </a:r>
          </a:p>
          <a:p>
            <a:pPr marL="228600" lvl="1" indent="-228600">
              <a:buFont typeface="+mj-lt"/>
              <a:buAutoNum type="alphaLcPeriod"/>
            </a:pPr>
            <a:r>
              <a:rPr lang="en-US" sz="1200" kern="1200" dirty="0" smtClean="0">
                <a:solidFill>
                  <a:schemeClr val="tx1"/>
                </a:solidFill>
                <a:effectLst/>
                <a:latin typeface="Times New Roman" pitchFamily="18" charset="0"/>
                <a:ea typeface="+mn-ea"/>
                <a:cs typeface="+mn-cs"/>
              </a:rPr>
              <a:t>Panel shear and fastener slip deflection</a:t>
            </a:r>
          </a:p>
          <a:p>
            <a:pPr marL="228600" lvl="1" indent="-228600">
              <a:buFont typeface="+mj-lt"/>
              <a:buAutoNum type="alphaLcPeriod"/>
            </a:pPr>
            <a:r>
              <a:rPr lang="en-US" sz="1200" kern="1200" dirty="0" smtClean="0">
                <a:solidFill>
                  <a:schemeClr val="tx1"/>
                </a:solidFill>
                <a:effectLst/>
                <a:latin typeface="Times New Roman" pitchFamily="18" charset="0"/>
                <a:ea typeface="+mn-ea"/>
                <a:cs typeface="+mn-cs"/>
              </a:rPr>
              <a:t>Chord splice slip deflection</a:t>
            </a:r>
          </a:p>
          <a:p>
            <a:pPr marL="228600" lvl="1" indent="-228600">
              <a:buFont typeface="+mj-lt"/>
              <a:buAutoNum type="alphaLcPeriod"/>
            </a:pPr>
            <a:r>
              <a:rPr lang="en-US" sz="1200" b="1" kern="1200" dirty="0" smtClean="0">
                <a:solidFill>
                  <a:schemeClr val="tx1"/>
                </a:solidFill>
                <a:effectLst/>
                <a:latin typeface="Times New Roman" pitchFamily="18" charset="0"/>
                <a:ea typeface="+mn-ea"/>
                <a:cs typeface="+mn-cs"/>
              </a:rPr>
              <a:t>Perpendicular to grain compression</a:t>
            </a:r>
            <a:endParaRPr lang="en-US" sz="1200" kern="1200" dirty="0" smtClean="0">
              <a:solidFill>
                <a:schemeClr val="tx1"/>
              </a:solidFill>
              <a:effectLst/>
              <a:latin typeface="Times New Roman" pitchFamily="18" charset="0"/>
              <a:ea typeface="+mn-ea"/>
              <a:cs typeface="+mn-cs"/>
            </a:endParaRPr>
          </a:p>
          <a:p>
            <a:pPr marL="228600" lvl="1" indent="-228600">
              <a:buFont typeface="+mj-lt"/>
              <a:buAutoNum type="alphaLcPeriod"/>
            </a:pPr>
            <a:r>
              <a:rPr lang="en-US" sz="1200" kern="1200" dirty="0" smtClean="0">
                <a:solidFill>
                  <a:schemeClr val="tx1"/>
                </a:solidFill>
                <a:effectLst/>
                <a:latin typeface="Times New Roman" pitchFamily="18" charset="0"/>
                <a:ea typeface="+mn-ea"/>
                <a:cs typeface="+mn-cs"/>
              </a:rPr>
              <a:t>Bending deflection</a:t>
            </a:r>
          </a:p>
          <a:p>
            <a:pPr marL="228600" lvl="1" indent="-228600">
              <a:buFont typeface="+mj-lt"/>
              <a:buAutoNum type="alphaLcPeriod"/>
            </a:pPr>
            <a:r>
              <a:rPr lang="en-US" sz="1200" kern="1200" dirty="0" smtClean="0">
                <a:solidFill>
                  <a:schemeClr val="tx1"/>
                </a:solidFill>
                <a:effectLst/>
                <a:latin typeface="Times New Roman" pitchFamily="18" charset="0"/>
                <a:ea typeface="+mn-ea"/>
                <a:cs typeface="+mn-cs"/>
              </a:rPr>
              <a:t>None of the above</a:t>
            </a:r>
            <a:endParaRPr lang="en-US" dirty="0" smtClean="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110</a:t>
            </a:fld>
            <a:endParaRPr lang="en-US" dirty="0"/>
          </a:p>
        </p:txBody>
      </p:sp>
    </p:spTree>
    <p:extLst>
      <p:ext uri="{BB962C8B-B14F-4D97-AF65-F5344CB8AC3E}">
        <p14:creationId xmlns:p14="http://schemas.microsoft.com/office/powerpoint/2010/main" val="36223374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Do</a:t>
            </a:r>
          </a:p>
          <a:p>
            <a:r>
              <a:rPr lang="en-US" dirty="0" smtClean="0"/>
              <a:t>Direct students to their Design Example handout. They should reference this paper when slides are presented discussing the design example.</a:t>
            </a:r>
            <a:endParaRPr lang="en-US" dirty="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12</a:t>
            </a:fld>
            <a:endParaRPr lang="en-US" dirty="0"/>
          </a:p>
        </p:txBody>
      </p:sp>
    </p:spTree>
    <p:extLst>
      <p:ext uri="{BB962C8B-B14F-4D97-AF65-F5344CB8AC3E}">
        <p14:creationId xmlns:p14="http://schemas.microsoft.com/office/powerpoint/2010/main" val="2131762115"/>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The first term calculates the deflection from the diaphragm bending.</a:t>
            </a:r>
            <a:endParaRPr lang="en-US" dirty="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111</a:t>
            </a:fld>
            <a:endParaRPr lang="en-US" dirty="0"/>
          </a:p>
        </p:txBody>
      </p:sp>
    </p:spTree>
    <p:extLst>
      <p:ext uri="{BB962C8B-B14F-4D97-AF65-F5344CB8AC3E}">
        <p14:creationId xmlns:p14="http://schemas.microsoft.com/office/powerpoint/2010/main" val="1958598653"/>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pPr defTabSz="933169">
              <a:defRPr/>
            </a:pPr>
            <a:r>
              <a:rPr lang="en-US" dirty="0" smtClean="0"/>
              <a:t>This term gives you the deflection from fastener slip and shear forces acting on your diaphragm. The “G</a:t>
            </a:r>
            <a:r>
              <a:rPr lang="en-US" baseline="-25000" dirty="0" smtClean="0"/>
              <a:t>a</a:t>
            </a:r>
            <a:r>
              <a:rPr lang="en-US" dirty="0" smtClean="0"/>
              <a:t>” term which is</a:t>
            </a:r>
            <a:r>
              <a:rPr lang="en-US" baseline="0" dirty="0" smtClean="0"/>
              <a:t> the</a:t>
            </a:r>
            <a:r>
              <a:rPr lang="en-US" dirty="0" smtClean="0"/>
              <a:t> </a:t>
            </a:r>
            <a:r>
              <a:rPr lang="en-US" sz="1200" dirty="0" smtClean="0">
                <a:solidFill>
                  <a:schemeClr val="bg2"/>
                </a:solidFill>
                <a:latin typeface="Arial" panose="020B0604020202020204" pitchFamily="34" charset="0"/>
                <a:cs typeface="Arial" panose="020B0604020202020204" pitchFamily="34" charset="0"/>
              </a:rPr>
              <a:t>apparent diaphragm stiffness from nail slip and panel</a:t>
            </a:r>
            <a:r>
              <a:rPr lang="en-US" sz="1200" baseline="0" dirty="0" smtClean="0">
                <a:solidFill>
                  <a:schemeClr val="bg2"/>
                </a:solidFill>
                <a:latin typeface="Arial" panose="020B0604020202020204" pitchFamily="34" charset="0"/>
                <a:cs typeface="Arial" panose="020B0604020202020204" pitchFamily="34" charset="0"/>
              </a:rPr>
              <a:t> </a:t>
            </a:r>
            <a:r>
              <a:rPr lang="en-US" sz="1200" dirty="0" smtClean="0">
                <a:solidFill>
                  <a:schemeClr val="bg2"/>
                </a:solidFill>
                <a:latin typeface="Arial" panose="020B0604020202020204" pitchFamily="34" charset="0"/>
                <a:cs typeface="Arial" panose="020B0604020202020204" pitchFamily="34" charset="0"/>
              </a:rPr>
              <a:t>shear deformation can be found in Column A of </a:t>
            </a:r>
            <a:r>
              <a:rPr lang="en-US" dirty="0" smtClean="0"/>
              <a:t>AWC 2015 SDPWS Tables 4.2A, 4.2B &amp;4.2C and knowing information about your diaphragm sheathing.</a:t>
            </a:r>
            <a:r>
              <a:rPr lang="en-US" baseline="0" dirty="0" smtClean="0"/>
              <a:t> </a:t>
            </a:r>
            <a:r>
              <a:rPr lang="en-US" dirty="0" smtClean="0">
                <a:latin typeface="Trebuchet MS" pitchFamily="34" charset="0"/>
              </a:rPr>
              <a:t>Ga differs from OSB and ply and new code makes the distinction.</a:t>
            </a:r>
            <a:endParaRPr lang="en-US" dirty="0">
              <a:latin typeface="Trebuchet MS" pitchFamily="34" charset="0"/>
            </a:endParaRPr>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112</a:t>
            </a:fld>
            <a:endParaRPr lang="en-US" dirty="0"/>
          </a:p>
        </p:txBody>
      </p:sp>
    </p:spTree>
    <p:extLst>
      <p:ext uri="{BB962C8B-B14F-4D97-AF65-F5344CB8AC3E}">
        <p14:creationId xmlns:p14="http://schemas.microsoft.com/office/powerpoint/2010/main" val="3118455303"/>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b="0" dirty="0" smtClean="0"/>
              <a:t>This Chord Splice Slip value depends on how you connect your top plate splices (i.e., if you are using nails, screws, or strapping the splice).</a:t>
            </a:r>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113</a:t>
            </a:fld>
            <a:endParaRPr lang="en-US" dirty="0"/>
          </a:p>
        </p:txBody>
      </p:sp>
    </p:spTree>
    <p:extLst>
      <p:ext uri="{BB962C8B-B14F-4D97-AF65-F5344CB8AC3E}">
        <p14:creationId xmlns:p14="http://schemas.microsoft.com/office/powerpoint/2010/main" val="578819960"/>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Once you have calculated the diaphragm deflection, you must compare that to the story drift, a.k.a. deflection of your lateral-force resisting system for the story below (i.e. shear walls).  Using the definitions given in the code you can verify whether or not your diaphragm is flexible or rigid. There are, of course, conditions – and for those you must refer to ASCE 7-10 sections 12.3.1.1 and 12.3.1.3. </a:t>
            </a:r>
            <a:r>
              <a:rPr lang="en-US" dirty="0" smtClean="0">
                <a:latin typeface="Trebuchet MS" pitchFamily="34" charset="0"/>
              </a:rPr>
              <a:t>IBC Removed definitions of Rigid and flexible diaphragms to eliminate any confusion between</a:t>
            </a:r>
            <a:r>
              <a:rPr lang="en-US" baseline="0" dirty="0" smtClean="0">
                <a:latin typeface="Trebuchet MS" pitchFamily="34" charset="0"/>
              </a:rPr>
              <a:t> it and ASCE</a:t>
            </a:r>
            <a:r>
              <a:rPr lang="en-US" dirty="0" smtClean="0">
                <a:latin typeface="Trebuchet MS" pitchFamily="34" charset="0"/>
              </a:rPr>
              <a:t>.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latin typeface="Trebuchet MS" pitchFamily="34" charset="0"/>
            </a:endParaRPr>
          </a:p>
          <a:p>
            <a:r>
              <a:rPr lang="en-US" dirty="0" smtClean="0"/>
              <a:t>Section</a:t>
            </a:r>
            <a:r>
              <a:rPr lang="en-US" baseline="0" dirty="0" smtClean="0"/>
              <a:t> 12.3.1.1 states that “Diaphragms constructed of </a:t>
            </a:r>
            <a:r>
              <a:rPr lang="en-US" baseline="0" dirty="0" err="1" smtClean="0"/>
              <a:t>untopped</a:t>
            </a:r>
            <a:r>
              <a:rPr lang="en-US" baseline="0" dirty="0" smtClean="0"/>
              <a:t> steel decking or wood structural panels are permitted to be idealized as flexible (see required provisions in this Code section).”</a:t>
            </a:r>
          </a:p>
          <a:p>
            <a:endParaRPr lang="en-US" baseline="0" dirty="0" smtClean="0"/>
          </a:p>
          <a:p>
            <a:r>
              <a:rPr lang="en-US" baseline="0" dirty="0" smtClean="0"/>
              <a:t>Regarding Calculated Flexible Diaphragm Conditions, Section 12.3.1.3 says “…where the computed maximum in-plane deflection of the diaphragm under lateral load is more than two times the average story drift of adjoining vertical elements of the seismic force-resisting system of the associated story under…”</a:t>
            </a:r>
          </a:p>
          <a:p>
            <a:endParaRPr lang="en-US" baseline="0" dirty="0" smtClean="0"/>
          </a:p>
          <a:p>
            <a:r>
              <a:rPr lang="en-US" dirty="0" smtClean="0"/>
              <a:t>Per ASCE 7-10 section 12.3.1.1, we will assume that our design example diaphragm (roof and floor)</a:t>
            </a:r>
            <a:r>
              <a:rPr lang="en-US" baseline="0" dirty="0" smtClean="0"/>
              <a:t> </a:t>
            </a:r>
            <a:r>
              <a:rPr lang="en-US" dirty="0" smtClean="0"/>
              <a:t>is flexible. Due to this assumption we do not have to account for additional forces in our shear walls due to torsion.</a:t>
            </a:r>
          </a:p>
          <a:p>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latin typeface="Trebuchet MS" pitchFamily="34" charset="0"/>
              </a:rPr>
              <a:t>New SDPWS section 4.2.5- idealized as rigid when Maximum</a:t>
            </a:r>
            <a:r>
              <a:rPr lang="en-US" baseline="0" dirty="0" smtClean="0">
                <a:latin typeface="Trebuchet MS" pitchFamily="34" charset="0"/>
              </a:rPr>
              <a:t> in plane deflection of the diaphragm itself under lateral load is less than or equal to two times the average defection of adjoining vertical elements of the lateral force resisting system of the associated story under equivalent tributary lateral load.</a:t>
            </a:r>
            <a:endParaRPr lang="en-US" dirty="0" smtClean="0">
              <a:latin typeface="Trebuchet MS" pitchFamily="34" charset="0"/>
            </a:endParaRPr>
          </a:p>
          <a:p>
            <a:endParaRPr lang="en-US" dirty="0" smtClean="0"/>
          </a:p>
          <a:p>
            <a:r>
              <a:rPr lang="en-US" baseline="0" dirty="0" smtClean="0"/>
              <a:t>Our design example meets all parameters described in Condition C of ASCE 7-10 Section 12.3.1.1, therefore a flexible diaphragm assumption is allowed. Conditions met: (1) Our structure does </a:t>
            </a:r>
            <a:r>
              <a:rPr lang="en-US" i="1" baseline="0" dirty="0" smtClean="0"/>
              <a:t>not</a:t>
            </a:r>
            <a:r>
              <a:rPr lang="en-US" baseline="0" dirty="0" smtClean="0"/>
              <a:t> have concrete or similar materials placed over wood structural panel diaphragms, and (2) each line of vertical elements of the seismic force-resisting system complies with the allowable story drift of Table 12.12-1.</a:t>
            </a:r>
          </a:p>
          <a:p>
            <a:endParaRPr lang="en-US" dirty="0" smtClean="0"/>
          </a:p>
          <a:p>
            <a:r>
              <a:rPr lang="en-US" dirty="0" smtClean="0"/>
              <a:t>Diaphragms constructed of </a:t>
            </a:r>
            <a:r>
              <a:rPr lang="en-US" dirty="0" err="1" smtClean="0"/>
              <a:t>untopped</a:t>
            </a:r>
            <a:r>
              <a:rPr lang="en-US" dirty="0" smtClean="0"/>
              <a:t> steel</a:t>
            </a:r>
            <a:r>
              <a:rPr lang="en-US" baseline="0" dirty="0" smtClean="0"/>
              <a:t> </a:t>
            </a:r>
            <a:r>
              <a:rPr lang="en-US" dirty="0" smtClean="0"/>
              <a:t>decking or wood structural panels are permitted to be</a:t>
            </a:r>
            <a:r>
              <a:rPr lang="en-US" baseline="0" dirty="0" smtClean="0"/>
              <a:t> </a:t>
            </a:r>
            <a:r>
              <a:rPr lang="en-US" dirty="0" smtClean="0"/>
              <a:t>idealized as flexible if any of the following conditions</a:t>
            </a:r>
            <a:r>
              <a:rPr lang="en-US" baseline="0" dirty="0" smtClean="0"/>
              <a:t> </a:t>
            </a:r>
            <a:r>
              <a:rPr lang="en-US" dirty="0" smtClean="0"/>
              <a:t>exist:</a:t>
            </a:r>
          </a:p>
          <a:p>
            <a:endParaRPr lang="en-US" dirty="0" smtClean="0"/>
          </a:p>
          <a:p>
            <a:r>
              <a:rPr lang="en-US" dirty="0" smtClean="0"/>
              <a:t>a. In structures where the vertical elements are steel</a:t>
            </a:r>
            <a:r>
              <a:rPr lang="en-US" baseline="0" dirty="0" smtClean="0"/>
              <a:t> </a:t>
            </a:r>
            <a:r>
              <a:rPr lang="en-US" dirty="0" smtClean="0"/>
              <a:t>braced frames, steel and concrete composite braced</a:t>
            </a:r>
            <a:r>
              <a:rPr lang="en-US" baseline="0" dirty="0" smtClean="0"/>
              <a:t> </a:t>
            </a:r>
            <a:r>
              <a:rPr lang="en-US" dirty="0" smtClean="0"/>
              <a:t>frames or concrete, masonry, steel, or steel and</a:t>
            </a:r>
            <a:r>
              <a:rPr lang="en-US" baseline="0" dirty="0" smtClean="0"/>
              <a:t> </a:t>
            </a:r>
            <a:r>
              <a:rPr lang="en-US" dirty="0" smtClean="0"/>
              <a:t>concrete composite shear walls.</a:t>
            </a:r>
          </a:p>
          <a:p>
            <a:endParaRPr lang="en-US" dirty="0" smtClean="0"/>
          </a:p>
          <a:p>
            <a:r>
              <a:rPr lang="en-US" dirty="0" smtClean="0"/>
              <a:t>b. In one- and two-family dwellings.</a:t>
            </a:r>
          </a:p>
          <a:p>
            <a:endParaRPr lang="en-US" dirty="0" smtClean="0"/>
          </a:p>
          <a:p>
            <a:r>
              <a:rPr lang="en-US" dirty="0" smtClean="0"/>
              <a:t>c. In structures of light-frame construction where all</a:t>
            </a:r>
            <a:r>
              <a:rPr lang="en-US" baseline="0" dirty="0" smtClean="0"/>
              <a:t> </a:t>
            </a:r>
            <a:r>
              <a:rPr lang="en-US" dirty="0" smtClean="0"/>
              <a:t>of the following conditions are met:</a:t>
            </a:r>
          </a:p>
          <a:p>
            <a:endParaRPr lang="en-US" dirty="0" smtClean="0"/>
          </a:p>
          <a:p>
            <a:r>
              <a:rPr lang="en-US" dirty="0" smtClean="0"/>
              <a:t>	1. Topping of concrete or similar materials is not</a:t>
            </a:r>
            <a:r>
              <a:rPr lang="en-US" baseline="0" dirty="0" smtClean="0"/>
              <a:t> </a:t>
            </a:r>
            <a:r>
              <a:rPr lang="en-US" dirty="0" smtClean="0"/>
              <a:t>placed over wood structural panel diaphragms</a:t>
            </a:r>
            <a:r>
              <a:rPr lang="en-US" baseline="0" dirty="0" smtClean="0"/>
              <a:t> </a:t>
            </a:r>
            <a:r>
              <a:rPr lang="en-US" dirty="0" smtClean="0"/>
              <a:t>except for nonstructural topping no greater than</a:t>
            </a:r>
            <a:r>
              <a:rPr lang="en-US" baseline="0" dirty="0" smtClean="0"/>
              <a:t> </a:t>
            </a:r>
            <a:r>
              <a:rPr lang="en-US" dirty="0" smtClean="0"/>
              <a:t>1 1/2 in. (38 mm) thick.</a:t>
            </a:r>
          </a:p>
          <a:p>
            <a:endParaRPr lang="en-US" dirty="0" smtClean="0"/>
          </a:p>
          <a:p>
            <a:r>
              <a:rPr lang="en-US" dirty="0" smtClean="0"/>
              <a:t>	2. Each line of vertical elements of the seismic</a:t>
            </a:r>
            <a:r>
              <a:rPr lang="en-US" baseline="0" dirty="0" smtClean="0"/>
              <a:t> </a:t>
            </a:r>
            <a:r>
              <a:rPr lang="en-US" dirty="0" smtClean="0"/>
              <a:t>force-resisting system complies with the</a:t>
            </a:r>
            <a:r>
              <a:rPr lang="en-US" baseline="0" dirty="0" smtClean="0"/>
              <a:t> </a:t>
            </a:r>
            <a:r>
              <a:rPr lang="en-US" dirty="0" smtClean="0"/>
              <a:t>allowable story drift of Table 12.12-1.</a:t>
            </a:r>
          </a:p>
          <a:p>
            <a:endParaRPr lang="en-US" dirty="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114</a:t>
            </a:fld>
            <a:endParaRPr lang="en-US" dirty="0"/>
          </a:p>
        </p:txBody>
      </p:sp>
    </p:spTree>
    <p:extLst>
      <p:ext uri="{BB962C8B-B14F-4D97-AF65-F5344CB8AC3E}">
        <p14:creationId xmlns:p14="http://schemas.microsoft.com/office/powerpoint/2010/main" val="20548604"/>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This illustration gives you an idea of what deflections you are comparing.</a:t>
            </a:r>
          </a:p>
          <a:p>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latin typeface="Trebuchet MS" pitchFamily="34" charset="0"/>
              </a:rPr>
              <a:t>2015:  New SDPWS section 4.2.5- idealized as rigid when Max Deflection of Diaphragm (MDD) is less than or equal to 2x Average Deflection</a:t>
            </a:r>
            <a:r>
              <a:rPr lang="en-US" baseline="0" dirty="0" smtClean="0">
                <a:latin typeface="Trebuchet MS" pitchFamily="34" charset="0"/>
              </a:rPr>
              <a:t> of Vertical Elements (</a:t>
            </a:r>
            <a:r>
              <a:rPr lang="en-US" dirty="0" smtClean="0">
                <a:latin typeface="Trebuchet MS" pitchFamily="34" charset="0"/>
              </a:rPr>
              <a:t>ADVE.)</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latin typeface="Trebuchet MS" pitchFamily="34" charset="0"/>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latin typeface="Trebuchet MS" pitchFamily="34" charset="0"/>
              </a:rPr>
              <a:t>MDD =</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latin typeface="Trebuchet MS" pitchFamily="34" charset="0"/>
              </a:rPr>
              <a:t>ADVE =</a:t>
            </a:r>
          </a:p>
          <a:p>
            <a:endParaRPr lang="en-US" dirty="0" smtClean="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115</a:t>
            </a:fld>
            <a:endParaRPr lang="en-US" dirty="0"/>
          </a:p>
        </p:txBody>
      </p:sp>
    </p:spTree>
    <p:extLst>
      <p:ext uri="{BB962C8B-B14F-4D97-AF65-F5344CB8AC3E}">
        <p14:creationId xmlns:p14="http://schemas.microsoft.com/office/powerpoint/2010/main" val="2479452390"/>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The determination as to whether or not your diaphragm is rigid or flexible will have a big impact on how the forces are distributed to your seismic lateral-force resisting elements (i.e. shear walls).</a:t>
            </a:r>
          </a:p>
          <a:p>
            <a:endParaRPr lang="en-US" dirty="0" smtClean="0"/>
          </a:p>
          <a:p>
            <a:r>
              <a:rPr lang="en-US" b="1" dirty="0" smtClean="0"/>
              <a:t>Do</a:t>
            </a:r>
          </a:p>
          <a:p>
            <a:r>
              <a:rPr lang="en-US" dirty="0" smtClean="0"/>
              <a:t>Review the slide.</a:t>
            </a:r>
            <a:endParaRPr lang="en-US" dirty="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116</a:t>
            </a:fld>
            <a:endParaRPr lang="en-US" dirty="0"/>
          </a:p>
        </p:txBody>
      </p:sp>
    </p:spTree>
    <p:extLst>
      <p:ext uri="{BB962C8B-B14F-4D97-AF65-F5344CB8AC3E}">
        <p14:creationId xmlns:p14="http://schemas.microsoft.com/office/powerpoint/2010/main" val="3785594810"/>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117</a:t>
            </a:fld>
            <a:endParaRPr lang="en-US" dirty="0"/>
          </a:p>
        </p:txBody>
      </p:sp>
    </p:spTree>
    <p:extLst>
      <p:ext uri="{BB962C8B-B14F-4D97-AF65-F5344CB8AC3E}">
        <p14:creationId xmlns:p14="http://schemas.microsoft.com/office/powerpoint/2010/main" val="3011269882"/>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Do</a:t>
            </a:r>
          </a:p>
          <a:p>
            <a:r>
              <a:rPr lang="en-US" dirty="0" smtClean="0"/>
              <a:t>Review</a:t>
            </a:r>
            <a:r>
              <a:rPr lang="en-US" baseline="0" dirty="0" smtClean="0"/>
              <a:t> the slide.</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118</a:t>
            </a:fld>
            <a:endParaRPr lang="en-US" dirty="0"/>
          </a:p>
        </p:txBody>
      </p:sp>
    </p:spTree>
    <p:extLst>
      <p:ext uri="{BB962C8B-B14F-4D97-AF65-F5344CB8AC3E}">
        <p14:creationId xmlns:p14="http://schemas.microsoft.com/office/powerpoint/2010/main" val="676228240"/>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119</a:t>
            </a:fld>
            <a:endParaRPr lang="en-US" dirty="0"/>
          </a:p>
        </p:txBody>
      </p:sp>
    </p:spTree>
    <p:extLst>
      <p:ext uri="{BB962C8B-B14F-4D97-AF65-F5344CB8AC3E}">
        <p14:creationId xmlns:p14="http://schemas.microsoft.com/office/powerpoint/2010/main" val="1713257828"/>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pPr defTabSz="950793">
              <a:defRPr/>
            </a:pPr>
            <a:r>
              <a:rPr lang="en-US" dirty="0" smtClean="0"/>
              <a:t>We will assume that the</a:t>
            </a:r>
            <a:r>
              <a:rPr lang="en-US" baseline="0" dirty="0" smtClean="0"/>
              <a:t> floor and roof </a:t>
            </a:r>
            <a:r>
              <a:rPr lang="en-US" dirty="0" smtClean="0"/>
              <a:t>diaphragms of our design example is flexible. Due to this assumption we do not have to account for additional forces in our shear walls due to torsion.</a:t>
            </a:r>
          </a:p>
          <a:p>
            <a:pPr defTabSz="950793">
              <a:defRPr/>
            </a:pPr>
            <a:endParaRPr lang="en-US" dirty="0" smtClean="0"/>
          </a:p>
          <a:p>
            <a:pPr defTabSz="950793">
              <a:defRPr/>
            </a:pPr>
            <a:r>
              <a:rPr lang="en-US" baseline="0" dirty="0" smtClean="0"/>
              <a:t>Our design example meets all parameters described in Condition C of ASCE 7-10 Section 12.3.1.1, therefore a flexible diaphragm assumption is allowed. Condition C is met because: (1) Our structure does </a:t>
            </a:r>
            <a:r>
              <a:rPr lang="en-US" i="1" baseline="0" dirty="0" smtClean="0"/>
              <a:t>not</a:t>
            </a:r>
            <a:r>
              <a:rPr lang="en-US" baseline="0" dirty="0" smtClean="0"/>
              <a:t> have concrete or similar materials placed over wood structural panel diaphragms, and (2) each line of vertical elements of the seismic force-resisting system complies with the allowable story drift of Table 12.12-1.</a:t>
            </a:r>
          </a:p>
          <a:p>
            <a:pPr defTabSz="950793">
              <a:defRPr/>
            </a:pPr>
            <a:endParaRPr lang="en-US" baseline="0" dirty="0" smtClean="0"/>
          </a:p>
          <a:p>
            <a:pPr defTabSz="950793">
              <a:defRPr/>
            </a:pPr>
            <a:r>
              <a:rPr lang="en-US" baseline="0" dirty="0" smtClean="0"/>
              <a:t>Other possible conditions for a flexible diaphragm classification are: (A) In structures where the vertical elements are steel braced frames, steel and concrete composite braced frames or concrete, masonry, steel, or steel and concrete composite shear walls; or (B) In one- and two-family dwellings.</a:t>
            </a:r>
          </a:p>
          <a:p>
            <a:pPr defTabSz="950793">
              <a:defRPr/>
            </a:pPr>
            <a:endParaRPr lang="en-US" baseline="0" dirty="0" smtClean="0"/>
          </a:p>
          <a:p>
            <a:pPr defTabSz="950793">
              <a:defRPr/>
            </a:pPr>
            <a:r>
              <a:rPr lang="en-US" baseline="0" dirty="0" smtClean="0"/>
              <a:t>Per ASCE 7-10 12.8.4.1, inherent torsion need only be considered where diaphragms are NOT flexible.</a:t>
            </a:r>
          </a:p>
          <a:p>
            <a:pPr defTabSz="950793">
              <a:defRPr/>
            </a:pPr>
            <a:endParaRPr lang="en-US" baseline="0" dirty="0" smtClean="0"/>
          </a:p>
          <a:p>
            <a:pPr defTabSz="950793">
              <a:defRPr/>
            </a:pPr>
            <a:r>
              <a:rPr lang="en-US" baseline="0" dirty="0" smtClean="0"/>
              <a:t>Per ASCE 7-10 12.8.4.2, accidental torsion need only be considered where diaphragms are NOT flexible.</a:t>
            </a:r>
            <a:endParaRPr lang="en-US" dirty="0" smtClean="0"/>
          </a:p>
          <a:p>
            <a:endParaRPr lang="en-US" dirty="0" smtClean="0"/>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Times New Roman" pitchFamily="18" charset="0"/>
                <a:ea typeface="+mn-ea"/>
                <a:cs typeface="+mn-cs"/>
              </a:rPr>
              <a:t>There has been a lot of discussion and debate regarding the use of flexible vs. rigid diaphragm analysis for wood buildings, without a clear direction. Currently both analyses are being used by engineers and some building departments. Using a flexible assumption is acceptable per the code. It should also be noted that determining whether the diaphragm is rigid or not is relative to the rigidity of the shear wall. If you have a building with irregularities or a unique layout, it would be best to seek the advice of a structural engineer familiar with the guidelines of the ruling jurisdiction. Some engineers use the envelope method where they use both the flexible and rigid analyses to design the shear walls for the worst case loads from both diaphragm</a:t>
            </a:r>
            <a:r>
              <a:rPr lang="en-US" sz="1200" kern="1200" baseline="0" dirty="0" smtClean="0">
                <a:solidFill>
                  <a:schemeClr val="tx1"/>
                </a:solidFill>
                <a:effectLst/>
                <a:latin typeface="Times New Roman" pitchFamily="18" charset="0"/>
                <a:ea typeface="+mn-ea"/>
                <a:cs typeface="+mn-cs"/>
              </a:rPr>
              <a:t> types</a:t>
            </a:r>
            <a:r>
              <a:rPr lang="en-US" sz="1200" kern="1200" dirty="0" smtClean="0">
                <a:solidFill>
                  <a:schemeClr val="tx1"/>
                </a:solidFill>
                <a:effectLst/>
                <a:latin typeface="Times New Roman" pitchFamily="18" charset="0"/>
                <a:ea typeface="+mn-ea"/>
                <a:cs typeface="+mn-cs"/>
              </a:rPr>
              <a:t>.</a:t>
            </a:r>
          </a:p>
          <a:p>
            <a:endParaRPr lang="en-US" dirty="0" smtClean="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120</a:t>
            </a:fld>
            <a:endParaRPr lang="en-US" dirty="0"/>
          </a:p>
        </p:txBody>
      </p:sp>
    </p:spTree>
    <p:extLst>
      <p:ext uri="{BB962C8B-B14F-4D97-AF65-F5344CB8AC3E}">
        <p14:creationId xmlns:p14="http://schemas.microsoft.com/office/powerpoint/2010/main" val="42092101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The purpose of including a design example is to help with the understanding and interpretation of the learning objectives. By applying the course material to a real-life</a:t>
            </a:r>
            <a:r>
              <a:rPr lang="en-US" baseline="0" dirty="0" smtClean="0"/>
              <a:t> scenario, we hope to improve your confidence when it comes to implementing these lessons in the field.</a:t>
            </a:r>
          </a:p>
          <a:p>
            <a:endParaRPr lang="en-US" baseline="0" dirty="0" smtClean="0"/>
          </a:p>
          <a:p>
            <a:pPr defTabSz="950793">
              <a:defRPr/>
            </a:pPr>
            <a:r>
              <a:rPr lang="en-US" baseline="0" dirty="0" smtClean="0"/>
              <a:t>By the end of this course, we’ll have designed the end-walls along gridlines 1 and 5 for seismic structural forces using the 2015 IBC allowable stress seismic provisions based on ASCE 7-10. </a:t>
            </a:r>
          </a:p>
          <a:p>
            <a:pPr defTabSz="950793">
              <a:defRPr/>
            </a:pPr>
            <a:endParaRPr lang="en-US" baseline="0" dirty="0" smtClean="0"/>
          </a:p>
          <a:p>
            <a:r>
              <a:rPr lang="en-US" baseline="0" dirty="0" smtClean="0"/>
              <a:t>Our example building is a 3-story multi-family structure in Risk Category II. It is located Sacramento, CA just north of the American river, between highways 50 and 80. For simplicity, we’ll assume the site has stiff soil and is in Site Class D. IBC 1613.3.2 states that “where the soil properties are not known in sufficient detail to determine site class, Site Class D shall be used unless the building official or </a:t>
            </a:r>
            <a:r>
              <a:rPr lang="en-US" baseline="0" dirty="0" err="1" smtClean="0"/>
              <a:t>geotech</a:t>
            </a:r>
            <a:r>
              <a:rPr lang="en-US" baseline="0" dirty="0" smtClean="0"/>
              <a:t> data determines Site Class E or F soils are present.”</a:t>
            </a:r>
          </a:p>
          <a:p>
            <a:endParaRPr lang="en-US" baseline="0" dirty="0" smtClean="0"/>
          </a:p>
          <a:p>
            <a:r>
              <a:rPr lang="en-US" baseline="0" dirty="0" smtClean="0"/>
              <a:t>The entire building uses wood framing and roof trusses span the entire width.</a:t>
            </a:r>
          </a:p>
          <a:p>
            <a:endParaRPr lang="en-US" baseline="0" dirty="0" smtClean="0"/>
          </a:p>
          <a:p>
            <a:r>
              <a:rPr lang="en-US" baseline="0" dirty="0" smtClean="0"/>
              <a:t>Our design example meets all parameters described in Condition C of ASCE 7-10 Section 12.3.1.1, therefore a flexible diaphragm assumption is allowed. Conditions met: (1) Our structure does </a:t>
            </a:r>
            <a:r>
              <a:rPr lang="en-US" i="1" baseline="0" dirty="0" smtClean="0"/>
              <a:t>not</a:t>
            </a:r>
            <a:r>
              <a:rPr lang="en-US" baseline="0" dirty="0" smtClean="0"/>
              <a:t> have concrete or similar materials placed over wood structural panel diaphragms, and (2) each line of vertical elements of the seismic force-resisting system complies with the allowable story drift of Table 12.12-1. </a:t>
            </a:r>
          </a:p>
          <a:p>
            <a:endParaRPr lang="en-US" baseline="0" dirty="0" smtClean="0"/>
          </a:p>
          <a:p>
            <a:r>
              <a:rPr lang="en-US" baseline="0" dirty="0" smtClean="0"/>
              <a:t>Slides that contain calculations or information regarding our design example will have indicating text shown on the bottom-right-hand corner.</a:t>
            </a:r>
            <a:endParaRPr lang="en-US" dirty="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13</a:t>
            </a:fld>
            <a:endParaRPr lang="en-US" dirty="0"/>
          </a:p>
        </p:txBody>
      </p:sp>
    </p:spTree>
    <p:extLst>
      <p:ext uri="{BB962C8B-B14F-4D97-AF65-F5344CB8AC3E}">
        <p14:creationId xmlns:p14="http://schemas.microsoft.com/office/powerpoint/2010/main" val="373673980"/>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Looking at shear line 1: As the design has all the exterior walls as being shear walls, the drag struts will only be the</a:t>
            </a:r>
            <a:r>
              <a:rPr lang="en-US" baseline="0" dirty="0" smtClean="0"/>
              <a:t> length of the windows and doors – making our longest drag strut 6’-6”. </a:t>
            </a:r>
          </a:p>
          <a:p>
            <a:endParaRPr lang="en-US" baseline="0" dirty="0" smtClean="0"/>
          </a:p>
          <a:p>
            <a:r>
              <a:rPr lang="en-US" baseline="0" dirty="0" smtClean="0"/>
              <a:t>To find the drag strut force, multiply the length of the longest drag strut (6’-6”) by the design shear along the same line. The design shear acting on the 65’ East-West wall of our example was calculated in Part 2 of this course and found to be 139 plf. The conservatively design drag strut for the longest, non-shear wall span is 904 lbs.</a:t>
            </a:r>
          </a:p>
          <a:p>
            <a:endParaRPr lang="en-US" baseline="0" dirty="0" smtClean="0"/>
          </a:p>
          <a:p>
            <a:r>
              <a:rPr lang="en-US" baseline="0" dirty="0" smtClean="0"/>
              <a:t>If there were portions of walls that are not shear walls, the top plate would be a drag at these locations as well.</a:t>
            </a:r>
            <a:endParaRPr lang="en-US" dirty="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121</a:t>
            </a:fld>
            <a:endParaRPr lang="en-US" dirty="0"/>
          </a:p>
        </p:txBody>
      </p:sp>
    </p:spTree>
    <p:extLst>
      <p:ext uri="{BB962C8B-B14F-4D97-AF65-F5344CB8AC3E}">
        <p14:creationId xmlns:p14="http://schemas.microsoft.com/office/powerpoint/2010/main" val="3337664143"/>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To determine what governs the design of your splices, you</a:t>
            </a:r>
            <a:r>
              <a:rPr lang="en-US" baseline="0" dirty="0" smtClean="0"/>
              <a:t> must find the chord force and the strut force along a shear line. The chord force of 1,396 </a:t>
            </a:r>
            <a:r>
              <a:rPr lang="en-US" baseline="0" dirty="0" err="1" smtClean="0"/>
              <a:t>lbs</a:t>
            </a:r>
            <a:r>
              <a:rPr lang="en-US" baseline="0" dirty="0" smtClean="0"/>
              <a:t> shown on the slide was calculated using the same method as we used in Part 2 of the course -- but this time in the orthogonal direction. For our design example, the chord force governs since it is larger than the strut force. However, if we had a longer drag strut, the outcome could be reversed.</a:t>
            </a:r>
          </a:p>
          <a:p>
            <a:endParaRPr lang="en-US" baseline="0" dirty="0" smtClean="0"/>
          </a:p>
          <a:p>
            <a:r>
              <a:rPr lang="en-US" baseline="0" dirty="0" smtClean="0"/>
              <a:t>If Strut Force governed, then we would transfer tension load at plate splice using 16d Common Nails as shown on the slide. However, this calculation is not required for our example since the Chord Force is higher than the Strut Force.</a:t>
            </a:r>
            <a:endParaRPr lang="en-US" dirty="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122</a:t>
            </a:fld>
            <a:endParaRPr lang="en-US" dirty="0"/>
          </a:p>
        </p:txBody>
      </p:sp>
    </p:spTree>
    <p:extLst>
      <p:ext uri="{BB962C8B-B14F-4D97-AF65-F5344CB8AC3E}">
        <p14:creationId xmlns:p14="http://schemas.microsoft.com/office/powerpoint/2010/main" val="2512328423"/>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When designing a shear wall, all of these items must be considered:</a:t>
            </a:r>
          </a:p>
          <a:p>
            <a:endParaRPr lang="en-US" dirty="0" smtClean="0"/>
          </a:p>
          <a:p>
            <a:r>
              <a:rPr lang="en-US" dirty="0" smtClean="0"/>
              <a:t>-Shear panel</a:t>
            </a:r>
            <a:r>
              <a:rPr lang="en-US" baseline="0" dirty="0" smtClean="0"/>
              <a:t> aspect ratio</a:t>
            </a:r>
          </a:p>
          <a:p>
            <a:r>
              <a:rPr lang="en-US" baseline="0" dirty="0" smtClean="0"/>
              <a:t>-Sheathing thickness</a:t>
            </a:r>
          </a:p>
          <a:p>
            <a:r>
              <a:rPr lang="en-US" baseline="0" dirty="0" smtClean="0"/>
              <a:t>-Shear wall nailing</a:t>
            </a:r>
          </a:p>
          <a:p>
            <a:r>
              <a:rPr lang="en-US" baseline="0" dirty="0" smtClean="0"/>
              <a:t>-Framing material</a:t>
            </a:r>
          </a:p>
          <a:p>
            <a:r>
              <a:rPr lang="en-US" baseline="0" dirty="0" smtClean="0"/>
              <a:t>-Chord design</a:t>
            </a:r>
          </a:p>
          <a:p>
            <a:r>
              <a:rPr lang="en-US" baseline="0" dirty="0" smtClean="0"/>
              <a:t>-Anchorage requirements (shear, </a:t>
            </a:r>
            <a:r>
              <a:rPr lang="en-US" baseline="0" dirty="0" err="1" smtClean="0"/>
              <a:t>holdowns</a:t>
            </a:r>
            <a:r>
              <a:rPr lang="en-US" baseline="0" dirty="0" smtClean="0"/>
              <a:t>)</a:t>
            </a:r>
          </a:p>
          <a:p>
            <a:r>
              <a:rPr lang="en-US" baseline="0" dirty="0" smtClean="0"/>
              <a:t>-Deflection</a:t>
            </a:r>
            <a:endParaRPr lang="en-US" dirty="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123</a:t>
            </a:fld>
            <a:endParaRPr lang="en-US" dirty="0"/>
          </a:p>
        </p:txBody>
      </p:sp>
    </p:spTree>
    <p:extLst>
      <p:ext uri="{BB962C8B-B14F-4D97-AF65-F5344CB8AC3E}">
        <p14:creationId xmlns:p14="http://schemas.microsoft.com/office/powerpoint/2010/main" val="2637334680"/>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b="0" dirty="0" smtClean="0"/>
              <a:t>The height to length aspect ratio is limited for seismic and wind design per AWC 2015 SDPWS Table 4.3.4. The limit is there to help control the deflection of the shear wall – if you multiply the amount a shear wall end lifts up at the bottom (overturning) by the aspect ratio, you can get a good idea of how much the shear wall will deflect at the top. Although</a:t>
            </a:r>
            <a:r>
              <a:rPr lang="en-US" b="0" baseline="0" dirty="0" smtClean="0"/>
              <a:t> t</a:t>
            </a:r>
            <a:r>
              <a:rPr lang="en-US" b="0" dirty="0" smtClean="0"/>
              <a:t>he sheathing thickness and nailing pattern amongst other items will affect this deflection, this method yields a rough estimate.</a:t>
            </a:r>
          </a:p>
          <a:p>
            <a:endParaRPr lang="en-US" b="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2015: 4.3.4.2 DOES NOT APPLY TO PERFORATED SWs</a:t>
            </a:r>
          </a:p>
          <a:p>
            <a:endParaRPr lang="en-US" b="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0" dirty="0" smtClean="0"/>
              <a:t>For </a:t>
            </a:r>
            <a:r>
              <a:rPr lang="en-US" b="0" baseline="0" dirty="0" smtClean="0"/>
              <a:t>the design to resist seismic forces per Table 4.3.4, the shear wall aspect ratio shall not exceed 2:1 unless the nominal unit shear capacity is multiplied by </a:t>
            </a:r>
            <a:r>
              <a:rPr lang="en-US" sz="1200" dirty="0" smtClean="0">
                <a:solidFill>
                  <a:schemeClr val="bg2"/>
                </a:solidFill>
              </a:rPr>
              <a:t>1.25-0.125h/</a:t>
            </a:r>
            <a:r>
              <a:rPr lang="en-US" sz="1200" dirty="0" err="1" smtClean="0">
                <a:solidFill>
                  <a:schemeClr val="bg2"/>
                </a:solidFill>
              </a:rPr>
              <a:t>b</a:t>
            </a:r>
            <a:r>
              <a:rPr lang="en-US" sz="1200" baseline="-25000" dirty="0" err="1" smtClean="0">
                <a:solidFill>
                  <a:schemeClr val="bg2"/>
                </a:solidFill>
              </a:rPr>
              <a:t>s</a:t>
            </a:r>
            <a:r>
              <a:rPr lang="en-US" sz="1200" dirty="0" smtClean="0">
                <a:solidFill>
                  <a:schemeClr val="bg2"/>
                </a:solidFill>
              </a:rPr>
              <a:t>.</a:t>
            </a:r>
            <a:r>
              <a:rPr lang="en-US" b="0" baseline="0" dirty="0" smtClean="0"/>
              <a:t> Walls with aspect ratios exceeding 3½:1 shall not be considered shear resistance walls. This means that a 9’-0” tall shear wall that is 3’-0” wide is acceptable, but the shear capacity is 87.5% of the tabulated capacity.</a:t>
            </a:r>
            <a:endParaRPr lang="en-US" b="0" dirty="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124</a:t>
            </a:fld>
            <a:endParaRPr lang="en-US" dirty="0"/>
          </a:p>
        </p:txBody>
      </p:sp>
    </p:spTree>
    <p:extLst>
      <p:ext uri="{BB962C8B-B14F-4D97-AF65-F5344CB8AC3E}">
        <p14:creationId xmlns:p14="http://schemas.microsoft.com/office/powerpoint/2010/main" val="230478185"/>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When designing the lateral force-resisting system, you must consider how the openings will affect your design. There are 3 basic methods for shear wall design:</a:t>
            </a:r>
          </a:p>
          <a:p>
            <a:endParaRPr lang="en-US" dirty="0" smtClean="0"/>
          </a:p>
          <a:p>
            <a:r>
              <a:rPr lang="en-US" dirty="0" smtClean="0"/>
              <a:t>1. Segmented Shear Walls (Traditional):</a:t>
            </a:r>
          </a:p>
          <a:p>
            <a:r>
              <a:rPr lang="en-US" dirty="0" smtClean="0"/>
              <a:t>Here you only consider the distance between the openings as possible shear walls. </a:t>
            </a:r>
          </a:p>
          <a:p>
            <a:endParaRPr lang="en-US" dirty="0" smtClean="0"/>
          </a:p>
          <a:p>
            <a:r>
              <a:rPr lang="en-US" dirty="0" smtClean="0"/>
              <a:t>2. Force Transfer Method:</a:t>
            </a:r>
          </a:p>
          <a:p>
            <a:r>
              <a:rPr lang="en-US" dirty="0" smtClean="0"/>
              <a:t>The framing and connections around the openings are designed to transfer the force around it and hence special detailing is required around each opening. Using this method limits the wall piers on the sides of the openings, the openings themselves, and the overall shear wall to the aspect ratio limits of AWC 2015 SDPWS Section 4.3.4.4.  </a:t>
            </a:r>
          </a:p>
          <a:p>
            <a:endParaRPr lang="en-US" dirty="0" smtClean="0"/>
          </a:p>
          <a:p>
            <a:r>
              <a:rPr lang="en-US" dirty="0" smtClean="0"/>
              <a:t>3. Perforated Shear Wall Method (No Force Transfer):</a:t>
            </a:r>
          </a:p>
          <a:p>
            <a:r>
              <a:rPr lang="en-US" dirty="0" smtClean="0"/>
              <a:t>Permit the height and width of the shear wall segments to be the full height of the wall per SDPWS section 4.3.5.2 and the width of the full height segment adjacent to the opening.</a:t>
            </a:r>
          </a:p>
          <a:p>
            <a:endParaRPr lang="en-US" dirty="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125</a:t>
            </a:fld>
            <a:endParaRPr lang="en-US" dirty="0"/>
          </a:p>
        </p:txBody>
      </p:sp>
    </p:spTree>
    <p:extLst>
      <p:ext uri="{BB962C8B-B14F-4D97-AF65-F5344CB8AC3E}">
        <p14:creationId xmlns:p14="http://schemas.microsoft.com/office/powerpoint/2010/main" val="1514321361"/>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Segmented shear walls do not allow for openings. Therefore, if a segmented shear wall is adjacent to an opening, </a:t>
            </a:r>
            <a:r>
              <a:rPr lang="en-US" dirty="0" err="1" smtClean="0"/>
              <a:t>holdowns</a:t>
            </a:r>
            <a:r>
              <a:rPr lang="en-US" dirty="0" smtClean="0"/>
              <a:t> are</a:t>
            </a:r>
            <a:r>
              <a:rPr lang="en-US" baseline="0" dirty="0" smtClean="0"/>
              <a:t> required</a:t>
            </a:r>
            <a:r>
              <a:rPr lang="en-US" dirty="0" smtClean="0"/>
              <a:t> at each end of the shear wall.</a:t>
            </a:r>
          </a:p>
          <a:p>
            <a:endParaRPr lang="en-US" dirty="0" smtClean="0"/>
          </a:p>
          <a:p>
            <a:r>
              <a:rPr lang="en-US" dirty="0" smtClean="0"/>
              <a:t>The values for the shear panels is based on APA testing completed in the 1950s. The sheathing thickness is based on 2015 SDPWS Tables 4.3A for wood structural panels.</a:t>
            </a:r>
          </a:p>
          <a:p>
            <a:endParaRPr lang="en-US" dirty="0" smtClean="0"/>
          </a:p>
          <a:p>
            <a:r>
              <a:rPr lang="en-US" dirty="0" smtClean="0"/>
              <a:t>There is a maximum aspect ratio of 2:1</a:t>
            </a:r>
            <a:r>
              <a:rPr lang="en-US" baseline="0" dirty="0" smtClean="0"/>
              <a:t> for </a:t>
            </a:r>
            <a:r>
              <a:rPr lang="en-US" dirty="0" smtClean="0"/>
              <a:t>segmented wood</a:t>
            </a:r>
            <a:r>
              <a:rPr lang="en-US" baseline="0" dirty="0" smtClean="0"/>
              <a:t> shear walls on structures in Seismic Design Category D, E, or F. </a:t>
            </a:r>
          </a:p>
          <a:p>
            <a:endParaRPr lang="en-US" baseline="0" dirty="0" smtClean="0"/>
          </a:p>
          <a:p>
            <a:r>
              <a:rPr lang="en-US" baseline="0" dirty="0" smtClean="0"/>
              <a:t>3½:1 aspect ratio is allowed with capacity reduction.</a:t>
            </a:r>
            <a:endParaRPr lang="en-US" dirty="0" smtClean="0"/>
          </a:p>
          <a:p>
            <a:endParaRPr lang="en-US" dirty="0" smtClean="0"/>
          </a:p>
          <a:p>
            <a:r>
              <a:rPr lang="en-US" b="1" dirty="0" smtClean="0"/>
              <a:t>Presenter Note</a:t>
            </a:r>
          </a:p>
          <a:p>
            <a:pPr lvl="0"/>
            <a:r>
              <a:rPr lang="en-US" sz="1200" kern="1200" dirty="0" smtClean="0">
                <a:solidFill>
                  <a:schemeClr val="tx1"/>
                </a:solidFill>
                <a:effectLst/>
                <a:latin typeface="Times New Roman" pitchFamily="18" charset="0"/>
                <a:ea typeface="+mn-ea"/>
                <a:cs typeface="+mn-cs"/>
              </a:rPr>
              <a:t>How would a designer install </a:t>
            </a:r>
            <a:r>
              <a:rPr lang="en-US" sz="1200" kern="1200" dirty="0" err="1" smtClean="0">
                <a:solidFill>
                  <a:schemeClr val="tx1"/>
                </a:solidFill>
                <a:effectLst/>
                <a:latin typeface="Times New Roman" pitchFamily="18" charset="0"/>
                <a:ea typeface="+mn-ea"/>
                <a:cs typeface="+mn-cs"/>
              </a:rPr>
              <a:t>holdowns</a:t>
            </a:r>
            <a:r>
              <a:rPr lang="en-US" sz="1200" kern="1200" dirty="0" smtClean="0">
                <a:solidFill>
                  <a:schemeClr val="tx1"/>
                </a:solidFill>
                <a:effectLst/>
                <a:latin typeface="Times New Roman" pitchFamily="18" charset="0"/>
                <a:ea typeface="+mn-ea"/>
                <a:cs typeface="+mn-cs"/>
              </a:rPr>
              <a:t> on a segmented wood shear wall that is adjacent to an opening?</a:t>
            </a:r>
          </a:p>
          <a:p>
            <a:pPr marL="228600" lvl="1" indent="-228600">
              <a:buFont typeface="+mj-lt"/>
              <a:buAutoNum type="alphaLcPeriod"/>
            </a:pPr>
            <a:r>
              <a:rPr lang="en-US" sz="1200" kern="1200" dirty="0" smtClean="0">
                <a:solidFill>
                  <a:schemeClr val="tx1"/>
                </a:solidFill>
                <a:effectLst/>
                <a:latin typeface="Times New Roman" pitchFamily="18" charset="0"/>
                <a:ea typeface="+mn-ea"/>
                <a:cs typeface="+mn-cs"/>
              </a:rPr>
              <a:t>One </a:t>
            </a:r>
            <a:r>
              <a:rPr lang="en-US" sz="1200" kern="1200" dirty="0" err="1" smtClean="0">
                <a:solidFill>
                  <a:schemeClr val="tx1"/>
                </a:solidFill>
                <a:effectLst/>
                <a:latin typeface="Times New Roman" pitchFamily="18" charset="0"/>
                <a:ea typeface="+mn-ea"/>
                <a:cs typeface="+mn-cs"/>
              </a:rPr>
              <a:t>holdown</a:t>
            </a:r>
            <a:r>
              <a:rPr lang="en-US" sz="1200" kern="1200" dirty="0" smtClean="0">
                <a:solidFill>
                  <a:schemeClr val="tx1"/>
                </a:solidFill>
                <a:effectLst/>
                <a:latin typeface="Times New Roman" pitchFamily="18" charset="0"/>
                <a:ea typeface="+mn-ea"/>
                <a:cs typeface="+mn-cs"/>
              </a:rPr>
              <a:t> per shear wall segment; installed in the center of the segment</a:t>
            </a:r>
          </a:p>
          <a:p>
            <a:pPr marL="228600" lvl="1" indent="-228600">
              <a:buFont typeface="+mj-lt"/>
              <a:buAutoNum type="alphaLcPeriod"/>
            </a:pPr>
            <a:r>
              <a:rPr lang="en-US" sz="1200" b="1" kern="1200" dirty="0" smtClean="0">
                <a:solidFill>
                  <a:schemeClr val="tx1"/>
                </a:solidFill>
                <a:effectLst/>
                <a:latin typeface="Times New Roman" pitchFamily="18" charset="0"/>
                <a:ea typeface="+mn-ea"/>
                <a:cs typeface="+mn-cs"/>
              </a:rPr>
              <a:t>Two </a:t>
            </a:r>
            <a:r>
              <a:rPr lang="en-US" sz="1200" b="1" kern="1200" dirty="0" err="1" smtClean="0">
                <a:solidFill>
                  <a:schemeClr val="tx1"/>
                </a:solidFill>
                <a:effectLst/>
                <a:latin typeface="Times New Roman" pitchFamily="18" charset="0"/>
                <a:ea typeface="+mn-ea"/>
                <a:cs typeface="+mn-cs"/>
              </a:rPr>
              <a:t>holdowns</a:t>
            </a:r>
            <a:r>
              <a:rPr lang="en-US" sz="1200" b="1" kern="1200" dirty="0" smtClean="0">
                <a:solidFill>
                  <a:schemeClr val="tx1"/>
                </a:solidFill>
                <a:effectLst/>
                <a:latin typeface="Times New Roman" pitchFamily="18" charset="0"/>
                <a:ea typeface="+mn-ea"/>
                <a:cs typeface="+mn-cs"/>
              </a:rPr>
              <a:t> per shear wall segment; one installed at each end of the segment</a:t>
            </a:r>
            <a:endParaRPr lang="en-US" sz="1200" kern="1200" dirty="0" smtClean="0">
              <a:solidFill>
                <a:schemeClr val="tx1"/>
              </a:solidFill>
              <a:effectLst/>
              <a:latin typeface="Times New Roman" pitchFamily="18" charset="0"/>
              <a:ea typeface="+mn-ea"/>
              <a:cs typeface="+mn-cs"/>
            </a:endParaRPr>
          </a:p>
          <a:p>
            <a:pPr marL="228600" lvl="1" indent="-228600">
              <a:buFont typeface="+mj-lt"/>
              <a:buAutoNum type="alphaLcPeriod"/>
            </a:pPr>
            <a:r>
              <a:rPr lang="en-US" sz="1200" kern="1200" dirty="0" smtClean="0">
                <a:solidFill>
                  <a:schemeClr val="tx1"/>
                </a:solidFill>
                <a:effectLst/>
                <a:latin typeface="Times New Roman" pitchFamily="18" charset="0"/>
                <a:ea typeface="+mn-ea"/>
                <a:cs typeface="+mn-cs"/>
              </a:rPr>
              <a:t>Zero </a:t>
            </a:r>
            <a:r>
              <a:rPr lang="en-US" sz="1200" kern="1200" dirty="0" err="1" smtClean="0">
                <a:solidFill>
                  <a:schemeClr val="tx1"/>
                </a:solidFill>
                <a:effectLst/>
                <a:latin typeface="Times New Roman" pitchFamily="18" charset="0"/>
                <a:ea typeface="+mn-ea"/>
                <a:cs typeface="+mn-cs"/>
              </a:rPr>
              <a:t>holdowns</a:t>
            </a:r>
            <a:r>
              <a:rPr lang="en-US" sz="1200" kern="1200" dirty="0" smtClean="0">
                <a:solidFill>
                  <a:schemeClr val="tx1"/>
                </a:solidFill>
                <a:effectLst/>
                <a:latin typeface="Times New Roman" pitchFamily="18" charset="0"/>
                <a:ea typeface="+mn-ea"/>
                <a:cs typeface="+mn-cs"/>
              </a:rPr>
              <a:t> required for segmented shear walls </a:t>
            </a:r>
          </a:p>
          <a:p>
            <a:pPr marL="228600" lvl="1" indent="-228600">
              <a:buFont typeface="+mj-lt"/>
              <a:buAutoNum type="alphaLcPeriod"/>
            </a:pPr>
            <a:r>
              <a:rPr lang="en-US" sz="1200" kern="1200" dirty="0" smtClean="0">
                <a:solidFill>
                  <a:schemeClr val="tx1"/>
                </a:solidFill>
                <a:effectLst/>
                <a:latin typeface="Times New Roman" pitchFamily="18" charset="0"/>
                <a:ea typeface="+mn-ea"/>
                <a:cs typeface="+mn-cs"/>
              </a:rPr>
              <a:t>Three </a:t>
            </a:r>
            <a:r>
              <a:rPr lang="en-US" sz="1200" kern="1200" dirty="0" err="1" smtClean="0">
                <a:solidFill>
                  <a:schemeClr val="tx1"/>
                </a:solidFill>
                <a:effectLst/>
                <a:latin typeface="Times New Roman" pitchFamily="18" charset="0"/>
                <a:ea typeface="+mn-ea"/>
                <a:cs typeface="+mn-cs"/>
              </a:rPr>
              <a:t>holdowns</a:t>
            </a:r>
            <a:r>
              <a:rPr lang="en-US" sz="1200" kern="1200" dirty="0" smtClean="0">
                <a:solidFill>
                  <a:schemeClr val="tx1"/>
                </a:solidFill>
                <a:effectLst/>
                <a:latin typeface="Times New Roman" pitchFamily="18" charset="0"/>
                <a:ea typeface="+mn-ea"/>
                <a:cs typeface="+mn-cs"/>
              </a:rPr>
              <a:t> per shear wall segment; one installed at each end of the segment and one installed in the center of the segment</a:t>
            </a:r>
            <a:endParaRPr lang="en-US" dirty="0" smtClean="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126</a:t>
            </a:fld>
            <a:endParaRPr lang="en-US" dirty="0"/>
          </a:p>
        </p:txBody>
      </p:sp>
    </p:spTree>
    <p:extLst>
      <p:ext uri="{BB962C8B-B14F-4D97-AF65-F5344CB8AC3E}">
        <p14:creationId xmlns:p14="http://schemas.microsoft.com/office/powerpoint/2010/main" val="3165462885"/>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Intensive calculations are required to use the Force Transfer Method. IBC Seismic Design Manuals and the APA give examples of how to use this method of analysis. An obvious positive of using this method is it allows for openings in shear walls while maintaining high shear capacity. It does require additional detailing (i.e. blocking, nailing, strapping) around the openings in order to withstand the high forces.</a:t>
            </a:r>
          </a:p>
          <a:p>
            <a:endParaRPr lang="en-US" dirty="0" smtClean="0"/>
          </a:p>
          <a:p>
            <a:r>
              <a:rPr lang="en-US" b="1" dirty="0" smtClean="0"/>
              <a:t>Presenter Note</a:t>
            </a:r>
          </a:p>
          <a:p>
            <a:r>
              <a:rPr lang="en-US" b="0" dirty="0" smtClean="0"/>
              <a:t>This slide features information that will be found on the post-training</a:t>
            </a:r>
            <a:r>
              <a:rPr lang="en-US" b="0" baseline="0" dirty="0" smtClean="0"/>
              <a:t> knowledge assessment:</a:t>
            </a:r>
          </a:p>
          <a:p>
            <a:endParaRPr lang="en-US" b="0" baseline="0" dirty="0" smtClean="0"/>
          </a:p>
          <a:p>
            <a:pPr lvl="0"/>
            <a:r>
              <a:rPr lang="en-US" sz="1200" kern="1200" dirty="0" smtClean="0">
                <a:solidFill>
                  <a:schemeClr val="tx1"/>
                </a:solidFill>
                <a:effectLst/>
                <a:latin typeface="Times New Roman" pitchFamily="18" charset="0"/>
                <a:ea typeface="+mn-ea"/>
                <a:cs typeface="+mn-cs"/>
              </a:rPr>
              <a:t>Which of the three methods described in ASCE 7-10 for analyzing wood shear walls requires special detailing around each opening that is within a shear wall?</a:t>
            </a:r>
          </a:p>
          <a:p>
            <a:pPr marL="228600" lvl="1" indent="-228600">
              <a:buFont typeface="+mj-lt"/>
              <a:buAutoNum type="alphaLcPeriod"/>
            </a:pPr>
            <a:r>
              <a:rPr lang="en-US" sz="1200" kern="1200" dirty="0" smtClean="0">
                <a:solidFill>
                  <a:schemeClr val="tx1"/>
                </a:solidFill>
                <a:effectLst/>
                <a:latin typeface="Times New Roman" pitchFamily="18" charset="0"/>
                <a:ea typeface="+mn-ea"/>
                <a:cs typeface="+mn-cs"/>
              </a:rPr>
              <a:t>Segmented Shear Wall Method</a:t>
            </a:r>
          </a:p>
          <a:p>
            <a:pPr marL="228600" lvl="1" indent="-228600">
              <a:buFont typeface="+mj-lt"/>
              <a:buAutoNum type="alphaLcPeriod"/>
            </a:pPr>
            <a:r>
              <a:rPr lang="en-US" sz="1200" kern="1200" dirty="0" smtClean="0">
                <a:solidFill>
                  <a:schemeClr val="tx1"/>
                </a:solidFill>
                <a:effectLst/>
                <a:latin typeface="Times New Roman" pitchFamily="18" charset="0"/>
                <a:ea typeface="+mn-ea"/>
                <a:cs typeface="+mn-cs"/>
              </a:rPr>
              <a:t>Perforated Shear Wall Method</a:t>
            </a:r>
          </a:p>
          <a:p>
            <a:pPr marL="228600" lvl="1" indent="-228600">
              <a:buFont typeface="+mj-lt"/>
              <a:buAutoNum type="alphaLcPeriod"/>
            </a:pPr>
            <a:r>
              <a:rPr lang="en-US" sz="1200" b="1" kern="1200" dirty="0" smtClean="0">
                <a:solidFill>
                  <a:schemeClr val="tx1"/>
                </a:solidFill>
                <a:effectLst/>
                <a:latin typeface="Times New Roman" pitchFamily="18" charset="0"/>
                <a:ea typeface="+mn-ea"/>
                <a:cs typeface="+mn-cs"/>
              </a:rPr>
              <a:t>Force Transfer Method</a:t>
            </a:r>
            <a:endParaRPr lang="en-US" sz="1200" b="0" kern="1200" dirty="0" smtClean="0">
              <a:solidFill>
                <a:schemeClr val="tx1"/>
              </a:solidFill>
              <a:effectLst/>
              <a:latin typeface="Times New Roman" pitchFamily="18" charset="0"/>
              <a:ea typeface="+mn-ea"/>
              <a:cs typeface="+mn-cs"/>
            </a:endParaRPr>
          </a:p>
          <a:p>
            <a:pPr marL="228600" lvl="1" indent="-228600">
              <a:buFont typeface="+mj-lt"/>
              <a:buAutoNum type="alphaLcPeriod"/>
            </a:pPr>
            <a:r>
              <a:rPr lang="en-US" sz="1200" kern="1200" dirty="0" smtClean="0">
                <a:solidFill>
                  <a:schemeClr val="tx1"/>
                </a:solidFill>
                <a:effectLst/>
                <a:latin typeface="Times New Roman" pitchFamily="18" charset="0"/>
                <a:ea typeface="+mn-ea"/>
                <a:cs typeface="+mn-cs"/>
              </a:rPr>
              <a:t>Torsional Equilibrium Method</a:t>
            </a:r>
            <a:endParaRPr lang="en-US" dirty="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127</a:t>
            </a:fld>
            <a:endParaRPr lang="en-US" dirty="0"/>
          </a:p>
        </p:txBody>
      </p:sp>
    </p:spTree>
    <p:extLst>
      <p:ext uri="{BB962C8B-B14F-4D97-AF65-F5344CB8AC3E}">
        <p14:creationId xmlns:p14="http://schemas.microsoft.com/office/powerpoint/2010/main" val="4115081879"/>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endParaRPr lang="en-US" b="0" dirty="0" smtClean="0"/>
          </a:p>
          <a:p>
            <a:r>
              <a:rPr lang="en-US" b="0" dirty="0" smtClean="0"/>
              <a:t>This graphic shows some of the detailing required for the Force</a:t>
            </a:r>
            <a:r>
              <a:rPr lang="en-US" b="0" baseline="0" dirty="0" smtClean="0"/>
              <a:t> T</a:t>
            </a:r>
            <a:r>
              <a:rPr lang="en-US" b="0" dirty="0" smtClean="0"/>
              <a:t>ransfer Method. Using this method you can have </a:t>
            </a:r>
            <a:r>
              <a:rPr lang="en-US" b="0" dirty="0" err="1" smtClean="0"/>
              <a:t>holdowns</a:t>
            </a:r>
            <a:r>
              <a:rPr lang="en-US" b="0" dirty="0" smtClean="0"/>
              <a:t> on either side of the opening or you can design the wall such that the forces go out-to-out and the </a:t>
            </a:r>
            <a:r>
              <a:rPr lang="en-US" b="0" dirty="0" err="1" smtClean="0"/>
              <a:t>holdowns</a:t>
            </a:r>
            <a:r>
              <a:rPr lang="en-US" b="0" dirty="0" smtClean="0"/>
              <a:t> are only at the ends.</a:t>
            </a:r>
          </a:p>
          <a:p>
            <a:endParaRPr lang="en-US" b="1" dirty="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128</a:t>
            </a:fld>
            <a:endParaRPr lang="en-US" dirty="0"/>
          </a:p>
        </p:txBody>
      </p:sp>
    </p:spTree>
    <p:extLst>
      <p:ext uri="{BB962C8B-B14F-4D97-AF65-F5344CB8AC3E}">
        <p14:creationId xmlns:p14="http://schemas.microsoft.com/office/powerpoint/2010/main" val="3990022572"/>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A perforated shear wall is defined in IBC</a:t>
            </a:r>
            <a:r>
              <a:rPr lang="en-US" baseline="0" dirty="0" smtClean="0"/>
              <a:t> </a:t>
            </a:r>
            <a:r>
              <a:rPr lang="en-US" dirty="0" smtClean="0"/>
              <a:t>Section 2302 as a wood-structural, panel-sheathed wall with openings that have not been specifically designed and detailed for force transfer around the openings. The perforated shear wall design method of IBC Section 2305.3.8.2 is a recently developed empirical method that recognizes the strength and stiffness contributed by sheathing above and below the wall openings.</a:t>
            </a:r>
          </a:p>
          <a:p>
            <a:endParaRPr lang="en-US" dirty="0" smtClean="0"/>
          </a:p>
          <a:p>
            <a:r>
              <a:rPr lang="en-US" dirty="0" smtClean="0"/>
              <a:t>Section 4.3.5.3 of the AWC 2015 SDPWS gives the requirements for Perforated Shear Wall Analysis.</a:t>
            </a:r>
            <a:r>
              <a:rPr lang="en-US" baseline="0" dirty="0" smtClean="0"/>
              <a:t> </a:t>
            </a:r>
            <a:r>
              <a:rPr lang="en-US" dirty="0" smtClean="0"/>
              <a:t>This method has many limitations. One of the positives for this design is it is relatively easy (if your design fits within the limitations) and you can eliminate all </a:t>
            </a:r>
            <a:r>
              <a:rPr lang="en-US" dirty="0" err="1" smtClean="0"/>
              <a:t>holdowns</a:t>
            </a:r>
            <a:r>
              <a:rPr lang="en-US" dirty="0" smtClean="0"/>
              <a:t> except for one at each end of your entire perforated shear wall. One major difference is that you must calculate the bottom plate fasteners for shear and tension instead of just for shear. Per Section 4.3.6.4.2.1, the bottom plate anchorage, t, must be designed for a uniform uplift force equal to the wall unit shear force, v, determined in Section 4.3.6.4.2.1.</a:t>
            </a:r>
          </a:p>
          <a:p>
            <a:endParaRPr lang="en-US" dirty="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129</a:t>
            </a:fld>
            <a:endParaRPr lang="en-US" dirty="0"/>
          </a:p>
        </p:txBody>
      </p:sp>
    </p:spTree>
    <p:extLst>
      <p:ext uri="{BB962C8B-B14F-4D97-AF65-F5344CB8AC3E}">
        <p14:creationId xmlns:p14="http://schemas.microsoft.com/office/powerpoint/2010/main" val="2211832717"/>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SDPWS</a:t>
            </a:r>
            <a:r>
              <a:rPr lang="en-US" baseline="0" dirty="0" smtClean="0"/>
              <a:t> Section 4.3.5.3 shows the limitations for a perforated shear wall design.</a:t>
            </a:r>
          </a:p>
          <a:p>
            <a:endParaRPr lang="en-US" baseline="0" dirty="0" smtClean="0"/>
          </a:p>
          <a:p>
            <a:r>
              <a:rPr lang="en-US" b="1" baseline="0" dirty="0" smtClean="0"/>
              <a:t>Do</a:t>
            </a:r>
          </a:p>
          <a:p>
            <a:r>
              <a:rPr lang="en-US" baseline="0" dirty="0" smtClean="0"/>
              <a:t>Review the the slide.</a:t>
            </a:r>
          </a:p>
          <a:p>
            <a:endParaRPr lang="en-US" baseline="0" dirty="0" smtClean="0"/>
          </a:p>
          <a:p>
            <a:r>
              <a:rPr lang="en-US" b="1" dirty="0" smtClean="0"/>
              <a:t>Presenter Note</a:t>
            </a:r>
          </a:p>
          <a:p>
            <a:r>
              <a:rPr lang="en-US" b="0" dirty="0" smtClean="0"/>
              <a:t>This slide features information that will be found on the post-training</a:t>
            </a:r>
            <a:r>
              <a:rPr lang="en-US" b="0" baseline="0" dirty="0" smtClean="0"/>
              <a:t> knowledge assessment:</a:t>
            </a:r>
          </a:p>
          <a:p>
            <a:endParaRPr lang="en-US" b="0" baseline="0" dirty="0" smtClean="0"/>
          </a:p>
          <a:p>
            <a:pPr lvl="0"/>
            <a:r>
              <a:rPr lang="en-US" sz="1200" kern="1200" dirty="0" smtClean="0">
                <a:solidFill>
                  <a:schemeClr val="tx1"/>
                </a:solidFill>
                <a:effectLst/>
                <a:latin typeface="Times New Roman" pitchFamily="18" charset="0"/>
                <a:ea typeface="+mn-ea"/>
                <a:cs typeface="+mn-cs"/>
              </a:rPr>
              <a:t>Perforated shear walls have a maximum allowable height of:</a:t>
            </a:r>
          </a:p>
          <a:p>
            <a:pPr marL="228600" lvl="0" indent="-228600">
              <a:buFont typeface="+mj-lt"/>
              <a:buAutoNum type="alphaLcPeriod"/>
            </a:pPr>
            <a:r>
              <a:rPr lang="en-US" sz="1200" kern="1200" dirty="0" smtClean="0">
                <a:solidFill>
                  <a:schemeClr val="tx1"/>
                </a:solidFill>
                <a:effectLst/>
                <a:latin typeface="Times New Roman" pitchFamily="18" charset="0"/>
                <a:ea typeface="+mn-ea"/>
                <a:cs typeface="+mn-cs"/>
              </a:rPr>
              <a:t>10 feet</a:t>
            </a:r>
          </a:p>
          <a:p>
            <a:pPr marL="228600" lvl="1" indent="-228600">
              <a:buFont typeface="+mj-lt"/>
              <a:buAutoNum type="alphaLcPeriod"/>
            </a:pPr>
            <a:r>
              <a:rPr lang="en-US" sz="1200" kern="1200" dirty="0" smtClean="0">
                <a:solidFill>
                  <a:schemeClr val="tx1"/>
                </a:solidFill>
                <a:effectLst/>
                <a:latin typeface="Times New Roman" pitchFamily="18" charset="0"/>
                <a:ea typeface="+mn-ea"/>
                <a:cs typeface="+mn-cs"/>
              </a:rPr>
              <a:t>15 feet</a:t>
            </a:r>
          </a:p>
          <a:p>
            <a:pPr marL="228600" lvl="1" indent="-228600">
              <a:buFont typeface="+mj-lt"/>
              <a:buAutoNum type="alphaLcPeriod"/>
            </a:pPr>
            <a:r>
              <a:rPr lang="en-US" sz="1200" b="1" kern="1200" dirty="0" smtClean="0">
                <a:solidFill>
                  <a:schemeClr val="tx1"/>
                </a:solidFill>
                <a:effectLst/>
                <a:latin typeface="Times New Roman" pitchFamily="18" charset="0"/>
                <a:ea typeface="+mn-ea"/>
                <a:cs typeface="+mn-cs"/>
              </a:rPr>
              <a:t>20 feet</a:t>
            </a:r>
            <a:endParaRPr lang="en-US" sz="1200" b="0" kern="1200" dirty="0" smtClean="0">
              <a:solidFill>
                <a:schemeClr val="tx1"/>
              </a:solidFill>
              <a:effectLst/>
              <a:latin typeface="Times New Roman" pitchFamily="18" charset="0"/>
              <a:ea typeface="+mn-ea"/>
              <a:cs typeface="+mn-cs"/>
            </a:endParaRPr>
          </a:p>
          <a:p>
            <a:pPr marL="228600" lvl="1" indent="-228600">
              <a:buFont typeface="+mj-lt"/>
              <a:buAutoNum type="alphaLcPeriod"/>
            </a:pPr>
            <a:r>
              <a:rPr lang="en-US" sz="1200" kern="1200" dirty="0" smtClean="0">
                <a:solidFill>
                  <a:schemeClr val="tx1"/>
                </a:solidFill>
                <a:effectLst/>
                <a:latin typeface="Times New Roman" pitchFamily="18" charset="0"/>
                <a:ea typeface="+mn-ea"/>
                <a:cs typeface="+mn-cs"/>
              </a:rPr>
              <a:t>30 feet</a:t>
            </a:r>
            <a:endParaRPr lang="en-US" dirty="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130</a:t>
            </a:fld>
            <a:endParaRPr lang="en-US" dirty="0"/>
          </a:p>
        </p:txBody>
      </p:sp>
    </p:spTree>
    <p:extLst>
      <p:ext uri="{BB962C8B-B14F-4D97-AF65-F5344CB8AC3E}">
        <p14:creationId xmlns:p14="http://schemas.microsoft.com/office/powerpoint/2010/main" val="2019966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There are eight units on each level. The overall plan dimensions are 105’-4” by 65’-0”. </a:t>
            </a:r>
          </a:p>
          <a:p>
            <a:endParaRPr lang="en-US" dirty="0" smtClean="0"/>
          </a:p>
          <a:p>
            <a:r>
              <a:rPr lang="en-US" dirty="0" smtClean="0"/>
              <a:t>Roof framing</a:t>
            </a:r>
            <a:r>
              <a:rPr lang="en-US" baseline="0" dirty="0" smtClean="0"/>
              <a:t> spans in the north-south direction. The building plan is symmetrical in both directions (east to west at gridline 3; north to south between gridlines B and C).</a:t>
            </a:r>
            <a:endParaRPr lang="en-US" dirty="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14</a:t>
            </a:fld>
            <a:endParaRPr lang="en-US" dirty="0"/>
          </a:p>
        </p:txBody>
      </p:sp>
    </p:spTree>
    <p:extLst>
      <p:ext uri="{BB962C8B-B14F-4D97-AF65-F5344CB8AC3E}">
        <p14:creationId xmlns:p14="http://schemas.microsoft.com/office/powerpoint/2010/main" val="1185004185"/>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We</a:t>
            </a:r>
            <a:r>
              <a:rPr lang="en-US" baseline="0" dirty="0" smtClean="0"/>
              <a:t> can calculate the s</a:t>
            </a:r>
            <a:r>
              <a:rPr lang="en-US" dirty="0" smtClean="0"/>
              <a:t>hear resistance in a perforated shear wall by multiplying the adjusted shear resistance by the sum of the widths of the perforated shear wall segments. To do this, you must know the percentage of full-height sheathing (sum of the widths of perforated shear wall segments divided by the total width of the perforated shear wall, including openings) and the maximum opening height. Knowing</a:t>
            </a:r>
            <a:r>
              <a:rPr lang="en-US" baseline="0" dirty="0" smtClean="0"/>
              <a:t> these parameters</a:t>
            </a:r>
            <a:r>
              <a:rPr lang="en-US" dirty="0" smtClean="0"/>
              <a:t> allows you to use 2015 SDPWS Table 4.3.3.5 (on</a:t>
            </a:r>
            <a:r>
              <a:rPr lang="en-US" baseline="0" dirty="0" smtClean="0"/>
              <a:t> the</a:t>
            </a:r>
            <a:r>
              <a:rPr lang="en-US" dirty="0" smtClean="0"/>
              <a:t> next slide) to find the C</a:t>
            </a:r>
            <a:r>
              <a:rPr lang="en-US" baseline="-25000" dirty="0" smtClean="0"/>
              <a:t>o</a:t>
            </a:r>
            <a:r>
              <a:rPr lang="en-US" dirty="0" smtClean="0"/>
              <a:t> (the shear resistance adjustment factor). To find the adjusted shear resistance, multiply the unadjusted shear resistance (from allowable shear set forth in Table 4.3A) by C</a:t>
            </a:r>
            <a:r>
              <a:rPr lang="en-US" baseline="-25000" dirty="0" smtClean="0"/>
              <a:t>o.</a:t>
            </a:r>
            <a:endParaRPr lang="en-US" dirty="0" smtClean="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131</a:t>
            </a:fld>
            <a:endParaRPr lang="en-US" dirty="0"/>
          </a:p>
        </p:txBody>
      </p:sp>
    </p:spTree>
    <p:extLst>
      <p:ext uri="{BB962C8B-B14F-4D97-AF65-F5344CB8AC3E}">
        <p14:creationId xmlns:p14="http://schemas.microsoft.com/office/powerpoint/2010/main" val="222989406"/>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Do</a:t>
            </a:r>
          </a:p>
          <a:p>
            <a:r>
              <a:rPr lang="en-US" b="0" dirty="0" smtClean="0"/>
              <a:t>Review the table.</a:t>
            </a:r>
            <a:endParaRPr lang="en-US" b="0" dirty="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132</a:t>
            </a:fld>
            <a:endParaRPr lang="en-US" dirty="0"/>
          </a:p>
        </p:txBody>
      </p:sp>
    </p:spTree>
    <p:extLst>
      <p:ext uri="{BB962C8B-B14F-4D97-AF65-F5344CB8AC3E}">
        <p14:creationId xmlns:p14="http://schemas.microsoft.com/office/powerpoint/2010/main" val="2778748365"/>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b="0" dirty="0" smtClean="0"/>
              <a:t>There are only 2 lines of shear resistance in either direction</a:t>
            </a:r>
            <a:r>
              <a:rPr lang="en-US" b="0" baseline="0" dirty="0" smtClean="0"/>
              <a:t> s</a:t>
            </a:r>
            <a:r>
              <a:rPr lang="en-US" b="0" dirty="0" smtClean="0"/>
              <a:t>ince each end wall has shear walls. To design the shear walls, we must figure out the unit shear at each level.</a:t>
            </a:r>
            <a:r>
              <a:rPr lang="en-US" b="0" baseline="0" dirty="0" smtClean="0"/>
              <a:t> This can be completed </a:t>
            </a:r>
            <a:r>
              <a:rPr lang="en-US" b="0" dirty="0" smtClean="0"/>
              <a:t>by dividing the shear at each level by 2, then dividing</a:t>
            </a:r>
            <a:r>
              <a:rPr lang="en-US" b="0" baseline="0" dirty="0" smtClean="0"/>
              <a:t> the result </a:t>
            </a:r>
            <a:r>
              <a:rPr lang="en-US" b="0" dirty="0" smtClean="0"/>
              <a:t>by the length of shear wall (39’ in this case).</a:t>
            </a:r>
            <a:r>
              <a:rPr lang="en-US" b="0" baseline="0" dirty="0" smtClean="0"/>
              <a:t> As a final step, </a:t>
            </a:r>
            <a:r>
              <a:rPr lang="en-US" b="0" dirty="0" smtClean="0"/>
              <a:t>multiply by 0.70 to get the ASD values.</a:t>
            </a:r>
            <a:endParaRPr lang="en-US" b="1" dirty="0"/>
          </a:p>
          <a:p>
            <a:endParaRPr lang="en-US" b="1" dirty="0"/>
          </a:p>
          <a:p>
            <a:r>
              <a:rPr lang="en-US" b="1" dirty="0" smtClean="0"/>
              <a:t>Do</a:t>
            </a:r>
          </a:p>
          <a:p>
            <a:r>
              <a:rPr lang="en-US" b="0" dirty="0" smtClean="0"/>
              <a:t>Review</a:t>
            </a:r>
            <a:r>
              <a:rPr lang="en-US" b="0" baseline="0" dirty="0" smtClean="0"/>
              <a:t> the table.</a:t>
            </a:r>
            <a:endParaRPr lang="en-US" b="0" dirty="0" smtClean="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133</a:t>
            </a:fld>
            <a:endParaRPr lang="en-US" dirty="0"/>
          </a:p>
        </p:txBody>
      </p:sp>
    </p:spTree>
    <p:extLst>
      <p:ext uri="{BB962C8B-B14F-4D97-AF65-F5344CB8AC3E}">
        <p14:creationId xmlns:p14="http://schemas.microsoft.com/office/powerpoint/2010/main" val="1616018912"/>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Table 4.3A in the 2015 SDPWS gives the nominal shear for wood structural panel shear walls with DF or SP framing (which gets its values from the testing the APA has completed). For allowable loads, divide by an ASD reduction factor of 2.0. </a:t>
            </a:r>
          </a:p>
          <a:p>
            <a:endParaRPr lang="en-US" dirty="0" smtClean="0"/>
          </a:p>
          <a:p>
            <a:r>
              <a:rPr lang="en-US" dirty="0" smtClean="0"/>
              <a:t>This allows us to specify a sheathing thickness, nail size, and pattern in order to have enough shear capacity to handle the demand.</a:t>
            </a:r>
          </a:p>
          <a:p>
            <a:endParaRPr lang="en-US" dirty="0" smtClean="0"/>
          </a:p>
          <a:p>
            <a:r>
              <a:rPr lang="en-US" dirty="0" smtClean="0"/>
              <a:t>Pay close attention to footnotes of this table regarding sill plate size and studs at abutting panel edges.</a:t>
            </a:r>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134</a:t>
            </a:fld>
            <a:endParaRPr lang="en-US" dirty="0"/>
          </a:p>
        </p:txBody>
      </p:sp>
    </p:spTree>
    <p:extLst>
      <p:ext uri="{BB962C8B-B14F-4D97-AF65-F5344CB8AC3E}">
        <p14:creationId xmlns:p14="http://schemas.microsoft.com/office/powerpoint/2010/main" val="2881509506"/>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Toenails cannot transfer more than 150plf in Seismic Design Category D, E, or F.</a:t>
            </a:r>
          </a:p>
          <a:p>
            <a:endParaRPr lang="en-US" dirty="0" smtClean="0"/>
          </a:p>
          <a:p>
            <a:r>
              <a:rPr lang="en-US" b="1" dirty="0" smtClean="0"/>
              <a:t>Ask</a:t>
            </a:r>
          </a:p>
          <a:p>
            <a:r>
              <a:rPr lang="en-US" dirty="0" smtClean="0"/>
              <a:t>What can transfer the shear from floor to floor?</a:t>
            </a:r>
          </a:p>
          <a:p>
            <a:endParaRPr lang="en-US" dirty="0" smtClean="0"/>
          </a:p>
          <a:p>
            <a:r>
              <a:rPr lang="en-US" dirty="0" smtClean="0"/>
              <a:t>(Answer on next slide)</a:t>
            </a:r>
          </a:p>
          <a:p>
            <a:endParaRPr lang="en-US" dirty="0" smtClean="0"/>
          </a:p>
          <a:p>
            <a:r>
              <a:rPr lang="en-US" b="1" dirty="0" smtClean="0"/>
              <a:t>Presenter Note</a:t>
            </a:r>
          </a:p>
          <a:p>
            <a:r>
              <a:rPr lang="en-US" b="0" dirty="0" smtClean="0"/>
              <a:t>This slide features information that will be found on the post-training</a:t>
            </a:r>
            <a:r>
              <a:rPr lang="en-US" b="0" baseline="0" dirty="0" smtClean="0"/>
              <a:t> knowledge assessment:</a:t>
            </a:r>
          </a:p>
          <a:p>
            <a:endParaRPr lang="en-US" b="0" baseline="0" dirty="0" smtClean="0"/>
          </a:p>
          <a:p>
            <a:pPr lvl="0"/>
            <a:r>
              <a:rPr lang="en-US" sz="1200" kern="1200" dirty="0" smtClean="0">
                <a:solidFill>
                  <a:schemeClr val="tx1"/>
                </a:solidFill>
                <a:effectLst/>
                <a:latin typeface="Times New Roman" pitchFamily="18" charset="0"/>
                <a:ea typeface="+mn-ea"/>
                <a:cs typeface="+mn-cs"/>
              </a:rPr>
              <a:t>Toenails cannot transfer more than __________ of shear from floor to floor in Seismic Design Category D, E, or F.</a:t>
            </a:r>
          </a:p>
          <a:p>
            <a:pPr marL="228600" lvl="1" indent="-228600">
              <a:buFont typeface="+mj-lt"/>
              <a:buAutoNum type="alphaLcPeriod"/>
            </a:pPr>
            <a:r>
              <a:rPr lang="en-US" sz="1200" kern="1200" dirty="0" smtClean="0">
                <a:solidFill>
                  <a:schemeClr val="tx1"/>
                </a:solidFill>
                <a:effectLst/>
                <a:latin typeface="Times New Roman" pitchFamily="18" charset="0"/>
                <a:ea typeface="+mn-ea"/>
                <a:cs typeface="+mn-cs"/>
              </a:rPr>
              <a:t>100 </a:t>
            </a:r>
            <a:r>
              <a:rPr lang="en-US" sz="1200" kern="1200" dirty="0" err="1" smtClean="0">
                <a:solidFill>
                  <a:schemeClr val="tx1"/>
                </a:solidFill>
                <a:effectLst/>
                <a:latin typeface="Times New Roman" pitchFamily="18" charset="0"/>
                <a:ea typeface="+mn-ea"/>
                <a:cs typeface="+mn-cs"/>
              </a:rPr>
              <a:t>plf</a:t>
            </a:r>
            <a:endParaRPr lang="en-US" sz="1200" kern="1200" dirty="0" smtClean="0">
              <a:solidFill>
                <a:schemeClr val="tx1"/>
              </a:solidFill>
              <a:effectLst/>
              <a:latin typeface="Times New Roman" pitchFamily="18" charset="0"/>
              <a:ea typeface="+mn-ea"/>
              <a:cs typeface="+mn-cs"/>
            </a:endParaRPr>
          </a:p>
          <a:p>
            <a:pPr marL="228600" lvl="1" indent="-228600">
              <a:buFont typeface="+mj-lt"/>
              <a:buAutoNum type="alphaLcPeriod"/>
            </a:pPr>
            <a:r>
              <a:rPr lang="en-US" sz="1200" kern="1200" dirty="0" smtClean="0">
                <a:solidFill>
                  <a:schemeClr val="tx1"/>
                </a:solidFill>
                <a:effectLst/>
                <a:latin typeface="Times New Roman" pitchFamily="18" charset="0"/>
                <a:ea typeface="+mn-ea"/>
                <a:cs typeface="+mn-cs"/>
              </a:rPr>
              <a:t>120 </a:t>
            </a:r>
            <a:r>
              <a:rPr lang="en-US" sz="1200" kern="1200" dirty="0" err="1" smtClean="0">
                <a:solidFill>
                  <a:schemeClr val="tx1"/>
                </a:solidFill>
                <a:effectLst/>
                <a:latin typeface="Times New Roman" pitchFamily="18" charset="0"/>
                <a:ea typeface="+mn-ea"/>
                <a:cs typeface="+mn-cs"/>
              </a:rPr>
              <a:t>plf</a:t>
            </a:r>
            <a:endParaRPr lang="en-US" sz="1200" kern="1200" dirty="0" smtClean="0">
              <a:solidFill>
                <a:schemeClr val="tx1"/>
              </a:solidFill>
              <a:effectLst/>
              <a:latin typeface="Times New Roman" pitchFamily="18" charset="0"/>
              <a:ea typeface="+mn-ea"/>
              <a:cs typeface="+mn-cs"/>
            </a:endParaRPr>
          </a:p>
          <a:p>
            <a:pPr marL="228600" lvl="1" indent="-228600">
              <a:buFont typeface="+mj-lt"/>
              <a:buAutoNum type="alphaLcPeriod"/>
            </a:pPr>
            <a:r>
              <a:rPr lang="en-US" sz="1200" b="1" kern="1200" dirty="0" smtClean="0">
                <a:solidFill>
                  <a:schemeClr val="tx1"/>
                </a:solidFill>
                <a:effectLst/>
                <a:latin typeface="Times New Roman" pitchFamily="18" charset="0"/>
                <a:ea typeface="+mn-ea"/>
                <a:cs typeface="+mn-cs"/>
              </a:rPr>
              <a:t>150 </a:t>
            </a:r>
            <a:r>
              <a:rPr lang="en-US" sz="1200" b="1" kern="1200" dirty="0" err="1" smtClean="0">
                <a:solidFill>
                  <a:schemeClr val="tx1"/>
                </a:solidFill>
                <a:effectLst/>
                <a:latin typeface="Times New Roman" pitchFamily="18" charset="0"/>
                <a:ea typeface="+mn-ea"/>
                <a:cs typeface="+mn-cs"/>
              </a:rPr>
              <a:t>plf</a:t>
            </a:r>
            <a:endParaRPr lang="en-US" sz="1200" kern="1200" dirty="0" smtClean="0">
              <a:solidFill>
                <a:schemeClr val="tx1"/>
              </a:solidFill>
              <a:effectLst/>
              <a:latin typeface="Times New Roman" pitchFamily="18" charset="0"/>
              <a:ea typeface="+mn-ea"/>
              <a:cs typeface="+mn-cs"/>
            </a:endParaRPr>
          </a:p>
          <a:p>
            <a:pPr marL="228600" lvl="1" indent="-228600">
              <a:buFont typeface="+mj-lt"/>
              <a:buAutoNum type="alphaLcPeriod"/>
            </a:pPr>
            <a:r>
              <a:rPr lang="en-US" sz="1200" kern="1200" dirty="0" smtClean="0">
                <a:solidFill>
                  <a:schemeClr val="tx1"/>
                </a:solidFill>
                <a:effectLst/>
                <a:latin typeface="Times New Roman" pitchFamily="18" charset="0"/>
                <a:ea typeface="+mn-ea"/>
                <a:cs typeface="+mn-cs"/>
              </a:rPr>
              <a:t>180 </a:t>
            </a:r>
            <a:r>
              <a:rPr lang="en-US" sz="1200" kern="1200" dirty="0" err="1" smtClean="0">
                <a:solidFill>
                  <a:schemeClr val="tx1"/>
                </a:solidFill>
                <a:effectLst/>
                <a:latin typeface="Times New Roman" pitchFamily="18" charset="0"/>
                <a:ea typeface="+mn-ea"/>
                <a:cs typeface="+mn-cs"/>
              </a:rPr>
              <a:t>plf</a:t>
            </a:r>
            <a:endParaRPr lang="en-US" sz="1200" kern="1200" dirty="0" smtClean="0">
              <a:solidFill>
                <a:schemeClr val="tx1"/>
              </a:solidFill>
              <a:effectLst/>
              <a:latin typeface="Times New Roman" pitchFamily="18" charset="0"/>
              <a:ea typeface="+mn-ea"/>
              <a:cs typeface="+mn-cs"/>
            </a:endParaRPr>
          </a:p>
          <a:p>
            <a:pPr marL="228600" lvl="1" indent="-228600">
              <a:buFont typeface="+mj-lt"/>
              <a:buAutoNum type="alphaLcPeriod"/>
            </a:pPr>
            <a:r>
              <a:rPr lang="en-US" sz="1200" kern="1200" dirty="0" smtClean="0">
                <a:solidFill>
                  <a:schemeClr val="tx1"/>
                </a:solidFill>
                <a:effectLst/>
                <a:latin typeface="Times New Roman" pitchFamily="18" charset="0"/>
                <a:ea typeface="+mn-ea"/>
                <a:cs typeface="+mn-cs"/>
              </a:rPr>
              <a:t>200 </a:t>
            </a:r>
            <a:r>
              <a:rPr lang="en-US" sz="1200" kern="1200" dirty="0" err="1" smtClean="0">
                <a:solidFill>
                  <a:schemeClr val="tx1"/>
                </a:solidFill>
                <a:effectLst/>
                <a:latin typeface="Times New Roman" pitchFamily="18" charset="0"/>
                <a:ea typeface="+mn-ea"/>
                <a:cs typeface="+mn-cs"/>
              </a:rPr>
              <a:t>plf</a:t>
            </a:r>
            <a:endParaRPr lang="en-US" dirty="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135</a:t>
            </a:fld>
            <a:endParaRPr lang="en-US" dirty="0"/>
          </a:p>
        </p:txBody>
      </p:sp>
    </p:spTree>
    <p:extLst>
      <p:ext uri="{BB962C8B-B14F-4D97-AF65-F5344CB8AC3E}">
        <p14:creationId xmlns:p14="http://schemas.microsoft.com/office/powerpoint/2010/main" val="2103102786"/>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To transfer the force from the shear wall, you must calculate how many fasteners or connectors are required at each connection. To transfer the shear from floor to floor, the bottom plate must be connected to the floor truss or joist rim board or blocking (typically by nails, screws, a connector, or a combination thereof).</a:t>
            </a:r>
            <a:r>
              <a:rPr lang="en-US" baseline="0" dirty="0" smtClean="0"/>
              <a:t> Also, </a:t>
            </a:r>
            <a:r>
              <a:rPr lang="en-US" dirty="0" smtClean="0"/>
              <a:t>the truss or rim board must be connected to the top plate below. It is also possible to build your shear walls such that the sheathing spans the floor system connecting bottom plate above to top plate below.  </a:t>
            </a:r>
          </a:p>
          <a:p>
            <a:endParaRPr lang="en-US" dirty="0" smtClean="0"/>
          </a:p>
          <a:p>
            <a:r>
              <a:rPr lang="en-US" i="1" dirty="0" smtClean="0"/>
              <a:t>Important point: </a:t>
            </a:r>
            <a:r>
              <a:rPr lang="en-US" dirty="0" smtClean="0"/>
              <a:t>The table on the slide shows what connectors are required for the </a:t>
            </a:r>
            <a:r>
              <a:rPr lang="en-US" b="1" dirty="0" smtClean="0"/>
              <a:t>demand</a:t>
            </a:r>
            <a:r>
              <a:rPr lang="en-US" dirty="0" smtClean="0"/>
              <a:t> load, not the shear wall capacity. Typically, designers will create shear wall tables that gives the nailing for the shear wall and connector requirements that meet the capacity that the shear wall can transfer – this way the table can be used over and over and a specific shear wall call out can be used on the plans based on the shear capacity.</a:t>
            </a:r>
          </a:p>
          <a:p>
            <a:endParaRPr lang="en-US" dirty="0" smtClean="0"/>
          </a:p>
          <a:p>
            <a:r>
              <a:rPr lang="en-US" dirty="0" smtClean="0"/>
              <a:t>An N/A value means there</a:t>
            </a:r>
            <a:r>
              <a:rPr lang="en-US" baseline="0" dirty="0" smtClean="0"/>
              <a:t> is </a:t>
            </a:r>
            <a:r>
              <a:rPr lang="en-US" dirty="0" smtClean="0"/>
              <a:t>no floor to</a:t>
            </a:r>
            <a:r>
              <a:rPr lang="en-US" baseline="0" dirty="0" smtClean="0"/>
              <a:t> floor connection as the 1</a:t>
            </a:r>
            <a:r>
              <a:rPr lang="en-US" baseline="30000" dirty="0" smtClean="0"/>
              <a:t>st</a:t>
            </a:r>
            <a:r>
              <a:rPr lang="en-US" baseline="0" dirty="0" smtClean="0"/>
              <a:t> floor bottom plate transfers force into the foundation through different means.</a:t>
            </a:r>
          </a:p>
          <a:p>
            <a:endParaRPr lang="en-US" baseline="0" dirty="0" smtClean="0"/>
          </a:p>
          <a:p>
            <a:r>
              <a:rPr lang="en-US" b="1" baseline="0" dirty="0" smtClean="0"/>
              <a:t>Do</a:t>
            </a:r>
          </a:p>
          <a:p>
            <a:r>
              <a:rPr lang="en-US" baseline="0" dirty="0" smtClean="0"/>
              <a:t>Review the slide.</a:t>
            </a:r>
            <a:endParaRPr lang="en-US" dirty="0" smtClean="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136</a:t>
            </a:fld>
            <a:endParaRPr lang="en-US" dirty="0"/>
          </a:p>
        </p:txBody>
      </p:sp>
    </p:spTree>
    <p:extLst>
      <p:ext uri="{BB962C8B-B14F-4D97-AF65-F5344CB8AC3E}">
        <p14:creationId xmlns:p14="http://schemas.microsoft.com/office/powerpoint/2010/main" val="2258019685"/>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137</a:t>
            </a:fld>
            <a:endParaRPr lang="en-US" dirty="0"/>
          </a:p>
        </p:txBody>
      </p:sp>
    </p:spTree>
    <p:extLst>
      <p:ext uri="{BB962C8B-B14F-4D97-AF65-F5344CB8AC3E}">
        <p14:creationId xmlns:p14="http://schemas.microsoft.com/office/powerpoint/2010/main" val="1953849156"/>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138</a:t>
            </a:fld>
            <a:endParaRPr lang="en-US" dirty="0"/>
          </a:p>
        </p:txBody>
      </p:sp>
    </p:spTree>
    <p:extLst>
      <p:ext uri="{BB962C8B-B14F-4D97-AF65-F5344CB8AC3E}">
        <p14:creationId xmlns:p14="http://schemas.microsoft.com/office/powerpoint/2010/main" val="2251681960"/>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Section 12.8.5 of ASCE 7-10 states: “The structure shall be designed to resist overturning effects caused by the seismic forces determined in Section 12.8.3.” The equation shown on this slide displays how the overturning moment in shear walls should be calculated using simple Statics. Building must be designed to resist overturning forces resulting from the seismic forces at each level.</a:t>
            </a:r>
          </a:p>
          <a:p>
            <a:endParaRPr lang="en-US" dirty="0" smtClean="0"/>
          </a:p>
          <a:p>
            <a:r>
              <a:rPr lang="en-US" b="1" dirty="0" smtClean="0"/>
              <a:t>Do</a:t>
            </a:r>
          </a:p>
          <a:p>
            <a:r>
              <a:rPr lang="en-US" dirty="0" smtClean="0"/>
              <a:t>Review the slide.</a:t>
            </a:r>
            <a:endParaRPr lang="en-US" dirty="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139</a:t>
            </a:fld>
            <a:endParaRPr lang="en-US" dirty="0"/>
          </a:p>
        </p:txBody>
      </p:sp>
    </p:spTree>
    <p:extLst>
      <p:ext uri="{BB962C8B-B14F-4D97-AF65-F5344CB8AC3E}">
        <p14:creationId xmlns:p14="http://schemas.microsoft.com/office/powerpoint/2010/main" val="3390714069"/>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140</a:t>
            </a:fld>
            <a:endParaRPr lang="en-US" dirty="0"/>
          </a:p>
        </p:txBody>
      </p:sp>
    </p:spTree>
    <p:extLst>
      <p:ext uri="{BB962C8B-B14F-4D97-AF65-F5344CB8AC3E}">
        <p14:creationId xmlns:p14="http://schemas.microsoft.com/office/powerpoint/2010/main" val="28385989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The building repeats the same floor pattern on each of the three levels. This illustration shows the side of the high pitched</a:t>
            </a:r>
            <a:r>
              <a:rPr lang="en-US" baseline="0" dirty="0" smtClean="0"/>
              <a:t> gable roof.</a:t>
            </a:r>
            <a:endParaRPr lang="en-US" dirty="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15</a:t>
            </a:fld>
            <a:endParaRPr lang="en-US" dirty="0"/>
          </a:p>
        </p:txBody>
      </p:sp>
    </p:spTree>
    <p:extLst>
      <p:ext uri="{BB962C8B-B14F-4D97-AF65-F5344CB8AC3E}">
        <p14:creationId xmlns:p14="http://schemas.microsoft.com/office/powerpoint/2010/main" val="518113206"/>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For</a:t>
            </a:r>
            <a:r>
              <a:rPr lang="en-US" baseline="0" dirty="0" smtClean="0"/>
              <a:t> our design example, a</a:t>
            </a:r>
            <a:r>
              <a:rPr lang="en-US" dirty="0" smtClean="0"/>
              <a:t>ssume overturning is resisted by a 6 </a:t>
            </a:r>
            <a:r>
              <a:rPr lang="en-US" dirty="0" err="1" smtClean="0"/>
              <a:t>ft</a:t>
            </a:r>
            <a:r>
              <a:rPr lang="en-US" dirty="0" smtClean="0"/>
              <a:t> (7 </a:t>
            </a:r>
            <a:r>
              <a:rPr lang="en-US" dirty="0" err="1" smtClean="0"/>
              <a:t>ft</a:t>
            </a:r>
            <a:r>
              <a:rPr lang="en-US" dirty="0" smtClean="0"/>
              <a:t> wall width – 1ft) lever arm to determine approximate OT forces.</a:t>
            </a:r>
          </a:p>
          <a:p>
            <a:endParaRPr lang="en-US" dirty="0" smtClean="0"/>
          </a:p>
          <a:p>
            <a:r>
              <a:rPr lang="en-US" dirty="0" smtClean="0"/>
              <a:t>The 1 </a:t>
            </a:r>
            <a:r>
              <a:rPr lang="en-US" dirty="0" err="1" smtClean="0"/>
              <a:t>ft</a:t>
            </a:r>
            <a:r>
              <a:rPr lang="en-US" dirty="0" smtClean="0"/>
              <a:t> reduction of the shear wall length to find the appropriate lever arm is due to correctly measuring from the center of the tension member and the compression member. In this example, we are using a system where the compression studs are symmetric on each side of the all-thread rod at each side of the shear wall. Therefore, you measure from center of rod to center of rod.</a:t>
            </a:r>
          </a:p>
          <a:p>
            <a:endParaRPr lang="en-US" dirty="0" smtClean="0"/>
          </a:p>
          <a:p>
            <a:r>
              <a:rPr lang="en-US" dirty="0" smtClean="0"/>
              <a:t>Max Overturning for Tension is calculated using load combo Equation 16-16: 0.6D + 0.7E (H and F do not apply to this building).</a:t>
            </a:r>
          </a:p>
          <a:p>
            <a:endParaRPr lang="en-US" dirty="0" smtClean="0"/>
          </a:p>
          <a:p>
            <a:r>
              <a:rPr lang="en-US" dirty="0" smtClean="0"/>
              <a:t>The H factor does not apply because that is the “load due to lateral earth pressure, ground water pressure, or pressure of bulk materials” and the F factor does not apply because that is the “load due to fluids” – none of which exist to affect our example structure.</a:t>
            </a:r>
          </a:p>
          <a:p>
            <a:endParaRPr lang="en-US" dirty="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141</a:t>
            </a:fld>
            <a:endParaRPr lang="en-US" dirty="0"/>
          </a:p>
        </p:txBody>
      </p:sp>
    </p:spTree>
    <p:extLst>
      <p:ext uri="{BB962C8B-B14F-4D97-AF65-F5344CB8AC3E}">
        <p14:creationId xmlns:p14="http://schemas.microsoft.com/office/powerpoint/2010/main" val="4002908429"/>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Notice we are not including the effects of H (load due to lateral earth pressure, ground water pressure, or pressure of bulk materials) or S (snow load) or R (rain load) or F (load due to fluids with well-defined pressures and maximum heights).</a:t>
            </a:r>
            <a:r>
              <a:rPr lang="en-US" baseline="0" dirty="0" smtClean="0"/>
              <a:t> This is because</a:t>
            </a:r>
            <a:r>
              <a:rPr lang="en-US" dirty="0" smtClean="0"/>
              <a:t> we are assuming they will not govern the design on this structure. We can find the required answer by inserting the equation for E into load combinations 16-12, 16-14, and 16-16.</a:t>
            </a:r>
            <a:r>
              <a:rPr lang="en-US" baseline="0" dirty="0" smtClean="0"/>
              <a:t> However,</a:t>
            </a:r>
            <a:r>
              <a:rPr lang="en-US" dirty="0" smtClean="0"/>
              <a:t> this has already been done for us in Section 12.4.2.3 of ASCE 7-10.</a:t>
            </a:r>
          </a:p>
          <a:p>
            <a:endParaRPr lang="en-US" dirty="0" smtClean="0"/>
          </a:p>
          <a:p>
            <a:r>
              <a:rPr lang="en-US" dirty="0" smtClean="0"/>
              <a:t>When calculating overturning, the tension and compressive forces must take the thrust component of the earthquake force into consideration.</a:t>
            </a:r>
          </a:p>
          <a:p>
            <a:endParaRPr lang="en-US" dirty="0" smtClean="0"/>
          </a:p>
          <a:p>
            <a:r>
              <a:rPr lang="en-US" b="1" dirty="0" smtClean="0"/>
              <a:t>Do</a:t>
            </a:r>
          </a:p>
          <a:p>
            <a:r>
              <a:rPr lang="en-US" dirty="0" smtClean="0"/>
              <a:t>Review the slide.</a:t>
            </a:r>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142</a:t>
            </a:fld>
            <a:endParaRPr lang="en-US" dirty="0"/>
          </a:p>
        </p:txBody>
      </p:sp>
    </p:spTree>
    <p:extLst>
      <p:ext uri="{BB962C8B-B14F-4D97-AF65-F5344CB8AC3E}">
        <p14:creationId xmlns:p14="http://schemas.microsoft.com/office/powerpoint/2010/main" val="744150171"/>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sz="1200" kern="1200" dirty="0" smtClean="0">
                <a:solidFill>
                  <a:schemeClr val="tx1"/>
                </a:solidFill>
                <a:effectLst/>
                <a:latin typeface="Times New Roman" pitchFamily="18" charset="0"/>
                <a:ea typeface="+mn-ea"/>
                <a:cs typeface="+mn-cs"/>
              </a:rPr>
              <a:t>Substituting the values for S</a:t>
            </a:r>
            <a:r>
              <a:rPr lang="en-US" sz="1200" kern="1200" baseline="-25000" dirty="0" smtClean="0">
                <a:solidFill>
                  <a:schemeClr val="tx1"/>
                </a:solidFill>
                <a:effectLst/>
                <a:latin typeface="Times New Roman" pitchFamily="18" charset="0"/>
                <a:ea typeface="+mn-ea"/>
                <a:cs typeface="+mn-cs"/>
              </a:rPr>
              <a:t>DS</a:t>
            </a:r>
            <a:r>
              <a:rPr lang="en-US" sz="1200" kern="1200" dirty="0" smtClean="0">
                <a:solidFill>
                  <a:schemeClr val="tx1"/>
                </a:solidFill>
                <a:effectLst/>
                <a:latin typeface="Times New Roman" pitchFamily="18" charset="0"/>
                <a:ea typeface="+mn-ea"/>
                <a:cs typeface="+mn-cs"/>
              </a:rPr>
              <a:t> and rho (r), the load combinations are reduced to 0.524D+0.7Q</a:t>
            </a:r>
            <a:r>
              <a:rPr lang="en-US" sz="1200" kern="1200" baseline="-25000" dirty="0" smtClean="0">
                <a:solidFill>
                  <a:schemeClr val="tx1"/>
                </a:solidFill>
                <a:effectLst/>
                <a:latin typeface="Times New Roman" pitchFamily="18" charset="0"/>
                <a:ea typeface="+mn-ea"/>
                <a:cs typeface="+mn-cs"/>
              </a:rPr>
              <a:t>E</a:t>
            </a:r>
            <a:r>
              <a:rPr lang="en-US" sz="1200" kern="1200" dirty="0" smtClean="0">
                <a:solidFill>
                  <a:schemeClr val="tx1"/>
                </a:solidFill>
                <a:effectLst/>
                <a:latin typeface="Times New Roman" pitchFamily="18" charset="0"/>
                <a:ea typeface="+mn-ea"/>
                <a:cs typeface="+mn-cs"/>
              </a:rPr>
              <a:t>, which implies you can only use 53.1% of design dead load to resist the earthquake uplift. Similarly for compression loads, you need to consider 1.051 times the dead load for floor perpendicular to wall and 1.068 times the dead load for floor parallel to the wall. Do note that the load combinations with live loads may govern and should be independently checked.</a:t>
            </a:r>
            <a:endParaRPr lang="en-US" b="0" dirty="0" smtClean="0"/>
          </a:p>
          <a:p>
            <a:endParaRPr lang="en-US" b="1" dirty="0" smtClean="0"/>
          </a:p>
          <a:p>
            <a:r>
              <a:rPr lang="en-US" b="1" dirty="0" smtClean="0"/>
              <a:t>Do</a:t>
            </a:r>
          </a:p>
          <a:p>
            <a:r>
              <a:rPr lang="en-US" dirty="0" smtClean="0"/>
              <a:t>Review the slide.</a:t>
            </a:r>
            <a:endParaRPr lang="en-US" dirty="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143</a:t>
            </a:fld>
            <a:endParaRPr lang="en-US" dirty="0"/>
          </a:p>
        </p:txBody>
      </p:sp>
    </p:spTree>
    <p:extLst>
      <p:ext uri="{BB962C8B-B14F-4D97-AF65-F5344CB8AC3E}">
        <p14:creationId xmlns:p14="http://schemas.microsoft.com/office/powerpoint/2010/main" val="3617872030"/>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The</a:t>
            </a:r>
            <a:r>
              <a:rPr lang="en-US" baseline="0" dirty="0" smtClean="0"/>
              <a:t> vertical component need not be considered when designing the diaphragm.</a:t>
            </a:r>
          </a:p>
          <a:p>
            <a:endParaRPr lang="en-US" baseline="0" dirty="0" smtClean="0"/>
          </a:p>
          <a:p>
            <a:r>
              <a:rPr lang="en-US" baseline="0" dirty="0" smtClean="0"/>
              <a:t>± accounts for the forces acting vertically by either reducing the dead load for overturning resistance or increasing the dead load for vertical reactions.</a:t>
            </a:r>
          </a:p>
          <a:p>
            <a:endParaRPr lang="en-US" baseline="0" dirty="0" smtClean="0"/>
          </a:p>
          <a:p>
            <a:r>
              <a:rPr lang="en-US" b="1" baseline="0" dirty="0" smtClean="0"/>
              <a:t>Do</a:t>
            </a:r>
          </a:p>
          <a:p>
            <a:r>
              <a:rPr lang="en-US" baseline="0" dirty="0" smtClean="0"/>
              <a:t>Review the slide.</a:t>
            </a:r>
            <a:endParaRPr lang="en-US" dirty="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144</a:t>
            </a:fld>
            <a:endParaRPr lang="en-US" dirty="0"/>
          </a:p>
        </p:txBody>
      </p:sp>
    </p:spTree>
    <p:extLst>
      <p:ext uri="{BB962C8B-B14F-4D97-AF65-F5344CB8AC3E}">
        <p14:creationId xmlns:p14="http://schemas.microsoft.com/office/powerpoint/2010/main" val="1453155798"/>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Using Simple Statics,</a:t>
            </a:r>
            <a:r>
              <a:rPr lang="en-US" baseline="0" dirty="0" smtClean="0"/>
              <a:t> we can find the correct overturning moment by</a:t>
            </a:r>
            <a:r>
              <a:rPr lang="en-US" dirty="0" smtClean="0"/>
              <a:t> multiplying the diaphragm forces by the correct height (or moment arm)</a:t>
            </a:r>
            <a:r>
              <a:rPr lang="en-US" baseline="0" dirty="0" smtClean="0"/>
              <a:t>.</a:t>
            </a:r>
          </a:p>
          <a:p>
            <a:endParaRPr lang="en-US" baseline="0" dirty="0" smtClean="0"/>
          </a:p>
          <a:p>
            <a:r>
              <a:rPr lang="en-US" baseline="0" dirty="0" smtClean="0"/>
              <a:t>The shear shown on the illustration to the right is the diaphragm shear for a </a:t>
            </a:r>
            <a:r>
              <a:rPr lang="en-US" i="1" baseline="0" dirty="0" smtClean="0"/>
              <a:t>single shear wall</a:t>
            </a:r>
            <a:r>
              <a:rPr lang="en-US" i="0" baseline="0" dirty="0" smtClean="0"/>
              <a:t> at each level used to design the wall system for overturning. The shear is </a:t>
            </a:r>
            <a:r>
              <a:rPr lang="en-US" i="1" baseline="0" dirty="0" smtClean="0"/>
              <a:t>not</a:t>
            </a:r>
            <a:r>
              <a:rPr lang="en-US" i="0" baseline="0" dirty="0" smtClean="0"/>
              <a:t> the cumulative shear, which would be used to design the wall for shear.</a:t>
            </a:r>
          </a:p>
          <a:p>
            <a:endParaRPr lang="en-US" i="0" baseline="0" dirty="0" smtClean="0"/>
          </a:p>
          <a:p>
            <a:r>
              <a:rPr lang="en-US" b="1" i="0" baseline="0" dirty="0" smtClean="0"/>
              <a:t>Do</a:t>
            </a:r>
          </a:p>
          <a:p>
            <a:r>
              <a:rPr lang="en-US" i="0" baseline="0" dirty="0" smtClean="0"/>
              <a:t>Review the slide.</a:t>
            </a:r>
            <a:endParaRPr lang="en-US" dirty="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145</a:t>
            </a:fld>
            <a:endParaRPr lang="en-US" dirty="0"/>
          </a:p>
        </p:txBody>
      </p:sp>
    </p:spTree>
    <p:extLst>
      <p:ext uri="{BB962C8B-B14F-4D97-AF65-F5344CB8AC3E}">
        <p14:creationId xmlns:p14="http://schemas.microsoft.com/office/powerpoint/2010/main" val="1593486208"/>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Using the dead load of the structure we can calculate the moment that will resist overturning. The resisting moment is taken about the bottom corner of the shear wall in question.</a:t>
            </a:r>
          </a:p>
          <a:p>
            <a:endParaRPr lang="en-US" dirty="0" smtClean="0"/>
          </a:p>
          <a:p>
            <a:r>
              <a:rPr lang="en-US" dirty="0" smtClean="0"/>
              <a:t>We’re assuming both the roof</a:t>
            </a:r>
            <a:r>
              <a:rPr lang="en-US" baseline="0" dirty="0" smtClean="0"/>
              <a:t> and floor framing are parallel with the wall and spaced 24” </a:t>
            </a:r>
            <a:r>
              <a:rPr lang="en-US" baseline="0" dirty="0" err="1" smtClean="0"/>
              <a:t>o.c</a:t>
            </a:r>
            <a:r>
              <a:rPr lang="en-US" baseline="0" dirty="0" smtClean="0"/>
              <a:t>.</a:t>
            </a:r>
          </a:p>
          <a:p>
            <a:endParaRPr lang="en-US" baseline="0" dirty="0" smtClean="0"/>
          </a:p>
          <a:p>
            <a:r>
              <a:rPr lang="en-US" b="1" baseline="0" dirty="0" smtClean="0"/>
              <a:t>Do</a:t>
            </a:r>
          </a:p>
          <a:p>
            <a:r>
              <a:rPr lang="en-US" baseline="0" dirty="0" smtClean="0"/>
              <a:t>Review the slide.</a:t>
            </a:r>
            <a:endParaRPr lang="en-US" dirty="0" smtClean="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146</a:t>
            </a:fld>
            <a:endParaRPr lang="en-US" dirty="0"/>
          </a:p>
        </p:txBody>
      </p:sp>
    </p:spTree>
    <p:extLst>
      <p:ext uri="{BB962C8B-B14F-4D97-AF65-F5344CB8AC3E}">
        <p14:creationId xmlns:p14="http://schemas.microsoft.com/office/powerpoint/2010/main" val="2128649476"/>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If we insert the Resisting Moment as our “D” and the Overturning Moment as our “Q</a:t>
            </a:r>
            <a:r>
              <a:rPr lang="en-US" baseline="-25000" dirty="0" smtClean="0"/>
              <a:t>E</a:t>
            </a:r>
            <a:r>
              <a:rPr lang="en-US" dirty="0" smtClean="0"/>
              <a:t>”, we can find the Tension and Compression loads at each level of our structure so we can design our studs or posts and our tension connectors at the ends of the shear wall.</a:t>
            </a:r>
          </a:p>
          <a:p>
            <a:endParaRPr lang="en-US" dirty="0" smtClean="0"/>
          </a:p>
          <a:p>
            <a:r>
              <a:rPr lang="en-US" sz="1200" kern="1200" dirty="0" smtClean="0">
                <a:solidFill>
                  <a:schemeClr val="tx1"/>
                </a:solidFill>
                <a:effectLst/>
                <a:latin typeface="Times New Roman" pitchFamily="18" charset="0"/>
                <a:ea typeface="+mn-ea"/>
                <a:cs typeface="+mn-cs"/>
              </a:rPr>
              <a:t>For calculating the uplift at the end of the shear wall, we can only use 53.1% of the dead load (as previously calculated). 6ft is the distance between the anchorage points of the hold-down which is the resisting lever arm. Using the appropriate loads at each corresponding level we can calculate the Tension at each level of our structure so we can design our tension connectors at the ends of the shear wall. Note that that</a:t>
            </a:r>
            <a:r>
              <a:rPr lang="en-US" sz="1200" kern="1200" baseline="0" dirty="0" smtClean="0">
                <a:solidFill>
                  <a:schemeClr val="tx1"/>
                </a:solidFill>
                <a:effectLst/>
                <a:latin typeface="Times New Roman" pitchFamily="18" charset="0"/>
                <a:ea typeface="+mn-ea"/>
                <a:cs typeface="+mn-cs"/>
              </a:rPr>
              <a:t> overturning moments already have the 0.7 factor applied to them when we calculated the shear loads.</a:t>
            </a:r>
            <a:endParaRPr lang="en-US" dirty="0" smtClean="0"/>
          </a:p>
          <a:p>
            <a:endParaRPr lang="en-US" dirty="0" smtClean="0"/>
          </a:p>
          <a:p>
            <a:r>
              <a:rPr lang="en-US" b="1" dirty="0" smtClean="0"/>
              <a:t>Do</a:t>
            </a:r>
          </a:p>
          <a:p>
            <a:r>
              <a:rPr lang="en-US" dirty="0" smtClean="0"/>
              <a:t>Review the slide.</a:t>
            </a:r>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147</a:t>
            </a:fld>
            <a:endParaRPr lang="en-US" dirty="0"/>
          </a:p>
        </p:txBody>
      </p:sp>
    </p:spTree>
    <p:extLst>
      <p:ext uri="{BB962C8B-B14F-4D97-AF65-F5344CB8AC3E}">
        <p14:creationId xmlns:p14="http://schemas.microsoft.com/office/powerpoint/2010/main" val="1175197475"/>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sz="1200" kern="1200" dirty="0" smtClean="0">
                <a:solidFill>
                  <a:schemeClr val="tx1"/>
                </a:solidFill>
                <a:effectLst/>
                <a:latin typeface="Times New Roman" pitchFamily="18" charset="0"/>
                <a:ea typeface="+mn-ea"/>
                <a:cs typeface="+mn-cs"/>
              </a:rPr>
              <a:t>Similarly, using the load appropriate combinations we can obtain the worst case compression loads for the design of the studs or posts at the ends of the shear wall.</a:t>
            </a:r>
            <a:endParaRPr lang="en-US" b="0" dirty="0" smtClean="0"/>
          </a:p>
          <a:p>
            <a:endParaRPr lang="en-US" b="1" dirty="0" smtClean="0"/>
          </a:p>
          <a:p>
            <a:r>
              <a:rPr lang="en-US" b="1" dirty="0" smtClean="0"/>
              <a:t>Do</a:t>
            </a:r>
          </a:p>
          <a:p>
            <a:r>
              <a:rPr lang="en-US" b="0" dirty="0" smtClean="0"/>
              <a:t>Review the slide.</a:t>
            </a:r>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148</a:t>
            </a:fld>
            <a:endParaRPr lang="en-US" dirty="0"/>
          </a:p>
        </p:txBody>
      </p:sp>
    </p:spTree>
    <p:extLst>
      <p:ext uri="{BB962C8B-B14F-4D97-AF65-F5344CB8AC3E}">
        <p14:creationId xmlns:p14="http://schemas.microsoft.com/office/powerpoint/2010/main" val="3729935415"/>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A minimum of two studs are typically provided at the end of each shear wall. If we are in a 2x6 wall, (2) 2x6 studs will be able to handle the compression load at each end of the shear wall at each level. The illustrated example on the slide shows what would be required if </a:t>
            </a:r>
            <a:r>
              <a:rPr lang="en-US" dirty="0" err="1" smtClean="0"/>
              <a:t>holdowns</a:t>
            </a:r>
            <a:r>
              <a:rPr lang="en-US" dirty="0" smtClean="0"/>
              <a:t> were used at each level, but obviously there are many more possible solutions.</a:t>
            </a:r>
          </a:p>
          <a:p>
            <a:endParaRPr lang="en-US" dirty="0" smtClean="0"/>
          </a:p>
          <a:p>
            <a:r>
              <a:rPr lang="en-US" dirty="0" smtClean="0"/>
              <a:t>Some</a:t>
            </a:r>
            <a:r>
              <a:rPr lang="en-US" baseline="0" dirty="0" smtClean="0"/>
              <a:t> manufacturers have a</a:t>
            </a:r>
            <a:r>
              <a:rPr lang="en-US" dirty="0" smtClean="0"/>
              <a:t>nchor</a:t>
            </a:r>
            <a:r>
              <a:rPr lang="en-US" baseline="0" dirty="0" smtClean="0"/>
              <a:t> </a:t>
            </a:r>
            <a:r>
              <a:rPr lang="en-US" baseline="0" dirty="0" err="1" smtClean="0"/>
              <a:t>tiedown</a:t>
            </a:r>
            <a:r>
              <a:rPr lang="en-US" baseline="0" dirty="0" smtClean="0"/>
              <a:t> </a:t>
            </a:r>
            <a:r>
              <a:rPr lang="en-US" dirty="0" smtClean="0"/>
              <a:t>software</a:t>
            </a:r>
            <a:r>
              <a:rPr lang="en-US" baseline="0" dirty="0" smtClean="0"/>
              <a:t> </a:t>
            </a:r>
            <a:r>
              <a:rPr lang="en-US" dirty="0" smtClean="0"/>
              <a:t>available to</a:t>
            </a:r>
            <a:r>
              <a:rPr lang="en-US" baseline="0" dirty="0" smtClean="0"/>
              <a:t> help with your design.</a:t>
            </a:r>
            <a:r>
              <a:rPr lang="en-US" dirty="0" smtClean="0"/>
              <a:t> These applications offer a solution for required all-thread rod, take up device, and compression studs or posts.</a:t>
            </a:r>
          </a:p>
          <a:p>
            <a:endParaRPr lang="en-US" dirty="0" smtClean="0"/>
          </a:p>
          <a:p>
            <a:r>
              <a:rPr lang="en-US" dirty="0" smtClean="0"/>
              <a:t>It is also possible (and more typical) to use strap solutions for low to moderate load conditions for floor to floor connections, with a </a:t>
            </a:r>
            <a:r>
              <a:rPr lang="en-US" dirty="0" err="1" smtClean="0"/>
              <a:t>holdown</a:t>
            </a:r>
            <a:r>
              <a:rPr lang="en-US" dirty="0" smtClean="0"/>
              <a:t> only at 1st floor level.</a:t>
            </a:r>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149</a:t>
            </a:fld>
            <a:endParaRPr lang="en-US" dirty="0"/>
          </a:p>
        </p:txBody>
      </p:sp>
    </p:spTree>
    <p:extLst>
      <p:ext uri="{BB962C8B-B14F-4D97-AF65-F5344CB8AC3E}">
        <p14:creationId xmlns:p14="http://schemas.microsoft.com/office/powerpoint/2010/main" val="1082781354"/>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err="1" smtClean="0"/>
              <a:t>Holdowns</a:t>
            </a:r>
            <a:r>
              <a:rPr lang="en-US" dirty="0" smtClean="0"/>
              <a:t> are pre-deflected and attach to the compression studs/post of a shear wall with structural</a:t>
            </a:r>
            <a:r>
              <a:rPr lang="en-US" baseline="0" dirty="0" smtClean="0"/>
              <a:t> wood</a:t>
            </a:r>
            <a:r>
              <a:rPr lang="en-US" dirty="0" smtClean="0"/>
              <a:t> screws. This is an extremely cost effective </a:t>
            </a:r>
            <a:r>
              <a:rPr lang="en-US" dirty="0" err="1" smtClean="0"/>
              <a:t>holdown</a:t>
            </a:r>
            <a:r>
              <a:rPr lang="en-US" dirty="0" smtClean="0"/>
              <a:t> choice due to ease of installation; higher load capacities; and lower installed cost.</a:t>
            </a:r>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150</a:t>
            </a:fld>
            <a:endParaRPr lang="en-US" dirty="0"/>
          </a:p>
        </p:txBody>
      </p:sp>
    </p:spTree>
    <p:extLst>
      <p:ext uri="{BB962C8B-B14F-4D97-AF65-F5344CB8AC3E}">
        <p14:creationId xmlns:p14="http://schemas.microsoft.com/office/powerpoint/2010/main" val="28309481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The gable roof has a 6:12 pitch and all floors have an 8’ plate height with floor depths of 16”. The median roof height</a:t>
            </a:r>
            <a:r>
              <a:rPr lang="en-US" baseline="0" dirty="0" smtClean="0"/>
              <a:t> equals 35’-4” while the ridge height equals approximately 44’.</a:t>
            </a:r>
            <a:endParaRPr lang="en-US" dirty="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16</a:t>
            </a:fld>
            <a:endParaRPr lang="en-US" dirty="0"/>
          </a:p>
        </p:txBody>
      </p:sp>
    </p:spTree>
    <p:extLst>
      <p:ext uri="{BB962C8B-B14F-4D97-AF65-F5344CB8AC3E}">
        <p14:creationId xmlns:p14="http://schemas.microsoft.com/office/powerpoint/2010/main" val="3359139796"/>
      </p:ext>
    </p:extLst>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latin typeface="Trebuchet MS" pitchFamily="34" charset="0"/>
              </a:rPr>
              <a:t>2015: ACI318 was completely</a:t>
            </a:r>
            <a:r>
              <a:rPr lang="en-US" baseline="0" dirty="0" smtClean="0">
                <a:latin typeface="Trebuchet MS" pitchFamily="34" charset="0"/>
              </a:rPr>
              <a:t> rearranged. Before this referenced Appendix D. Now it is all in Section 1723 of the ACI 318-14. IBC 1905.1.8 modifies the ACI so that shear bolts can be designed per NDS Table 12E for lateral design values parallel to grain, provided a bunch of conditions are met. Note that the IBC references Table 11E- this is WRONG- should say 12E! </a:t>
            </a:r>
          </a:p>
          <a:p>
            <a:endParaRPr lang="en-US" baseline="0" dirty="0" smtClean="0">
              <a:latin typeface="Trebuchet MS" pitchFamily="34" charset="0"/>
            </a:endParaRPr>
          </a:p>
          <a:p>
            <a:r>
              <a:rPr lang="en-US" dirty="0" smtClean="0">
                <a:latin typeface="Trebuchet MS" pitchFamily="34" charset="0"/>
              </a:rPr>
              <a:t>Normally anchor bolts are used to transfer shear from the wood sill plate to the concrete foundation.  </a:t>
            </a:r>
            <a:endParaRPr lang="en-US" dirty="0" smtClean="0"/>
          </a:p>
          <a:p>
            <a:r>
              <a:rPr lang="en-US" dirty="0" smtClean="0"/>
              <a:t>The</a:t>
            </a:r>
            <a:r>
              <a:rPr lang="en-US" baseline="0" dirty="0" smtClean="0"/>
              <a:t> c</a:t>
            </a:r>
            <a:r>
              <a:rPr lang="en-US" dirty="0" smtClean="0"/>
              <a:t>apacity of the anchor bolts for wood sill plates are limited by bolt capacity parallel to the grain in the wood and strength of the anchor bolt in concrete.</a:t>
            </a:r>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151</a:t>
            </a:fld>
            <a:endParaRPr lang="en-US" dirty="0"/>
          </a:p>
        </p:txBody>
      </p:sp>
    </p:spTree>
    <p:extLst>
      <p:ext uri="{BB962C8B-B14F-4D97-AF65-F5344CB8AC3E}">
        <p14:creationId xmlns:p14="http://schemas.microsoft.com/office/powerpoint/2010/main" val="3016495110"/>
      </p:ext>
    </p:extLst>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Determining</a:t>
            </a:r>
            <a:r>
              <a:rPr lang="en-US" baseline="0" dirty="0" smtClean="0"/>
              <a:t> the </a:t>
            </a:r>
            <a:r>
              <a:rPr lang="en-US" dirty="0" smtClean="0"/>
              <a:t>dowel bearing capacity is necessary</a:t>
            </a:r>
            <a:r>
              <a:rPr lang="en-US" baseline="0" dirty="0" smtClean="0"/>
              <a:t> to</a:t>
            </a:r>
            <a:r>
              <a:rPr lang="en-US" dirty="0" smtClean="0"/>
              <a:t> find the spacing requirements for the anchor bolt/sill plate connection. This value is dependent on the bolt diameter, wood species, and the minimum embedment of the dowel into the concrete (which can be found in NDS 2015 Table 12E).</a:t>
            </a:r>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152</a:t>
            </a:fld>
            <a:endParaRPr lang="en-US" dirty="0"/>
          </a:p>
        </p:txBody>
      </p:sp>
    </p:spTree>
    <p:extLst>
      <p:ext uri="{BB962C8B-B14F-4D97-AF65-F5344CB8AC3E}">
        <p14:creationId xmlns:p14="http://schemas.microsoft.com/office/powerpoint/2010/main" val="208694075"/>
      </p:ext>
    </p:extLst>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When designing the anchor bolt connection, the 2015 SDWPS Section 4.3.6.4.3 requires to use steel plate washers for shear walls with min. 0.229”x3”x3” in size. The hole in the plate washer is permitted to be diagonally slotted with a width of up to 3/16” larger than the bolt diameter and a slot length not to exceed 1¾”</a:t>
            </a:r>
            <a:r>
              <a:rPr lang="en-US" baseline="0" dirty="0" smtClean="0"/>
              <a:t> (</a:t>
            </a:r>
            <a:r>
              <a:rPr lang="en-US" dirty="0" smtClean="0"/>
              <a:t>provided a standard cut washer is placed between the plate washer and the nut). </a:t>
            </a:r>
          </a:p>
          <a:p>
            <a:endParaRPr lang="en-US" dirty="0" smtClean="0"/>
          </a:p>
          <a:p>
            <a:r>
              <a:rPr lang="en-US" dirty="0" smtClean="0"/>
              <a:t>When the shear wall starts racking due to the shear load, the sill plate tries to lift up and the steel plate washers connected to the anchor bolt restrain the lift up and the prying action.  </a:t>
            </a:r>
          </a:p>
          <a:p>
            <a:endParaRPr lang="en-US" dirty="0" smtClean="0"/>
          </a:p>
          <a:p>
            <a:r>
              <a:rPr lang="en-US" dirty="0" smtClean="0"/>
              <a:t>The plate washer shall extend to within ½” of the edge of the bottom plate on the side(s) with sheathing or other material with nominal unit shear capacity greater than 400 </a:t>
            </a:r>
            <a:r>
              <a:rPr lang="en-US" dirty="0" err="1" smtClean="0"/>
              <a:t>plf</a:t>
            </a:r>
            <a:r>
              <a:rPr lang="en-US" dirty="0" smtClean="0"/>
              <a:t> for wind or seismic.</a:t>
            </a:r>
            <a:endParaRPr lang="en-US" dirty="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153</a:t>
            </a:fld>
            <a:endParaRPr lang="en-US" dirty="0"/>
          </a:p>
        </p:txBody>
      </p:sp>
    </p:spTree>
    <p:extLst>
      <p:ext uri="{BB962C8B-B14F-4D97-AF65-F5344CB8AC3E}">
        <p14:creationId xmlns:p14="http://schemas.microsoft.com/office/powerpoint/2010/main" val="3197923781"/>
      </p:ext>
    </p:extLst>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b="0" dirty="0" smtClean="0"/>
              <a:t>A 3” x 3” x 0.229” bearing plate is required with foundation anchor bolts in order to prevent sill plate splitting,</a:t>
            </a:r>
            <a:r>
              <a:rPr lang="en-US" b="0" baseline="0" dirty="0" smtClean="0"/>
              <a:t> according to the 2015 SDPWS Section 4.3.6.4.3.</a:t>
            </a:r>
            <a:endParaRPr lang="en-US" b="0" dirty="0" smtClean="0"/>
          </a:p>
          <a:p>
            <a:endParaRPr lang="en-US" b="1" dirty="0" smtClean="0"/>
          </a:p>
          <a:p>
            <a:r>
              <a:rPr lang="en-US" b="1" dirty="0" smtClean="0"/>
              <a:t>Do</a:t>
            </a:r>
          </a:p>
          <a:p>
            <a:r>
              <a:rPr lang="en-US" dirty="0" smtClean="0"/>
              <a:t>Review the slide.</a:t>
            </a:r>
          </a:p>
          <a:p>
            <a:endParaRPr lang="en-US" dirty="0" smtClean="0"/>
          </a:p>
          <a:p>
            <a:r>
              <a:rPr lang="en-US" b="1" dirty="0" smtClean="0"/>
              <a:t>Presenter Note</a:t>
            </a:r>
          </a:p>
          <a:p>
            <a:pPr lvl="0"/>
            <a:r>
              <a:rPr lang="en-US" sz="1200" kern="1200" dirty="0" smtClean="0">
                <a:solidFill>
                  <a:schemeClr val="tx1"/>
                </a:solidFill>
                <a:effectLst/>
                <a:latin typeface="Times New Roman" pitchFamily="18" charset="0"/>
                <a:ea typeface="+mn-ea"/>
                <a:cs typeface="+mn-cs"/>
              </a:rPr>
              <a:t>According to the SDPWS Section 2305.3.11 for seismic design, which size bearing plate is required with foundation anchor bolts in order to prevent sill plate splitting?</a:t>
            </a:r>
          </a:p>
          <a:p>
            <a:pPr marL="228600" lvl="1" indent="-228600">
              <a:buFont typeface="+mj-lt"/>
              <a:buAutoNum type="alphaLcPeriod"/>
            </a:pPr>
            <a:r>
              <a:rPr lang="en-US" sz="1200" kern="1200" dirty="0" smtClean="0">
                <a:solidFill>
                  <a:schemeClr val="tx1"/>
                </a:solidFill>
                <a:effectLst/>
                <a:latin typeface="Times New Roman" pitchFamily="18" charset="0"/>
                <a:ea typeface="+mn-ea"/>
                <a:cs typeface="+mn-cs"/>
              </a:rPr>
              <a:t>2” x 2” x 3/16”</a:t>
            </a:r>
          </a:p>
          <a:p>
            <a:pPr marL="228600" lvl="1" indent="-228600">
              <a:buFont typeface="+mj-lt"/>
              <a:buAutoNum type="alphaLcPeriod"/>
            </a:pPr>
            <a:r>
              <a:rPr lang="en-US" sz="1200" b="1" kern="1200" dirty="0" smtClean="0">
                <a:solidFill>
                  <a:schemeClr val="tx1"/>
                </a:solidFill>
                <a:effectLst/>
                <a:latin typeface="Times New Roman" pitchFamily="18" charset="0"/>
                <a:ea typeface="+mn-ea"/>
                <a:cs typeface="+mn-cs"/>
              </a:rPr>
              <a:t>3” x 3” x 0.229”</a:t>
            </a:r>
            <a:endParaRPr lang="en-US" sz="1200" kern="1200" dirty="0" smtClean="0">
              <a:solidFill>
                <a:schemeClr val="tx1"/>
              </a:solidFill>
              <a:effectLst/>
              <a:latin typeface="Times New Roman" pitchFamily="18" charset="0"/>
              <a:ea typeface="+mn-ea"/>
              <a:cs typeface="+mn-cs"/>
            </a:endParaRPr>
          </a:p>
          <a:p>
            <a:pPr marL="228600" lvl="1" indent="-228600">
              <a:buFont typeface="+mj-lt"/>
              <a:buAutoNum type="alphaLcPeriod"/>
            </a:pPr>
            <a:r>
              <a:rPr lang="en-US" sz="1200" kern="1200" dirty="0" smtClean="0">
                <a:solidFill>
                  <a:schemeClr val="tx1"/>
                </a:solidFill>
                <a:effectLst/>
                <a:latin typeface="Times New Roman" pitchFamily="18" charset="0"/>
                <a:ea typeface="+mn-ea"/>
                <a:cs typeface="+mn-cs"/>
              </a:rPr>
              <a:t>3” x 3” x 3/16”</a:t>
            </a:r>
          </a:p>
          <a:p>
            <a:pPr marL="228600" lvl="1" indent="-228600">
              <a:buFont typeface="+mj-lt"/>
              <a:buAutoNum type="alphaLcPeriod"/>
            </a:pPr>
            <a:r>
              <a:rPr lang="en-US" sz="1200" kern="1200" dirty="0" smtClean="0">
                <a:solidFill>
                  <a:schemeClr val="tx1"/>
                </a:solidFill>
                <a:effectLst/>
                <a:latin typeface="Times New Roman" pitchFamily="18" charset="0"/>
                <a:ea typeface="+mn-ea"/>
                <a:cs typeface="+mn-cs"/>
              </a:rPr>
              <a:t>2” x 2” x 0.229”</a:t>
            </a:r>
          </a:p>
          <a:p>
            <a:pPr marL="228600" lvl="1" indent="-228600">
              <a:buFont typeface="+mj-lt"/>
              <a:buAutoNum type="alphaLcPeriod"/>
            </a:pPr>
            <a:r>
              <a:rPr lang="en-US" sz="1200" kern="1200" dirty="0" smtClean="0">
                <a:solidFill>
                  <a:schemeClr val="tx1"/>
                </a:solidFill>
                <a:effectLst/>
                <a:latin typeface="Times New Roman" pitchFamily="18" charset="0"/>
                <a:ea typeface="+mn-ea"/>
                <a:cs typeface="+mn-cs"/>
              </a:rPr>
              <a:t>None of the above</a:t>
            </a:r>
            <a:endParaRPr lang="en-US" dirty="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154</a:t>
            </a:fld>
            <a:endParaRPr lang="en-US" dirty="0"/>
          </a:p>
        </p:txBody>
      </p:sp>
    </p:spTree>
    <p:extLst>
      <p:ext uri="{BB962C8B-B14F-4D97-AF65-F5344CB8AC3E}">
        <p14:creationId xmlns:p14="http://schemas.microsoft.com/office/powerpoint/2010/main" val="3353090202"/>
      </p:ext>
    </p:extLst>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155</a:t>
            </a:fld>
            <a:endParaRPr lang="en-US" dirty="0"/>
          </a:p>
        </p:txBody>
      </p:sp>
    </p:spTree>
    <p:extLst>
      <p:ext uri="{BB962C8B-B14F-4D97-AF65-F5344CB8AC3E}">
        <p14:creationId xmlns:p14="http://schemas.microsoft.com/office/powerpoint/2010/main" val="1766285617"/>
      </p:ext>
    </p:extLst>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156</a:t>
            </a:fld>
            <a:endParaRPr lang="en-US" dirty="0"/>
          </a:p>
        </p:txBody>
      </p:sp>
    </p:spTree>
    <p:extLst>
      <p:ext uri="{BB962C8B-B14F-4D97-AF65-F5344CB8AC3E}">
        <p14:creationId xmlns:p14="http://schemas.microsoft.com/office/powerpoint/2010/main" val="3495319543"/>
      </p:ext>
    </p:extLst>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Where allowable stress design is used, the design story drift,</a:t>
            </a:r>
            <a:r>
              <a:rPr lang="en-US" baseline="0" dirty="0" smtClean="0"/>
              <a:t> </a:t>
            </a:r>
            <a:r>
              <a:rPr lang="el-GR" baseline="0" dirty="0" smtClean="0"/>
              <a:t>Δ</a:t>
            </a:r>
            <a:r>
              <a:rPr lang="en-US" dirty="0" smtClean="0"/>
              <a:t>, shall be computed using the Strength Level seismic forces specified in Section 12.8 without reduction for Allowable Stress Design.</a:t>
            </a:r>
          </a:p>
          <a:p>
            <a:endParaRPr lang="en-US" dirty="0" smtClean="0"/>
          </a:p>
          <a:p>
            <a:r>
              <a:rPr lang="en-US" sz="1200" kern="1200" dirty="0" smtClean="0">
                <a:solidFill>
                  <a:schemeClr val="tx1"/>
                </a:solidFill>
                <a:effectLst/>
                <a:latin typeface="Times New Roman" pitchFamily="18" charset="0"/>
                <a:ea typeface="+mn-ea"/>
                <a:cs typeface="+mn-cs"/>
              </a:rPr>
              <a:t>Inelastic deflection is calculated by multiplying the deflection determined by elastic analysis by the deflection amplification factor found in ASCS 7-10 table 12-.2-1 and dividing it by the importance factor.</a:t>
            </a:r>
            <a:endParaRPr lang="en-US" dirty="0" smtClean="0"/>
          </a:p>
          <a:p>
            <a:endParaRPr lang="en-US" dirty="0" smtClean="0"/>
          </a:p>
          <a:p>
            <a:r>
              <a:rPr lang="en-US" b="1" dirty="0" smtClean="0"/>
              <a:t>Do</a:t>
            </a:r>
          </a:p>
          <a:p>
            <a:r>
              <a:rPr lang="en-US" dirty="0" smtClean="0"/>
              <a:t>Review</a:t>
            </a:r>
            <a:r>
              <a:rPr lang="en-US" baseline="0" dirty="0" smtClean="0"/>
              <a:t> the slide.</a:t>
            </a:r>
            <a:endParaRPr lang="en-US" dirty="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157</a:t>
            </a:fld>
            <a:endParaRPr lang="en-US" dirty="0"/>
          </a:p>
        </p:txBody>
      </p:sp>
    </p:spTree>
    <p:extLst>
      <p:ext uri="{BB962C8B-B14F-4D97-AF65-F5344CB8AC3E}">
        <p14:creationId xmlns:p14="http://schemas.microsoft.com/office/powerpoint/2010/main" val="3975212271"/>
      </p:ext>
    </p:extLst>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For light-framed construction, like</a:t>
            </a:r>
            <a:r>
              <a:rPr lang="en-US" baseline="0" dirty="0" smtClean="0"/>
              <a:t> our design example, the Deflection Amplification Factor, C</a:t>
            </a:r>
            <a:r>
              <a:rPr lang="en-US" baseline="-25000" dirty="0" smtClean="0"/>
              <a:t>d</a:t>
            </a:r>
            <a:r>
              <a:rPr lang="en-US" baseline="0" dirty="0" smtClean="0"/>
              <a:t>, is 4 according to ASCE 7-10 Table 12.2-1.</a:t>
            </a:r>
            <a:endParaRPr lang="en-US" dirty="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158</a:t>
            </a:fld>
            <a:endParaRPr lang="en-US" dirty="0"/>
          </a:p>
        </p:txBody>
      </p:sp>
    </p:spTree>
    <p:extLst>
      <p:ext uri="{BB962C8B-B14F-4D97-AF65-F5344CB8AC3E}">
        <p14:creationId xmlns:p14="http://schemas.microsoft.com/office/powerpoint/2010/main" val="3540616529"/>
      </p:ext>
    </p:extLst>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pPr defTabSz="950793">
              <a:defRPr/>
            </a:pPr>
            <a:r>
              <a:rPr lang="en-US" dirty="0" smtClean="0"/>
              <a:t>The allowable story drift is dependent on the Risk Category and the type of construction material used for the seismic force-resisting system.</a:t>
            </a:r>
          </a:p>
          <a:p>
            <a:pPr defTabSz="950793">
              <a:defRPr/>
            </a:pPr>
            <a:endParaRPr lang="en-US" dirty="0" smtClean="0"/>
          </a:p>
          <a:p>
            <a:pPr defTabSz="950793">
              <a:defRPr/>
            </a:pPr>
            <a:r>
              <a:rPr lang="en-US" b="1" dirty="0" smtClean="0"/>
              <a:t>Do</a:t>
            </a:r>
          </a:p>
          <a:p>
            <a:pPr defTabSz="950793">
              <a:defRPr/>
            </a:pPr>
            <a:r>
              <a:rPr lang="en-US" dirty="0" smtClean="0"/>
              <a:t>Review</a:t>
            </a:r>
            <a:r>
              <a:rPr lang="en-US" baseline="0" dirty="0" smtClean="0"/>
              <a:t> the slide.</a:t>
            </a:r>
          </a:p>
          <a:p>
            <a:pPr defTabSz="950793">
              <a:defRPr/>
            </a:pPr>
            <a:endParaRPr lang="en-US" baseline="0" dirty="0" smtClean="0"/>
          </a:p>
          <a:p>
            <a:r>
              <a:rPr lang="en-US" b="1" dirty="0" smtClean="0"/>
              <a:t>Presenter Note</a:t>
            </a:r>
          </a:p>
          <a:p>
            <a:r>
              <a:rPr lang="en-US" b="0" dirty="0" smtClean="0"/>
              <a:t>This slide features information that will be found on the post-training</a:t>
            </a:r>
            <a:r>
              <a:rPr lang="en-US" b="0" baseline="0" dirty="0" smtClean="0"/>
              <a:t> knowledge assessment:</a:t>
            </a:r>
          </a:p>
          <a:p>
            <a:endParaRPr lang="en-US" b="0" baseline="0" dirty="0" smtClean="0"/>
          </a:p>
          <a:p>
            <a:pPr lvl="0"/>
            <a:r>
              <a:rPr lang="en-US" sz="1200" kern="1200" dirty="0" smtClean="0">
                <a:solidFill>
                  <a:schemeClr val="tx1"/>
                </a:solidFill>
                <a:effectLst/>
                <a:latin typeface="Times New Roman" pitchFamily="18" charset="0"/>
                <a:ea typeface="+mn-ea"/>
                <a:cs typeface="+mn-cs"/>
              </a:rPr>
              <a:t>The allowable story drift of a structure is dependent on:</a:t>
            </a:r>
          </a:p>
          <a:p>
            <a:pPr marL="228600" lvl="1" indent="-228600">
              <a:buFont typeface="+mj-lt"/>
              <a:buAutoNum type="alphaLcPeriod"/>
            </a:pPr>
            <a:r>
              <a:rPr lang="en-US" sz="1200" b="1" kern="1200" dirty="0" smtClean="0">
                <a:solidFill>
                  <a:schemeClr val="tx1"/>
                </a:solidFill>
                <a:effectLst/>
                <a:latin typeface="Times New Roman" pitchFamily="18" charset="0"/>
                <a:ea typeface="+mn-ea"/>
                <a:cs typeface="+mn-cs"/>
              </a:rPr>
              <a:t>Risk Category and type of construction material used for the seismic force-resisting system</a:t>
            </a:r>
            <a:endParaRPr lang="en-US" sz="1200" kern="1200" dirty="0" smtClean="0">
              <a:solidFill>
                <a:schemeClr val="tx1"/>
              </a:solidFill>
              <a:effectLst/>
              <a:latin typeface="Times New Roman" pitchFamily="18" charset="0"/>
              <a:ea typeface="+mn-ea"/>
              <a:cs typeface="+mn-cs"/>
            </a:endParaRPr>
          </a:p>
          <a:p>
            <a:pPr marL="228600" lvl="1" indent="-228600">
              <a:buFont typeface="+mj-lt"/>
              <a:buAutoNum type="alphaLcPeriod"/>
            </a:pPr>
            <a:r>
              <a:rPr lang="en-US" sz="1200" kern="1200" dirty="0" smtClean="0">
                <a:solidFill>
                  <a:schemeClr val="tx1"/>
                </a:solidFill>
                <a:effectLst/>
                <a:latin typeface="Times New Roman" pitchFamily="18" charset="0"/>
                <a:ea typeface="+mn-ea"/>
                <a:cs typeface="+mn-cs"/>
              </a:rPr>
              <a:t>Importance Factor and Mapped Acceleration Parameters</a:t>
            </a:r>
          </a:p>
          <a:p>
            <a:pPr marL="228600" lvl="1" indent="-228600">
              <a:buFont typeface="+mj-lt"/>
              <a:buAutoNum type="alphaLcPeriod"/>
            </a:pPr>
            <a:r>
              <a:rPr lang="en-US" sz="1200" kern="1200" dirty="0" smtClean="0">
                <a:solidFill>
                  <a:schemeClr val="tx1"/>
                </a:solidFill>
                <a:effectLst/>
                <a:latin typeface="Times New Roman" pitchFamily="18" charset="0"/>
                <a:ea typeface="+mn-ea"/>
                <a:cs typeface="+mn-cs"/>
              </a:rPr>
              <a:t>Deflection Amplification Factor and Importance Factor</a:t>
            </a:r>
          </a:p>
          <a:p>
            <a:pPr marL="228600" lvl="1" indent="-228600">
              <a:buFont typeface="+mj-lt"/>
              <a:buAutoNum type="alphaLcPeriod"/>
            </a:pPr>
            <a:r>
              <a:rPr lang="en-US" sz="1200" kern="1200" dirty="0" smtClean="0">
                <a:solidFill>
                  <a:schemeClr val="tx1"/>
                </a:solidFill>
                <a:effectLst/>
                <a:latin typeface="Times New Roman" pitchFamily="18" charset="0"/>
                <a:ea typeface="+mn-ea"/>
                <a:cs typeface="+mn-cs"/>
              </a:rPr>
              <a:t>Overturning Moment and the Effective Seismic Weight</a:t>
            </a:r>
          </a:p>
          <a:p>
            <a:pPr marL="228600" lvl="1" indent="-228600">
              <a:buFont typeface="+mj-lt"/>
              <a:buAutoNum type="alphaLcPeriod"/>
            </a:pPr>
            <a:r>
              <a:rPr lang="en-US" sz="1200" kern="1200" dirty="0" smtClean="0">
                <a:solidFill>
                  <a:schemeClr val="tx1"/>
                </a:solidFill>
                <a:effectLst/>
                <a:latin typeface="Times New Roman" pitchFamily="18" charset="0"/>
                <a:ea typeface="+mn-ea"/>
                <a:cs typeface="+mn-cs"/>
              </a:rPr>
              <a:t>None of the above</a:t>
            </a:r>
            <a:endParaRPr lang="en-US" dirty="0" smtClean="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159</a:t>
            </a:fld>
            <a:endParaRPr lang="en-US" dirty="0"/>
          </a:p>
        </p:txBody>
      </p:sp>
    </p:spTree>
    <p:extLst>
      <p:ext uri="{BB962C8B-B14F-4D97-AF65-F5344CB8AC3E}">
        <p14:creationId xmlns:p14="http://schemas.microsoft.com/office/powerpoint/2010/main" val="3293111972"/>
      </p:ext>
    </p:extLst>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Permissible deflection shall be that deflection up to which the shear wall and any attached distributing or resisting element will maintain its structural integrity under design load conditions</a:t>
            </a:r>
            <a:r>
              <a:rPr lang="en-US" baseline="0" dirty="0" smtClean="0"/>
              <a:t> (that is</a:t>
            </a:r>
            <a:r>
              <a:rPr lang="en-US" dirty="0" smtClean="0"/>
              <a:t>, continue to support design loads without danger to occupants of the structure).</a:t>
            </a:r>
            <a:r>
              <a:rPr lang="en-US" baseline="0" dirty="0" smtClean="0"/>
              <a:t> </a:t>
            </a:r>
            <a:r>
              <a:rPr lang="en-US" dirty="0" smtClean="0"/>
              <a:t>The three terms in 2015 SDWPS IBC Equation 4.3-1 are deflection due to “bending”, “shear &amp; fastener slip”, and “tie-down nail slip” (assembly).</a:t>
            </a:r>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160</a:t>
            </a:fld>
            <a:endParaRPr lang="en-US" dirty="0"/>
          </a:p>
        </p:txBody>
      </p:sp>
    </p:spTree>
    <p:extLst>
      <p:ext uri="{BB962C8B-B14F-4D97-AF65-F5344CB8AC3E}">
        <p14:creationId xmlns:p14="http://schemas.microsoft.com/office/powerpoint/2010/main" val="332831364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Do</a:t>
            </a:r>
          </a:p>
          <a:p>
            <a:r>
              <a:rPr lang="en-US" dirty="0" smtClean="0"/>
              <a:t>Review</a:t>
            </a:r>
            <a:r>
              <a:rPr lang="en-US" baseline="0" dirty="0" smtClean="0"/>
              <a:t> the slide.</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17</a:t>
            </a:fld>
            <a:endParaRPr lang="en-US" dirty="0"/>
          </a:p>
        </p:txBody>
      </p:sp>
    </p:spTree>
    <p:extLst>
      <p:ext uri="{BB962C8B-B14F-4D97-AF65-F5344CB8AC3E}">
        <p14:creationId xmlns:p14="http://schemas.microsoft.com/office/powerpoint/2010/main" val="1915432439"/>
      </p:ext>
    </p:extLst>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Do</a:t>
            </a:r>
          </a:p>
          <a:p>
            <a:r>
              <a:rPr lang="en-US" dirty="0" smtClean="0"/>
              <a:t>Review the slide.</a:t>
            </a:r>
            <a:endParaRPr lang="en-US" dirty="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161</a:t>
            </a:fld>
            <a:endParaRPr lang="en-US" dirty="0"/>
          </a:p>
        </p:txBody>
      </p:sp>
    </p:spTree>
    <p:extLst>
      <p:ext uri="{BB962C8B-B14F-4D97-AF65-F5344CB8AC3E}">
        <p14:creationId xmlns:p14="http://schemas.microsoft.com/office/powerpoint/2010/main" val="2569604121"/>
      </p:ext>
    </p:extLst>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To calculate your deflection due to bending you must know your shear wall height and width as well as what you will use for your end studs as they act as your chord.</a:t>
            </a:r>
          </a:p>
          <a:p>
            <a:endParaRPr lang="en-US" dirty="0" smtClean="0"/>
          </a:p>
          <a:p>
            <a:r>
              <a:rPr lang="en-US" b="1" dirty="0" smtClean="0"/>
              <a:t>Do</a:t>
            </a:r>
          </a:p>
          <a:p>
            <a:r>
              <a:rPr lang="en-US" dirty="0" smtClean="0"/>
              <a:t>Review the slide.</a:t>
            </a:r>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162</a:t>
            </a:fld>
            <a:endParaRPr lang="en-US" dirty="0"/>
          </a:p>
        </p:txBody>
      </p:sp>
    </p:spTree>
    <p:extLst>
      <p:ext uri="{BB962C8B-B14F-4D97-AF65-F5344CB8AC3E}">
        <p14:creationId xmlns:p14="http://schemas.microsoft.com/office/powerpoint/2010/main" val="760807627"/>
      </p:ext>
    </p:extLst>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Unlike the previous code, G</a:t>
            </a:r>
            <a:r>
              <a:rPr lang="en-US" baseline="-25000" dirty="0" smtClean="0"/>
              <a:t>t</a:t>
            </a:r>
            <a:r>
              <a:rPr lang="en-US" dirty="0" smtClean="0"/>
              <a:t> is no longer a used term. G</a:t>
            </a:r>
            <a:r>
              <a:rPr lang="en-US" baseline="-25000" dirty="0" smtClean="0"/>
              <a:t>a</a:t>
            </a:r>
            <a:r>
              <a:rPr lang="en-US" dirty="0" smtClean="0"/>
              <a:t> is now the apparent shear wall shear stiffness from nail slip and panel shear deformation, kips/inch  – refer to 2015 SDPWS Table 4.3A for values.</a:t>
            </a:r>
          </a:p>
          <a:p>
            <a:endParaRPr lang="en-US" dirty="0" smtClean="0"/>
          </a:p>
          <a:p>
            <a:r>
              <a:rPr lang="en-US" b="1" dirty="0" smtClean="0"/>
              <a:t>Do</a:t>
            </a:r>
          </a:p>
          <a:p>
            <a:r>
              <a:rPr lang="en-US" dirty="0" smtClean="0"/>
              <a:t>Review the slide.</a:t>
            </a:r>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163</a:t>
            </a:fld>
            <a:endParaRPr lang="en-US" dirty="0"/>
          </a:p>
        </p:txBody>
      </p:sp>
    </p:spTree>
    <p:extLst>
      <p:ext uri="{BB962C8B-B14F-4D97-AF65-F5344CB8AC3E}">
        <p14:creationId xmlns:p14="http://schemas.microsoft.com/office/powerpoint/2010/main" val="1559096594"/>
      </p:ext>
    </p:extLst>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The NDS calls this term “tie-down nail slip”, but both are the same and account for the deflection from the issues stated on this slide.</a:t>
            </a:r>
          </a:p>
          <a:p>
            <a:endParaRPr lang="en-US" dirty="0" smtClean="0"/>
          </a:p>
          <a:p>
            <a:r>
              <a:rPr lang="en-US" dirty="0" smtClean="0"/>
              <a:t>In the next few slides, we’ll</a:t>
            </a:r>
            <a:r>
              <a:rPr lang="en-US" baseline="0" dirty="0" smtClean="0"/>
              <a:t> calculate the </a:t>
            </a:r>
            <a:r>
              <a:rPr lang="en-US" baseline="0" dirty="0" err="1" smtClean="0"/>
              <a:t>holdown</a:t>
            </a:r>
            <a:r>
              <a:rPr lang="en-US" baseline="0" dirty="0" smtClean="0"/>
              <a:t> slippage, rod elongation, and wood shrinkage, then add the values together to receive the anchorage slippage.</a:t>
            </a:r>
            <a:endParaRPr lang="en-US" dirty="0" smtClean="0"/>
          </a:p>
          <a:p>
            <a:endParaRPr lang="en-US" dirty="0" smtClean="0"/>
          </a:p>
          <a:p>
            <a:r>
              <a:rPr lang="en-US" b="1" dirty="0" smtClean="0"/>
              <a:t>Do</a:t>
            </a:r>
          </a:p>
          <a:p>
            <a:r>
              <a:rPr lang="en-US" dirty="0" smtClean="0"/>
              <a:t>Review the slide.</a:t>
            </a:r>
            <a:endParaRPr lang="en-US" dirty="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164</a:t>
            </a:fld>
            <a:endParaRPr lang="en-US" dirty="0"/>
          </a:p>
        </p:txBody>
      </p:sp>
    </p:spTree>
    <p:extLst>
      <p:ext uri="{BB962C8B-B14F-4D97-AF65-F5344CB8AC3E}">
        <p14:creationId xmlns:p14="http://schemas.microsoft.com/office/powerpoint/2010/main" val="1717453670"/>
      </p:ext>
    </p:extLst>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For the 1st portion of this term: Add up the elongation from the </a:t>
            </a:r>
            <a:r>
              <a:rPr lang="en-US" dirty="0" err="1" smtClean="0"/>
              <a:t>holdown</a:t>
            </a:r>
            <a:r>
              <a:rPr lang="en-US" dirty="0" smtClean="0"/>
              <a:t> hardware and the threaded rod that attaches the </a:t>
            </a:r>
            <a:r>
              <a:rPr lang="en-US" dirty="0" err="1" smtClean="0"/>
              <a:t>holdown</a:t>
            </a:r>
            <a:r>
              <a:rPr lang="en-US" dirty="0" smtClean="0"/>
              <a:t> to the foundation at the first floor and from floor to floor on the levels above. The </a:t>
            </a:r>
            <a:r>
              <a:rPr lang="en-US" dirty="0" err="1" smtClean="0"/>
              <a:t>holdown</a:t>
            </a:r>
            <a:r>
              <a:rPr lang="en-US" dirty="0" smtClean="0"/>
              <a:t> code report provides elongation values at both allowable load and strength load. Deflection should be calculated at strength level load.</a:t>
            </a:r>
            <a:endParaRPr lang="en-US" b="1" dirty="0" smtClean="0"/>
          </a:p>
          <a:p>
            <a:endParaRPr lang="en-US" b="1" dirty="0" smtClean="0"/>
          </a:p>
          <a:p>
            <a:r>
              <a:rPr lang="en-US" b="1" dirty="0" smtClean="0"/>
              <a:t>Do</a:t>
            </a:r>
          </a:p>
          <a:p>
            <a:r>
              <a:rPr lang="en-US" dirty="0" smtClean="0"/>
              <a:t>Review the slide.</a:t>
            </a:r>
            <a:endParaRPr lang="en-US" dirty="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165</a:t>
            </a:fld>
            <a:endParaRPr lang="en-US" dirty="0"/>
          </a:p>
        </p:txBody>
      </p:sp>
    </p:spTree>
    <p:extLst>
      <p:ext uri="{BB962C8B-B14F-4D97-AF65-F5344CB8AC3E}">
        <p14:creationId xmlns:p14="http://schemas.microsoft.com/office/powerpoint/2010/main" val="3297773839"/>
      </p:ext>
    </p:extLst>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Do</a:t>
            </a:r>
          </a:p>
          <a:p>
            <a:r>
              <a:rPr lang="en-US" dirty="0" smtClean="0"/>
              <a:t>Review</a:t>
            </a:r>
            <a:r>
              <a:rPr lang="en-US" baseline="0" dirty="0" smtClean="0"/>
              <a:t> the slide.</a:t>
            </a:r>
            <a:endParaRPr lang="en-US" dirty="0" smtClean="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166</a:t>
            </a:fld>
            <a:endParaRPr lang="en-US" dirty="0"/>
          </a:p>
        </p:txBody>
      </p:sp>
    </p:spTree>
    <p:extLst>
      <p:ext uri="{BB962C8B-B14F-4D97-AF65-F5344CB8AC3E}">
        <p14:creationId xmlns:p14="http://schemas.microsoft.com/office/powerpoint/2010/main" val="2284989741"/>
      </p:ext>
    </p:extLst>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For the 2nd portion of this term: find the shrinkage at each floor perpendicular to grain for the plates and floor joists. The coupling take-up device would account for this shrinkage we have in this system.</a:t>
            </a:r>
          </a:p>
          <a:p>
            <a:endParaRPr lang="en-US" dirty="0" smtClean="0"/>
          </a:p>
          <a:p>
            <a:endParaRPr lang="en-US" dirty="0" smtClean="0"/>
          </a:p>
          <a:p>
            <a:r>
              <a:rPr lang="en-US" dirty="0" smtClean="0"/>
              <a:t>Equation for calculating wood shrinkage:</a:t>
            </a:r>
          </a:p>
          <a:p>
            <a:endParaRPr lang="en-US" dirty="0" smtClean="0"/>
          </a:p>
          <a:p>
            <a:r>
              <a:rPr lang="en-US" dirty="0" smtClean="0"/>
              <a:t>S = D * M * C</a:t>
            </a:r>
          </a:p>
          <a:p>
            <a:endParaRPr lang="en-US" dirty="0" smtClean="0"/>
          </a:p>
          <a:p>
            <a:r>
              <a:rPr lang="en-US" dirty="0" smtClean="0"/>
              <a:t>S: Shrinkage, inches</a:t>
            </a:r>
          </a:p>
          <a:p>
            <a:r>
              <a:rPr lang="en-US" dirty="0" smtClean="0"/>
              <a:t>D: Dimension,</a:t>
            </a:r>
            <a:r>
              <a:rPr lang="en-US" baseline="0" dirty="0" smtClean="0"/>
              <a:t> inches [d in our formula]</a:t>
            </a:r>
          </a:p>
          <a:p>
            <a:r>
              <a:rPr lang="en-US" baseline="0" dirty="0" smtClean="0"/>
              <a:t>M: Change in moisture content, percent [D</a:t>
            </a:r>
            <a:r>
              <a:rPr lang="en-US" baseline="-25000" dirty="0" smtClean="0"/>
              <a:t>MC</a:t>
            </a:r>
            <a:r>
              <a:rPr lang="en-US" baseline="0" dirty="0" smtClean="0"/>
              <a:t> in our formula]</a:t>
            </a:r>
          </a:p>
          <a:p>
            <a:r>
              <a:rPr lang="en-US" baseline="0" dirty="0" smtClean="0"/>
              <a:t>C: Shrinkage coefficient, 0.0020 for Western softwood species (including Redwood) except 0.0017 for Western Red Cedar [0.002 in our formula]</a:t>
            </a:r>
            <a:endParaRPr lang="en-US" dirty="0" smtClean="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167</a:t>
            </a:fld>
            <a:endParaRPr lang="en-US" dirty="0"/>
          </a:p>
        </p:txBody>
      </p:sp>
    </p:spTree>
    <p:extLst>
      <p:ext uri="{BB962C8B-B14F-4D97-AF65-F5344CB8AC3E}">
        <p14:creationId xmlns:p14="http://schemas.microsoft.com/office/powerpoint/2010/main" val="957126453"/>
      </p:ext>
    </p:extLst>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If a take up device were utilized at each level there would not be any shrinkage – which makes up the majority of the deflection in this example.  The assembly elongation would be a bit different if using the ATS, due to the rods going the full length of each level and the fact that there would not be any </a:t>
            </a:r>
            <a:r>
              <a:rPr lang="en-US" dirty="0" err="1" smtClean="0"/>
              <a:t>holdowns</a:t>
            </a:r>
            <a:r>
              <a:rPr lang="en-US" dirty="0" smtClean="0"/>
              <a:t> at each level (the coupling</a:t>
            </a:r>
            <a:r>
              <a:rPr lang="en-US" baseline="0" dirty="0" smtClean="0"/>
              <a:t> take-up device</a:t>
            </a:r>
            <a:r>
              <a:rPr lang="en-US" dirty="0" smtClean="0"/>
              <a:t> and rod work together to act as your </a:t>
            </a:r>
            <a:r>
              <a:rPr lang="en-US" dirty="0" err="1" smtClean="0"/>
              <a:t>holdown</a:t>
            </a:r>
            <a:r>
              <a:rPr lang="en-US" dirty="0" smtClean="0"/>
              <a:t> at each level).</a:t>
            </a:r>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168</a:t>
            </a:fld>
            <a:endParaRPr lang="en-US" dirty="0"/>
          </a:p>
        </p:txBody>
      </p:sp>
    </p:spTree>
    <p:extLst>
      <p:ext uri="{BB962C8B-B14F-4D97-AF65-F5344CB8AC3E}">
        <p14:creationId xmlns:p14="http://schemas.microsoft.com/office/powerpoint/2010/main" val="3388904668"/>
      </p:ext>
    </p:extLst>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Adding up all 3 terms to find our total deflection at each level we can see that the system without the take up device deflects a lot more than the system with the take-up device, in fact over three levels it deflects a half inch or less!</a:t>
            </a:r>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169</a:t>
            </a:fld>
            <a:endParaRPr lang="en-US" dirty="0"/>
          </a:p>
        </p:txBody>
      </p:sp>
    </p:spTree>
    <p:extLst>
      <p:ext uri="{BB962C8B-B14F-4D97-AF65-F5344CB8AC3E}">
        <p14:creationId xmlns:p14="http://schemas.microsoft.com/office/powerpoint/2010/main" val="1920814865"/>
      </p:ext>
    </p:extLst>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The allowable story drift is limited by Table 12.12-1.</a:t>
            </a:r>
            <a:r>
              <a:rPr lang="en-US" baseline="0" dirty="0" smtClean="0"/>
              <a:t> </a:t>
            </a:r>
            <a:r>
              <a:rPr lang="en-US" dirty="0" smtClean="0"/>
              <a:t>The deflection at each level is 4 x the elastic deformation for our light-framed shear wall structure.</a:t>
            </a:r>
            <a:r>
              <a:rPr lang="en-US" baseline="0" dirty="0" smtClean="0"/>
              <a:t> </a:t>
            </a:r>
            <a:r>
              <a:rPr lang="en-US" dirty="0" smtClean="0"/>
              <a:t>The deflection we have been calculating on the previous slides is the elastic deformation at each story.</a:t>
            </a:r>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170</a:t>
            </a:fld>
            <a:endParaRPr lang="en-US" dirty="0"/>
          </a:p>
        </p:txBody>
      </p:sp>
    </p:spTree>
    <p:extLst>
      <p:ext uri="{BB962C8B-B14F-4D97-AF65-F5344CB8AC3E}">
        <p14:creationId xmlns:p14="http://schemas.microsoft.com/office/powerpoint/2010/main" val="222433771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18</a:t>
            </a:fld>
            <a:endParaRPr lang="en-US" dirty="0"/>
          </a:p>
        </p:txBody>
      </p:sp>
    </p:spTree>
    <p:extLst>
      <p:ext uri="{BB962C8B-B14F-4D97-AF65-F5344CB8AC3E}">
        <p14:creationId xmlns:p14="http://schemas.microsoft.com/office/powerpoint/2010/main" val="2861203524"/>
      </p:ext>
    </p:extLst>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Our allowable story drift is 2.4”, the top level of our design example is within the limits, but it would not work for the bottom two floors using standard </a:t>
            </a:r>
            <a:r>
              <a:rPr lang="en-US" dirty="0" err="1" smtClean="0"/>
              <a:t>holdowns</a:t>
            </a:r>
            <a:r>
              <a:rPr lang="en-US" dirty="0" smtClean="0"/>
              <a:t> at each level. However, it would work at all levels if the same example structure is designed using an anchor </a:t>
            </a:r>
            <a:r>
              <a:rPr lang="en-US" dirty="0" err="1" smtClean="0"/>
              <a:t>tiedown</a:t>
            </a:r>
            <a:r>
              <a:rPr lang="en-US" dirty="0" smtClean="0"/>
              <a:t> product with a take-up device at each level.</a:t>
            </a:r>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171</a:t>
            </a:fld>
            <a:endParaRPr lang="en-US" dirty="0"/>
          </a:p>
        </p:txBody>
      </p:sp>
    </p:spTree>
    <p:extLst>
      <p:ext uri="{BB962C8B-B14F-4D97-AF65-F5344CB8AC3E}">
        <p14:creationId xmlns:p14="http://schemas.microsoft.com/office/powerpoint/2010/main" val="2642300059"/>
      </p:ext>
    </p:extLst>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172</a:t>
            </a:fld>
            <a:endParaRPr lang="en-US" dirty="0"/>
          </a:p>
        </p:txBody>
      </p:sp>
    </p:spTree>
    <p:extLst>
      <p:ext uri="{BB962C8B-B14F-4D97-AF65-F5344CB8AC3E}">
        <p14:creationId xmlns:p14="http://schemas.microsoft.com/office/powerpoint/2010/main" val="1283737405"/>
      </p:ext>
    </p:extLst>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Slide Image Placeholder 1"/>
          <p:cNvSpPr>
            <a:spLocks noGrp="1" noRot="1" noChangeAspect="1" noTextEdit="1"/>
          </p:cNvSpPr>
          <p:nvPr>
            <p:ph type="sldImg"/>
          </p:nvPr>
        </p:nvSpPr>
        <p:spPr>
          <a:ln/>
        </p:spPr>
      </p:sp>
      <p:sp>
        <p:nvSpPr>
          <p:cNvPr id="1484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b="1" dirty="0" smtClean="0"/>
              <a:t>Say</a:t>
            </a:r>
          </a:p>
          <a:p>
            <a:pPr eaLnBrk="1" hangingPunct="1"/>
            <a:r>
              <a:rPr lang="en-US" dirty="0" smtClean="0"/>
              <a:t>We’ve covered quite a bit of material today.</a:t>
            </a:r>
          </a:p>
          <a:p>
            <a:pPr eaLnBrk="1" hangingPunct="1"/>
            <a:endParaRPr lang="en-US" dirty="0" smtClean="0"/>
          </a:p>
          <a:p>
            <a:pPr eaLnBrk="1" hangingPunct="1"/>
            <a:r>
              <a:rPr lang="en-US" dirty="0" smtClean="0"/>
              <a:t>Initially we reviewed the code provisions for seismic design located in ASCE 7-10 and the 2012 IBC. Although the ASCE 7-10 reference standard has most of the information required for the seismic design and analysis</a:t>
            </a:r>
            <a:r>
              <a:rPr lang="en-US" baseline="0" dirty="0" smtClean="0"/>
              <a:t>, always remember to reference the 2012 IBC first. </a:t>
            </a:r>
          </a:p>
          <a:p>
            <a:pPr eaLnBrk="1" hangingPunct="1"/>
            <a:endParaRPr lang="en-US" baseline="0" dirty="0" smtClean="0"/>
          </a:p>
          <a:p>
            <a:pPr eaLnBrk="1" hangingPunct="1"/>
            <a:r>
              <a:rPr lang="en-US" baseline="0" dirty="0" smtClean="0"/>
              <a:t>We talked about the updates to ASCE 7 and IBC, such as the new seismic ground maps, the introduction of “Risk Categories”, and how the way designers use factors for systems and design has been revised. We also touched upon the scope and exceptions for seismic design put forth by ASCE 7.</a:t>
            </a:r>
          </a:p>
          <a:p>
            <a:pPr eaLnBrk="1" hangingPunct="1"/>
            <a:endParaRPr lang="en-US" baseline="0" dirty="0" smtClean="0"/>
          </a:p>
          <a:p>
            <a:pPr eaLnBrk="1" hangingPunct="1"/>
            <a:r>
              <a:rPr lang="en-US" baseline="0" dirty="0" smtClean="0"/>
              <a:t>We learned how to find the parameters necessary for determining a Seismic Design Category by referencing our code books. After doing it the hard way, we took a spin at using the convenient Seismic Design Tool available on the USGS website.</a:t>
            </a:r>
          </a:p>
          <a:p>
            <a:pPr eaLnBrk="1" hangingPunct="1"/>
            <a:endParaRPr lang="en-US" baseline="0" dirty="0" smtClean="0"/>
          </a:p>
          <a:p>
            <a:pPr eaLnBrk="1" hangingPunct="1"/>
            <a:r>
              <a:rPr lang="en-US" baseline="0" dirty="0" smtClean="0"/>
              <a:t>Regardless of which method you prefer, it is essential to know how to find the SDC and to understand the purpose of all the seismic design parameters. The SDC can help us to determine:</a:t>
            </a:r>
          </a:p>
          <a:p>
            <a:pPr marL="180194" indent="-180194">
              <a:buFontTx/>
              <a:buChar char="-"/>
            </a:pPr>
            <a:r>
              <a:rPr lang="en-US" baseline="0" dirty="0" smtClean="0"/>
              <a:t>Permissible structural system</a:t>
            </a:r>
          </a:p>
          <a:p>
            <a:pPr marL="180194" indent="-180194" defTabSz="961034">
              <a:buFontTx/>
              <a:buChar char="-"/>
              <a:defRPr/>
            </a:pPr>
            <a:r>
              <a:rPr lang="en-US" baseline="0" dirty="0" smtClean="0"/>
              <a:t>Limitations on height and irregularity</a:t>
            </a:r>
          </a:p>
          <a:p>
            <a:pPr marL="180194" indent="-180194">
              <a:buFontTx/>
              <a:buChar char="-"/>
            </a:pPr>
            <a:r>
              <a:rPr lang="en-US" baseline="0" dirty="0" smtClean="0"/>
              <a:t>Components of the structure that must be designed for seismic forces</a:t>
            </a:r>
          </a:p>
          <a:p>
            <a:pPr marL="180194" indent="-180194">
              <a:buFontTx/>
              <a:buChar char="-"/>
            </a:pPr>
            <a:r>
              <a:rPr lang="en-US" baseline="0" dirty="0" smtClean="0"/>
              <a:t>Types of lateral force analysis that may be used</a:t>
            </a:r>
          </a:p>
          <a:p>
            <a:pPr marL="180194" indent="-180194">
              <a:buFontTx/>
              <a:buChar char="-"/>
            </a:pPr>
            <a:r>
              <a:rPr lang="en-US" baseline="0" dirty="0" smtClean="0"/>
              <a:t>Structural material detailing</a:t>
            </a:r>
          </a:p>
          <a:p>
            <a:pPr marL="180194" indent="-180194">
              <a:buFontTx/>
              <a:buChar char="-"/>
            </a:pPr>
            <a:r>
              <a:rPr lang="en-US" baseline="0" dirty="0" smtClean="0"/>
              <a:t>Special inspection requirements</a:t>
            </a:r>
          </a:p>
          <a:p>
            <a:pPr marL="180194" indent="-180194">
              <a:buFontTx/>
              <a:buChar char="-"/>
            </a:pPr>
            <a:r>
              <a:rPr lang="en-US" baseline="0" dirty="0" smtClean="0"/>
              <a:t>Structural observation requirements</a:t>
            </a:r>
            <a:endParaRPr lang="en-US" dirty="0" smtClean="0"/>
          </a:p>
          <a:p>
            <a:pPr eaLnBrk="1" hangingPunct="1"/>
            <a:endParaRPr lang="en-US" dirty="0" smtClean="0"/>
          </a:p>
          <a:p>
            <a:pPr eaLnBrk="1" hangingPunct="1"/>
            <a:r>
              <a:rPr lang="en-US" dirty="0" smtClean="0"/>
              <a:t>Finally, we took a look at the ten major types of structural irregularities to show us what to be mindful of when designing to</a:t>
            </a:r>
            <a:r>
              <a:rPr lang="en-US" baseline="0" dirty="0" smtClean="0"/>
              <a:t> combat</a:t>
            </a:r>
            <a:r>
              <a:rPr lang="en-US" dirty="0" smtClean="0"/>
              <a:t> seismic activity.</a:t>
            </a:r>
          </a:p>
        </p:txBody>
      </p:sp>
      <p:sp>
        <p:nvSpPr>
          <p:cNvPr id="14848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75756">
              <a:defRPr>
                <a:solidFill>
                  <a:schemeClr val="tx1"/>
                </a:solidFill>
                <a:latin typeface="Garamond" pitchFamily="18" charset="0"/>
              </a:defRPr>
            </a:lvl1pPr>
            <a:lvl2pPr marL="749841" indent="-288401" defTabSz="975756">
              <a:defRPr>
                <a:solidFill>
                  <a:schemeClr val="tx1"/>
                </a:solidFill>
                <a:latin typeface="Garamond" pitchFamily="18" charset="0"/>
              </a:defRPr>
            </a:lvl2pPr>
            <a:lvl3pPr marL="1153602" indent="-230721" defTabSz="975756">
              <a:defRPr>
                <a:solidFill>
                  <a:schemeClr val="tx1"/>
                </a:solidFill>
                <a:latin typeface="Garamond" pitchFamily="18" charset="0"/>
              </a:defRPr>
            </a:lvl3pPr>
            <a:lvl4pPr marL="1615042" indent="-230721" defTabSz="975756">
              <a:defRPr>
                <a:solidFill>
                  <a:schemeClr val="tx1"/>
                </a:solidFill>
                <a:latin typeface="Garamond" pitchFamily="18" charset="0"/>
              </a:defRPr>
            </a:lvl4pPr>
            <a:lvl5pPr marL="2076483" indent="-230721" defTabSz="975756">
              <a:defRPr>
                <a:solidFill>
                  <a:schemeClr val="tx1"/>
                </a:solidFill>
                <a:latin typeface="Garamond" pitchFamily="18" charset="0"/>
              </a:defRPr>
            </a:lvl5pPr>
            <a:lvl6pPr marL="2537923" indent="-230721" defTabSz="975756" eaLnBrk="0" fontAlgn="base" hangingPunct="0">
              <a:spcBef>
                <a:spcPct val="0"/>
              </a:spcBef>
              <a:spcAft>
                <a:spcPct val="0"/>
              </a:spcAft>
              <a:defRPr>
                <a:solidFill>
                  <a:schemeClr val="tx1"/>
                </a:solidFill>
                <a:latin typeface="Garamond" pitchFamily="18" charset="0"/>
              </a:defRPr>
            </a:lvl6pPr>
            <a:lvl7pPr marL="2999365" indent="-230721" defTabSz="975756" eaLnBrk="0" fontAlgn="base" hangingPunct="0">
              <a:spcBef>
                <a:spcPct val="0"/>
              </a:spcBef>
              <a:spcAft>
                <a:spcPct val="0"/>
              </a:spcAft>
              <a:defRPr>
                <a:solidFill>
                  <a:schemeClr val="tx1"/>
                </a:solidFill>
                <a:latin typeface="Garamond" pitchFamily="18" charset="0"/>
              </a:defRPr>
            </a:lvl7pPr>
            <a:lvl8pPr marL="3460805" indent="-230721" defTabSz="975756" eaLnBrk="0" fontAlgn="base" hangingPunct="0">
              <a:spcBef>
                <a:spcPct val="0"/>
              </a:spcBef>
              <a:spcAft>
                <a:spcPct val="0"/>
              </a:spcAft>
              <a:defRPr>
                <a:solidFill>
                  <a:schemeClr val="tx1"/>
                </a:solidFill>
                <a:latin typeface="Garamond" pitchFamily="18" charset="0"/>
              </a:defRPr>
            </a:lvl8pPr>
            <a:lvl9pPr marL="3922246" indent="-230721" defTabSz="975756" eaLnBrk="0" fontAlgn="base" hangingPunct="0">
              <a:spcBef>
                <a:spcPct val="0"/>
              </a:spcBef>
              <a:spcAft>
                <a:spcPct val="0"/>
              </a:spcAft>
              <a:defRPr>
                <a:solidFill>
                  <a:schemeClr val="tx1"/>
                </a:solidFill>
                <a:latin typeface="Garamond" pitchFamily="18" charset="0"/>
              </a:defRPr>
            </a:lvl9pPr>
          </a:lstStyle>
          <a:p>
            <a:fld id="{16B4DC5A-51AD-4D67-AE0F-32C453F574A8}" type="slidenum">
              <a:rPr lang="en-US" smtClean="0">
                <a:latin typeface="Times New Roman" pitchFamily="18" charset="0"/>
              </a:rPr>
              <a:pPr/>
              <a:t>173</a:t>
            </a:fld>
            <a:endParaRPr lang="en-US" dirty="0" smtClean="0">
              <a:latin typeface="Times New Roman" pitchFamily="18" charset="0"/>
            </a:endParaRPr>
          </a:p>
        </p:txBody>
      </p:sp>
    </p:spTree>
    <p:extLst>
      <p:ext uri="{BB962C8B-B14F-4D97-AF65-F5344CB8AC3E}">
        <p14:creationId xmlns:p14="http://schemas.microsoft.com/office/powerpoint/2010/main" val="1545355560"/>
      </p:ext>
    </p:extLst>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Slide Image Placeholder 1"/>
          <p:cNvSpPr>
            <a:spLocks noGrp="1" noRot="1" noChangeAspect="1" noTextEdit="1"/>
          </p:cNvSpPr>
          <p:nvPr>
            <p:ph type="sldImg"/>
          </p:nvPr>
        </p:nvSpPr>
        <p:spPr>
          <a:ln/>
        </p:spPr>
      </p:sp>
      <p:sp>
        <p:nvSpPr>
          <p:cNvPr id="1484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b="1" dirty="0" smtClean="0"/>
              <a:t>Say</a:t>
            </a:r>
            <a:endParaRPr lang="en-US" dirty="0" smtClean="0"/>
          </a:p>
          <a:p>
            <a:pPr eaLnBrk="1" hangingPunct="1"/>
            <a:r>
              <a:rPr lang="en-US" dirty="0" smtClean="0"/>
              <a:t>We reviewed the process for determining the Seismic Base</a:t>
            </a:r>
            <a:r>
              <a:rPr lang="en-US" baseline="0" dirty="0" smtClean="0"/>
              <a:t> Shear (v=C</a:t>
            </a:r>
            <a:r>
              <a:rPr lang="en-US" baseline="-25000" dirty="0" smtClean="0"/>
              <a:t>S</a:t>
            </a:r>
            <a:r>
              <a:rPr lang="en-US" baseline="0" dirty="0" smtClean="0"/>
              <a:t>W). This involved finding the total Effective Seismic Weight of our design example, which includes of the total dead load of our structure -- plus 25% of floor live loads, the total weight of operating equipment, and the actual partition weights.  The second half of the Seismic Base Shear equation is known as the Seismic Response Coefficient. To determine this portion, we had to reference ASCE 7-10 to locate the Response Modification Factor and Importance Factor of our structure. We also had to find the building’s Approximate Period for the use an equation that shows whether our C</a:t>
            </a:r>
            <a:r>
              <a:rPr lang="en-US" baseline="-25000" dirty="0" smtClean="0"/>
              <a:t>S</a:t>
            </a:r>
            <a:r>
              <a:rPr lang="en-US" baseline="0" dirty="0" smtClean="0"/>
              <a:t> value is within range. By finding the Effective Seismic Weight and Seismic Response Coefficient, we were able to determine the Seismic Base Shear.</a:t>
            </a:r>
          </a:p>
          <a:p>
            <a:pPr eaLnBrk="1" hangingPunct="1"/>
            <a:endParaRPr lang="en-US" baseline="0" dirty="0" smtClean="0"/>
          </a:p>
          <a:p>
            <a:pPr eaLnBrk="1" hangingPunct="1"/>
            <a:r>
              <a:rPr lang="en-US" baseline="0" dirty="0" smtClean="0"/>
              <a:t>Continuing into the second lesson, we discussed the vertical and horizontal Distribution of Seismic Forces. We started with the Lateral Seismic Force calculation, which depicts the lateral seismic activity at any level. This equation multiplies our Seismic Base Shear (found in the first lesson) by a new term called the Vertical Distribution Factor, or </a:t>
            </a:r>
            <a:r>
              <a:rPr lang="en-US" baseline="0" dirty="0" err="1" smtClean="0"/>
              <a:t>C</a:t>
            </a:r>
            <a:r>
              <a:rPr lang="en-US" baseline="-25000" dirty="0" err="1" smtClean="0"/>
              <a:t>vx</a:t>
            </a:r>
            <a:r>
              <a:rPr lang="en-US" baseline="0" dirty="0" smtClean="0"/>
              <a:t>.</a:t>
            </a:r>
          </a:p>
          <a:p>
            <a:pPr eaLnBrk="1" hangingPunct="1"/>
            <a:endParaRPr lang="en-US" baseline="0" dirty="0" smtClean="0"/>
          </a:p>
          <a:p>
            <a:pPr eaLnBrk="1" hangingPunct="1"/>
            <a:r>
              <a:rPr lang="en-US" baseline="0" dirty="0" smtClean="0"/>
              <a:t>Next we discussed the Redundancy Factor, which is used to increase the seismic load effect for structures with low redundancy. A factor of 1.0 is allowed to be used for eight conditions outlined in ASCE 7-10 Section 12.3.4.1. The most notable allowable condition is structures that are assigned to Seismic Design Category B or C. A Redundancy Factor of 1.3 is generally assigned to structures in SDC D, E, or F -- unless one of two conditions, outlined in Table 12.3-3, is met.</a:t>
            </a:r>
          </a:p>
          <a:p>
            <a:pPr eaLnBrk="1" hangingPunct="1"/>
            <a:endParaRPr lang="en-US" baseline="0" dirty="0" smtClean="0"/>
          </a:p>
          <a:p>
            <a:pPr eaLnBrk="1" hangingPunct="1"/>
            <a:r>
              <a:rPr lang="en-US" baseline="0" dirty="0" smtClean="0"/>
              <a:t>Finally, we talked about designing diaphragms that are able to withstand the shear and bending forces that are in response to seismic inertia. These designs take into consideration load distribution, nailing, roof chords, and shear transfer. As a final topic, we discussed the difference between rigid and flexible structures and how to determine which category our design example would fall within. </a:t>
            </a:r>
          </a:p>
          <a:p>
            <a:pPr eaLnBrk="1" hangingPunct="1"/>
            <a:endParaRPr lang="en-US" baseline="0" dirty="0" smtClean="0"/>
          </a:p>
          <a:p>
            <a:pPr eaLnBrk="1" hangingPunct="1"/>
            <a:r>
              <a:rPr lang="en-US" baseline="0" dirty="0" smtClean="0"/>
              <a:t>In Part 3 of Seismic Design for Wood Framed Construction, we’ll discuss Shear Wall Shear Design, Shear Wall Overturning Design, and Drift Analysis.</a:t>
            </a:r>
          </a:p>
        </p:txBody>
      </p:sp>
      <p:sp>
        <p:nvSpPr>
          <p:cNvPr id="14848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75784">
              <a:defRPr>
                <a:solidFill>
                  <a:schemeClr val="tx1"/>
                </a:solidFill>
                <a:latin typeface="Garamond" pitchFamily="18" charset="0"/>
              </a:defRPr>
            </a:lvl1pPr>
            <a:lvl2pPr marL="749862" indent="-288409" defTabSz="975784">
              <a:defRPr>
                <a:solidFill>
                  <a:schemeClr val="tx1"/>
                </a:solidFill>
                <a:latin typeface="Garamond" pitchFamily="18" charset="0"/>
              </a:defRPr>
            </a:lvl2pPr>
            <a:lvl3pPr marL="1153634" indent="-230727" defTabSz="975784">
              <a:defRPr>
                <a:solidFill>
                  <a:schemeClr val="tx1"/>
                </a:solidFill>
                <a:latin typeface="Garamond" pitchFamily="18" charset="0"/>
              </a:defRPr>
            </a:lvl3pPr>
            <a:lvl4pPr marL="1615088" indent="-230727" defTabSz="975784">
              <a:defRPr>
                <a:solidFill>
                  <a:schemeClr val="tx1"/>
                </a:solidFill>
                <a:latin typeface="Garamond" pitchFamily="18" charset="0"/>
              </a:defRPr>
            </a:lvl4pPr>
            <a:lvl5pPr marL="2076542" indent="-230727" defTabSz="975784">
              <a:defRPr>
                <a:solidFill>
                  <a:schemeClr val="tx1"/>
                </a:solidFill>
                <a:latin typeface="Garamond" pitchFamily="18" charset="0"/>
              </a:defRPr>
            </a:lvl5pPr>
            <a:lvl6pPr marL="2537996" indent="-230727" defTabSz="975784" eaLnBrk="0" fontAlgn="base" hangingPunct="0">
              <a:spcBef>
                <a:spcPct val="0"/>
              </a:spcBef>
              <a:spcAft>
                <a:spcPct val="0"/>
              </a:spcAft>
              <a:defRPr>
                <a:solidFill>
                  <a:schemeClr val="tx1"/>
                </a:solidFill>
                <a:latin typeface="Garamond" pitchFamily="18" charset="0"/>
              </a:defRPr>
            </a:lvl6pPr>
            <a:lvl7pPr marL="2999450" indent="-230727" defTabSz="975784" eaLnBrk="0" fontAlgn="base" hangingPunct="0">
              <a:spcBef>
                <a:spcPct val="0"/>
              </a:spcBef>
              <a:spcAft>
                <a:spcPct val="0"/>
              </a:spcAft>
              <a:defRPr>
                <a:solidFill>
                  <a:schemeClr val="tx1"/>
                </a:solidFill>
                <a:latin typeface="Garamond" pitchFamily="18" charset="0"/>
              </a:defRPr>
            </a:lvl7pPr>
            <a:lvl8pPr marL="3460904" indent="-230727" defTabSz="975784" eaLnBrk="0" fontAlgn="base" hangingPunct="0">
              <a:spcBef>
                <a:spcPct val="0"/>
              </a:spcBef>
              <a:spcAft>
                <a:spcPct val="0"/>
              </a:spcAft>
              <a:defRPr>
                <a:solidFill>
                  <a:schemeClr val="tx1"/>
                </a:solidFill>
                <a:latin typeface="Garamond" pitchFamily="18" charset="0"/>
              </a:defRPr>
            </a:lvl8pPr>
            <a:lvl9pPr marL="3922357" indent="-230727" defTabSz="975784" eaLnBrk="0" fontAlgn="base" hangingPunct="0">
              <a:spcBef>
                <a:spcPct val="0"/>
              </a:spcBef>
              <a:spcAft>
                <a:spcPct val="0"/>
              </a:spcAft>
              <a:defRPr>
                <a:solidFill>
                  <a:schemeClr val="tx1"/>
                </a:solidFill>
                <a:latin typeface="Garamond" pitchFamily="18" charset="0"/>
              </a:defRPr>
            </a:lvl9pPr>
          </a:lstStyle>
          <a:p>
            <a:fld id="{16B4DC5A-51AD-4D67-AE0F-32C453F574A8}" type="slidenum">
              <a:rPr lang="en-US" smtClean="0">
                <a:latin typeface="Times New Roman" pitchFamily="18" charset="0"/>
              </a:rPr>
              <a:pPr/>
              <a:t>174</a:t>
            </a:fld>
            <a:endParaRPr lang="en-US" dirty="0" smtClean="0">
              <a:latin typeface="Times New Roman" pitchFamily="18" charset="0"/>
            </a:endParaRPr>
          </a:p>
        </p:txBody>
      </p:sp>
    </p:spTree>
    <p:extLst>
      <p:ext uri="{BB962C8B-B14F-4D97-AF65-F5344CB8AC3E}">
        <p14:creationId xmlns:p14="http://schemas.microsoft.com/office/powerpoint/2010/main" val="2485927534"/>
      </p:ext>
    </p:extLst>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Slide Image Placeholder 1"/>
          <p:cNvSpPr>
            <a:spLocks noGrp="1" noRot="1" noChangeAspect="1" noTextEdit="1"/>
          </p:cNvSpPr>
          <p:nvPr>
            <p:ph type="sldImg"/>
          </p:nvPr>
        </p:nvSpPr>
        <p:spPr>
          <a:ln/>
        </p:spPr>
      </p:sp>
      <p:sp>
        <p:nvSpPr>
          <p:cNvPr id="1484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b="1" dirty="0" smtClean="0"/>
              <a:t>Say</a:t>
            </a:r>
          </a:p>
          <a:p>
            <a:pPr eaLnBrk="1" hangingPunct="1"/>
            <a:r>
              <a:rPr lang="en-US" baseline="0" dirty="0" smtClean="0"/>
              <a:t>Here are a few of the topics we covered:</a:t>
            </a:r>
          </a:p>
          <a:p>
            <a:pPr eaLnBrk="1" hangingPunct="1"/>
            <a:endParaRPr lang="en-US" baseline="0" dirty="0" smtClean="0"/>
          </a:p>
          <a:p>
            <a:pPr eaLnBrk="1" hangingPunct="1"/>
            <a:r>
              <a:rPr lang="en-US" baseline="0" dirty="0" smtClean="0"/>
              <a:t>Drag Strut Design: Multiply the length of the longest drag strut by the design shear along the same line.</a:t>
            </a:r>
          </a:p>
          <a:p>
            <a:pPr eaLnBrk="1" hangingPunct="1"/>
            <a:endParaRPr lang="en-US" baseline="0" dirty="0" smtClean="0"/>
          </a:p>
          <a:p>
            <a:pPr eaLnBrk="1" hangingPunct="1"/>
            <a:r>
              <a:rPr lang="en-US" baseline="0" dirty="0" smtClean="0"/>
              <a:t>Segmented Shear Walls: This method of shear wall design does not allow for openings. </a:t>
            </a:r>
            <a:r>
              <a:rPr lang="en-US" baseline="0" dirty="0" err="1" smtClean="0"/>
              <a:t>Holdowns</a:t>
            </a:r>
            <a:r>
              <a:rPr lang="en-US" baseline="0" dirty="0" smtClean="0"/>
              <a:t> are required at each end of the shear wall.</a:t>
            </a:r>
          </a:p>
          <a:p>
            <a:pPr eaLnBrk="1" hangingPunct="1"/>
            <a:endParaRPr lang="en-US" baseline="0" dirty="0" smtClean="0"/>
          </a:p>
          <a:p>
            <a:pPr eaLnBrk="1" hangingPunct="1"/>
            <a:r>
              <a:rPr lang="en-US" baseline="0" dirty="0" smtClean="0"/>
              <a:t>Shear Wall Opening with Force Transfer Method: Openings are accounted for by strapping or framing based on a rational analysis. Requires additional detailing (blocking, nailing, strapping). This method is beneficial because it allows for openings while maintaining high shear capacity.</a:t>
            </a:r>
          </a:p>
          <a:p>
            <a:pPr eaLnBrk="1" hangingPunct="1"/>
            <a:endParaRPr lang="en-US" baseline="0" dirty="0" smtClean="0"/>
          </a:p>
          <a:p>
            <a:pPr eaLnBrk="1" hangingPunct="1"/>
            <a:r>
              <a:rPr lang="en-US" baseline="0" dirty="0" smtClean="0"/>
              <a:t>Perforated Shear Wall: Panel-sheathed wall with openings that aren’t designed with the force-transfer method. Instead, it uses sheathing above and below the wall openings. Relatively easy to construct if your design falls within the limitations.</a:t>
            </a:r>
          </a:p>
          <a:p>
            <a:pPr eaLnBrk="1" hangingPunct="1"/>
            <a:endParaRPr lang="en-US" baseline="0" dirty="0" smtClean="0"/>
          </a:p>
          <a:p>
            <a:pPr eaLnBrk="1" hangingPunct="1"/>
            <a:r>
              <a:rPr lang="en-US" baseline="0" dirty="0" smtClean="0"/>
              <a:t>Shear Wall Nailing Design: Use SDPWS Table 4.3A to find Allowable Shear for each level per panel grade, mail size, and nail spacing.</a:t>
            </a:r>
          </a:p>
          <a:p>
            <a:pPr eaLnBrk="1" hangingPunct="1"/>
            <a:endParaRPr lang="en-US" baseline="0" dirty="0" smtClean="0"/>
          </a:p>
          <a:p>
            <a:pPr eaLnBrk="1" hangingPunct="1"/>
            <a:r>
              <a:rPr lang="en-US" baseline="0" dirty="0" smtClean="0"/>
              <a:t>Floor-to-floor Shear Transfer: Bottom plate must be connected to floor truss or joist rim board or blocking. The trust or rim board must be connected to the top plate below.</a:t>
            </a:r>
          </a:p>
          <a:p>
            <a:pPr eaLnBrk="1" hangingPunct="1"/>
            <a:endParaRPr lang="en-US" baseline="0" dirty="0" smtClean="0"/>
          </a:p>
          <a:p>
            <a:pPr eaLnBrk="1" hangingPunct="1"/>
            <a:r>
              <a:rPr lang="en-US" baseline="0" dirty="0" smtClean="0"/>
              <a:t>--</a:t>
            </a:r>
          </a:p>
          <a:p>
            <a:pPr eaLnBrk="1" hangingPunct="1"/>
            <a:endParaRPr lang="en-US" baseline="0" dirty="0" smtClean="0"/>
          </a:p>
          <a:p>
            <a:pPr eaLnBrk="1" hangingPunct="1"/>
            <a:r>
              <a:rPr lang="en-US" baseline="0" dirty="0" smtClean="0"/>
              <a:t>Load Combinations: Updated to remove the self-straining loads T and to include the 0.6 wind load Strength to ASD reduction factor.</a:t>
            </a:r>
          </a:p>
          <a:p>
            <a:pPr eaLnBrk="1" hangingPunct="1"/>
            <a:endParaRPr lang="en-US" baseline="0" dirty="0" smtClean="0"/>
          </a:p>
          <a:p>
            <a:pPr eaLnBrk="1" hangingPunct="1"/>
            <a:r>
              <a:rPr lang="en-US" baseline="0" dirty="0" smtClean="0"/>
              <a:t>Exceptions for Vertical Seismic Load Effect: May be taken as zero if (a) Equations 12.4-1, 12.4-5, or 12.4-6 where SDS is equal to or less than 0.125, or (b) Equation 12.4-2 where determining demands on the soil structure interface of foundations.</a:t>
            </a:r>
          </a:p>
          <a:p>
            <a:pPr eaLnBrk="1" hangingPunct="1"/>
            <a:endParaRPr lang="en-US" baseline="0" dirty="0" smtClean="0"/>
          </a:p>
          <a:p>
            <a:pPr eaLnBrk="1" hangingPunct="1"/>
            <a:r>
              <a:rPr lang="en-US" baseline="0" dirty="0" smtClean="0"/>
              <a:t>Calculating Overturning Moment: Using Simple Statics, we found the correct overturning moment by multiplying the diaphragm forces by the correct height (or moment arm).</a:t>
            </a:r>
          </a:p>
          <a:p>
            <a:pPr eaLnBrk="1" hangingPunct="1"/>
            <a:endParaRPr lang="en-US" baseline="0" dirty="0" smtClean="0"/>
          </a:p>
          <a:p>
            <a:pPr eaLnBrk="1" hangingPunct="1"/>
            <a:r>
              <a:rPr lang="en-US" baseline="0" dirty="0" smtClean="0"/>
              <a:t>Calculating Resisting Moment: Using the dead load of the structure, we calculated the moment that would resist overturning.</a:t>
            </a:r>
          </a:p>
          <a:p>
            <a:pPr eaLnBrk="1" hangingPunct="1"/>
            <a:endParaRPr lang="en-US" baseline="0" dirty="0" smtClean="0"/>
          </a:p>
          <a:p>
            <a:pPr eaLnBrk="1" hangingPunct="1"/>
            <a:r>
              <a:rPr lang="en-US" baseline="0" dirty="0" smtClean="0"/>
              <a:t>Calculating Holdown Tension and End Stud/Post Compression Forces: Using equations that take into consideration the Resisting Moment and Overturning Moment, we calculated the </a:t>
            </a:r>
            <a:r>
              <a:rPr lang="en-US" baseline="0" dirty="0" err="1" smtClean="0"/>
              <a:t>holdown</a:t>
            </a:r>
            <a:r>
              <a:rPr lang="en-US" baseline="0" dirty="0" smtClean="0"/>
              <a:t> tension and end stud/post compression forces.</a:t>
            </a:r>
          </a:p>
          <a:p>
            <a:pPr eaLnBrk="1" hangingPunct="1"/>
            <a:endParaRPr lang="en-US" baseline="0" dirty="0" smtClean="0"/>
          </a:p>
          <a:p>
            <a:pPr eaLnBrk="1" hangingPunct="1"/>
            <a:r>
              <a:rPr lang="en-US" baseline="0" dirty="0" smtClean="0"/>
              <a:t>Sill Anchorage to Foundation: Use Strength design method for anchor bolts per ACI 318-11 Appendix D.</a:t>
            </a:r>
          </a:p>
          <a:p>
            <a:pPr eaLnBrk="1" hangingPunct="1"/>
            <a:endParaRPr lang="en-US" baseline="0" dirty="0" smtClean="0"/>
          </a:p>
          <a:p>
            <a:pPr eaLnBrk="1" hangingPunct="1"/>
            <a:r>
              <a:rPr lang="en-US" baseline="0" dirty="0" smtClean="0"/>
              <a:t>Sill Plate Splitting: Stud plate washers are required for shear walls. A hole in the plate washer is permitted to be diagonally slotted with a width up to 3/16” larger than the bolt diameter and a slot length not to exceed 1 ¾”.</a:t>
            </a:r>
          </a:p>
          <a:p>
            <a:pPr eaLnBrk="1" hangingPunct="1"/>
            <a:endParaRPr lang="en-US" baseline="0" dirty="0" smtClean="0"/>
          </a:p>
          <a:p>
            <a:pPr eaLnBrk="1" hangingPunct="1"/>
            <a:r>
              <a:rPr lang="en-US" baseline="0" dirty="0" smtClean="0"/>
              <a:t>--</a:t>
            </a:r>
          </a:p>
          <a:p>
            <a:pPr eaLnBrk="1" hangingPunct="1"/>
            <a:endParaRPr lang="en-US" baseline="0" dirty="0" smtClean="0"/>
          </a:p>
          <a:p>
            <a:pPr eaLnBrk="1" hangingPunct="1"/>
            <a:r>
              <a:rPr lang="en-US" baseline="0" dirty="0" smtClean="0"/>
              <a:t>Story Drift: Where ASD is used, the design story drift shall be computed using Strength Level seismic forces with reduction for ASD.</a:t>
            </a:r>
          </a:p>
          <a:p>
            <a:pPr eaLnBrk="1" hangingPunct="1"/>
            <a:endParaRPr lang="en-US" baseline="0" dirty="0" smtClean="0"/>
          </a:p>
          <a:p>
            <a:pPr eaLnBrk="1" hangingPunct="1"/>
            <a:r>
              <a:rPr lang="en-US" baseline="0" dirty="0" smtClean="0"/>
              <a:t>Deflection Amplification Factor: Determine by referencing ASCE 7-10 Table 12.2-1.</a:t>
            </a:r>
          </a:p>
          <a:p>
            <a:pPr eaLnBrk="1" hangingPunct="1"/>
            <a:endParaRPr lang="en-US" baseline="0" dirty="0" smtClean="0"/>
          </a:p>
          <a:p>
            <a:pPr eaLnBrk="1" hangingPunct="1"/>
            <a:r>
              <a:rPr lang="en-US" baseline="0" dirty="0" smtClean="0"/>
              <a:t>Allowable Story Drift: Determine by referencing ASCE 7-10 Table 12.12-1. Takes into consideration the Risk Category and the construction material.</a:t>
            </a:r>
          </a:p>
          <a:p>
            <a:pPr eaLnBrk="1" hangingPunct="1"/>
            <a:endParaRPr lang="en-US" baseline="0" dirty="0" smtClean="0"/>
          </a:p>
          <a:p>
            <a:pPr eaLnBrk="1" hangingPunct="1"/>
            <a:r>
              <a:rPr lang="en-US" baseline="0" dirty="0" smtClean="0"/>
              <a:t>Shear Wall Deflection: The deflection up to which the shear wall will maintain its structural integrity under design load conditions. Comprised of the sum of three terms: bending deflection, shear and fastener slip, and tie-down nail slip.</a:t>
            </a:r>
          </a:p>
          <a:p>
            <a:pPr eaLnBrk="1" hangingPunct="1"/>
            <a:endParaRPr lang="en-US" baseline="0" dirty="0" smtClean="0"/>
          </a:p>
          <a:p>
            <a:pPr eaLnBrk="1" hangingPunct="1"/>
            <a:r>
              <a:rPr lang="en-US" baseline="0" dirty="0" smtClean="0"/>
              <a:t>Anchorage Slippage: Also known as Tie-Down Nail Slip. Comprised of the sum of three terms: </a:t>
            </a:r>
            <a:r>
              <a:rPr lang="en-US" baseline="0" dirty="0" err="1" smtClean="0"/>
              <a:t>holdown</a:t>
            </a:r>
            <a:r>
              <a:rPr lang="en-US" baseline="0" dirty="0" smtClean="0"/>
              <a:t> slippage, rod elongation, and wood shrinkage.</a:t>
            </a:r>
          </a:p>
          <a:p>
            <a:pPr eaLnBrk="1" hangingPunct="1"/>
            <a:endParaRPr lang="en-US" baseline="0" dirty="0" smtClean="0"/>
          </a:p>
          <a:p>
            <a:pPr eaLnBrk="1" hangingPunct="1"/>
            <a:r>
              <a:rPr lang="en-US" baseline="0" dirty="0" smtClean="0"/>
              <a:t>Allowable Story Drift: Determined by Table 12.12-1.</a:t>
            </a:r>
          </a:p>
        </p:txBody>
      </p:sp>
      <p:sp>
        <p:nvSpPr>
          <p:cNvPr id="14848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75784">
              <a:defRPr>
                <a:solidFill>
                  <a:schemeClr val="tx1"/>
                </a:solidFill>
                <a:latin typeface="Garamond" pitchFamily="18" charset="0"/>
              </a:defRPr>
            </a:lvl1pPr>
            <a:lvl2pPr marL="749862" indent="-288409" defTabSz="975784">
              <a:defRPr>
                <a:solidFill>
                  <a:schemeClr val="tx1"/>
                </a:solidFill>
                <a:latin typeface="Garamond" pitchFamily="18" charset="0"/>
              </a:defRPr>
            </a:lvl2pPr>
            <a:lvl3pPr marL="1153634" indent="-230727" defTabSz="975784">
              <a:defRPr>
                <a:solidFill>
                  <a:schemeClr val="tx1"/>
                </a:solidFill>
                <a:latin typeface="Garamond" pitchFamily="18" charset="0"/>
              </a:defRPr>
            </a:lvl3pPr>
            <a:lvl4pPr marL="1615088" indent="-230727" defTabSz="975784">
              <a:defRPr>
                <a:solidFill>
                  <a:schemeClr val="tx1"/>
                </a:solidFill>
                <a:latin typeface="Garamond" pitchFamily="18" charset="0"/>
              </a:defRPr>
            </a:lvl4pPr>
            <a:lvl5pPr marL="2076542" indent="-230727" defTabSz="975784">
              <a:defRPr>
                <a:solidFill>
                  <a:schemeClr val="tx1"/>
                </a:solidFill>
                <a:latin typeface="Garamond" pitchFamily="18" charset="0"/>
              </a:defRPr>
            </a:lvl5pPr>
            <a:lvl6pPr marL="2537996" indent="-230727" defTabSz="975784" eaLnBrk="0" fontAlgn="base" hangingPunct="0">
              <a:spcBef>
                <a:spcPct val="0"/>
              </a:spcBef>
              <a:spcAft>
                <a:spcPct val="0"/>
              </a:spcAft>
              <a:defRPr>
                <a:solidFill>
                  <a:schemeClr val="tx1"/>
                </a:solidFill>
                <a:latin typeface="Garamond" pitchFamily="18" charset="0"/>
              </a:defRPr>
            </a:lvl6pPr>
            <a:lvl7pPr marL="2999450" indent="-230727" defTabSz="975784" eaLnBrk="0" fontAlgn="base" hangingPunct="0">
              <a:spcBef>
                <a:spcPct val="0"/>
              </a:spcBef>
              <a:spcAft>
                <a:spcPct val="0"/>
              </a:spcAft>
              <a:defRPr>
                <a:solidFill>
                  <a:schemeClr val="tx1"/>
                </a:solidFill>
                <a:latin typeface="Garamond" pitchFamily="18" charset="0"/>
              </a:defRPr>
            </a:lvl7pPr>
            <a:lvl8pPr marL="3460904" indent="-230727" defTabSz="975784" eaLnBrk="0" fontAlgn="base" hangingPunct="0">
              <a:spcBef>
                <a:spcPct val="0"/>
              </a:spcBef>
              <a:spcAft>
                <a:spcPct val="0"/>
              </a:spcAft>
              <a:defRPr>
                <a:solidFill>
                  <a:schemeClr val="tx1"/>
                </a:solidFill>
                <a:latin typeface="Garamond" pitchFamily="18" charset="0"/>
              </a:defRPr>
            </a:lvl8pPr>
            <a:lvl9pPr marL="3922357" indent="-230727" defTabSz="975784" eaLnBrk="0" fontAlgn="base" hangingPunct="0">
              <a:spcBef>
                <a:spcPct val="0"/>
              </a:spcBef>
              <a:spcAft>
                <a:spcPct val="0"/>
              </a:spcAft>
              <a:defRPr>
                <a:solidFill>
                  <a:schemeClr val="tx1"/>
                </a:solidFill>
                <a:latin typeface="Garamond" pitchFamily="18" charset="0"/>
              </a:defRPr>
            </a:lvl9pPr>
          </a:lstStyle>
          <a:p>
            <a:fld id="{16B4DC5A-51AD-4D67-AE0F-32C453F574A8}" type="slidenum">
              <a:rPr lang="en-US" smtClean="0">
                <a:latin typeface="Times New Roman" pitchFamily="18" charset="0"/>
              </a:rPr>
              <a:pPr/>
              <a:t>175</a:t>
            </a:fld>
            <a:endParaRPr lang="en-US" dirty="0" smtClean="0">
              <a:latin typeface="Times New Roman" pitchFamily="18" charset="0"/>
            </a:endParaRPr>
          </a:p>
        </p:txBody>
      </p:sp>
    </p:spTree>
    <p:extLst>
      <p:ext uri="{BB962C8B-B14F-4D97-AF65-F5344CB8AC3E}">
        <p14:creationId xmlns:p14="http://schemas.microsoft.com/office/powerpoint/2010/main" val="1434072352"/>
      </p:ext>
    </p:extLst>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0" dirty="0" smtClean="0"/>
              <a:t>Do</a:t>
            </a:r>
          </a:p>
          <a:p>
            <a:r>
              <a:rPr lang="en-US" b="0" i="0" dirty="0" smtClean="0"/>
              <a:t>Draw the meeting to a close.</a:t>
            </a:r>
            <a:r>
              <a:rPr lang="en-US" b="0" i="0" baseline="0" dirty="0" smtClean="0"/>
              <a:t> </a:t>
            </a:r>
            <a:r>
              <a:rPr lang="en-US" b="0" i="0" dirty="0" smtClean="0"/>
              <a:t>Hand out literature and business cards.</a:t>
            </a:r>
            <a:endParaRPr lang="en-US" b="0" i="0" baseline="0" dirty="0" smtClean="0"/>
          </a:p>
          <a:p>
            <a:endParaRPr lang="en-US" b="0" i="1" dirty="0" smtClean="0"/>
          </a:p>
          <a:p>
            <a:r>
              <a:rPr lang="en-US" b="1" dirty="0" smtClean="0"/>
              <a:t>Say</a:t>
            </a:r>
          </a:p>
          <a:p>
            <a:r>
              <a:rPr lang="en-US" dirty="0" smtClean="0"/>
              <a:t>If you have ongoing projects that you would be interested in reviewing together, please let me know.</a:t>
            </a:r>
            <a:endParaRPr lang="en-US" b="1" dirty="0" smtClean="0"/>
          </a:p>
        </p:txBody>
      </p:sp>
      <p:sp>
        <p:nvSpPr>
          <p:cNvPr id="4" name="Slide Number Placeholder 3"/>
          <p:cNvSpPr>
            <a:spLocks noGrp="1"/>
          </p:cNvSpPr>
          <p:nvPr>
            <p:ph type="sldNum" sz="quarter" idx="10"/>
          </p:nvPr>
        </p:nvSpPr>
        <p:spPr/>
        <p:txBody>
          <a:bodyPr/>
          <a:lstStyle/>
          <a:p>
            <a:fld id="{41BDAC27-EA65-4CFE-B3FB-06977A465F32}" type="slidenum">
              <a:rPr lang="en-US" smtClean="0"/>
              <a:t>176</a:t>
            </a:fld>
            <a:endParaRPr lang="en-US"/>
          </a:p>
        </p:txBody>
      </p:sp>
    </p:spTree>
    <p:extLst>
      <p:ext uri="{BB962C8B-B14F-4D97-AF65-F5344CB8AC3E}">
        <p14:creationId xmlns:p14="http://schemas.microsoft.com/office/powerpoint/2010/main" val="32240020"/>
      </p:ext>
    </p:extLst>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1062" eaLnBrk="1" fontAlgn="auto" hangingPunct="1">
              <a:spcBef>
                <a:spcPts val="0"/>
              </a:spcBef>
              <a:spcAft>
                <a:spcPts val="0"/>
              </a:spcAft>
              <a:defRPr/>
            </a:pPr>
            <a:r>
              <a:rPr lang="en-US" b="1" dirty="0" smtClean="0"/>
              <a:t>Presenter Notes:</a:t>
            </a:r>
          </a:p>
          <a:p>
            <a:pPr defTabSz="961062" eaLnBrk="1" fontAlgn="auto" hangingPunct="1">
              <a:spcBef>
                <a:spcPts val="0"/>
              </a:spcBef>
              <a:spcAft>
                <a:spcPts val="0"/>
              </a:spcAft>
              <a:defRPr/>
            </a:pPr>
            <a:endParaRPr lang="en-US" b="0" dirty="0" smtClean="0"/>
          </a:p>
          <a:p>
            <a:pPr defTabSz="961062" eaLnBrk="1" fontAlgn="auto" hangingPunct="1">
              <a:spcBef>
                <a:spcPts val="0"/>
              </a:spcBef>
              <a:spcAft>
                <a:spcPts val="0"/>
              </a:spcAft>
              <a:defRPr/>
            </a:pPr>
            <a:r>
              <a:rPr lang="en-US" b="0" dirty="0" smtClean="0"/>
              <a:t>Review the email and notification process as outlined in this slide.</a:t>
            </a:r>
          </a:p>
          <a:p>
            <a:pPr defTabSz="961062" eaLnBrk="1" fontAlgn="auto" hangingPunct="1">
              <a:spcBef>
                <a:spcPts val="0"/>
              </a:spcBef>
              <a:spcAft>
                <a:spcPts val="0"/>
              </a:spcAft>
              <a:defRPr/>
            </a:pPr>
            <a:endParaRPr lang="en-US" b="0" dirty="0" smtClean="0"/>
          </a:p>
          <a:p>
            <a:pPr defTabSz="961062" eaLnBrk="1" fontAlgn="auto" hangingPunct="1">
              <a:spcBef>
                <a:spcPts val="0"/>
              </a:spcBef>
              <a:spcAft>
                <a:spcPts val="0"/>
              </a:spcAft>
              <a:defRPr/>
            </a:pPr>
            <a:r>
              <a:rPr lang="en-US" b="0" dirty="0" smtClean="0"/>
              <a:t>AIA LUs:</a:t>
            </a:r>
          </a:p>
          <a:p>
            <a:pPr marL="171450" indent="-171450" defTabSz="961062" eaLnBrk="1" fontAlgn="auto" hangingPunct="1">
              <a:spcBef>
                <a:spcPts val="0"/>
              </a:spcBef>
              <a:spcAft>
                <a:spcPts val="0"/>
              </a:spcAft>
              <a:buFont typeface="Arial" panose="020B0604020202020204" pitchFamily="34" charset="0"/>
              <a:buChar char="•"/>
              <a:defRPr/>
            </a:pPr>
            <a:r>
              <a:rPr lang="en-US" b="0" dirty="0" smtClean="0"/>
              <a:t>For those that want AIA HSW credit, be sure to provide your AIA number on the sign-in sheet and Simpson will report your credits to the AIA on your behalf.</a:t>
            </a:r>
          </a:p>
          <a:p>
            <a:pPr marL="171450" indent="-171450" defTabSz="961062" eaLnBrk="1" fontAlgn="auto" hangingPunct="1">
              <a:spcBef>
                <a:spcPts val="0"/>
              </a:spcBef>
              <a:spcAft>
                <a:spcPts val="0"/>
              </a:spcAft>
              <a:buFont typeface="Arial" panose="020B0604020202020204" pitchFamily="34" charset="0"/>
              <a:buChar char="•"/>
              <a:defRPr/>
            </a:pPr>
            <a:r>
              <a:rPr lang="en-US" b="0" dirty="0" smtClean="0"/>
              <a:t>No test is required for AIA credit.</a:t>
            </a:r>
          </a:p>
          <a:p>
            <a:pPr marL="171450" indent="-171450" defTabSz="961062" eaLnBrk="1" fontAlgn="auto" hangingPunct="1">
              <a:spcBef>
                <a:spcPts val="0"/>
              </a:spcBef>
              <a:spcAft>
                <a:spcPts val="0"/>
              </a:spcAft>
              <a:buFont typeface="Arial" panose="020B0604020202020204" pitchFamily="34" charset="0"/>
              <a:buChar char="•"/>
              <a:defRPr/>
            </a:pPr>
            <a:endParaRPr lang="en-US" b="0" dirty="0" smtClean="0"/>
          </a:p>
          <a:p>
            <a:pPr defTabSz="961062" eaLnBrk="1" fontAlgn="auto" hangingPunct="1">
              <a:spcBef>
                <a:spcPts val="0"/>
              </a:spcBef>
              <a:spcAft>
                <a:spcPts val="0"/>
              </a:spcAft>
              <a:defRPr/>
            </a:pPr>
            <a:r>
              <a:rPr lang="en-US" b="0" dirty="0" smtClean="0"/>
              <a:t>CEUs:</a:t>
            </a:r>
          </a:p>
          <a:p>
            <a:pPr marL="171450" indent="-171450" defTabSz="961062" eaLnBrk="1" fontAlgn="auto" hangingPunct="1">
              <a:spcBef>
                <a:spcPts val="0"/>
              </a:spcBef>
              <a:spcAft>
                <a:spcPts val="0"/>
              </a:spcAft>
              <a:buFont typeface="Arial" panose="020B0604020202020204" pitchFamily="34" charset="0"/>
              <a:buChar char="•"/>
              <a:defRPr/>
            </a:pPr>
            <a:r>
              <a:rPr lang="en-US" b="0" dirty="0" smtClean="0"/>
              <a:t>For those seeking CEUs, watch for an email with instructions to access the online test. After you have passed the test, you may access your Certification of Completion from the course content tab.</a:t>
            </a:r>
          </a:p>
          <a:p>
            <a:pPr marL="171450" indent="-171450" defTabSz="961062" eaLnBrk="1" fontAlgn="auto" hangingPunct="1">
              <a:spcBef>
                <a:spcPts val="0"/>
              </a:spcBef>
              <a:spcAft>
                <a:spcPts val="0"/>
              </a:spcAft>
              <a:buFont typeface="Arial" panose="020B0604020202020204" pitchFamily="34" charset="0"/>
              <a:buChar char="•"/>
              <a:defRPr/>
            </a:pPr>
            <a:r>
              <a:rPr lang="en-US" b="0" dirty="0" smtClean="0"/>
              <a:t>You must self-report your credits to your certifying organization or agency.</a:t>
            </a:r>
            <a:endParaRPr lang="en-US" b="0" baseline="0" dirty="0" smtClean="0"/>
          </a:p>
        </p:txBody>
      </p:sp>
      <p:sp>
        <p:nvSpPr>
          <p:cNvPr id="4" name="Slide Number Placeholder 3"/>
          <p:cNvSpPr>
            <a:spLocks noGrp="1"/>
          </p:cNvSpPr>
          <p:nvPr>
            <p:ph type="sldNum" sz="quarter" idx="10"/>
          </p:nvPr>
        </p:nvSpPr>
        <p:spPr/>
        <p:txBody>
          <a:bodyPr/>
          <a:lstStyle/>
          <a:p>
            <a:fld id="{41BDAC27-EA65-4CFE-B3FB-06977A465F32}" type="slidenum">
              <a:rPr lang="en-US" smtClean="0"/>
              <a:t>177</a:t>
            </a:fld>
            <a:endParaRPr lang="en-US"/>
          </a:p>
        </p:txBody>
      </p:sp>
    </p:spTree>
    <p:extLst>
      <p:ext uri="{BB962C8B-B14F-4D97-AF65-F5344CB8AC3E}">
        <p14:creationId xmlns:p14="http://schemas.microsoft.com/office/powerpoint/2010/main" val="1017594"/>
      </p:ext>
    </p:extLst>
  </p:cSld>
  <p:clrMapOvr>
    <a:masterClrMapping/>
  </p:clrMapOvr>
</p:notes>
</file>

<file path=ppt/notesSlides/notesSlide1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1062" eaLnBrk="1" fontAlgn="auto" hangingPunct="1">
              <a:spcBef>
                <a:spcPts val="0"/>
              </a:spcBef>
              <a:spcAft>
                <a:spcPts val="0"/>
              </a:spcAft>
              <a:defRPr/>
            </a:pPr>
            <a:r>
              <a:rPr lang="en-US" b="1" dirty="0" smtClean="0"/>
              <a:t>Presenter Notes:</a:t>
            </a:r>
          </a:p>
          <a:p>
            <a:pPr defTabSz="961062" eaLnBrk="1" fontAlgn="auto" hangingPunct="1">
              <a:spcBef>
                <a:spcPts val="0"/>
              </a:spcBef>
              <a:spcAft>
                <a:spcPts val="0"/>
              </a:spcAft>
              <a:defRPr/>
            </a:pPr>
            <a:endParaRPr lang="en-US" b="0" dirty="0" smtClean="0"/>
          </a:p>
          <a:p>
            <a:pPr defTabSz="961062" eaLnBrk="1" fontAlgn="auto" hangingPunct="1">
              <a:spcBef>
                <a:spcPts val="0"/>
              </a:spcBef>
              <a:spcAft>
                <a:spcPts val="0"/>
              </a:spcAft>
              <a:defRPr/>
            </a:pPr>
            <a:r>
              <a:rPr lang="en-US" b="0" dirty="0" smtClean="0"/>
              <a:t>Review the email and notification process as outlined in this slide.</a:t>
            </a:r>
          </a:p>
          <a:p>
            <a:pPr defTabSz="961062" eaLnBrk="1" fontAlgn="auto" hangingPunct="1">
              <a:spcBef>
                <a:spcPts val="0"/>
              </a:spcBef>
              <a:spcAft>
                <a:spcPts val="0"/>
              </a:spcAft>
              <a:defRPr/>
            </a:pPr>
            <a:endParaRPr lang="en-US" b="0" dirty="0" smtClean="0"/>
          </a:p>
          <a:p>
            <a:pPr marL="171450" indent="-171450" defTabSz="961062" eaLnBrk="1" fontAlgn="auto" hangingPunct="1">
              <a:spcBef>
                <a:spcPts val="0"/>
              </a:spcBef>
              <a:spcAft>
                <a:spcPts val="0"/>
              </a:spcAft>
              <a:buFont typeface="Arial" panose="020B0604020202020204" pitchFamily="34" charset="0"/>
              <a:buChar char="•"/>
              <a:defRPr/>
            </a:pPr>
            <a:r>
              <a:rPr lang="en-US" b="0" dirty="0" smtClean="0"/>
              <a:t>Watch for an email directing you to the Student Center to print your certificate.</a:t>
            </a:r>
          </a:p>
          <a:p>
            <a:pPr marL="171450" indent="-171450" defTabSz="961062" eaLnBrk="1" fontAlgn="auto" hangingPunct="1">
              <a:spcBef>
                <a:spcPts val="0"/>
              </a:spcBef>
              <a:spcAft>
                <a:spcPts val="0"/>
              </a:spcAft>
              <a:buFont typeface="Arial" panose="020B0604020202020204" pitchFamily="34" charset="0"/>
              <a:buChar char="•"/>
              <a:defRPr/>
            </a:pPr>
            <a:r>
              <a:rPr lang="en-US" b="0" baseline="0" dirty="0" smtClean="0"/>
              <a:t>No test is required for ICC credit. You must self-report your credits to ICC.</a:t>
            </a:r>
          </a:p>
          <a:p>
            <a:pPr marL="171450" indent="-171450" defTabSz="961062" eaLnBrk="1" fontAlgn="auto" hangingPunct="1">
              <a:spcBef>
                <a:spcPts val="0"/>
              </a:spcBef>
              <a:spcAft>
                <a:spcPts val="0"/>
              </a:spcAft>
              <a:buFont typeface="Arial" panose="020B0604020202020204" pitchFamily="34" charset="0"/>
              <a:buChar char="•"/>
              <a:defRPr/>
            </a:pPr>
            <a:r>
              <a:rPr lang="en-US" b="0" baseline="0" dirty="0" smtClean="0"/>
              <a:t>For those seeking general IACET CEUs after you have passed the online test, you may access your Certification of Completion from the course content tab. You must self-report your credits to your certifying organization or agency.</a:t>
            </a:r>
          </a:p>
        </p:txBody>
      </p:sp>
      <p:sp>
        <p:nvSpPr>
          <p:cNvPr id="4" name="Slide Number Placeholder 3"/>
          <p:cNvSpPr>
            <a:spLocks noGrp="1"/>
          </p:cNvSpPr>
          <p:nvPr>
            <p:ph type="sldNum" sz="quarter" idx="10"/>
          </p:nvPr>
        </p:nvSpPr>
        <p:spPr/>
        <p:txBody>
          <a:bodyPr/>
          <a:lstStyle/>
          <a:p>
            <a:fld id="{41BDAC27-EA65-4CFE-B3FB-06977A465F32}" type="slidenum">
              <a:rPr lang="en-US" smtClean="0"/>
              <a:t>178</a:t>
            </a:fld>
            <a:endParaRPr lang="en-US"/>
          </a:p>
        </p:txBody>
      </p:sp>
    </p:spTree>
    <p:extLst>
      <p:ext uri="{BB962C8B-B14F-4D97-AF65-F5344CB8AC3E}">
        <p14:creationId xmlns:p14="http://schemas.microsoft.com/office/powerpoint/2010/main" val="20783393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pPr marL="0" indent="0" eaLnBrk="1" hangingPunct="1">
              <a:buFontTx/>
              <a:buNone/>
            </a:pPr>
            <a:r>
              <a:rPr lang="en-US" dirty="0" smtClean="0"/>
              <a:t>In the 2015IBC, </a:t>
            </a:r>
            <a:r>
              <a:rPr lang="en-US" sz="1200" dirty="0" smtClean="0">
                <a:latin typeface="Trebuchet MS" pitchFamily="34" charset="0"/>
              </a:rPr>
              <a:t>most seismic sections still refer to ASCE 7-10 (Chapters 11-22) but now the IBC notes amendments to the ASCE 7-10. </a:t>
            </a:r>
          </a:p>
          <a:p>
            <a:endParaRPr lang="en-US" dirty="0" smtClean="0"/>
          </a:p>
          <a:p>
            <a:r>
              <a:rPr lang="en-US" dirty="0" smtClean="0"/>
              <a:t>The current ASCE 7-2010 reference standard has most of the information required for the seismic design and analysis.</a:t>
            </a:r>
            <a:r>
              <a:rPr lang="en-US" baseline="0" dirty="0" smtClean="0"/>
              <a:t> However, always reference the 2015 IBC first (before ASCE 7-10).</a:t>
            </a:r>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19</a:t>
            </a:fld>
            <a:endParaRPr lang="en-US" dirty="0"/>
          </a:p>
        </p:txBody>
      </p:sp>
    </p:spTree>
    <p:extLst>
      <p:ext uri="{BB962C8B-B14F-4D97-AF65-F5344CB8AC3E}">
        <p14:creationId xmlns:p14="http://schemas.microsoft.com/office/powerpoint/2010/main" val="176759337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baseline="0" dirty="0" smtClean="0"/>
              <a:t>ASCE 7-10 contains much more seismic information and design requirements. However, it is essential to first check the IBC as the ICC may have made modifications to ASCE 7-10. All “Earthquake Loads” material in the 2015 IBC can be found in Section 1613. In ASCE 7-10, seismic material is located in Chapters 11 to 22.</a:t>
            </a:r>
            <a:endParaRPr lang="en-US" dirty="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20</a:t>
            </a:fld>
            <a:endParaRPr lang="en-US" dirty="0"/>
          </a:p>
        </p:txBody>
      </p:sp>
    </p:spTree>
    <p:extLst>
      <p:ext uri="{BB962C8B-B14F-4D97-AF65-F5344CB8AC3E}">
        <p14:creationId xmlns:p14="http://schemas.microsoft.com/office/powerpoint/2010/main" val="18633918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dirty="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3</a:t>
            </a:fld>
            <a:endParaRPr lang="en-US" dirty="0"/>
          </a:p>
        </p:txBody>
      </p:sp>
    </p:spTree>
    <p:extLst>
      <p:ext uri="{BB962C8B-B14F-4D97-AF65-F5344CB8AC3E}">
        <p14:creationId xmlns:p14="http://schemas.microsoft.com/office/powerpoint/2010/main" val="150723978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0" dirty="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21</a:t>
            </a:fld>
            <a:endParaRPr lang="en-US" dirty="0"/>
          </a:p>
        </p:txBody>
      </p:sp>
    </p:spTree>
    <p:extLst>
      <p:ext uri="{BB962C8B-B14F-4D97-AF65-F5344CB8AC3E}">
        <p14:creationId xmlns:p14="http://schemas.microsoft.com/office/powerpoint/2010/main" val="220853557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The</a:t>
            </a:r>
            <a:r>
              <a:rPr lang="en-US" baseline="0" dirty="0" smtClean="0"/>
              <a:t> following section quotations explain what structures must be subject to seismic analysis.</a:t>
            </a:r>
          </a:p>
          <a:p>
            <a:endParaRPr lang="en-US" baseline="0" dirty="0" smtClean="0"/>
          </a:p>
          <a:p>
            <a:r>
              <a:rPr lang="en-US" baseline="0" dirty="0" smtClean="0"/>
              <a:t>Section 1613.1 of the 2015 IBC states that every structure shall be designed and constructed to resist the effects of earthquake motions in accordance with ASCE 7.</a:t>
            </a:r>
          </a:p>
          <a:p>
            <a:endParaRPr lang="en-US" baseline="0" dirty="0" smtClean="0"/>
          </a:p>
          <a:p>
            <a:r>
              <a:rPr lang="en-US" baseline="0" dirty="0" smtClean="0"/>
              <a:t>Section 1604.10 states that lateral-force-resisting systems shall meet seismic detailing requirements and limitations prescribed in this code and ASCE 7 – even when wind code prescribed load effects are greater than seismic load effects.</a:t>
            </a:r>
          </a:p>
          <a:p>
            <a:endParaRPr lang="en-US" baseline="0" dirty="0" smtClean="0"/>
          </a:p>
          <a:p>
            <a:r>
              <a:rPr lang="en-US" baseline="0" dirty="0" smtClean="0"/>
              <a:t>The extent of the design is based on the Seismic Design Category, the use of the structure, and the configuration of the structure (irregularities).</a:t>
            </a:r>
            <a:endParaRPr lang="en-US" dirty="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22</a:t>
            </a:fld>
            <a:endParaRPr lang="en-US" dirty="0"/>
          </a:p>
        </p:txBody>
      </p:sp>
    </p:spTree>
    <p:extLst>
      <p:ext uri="{BB962C8B-B14F-4D97-AF65-F5344CB8AC3E}">
        <p14:creationId xmlns:p14="http://schemas.microsoft.com/office/powerpoint/2010/main" val="105994679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Every structure shall be designed to resist earthquakes</a:t>
            </a:r>
            <a:r>
              <a:rPr lang="en-US" baseline="0" dirty="0" smtClean="0"/>
              <a:t> with a few exceptions, including:</a:t>
            </a:r>
          </a:p>
          <a:p>
            <a:endParaRPr lang="en-US" baseline="0" dirty="0" smtClean="0"/>
          </a:p>
          <a:p>
            <a:r>
              <a:rPr lang="en-US" baseline="0" dirty="0" smtClean="0"/>
              <a:t>- Detached one- and two-family dwellings in Seismic Design Categories A, B, and C</a:t>
            </a:r>
          </a:p>
          <a:p>
            <a:r>
              <a:rPr lang="en-US" baseline="0" dirty="0" smtClean="0"/>
              <a:t>- Detached one- and two-family dwellings where the Short Period Spectral Response Acceleration, S</a:t>
            </a:r>
            <a:r>
              <a:rPr lang="en-US" baseline="-25000" dirty="0" smtClean="0"/>
              <a:t>S</a:t>
            </a:r>
            <a:r>
              <a:rPr lang="en-US" baseline="0" dirty="0" smtClean="0"/>
              <a:t>, is less than 0.4 g</a:t>
            </a:r>
          </a:p>
          <a:p>
            <a:r>
              <a:rPr lang="en-US" baseline="0" dirty="0" smtClean="0"/>
              <a:t>- Wood frame buildings built per Conventional Wood Framing requirements in IBC Section 2308</a:t>
            </a:r>
          </a:p>
          <a:p>
            <a:r>
              <a:rPr lang="en-US" baseline="0" dirty="0" smtClean="0"/>
              <a:t>- Agriculture storage buildings</a:t>
            </a:r>
          </a:p>
          <a:p>
            <a:r>
              <a:rPr lang="en-US" dirty="0" smtClean="0"/>
              <a:t>- Structures that</a:t>
            </a:r>
            <a:r>
              <a:rPr lang="en-US" baseline="0" dirty="0" smtClean="0"/>
              <a:t> require special consideration of their environment and response characteristics, which are not addressed by the IBC or ASCE 7</a:t>
            </a:r>
          </a:p>
          <a:p>
            <a:r>
              <a:rPr lang="en-US" baseline="0" dirty="0" smtClean="0"/>
              <a:t>- Structures which other regulations provide seismic criteria</a:t>
            </a:r>
            <a:endParaRPr lang="en-US" dirty="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23</a:t>
            </a:fld>
            <a:endParaRPr lang="en-US" dirty="0"/>
          </a:p>
        </p:txBody>
      </p:sp>
    </p:spTree>
    <p:extLst>
      <p:ext uri="{BB962C8B-B14F-4D97-AF65-F5344CB8AC3E}">
        <p14:creationId xmlns:p14="http://schemas.microsoft.com/office/powerpoint/2010/main" val="350048177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24</a:t>
            </a:fld>
            <a:endParaRPr lang="en-US" dirty="0"/>
          </a:p>
        </p:txBody>
      </p:sp>
    </p:spTree>
    <p:extLst>
      <p:ext uri="{BB962C8B-B14F-4D97-AF65-F5344CB8AC3E}">
        <p14:creationId xmlns:p14="http://schemas.microsoft.com/office/powerpoint/2010/main" val="420430203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25</a:t>
            </a:fld>
            <a:endParaRPr lang="en-US" dirty="0"/>
          </a:p>
        </p:txBody>
      </p:sp>
    </p:spTree>
    <p:extLst>
      <p:ext uri="{BB962C8B-B14F-4D97-AF65-F5344CB8AC3E}">
        <p14:creationId xmlns:p14="http://schemas.microsoft.com/office/powerpoint/2010/main" val="153337343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Seismic design parameters are necessary to determine the Seismic Design Category</a:t>
            </a:r>
            <a:r>
              <a:rPr lang="en-US" baseline="0" dirty="0" smtClean="0"/>
              <a:t>. The SDC is a classification assigned to a structure based on its Risk Category and the severity of the design earthquake ground motion.</a:t>
            </a:r>
          </a:p>
          <a:p>
            <a:endParaRPr lang="en-US" baseline="0" dirty="0" smtClean="0"/>
          </a:p>
          <a:p>
            <a:r>
              <a:rPr lang="en-US" dirty="0" smtClean="0"/>
              <a:t>The Seismic Design</a:t>
            </a:r>
            <a:r>
              <a:rPr lang="en-US" baseline="0" dirty="0" smtClean="0"/>
              <a:t> Category reveals many aspects of design, including:</a:t>
            </a:r>
          </a:p>
          <a:p>
            <a:pPr marL="180194" indent="-180194">
              <a:buFontTx/>
              <a:buChar char="-"/>
            </a:pPr>
            <a:r>
              <a:rPr lang="en-US" baseline="0" dirty="0" smtClean="0"/>
              <a:t>Permissible structural system</a:t>
            </a:r>
          </a:p>
          <a:p>
            <a:pPr marL="180194" indent="-180194" defTabSz="961034">
              <a:buFontTx/>
              <a:buChar char="-"/>
              <a:defRPr/>
            </a:pPr>
            <a:r>
              <a:rPr lang="en-US" baseline="0" dirty="0" smtClean="0"/>
              <a:t>Limitations on height and irregularity</a:t>
            </a:r>
          </a:p>
          <a:p>
            <a:pPr marL="180194" indent="-180194">
              <a:buFontTx/>
              <a:buChar char="-"/>
            </a:pPr>
            <a:r>
              <a:rPr lang="en-US" baseline="0" dirty="0" smtClean="0"/>
              <a:t>Components of the structure that must be designed for seismic forces</a:t>
            </a:r>
          </a:p>
          <a:p>
            <a:pPr marL="180194" indent="-180194">
              <a:buFontTx/>
              <a:buChar char="-"/>
            </a:pPr>
            <a:r>
              <a:rPr lang="en-US" baseline="0" dirty="0" smtClean="0"/>
              <a:t>Types of lateral force analysis that may be used</a:t>
            </a:r>
          </a:p>
          <a:p>
            <a:pPr marL="180194" indent="-180194">
              <a:buFontTx/>
              <a:buChar char="-"/>
            </a:pPr>
            <a:r>
              <a:rPr lang="en-US" baseline="0" dirty="0" smtClean="0"/>
              <a:t>Structural material detailing</a:t>
            </a:r>
          </a:p>
          <a:p>
            <a:pPr marL="180194" indent="-180194">
              <a:buFontTx/>
              <a:buChar char="-"/>
            </a:pPr>
            <a:r>
              <a:rPr lang="en-US" baseline="0" dirty="0" smtClean="0"/>
              <a:t>Special inspection requirements</a:t>
            </a:r>
          </a:p>
          <a:p>
            <a:pPr marL="180194" indent="-180194">
              <a:buFontTx/>
              <a:buChar char="-"/>
            </a:pPr>
            <a:r>
              <a:rPr lang="en-US" baseline="0" dirty="0" smtClean="0"/>
              <a:t>Structural observation requirements</a:t>
            </a:r>
          </a:p>
          <a:p>
            <a:pPr marL="0" indent="0">
              <a:buFontTx/>
              <a:buNone/>
            </a:pPr>
            <a:endParaRPr lang="en-US" baseline="0" dirty="0" smtClean="0"/>
          </a:p>
          <a:p>
            <a:r>
              <a:rPr lang="en-US" b="1" dirty="0" smtClean="0"/>
              <a:t>Presenter Note</a:t>
            </a:r>
          </a:p>
          <a:p>
            <a:r>
              <a:rPr lang="en-US" b="0" dirty="0" smtClean="0"/>
              <a:t>This slide features information that will be found on the post-training</a:t>
            </a:r>
            <a:r>
              <a:rPr lang="en-US" b="0" baseline="0" dirty="0" smtClean="0"/>
              <a:t> knowledge assessment:</a:t>
            </a:r>
          </a:p>
          <a:p>
            <a:endParaRPr lang="en-US" b="0" baseline="0" dirty="0" smtClean="0"/>
          </a:p>
          <a:p>
            <a:pPr lvl="0"/>
            <a:r>
              <a:rPr lang="en-US" sz="1200" kern="1200" dirty="0" smtClean="0">
                <a:solidFill>
                  <a:schemeClr val="tx1"/>
                </a:solidFill>
                <a:effectLst/>
                <a:latin typeface="Times New Roman" pitchFamily="18" charset="0"/>
                <a:ea typeface="+mn-ea"/>
                <a:cs typeface="+mn-cs"/>
              </a:rPr>
              <a:t>What aspects of design can be revealed by knowing the Seismic Design Category?</a:t>
            </a:r>
            <a:endParaRPr lang="en-US" sz="1200" kern="1200" baseline="0" dirty="0" smtClean="0">
              <a:solidFill>
                <a:schemeClr val="tx1"/>
              </a:solidFill>
              <a:effectLst/>
              <a:latin typeface="Times New Roman" pitchFamily="18" charset="0"/>
              <a:ea typeface="+mn-ea"/>
              <a:cs typeface="+mn-cs"/>
            </a:endParaRPr>
          </a:p>
          <a:p>
            <a:pPr marL="228600" lvl="0" indent="-228600">
              <a:buFont typeface="+mj-lt"/>
              <a:buAutoNum type="alphaLcPeriod"/>
            </a:pPr>
            <a:r>
              <a:rPr lang="en-US" sz="1200" kern="1200" dirty="0" smtClean="0">
                <a:solidFill>
                  <a:schemeClr val="tx1"/>
                </a:solidFill>
                <a:effectLst/>
                <a:latin typeface="Times New Roman" pitchFamily="18" charset="0"/>
                <a:ea typeface="+mn-ea"/>
                <a:cs typeface="+mn-cs"/>
              </a:rPr>
              <a:t>Permissible structural system</a:t>
            </a:r>
          </a:p>
          <a:p>
            <a:pPr marL="228600" lvl="0" indent="-228600">
              <a:buFont typeface="+mj-lt"/>
              <a:buAutoNum type="alphaLcPeriod"/>
            </a:pPr>
            <a:r>
              <a:rPr lang="en-US" sz="1200" kern="1200" dirty="0" smtClean="0">
                <a:solidFill>
                  <a:schemeClr val="tx1"/>
                </a:solidFill>
                <a:effectLst/>
                <a:latin typeface="Times New Roman" pitchFamily="18" charset="0"/>
                <a:ea typeface="+mn-ea"/>
                <a:cs typeface="+mn-cs"/>
              </a:rPr>
              <a:t>Limitations on height and irregularity</a:t>
            </a:r>
          </a:p>
          <a:p>
            <a:pPr marL="228600" lvl="0" indent="-228600">
              <a:buFont typeface="+mj-lt"/>
              <a:buAutoNum type="alphaLcPeriod"/>
            </a:pPr>
            <a:r>
              <a:rPr lang="en-US" sz="1200" kern="1200" dirty="0" smtClean="0">
                <a:solidFill>
                  <a:schemeClr val="tx1"/>
                </a:solidFill>
                <a:effectLst/>
                <a:latin typeface="Times New Roman" pitchFamily="18" charset="0"/>
                <a:ea typeface="+mn-ea"/>
                <a:cs typeface="+mn-cs"/>
              </a:rPr>
              <a:t>Types of lateral force analysis that may be used</a:t>
            </a:r>
          </a:p>
          <a:p>
            <a:pPr marL="228600" lvl="0" indent="-228600">
              <a:buFont typeface="+mj-lt"/>
              <a:buAutoNum type="alphaLcPeriod"/>
            </a:pPr>
            <a:r>
              <a:rPr lang="en-US" sz="1200" kern="1200" dirty="0" smtClean="0">
                <a:solidFill>
                  <a:schemeClr val="tx1"/>
                </a:solidFill>
                <a:effectLst/>
                <a:latin typeface="Times New Roman" pitchFamily="18" charset="0"/>
                <a:ea typeface="+mn-ea"/>
                <a:cs typeface="+mn-cs"/>
              </a:rPr>
              <a:t>Special inspection requirements</a:t>
            </a:r>
          </a:p>
          <a:p>
            <a:pPr marL="228600" indent="-228600">
              <a:buFont typeface="+mj-lt"/>
              <a:buAutoNum type="alphaLcPeriod"/>
            </a:pPr>
            <a:r>
              <a:rPr lang="en-US" sz="1200" b="1" kern="1200" dirty="0" smtClean="0">
                <a:solidFill>
                  <a:schemeClr val="tx1"/>
                </a:solidFill>
                <a:effectLst/>
                <a:latin typeface="Times New Roman" pitchFamily="18" charset="0"/>
                <a:ea typeface="+mn-ea"/>
                <a:cs typeface="+mn-cs"/>
              </a:rPr>
              <a:t>All of the above</a:t>
            </a:r>
            <a:endParaRPr lang="en-US" dirty="0" smtClean="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26</a:t>
            </a:fld>
            <a:endParaRPr lang="en-US" dirty="0"/>
          </a:p>
        </p:txBody>
      </p:sp>
    </p:spTree>
    <p:extLst>
      <p:ext uri="{BB962C8B-B14F-4D97-AF65-F5344CB8AC3E}">
        <p14:creationId xmlns:p14="http://schemas.microsoft.com/office/powerpoint/2010/main" val="370373252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endParaRPr lang="en-US" baseline="0" dirty="0" smtClean="0"/>
          </a:p>
          <a:p>
            <a:pPr defTabSz="961034">
              <a:defRPr/>
            </a:pPr>
            <a:r>
              <a:rPr lang="en-US" dirty="0" smtClean="0"/>
              <a:t>To determine the Seismic Design Category, the designer must know the location of the structure, the site soil information, and know how to refer to the code maps and tables</a:t>
            </a:r>
            <a:r>
              <a:rPr lang="en-US" baseline="0" dirty="0" smtClean="0"/>
              <a:t> (or be able to use the USGS Seismic Design Parameters web app). These elements allow the designer to find the relevant parameters needed to determine the SDC.</a:t>
            </a:r>
          </a:p>
          <a:p>
            <a:endParaRPr lang="en-US" baseline="0" dirty="0" smtClean="0"/>
          </a:p>
          <a:p>
            <a:r>
              <a:rPr lang="en-US" baseline="0" dirty="0" smtClean="0"/>
              <a:t>The first step is to use seismic ground maps to find the </a:t>
            </a:r>
            <a:r>
              <a:rPr lang="en-US" b="1" baseline="0" dirty="0" smtClean="0"/>
              <a:t>Mapped Acceleration Parameters</a:t>
            </a:r>
            <a:r>
              <a:rPr lang="en-US" baseline="0" dirty="0" smtClean="0"/>
              <a:t> (S</a:t>
            </a:r>
            <a:r>
              <a:rPr lang="en-US" baseline="-25000" dirty="0" smtClean="0"/>
              <a:t>S</a:t>
            </a:r>
            <a:r>
              <a:rPr lang="en-US" baseline="0" dirty="0" smtClean="0"/>
              <a:t> and S</a:t>
            </a:r>
            <a:r>
              <a:rPr lang="en-US" baseline="-25000" dirty="0" smtClean="0"/>
              <a:t>1</a:t>
            </a:r>
            <a:r>
              <a:rPr lang="en-US" baseline="0" dirty="0" smtClean="0"/>
              <a:t>) based on the structure’s location.</a:t>
            </a:r>
          </a:p>
          <a:p>
            <a:endParaRPr lang="en-US" baseline="0" dirty="0" smtClean="0"/>
          </a:p>
          <a:p>
            <a:r>
              <a:rPr lang="en-US" baseline="0" dirty="0" smtClean="0"/>
              <a:t>Second, determine the </a:t>
            </a:r>
            <a:r>
              <a:rPr lang="en-US" b="1" baseline="0" dirty="0" smtClean="0"/>
              <a:t>Site Class </a:t>
            </a:r>
            <a:r>
              <a:rPr lang="en-US" baseline="0" dirty="0" smtClean="0"/>
              <a:t>based on its location and soil engineering properties.</a:t>
            </a:r>
          </a:p>
          <a:p>
            <a:endParaRPr lang="en-US" baseline="0" dirty="0" smtClean="0"/>
          </a:p>
          <a:p>
            <a:r>
              <a:rPr lang="en-US" baseline="0" dirty="0" smtClean="0"/>
              <a:t>Third, use the information from the Mapped Acceleration Parameters and Site Class to determine the </a:t>
            </a:r>
            <a:r>
              <a:rPr lang="en-US" b="1" baseline="0" dirty="0" smtClean="0"/>
              <a:t>Site Coefficients </a:t>
            </a:r>
            <a:r>
              <a:rPr lang="en-US" baseline="0" dirty="0" smtClean="0"/>
              <a:t>(F</a:t>
            </a:r>
            <a:r>
              <a:rPr lang="en-US" baseline="-25000" dirty="0" smtClean="0"/>
              <a:t>a</a:t>
            </a:r>
            <a:r>
              <a:rPr lang="en-US" baseline="0" dirty="0" smtClean="0"/>
              <a:t> and F</a:t>
            </a:r>
            <a:r>
              <a:rPr lang="en-US" baseline="-25000" dirty="0" smtClean="0"/>
              <a:t>V</a:t>
            </a:r>
            <a:r>
              <a:rPr lang="en-US" baseline="0" dirty="0" smtClean="0"/>
              <a:t>).</a:t>
            </a:r>
          </a:p>
          <a:p>
            <a:endParaRPr lang="en-US" baseline="0" dirty="0" smtClean="0"/>
          </a:p>
          <a:p>
            <a:r>
              <a:rPr lang="en-US" baseline="0" dirty="0" smtClean="0"/>
              <a:t>Fourth, using the Mapped Acceleration Parameters and the Site Coefficients, determine the </a:t>
            </a:r>
            <a:r>
              <a:rPr lang="en-US" b="1" baseline="0" dirty="0" smtClean="0"/>
              <a:t>Site Adjusted Spectral Response Acceleration </a:t>
            </a:r>
            <a:r>
              <a:rPr lang="en-US" baseline="0" dirty="0" smtClean="0"/>
              <a:t>parameters (S</a:t>
            </a:r>
            <a:r>
              <a:rPr lang="en-US" baseline="-25000" dirty="0" smtClean="0"/>
              <a:t>MS</a:t>
            </a:r>
            <a:r>
              <a:rPr lang="en-US" baseline="0" dirty="0" smtClean="0"/>
              <a:t> and S</a:t>
            </a:r>
            <a:r>
              <a:rPr lang="en-US" baseline="-25000" dirty="0" smtClean="0"/>
              <a:t>M1</a:t>
            </a:r>
            <a:r>
              <a:rPr lang="en-US" baseline="0" dirty="0" smtClean="0"/>
              <a:t>).</a:t>
            </a:r>
          </a:p>
          <a:p>
            <a:endParaRPr lang="en-US" baseline="0" dirty="0" smtClean="0"/>
          </a:p>
          <a:p>
            <a:r>
              <a:rPr lang="en-US" baseline="0" dirty="0" smtClean="0"/>
              <a:t>The fifth step is to use the Site Adjusted Spectral Response Acceleration parameters in a simple equation to find the </a:t>
            </a:r>
            <a:r>
              <a:rPr lang="en-US" b="1" baseline="0" dirty="0" smtClean="0"/>
              <a:t>Design Spectral Response Acceleration </a:t>
            </a:r>
            <a:r>
              <a:rPr lang="en-US" baseline="0" dirty="0" smtClean="0"/>
              <a:t>parameters (S</a:t>
            </a:r>
            <a:r>
              <a:rPr lang="en-US" baseline="-25000" dirty="0" smtClean="0"/>
              <a:t>DS</a:t>
            </a:r>
            <a:r>
              <a:rPr lang="en-US" baseline="0" dirty="0" smtClean="0"/>
              <a:t> and S</a:t>
            </a:r>
            <a:r>
              <a:rPr lang="en-US" baseline="-25000" dirty="0" smtClean="0"/>
              <a:t>D1</a:t>
            </a:r>
            <a:r>
              <a:rPr lang="en-US" baseline="0" dirty="0" smtClean="0"/>
              <a:t>).</a:t>
            </a:r>
          </a:p>
          <a:p>
            <a:endParaRPr lang="en-US" baseline="0" dirty="0" smtClean="0"/>
          </a:p>
          <a:p>
            <a:r>
              <a:rPr lang="en-US" baseline="0" dirty="0" smtClean="0"/>
              <a:t>Sixth, determine the </a:t>
            </a:r>
            <a:r>
              <a:rPr lang="en-US" b="1" baseline="0" dirty="0" smtClean="0"/>
              <a:t>Risk Category </a:t>
            </a:r>
            <a:r>
              <a:rPr lang="en-US" baseline="0" dirty="0" smtClean="0"/>
              <a:t>of the structure based on how essential the building is to society.</a:t>
            </a:r>
          </a:p>
          <a:p>
            <a:endParaRPr lang="en-US" baseline="0" dirty="0" smtClean="0"/>
          </a:p>
          <a:p>
            <a:r>
              <a:rPr lang="en-US" baseline="0" dirty="0" smtClean="0"/>
              <a:t>Finally, after determining all relevant parameters, the designer is able to determine the </a:t>
            </a:r>
            <a:r>
              <a:rPr lang="en-US" b="1" baseline="0" dirty="0" smtClean="0"/>
              <a:t>Seismic Design Category </a:t>
            </a:r>
            <a:r>
              <a:rPr lang="en-US" b="0" baseline="0" dirty="0" smtClean="0"/>
              <a:t>by </a:t>
            </a:r>
            <a:r>
              <a:rPr lang="en-US" baseline="0" dirty="0" smtClean="0"/>
              <a:t>using a table that takes into consideration the Design Spectral Response Parameters and the building’s Risk Category.</a:t>
            </a:r>
          </a:p>
          <a:p>
            <a:endParaRPr lang="en-US" baseline="0" dirty="0" smtClean="0"/>
          </a:p>
          <a:p>
            <a:r>
              <a:rPr lang="en-US" baseline="0" dirty="0" smtClean="0"/>
              <a:t>In this lesson, we’ll briefly review how to find each of these parameters by referencing ASCE 7-10, 2015 IBC, and our design example.</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27</a:t>
            </a:fld>
            <a:endParaRPr lang="en-US" dirty="0"/>
          </a:p>
        </p:txBody>
      </p:sp>
    </p:spTree>
    <p:extLst>
      <p:ext uri="{BB962C8B-B14F-4D97-AF65-F5344CB8AC3E}">
        <p14:creationId xmlns:p14="http://schemas.microsoft.com/office/powerpoint/2010/main" val="368154602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The Spectral Response Acceleration</a:t>
            </a:r>
            <a:r>
              <a:rPr lang="en-US" baseline="0" dirty="0" smtClean="0"/>
              <a:t> for Short Periods, S</a:t>
            </a:r>
            <a:r>
              <a:rPr lang="en-US" baseline="-25000" dirty="0" smtClean="0"/>
              <a:t>S</a:t>
            </a:r>
            <a:r>
              <a:rPr lang="en-US" baseline="0" dirty="0" smtClean="0"/>
              <a:t>, can be found using seismic ground motion maps.</a:t>
            </a:r>
            <a:endParaRPr lang="en-US" dirty="0" smtClean="0"/>
          </a:p>
          <a:p>
            <a:endParaRPr lang="en-US" dirty="0" smtClean="0"/>
          </a:p>
          <a:p>
            <a:r>
              <a:rPr lang="en-US" dirty="0" smtClean="0"/>
              <a:t>In</a:t>
            </a:r>
            <a:r>
              <a:rPr lang="en-US" baseline="0" dirty="0" smtClean="0"/>
              <a:t> the 2012 IBC, t</a:t>
            </a:r>
            <a:r>
              <a:rPr lang="en-US" dirty="0" smtClean="0"/>
              <a:t>he seismic ground motion maps have been updated to match ASCE 7-10. The titles of the maps in IBC were revised from “Maximum Considered Earthquake Ground Motion” to “Risk-Targeted Maximum Considered Earthquake (MCE</a:t>
            </a:r>
            <a:r>
              <a:rPr lang="en-US" baseline="-25000" dirty="0" smtClean="0"/>
              <a:t>R</a:t>
            </a:r>
            <a:r>
              <a:rPr lang="en-US" dirty="0" smtClean="0"/>
              <a:t>) Ground Motion Response Accelerations” in order to reflect the titles in 2009 NEHRP and ASCE 7-10.</a:t>
            </a:r>
          </a:p>
          <a:p>
            <a:endParaRPr lang="en-US" dirty="0" smtClean="0"/>
          </a:p>
          <a:p>
            <a:r>
              <a:rPr lang="en-US" dirty="0" smtClean="0"/>
              <a:t>Our design example is located</a:t>
            </a:r>
            <a:r>
              <a:rPr lang="en-US" baseline="0" dirty="0" smtClean="0"/>
              <a:t> in Sacramento, just north of the American River between highways 50 and 80. Using the seismic ground motion maps, we find an S</a:t>
            </a:r>
            <a:r>
              <a:rPr lang="en-US" baseline="-25000" dirty="0" smtClean="0"/>
              <a:t>S</a:t>
            </a:r>
            <a:r>
              <a:rPr lang="en-US" baseline="0" dirty="0" smtClean="0"/>
              <a:t> of roughly 53% of g (gravitational acceleration).</a:t>
            </a:r>
          </a:p>
          <a:p>
            <a:endParaRPr lang="en-US" baseline="0" dirty="0" smtClean="0"/>
          </a:p>
          <a:p>
            <a:r>
              <a:rPr lang="en-US" baseline="0" dirty="0" smtClean="0"/>
              <a:t>Some of these maps can be difficult to read. After we locate our values using the traditional way, we’ll try another solution using the web app available from USGS.gov.</a:t>
            </a:r>
            <a:endParaRPr lang="en-US" dirty="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28</a:t>
            </a:fld>
            <a:endParaRPr lang="en-US" dirty="0"/>
          </a:p>
        </p:txBody>
      </p:sp>
    </p:spTree>
    <p:extLst>
      <p:ext uri="{BB962C8B-B14F-4D97-AF65-F5344CB8AC3E}">
        <p14:creationId xmlns:p14="http://schemas.microsoft.com/office/powerpoint/2010/main" val="149219898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The Spectral Response Acceleration for 1</a:t>
            </a:r>
            <a:r>
              <a:rPr lang="en-US" baseline="0" dirty="0" smtClean="0"/>
              <a:t> Second Periods, S</a:t>
            </a:r>
            <a:r>
              <a:rPr lang="en-US" baseline="-25000" dirty="0" smtClean="0"/>
              <a:t>1</a:t>
            </a:r>
            <a:r>
              <a:rPr lang="en-US" baseline="0" dirty="0" smtClean="0"/>
              <a:t>, is similarly found using the seismic ground motion maps. For our Sacramento design example, S</a:t>
            </a:r>
            <a:r>
              <a:rPr lang="en-US" baseline="-25000" dirty="0" smtClean="0"/>
              <a:t>1</a:t>
            </a:r>
            <a:r>
              <a:rPr lang="en-US" baseline="0" dirty="0" smtClean="0"/>
              <a:t> is approximately 25% of g (gravitational acceleration).</a:t>
            </a:r>
            <a:endParaRPr lang="en-US" dirty="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29</a:t>
            </a:fld>
            <a:endParaRPr lang="en-US" dirty="0"/>
          </a:p>
        </p:txBody>
      </p:sp>
    </p:spTree>
    <p:extLst>
      <p:ext uri="{BB962C8B-B14F-4D97-AF65-F5344CB8AC3E}">
        <p14:creationId xmlns:p14="http://schemas.microsoft.com/office/powerpoint/2010/main" val="231058200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endParaRPr lang="en-US" b="0" dirty="0" smtClean="0"/>
          </a:p>
          <a:p>
            <a:r>
              <a:rPr lang="en-US" b="0" dirty="0" smtClean="0"/>
              <a:t>The</a:t>
            </a:r>
            <a:r>
              <a:rPr lang="en-US" b="0" baseline="0" dirty="0" smtClean="0"/>
              <a:t> Site Class is a classification assigned to a site based on the types of soils present and their engineering properties. Table 20.3-1 in ASCE 7-10 provides a breakdown of the different types.</a:t>
            </a:r>
            <a:endParaRPr lang="en-US" b="0" dirty="0" smtClean="0"/>
          </a:p>
          <a:p>
            <a:endParaRPr lang="en-US" b="0" dirty="0" smtClean="0"/>
          </a:p>
          <a:p>
            <a:r>
              <a:rPr lang="en-US" b="1" dirty="0" smtClean="0"/>
              <a:t>Ask</a:t>
            </a:r>
          </a:p>
          <a:p>
            <a:r>
              <a:rPr lang="en-US" b="0" dirty="0" smtClean="0"/>
              <a:t>How</a:t>
            </a:r>
            <a:r>
              <a:rPr lang="en-US" b="0" baseline="0" dirty="0" smtClean="0"/>
              <a:t> would you determine the Site Class if you do not know the soil’s engineering properties?</a:t>
            </a:r>
          </a:p>
          <a:p>
            <a:endParaRPr lang="en-US" b="0" baseline="0" dirty="0" smtClean="0"/>
          </a:p>
          <a:p>
            <a:r>
              <a:rPr lang="en-US" b="1" baseline="0" dirty="0" smtClean="0"/>
              <a:t>Say</a:t>
            </a:r>
          </a:p>
          <a:p>
            <a:r>
              <a:rPr lang="en-US" b="0" baseline="0" dirty="0" smtClean="0"/>
              <a:t>Where the soil properties are not known in sufficient detail to determine the Site Class, Site Class D shall be used unless the authority having jurisdiction or geotechnical data determines Site Class E or F soil are present at the site. If you’re still not sure, hire a geotechnical engineer to obtain a soils report for the site. </a:t>
            </a:r>
          </a:p>
          <a:p>
            <a:endParaRPr lang="en-US" b="0" baseline="0" dirty="0" smtClean="0"/>
          </a:p>
          <a:p>
            <a:r>
              <a:rPr lang="en-US" b="0" baseline="0" dirty="0" smtClean="0"/>
              <a:t>Per ASCE 7-10 Section 11.8.2, a “geotechnical investigation is required for structures assigned a seismic design category C, D, E, or F.” If the structure ends up being a design category C or higher, a </a:t>
            </a:r>
            <a:r>
              <a:rPr lang="en-US" b="0" baseline="0" dirty="0" err="1" smtClean="0"/>
              <a:t>geotech</a:t>
            </a:r>
            <a:r>
              <a:rPr lang="en-US" b="0" baseline="0" dirty="0" smtClean="0"/>
              <a:t> report is required. However, per the “EXCEPTION”, actual field borings may not be required if prior evaluations of nearby sites exist, when approved by the building department.</a:t>
            </a:r>
          </a:p>
          <a:p>
            <a:endParaRPr lang="en-US" b="0" baseline="0" dirty="0" smtClean="0"/>
          </a:p>
          <a:p>
            <a:r>
              <a:rPr lang="en-US" b="0" baseline="0" dirty="0" smtClean="0"/>
              <a:t>For the design example in this presentation, we will assume Site Class D for simplicity. Also, per IBC 1613.3.2, “where the soil properties are not known in sufficient detail to determine the site class, Site Class D shall be used unless the building official or </a:t>
            </a:r>
            <a:r>
              <a:rPr lang="en-US" b="0" baseline="0" dirty="0" err="1" smtClean="0"/>
              <a:t>geotech</a:t>
            </a:r>
            <a:r>
              <a:rPr lang="en-US" b="0" baseline="0" dirty="0" smtClean="0"/>
              <a:t> data determines Site Class E or F soils are present.” This is repeated in ASCE 7-10 Section 20.1.</a:t>
            </a:r>
          </a:p>
          <a:p>
            <a:endParaRPr lang="en-US" b="0" baseline="0" dirty="0" smtClean="0"/>
          </a:p>
          <a:p>
            <a:r>
              <a:rPr lang="en-US" b="1" dirty="0" smtClean="0"/>
              <a:t>Presenter Note</a:t>
            </a:r>
          </a:p>
          <a:p>
            <a:r>
              <a:rPr lang="en-US" b="0" dirty="0" smtClean="0"/>
              <a:t>This slide features information that will be found on the post-training</a:t>
            </a:r>
            <a:r>
              <a:rPr lang="en-US" b="0" baseline="0" dirty="0" smtClean="0"/>
              <a:t> knowledge assessment:</a:t>
            </a:r>
          </a:p>
          <a:p>
            <a:endParaRPr lang="en-US" b="0" baseline="0" dirty="0" smtClean="0"/>
          </a:p>
          <a:p>
            <a:pPr lvl="0"/>
            <a:r>
              <a:rPr lang="en-US" sz="1200" kern="1200" dirty="0" smtClean="0">
                <a:solidFill>
                  <a:schemeClr val="tx1"/>
                </a:solidFill>
                <a:effectLst/>
                <a:latin typeface="Times New Roman" pitchFamily="18" charset="0"/>
                <a:ea typeface="+mn-ea"/>
                <a:cs typeface="+mn-cs"/>
              </a:rPr>
              <a:t>Per IBC 2012 Section 1613.5.2 (Exception): If soil properties are not known in sufficient detail, then Site Class ____ shall be used unless the building official or geotechnical data determines a higher Site Class soil is likely present at the site.</a:t>
            </a:r>
          </a:p>
          <a:p>
            <a:pPr marL="228600" lvl="0" indent="-228600">
              <a:buFont typeface="+mj-lt"/>
              <a:buAutoNum type="alphaLcPeriod"/>
            </a:pPr>
            <a:r>
              <a:rPr lang="en-US" sz="1200" kern="1200" dirty="0" smtClean="0">
                <a:solidFill>
                  <a:schemeClr val="tx1"/>
                </a:solidFill>
                <a:effectLst/>
                <a:latin typeface="Times New Roman" pitchFamily="18" charset="0"/>
                <a:ea typeface="+mn-ea"/>
                <a:cs typeface="+mn-cs"/>
              </a:rPr>
              <a:t>Site Class A</a:t>
            </a:r>
          </a:p>
          <a:p>
            <a:pPr marL="228600" lvl="0" indent="-228600">
              <a:buFont typeface="+mj-lt"/>
              <a:buAutoNum type="alphaLcPeriod"/>
            </a:pPr>
            <a:r>
              <a:rPr lang="en-US" sz="1200" kern="1200" dirty="0" smtClean="0">
                <a:solidFill>
                  <a:schemeClr val="tx1"/>
                </a:solidFill>
                <a:effectLst/>
                <a:latin typeface="Times New Roman" pitchFamily="18" charset="0"/>
                <a:ea typeface="+mn-ea"/>
                <a:cs typeface="+mn-cs"/>
              </a:rPr>
              <a:t>Site Class B</a:t>
            </a:r>
          </a:p>
          <a:p>
            <a:pPr marL="228600" lvl="0" indent="-228600">
              <a:buFont typeface="+mj-lt"/>
              <a:buAutoNum type="alphaLcPeriod"/>
            </a:pPr>
            <a:r>
              <a:rPr lang="en-US" sz="1200" kern="1200" dirty="0" smtClean="0">
                <a:solidFill>
                  <a:schemeClr val="tx1"/>
                </a:solidFill>
                <a:effectLst/>
                <a:latin typeface="Times New Roman" pitchFamily="18" charset="0"/>
                <a:ea typeface="+mn-ea"/>
                <a:cs typeface="+mn-cs"/>
              </a:rPr>
              <a:t>Site Class C</a:t>
            </a:r>
          </a:p>
          <a:p>
            <a:pPr marL="228600" indent="-228600">
              <a:buFont typeface="+mj-lt"/>
              <a:buAutoNum type="alphaLcPeriod"/>
            </a:pPr>
            <a:r>
              <a:rPr lang="en-US" sz="1200" b="1" kern="1200" dirty="0" smtClean="0">
                <a:solidFill>
                  <a:schemeClr val="tx1"/>
                </a:solidFill>
                <a:effectLst/>
                <a:latin typeface="Times New Roman" pitchFamily="18" charset="0"/>
                <a:ea typeface="+mn-ea"/>
                <a:cs typeface="+mn-cs"/>
              </a:rPr>
              <a:t>Site Class D</a:t>
            </a:r>
            <a:endParaRPr lang="en-US" b="0" dirty="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30</a:t>
            </a:fld>
            <a:endParaRPr lang="en-US" dirty="0"/>
          </a:p>
        </p:txBody>
      </p:sp>
    </p:spTree>
    <p:extLst>
      <p:ext uri="{BB962C8B-B14F-4D97-AF65-F5344CB8AC3E}">
        <p14:creationId xmlns:p14="http://schemas.microsoft.com/office/powerpoint/2010/main" val="13801859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Review the submission process for audiences requiring IACET CEU credits.</a:t>
            </a:r>
          </a:p>
          <a:p>
            <a:endParaRPr lang="en-US" dirty="0" smtClean="0"/>
          </a:p>
          <a:p>
            <a:r>
              <a:rPr lang="en-US" dirty="0" smtClean="0"/>
              <a:t>For those seeking IACET credit, they must take and pass the online test. They must self-report CEU credits to their certifying organization or agency.</a:t>
            </a:r>
          </a:p>
          <a:p>
            <a:endParaRPr lang="en-US" dirty="0" smtClean="0"/>
          </a:p>
          <a:p>
            <a:r>
              <a:rPr lang="en-US" dirty="0" smtClean="0"/>
              <a:t>Explain the credits awarded: IACET: </a:t>
            </a:r>
            <a:r>
              <a:rPr lang="en-US" dirty="0" smtClean="0"/>
              <a:t>0.3 </a:t>
            </a:r>
            <a:r>
              <a:rPr lang="en-US" dirty="0" smtClean="0"/>
              <a:t>(Equivalent to </a:t>
            </a:r>
            <a:r>
              <a:rPr lang="en-US" dirty="0" smtClean="0"/>
              <a:t>3 hours) </a:t>
            </a:r>
            <a:r>
              <a:rPr lang="en-US" dirty="0" smtClean="0"/>
              <a:t>CEUs.</a:t>
            </a:r>
          </a:p>
        </p:txBody>
      </p:sp>
      <p:sp>
        <p:nvSpPr>
          <p:cNvPr id="4" name="Slide Number Placeholder 3"/>
          <p:cNvSpPr>
            <a:spLocks noGrp="1"/>
          </p:cNvSpPr>
          <p:nvPr>
            <p:ph type="sldNum" sz="quarter" idx="10"/>
          </p:nvPr>
        </p:nvSpPr>
        <p:spPr/>
        <p:txBody>
          <a:bodyPr/>
          <a:lstStyle/>
          <a:p>
            <a:fld id="{41BDAC27-EA65-4CFE-B3FB-06977A465F32}" type="slidenum">
              <a:rPr lang="en-US" smtClean="0"/>
              <a:t>4</a:t>
            </a:fld>
            <a:endParaRPr lang="en-US"/>
          </a:p>
        </p:txBody>
      </p:sp>
    </p:spTree>
    <p:extLst>
      <p:ext uri="{BB962C8B-B14F-4D97-AF65-F5344CB8AC3E}">
        <p14:creationId xmlns:p14="http://schemas.microsoft.com/office/powerpoint/2010/main" val="389614261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Once we’ve determined the Mapped Acceleration Parameter</a:t>
            </a:r>
            <a:r>
              <a:rPr lang="en-US" baseline="0" dirty="0" smtClean="0"/>
              <a:t> and the Site Class, we can find the Site Coefficients using IBC 2012 Table 1613.3.3(1).</a:t>
            </a:r>
          </a:p>
          <a:p>
            <a:endParaRPr lang="en-US" baseline="0" dirty="0" smtClean="0"/>
          </a:p>
          <a:p>
            <a:r>
              <a:rPr lang="en-US" baseline="0" dirty="0" smtClean="0"/>
              <a:t>Because our example structure is Site Class D and its Short Period Mapped Acceleration Parameter (S</a:t>
            </a:r>
            <a:r>
              <a:rPr lang="en-US" baseline="-25000" dirty="0" smtClean="0"/>
              <a:t>S</a:t>
            </a:r>
            <a:r>
              <a:rPr lang="en-US" baseline="0" dirty="0" smtClean="0"/>
              <a:t>) equals 0.53g, we find the Short Period Site Coefficient (F</a:t>
            </a:r>
            <a:r>
              <a:rPr lang="en-US" baseline="-25000" dirty="0" smtClean="0"/>
              <a:t>a</a:t>
            </a:r>
            <a:r>
              <a:rPr lang="en-US" baseline="0" dirty="0" smtClean="0"/>
              <a:t>) to be approximately interpolated to 1.3.</a:t>
            </a:r>
            <a:endParaRPr lang="en-US" dirty="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31</a:t>
            </a:fld>
            <a:endParaRPr lang="en-US" dirty="0"/>
          </a:p>
        </p:txBody>
      </p:sp>
    </p:spTree>
    <p:extLst>
      <p:ext uri="{BB962C8B-B14F-4D97-AF65-F5344CB8AC3E}">
        <p14:creationId xmlns:p14="http://schemas.microsoft.com/office/powerpoint/2010/main" val="154835291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baseline="0" dirty="0" smtClean="0"/>
              <a:t>Finding the 1 Second Period Site Coefficient has the same process. Because our example structure is Site Class D and its 1 Second Period Mapped Acceleration Parameter (S</a:t>
            </a:r>
            <a:r>
              <a:rPr lang="en-US" baseline="-25000" dirty="0" smtClean="0"/>
              <a:t>1</a:t>
            </a:r>
            <a:r>
              <a:rPr lang="en-US" baseline="0" dirty="0" smtClean="0"/>
              <a:t>) equals 0.25g, we find the Short Period Site Coefficient (F</a:t>
            </a:r>
            <a:r>
              <a:rPr lang="en-US" baseline="-25000" dirty="0" smtClean="0"/>
              <a:t>V</a:t>
            </a:r>
            <a:r>
              <a:rPr lang="en-US" baseline="0" dirty="0" smtClean="0"/>
              <a:t>) to be approximately interpolated to 1.9.</a:t>
            </a:r>
            <a:endParaRPr lang="en-US" dirty="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32</a:t>
            </a:fld>
            <a:endParaRPr lang="en-US" dirty="0"/>
          </a:p>
        </p:txBody>
      </p:sp>
    </p:spTree>
    <p:extLst>
      <p:ext uri="{BB962C8B-B14F-4D97-AF65-F5344CB8AC3E}">
        <p14:creationId xmlns:p14="http://schemas.microsoft.com/office/powerpoint/2010/main" val="154835291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Now that</a:t>
            </a:r>
            <a:r>
              <a:rPr lang="en-US" baseline="0" dirty="0" smtClean="0"/>
              <a:t> we’ve found the Site Coefficients (F</a:t>
            </a:r>
            <a:r>
              <a:rPr lang="en-US" baseline="-25000" dirty="0" smtClean="0"/>
              <a:t>a</a:t>
            </a:r>
            <a:r>
              <a:rPr lang="en-US" baseline="0" dirty="0" smtClean="0"/>
              <a:t> and F</a:t>
            </a:r>
            <a:r>
              <a:rPr lang="en-US" baseline="-25000" dirty="0" smtClean="0"/>
              <a:t>V</a:t>
            </a:r>
            <a:r>
              <a:rPr lang="en-US" baseline="0" dirty="0" smtClean="0"/>
              <a:t>) and Mapped Acceleration Parameters (S</a:t>
            </a:r>
            <a:r>
              <a:rPr lang="en-US" baseline="-25000" dirty="0" smtClean="0"/>
              <a:t>S</a:t>
            </a:r>
            <a:r>
              <a:rPr lang="en-US" baseline="0" dirty="0" smtClean="0"/>
              <a:t> and S</a:t>
            </a:r>
            <a:r>
              <a:rPr lang="en-US" baseline="-25000" dirty="0" smtClean="0"/>
              <a:t>1</a:t>
            </a:r>
            <a:r>
              <a:rPr lang="en-US" baseline="0" dirty="0" smtClean="0"/>
              <a:t>)</a:t>
            </a:r>
            <a:r>
              <a:rPr lang="en-US" dirty="0" smtClean="0"/>
              <a:t>, we can find determine the Site Adjusted Spectral Response Acceleration parameters (S</a:t>
            </a:r>
            <a:r>
              <a:rPr lang="en-US" baseline="-25000" dirty="0" smtClean="0"/>
              <a:t>MS</a:t>
            </a:r>
            <a:r>
              <a:rPr lang="en-US" dirty="0" smtClean="0"/>
              <a:t> and S</a:t>
            </a:r>
            <a:r>
              <a:rPr lang="en-US" baseline="-25000" dirty="0" smtClean="0"/>
              <a:t>M1</a:t>
            </a:r>
            <a:r>
              <a:rPr lang="en-US" dirty="0" smtClean="0"/>
              <a:t>) using</a:t>
            </a:r>
            <a:r>
              <a:rPr lang="en-US" baseline="0" dirty="0" smtClean="0"/>
              <a:t> </a:t>
            </a:r>
            <a:r>
              <a:rPr lang="en-US" dirty="0" smtClean="0"/>
              <a:t>equations found in IBC 16-37/38 and ASCE 7-10 11.4-1/2.</a:t>
            </a:r>
          </a:p>
          <a:p>
            <a:endParaRPr lang="en-US" dirty="0" smtClean="0"/>
          </a:p>
          <a:p>
            <a:r>
              <a:rPr lang="en-US" dirty="0" smtClean="0"/>
              <a:t>S</a:t>
            </a:r>
            <a:r>
              <a:rPr lang="en-US" baseline="-25000" dirty="0" smtClean="0"/>
              <a:t>MS</a:t>
            </a:r>
            <a:r>
              <a:rPr lang="en-US" dirty="0" smtClean="0"/>
              <a:t> and S</a:t>
            </a:r>
            <a:r>
              <a:rPr lang="en-US" baseline="-25000" dirty="0" smtClean="0"/>
              <a:t>M1</a:t>
            </a:r>
            <a:r>
              <a:rPr lang="en-US" dirty="0" smtClean="0"/>
              <a:t> are the maximum</a:t>
            </a:r>
            <a:r>
              <a:rPr lang="en-US" baseline="0" dirty="0" smtClean="0"/>
              <a:t> considered earthquake response acceleration for short periods and 1-second periods.</a:t>
            </a:r>
          </a:p>
          <a:p>
            <a:endParaRPr lang="en-US" baseline="0" dirty="0" smtClean="0"/>
          </a:p>
          <a:p>
            <a:r>
              <a:rPr lang="en-US" baseline="0" dirty="0" smtClean="0"/>
              <a:t>Using these equations in our design example is easy. By plugging in our short period values, we find an S</a:t>
            </a:r>
            <a:r>
              <a:rPr lang="en-US" baseline="-25000" dirty="0" smtClean="0"/>
              <a:t>MS</a:t>
            </a:r>
            <a:r>
              <a:rPr lang="en-US" baseline="0" dirty="0" smtClean="0"/>
              <a:t> of 0.689. And by plugging in our 1 second values, we find an S</a:t>
            </a:r>
            <a:r>
              <a:rPr lang="en-US" baseline="-25000" dirty="0" smtClean="0"/>
              <a:t>M1</a:t>
            </a:r>
            <a:r>
              <a:rPr lang="en-US" baseline="0" dirty="0" smtClean="0"/>
              <a:t> of 0.475.</a:t>
            </a:r>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33</a:t>
            </a:fld>
            <a:endParaRPr lang="en-US" dirty="0"/>
          </a:p>
        </p:txBody>
      </p:sp>
    </p:spTree>
    <p:extLst>
      <p:ext uri="{BB962C8B-B14F-4D97-AF65-F5344CB8AC3E}">
        <p14:creationId xmlns:p14="http://schemas.microsoft.com/office/powerpoint/2010/main" val="179570555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The five-percent damped design spectral response acceleration at short periods, S</a:t>
            </a:r>
            <a:r>
              <a:rPr lang="en-US" baseline="-25000" dirty="0" smtClean="0"/>
              <a:t>DS</a:t>
            </a:r>
            <a:r>
              <a:rPr lang="en-US" dirty="0" smtClean="0"/>
              <a:t>, and at 1-second period, S</a:t>
            </a:r>
            <a:r>
              <a:rPr lang="en-US" baseline="-25000" dirty="0" smtClean="0"/>
              <a:t>D1</a:t>
            </a:r>
            <a:r>
              <a:rPr lang="en-US" dirty="0" smtClean="0"/>
              <a:t>,</a:t>
            </a:r>
            <a:r>
              <a:rPr lang="en-US" baseline="0" dirty="0" smtClean="0"/>
              <a:t> can be derived using these simple equations provided in both the IBC and ASCE 7.</a:t>
            </a:r>
          </a:p>
          <a:p>
            <a:endParaRPr lang="en-US" b="0" baseline="0" dirty="0" smtClean="0"/>
          </a:p>
          <a:p>
            <a:r>
              <a:rPr lang="en-US" b="0" baseline="0" dirty="0" smtClean="0"/>
              <a:t>Back to our design example: By plugging in our S</a:t>
            </a:r>
            <a:r>
              <a:rPr lang="en-US" b="0" baseline="-25000" dirty="0" smtClean="0"/>
              <a:t>MS</a:t>
            </a:r>
            <a:r>
              <a:rPr lang="en-US" b="0" baseline="0" dirty="0" smtClean="0"/>
              <a:t> and S</a:t>
            </a:r>
            <a:r>
              <a:rPr lang="en-US" b="0" baseline="-25000" dirty="0" smtClean="0"/>
              <a:t>M1</a:t>
            </a:r>
            <a:r>
              <a:rPr lang="en-US" b="0" baseline="0" dirty="0" smtClean="0"/>
              <a:t> values, we receive an S</a:t>
            </a:r>
            <a:r>
              <a:rPr lang="en-US" b="0" baseline="-25000" dirty="0" smtClean="0"/>
              <a:t>DS</a:t>
            </a:r>
            <a:r>
              <a:rPr lang="en-US" b="0" baseline="0" dirty="0" smtClean="0"/>
              <a:t> of 0.455 and an S</a:t>
            </a:r>
            <a:r>
              <a:rPr lang="en-US" b="0" baseline="-25000" dirty="0" smtClean="0"/>
              <a:t>D1</a:t>
            </a:r>
            <a:r>
              <a:rPr lang="en-US" b="0" baseline="0" dirty="0" smtClean="0"/>
              <a:t> or 0.316.</a:t>
            </a:r>
            <a:endParaRPr lang="en-US" b="0" dirty="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34</a:t>
            </a:fld>
            <a:endParaRPr lang="en-US" dirty="0"/>
          </a:p>
        </p:txBody>
      </p:sp>
    </p:spTree>
    <p:extLst>
      <p:ext uri="{BB962C8B-B14F-4D97-AF65-F5344CB8AC3E}">
        <p14:creationId xmlns:p14="http://schemas.microsoft.com/office/powerpoint/2010/main" val="179570555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endParaRPr lang="en-US" dirty="0" smtClean="0"/>
          </a:p>
          <a:p>
            <a:r>
              <a:rPr lang="en-US" dirty="0" smtClean="0"/>
              <a:t>A rational basis should be used to determine the Risk Category for structural design, which is primarily based on the number of persons whose lives would be endangered or whose welfare  would be affected in the event of failure. Four levels of risk are identified and structures are assigned to one of the categories according to the criteria listed in ASCE 7-10 Table 1.5-1. Classification</a:t>
            </a:r>
            <a:r>
              <a:rPr lang="en-US" baseline="0" dirty="0" smtClean="0"/>
              <a:t> </a:t>
            </a:r>
            <a:r>
              <a:rPr lang="en-US" dirty="0" smtClean="0"/>
              <a:t>reflects a progression of the anticipated seriousness of the consequence of failure from lowest risk to human life to highest.</a:t>
            </a:r>
          </a:p>
          <a:p>
            <a:endParaRPr lang="en-US" dirty="0" smtClean="0"/>
          </a:p>
          <a:p>
            <a:r>
              <a:rPr lang="en-US" dirty="0" smtClean="0"/>
              <a:t>Risk Category I contains low hazard structures, such as barns, storages, and gatehouses.</a:t>
            </a:r>
          </a:p>
          <a:p>
            <a:endParaRPr lang="en-US" dirty="0" smtClean="0"/>
          </a:p>
          <a:p>
            <a:r>
              <a:rPr lang="en-US" dirty="0" smtClean="0"/>
              <a:t>Risk</a:t>
            </a:r>
            <a:r>
              <a:rPr lang="en-US" baseline="0" dirty="0" smtClean="0"/>
              <a:t> Category III contains structures that pose substantial public hazard in the event of failure. This includes schools, prisons, and small healthcare facilities.</a:t>
            </a:r>
          </a:p>
          <a:p>
            <a:endParaRPr lang="en-US" baseline="0" dirty="0" smtClean="0"/>
          </a:p>
          <a:p>
            <a:r>
              <a:rPr lang="en-US" baseline="0" dirty="0" smtClean="0"/>
              <a:t>Buildings and structures in Risk Category IV are essential for recovery. This category is reserved for hospitals, police stations, emergency centers, and other similar facilities.</a:t>
            </a:r>
          </a:p>
          <a:p>
            <a:endParaRPr lang="en-US" baseline="0" dirty="0" smtClean="0"/>
          </a:p>
          <a:p>
            <a:r>
              <a:rPr lang="en-US" baseline="0" dirty="0" smtClean="0"/>
              <a:t>All other structures belong in Risk Category II, where you will find most residential, commercial, and industrial buildings.</a:t>
            </a:r>
          </a:p>
          <a:p>
            <a:endParaRPr lang="en-US" baseline="0" dirty="0" smtClean="0"/>
          </a:p>
          <a:p>
            <a:r>
              <a:rPr lang="en-US" baseline="0" dirty="0" smtClean="0"/>
              <a:t>For simplicity, the Sacramento building in our design example will fall into Risk Category II.</a:t>
            </a:r>
            <a:endParaRPr lang="en-US" b="1" dirty="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35</a:t>
            </a:fld>
            <a:endParaRPr lang="en-US" dirty="0"/>
          </a:p>
        </p:txBody>
      </p:sp>
    </p:spTree>
    <p:extLst>
      <p:ext uri="{BB962C8B-B14F-4D97-AF65-F5344CB8AC3E}">
        <p14:creationId xmlns:p14="http://schemas.microsoft.com/office/powerpoint/2010/main" val="110924170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Once you know your Risk Category, you can use tables</a:t>
            </a:r>
            <a:r>
              <a:rPr lang="en-US" baseline="0" dirty="0" smtClean="0"/>
              <a:t> in ASCE 7-10 or 2015 IBC to find the Seismic Design Category.</a:t>
            </a:r>
          </a:p>
          <a:p>
            <a:endParaRPr lang="en-US" baseline="0" dirty="0" smtClean="0"/>
          </a:p>
          <a:p>
            <a:r>
              <a:rPr lang="en-US" baseline="0" dirty="0" smtClean="0"/>
              <a:t>Use 2015 IBC Table 1613.3.5(1) or ASCE 7-10 Table 11.6-1 with S</a:t>
            </a:r>
            <a:r>
              <a:rPr lang="en-US" baseline="-25000" dirty="0" smtClean="0"/>
              <a:t>DS</a:t>
            </a:r>
            <a:r>
              <a:rPr lang="en-US" baseline="0" dirty="0" smtClean="0"/>
              <a:t>.</a:t>
            </a:r>
          </a:p>
          <a:p>
            <a:r>
              <a:rPr lang="en-US" baseline="0" dirty="0" smtClean="0"/>
              <a:t>Use 2015 IBC Table 1613.3.5(2) or ASCE 7-10 Table 11.6-2 with S</a:t>
            </a:r>
            <a:r>
              <a:rPr lang="en-US" baseline="-25000" dirty="0" smtClean="0"/>
              <a:t>D1</a:t>
            </a:r>
            <a:r>
              <a:rPr lang="en-US" baseline="0" dirty="0" smtClean="0"/>
              <a:t>.</a:t>
            </a:r>
          </a:p>
          <a:p>
            <a:endParaRPr lang="en-US" baseline="0" dirty="0" smtClean="0"/>
          </a:p>
          <a:p>
            <a:r>
              <a:rPr lang="en-US" baseline="0" dirty="0" smtClean="0"/>
              <a:t>By matching our Risk Category to the value of S</a:t>
            </a:r>
            <a:r>
              <a:rPr lang="en-US" baseline="-25000" dirty="0" smtClean="0"/>
              <a:t>DS</a:t>
            </a:r>
            <a:r>
              <a:rPr lang="en-US" baseline="0" dirty="0" smtClean="0"/>
              <a:t> (0.455) and S</a:t>
            </a:r>
            <a:r>
              <a:rPr lang="en-US" baseline="-25000" dirty="0" smtClean="0"/>
              <a:t>D1</a:t>
            </a:r>
            <a:r>
              <a:rPr lang="en-US" baseline="0" dirty="0" smtClean="0"/>
              <a:t> (0.316), we receive Seismic Design Category D for our example. It is important to remember that you must assign the most severe category you find based on both tables. </a:t>
            </a:r>
          </a:p>
          <a:p>
            <a:endParaRPr lang="en-US" baseline="0" dirty="0" smtClean="0"/>
          </a:p>
          <a:p>
            <a:r>
              <a:rPr lang="en-US" baseline="0" dirty="0" smtClean="0"/>
              <a:t>Here’s a breakdown of the assigned classifications:</a:t>
            </a:r>
          </a:p>
          <a:p>
            <a:endParaRPr lang="en-US" baseline="0" dirty="0" smtClean="0"/>
          </a:p>
          <a:p>
            <a:pPr marL="180194" indent="-180194">
              <a:buFont typeface="Arial" panose="020B0604020202020204" pitchFamily="34" charset="0"/>
              <a:buChar char="•"/>
            </a:pPr>
            <a:r>
              <a:rPr lang="en-US" b="1" baseline="0" dirty="0" smtClean="0"/>
              <a:t>Seismic Design Category A: </a:t>
            </a:r>
            <a:r>
              <a:rPr lang="en-US" baseline="0" dirty="0" smtClean="0"/>
              <a:t>Corresponds to buildings in areas where expected ground shaking will be minor. Good soils.</a:t>
            </a:r>
          </a:p>
          <a:p>
            <a:pPr marL="180194" indent="-180194">
              <a:buFont typeface="Arial" panose="020B0604020202020204" pitchFamily="34" charset="0"/>
              <a:buChar char="•"/>
            </a:pPr>
            <a:r>
              <a:rPr lang="en-US" b="1" baseline="0" dirty="0" smtClean="0"/>
              <a:t>Seismic Design Category B: </a:t>
            </a:r>
            <a:r>
              <a:rPr lang="en-US" baseline="0" dirty="0" smtClean="0"/>
              <a:t>Corresponds to buildings of Risk Categories I, II, and III where expected ground shaking will be moderate. Stratified soils with good and poor soils.</a:t>
            </a:r>
          </a:p>
          <a:p>
            <a:pPr marL="180194" indent="-180194">
              <a:buFont typeface="Arial" panose="020B0604020202020204" pitchFamily="34" charset="0"/>
              <a:buChar char="•"/>
            </a:pPr>
            <a:r>
              <a:rPr lang="en-US" b="1" baseline="0" dirty="0" smtClean="0"/>
              <a:t>Seismic Design Category C: </a:t>
            </a:r>
            <a:r>
              <a:rPr lang="en-US" baseline="0" dirty="0" smtClean="0"/>
              <a:t>Corresponds to buildings of Risk Category IV where expected ground shaking will be moderate; also corresponds to buildings of Risk Categories I, II, and III where more severe ground shaking will occur.</a:t>
            </a:r>
          </a:p>
          <a:p>
            <a:pPr marL="180194" indent="-180194">
              <a:buFont typeface="Arial" panose="020B0604020202020204" pitchFamily="34" charset="0"/>
              <a:buChar char="•"/>
            </a:pPr>
            <a:r>
              <a:rPr lang="en-US" b="1" baseline="0" dirty="0" smtClean="0"/>
              <a:t>Seismic Design Category D: </a:t>
            </a:r>
            <a:r>
              <a:rPr lang="en-US" baseline="0" dirty="0" smtClean="0"/>
              <a:t>Corresponds to buildings and structures in areas expected to experience severe and destructive ground shaking but not located close to a major fault.</a:t>
            </a:r>
          </a:p>
          <a:p>
            <a:pPr marL="180194" indent="-180194">
              <a:buFont typeface="Arial" panose="020B0604020202020204" pitchFamily="34" charset="0"/>
              <a:buChar char="•"/>
            </a:pPr>
            <a:r>
              <a:rPr lang="en-US" b="1" baseline="0" dirty="0" smtClean="0"/>
              <a:t>Seismic Design Category E: </a:t>
            </a:r>
            <a:r>
              <a:rPr lang="en-US" baseline="0" dirty="0" smtClean="0"/>
              <a:t>Corresponds to buildings of Risk Categories I, II, and III in areas near major active faults. Soil or rock is of no consequence.</a:t>
            </a:r>
          </a:p>
          <a:p>
            <a:pPr marL="180194" indent="-180194">
              <a:buFont typeface="Arial" panose="020B0604020202020204" pitchFamily="34" charset="0"/>
              <a:buChar char="•"/>
            </a:pPr>
            <a:r>
              <a:rPr lang="en-US" b="1" baseline="0" dirty="0" smtClean="0"/>
              <a:t>Seismic Design Category F: </a:t>
            </a:r>
            <a:r>
              <a:rPr lang="en-US" baseline="0" dirty="0" smtClean="0"/>
              <a:t>Corresponds to buildings of Risk Category IV near major active faults. Soil or rock is of no consequence.</a:t>
            </a:r>
          </a:p>
          <a:p>
            <a:pPr marL="180194" indent="-180194">
              <a:buFont typeface="Arial" panose="020B0604020202020204" pitchFamily="34" charset="0"/>
              <a:buChar char="•"/>
            </a:pPr>
            <a:endParaRPr lang="en-US" baseline="0" dirty="0" smtClean="0"/>
          </a:p>
          <a:p>
            <a:r>
              <a:rPr lang="en-US" b="1" dirty="0" smtClean="0"/>
              <a:t>Presenter Note</a:t>
            </a:r>
          </a:p>
          <a:p>
            <a:r>
              <a:rPr lang="en-US" b="0" dirty="0" smtClean="0"/>
              <a:t>This slide features information that will be found on the post-training</a:t>
            </a:r>
            <a:r>
              <a:rPr lang="en-US" b="0" baseline="0" dirty="0" smtClean="0"/>
              <a:t> knowledge assessment:</a:t>
            </a:r>
          </a:p>
          <a:p>
            <a:endParaRPr lang="en-US" b="0" baseline="0" dirty="0" smtClean="0"/>
          </a:p>
          <a:p>
            <a:pPr lvl="0"/>
            <a:r>
              <a:rPr lang="en-US" sz="1200" kern="1200" dirty="0" smtClean="0">
                <a:solidFill>
                  <a:schemeClr val="tx1"/>
                </a:solidFill>
                <a:effectLst/>
                <a:latin typeface="Times New Roman" pitchFamily="18" charset="0"/>
                <a:ea typeface="+mn-ea"/>
                <a:cs typeface="+mn-cs"/>
              </a:rPr>
              <a:t>The Seismic Design Category of a structure is based on which two values?</a:t>
            </a:r>
          </a:p>
          <a:p>
            <a:pPr marL="228600" lvl="0" indent="-228600">
              <a:buFont typeface="+mj-lt"/>
              <a:buAutoNum type="alphaLcPeriod"/>
            </a:pPr>
            <a:r>
              <a:rPr lang="en-US" sz="1200" kern="1200" dirty="0" smtClean="0">
                <a:solidFill>
                  <a:schemeClr val="tx1"/>
                </a:solidFill>
                <a:effectLst/>
                <a:latin typeface="Times New Roman" pitchFamily="18" charset="0"/>
                <a:ea typeface="+mn-ea"/>
                <a:cs typeface="+mn-cs"/>
              </a:rPr>
              <a:t>Seismic Use Group and Importance Factor (</a:t>
            </a:r>
            <a:r>
              <a:rPr lang="en-US" sz="1200" kern="1200" dirty="0" err="1" smtClean="0">
                <a:solidFill>
                  <a:schemeClr val="tx1"/>
                </a:solidFill>
                <a:effectLst/>
                <a:latin typeface="Times New Roman" pitchFamily="18" charset="0"/>
                <a:ea typeface="+mn-ea"/>
                <a:cs typeface="+mn-cs"/>
              </a:rPr>
              <a:t>I</a:t>
            </a:r>
            <a:r>
              <a:rPr lang="en-US" sz="1200" kern="1200" baseline="-25000" dirty="0" err="1" smtClean="0">
                <a:solidFill>
                  <a:schemeClr val="tx1"/>
                </a:solidFill>
                <a:effectLst/>
                <a:latin typeface="Times New Roman" pitchFamily="18" charset="0"/>
                <a:ea typeface="+mn-ea"/>
                <a:cs typeface="+mn-cs"/>
              </a:rPr>
              <a:t>e</a:t>
            </a:r>
            <a:r>
              <a:rPr lang="en-US" sz="1200" kern="1200" dirty="0" smtClean="0">
                <a:solidFill>
                  <a:schemeClr val="tx1"/>
                </a:solidFill>
                <a:effectLst/>
                <a:latin typeface="Times New Roman" pitchFamily="18" charset="0"/>
                <a:ea typeface="+mn-ea"/>
                <a:cs typeface="+mn-cs"/>
              </a:rPr>
              <a:t>)</a:t>
            </a:r>
          </a:p>
          <a:p>
            <a:pPr marL="228600" lvl="0" indent="-228600">
              <a:buFont typeface="+mj-lt"/>
              <a:buAutoNum type="alphaLcPeriod"/>
            </a:pPr>
            <a:r>
              <a:rPr lang="en-US" sz="1200" kern="1200" dirty="0" smtClean="0">
                <a:solidFill>
                  <a:schemeClr val="tx1"/>
                </a:solidFill>
                <a:effectLst/>
                <a:latin typeface="Times New Roman" pitchFamily="18" charset="0"/>
                <a:ea typeface="+mn-ea"/>
                <a:cs typeface="+mn-cs"/>
              </a:rPr>
              <a:t>Soil Site Class and Site Coefficient (F</a:t>
            </a:r>
            <a:r>
              <a:rPr lang="en-US" sz="1200" kern="1200" baseline="-25000" dirty="0" smtClean="0">
                <a:solidFill>
                  <a:schemeClr val="tx1"/>
                </a:solidFill>
                <a:effectLst/>
                <a:latin typeface="Times New Roman" pitchFamily="18" charset="0"/>
                <a:ea typeface="+mn-ea"/>
                <a:cs typeface="+mn-cs"/>
              </a:rPr>
              <a:t>a</a:t>
            </a:r>
            <a:r>
              <a:rPr lang="en-US" sz="1200" kern="1200" dirty="0" smtClean="0">
                <a:solidFill>
                  <a:schemeClr val="tx1"/>
                </a:solidFill>
                <a:effectLst/>
                <a:latin typeface="Times New Roman" pitchFamily="18" charset="0"/>
                <a:ea typeface="+mn-ea"/>
                <a:cs typeface="+mn-cs"/>
              </a:rPr>
              <a:t> &amp; F</a:t>
            </a:r>
            <a:r>
              <a:rPr lang="en-US" sz="1200" kern="1200" baseline="-25000" dirty="0" smtClean="0">
                <a:solidFill>
                  <a:schemeClr val="tx1"/>
                </a:solidFill>
                <a:effectLst/>
                <a:latin typeface="Times New Roman" pitchFamily="18" charset="0"/>
                <a:ea typeface="+mn-ea"/>
                <a:cs typeface="+mn-cs"/>
              </a:rPr>
              <a:t>V</a:t>
            </a:r>
            <a:r>
              <a:rPr lang="en-US" sz="1200" kern="1200" dirty="0" smtClean="0">
                <a:solidFill>
                  <a:schemeClr val="tx1"/>
                </a:solidFill>
                <a:effectLst/>
                <a:latin typeface="Times New Roman" pitchFamily="18" charset="0"/>
                <a:ea typeface="+mn-ea"/>
                <a:cs typeface="+mn-cs"/>
              </a:rPr>
              <a:t>)</a:t>
            </a:r>
          </a:p>
          <a:p>
            <a:pPr marL="228600" lvl="0" indent="-228600">
              <a:buFont typeface="+mj-lt"/>
              <a:buAutoNum type="alphaLcPeriod"/>
            </a:pPr>
            <a:r>
              <a:rPr lang="en-US" sz="1200" b="1" kern="1200" dirty="0" smtClean="0">
                <a:solidFill>
                  <a:schemeClr val="tx1"/>
                </a:solidFill>
                <a:effectLst/>
                <a:latin typeface="Times New Roman" pitchFamily="18" charset="0"/>
                <a:ea typeface="+mn-ea"/>
                <a:cs typeface="+mn-cs"/>
              </a:rPr>
              <a:t>Risk Category and Design Spectral Response Acceleration Parameters (S</a:t>
            </a:r>
            <a:r>
              <a:rPr lang="en-US" sz="1200" b="1" kern="1200" baseline="-25000" dirty="0" smtClean="0">
                <a:solidFill>
                  <a:schemeClr val="tx1"/>
                </a:solidFill>
                <a:effectLst/>
                <a:latin typeface="Times New Roman" pitchFamily="18" charset="0"/>
                <a:ea typeface="+mn-ea"/>
                <a:cs typeface="+mn-cs"/>
              </a:rPr>
              <a:t>DS</a:t>
            </a:r>
            <a:r>
              <a:rPr lang="en-US" sz="1200" b="1" kern="1200" dirty="0" smtClean="0">
                <a:solidFill>
                  <a:schemeClr val="tx1"/>
                </a:solidFill>
                <a:effectLst/>
                <a:latin typeface="Times New Roman" pitchFamily="18" charset="0"/>
                <a:ea typeface="+mn-ea"/>
                <a:cs typeface="+mn-cs"/>
              </a:rPr>
              <a:t> &amp; S</a:t>
            </a:r>
            <a:r>
              <a:rPr lang="en-US" sz="1200" b="1" kern="1200" baseline="-25000" dirty="0" smtClean="0">
                <a:solidFill>
                  <a:schemeClr val="tx1"/>
                </a:solidFill>
                <a:effectLst/>
                <a:latin typeface="Times New Roman" pitchFamily="18" charset="0"/>
                <a:ea typeface="+mn-ea"/>
                <a:cs typeface="+mn-cs"/>
              </a:rPr>
              <a:t>D1</a:t>
            </a:r>
            <a:r>
              <a:rPr lang="en-US" sz="1200" b="1" kern="1200" dirty="0" smtClean="0">
                <a:solidFill>
                  <a:schemeClr val="tx1"/>
                </a:solidFill>
                <a:effectLst/>
                <a:latin typeface="Times New Roman" pitchFamily="18" charset="0"/>
                <a:ea typeface="+mn-ea"/>
                <a:cs typeface="+mn-cs"/>
              </a:rPr>
              <a:t>)</a:t>
            </a:r>
            <a:endParaRPr lang="en-US" sz="1200" kern="1200" dirty="0" smtClean="0">
              <a:solidFill>
                <a:schemeClr val="tx1"/>
              </a:solidFill>
              <a:effectLst/>
              <a:latin typeface="Times New Roman" pitchFamily="18" charset="0"/>
              <a:ea typeface="+mn-ea"/>
              <a:cs typeface="+mn-cs"/>
            </a:endParaRPr>
          </a:p>
          <a:p>
            <a:pPr marL="228600" indent="-228600">
              <a:buFont typeface="+mj-lt"/>
              <a:buAutoNum type="alphaLcPeriod"/>
            </a:pPr>
            <a:r>
              <a:rPr lang="en-US" sz="1200" kern="1200" dirty="0" smtClean="0">
                <a:solidFill>
                  <a:schemeClr val="tx1"/>
                </a:solidFill>
                <a:effectLst/>
                <a:latin typeface="Times New Roman" pitchFamily="18" charset="0"/>
                <a:ea typeface="+mn-ea"/>
                <a:cs typeface="+mn-cs"/>
              </a:rPr>
              <a:t>Risk Category and Importance Factor (</a:t>
            </a:r>
            <a:r>
              <a:rPr lang="en-US" sz="1200" kern="1200" dirty="0" err="1" smtClean="0">
                <a:solidFill>
                  <a:schemeClr val="tx1"/>
                </a:solidFill>
                <a:effectLst/>
                <a:latin typeface="Times New Roman" pitchFamily="18" charset="0"/>
                <a:ea typeface="+mn-ea"/>
                <a:cs typeface="+mn-cs"/>
              </a:rPr>
              <a:t>I</a:t>
            </a:r>
            <a:r>
              <a:rPr lang="en-US" sz="1200" kern="1200" baseline="-25000" dirty="0" err="1" smtClean="0">
                <a:solidFill>
                  <a:schemeClr val="tx1"/>
                </a:solidFill>
                <a:effectLst/>
                <a:latin typeface="Times New Roman" pitchFamily="18" charset="0"/>
                <a:ea typeface="+mn-ea"/>
                <a:cs typeface="+mn-cs"/>
              </a:rPr>
              <a:t>e</a:t>
            </a:r>
            <a:r>
              <a:rPr lang="en-US" sz="1200" kern="1200" dirty="0" smtClean="0">
                <a:solidFill>
                  <a:schemeClr val="tx1"/>
                </a:solidFill>
                <a:effectLst/>
                <a:latin typeface="Times New Roman" pitchFamily="18" charset="0"/>
                <a:ea typeface="+mn-ea"/>
                <a:cs typeface="+mn-cs"/>
              </a:rPr>
              <a:t>)</a:t>
            </a:r>
            <a:endParaRPr lang="en-US" dirty="0" smtClean="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36</a:t>
            </a:fld>
            <a:endParaRPr lang="en-US" dirty="0"/>
          </a:p>
        </p:txBody>
      </p:sp>
    </p:spTree>
    <p:extLst>
      <p:ext uri="{BB962C8B-B14F-4D97-AF65-F5344CB8AC3E}">
        <p14:creationId xmlns:p14="http://schemas.microsoft.com/office/powerpoint/2010/main" val="187523730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1" dirty="0" smtClean="0"/>
              <a:t>&lt;!--</a:t>
            </a:r>
            <a:r>
              <a:rPr lang="en-US" b="0" i="1" baseline="0" dirty="0" smtClean="0"/>
              <a:t> </a:t>
            </a:r>
            <a:r>
              <a:rPr lang="en-US" b="0" i="1" dirty="0" smtClean="0"/>
              <a:t>This slide contains many click-enabled animations to help guide the class through the steps t</a:t>
            </a:r>
            <a:r>
              <a:rPr lang="en-US" b="0" i="1" baseline="0" dirty="0" smtClean="0"/>
              <a:t>o use the</a:t>
            </a:r>
            <a:r>
              <a:rPr lang="en-US" b="0" i="1" dirty="0" smtClean="0"/>
              <a:t> USGS Seismic Design Tool. Please reference</a:t>
            </a:r>
            <a:r>
              <a:rPr lang="en-US" b="0" i="1" baseline="0" dirty="0" smtClean="0"/>
              <a:t> instructor notes below. --&gt;</a:t>
            </a:r>
            <a:endParaRPr lang="en-US" b="0" i="1" dirty="0" smtClean="0"/>
          </a:p>
          <a:p>
            <a:endParaRPr lang="en-US" b="1" dirty="0" smtClean="0"/>
          </a:p>
          <a:p>
            <a:r>
              <a:rPr lang="en-US" b="1" dirty="0" smtClean="0"/>
              <a:t>Say</a:t>
            </a:r>
          </a:p>
          <a:p>
            <a:r>
              <a:rPr lang="en-US" dirty="0" smtClean="0"/>
              <a:t>But what if we can’t read those maps well enough to figure out our site’s S</a:t>
            </a:r>
            <a:r>
              <a:rPr lang="en-US" baseline="-25000" dirty="0" smtClean="0"/>
              <a:t>1</a:t>
            </a:r>
            <a:r>
              <a:rPr lang="en-US" dirty="0" smtClean="0"/>
              <a:t> and S</a:t>
            </a:r>
            <a:r>
              <a:rPr lang="en-US" baseline="-25000" dirty="0" smtClean="0"/>
              <a:t>S</a:t>
            </a:r>
            <a:r>
              <a:rPr lang="en-US" dirty="0" smtClean="0"/>
              <a:t> parameters? Thankfully, USGS has an easy-to-use</a:t>
            </a:r>
            <a:r>
              <a:rPr lang="en-US" baseline="0" dirty="0" smtClean="0"/>
              <a:t> online solution.</a:t>
            </a:r>
            <a:endParaRPr lang="en-US" dirty="0" smtClean="0"/>
          </a:p>
          <a:p>
            <a:endParaRPr lang="en-US" dirty="0" smtClean="0"/>
          </a:p>
          <a:p>
            <a:r>
              <a:rPr lang="en-US" dirty="0" smtClean="0"/>
              <a:t>Instead of using the maps in the code book to find the Seismic Design Parameters it is easier (not to mention, more exact) to use the USGS website. </a:t>
            </a:r>
          </a:p>
          <a:p>
            <a:endParaRPr lang="en-US" dirty="0" smtClean="0"/>
          </a:p>
          <a:p>
            <a:r>
              <a:rPr lang="en-US" dirty="0" smtClean="0"/>
              <a:t>Visit </a:t>
            </a:r>
            <a:r>
              <a:rPr lang="en-US" dirty="0" smtClean="0">
                <a:solidFill>
                  <a:schemeClr val="accent1"/>
                </a:solidFill>
                <a:latin typeface="Arial" panose="020B0604020202020204" pitchFamily="34" charset="0"/>
                <a:cs typeface="Arial" panose="020B0604020202020204" pitchFamily="34" charset="0"/>
              </a:rPr>
              <a:t>http://earthquake.usgs.gov/designmaps/us/application.php</a:t>
            </a:r>
            <a:r>
              <a:rPr lang="en-US" dirty="0" smtClean="0">
                <a:solidFill>
                  <a:prstClr val="black"/>
                </a:solidFill>
                <a:latin typeface="Arial" panose="020B0604020202020204" pitchFamily="34" charset="0"/>
                <a:cs typeface="Arial" panose="020B0604020202020204" pitchFamily="34" charset="0"/>
              </a:rPr>
              <a:t> </a:t>
            </a:r>
            <a:r>
              <a:rPr lang="en-US" dirty="0" smtClean="0"/>
              <a:t>to access the application.</a:t>
            </a:r>
          </a:p>
          <a:p>
            <a:endParaRPr lang="en-US" baseline="0" dirty="0" smtClean="0"/>
          </a:p>
          <a:p>
            <a:r>
              <a:rPr lang="en-US" baseline="0" dirty="0" smtClean="0"/>
              <a:t>*1 CLICK MOUSE FOR ANIMATION – Shows “Design Code Reference Document”*</a:t>
            </a:r>
          </a:p>
          <a:p>
            <a:endParaRPr lang="en-US" baseline="0" dirty="0" smtClean="0"/>
          </a:p>
          <a:p>
            <a:r>
              <a:rPr lang="en-US" baseline="0" dirty="0" smtClean="0"/>
              <a:t>From here, select the Design Code Reference Document from the drop down list. For our example, select the ASCE 7-10.</a:t>
            </a:r>
            <a:endParaRPr lang="en-US" dirty="0" smtClean="0"/>
          </a:p>
          <a:p>
            <a:endParaRPr lang="en-US" dirty="0" smtClean="0"/>
          </a:p>
          <a:p>
            <a:pPr defTabSz="961034">
              <a:defRPr/>
            </a:pPr>
            <a:r>
              <a:rPr lang="en-US" baseline="0" dirty="0" smtClean="0"/>
              <a:t>*2 CLICK MOUSE FOR ANIMATION – Shows “Site Soil Classification”*</a:t>
            </a:r>
          </a:p>
          <a:p>
            <a:endParaRPr lang="en-US" dirty="0" smtClean="0"/>
          </a:p>
          <a:p>
            <a:r>
              <a:rPr lang="en-US" dirty="0" smtClean="0"/>
              <a:t>Next, we select the Site Soil</a:t>
            </a:r>
            <a:r>
              <a:rPr lang="en-US" baseline="0" dirty="0" smtClean="0"/>
              <a:t> Classification. Our design example is Class D.</a:t>
            </a:r>
          </a:p>
          <a:p>
            <a:endParaRPr lang="en-US" baseline="0" dirty="0" smtClean="0"/>
          </a:p>
          <a:p>
            <a:pPr defTabSz="961034">
              <a:defRPr/>
            </a:pPr>
            <a:r>
              <a:rPr lang="en-US" baseline="0" dirty="0" smtClean="0"/>
              <a:t>*3 CLICK MOUSE FOR ANIMATION – Shows “Risk Category”*</a:t>
            </a:r>
          </a:p>
          <a:p>
            <a:pPr defTabSz="961034">
              <a:defRPr/>
            </a:pPr>
            <a:endParaRPr lang="en-US" baseline="0" dirty="0" smtClean="0"/>
          </a:p>
          <a:p>
            <a:pPr defTabSz="961034">
              <a:defRPr/>
            </a:pPr>
            <a:r>
              <a:rPr lang="en-US" baseline="0" dirty="0" smtClean="0"/>
              <a:t>There are only two choices when picking a Risk Category: essential facilities (IV) or everything else (I – III). Since our example is Risk Category II, we’ll choose the “I or II or III” option from the drop-down menu.</a:t>
            </a:r>
          </a:p>
          <a:p>
            <a:pPr defTabSz="961034">
              <a:defRPr/>
            </a:pPr>
            <a:endParaRPr lang="en-US" baseline="0" dirty="0" smtClean="0"/>
          </a:p>
          <a:p>
            <a:pPr defTabSz="961034">
              <a:defRPr/>
            </a:pPr>
            <a:r>
              <a:rPr lang="en-US" baseline="0" dirty="0" smtClean="0"/>
              <a:t>*4 CLICK MOUSE FOR ANIMATION – Shows “Site Latitude and Longitude”*</a:t>
            </a:r>
          </a:p>
          <a:p>
            <a:pPr defTabSz="961034">
              <a:defRPr/>
            </a:pPr>
            <a:endParaRPr lang="en-US" baseline="0" dirty="0" smtClean="0"/>
          </a:p>
          <a:p>
            <a:pPr defTabSz="961034">
              <a:defRPr/>
            </a:pPr>
            <a:r>
              <a:rPr lang="en-US" baseline="0" dirty="0" smtClean="0"/>
              <a:t>Finally, we’ll add the location of the building or structure using its latitude and longitude in decimal degrees. Our Sacramento design example is located at 38.634, -121.293. or you can use the map on the right side of the page to enter the address and the Site latitude and longitude will be automatically populated</a:t>
            </a:r>
          </a:p>
          <a:p>
            <a:pPr defTabSz="961034">
              <a:defRPr/>
            </a:pPr>
            <a:endParaRPr lang="en-US" baseline="0" dirty="0" smtClean="0"/>
          </a:p>
          <a:p>
            <a:pPr defTabSz="961034">
              <a:defRPr/>
            </a:pPr>
            <a:r>
              <a:rPr lang="en-US" baseline="0" dirty="0" smtClean="0"/>
              <a:t>*5 CLICK MOUSE FOR ANIMATION – Shows “Compute values”*</a:t>
            </a:r>
          </a:p>
          <a:p>
            <a:pPr defTabSz="961034">
              <a:defRPr/>
            </a:pPr>
            <a:endParaRPr lang="en-US" baseline="0" dirty="0" smtClean="0"/>
          </a:p>
          <a:p>
            <a:pPr defTabSz="961034">
              <a:defRPr/>
            </a:pPr>
            <a:r>
              <a:rPr lang="en-US" baseline="0" dirty="0" smtClean="0"/>
              <a:t>With our specified inputs, the USGS Seismic Design Tool returns a summarized list of our seismic parameters. The parameters that we obtained by hand are actually very close to the web app results! To view more details, including the Seismic Design Category, click the detailed report link in the top-right corner.</a:t>
            </a:r>
          </a:p>
          <a:p>
            <a:pPr defTabSz="961034">
              <a:defRPr/>
            </a:pPr>
            <a:endParaRPr lang="en-US" baseline="0" dirty="0" smtClean="0"/>
          </a:p>
          <a:p>
            <a:pPr defTabSz="961034">
              <a:defRPr/>
            </a:pPr>
            <a:r>
              <a:rPr lang="en-US" baseline="0" dirty="0" smtClean="0"/>
              <a:t>*6 CLICK MOUSE FOR ANIMATION – Shows “Design Maps Detailed Report”*</a:t>
            </a:r>
          </a:p>
          <a:p>
            <a:pPr defTabSz="961034">
              <a:defRPr/>
            </a:pPr>
            <a:endParaRPr lang="en-US" baseline="0" dirty="0" smtClean="0"/>
          </a:p>
          <a:p>
            <a:pPr defTabSz="961034">
              <a:defRPr/>
            </a:pPr>
            <a:r>
              <a:rPr lang="en-US" baseline="0" dirty="0" smtClean="0"/>
              <a:t>As shown on the report, the S</a:t>
            </a:r>
            <a:r>
              <a:rPr lang="en-US" baseline="-25000" dirty="0" smtClean="0"/>
              <a:t>S</a:t>
            </a:r>
            <a:r>
              <a:rPr lang="en-US" baseline="0" dirty="0" smtClean="0"/>
              <a:t> and S</a:t>
            </a:r>
            <a:r>
              <a:rPr lang="en-US" baseline="-25000" dirty="0" smtClean="0"/>
              <a:t>1</a:t>
            </a:r>
            <a:r>
              <a:rPr lang="en-US" baseline="0" dirty="0" smtClean="0"/>
              <a:t> values are much more accurate compared to when we estimated them using a seismic ground map.</a:t>
            </a:r>
          </a:p>
          <a:p>
            <a:pPr defTabSz="961034">
              <a:defRPr/>
            </a:pPr>
            <a:endParaRPr lang="en-US" baseline="0" dirty="0" smtClean="0"/>
          </a:p>
          <a:p>
            <a:pPr defTabSz="961034">
              <a:defRPr/>
            </a:pPr>
            <a:r>
              <a:rPr lang="en-US" baseline="0" dirty="0" smtClean="0"/>
              <a:t>*7 CLICK MOUSE FOR ANIMATION – Scrolls down midway of “Design Maps Detailed Report”*</a:t>
            </a:r>
          </a:p>
          <a:p>
            <a:pPr defTabSz="961034">
              <a:defRPr/>
            </a:pPr>
            <a:endParaRPr lang="en-US" baseline="0" dirty="0" smtClean="0"/>
          </a:p>
          <a:p>
            <a:pPr defTabSz="961034">
              <a:defRPr/>
            </a:pPr>
            <a:r>
              <a:rPr lang="en-US" baseline="0" dirty="0" smtClean="0"/>
              <a:t>The online app is able to interpolate the F</a:t>
            </a:r>
            <a:r>
              <a:rPr lang="en-US" baseline="-25000" dirty="0" smtClean="0"/>
              <a:t>a</a:t>
            </a:r>
            <a:r>
              <a:rPr lang="en-US" baseline="0" dirty="0" smtClean="0"/>
              <a:t> and F</a:t>
            </a:r>
            <a:r>
              <a:rPr lang="en-US" baseline="-25000" dirty="0" smtClean="0"/>
              <a:t>V</a:t>
            </a:r>
            <a:r>
              <a:rPr lang="en-US" baseline="0" dirty="0" smtClean="0"/>
              <a:t> values at a much higher degree of certainty than we are able to do by simply using a table. For instance, we found an F</a:t>
            </a:r>
            <a:r>
              <a:rPr lang="en-US" baseline="-25000" dirty="0" smtClean="0"/>
              <a:t>a</a:t>
            </a:r>
            <a:r>
              <a:rPr lang="en-US" baseline="0" dirty="0" smtClean="0"/>
              <a:t> of 1.3 using the table, while the app gave us a more precise value of 1.375.</a:t>
            </a:r>
          </a:p>
          <a:p>
            <a:pPr defTabSz="961034">
              <a:defRPr/>
            </a:pPr>
            <a:endParaRPr lang="en-US" baseline="0" dirty="0" smtClean="0"/>
          </a:p>
          <a:p>
            <a:pPr defTabSz="961034">
              <a:defRPr/>
            </a:pPr>
            <a:r>
              <a:rPr lang="en-US" baseline="0" dirty="0" smtClean="0"/>
              <a:t>*8 CLICK MOUSE FOR ANIMATION – Scrolls down to the bottom of “Design Maps Detailed Report”*</a:t>
            </a:r>
          </a:p>
          <a:p>
            <a:pPr defTabSz="961034">
              <a:defRPr/>
            </a:pPr>
            <a:endParaRPr lang="en-US" baseline="0" dirty="0" smtClean="0"/>
          </a:p>
          <a:p>
            <a:pPr defTabSz="961034">
              <a:defRPr/>
            </a:pPr>
            <a:r>
              <a:rPr lang="en-US" baseline="0" dirty="0" smtClean="0"/>
              <a:t>At the bottom of the detailed report, the app shows the Seismic Design Category and how it reached that conclusion.</a:t>
            </a:r>
          </a:p>
          <a:p>
            <a:pPr defTabSz="961034">
              <a:defRPr/>
            </a:pPr>
            <a:endParaRPr lang="en-US" baseline="0" dirty="0" smtClean="0"/>
          </a:p>
          <a:p>
            <a:pPr defTabSz="961034">
              <a:defRPr/>
            </a:pPr>
            <a:r>
              <a:rPr lang="en-US" baseline="0" dirty="0" smtClean="0"/>
              <a:t>The Seismic Design Tool available from the USGS website has proven to be much more quick and accurate than obtaining results by hand.</a:t>
            </a:r>
          </a:p>
          <a:p>
            <a:pPr defTabSz="961034">
              <a:defRPr/>
            </a:pPr>
            <a:endParaRPr lang="en-US" baseline="0" dirty="0" smtClean="0"/>
          </a:p>
          <a:p>
            <a:r>
              <a:rPr lang="en-US" b="1" dirty="0" smtClean="0"/>
              <a:t>Presenter Note</a:t>
            </a:r>
          </a:p>
          <a:p>
            <a:r>
              <a:rPr lang="en-US" b="0" dirty="0" smtClean="0"/>
              <a:t>This slide features information that will be found on the post-training</a:t>
            </a:r>
            <a:r>
              <a:rPr lang="en-US" b="0" baseline="0" dirty="0" smtClean="0"/>
              <a:t> knowledge assessment:</a:t>
            </a:r>
          </a:p>
          <a:p>
            <a:endParaRPr lang="en-US" b="0" baseline="0" dirty="0" smtClean="0"/>
          </a:p>
          <a:p>
            <a:pPr lvl="0"/>
            <a:r>
              <a:rPr lang="en-US" sz="1200" kern="1200" dirty="0" smtClean="0">
                <a:solidFill>
                  <a:schemeClr val="tx1"/>
                </a:solidFill>
                <a:effectLst/>
                <a:latin typeface="Times New Roman" pitchFamily="18" charset="0"/>
                <a:ea typeface="+mn-ea"/>
                <a:cs typeface="+mn-cs"/>
              </a:rPr>
              <a:t>Which organization’s website should you visit to find the seismic design parameters for the site of your project?</a:t>
            </a:r>
          </a:p>
          <a:p>
            <a:pPr marL="228600" lvl="0" indent="-228600">
              <a:buFont typeface="+mj-lt"/>
              <a:buAutoNum type="alphaLcPeriod"/>
            </a:pPr>
            <a:r>
              <a:rPr lang="en-US" sz="1200" kern="1200" dirty="0" smtClean="0">
                <a:solidFill>
                  <a:schemeClr val="tx1"/>
                </a:solidFill>
                <a:effectLst/>
                <a:latin typeface="Times New Roman" pitchFamily="18" charset="0"/>
                <a:ea typeface="+mn-ea"/>
                <a:cs typeface="+mn-cs"/>
              </a:rPr>
              <a:t>CNN</a:t>
            </a:r>
          </a:p>
          <a:p>
            <a:pPr marL="228600" lvl="0" indent="-228600">
              <a:buFont typeface="+mj-lt"/>
              <a:buAutoNum type="alphaLcPeriod"/>
            </a:pPr>
            <a:r>
              <a:rPr lang="en-US" sz="1200" b="1" kern="1200" dirty="0" smtClean="0">
                <a:solidFill>
                  <a:schemeClr val="tx1"/>
                </a:solidFill>
                <a:effectLst/>
                <a:latin typeface="Times New Roman" pitchFamily="18" charset="0"/>
                <a:ea typeface="+mn-ea"/>
                <a:cs typeface="+mn-cs"/>
              </a:rPr>
              <a:t>USGS</a:t>
            </a:r>
            <a:endParaRPr lang="en-US" sz="1200" b="0" kern="1200" dirty="0" smtClean="0">
              <a:solidFill>
                <a:schemeClr val="tx1"/>
              </a:solidFill>
              <a:effectLst/>
              <a:latin typeface="Times New Roman" pitchFamily="18" charset="0"/>
              <a:ea typeface="+mn-ea"/>
              <a:cs typeface="+mn-cs"/>
            </a:endParaRPr>
          </a:p>
          <a:p>
            <a:pPr marL="228600" lvl="0" indent="-228600">
              <a:buFont typeface="+mj-lt"/>
              <a:buAutoNum type="alphaLcPeriod"/>
            </a:pPr>
            <a:r>
              <a:rPr lang="en-US" sz="1200" kern="1200" dirty="0" smtClean="0">
                <a:solidFill>
                  <a:schemeClr val="tx1"/>
                </a:solidFill>
                <a:effectLst/>
                <a:latin typeface="Times New Roman" pitchFamily="18" charset="0"/>
                <a:ea typeface="+mn-ea"/>
                <a:cs typeface="+mn-cs"/>
              </a:rPr>
              <a:t>Farmer’s Almanac</a:t>
            </a:r>
          </a:p>
          <a:p>
            <a:pPr marL="228600" indent="-228600">
              <a:buFont typeface="+mj-lt"/>
              <a:buAutoNum type="alphaLcPeriod"/>
            </a:pPr>
            <a:r>
              <a:rPr lang="en-US" sz="1200" kern="1200" dirty="0" smtClean="0">
                <a:solidFill>
                  <a:schemeClr val="tx1"/>
                </a:solidFill>
                <a:effectLst/>
                <a:latin typeface="Times New Roman" pitchFamily="18" charset="0"/>
                <a:ea typeface="+mn-ea"/>
                <a:cs typeface="+mn-cs"/>
              </a:rPr>
              <a:t>Simpson Strong-Tie</a:t>
            </a:r>
            <a:endParaRPr lang="en-US" dirty="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37</a:t>
            </a:fld>
            <a:endParaRPr lang="en-US" dirty="0"/>
          </a:p>
        </p:txBody>
      </p:sp>
    </p:spTree>
    <p:extLst>
      <p:ext uri="{BB962C8B-B14F-4D97-AF65-F5344CB8AC3E}">
        <p14:creationId xmlns:p14="http://schemas.microsoft.com/office/powerpoint/2010/main" val="389461447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Table 12.6-1 in ASCE 7-10 shows the permitted analytical procedures for structures based on the SDC and structural characteristics of the building. SDC A is not in the table and neither is the reference to the Index Force Analysis. This is because a structure with SDC A need only comply with Section 11.7 – which uses the Index Force Analysis. It is also important to note that the “Simplified Analysis Procedure” has been deleted from this table – it does exist, in ASCE 7-10 Section 12.14, but there are now more conditions that govern whether you may use this procedure. The table is basically the same as previous editions, but with references updated (and no more Seismic Use Group, but now Risk</a:t>
            </a:r>
            <a:r>
              <a:rPr lang="en-US" baseline="0" dirty="0" smtClean="0"/>
              <a:t> Category</a:t>
            </a:r>
            <a:r>
              <a:rPr lang="en-US" dirty="0" smtClean="0"/>
              <a:t>). </a:t>
            </a:r>
          </a:p>
          <a:p>
            <a:endParaRPr lang="en-US" dirty="0" smtClean="0"/>
          </a:p>
          <a:p>
            <a:r>
              <a:rPr lang="en-US" dirty="0" smtClean="0"/>
              <a:t>For our Sacramento design example, all three analytical procedures in this</a:t>
            </a:r>
            <a:r>
              <a:rPr lang="en-US" baseline="0" dirty="0" smtClean="0"/>
              <a:t> table are permitted.</a:t>
            </a:r>
            <a:endParaRPr lang="en-US" dirty="0" smtClean="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38</a:t>
            </a:fld>
            <a:endParaRPr lang="en-US" dirty="0"/>
          </a:p>
        </p:txBody>
      </p:sp>
    </p:spTree>
    <p:extLst>
      <p:ext uri="{BB962C8B-B14F-4D97-AF65-F5344CB8AC3E}">
        <p14:creationId xmlns:p14="http://schemas.microsoft.com/office/powerpoint/2010/main" val="194480362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39</a:t>
            </a:fld>
            <a:endParaRPr lang="en-US" dirty="0"/>
          </a:p>
        </p:txBody>
      </p:sp>
    </p:spTree>
    <p:extLst>
      <p:ext uri="{BB962C8B-B14F-4D97-AF65-F5344CB8AC3E}">
        <p14:creationId xmlns:p14="http://schemas.microsoft.com/office/powerpoint/2010/main" val="308615480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40</a:t>
            </a:fld>
            <a:endParaRPr lang="en-US" dirty="0"/>
          </a:p>
        </p:txBody>
      </p:sp>
    </p:spTree>
    <p:extLst>
      <p:ext uri="{BB962C8B-B14F-4D97-AF65-F5344CB8AC3E}">
        <p14:creationId xmlns:p14="http://schemas.microsoft.com/office/powerpoint/2010/main" val="17399221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Presenter Information</a:t>
            </a:r>
          </a:p>
          <a:p>
            <a:endParaRPr lang="en-US" b="1" dirty="0" smtClean="0"/>
          </a:p>
          <a:p>
            <a:r>
              <a:rPr lang="en-US" dirty="0" smtClean="0"/>
              <a:t>NOTE:  Please be sure each attendee LEGIBLY signs the event sign-in sheet.</a:t>
            </a:r>
          </a:p>
          <a:p>
            <a:endParaRPr lang="en-US" dirty="0" smtClean="0"/>
          </a:p>
          <a:p>
            <a:r>
              <a:rPr lang="en-US" b="1" dirty="0" smtClean="0"/>
              <a:t>Say</a:t>
            </a:r>
          </a:p>
          <a:p>
            <a:r>
              <a:rPr lang="en-US" dirty="0" smtClean="0"/>
              <a:t>All questions concerning proprietary products will be addressed after the conclusion of the AIA portion of the presentation. The meeting format is </a:t>
            </a:r>
            <a:r>
              <a:rPr lang="en-US" dirty="0" smtClean="0"/>
              <a:t>170 </a:t>
            </a:r>
            <a:r>
              <a:rPr lang="en-US" dirty="0" smtClean="0"/>
              <a:t>minutes of content, followed by 10 minutes of Q &amp; A.</a:t>
            </a:r>
          </a:p>
          <a:p>
            <a:endParaRPr lang="en-US" dirty="0" smtClean="0"/>
          </a:p>
          <a:p>
            <a:r>
              <a:rPr lang="en-US" b="1" dirty="0" smtClean="0"/>
              <a:t>Do</a:t>
            </a:r>
          </a:p>
          <a:p>
            <a:r>
              <a:rPr lang="en-US" dirty="0" smtClean="0"/>
              <a:t>Explain the credits awarded for:</a:t>
            </a:r>
          </a:p>
          <a:p>
            <a:pPr marL="171450" indent="-171450">
              <a:buFont typeface="Arial" panose="020B0604020202020204" pitchFamily="34" charset="0"/>
              <a:buChar char="•"/>
            </a:pPr>
            <a:r>
              <a:rPr lang="en-US" dirty="0" smtClean="0"/>
              <a:t>AIA: 1LU/HSW credit.</a:t>
            </a:r>
          </a:p>
          <a:p>
            <a:pPr marL="171450" indent="-171450">
              <a:buFont typeface="Arial" panose="020B0604020202020204" pitchFamily="34" charset="0"/>
              <a:buChar char="•"/>
            </a:pPr>
            <a:r>
              <a:rPr lang="en-US" dirty="0" smtClean="0"/>
              <a:t>IACET: </a:t>
            </a:r>
            <a:r>
              <a:rPr lang="en-US" dirty="0" smtClean="0"/>
              <a:t>0.3 </a:t>
            </a:r>
            <a:r>
              <a:rPr lang="en-US" dirty="0" smtClean="0"/>
              <a:t>(Equivalent to </a:t>
            </a:r>
            <a:r>
              <a:rPr lang="en-US" dirty="0" smtClean="0"/>
              <a:t>3 hours) </a:t>
            </a:r>
            <a:r>
              <a:rPr lang="en-US" dirty="0" smtClean="0"/>
              <a:t>CEU credits.</a:t>
            </a:r>
          </a:p>
          <a:p>
            <a:endParaRPr lang="en-US" dirty="0" smtClean="0"/>
          </a:p>
          <a:p>
            <a:r>
              <a:rPr lang="en-US" dirty="0" smtClean="0"/>
              <a:t>Review the submission process for audiences requiring either AIA LU/HSW (health, safety and welfare) credits or CEU credits:</a:t>
            </a:r>
          </a:p>
          <a:p>
            <a:pPr marL="171450" indent="-171450">
              <a:buFont typeface="Arial" panose="020B0604020202020204" pitchFamily="34" charset="0"/>
              <a:buChar char="•"/>
            </a:pPr>
            <a:r>
              <a:rPr lang="en-US" dirty="0" smtClean="0"/>
              <a:t>For those seeking AIA HSW credit, there is no test required. AIA members must be sure to provide their AIA member number on the sign-in sheet. Please make sure name, email and AIA member number are clearly printed so Simpson can report credits to the AIA on their behalf. </a:t>
            </a:r>
          </a:p>
          <a:p>
            <a:pPr marL="171450" indent="-171450">
              <a:buFont typeface="Arial" panose="020B0604020202020204" pitchFamily="34" charset="0"/>
              <a:buChar char="•"/>
            </a:pPr>
            <a:r>
              <a:rPr lang="en-US" dirty="0" smtClean="0"/>
              <a:t>For those seeking IACET credit, they must take and pass the test. They must self-report CEU credits to their certifying organization or agency.</a:t>
            </a:r>
          </a:p>
        </p:txBody>
      </p:sp>
      <p:sp>
        <p:nvSpPr>
          <p:cNvPr id="4" name="Slide Number Placeholder 3"/>
          <p:cNvSpPr>
            <a:spLocks noGrp="1"/>
          </p:cNvSpPr>
          <p:nvPr>
            <p:ph type="sldNum" sz="quarter" idx="10"/>
          </p:nvPr>
        </p:nvSpPr>
        <p:spPr/>
        <p:txBody>
          <a:bodyPr/>
          <a:lstStyle/>
          <a:p>
            <a:fld id="{41BDAC27-EA65-4CFE-B3FB-06977A465F32}" type="slidenum">
              <a:rPr lang="en-US" smtClean="0"/>
              <a:t>5</a:t>
            </a:fld>
            <a:endParaRPr lang="en-US"/>
          </a:p>
        </p:txBody>
      </p:sp>
    </p:spTree>
    <p:extLst>
      <p:ext uri="{BB962C8B-B14F-4D97-AF65-F5344CB8AC3E}">
        <p14:creationId xmlns:p14="http://schemas.microsoft.com/office/powerpoint/2010/main" val="125586577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sz="1300" b="1" dirty="0"/>
              <a:t>Presenter’s Notes:</a:t>
            </a:r>
          </a:p>
          <a:p>
            <a:pPr eaLnBrk="1" hangingPunct="1"/>
            <a:endParaRPr lang="en-US" sz="1300" b="1" dirty="0"/>
          </a:p>
          <a:p>
            <a:pPr eaLnBrk="1" hangingPunct="1"/>
            <a:r>
              <a:rPr lang="en-US" sz="1300" dirty="0"/>
              <a:t>Audience Interaction: 5 minutes.</a:t>
            </a:r>
          </a:p>
          <a:p>
            <a:pPr eaLnBrk="1" hangingPunct="1"/>
            <a:endParaRPr lang="en-US" sz="1300" dirty="0"/>
          </a:p>
          <a:p>
            <a:pPr eaLnBrk="1" hangingPunct="1"/>
            <a:r>
              <a:rPr lang="en-US" sz="1300" b="1" dirty="0"/>
              <a:t>Say: </a:t>
            </a:r>
            <a:r>
              <a:rPr lang="en-US" sz="1300" dirty="0"/>
              <a:t>“Before we begin our next lesson, I’d like to get some feedback on your most memorable moments when designing or building a structure with a horizontal or vertical irregularity. </a:t>
            </a:r>
          </a:p>
          <a:p>
            <a:pPr eaLnBrk="1" hangingPunct="1"/>
            <a:endParaRPr lang="en-US" sz="1300" dirty="0"/>
          </a:p>
          <a:p>
            <a:r>
              <a:rPr lang="en-US" sz="1300" dirty="0"/>
              <a:t>So here’s what I’d like to do: Turn to your neighbors and break up into groups of __________ (2 or 3 depending on the size of the audience). Then take one minute per person and answer the following questions.</a:t>
            </a:r>
          </a:p>
          <a:p>
            <a:pPr eaLnBrk="1" hangingPunct="1"/>
            <a:endParaRPr lang="en-US" sz="1300" dirty="0"/>
          </a:p>
          <a:p>
            <a:pPr marL="240259" indent="-240259" eaLnBrk="1" hangingPunct="1">
              <a:buFont typeface="+mj-lt"/>
              <a:buAutoNum type="arabicPeriod"/>
            </a:pPr>
            <a:r>
              <a:rPr lang="en-US" sz="1300" dirty="0"/>
              <a:t>Who drove the furthest distance to get to the seminar today?</a:t>
            </a:r>
          </a:p>
          <a:p>
            <a:pPr marL="240259" indent="-240259" eaLnBrk="1" hangingPunct="1">
              <a:buFont typeface="+mj-lt"/>
              <a:buAutoNum type="arabicPeriod"/>
            </a:pPr>
            <a:r>
              <a:rPr lang="en-US" sz="1300" dirty="0"/>
              <a:t>What was the most problematic situation you’ve experienced in designing or building a structure with a horizontal or vertical irregularity?</a:t>
            </a:r>
          </a:p>
          <a:p>
            <a:pPr marL="240259" indent="-240259" eaLnBrk="1" hangingPunct="1">
              <a:buFont typeface="+mj-lt"/>
              <a:buAutoNum type="arabicPeriod"/>
            </a:pPr>
            <a:r>
              <a:rPr lang="en-US" sz="1300" dirty="0"/>
              <a:t>What was the problem you had to overcome?</a:t>
            </a:r>
          </a:p>
          <a:p>
            <a:pPr marL="240259" indent="-240259" eaLnBrk="1" hangingPunct="1">
              <a:buFont typeface="+mj-lt"/>
              <a:buAutoNum type="arabicPeriod"/>
            </a:pPr>
            <a:r>
              <a:rPr lang="en-US" sz="1300" dirty="0"/>
              <a:t>How did you overcome it?</a:t>
            </a:r>
          </a:p>
          <a:p>
            <a:pPr eaLnBrk="1" hangingPunct="1"/>
            <a:endParaRPr lang="en-US" sz="1300" dirty="0"/>
          </a:p>
          <a:p>
            <a:pPr eaLnBrk="1" hangingPunct="1"/>
            <a:r>
              <a:rPr lang="en-US" sz="1300" dirty="0"/>
              <a:t>Pick one scenario from your group to discuss with the group.</a:t>
            </a:r>
          </a:p>
          <a:p>
            <a:pPr eaLnBrk="1" hangingPunct="1"/>
            <a:r>
              <a:rPr lang="en-US" sz="1300" dirty="0"/>
              <a:t>The person who drove the furthest today will be the spokesperson.</a:t>
            </a:r>
          </a:p>
          <a:p>
            <a:pPr eaLnBrk="1" hangingPunct="1"/>
            <a:endParaRPr lang="en-US" sz="1300" dirty="0"/>
          </a:p>
          <a:p>
            <a:pPr eaLnBrk="1" hangingPunct="1"/>
            <a:r>
              <a:rPr lang="en-US" sz="1300" dirty="0"/>
              <a:t>Ok, raise your hand… Who has one they’d like to discuss?”</a:t>
            </a:r>
          </a:p>
          <a:p>
            <a:pPr eaLnBrk="1" hangingPunct="1"/>
            <a:endParaRPr lang="en-US" sz="1300" dirty="0"/>
          </a:p>
          <a:p>
            <a:pPr eaLnBrk="1" hangingPunct="1"/>
            <a:r>
              <a:rPr lang="en-US" sz="1300" dirty="0"/>
              <a:t>(Call on one or two groups and ask what the problem was and how they solved it)</a:t>
            </a:r>
          </a:p>
          <a:p>
            <a:pPr eaLnBrk="1" hangingPunct="1"/>
            <a:endParaRPr lang="en-US" sz="1300" dirty="0"/>
          </a:p>
          <a:p>
            <a:pPr eaLnBrk="1" hangingPunct="1"/>
            <a:r>
              <a:rPr lang="en-US" sz="1300" dirty="0"/>
              <a:t>When one shares their story, ask:</a:t>
            </a:r>
          </a:p>
          <a:p>
            <a:pPr eaLnBrk="1" hangingPunct="1"/>
            <a:r>
              <a:rPr lang="en-US" sz="1300" dirty="0"/>
              <a:t>“Did anyone with a similar problem solve it a different way?”</a:t>
            </a:r>
          </a:p>
          <a:p>
            <a:pPr eaLnBrk="1" hangingPunct="1"/>
            <a:r>
              <a:rPr lang="en-US" sz="1300" dirty="0"/>
              <a:t>Call on someone who responds and ask:</a:t>
            </a:r>
          </a:p>
          <a:p>
            <a:pPr eaLnBrk="1" hangingPunct="1"/>
            <a:r>
              <a:rPr lang="en-US" sz="1300" dirty="0"/>
              <a:t>“How did you solve it?”</a:t>
            </a:r>
          </a:p>
          <a:p>
            <a:pPr eaLnBrk="1" hangingPunct="1"/>
            <a:endParaRPr lang="en-US" sz="1300" dirty="0"/>
          </a:p>
          <a:p>
            <a:pPr eaLnBrk="1" hangingPunct="1"/>
            <a:r>
              <a:rPr lang="en-US" sz="1300" dirty="0"/>
              <a:t>“Anyone else?”</a:t>
            </a:r>
          </a:p>
          <a:p>
            <a:pPr eaLnBrk="1" hangingPunct="1"/>
            <a:endParaRPr lang="en-US" sz="1300" dirty="0"/>
          </a:p>
          <a:p>
            <a:pPr eaLnBrk="1" hangingPunct="1"/>
            <a:r>
              <a:rPr lang="en-US" sz="1300" b="1" dirty="0"/>
              <a:t>Do: </a:t>
            </a:r>
            <a:r>
              <a:rPr lang="en-US" sz="1300" dirty="0"/>
              <a:t>Keep an eye on the clock and end the discussion after a couple minutes.</a:t>
            </a:r>
          </a:p>
          <a:p>
            <a:pPr eaLnBrk="1" hangingPunct="1"/>
            <a:endParaRPr lang="en-US" sz="1300" dirty="0"/>
          </a:p>
          <a:p>
            <a:pPr eaLnBrk="1" hangingPunct="1"/>
            <a:r>
              <a:rPr lang="en-US" sz="1300" b="1" dirty="0"/>
              <a:t>Then say</a:t>
            </a:r>
            <a:r>
              <a:rPr lang="en-US" sz="1300" dirty="0"/>
              <a:t>:</a:t>
            </a:r>
          </a:p>
          <a:p>
            <a:pPr eaLnBrk="1" hangingPunct="1"/>
            <a:r>
              <a:rPr lang="en-US" sz="1300" dirty="0"/>
              <a:t>“It’s easy to see that seismic design can be challenging. Hopefully after today, you will be aware of some other options and some tools to assist in the </a:t>
            </a:r>
            <a:r>
              <a:rPr lang="en-US" sz="1300"/>
              <a:t>process.”</a:t>
            </a:r>
            <a:endParaRPr lang="en-US" sz="1300" b="1" dirty="0"/>
          </a:p>
          <a:p>
            <a:pPr eaLnBrk="1" hangingPunct="1"/>
            <a:r>
              <a:rPr lang="en-US" sz="1300" dirty="0"/>
              <a:t>	</a:t>
            </a:r>
          </a:p>
          <a:p>
            <a:pPr eaLnBrk="1" hangingPunct="1"/>
            <a:r>
              <a:rPr lang="en-US" sz="1300" dirty="0"/>
              <a:t>Return to the presentation.</a:t>
            </a:r>
            <a:endParaRPr lang="en-US" sz="1300" b="1" dirty="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41</a:t>
            </a:fld>
            <a:endParaRPr lang="en-US" dirty="0"/>
          </a:p>
        </p:txBody>
      </p:sp>
    </p:spTree>
    <p:extLst>
      <p:ext uri="{BB962C8B-B14F-4D97-AF65-F5344CB8AC3E}">
        <p14:creationId xmlns:p14="http://schemas.microsoft.com/office/powerpoint/2010/main" val="61512057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This table refers to Horizontal (formerly referred to as “Plan”) and Vertical Irregularities. This slide gives the general definition of each type of irregularity. </a:t>
            </a:r>
            <a:r>
              <a:rPr lang="en-US" i="1" dirty="0" smtClean="0"/>
              <a:t>Our design example is a “regular” structure and these tables (or the following</a:t>
            </a:r>
            <a:r>
              <a:rPr lang="en-US" i="1" baseline="0" dirty="0" smtClean="0"/>
              <a:t> examples) </a:t>
            </a:r>
            <a:r>
              <a:rPr lang="en-US" i="1" dirty="0" smtClean="0"/>
              <a:t>do not apply.</a:t>
            </a:r>
          </a:p>
          <a:p>
            <a:endParaRPr lang="en-US" dirty="0" smtClean="0"/>
          </a:p>
          <a:p>
            <a:r>
              <a:rPr lang="en-US" dirty="0" smtClean="0"/>
              <a:t>In this lesson, we’ll review each type of horizontal and vertical irregularities.</a:t>
            </a:r>
            <a:endParaRPr lang="en-US" dirty="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42</a:t>
            </a:fld>
            <a:endParaRPr lang="en-US" dirty="0"/>
          </a:p>
        </p:txBody>
      </p:sp>
    </p:spTree>
    <p:extLst>
      <p:ext uri="{BB962C8B-B14F-4D97-AF65-F5344CB8AC3E}">
        <p14:creationId xmlns:p14="http://schemas.microsoft.com/office/powerpoint/2010/main" val="201445414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With a Seismic Design Category of D, E,</a:t>
            </a:r>
            <a:r>
              <a:rPr lang="en-US" baseline="0" dirty="0" smtClean="0"/>
              <a:t> or F, design forces shall be increased 25% for connections of diaphragms to vertical elements and to collectors, and for connections of collectors to vertical elements (ASCE 7-10 12.3.3.4).</a:t>
            </a:r>
            <a:endParaRPr lang="en-US" dirty="0" smtClean="0"/>
          </a:p>
          <a:p>
            <a:endParaRPr lang="en-US" b="0" dirty="0" smtClean="0"/>
          </a:p>
          <a:p>
            <a:r>
              <a:rPr lang="en-US" b="1" dirty="0" smtClean="0"/>
              <a:t>Presenter Note</a:t>
            </a:r>
          </a:p>
          <a:p>
            <a:r>
              <a:rPr lang="en-US" b="0" dirty="0" smtClean="0"/>
              <a:t>This slide features information that will be found on the post-training</a:t>
            </a:r>
            <a:r>
              <a:rPr lang="en-US" b="0" baseline="0" dirty="0" smtClean="0"/>
              <a:t> knowledge assessment:</a:t>
            </a:r>
          </a:p>
          <a:p>
            <a:endParaRPr lang="en-US" b="0" baseline="0" dirty="0" smtClean="0"/>
          </a:p>
          <a:p>
            <a:pPr lvl="0"/>
            <a:r>
              <a:rPr lang="en-US" sz="1200" kern="1200" dirty="0" smtClean="0">
                <a:solidFill>
                  <a:schemeClr val="tx1"/>
                </a:solidFill>
                <a:effectLst/>
                <a:latin typeface="Times New Roman" pitchFamily="18" charset="0"/>
                <a:ea typeface="+mn-ea"/>
                <a:cs typeface="+mn-cs"/>
              </a:rPr>
              <a:t>In which Seismic Design Categories do the design forces need to be increased by 25% for connections of diaphragms to vertical elements and to collectors, and for connections of collectors to vertical elements per ASCE 7-10 Section 12.3.3.4?</a:t>
            </a:r>
          </a:p>
          <a:p>
            <a:pPr marL="228600" lvl="1" indent="-228600">
              <a:buFont typeface="+mj-lt"/>
              <a:buAutoNum type="alphaLcPeriod"/>
            </a:pPr>
            <a:r>
              <a:rPr lang="en-US" sz="1200" kern="1200" dirty="0" smtClean="0">
                <a:solidFill>
                  <a:schemeClr val="tx1"/>
                </a:solidFill>
                <a:effectLst/>
                <a:latin typeface="Times New Roman" pitchFamily="18" charset="0"/>
                <a:ea typeface="+mn-ea"/>
                <a:cs typeface="+mn-cs"/>
              </a:rPr>
              <a:t>Seismic Design Categories A, B, and C</a:t>
            </a:r>
          </a:p>
          <a:p>
            <a:pPr marL="228600" lvl="1" indent="-228600">
              <a:buFont typeface="+mj-lt"/>
              <a:buAutoNum type="alphaLcPeriod"/>
            </a:pPr>
            <a:r>
              <a:rPr lang="en-US" sz="1200" kern="1200" dirty="0" smtClean="0">
                <a:solidFill>
                  <a:schemeClr val="tx1"/>
                </a:solidFill>
                <a:effectLst/>
                <a:latin typeface="Times New Roman" pitchFamily="18" charset="0"/>
                <a:ea typeface="+mn-ea"/>
                <a:cs typeface="+mn-cs"/>
              </a:rPr>
              <a:t>Seismic Design Categories E and F only</a:t>
            </a:r>
          </a:p>
          <a:p>
            <a:pPr marL="228600" lvl="1" indent="-228600">
              <a:buFont typeface="+mj-lt"/>
              <a:buAutoNum type="alphaLcPeriod"/>
            </a:pPr>
            <a:r>
              <a:rPr lang="en-US" sz="1200" kern="1200" dirty="0" smtClean="0">
                <a:solidFill>
                  <a:schemeClr val="tx1"/>
                </a:solidFill>
                <a:effectLst/>
                <a:latin typeface="Times New Roman" pitchFamily="18" charset="0"/>
                <a:ea typeface="+mn-ea"/>
                <a:cs typeface="+mn-cs"/>
              </a:rPr>
              <a:t>Seismic Design Categories A and B only</a:t>
            </a:r>
          </a:p>
          <a:p>
            <a:pPr marL="228600" lvl="1" indent="-228600">
              <a:buFont typeface="+mj-lt"/>
              <a:buAutoNum type="alphaLcPeriod"/>
            </a:pPr>
            <a:r>
              <a:rPr lang="en-US" sz="1200" b="1" kern="1200" dirty="0" smtClean="0">
                <a:solidFill>
                  <a:schemeClr val="tx1"/>
                </a:solidFill>
                <a:effectLst/>
                <a:latin typeface="Times New Roman" pitchFamily="18" charset="0"/>
                <a:ea typeface="+mn-ea"/>
                <a:cs typeface="+mn-cs"/>
              </a:rPr>
              <a:t>Seismic Design Categories D, E, and F</a:t>
            </a:r>
            <a:endParaRPr lang="en-US" sz="1200" kern="1200" dirty="0" smtClean="0">
              <a:solidFill>
                <a:schemeClr val="tx1"/>
              </a:solidFill>
              <a:effectLst/>
              <a:latin typeface="Times New Roman" pitchFamily="18" charset="0"/>
              <a:ea typeface="+mn-ea"/>
              <a:cs typeface="+mn-cs"/>
            </a:endParaRPr>
          </a:p>
          <a:p>
            <a:pPr marL="228600" indent="-228600">
              <a:buFont typeface="+mj-lt"/>
              <a:buAutoNum type="alphaLcPeriod" startAt="5"/>
            </a:pPr>
            <a:r>
              <a:rPr lang="en-US" sz="1200" kern="1200" dirty="0" smtClean="0">
                <a:solidFill>
                  <a:schemeClr val="tx1"/>
                </a:solidFill>
                <a:effectLst/>
                <a:latin typeface="Times New Roman" pitchFamily="18" charset="0"/>
                <a:ea typeface="+mn-ea"/>
                <a:cs typeface="+mn-cs"/>
              </a:rPr>
              <a:t>None of the above</a:t>
            </a:r>
            <a:endParaRPr lang="en-US" b="0" dirty="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43</a:t>
            </a:fld>
            <a:endParaRPr lang="en-US" dirty="0"/>
          </a:p>
        </p:txBody>
      </p:sp>
    </p:spTree>
    <p:extLst>
      <p:ext uri="{BB962C8B-B14F-4D97-AF65-F5344CB8AC3E}">
        <p14:creationId xmlns:p14="http://schemas.microsoft.com/office/powerpoint/2010/main" val="92204245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Per ASCE 7-10 Section 12.3.2.1,</a:t>
            </a:r>
            <a:r>
              <a:rPr lang="en-US" baseline="0" dirty="0" smtClean="0"/>
              <a:t> s</a:t>
            </a:r>
            <a:r>
              <a:rPr lang="en-US" dirty="0" smtClean="0"/>
              <a:t>tructures having one or more of the irregularity types listed in Table 12.3-1 shall be designated as having horizontal structural irregularity. The first horizontal</a:t>
            </a:r>
            <a:r>
              <a:rPr lang="en-US" baseline="0" dirty="0" smtClean="0"/>
              <a:t> irregularities we’ll discuss are 1a Torsional and 1b Extreme Torsional.</a:t>
            </a:r>
          </a:p>
          <a:p>
            <a:endParaRPr lang="en-US" baseline="0" dirty="0" smtClean="0"/>
          </a:p>
          <a:p>
            <a:r>
              <a:rPr lang="en-US" dirty="0" smtClean="0"/>
              <a:t>Torsional irregularity is defined to exist where the</a:t>
            </a:r>
            <a:r>
              <a:rPr lang="en-US" baseline="0" dirty="0" smtClean="0"/>
              <a:t> </a:t>
            </a:r>
            <a:r>
              <a:rPr lang="en-US" dirty="0" smtClean="0"/>
              <a:t>maximum story drift</a:t>
            </a:r>
            <a:r>
              <a:rPr lang="en-US" baseline="0" dirty="0" smtClean="0"/>
              <a:t> </a:t>
            </a:r>
            <a:r>
              <a:rPr lang="en-US" dirty="0" smtClean="0"/>
              <a:t>at one end of the structure transverse to an axis is more than 1.2 times the</a:t>
            </a:r>
            <a:r>
              <a:rPr lang="en-US" baseline="0" dirty="0" smtClean="0"/>
              <a:t> </a:t>
            </a:r>
            <a:r>
              <a:rPr lang="en-US" dirty="0" smtClean="0"/>
              <a:t>average of the story drifts at the two ends of the structure.</a:t>
            </a:r>
          </a:p>
          <a:p>
            <a:endParaRPr lang="en-US" dirty="0" smtClean="0"/>
          </a:p>
          <a:p>
            <a:r>
              <a:rPr lang="en-US" dirty="0" smtClean="0"/>
              <a:t>Extreme torsional irregularity is defined</a:t>
            </a:r>
            <a:r>
              <a:rPr lang="en-US" baseline="0" dirty="0" smtClean="0"/>
              <a:t> </a:t>
            </a:r>
            <a:r>
              <a:rPr lang="en-US" dirty="0" smtClean="0"/>
              <a:t>to exist where the maximum story drift</a:t>
            </a:r>
            <a:r>
              <a:rPr lang="en-US" baseline="0" dirty="0" smtClean="0"/>
              <a:t> </a:t>
            </a:r>
            <a:r>
              <a:rPr lang="en-US" dirty="0" smtClean="0"/>
              <a:t>at one end of the structure transverse to an axis is</a:t>
            </a:r>
            <a:r>
              <a:rPr lang="en-US" baseline="0" dirty="0" smtClean="0"/>
              <a:t> </a:t>
            </a:r>
            <a:r>
              <a:rPr lang="en-US" dirty="0" smtClean="0"/>
              <a:t>more than 1.4 times the average of the story drifts at the two ends of the</a:t>
            </a:r>
            <a:r>
              <a:rPr lang="en-US" baseline="0" dirty="0" smtClean="0"/>
              <a:t> </a:t>
            </a:r>
            <a:r>
              <a:rPr lang="en-US" dirty="0" smtClean="0"/>
              <a:t>structure. </a:t>
            </a:r>
          </a:p>
          <a:p>
            <a:endParaRPr lang="en-US" dirty="0" smtClean="0"/>
          </a:p>
          <a:p>
            <a:r>
              <a:rPr lang="en-US" dirty="0" smtClean="0"/>
              <a:t>Both torsional</a:t>
            </a:r>
            <a:r>
              <a:rPr lang="en-US" baseline="0" dirty="0" smtClean="0"/>
              <a:t> and e</a:t>
            </a:r>
            <a:r>
              <a:rPr lang="en-US" dirty="0" smtClean="0"/>
              <a:t>xtreme torsional irregularities</a:t>
            </a:r>
            <a:r>
              <a:rPr lang="en-US" baseline="0" dirty="0" smtClean="0"/>
              <a:t> </a:t>
            </a:r>
            <a:r>
              <a:rPr lang="en-US" dirty="0" smtClean="0"/>
              <a:t>are computed including accidental torsion with A</a:t>
            </a:r>
            <a:r>
              <a:rPr lang="en-US" baseline="-25000" dirty="0" smtClean="0"/>
              <a:t>x</a:t>
            </a:r>
            <a:r>
              <a:rPr lang="en-US" dirty="0" smtClean="0"/>
              <a:t>=1.0 and apply only to structures in which the diaphragms are rigid or</a:t>
            </a:r>
            <a:r>
              <a:rPr lang="en-US" baseline="0" dirty="0" smtClean="0"/>
              <a:t> </a:t>
            </a:r>
            <a:r>
              <a:rPr lang="en-US" dirty="0" err="1" smtClean="0"/>
              <a:t>semirigid</a:t>
            </a:r>
            <a:r>
              <a:rPr lang="en-US" dirty="0" smtClean="0"/>
              <a:t>.</a:t>
            </a:r>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44</a:t>
            </a:fld>
            <a:endParaRPr lang="en-US" dirty="0"/>
          </a:p>
        </p:txBody>
      </p:sp>
    </p:spTree>
    <p:extLst>
      <p:ext uri="{BB962C8B-B14F-4D97-AF65-F5344CB8AC3E}">
        <p14:creationId xmlns:p14="http://schemas.microsoft.com/office/powerpoint/2010/main" val="406153617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This slide shows an example calculation of an Extreme Torsional (Type 1b)</a:t>
            </a:r>
            <a:r>
              <a:rPr lang="en-US" baseline="0" dirty="0" smtClean="0"/>
              <a:t> Horizontal Irregularity. The diaphragm has been classified as rigid.</a:t>
            </a:r>
          </a:p>
          <a:p>
            <a:endParaRPr lang="en-US" baseline="0" dirty="0" smtClean="0"/>
          </a:p>
          <a:p>
            <a:r>
              <a:rPr lang="en-US" baseline="0" dirty="0" smtClean="0"/>
              <a:t>As a first step, we need to determine the drift of the left and right walls at the 2</a:t>
            </a:r>
            <a:r>
              <a:rPr lang="en-US" baseline="30000" dirty="0" smtClean="0"/>
              <a:t>nd</a:t>
            </a:r>
            <a:r>
              <a:rPr lang="en-US" baseline="0" dirty="0" smtClean="0"/>
              <a:t> level. Deduct the first floor deflection from the second floor deflection for each side. This results in a 1” drift at the left wall and a 0.25” drift at the right wall.</a:t>
            </a:r>
          </a:p>
          <a:p>
            <a:endParaRPr lang="en-US" baseline="0" dirty="0" smtClean="0"/>
          </a:p>
          <a:p>
            <a:r>
              <a:rPr lang="en-US" baseline="0" dirty="0" smtClean="0"/>
              <a:t>Next, we need to find how much the drift varies between the right and left walls at the 2</a:t>
            </a:r>
            <a:r>
              <a:rPr lang="en-US" baseline="30000" dirty="0" smtClean="0"/>
              <a:t>nd</a:t>
            </a:r>
            <a:r>
              <a:rPr lang="en-US" baseline="0" dirty="0" smtClean="0"/>
              <a:t> floor. This is accomplished by dividing the maximum drift of the two walls (Left Wall: 1.0”) by the average drift of the two walls (Average Drift at Level 2: 0.625”). This gives us </a:t>
            </a:r>
            <a:r>
              <a:rPr lang="en-US" b="0" baseline="0" dirty="0" smtClean="0"/>
              <a:t>a ratio of 1.6. </a:t>
            </a:r>
          </a:p>
          <a:p>
            <a:endParaRPr lang="en-US" b="0" baseline="0" dirty="0" smtClean="0"/>
          </a:p>
          <a:p>
            <a:r>
              <a:rPr lang="en-US" b="0" baseline="0" dirty="0" smtClean="0"/>
              <a:t>Because the ratio is greater than 1.4, the figure depicts a type 1b horizontal irregularity.</a:t>
            </a:r>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45</a:t>
            </a:fld>
            <a:endParaRPr lang="en-US" dirty="0"/>
          </a:p>
        </p:txBody>
      </p:sp>
    </p:spTree>
    <p:extLst>
      <p:ext uri="{BB962C8B-B14F-4D97-AF65-F5344CB8AC3E}">
        <p14:creationId xmlns:p14="http://schemas.microsoft.com/office/powerpoint/2010/main" val="406153617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A</a:t>
            </a:r>
            <a:r>
              <a:rPr lang="en-US" baseline="0" dirty="0" smtClean="0"/>
              <a:t> r</a:t>
            </a:r>
            <a:r>
              <a:rPr lang="en-US" dirty="0" smtClean="0"/>
              <a:t>eentrant corner irregularity is defined to</a:t>
            </a:r>
            <a:r>
              <a:rPr lang="en-US" baseline="0" dirty="0" smtClean="0"/>
              <a:t> </a:t>
            </a:r>
            <a:r>
              <a:rPr lang="en-US" dirty="0" smtClean="0"/>
              <a:t>exist where both plan projections of the structure beyond a reentrant corner</a:t>
            </a:r>
            <a:r>
              <a:rPr lang="en-US" baseline="0" dirty="0" smtClean="0"/>
              <a:t> </a:t>
            </a:r>
            <a:r>
              <a:rPr lang="en-US" dirty="0" smtClean="0"/>
              <a:t>are greater than 15% of the plan dimension of the structure in the given</a:t>
            </a:r>
            <a:r>
              <a:rPr lang="en-US" baseline="0" dirty="0" smtClean="0"/>
              <a:t> </a:t>
            </a:r>
            <a:r>
              <a:rPr lang="en-US" dirty="0" smtClean="0"/>
              <a:t>direction.</a:t>
            </a:r>
          </a:p>
          <a:p>
            <a:endParaRPr lang="en-US" dirty="0" smtClean="0"/>
          </a:p>
          <a:p>
            <a:r>
              <a:rPr lang="en-US" dirty="0" smtClean="0"/>
              <a:t>Other configurations than shown</a:t>
            </a:r>
            <a:r>
              <a:rPr lang="en-US" baseline="0" dirty="0" smtClean="0"/>
              <a:t> on the slide</a:t>
            </a:r>
            <a:r>
              <a:rPr lang="en-US" dirty="0" smtClean="0"/>
              <a:t>, such as H or U shapes, shall be considered.</a:t>
            </a:r>
          </a:p>
          <a:p>
            <a:endParaRPr lang="en-US" dirty="0" smtClean="0"/>
          </a:p>
          <a:p>
            <a:r>
              <a:rPr lang="en-US" dirty="0" smtClean="0"/>
              <a:t>With a Seismic Design Category of D, E, or F, design forces shall be increased 25% for connections of diaphragms to vertical elements and to collectors, and for connections of collectors to vertical elements (ASCE 7-10 12.3.3.4) – unless designed with load combos with </a:t>
            </a:r>
            <a:r>
              <a:rPr lang="en-US" dirty="0" err="1" smtClean="0"/>
              <a:t>overstrength</a:t>
            </a:r>
            <a:r>
              <a:rPr lang="en-US" dirty="0" smtClean="0"/>
              <a:t> factor noted in Section 12.4.3.2</a:t>
            </a:r>
            <a:r>
              <a:rPr lang="en-US" baseline="0" dirty="0" smtClean="0"/>
              <a:t> of ASCE 7-10</a:t>
            </a:r>
            <a:r>
              <a:rPr lang="en-US" dirty="0" smtClean="0"/>
              <a:t>.</a:t>
            </a:r>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46</a:t>
            </a:fld>
            <a:endParaRPr lang="en-US" dirty="0"/>
          </a:p>
        </p:txBody>
      </p:sp>
    </p:spTree>
    <p:extLst>
      <p:ext uri="{BB962C8B-B14F-4D97-AF65-F5344CB8AC3E}">
        <p14:creationId xmlns:p14="http://schemas.microsoft.com/office/powerpoint/2010/main" val="108960933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This slide shows an example calculation of a Reentrant Corner (Type 2)</a:t>
            </a:r>
            <a:r>
              <a:rPr lang="en-US" baseline="0" dirty="0" smtClean="0"/>
              <a:t> Horizontal Irregularity.</a:t>
            </a:r>
          </a:p>
          <a:p>
            <a:endParaRPr lang="en-US" baseline="0" dirty="0" smtClean="0"/>
          </a:p>
          <a:p>
            <a:r>
              <a:rPr lang="en-US" baseline="0" dirty="0" smtClean="0"/>
              <a:t>To determine whether this irregularity exists, divide the length of the projection by the full length of the plan dimension in the same direction. Calculate this ratio for both plan projections.</a:t>
            </a:r>
          </a:p>
          <a:p>
            <a:endParaRPr lang="en-US" baseline="0" dirty="0" smtClean="0"/>
          </a:p>
          <a:p>
            <a:r>
              <a:rPr lang="en-US" baseline="0" dirty="0" smtClean="0"/>
              <a:t>If both plan projections are greater than 15% of the plan dimension, as they are in this figure, then a Type 2 Horizontal Irregularity exists.</a:t>
            </a:r>
            <a:endParaRPr lang="en-US" b="0" dirty="0" smtClean="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47</a:t>
            </a:fld>
            <a:endParaRPr lang="en-US" dirty="0"/>
          </a:p>
        </p:txBody>
      </p:sp>
    </p:spTree>
    <p:extLst>
      <p:ext uri="{BB962C8B-B14F-4D97-AF65-F5344CB8AC3E}">
        <p14:creationId xmlns:p14="http://schemas.microsoft.com/office/powerpoint/2010/main" val="108960933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pPr eaLnBrk="1" hangingPunct="1">
              <a:spcBef>
                <a:spcPct val="0"/>
              </a:spcBef>
            </a:pPr>
            <a:r>
              <a:rPr lang="en-US" altLang="en-US" sz="1300" dirty="0">
                <a:latin typeface="Trebuchet MS" pitchFamily="34" charset="0"/>
              </a:rPr>
              <a:t>Diaphragm discontinuity irregularity is defined to exist where there is a diaphragm with an abrupt discontinuity or variation in stiffness, including one having a cutout or open</a:t>
            </a:r>
          </a:p>
          <a:p>
            <a:pPr eaLnBrk="1" hangingPunct="1">
              <a:spcBef>
                <a:spcPct val="0"/>
              </a:spcBef>
            </a:pPr>
            <a:r>
              <a:rPr lang="en-US" altLang="en-US" sz="1300" dirty="0">
                <a:latin typeface="Trebuchet MS" pitchFamily="34" charset="0"/>
              </a:rPr>
              <a:t>area greater than 50% of the gross enclosed diaphragm area, or a change in effective diaphragm stiffness of more than 50% from one story to the next.</a:t>
            </a:r>
          </a:p>
          <a:p>
            <a:pPr eaLnBrk="1" hangingPunct="1">
              <a:spcBef>
                <a:spcPct val="0"/>
              </a:spcBef>
            </a:pPr>
            <a:endParaRPr lang="en-US" altLang="en-US" sz="1300" dirty="0">
              <a:latin typeface="Trebuchet MS" pitchFamily="34" charset="0"/>
            </a:endParaRPr>
          </a:p>
          <a:p>
            <a:r>
              <a:rPr lang="en-US" dirty="0" smtClean="0"/>
              <a:t>With a Seismic Design Category of D, E, or F, design forces shall be increased 25% for connections of diaphragms to vertical elements and to collectors, and for connections of collectors to vertical elements (ASCE 7-10 12.3.3.4) – unless designed with load combos with </a:t>
            </a:r>
            <a:r>
              <a:rPr lang="en-US" dirty="0" err="1" smtClean="0"/>
              <a:t>overstrength</a:t>
            </a:r>
            <a:r>
              <a:rPr lang="en-US" dirty="0" smtClean="0"/>
              <a:t> factor noted in Section 12.4.3.2</a:t>
            </a:r>
            <a:r>
              <a:rPr lang="en-US" baseline="0" dirty="0" smtClean="0"/>
              <a:t> of ASCE 7-10</a:t>
            </a:r>
            <a:r>
              <a:rPr lang="en-US" dirty="0" smtClean="0"/>
              <a:t>.</a:t>
            </a:r>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48</a:t>
            </a:fld>
            <a:endParaRPr lang="en-US" dirty="0"/>
          </a:p>
        </p:txBody>
      </p:sp>
    </p:spTree>
    <p:extLst>
      <p:ext uri="{BB962C8B-B14F-4D97-AF65-F5344CB8AC3E}">
        <p14:creationId xmlns:p14="http://schemas.microsoft.com/office/powerpoint/2010/main" val="233120284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b="0" dirty="0" smtClean="0"/>
              <a:t>Determining whether there is a diaphragm discontinuity</a:t>
            </a:r>
            <a:r>
              <a:rPr lang="en-US" b="0" baseline="0" dirty="0" smtClean="0"/>
              <a:t> requires us to check two separate calculations. </a:t>
            </a:r>
          </a:p>
          <a:p>
            <a:endParaRPr lang="en-US" b="0" baseline="0" dirty="0" smtClean="0"/>
          </a:p>
          <a:p>
            <a:r>
              <a:rPr lang="en-US" b="0" baseline="0" dirty="0" smtClean="0"/>
              <a:t>First, we’ll see if the area of the opening is larger than 50% of the total area. To find the total area, multiply the width and the length of the diaphragm (7,200 </a:t>
            </a:r>
            <a:r>
              <a:rPr lang="en-US" b="0" baseline="0" dirty="0" err="1" smtClean="0"/>
              <a:t>sqft</a:t>
            </a:r>
            <a:r>
              <a:rPr lang="en-US" b="0" baseline="0" dirty="0" smtClean="0"/>
              <a:t>). Then find the area of the openings using the same method (1,800 </a:t>
            </a:r>
            <a:r>
              <a:rPr lang="en-US" b="0" baseline="0" dirty="0" err="1" smtClean="0"/>
              <a:t>sqft</a:t>
            </a:r>
            <a:r>
              <a:rPr lang="en-US" b="0" baseline="0" dirty="0" smtClean="0"/>
              <a:t>). By dividing the opening area by the total area (1,800/7,200), we find that the opening area is only 25% of the total area. With this calculation, there is no type 3 horizontal irregularity.</a:t>
            </a:r>
          </a:p>
          <a:p>
            <a:endParaRPr lang="en-US" b="0" baseline="0" dirty="0" smtClean="0"/>
          </a:p>
          <a:p>
            <a:r>
              <a:rPr lang="en-US" b="0" baseline="0" dirty="0" smtClean="0"/>
              <a:t>However, we’ll also need to check the change in effective diaphragm stiffness. If the change between levels is greater than 50% (factor of 1.5), we’ll have an irregularity. By dividing the drift at level 2 (1.5”) by the drift at level 3 (0.8”), we receive a ratio of 1.88. This amount is great enough for a type 3 horizontal irregularity.</a:t>
            </a:r>
            <a:endParaRPr lang="en-US" b="0" dirty="0" smtClean="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49</a:t>
            </a:fld>
            <a:endParaRPr lang="en-US" dirty="0"/>
          </a:p>
        </p:txBody>
      </p:sp>
    </p:spTree>
    <p:extLst>
      <p:ext uri="{BB962C8B-B14F-4D97-AF65-F5344CB8AC3E}">
        <p14:creationId xmlns:p14="http://schemas.microsoft.com/office/powerpoint/2010/main" val="233120284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In order to transfer the shear properly, diaphragms with openings have additional diaphragm chords and collectors (drag struts) which form the boundary of the diaphragm opening.</a:t>
            </a:r>
          </a:p>
          <a:p>
            <a:endParaRPr lang="en-US" dirty="0" smtClean="0"/>
          </a:p>
          <a:p>
            <a:r>
              <a:rPr lang="en-US" dirty="0" smtClean="0"/>
              <a:t>Blocking between joists and strapping over the diaphragm may be required to create ‘drag struts’ capable of transferring the tension and compression load demand around the opening. </a:t>
            </a:r>
          </a:p>
          <a:p>
            <a:endParaRPr lang="en-US" dirty="0" smtClean="0"/>
          </a:p>
          <a:p>
            <a:r>
              <a:rPr lang="en-US" dirty="0" smtClean="0"/>
              <a:t>Per IBC 2305.1.1, this type of analysis applies to wood shear panels whether or not the opening in the diaphragm is large enough to be considered a type 3 horizontal irregularity.</a:t>
            </a:r>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50</a:t>
            </a:fld>
            <a:endParaRPr lang="en-US" dirty="0"/>
          </a:p>
        </p:txBody>
      </p:sp>
    </p:spTree>
    <p:extLst>
      <p:ext uri="{BB962C8B-B14F-4D97-AF65-F5344CB8AC3E}">
        <p14:creationId xmlns:p14="http://schemas.microsoft.com/office/powerpoint/2010/main" val="26258133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Review the submission process for audiences requiring ICC CEU credits.</a:t>
            </a:r>
          </a:p>
          <a:p>
            <a:endParaRPr lang="en-US" dirty="0" smtClean="0"/>
          </a:p>
          <a:p>
            <a:r>
              <a:rPr lang="en-US" dirty="0" smtClean="0"/>
              <a:t>For those seeking ICC credit, there is no test required. ICC members must provide their ICC ID number on the sign-in sheet or in their Simpson profile in order to have it displayed on their certificate. It is the responsibility of the participant to self-report their credits to the ICC. Ask them to retain their Completion Certificate for their records. </a:t>
            </a:r>
          </a:p>
          <a:p>
            <a:endParaRPr lang="en-US" dirty="0" smtClean="0"/>
          </a:p>
          <a:p>
            <a:r>
              <a:rPr lang="en-US" dirty="0" smtClean="0"/>
              <a:t>Explain the credits awarded: ICC: </a:t>
            </a:r>
            <a:r>
              <a:rPr lang="en-US" dirty="0" smtClean="0"/>
              <a:t>0.3 </a:t>
            </a:r>
            <a:r>
              <a:rPr lang="en-US" dirty="0" smtClean="0"/>
              <a:t>(Equivalent to </a:t>
            </a:r>
            <a:r>
              <a:rPr lang="en-US" dirty="0" smtClean="0"/>
              <a:t>3 hours) </a:t>
            </a:r>
            <a:r>
              <a:rPr lang="en-US" dirty="0" smtClean="0"/>
              <a:t>CEUs.</a:t>
            </a:r>
          </a:p>
        </p:txBody>
      </p:sp>
      <p:sp>
        <p:nvSpPr>
          <p:cNvPr id="4" name="Slide Number Placeholder 3"/>
          <p:cNvSpPr>
            <a:spLocks noGrp="1"/>
          </p:cNvSpPr>
          <p:nvPr>
            <p:ph type="sldNum" sz="quarter" idx="10"/>
          </p:nvPr>
        </p:nvSpPr>
        <p:spPr/>
        <p:txBody>
          <a:bodyPr/>
          <a:lstStyle/>
          <a:p>
            <a:fld id="{41BDAC27-EA65-4CFE-B3FB-06977A465F32}" type="slidenum">
              <a:rPr lang="en-US" smtClean="0"/>
              <a:t>6</a:t>
            </a:fld>
            <a:endParaRPr lang="en-US"/>
          </a:p>
        </p:txBody>
      </p:sp>
    </p:spTree>
    <p:extLst>
      <p:ext uri="{BB962C8B-B14F-4D97-AF65-F5344CB8AC3E}">
        <p14:creationId xmlns:p14="http://schemas.microsoft.com/office/powerpoint/2010/main" val="133065098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Out-of-plane offset irregularity is</a:t>
            </a:r>
            <a:r>
              <a:rPr lang="en-US" baseline="0" dirty="0" smtClean="0"/>
              <a:t> </a:t>
            </a:r>
            <a:r>
              <a:rPr lang="en-US" dirty="0" smtClean="0"/>
              <a:t>defined to exist where there is a discontinuity in a lateral force-resistance</a:t>
            </a:r>
            <a:r>
              <a:rPr lang="en-US" baseline="0" dirty="0" smtClean="0"/>
              <a:t> </a:t>
            </a:r>
            <a:r>
              <a:rPr lang="en-US" dirty="0" smtClean="0"/>
              <a:t>path, such as an out-of-plane offset of at least one of the vertical elements.</a:t>
            </a:r>
          </a:p>
          <a:p>
            <a:endParaRPr lang="en-US" dirty="0" smtClean="0"/>
          </a:p>
          <a:p>
            <a:r>
              <a:rPr lang="en-US" dirty="0" smtClean="0"/>
              <a:t>ASCE 7-10 Section 12.3.3.3 states</a:t>
            </a:r>
            <a:r>
              <a:rPr lang="en-US" baseline="0" dirty="0" smtClean="0"/>
              <a:t> that </a:t>
            </a:r>
            <a:r>
              <a:rPr lang="en-US" i="1" baseline="0" dirty="0" smtClean="0"/>
              <a:t>e</a:t>
            </a:r>
            <a:r>
              <a:rPr lang="en-US" i="1" dirty="0" smtClean="0"/>
              <a:t>lements supporting discontinuous walls or frames</a:t>
            </a:r>
            <a:r>
              <a:rPr lang="en-US" i="1" baseline="0" dirty="0" smtClean="0"/>
              <a:t> </a:t>
            </a:r>
            <a:r>
              <a:rPr lang="en-US" i="1" dirty="0" smtClean="0"/>
              <a:t>shall have </a:t>
            </a:r>
            <a:r>
              <a:rPr lang="en-US" dirty="0" smtClean="0"/>
              <a:t>the design strength to resist special seismic load combinations of Section 12.4.3.2. The connections from the discontinuous elements to the supporting members shall be adequate to transmit the forces for which the discontinuous elements were required to be designed. </a:t>
            </a:r>
          </a:p>
          <a:p>
            <a:endParaRPr lang="en-US" dirty="0" smtClean="0"/>
          </a:p>
          <a:p>
            <a:pPr defTabSz="961034">
              <a:defRPr/>
            </a:pPr>
            <a:r>
              <a:rPr lang="en-US" dirty="0" smtClean="0"/>
              <a:t>With a Seismic Design Category of D, E, or F, design forces shall be increased 25% for connections of diaphragms to vertical elements and to collectors, and for connections of collectors to vertical elements (ASCE 7-10 12.3.3.4). </a:t>
            </a:r>
            <a:endParaRPr lang="en-US" dirty="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51</a:t>
            </a:fld>
            <a:endParaRPr lang="en-US" dirty="0"/>
          </a:p>
        </p:txBody>
      </p:sp>
    </p:spTree>
    <p:extLst>
      <p:ext uri="{BB962C8B-B14F-4D97-AF65-F5344CB8AC3E}">
        <p14:creationId xmlns:p14="http://schemas.microsoft.com/office/powerpoint/2010/main" val="55681208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If the vertical lateral force-resisting elements are not parallel to or symmetric about the major orthogonal axes of the seismic force-resisting system, you have a “nonparallel system”. When this happens, the structure must be analyzed by the “Orthogonal Combination Procedure” (100% force in one direction and 30% in the other direction) or by using “Simultaneous Application of Orthogonal Ground Motion”.</a:t>
            </a:r>
          </a:p>
          <a:p>
            <a:endParaRPr lang="en-US" dirty="0" smtClean="0"/>
          </a:p>
          <a:p>
            <a:r>
              <a:rPr lang="en-US" dirty="0" smtClean="0"/>
              <a:t>Per ASCE 7 Section 12.5.3, structures in SDC C or higher that have horizontal irregularity type 5 shall be designed with consideration to loads in both orthogonal directions (combined loading).</a:t>
            </a:r>
          </a:p>
          <a:p>
            <a:r>
              <a:rPr lang="en-US" dirty="0" smtClean="0"/>
              <a:t/>
            </a:r>
            <a:br>
              <a:rPr lang="en-US" dirty="0" smtClean="0"/>
            </a:br>
            <a:r>
              <a:rPr lang="en-US" dirty="0" smtClean="0"/>
              <a:t>Per ASCE 7 Section 12.5.2, structures in SDC B may neglect combined loading effects.</a:t>
            </a:r>
          </a:p>
          <a:p>
            <a:endParaRPr lang="en-US" dirty="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52</a:t>
            </a:fld>
            <a:endParaRPr lang="en-US" dirty="0"/>
          </a:p>
        </p:txBody>
      </p:sp>
    </p:spTree>
    <p:extLst>
      <p:ext uri="{BB962C8B-B14F-4D97-AF65-F5344CB8AC3E}">
        <p14:creationId xmlns:p14="http://schemas.microsoft.com/office/powerpoint/2010/main" val="18177015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Per ASCE 7-10 Section 12.3.2.2, structures having one or more of the irregularity types listed in Table 12.3-2 shall be designated as having vertical structural irregularity. </a:t>
            </a:r>
          </a:p>
          <a:p>
            <a:endParaRPr lang="en-US" dirty="0" smtClean="0"/>
          </a:p>
          <a:p>
            <a:r>
              <a:rPr lang="en-US" dirty="0" smtClean="0"/>
              <a:t>The Loma Prieta earthquake in 1989 and the Northridge earthquake in 1994 were the catalysts for exposing the nation to the dangers of soft story design. Many apartments were designed with posts between each bay supporting 2 or 3 floors of living space above, and they failed in these earthquakes causing excessive monetary damage and avoidable loss of life. For this reason the code requires more in depth dynamic analysis for buildings with this design in SDC D, E, or F; and the code does not allow for an extreme soft story irregularity in SDC E or F.</a:t>
            </a:r>
          </a:p>
          <a:p>
            <a:endParaRPr lang="en-US" dirty="0" smtClean="0"/>
          </a:p>
          <a:p>
            <a:r>
              <a:rPr lang="en-US" dirty="0" smtClean="0"/>
              <a:t>A</a:t>
            </a:r>
            <a:r>
              <a:rPr lang="en-US" baseline="0" dirty="0" smtClean="0"/>
              <a:t> s</a:t>
            </a:r>
            <a:r>
              <a:rPr lang="en-US" dirty="0" smtClean="0"/>
              <a:t>oft story irregularity is</a:t>
            </a:r>
            <a:r>
              <a:rPr lang="en-US" baseline="0" dirty="0" smtClean="0"/>
              <a:t> </a:t>
            </a:r>
            <a:r>
              <a:rPr lang="en-US" dirty="0" smtClean="0"/>
              <a:t>defined to exist where there is a story in which the lateral stiffness is less</a:t>
            </a:r>
            <a:r>
              <a:rPr lang="en-US" baseline="0" dirty="0" smtClean="0"/>
              <a:t> </a:t>
            </a:r>
            <a:r>
              <a:rPr lang="en-US" dirty="0" smtClean="0"/>
              <a:t>than 70% of that in the story above or less than 80% of the average</a:t>
            </a:r>
          </a:p>
          <a:p>
            <a:r>
              <a:rPr lang="en-US" dirty="0" smtClean="0"/>
              <a:t>stiffness of the three stories above.</a:t>
            </a:r>
          </a:p>
          <a:p>
            <a:endParaRPr lang="en-US" dirty="0" smtClean="0"/>
          </a:p>
          <a:p>
            <a:r>
              <a:rPr lang="en-US" dirty="0" smtClean="0"/>
              <a:t>An</a:t>
            </a:r>
            <a:r>
              <a:rPr lang="en-US" baseline="0" dirty="0" smtClean="0"/>
              <a:t> e</a:t>
            </a:r>
            <a:r>
              <a:rPr lang="en-US" dirty="0" smtClean="0"/>
              <a:t>xtreme soft story</a:t>
            </a:r>
            <a:r>
              <a:rPr lang="en-US" baseline="0" dirty="0" smtClean="0"/>
              <a:t> </a:t>
            </a:r>
            <a:r>
              <a:rPr lang="en-US" dirty="0" smtClean="0"/>
              <a:t>irregularity is defined to exist where there is a story in which the lateral</a:t>
            </a:r>
            <a:r>
              <a:rPr lang="en-US" baseline="0" dirty="0" smtClean="0"/>
              <a:t> </a:t>
            </a:r>
            <a:r>
              <a:rPr lang="en-US" dirty="0" smtClean="0"/>
              <a:t>stiffness is less than 60% of that in the story above or less than 70% of the</a:t>
            </a:r>
          </a:p>
          <a:p>
            <a:r>
              <a:rPr lang="en-US" dirty="0" smtClean="0"/>
              <a:t>average stiffness of the three stories above.</a:t>
            </a:r>
          </a:p>
          <a:p>
            <a:endParaRPr lang="en-US" dirty="0" smtClean="0"/>
          </a:p>
          <a:p>
            <a:r>
              <a:rPr lang="en-US" b="1" dirty="0" smtClean="0"/>
              <a:t>Presenter Note</a:t>
            </a:r>
          </a:p>
          <a:p>
            <a:r>
              <a:rPr lang="en-US" b="0" dirty="0" smtClean="0"/>
              <a:t>This slide features information that will be found on the post-training</a:t>
            </a:r>
            <a:r>
              <a:rPr lang="en-US" b="0" baseline="0" dirty="0" smtClean="0"/>
              <a:t> knowledge assessment:</a:t>
            </a:r>
          </a:p>
          <a:p>
            <a:endParaRPr lang="en-US" b="0" baseline="0" dirty="0" smtClean="0"/>
          </a:p>
          <a:p>
            <a:pPr lvl="0"/>
            <a:r>
              <a:rPr lang="en-US" dirty="0"/>
              <a:t>The Loma </a:t>
            </a:r>
            <a:r>
              <a:rPr lang="en-US" dirty="0" err="1"/>
              <a:t>Prieta</a:t>
            </a:r>
            <a:r>
              <a:rPr lang="en-US" dirty="0"/>
              <a:t> earthquake of 1989 and the Northridge earthquake of 1994 were the catalysts for exposing the nation to the dangers of which vertical irregularity?</a:t>
            </a:r>
          </a:p>
          <a:p>
            <a:pPr marL="228600" lvl="1" indent="-228600">
              <a:buFont typeface="+mj-lt"/>
              <a:buAutoNum type="alphaLcPeriod"/>
            </a:pPr>
            <a:r>
              <a:rPr lang="en-US" b="1" dirty="0"/>
              <a:t>Stiffness irregularity (soft story)</a:t>
            </a:r>
            <a:endParaRPr lang="en-US" dirty="0"/>
          </a:p>
          <a:p>
            <a:pPr marL="228600" lvl="1" indent="-228600">
              <a:buFont typeface="+mj-lt"/>
              <a:buAutoNum type="alphaLcPeriod"/>
            </a:pPr>
            <a:r>
              <a:rPr lang="en-US" dirty="0"/>
              <a:t>Weight (mass) </a:t>
            </a:r>
            <a:r>
              <a:rPr lang="en-US" dirty="0" smtClean="0"/>
              <a:t>irregularity</a:t>
            </a:r>
          </a:p>
          <a:p>
            <a:pPr marL="228600" lvl="1" indent="-228600">
              <a:buFont typeface="+mj-lt"/>
              <a:buAutoNum type="alphaLcPeriod"/>
            </a:pPr>
            <a:r>
              <a:rPr lang="en-US" dirty="0" smtClean="0"/>
              <a:t>In-plane </a:t>
            </a:r>
            <a:r>
              <a:rPr lang="en-US" dirty="0"/>
              <a:t>discontinuity with vertical lateral force-resisting element irregularity</a:t>
            </a:r>
          </a:p>
          <a:p>
            <a:pPr marL="228600" indent="-228600">
              <a:buFont typeface="+mj-lt"/>
              <a:buAutoNum type="alphaLcPeriod" startAt="4"/>
            </a:pPr>
            <a:r>
              <a:rPr lang="en-US" dirty="0"/>
              <a:t>Vertical geometric irregularity</a:t>
            </a:r>
            <a:endParaRPr lang="en-US" sz="1400" kern="1200" dirty="0" smtClean="0">
              <a:solidFill>
                <a:schemeClr val="tx1"/>
              </a:solidFill>
              <a:effectLst/>
              <a:latin typeface="Times New Roman" pitchFamily="18" charset="0"/>
              <a:ea typeface="+mn-ea"/>
              <a:cs typeface="+mn-cs"/>
            </a:endParaRPr>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53</a:t>
            </a:fld>
            <a:endParaRPr lang="en-US" dirty="0"/>
          </a:p>
        </p:txBody>
      </p:sp>
    </p:spTree>
    <p:extLst>
      <p:ext uri="{BB962C8B-B14F-4D97-AF65-F5344CB8AC3E}">
        <p14:creationId xmlns:p14="http://schemas.microsoft.com/office/powerpoint/2010/main" val="113401424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b="0" dirty="0" smtClean="0"/>
              <a:t>This figure depicts</a:t>
            </a:r>
            <a:r>
              <a:rPr lang="en-US" b="0" baseline="0" dirty="0" smtClean="0"/>
              <a:t> an Extreme Soft Story Irregularity. For this calculation, you will need to know the Story Displacement (inches), Story Drift (inches), Story Shear Force (kips), and Story Stiffness (k/in) for each level of the structure beforehand.</a:t>
            </a:r>
          </a:p>
          <a:p>
            <a:endParaRPr lang="en-US" b="0" baseline="0" dirty="0" smtClean="0"/>
          </a:p>
          <a:p>
            <a:r>
              <a:rPr lang="en-US" b="0" baseline="0" dirty="0" smtClean="0"/>
              <a:t>As a first step, we’ll determine the percentage of story stiffness of the story above. For the 2</a:t>
            </a:r>
            <a:r>
              <a:rPr lang="en-US" b="0" baseline="30000" dirty="0" smtClean="0"/>
              <a:t>nd</a:t>
            </a:r>
            <a:r>
              <a:rPr lang="en-US" b="0" baseline="0" dirty="0" smtClean="0"/>
              <a:t> level, we divide its story stiffness (40 k/in) by the story stiffness of the 3</a:t>
            </a:r>
            <a:r>
              <a:rPr lang="en-US" b="0" baseline="30000" dirty="0" smtClean="0"/>
              <a:t>rd</a:t>
            </a:r>
            <a:r>
              <a:rPr lang="en-US" b="0" baseline="0" dirty="0" smtClean="0"/>
              <a:t> level (90 k/in) – resulting in 44%. This equates to an Extreme Soft Story at level 2 because the story stiffness is less than 60% of the story stiffness above.</a:t>
            </a:r>
          </a:p>
          <a:p>
            <a:endParaRPr lang="en-US" b="0" baseline="0" dirty="0" smtClean="0"/>
          </a:p>
          <a:p>
            <a:r>
              <a:rPr lang="en-US" b="0" baseline="0" dirty="0" smtClean="0"/>
              <a:t>Continuing this process for the 3</a:t>
            </a:r>
            <a:r>
              <a:rPr lang="en-US" b="0" baseline="30000" dirty="0" smtClean="0"/>
              <a:t>rd</a:t>
            </a:r>
            <a:r>
              <a:rPr lang="en-US" b="0" baseline="0" dirty="0" smtClean="0"/>
              <a:t> and 4</a:t>
            </a:r>
            <a:r>
              <a:rPr lang="en-US" b="0" baseline="30000" dirty="0" smtClean="0"/>
              <a:t>th</a:t>
            </a:r>
            <a:r>
              <a:rPr lang="en-US" b="0" baseline="0" dirty="0" smtClean="0"/>
              <a:t> floors, we find 75% and 150% respectably. These levels are not considered irregular because these their story stiffness is not less than 70% of the story stiffness above.</a:t>
            </a:r>
          </a:p>
          <a:p>
            <a:endParaRPr lang="en-US" b="0" baseline="0" dirty="0" smtClean="0"/>
          </a:p>
          <a:p>
            <a:r>
              <a:rPr lang="en-US" b="0" baseline="0" dirty="0" smtClean="0"/>
              <a:t>Although we’ve already determined there is an Extreme Soft Story at level 2, let’s also try the second approach. For this method, we first need to find the average story stiffness of the 3 stories above the 2</a:t>
            </a:r>
            <a:r>
              <a:rPr lang="en-US" b="0" baseline="30000" dirty="0" smtClean="0"/>
              <a:t>nd</a:t>
            </a:r>
            <a:r>
              <a:rPr lang="en-US" b="0" baseline="0" dirty="0" smtClean="0"/>
              <a:t> level. First, add up the story stiffness in kips for the 3</a:t>
            </a:r>
            <a:r>
              <a:rPr lang="en-US" b="0" baseline="30000" dirty="0" smtClean="0"/>
              <a:t>rd</a:t>
            </a:r>
            <a:r>
              <a:rPr lang="en-US" b="0" baseline="0" dirty="0" smtClean="0"/>
              <a:t>, 4</a:t>
            </a:r>
            <a:r>
              <a:rPr lang="en-US" b="0" baseline="30000" dirty="0" smtClean="0"/>
              <a:t>th</a:t>
            </a:r>
            <a:r>
              <a:rPr lang="en-US" b="0" baseline="0" dirty="0" smtClean="0"/>
              <a:t>, and roof levels (90 + 120 + 80 = 290 k/in). Then, compute the average stiffness of the three levels (290/3 = 96.7 k/in). Dividing the story stiffness of level 2 (40 k/in) by the average of the 3 stories above (96.7 k/in) gives us 41%. This figure also depicts an Extreme Soft Story at level 2 since the story stiffness is less than 70% of the averaged 3 stories above.</a:t>
            </a:r>
          </a:p>
          <a:p>
            <a:endParaRPr lang="en-US" b="0" baseline="0" dirty="0" smtClean="0"/>
          </a:p>
          <a:p>
            <a:r>
              <a:rPr lang="en-US" b="0" baseline="0" dirty="0" smtClean="0"/>
              <a:t>We cannot attempt this method for the 3</a:t>
            </a:r>
            <a:r>
              <a:rPr lang="en-US" b="0" baseline="30000" dirty="0" smtClean="0"/>
              <a:t>rd</a:t>
            </a:r>
            <a:r>
              <a:rPr lang="en-US" b="0" baseline="0" dirty="0" smtClean="0"/>
              <a:t>, 4</a:t>
            </a:r>
            <a:r>
              <a:rPr lang="en-US" b="0" baseline="30000" dirty="0" smtClean="0"/>
              <a:t>th</a:t>
            </a:r>
            <a:r>
              <a:rPr lang="en-US" b="0" baseline="0" dirty="0" smtClean="0"/>
              <a:t>, or roof levels. None of them have at least 3 stories above them.</a:t>
            </a:r>
          </a:p>
          <a:p>
            <a:endParaRPr lang="en-US" b="0" dirty="0" smtClean="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54</a:t>
            </a:fld>
            <a:endParaRPr lang="en-US" dirty="0"/>
          </a:p>
        </p:txBody>
      </p:sp>
    </p:spTree>
    <p:extLst>
      <p:ext uri="{BB962C8B-B14F-4D97-AF65-F5344CB8AC3E}">
        <p14:creationId xmlns:p14="http://schemas.microsoft.com/office/powerpoint/2010/main" val="113401424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As the seismic forces in a structure are dependent upon the mass of the structure, an unequal distribution of mass will cause some peculiar seismic responses. Weight (mass) irregularity is defined to exist</a:t>
            </a:r>
            <a:r>
              <a:rPr lang="en-US" baseline="0" dirty="0" smtClean="0"/>
              <a:t> </a:t>
            </a:r>
            <a:r>
              <a:rPr lang="en-US" dirty="0" smtClean="0"/>
              <a:t>where the effective mass of any story is more than 150% of the effective</a:t>
            </a:r>
            <a:r>
              <a:rPr lang="en-US" baseline="0" dirty="0" smtClean="0"/>
              <a:t> </a:t>
            </a:r>
            <a:r>
              <a:rPr lang="en-US" dirty="0" smtClean="0"/>
              <a:t>mass of an adjacent story. A roof that is lighter than the floor below need</a:t>
            </a:r>
            <a:r>
              <a:rPr lang="en-US" baseline="0" dirty="0" smtClean="0"/>
              <a:t> </a:t>
            </a:r>
            <a:r>
              <a:rPr lang="en-US" dirty="0" smtClean="0"/>
              <a:t>not be considered.</a:t>
            </a:r>
          </a:p>
          <a:p>
            <a:endParaRPr lang="en-US" dirty="0" smtClean="0"/>
          </a:p>
          <a:p>
            <a:r>
              <a:rPr lang="en-US" dirty="0" smtClean="0"/>
              <a:t>Per ASCE 12.7.2.5, weight of landscaping and other materials at the off gardens and similar areas is required to be included in the effective seismic </a:t>
            </a:r>
            <a:r>
              <a:rPr lang="en-US" smtClean="0"/>
              <a:t>weight.</a:t>
            </a:r>
            <a:endParaRPr lang="en-US" dirty="0" smtClean="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55</a:t>
            </a:fld>
            <a:endParaRPr lang="en-US" dirty="0"/>
          </a:p>
        </p:txBody>
      </p:sp>
    </p:spTree>
    <p:extLst>
      <p:ext uri="{BB962C8B-B14F-4D97-AF65-F5344CB8AC3E}">
        <p14:creationId xmlns:p14="http://schemas.microsoft.com/office/powerpoint/2010/main" val="405544118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Determining whether there is a type 2 vertical irregularity involves dividing</a:t>
            </a:r>
            <a:r>
              <a:rPr lang="en-US" baseline="0" dirty="0" smtClean="0"/>
              <a:t> the effective weight of the roof by the effective weight of the floor. If the ratio is larger than 1.5 (150%), the building is considered to have a mass irregularity.</a:t>
            </a:r>
          </a:p>
          <a:p>
            <a:endParaRPr lang="en-US" baseline="0" dirty="0" smtClean="0"/>
          </a:p>
          <a:p>
            <a:r>
              <a:rPr lang="en-US" baseline="0" dirty="0" smtClean="0"/>
              <a:t>It is important to remember that the weight of landscaping on the roof is a part of the effective weight.</a:t>
            </a:r>
          </a:p>
          <a:p>
            <a:endParaRPr lang="en-US" baseline="0" dirty="0" smtClean="0"/>
          </a:p>
          <a:p>
            <a:r>
              <a:rPr lang="en-US" b="1" baseline="0" dirty="0" smtClean="0"/>
              <a:t>Do</a:t>
            </a:r>
          </a:p>
          <a:p>
            <a:r>
              <a:rPr lang="en-US" baseline="0" dirty="0" smtClean="0"/>
              <a:t>Review the slide.</a:t>
            </a:r>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56</a:t>
            </a:fld>
            <a:endParaRPr lang="en-US" dirty="0"/>
          </a:p>
        </p:txBody>
      </p:sp>
    </p:spTree>
    <p:extLst>
      <p:ext uri="{BB962C8B-B14F-4D97-AF65-F5344CB8AC3E}">
        <p14:creationId xmlns:p14="http://schemas.microsoft.com/office/powerpoint/2010/main" val="405544118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pPr defTabSz="961034">
              <a:defRPr/>
            </a:pPr>
            <a:r>
              <a:rPr lang="en-US" altLang="en-US" sz="1300" dirty="0">
                <a:latin typeface="Trebuchet MS" pitchFamily="34" charset="0"/>
              </a:rPr>
              <a:t>Vertical geometric irregularity is defined to exist where the horizontal dimension of the seismic force-resisting system in any story is more than 130% of that in an adjacent story.</a:t>
            </a:r>
          </a:p>
          <a:p>
            <a:pPr defTabSz="961034">
              <a:defRPr/>
            </a:pPr>
            <a:endParaRPr lang="en-US" altLang="en-US" sz="1300" dirty="0">
              <a:latin typeface="Trebuchet MS" pitchFamily="34" charset="0"/>
            </a:endParaRPr>
          </a:p>
          <a:p>
            <a:pPr defTabSz="961034">
              <a:defRPr/>
            </a:pPr>
            <a:r>
              <a:rPr lang="en-US" altLang="en-US" sz="1300" dirty="0">
                <a:latin typeface="Trebuchet MS" pitchFamily="34" charset="0"/>
              </a:rPr>
              <a:t>The Sears tower, as seen in the photo on the slide, is a good example.</a:t>
            </a:r>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57</a:t>
            </a:fld>
            <a:endParaRPr lang="en-US" dirty="0"/>
          </a:p>
        </p:txBody>
      </p:sp>
    </p:spTree>
    <p:extLst>
      <p:ext uri="{BB962C8B-B14F-4D97-AF65-F5344CB8AC3E}">
        <p14:creationId xmlns:p14="http://schemas.microsoft.com/office/powerpoint/2010/main" val="350216008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b="0" baseline="0" dirty="0" smtClean="0"/>
              <a:t>To determine whether the horizontal dimension of the lateral-force-resisting system on level 1 is more than 130% of that on level 2 is a case of simple division. By dividing the horizontal length of the level 1 shear wall by the horizontal length of the level 2 shear wall, we receive a ratio of 1.67. This would equate to a type 3 vertical geometric irregularity because the ratio is greater than 1.3.</a:t>
            </a:r>
            <a:endParaRPr lang="en-US" b="0" dirty="0" smtClean="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58</a:t>
            </a:fld>
            <a:endParaRPr lang="en-US" dirty="0"/>
          </a:p>
        </p:txBody>
      </p:sp>
    </p:spTree>
    <p:extLst>
      <p:ext uri="{BB962C8B-B14F-4D97-AF65-F5344CB8AC3E}">
        <p14:creationId xmlns:p14="http://schemas.microsoft.com/office/powerpoint/2010/main" val="350216008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In-plane discontinuity in vertical lateral force-resisting</a:t>
            </a:r>
            <a:r>
              <a:rPr lang="en-US" baseline="0" dirty="0" smtClean="0"/>
              <a:t> </a:t>
            </a:r>
            <a:r>
              <a:rPr lang="en-US" dirty="0" smtClean="0"/>
              <a:t>elements irregularity is defined to exist where there is an in-plane offset of</a:t>
            </a:r>
            <a:r>
              <a:rPr lang="en-US" baseline="0" dirty="0" smtClean="0"/>
              <a:t> </a:t>
            </a:r>
            <a:r>
              <a:rPr lang="en-US" dirty="0" smtClean="0"/>
              <a:t>a vertical seismic force-resisting element resulting in overturning demands</a:t>
            </a:r>
            <a:r>
              <a:rPr lang="en-US" baseline="0" dirty="0" smtClean="0"/>
              <a:t> </a:t>
            </a:r>
            <a:r>
              <a:rPr lang="en-US" dirty="0" smtClean="0"/>
              <a:t>on a supporting beam, column, truss, or slab (i.e., if the shear wall above doesn’t at least partially ‘stack’ with the shear wall below, then you have this irregularity).</a:t>
            </a:r>
          </a:p>
          <a:p>
            <a:endParaRPr lang="en-US" dirty="0" smtClean="0"/>
          </a:p>
          <a:p>
            <a:r>
              <a:rPr lang="en-US" dirty="0" smtClean="0"/>
              <a:t>ASCE 7-10</a:t>
            </a:r>
            <a:r>
              <a:rPr lang="en-US" baseline="0" dirty="0" smtClean="0"/>
              <a:t> Section</a:t>
            </a:r>
            <a:r>
              <a:rPr lang="en-US" dirty="0" smtClean="0"/>
              <a:t> 12.3.3.3</a:t>
            </a:r>
            <a:r>
              <a:rPr lang="en-US" baseline="0" dirty="0" smtClean="0"/>
              <a:t> states that e</a:t>
            </a:r>
            <a:r>
              <a:rPr lang="en-US" dirty="0" smtClean="0"/>
              <a:t>lements supporting Discontinuous Walls or Frames</a:t>
            </a:r>
            <a:r>
              <a:rPr lang="en-US" baseline="0" dirty="0" smtClean="0"/>
              <a:t> </a:t>
            </a:r>
            <a:r>
              <a:rPr lang="en-US" dirty="0" smtClean="0"/>
              <a:t>shall have the design strength to resist special seismic load combinations with over strength factor of Section 12.4.3.2. The connections from the discontinuous elements to the supporting members shall be adequate to transmit the forces for which the discontinuous elements were required to be designed.</a:t>
            </a:r>
          </a:p>
          <a:p>
            <a:endParaRPr lang="en-US" dirty="0" smtClean="0"/>
          </a:p>
          <a:p>
            <a:r>
              <a:rPr lang="en-US" dirty="0" smtClean="0"/>
              <a:t>ASCE 7-10 Section 12.3.3.4</a:t>
            </a:r>
            <a:r>
              <a:rPr lang="en-US" baseline="0" dirty="0" smtClean="0"/>
              <a:t> states that i</a:t>
            </a:r>
            <a:r>
              <a:rPr lang="en-US" dirty="0" smtClean="0"/>
              <a:t>n Seismic Design Category D, E, or F, design forces shall be increased 25% for connections of diaphragms to vertical elements and to collectors, for connections of collectors to vertical elements.</a:t>
            </a:r>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59</a:t>
            </a:fld>
            <a:endParaRPr lang="en-US" dirty="0"/>
          </a:p>
        </p:txBody>
      </p:sp>
    </p:spTree>
    <p:extLst>
      <p:ext uri="{BB962C8B-B14F-4D97-AF65-F5344CB8AC3E}">
        <p14:creationId xmlns:p14="http://schemas.microsoft.com/office/powerpoint/2010/main" val="381486761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A weak story irregularity is defined to exist</a:t>
            </a:r>
            <a:r>
              <a:rPr lang="en-US" baseline="0" dirty="0" smtClean="0"/>
              <a:t> </a:t>
            </a:r>
            <a:r>
              <a:rPr lang="en-US" dirty="0" smtClean="0"/>
              <a:t>where the story lateral strength is less than 80% of that in the story above.</a:t>
            </a:r>
          </a:p>
          <a:p>
            <a:endParaRPr lang="en-US" dirty="0" smtClean="0"/>
          </a:p>
          <a:p>
            <a:r>
              <a:rPr lang="en-US" dirty="0" smtClean="0"/>
              <a:t>An extreme weak story irregularity is defined</a:t>
            </a:r>
            <a:r>
              <a:rPr lang="en-US" baseline="0" dirty="0" smtClean="0"/>
              <a:t> </a:t>
            </a:r>
            <a:r>
              <a:rPr lang="en-US" dirty="0" smtClean="0"/>
              <a:t>to exist where the story lateral strength is less than 65% of that in the story</a:t>
            </a:r>
            <a:r>
              <a:rPr lang="en-US" baseline="0" dirty="0" smtClean="0"/>
              <a:t> </a:t>
            </a:r>
            <a:r>
              <a:rPr lang="en-US" dirty="0" smtClean="0"/>
              <a:t>above.</a:t>
            </a:r>
          </a:p>
          <a:p>
            <a:endParaRPr lang="en-US" dirty="0" smtClean="0"/>
          </a:p>
          <a:p>
            <a:r>
              <a:rPr lang="en-US" dirty="0" smtClean="0"/>
              <a:t>For both irregularities, the story lateral strength is the total lateral strength of all seismic-resisting</a:t>
            </a:r>
            <a:r>
              <a:rPr lang="en-US" baseline="0" dirty="0" smtClean="0"/>
              <a:t> </a:t>
            </a:r>
            <a:r>
              <a:rPr lang="en-US" dirty="0" smtClean="0"/>
              <a:t>elements sharing the story shear for the direction under consideration.</a:t>
            </a:r>
          </a:p>
          <a:p>
            <a:endParaRPr lang="en-US" dirty="0" smtClean="0"/>
          </a:p>
          <a:p>
            <a:r>
              <a:rPr lang="en-US" dirty="0" smtClean="0"/>
              <a:t>Design is not permitted in Seismic</a:t>
            </a:r>
            <a:r>
              <a:rPr lang="en-US" baseline="0" dirty="0" smtClean="0"/>
              <a:t> Design Category</a:t>
            </a:r>
            <a:r>
              <a:rPr lang="en-US" dirty="0" smtClean="0"/>
              <a:t> E or F for either irregularity.</a:t>
            </a:r>
          </a:p>
          <a:p>
            <a:endParaRPr lang="en-US" dirty="0" smtClean="0"/>
          </a:p>
          <a:p>
            <a:pPr defTabSz="961034">
              <a:defRPr/>
            </a:pPr>
            <a:r>
              <a:rPr lang="en-US" dirty="0" smtClean="0"/>
              <a:t>Structures with an extreme weak story shall not be over two stories or 30 feet in height. See ASCE 7-10</a:t>
            </a:r>
            <a:r>
              <a:rPr lang="en-US" baseline="0" dirty="0" smtClean="0"/>
              <a:t> Section</a:t>
            </a:r>
            <a:r>
              <a:rPr lang="en-US" dirty="0" smtClean="0"/>
              <a:t> 12.3.3.2 for an exception to this rule. </a:t>
            </a:r>
          </a:p>
          <a:p>
            <a:endParaRPr lang="en-US" dirty="0" smtClean="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60</a:t>
            </a:fld>
            <a:endParaRPr lang="en-US" dirty="0"/>
          </a:p>
        </p:txBody>
      </p:sp>
    </p:spTree>
    <p:extLst>
      <p:ext uri="{BB962C8B-B14F-4D97-AF65-F5344CB8AC3E}">
        <p14:creationId xmlns:p14="http://schemas.microsoft.com/office/powerpoint/2010/main" val="25127939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Do</a:t>
            </a:r>
          </a:p>
          <a:p>
            <a:r>
              <a:rPr lang="en-US" dirty="0" smtClean="0"/>
              <a:t>Explain that we have additional PK topics available that offer credit for ICC</a:t>
            </a:r>
            <a:r>
              <a:rPr lang="en-US" baseline="0" dirty="0" smtClean="0"/>
              <a:t> members and </a:t>
            </a:r>
            <a:r>
              <a:rPr lang="en-US" dirty="0" smtClean="0"/>
              <a:t>HSW credits</a:t>
            </a:r>
            <a:r>
              <a:rPr lang="en-US" baseline="0" dirty="0" smtClean="0"/>
              <a:t> for AIA members</a:t>
            </a:r>
            <a:r>
              <a:rPr lang="en-US" dirty="0" smtClean="0"/>
              <a:t>.</a:t>
            </a:r>
          </a:p>
          <a:p>
            <a:endParaRPr lang="en-US" dirty="0" smtClean="0"/>
          </a:p>
          <a:p>
            <a:r>
              <a:rPr lang="en-US" dirty="0" smtClean="0"/>
              <a:t>Explain</a:t>
            </a:r>
            <a:r>
              <a:rPr lang="en-US" baseline="0" dirty="0" smtClean="0"/>
              <a:t> that we have a library of online courses available in our Simpson Student Center that also offer ICC and AIA HSW credits. They can access our online courses at </a:t>
            </a:r>
            <a:r>
              <a:rPr lang="en-US" b="1" dirty="0" smtClean="0">
                <a:solidFill>
                  <a:srgbClr val="DC6808"/>
                </a:solidFill>
                <a:latin typeface="Calibri" panose="020F0502020204030204" pitchFamily="34" charset="0"/>
              </a:rPr>
              <a:t>strongtie.com/workshops</a:t>
            </a:r>
            <a:r>
              <a:rPr lang="en-US" dirty="0" smtClean="0">
                <a:solidFill>
                  <a:srgbClr val="DC6808"/>
                </a:solidFill>
                <a:latin typeface="Calibri" panose="020F0502020204030204" pitchFamily="34" charset="0"/>
              </a:rPr>
              <a:t>.</a:t>
            </a:r>
          </a:p>
        </p:txBody>
      </p:sp>
      <p:sp>
        <p:nvSpPr>
          <p:cNvPr id="4" name="Slide Number Placeholder 3"/>
          <p:cNvSpPr>
            <a:spLocks noGrp="1"/>
          </p:cNvSpPr>
          <p:nvPr>
            <p:ph type="sldNum" sz="quarter" idx="10"/>
          </p:nvPr>
        </p:nvSpPr>
        <p:spPr/>
        <p:txBody>
          <a:bodyPr/>
          <a:lstStyle/>
          <a:p>
            <a:fld id="{41BDAC27-EA65-4CFE-B3FB-06977A465F32}" type="slidenum">
              <a:rPr lang="en-US" smtClean="0"/>
              <a:t>7</a:t>
            </a:fld>
            <a:endParaRPr lang="en-US"/>
          </a:p>
        </p:txBody>
      </p:sp>
    </p:spTree>
    <p:extLst>
      <p:ext uri="{BB962C8B-B14F-4D97-AF65-F5344CB8AC3E}">
        <p14:creationId xmlns:p14="http://schemas.microsoft.com/office/powerpoint/2010/main" val="312930951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b="0" dirty="0" smtClean="0"/>
              <a:t>Shown</a:t>
            </a:r>
            <a:r>
              <a:rPr lang="en-US" b="0" baseline="0" dirty="0" smtClean="0"/>
              <a:t> is an example calculation of an Extreme Weak Story on Level 2. After determining the Total Shear Capacity for each level, we can easily determine whether the structure has a 5a or 5b vertical irregularity. </a:t>
            </a:r>
          </a:p>
          <a:p>
            <a:endParaRPr lang="en-US" b="0" baseline="0" dirty="0" smtClean="0"/>
          </a:p>
          <a:p>
            <a:pPr defTabSz="961034">
              <a:defRPr/>
            </a:pPr>
            <a:r>
              <a:rPr lang="en-US" b="0" baseline="0" dirty="0" smtClean="0"/>
              <a:t>First, find the percentage of total shear capacity for the stories above. For the 2</a:t>
            </a:r>
            <a:r>
              <a:rPr lang="en-US" b="0" baseline="30000" dirty="0" smtClean="0"/>
              <a:t>nd</a:t>
            </a:r>
            <a:r>
              <a:rPr lang="en-US" b="0" baseline="0" dirty="0" smtClean="0"/>
              <a:t> level, divide its total shear capacity (67.2 kips) by the total shear capacity of the 3</a:t>
            </a:r>
            <a:r>
              <a:rPr lang="en-US" b="0" baseline="30000" dirty="0" smtClean="0"/>
              <a:t>rd</a:t>
            </a:r>
            <a:r>
              <a:rPr lang="en-US" b="0" baseline="0" dirty="0" smtClean="0"/>
              <a:t> level (111.0 kips) – resulting in 61%. This figure depicts an Extreme Weak Story at level 2 since the total story shear capacity is less than 65% of the level above.</a:t>
            </a:r>
          </a:p>
          <a:p>
            <a:pPr defTabSz="961034">
              <a:defRPr/>
            </a:pPr>
            <a:endParaRPr lang="en-US" b="0" baseline="0" dirty="0" smtClean="0"/>
          </a:p>
          <a:p>
            <a:pPr defTabSz="961034">
              <a:defRPr/>
            </a:pPr>
            <a:r>
              <a:rPr lang="en-US" b="0" baseline="0" dirty="0" smtClean="0"/>
              <a:t>Continuing this process for the 3</a:t>
            </a:r>
            <a:r>
              <a:rPr lang="en-US" b="0" baseline="30000" dirty="0" smtClean="0"/>
              <a:t>rd</a:t>
            </a:r>
            <a:r>
              <a:rPr lang="en-US" b="0" baseline="0" dirty="0" smtClean="0"/>
              <a:t> floor, we find 375%. The 3</a:t>
            </a:r>
            <a:r>
              <a:rPr lang="en-US" b="0" baseline="30000" dirty="0" smtClean="0"/>
              <a:t>rd</a:t>
            </a:r>
            <a:r>
              <a:rPr lang="en-US" b="0" baseline="0" dirty="0" smtClean="0"/>
              <a:t> level is not considered irregular because its shear capacity is not less than 80% of the shear capacity above.</a:t>
            </a:r>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61</a:t>
            </a:fld>
            <a:endParaRPr lang="en-US" dirty="0"/>
          </a:p>
        </p:txBody>
      </p:sp>
    </p:spTree>
    <p:extLst>
      <p:ext uri="{BB962C8B-B14F-4D97-AF65-F5344CB8AC3E}">
        <p14:creationId xmlns:p14="http://schemas.microsoft.com/office/powerpoint/2010/main" val="251279395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62</a:t>
            </a:fld>
            <a:endParaRPr lang="en-US" dirty="0"/>
          </a:p>
        </p:txBody>
      </p:sp>
    </p:spTree>
    <p:extLst>
      <p:ext uri="{BB962C8B-B14F-4D97-AF65-F5344CB8AC3E}">
        <p14:creationId xmlns:p14="http://schemas.microsoft.com/office/powerpoint/2010/main" val="410187274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Do</a:t>
            </a:r>
          </a:p>
          <a:p>
            <a:r>
              <a:rPr lang="en-US" dirty="0" smtClean="0"/>
              <a:t>Review</a:t>
            </a:r>
            <a:r>
              <a:rPr lang="en-US" baseline="0" dirty="0" smtClean="0"/>
              <a:t> the slide.</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63</a:t>
            </a:fld>
            <a:endParaRPr lang="en-US" dirty="0"/>
          </a:p>
        </p:txBody>
      </p:sp>
    </p:spTree>
    <p:extLst>
      <p:ext uri="{BB962C8B-B14F-4D97-AF65-F5344CB8AC3E}">
        <p14:creationId xmlns:p14="http://schemas.microsoft.com/office/powerpoint/2010/main" val="3998040896"/>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64</a:t>
            </a:fld>
            <a:endParaRPr lang="en-US" dirty="0"/>
          </a:p>
        </p:txBody>
      </p:sp>
    </p:spTree>
    <p:extLst>
      <p:ext uri="{BB962C8B-B14F-4D97-AF65-F5344CB8AC3E}">
        <p14:creationId xmlns:p14="http://schemas.microsoft.com/office/powerpoint/2010/main" val="82241970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In this lesson,</a:t>
            </a:r>
            <a:r>
              <a:rPr lang="en-US" baseline="0" dirty="0" smtClean="0"/>
              <a:t> we’ll review the usage of Seismic Base Shear and Period Determination equations for the Equivalent Lateral Force Procedure.</a:t>
            </a:r>
            <a:endParaRPr lang="en-US" dirty="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65</a:t>
            </a:fld>
            <a:endParaRPr lang="en-US" dirty="0"/>
          </a:p>
        </p:txBody>
      </p:sp>
    </p:spTree>
    <p:extLst>
      <p:ext uri="{BB962C8B-B14F-4D97-AF65-F5344CB8AC3E}">
        <p14:creationId xmlns:p14="http://schemas.microsoft.com/office/powerpoint/2010/main" val="3569237513"/>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Seismic Base Shear is an estimate of the maximum expected lateral force that will occur due to seismic ground motion at the base of a structure. Calculations depend on: </a:t>
            </a:r>
          </a:p>
          <a:p>
            <a:pPr marL="180199" indent="-180199">
              <a:buFont typeface="Arial" panose="020B0604020202020204" pitchFamily="34" charset="0"/>
              <a:buChar char="•"/>
            </a:pPr>
            <a:r>
              <a:rPr lang="en-US" dirty="0" smtClean="0"/>
              <a:t>Soil conditions at the site</a:t>
            </a:r>
          </a:p>
          <a:p>
            <a:pPr marL="180199" indent="-180199">
              <a:buFont typeface="Arial" panose="020B0604020202020204" pitchFamily="34" charset="0"/>
              <a:buChar char="•"/>
            </a:pPr>
            <a:r>
              <a:rPr lang="en-US" dirty="0" smtClean="0"/>
              <a:t>Proximity to potential sources of seismic activity (such as geological faults)</a:t>
            </a:r>
          </a:p>
          <a:p>
            <a:pPr marL="180199" indent="-180199">
              <a:buFont typeface="Arial" panose="020B0604020202020204" pitchFamily="34" charset="0"/>
              <a:buChar char="•"/>
            </a:pPr>
            <a:r>
              <a:rPr lang="en-US" dirty="0" smtClean="0"/>
              <a:t>Probability of significant seismic ground motion</a:t>
            </a:r>
          </a:p>
          <a:p>
            <a:pPr marL="180199" indent="-180199">
              <a:buFont typeface="Arial" panose="020B0604020202020204" pitchFamily="34" charset="0"/>
              <a:buChar char="•"/>
            </a:pPr>
            <a:r>
              <a:rPr lang="en-US" dirty="0" smtClean="0"/>
              <a:t>The level of ductility and </a:t>
            </a:r>
            <a:r>
              <a:rPr lang="en-US" dirty="0" err="1" smtClean="0"/>
              <a:t>overstrength</a:t>
            </a:r>
            <a:r>
              <a:rPr lang="en-US" dirty="0" smtClean="0"/>
              <a:t> associated with various structural configurations and the total weight of the structure</a:t>
            </a:r>
          </a:p>
          <a:p>
            <a:pPr marL="180199" indent="-180199">
              <a:buFont typeface="Arial" panose="020B0604020202020204" pitchFamily="34" charset="0"/>
              <a:buChar char="•"/>
            </a:pPr>
            <a:r>
              <a:rPr lang="en-US" dirty="0" smtClean="0"/>
              <a:t>The fundamental (natural) period of vibration of the structure when subjected to dynamic loading</a:t>
            </a:r>
          </a:p>
          <a:p>
            <a:endParaRPr lang="en-US" dirty="0" smtClean="0"/>
          </a:p>
          <a:p>
            <a:r>
              <a:rPr lang="en-US" dirty="0" smtClean="0"/>
              <a:t>The equation to determine</a:t>
            </a:r>
            <a:r>
              <a:rPr lang="en-US" baseline="0" dirty="0" smtClean="0"/>
              <a:t> the Seismic Base Shear, v, is rather easy: multiply the Effective Seismic Weight and Seismic Response Coefficient together. The difficult portion is obtaining the values of each of the parameters.</a:t>
            </a:r>
          </a:p>
          <a:p>
            <a:endParaRPr lang="en-US" baseline="0" dirty="0" smtClean="0"/>
          </a:p>
          <a:p>
            <a:r>
              <a:rPr lang="en-US" dirty="0" smtClean="0"/>
              <a:t>Our first step will be to find the Effective Seismic Weight</a:t>
            </a:r>
            <a:r>
              <a:rPr lang="en-US" baseline="0" dirty="0" smtClean="0"/>
              <a:t> by adding together the total roof and floor dead loads.</a:t>
            </a:r>
          </a:p>
          <a:p>
            <a:endParaRPr lang="en-US" baseline="0" dirty="0" smtClean="0"/>
          </a:p>
          <a:p>
            <a:r>
              <a:rPr lang="en-US" baseline="0" dirty="0" smtClean="0"/>
              <a:t>Second, we’ll need to find the Seismic Response Coefficient by locating its relevant parameters. The Short Period Design Spectral Response Acceleration (S</a:t>
            </a:r>
            <a:r>
              <a:rPr lang="en-US" baseline="-25000" dirty="0" smtClean="0"/>
              <a:t>DS</a:t>
            </a:r>
            <a:r>
              <a:rPr lang="en-US" baseline="0" dirty="0" smtClean="0"/>
              <a:t>) parameter for our design example has already been determined in Part 1 of Seismic Design for Wood Framed Construction. However, the Response Modification Factor, R, and the Importance Factor, </a:t>
            </a:r>
            <a:r>
              <a:rPr lang="en-US" baseline="0" dirty="0" err="1" smtClean="0"/>
              <a:t>I</a:t>
            </a:r>
            <a:r>
              <a:rPr lang="en-US" baseline="-25000" dirty="0" err="1" smtClean="0"/>
              <a:t>e</a:t>
            </a:r>
            <a:r>
              <a:rPr lang="en-US" baseline="0" dirty="0" smtClean="0"/>
              <a:t>, will need to be found by referencing ASCE 7-10.</a:t>
            </a:r>
          </a:p>
          <a:p>
            <a:endParaRPr lang="en-US" baseline="0" dirty="0" smtClean="0"/>
          </a:p>
          <a:p>
            <a:r>
              <a:rPr lang="en-US" dirty="0" smtClean="0"/>
              <a:t>Finally, before we can use the Seismic Response Coefficient</a:t>
            </a:r>
            <a:r>
              <a:rPr lang="en-US" baseline="0" dirty="0" smtClean="0"/>
              <a:t> to find the Seismic Base Shear, we will need to check whether our C</a:t>
            </a:r>
            <a:r>
              <a:rPr lang="en-US" baseline="-25000" dirty="0" smtClean="0"/>
              <a:t>S</a:t>
            </a:r>
            <a:r>
              <a:rPr lang="en-US" baseline="0" dirty="0" smtClean="0"/>
              <a:t> value is within the usable range. These equations will involve finding the (Approximate) Fundamental Period of the structure.</a:t>
            </a:r>
          </a:p>
          <a:p>
            <a:endParaRPr lang="en-US" baseline="0" dirty="0" smtClean="0"/>
          </a:p>
          <a:p>
            <a:r>
              <a:rPr lang="en-US" b="1" dirty="0" smtClean="0"/>
              <a:t>Presenter Note</a:t>
            </a:r>
          </a:p>
          <a:p>
            <a:r>
              <a:rPr lang="en-US" b="0" dirty="0" smtClean="0"/>
              <a:t>This slide features information that will be found on the post-training</a:t>
            </a:r>
            <a:r>
              <a:rPr lang="en-US" b="0" baseline="0" dirty="0" smtClean="0"/>
              <a:t> knowledge assessment:</a:t>
            </a:r>
          </a:p>
          <a:p>
            <a:endParaRPr lang="en-US" b="0" baseline="0" dirty="0" smtClean="0"/>
          </a:p>
          <a:p>
            <a:pPr lvl="0"/>
            <a:r>
              <a:rPr lang="en-US" sz="1200" kern="1200" dirty="0" smtClean="0">
                <a:solidFill>
                  <a:schemeClr val="tx1"/>
                </a:solidFill>
                <a:effectLst/>
                <a:latin typeface="Times New Roman" pitchFamily="18" charset="0"/>
                <a:ea typeface="+mn-ea"/>
                <a:cs typeface="+mn-cs"/>
              </a:rPr>
              <a:t>Which two parameters comprise the Seismic Base Shear?</a:t>
            </a:r>
          </a:p>
          <a:p>
            <a:pPr marL="228600" lvl="1" indent="-228600">
              <a:buFont typeface="+mj-lt"/>
              <a:buAutoNum type="alphaLcPeriod"/>
            </a:pPr>
            <a:r>
              <a:rPr lang="en-US" sz="1200" kern="1200" dirty="0" smtClean="0">
                <a:solidFill>
                  <a:schemeClr val="tx1"/>
                </a:solidFill>
                <a:effectLst/>
                <a:latin typeface="Times New Roman" pitchFamily="18" charset="0"/>
                <a:ea typeface="+mn-ea"/>
                <a:cs typeface="+mn-cs"/>
              </a:rPr>
              <a:t>Response Modification Factor and Effective Seismic Weight</a:t>
            </a:r>
          </a:p>
          <a:p>
            <a:pPr marL="228600" lvl="1" indent="-228600">
              <a:buFont typeface="+mj-lt"/>
              <a:buAutoNum type="alphaLcPeriod"/>
            </a:pPr>
            <a:r>
              <a:rPr lang="en-US" sz="1200" b="1" kern="1200" dirty="0" smtClean="0">
                <a:solidFill>
                  <a:schemeClr val="tx1"/>
                </a:solidFill>
                <a:effectLst/>
                <a:latin typeface="Times New Roman" pitchFamily="18" charset="0"/>
                <a:ea typeface="+mn-ea"/>
                <a:cs typeface="+mn-cs"/>
              </a:rPr>
              <a:t>Effective Seismic Weight and Seismic Response Coefficient</a:t>
            </a:r>
            <a:endParaRPr lang="en-US" sz="1200" kern="1200" dirty="0" smtClean="0">
              <a:solidFill>
                <a:schemeClr val="tx1"/>
              </a:solidFill>
              <a:effectLst/>
              <a:latin typeface="Times New Roman" pitchFamily="18" charset="0"/>
              <a:ea typeface="+mn-ea"/>
              <a:cs typeface="+mn-cs"/>
            </a:endParaRPr>
          </a:p>
          <a:p>
            <a:pPr marL="228600" lvl="1" indent="-228600">
              <a:buFont typeface="+mj-lt"/>
              <a:buAutoNum type="alphaLcPeriod"/>
            </a:pPr>
            <a:r>
              <a:rPr lang="en-US" sz="1200" kern="1200" dirty="0" smtClean="0">
                <a:solidFill>
                  <a:schemeClr val="tx1"/>
                </a:solidFill>
                <a:effectLst/>
                <a:latin typeface="Times New Roman" pitchFamily="18" charset="0"/>
                <a:ea typeface="+mn-ea"/>
                <a:cs typeface="+mn-cs"/>
              </a:rPr>
              <a:t>Seismic Response Coefficient and Importance Factor</a:t>
            </a:r>
          </a:p>
          <a:p>
            <a:pPr marL="228600" lvl="1" indent="-228600">
              <a:buFont typeface="+mj-lt"/>
              <a:buAutoNum type="alphaLcPeriod"/>
            </a:pPr>
            <a:r>
              <a:rPr lang="en-US" sz="1200" kern="1200" dirty="0" smtClean="0">
                <a:solidFill>
                  <a:schemeClr val="tx1"/>
                </a:solidFill>
                <a:effectLst/>
                <a:latin typeface="Times New Roman" pitchFamily="18" charset="0"/>
                <a:ea typeface="+mn-ea"/>
                <a:cs typeface="+mn-cs"/>
              </a:rPr>
              <a:t>Importance Factor and Response Modification Factor</a:t>
            </a:r>
            <a:endParaRPr lang="en-US" dirty="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66</a:t>
            </a:fld>
            <a:endParaRPr lang="en-US" dirty="0"/>
          </a:p>
        </p:txBody>
      </p:sp>
    </p:spTree>
    <p:extLst>
      <p:ext uri="{BB962C8B-B14F-4D97-AF65-F5344CB8AC3E}">
        <p14:creationId xmlns:p14="http://schemas.microsoft.com/office/powerpoint/2010/main" val="391057650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Let’s start by finding the Effective Seismic Weight.</a:t>
            </a:r>
          </a:p>
          <a:p>
            <a:endParaRPr lang="en-US" dirty="0" smtClean="0"/>
          </a:p>
          <a:p>
            <a:r>
              <a:rPr lang="en-US" dirty="0" smtClean="0"/>
              <a:t>A dead load consists</a:t>
            </a:r>
            <a:r>
              <a:rPr lang="en-US" baseline="0" dirty="0" smtClean="0"/>
              <a:t> of all materials of construction incorporated into the building. Generally, anything that is a fixed part of the structure is a dead load. Items that can be considered to be dead loads include construction materials (beams, columns, doors, windows, floor coverings, wall coverings, cabinets, </a:t>
            </a:r>
            <a:r>
              <a:rPr lang="en-US" baseline="0" dirty="0" err="1" smtClean="0"/>
              <a:t>etc</a:t>
            </a:r>
            <a:r>
              <a:rPr lang="en-US" baseline="0" dirty="0" smtClean="0"/>
              <a:t>), heating and ventilation systems, electrical trays, piping, etc. Items that are not considered to be dead loads include shelving, desks, chairs, beds, or anything that may be moved around. </a:t>
            </a:r>
          </a:p>
          <a:p>
            <a:endParaRPr lang="en-US" baseline="0" dirty="0" smtClean="0"/>
          </a:p>
          <a:p>
            <a:r>
              <a:rPr lang="en-US" dirty="0" smtClean="0"/>
              <a:t>The Effective Seismic Weight equals the total dead load plus a</a:t>
            </a:r>
            <a:r>
              <a:rPr lang="en-US" baseline="0" dirty="0" smtClean="0"/>
              <a:t> few other loads, such as:</a:t>
            </a:r>
          </a:p>
          <a:p>
            <a:pPr marL="180199" indent="-180199">
              <a:buFont typeface="Arial" panose="020B0604020202020204" pitchFamily="34" charset="0"/>
              <a:buChar char="•"/>
            </a:pPr>
            <a:r>
              <a:rPr lang="en-US" baseline="0" dirty="0" smtClean="0"/>
              <a:t>25% of Floor Live Load for areas used as storage</a:t>
            </a:r>
          </a:p>
          <a:p>
            <a:pPr marL="180199" indent="-180199">
              <a:buFont typeface="Arial" panose="020B0604020202020204" pitchFamily="34" charset="0"/>
              <a:buChar char="•"/>
            </a:pPr>
            <a:r>
              <a:rPr lang="en-US" baseline="0" dirty="0" smtClean="0"/>
              <a:t>Actual partition weights or minimum 10 </a:t>
            </a:r>
            <a:r>
              <a:rPr lang="en-US" baseline="0" dirty="0" err="1" smtClean="0"/>
              <a:t>psf</a:t>
            </a:r>
            <a:r>
              <a:rPr lang="en-US" baseline="0" dirty="0" smtClean="0"/>
              <a:t> of floor area</a:t>
            </a:r>
          </a:p>
          <a:p>
            <a:pPr marL="180199" indent="-180199">
              <a:buFont typeface="Arial" panose="020B0604020202020204" pitchFamily="34" charset="0"/>
              <a:buChar char="•"/>
            </a:pPr>
            <a:r>
              <a:rPr lang="en-US" baseline="0" dirty="0" smtClean="0"/>
              <a:t>Total opening weight of permanent equipment</a:t>
            </a:r>
          </a:p>
          <a:p>
            <a:pPr marL="180199" indent="-180199">
              <a:buFont typeface="Arial" panose="020B0604020202020204" pitchFamily="34" charset="0"/>
              <a:buChar char="•"/>
            </a:pPr>
            <a:r>
              <a:rPr lang="en-US" baseline="0" dirty="0" smtClean="0"/>
              <a:t>20% of flat roof snow load where it exceeds 30 </a:t>
            </a:r>
            <a:r>
              <a:rPr lang="en-US" baseline="0" dirty="0" err="1" smtClean="0"/>
              <a:t>psf</a:t>
            </a:r>
            <a:endParaRPr lang="en-US" dirty="0" smtClean="0"/>
          </a:p>
          <a:p>
            <a:endParaRPr lang="en-US" dirty="0" smtClean="0"/>
          </a:p>
          <a:p>
            <a:r>
              <a:rPr lang="en-US" dirty="0" smtClean="0"/>
              <a:t>Finding the Effective Seismic Weight has three steps:</a:t>
            </a:r>
          </a:p>
          <a:p>
            <a:pPr marL="180199" indent="-180199">
              <a:buFont typeface="Arial" panose="020B0604020202020204" pitchFamily="34" charset="0"/>
              <a:buChar char="•"/>
            </a:pPr>
            <a:r>
              <a:rPr lang="en-US" dirty="0" smtClean="0"/>
              <a:t>First,</a:t>
            </a:r>
            <a:r>
              <a:rPr lang="en-US" baseline="0" dirty="0" smtClean="0"/>
              <a:t> measure roof, floor, and wall weights in pounds per square foot.</a:t>
            </a:r>
          </a:p>
          <a:p>
            <a:pPr marL="180199" indent="-180199">
              <a:buFont typeface="Arial" panose="020B0604020202020204" pitchFamily="34" charset="0"/>
              <a:buChar char="•"/>
            </a:pPr>
            <a:r>
              <a:rPr lang="en-US" baseline="0" dirty="0" smtClean="0"/>
              <a:t>Second, take the wall, roof and floor areas and apply their loads to the lateral-resisting elements. The tributary area, in our case, represents half the area all around the supporting element to the next supporting element. This means that the top-half of our wall weights will be integrated into the roof/floor above, and the lower-half of our wall weights will be integrated into the floor below.</a:t>
            </a:r>
          </a:p>
          <a:p>
            <a:pPr marL="180199" indent="-180199">
              <a:buFont typeface="Arial" panose="020B0604020202020204" pitchFamily="34" charset="0"/>
              <a:buChar char="•"/>
            </a:pPr>
            <a:r>
              <a:rPr lang="en-US" dirty="0" smtClean="0"/>
              <a:t>Third, convert the roof and floor loads from pounds per square foot to</a:t>
            </a:r>
            <a:r>
              <a:rPr lang="en-US" baseline="0" dirty="0" smtClean="0"/>
              <a:t> the total weight in kips (kilo-pounds; 1,000lbs = 1 kip) --</a:t>
            </a:r>
            <a:r>
              <a:rPr lang="en-US" dirty="0" smtClean="0"/>
              <a:t> then add together the roof and floor loads </a:t>
            </a:r>
            <a:r>
              <a:rPr lang="en-US" baseline="0" dirty="0" smtClean="0"/>
              <a:t>for </a:t>
            </a:r>
            <a:r>
              <a:rPr lang="en-US" dirty="0" smtClean="0"/>
              <a:t>the Total Effective Weight.</a:t>
            </a:r>
            <a:endParaRPr lang="en-US" dirty="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67</a:t>
            </a:fld>
            <a:endParaRPr lang="en-US" dirty="0"/>
          </a:p>
        </p:txBody>
      </p:sp>
    </p:spTree>
    <p:extLst>
      <p:ext uri="{BB962C8B-B14F-4D97-AF65-F5344CB8AC3E}">
        <p14:creationId xmlns:p14="http://schemas.microsoft.com/office/powerpoint/2010/main" val="3714029486"/>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Start</a:t>
            </a:r>
            <a:r>
              <a:rPr lang="en-US" baseline="0" dirty="0" smtClean="0"/>
              <a:t> by measuring the components that make up the roof in pounds per square foot. Adding all these parts together for our design example gives us a total roof load of 16 </a:t>
            </a:r>
            <a:r>
              <a:rPr lang="en-US" baseline="0" dirty="0" err="1" smtClean="0"/>
              <a:t>psf</a:t>
            </a:r>
            <a:r>
              <a:rPr lang="en-US" baseline="0" dirty="0" smtClean="0"/>
              <a:t> along the slope.</a:t>
            </a:r>
          </a:p>
          <a:p>
            <a:endParaRPr lang="en-US" baseline="0" dirty="0" smtClean="0"/>
          </a:p>
          <a:p>
            <a:r>
              <a:rPr lang="en-US" baseline="0" dirty="0" smtClean="0"/>
              <a:t>Unit loads for roof areas that are sloped are commonly expressed in terms of weight per unit area of horizontal projection. This is done because most load computations are done in terms of plan view unit areas. However, our measurements calculated the load along the slope of the roof. Our figure requires a slope adjustment as the weight of a sloped surface expressed in terms of weight per unit area of horizontal projection is larger than the weight per unit area along the surface.</a:t>
            </a:r>
          </a:p>
          <a:p>
            <a:endParaRPr lang="en-US" baseline="0" dirty="0" smtClean="0"/>
          </a:p>
          <a:p>
            <a:r>
              <a:rPr lang="en-US" baseline="0" dirty="0" smtClean="0"/>
              <a:t>If the roof slope is 4:12 or less, then the adjustment is less than 4% and is not considered to be significant. Consequently, the slope adjustment is commonly done only for slopes greater than 4:12.</a:t>
            </a:r>
          </a:p>
          <a:p>
            <a:endParaRPr lang="en-US" baseline="0" dirty="0" smtClean="0"/>
          </a:p>
          <a:p>
            <a:r>
              <a:rPr lang="en-US" baseline="0" dirty="0" smtClean="0"/>
              <a:t>For our design example, recall that our gable roof’s pitch is 6:12. By using an equation that multiplies the sloped load by the quotient of the root-sum-square of the rise and run divided by the slope run, we find that the horizontal load is 18 pounds per square foot.</a:t>
            </a:r>
            <a:endParaRPr lang="en-US" dirty="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68</a:t>
            </a:fld>
            <a:endParaRPr lang="en-US" dirty="0"/>
          </a:p>
        </p:txBody>
      </p:sp>
    </p:spTree>
    <p:extLst>
      <p:ext uri="{BB962C8B-B14F-4D97-AF65-F5344CB8AC3E}">
        <p14:creationId xmlns:p14="http://schemas.microsoft.com/office/powerpoint/2010/main" val="2920966117"/>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smtClean="0"/>
              <a:t>Say</a:t>
            </a:r>
          </a:p>
          <a:p>
            <a:r>
              <a:rPr lang="en-US" dirty="0" smtClean="0"/>
              <a:t>Weighing the floor weight</a:t>
            </a:r>
            <a:r>
              <a:rPr lang="en-US" baseline="0" dirty="0" smtClean="0"/>
              <a:t> components, we get a total load of 22 pounds per square foot for our design example.</a:t>
            </a:r>
          </a:p>
          <a:p>
            <a:endParaRPr lang="en-US" baseline="0" dirty="0" smtClean="0"/>
          </a:p>
          <a:p>
            <a:r>
              <a:rPr lang="en-US" baseline="0" dirty="0" smtClean="0"/>
              <a:t>The wall weights can get a little tricky as the exterior and interior walls in our design example are measured differently from one another. Like our floor weights, the interior walls are measured as a uniform load over the entire floor. Typically, the actual weight of the interior walls would be calculated and applied to the seismic lateral forces. The uniform load over the floor surface is used here for simplicity. A minimum 10 </a:t>
            </a:r>
            <a:r>
              <a:rPr lang="en-US" baseline="0" dirty="0" err="1" smtClean="0"/>
              <a:t>psf</a:t>
            </a:r>
            <a:r>
              <a:rPr lang="en-US" baseline="0" dirty="0" smtClean="0"/>
              <a:t> partition loading is required per ASCE 7-10 12.7.2.2.</a:t>
            </a:r>
          </a:p>
          <a:p>
            <a:endParaRPr lang="en-US" baseline="0" dirty="0" smtClean="0"/>
          </a:p>
          <a:p>
            <a:r>
              <a:rPr lang="en-US" baseline="0" dirty="0" smtClean="0"/>
              <a:t>The exterior walls measurement isn’t spread over the entire floor. Instead, our figure is the walls-only weight in pounds per square foot. </a:t>
            </a:r>
          </a:p>
          <a:p>
            <a:endParaRPr lang="en-US" baseline="0" dirty="0" smtClean="0"/>
          </a:p>
          <a:p>
            <a:r>
              <a:rPr lang="en-US" baseline="0" dirty="0" smtClean="0"/>
              <a:t>We won’t be adding together our wall weights since they will be distributed to the roof and floor lateral-resisting elements as a next step.</a:t>
            </a:r>
          </a:p>
          <a:p>
            <a:endParaRPr lang="en-US" baseline="0" dirty="0" smtClean="0"/>
          </a:p>
          <a:p>
            <a:r>
              <a:rPr lang="en-US" baseline="0" dirty="0" smtClean="0"/>
              <a:t>It should be noted that storage loads, permanent equipment, a percentage of snow load, and landscaping loads for the roof may need to be added if they are present in the building. Refer to ASCE 7-10 12.7.2 for effective seismic weight.</a:t>
            </a:r>
            <a:endParaRPr lang="en-US" dirty="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69</a:t>
            </a:fld>
            <a:endParaRPr lang="en-US" dirty="0"/>
          </a:p>
        </p:txBody>
      </p:sp>
    </p:spTree>
    <p:extLst>
      <p:ext uri="{BB962C8B-B14F-4D97-AF65-F5344CB8AC3E}">
        <p14:creationId xmlns:p14="http://schemas.microsoft.com/office/powerpoint/2010/main" val="71357413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Looking back on our design example’s floor plan, we see that the building has 8 units on each level. The overall dimensions are 105’-4” by 65’. The roof framing spans in the north-south direction. And it is symmetrical in both directions: vertically</a:t>
            </a:r>
            <a:r>
              <a:rPr lang="en-US" baseline="0" dirty="0" smtClean="0"/>
              <a:t> at gridline 3 and horizontally between gridlines B and C.</a:t>
            </a:r>
            <a:endParaRPr lang="en-US" dirty="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70</a:t>
            </a:fld>
            <a:endParaRPr lang="en-US" dirty="0"/>
          </a:p>
        </p:txBody>
      </p:sp>
    </p:spTree>
    <p:extLst>
      <p:ext uri="{BB962C8B-B14F-4D97-AF65-F5344CB8AC3E}">
        <p14:creationId xmlns:p14="http://schemas.microsoft.com/office/powerpoint/2010/main" val="33962394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75756">
              <a:defRPr>
                <a:solidFill>
                  <a:schemeClr val="tx1"/>
                </a:solidFill>
                <a:latin typeface="Garamond" pitchFamily="18" charset="0"/>
              </a:defRPr>
            </a:lvl1pPr>
            <a:lvl2pPr marL="749841" indent="-288401" defTabSz="975756">
              <a:defRPr>
                <a:solidFill>
                  <a:schemeClr val="tx1"/>
                </a:solidFill>
                <a:latin typeface="Garamond" pitchFamily="18" charset="0"/>
              </a:defRPr>
            </a:lvl2pPr>
            <a:lvl3pPr marL="1153602" indent="-230721" defTabSz="975756">
              <a:defRPr>
                <a:solidFill>
                  <a:schemeClr val="tx1"/>
                </a:solidFill>
                <a:latin typeface="Garamond" pitchFamily="18" charset="0"/>
              </a:defRPr>
            </a:lvl3pPr>
            <a:lvl4pPr marL="1615042" indent="-230721" defTabSz="975756">
              <a:defRPr>
                <a:solidFill>
                  <a:schemeClr val="tx1"/>
                </a:solidFill>
                <a:latin typeface="Garamond" pitchFamily="18" charset="0"/>
              </a:defRPr>
            </a:lvl4pPr>
            <a:lvl5pPr marL="2076483" indent="-230721" defTabSz="975756">
              <a:defRPr>
                <a:solidFill>
                  <a:schemeClr val="tx1"/>
                </a:solidFill>
                <a:latin typeface="Garamond" pitchFamily="18" charset="0"/>
              </a:defRPr>
            </a:lvl5pPr>
            <a:lvl6pPr marL="2537923" indent="-230721" defTabSz="975756" eaLnBrk="0" fontAlgn="base" hangingPunct="0">
              <a:spcBef>
                <a:spcPct val="0"/>
              </a:spcBef>
              <a:spcAft>
                <a:spcPct val="0"/>
              </a:spcAft>
              <a:defRPr>
                <a:solidFill>
                  <a:schemeClr val="tx1"/>
                </a:solidFill>
                <a:latin typeface="Garamond" pitchFamily="18" charset="0"/>
              </a:defRPr>
            </a:lvl6pPr>
            <a:lvl7pPr marL="2999365" indent="-230721" defTabSz="975756" eaLnBrk="0" fontAlgn="base" hangingPunct="0">
              <a:spcBef>
                <a:spcPct val="0"/>
              </a:spcBef>
              <a:spcAft>
                <a:spcPct val="0"/>
              </a:spcAft>
              <a:defRPr>
                <a:solidFill>
                  <a:schemeClr val="tx1"/>
                </a:solidFill>
                <a:latin typeface="Garamond" pitchFamily="18" charset="0"/>
              </a:defRPr>
            </a:lvl7pPr>
            <a:lvl8pPr marL="3460805" indent="-230721" defTabSz="975756" eaLnBrk="0" fontAlgn="base" hangingPunct="0">
              <a:spcBef>
                <a:spcPct val="0"/>
              </a:spcBef>
              <a:spcAft>
                <a:spcPct val="0"/>
              </a:spcAft>
              <a:defRPr>
                <a:solidFill>
                  <a:schemeClr val="tx1"/>
                </a:solidFill>
                <a:latin typeface="Garamond" pitchFamily="18" charset="0"/>
              </a:defRPr>
            </a:lvl8pPr>
            <a:lvl9pPr marL="3922246" indent="-230721" defTabSz="975756" eaLnBrk="0" fontAlgn="base" hangingPunct="0">
              <a:spcBef>
                <a:spcPct val="0"/>
              </a:spcBef>
              <a:spcAft>
                <a:spcPct val="0"/>
              </a:spcAft>
              <a:defRPr>
                <a:solidFill>
                  <a:schemeClr val="tx1"/>
                </a:solidFill>
                <a:latin typeface="Garamond" pitchFamily="18" charset="0"/>
              </a:defRPr>
            </a:lvl9pPr>
          </a:lstStyle>
          <a:p>
            <a:fld id="{2C623F0D-D419-493D-BED6-F227CF20CD2C}" type="slidenum">
              <a:rPr lang="en-US" smtClean="0">
                <a:latin typeface="Times New Roman" pitchFamily="18" charset="0"/>
              </a:rPr>
              <a:pPr/>
              <a:t>8</a:t>
            </a:fld>
            <a:endParaRPr lang="en-US" dirty="0" smtClean="0">
              <a:latin typeface="Times New Roman" pitchFamily="18" charset="0"/>
            </a:endParaRPr>
          </a:p>
        </p:txBody>
      </p:sp>
      <p:sp>
        <p:nvSpPr>
          <p:cNvPr id="88067" name="Rectangle 2"/>
          <p:cNvSpPr>
            <a:spLocks noGrp="1" noRot="1" noChangeAspect="1" noChangeArrowheads="1" noTextEdit="1"/>
          </p:cNvSpPr>
          <p:nvPr>
            <p:ph type="sldImg"/>
          </p:nvPr>
        </p:nvSpPr>
        <p:spPr>
          <a:xfrm>
            <a:off x="1260475" y="722313"/>
            <a:ext cx="4800600" cy="3600450"/>
          </a:xfrm>
          <a:ln/>
        </p:spPr>
      </p:sp>
      <p:sp>
        <p:nvSpPr>
          <p:cNvPr id="88068" name="Rectangle 3"/>
          <p:cNvSpPr>
            <a:spLocks noGrp="1" noChangeArrowheads="1"/>
          </p:cNvSpPr>
          <p:nvPr>
            <p:ph type="body" idx="1"/>
          </p:nvPr>
        </p:nvSpPr>
        <p:spPr>
          <a:xfrm>
            <a:off x="976315" y="4560890"/>
            <a:ext cx="5362575" cy="431958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b="1" dirty="0" smtClean="0"/>
              <a:t>Do</a:t>
            </a:r>
          </a:p>
          <a:p>
            <a:r>
              <a:rPr lang="en-US" dirty="0" smtClean="0"/>
              <a:t>Review the course description and course contents.</a:t>
            </a:r>
            <a:endParaRPr lang="en-US" dirty="0"/>
          </a:p>
        </p:txBody>
      </p:sp>
    </p:spTree>
    <p:extLst>
      <p:ext uri="{BB962C8B-B14F-4D97-AF65-F5344CB8AC3E}">
        <p14:creationId xmlns:p14="http://schemas.microsoft.com/office/powerpoint/2010/main" val="89472963"/>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Transferring the loads to the lateral-resisting elements involves applying wall weights to the roof and to</a:t>
            </a:r>
            <a:r>
              <a:rPr lang="en-US" baseline="0" dirty="0" smtClean="0"/>
              <a:t> the </a:t>
            </a:r>
            <a:r>
              <a:rPr lang="en-US" dirty="0" smtClean="0"/>
              <a:t>floors</a:t>
            </a:r>
            <a:r>
              <a:rPr lang="en-US" baseline="0" dirty="0" smtClean="0"/>
              <a:t> above and below. Referencing the figure on the slide, the tributary roof load (</a:t>
            </a:r>
            <a:r>
              <a:rPr lang="en-US" baseline="0" dirty="0" err="1" smtClean="0"/>
              <a:t>W</a:t>
            </a:r>
            <a:r>
              <a:rPr lang="en-US" baseline="-25000" dirty="0" err="1" smtClean="0"/>
              <a:t>r</a:t>
            </a:r>
            <a:r>
              <a:rPr lang="en-US" baseline="0" dirty="0" smtClean="0"/>
              <a:t>) will contain the roof weight and the top-half of the wall weights on the third floor. The bottom-half wall weights of the third floor and the top-half wall weights of the second floor will be applied to the third floor tributary load (W</a:t>
            </a:r>
            <a:r>
              <a:rPr lang="en-US" baseline="-25000" dirty="0" smtClean="0"/>
              <a:t>3</a:t>
            </a:r>
            <a:r>
              <a:rPr lang="en-US" baseline="0" dirty="0" smtClean="0"/>
              <a:t>). Similarly, the bottom-half wall weights of the second floor and the top-half wall weights of the first floor will be applied to the second floor tributary load (W</a:t>
            </a:r>
            <a:r>
              <a:rPr lang="en-US" baseline="-25000" dirty="0" smtClean="0"/>
              <a:t>2</a:t>
            </a:r>
            <a:r>
              <a:rPr lang="en-US" baseline="0" dirty="0" smtClean="0"/>
              <a:t>).</a:t>
            </a:r>
            <a:endParaRPr lang="en-US" dirty="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71</a:t>
            </a:fld>
            <a:endParaRPr lang="en-US" dirty="0"/>
          </a:p>
        </p:txBody>
      </p:sp>
    </p:spTree>
    <p:extLst>
      <p:ext uri="{BB962C8B-B14F-4D97-AF65-F5344CB8AC3E}">
        <p14:creationId xmlns:p14="http://schemas.microsoft.com/office/powerpoint/2010/main" val="4033873647"/>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To determine the seismic force at the roof level, we need to find the total weight of the roof and the total weight of the upper-half of the third-floor walls.</a:t>
            </a:r>
          </a:p>
          <a:p>
            <a:endParaRPr lang="en-US" dirty="0" smtClean="0"/>
          </a:p>
          <a:p>
            <a:r>
              <a:rPr lang="en-US" dirty="0" smtClean="0"/>
              <a:t>As the roof has a 1 foot overhang along the perimeter of the building the roof area at 7191 </a:t>
            </a:r>
            <a:r>
              <a:rPr lang="en-US" dirty="0" err="1" smtClean="0"/>
              <a:t>sqft</a:t>
            </a:r>
            <a:r>
              <a:rPr lang="en-US" dirty="0" smtClean="0"/>
              <a:t> is slightly larger</a:t>
            </a:r>
            <a:r>
              <a:rPr lang="en-US" baseline="0" dirty="0" smtClean="0"/>
              <a:t> than the floor area at 6847 </a:t>
            </a:r>
            <a:r>
              <a:rPr lang="en-US" baseline="0" dirty="0" err="1" smtClean="0"/>
              <a:t>sqft</a:t>
            </a:r>
            <a:r>
              <a:rPr lang="en-US" baseline="0" dirty="0" smtClean="0"/>
              <a:t>.</a:t>
            </a:r>
          </a:p>
          <a:p>
            <a:endParaRPr lang="en-US" baseline="0" dirty="0" smtClean="0"/>
          </a:p>
          <a:p>
            <a:r>
              <a:rPr lang="en-US" baseline="0" dirty="0" smtClean="0"/>
              <a:t>First we take the Roof horizontal Dead load value of 48 </a:t>
            </a:r>
            <a:r>
              <a:rPr lang="en-US" baseline="0" dirty="0" err="1" smtClean="0"/>
              <a:t>psf</a:t>
            </a:r>
            <a:r>
              <a:rPr lang="en-US" baseline="0" dirty="0" smtClean="0"/>
              <a:t> and multiply it by roof area. This will give us the weight of 129,438 lbs.</a:t>
            </a:r>
          </a:p>
          <a:p>
            <a:endParaRPr lang="en-US" baseline="0" dirty="0" smtClean="0"/>
          </a:p>
          <a:p>
            <a:r>
              <a:rPr lang="en-US" baseline="0" dirty="0" smtClean="0"/>
              <a:t>Second we find the weight of the upper half of the interior wall by dividing 10psf by 2 and multiplying it by the floor area to get a weight of 34,230 lbs.</a:t>
            </a:r>
          </a:p>
          <a:p>
            <a:endParaRPr lang="en-US" baseline="0" dirty="0" smtClean="0"/>
          </a:p>
          <a:p>
            <a:r>
              <a:rPr lang="en-US" baseline="0" dirty="0" smtClean="0"/>
              <a:t>Then we calculate the weight of the North and south walls by multiplying 12psf by two and half the wall height (8feet divided by 2= 4 feet) and multiplying by the length of the wall at 105.33’ to get 10,112 lbs.</a:t>
            </a:r>
          </a:p>
          <a:p>
            <a:endParaRPr lang="en-US" baseline="0" dirty="0" smtClean="0"/>
          </a:p>
          <a:p>
            <a:r>
              <a:rPr lang="en-US" baseline="0" dirty="0" smtClean="0"/>
              <a:t>Similarly we calculate the weight of the end walls but use a median height of 12.67’ as these wall extend to the attic area. We add all the weights to get a total weight of 193.5 kips</a:t>
            </a:r>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72</a:t>
            </a:fld>
            <a:endParaRPr lang="en-US" dirty="0"/>
          </a:p>
        </p:txBody>
      </p:sp>
    </p:spTree>
    <p:extLst>
      <p:ext uri="{BB962C8B-B14F-4D97-AF65-F5344CB8AC3E}">
        <p14:creationId xmlns:p14="http://schemas.microsoft.com/office/powerpoint/2010/main" val="2527658330"/>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Following the same procedure, we find the total</a:t>
            </a:r>
            <a:r>
              <a:rPr lang="en-US" baseline="0" dirty="0" smtClean="0"/>
              <a:t> dead load for each floor is 257.2 kips. Note that half the walls from the floor above and half the walls from the floor below contribute to the floor diaphragm dead load.</a:t>
            </a:r>
          </a:p>
          <a:p>
            <a:endParaRPr lang="en-US" baseline="0" dirty="0" smtClean="0"/>
          </a:p>
          <a:p>
            <a:r>
              <a:rPr lang="en-US" b="1" baseline="0" dirty="0" smtClean="0"/>
              <a:t>Do</a:t>
            </a:r>
          </a:p>
          <a:p>
            <a:r>
              <a:rPr lang="en-US" baseline="0" dirty="0" smtClean="0"/>
              <a:t>Review the slide.</a:t>
            </a:r>
            <a:endParaRPr lang="en-US" dirty="0" smtClean="0"/>
          </a:p>
          <a:p>
            <a:endParaRPr lang="en-US" dirty="0" smtClean="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73</a:t>
            </a:fld>
            <a:endParaRPr lang="en-US" dirty="0"/>
          </a:p>
        </p:txBody>
      </p:sp>
    </p:spTree>
    <p:extLst>
      <p:ext uri="{BB962C8B-B14F-4D97-AF65-F5344CB8AC3E}">
        <p14:creationId xmlns:p14="http://schemas.microsoft.com/office/powerpoint/2010/main" val="4103547933"/>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Adding the roof</a:t>
            </a:r>
            <a:r>
              <a:rPr lang="en-US" baseline="0" dirty="0" smtClean="0"/>
              <a:t> and two floor dead loads together gives us a Total Effective Weight of 707.9 kips for our design example.</a:t>
            </a:r>
            <a:endParaRPr lang="en-US" dirty="0" smtClean="0"/>
          </a:p>
          <a:p>
            <a:endParaRPr lang="en-US" dirty="0" smtClean="0"/>
          </a:p>
          <a:p>
            <a:r>
              <a:rPr lang="en-US" dirty="0" smtClean="0"/>
              <a:t>To determine</a:t>
            </a:r>
            <a:r>
              <a:rPr lang="en-US" baseline="0" dirty="0" smtClean="0"/>
              <a:t> the base shear, v, we will continue with the Equivalent Lateral Force Procedure found in ASCE 7-10 Section 12.8.</a:t>
            </a:r>
          </a:p>
          <a:p>
            <a:endParaRPr lang="en-US" baseline="0" dirty="0" smtClean="0"/>
          </a:p>
          <a:p>
            <a:r>
              <a:rPr lang="en-US" baseline="0" dirty="0" smtClean="0"/>
              <a:t>We have already determined the weights, W, at each diaphragm. To find the Seismic Base Shear, v, we will also need to find the Seismic Design Coefficient, C</a:t>
            </a:r>
            <a:r>
              <a:rPr lang="en-US" baseline="-25000" dirty="0" smtClean="0"/>
              <a:t>S</a:t>
            </a:r>
            <a:r>
              <a:rPr lang="en-US" baseline="0" dirty="0" smtClean="0"/>
              <a:t>, determined from Section 12.8.1.1.</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74</a:t>
            </a:fld>
            <a:endParaRPr lang="en-US" dirty="0"/>
          </a:p>
        </p:txBody>
      </p:sp>
    </p:spTree>
    <p:extLst>
      <p:ext uri="{BB962C8B-B14F-4D97-AF65-F5344CB8AC3E}">
        <p14:creationId xmlns:p14="http://schemas.microsoft.com/office/powerpoint/2010/main" val="1996588947"/>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Finding the parameters to determine the Seismic Response</a:t>
            </a:r>
            <a:r>
              <a:rPr lang="en-US" baseline="0" dirty="0" smtClean="0"/>
              <a:t> Coefficient is a little more elaborative than simply plugging in values. It will require referencing tables and figures in ASCE 7-10 and then using additional equations to check whether the C</a:t>
            </a:r>
            <a:r>
              <a:rPr lang="en-US" baseline="-25000" dirty="0" smtClean="0"/>
              <a:t>S</a:t>
            </a:r>
            <a:r>
              <a:rPr lang="en-US" baseline="0" dirty="0" smtClean="0"/>
              <a:t> value is within the usable range.</a:t>
            </a:r>
          </a:p>
          <a:p>
            <a:endParaRPr lang="en-US" baseline="0" dirty="0" smtClean="0"/>
          </a:p>
          <a:p>
            <a:r>
              <a:rPr lang="en-US" baseline="0" dirty="0" smtClean="0"/>
              <a:t>First we’ll calculate the Seismic Response Coefficient – then we’ll check our answer to see if it is within range.</a:t>
            </a:r>
          </a:p>
          <a:p>
            <a:endParaRPr lang="en-US" baseline="0" dirty="0" smtClean="0"/>
          </a:p>
          <a:p>
            <a:r>
              <a:rPr lang="en-US" baseline="0" dirty="0" smtClean="0"/>
              <a:t>The Short Period Design Spectral Response Acceleration is 0.487 for our design example. This calculation was covered in Part 1 of Seismic Design for Wood Framed Construction. On the next couple slides, we’ll reference our code books to find the Response Modification Factor (R) and the Importance Factor (</a:t>
            </a:r>
            <a:r>
              <a:rPr lang="en-US" baseline="0" dirty="0" err="1" smtClean="0"/>
              <a:t>I</a:t>
            </a:r>
            <a:r>
              <a:rPr lang="en-US" baseline="-25000" dirty="0" err="1" smtClean="0"/>
              <a:t>e</a:t>
            </a:r>
            <a:r>
              <a:rPr lang="en-US" baseline="0" dirty="0" smtClean="0"/>
              <a:t>).</a:t>
            </a:r>
            <a:endParaRPr lang="en-US" dirty="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75</a:t>
            </a:fld>
            <a:endParaRPr lang="en-US" dirty="0"/>
          </a:p>
        </p:txBody>
      </p:sp>
    </p:spTree>
    <p:extLst>
      <p:ext uri="{BB962C8B-B14F-4D97-AF65-F5344CB8AC3E}">
        <p14:creationId xmlns:p14="http://schemas.microsoft.com/office/powerpoint/2010/main" val="1772594860"/>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The Response</a:t>
            </a:r>
            <a:r>
              <a:rPr lang="en-US" baseline="0" dirty="0" smtClean="0"/>
              <a:t> Modification Factor is 6 ½ for light framed walls with shear panels. Notice that Seismic Design Category A is not part of this table as structures in this category need only comply with the requirements of Section 1.4. For our design example, we are limited to 65 feet of height in Seismic Design Category D, which is much higher than our structure. Using light framed walls with shear panels as our seismic force-resisting system is acceptable.</a:t>
            </a:r>
          </a:p>
          <a:p>
            <a:endParaRPr lang="en-US" baseline="0" dirty="0" smtClean="0"/>
          </a:p>
          <a:p>
            <a:r>
              <a:rPr lang="en-US" b="1" dirty="0" smtClean="0"/>
              <a:t>Presenter Note</a:t>
            </a:r>
          </a:p>
          <a:p>
            <a:r>
              <a:rPr lang="en-US" b="0" dirty="0" smtClean="0"/>
              <a:t>This slide features information that will be found on the post-training</a:t>
            </a:r>
            <a:r>
              <a:rPr lang="en-US" b="0" baseline="0" dirty="0" smtClean="0"/>
              <a:t> knowledge assessment:</a:t>
            </a:r>
          </a:p>
          <a:p>
            <a:endParaRPr lang="en-US" b="0" baseline="0" dirty="0" smtClean="0"/>
          </a:p>
          <a:p>
            <a:pPr lvl="0"/>
            <a:r>
              <a:rPr lang="en-US" sz="1200" kern="1200" dirty="0" smtClean="0">
                <a:solidFill>
                  <a:schemeClr val="tx1"/>
                </a:solidFill>
                <a:effectLst/>
                <a:latin typeface="Times New Roman" pitchFamily="18" charset="0"/>
                <a:ea typeface="+mn-ea"/>
                <a:cs typeface="+mn-cs"/>
              </a:rPr>
              <a:t>What is the Response Modification Factor, R, for light framed structures with wood structural shear panels used for the basic seismic force-resisting system?</a:t>
            </a:r>
          </a:p>
          <a:p>
            <a:pPr marL="228600" lvl="1" indent="-228600">
              <a:buFont typeface="+mj-lt"/>
              <a:buAutoNum type="alphaLcPeriod"/>
            </a:pPr>
            <a:r>
              <a:rPr lang="en-US" sz="1200" kern="1200" dirty="0" smtClean="0">
                <a:solidFill>
                  <a:schemeClr val="tx1"/>
                </a:solidFill>
                <a:effectLst/>
                <a:latin typeface="Times New Roman" pitchFamily="18" charset="0"/>
                <a:ea typeface="+mn-ea"/>
                <a:cs typeface="+mn-cs"/>
              </a:rPr>
              <a:t>R = 4.5</a:t>
            </a:r>
          </a:p>
          <a:p>
            <a:pPr marL="228600" lvl="1" indent="-228600">
              <a:buFont typeface="+mj-lt"/>
              <a:buAutoNum type="alphaLcPeriod"/>
            </a:pPr>
            <a:r>
              <a:rPr lang="en-US" sz="1200" kern="1200" dirty="0" smtClean="0">
                <a:solidFill>
                  <a:schemeClr val="tx1"/>
                </a:solidFill>
                <a:effectLst/>
                <a:latin typeface="Times New Roman" pitchFamily="18" charset="0"/>
                <a:ea typeface="+mn-ea"/>
                <a:cs typeface="+mn-cs"/>
              </a:rPr>
              <a:t>R = 6.0</a:t>
            </a:r>
          </a:p>
          <a:p>
            <a:pPr marL="228600" lvl="1" indent="-228600">
              <a:buFont typeface="+mj-lt"/>
              <a:buAutoNum type="alphaLcPeriod"/>
            </a:pPr>
            <a:r>
              <a:rPr lang="en-US" sz="1200" b="1" kern="1200" dirty="0" smtClean="0">
                <a:solidFill>
                  <a:schemeClr val="tx1"/>
                </a:solidFill>
                <a:effectLst/>
                <a:latin typeface="Times New Roman" pitchFamily="18" charset="0"/>
                <a:ea typeface="+mn-ea"/>
                <a:cs typeface="+mn-cs"/>
              </a:rPr>
              <a:t>R = 6.5</a:t>
            </a:r>
            <a:endParaRPr lang="en-US" sz="1200" kern="1200" dirty="0" smtClean="0">
              <a:solidFill>
                <a:schemeClr val="tx1"/>
              </a:solidFill>
              <a:effectLst/>
              <a:latin typeface="Times New Roman" pitchFamily="18" charset="0"/>
              <a:ea typeface="+mn-ea"/>
              <a:cs typeface="+mn-cs"/>
            </a:endParaRPr>
          </a:p>
          <a:p>
            <a:pPr marL="228600" lvl="1" indent="-228600">
              <a:buFont typeface="+mj-lt"/>
              <a:buAutoNum type="alphaLcPeriod"/>
            </a:pPr>
            <a:r>
              <a:rPr lang="en-US" sz="1200" kern="1200" dirty="0" smtClean="0">
                <a:solidFill>
                  <a:schemeClr val="tx1"/>
                </a:solidFill>
                <a:effectLst/>
                <a:latin typeface="Times New Roman" pitchFamily="18" charset="0"/>
                <a:ea typeface="+mn-ea"/>
                <a:cs typeface="+mn-cs"/>
              </a:rPr>
              <a:t>R = 3.0</a:t>
            </a:r>
          </a:p>
          <a:p>
            <a:pPr marL="228600" indent="-228600">
              <a:buFont typeface="+mj-lt"/>
              <a:buAutoNum type="alphaLcPeriod" startAt="5"/>
            </a:pPr>
            <a:r>
              <a:rPr lang="en-US" sz="1200" kern="1200" dirty="0" smtClean="0">
                <a:solidFill>
                  <a:schemeClr val="tx1"/>
                </a:solidFill>
                <a:effectLst/>
                <a:latin typeface="Times New Roman" pitchFamily="18" charset="0"/>
                <a:ea typeface="+mn-ea"/>
                <a:cs typeface="+mn-cs"/>
              </a:rPr>
              <a:t>None of the above</a:t>
            </a:r>
            <a:endParaRPr lang="en-US" dirty="0" smtClean="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76</a:t>
            </a:fld>
            <a:endParaRPr lang="en-US" dirty="0"/>
          </a:p>
        </p:txBody>
      </p:sp>
    </p:spTree>
    <p:extLst>
      <p:ext uri="{BB962C8B-B14F-4D97-AF65-F5344CB8AC3E}">
        <p14:creationId xmlns:p14="http://schemas.microsoft.com/office/powerpoint/2010/main" val="3074951048"/>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See</a:t>
            </a:r>
            <a:r>
              <a:rPr lang="en-US" baseline="0" dirty="0" smtClean="0"/>
              <a:t> ASCE 7-10 Table 1.5-2 for the Seismic Importance Factor. It is now based on the Risk Category – which replaced the Occupancy Category found in the previous edition. Refer to Chapter 1 Table 1.5-1 to find a structure’s Risk Category. Our design example structure is in Risk Category II. Therefore, Table 1.5-2 states the Importance Factor is 1.0.</a:t>
            </a:r>
            <a:endParaRPr lang="en-US" dirty="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77</a:t>
            </a:fld>
            <a:endParaRPr lang="en-US" dirty="0"/>
          </a:p>
        </p:txBody>
      </p:sp>
    </p:spTree>
    <p:extLst>
      <p:ext uri="{BB962C8B-B14F-4D97-AF65-F5344CB8AC3E}">
        <p14:creationId xmlns:p14="http://schemas.microsoft.com/office/powerpoint/2010/main" val="3747596002"/>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Now</a:t>
            </a:r>
            <a:r>
              <a:rPr lang="en-US" baseline="0" dirty="0" smtClean="0"/>
              <a:t> that we’ve obtained the Short Period Design Spectral Response Acceleration (S</a:t>
            </a:r>
            <a:r>
              <a:rPr lang="en-US" baseline="-25000" dirty="0" smtClean="0"/>
              <a:t>DS</a:t>
            </a:r>
            <a:r>
              <a:rPr lang="en-US" baseline="0" dirty="0" smtClean="0"/>
              <a:t>), the Response Modification Factor (R), and the Importance Factor (</a:t>
            </a:r>
            <a:r>
              <a:rPr lang="en-US" baseline="0" dirty="0" err="1" smtClean="0"/>
              <a:t>I</a:t>
            </a:r>
            <a:r>
              <a:rPr lang="en-US" baseline="-25000" dirty="0" err="1" smtClean="0"/>
              <a:t>e</a:t>
            </a:r>
            <a:r>
              <a:rPr lang="en-US" baseline="0" dirty="0" smtClean="0"/>
              <a:t>), we can easily solve for the Seismic Design Coefficient by plugging in our parameters to the equation. Solving for C</a:t>
            </a:r>
            <a:r>
              <a:rPr lang="en-US" baseline="-25000" dirty="0" smtClean="0"/>
              <a:t>S</a:t>
            </a:r>
            <a:r>
              <a:rPr lang="en-US" baseline="0" dirty="0" smtClean="0"/>
              <a:t>, we receive a result of 0.075.</a:t>
            </a:r>
          </a:p>
          <a:p>
            <a:endParaRPr lang="en-US" baseline="0" dirty="0" smtClean="0"/>
          </a:p>
          <a:p>
            <a:r>
              <a:rPr lang="en-US" baseline="0" dirty="0" smtClean="0"/>
              <a:t>Before we can plug this number into the Seismic Base Shear equation, we first need to check whether our Seismic Design Coefficient is within the usable range.</a:t>
            </a:r>
            <a:endParaRPr lang="en-US" dirty="0" smtClean="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78</a:t>
            </a:fld>
            <a:endParaRPr lang="en-US" dirty="0"/>
          </a:p>
        </p:txBody>
      </p:sp>
    </p:spTree>
    <p:extLst>
      <p:ext uri="{BB962C8B-B14F-4D97-AF65-F5344CB8AC3E}">
        <p14:creationId xmlns:p14="http://schemas.microsoft.com/office/powerpoint/2010/main" val="2237007972"/>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baseline="0" dirty="0" smtClean="0"/>
              <a:t>To check whether the Seismic Design Coefficient can be used, we will need to find a couple more parameters.</a:t>
            </a:r>
          </a:p>
          <a:p>
            <a:endParaRPr lang="en-US" baseline="0" dirty="0" smtClean="0"/>
          </a:p>
          <a:p>
            <a:pPr marL="178274" indent="-178274">
              <a:buFont typeface="Arial" panose="020B0604020202020204" pitchFamily="34" charset="0"/>
              <a:buChar char="•"/>
            </a:pPr>
            <a:r>
              <a:rPr lang="en-US" baseline="0" dirty="0" smtClean="0"/>
              <a:t>The Fundamental Period of a Structure, T</a:t>
            </a:r>
          </a:p>
          <a:p>
            <a:pPr marL="178274" indent="-178274">
              <a:buFont typeface="Arial" panose="020B0604020202020204" pitchFamily="34" charset="0"/>
              <a:buChar char="•"/>
            </a:pPr>
            <a:r>
              <a:rPr lang="en-US" baseline="0" dirty="0" smtClean="0"/>
              <a:t>The Long-Period Transition Period, T</a:t>
            </a:r>
            <a:r>
              <a:rPr lang="en-US" baseline="-25000" dirty="0" smtClean="0"/>
              <a:t>L</a:t>
            </a:r>
            <a:endParaRPr lang="en-US" baseline="0" dirty="0" smtClean="0"/>
          </a:p>
          <a:p>
            <a:pPr marL="178274" indent="-178274">
              <a:buFont typeface="Arial" panose="020B0604020202020204" pitchFamily="34" charset="0"/>
              <a:buChar char="•"/>
            </a:pPr>
            <a:endParaRPr lang="en-US" baseline="0" dirty="0" smtClean="0"/>
          </a:p>
          <a:p>
            <a:r>
              <a:rPr lang="en-US" baseline="0" dirty="0" smtClean="0"/>
              <a:t>Once we find T and T</a:t>
            </a:r>
            <a:r>
              <a:rPr lang="en-US" baseline="-25000" dirty="0" smtClean="0"/>
              <a:t>L</a:t>
            </a:r>
            <a:r>
              <a:rPr lang="en-US" baseline="0" dirty="0" smtClean="0"/>
              <a:t>, we can plug the values into the proper equations on this slide.</a:t>
            </a:r>
            <a:endParaRPr lang="en-US" baseline="-25000" dirty="0" smtClean="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79</a:t>
            </a:fld>
            <a:endParaRPr lang="en-US" dirty="0"/>
          </a:p>
        </p:txBody>
      </p:sp>
    </p:spTree>
    <p:extLst>
      <p:ext uri="{BB962C8B-B14F-4D97-AF65-F5344CB8AC3E}">
        <p14:creationId xmlns:p14="http://schemas.microsoft.com/office/powerpoint/2010/main" val="2503333108"/>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pPr defTabSz="950793">
              <a:defRPr/>
            </a:pPr>
            <a:r>
              <a:rPr lang="en-US" dirty="0" smtClean="0"/>
              <a:t>The analysis of a structure’s period, T, can be an arduous task.</a:t>
            </a:r>
            <a:r>
              <a:rPr lang="en-US" baseline="0" dirty="0" smtClean="0"/>
              <a:t> </a:t>
            </a:r>
            <a:r>
              <a:rPr lang="en-US" dirty="0" smtClean="0"/>
              <a:t>ASCE 7-10 Section 12.8.2 states, “The fundamental period of the structure, T, in the direction under consideration shall be established using the structural properties and deformational characteristics of the resisting elements in a properly substantiated analysis”.</a:t>
            </a:r>
          </a:p>
          <a:p>
            <a:endParaRPr lang="en-US" dirty="0" smtClean="0"/>
          </a:p>
          <a:p>
            <a:r>
              <a:rPr lang="en-US" dirty="0" smtClean="0"/>
              <a:t>The code allows us to find an approximate period, T</a:t>
            </a:r>
            <a:r>
              <a:rPr lang="en-US" baseline="-25000" dirty="0" smtClean="0"/>
              <a:t>a</a:t>
            </a:r>
            <a:r>
              <a:rPr lang="en-US" dirty="0" smtClean="0"/>
              <a:t>, per ASCE 7-10 Equation 12.8-7 for quicker analysis. </a:t>
            </a:r>
          </a:p>
          <a:p>
            <a:endParaRPr lang="en-US" dirty="0" smtClean="0"/>
          </a:p>
          <a:p>
            <a:r>
              <a:rPr lang="en-US" dirty="0" smtClean="0"/>
              <a:t>To find the Approximate Fundamental Period, T</a:t>
            </a:r>
            <a:r>
              <a:rPr lang="en-US" baseline="-25000" dirty="0" smtClean="0"/>
              <a:t>a</a:t>
            </a:r>
            <a:r>
              <a:rPr lang="en-US" dirty="0" smtClean="0"/>
              <a:t>, we</a:t>
            </a:r>
            <a:r>
              <a:rPr lang="en-US" baseline="0" dirty="0" smtClean="0"/>
              <a:t> </a:t>
            </a:r>
            <a:r>
              <a:rPr lang="en-US" dirty="0" smtClean="0"/>
              <a:t>need the values from Table 12.8-2 which are based on the seismic force-resisting</a:t>
            </a:r>
            <a:r>
              <a:rPr lang="en-US" baseline="0" dirty="0" smtClean="0"/>
              <a:t> </a:t>
            </a:r>
            <a:r>
              <a:rPr lang="en-US" dirty="0" smtClean="0"/>
              <a:t>system type. You also must know how to determine </a:t>
            </a:r>
            <a:r>
              <a:rPr lang="en-US" dirty="0" err="1" smtClean="0"/>
              <a:t>h</a:t>
            </a:r>
            <a:r>
              <a:rPr lang="en-US" baseline="-25000" dirty="0" err="1" smtClean="0"/>
              <a:t>n</a:t>
            </a:r>
            <a:r>
              <a:rPr lang="en-US" dirty="0" smtClean="0"/>
              <a:t>.</a:t>
            </a:r>
          </a:p>
          <a:p>
            <a:endParaRPr lang="en-US" dirty="0" smtClean="0"/>
          </a:p>
          <a:p>
            <a:r>
              <a:rPr lang="en-US" b="1" dirty="0" smtClean="0"/>
              <a:t>Ask</a:t>
            </a:r>
          </a:p>
          <a:p>
            <a:r>
              <a:rPr lang="en-US" dirty="0" smtClean="0"/>
              <a:t>Can anyone tell the class what </a:t>
            </a:r>
            <a:r>
              <a:rPr lang="en-US" dirty="0" err="1" smtClean="0"/>
              <a:t>h</a:t>
            </a:r>
            <a:r>
              <a:rPr lang="en-US" baseline="-25000" dirty="0" err="1" smtClean="0"/>
              <a:t>n</a:t>
            </a:r>
            <a:r>
              <a:rPr lang="en-US" dirty="0" smtClean="0"/>
              <a:t> represents in the Approximate</a:t>
            </a:r>
            <a:r>
              <a:rPr lang="en-US" baseline="0" dirty="0" smtClean="0"/>
              <a:t> Period Equation?</a:t>
            </a:r>
          </a:p>
          <a:p>
            <a:endParaRPr lang="en-US" baseline="0" dirty="0" smtClean="0"/>
          </a:p>
          <a:p>
            <a:r>
              <a:rPr lang="en-US" b="1" baseline="0" dirty="0" smtClean="0"/>
              <a:t>Say</a:t>
            </a:r>
            <a:endParaRPr lang="en-US" b="1" dirty="0" smtClean="0"/>
          </a:p>
          <a:p>
            <a:r>
              <a:rPr lang="en-US" dirty="0" err="1" smtClean="0"/>
              <a:t>h</a:t>
            </a:r>
            <a:r>
              <a:rPr lang="en-US" baseline="-25000" dirty="0" err="1" smtClean="0"/>
              <a:t>n</a:t>
            </a:r>
            <a:r>
              <a:rPr lang="en-US" baseline="0" dirty="0" smtClean="0"/>
              <a:t> represents the height (in feet) from the base to the highest level in the structure. SEAOC's Seismic Design Manual Vol. 2 for the 2006 IBC does a better job of explaining what is meant by the definition of </a:t>
            </a:r>
            <a:r>
              <a:rPr lang="en-US" baseline="0" dirty="0" err="1" smtClean="0"/>
              <a:t>h</a:t>
            </a:r>
            <a:r>
              <a:rPr lang="en-US" baseline="-25000" dirty="0" err="1" smtClean="0"/>
              <a:t>n</a:t>
            </a:r>
            <a:r>
              <a:rPr lang="en-US" baseline="0" dirty="0" smtClean="0"/>
              <a:t>. SEAOC explains that this means the average height of the highest diaphragm (in our example this is the mean roof height of the pitched roof diaphragm).</a:t>
            </a:r>
          </a:p>
          <a:p>
            <a:endParaRPr lang="en-US" baseline="0" dirty="0" smtClean="0"/>
          </a:p>
          <a:p>
            <a:r>
              <a:rPr lang="en-US" baseline="0" dirty="0" smtClean="0"/>
              <a:t>Recall that the mean roof height of the pitched roof diaphragm in our design example is 35’-4”, which translates in decimal to 35.33.</a:t>
            </a:r>
          </a:p>
          <a:p>
            <a:endParaRPr lang="en-US" baseline="0" dirty="0" smtClean="0"/>
          </a:p>
          <a:p>
            <a:r>
              <a:rPr lang="en-US" baseline="0" dirty="0" smtClean="0"/>
              <a:t>By plugging in 0.02 for C</a:t>
            </a:r>
            <a:r>
              <a:rPr lang="en-US" baseline="-25000" dirty="0" smtClean="0"/>
              <a:t>t</a:t>
            </a:r>
            <a:r>
              <a:rPr lang="en-US" baseline="0" dirty="0" smtClean="0"/>
              <a:t>, 35.33 for </a:t>
            </a:r>
            <a:r>
              <a:rPr lang="en-US" baseline="0" dirty="0" err="1" smtClean="0"/>
              <a:t>h</a:t>
            </a:r>
            <a:r>
              <a:rPr lang="en-US" baseline="-25000" dirty="0" err="1" smtClean="0"/>
              <a:t>n</a:t>
            </a:r>
            <a:r>
              <a:rPr lang="en-US" baseline="0" dirty="0" smtClean="0"/>
              <a:t>, and 0.75 for x, we receive an Approximate Fundamental Period of 0.29 second.</a:t>
            </a:r>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80</a:t>
            </a:fld>
            <a:endParaRPr lang="en-US" dirty="0"/>
          </a:p>
        </p:txBody>
      </p:sp>
    </p:spTree>
    <p:extLst>
      <p:ext uri="{BB962C8B-B14F-4D97-AF65-F5344CB8AC3E}">
        <p14:creationId xmlns:p14="http://schemas.microsoft.com/office/powerpoint/2010/main" val="22697858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a:ln/>
        </p:spPr>
      </p:sp>
      <p:sp>
        <p:nvSpPr>
          <p:cNvPr id="901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b="1" dirty="0" smtClean="0"/>
              <a:t>Do</a:t>
            </a:r>
          </a:p>
          <a:p>
            <a:r>
              <a:rPr lang="en-US" dirty="0" smtClean="0"/>
              <a:t>Review the learning objectives for the course.</a:t>
            </a:r>
          </a:p>
          <a:p>
            <a:endParaRPr lang="en-US" dirty="0" smtClean="0"/>
          </a:p>
          <a:p>
            <a:r>
              <a:rPr lang="en-US" dirty="0" smtClean="0"/>
              <a:t>Inform students that the assessment questions will be based</a:t>
            </a:r>
            <a:r>
              <a:rPr lang="en-US" baseline="0" dirty="0" smtClean="0"/>
              <a:t> on these learning objectives. Slides that may contain information relevant to the test have an </a:t>
            </a:r>
            <a:r>
              <a:rPr lang="en-US" i="1" baseline="0" dirty="0" smtClean="0"/>
              <a:t>orange graduation cap </a:t>
            </a:r>
            <a:r>
              <a:rPr lang="en-US" baseline="0" dirty="0" smtClean="0"/>
              <a:t>located in the bottom-left corner.</a:t>
            </a:r>
            <a:endParaRPr lang="en-US" dirty="0"/>
          </a:p>
        </p:txBody>
      </p:sp>
      <p:sp>
        <p:nvSpPr>
          <p:cNvPr id="9011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75756">
              <a:defRPr>
                <a:solidFill>
                  <a:schemeClr val="tx1"/>
                </a:solidFill>
                <a:latin typeface="Garamond" pitchFamily="18" charset="0"/>
              </a:defRPr>
            </a:lvl1pPr>
            <a:lvl2pPr marL="749841" indent="-288401" defTabSz="975756">
              <a:defRPr>
                <a:solidFill>
                  <a:schemeClr val="tx1"/>
                </a:solidFill>
                <a:latin typeface="Garamond" pitchFamily="18" charset="0"/>
              </a:defRPr>
            </a:lvl2pPr>
            <a:lvl3pPr marL="1153602" indent="-230721" defTabSz="975756">
              <a:defRPr>
                <a:solidFill>
                  <a:schemeClr val="tx1"/>
                </a:solidFill>
                <a:latin typeface="Garamond" pitchFamily="18" charset="0"/>
              </a:defRPr>
            </a:lvl3pPr>
            <a:lvl4pPr marL="1615042" indent="-230721" defTabSz="975756">
              <a:defRPr>
                <a:solidFill>
                  <a:schemeClr val="tx1"/>
                </a:solidFill>
                <a:latin typeface="Garamond" pitchFamily="18" charset="0"/>
              </a:defRPr>
            </a:lvl4pPr>
            <a:lvl5pPr marL="2076483" indent="-230721" defTabSz="975756">
              <a:defRPr>
                <a:solidFill>
                  <a:schemeClr val="tx1"/>
                </a:solidFill>
                <a:latin typeface="Garamond" pitchFamily="18" charset="0"/>
              </a:defRPr>
            </a:lvl5pPr>
            <a:lvl6pPr marL="2537923" indent="-230721" defTabSz="975756" eaLnBrk="0" fontAlgn="base" hangingPunct="0">
              <a:spcBef>
                <a:spcPct val="0"/>
              </a:spcBef>
              <a:spcAft>
                <a:spcPct val="0"/>
              </a:spcAft>
              <a:defRPr>
                <a:solidFill>
                  <a:schemeClr val="tx1"/>
                </a:solidFill>
                <a:latin typeface="Garamond" pitchFamily="18" charset="0"/>
              </a:defRPr>
            </a:lvl6pPr>
            <a:lvl7pPr marL="2999365" indent="-230721" defTabSz="975756" eaLnBrk="0" fontAlgn="base" hangingPunct="0">
              <a:spcBef>
                <a:spcPct val="0"/>
              </a:spcBef>
              <a:spcAft>
                <a:spcPct val="0"/>
              </a:spcAft>
              <a:defRPr>
                <a:solidFill>
                  <a:schemeClr val="tx1"/>
                </a:solidFill>
                <a:latin typeface="Garamond" pitchFamily="18" charset="0"/>
              </a:defRPr>
            </a:lvl7pPr>
            <a:lvl8pPr marL="3460805" indent="-230721" defTabSz="975756" eaLnBrk="0" fontAlgn="base" hangingPunct="0">
              <a:spcBef>
                <a:spcPct val="0"/>
              </a:spcBef>
              <a:spcAft>
                <a:spcPct val="0"/>
              </a:spcAft>
              <a:defRPr>
                <a:solidFill>
                  <a:schemeClr val="tx1"/>
                </a:solidFill>
                <a:latin typeface="Garamond" pitchFamily="18" charset="0"/>
              </a:defRPr>
            </a:lvl8pPr>
            <a:lvl9pPr marL="3922246" indent="-230721" defTabSz="975756" eaLnBrk="0" fontAlgn="base" hangingPunct="0">
              <a:spcBef>
                <a:spcPct val="0"/>
              </a:spcBef>
              <a:spcAft>
                <a:spcPct val="0"/>
              </a:spcAft>
              <a:defRPr>
                <a:solidFill>
                  <a:schemeClr val="tx1"/>
                </a:solidFill>
                <a:latin typeface="Garamond" pitchFamily="18" charset="0"/>
              </a:defRPr>
            </a:lvl9pPr>
          </a:lstStyle>
          <a:p>
            <a:fld id="{8908C2F1-5927-4F4F-BB36-EF13E60CDAC8}" type="slidenum">
              <a:rPr lang="en-US" smtClean="0">
                <a:latin typeface="Times New Roman" pitchFamily="18" charset="0"/>
              </a:rPr>
              <a:pPr/>
              <a:t>9</a:t>
            </a:fld>
            <a:endParaRPr lang="en-US" dirty="0" smtClean="0">
              <a:latin typeface="Times New Roman" pitchFamily="18" charset="0"/>
            </a:endParaRPr>
          </a:p>
        </p:txBody>
      </p:sp>
    </p:spTree>
    <p:extLst>
      <p:ext uri="{BB962C8B-B14F-4D97-AF65-F5344CB8AC3E}">
        <p14:creationId xmlns:p14="http://schemas.microsoft.com/office/powerpoint/2010/main" val="2947617940"/>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pPr defTabSz="950793">
              <a:defRPr/>
            </a:pPr>
            <a:r>
              <a:rPr lang="en-US" dirty="0" smtClean="0"/>
              <a:t>However, if you need to determine the actual fundamental period by measuring the structural properties, then it is limited by the equation shown on this slide. To find the value of parameter C</a:t>
            </a:r>
            <a:r>
              <a:rPr lang="en-US" baseline="-25000" dirty="0" smtClean="0"/>
              <a:t>u</a:t>
            </a:r>
            <a:r>
              <a:rPr lang="en-US" dirty="0" smtClean="0"/>
              <a:t>, the designer needs to know the S</a:t>
            </a:r>
            <a:r>
              <a:rPr lang="en-US" baseline="-25000" dirty="0" smtClean="0"/>
              <a:t>D1</a:t>
            </a:r>
            <a:r>
              <a:rPr lang="en-US" dirty="0" smtClean="0"/>
              <a:t> value for the site and will</a:t>
            </a:r>
            <a:r>
              <a:rPr lang="en-US" baseline="0" dirty="0" smtClean="0"/>
              <a:t> need to</a:t>
            </a:r>
            <a:r>
              <a:rPr lang="en-US" dirty="0" smtClean="0"/>
              <a:t> use Table 12.8-1. The S</a:t>
            </a:r>
            <a:r>
              <a:rPr lang="en-US" baseline="-25000" dirty="0" smtClean="0"/>
              <a:t>D1</a:t>
            </a:r>
            <a:r>
              <a:rPr lang="en-US" dirty="0" smtClean="0"/>
              <a:t> value for our design example, which we found in Part 1 of Seismic</a:t>
            </a:r>
            <a:r>
              <a:rPr lang="en-US" baseline="0" dirty="0" smtClean="0"/>
              <a:t> Engineering for Wood Framed Construction, is 0.323 g – giving us a C</a:t>
            </a:r>
            <a:r>
              <a:rPr lang="en-US" baseline="-25000" dirty="0" smtClean="0"/>
              <a:t>u</a:t>
            </a:r>
            <a:r>
              <a:rPr lang="en-US" baseline="0" dirty="0" smtClean="0"/>
              <a:t> value of 1.4. By plugging in 1.4 for C</a:t>
            </a:r>
            <a:r>
              <a:rPr lang="en-US" baseline="-25000" dirty="0" smtClean="0"/>
              <a:t>u</a:t>
            </a:r>
            <a:r>
              <a:rPr lang="en-US" baseline="0" dirty="0" smtClean="0"/>
              <a:t> and multiplying it by our Approximate Period of 0.29 second, we’re shown that T should be equal or less than 0.41 of a second.</a:t>
            </a:r>
          </a:p>
          <a:p>
            <a:pPr defTabSz="950793">
              <a:defRPr/>
            </a:pPr>
            <a:endParaRPr lang="en-US" baseline="0" dirty="0" smtClean="0"/>
          </a:p>
          <a:p>
            <a:pPr defTabSz="950793">
              <a:defRPr/>
            </a:pPr>
            <a:r>
              <a:rPr lang="en-US" baseline="0" dirty="0" smtClean="0"/>
              <a:t>As we are using the Approximate Period for our design example calculations, this limit does not apply.</a:t>
            </a:r>
            <a:endParaRPr lang="en-US" dirty="0" smtClean="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81</a:t>
            </a:fld>
            <a:endParaRPr lang="en-US" dirty="0"/>
          </a:p>
        </p:txBody>
      </p:sp>
    </p:spTree>
    <p:extLst>
      <p:ext uri="{BB962C8B-B14F-4D97-AF65-F5344CB8AC3E}">
        <p14:creationId xmlns:p14="http://schemas.microsoft.com/office/powerpoint/2010/main" val="3708506738"/>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We have to find the new Long-period Transition Period for our structure (based on its location, see ASCE Section 11.4.5 and Figure 22-12).</a:t>
            </a:r>
            <a:r>
              <a:rPr lang="en-US" baseline="0" dirty="0" smtClean="0"/>
              <a:t> I</a:t>
            </a:r>
            <a:r>
              <a:rPr lang="en-US" dirty="0" smtClean="0"/>
              <a:t>n Sacramento, our value is 12 seconds. It becomes pretty obvious when looking at these tables that to have a building with a period greater</a:t>
            </a:r>
            <a:r>
              <a:rPr lang="en-US" baseline="0" dirty="0" smtClean="0"/>
              <a:t> than</a:t>
            </a:r>
            <a:r>
              <a:rPr lang="en-US" dirty="0" smtClean="0"/>
              <a:t> T</a:t>
            </a:r>
            <a:r>
              <a:rPr lang="en-US" baseline="-25000" dirty="0" smtClean="0"/>
              <a:t>L</a:t>
            </a:r>
            <a:r>
              <a:rPr lang="en-US" dirty="0" smtClean="0"/>
              <a:t> is going to be a rather tall building because T</a:t>
            </a:r>
            <a:r>
              <a:rPr lang="en-US" baseline="-25000" dirty="0" smtClean="0"/>
              <a:t>L</a:t>
            </a:r>
            <a:r>
              <a:rPr lang="en-US" dirty="0" smtClean="0"/>
              <a:t> ranges from 4 to 16 seconds...while our mid-rise design example structure has a period of less than 1 second.</a:t>
            </a:r>
            <a:endParaRPr lang="en-US" dirty="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82</a:t>
            </a:fld>
            <a:endParaRPr lang="en-US" dirty="0"/>
          </a:p>
        </p:txBody>
      </p:sp>
    </p:spTree>
    <p:extLst>
      <p:ext uri="{BB962C8B-B14F-4D97-AF65-F5344CB8AC3E}">
        <p14:creationId xmlns:p14="http://schemas.microsoft.com/office/powerpoint/2010/main" val="1851061222"/>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b="0" dirty="0" smtClean="0"/>
              <a:t>After finding T</a:t>
            </a:r>
            <a:r>
              <a:rPr lang="en-US" b="0" baseline="-25000" dirty="0" smtClean="0"/>
              <a:t>L</a:t>
            </a:r>
            <a:r>
              <a:rPr lang="en-US" b="0" dirty="0" smtClean="0"/>
              <a:t>, we have discovered the parameters necessary to determine which equations to use and the</a:t>
            </a:r>
            <a:r>
              <a:rPr lang="en-US" b="0" baseline="0" dirty="0" smtClean="0"/>
              <a:t> ability to solve them.</a:t>
            </a:r>
          </a:p>
          <a:p>
            <a:endParaRPr lang="en-US" b="0" baseline="0" dirty="0" smtClean="0"/>
          </a:p>
          <a:p>
            <a:r>
              <a:rPr lang="en-US" b="0" baseline="0" dirty="0" smtClean="0"/>
              <a:t>For the C</a:t>
            </a:r>
            <a:r>
              <a:rPr lang="en-US" b="0" baseline="-25000" dirty="0" smtClean="0"/>
              <a:t>S</a:t>
            </a:r>
            <a:r>
              <a:rPr lang="en-US" b="0" baseline="0" dirty="0" smtClean="0"/>
              <a:t> Need Not Exceed set, we’ll use Equation 12.8-3 because T (T</a:t>
            </a:r>
            <a:r>
              <a:rPr lang="en-US" b="0" baseline="-25000" dirty="0" smtClean="0"/>
              <a:t>a</a:t>
            </a:r>
            <a:r>
              <a:rPr lang="en-US" b="0" baseline="0" dirty="0" smtClean="0"/>
              <a:t>) is less than T</a:t>
            </a:r>
            <a:r>
              <a:rPr lang="en-US" b="0" baseline="-25000" dirty="0" smtClean="0"/>
              <a:t>L</a:t>
            </a:r>
            <a:r>
              <a:rPr lang="en-US" b="0" baseline="0" dirty="0" smtClean="0"/>
              <a:t>.</a:t>
            </a:r>
          </a:p>
          <a:p>
            <a:endParaRPr lang="en-US" b="0" baseline="0" dirty="0" smtClean="0"/>
          </a:p>
          <a:p>
            <a:r>
              <a:rPr lang="en-US" b="0" baseline="0" dirty="0" smtClean="0"/>
              <a:t>Likewise, for the C</a:t>
            </a:r>
            <a:r>
              <a:rPr lang="en-US" b="0" baseline="-25000" dirty="0" smtClean="0"/>
              <a:t>S</a:t>
            </a:r>
            <a:r>
              <a:rPr lang="en-US" b="0" baseline="0" dirty="0" smtClean="0"/>
              <a:t> Not Less Than set, we’ll use Equation 12.8-5 to get the minimum value of 0.044S</a:t>
            </a:r>
            <a:r>
              <a:rPr lang="en-US" b="0" baseline="-25000" dirty="0" smtClean="0"/>
              <a:t>DS</a:t>
            </a:r>
            <a:r>
              <a:rPr lang="en-US" b="0" baseline="0" dirty="0" smtClean="0"/>
              <a:t>I</a:t>
            </a:r>
            <a:r>
              <a:rPr lang="en-US" b="0" baseline="-25000" dirty="0" smtClean="0"/>
              <a:t>e</a:t>
            </a:r>
            <a:r>
              <a:rPr lang="en-US" b="0" baseline="0" dirty="0" smtClean="0"/>
              <a:t> which is equal to 0.214 is greater than 0.01. Additionally as S</a:t>
            </a:r>
            <a:r>
              <a:rPr lang="en-US" b="0" baseline="-25000" dirty="0" smtClean="0"/>
              <a:t>1</a:t>
            </a:r>
            <a:r>
              <a:rPr lang="en-US" b="0" baseline="0" dirty="0" smtClean="0"/>
              <a:t> is less than 0.6g equation 12.8-6 does not apply</a:t>
            </a:r>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83</a:t>
            </a:fld>
            <a:endParaRPr lang="en-US" dirty="0"/>
          </a:p>
        </p:txBody>
      </p:sp>
    </p:spTree>
    <p:extLst>
      <p:ext uri="{BB962C8B-B14F-4D97-AF65-F5344CB8AC3E}">
        <p14:creationId xmlns:p14="http://schemas.microsoft.com/office/powerpoint/2010/main" val="1195918597"/>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baseline="0" dirty="0" smtClean="0"/>
              <a:t>The C</a:t>
            </a:r>
            <a:r>
              <a:rPr lang="en-US" baseline="-25000" dirty="0" smtClean="0"/>
              <a:t>S</a:t>
            </a:r>
            <a:r>
              <a:rPr lang="en-US" baseline="0" dirty="0" smtClean="0"/>
              <a:t> we calculated falls within the prescribed limits so we can use it for our design example.</a:t>
            </a:r>
            <a:endParaRPr lang="en-US" baseline="-25000" dirty="0" smtClean="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84</a:t>
            </a:fld>
            <a:endParaRPr lang="en-US" dirty="0"/>
          </a:p>
        </p:txBody>
      </p:sp>
    </p:spTree>
    <p:extLst>
      <p:ext uri="{BB962C8B-B14F-4D97-AF65-F5344CB8AC3E}">
        <p14:creationId xmlns:p14="http://schemas.microsoft.com/office/powerpoint/2010/main" val="1187684071"/>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baseline="0" dirty="0" smtClean="0"/>
              <a:t>Plugging in the Seismic Design Coefficient and Effective Seismic Weight, we find a Seismic Base Shear of 53.1 kips.</a:t>
            </a:r>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85</a:t>
            </a:fld>
            <a:endParaRPr lang="en-US" dirty="0"/>
          </a:p>
        </p:txBody>
      </p:sp>
    </p:spTree>
    <p:extLst>
      <p:ext uri="{BB962C8B-B14F-4D97-AF65-F5344CB8AC3E}">
        <p14:creationId xmlns:p14="http://schemas.microsoft.com/office/powerpoint/2010/main" val="2215045286"/>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86</a:t>
            </a:fld>
            <a:endParaRPr lang="en-US" dirty="0"/>
          </a:p>
        </p:txBody>
      </p:sp>
    </p:spTree>
    <p:extLst>
      <p:ext uri="{BB962C8B-B14F-4D97-AF65-F5344CB8AC3E}">
        <p14:creationId xmlns:p14="http://schemas.microsoft.com/office/powerpoint/2010/main" val="180649707"/>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87</a:t>
            </a:fld>
            <a:endParaRPr lang="en-US" dirty="0"/>
          </a:p>
        </p:txBody>
      </p:sp>
    </p:spTree>
    <p:extLst>
      <p:ext uri="{BB962C8B-B14F-4D97-AF65-F5344CB8AC3E}">
        <p14:creationId xmlns:p14="http://schemas.microsoft.com/office/powerpoint/2010/main" val="2456375086"/>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In this lesson,</a:t>
            </a:r>
            <a:r>
              <a:rPr lang="en-US" baseline="0" dirty="0" smtClean="0"/>
              <a:t> we’ll review the usage of Vertical and Horizontal Distribution equations for the Equivalent Lateral Force Procedure.</a:t>
            </a:r>
            <a:endParaRPr lang="en-US" dirty="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88</a:t>
            </a:fld>
            <a:endParaRPr lang="en-US" dirty="0"/>
          </a:p>
        </p:txBody>
      </p:sp>
    </p:spTree>
    <p:extLst>
      <p:ext uri="{BB962C8B-B14F-4D97-AF65-F5344CB8AC3E}">
        <p14:creationId xmlns:p14="http://schemas.microsoft.com/office/powerpoint/2010/main" val="1483154872"/>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F</a:t>
            </a:r>
            <a:r>
              <a:rPr lang="en-US" baseline="-25000" dirty="0" smtClean="0"/>
              <a:t>X</a:t>
            </a:r>
            <a:r>
              <a:rPr lang="en-US" dirty="0" smtClean="0"/>
              <a:t> depicts</a:t>
            </a:r>
            <a:r>
              <a:rPr lang="en-US" baseline="0" dirty="0" smtClean="0"/>
              <a:t> the lateral seismic force induced at any level. This parameter helps with the design of the lateral force-resisting system at each level. It is easily determined by multiplying the Base Shear, v, by the Vertical Distribution Factor, C</a:t>
            </a:r>
            <a:r>
              <a:rPr lang="en-US" baseline="-25000" dirty="0" smtClean="0"/>
              <a:t>VX</a:t>
            </a:r>
            <a:r>
              <a:rPr lang="en-US" baseline="0" dirty="0" smtClean="0"/>
              <a:t> (ASCE 7-10 Equation 12.8-11).</a:t>
            </a:r>
          </a:p>
          <a:p>
            <a:endParaRPr lang="en-US" baseline="0" dirty="0" smtClean="0"/>
          </a:p>
          <a:p>
            <a:r>
              <a:rPr lang="en-US" baseline="0" dirty="0" smtClean="0"/>
              <a:t>Since the Base Shear for our design example was found in the previous lesson, the next step will to be to locate the Vertical Distribution Factor, C</a:t>
            </a:r>
            <a:r>
              <a:rPr lang="en-US" baseline="-25000" dirty="0" smtClean="0"/>
              <a:t>VX</a:t>
            </a:r>
            <a:r>
              <a:rPr lang="en-US" baseline="0" dirty="0" smtClean="0"/>
              <a:t>. </a:t>
            </a:r>
          </a:p>
          <a:p>
            <a:endParaRPr lang="en-US" baseline="0" dirty="0" smtClean="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89</a:t>
            </a:fld>
            <a:endParaRPr lang="en-US" dirty="0"/>
          </a:p>
        </p:txBody>
      </p:sp>
    </p:spTree>
    <p:extLst>
      <p:ext uri="{BB962C8B-B14F-4D97-AF65-F5344CB8AC3E}">
        <p14:creationId xmlns:p14="http://schemas.microsoft.com/office/powerpoint/2010/main" val="108143211"/>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The Vertical Distribution Factor, </a:t>
            </a:r>
            <a:r>
              <a:rPr lang="en-US" dirty="0" err="1" smtClean="0"/>
              <a:t>C</a:t>
            </a:r>
            <a:r>
              <a:rPr lang="en-US" baseline="-25000" dirty="0" err="1" smtClean="0"/>
              <a:t>vx</a:t>
            </a:r>
            <a:r>
              <a:rPr lang="en-US" dirty="0" smtClean="0"/>
              <a:t>, is determined by using Equation</a:t>
            </a:r>
            <a:r>
              <a:rPr lang="en-US" baseline="0" dirty="0" smtClean="0"/>
              <a:t> 12.8-4 in ASCE 7-10. It is dependent on the weight and height of the structure at each level and the building’s period.</a:t>
            </a:r>
          </a:p>
          <a:p>
            <a:endParaRPr lang="en-US" baseline="0" dirty="0" smtClean="0"/>
          </a:p>
          <a:p>
            <a:r>
              <a:rPr lang="en-US" baseline="0" dirty="0" smtClean="0"/>
              <a:t>The </a:t>
            </a:r>
            <a:r>
              <a:rPr lang="en-US" baseline="0" dirty="0" err="1" smtClean="0"/>
              <a:t>w</a:t>
            </a:r>
            <a:r>
              <a:rPr lang="en-US" baseline="-25000" dirty="0" err="1" smtClean="0"/>
              <a:t>i</a:t>
            </a:r>
            <a:r>
              <a:rPr lang="en-US" baseline="0" dirty="0" smtClean="0"/>
              <a:t> and </a:t>
            </a:r>
            <a:r>
              <a:rPr lang="en-US" baseline="0" dirty="0" err="1" smtClean="0"/>
              <a:t>w</a:t>
            </a:r>
            <a:r>
              <a:rPr lang="en-US" baseline="-25000" dirty="0" err="1" smtClean="0"/>
              <a:t>x</a:t>
            </a:r>
            <a:r>
              <a:rPr lang="en-US" baseline="0" dirty="0" smtClean="0"/>
              <a:t> parameters are the portion of the total gravity load of the building (w) located or assigned to level </a:t>
            </a:r>
            <a:r>
              <a:rPr lang="en-US" baseline="0" dirty="0" err="1" smtClean="0"/>
              <a:t>i</a:t>
            </a:r>
            <a:r>
              <a:rPr lang="en-US" baseline="0" dirty="0" smtClean="0"/>
              <a:t> or x.</a:t>
            </a:r>
          </a:p>
          <a:p>
            <a:endParaRPr lang="en-US" baseline="0" dirty="0" smtClean="0"/>
          </a:p>
          <a:p>
            <a:r>
              <a:rPr lang="en-US" baseline="0" dirty="0" smtClean="0"/>
              <a:t>The h</a:t>
            </a:r>
            <a:r>
              <a:rPr lang="en-US" baseline="-25000" dirty="0" smtClean="0"/>
              <a:t>i</a:t>
            </a:r>
            <a:r>
              <a:rPr lang="en-US" baseline="0" dirty="0" smtClean="0"/>
              <a:t> and </a:t>
            </a:r>
            <a:r>
              <a:rPr lang="en-US" baseline="0" dirty="0" err="1" smtClean="0"/>
              <a:t>h</a:t>
            </a:r>
            <a:r>
              <a:rPr lang="en-US" baseline="-25000" dirty="0" err="1" smtClean="0"/>
              <a:t>x</a:t>
            </a:r>
            <a:r>
              <a:rPr lang="en-US" baseline="0" dirty="0" smtClean="0"/>
              <a:t> parameters are the height in feet from the base to level </a:t>
            </a:r>
            <a:r>
              <a:rPr lang="en-US" baseline="0" dirty="0" err="1" smtClean="0"/>
              <a:t>i</a:t>
            </a:r>
            <a:r>
              <a:rPr lang="en-US" baseline="0" dirty="0" smtClean="0"/>
              <a:t> or x.</a:t>
            </a:r>
          </a:p>
          <a:p>
            <a:endParaRPr lang="en-US" baseline="0" dirty="0" smtClean="0"/>
          </a:p>
          <a:p>
            <a:r>
              <a:rPr lang="en-US" baseline="0" dirty="0" smtClean="0"/>
              <a:t>k is a distribution exponent related to the building’s period. For buildings that have a period of 0.5 or less, k=1. For buildings that have a period of 2.5 or more, k=2. For buildings with a period  between 0.5 and 2.5 seconds, k can either equal 2 or can be interpolated between 1 and 2.</a:t>
            </a:r>
          </a:p>
          <a:p>
            <a:endParaRPr lang="en-US" baseline="0" dirty="0" smtClean="0"/>
          </a:p>
          <a:p>
            <a:r>
              <a:rPr lang="en-US" b="1" dirty="0" smtClean="0"/>
              <a:t>Presenter Note</a:t>
            </a:r>
          </a:p>
          <a:p>
            <a:r>
              <a:rPr lang="en-US" b="0" dirty="0" smtClean="0"/>
              <a:t>This slide features information that will be found on the post-training</a:t>
            </a:r>
            <a:r>
              <a:rPr lang="en-US" b="0" baseline="0" dirty="0" smtClean="0"/>
              <a:t> knowledge assessment:</a:t>
            </a:r>
          </a:p>
          <a:p>
            <a:endParaRPr lang="en-US" b="0" baseline="0" dirty="0" smtClean="0"/>
          </a:p>
          <a:p>
            <a:pPr lvl="0"/>
            <a:r>
              <a:rPr lang="en-US" sz="1200" kern="1200" dirty="0" smtClean="0">
                <a:solidFill>
                  <a:schemeClr val="tx1"/>
                </a:solidFill>
                <a:effectLst/>
                <a:latin typeface="Times New Roman" pitchFamily="18" charset="0"/>
                <a:ea typeface="+mn-ea"/>
                <a:cs typeface="+mn-cs"/>
              </a:rPr>
              <a:t>The Vertical Distribution Factor, </a:t>
            </a:r>
            <a:r>
              <a:rPr lang="en-US" sz="1200" kern="1200" dirty="0" err="1" smtClean="0">
                <a:solidFill>
                  <a:schemeClr val="tx1"/>
                </a:solidFill>
                <a:effectLst/>
                <a:latin typeface="Times New Roman" pitchFamily="18" charset="0"/>
                <a:ea typeface="+mn-ea"/>
                <a:cs typeface="+mn-cs"/>
              </a:rPr>
              <a:t>C</a:t>
            </a:r>
            <a:r>
              <a:rPr lang="en-US" sz="1200" kern="1200" baseline="-25000" dirty="0" err="1" smtClean="0">
                <a:solidFill>
                  <a:schemeClr val="tx1"/>
                </a:solidFill>
                <a:effectLst/>
                <a:latin typeface="Times New Roman" pitchFamily="18" charset="0"/>
                <a:ea typeface="+mn-ea"/>
                <a:cs typeface="+mn-cs"/>
              </a:rPr>
              <a:t>vx</a:t>
            </a:r>
            <a:r>
              <a:rPr lang="en-US" sz="1200" kern="1200" dirty="0" smtClean="0">
                <a:solidFill>
                  <a:schemeClr val="tx1"/>
                </a:solidFill>
                <a:effectLst/>
                <a:latin typeface="Times New Roman" pitchFamily="18" charset="0"/>
                <a:ea typeface="+mn-ea"/>
                <a:cs typeface="+mn-cs"/>
              </a:rPr>
              <a:t>, is dependent upon the structure weight (at each level), the height of the structure (at each level), and the structure’s period.</a:t>
            </a:r>
          </a:p>
          <a:p>
            <a:pPr marL="228600" lvl="1" indent="-228600">
              <a:buFont typeface="+mj-lt"/>
              <a:buAutoNum type="alphaLcPeriod"/>
            </a:pPr>
            <a:r>
              <a:rPr lang="en-US" sz="1200" b="1" kern="1200" dirty="0" smtClean="0">
                <a:solidFill>
                  <a:schemeClr val="tx1"/>
                </a:solidFill>
                <a:effectLst/>
                <a:latin typeface="Times New Roman" pitchFamily="18" charset="0"/>
                <a:ea typeface="+mn-ea"/>
                <a:cs typeface="+mn-cs"/>
              </a:rPr>
              <a:t>True</a:t>
            </a:r>
            <a:endParaRPr lang="en-US" dirty="0" smtClean="0"/>
          </a:p>
          <a:p>
            <a:pPr marL="228600" lvl="1" indent="-228600">
              <a:buFont typeface="+mj-lt"/>
              <a:buAutoNum type="alphaLcPeriod"/>
            </a:pPr>
            <a:r>
              <a:rPr lang="en-US" sz="1200" kern="1200" dirty="0" smtClean="0">
                <a:solidFill>
                  <a:schemeClr val="tx1"/>
                </a:solidFill>
                <a:effectLst/>
                <a:latin typeface="Times New Roman" pitchFamily="18" charset="0"/>
                <a:ea typeface="+mn-ea"/>
                <a:cs typeface="+mn-cs"/>
              </a:rPr>
              <a:t>False</a:t>
            </a:r>
            <a:endParaRPr lang="en-US" dirty="0" smtClean="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90</a:t>
            </a:fld>
            <a:endParaRPr lang="en-US" dirty="0"/>
          </a:p>
        </p:txBody>
      </p:sp>
    </p:spTree>
    <p:extLst>
      <p:ext uri="{BB962C8B-B14F-4D97-AF65-F5344CB8AC3E}">
        <p14:creationId xmlns:p14="http://schemas.microsoft.com/office/powerpoint/2010/main" val="42786791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a:ln/>
        </p:spPr>
      </p:sp>
      <p:sp>
        <p:nvSpPr>
          <p:cNvPr id="901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b="1" dirty="0" smtClean="0"/>
              <a:t>Do</a:t>
            </a:r>
          </a:p>
          <a:p>
            <a:r>
              <a:rPr lang="en-US" dirty="0" smtClean="0"/>
              <a:t>Review the learning objectives for the course.</a:t>
            </a:r>
          </a:p>
          <a:p>
            <a:endParaRPr lang="en-US" dirty="0" smtClean="0"/>
          </a:p>
          <a:p>
            <a:r>
              <a:rPr lang="en-US" dirty="0" smtClean="0"/>
              <a:t>Inform students that the assessment questions will be based</a:t>
            </a:r>
            <a:r>
              <a:rPr lang="en-US" baseline="0" dirty="0" smtClean="0"/>
              <a:t> on these learning objectives. Slides that may contain information relevant to the test have an </a:t>
            </a:r>
            <a:r>
              <a:rPr lang="en-US" i="1" baseline="0" dirty="0" smtClean="0"/>
              <a:t>orange graduation cap </a:t>
            </a:r>
            <a:r>
              <a:rPr lang="en-US" baseline="0" dirty="0" smtClean="0"/>
              <a:t>located in the bottom-left corner.</a:t>
            </a:r>
            <a:endParaRPr lang="en-US" dirty="0"/>
          </a:p>
        </p:txBody>
      </p:sp>
      <p:sp>
        <p:nvSpPr>
          <p:cNvPr id="9011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75756">
              <a:defRPr>
                <a:solidFill>
                  <a:schemeClr val="tx1"/>
                </a:solidFill>
                <a:latin typeface="Garamond" pitchFamily="18" charset="0"/>
              </a:defRPr>
            </a:lvl1pPr>
            <a:lvl2pPr marL="749841" indent="-288401" defTabSz="975756">
              <a:defRPr>
                <a:solidFill>
                  <a:schemeClr val="tx1"/>
                </a:solidFill>
                <a:latin typeface="Garamond" pitchFamily="18" charset="0"/>
              </a:defRPr>
            </a:lvl2pPr>
            <a:lvl3pPr marL="1153602" indent="-230721" defTabSz="975756">
              <a:defRPr>
                <a:solidFill>
                  <a:schemeClr val="tx1"/>
                </a:solidFill>
                <a:latin typeface="Garamond" pitchFamily="18" charset="0"/>
              </a:defRPr>
            </a:lvl3pPr>
            <a:lvl4pPr marL="1615042" indent="-230721" defTabSz="975756">
              <a:defRPr>
                <a:solidFill>
                  <a:schemeClr val="tx1"/>
                </a:solidFill>
                <a:latin typeface="Garamond" pitchFamily="18" charset="0"/>
              </a:defRPr>
            </a:lvl4pPr>
            <a:lvl5pPr marL="2076483" indent="-230721" defTabSz="975756">
              <a:defRPr>
                <a:solidFill>
                  <a:schemeClr val="tx1"/>
                </a:solidFill>
                <a:latin typeface="Garamond" pitchFamily="18" charset="0"/>
              </a:defRPr>
            </a:lvl5pPr>
            <a:lvl6pPr marL="2537923" indent="-230721" defTabSz="975756" eaLnBrk="0" fontAlgn="base" hangingPunct="0">
              <a:spcBef>
                <a:spcPct val="0"/>
              </a:spcBef>
              <a:spcAft>
                <a:spcPct val="0"/>
              </a:spcAft>
              <a:defRPr>
                <a:solidFill>
                  <a:schemeClr val="tx1"/>
                </a:solidFill>
                <a:latin typeface="Garamond" pitchFamily="18" charset="0"/>
              </a:defRPr>
            </a:lvl6pPr>
            <a:lvl7pPr marL="2999365" indent="-230721" defTabSz="975756" eaLnBrk="0" fontAlgn="base" hangingPunct="0">
              <a:spcBef>
                <a:spcPct val="0"/>
              </a:spcBef>
              <a:spcAft>
                <a:spcPct val="0"/>
              </a:spcAft>
              <a:defRPr>
                <a:solidFill>
                  <a:schemeClr val="tx1"/>
                </a:solidFill>
                <a:latin typeface="Garamond" pitchFamily="18" charset="0"/>
              </a:defRPr>
            </a:lvl7pPr>
            <a:lvl8pPr marL="3460805" indent="-230721" defTabSz="975756" eaLnBrk="0" fontAlgn="base" hangingPunct="0">
              <a:spcBef>
                <a:spcPct val="0"/>
              </a:spcBef>
              <a:spcAft>
                <a:spcPct val="0"/>
              </a:spcAft>
              <a:defRPr>
                <a:solidFill>
                  <a:schemeClr val="tx1"/>
                </a:solidFill>
                <a:latin typeface="Garamond" pitchFamily="18" charset="0"/>
              </a:defRPr>
            </a:lvl8pPr>
            <a:lvl9pPr marL="3922246" indent="-230721" defTabSz="975756" eaLnBrk="0" fontAlgn="base" hangingPunct="0">
              <a:spcBef>
                <a:spcPct val="0"/>
              </a:spcBef>
              <a:spcAft>
                <a:spcPct val="0"/>
              </a:spcAft>
              <a:defRPr>
                <a:solidFill>
                  <a:schemeClr val="tx1"/>
                </a:solidFill>
                <a:latin typeface="Garamond" pitchFamily="18" charset="0"/>
              </a:defRPr>
            </a:lvl9pPr>
          </a:lstStyle>
          <a:p>
            <a:fld id="{8908C2F1-5927-4F4F-BB36-EF13E60CDAC8}" type="slidenum">
              <a:rPr lang="en-US" smtClean="0">
                <a:latin typeface="Times New Roman" pitchFamily="18" charset="0"/>
              </a:rPr>
              <a:pPr/>
              <a:t>10</a:t>
            </a:fld>
            <a:endParaRPr lang="en-US" dirty="0" smtClean="0">
              <a:latin typeface="Times New Roman" pitchFamily="18" charset="0"/>
            </a:endParaRPr>
          </a:p>
        </p:txBody>
      </p:sp>
    </p:spTree>
    <p:extLst>
      <p:ext uri="{BB962C8B-B14F-4D97-AF65-F5344CB8AC3E}">
        <p14:creationId xmlns:p14="http://schemas.microsoft.com/office/powerpoint/2010/main" val="3307862857"/>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This table shows how the loading is vertically distributed in our design example. The top two levels receive roughly the same amount of force at their respective diaphragms and the 2nd floor only receives about half that force. It is plain to see that this redistribution will bring more of the force to the upper levels in order to strengthen the force-resisting elements at these levels. The shear force is cumulative, so the force-resisting elements have to be able to withstand the shear from their diaphragm and that from the level(s) above.</a:t>
            </a:r>
          </a:p>
          <a:p>
            <a:endParaRPr lang="en-US" dirty="0" smtClean="0"/>
          </a:p>
          <a:p>
            <a:r>
              <a:rPr lang="en-US" dirty="0" smtClean="0"/>
              <a:t>Note that values are at Strength Design Level (Ultimate).</a:t>
            </a:r>
          </a:p>
          <a:p>
            <a:endParaRPr lang="en-US" dirty="0" smtClean="0"/>
          </a:p>
          <a:p>
            <a:r>
              <a:rPr lang="en-US" b="1" dirty="0" smtClean="0"/>
              <a:t>Do</a:t>
            </a:r>
          </a:p>
          <a:p>
            <a:r>
              <a:rPr lang="en-US" dirty="0" smtClean="0"/>
              <a:t>Review results with class.</a:t>
            </a:r>
            <a:endParaRPr lang="en-US" dirty="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91</a:t>
            </a:fld>
            <a:endParaRPr lang="en-US" dirty="0"/>
          </a:p>
        </p:txBody>
      </p:sp>
    </p:spTree>
    <p:extLst>
      <p:ext uri="{BB962C8B-B14F-4D97-AF65-F5344CB8AC3E}">
        <p14:creationId xmlns:p14="http://schemas.microsoft.com/office/powerpoint/2010/main" val="777102122"/>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Shown is</a:t>
            </a:r>
            <a:r>
              <a:rPr lang="en-US" baseline="0" dirty="0" smtClean="0"/>
              <a:t> a figure representing the table results on the previous slide.</a:t>
            </a:r>
          </a:p>
          <a:p>
            <a:endParaRPr lang="en-US" baseline="0" dirty="0" smtClean="0"/>
          </a:p>
          <a:p>
            <a:r>
              <a:rPr lang="en-US" b="1" baseline="0" dirty="0" smtClean="0"/>
              <a:t>Do</a:t>
            </a:r>
          </a:p>
          <a:p>
            <a:r>
              <a:rPr lang="en-US" baseline="0" dirty="0" smtClean="0"/>
              <a:t>Review the slide.</a:t>
            </a:r>
            <a:endParaRPr lang="en-US" dirty="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92</a:t>
            </a:fld>
            <a:endParaRPr lang="en-US" dirty="0"/>
          </a:p>
        </p:txBody>
      </p:sp>
    </p:spTree>
    <p:extLst>
      <p:ext uri="{BB962C8B-B14F-4D97-AF65-F5344CB8AC3E}">
        <p14:creationId xmlns:p14="http://schemas.microsoft.com/office/powerpoint/2010/main" val="605851493"/>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Section 12.8.4</a:t>
            </a:r>
            <a:r>
              <a:rPr lang="en-US" baseline="0" dirty="0" smtClean="0"/>
              <a:t> of ASCE 7-10 states that: The seismic design story shear (</a:t>
            </a:r>
            <a:r>
              <a:rPr lang="en-US" baseline="0" dirty="0" err="1" smtClean="0"/>
              <a:t>v</a:t>
            </a:r>
            <a:r>
              <a:rPr lang="en-US" baseline="-25000" dirty="0" err="1" smtClean="0"/>
              <a:t>x</a:t>
            </a:r>
            <a:r>
              <a:rPr lang="en-US" baseline="0" dirty="0" smtClean="0"/>
              <a:t>) shall be distributed to the various vertical elements of the seismic force-resisting system in the story under consideration based on the relative lateral stiffness of the vertical resisting elements and the diaphragm. </a:t>
            </a:r>
            <a:r>
              <a:rPr lang="en-US" b="1" baseline="0" dirty="0" smtClean="0"/>
              <a:t>This is the cumulative shear, </a:t>
            </a:r>
            <a:r>
              <a:rPr lang="en-US" b="1" baseline="0" dirty="0" err="1" smtClean="0"/>
              <a:t>v</a:t>
            </a:r>
            <a:r>
              <a:rPr lang="en-US" b="1" baseline="-25000" dirty="0" err="1" smtClean="0"/>
              <a:t>x</a:t>
            </a:r>
            <a:r>
              <a:rPr lang="en-US" b="1" baseline="0" dirty="0" smtClean="0"/>
              <a:t>, from the diaphragm under consideration and the shear from the stories above.</a:t>
            </a:r>
            <a:endParaRPr lang="en-US" b="1" dirty="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93</a:t>
            </a:fld>
            <a:endParaRPr lang="en-US" dirty="0"/>
          </a:p>
        </p:txBody>
      </p:sp>
    </p:spTree>
    <p:extLst>
      <p:ext uri="{BB962C8B-B14F-4D97-AF65-F5344CB8AC3E}">
        <p14:creationId xmlns:p14="http://schemas.microsoft.com/office/powerpoint/2010/main" val="766767959"/>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The effect of the redundancy factor is to increase the seismic load effect for structures with low redundancy. It is either 1.0 or 1.3. Structures with adequate redundancy result in a ρ = 1.0 (ρ shall not be less than 1.0 nor greater than 1.3).</a:t>
            </a:r>
          </a:p>
          <a:p>
            <a:endParaRPr lang="en-US" dirty="0" smtClean="0"/>
          </a:p>
          <a:p>
            <a:r>
              <a:rPr lang="en-US" dirty="0" smtClean="0"/>
              <a:t>-</a:t>
            </a:r>
            <a:r>
              <a:rPr lang="en-US" baseline="0" dirty="0" smtClean="0"/>
              <a:t> </a:t>
            </a:r>
            <a:r>
              <a:rPr lang="en-US" dirty="0" smtClean="0"/>
              <a:t>ρ = 1.0 is allowed to be used for (8) conditions; the first of which is structures in SDC B or C. The other categories are for calculations and design of certain components, elements, loads, and systems (see 12.3.4.1).</a:t>
            </a:r>
          </a:p>
          <a:p>
            <a:endParaRPr lang="en-US" dirty="0" smtClean="0"/>
          </a:p>
          <a:p>
            <a:r>
              <a:rPr lang="en-US" dirty="0" smtClean="0"/>
              <a:t>-</a:t>
            </a:r>
            <a:r>
              <a:rPr lang="en-US" baseline="0" dirty="0" smtClean="0"/>
              <a:t> </a:t>
            </a:r>
            <a:r>
              <a:rPr lang="en-US" dirty="0" smtClean="0"/>
              <a:t>For SDC D through F the redundancy factor, ρ, shall be 1.3 unless one of two conditions is met, and then it is permitted to take ρ as 1.0.</a:t>
            </a:r>
            <a:r>
              <a:rPr lang="en-US" baseline="0" dirty="0" smtClean="0"/>
              <a:t> </a:t>
            </a:r>
            <a:r>
              <a:rPr lang="en-US" dirty="0" smtClean="0"/>
              <a:t>See Section 12.3.4.2 for these conditions, one of which will require using Table 12.3-3.</a:t>
            </a:r>
          </a:p>
          <a:p>
            <a:endParaRPr lang="en-US" dirty="0" smtClean="0"/>
          </a:p>
          <a:p>
            <a:r>
              <a:rPr lang="en-US" dirty="0" smtClean="0"/>
              <a:t>One could assume ρ = 1.0 and check after design; or use 1.3 to be conservative; or check 12.3.4.2 to see if the structure being designed will allow for ρ = 1.0.</a:t>
            </a:r>
            <a:endParaRPr lang="en-US" dirty="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94</a:t>
            </a:fld>
            <a:endParaRPr lang="en-US" dirty="0"/>
          </a:p>
        </p:txBody>
      </p:sp>
    </p:spTree>
    <p:extLst>
      <p:ext uri="{BB962C8B-B14F-4D97-AF65-F5344CB8AC3E}">
        <p14:creationId xmlns:p14="http://schemas.microsoft.com/office/powerpoint/2010/main" val="787157714"/>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To find if the</a:t>
            </a:r>
            <a:r>
              <a:rPr lang="en-US" baseline="0" dirty="0" smtClean="0"/>
              <a:t> Redundancy Factor is </a:t>
            </a:r>
            <a:r>
              <a:rPr lang="en-US" dirty="0" smtClean="0"/>
              <a:t>1.0 and not 1.3, we must see if</a:t>
            </a:r>
            <a:r>
              <a:rPr lang="en-US" baseline="0" dirty="0" smtClean="0"/>
              <a:t> </a:t>
            </a:r>
            <a:r>
              <a:rPr lang="en-US" dirty="0" smtClean="0"/>
              <a:t>either Exception A or B of ASCE</a:t>
            </a:r>
            <a:r>
              <a:rPr lang="en-US" baseline="0" dirty="0" smtClean="0"/>
              <a:t> 7-10 S</a:t>
            </a:r>
            <a:r>
              <a:rPr lang="en-US" dirty="0" smtClean="0"/>
              <a:t>ection 12.3.4.2</a:t>
            </a:r>
            <a:r>
              <a:rPr lang="en-US" baseline="0" dirty="0" smtClean="0"/>
              <a:t> </a:t>
            </a:r>
            <a:r>
              <a:rPr lang="en-US" dirty="0" smtClean="0"/>
              <a:t>applies to our structure. Recall that in Part 1 of</a:t>
            </a:r>
            <a:r>
              <a:rPr lang="en-US" baseline="0" dirty="0" smtClean="0"/>
              <a:t> Seismic Design for Wood Framed Construction</a:t>
            </a:r>
            <a:r>
              <a:rPr lang="en-US" dirty="0" smtClean="0"/>
              <a:t>,</a:t>
            </a:r>
            <a:r>
              <a:rPr lang="en-US" baseline="0" dirty="0" smtClean="0"/>
              <a:t> our design example </a:t>
            </a:r>
            <a:r>
              <a:rPr lang="en-US" dirty="0" smtClean="0"/>
              <a:t>building was determined to be in Seismic Design Category D.</a:t>
            </a:r>
            <a:endParaRPr lang="en-US" baseline="0" dirty="0" smtClean="0"/>
          </a:p>
          <a:p>
            <a:endParaRPr lang="en-US" baseline="0" dirty="0" smtClean="0"/>
          </a:p>
          <a:p>
            <a:r>
              <a:rPr lang="en-US" dirty="0" smtClean="0"/>
              <a:t>Exception A</a:t>
            </a:r>
            <a:r>
              <a:rPr lang="en-US" baseline="0" dirty="0" smtClean="0"/>
              <a:t> states that</a:t>
            </a:r>
            <a:r>
              <a:rPr lang="en-US" dirty="0" smtClean="0"/>
              <a:t> each story resisting more than</a:t>
            </a:r>
            <a:r>
              <a:rPr lang="en-US" baseline="0" dirty="0" smtClean="0"/>
              <a:t> </a:t>
            </a:r>
            <a:r>
              <a:rPr lang="en-US" dirty="0" smtClean="0"/>
              <a:t>35% of the base shear in the direction of</a:t>
            </a:r>
            <a:r>
              <a:rPr lang="en-US" baseline="0" dirty="0" smtClean="0"/>
              <a:t> </a:t>
            </a:r>
            <a:r>
              <a:rPr lang="en-US" dirty="0" smtClean="0"/>
              <a:t>interest shall comply with </a:t>
            </a:r>
            <a:r>
              <a:rPr lang="en-US" i="0" dirty="0" smtClean="0"/>
              <a:t>Table 12.3-3</a:t>
            </a:r>
            <a:r>
              <a:rPr lang="en-US" dirty="0" smtClean="0"/>
              <a:t>.</a:t>
            </a:r>
            <a:r>
              <a:rPr lang="en-US" baseline="0" dirty="0" smtClean="0"/>
              <a:t> </a:t>
            </a:r>
            <a:r>
              <a:rPr lang="en-US" dirty="0" smtClean="0"/>
              <a:t>According to the table, structures with shear</a:t>
            </a:r>
            <a:r>
              <a:rPr lang="en-US" baseline="0" dirty="0" smtClean="0"/>
              <a:t> </a:t>
            </a:r>
            <a:r>
              <a:rPr lang="en-US" dirty="0" smtClean="0"/>
              <a:t>walls that</a:t>
            </a:r>
            <a:r>
              <a:rPr lang="en-US" baseline="0" dirty="0" smtClean="0"/>
              <a:t> have a</a:t>
            </a:r>
            <a:r>
              <a:rPr lang="en-US" dirty="0" smtClean="0"/>
              <a:t>spect ratios greater</a:t>
            </a:r>
            <a:r>
              <a:rPr lang="en-US" baseline="0" dirty="0" smtClean="0"/>
              <a:t> than</a:t>
            </a:r>
            <a:r>
              <a:rPr lang="en-US" dirty="0" smtClean="0"/>
              <a:t> 1.0 must be able to</a:t>
            </a:r>
            <a:r>
              <a:rPr lang="en-US" baseline="0" dirty="0" smtClean="0"/>
              <a:t> </a:t>
            </a:r>
            <a:r>
              <a:rPr lang="en-US" dirty="0" smtClean="0"/>
              <a:t>remove one shear wall </a:t>
            </a:r>
            <a:r>
              <a:rPr lang="en-US" i="1" dirty="0" smtClean="0"/>
              <a:t>without</a:t>
            </a:r>
            <a:r>
              <a:rPr lang="en-US" dirty="0" smtClean="0"/>
              <a:t> having a 33%</a:t>
            </a:r>
            <a:r>
              <a:rPr lang="en-US" baseline="0" dirty="0" smtClean="0"/>
              <a:t> </a:t>
            </a:r>
            <a:r>
              <a:rPr lang="en-US" dirty="0" smtClean="0"/>
              <a:t>reduction in capacity.</a:t>
            </a:r>
            <a:r>
              <a:rPr lang="en-US" baseline="0" dirty="0" smtClean="0"/>
              <a:t> </a:t>
            </a:r>
            <a:r>
              <a:rPr lang="en-US" dirty="0" smtClean="0"/>
              <a:t>This is probably true for our structure, but</a:t>
            </a:r>
            <a:r>
              <a:rPr lang="en-US" baseline="0" dirty="0" smtClean="0"/>
              <a:t> </a:t>
            </a:r>
            <a:r>
              <a:rPr lang="en-US" dirty="0" smtClean="0"/>
              <a:t>would require a few calculations to prove it so. We</a:t>
            </a:r>
            <a:r>
              <a:rPr lang="en-US" baseline="0" dirty="0" smtClean="0"/>
              <a:t> </a:t>
            </a:r>
            <a:r>
              <a:rPr lang="en-US" dirty="0" smtClean="0"/>
              <a:t>should check if we can meet Exception B.</a:t>
            </a:r>
          </a:p>
          <a:p>
            <a:endParaRPr lang="en-US" dirty="0" smtClean="0"/>
          </a:p>
          <a:p>
            <a:r>
              <a:rPr lang="en-US" dirty="0" smtClean="0"/>
              <a:t>For Exception B, ρ=1.0 is allowed if</a:t>
            </a:r>
            <a:r>
              <a:rPr lang="en-US" baseline="0" dirty="0" smtClean="0"/>
              <a:t> the structure is</a:t>
            </a:r>
            <a:r>
              <a:rPr lang="en-US" dirty="0" smtClean="0"/>
              <a:t> regular in plan at all levels -- provided that the seismic force-resisting systems consist of at least two bays of seismic force-resisting perimeter framing on each side of the structure in each orthogonal direction at each story resisting more than 35% of the base shear. The number</a:t>
            </a:r>
            <a:r>
              <a:rPr lang="en-US" baseline="0" dirty="0" smtClean="0"/>
              <a:t> </a:t>
            </a:r>
            <a:r>
              <a:rPr lang="en-US" dirty="0" smtClean="0"/>
              <a:t>of bays for a shear wall shall be calculated as the</a:t>
            </a:r>
            <a:r>
              <a:rPr lang="en-US" baseline="0" dirty="0" smtClean="0"/>
              <a:t> </a:t>
            </a:r>
            <a:r>
              <a:rPr lang="en-US" dirty="0" smtClean="0"/>
              <a:t>length of shear wall divided by the story height or</a:t>
            </a:r>
            <a:r>
              <a:rPr lang="en-US" baseline="0" dirty="0" smtClean="0"/>
              <a:t> </a:t>
            </a:r>
            <a:r>
              <a:rPr lang="en-US" dirty="0" smtClean="0"/>
              <a:t>two times the length of shear wall divided by the</a:t>
            </a:r>
            <a:r>
              <a:rPr lang="en-US" baseline="0" dirty="0" smtClean="0"/>
              <a:t> </a:t>
            </a:r>
            <a:r>
              <a:rPr lang="en-US" dirty="0" smtClean="0"/>
              <a:t>story height, </a:t>
            </a:r>
            <a:r>
              <a:rPr lang="en-US" dirty="0" err="1" smtClean="0"/>
              <a:t>h</a:t>
            </a:r>
            <a:r>
              <a:rPr lang="en-US" baseline="-25000" dirty="0" err="1" smtClean="0"/>
              <a:t>sx</a:t>
            </a:r>
            <a:r>
              <a:rPr lang="en-US" dirty="0" smtClean="0"/>
              <a:t>, for light-frame construction.</a:t>
            </a:r>
          </a:p>
          <a:p>
            <a:endParaRPr lang="en-US" dirty="0" smtClean="0"/>
          </a:p>
          <a:p>
            <a:r>
              <a:rPr lang="en-US" dirty="0" smtClean="0"/>
              <a:t>Our structure is a regular plan 3-story building of light-framed construction.</a:t>
            </a:r>
          </a:p>
          <a:p>
            <a:endParaRPr lang="en-US" dirty="0" smtClean="0"/>
          </a:p>
          <a:p>
            <a:pPr defTabSz="950793">
              <a:defRPr/>
            </a:pPr>
            <a:r>
              <a:rPr lang="en-US" dirty="0" smtClean="0"/>
              <a:t>Exception</a:t>
            </a:r>
            <a:r>
              <a:rPr lang="en-US" baseline="0" dirty="0" smtClean="0"/>
              <a:t> B</a:t>
            </a:r>
            <a:r>
              <a:rPr lang="en-US" dirty="0" smtClean="0"/>
              <a:t> seems to be easier to calculate for our design example since we already know our shear wall lengths. It is possible to find if we have two</a:t>
            </a:r>
            <a:r>
              <a:rPr lang="en-US" baseline="0" dirty="0" smtClean="0"/>
              <a:t> or more </a:t>
            </a:r>
            <a:r>
              <a:rPr lang="en-US" dirty="0" smtClean="0"/>
              <a:t>“bays” that are required to make ρ = 1.0.</a:t>
            </a:r>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95</a:t>
            </a:fld>
            <a:endParaRPr lang="en-US" dirty="0"/>
          </a:p>
        </p:txBody>
      </p:sp>
    </p:spTree>
    <p:extLst>
      <p:ext uri="{BB962C8B-B14F-4D97-AF65-F5344CB8AC3E}">
        <p14:creationId xmlns:p14="http://schemas.microsoft.com/office/powerpoint/2010/main" val="2001849405"/>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We have to check both orthogonal directions, but we can check the long direction (that has more shear wall length) by inspection. Knowing the shear wall length on the short length side of the building and the shear at each level, we can easily determine the percentage of base shear and the number of bays. Each level in our example has a percentage of base shear greater than 35%, and the number of bays at each level is greater than two, thus ρ = 1.0.</a:t>
            </a:r>
            <a:endParaRPr lang="en-US" dirty="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96</a:t>
            </a:fld>
            <a:endParaRPr lang="en-US" dirty="0"/>
          </a:p>
        </p:txBody>
      </p:sp>
    </p:spTree>
    <p:extLst>
      <p:ext uri="{BB962C8B-B14F-4D97-AF65-F5344CB8AC3E}">
        <p14:creationId xmlns:p14="http://schemas.microsoft.com/office/powerpoint/2010/main" val="2681903333"/>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97</a:t>
            </a:fld>
            <a:endParaRPr lang="en-US" dirty="0"/>
          </a:p>
        </p:txBody>
      </p:sp>
    </p:spTree>
    <p:extLst>
      <p:ext uri="{BB962C8B-B14F-4D97-AF65-F5344CB8AC3E}">
        <p14:creationId xmlns:p14="http://schemas.microsoft.com/office/powerpoint/2010/main" val="1568414367"/>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98</a:t>
            </a:fld>
            <a:endParaRPr lang="en-US" dirty="0"/>
          </a:p>
        </p:txBody>
      </p:sp>
    </p:spTree>
    <p:extLst>
      <p:ext uri="{BB962C8B-B14F-4D97-AF65-F5344CB8AC3E}">
        <p14:creationId xmlns:p14="http://schemas.microsoft.com/office/powerpoint/2010/main" val="1985342938"/>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dirty="0" smtClean="0"/>
              <a:t>Floor and roof diaphragms shall be designed to resist design seismic forces from the structural analysis, but shall not be less than that determined by Equation 12.10-1 (shown on the slide). The redundancy factor, ρ, applies to structures assigned to Seismic</a:t>
            </a:r>
            <a:r>
              <a:rPr lang="en-US" baseline="0" dirty="0" smtClean="0"/>
              <a:t> Design Category</a:t>
            </a:r>
            <a:r>
              <a:rPr lang="en-US" dirty="0" smtClean="0"/>
              <a:t> D, E, or F. For the inertial forces calculated in accordance with Equation 12.10-1, ρ shall equal 1.0. For transfer forces, ρ shall be the same as that used for the structure. For structures having horizontal or vertical irregularities (indicated in Section 12.3.3.4), the requirements of that section shall also apply.</a:t>
            </a:r>
          </a:p>
          <a:p>
            <a:endParaRPr lang="en-US" dirty="0" smtClean="0"/>
          </a:p>
          <a:p>
            <a:r>
              <a:rPr lang="en-US" dirty="0" smtClean="0"/>
              <a:t>Seismic forces change rapidly and the building is forced into different modes of vibration so it is unlikely that the maximum force on each diaphragm will occur simultaneously, thus a separate diaphragm formula is given to account for the possible larger instantaneous forces that could occur.</a:t>
            </a:r>
          </a:p>
          <a:p>
            <a:endParaRPr lang="en-US" dirty="0" smtClean="0"/>
          </a:p>
          <a:p>
            <a:r>
              <a:rPr lang="en-US" dirty="0" smtClean="0"/>
              <a:t>Remember to only use this for sizing</a:t>
            </a:r>
            <a:r>
              <a:rPr lang="en-US" baseline="0" dirty="0" smtClean="0"/>
              <a:t> sheathing and nailing for diaphragm shear unless irregularities are present.</a:t>
            </a:r>
            <a:endParaRPr lang="en-US" dirty="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99</a:t>
            </a:fld>
            <a:endParaRPr lang="en-US" dirty="0"/>
          </a:p>
        </p:txBody>
      </p:sp>
    </p:spTree>
    <p:extLst>
      <p:ext uri="{BB962C8B-B14F-4D97-AF65-F5344CB8AC3E}">
        <p14:creationId xmlns:p14="http://schemas.microsoft.com/office/powerpoint/2010/main" val="1564291748"/>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Say</a:t>
            </a:r>
          </a:p>
          <a:p>
            <a:r>
              <a:rPr lang="en-US" b="0" dirty="0" smtClean="0"/>
              <a:t>For our design example, we can calculate the </a:t>
            </a:r>
            <a:r>
              <a:rPr lang="en-US" b="0" dirty="0" err="1" smtClean="0"/>
              <a:t>F</a:t>
            </a:r>
            <a:r>
              <a:rPr lang="en-US" b="0" baseline="-25000" dirty="0" err="1" smtClean="0"/>
              <a:t>px</a:t>
            </a:r>
            <a:r>
              <a:rPr lang="en-US" b="0" baseline="0" dirty="0" smtClean="0"/>
              <a:t> at each level (using Equation 12.10-1) and verify it is between the minimum and maximum allowed. If it falls below the minimum, then the minimum governs. If it falls above the maximum, then the maximum governs.</a:t>
            </a:r>
          </a:p>
          <a:p>
            <a:endParaRPr lang="en-US" b="0" baseline="0" dirty="0" smtClean="0"/>
          </a:p>
          <a:p>
            <a:r>
              <a:rPr lang="en-US" b="1" baseline="0" dirty="0" smtClean="0"/>
              <a:t>Do</a:t>
            </a:r>
          </a:p>
          <a:p>
            <a:r>
              <a:rPr lang="en-US" b="0" baseline="0" dirty="0" smtClean="0"/>
              <a:t>Review the table results with the class.</a:t>
            </a:r>
            <a:endParaRPr lang="en-US" b="0" dirty="0"/>
          </a:p>
        </p:txBody>
      </p:sp>
      <p:sp>
        <p:nvSpPr>
          <p:cNvPr id="4" name="Slide Number Placeholder 3"/>
          <p:cNvSpPr>
            <a:spLocks noGrp="1"/>
          </p:cNvSpPr>
          <p:nvPr>
            <p:ph type="sldNum" sz="quarter" idx="10"/>
          </p:nvPr>
        </p:nvSpPr>
        <p:spPr/>
        <p:txBody>
          <a:bodyPr/>
          <a:lstStyle/>
          <a:p>
            <a:pPr>
              <a:defRPr/>
            </a:pPr>
            <a:fld id="{D3774B40-ABF1-44BE-8390-A5BE0A0D865E}" type="slidenum">
              <a:rPr lang="en-US" smtClean="0"/>
              <a:pPr>
                <a:defRPr/>
              </a:pPr>
              <a:t>100</a:t>
            </a:fld>
            <a:endParaRPr lang="en-US" dirty="0"/>
          </a:p>
        </p:txBody>
      </p:sp>
    </p:spTree>
    <p:extLst>
      <p:ext uri="{BB962C8B-B14F-4D97-AF65-F5344CB8AC3E}">
        <p14:creationId xmlns:p14="http://schemas.microsoft.com/office/powerpoint/2010/main" val="394455191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8.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9.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2.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ustDataLst>
      <p:tags r:id="rId1"/>
    </p:custDataLst>
    <p:extLst>
      <p:ext uri="{BB962C8B-B14F-4D97-AF65-F5344CB8AC3E}">
        <p14:creationId xmlns:p14="http://schemas.microsoft.com/office/powerpoint/2010/main" val="25180320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Dual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58788" y="1327150"/>
            <a:ext cx="3976687" cy="4843463"/>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2"/>
          <p:cNvSpPr>
            <a:spLocks noGrp="1"/>
          </p:cNvSpPr>
          <p:nvPr>
            <p:ph idx="10"/>
          </p:nvPr>
        </p:nvSpPr>
        <p:spPr>
          <a:xfrm>
            <a:off x="4710113" y="1327150"/>
            <a:ext cx="3976687" cy="4843463"/>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ustDataLst>
      <p:tags r:id="rId1"/>
    </p:custDataLst>
    <p:extLst>
      <p:ext uri="{BB962C8B-B14F-4D97-AF65-F5344CB8AC3E}">
        <p14:creationId xmlns:p14="http://schemas.microsoft.com/office/powerpoint/2010/main" val="37459154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ustDataLst>
      <p:tags r:id="rId1"/>
    </p:custDataLst>
    <p:extLst>
      <p:ext uri="{BB962C8B-B14F-4D97-AF65-F5344CB8AC3E}">
        <p14:creationId xmlns:p14="http://schemas.microsoft.com/office/powerpoint/2010/main" val="2387366909"/>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Lesson Title">
    <p:spTree>
      <p:nvGrpSpPr>
        <p:cNvPr id="1" name=""/>
        <p:cNvGrpSpPr/>
        <p:nvPr/>
      </p:nvGrpSpPr>
      <p:grpSpPr>
        <a:xfrm>
          <a:off x="0" y="0"/>
          <a:ext cx="0" cy="0"/>
          <a:chOff x="0" y="0"/>
          <a:chExt cx="0" cy="0"/>
        </a:xfrm>
      </p:grpSpPr>
      <p:sp>
        <p:nvSpPr>
          <p:cNvPr id="4" name="Line 3"/>
          <p:cNvSpPr>
            <a:spLocks noChangeShapeType="1"/>
          </p:cNvSpPr>
          <p:nvPr userDrawn="1"/>
        </p:nvSpPr>
        <p:spPr bwMode="auto">
          <a:xfrm>
            <a:off x="2744788" y="3602038"/>
            <a:ext cx="5713412" cy="0"/>
          </a:xfrm>
          <a:prstGeom prst="line">
            <a:avLst/>
          </a:prstGeom>
          <a:noFill/>
          <a:ln w="19050">
            <a:solidFill>
              <a:srgbClr val="777777"/>
            </a:solidFill>
            <a:round/>
            <a:headEnd/>
            <a:tailEnd/>
          </a:ln>
          <a:extLst>
            <a:ext uri="{909E8E84-426E-40DD-AFC4-6F175D3DCCD1}">
              <a14:hiddenFill xmlns:a14="http://schemas.microsoft.com/office/drawing/2010/main">
                <a:noFill/>
              </a14:hiddenFill>
            </a:ext>
          </a:extLst>
        </p:spPr>
        <p:txBody>
          <a:bodyPr lIns="91429" tIns="45714" rIns="91429" bIns="45714"/>
          <a:lstStyle/>
          <a:p>
            <a:endParaRPr lang="en-US"/>
          </a:p>
        </p:txBody>
      </p:sp>
      <p:sp>
        <p:nvSpPr>
          <p:cNvPr id="8" name="Text Placeholder 7"/>
          <p:cNvSpPr>
            <a:spLocks noGrp="1"/>
          </p:cNvSpPr>
          <p:nvPr>
            <p:ph type="body" sz="quarter" idx="10" hasCustomPrompt="1"/>
          </p:nvPr>
        </p:nvSpPr>
        <p:spPr>
          <a:xfrm>
            <a:off x="3035300" y="2870200"/>
            <a:ext cx="5410200" cy="660400"/>
          </a:xfrm>
        </p:spPr>
        <p:txBody>
          <a:bodyPr lIns="0" tIns="0" rIns="0" bIns="0" anchor="b">
            <a:normAutofit/>
          </a:bodyPr>
          <a:lstStyle>
            <a:lvl1pPr marL="0" indent="0" algn="r">
              <a:buNone/>
              <a:defRPr sz="2800" baseline="0">
                <a:latin typeface="Georgia" panose="02040502050405020303" pitchFamily="18" charset="0"/>
              </a:defRPr>
            </a:lvl1pPr>
          </a:lstStyle>
          <a:p>
            <a:pPr lvl="0"/>
            <a:r>
              <a:rPr lang="en-US" dirty="0" smtClean="0"/>
              <a:t>Click to edit Lesson Title</a:t>
            </a:r>
            <a:endParaRPr lang="en-US" dirty="0"/>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24128" y="1529953"/>
            <a:ext cx="1719072" cy="4163568"/>
          </a:xfrm>
          <a:prstGeom prst="rect">
            <a:avLst/>
          </a:prstGeom>
          <a:effectLst>
            <a:outerShdw blurRad="228600" dist="50800" dir="2700000" algn="ctr" rotWithShape="0">
              <a:srgbClr val="000000">
                <a:alpha val="35000"/>
              </a:srgbClr>
            </a:outerShdw>
          </a:effectLst>
        </p:spPr>
      </p:pic>
    </p:spTree>
    <p:custDataLst>
      <p:tags r:id="rId1"/>
    </p:custDataLst>
    <p:extLst>
      <p:ext uri="{BB962C8B-B14F-4D97-AF65-F5344CB8AC3E}">
        <p14:creationId xmlns:p14="http://schemas.microsoft.com/office/powerpoint/2010/main" val="34803169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1000"/>
                                        <p:tgtEl>
                                          <p:spTgt spid="8">
                                            <p:txEl>
                                              <p:pRg st="0" end="0"/>
                                            </p:txEl>
                                          </p:spTgt>
                                        </p:tgtEl>
                                      </p:cBhvr>
                                    </p:animEffect>
                                    <p:anim calcmode="lin" valueType="num">
                                      <p:cBhvr>
                                        <p:cTn id="8"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8">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7" presetClass="entr" presetSubtype="0" fill="hold" nodeType="with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1000"/>
                        <p:tgtEl>
                          <p:spTgt spid="8"/>
                        </p:tgtEl>
                      </p:cBhvr>
                    </p:animEffect>
                    <p:anim calcmode="lin" valueType="num">
                      <p:cBhvr>
                        <p:cTn dur="1000" fill="hold"/>
                        <p:tgtEl>
                          <p:spTgt spid="8"/>
                        </p:tgtEl>
                        <p:attrNameLst>
                          <p:attrName>ppt_x</p:attrName>
                        </p:attrNameLst>
                      </p:cBhvr>
                      <p:tavLst>
                        <p:tav tm="0">
                          <p:val>
                            <p:strVal val="#ppt_x"/>
                          </p:val>
                        </p:tav>
                        <p:tav tm="100000">
                          <p:val>
                            <p:strVal val="#ppt_x"/>
                          </p:val>
                        </p:tav>
                      </p:tavLst>
                    </p:anim>
                    <p:anim calcmode="lin" valueType="num">
                      <p:cBhvr>
                        <p:cTn dur="1000" fill="hold"/>
                        <p:tgtEl>
                          <p:spTgt spid="8"/>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Content 1">
    <p:spTree>
      <p:nvGrpSpPr>
        <p:cNvPr id="1" name=""/>
        <p:cNvGrpSpPr/>
        <p:nvPr/>
      </p:nvGrpSpPr>
      <p:grpSpPr>
        <a:xfrm>
          <a:off x="0" y="0"/>
          <a:ext cx="0" cy="0"/>
          <a:chOff x="0" y="0"/>
          <a:chExt cx="0" cy="0"/>
        </a:xfrm>
      </p:grpSpPr>
      <p:sp>
        <p:nvSpPr>
          <p:cNvPr id="2" name="Title 1"/>
          <p:cNvSpPr>
            <a:spLocks noGrp="1"/>
          </p:cNvSpPr>
          <p:nvPr>
            <p:ph type="title"/>
          </p:nvPr>
        </p:nvSpPr>
        <p:spPr>
          <a:xfrm>
            <a:off x="257176" y="158414"/>
            <a:ext cx="7776984" cy="474228"/>
          </a:xfrm>
          <a:prstGeom prst="rect">
            <a:avLst/>
          </a:prstGeom>
        </p:spPr>
        <p:txBody>
          <a:bodyPr lIns="0" tIns="0" rIns="0" bIns="0">
            <a:normAutofit/>
          </a:bodyPr>
          <a:lstStyle>
            <a:lvl1pPr>
              <a:lnSpc>
                <a:spcPct val="100000"/>
              </a:lnSpc>
              <a:defRPr sz="1800" b="1">
                <a:latin typeface="Arial" panose="020B0604020202020204" pitchFamily="34" charset="0"/>
                <a:cs typeface="Arial" panose="020B0604020202020204"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257175" y="1676400"/>
            <a:ext cx="8629650" cy="4571999"/>
          </a:xfrm>
          <a:prstGeom prst="rect">
            <a:avLst/>
          </a:prstGeom>
        </p:spPr>
        <p:txBody>
          <a:bodyPr lIns="0" tIns="0" rIns="0" bIns="0"/>
          <a:lstStyle>
            <a:lvl1pPr>
              <a:defRPr>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Rectangle 3"/>
          <p:cNvSpPr/>
          <p:nvPr userDrawn="1"/>
        </p:nvSpPr>
        <p:spPr>
          <a:xfrm>
            <a:off x="0" y="898471"/>
            <a:ext cx="9144000" cy="521253"/>
          </a:xfrm>
          <a:prstGeom prst="rect">
            <a:avLst/>
          </a:prstGeom>
          <a:solidFill>
            <a:schemeClr val="bg1">
              <a:lumMod val="95000"/>
            </a:schemeClr>
          </a:solidFill>
          <a:ln>
            <a:noFill/>
          </a:ln>
          <a:effectLst>
            <a:outerShdw blurRad="127000" dist="38100" dir="5400000" algn="t"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 Placeholder 5"/>
          <p:cNvSpPr>
            <a:spLocks noGrp="1"/>
          </p:cNvSpPr>
          <p:nvPr>
            <p:ph type="body" sz="quarter" idx="10" hasCustomPrompt="1"/>
          </p:nvPr>
        </p:nvSpPr>
        <p:spPr>
          <a:xfrm>
            <a:off x="257175" y="911311"/>
            <a:ext cx="8629650" cy="508413"/>
          </a:xfrm>
          <a:prstGeom prst="rect">
            <a:avLst/>
          </a:prstGeom>
        </p:spPr>
        <p:txBody>
          <a:bodyPr lIns="0" tIns="0" rIns="0" bIns="0" anchor="ctr">
            <a:normAutofit/>
          </a:bodyPr>
          <a:lstStyle>
            <a:lvl1pPr marL="0" indent="0">
              <a:lnSpc>
                <a:spcPct val="100000"/>
              </a:lnSpc>
              <a:spcBef>
                <a:spcPts val="0"/>
              </a:spcBef>
              <a:buNone/>
              <a:defRPr sz="1500" b="1">
                <a:solidFill>
                  <a:schemeClr val="tx1">
                    <a:lumMod val="85000"/>
                    <a:lumOff val="15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dirty="0" smtClean="0"/>
              <a:t>CLICK TO EDIT SUBTITLE</a:t>
            </a:r>
          </a:p>
        </p:txBody>
      </p:sp>
    </p:spTree>
    <p:custDataLst>
      <p:tags r:id="rId1"/>
    </p:custDataLst>
    <p:extLst>
      <p:ext uri="{BB962C8B-B14F-4D97-AF65-F5344CB8AC3E}">
        <p14:creationId xmlns:p14="http://schemas.microsoft.com/office/powerpoint/2010/main" val="3496639556"/>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1056">
          <p15:clr>
            <a:srgbClr val="FBAE40"/>
          </p15:clr>
        </p15:guide>
        <p15:guide id="11" orient="horz" pos="888">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Content (No Subtitle)">
    <p:spTree>
      <p:nvGrpSpPr>
        <p:cNvPr id="1" name=""/>
        <p:cNvGrpSpPr/>
        <p:nvPr/>
      </p:nvGrpSpPr>
      <p:grpSpPr>
        <a:xfrm>
          <a:off x="0" y="0"/>
          <a:ext cx="0" cy="0"/>
          <a:chOff x="0" y="0"/>
          <a:chExt cx="0" cy="0"/>
        </a:xfrm>
      </p:grpSpPr>
      <p:sp>
        <p:nvSpPr>
          <p:cNvPr id="2" name="Title 1"/>
          <p:cNvSpPr>
            <a:spLocks noGrp="1"/>
          </p:cNvSpPr>
          <p:nvPr>
            <p:ph type="title"/>
          </p:nvPr>
        </p:nvSpPr>
        <p:spPr>
          <a:xfrm>
            <a:off x="257176" y="158414"/>
            <a:ext cx="7776984" cy="474228"/>
          </a:xfrm>
          <a:prstGeom prst="rect">
            <a:avLst/>
          </a:prstGeom>
        </p:spPr>
        <p:txBody>
          <a:bodyPr lIns="0" tIns="0" rIns="0" bIns="0">
            <a:normAutofit/>
          </a:bodyPr>
          <a:lstStyle>
            <a:lvl1pPr>
              <a:lnSpc>
                <a:spcPct val="100000"/>
              </a:lnSpc>
              <a:defRPr sz="1800" b="1">
                <a:latin typeface="Arial" panose="020B0604020202020204" pitchFamily="34" charset="0"/>
                <a:cs typeface="Arial" panose="020B0604020202020204"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257175" y="1295401"/>
            <a:ext cx="8629650" cy="4952999"/>
          </a:xfrm>
          <a:prstGeom prst="rect">
            <a:avLst/>
          </a:prstGeom>
        </p:spPr>
        <p:txBody>
          <a:bodyPr lIns="0" tIns="0" rIns="0" bIns="0"/>
          <a:lstStyle>
            <a:lvl1pPr>
              <a:defRPr>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ustDataLst>
      <p:tags r:id="rId1"/>
    </p:custDataLst>
    <p:extLst>
      <p:ext uri="{BB962C8B-B14F-4D97-AF65-F5344CB8AC3E}">
        <p14:creationId xmlns:p14="http://schemas.microsoft.com/office/powerpoint/2010/main" val="3706068020"/>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1056">
          <p15:clr>
            <a:srgbClr val="FBAE40"/>
          </p15:clr>
        </p15:guide>
        <p15:guide id="11" orient="horz" pos="81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Tree>
    <p:custDataLst>
      <p:tags r:id="rId1"/>
    </p:custDataLst>
    <p:extLst>
      <p:ext uri="{BB962C8B-B14F-4D97-AF65-F5344CB8AC3E}">
        <p14:creationId xmlns:p14="http://schemas.microsoft.com/office/powerpoint/2010/main" val="360583590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ags" Target="../tags/tag2.xml"/><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jpg"/><Relationship Id="rId5" Type="http://schemas.openxmlformats.org/officeDocument/2006/relationships/slideLayout" Target="../slideLayouts/slideLayout5.xml"/><Relationship Id="rId10"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tags" Target="../tags/tag3.xml"/></Relationships>
</file>

<file path=ppt/slideMasters/_rels/slideMaster2.xml.rels><?xml version="1.0" encoding="UTF-8" standalone="yes"?>
<Relationships xmlns="http://schemas.openxmlformats.org/package/2006/relationships"><Relationship Id="rId3" Type="http://schemas.openxmlformats.org/officeDocument/2006/relationships/tags" Target="../tags/tag10.xml"/><Relationship Id="rId7" Type="http://schemas.openxmlformats.org/officeDocument/2006/relationships/image" Target="../media/image4.png"/><Relationship Id="rId2" Type="http://schemas.openxmlformats.org/officeDocument/2006/relationships/theme" Target="../theme/theme2.xml"/><Relationship Id="rId1" Type="http://schemas.openxmlformats.org/officeDocument/2006/relationships/slideLayout" Target="../slideLayouts/slideLayout7.xml"/><Relationship Id="rId6" Type="http://schemas.openxmlformats.org/officeDocument/2006/relationships/image" Target="../media/image1.jpeg"/><Relationship Id="rId5" Type="http://schemas.openxmlformats.org/officeDocument/2006/relationships/image" Target="../media/image2.jpg"/><Relationship Id="rId4" Type="http://schemas.openxmlformats.org/officeDocument/2006/relationships/tags" Target="../tags/tag1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pic>
        <p:nvPicPr>
          <p:cNvPr id="9" name="Picture 6" descr="ec4277-001"/>
          <p:cNvPicPr>
            <a:picLocks noChangeAspect="1" noChangeArrowheads="1"/>
          </p:cNvPicPr>
          <p:nvPr>
            <p:custDataLst>
              <p:tags r:id="rId9"/>
            </p:custDataLst>
          </p:nvPr>
        </p:nvPicPr>
        <p:blipFill rotWithShape="1">
          <a:blip r:embed="rId10">
            <a:extLst>
              <a:ext uri="{28A0092B-C50C-407E-A947-70E740481C1C}">
                <a14:useLocalDpi xmlns:a14="http://schemas.microsoft.com/office/drawing/2010/main" val="0"/>
              </a:ext>
            </a:extLst>
          </a:blip>
          <a:srcRect b="85420"/>
          <a:stretch/>
        </p:blipFill>
        <p:spPr bwMode="auto">
          <a:xfrm>
            <a:off x="0" y="1375"/>
            <a:ext cx="9144000" cy="802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a:xfrm>
            <a:off x="0" y="-1700"/>
            <a:ext cx="9144000" cy="750701"/>
          </a:xfrm>
          <a:prstGeom prst="rect">
            <a:avLst/>
          </a:prstGeom>
          <a:gradFill>
            <a:gsLst>
              <a:gs pos="0">
                <a:srgbClr val="FFFFFF">
                  <a:alpha val="88000"/>
                </a:srgbClr>
              </a:gs>
              <a:gs pos="34000">
                <a:srgbClr val="FFFFFF">
                  <a:alpha val="79000"/>
                </a:srgbClr>
              </a:gs>
              <a:gs pos="100000">
                <a:srgbClr val="FFFFFF">
                  <a:alpha val="34000"/>
                </a:srgbClr>
              </a:gs>
            </a:gsLst>
            <a:lin ang="16200000" scaled="1"/>
          </a:gradFill>
          <a:ln>
            <a:no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a:p>
        </p:txBody>
      </p:sp>
      <p:sp>
        <p:nvSpPr>
          <p:cNvPr id="2" name="Title Placeholder 1"/>
          <p:cNvSpPr>
            <a:spLocks noGrp="1"/>
          </p:cNvSpPr>
          <p:nvPr>
            <p:ph type="title"/>
          </p:nvPr>
        </p:nvSpPr>
        <p:spPr>
          <a:xfrm>
            <a:off x="458789" y="0"/>
            <a:ext cx="8228012" cy="644525"/>
          </a:xfrm>
          <a:prstGeom prst="rect">
            <a:avLst/>
          </a:prstGeom>
        </p:spPr>
        <p:txBody>
          <a:bodyPr vert="horz" lIns="0" tIns="0" rIns="0" bIns="0" rtlCol="0" anchor="b">
            <a:no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8788" y="1327150"/>
            <a:ext cx="8228012" cy="48434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Rectangle 7"/>
          <p:cNvSpPr/>
          <p:nvPr/>
        </p:nvSpPr>
        <p:spPr>
          <a:xfrm>
            <a:off x="0" y="6398100"/>
            <a:ext cx="9144000" cy="457200"/>
          </a:xfrm>
          <a:prstGeom prst="rect">
            <a:avLst/>
          </a:prstGeom>
          <a:solidFill>
            <a:srgbClr val="FFFFFF"/>
          </a:solidFill>
          <a:ln>
            <a:noFill/>
          </a:ln>
          <a:effectLst>
            <a:outerShdw blurRad="127000" dist="25400" dir="16200000" rotWithShape="0">
              <a:prstClr val="black">
                <a:alpha val="25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7" name="Picture 6"/>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0" y="750701"/>
            <a:ext cx="9144000" cy="335280"/>
          </a:xfrm>
          <a:prstGeom prst="rect">
            <a:avLst/>
          </a:prstGeom>
          <a:effectLst>
            <a:outerShdw blurRad="127000" dist="25400" dir="5400000" algn="t" rotWithShape="0">
              <a:prstClr val="black">
                <a:alpha val="25000"/>
              </a:prstClr>
            </a:outerShdw>
          </a:effectLst>
        </p:spPr>
      </p:pic>
    </p:spTree>
    <p:custDataLst>
      <p:tags r:id="rId8"/>
    </p:custDataLst>
    <p:extLst>
      <p:ext uri="{BB962C8B-B14F-4D97-AF65-F5344CB8AC3E}">
        <p14:creationId xmlns:p14="http://schemas.microsoft.com/office/powerpoint/2010/main" val="1099266424"/>
      </p:ext>
    </p:extLst>
  </p:cSld>
  <p:clrMap bg1="lt1" tx1="dk1" bg2="lt2" tx2="dk2" accent1="accent1" accent2="accent2" accent3="accent3" accent4="accent4" accent5="accent5" accent6="accent6" hlink="hlink" folHlink="folHlink"/>
  <p:sldLayoutIdLst>
    <p:sldLayoutId id="2147488592" r:id="rId1"/>
    <p:sldLayoutId id="2147488599" r:id="rId2"/>
    <p:sldLayoutId id="2147488593" r:id="rId3"/>
    <p:sldLayoutId id="2147488600" r:id="rId4"/>
    <p:sldLayoutId id="2147488601" r:id="rId5"/>
    <p:sldLayoutId id="2147488602" r:id="rId6"/>
  </p:sldLayoutIdLst>
  <p:timing>
    <p:tnLst>
      <p:par>
        <p:cTn id="1" dur="indefinite" restart="never" nodeType="tmRoot"/>
      </p:par>
    </p:tnLst>
  </p:timing>
  <p:txStyles>
    <p:titleStyle>
      <a:lvl1pPr algn="ctr" defTabSz="914400" rtl="0" eaLnBrk="1" latinLnBrk="0" hangingPunct="1">
        <a:spcBef>
          <a:spcPct val="0"/>
        </a:spcBef>
        <a:buNone/>
        <a:defRPr sz="2800" b="0" kern="1200">
          <a:solidFill>
            <a:schemeClr val="tx2"/>
          </a:solidFill>
          <a:latin typeface="Georgia" panose="02040502050405020303" pitchFamily="18" charset="0"/>
          <a:ea typeface="+mj-ea"/>
          <a:cs typeface="+mj-cs"/>
        </a:defRPr>
      </a:lvl1pPr>
    </p:titleStyle>
    <p:bodyStyle>
      <a:lvl1pPr marL="182880" indent="-182880" algn="l" defTabSz="914400" rtl="0" eaLnBrk="1" latinLnBrk="0" hangingPunct="1">
        <a:spcBef>
          <a:spcPct val="20000"/>
        </a:spcBef>
        <a:buFont typeface="Arial" panose="020B0604020202020204" pitchFamily="34" charset="0"/>
        <a:buChar char="•"/>
        <a:defRPr sz="2200" kern="1200">
          <a:solidFill>
            <a:schemeClr val="tx1"/>
          </a:solidFill>
          <a:latin typeface="Arial" panose="020B0604020202020204" pitchFamily="34" charset="0"/>
          <a:ea typeface="+mn-ea"/>
          <a:cs typeface="Arial" panose="020B0604020202020204" pitchFamily="34" charset="0"/>
        </a:defRPr>
      </a:lvl1pPr>
      <a:lvl2pPr marL="594360" indent="-28575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914400" indent="-182880" algn="l" defTabSz="914400" rtl="0" eaLnBrk="1" latinLnBrk="0" hangingPunct="1">
        <a:spcBef>
          <a:spcPct val="200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3pPr>
      <a:lvl4pPr marL="1371600" indent="-182880" algn="l" defTabSz="914400" rtl="0" eaLnBrk="1" latinLnBrk="0" hangingPunct="1">
        <a:spcBef>
          <a:spcPct val="20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4pPr>
      <a:lvl5pPr marL="1828800" indent="-182880" algn="l" defTabSz="914400" rtl="0" eaLnBrk="1" latinLnBrk="0" hangingPunct="1">
        <a:spcBef>
          <a:spcPct val="20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3940"/>
            <a:ext cx="9144000" cy="335280"/>
          </a:xfrm>
          <a:prstGeom prst="rect">
            <a:avLst/>
          </a:prstGeom>
          <a:effectLst>
            <a:outerShdw blurRad="127000" dist="25400" dir="5400000" algn="t" rotWithShape="0">
              <a:prstClr val="black">
                <a:alpha val="25000"/>
              </a:prstClr>
            </a:outerShdw>
          </a:effectLst>
        </p:spPr>
      </p:pic>
      <p:pic>
        <p:nvPicPr>
          <p:cNvPr id="11" name="Picture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6524444"/>
            <a:ext cx="9144000" cy="335280"/>
          </a:xfrm>
          <a:prstGeom prst="rect">
            <a:avLst/>
          </a:prstGeom>
          <a:effectLst>
            <a:outerShdw blurRad="127000" dist="25400" dir="16200000" rotWithShape="0">
              <a:prstClr val="black">
                <a:alpha val="25000"/>
              </a:prstClr>
            </a:outerShdw>
          </a:effectLst>
        </p:spPr>
      </p:pic>
      <p:pic>
        <p:nvPicPr>
          <p:cNvPr id="13" name="Picture 6" descr="ec4277-001"/>
          <p:cNvPicPr>
            <a:picLocks noChangeAspect="1" noChangeArrowheads="1"/>
          </p:cNvPicPr>
          <p:nvPr>
            <p:custDataLst>
              <p:tags r:id="rId4"/>
            </p:custDataLst>
          </p:nvPr>
        </p:nvPicPr>
        <p:blipFill>
          <a:blip r:embed="rId6">
            <a:extLst>
              <a:ext uri="{28A0092B-C50C-407E-A947-70E740481C1C}">
                <a14:useLocalDpi xmlns:a14="http://schemas.microsoft.com/office/drawing/2010/main" val="0"/>
              </a:ext>
            </a:extLst>
          </a:blip>
          <a:srcRect/>
          <a:stretch>
            <a:fillRect/>
          </a:stretch>
        </p:blipFill>
        <p:spPr bwMode="auto">
          <a:xfrm>
            <a:off x="2514600" y="1323865"/>
            <a:ext cx="6629401" cy="3992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Rectangle 35"/>
          <p:cNvSpPr txBox="1">
            <a:spLocks noChangeArrowheads="1"/>
          </p:cNvSpPr>
          <p:nvPr/>
        </p:nvSpPr>
        <p:spPr bwMode="auto">
          <a:xfrm>
            <a:off x="2514600" y="2291072"/>
            <a:ext cx="6629400" cy="1666683"/>
          </a:xfrm>
          <a:prstGeom prst="rect">
            <a:avLst/>
          </a:prstGeom>
          <a:solidFill>
            <a:srgbClr val="FFFFFF">
              <a:alpha val="80000"/>
            </a:srgbClr>
          </a:solidFill>
          <a:ln>
            <a:noFill/>
          </a:ln>
        </p:spPr>
        <p:txBody>
          <a:bodyPr lIns="91429" tIns="45714" rIns="91429" bIns="45714" anchor="ctr"/>
          <a:lstStyle>
            <a:lvl1pPr algn="l" rtl="0" eaLnBrk="0" fontAlgn="base" hangingPunct="0">
              <a:spcBef>
                <a:spcPct val="0"/>
              </a:spcBef>
              <a:spcAft>
                <a:spcPct val="0"/>
              </a:spcAft>
              <a:defRPr sz="2400" b="1">
                <a:solidFill>
                  <a:schemeClr val="tx2"/>
                </a:solidFill>
                <a:latin typeface="+mj-lt"/>
                <a:ea typeface="+mj-ea"/>
                <a:cs typeface="+mj-cs"/>
              </a:defRPr>
            </a:lvl1pPr>
            <a:lvl2pPr algn="l" rtl="0" eaLnBrk="0" fontAlgn="base" hangingPunct="0">
              <a:spcBef>
                <a:spcPct val="0"/>
              </a:spcBef>
              <a:spcAft>
                <a:spcPct val="0"/>
              </a:spcAft>
              <a:defRPr sz="2400" b="1">
                <a:solidFill>
                  <a:schemeClr val="tx2"/>
                </a:solidFill>
                <a:latin typeface="Trebuchet MS" pitchFamily="34" charset="0"/>
              </a:defRPr>
            </a:lvl2pPr>
            <a:lvl3pPr algn="l" rtl="0" eaLnBrk="0" fontAlgn="base" hangingPunct="0">
              <a:spcBef>
                <a:spcPct val="0"/>
              </a:spcBef>
              <a:spcAft>
                <a:spcPct val="0"/>
              </a:spcAft>
              <a:defRPr sz="2400" b="1">
                <a:solidFill>
                  <a:schemeClr val="tx2"/>
                </a:solidFill>
                <a:latin typeface="Trebuchet MS" pitchFamily="34" charset="0"/>
              </a:defRPr>
            </a:lvl3pPr>
            <a:lvl4pPr algn="l" rtl="0" eaLnBrk="0" fontAlgn="base" hangingPunct="0">
              <a:spcBef>
                <a:spcPct val="0"/>
              </a:spcBef>
              <a:spcAft>
                <a:spcPct val="0"/>
              </a:spcAft>
              <a:defRPr sz="2400" b="1">
                <a:solidFill>
                  <a:schemeClr val="tx2"/>
                </a:solidFill>
                <a:latin typeface="Trebuchet MS" pitchFamily="34" charset="0"/>
              </a:defRPr>
            </a:lvl4pPr>
            <a:lvl5pPr algn="l" rtl="0" eaLnBrk="0" fontAlgn="base" hangingPunct="0">
              <a:spcBef>
                <a:spcPct val="0"/>
              </a:spcBef>
              <a:spcAft>
                <a:spcPct val="0"/>
              </a:spcAft>
              <a:defRPr sz="2400" b="1">
                <a:solidFill>
                  <a:schemeClr val="tx2"/>
                </a:solidFill>
                <a:latin typeface="Trebuchet MS" pitchFamily="34" charset="0"/>
              </a:defRPr>
            </a:lvl5pPr>
            <a:lvl6pPr marL="457200" algn="l" rtl="0" fontAlgn="base">
              <a:spcBef>
                <a:spcPct val="0"/>
              </a:spcBef>
              <a:spcAft>
                <a:spcPct val="0"/>
              </a:spcAft>
              <a:defRPr sz="2400" b="1">
                <a:solidFill>
                  <a:schemeClr val="tx2"/>
                </a:solidFill>
                <a:latin typeface="Trebuchet MS" pitchFamily="34" charset="0"/>
              </a:defRPr>
            </a:lvl6pPr>
            <a:lvl7pPr marL="914400" algn="l" rtl="0" fontAlgn="base">
              <a:spcBef>
                <a:spcPct val="0"/>
              </a:spcBef>
              <a:spcAft>
                <a:spcPct val="0"/>
              </a:spcAft>
              <a:defRPr sz="2400" b="1">
                <a:solidFill>
                  <a:schemeClr val="tx2"/>
                </a:solidFill>
                <a:latin typeface="Trebuchet MS" pitchFamily="34" charset="0"/>
              </a:defRPr>
            </a:lvl7pPr>
            <a:lvl8pPr marL="1371600" algn="l" rtl="0" fontAlgn="base">
              <a:spcBef>
                <a:spcPct val="0"/>
              </a:spcBef>
              <a:spcAft>
                <a:spcPct val="0"/>
              </a:spcAft>
              <a:defRPr sz="2400" b="1">
                <a:solidFill>
                  <a:schemeClr val="tx2"/>
                </a:solidFill>
                <a:latin typeface="Trebuchet MS" pitchFamily="34" charset="0"/>
              </a:defRPr>
            </a:lvl8pPr>
            <a:lvl9pPr marL="1828800" algn="l" rtl="0" fontAlgn="base">
              <a:spcBef>
                <a:spcPct val="0"/>
              </a:spcBef>
              <a:spcAft>
                <a:spcPct val="0"/>
              </a:spcAft>
              <a:defRPr sz="2400" b="1">
                <a:solidFill>
                  <a:schemeClr val="tx2"/>
                </a:solidFill>
                <a:latin typeface="Trebuchet MS" pitchFamily="34" charset="0"/>
              </a:defRPr>
            </a:lvl9pPr>
          </a:lstStyle>
          <a:p>
            <a:pPr algn="ctr" eaLnBrk="1" hangingPunct="1">
              <a:lnSpc>
                <a:spcPct val="100000"/>
              </a:lnSpc>
              <a:defRPr/>
            </a:pPr>
            <a:r>
              <a:rPr lang="en-US" sz="2800" b="0" dirty="0" smtClean="0">
                <a:solidFill>
                  <a:srgbClr val="000000"/>
                </a:solidFill>
                <a:latin typeface="Georgia" panose="02040502050405020303" pitchFamily="18" charset="0"/>
              </a:rPr>
              <a:t>Wood Framed Seismic Design</a:t>
            </a:r>
            <a:endParaRPr lang="en-US" sz="2800" b="1" dirty="0" smtClean="0">
              <a:solidFill>
                <a:srgbClr val="000000"/>
              </a:solidFill>
              <a:latin typeface="+mj-lt"/>
            </a:endParaRPr>
          </a:p>
          <a:p>
            <a:pPr algn="ctr" eaLnBrk="1" hangingPunct="1">
              <a:lnSpc>
                <a:spcPct val="150000"/>
              </a:lnSpc>
              <a:defRPr/>
            </a:pPr>
            <a:r>
              <a:rPr lang="en-US" sz="1800" b="0" dirty="0" smtClean="0">
                <a:solidFill>
                  <a:schemeClr val="accent1"/>
                </a:solidFill>
                <a:latin typeface="Arial" panose="020B0604020202020204" pitchFamily="34" charset="0"/>
                <a:cs typeface="Arial" panose="020B0604020202020204" pitchFamily="34" charset="0"/>
              </a:rPr>
              <a:t>2015 IRC  </a:t>
            </a:r>
            <a:r>
              <a:rPr lang="en-US" sz="1800" b="0" dirty="0" smtClean="0">
                <a:solidFill>
                  <a:schemeClr val="bg2"/>
                </a:solidFill>
                <a:latin typeface="Arial" panose="020B0604020202020204" pitchFamily="34" charset="0"/>
                <a:cs typeface="Arial" panose="020B0604020202020204" pitchFamily="34" charset="0"/>
              </a:rPr>
              <a:t>|</a:t>
            </a:r>
            <a:r>
              <a:rPr lang="en-US" sz="1800" b="0" dirty="0" smtClean="0">
                <a:solidFill>
                  <a:schemeClr val="tx1">
                    <a:lumMod val="75000"/>
                    <a:lumOff val="25000"/>
                  </a:schemeClr>
                </a:solidFill>
                <a:latin typeface="Arial" panose="020B0604020202020204" pitchFamily="34" charset="0"/>
                <a:cs typeface="Arial" panose="020B0604020202020204" pitchFamily="34" charset="0"/>
              </a:rPr>
              <a:t>  </a:t>
            </a:r>
            <a:r>
              <a:rPr lang="en-US" sz="1800" b="0" dirty="0" smtClean="0">
                <a:solidFill>
                  <a:schemeClr val="accent1"/>
                </a:solidFill>
                <a:latin typeface="Arial" panose="020B0604020202020204" pitchFamily="34" charset="0"/>
                <a:cs typeface="Arial" panose="020B0604020202020204" pitchFamily="34" charset="0"/>
              </a:rPr>
              <a:t>2015 IBC  </a:t>
            </a:r>
            <a:r>
              <a:rPr lang="en-US" sz="1800" b="0" dirty="0" smtClean="0">
                <a:solidFill>
                  <a:schemeClr val="bg2"/>
                </a:solidFill>
                <a:latin typeface="Arial" panose="020B0604020202020204" pitchFamily="34" charset="0"/>
                <a:cs typeface="Arial" panose="020B0604020202020204" pitchFamily="34" charset="0"/>
              </a:rPr>
              <a:t>|</a:t>
            </a:r>
            <a:r>
              <a:rPr lang="en-US" sz="1800" b="0" dirty="0" smtClean="0">
                <a:solidFill>
                  <a:schemeClr val="tx1">
                    <a:lumMod val="75000"/>
                    <a:lumOff val="25000"/>
                  </a:schemeClr>
                </a:solidFill>
                <a:latin typeface="Arial" panose="020B0604020202020204" pitchFamily="34" charset="0"/>
                <a:cs typeface="Arial" panose="020B0604020202020204" pitchFamily="34" charset="0"/>
              </a:rPr>
              <a:t>  </a:t>
            </a:r>
            <a:r>
              <a:rPr lang="en-US" sz="1800" b="0" dirty="0" smtClean="0">
                <a:solidFill>
                  <a:schemeClr val="accent1"/>
                </a:solidFill>
                <a:latin typeface="Arial" panose="020B0604020202020204" pitchFamily="34" charset="0"/>
                <a:cs typeface="Arial" panose="020B0604020202020204" pitchFamily="34" charset="0"/>
              </a:rPr>
              <a:t>ASCE</a:t>
            </a:r>
            <a:r>
              <a:rPr lang="en-US" sz="1800" b="0" baseline="0" dirty="0" smtClean="0">
                <a:solidFill>
                  <a:schemeClr val="accent1"/>
                </a:solidFill>
                <a:latin typeface="Arial" panose="020B0604020202020204" pitchFamily="34" charset="0"/>
                <a:cs typeface="Arial" panose="020B0604020202020204" pitchFamily="34" charset="0"/>
              </a:rPr>
              <a:t> 7-10</a:t>
            </a:r>
            <a:endParaRPr lang="en-US" sz="1800" b="0" dirty="0" smtClean="0">
              <a:solidFill>
                <a:schemeClr val="accent1"/>
              </a:solidFill>
              <a:latin typeface="Arial" panose="020B0604020202020204" pitchFamily="34" charset="0"/>
              <a:cs typeface="Arial" panose="020B0604020202020204" pitchFamily="34" charset="0"/>
            </a:endParaRPr>
          </a:p>
        </p:txBody>
      </p:sp>
      <p:pic>
        <p:nvPicPr>
          <p:cNvPr id="16" name="Picture 1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01125" y="580935"/>
            <a:ext cx="1236798" cy="824532"/>
          </a:xfrm>
          <a:prstGeom prst="rect">
            <a:avLst/>
          </a:prstGeom>
        </p:spPr>
      </p:pic>
    </p:spTree>
    <p:custDataLst>
      <p:tags r:id="rId3"/>
    </p:custDataLst>
    <p:extLst>
      <p:ext uri="{BB962C8B-B14F-4D97-AF65-F5344CB8AC3E}">
        <p14:creationId xmlns:p14="http://schemas.microsoft.com/office/powerpoint/2010/main" val="3523745729"/>
      </p:ext>
    </p:extLst>
  </p:cSld>
  <p:clrMap bg1="lt1" tx1="dk1" bg2="lt2" tx2="dk2" accent1="accent1" accent2="accent2" accent3="accent3" accent4="accent4" accent5="accent5" accent6="accent6" hlink="hlink" folHlink="folHlink"/>
  <p:sldLayoutIdLst>
    <p:sldLayoutId id="2147488598" r:id="rId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13.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tags" Target="../tags/tag24.xml"/></Relationships>
</file>

<file path=ppt/slides/_rels/slide100.xml.rels><?xml version="1.0" encoding="UTF-8" standalone="yes"?>
<Relationships xmlns="http://schemas.openxmlformats.org/package/2006/relationships"><Relationship Id="rId3" Type="http://schemas.openxmlformats.org/officeDocument/2006/relationships/notesSlide" Target="../notesSlides/notesSlide99.xml"/><Relationship Id="rId2" Type="http://schemas.openxmlformats.org/officeDocument/2006/relationships/slideLayout" Target="../slideLayouts/slideLayout1.xml"/><Relationship Id="rId1" Type="http://schemas.openxmlformats.org/officeDocument/2006/relationships/tags" Target="../tags/tag133.xml"/><Relationship Id="rId4" Type="http://schemas.openxmlformats.org/officeDocument/2006/relationships/image" Target="../media/image162.png"/></Relationships>
</file>

<file path=ppt/slides/_rels/slide101.xml.rels><?xml version="1.0" encoding="UTF-8" standalone="yes"?>
<Relationships xmlns="http://schemas.openxmlformats.org/package/2006/relationships"><Relationship Id="rId3" Type="http://schemas.openxmlformats.org/officeDocument/2006/relationships/notesSlide" Target="../notesSlides/notesSlide100.xml"/><Relationship Id="rId2" Type="http://schemas.openxmlformats.org/officeDocument/2006/relationships/slideLayout" Target="../slideLayouts/slideLayout1.xml"/><Relationship Id="rId1" Type="http://schemas.openxmlformats.org/officeDocument/2006/relationships/tags" Target="../tags/tag134.xml"/><Relationship Id="rId4" Type="http://schemas.openxmlformats.org/officeDocument/2006/relationships/image" Target="../media/image15.png"/></Relationships>
</file>

<file path=ppt/slides/_rels/slide102.xml.rels><?xml version="1.0" encoding="UTF-8" standalone="yes"?>
<Relationships xmlns="http://schemas.openxmlformats.org/package/2006/relationships"><Relationship Id="rId8" Type="http://schemas.openxmlformats.org/officeDocument/2006/relationships/image" Target="../media/image109.png"/><Relationship Id="rId3" Type="http://schemas.openxmlformats.org/officeDocument/2006/relationships/notesSlide" Target="../notesSlides/notesSlide101.xml"/><Relationship Id="rId7" Type="http://schemas.openxmlformats.org/officeDocument/2006/relationships/image" Target="../media/image166.png"/><Relationship Id="rId2" Type="http://schemas.openxmlformats.org/officeDocument/2006/relationships/slideLayout" Target="../slideLayouts/slideLayout2.xml"/><Relationship Id="rId1" Type="http://schemas.openxmlformats.org/officeDocument/2006/relationships/tags" Target="../tags/tag135.xml"/><Relationship Id="rId6" Type="http://schemas.openxmlformats.org/officeDocument/2006/relationships/image" Target="../media/image165.png"/><Relationship Id="rId5" Type="http://schemas.openxmlformats.org/officeDocument/2006/relationships/image" Target="../media/image164.png"/><Relationship Id="rId4" Type="http://schemas.openxmlformats.org/officeDocument/2006/relationships/image" Target="../media/image163.png"/></Relationships>
</file>

<file path=ppt/slides/_rels/slide103.xml.rels><?xml version="1.0" encoding="UTF-8" standalone="yes"?>
<Relationships xmlns="http://schemas.openxmlformats.org/package/2006/relationships"><Relationship Id="rId3" Type="http://schemas.openxmlformats.org/officeDocument/2006/relationships/notesSlide" Target="../notesSlides/notesSlide102.xml"/><Relationship Id="rId2" Type="http://schemas.openxmlformats.org/officeDocument/2006/relationships/slideLayout" Target="../slideLayouts/slideLayout1.xml"/><Relationship Id="rId1" Type="http://schemas.openxmlformats.org/officeDocument/2006/relationships/tags" Target="../tags/tag136.xml"/><Relationship Id="rId5" Type="http://schemas.openxmlformats.org/officeDocument/2006/relationships/image" Target="../media/image110.jpg"/><Relationship Id="rId4" Type="http://schemas.openxmlformats.org/officeDocument/2006/relationships/image" Target="../media/image168.png"/></Relationships>
</file>

<file path=ppt/slides/_rels/slide104.xml.rels><?xml version="1.0" encoding="UTF-8" standalone="yes"?>
<Relationships xmlns="http://schemas.openxmlformats.org/package/2006/relationships"><Relationship Id="rId3" Type="http://schemas.openxmlformats.org/officeDocument/2006/relationships/notesSlide" Target="../notesSlides/notesSlide103.xml"/><Relationship Id="rId7" Type="http://schemas.openxmlformats.org/officeDocument/2006/relationships/image" Target="../media/image174.png"/><Relationship Id="rId2" Type="http://schemas.openxmlformats.org/officeDocument/2006/relationships/slideLayout" Target="../slideLayouts/slideLayout2.xml"/><Relationship Id="rId1" Type="http://schemas.openxmlformats.org/officeDocument/2006/relationships/tags" Target="../tags/tag137.xml"/><Relationship Id="rId6" Type="http://schemas.openxmlformats.org/officeDocument/2006/relationships/image" Target="../media/image173.png"/><Relationship Id="rId5" Type="http://schemas.openxmlformats.org/officeDocument/2006/relationships/image" Target="../media/image172.png"/><Relationship Id="rId4" Type="http://schemas.openxmlformats.org/officeDocument/2006/relationships/image" Target="../media/image126.png"/></Relationships>
</file>

<file path=ppt/slides/_rels/slide10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39.xml"/><Relationship Id="rId1" Type="http://schemas.openxmlformats.org/officeDocument/2006/relationships/tags" Target="../tags/tag138.xml"/><Relationship Id="rId5" Type="http://schemas.openxmlformats.org/officeDocument/2006/relationships/image" Target="../media/image127.emf"/><Relationship Id="rId4" Type="http://schemas.openxmlformats.org/officeDocument/2006/relationships/notesSlide" Target="../notesSlides/notesSlide104.xml"/></Relationships>
</file>

<file path=ppt/slides/_rels/slide106.xml.rels><?xml version="1.0" encoding="UTF-8" standalone="yes"?>
<Relationships xmlns="http://schemas.openxmlformats.org/package/2006/relationships"><Relationship Id="rId8" Type="http://schemas.openxmlformats.org/officeDocument/2006/relationships/image" Target="../media/image129.wmf"/><Relationship Id="rId3" Type="http://schemas.openxmlformats.org/officeDocument/2006/relationships/tags" Target="../tags/tag142.xml"/><Relationship Id="rId7" Type="http://schemas.openxmlformats.org/officeDocument/2006/relationships/image" Target="../media/image128.jpeg"/><Relationship Id="rId2" Type="http://schemas.openxmlformats.org/officeDocument/2006/relationships/tags" Target="../tags/tag141.xml"/><Relationship Id="rId1" Type="http://schemas.openxmlformats.org/officeDocument/2006/relationships/tags" Target="../tags/tag140.xml"/><Relationship Id="rId6" Type="http://schemas.openxmlformats.org/officeDocument/2006/relationships/notesSlide" Target="../notesSlides/notesSlide105.xml"/><Relationship Id="rId5" Type="http://schemas.openxmlformats.org/officeDocument/2006/relationships/slideLayout" Target="../slideLayouts/slideLayout1.xml"/><Relationship Id="rId10" Type="http://schemas.openxmlformats.org/officeDocument/2006/relationships/image" Target="../media/image148.png"/><Relationship Id="rId4" Type="http://schemas.openxmlformats.org/officeDocument/2006/relationships/tags" Target="../tags/tag143.xml"/><Relationship Id="rId9" Type="http://schemas.openxmlformats.org/officeDocument/2006/relationships/image" Target="../media/image130.jpeg"/></Relationships>
</file>

<file path=ppt/slides/_rels/slide107.xml.rels><?xml version="1.0" encoding="UTF-8" standalone="yes"?>
<Relationships xmlns="http://schemas.openxmlformats.org/package/2006/relationships"><Relationship Id="rId8" Type="http://schemas.openxmlformats.org/officeDocument/2006/relationships/image" Target="../media/image151.jpeg"/><Relationship Id="rId3" Type="http://schemas.openxmlformats.org/officeDocument/2006/relationships/tags" Target="../tags/tag146.xml"/><Relationship Id="rId7" Type="http://schemas.openxmlformats.org/officeDocument/2006/relationships/image" Target="../media/image150.png"/><Relationship Id="rId2" Type="http://schemas.openxmlformats.org/officeDocument/2006/relationships/tags" Target="../tags/tag145.xml"/><Relationship Id="rId1" Type="http://schemas.openxmlformats.org/officeDocument/2006/relationships/tags" Target="../tags/tag144.xml"/><Relationship Id="rId6" Type="http://schemas.openxmlformats.org/officeDocument/2006/relationships/notesSlide" Target="../notesSlides/notesSlide106.xml"/><Relationship Id="rId5" Type="http://schemas.openxmlformats.org/officeDocument/2006/relationships/slideLayout" Target="../slideLayouts/slideLayout1.xml"/><Relationship Id="rId10" Type="http://schemas.openxmlformats.org/officeDocument/2006/relationships/image" Target="../media/image15.png"/><Relationship Id="rId4" Type="http://schemas.openxmlformats.org/officeDocument/2006/relationships/tags" Target="../tags/tag147.xml"/><Relationship Id="rId9" Type="http://schemas.openxmlformats.org/officeDocument/2006/relationships/image" Target="../media/image152.jpeg"/></Relationships>
</file>

<file path=ppt/slides/_rels/slide108.xml.rels><?xml version="1.0" encoding="UTF-8" standalone="yes"?>
<Relationships xmlns="http://schemas.openxmlformats.org/package/2006/relationships"><Relationship Id="rId8" Type="http://schemas.openxmlformats.org/officeDocument/2006/relationships/image" Target="../media/image187.png"/><Relationship Id="rId3" Type="http://schemas.openxmlformats.org/officeDocument/2006/relationships/slideLayout" Target="../slideLayouts/slideLayout1.xml"/><Relationship Id="rId7" Type="http://schemas.openxmlformats.org/officeDocument/2006/relationships/image" Target="../media/image186.png"/><Relationship Id="rId2" Type="http://schemas.openxmlformats.org/officeDocument/2006/relationships/tags" Target="../tags/tag149.xml"/><Relationship Id="rId1" Type="http://schemas.openxmlformats.org/officeDocument/2006/relationships/tags" Target="../tags/tag148.xml"/><Relationship Id="rId6" Type="http://schemas.openxmlformats.org/officeDocument/2006/relationships/image" Target="../media/image185.png"/><Relationship Id="rId11" Type="http://schemas.openxmlformats.org/officeDocument/2006/relationships/image" Target="../media/image191.png"/><Relationship Id="rId5" Type="http://schemas.openxmlformats.org/officeDocument/2006/relationships/image" Target="../media/image153.wmf"/><Relationship Id="rId10" Type="http://schemas.openxmlformats.org/officeDocument/2006/relationships/image" Target="../media/image189.png"/><Relationship Id="rId4" Type="http://schemas.openxmlformats.org/officeDocument/2006/relationships/notesSlide" Target="../notesSlides/notesSlide107.xml"/><Relationship Id="rId9" Type="http://schemas.openxmlformats.org/officeDocument/2006/relationships/image" Target="../media/image188.png"/></Relationships>
</file>

<file path=ppt/slides/_rels/slide109.xml.rels><?xml version="1.0" encoding="UTF-8" standalone="yes"?>
<Relationships xmlns="http://schemas.openxmlformats.org/package/2006/relationships"><Relationship Id="rId3" Type="http://schemas.openxmlformats.org/officeDocument/2006/relationships/notesSlide" Target="../notesSlides/notesSlide108.xml"/><Relationship Id="rId2" Type="http://schemas.openxmlformats.org/officeDocument/2006/relationships/slideLayout" Target="../slideLayouts/slideLayout2.xml"/><Relationship Id="rId1" Type="http://schemas.openxmlformats.org/officeDocument/2006/relationships/tags" Target="../tags/tag150.xml"/><Relationship Id="rId4" Type="http://schemas.openxmlformats.org/officeDocument/2006/relationships/image" Target="../media/image192.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tags" Target="../tags/tag25.xml"/></Relationships>
</file>

<file path=ppt/slides/_rels/slide110.xml.rels><?xml version="1.0" encoding="UTF-8" standalone="yes"?>
<Relationships xmlns="http://schemas.openxmlformats.org/package/2006/relationships"><Relationship Id="rId3" Type="http://schemas.openxmlformats.org/officeDocument/2006/relationships/notesSlide" Target="../notesSlides/notesSlide109.xml"/><Relationship Id="rId2" Type="http://schemas.openxmlformats.org/officeDocument/2006/relationships/slideLayout" Target="../slideLayouts/slideLayout1.xml"/><Relationship Id="rId1" Type="http://schemas.openxmlformats.org/officeDocument/2006/relationships/tags" Target="../tags/tag151.xml"/><Relationship Id="rId5" Type="http://schemas.openxmlformats.org/officeDocument/2006/relationships/image" Target="../media/image15.png"/><Relationship Id="rId4" Type="http://schemas.openxmlformats.org/officeDocument/2006/relationships/image" Target="../media/image193.png"/></Relationships>
</file>

<file path=ppt/slides/_rels/slide111.xml.rels><?xml version="1.0" encoding="UTF-8" standalone="yes"?>
<Relationships xmlns="http://schemas.openxmlformats.org/package/2006/relationships"><Relationship Id="rId8" Type="http://schemas.openxmlformats.org/officeDocument/2006/relationships/image" Target="../media/image198.png"/><Relationship Id="rId3" Type="http://schemas.openxmlformats.org/officeDocument/2006/relationships/notesSlide" Target="../notesSlides/notesSlide110.xml"/><Relationship Id="rId7" Type="http://schemas.openxmlformats.org/officeDocument/2006/relationships/image" Target="../media/image197.png"/><Relationship Id="rId2" Type="http://schemas.openxmlformats.org/officeDocument/2006/relationships/slideLayout" Target="../slideLayouts/slideLayout1.xml"/><Relationship Id="rId1" Type="http://schemas.openxmlformats.org/officeDocument/2006/relationships/tags" Target="../tags/tag152.xml"/><Relationship Id="rId6" Type="http://schemas.openxmlformats.org/officeDocument/2006/relationships/image" Target="../media/image196.png"/><Relationship Id="rId5" Type="http://schemas.openxmlformats.org/officeDocument/2006/relationships/image" Target="../media/image195.png"/><Relationship Id="rId4" Type="http://schemas.openxmlformats.org/officeDocument/2006/relationships/image" Target="../media/image194.png"/><Relationship Id="rId9" Type="http://schemas.openxmlformats.org/officeDocument/2006/relationships/image" Target="../media/image199.png"/></Relationships>
</file>

<file path=ppt/slides/_rels/slide112.xml.rels><?xml version="1.0" encoding="UTF-8" standalone="yes"?>
<Relationships xmlns="http://schemas.openxmlformats.org/package/2006/relationships"><Relationship Id="rId3" Type="http://schemas.openxmlformats.org/officeDocument/2006/relationships/notesSlide" Target="../notesSlides/notesSlide111.xml"/><Relationship Id="rId7" Type="http://schemas.openxmlformats.org/officeDocument/2006/relationships/image" Target="../media/image197.png"/><Relationship Id="rId2" Type="http://schemas.openxmlformats.org/officeDocument/2006/relationships/slideLayout" Target="../slideLayouts/slideLayout1.xml"/><Relationship Id="rId1" Type="http://schemas.openxmlformats.org/officeDocument/2006/relationships/tags" Target="../tags/tag153.xml"/><Relationship Id="rId6" Type="http://schemas.openxmlformats.org/officeDocument/2006/relationships/image" Target="../media/image196.png"/><Relationship Id="rId5" Type="http://schemas.openxmlformats.org/officeDocument/2006/relationships/image" Target="../media/image202.png"/><Relationship Id="rId4" Type="http://schemas.openxmlformats.org/officeDocument/2006/relationships/image" Target="../media/image201.png"/></Relationships>
</file>

<file path=ppt/slides/_rels/slide113.xml.rels><?xml version="1.0" encoding="UTF-8" standalone="yes"?>
<Relationships xmlns="http://schemas.openxmlformats.org/package/2006/relationships"><Relationship Id="rId3" Type="http://schemas.openxmlformats.org/officeDocument/2006/relationships/notesSlide" Target="../notesSlides/notesSlide112.xml"/><Relationship Id="rId2" Type="http://schemas.openxmlformats.org/officeDocument/2006/relationships/slideLayout" Target="../slideLayouts/slideLayout1.xml"/><Relationship Id="rId1" Type="http://schemas.openxmlformats.org/officeDocument/2006/relationships/tags" Target="../tags/tag154.xml"/><Relationship Id="rId6" Type="http://schemas.openxmlformats.org/officeDocument/2006/relationships/image" Target="../media/image205.png"/><Relationship Id="rId5" Type="http://schemas.openxmlformats.org/officeDocument/2006/relationships/image" Target="../media/image204.png"/><Relationship Id="rId4" Type="http://schemas.openxmlformats.org/officeDocument/2006/relationships/image" Target="../media/image203.png"/></Relationships>
</file>

<file path=ppt/slides/_rels/slide114.xml.rels><?xml version="1.0" encoding="UTF-8" standalone="yes"?>
<Relationships xmlns="http://schemas.openxmlformats.org/package/2006/relationships"><Relationship Id="rId8" Type="http://schemas.microsoft.com/office/2007/relationships/diagramDrawing" Target="../diagrams/drawing17.xml"/><Relationship Id="rId3" Type="http://schemas.openxmlformats.org/officeDocument/2006/relationships/notesSlide" Target="../notesSlides/notesSlide113.xml"/><Relationship Id="rId7" Type="http://schemas.openxmlformats.org/officeDocument/2006/relationships/diagramColors" Target="../diagrams/colors17.xml"/><Relationship Id="rId2" Type="http://schemas.openxmlformats.org/officeDocument/2006/relationships/slideLayout" Target="../slideLayouts/slideLayout1.xml"/><Relationship Id="rId1" Type="http://schemas.openxmlformats.org/officeDocument/2006/relationships/tags" Target="../tags/tag155.xml"/><Relationship Id="rId6" Type="http://schemas.openxmlformats.org/officeDocument/2006/relationships/diagramQuickStyle" Target="../diagrams/quickStyle17.xml"/><Relationship Id="rId5" Type="http://schemas.openxmlformats.org/officeDocument/2006/relationships/diagramLayout" Target="../diagrams/layout17.xml"/><Relationship Id="rId4" Type="http://schemas.openxmlformats.org/officeDocument/2006/relationships/diagramData" Target="../diagrams/data19.xml"/></Relationships>
</file>

<file path=ppt/slides/_rels/slide11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57.xml"/><Relationship Id="rId1" Type="http://schemas.openxmlformats.org/officeDocument/2006/relationships/tags" Target="../tags/tag156.xml"/><Relationship Id="rId5" Type="http://schemas.openxmlformats.org/officeDocument/2006/relationships/image" Target="../media/image155.jpg"/><Relationship Id="rId4" Type="http://schemas.openxmlformats.org/officeDocument/2006/relationships/notesSlide" Target="../notesSlides/notesSlide114.xml"/></Relationships>
</file>

<file path=ppt/slides/_rels/slide116.xml.rels><?xml version="1.0" encoding="UTF-8" standalone="yes"?>
<Relationships xmlns="http://schemas.openxmlformats.org/package/2006/relationships"><Relationship Id="rId8" Type="http://schemas.microsoft.com/office/2007/relationships/diagramDrawing" Target="../diagrams/drawing18.xml"/><Relationship Id="rId3" Type="http://schemas.openxmlformats.org/officeDocument/2006/relationships/notesSlide" Target="../notesSlides/notesSlide115.xml"/><Relationship Id="rId7" Type="http://schemas.openxmlformats.org/officeDocument/2006/relationships/diagramColors" Target="../diagrams/colors18.xml"/><Relationship Id="rId2" Type="http://schemas.openxmlformats.org/officeDocument/2006/relationships/slideLayout" Target="../slideLayouts/slideLayout1.xml"/><Relationship Id="rId1" Type="http://schemas.openxmlformats.org/officeDocument/2006/relationships/tags" Target="../tags/tag158.xml"/><Relationship Id="rId6" Type="http://schemas.openxmlformats.org/officeDocument/2006/relationships/diagramQuickStyle" Target="../diagrams/quickStyle18.xml"/><Relationship Id="rId5" Type="http://schemas.openxmlformats.org/officeDocument/2006/relationships/diagramLayout" Target="../diagrams/layout18.xml"/><Relationship Id="rId4" Type="http://schemas.openxmlformats.org/officeDocument/2006/relationships/diagramData" Target="../diagrams/data20.xml"/></Relationships>
</file>

<file path=ppt/slides/_rels/slide117.xml.rels><?xml version="1.0" encoding="UTF-8" standalone="yes"?>
<Relationships xmlns="http://schemas.openxmlformats.org/package/2006/relationships"><Relationship Id="rId3" Type="http://schemas.openxmlformats.org/officeDocument/2006/relationships/notesSlide" Target="../notesSlides/notesSlide116.xml"/><Relationship Id="rId2" Type="http://schemas.openxmlformats.org/officeDocument/2006/relationships/slideLayout" Target="../slideLayouts/slideLayout3.xml"/><Relationship Id="rId1" Type="http://schemas.openxmlformats.org/officeDocument/2006/relationships/tags" Target="../tags/tag159.xml"/><Relationship Id="rId4" Type="http://schemas.openxmlformats.org/officeDocument/2006/relationships/image" Target="../media/image156.jpg"/></Relationships>
</file>

<file path=ppt/slides/_rels/slide118.xml.rels><?xml version="1.0" encoding="UTF-8" standalone="yes"?>
<Relationships xmlns="http://schemas.openxmlformats.org/package/2006/relationships"><Relationship Id="rId3" Type="http://schemas.openxmlformats.org/officeDocument/2006/relationships/notesSlide" Target="../notesSlides/notesSlide117.xml"/><Relationship Id="rId2" Type="http://schemas.openxmlformats.org/officeDocument/2006/relationships/slideLayout" Target="../slideLayouts/slideLayout1.xml"/><Relationship Id="rId1" Type="http://schemas.openxmlformats.org/officeDocument/2006/relationships/tags" Target="../tags/tag160.xml"/></Relationships>
</file>

<file path=ppt/slides/_rels/slide119.xml.rels><?xml version="1.0" encoding="UTF-8" standalone="yes"?>
<Relationships xmlns="http://schemas.openxmlformats.org/package/2006/relationships"><Relationship Id="rId3" Type="http://schemas.openxmlformats.org/officeDocument/2006/relationships/notesSlide" Target="../notesSlides/notesSlide118.xml"/><Relationship Id="rId2" Type="http://schemas.openxmlformats.org/officeDocument/2006/relationships/slideLayout" Target="../slideLayouts/slideLayout4.xml"/><Relationship Id="rId1" Type="http://schemas.openxmlformats.org/officeDocument/2006/relationships/tags" Target="../tags/tag161.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4.xml"/><Relationship Id="rId1" Type="http://schemas.openxmlformats.org/officeDocument/2006/relationships/tags" Target="../tags/tag26.xml"/></Relationships>
</file>

<file path=ppt/slides/_rels/slide120.xml.rels><?xml version="1.0" encoding="UTF-8" standalone="yes"?>
<Relationships xmlns="http://schemas.openxmlformats.org/package/2006/relationships"><Relationship Id="rId8" Type="http://schemas.microsoft.com/office/2007/relationships/diagramDrawing" Target="../diagrams/drawing19.xml"/><Relationship Id="rId3" Type="http://schemas.openxmlformats.org/officeDocument/2006/relationships/notesSlide" Target="../notesSlides/notesSlide119.xml"/><Relationship Id="rId7" Type="http://schemas.openxmlformats.org/officeDocument/2006/relationships/diagramColors" Target="../diagrams/colors19.xml"/><Relationship Id="rId2" Type="http://schemas.openxmlformats.org/officeDocument/2006/relationships/slideLayout" Target="../slideLayouts/slideLayout1.xml"/><Relationship Id="rId1" Type="http://schemas.openxmlformats.org/officeDocument/2006/relationships/tags" Target="../tags/tag162.xml"/><Relationship Id="rId6" Type="http://schemas.openxmlformats.org/officeDocument/2006/relationships/diagramQuickStyle" Target="../diagrams/quickStyle19.xml"/><Relationship Id="rId5" Type="http://schemas.openxmlformats.org/officeDocument/2006/relationships/diagramLayout" Target="../diagrams/layout19.xml"/><Relationship Id="rId4" Type="http://schemas.openxmlformats.org/officeDocument/2006/relationships/diagramData" Target="../diagrams/data21.xml"/></Relationships>
</file>

<file path=ppt/slides/_rels/slide121.xml.rels><?xml version="1.0" encoding="UTF-8" standalone="yes"?>
<Relationships xmlns="http://schemas.openxmlformats.org/package/2006/relationships"><Relationship Id="rId3" Type="http://schemas.openxmlformats.org/officeDocument/2006/relationships/tags" Target="../tags/tag165.xml"/><Relationship Id="rId7" Type="http://schemas.openxmlformats.org/officeDocument/2006/relationships/image" Target="../media/image158.png"/><Relationship Id="rId2" Type="http://schemas.openxmlformats.org/officeDocument/2006/relationships/tags" Target="../tags/tag164.xml"/><Relationship Id="rId1" Type="http://schemas.openxmlformats.org/officeDocument/2006/relationships/tags" Target="../tags/tag163.xml"/><Relationship Id="rId6" Type="http://schemas.openxmlformats.org/officeDocument/2006/relationships/image" Target="../media/image157.wmf"/><Relationship Id="rId5" Type="http://schemas.openxmlformats.org/officeDocument/2006/relationships/notesSlide" Target="../notesSlides/notesSlide120.xml"/><Relationship Id="rId4" Type="http://schemas.openxmlformats.org/officeDocument/2006/relationships/slideLayout" Target="../slideLayouts/slideLayout1.xml"/></Relationships>
</file>

<file path=ppt/slides/_rels/slide12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67.xml"/><Relationship Id="rId1" Type="http://schemas.openxmlformats.org/officeDocument/2006/relationships/tags" Target="../tags/tag166.xml"/><Relationship Id="rId5" Type="http://schemas.openxmlformats.org/officeDocument/2006/relationships/image" Target="../media/image159.emf"/><Relationship Id="rId4" Type="http://schemas.openxmlformats.org/officeDocument/2006/relationships/notesSlide" Target="../notesSlides/notesSlide121.xml"/></Relationships>
</file>

<file path=ppt/slides/_rels/slide12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69.xml"/><Relationship Id="rId1" Type="http://schemas.openxmlformats.org/officeDocument/2006/relationships/tags" Target="../tags/tag168.xml"/><Relationship Id="rId5" Type="http://schemas.openxmlformats.org/officeDocument/2006/relationships/image" Target="../media/image167.png"/><Relationship Id="rId4" Type="http://schemas.openxmlformats.org/officeDocument/2006/relationships/notesSlide" Target="../notesSlides/notesSlide122.xml"/></Relationships>
</file>

<file path=ppt/slides/_rels/slide124.xml.rels><?xml version="1.0" encoding="UTF-8" standalone="yes"?>
<Relationships xmlns="http://schemas.openxmlformats.org/package/2006/relationships"><Relationship Id="rId3" Type="http://schemas.openxmlformats.org/officeDocument/2006/relationships/notesSlide" Target="../notesSlides/notesSlide123.xml"/><Relationship Id="rId2" Type="http://schemas.openxmlformats.org/officeDocument/2006/relationships/slideLayout" Target="../slideLayouts/slideLayout1.xml"/><Relationship Id="rId1" Type="http://schemas.openxmlformats.org/officeDocument/2006/relationships/tags" Target="../tags/tag170.xml"/></Relationships>
</file>

<file path=ppt/slides/_rels/slide125.xml.rels><?xml version="1.0" encoding="UTF-8" standalone="yes"?>
<Relationships xmlns="http://schemas.openxmlformats.org/package/2006/relationships"><Relationship Id="rId8" Type="http://schemas.microsoft.com/office/2007/relationships/diagramDrawing" Target="../diagrams/drawing20.xml"/><Relationship Id="rId3" Type="http://schemas.openxmlformats.org/officeDocument/2006/relationships/notesSlide" Target="../notesSlides/notesSlide124.xml"/><Relationship Id="rId7" Type="http://schemas.openxmlformats.org/officeDocument/2006/relationships/diagramColors" Target="../diagrams/colors20.xml"/><Relationship Id="rId2" Type="http://schemas.openxmlformats.org/officeDocument/2006/relationships/slideLayout" Target="../slideLayouts/slideLayout1.xml"/><Relationship Id="rId1" Type="http://schemas.openxmlformats.org/officeDocument/2006/relationships/tags" Target="../tags/tag171.xml"/><Relationship Id="rId6" Type="http://schemas.openxmlformats.org/officeDocument/2006/relationships/diagramQuickStyle" Target="../diagrams/quickStyle20.xml"/><Relationship Id="rId5" Type="http://schemas.openxmlformats.org/officeDocument/2006/relationships/diagramLayout" Target="../diagrams/layout20.xml"/><Relationship Id="rId4" Type="http://schemas.openxmlformats.org/officeDocument/2006/relationships/diagramData" Target="../diagrams/data22.xml"/></Relationships>
</file>

<file path=ppt/slides/_rels/slide126.xml.rels><?xml version="1.0" encoding="UTF-8" standalone="yes"?>
<Relationships xmlns="http://schemas.openxmlformats.org/package/2006/relationships"><Relationship Id="rId3" Type="http://schemas.openxmlformats.org/officeDocument/2006/relationships/notesSlide" Target="../notesSlides/notesSlide125.xml"/><Relationship Id="rId2" Type="http://schemas.openxmlformats.org/officeDocument/2006/relationships/slideLayout" Target="../slideLayouts/slideLayout2.xml"/><Relationship Id="rId1" Type="http://schemas.openxmlformats.org/officeDocument/2006/relationships/tags" Target="../tags/tag172.xml"/><Relationship Id="rId5" Type="http://schemas.openxmlformats.org/officeDocument/2006/relationships/image" Target="../media/image15.png"/><Relationship Id="rId4" Type="http://schemas.openxmlformats.org/officeDocument/2006/relationships/image" Target="../media/image169.png"/></Relationships>
</file>

<file path=ppt/slides/_rels/slide127.xml.rels><?xml version="1.0" encoding="UTF-8" standalone="yes"?>
<Relationships xmlns="http://schemas.openxmlformats.org/package/2006/relationships"><Relationship Id="rId3" Type="http://schemas.openxmlformats.org/officeDocument/2006/relationships/notesSlide" Target="../notesSlides/notesSlide126.xml"/><Relationship Id="rId2" Type="http://schemas.openxmlformats.org/officeDocument/2006/relationships/slideLayout" Target="../slideLayouts/slideLayout2.xml"/><Relationship Id="rId1" Type="http://schemas.openxmlformats.org/officeDocument/2006/relationships/tags" Target="../tags/tag173.xml"/><Relationship Id="rId5" Type="http://schemas.openxmlformats.org/officeDocument/2006/relationships/image" Target="../media/image15.png"/><Relationship Id="rId4" Type="http://schemas.openxmlformats.org/officeDocument/2006/relationships/image" Target="../media/image171.png"/></Relationships>
</file>

<file path=ppt/slides/_rels/slide12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75.xml"/><Relationship Id="rId1" Type="http://schemas.openxmlformats.org/officeDocument/2006/relationships/tags" Target="../tags/tag174.xml"/><Relationship Id="rId5" Type="http://schemas.openxmlformats.org/officeDocument/2006/relationships/image" Target="../media/image175.png"/><Relationship Id="rId4" Type="http://schemas.openxmlformats.org/officeDocument/2006/relationships/notesSlide" Target="../notesSlides/notesSlide127.xml"/></Relationships>
</file>

<file path=ppt/slides/_rels/slide129.xml.rels><?xml version="1.0" encoding="UTF-8" standalone="yes"?>
<Relationships xmlns="http://schemas.openxmlformats.org/package/2006/relationships"><Relationship Id="rId3" Type="http://schemas.openxmlformats.org/officeDocument/2006/relationships/notesSlide" Target="../notesSlides/notesSlide128.xml"/><Relationship Id="rId2" Type="http://schemas.openxmlformats.org/officeDocument/2006/relationships/slideLayout" Target="../slideLayouts/slideLayout2.xml"/><Relationship Id="rId1" Type="http://schemas.openxmlformats.org/officeDocument/2006/relationships/tags" Target="../tags/tag176.xml"/><Relationship Id="rId4" Type="http://schemas.openxmlformats.org/officeDocument/2006/relationships/image" Target="../media/image176.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tags" Target="../tags/tag27.xml"/></Relationships>
</file>

<file path=ppt/slides/_rels/slide130.xml.rels><?xml version="1.0" encoding="UTF-8" standalone="yes"?>
<Relationships xmlns="http://schemas.openxmlformats.org/package/2006/relationships"><Relationship Id="rId3" Type="http://schemas.openxmlformats.org/officeDocument/2006/relationships/notesSlide" Target="../notesSlides/notesSlide129.xml"/><Relationship Id="rId2" Type="http://schemas.openxmlformats.org/officeDocument/2006/relationships/slideLayout" Target="../slideLayouts/slideLayout1.xml"/><Relationship Id="rId1" Type="http://schemas.openxmlformats.org/officeDocument/2006/relationships/tags" Target="../tags/tag177.xml"/><Relationship Id="rId4" Type="http://schemas.openxmlformats.org/officeDocument/2006/relationships/image" Target="../media/image15.png"/></Relationships>
</file>

<file path=ppt/slides/_rels/slide131.xml.rels><?xml version="1.0" encoding="UTF-8" standalone="yes"?>
<Relationships xmlns="http://schemas.openxmlformats.org/package/2006/relationships"><Relationship Id="rId3" Type="http://schemas.openxmlformats.org/officeDocument/2006/relationships/notesSlide" Target="../notesSlides/notesSlide130.xml"/><Relationship Id="rId2" Type="http://schemas.openxmlformats.org/officeDocument/2006/relationships/slideLayout" Target="../slideLayouts/slideLayout1.xml"/><Relationship Id="rId1" Type="http://schemas.openxmlformats.org/officeDocument/2006/relationships/tags" Target="../tags/tag178.xml"/><Relationship Id="rId4" Type="http://schemas.openxmlformats.org/officeDocument/2006/relationships/image" Target="../media/image217.png"/></Relationships>
</file>

<file path=ppt/slides/_rels/slide132.xml.rels><?xml version="1.0" encoding="UTF-8" standalone="yes"?>
<Relationships xmlns="http://schemas.openxmlformats.org/package/2006/relationships"><Relationship Id="rId3" Type="http://schemas.openxmlformats.org/officeDocument/2006/relationships/notesSlide" Target="../notesSlides/notesSlide131.xml"/><Relationship Id="rId2" Type="http://schemas.openxmlformats.org/officeDocument/2006/relationships/slideLayout" Target="../slideLayouts/slideLayout1.xml"/><Relationship Id="rId1" Type="http://schemas.openxmlformats.org/officeDocument/2006/relationships/tags" Target="../tags/tag179.xml"/><Relationship Id="rId4" Type="http://schemas.openxmlformats.org/officeDocument/2006/relationships/image" Target="../media/image177.png"/></Relationships>
</file>

<file path=ppt/slides/_rels/slide13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81.xml"/><Relationship Id="rId1" Type="http://schemas.openxmlformats.org/officeDocument/2006/relationships/tags" Target="../tags/tag180.xml"/><Relationship Id="rId6" Type="http://schemas.openxmlformats.org/officeDocument/2006/relationships/image" Target="../media/image220.png"/><Relationship Id="rId5" Type="http://schemas.openxmlformats.org/officeDocument/2006/relationships/image" Target="../media/image178.png"/><Relationship Id="rId4" Type="http://schemas.openxmlformats.org/officeDocument/2006/relationships/notesSlide" Target="../notesSlides/notesSlide132.xml"/></Relationships>
</file>

<file path=ppt/slides/_rels/slide134.xml.rels><?xml version="1.0" encoding="UTF-8" standalone="yes"?>
<Relationships xmlns="http://schemas.openxmlformats.org/package/2006/relationships"><Relationship Id="rId3" Type="http://schemas.openxmlformats.org/officeDocument/2006/relationships/notesSlide" Target="../notesSlides/notesSlide133.xml"/><Relationship Id="rId2" Type="http://schemas.openxmlformats.org/officeDocument/2006/relationships/slideLayout" Target="../slideLayouts/slideLayout1.xml"/><Relationship Id="rId1" Type="http://schemas.openxmlformats.org/officeDocument/2006/relationships/tags" Target="../tags/tag182.xml"/><Relationship Id="rId4" Type="http://schemas.openxmlformats.org/officeDocument/2006/relationships/image" Target="../media/image179.png"/></Relationships>
</file>

<file path=ppt/slides/_rels/slide13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84.xml"/><Relationship Id="rId1" Type="http://schemas.openxmlformats.org/officeDocument/2006/relationships/tags" Target="../tags/tag183.xml"/><Relationship Id="rId6" Type="http://schemas.openxmlformats.org/officeDocument/2006/relationships/image" Target="../media/image15.png"/><Relationship Id="rId5" Type="http://schemas.openxmlformats.org/officeDocument/2006/relationships/image" Target="../media/image181.png"/><Relationship Id="rId4" Type="http://schemas.openxmlformats.org/officeDocument/2006/relationships/notesSlide" Target="../notesSlides/notesSlide134.xml"/></Relationships>
</file>

<file path=ppt/slides/_rels/slide136.xml.rels><?xml version="1.0" encoding="UTF-8" standalone="yes"?>
<Relationships xmlns="http://schemas.openxmlformats.org/package/2006/relationships"><Relationship Id="rId8" Type="http://schemas.openxmlformats.org/officeDocument/2006/relationships/image" Target="../media/image227.png"/><Relationship Id="rId3" Type="http://schemas.openxmlformats.org/officeDocument/2006/relationships/notesSlide" Target="../notesSlides/notesSlide135.xml"/><Relationship Id="rId7" Type="http://schemas.openxmlformats.org/officeDocument/2006/relationships/image" Target="../media/image226.png"/><Relationship Id="rId2" Type="http://schemas.openxmlformats.org/officeDocument/2006/relationships/slideLayout" Target="../slideLayouts/slideLayout1.xml"/><Relationship Id="rId1" Type="http://schemas.openxmlformats.org/officeDocument/2006/relationships/tags" Target="../tags/tag185.xml"/><Relationship Id="rId6" Type="http://schemas.openxmlformats.org/officeDocument/2006/relationships/image" Target="../media/image225.png"/><Relationship Id="rId5" Type="http://schemas.openxmlformats.org/officeDocument/2006/relationships/image" Target="../media/image224.png"/><Relationship Id="rId4" Type="http://schemas.openxmlformats.org/officeDocument/2006/relationships/image" Target="../media/image223.png"/><Relationship Id="rId9" Type="http://schemas.openxmlformats.org/officeDocument/2006/relationships/image" Target="../media/image182.png"/></Relationships>
</file>

<file path=ppt/slides/_rels/slide137.xml.rels><?xml version="1.0" encoding="UTF-8" standalone="yes"?>
<Relationships xmlns="http://schemas.openxmlformats.org/package/2006/relationships"><Relationship Id="rId3" Type="http://schemas.openxmlformats.org/officeDocument/2006/relationships/notesSlide" Target="../notesSlides/notesSlide136.xml"/><Relationship Id="rId2" Type="http://schemas.openxmlformats.org/officeDocument/2006/relationships/slideLayout" Target="../slideLayouts/slideLayout3.xml"/><Relationship Id="rId1" Type="http://schemas.openxmlformats.org/officeDocument/2006/relationships/tags" Target="../tags/tag186.xml"/><Relationship Id="rId4" Type="http://schemas.openxmlformats.org/officeDocument/2006/relationships/image" Target="../media/image183.jpeg"/></Relationships>
</file>

<file path=ppt/slides/_rels/slide138.xml.rels><?xml version="1.0" encoding="UTF-8" standalone="yes"?>
<Relationships xmlns="http://schemas.openxmlformats.org/package/2006/relationships"><Relationship Id="rId3" Type="http://schemas.openxmlformats.org/officeDocument/2006/relationships/notesSlide" Target="../notesSlides/notesSlide137.xml"/><Relationship Id="rId2" Type="http://schemas.openxmlformats.org/officeDocument/2006/relationships/slideLayout" Target="../slideLayouts/slideLayout4.xml"/><Relationship Id="rId1" Type="http://schemas.openxmlformats.org/officeDocument/2006/relationships/tags" Target="../tags/tag187.xml"/></Relationships>
</file>

<file path=ppt/slides/_rels/slide139.xml.rels><?xml version="1.0" encoding="UTF-8" standalone="yes"?>
<Relationships xmlns="http://schemas.openxmlformats.org/package/2006/relationships"><Relationship Id="rId8" Type="http://schemas.openxmlformats.org/officeDocument/2006/relationships/image" Target="../media/image185.jpeg"/><Relationship Id="rId3" Type="http://schemas.openxmlformats.org/officeDocument/2006/relationships/tags" Target="../tags/tag190.xml"/><Relationship Id="rId7" Type="http://schemas.openxmlformats.org/officeDocument/2006/relationships/image" Target="../media/image184.jpeg"/><Relationship Id="rId2" Type="http://schemas.openxmlformats.org/officeDocument/2006/relationships/tags" Target="../tags/tag189.xml"/><Relationship Id="rId1" Type="http://schemas.openxmlformats.org/officeDocument/2006/relationships/tags" Target="../tags/tag188.xml"/><Relationship Id="rId6" Type="http://schemas.openxmlformats.org/officeDocument/2006/relationships/image" Target="../media/image230.png"/><Relationship Id="rId5" Type="http://schemas.openxmlformats.org/officeDocument/2006/relationships/notesSlide" Target="../notesSlides/notesSlide138.xml"/><Relationship Id="rId4"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tags" Target="../tags/tag30.xm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image" Target="../media/image9.emf"/><Relationship Id="rId5" Type="http://schemas.openxmlformats.org/officeDocument/2006/relationships/notesSlide" Target="../notesSlides/notesSlide13.xml"/><Relationship Id="rId4" Type="http://schemas.openxmlformats.org/officeDocument/2006/relationships/slideLayout" Target="../slideLayouts/slideLayout1.xml"/></Relationships>
</file>

<file path=ppt/slides/_rels/slide140.xml.rels><?xml version="1.0" encoding="UTF-8" standalone="yes"?>
<Relationships xmlns="http://schemas.openxmlformats.org/package/2006/relationships"><Relationship Id="rId3" Type="http://schemas.openxmlformats.org/officeDocument/2006/relationships/notesSlide" Target="../notesSlides/notesSlide139.xml"/><Relationship Id="rId2" Type="http://schemas.openxmlformats.org/officeDocument/2006/relationships/slideLayout" Target="../slideLayouts/slideLayout2.xml"/><Relationship Id="rId1" Type="http://schemas.openxmlformats.org/officeDocument/2006/relationships/tags" Target="../tags/tag191.xml"/></Relationships>
</file>

<file path=ppt/slides/_rels/slide141.xml.rels><?xml version="1.0" encoding="UTF-8" standalone="yes"?>
<Relationships xmlns="http://schemas.openxmlformats.org/package/2006/relationships"><Relationship Id="rId3" Type="http://schemas.openxmlformats.org/officeDocument/2006/relationships/notesSlide" Target="../notesSlides/notesSlide140.xml"/><Relationship Id="rId2" Type="http://schemas.openxmlformats.org/officeDocument/2006/relationships/slideLayout" Target="../slideLayouts/slideLayout2.xml"/><Relationship Id="rId1" Type="http://schemas.openxmlformats.org/officeDocument/2006/relationships/tags" Target="../tags/tag192.xml"/><Relationship Id="rId4" Type="http://schemas.openxmlformats.org/officeDocument/2006/relationships/image" Target="../media/image206.png"/></Relationships>
</file>

<file path=ppt/slides/_rels/slide142.xml.rels><?xml version="1.0" encoding="UTF-8" standalone="yes"?>
<Relationships xmlns="http://schemas.openxmlformats.org/package/2006/relationships"><Relationship Id="rId3" Type="http://schemas.openxmlformats.org/officeDocument/2006/relationships/notesSlide" Target="../notesSlides/notesSlide141.xml"/><Relationship Id="rId2" Type="http://schemas.openxmlformats.org/officeDocument/2006/relationships/slideLayout" Target="../slideLayouts/slideLayout1.xml"/><Relationship Id="rId1" Type="http://schemas.openxmlformats.org/officeDocument/2006/relationships/tags" Target="../tags/tag193.xml"/><Relationship Id="rId6" Type="http://schemas.openxmlformats.org/officeDocument/2006/relationships/image" Target="../media/image236.png"/><Relationship Id="rId5" Type="http://schemas.openxmlformats.org/officeDocument/2006/relationships/image" Target="../media/image235.png"/><Relationship Id="rId4" Type="http://schemas.openxmlformats.org/officeDocument/2006/relationships/image" Target="../media/image234.png"/></Relationships>
</file>

<file path=ppt/slides/_rels/slide143.xml.rels><?xml version="1.0" encoding="UTF-8" standalone="yes"?>
<Relationships xmlns="http://schemas.openxmlformats.org/package/2006/relationships"><Relationship Id="rId3" Type="http://schemas.openxmlformats.org/officeDocument/2006/relationships/notesSlide" Target="../notesSlides/notesSlide142.xml"/><Relationship Id="rId2" Type="http://schemas.openxmlformats.org/officeDocument/2006/relationships/slideLayout" Target="../slideLayouts/slideLayout1.xml"/><Relationship Id="rId1" Type="http://schemas.openxmlformats.org/officeDocument/2006/relationships/tags" Target="../tags/tag194.xml"/><Relationship Id="rId5" Type="http://schemas.openxmlformats.org/officeDocument/2006/relationships/image" Target="../media/image238.png"/><Relationship Id="rId4" Type="http://schemas.openxmlformats.org/officeDocument/2006/relationships/image" Target="../media/image237.png"/></Relationships>
</file>

<file path=ppt/slides/_rels/slide144.xml.rels><?xml version="1.0" encoding="UTF-8" standalone="yes"?>
<Relationships xmlns="http://schemas.openxmlformats.org/package/2006/relationships"><Relationship Id="rId3" Type="http://schemas.openxmlformats.org/officeDocument/2006/relationships/notesSlide" Target="../notesSlides/notesSlide143.xml"/><Relationship Id="rId2" Type="http://schemas.openxmlformats.org/officeDocument/2006/relationships/slideLayout" Target="../slideLayouts/slideLayout1.xml"/><Relationship Id="rId1" Type="http://schemas.openxmlformats.org/officeDocument/2006/relationships/tags" Target="../tags/tag195.xml"/></Relationships>
</file>

<file path=ppt/slides/_rels/slide145.xml.rels><?xml version="1.0" encoding="UTF-8" standalone="yes"?>
<Relationships xmlns="http://schemas.openxmlformats.org/package/2006/relationships"><Relationship Id="rId8" Type="http://schemas.openxmlformats.org/officeDocument/2006/relationships/image" Target="../media/image243.png"/><Relationship Id="rId3" Type="http://schemas.openxmlformats.org/officeDocument/2006/relationships/notesSlide" Target="../notesSlides/notesSlide144.xml"/><Relationship Id="rId7" Type="http://schemas.openxmlformats.org/officeDocument/2006/relationships/image" Target="../media/image242.png"/><Relationship Id="rId2" Type="http://schemas.openxmlformats.org/officeDocument/2006/relationships/slideLayout" Target="../slideLayouts/slideLayout2.xml"/><Relationship Id="rId1" Type="http://schemas.openxmlformats.org/officeDocument/2006/relationships/tags" Target="../tags/tag196.xml"/><Relationship Id="rId6" Type="http://schemas.openxmlformats.org/officeDocument/2006/relationships/image" Target="../media/image241.png"/><Relationship Id="rId5" Type="http://schemas.openxmlformats.org/officeDocument/2006/relationships/image" Target="../media/image240.png"/><Relationship Id="rId4" Type="http://schemas.openxmlformats.org/officeDocument/2006/relationships/image" Target="../media/image207.png"/></Relationships>
</file>

<file path=ppt/slides/_rels/slide146.xml.rels><?xml version="1.0" encoding="UTF-8" standalone="yes"?>
<Relationships xmlns="http://schemas.openxmlformats.org/package/2006/relationships"><Relationship Id="rId8" Type="http://schemas.openxmlformats.org/officeDocument/2006/relationships/image" Target="../media/image248.png"/><Relationship Id="rId3" Type="http://schemas.openxmlformats.org/officeDocument/2006/relationships/notesSlide" Target="../notesSlides/notesSlide145.xml"/><Relationship Id="rId7" Type="http://schemas.openxmlformats.org/officeDocument/2006/relationships/image" Target="../media/image247.png"/><Relationship Id="rId2" Type="http://schemas.openxmlformats.org/officeDocument/2006/relationships/slideLayout" Target="../slideLayouts/slideLayout2.xml"/><Relationship Id="rId1" Type="http://schemas.openxmlformats.org/officeDocument/2006/relationships/tags" Target="../tags/tag197.xml"/><Relationship Id="rId6" Type="http://schemas.openxmlformats.org/officeDocument/2006/relationships/image" Target="../media/image246.png"/><Relationship Id="rId5" Type="http://schemas.openxmlformats.org/officeDocument/2006/relationships/image" Target="../media/image245.png"/><Relationship Id="rId10" Type="http://schemas.openxmlformats.org/officeDocument/2006/relationships/image" Target="../media/image208.png"/><Relationship Id="rId4" Type="http://schemas.openxmlformats.org/officeDocument/2006/relationships/image" Target="../media/image244.png"/><Relationship Id="rId9" Type="http://schemas.openxmlformats.org/officeDocument/2006/relationships/image" Target="../media/image249.png"/></Relationships>
</file>

<file path=ppt/slides/_rels/slide147.xml.rels><?xml version="1.0" encoding="UTF-8" standalone="yes"?>
<Relationships xmlns="http://schemas.openxmlformats.org/package/2006/relationships"><Relationship Id="rId8" Type="http://schemas.openxmlformats.org/officeDocument/2006/relationships/image" Target="../media/image255.png"/><Relationship Id="rId3" Type="http://schemas.openxmlformats.org/officeDocument/2006/relationships/notesSlide" Target="../notesSlides/notesSlide146.xml"/><Relationship Id="rId7" Type="http://schemas.openxmlformats.org/officeDocument/2006/relationships/image" Target="../media/image254.png"/><Relationship Id="rId2" Type="http://schemas.openxmlformats.org/officeDocument/2006/relationships/slideLayout" Target="../slideLayouts/slideLayout2.xml"/><Relationship Id="rId1" Type="http://schemas.openxmlformats.org/officeDocument/2006/relationships/tags" Target="../tags/tag198.xml"/><Relationship Id="rId6" Type="http://schemas.openxmlformats.org/officeDocument/2006/relationships/image" Target="../media/image253.png"/><Relationship Id="rId5" Type="http://schemas.openxmlformats.org/officeDocument/2006/relationships/image" Target="../media/image252.png"/><Relationship Id="rId4" Type="http://schemas.openxmlformats.org/officeDocument/2006/relationships/image" Target="../media/image209.png"/></Relationships>
</file>

<file path=ppt/slides/_rels/slide148.xml.rels><?xml version="1.0" encoding="UTF-8" standalone="yes"?>
<Relationships xmlns="http://schemas.openxmlformats.org/package/2006/relationships"><Relationship Id="rId8" Type="http://schemas.openxmlformats.org/officeDocument/2006/relationships/image" Target="../media/image259.png"/><Relationship Id="rId3" Type="http://schemas.openxmlformats.org/officeDocument/2006/relationships/notesSlide" Target="../notesSlides/notesSlide147.xml"/><Relationship Id="rId7" Type="http://schemas.openxmlformats.org/officeDocument/2006/relationships/image" Target="../media/image258.png"/><Relationship Id="rId2" Type="http://schemas.openxmlformats.org/officeDocument/2006/relationships/slideLayout" Target="../slideLayouts/slideLayout2.xml"/><Relationship Id="rId1" Type="http://schemas.openxmlformats.org/officeDocument/2006/relationships/tags" Target="../tags/tag199.xml"/><Relationship Id="rId6" Type="http://schemas.openxmlformats.org/officeDocument/2006/relationships/image" Target="../media/image257.png"/><Relationship Id="rId5" Type="http://schemas.openxmlformats.org/officeDocument/2006/relationships/image" Target="../media/image256.png"/><Relationship Id="rId4" Type="http://schemas.openxmlformats.org/officeDocument/2006/relationships/image" Target="../media/image209.png"/></Relationships>
</file>

<file path=ppt/slides/_rels/slide14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00.xml"/><Relationship Id="rId1" Type="http://schemas.openxmlformats.org/officeDocument/2006/relationships/vmlDrawing" Target="../drawings/vmlDrawing1.vml"/><Relationship Id="rId6" Type="http://schemas.openxmlformats.org/officeDocument/2006/relationships/image" Target="../media/image210.png"/><Relationship Id="rId5" Type="http://schemas.openxmlformats.org/officeDocument/2006/relationships/oleObject" Target="../embeddings/oleObject1.bin"/><Relationship Id="rId4" Type="http://schemas.openxmlformats.org/officeDocument/2006/relationships/notesSlide" Target="../notesSlides/notesSlide148.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2.xml"/><Relationship Id="rId1" Type="http://schemas.openxmlformats.org/officeDocument/2006/relationships/tags" Target="../tags/tag31.xml"/><Relationship Id="rId5" Type="http://schemas.openxmlformats.org/officeDocument/2006/relationships/image" Target="../media/image10.png"/><Relationship Id="rId4" Type="http://schemas.openxmlformats.org/officeDocument/2006/relationships/notesSlide" Target="../notesSlides/notesSlide14.xml"/></Relationships>
</file>

<file path=ppt/slides/_rels/slide150.xml.rels><?xml version="1.0" encoding="UTF-8" standalone="yes"?>
<Relationships xmlns="http://schemas.openxmlformats.org/package/2006/relationships"><Relationship Id="rId3" Type="http://schemas.openxmlformats.org/officeDocument/2006/relationships/notesSlide" Target="../notesSlides/notesSlide149.xml"/><Relationship Id="rId2" Type="http://schemas.openxmlformats.org/officeDocument/2006/relationships/slideLayout" Target="../slideLayouts/slideLayout1.xml"/><Relationship Id="rId1" Type="http://schemas.openxmlformats.org/officeDocument/2006/relationships/tags" Target="../tags/tag201.xml"/><Relationship Id="rId4" Type="http://schemas.openxmlformats.org/officeDocument/2006/relationships/image" Target="../media/image211.png"/></Relationships>
</file>

<file path=ppt/slides/_rels/slide15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03.xml"/><Relationship Id="rId1" Type="http://schemas.openxmlformats.org/officeDocument/2006/relationships/tags" Target="../tags/tag202.xml"/><Relationship Id="rId5" Type="http://schemas.openxmlformats.org/officeDocument/2006/relationships/image" Target="../media/image212.png"/><Relationship Id="rId4" Type="http://schemas.openxmlformats.org/officeDocument/2006/relationships/notesSlide" Target="../notesSlides/notesSlide150.xml"/></Relationships>
</file>

<file path=ppt/slides/_rels/slide15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05.xml"/><Relationship Id="rId1" Type="http://schemas.openxmlformats.org/officeDocument/2006/relationships/tags" Target="../tags/tag204.xml"/><Relationship Id="rId5" Type="http://schemas.openxmlformats.org/officeDocument/2006/relationships/image" Target="../media/image213.png"/><Relationship Id="rId4" Type="http://schemas.openxmlformats.org/officeDocument/2006/relationships/notesSlide" Target="../notesSlides/notesSlide151.xml"/></Relationships>
</file>

<file path=ppt/slides/_rels/slide153.xml.rels><?xml version="1.0" encoding="UTF-8" standalone="yes"?>
<Relationships xmlns="http://schemas.openxmlformats.org/package/2006/relationships"><Relationship Id="rId8" Type="http://schemas.openxmlformats.org/officeDocument/2006/relationships/image" Target="../media/image216.png"/><Relationship Id="rId3" Type="http://schemas.openxmlformats.org/officeDocument/2006/relationships/tags" Target="../tags/tag208.xml"/><Relationship Id="rId7" Type="http://schemas.openxmlformats.org/officeDocument/2006/relationships/image" Target="../media/image215.png"/><Relationship Id="rId2" Type="http://schemas.openxmlformats.org/officeDocument/2006/relationships/tags" Target="../tags/tag207.xml"/><Relationship Id="rId1" Type="http://schemas.openxmlformats.org/officeDocument/2006/relationships/tags" Target="../tags/tag206.xml"/><Relationship Id="rId6" Type="http://schemas.openxmlformats.org/officeDocument/2006/relationships/image" Target="../media/image214.png"/><Relationship Id="rId5" Type="http://schemas.openxmlformats.org/officeDocument/2006/relationships/notesSlide" Target="../notesSlides/notesSlide152.xml"/><Relationship Id="rId4"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10.xml"/><Relationship Id="rId1" Type="http://schemas.openxmlformats.org/officeDocument/2006/relationships/tags" Target="../tags/tag209.xml"/><Relationship Id="rId6" Type="http://schemas.openxmlformats.org/officeDocument/2006/relationships/image" Target="../media/image15.png"/><Relationship Id="rId5" Type="http://schemas.openxmlformats.org/officeDocument/2006/relationships/image" Target="../media/image218.png"/><Relationship Id="rId4" Type="http://schemas.openxmlformats.org/officeDocument/2006/relationships/notesSlide" Target="../notesSlides/notesSlide153.xml"/></Relationships>
</file>

<file path=ppt/slides/_rels/slide155.xml.rels><?xml version="1.0" encoding="UTF-8" standalone="yes"?>
<Relationships xmlns="http://schemas.openxmlformats.org/package/2006/relationships"><Relationship Id="rId3" Type="http://schemas.openxmlformats.org/officeDocument/2006/relationships/notesSlide" Target="../notesSlides/notesSlide154.xml"/><Relationship Id="rId2" Type="http://schemas.openxmlformats.org/officeDocument/2006/relationships/slideLayout" Target="../slideLayouts/slideLayout3.xml"/><Relationship Id="rId1" Type="http://schemas.openxmlformats.org/officeDocument/2006/relationships/tags" Target="../tags/tag211.xml"/><Relationship Id="rId4" Type="http://schemas.openxmlformats.org/officeDocument/2006/relationships/image" Target="../media/image219.jpeg"/></Relationships>
</file>

<file path=ppt/slides/_rels/slide156.xml.rels><?xml version="1.0" encoding="UTF-8" standalone="yes"?>
<Relationships xmlns="http://schemas.openxmlformats.org/package/2006/relationships"><Relationship Id="rId3" Type="http://schemas.openxmlformats.org/officeDocument/2006/relationships/notesSlide" Target="../notesSlides/notesSlide155.xml"/><Relationship Id="rId2" Type="http://schemas.openxmlformats.org/officeDocument/2006/relationships/slideLayout" Target="../slideLayouts/slideLayout4.xml"/><Relationship Id="rId1" Type="http://schemas.openxmlformats.org/officeDocument/2006/relationships/tags" Target="../tags/tag212.xml"/></Relationships>
</file>

<file path=ppt/slides/_rels/slide157.xml.rels><?xml version="1.0" encoding="UTF-8" standalone="yes"?>
<Relationships xmlns="http://schemas.openxmlformats.org/package/2006/relationships"><Relationship Id="rId3" Type="http://schemas.openxmlformats.org/officeDocument/2006/relationships/notesSlide" Target="../notesSlides/notesSlide156.xml"/><Relationship Id="rId2" Type="http://schemas.openxmlformats.org/officeDocument/2006/relationships/slideLayout" Target="../slideLayouts/slideLayout2.xml"/><Relationship Id="rId1" Type="http://schemas.openxmlformats.org/officeDocument/2006/relationships/tags" Target="../tags/tag213.xml"/><Relationship Id="rId4" Type="http://schemas.openxmlformats.org/officeDocument/2006/relationships/image" Target="../media/image269.png"/></Relationships>
</file>

<file path=ppt/slides/_rels/slide158.xml.rels><?xml version="1.0" encoding="UTF-8" standalone="yes"?>
<Relationships xmlns="http://schemas.openxmlformats.org/package/2006/relationships"><Relationship Id="rId3" Type="http://schemas.openxmlformats.org/officeDocument/2006/relationships/notesSlide" Target="../notesSlides/notesSlide157.xml"/><Relationship Id="rId2" Type="http://schemas.openxmlformats.org/officeDocument/2006/relationships/slideLayout" Target="../slideLayouts/slideLayout1.xml"/><Relationship Id="rId1" Type="http://schemas.openxmlformats.org/officeDocument/2006/relationships/tags" Target="../tags/tag214.xml"/></Relationships>
</file>

<file path=ppt/slides/_rels/slide159.xml.rels><?xml version="1.0" encoding="UTF-8" standalone="yes"?>
<Relationships xmlns="http://schemas.openxmlformats.org/package/2006/relationships"><Relationship Id="rId3" Type="http://schemas.openxmlformats.org/officeDocument/2006/relationships/notesSlide" Target="../notesSlides/notesSlide158.xml"/><Relationship Id="rId2" Type="http://schemas.openxmlformats.org/officeDocument/2006/relationships/slideLayout" Target="../slideLayouts/slideLayout1.xml"/><Relationship Id="rId1" Type="http://schemas.openxmlformats.org/officeDocument/2006/relationships/tags" Target="../tags/tag215.xml"/><Relationship Id="rId4" Type="http://schemas.openxmlformats.org/officeDocument/2006/relationships/image" Target="../media/image15.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tags" Target="../tags/tag33.xml"/><Relationship Id="rId4" Type="http://schemas.openxmlformats.org/officeDocument/2006/relationships/image" Target="../media/image11.png"/></Relationships>
</file>

<file path=ppt/slides/_rels/slide160.xml.rels><?xml version="1.0" encoding="UTF-8" standalone="yes"?>
<Relationships xmlns="http://schemas.openxmlformats.org/package/2006/relationships"><Relationship Id="rId3" Type="http://schemas.openxmlformats.org/officeDocument/2006/relationships/notesSlide" Target="../notesSlides/notesSlide159.xml"/><Relationship Id="rId2" Type="http://schemas.openxmlformats.org/officeDocument/2006/relationships/slideLayout" Target="../slideLayouts/slideLayout1.xml"/><Relationship Id="rId1" Type="http://schemas.openxmlformats.org/officeDocument/2006/relationships/tags" Target="../tags/tag216.xml"/><Relationship Id="rId4" Type="http://schemas.openxmlformats.org/officeDocument/2006/relationships/image" Target="../media/image270.png"/></Relationships>
</file>

<file path=ppt/slides/_rels/slide161.xml.rels><?xml version="1.0" encoding="UTF-8" standalone="yes"?>
<Relationships xmlns="http://schemas.openxmlformats.org/package/2006/relationships"><Relationship Id="rId3" Type="http://schemas.openxmlformats.org/officeDocument/2006/relationships/notesSlide" Target="../notesSlides/notesSlide160.xml"/><Relationship Id="rId2" Type="http://schemas.openxmlformats.org/officeDocument/2006/relationships/slideLayout" Target="../slideLayouts/slideLayout1.xml"/><Relationship Id="rId1" Type="http://schemas.openxmlformats.org/officeDocument/2006/relationships/tags" Target="../tags/tag217.xml"/></Relationships>
</file>

<file path=ppt/slides/_rels/slide162.xml.rels><?xml version="1.0" encoding="UTF-8" standalone="yes"?>
<Relationships xmlns="http://schemas.openxmlformats.org/package/2006/relationships"><Relationship Id="rId3" Type="http://schemas.openxmlformats.org/officeDocument/2006/relationships/notesSlide" Target="../notesSlides/notesSlide161.xml"/><Relationship Id="rId2" Type="http://schemas.openxmlformats.org/officeDocument/2006/relationships/slideLayout" Target="../slideLayouts/slideLayout2.xml"/><Relationship Id="rId1" Type="http://schemas.openxmlformats.org/officeDocument/2006/relationships/tags" Target="../tags/tag218.xml"/><Relationship Id="rId4" Type="http://schemas.openxmlformats.org/officeDocument/2006/relationships/image" Target="../media/image271.png"/></Relationships>
</file>

<file path=ppt/slides/_rels/slide163.xml.rels><?xml version="1.0" encoding="UTF-8" standalone="yes"?>
<Relationships xmlns="http://schemas.openxmlformats.org/package/2006/relationships"><Relationship Id="rId3" Type="http://schemas.openxmlformats.org/officeDocument/2006/relationships/notesSlide" Target="../notesSlides/notesSlide162.xml"/><Relationship Id="rId2" Type="http://schemas.openxmlformats.org/officeDocument/2006/relationships/slideLayout" Target="../slideLayouts/slideLayout2.xml"/><Relationship Id="rId1" Type="http://schemas.openxmlformats.org/officeDocument/2006/relationships/tags" Target="../tags/tag219.xml"/><Relationship Id="rId4" Type="http://schemas.openxmlformats.org/officeDocument/2006/relationships/image" Target="../media/image272.png"/></Relationships>
</file>

<file path=ppt/slides/_rels/slide164.xml.rels><?xml version="1.0" encoding="UTF-8" standalone="yes"?>
<Relationships xmlns="http://schemas.openxmlformats.org/package/2006/relationships"><Relationship Id="rId3" Type="http://schemas.openxmlformats.org/officeDocument/2006/relationships/notesSlide" Target="../notesSlides/notesSlide163.xml"/><Relationship Id="rId2" Type="http://schemas.openxmlformats.org/officeDocument/2006/relationships/slideLayout" Target="../slideLayouts/slideLayout2.xml"/><Relationship Id="rId1" Type="http://schemas.openxmlformats.org/officeDocument/2006/relationships/tags" Target="../tags/tag220.xml"/><Relationship Id="rId4" Type="http://schemas.openxmlformats.org/officeDocument/2006/relationships/image" Target="../media/image273.png"/></Relationships>
</file>

<file path=ppt/slides/_rels/slide165.xml.rels><?xml version="1.0" encoding="UTF-8" standalone="yes"?>
<Relationships xmlns="http://schemas.openxmlformats.org/package/2006/relationships"><Relationship Id="rId3" Type="http://schemas.openxmlformats.org/officeDocument/2006/relationships/notesSlide" Target="../notesSlides/notesSlide164.xml"/><Relationship Id="rId2" Type="http://schemas.openxmlformats.org/officeDocument/2006/relationships/slideLayout" Target="../slideLayouts/slideLayout1.xml"/><Relationship Id="rId1" Type="http://schemas.openxmlformats.org/officeDocument/2006/relationships/tags" Target="../tags/tag221.xml"/></Relationships>
</file>

<file path=ppt/slides/_rels/slide166.xml.rels><?xml version="1.0" encoding="UTF-8" standalone="yes"?>
<Relationships xmlns="http://schemas.openxmlformats.org/package/2006/relationships"><Relationship Id="rId3" Type="http://schemas.openxmlformats.org/officeDocument/2006/relationships/notesSlide" Target="../notesSlides/notesSlide165.xml"/><Relationship Id="rId2" Type="http://schemas.openxmlformats.org/officeDocument/2006/relationships/slideLayout" Target="../slideLayouts/slideLayout2.xml"/><Relationship Id="rId1" Type="http://schemas.openxmlformats.org/officeDocument/2006/relationships/tags" Target="../tags/tag222.xml"/></Relationships>
</file>

<file path=ppt/slides/_rels/slide16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24.xml"/><Relationship Id="rId1" Type="http://schemas.openxmlformats.org/officeDocument/2006/relationships/tags" Target="../tags/tag223.xml"/><Relationship Id="rId5" Type="http://schemas.openxmlformats.org/officeDocument/2006/relationships/image" Target="../media/image221.png"/><Relationship Id="rId4" Type="http://schemas.openxmlformats.org/officeDocument/2006/relationships/notesSlide" Target="../notesSlides/notesSlide166.xml"/></Relationships>
</file>

<file path=ppt/slides/_rels/slide16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26.xml"/><Relationship Id="rId1" Type="http://schemas.openxmlformats.org/officeDocument/2006/relationships/tags" Target="../tags/tag225.xml"/><Relationship Id="rId6" Type="http://schemas.openxmlformats.org/officeDocument/2006/relationships/image" Target="../media/image276.png"/><Relationship Id="rId5" Type="http://schemas.openxmlformats.org/officeDocument/2006/relationships/image" Target="../media/image222.png"/><Relationship Id="rId4" Type="http://schemas.openxmlformats.org/officeDocument/2006/relationships/notesSlide" Target="../notesSlides/notesSlide167.xml"/></Relationships>
</file>

<file path=ppt/slides/_rels/slide169.xml.rels><?xml version="1.0" encoding="UTF-8" standalone="yes"?>
<Relationships xmlns="http://schemas.openxmlformats.org/package/2006/relationships"><Relationship Id="rId3" Type="http://schemas.openxmlformats.org/officeDocument/2006/relationships/notesSlide" Target="../notesSlides/notesSlide168.xml"/><Relationship Id="rId2" Type="http://schemas.openxmlformats.org/officeDocument/2006/relationships/slideLayout" Target="../slideLayouts/slideLayout1.xml"/><Relationship Id="rId1" Type="http://schemas.openxmlformats.org/officeDocument/2006/relationships/tags" Target="../tags/tag227.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tags" Target="../tags/tag34.xml"/></Relationships>
</file>

<file path=ppt/slides/_rels/slide170.xml.rels><?xml version="1.0" encoding="UTF-8" standalone="yes"?>
<Relationships xmlns="http://schemas.openxmlformats.org/package/2006/relationships"><Relationship Id="rId3" Type="http://schemas.openxmlformats.org/officeDocument/2006/relationships/notesSlide" Target="../notesSlides/notesSlide169.xml"/><Relationship Id="rId2" Type="http://schemas.openxmlformats.org/officeDocument/2006/relationships/slideLayout" Target="../slideLayouts/slideLayout1.xml"/><Relationship Id="rId1" Type="http://schemas.openxmlformats.org/officeDocument/2006/relationships/tags" Target="../tags/tag228.xml"/><Relationship Id="rId6" Type="http://schemas.openxmlformats.org/officeDocument/2006/relationships/image" Target="../media/image279.png"/><Relationship Id="rId5" Type="http://schemas.openxmlformats.org/officeDocument/2006/relationships/image" Target="../media/image278.png"/><Relationship Id="rId4" Type="http://schemas.openxmlformats.org/officeDocument/2006/relationships/image" Target="../media/image277.png"/></Relationships>
</file>

<file path=ppt/slides/_rels/slide171.xml.rels><?xml version="1.0" encoding="UTF-8" standalone="yes"?>
<Relationships xmlns="http://schemas.openxmlformats.org/package/2006/relationships"><Relationship Id="rId3" Type="http://schemas.openxmlformats.org/officeDocument/2006/relationships/notesSlide" Target="../notesSlides/notesSlide170.xml"/><Relationship Id="rId2" Type="http://schemas.openxmlformats.org/officeDocument/2006/relationships/slideLayout" Target="../slideLayouts/slideLayout1.xml"/><Relationship Id="rId1" Type="http://schemas.openxmlformats.org/officeDocument/2006/relationships/tags" Target="../tags/tag229.xml"/></Relationships>
</file>

<file path=ppt/slides/_rels/slide172.xml.rels><?xml version="1.0" encoding="UTF-8" standalone="yes"?>
<Relationships xmlns="http://schemas.openxmlformats.org/package/2006/relationships"><Relationship Id="rId3" Type="http://schemas.openxmlformats.org/officeDocument/2006/relationships/notesSlide" Target="../notesSlides/notesSlide171.xml"/><Relationship Id="rId2" Type="http://schemas.openxmlformats.org/officeDocument/2006/relationships/slideLayout" Target="../slideLayouts/slideLayout3.xml"/><Relationship Id="rId1" Type="http://schemas.openxmlformats.org/officeDocument/2006/relationships/tags" Target="../tags/tag230.xml"/><Relationship Id="rId4" Type="http://schemas.openxmlformats.org/officeDocument/2006/relationships/image" Target="../media/image223.jpeg"/></Relationships>
</file>

<file path=ppt/slides/_rels/slide173.xml.rels><?xml version="1.0" encoding="UTF-8" standalone="yes"?>
<Relationships xmlns="http://schemas.openxmlformats.org/package/2006/relationships"><Relationship Id="rId8" Type="http://schemas.microsoft.com/office/2007/relationships/diagramDrawing" Target="../diagrams/drawing21.xml"/><Relationship Id="rId3" Type="http://schemas.openxmlformats.org/officeDocument/2006/relationships/notesSlide" Target="../notesSlides/notesSlide172.xml"/><Relationship Id="rId7" Type="http://schemas.openxmlformats.org/officeDocument/2006/relationships/diagramColors" Target="../diagrams/colors21.xml"/><Relationship Id="rId2" Type="http://schemas.openxmlformats.org/officeDocument/2006/relationships/slideLayout" Target="../slideLayouts/slideLayout1.xml"/><Relationship Id="rId1" Type="http://schemas.openxmlformats.org/officeDocument/2006/relationships/tags" Target="../tags/tag231.xml"/><Relationship Id="rId6" Type="http://schemas.openxmlformats.org/officeDocument/2006/relationships/diagramQuickStyle" Target="../diagrams/quickStyle21.xml"/><Relationship Id="rId5" Type="http://schemas.openxmlformats.org/officeDocument/2006/relationships/diagramLayout" Target="../diagrams/layout21.xml"/><Relationship Id="rId4" Type="http://schemas.openxmlformats.org/officeDocument/2006/relationships/diagramData" Target="../diagrams/data23.xml"/></Relationships>
</file>

<file path=ppt/slides/_rels/slide174.xml.rels><?xml version="1.0" encoding="UTF-8" standalone="yes"?>
<Relationships xmlns="http://schemas.openxmlformats.org/package/2006/relationships"><Relationship Id="rId8" Type="http://schemas.microsoft.com/office/2007/relationships/diagramDrawing" Target="../diagrams/drawing22.xml"/><Relationship Id="rId3" Type="http://schemas.openxmlformats.org/officeDocument/2006/relationships/notesSlide" Target="../notesSlides/notesSlide173.xml"/><Relationship Id="rId7" Type="http://schemas.openxmlformats.org/officeDocument/2006/relationships/diagramColors" Target="../diagrams/colors22.xml"/><Relationship Id="rId2" Type="http://schemas.openxmlformats.org/officeDocument/2006/relationships/slideLayout" Target="../slideLayouts/slideLayout1.xml"/><Relationship Id="rId1" Type="http://schemas.openxmlformats.org/officeDocument/2006/relationships/tags" Target="../tags/tag232.xml"/><Relationship Id="rId6" Type="http://schemas.openxmlformats.org/officeDocument/2006/relationships/diagramQuickStyle" Target="../diagrams/quickStyle22.xml"/><Relationship Id="rId5" Type="http://schemas.openxmlformats.org/officeDocument/2006/relationships/diagramLayout" Target="../diagrams/layout22.xml"/><Relationship Id="rId4" Type="http://schemas.openxmlformats.org/officeDocument/2006/relationships/diagramData" Target="../diagrams/data24.xml"/></Relationships>
</file>

<file path=ppt/slides/_rels/slide175.xml.rels><?xml version="1.0" encoding="UTF-8" standalone="yes"?>
<Relationships xmlns="http://schemas.openxmlformats.org/package/2006/relationships"><Relationship Id="rId8" Type="http://schemas.microsoft.com/office/2007/relationships/diagramDrawing" Target="../diagrams/drawing23.xml"/><Relationship Id="rId3" Type="http://schemas.openxmlformats.org/officeDocument/2006/relationships/notesSlide" Target="../notesSlides/notesSlide174.xml"/><Relationship Id="rId7" Type="http://schemas.openxmlformats.org/officeDocument/2006/relationships/diagramColors" Target="../diagrams/colors23.xml"/><Relationship Id="rId2" Type="http://schemas.openxmlformats.org/officeDocument/2006/relationships/slideLayout" Target="../slideLayouts/slideLayout1.xml"/><Relationship Id="rId1" Type="http://schemas.openxmlformats.org/officeDocument/2006/relationships/tags" Target="../tags/tag233.xml"/><Relationship Id="rId6" Type="http://schemas.openxmlformats.org/officeDocument/2006/relationships/diagramQuickStyle" Target="../diagrams/quickStyle23.xml"/><Relationship Id="rId5" Type="http://schemas.openxmlformats.org/officeDocument/2006/relationships/diagramLayout" Target="../diagrams/layout23.xml"/><Relationship Id="rId4" Type="http://schemas.openxmlformats.org/officeDocument/2006/relationships/diagramData" Target="../diagrams/data25.xml"/></Relationships>
</file>

<file path=ppt/slides/_rels/slide176.xml.rels><?xml version="1.0" encoding="UTF-8" standalone="yes"?>
<Relationships xmlns="http://schemas.openxmlformats.org/package/2006/relationships"><Relationship Id="rId3" Type="http://schemas.openxmlformats.org/officeDocument/2006/relationships/notesSlide" Target="../notesSlides/notesSlide175.xml"/><Relationship Id="rId2" Type="http://schemas.openxmlformats.org/officeDocument/2006/relationships/slideLayout" Target="../slideLayouts/slideLayout6.xml"/><Relationship Id="rId1" Type="http://schemas.openxmlformats.org/officeDocument/2006/relationships/tags" Target="../tags/tag234.xml"/><Relationship Id="rId4" Type="http://schemas.openxmlformats.org/officeDocument/2006/relationships/image" Target="../media/image4.png"/></Relationships>
</file>

<file path=ppt/slides/_rels/slide177.xml.rels><?xml version="1.0" encoding="UTF-8" standalone="yes"?>
<Relationships xmlns="http://schemas.openxmlformats.org/package/2006/relationships"><Relationship Id="rId3" Type="http://schemas.openxmlformats.org/officeDocument/2006/relationships/notesSlide" Target="../notesSlides/notesSlide176.xml"/><Relationship Id="rId2" Type="http://schemas.openxmlformats.org/officeDocument/2006/relationships/slideLayout" Target="../slideLayouts/slideLayout6.xml"/><Relationship Id="rId1" Type="http://schemas.openxmlformats.org/officeDocument/2006/relationships/tags" Target="../tags/tag235.xml"/></Relationships>
</file>

<file path=ppt/slides/_rels/slide178.xml.rels><?xml version="1.0" encoding="UTF-8" standalone="yes"?>
<Relationships xmlns="http://schemas.openxmlformats.org/package/2006/relationships"><Relationship Id="rId3" Type="http://schemas.openxmlformats.org/officeDocument/2006/relationships/notesSlide" Target="../notesSlides/notesSlide177.xml"/><Relationship Id="rId2" Type="http://schemas.openxmlformats.org/officeDocument/2006/relationships/slideLayout" Target="../slideLayouts/slideLayout6.xml"/><Relationship Id="rId1" Type="http://schemas.openxmlformats.org/officeDocument/2006/relationships/tags" Target="../tags/tag236.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tags" Target="../tags/tag35.xml"/></Relationships>
</file>

<file path=ppt/slides/_rels/slide19.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notesSlide" Target="../notesSlides/notesSlide18.xml"/><Relationship Id="rId7" Type="http://schemas.openxmlformats.org/officeDocument/2006/relationships/diagramColors" Target="../diagrams/colors1.xml"/><Relationship Id="rId2" Type="http://schemas.openxmlformats.org/officeDocument/2006/relationships/slideLayout" Target="../slideLayouts/slideLayout1.xml"/><Relationship Id="rId1" Type="http://schemas.openxmlformats.org/officeDocument/2006/relationships/tags" Target="../tags/tag36.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tags" Target="../tags/tag14.xml"/><Relationship Id="rId4" Type="http://schemas.openxmlformats.org/officeDocument/2006/relationships/image" Target="../media/image5.wmf"/></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ags" Target="../tags/tag37.xml"/></Relationships>
</file>

<file path=ppt/slides/_rels/slide21.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notesSlide" Target="../notesSlides/notesSlide20.xml"/><Relationship Id="rId7" Type="http://schemas.openxmlformats.org/officeDocument/2006/relationships/diagramColors" Target="../diagrams/colors2.xml"/><Relationship Id="rId2" Type="http://schemas.openxmlformats.org/officeDocument/2006/relationships/slideLayout" Target="../slideLayouts/slideLayout1.xml"/><Relationship Id="rId1" Type="http://schemas.openxmlformats.org/officeDocument/2006/relationships/tags" Target="../tags/tag38.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22.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notesSlide" Target="../notesSlides/notesSlide21.xml"/><Relationship Id="rId7" Type="http://schemas.openxmlformats.org/officeDocument/2006/relationships/diagramColors" Target="../diagrams/colors3.xml"/><Relationship Id="rId2" Type="http://schemas.openxmlformats.org/officeDocument/2006/relationships/slideLayout" Target="../slideLayouts/slideLayout1.xml"/><Relationship Id="rId1" Type="http://schemas.openxmlformats.org/officeDocument/2006/relationships/tags" Target="../tags/tag39.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23.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notesSlide" Target="../notesSlides/notesSlide22.xml"/><Relationship Id="rId7" Type="http://schemas.openxmlformats.org/officeDocument/2006/relationships/diagramColors" Target="../diagrams/colors4.xml"/><Relationship Id="rId2" Type="http://schemas.openxmlformats.org/officeDocument/2006/relationships/slideLayout" Target="../slideLayouts/slideLayout1.xml"/><Relationship Id="rId1" Type="http://schemas.openxmlformats.org/officeDocument/2006/relationships/tags" Target="../tags/tag40.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3.xml"/><Relationship Id="rId1" Type="http://schemas.openxmlformats.org/officeDocument/2006/relationships/tags" Target="../tags/tag41.xml"/><Relationship Id="rId4" Type="http://schemas.openxmlformats.org/officeDocument/2006/relationships/image" Target="../media/image14.jpe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4.xml"/><Relationship Id="rId1" Type="http://schemas.openxmlformats.org/officeDocument/2006/relationships/tags" Target="../tags/tag42.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xml"/><Relationship Id="rId1" Type="http://schemas.openxmlformats.org/officeDocument/2006/relationships/tags" Target="../tags/tag43.xml"/><Relationship Id="rId4" Type="http://schemas.openxmlformats.org/officeDocument/2006/relationships/image" Target="../media/image15.png"/></Relationships>
</file>

<file path=ppt/slides/_rels/slide27.xml.rels><?xml version="1.0" encoding="UTF-8" standalone="yes"?>
<Relationships xmlns="http://schemas.openxmlformats.org/package/2006/relationships"><Relationship Id="rId8" Type="http://schemas.microsoft.com/office/2007/relationships/diagramDrawing" Target="../diagrams/drawing5.xml"/><Relationship Id="rId13" Type="http://schemas.microsoft.com/office/2007/relationships/diagramDrawing" Target="../diagrams/drawing6.xml"/><Relationship Id="rId3" Type="http://schemas.openxmlformats.org/officeDocument/2006/relationships/notesSlide" Target="../notesSlides/notesSlide26.xml"/><Relationship Id="rId7" Type="http://schemas.openxmlformats.org/officeDocument/2006/relationships/diagramColors" Target="../diagrams/colors5.xml"/><Relationship Id="rId12" Type="http://schemas.openxmlformats.org/officeDocument/2006/relationships/diagramColors" Target="../diagrams/colors6.xml"/><Relationship Id="rId2" Type="http://schemas.openxmlformats.org/officeDocument/2006/relationships/slideLayout" Target="../slideLayouts/slideLayout1.xml"/><Relationship Id="rId1" Type="http://schemas.openxmlformats.org/officeDocument/2006/relationships/tags" Target="../tags/tag44.xml"/><Relationship Id="rId6" Type="http://schemas.openxmlformats.org/officeDocument/2006/relationships/diagramQuickStyle" Target="../diagrams/quickStyle5.xml"/><Relationship Id="rId11" Type="http://schemas.openxmlformats.org/officeDocument/2006/relationships/diagramQuickStyle" Target="../diagrams/quickStyle6.xml"/><Relationship Id="rId5" Type="http://schemas.openxmlformats.org/officeDocument/2006/relationships/diagramLayout" Target="../diagrams/layout5.xml"/><Relationship Id="rId10" Type="http://schemas.openxmlformats.org/officeDocument/2006/relationships/diagramLayout" Target="../diagrams/layout6.xml"/><Relationship Id="rId4" Type="http://schemas.openxmlformats.org/officeDocument/2006/relationships/diagramData" Target="../diagrams/data5.xml"/><Relationship Id="rId9" Type="http://schemas.openxmlformats.org/officeDocument/2006/relationships/diagramData" Target="../diagrams/data6.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tags" Target="../tags/tag45.xml"/><Relationship Id="rId5" Type="http://schemas.openxmlformats.org/officeDocument/2006/relationships/image" Target="../media/image17.png"/><Relationship Id="rId4" Type="http://schemas.openxmlformats.org/officeDocument/2006/relationships/image" Target="../media/image16.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tags" Target="../tags/tag46.xml"/><Relationship Id="rId5" Type="http://schemas.openxmlformats.org/officeDocument/2006/relationships/image" Target="../media/image19.png"/><Relationship Id="rId4" Type="http://schemas.openxmlformats.org/officeDocument/2006/relationships/image" Target="../media/image18.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tags" Target="../tags/tag15.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48.xml"/><Relationship Id="rId1" Type="http://schemas.openxmlformats.org/officeDocument/2006/relationships/tags" Target="../tags/tag47.xml"/><Relationship Id="rId6" Type="http://schemas.openxmlformats.org/officeDocument/2006/relationships/image" Target="../media/image15.png"/><Relationship Id="rId5" Type="http://schemas.openxmlformats.org/officeDocument/2006/relationships/image" Target="../media/image20.png"/><Relationship Id="rId4" Type="http://schemas.openxmlformats.org/officeDocument/2006/relationships/notesSlide" Target="../notesSlides/notesSlide29.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xml"/><Relationship Id="rId1" Type="http://schemas.openxmlformats.org/officeDocument/2006/relationships/tags" Target="../tags/tag49.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xml"/><Relationship Id="rId1" Type="http://schemas.openxmlformats.org/officeDocument/2006/relationships/tags" Target="../tags/tag50.xml"/></Relationships>
</file>

<file path=ppt/slides/_rels/slide33.xml.rels><?xml version="1.0" encoding="UTF-8" standalone="yes"?>
<Relationships xmlns="http://schemas.openxmlformats.org/package/2006/relationships"><Relationship Id="rId8" Type="http://schemas.microsoft.com/office/2007/relationships/diagramDrawing" Target="../diagrams/drawing7.xml"/><Relationship Id="rId3" Type="http://schemas.openxmlformats.org/officeDocument/2006/relationships/notesSlide" Target="../notesSlides/notesSlide32.xml"/><Relationship Id="rId7" Type="http://schemas.openxmlformats.org/officeDocument/2006/relationships/diagramColors" Target="../diagrams/colors7.xml"/><Relationship Id="rId12" Type="http://schemas.openxmlformats.org/officeDocument/2006/relationships/image" Target="../media/image200.png"/><Relationship Id="rId2" Type="http://schemas.openxmlformats.org/officeDocument/2006/relationships/slideLayout" Target="../slideLayouts/slideLayout2.xml"/><Relationship Id="rId1" Type="http://schemas.openxmlformats.org/officeDocument/2006/relationships/tags" Target="../tags/tag51.xml"/><Relationship Id="rId6" Type="http://schemas.openxmlformats.org/officeDocument/2006/relationships/diagramQuickStyle" Target="../diagrams/quickStyle7.xml"/><Relationship Id="rId11" Type="http://schemas.openxmlformats.org/officeDocument/2006/relationships/image" Target="../media/image190.png"/><Relationship Id="rId5" Type="http://schemas.openxmlformats.org/officeDocument/2006/relationships/diagramLayout" Target="../diagrams/layout7.xml"/><Relationship Id="rId10" Type="http://schemas.openxmlformats.org/officeDocument/2006/relationships/image" Target="../media/image180.png"/><Relationship Id="rId4" Type="http://schemas.openxmlformats.org/officeDocument/2006/relationships/diagramData" Target="../diagrams/data7.xml"/><Relationship Id="rId9" Type="http://schemas.openxmlformats.org/officeDocument/2006/relationships/image" Target="../media/image170.png"/></Relationships>
</file>

<file path=ppt/slides/_rels/slide34.xml.rels><?xml version="1.0" encoding="UTF-8" standalone="yes"?>
<Relationships xmlns="http://schemas.openxmlformats.org/package/2006/relationships"><Relationship Id="rId8" Type="http://schemas.microsoft.com/office/2007/relationships/diagramDrawing" Target="../diagrams/drawing8.xml"/><Relationship Id="rId3" Type="http://schemas.openxmlformats.org/officeDocument/2006/relationships/notesSlide" Target="../notesSlides/notesSlide33.xml"/><Relationship Id="rId7" Type="http://schemas.openxmlformats.org/officeDocument/2006/relationships/diagramColors" Target="../diagrams/colors8.xml"/><Relationship Id="rId12" Type="http://schemas.openxmlformats.org/officeDocument/2006/relationships/image" Target="../media/image24.png"/><Relationship Id="rId2" Type="http://schemas.openxmlformats.org/officeDocument/2006/relationships/slideLayout" Target="../slideLayouts/slideLayout2.xml"/><Relationship Id="rId1" Type="http://schemas.openxmlformats.org/officeDocument/2006/relationships/tags" Target="../tags/tag52.xml"/><Relationship Id="rId6" Type="http://schemas.openxmlformats.org/officeDocument/2006/relationships/diagramQuickStyle" Target="../diagrams/quickStyle8.xml"/><Relationship Id="rId11" Type="http://schemas.openxmlformats.org/officeDocument/2006/relationships/image" Target="../media/image23.png"/><Relationship Id="rId5" Type="http://schemas.openxmlformats.org/officeDocument/2006/relationships/diagramLayout" Target="../diagrams/layout8.xml"/><Relationship Id="rId10" Type="http://schemas.openxmlformats.org/officeDocument/2006/relationships/image" Target="../media/image22.png"/><Relationship Id="rId4" Type="http://schemas.openxmlformats.org/officeDocument/2006/relationships/diagramData" Target="../diagrams/data8.xml"/><Relationship Id="rId9" Type="http://schemas.openxmlformats.org/officeDocument/2006/relationships/image" Target="../media/image219.png"/></Relationships>
</file>

<file path=ppt/slides/_rels/slide35.xml.rels><?xml version="1.0" encoding="UTF-8" standalone="yes"?>
<Relationships xmlns="http://schemas.openxmlformats.org/package/2006/relationships"><Relationship Id="rId8" Type="http://schemas.microsoft.com/office/2007/relationships/diagramDrawing" Target="../diagrams/drawing9.xml"/><Relationship Id="rId3" Type="http://schemas.openxmlformats.org/officeDocument/2006/relationships/notesSlide" Target="../notesSlides/notesSlide34.xml"/><Relationship Id="rId7" Type="http://schemas.openxmlformats.org/officeDocument/2006/relationships/diagramColors" Target="../diagrams/colors9.xml"/><Relationship Id="rId2" Type="http://schemas.openxmlformats.org/officeDocument/2006/relationships/slideLayout" Target="../slideLayouts/slideLayout1.xml"/><Relationship Id="rId1" Type="http://schemas.openxmlformats.org/officeDocument/2006/relationships/tags" Target="../tags/tag53.xml"/><Relationship Id="rId6" Type="http://schemas.openxmlformats.org/officeDocument/2006/relationships/diagramQuickStyle" Target="../diagrams/quickStyle9.xml"/><Relationship Id="rId5" Type="http://schemas.openxmlformats.org/officeDocument/2006/relationships/diagramLayout" Target="../diagrams/layout9.xml"/><Relationship Id="rId4" Type="http://schemas.openxmlformats.org/officeDocument/2006/relationships/diagramData" Target="../diagrams/data9.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xml"/><Relationship Id="rId1" Type="http://schemas.openxmlformats.org/officeDocument/2006/relationships/tags" Target="../tags/tag54.xml"/><Relationship Id="rId4" Type="http://schemas.openxmlformats.org/officeDocument/2006/relationships/image" Target="../media/image15.png"/></Relationships>
</file>

<file path=ppt/slides/_rels/slide37.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notesSlide" Target="../notesSlides/notesSlide36.xml"/><Relationship Id="rId7" Type="http://schemas.openxmlformats.org/officeDocument/2006/relationships/image" Target="../media/image26.png"/><Relationship Id="rId2" Type="http://schemas.openxmlformats.org/officeDocument/2006/relationships/slideLayout" Target="../slideLayouts/slideLayout1.xml"/><Relationship Id="rId1" Type="http://schemas.openxmlformats.org/officeDocument/2006/relationships/tags" Target="../tags/tag55.xml"/><Relationship Id="rId6" Type="http://schemas.openxmlformats.org/officeDocument/2006/relationships/image" Target="../media/image25.png"/><Relationship Id="rId5" Type="http://schemas.openxmlformats.org/officeDocument/2006/relationships/image" Target="../media/image21.png"/><Relationship Id="rId4" Type="http://schemas.openxmlformats.org/officeDocument/2006/relationships/image" Target="../media/image15.png"/></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57.xml"/><Relationship Id="rId1" Type="http://schemas.openxmlformats.org/officeDocument/2006/relationships/tags" Target="../tags/tag56.xml"/><Relationship Id="rId5" Type="http://schemas.openxmlformats.org/officeDocument/2006/relationships/image" Target="../media/image28.png"/><Relationship Id="rId4" Type="http://schemas.openxmlformats.org/officeDocument/2006/relationships/notesSlide" Target="../notesSlides/notesSlide37.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3.xml"/><Relationship Id="rId1" Type="http://schemas.openxmlformats.org/officeDocument/2006/relationships/tags" Target="../tags/tag58.xml"/><Relationship Id="rId4" Type="http://schemas.openxmlformats.org/officeDocument/2006/relationships/image" Target="../media/image29.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6.xml"/><Relationship Id="rId1" Type="http://schemas.openxmlformats.org/officeDocument/2006/relationships/tags" Target="../tags/tag16.xml"/><Relationship Id="rId4" Type="http://schemas.openxmlformats.org/officeDocument/2006/relationships/image" Target="../media/image6.jpe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4.xml"/><Relationship Id="rId1" Type="http://schemas.openxmlformats.org/officeDocument/2006/relationships/tags" Target="../tags/tag59.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1.xml"/><Relationship Id="rId1" Type="http://schemas.openxmlformats.org/officeDocument/2006/relationships/tags" Target="../tags/tag60.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1.xml"/><Relationship Id="rId1" Type="http://schemas.openxmlformats.org/officeDocument/2006/relationships/tags" Target="../tags/tag61.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1.xml"/><Relationship Id="rId1" Type="http://schemas.openxmlformats.org/officeDocument/2006/relationships/tags" Target="../tags/tag62.xml"/><Relationship Id="rId4" Type="http://schemas.openxmlformats.org/officeDocument/2006/relationships/image" Target="../media/image15.png"/></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4.xml"/><Relationship Id="rId1" Type="http://schemas.openxmlformats.org/officeDocument/2006/relationships/tags" Target="../tags/tag63.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notesSlide" Target="../notesSlides/notesSlide43.xml"/></Relationships>
</file>

<file path=ppt/slides/_rels/slide45.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notesSlide" Target="../notesSlides/notesSlide44.xml"/><Relationship Id="rId7" Type="http://schemas.openxmlformats.org/officeDocument/2006/relationships/image" Target="../media/image42.png"/><Relationship Id="rId2" Type="http://schemas.openxmlformats.org/officeDocument/2006/relationships/slideLayout" Target="../slideLayouts/slideLayout1.xml"/><Relationship Id="rId1" Type="http://schemas.openxmlformats.org/officeDocument/2006/relationships/tags" Target="../tags/tag65.xml"/><Relationship Id="rId6" Type="http://schemas.openxmlformats.org/officeDocument/2006/relationships/image" Target="../media/image41.png"/><Relationship Id="rId5" Type="http://schemas.openxmlformats.org/officeDocument/2006/relationships/image" Target="../media/image31.png"/><Relationship Id="rId10" Type="http://schemas.openxmlformats.org/officeDocument/2006/relationships/image" Target="../media/image45.png"/><Relationship Id="rId4" Type="http://schemas.openxmlformats.org/officeDocument/2006/relationships/image" Target="../media/image30.png"/><Relationship Id="rId9" Type="http://schemas.openxmlformats.org/officeDocument/2006/relationships/image" Target="../media/image44.png"/></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7.xml"/><Relationship Id="rId1" Type="http://schemas.openxmlformats.org/officeDocument/2006/relationships/tags" Target="../tags/tag66.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notesSlide" Target="../notesSlides/notesSlide45.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1.xml"/><Relationship Id="rId1" Type="http://schemas.openxmlformats.org/officeDocument/2006/relationships/tags" Target="../tags/tag68.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32.png"/></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70.xml"/><Relationship Id="rId1" Type="http://schemas.openxmlformats.org/officeDocument/2006/relationships/tags" Target="../tags/tag69.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notesSlide" Target="../notesSlides/notesSlide47.xml"/></Relationships>
</file>

<file path=ppt/slides/_rels/slide49.xml.rels><?xml version="1.0" encoding="UTF-8" standalone="yes"?>
<Relationships xmlns="http://schemas.openxmlformats.org/package/2006/relationships"><Relationship Id="rId8" Type="http://schemas.openxmlformats.org/officeDocument/2006/relationships/image" Target="../media/image57.png"/><Relationship Id="rId3" Type="http://schemas.openxmlformats.org/officeDocument/2006/relationships/notesSlide" Target="../notesSlides/notesSlide48.xml"/><Relationship Id="rId7" Type="http://schemas.openxmlformats.org/officeDocument/2006/relationships/image" Target="../media/image56.png"/><Relationship Id="rId2" Type="http://schemas.openxmlformats.org/officeDocument/2006/relationships/slideLayout" Target="../slideLayouts/slideLayout1.xml"/><Relationship Id="rId1" Type="http://schemas.openxmlformats.org/officeDocument/2006/relationships/tags" Target="../tags/tag71.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33.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18.xml"/><Relationship Id="rId1" Type="http://schemas.openxmlformats.org/officeDocument/2006/relationships/tags" Target="../tags/tag17.xml"/><Relationship Id="rId5" Type="http://schemas.openxmlformats.org/officeDocument/2006/relationships/image" Target="../media/image7.emf"/><Relationship Id="rId4" Type="http://schemas.openxmlformats.org/officeDocument/2006/relationships/notesSlide" Target="../notesSlides/notesSlide4.xml"/></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73.xml"/><Relationship Id="rId1" Type="http://schemas.openxmlformats.org/officeDocument/2006/relationships/tags" Target="../tags/tag72.xml"/><Relationship Id="rId5" Type="http://schemas.openxmlformats.org/officeDocument/2006/relationships/image" Target="../media/image34.png"/><Relationship Id="rId4" Type="http://schemas.openxmlformats.org/officeDocument/2006/relationships/notesSlide" Target="../notesSlides/notesSlide49.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1.xml"/><Relationship Id="rId1" Type="http://schemas.openxmlformats.org/officeDocument/2006/relationships/tags" Target="../tags/tag74.xml"/><Relationship Id="rId5" Type="http://schemas.openxmlformats.org/officeDocument/2006/relationships/image" Target="../media/image36.jpeg"/><Relationship Id="rId4" Type="http://schemas.openxmlformats.org/officeDocument/2006/relationships/image" Target="../media/image35.jpeg"/></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1.xml"/><Relationship Id="rId1" Type="http://schemas.openxmlformats.org/officeDocument/2006/relationships/tags" Target="../tags/tag75.xml"/><Relationship Id="rId4" Type="http://schemas.openxmlformats.org/officeDocument/2006/relationships/image" Target="../media/image39.png"/></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77.xml"/><Relationship Id="rId1" Type="http://schemas.openxmlformats.org/officeDocument/2006/relationships/tags" Target="../tags/tag76.xml"/><Relationship Id="rId6" Type="http://schemas.openxmlformats.org/officeDocument/2006/relationships/image" Target="../media/image15.png"/><Relationship Id="rId5" Type="http://schemas.openxmlformats.org/officeDocument/2006/relationships/image" Target="../media/image40.png"/><Relationship Id="rId4" Type="http://schemas.openxmlformats.org/officeDocument/2006/relationships/notesSlide" Target="../notesSlides/notesSlide52.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1.xml"/><Relationship Id="rId1" Type="http://schemas.openxmlformats.org/officeDocument/2006/relationships/tags" Target="../tags/tag78.xml"/><Relationship Id="rId4" Type="http://schemas.openxmlformats.org/officeDocument/2006/relationships/image" Target="../media/image48.png"/></Relationships>
</file>

<file path=ppt/slides/_rels/slide5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0.xml"/><Relationship Id="rId1" Type="http://schemas.openxmlformats.org/officeDocument/2006/relationships/tags" Target="../tags/tag79.xml"/><Relationship Id="rId5" Type="http://schemas.openxmlformats.org/officeDocument/2006/relationships/image" Target="../media/image53.png"/><Relationship Id="rId4" Type="http://schemas.openxmlformats.org/officeDocument/2006/relationships/notesSlide" Target="../notesSlides/notesSlide54.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2.xml"/><Relationship Id="rId1" Type="http://schemas.openxmlformats.org/officeDocument/2006/relationships/tags" Target="../tags/tag81.xml"/><Relationship Id="rId5" Type="http://schemas.openxmlformats.org/officeDocument/2006/relationships/image" Target="../media/image66.png"/><Relationship Id="rId4" Type="http://schemas.openxmlformats.org/officeDocument/2006/relationships/image" Target="../media/image58.png"/></Relationships>
</file>

<file path=ppt/slides/_rels/slide57.xml.rels><?xml version="1.0" encoding="UTF-8" standalone="yes"?>
<Relationships xmlns="http://schemas.openxmlformats.org/package/2006/relationships"><Relationship Id="rId3" Type="http://schemas.openxmlformats.org/officeDocument/2006/relationships/tags" Target="../tags/tag84.xml"/><Relationship Id="rId7" Type="http://schemas.openxmlformats.org/officeDocument/2006/relationships/image" Target="../media/image60.png"/><Relationship Id="rId2" Type="http://schemas.openxmlformats.org/officeDocument/2006/relationships/tags" Target="../tags/tag83.xml"/><Relationship Id="rId1" Type="http://schemas.openxmlformats.org/officeDocument/2006/relationships/tags" Target="../tags/tag82.xml"/><Relationship Id="rId6" Type="http://schemas.openxmlformats.org/officeDocument/2006/relationships/image" Target="../media/image59.jpeg"/><Relationship Id="rId5" Type="http://schemas.openxmlformats.org/officeDocument/2006/relationships/notesSlide" Target="../notesSlides/notesSlide56.xml"/><Relationship Id="rId4"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1.xml"/><Relationship Id="rId1" Type="http://schemas.openxmlformats.org/officeDocument/2006/relationships/tags" Target="../tags/tag85.xml"/><Relationship Id="rId5" Type="http://schemas.openxmlformats.org/officeDocument/2006/relationships/image" Target="../media/image70.png"/><Relationship Id="rId4" Type="http://schemas.openxmlformats.org/officeDocument/2006/relationships/image" Target="../media/image61.png"/></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2.xml"/><Relationship Id="rId1" Type="http://schemas.openxmlformats.org/officeDocument/2006/relationships/tags" Target="../tags/tag86.xml"/><Relationship Id="rId4" Type="http://schemas.openxmlformats.org/officeDocument/2006/relationships/image" Target="../media/image6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20.xml"/><Relationship Id="rId1" Type="http://schemas.openxmlformats.org/officeDocument/2006/relationships/tags" Target="../tags/tag19.xml"/><Relationship Id="rId5" Type="http://schemas.openxmlformats.org/officeDocument/2006/relationships/image" Target="../media/image8.jpeg"/><Relationship Id="rId4" Type="http://schemas.openxmlformats.org/officeDocument/2006/relationships/notesSlide" Target="../notesSlides/notesSlide5.xml"/></Relationships>
</file>

<file path=ppt/slides/_rels/slide6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8.xml"/><Relationship Id="rId1" Type="http://schemas.openxmlformats.org/officeDocument/2006/relationships/tags" Target="../tags/tag87.xml"/><Relationship Id="rId5" Type="http://schemas.openxmlformats.org/officeDocument/2006/relationships/image" Target="../media/image63.jpeg"/><Relationship Id="rId4" Type="http://schemas.openxmlformats.org/officeDocument/2006/relationships/notesSlide" Target="../notesSlides/notesSlide59.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1.xml"/><Relationship Id="rId1" Type="http://schemas.openxmlformats.org/officeDocument/2006/relationships/tags" Target="../tags/tag89.xml"/><Relationship Id="rId4" Type="http://schemas.openxmlformats.org/officeDocument/2006/relationships/image" Target="../media/image64.png"/></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3.xml"/><Relationship Id="rId1" Type="http://schemas.openxmlformats.org/officeDocument/2006/relationships/tags" Target="../tags/tag90.xml"/><Relationship Id="rId4" Type="http://schemas.openxmlformats.org/officeDocument/2006/relationships/image" Target="../media/image65.jpg"/></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1.xml"/><Relationship Id="rId1" Type="http://schemas.openxmlformats.org/officeDocument/2006/relationships/tags" Target="../tags/tag91.x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4.xml"/><Relationship Id="rId1" Type="http://schemas.openxmlformats.org/officeDocument/2006/relationships/tags" Target="../tags/tag92.xml"/></Relationships>
</file>

<file path=ppt/slides/_rels/slide65.xml.rels><?xml version="1.0" encoding="UTF-8" standalone="yes"?>
<Relationships xmlns="http://schemas.openxmlformats.org/package/2006/relationships"><Relationship Id="rId8" Type="http://schemas.microsoft.com/office/2007/relationships/diagramDrawing" Target="../diagrams/drawing10.xml"/><Relationship Id="rId3" Type="http://schemas.openxmlformats.org/officeDocument/2006/relationships/notesSlide" Target="../notesSlides/notesSlide64.xml"/><Relationship Id="rId7" Type="http://schemas.openxmlformats.org/officeDocument/2006/relationships/diagramColors" Target="../diagrams/colors10.xml"/><Relationship Id="rId2" Type="http://schemas.openxmlformats.org/officeDocument/2006/relationships/slideLayout" Target="../slideLayouts/slideLayout1.xml"/><Relationship Id="rId1" Type="http://schemas.openxmlformats.org/officeDocument/2006/relationships/tags" Target="../tags/tag93.xml"/><Relationship Id="rId6" Type="http://schemas.openxmlformats.org/officeDocument/2006/relationships/diagramQuickStyle" Target="../diagrams/quickStyle10.xml"/><Relationship Id="rId5" Type="http://schemas.openxmlformats.org/officeDocument/2006/relationships/diagramLayout" Target="../diagrams/layout10.xml"/><Relationship Id="rId4" Type="http://schemas.openxmlformats.org/officeDocument/2006/relationships/diagramData" Target="../diagrams/data10.xml"/></Relationships>
</file>

<file path=ppt/slides/_rels/slide66.xml.rels><?xml version="1.0" encoding="UTF-8" standalone="yes"?>
<Relationships xmlns="http://schemas.openxmlformats.org/package/2006/relationships"><Relationship Id="rId8" Type="http://schemas.microsoft.com/office/2007/relationships/diagramDrawing" Target="../diagrams/drawing11.xml"/><Relationship Id="rId13" Type="http://schemas.openxmlformats.org/officeDocument/2006/relationships/image" Target="../media/image15.png"/><Relationship Id="rId3" Type="http://schemas.openxmlformats.org/officeDocument/2006/relationships/notesSlide" Target="../notesSlides/notesSlide65.xml"/><Relationship Id="rId7" Type="http://schemas.openxmlformats.org/officeDocument/2006/relationships/diagramColors" Target="../diagrams/colors11.xml"/><Relationship Id="rId12" Type="http://schemas.openxmlformats.org/officeDocument/2006/relationships/diagramColors" Target="../diagrams/colors11.xml"/><Relationship Id="rId2" Type="http://schemas.openxmlformats.org/officeDocument/2006/relationships/slideLayout" Target="../slideLayouts/slideLayout1.xml"/><Relationship Id="rId1" Type="http://schemas.openxmlformats.org/officeDocument/2006/relationships/tags" Target="../tags/tag94.xml"/><Relationship Id="rId6" Type="http://schemas.openxmlformats.org/officeDocument/2006/relationships/diagramQuickStyle" Target="../diagrams/quickStyle11.xml"/><Relationship Id="rId11" Type="http://schemas.openxmlformats.org/officeDocument/2006/relationships/diagramQuickStyle" Target="../diagrams/quickStyle11.xml"/><Relationship Id="rId5" Type="http://schemas.openxmlformats.org/officeDocument/2006/relationships/diagramLayout" Target="../diagrams/layout11.xml"/><Relationship Id="rId10" Type="http://schemas.openxmlformats.org/officeDocument/2006/relationships/diagramLayout" Target="../diagrams/layout11.xml"/><Relationship Id="rId4" Type="http://schemas.openxmlformats.org/officeDocument/2006/relationships/diagramData" Target="../diagrams/data11.xml"/><Relationship Id="rId9" Type="http://schemas.openxmlformats.org/officeDocument/2006/relationships/diagramData" Target="../diagrams/data12.xml"/></Relationships>
</file>

<file path=ppt/slides/_rels/slide67.xml.rels><?xml version="1.0" encoding="UTF-8" standalone="yes"?>
<Relationships xmlns="http://schemas.openxmlformats.org/package/2006/relationships"><Relationship Id="rId8" Type="http://schemas.microsoft.com/office/2007/relationships/diagramDrawing" Target="../diagrams/drawing12.xml"/><Relationship Id="rId3" Type="http://schemas.openxmlformats.org/officeDocument/2006/relationships/notesSlide" Target="../notesSlides/notesSlide66.xml"/><Relationship Id="rId7" Type="http://schemas.openxmlformats.org/officeDocument/2006/relationships/diagramColors" Target="../diagrams/colors12.xml"/><Relationship Id="rId2" Type="http://schemas.openxmlformats.org/officeDocument/2006/relationships/slideLayout" Target="../slideLayouts/slideLayout1.xml"/><Relationship Id="rId1" Type="http://schemas.openxmlformats.org/officeDocument/2006/relationships/tags" Target="../tags/tag95.xml"/><Relationship Id="rId6" Type="http://schemas.openxmlformats.org/officeDocument/2006/relationships/diagramQuickStyle" Target="../diagrams/quickStyle12.xml"/><Relationship Id="rId5" Type="http://schemas.openxmlformats.org/officeDocument/2006/relationships/diagramLayout" Target="../diagrams/layout12.xml"/><Relationship Id="rId4" Type="http://schemas.openxmlformats.org/officeDocument/2006/relationships/diagramData" Target="../diagrams/data13.xml"/></Relationships>
</file>

<file path=ppt/slides/_rels/slide68.xml.rels><?xml version="1.0" encoding="UTF-8" standalone="yes"?>
<Relationships xmlns="http://schemas.openxmlformats.org/package/2006/relationships"><Relationship Id="rId8" Type="http://schemas.openxmlformats.org/officeDocument/2006/relationships/image" Target="../media/image77.png"/><Relationship Id="rId3" Type="http://schemas.openxmlformats.org/officeDocument/2006/relationships/slideLayout" Target="../slideLayouts/slideLayout1.xml"/><Relationship Id="rId7" Type="http://schemas.openxmlformats.org/officeDocument/2006/relationships/image" Target="../media/image76.png"/><Relationship Id="rId2" Type="http://schemas.openxmlformats.org/officeDocument/2006/relationships/tags" Target="../tags/tag97.xml"/><Relationship Id="rId1" Type="http://schemas.openxmlformats.org/officeDocument/2006/relationships/tags" Target="../tags/tag96.xml"/><Relationship Id="rId6" Type="http://schemas.openxmlformats.org/officeDocument/2006/relationships/image" Target="../media/image75.png"/><Relationship Id="rId5" Type="http://schemas.openxmlformats.org/officeDocument/2006/relationships/image" Target="../media/image67.png"/><Relationship Id="rId4" Type="http://schemas.openxmlformats.org/officeDocument/2006/relationships/notesSlide" Target="../notesSlides/notesSlide67.xml"/><Relationship Id="rId9" Type="http://schemas.openxmlformats.org/officeDocument/2006/relationships/image" Target="../media/image78.png"/></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1.xml"/><Relationship Id="rId1" Type="http://schemas.openxmlformats.org/officeDocument/2006/relationships/tags" Target="../tags/tag98.xml"/><Relationship Id="rId4" Type="http://schemas.openxmlformats.org/officeDocument/2006/relationships/image" Target="../media/image79.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6.xml"/><Relationship Id="rId1" Type="http://schemas.openxmlformats.org/officeDocument/2006/relationships/tags" Target="../tags/tag21.xml"/><Relationship Id="rId4" Type="http://schemas.openxmlformats.org/officeDocument/2006/relationships/hyperlink" Target="http://www.strongtie.com/workshops" TargetMode="External"/></Relationships>
</file>

<file path=ppt/slides/_rels/slide70.xml.rels><?xml version="1.0" encoding="UTF-8" standalone="yes"?>
<Relationships xmlns="http://schemas.openxmlformats.org/package/2006/relationships"><Relationship Id="rId8" Type="http://schemas.openxmlformats.org/officeDocument/2006/relationships/image" Target="../media/image9.emf"/><Relationship Id="rId3" Type="http://schemas.openxmlformats.org/officeDocument/2006/relationships/tags" Target="../tags/tag101.xml"/><Relationship Id="rId7" Type="http://schemas.openxmlformats.org/officeDocument/2006/relationships/image" Target="../media/image68.emf"/><Relationship Id="rId2" Type="http://schemas.openxmlformats.org/officeDocument/2006/relationships/tags" Target="../tags/tag100.xml"/><Relationship Id="rId1" Type="http://schemas.openxmlformats.org/officeDocument/2006/relationships/tags" Target="../tags/tag99.xml"/><Relationship Id="rId6" Type="http://schemas.openxmlformats.org/officeDocument/2006/relationships/notesSlide" Target="../notesSlides/notesSlide69.xml"/><Relationship Id="rId5" Type="http://schemas.openxmlformats.org/officeDocument/2006/relationships/slideLayout" Target="../slideLayouts/slideLayout1.xml"/><Relationship Id="rId4" Type="http://schemas.openxmlformats.org/officeDocument/2006/relationships/tags" Target="../tags/tag102.xml"/></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1.xml"/><Relationship Id="rId1" Type="http://schemas.openxmlformats.org/officeDocument/2006/relationships/tags" Target="../tags/tag103.xml"/></Relationships>
</file>

<file path=ppt/slides/_rels/slide72.xml.rels><?xml version="1.0" encoding="UTF-8" standalone="yes"?>
<Relationships xmlns="http://schemas.openxmlformats.org/package/2006/relationships"><Relationship Id="rId8" Type="http://schemas.openxmlformats.org/officeDocument/2006/relationships/image" Target="../media/image85.png"/><Relationship Id="rId13" Type="http://schemas.openxmlformats.org/officeDocument/2006/relationships/image" Target="../media/image90.png"/><Relationship Id="rId3" Type="http://schemas.openxmlformats.org/officeDocument/2006/relationships/notesSlide" Target="../notesSlides/notesSlide71.xml"/><Relationship Id="rId7" Type="http://schemas.openxmlformats.org/officeDocument/2006/relationships/image" Target="../media/image84.png"/><Relationship Id="rId12" Type="http://schemas.openxmlformats.org/officeDocument/2006/relationships/image" Target="../media/image89.png"/><Relationship Id="rId2" Type="http://schemas.openxmlformats.org/officeDocument/2006/relationships/slideLayout" Target="../slideLayouts/slideLayout1.xml"/><Relationship Id="rId1" Type="http://schemas.openxmlformats.org/officeDocument/2006/relationships/tags" Target="../tags/tag104.xml"/><Relationship Id="rId6" Type="http://schemas.openxmlformats.org/officeDocument/2006/relationships/image" Target="../media/image83.png"/><Relationship Id="rId11" Type="http://schemas.openxmlformats.org/officeDocument/2006/relationships/image" Target="../media/image88.png"/><Relationship Id="rId5" Type="http://schemas.openxmlformats.org/officeDocument/2006/relationships/image" Target="../media/image82.png"/><Relationship Id="rId15" Type="http://schemas.openxmlformats.org/officeDocument/2006/relationships/image" Target="../media/image92.png"/><Relationship Id="rId10" Type="http://schemas.openxmlformats.org/officeDocument/2006/relationships/image" Target="../media/image87.png"/><Relationship Id="rId4" Type="http://schemas.openxmlformats.org/officeDocument/2006/relationships/image" Target="../media/image81.png"/><Relationship Id="rId9" Type="http://schemas.openxmlformats.org/officeDocument/2006/relationships/image" Target="../media/image86.png"/><Relationship Id="rId14" Type="http://schemas.openxmlformats.org/officeDocument/2006/relationships/image" Target="../media/image91.png"/></Relationships>
</file>

<file path=ppt/slides/_rels/slide73.xml.rels><?xml version="1.0" encoding="UTF-8" standalone="yes"?>
<Relationships xmlns="http://schemas.openxmlformats.org/package/2006/relationships"><Relationship Id="rId8" Type="http://schemas.openxmlformats.org/officeDocument/2006/relationships/image" Target="../media/image96.png"/><Relationship Id="rId13" Type="http://schemas.openxmlformats.org/officeDocument/2006/relationships/image" Target="../media/image101.png"/><Relationship Id="rId3" Type="http://schemas.openxmlformats.org/officeDocument/2006/relationships/notesSlide" Target="../notesSlides/notesSlide72.xml"/><Relationship Id="rId7" Type="http://schemas.openxmlformats.org/officeDocument/2006/relationships/image" Target="../media/image95.png"/><Relationship Id="rId12" Type="http://schemas.openxmlformats.org/officeDocument/2006/relationships/image" Target="../media/image100.png"/><Relationship Id="rId2" Type="http://schemas.openxmlformats.org/officeDocument/2006/relationships/slideLayout" Target="../slideLayouts/slideLayout1.xml"/><Relationship Id="rId1" Type="http://schemas.openxmlformats.org/officeDocument/2006/relationships/tags" Target="../tags/tag105.xml"/><Relationship Id="rId6" Type="http://schemas.openxmlformats.org/officeDocument/2006/relationships/image" Target="../media/image94.png"/><Relationship Id="rId11" Type="http://schemas.openxmlformats.org/officeDocument/2006/relationships/image" Target="../media/image99.png"/><Relationship Id="rId5" Type="http://schemas.openxmlformats.org/officeDocument/2006/relationships/image" Target="../media/image93.png"/><Relationship Id="rId10" Type="http://schemas.openxmlformats.org/officeDocument/2006/relationships/image" Target="../media/image98.png"/><Relationship Id="rId4" Type="http://schemas.openxmlformats.org/officeDocument/2006/relationships/image" Target="../media/image81.png"/><Relationship Id="rId9" Type="http://schemas.openxmlformats.org/officeDocument/2006/relationships/image" Target="../media/image97.png"/></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73.xml"/><Relationship Id="rId7" Type="http://schemas.openxmlformats.org/officeDocument/2006/relationships/image" Target="../media/image105.png"/><Relationship Id="rId2" Type="http://schemas.openxmlformats.org/officeDocument/2006/relationships/slideLayout" Target="../slideLayouts/slideLayout2.xml"/><Relationship Id="rId1" Type="http://schemas.openxmlformats.org/officeDocument/2006/relationships/tags" Target="../tags/tag106.xml"/><Relationship Id="rId6" Type="http://schemas.openxmlformats.org/officeDocument/2006/relationships/image" Target="../media/image104.png"/><Relationship Id="rId5" Type="http://schemas.openxmlformats.org/officeDocument/2006/relationships/image" Target="../media/image103.png"/><Relationship Id="rId4" Type="http://schemas.openxmlformats.org/officeDocument/2006/relationships/image" Target="../media/image102.png"/></Relationships>
</file>

<file path=ppt/slides/_rels/slide75.xml.rels><?xml version="1.0" encoding="UTF-8" standalone="yes"?>
<Relationships xmlns="http://schemas.openxmlformats.org/package/2006/relationships"><Relationship Id="rId8" Type="http://schemas.microsoft.com/office/2007/relationships/diagramDrawing" Target="../diagrams/drawing13.xml"/><Relationship Id="rId13" Type="http://schemas.openxmlformats.org/officeDocument/2006/relationships/image" Target="../media/image110.png"/><Relationship Id="rId3" Type="http://schemas.openxmlformats.org/officeDocument/2006/relationships/notesSlide" Target="../notesSlides/notesSlide74.xml"/><Relationship Id="rId7" Type="http://schemas.openxmlformats.org/officeDocument/2006/relationships/diagramColors" Target="../diagrams/colors13.xml"/><Relationship Id="rId12" Type="http://schemas.openxmlformats.org/officeDocument/2006/relationships/diagramColors" Target="../diagrams/colors13.xml"/><Relationship Id="rId2" Type="http://schemas.openxmlformats.org/officeDocument/2006/relationships/slideLayout" Target="../slideLayouts/slideLayout1.xml"/><Relationship Id="rId16" Type="http://schemas.openxmlformats.org/officeDocument/2006/relationships/image" Target="../media/image113.png"/><Relationship Id="rId1" Type="http://schemas.openxmlformats.org/officeDocument/2006/relationships/tags" Target="../tags/tag107.xml"/><Relationship Id="rId6" Type="http://schemas.openxmlformats.org/officeDocument/2006/relationships/diagramQuickStyle" Target="../diagrams/quickStyle13.xml"/><Relationship Id="rId11" Type="http://schemas.openxmlformats.org/officeDocument/2006/relationships/diagramQuickStyle" Target="../diagrams/quickStyle13.xml"/><Relationship Id="rId5" Type="http://schemas.openxmlformats.org/officeDocument/2006/relationships/diagramLayout" Target="../diagrams/layout13.xml"/><Relationship Id="rId15" Type="http://schemas.openxmlformats.org/officeDocument/2006/relationships/image" Target="../media/image112.png"/><Relationship Id="rId10" Type="http://schemas.openxmlformats.org/officeDocument/2006/relationships/diagramLayout" Target="../diagrams/layout13.xml"/><Relationship Id="rId4" Type="http://schemas.openxmlformats.org/officeDocument/2006/relationships/diagramData" Target="../diagrams/data14.xml"/><Relationship Id="rId9" Type="http://schemas.openxmlformats.org/officeDocument/2006/relationships/diagramData" Target="../diagrams/data15.xml"/><Relationship Id="rId14" Type="http://schemas.openxmlformats.org/officeDocument/2006/relationships/image" Target="../media/image111.png"/></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75.xml"/><Relationship Id="rId2" Type="http://schemas.openxmlformats.org/officeDocument/2006/relationships/slideLayout" Target="../slideLayouts/slideLayout1.xml"/><Relationship Id="rId1" Type="http://schemas.openxmlformats.org/officeDocument/2006/relationships/tags" Target="../tags/tag108.xml"/><Relationship Id="rId4" Type="http://schemas.openxmlformats.org/officeDocument/2006/relationships/image" Target="../media/image15.png"/></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76.xml"/><Relationship Id="rId2" Type="http://schemas.openxmlformats.org/officeDocument/2006/relationships/slideLayout" Target="../slideLayouts/slideLayout1.xml"/><Relationship Id="rId1" Type="http://schemas.openxmlformats.org/officeDocument/2006/relationships/tags" Target="../tags/tag109.xml"/></Relationships>
</file>

<file path=ppt/slides/_rels/slide78.xml.rels><?xml version="1.0" encoding="UTF-8" standalone="yes"?>
<Relationships xmlns="http://schemas.openxmlformats.org/package/2006/relationships"><Relationship Id="rId8" Type="http://schemas.openxmlformats.org/officeDocument/2006/relationships/image" Target="../media/image118.png"/><Relationship Id="rId3" Type="http://schemas.openxmlformats.org/officeDocument/2006/relationships/notesSlide" Target="../notesSlides/notesSlide77.xml"/><Relationship Id="rId7" Type="http://schemas.openxmlformats.org/officeDocument/2006/relationships/image" Target="../media/image117.png"/><Relationship Id="rId2" Type="http://schemas.openxmlformats.org/officeDocument/2006/relationships/slideLayout" Target="../slideLayouts/slideLayout1.xml"/><Relationship Id="rId1" Type="http://schemas.openxmlformats.org/officeDocument/2006/relationships/tags" Target="../tags/tag110.xml"/><Relationship Id="rId6" Type="http://schemas.openxmlformats.org/officeDocument/2006/relationships/image" Target="../media/image116.png"/><Relationship Id="rId5" Type="http://schemas.openxmlformats.org/officeDocument/2006/relationships/image" Target="../media/image115.png"/><Relationship Id="rId4" Type="http://schemas.openxmlformats.org/officeDocument/2006/relationships/image" Target="../media/image114.png"/></Relationships>
</file>

<file path=ppt/slides/_rels/slide79.xml.rels><?xml version="1.0" encoding="UTF-8" standalone="yes"?>
<Relationships xmlns="http://schemas.openxmlformats.org/package/2006/relationships"><Relationship Id="rId8" Type="http://schemas.openxmlformats.org/officeDocument/2006/relationships/image" Target="../media/image123.png"/><Relationship Id="rId3" Type="http://schemas.openxmlformats.org/officeDocument/2006/relationships/notesSlide" Target="../notesSlides/notesSlide78.xml"/><Relationship Id="rId7" Type="http://schemas.openxmlformats.org/officeDocument/2006/relationships/image" Target="../media/image122.png"/><Relationship Id="rId2" Type="http://schemas.openxmlformats.org/officeDocument/2006/relationships/slideLayout" Target="../slideLayouts/slideLayout1.xml"/><Relationship Id="rId1" Type="http://schemas.openxmlformats.org/officeDocument/2006/relationships/tags" Target="../tags/tag111.xml"/><Relationship Id="rId6" Type="http://schemas.openxmlformats.org/officeDocument/2006/relationships/image" Target="../media/image121.png"/><Relationship Id="rId5" Type="http://schemas.openxmlformats.org/officeDocument/2006/relationships/image" Target="../media/image120.png"/><Relationship Id="rId4" Type="http://schemas.openxmlformats.org/officeDocument/2006/relationships/image" Target="../media/image119.png"/><Relationship Id="rId9" Type="http://schemas.openxmlformats.org/officeDocument/2006/relationships/image" Target="../media/image124.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tags" Target="../tags/tag22.xml"/></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1.xml"/><Relationship Id="rId1" Type="http://schemas.openxmlformats.org/officeDocument/2006/relationships/tags" Target="../tags/tag112.xml"/><Relationship Id="rId5" Type="http://schemas.openxmlformats.org/officeDocument/2006/relationships/image" Target="../media/image69.png"/><Relationship Id="rId4" Type="http://schemas.openxmlformats.org/officeDocument/2006/relationships/image" Target="../media/image125.png"/></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80.xml"/><Relationship Id="rId2" Type="http://schemas.openxmlformats.org/officeDocument/2006/relationships/slideLayout" Target="../slideLayouts/slideLayout1.xml"/><Relationship Id="rId1" Type="http://schemas.openxmlformats.org/officeDocument/2006/relationships/tags" Target="../tags/tag113.xml"/><Relationship Id="rId5" Type="http://schemas.openxmlformats.org/officeDocument/2006/relationships/image" Target="../media/image128.png"/><Relationship Id="rId4" Type="http://schemas.openxmlformats.org/officeDocument/2006/relationships/image" Target="../media/image127.png"/></Relationships>
</file>

<file path=ppt/slides/_rels/slide82.xml.rels><?xml version="1.0" encoding="UTF-8" standalone="yes"?>
<Relationships xmlns="http://schemas.openxmlformats.org/package/2006/relationships"><Relationship Id="rId3" Type="http://schemas.openxmlformats.org/officeDocument/2006/relationships/notesSlide" Target="../notesSlides/notesSlide81.xml"/><Relationship Id="rId2" Type="http://schemas.openxmlformats.org/officeDocument/2006/relationships/slideLayout" Target="../slideLayouts/slideLayout2.xml"/><Relationship Id="rId1" Type="http://schemas.openxmlformats.org/officeDocument/2006/relationships/tags" Target="../tags/tag114.xml"/><Relationship Id="rId5" Type="http://schemas.openxmlformats.org/officeDocument/2006/relationships/image" Target="../media/image130.png"/><Relationship Id="rId4" Type="http://schemas.openxmlformats.org/officeDocument/2006/relationships/image" Target="../media/image71.png"/></Relationships>
</file>

<file path=ppt/slides/_rels/slide83.xml.rels><?xml version="1.0" encoding="UTF-8" standalone="yes"?>
<Relationships xmlns="http://schemas.openxmlformats.org/package/2006/relationships"><Relationship Id="rId8" Type="http://schemas.openxmlformats.org/officeDocument/2006/relationships/image" Target="../media/image135.png"/><Relationship Id="rId13" Type="http://schemas.openxmlformats.org/officeDocument/2006/relationships/image" Target="../media/image140.png"/><Relationship Id="rId3" Type="http://schemas.openxmlformats.org/officeDocument/2006/relationships/notesSlide" Target="../notesSlides/notesSlide82.xml"/><Relationship Id="rId7" Type="http://schemas.openxmlformats.org/officeDocument/2006/relationships/image" Target="../media/image134.png"/><Relationship Id="rId12" Type="http://schemas.openxmlformats.org/officeDocument/2006/relationships/image" Target="../media/image139.png"/><Relationship Id="rId2" Type="http://schemas.openxmlformats.org/officeDocument/2006/relationships/slideLayout" Target="../slideLayouts/slideLayout1.xml"/><Relationship Id="rId1" Type="http://schemas.openxmlformats.org/officeDocument/2006/relationships/tags" Target="../tags/tag115.xml"/><Relationship Id="rId6" Type="http://schemas.openxmlformats.org/officeDocument/2006/relationships/image" Target="../media/image133.png"/><Relationship Id="rId11" Type="http://schemas.openxmlformats.org/officeDocument/2006/relationships/image" Target="../media/image138.png"/><Relationship Id="rId5" Type="http://schemas.openxmlformats.org/officeDocument/2006/relationships/image" Target="../media/image132.png"/><Relationship Id="rId10" Type="http://schemas.openxmlformats.org/officeDocument/2006/relationships/image" Target="../media/image137.png"/><Relationship Id="rId4" Type="http://schemas.openxmlformats.org/officeDocument/2006/relationships/image" Target="../media/image131.png"/><Relationship Id="rId9" Type="http://schemas.openxmlformats.org/officeDocument/2006/relationships/image" Target="../media/image136.png"/><Relationship Id="rId14" Type="http://schemas.openxmlformats.org/officeDocument/2006/relationships/image" Target="../media/image141.png"/></Relationships>
</file>

<file path=ppt/slides/_rels/slide84.xml.rels><?xml version="1.0" encoding="UTF-8" standalone="yes"?>
<Relationships xmlns="http://schemas.openxmlformats.org/package/2006/relationships"><Relationship Id="rId3" Type="http://schemas.openxmlformats.org/officeDocument/2006/relationships/notesSlide" Target="../notesSlides/notesSlide83.xml"/><Relationship Id="rId2" Type="http://schemas.openxmlformats.org/officeDocument/2006/relationships/slideLayout" Target="../slideLayouts/slideLayout1.xml"/><Relationship Id="rId1" Type="http://schemas.openxmlformats.org/officeDocument/2006/relationships/tags" Target="../tags/tag116.xml"/><Relationship Id="rId6" Type="http://schemas.openxmlformats.org/officeDocument/2006/relationships/image" Target="../media/image144.png"/><Relationship Id="rId5" Type="http://schemas.openxmlformats.org/officeDocument/2006/relationships/image" Target="../media/image143.png"/><Relationship Id="rId4" Type="http://schemas.openxmlformats.org/officeDocument/2006/relationships/image" Target="../media/image142.png"/></Relationships>
</file>

<file path=ppt/slides/_rels/slide85.xml.rels><?xml version="1.0" encoding="UTF-8" standalone="yes"?>
<Relationships xmlns="http://schemas.openxmlformats.org/package/2006/relationships"><Relationship Id="rId3" Type="http://schemas.openxmlformats.org/officeDocument/2006/relationships/notesSlide" Target="../notesSlides/notesSlide84.xml"/><Relationship Id="rId2" Type="http://schemas.openxmlformats.org/officeDocument/2006/relationships/slideLayout" Target="../slideLayouts/slideLayout2.xml"/><Relationship Id="rId1" Type="http://schemas.openxmlformats.org/officeDocument/2006/relationships/tags" Target="../tags/tag117.xml"/><Relationship Id="rId6" Type="http://schemas.openxmlformats.org/officeDocument/2006/relationships/image" Target="../media/image147.png"/><Relationship Id="rId5" Type="http://schemas.openxmlformats.org/officeDocument/2006/relationships/image" Target="../media/image146.png"/><Relationship Id="rId4" Type="http://schemas.openxmlformats.org/officeDocument/2006/relationships/image" Target="../media/image145.png"/></Relationships>
</file>

<file path=ppt/slides/_rels/slide86.xml.rels><?xml version="1.0" encoding="UTF-8" standalone="yes"?>
<Relationships xmlns="http://schemas.openxmlformats.org/package/2006/relationships"><Relationship Id="rId3" Type="http://schemas.openxmlformats.org/officeDocument/2006/relationships/notesSlide" Target="../notesSlides/notesSlide85.xml"/><Relationship Id="rId2" Type="http://schemas.openxmlformats.org/officeDocument/2006/relationships/slideLayout" Target="../slideLayouts/slideLayout3.xml"/><Relationship Id="rId1" Type="http://schemas.openxmlformats.org/officeDocument/2006/relationships/tags" Target="../tags/tag118.xml"/><Relationship Id="rId4" Type="http://schemas.openxmlformats.org/officeDocument/2006/relationships/image" Target="../media/image72.jpg"/></Relationships>
</file>

<file path=ppt/slides/_rels/slide87.xml.rels><?xml version="1.0" encoding="UTF-8" standalone="yes"?>
<Relationships xmlns="http://schemas.openxmlformats.org/package/2006/relationships"><Relationship Id="rId3" Type="http://schemas.openxmlformats.org/officeDocument/2006/relationships/notesSlide" Target="../notesSlides/notesSlide86.xml"/><Relationship Id="rId2" Type="http://schemas.openxmlformats.org/officeDocument/2006/relationships/slideLayout" Target="../slideLayouts/slideLayout4.xml"/><Relationship Id="rId1" Type="http://schemas.openxmlformats.org/officeDocument/2006/relationships/tags" Target="../tags/tag119.xml"/></Relationships>
</file>

<file path=ppt/slides/_rels/slide88.xml.rels><?xml version="1.0" encoding="UTF-8" standalone="yes"?>
<Relationships xmlns="http://schemas.openxmlformats.org/package/2006/relationships"><Relationship Id="rId8" Type="http://schemas.microsoft.com/office/2007/relationships/diagramDrawing" Target="../diagrams/drawing14.xml"/><Relationship Id="rId3" Type="http://schemas.openxmlformats.org/officeDocument/2006/relationships/notesSlide" Target="../notesSlides/notesSlide87.xml"/><Relationship Id="rId7" Type="http://schemas.openxmlformats.org/officeDocument/2006/relationships/diagramColors" Target="../diagrams/colors14.xml"/><Relationship Id="rId2" Type="http://schemas.openxmlformats.org/officeDocument/2006/relationships/slideLayout" Target="../slideLayouts/slideLayout1.xml"/><Relationship Id="rId1" Type="http://schemas.openxmlformats.org/officeDocument/2006/relationships/tags" Target="../tags/tag120.xml"/><Relationship Id="rId6" Type="http://schemas.openxmlformats.org/officeDocument/2006/relationships/diagramQuickStyle" Target="../diagrams/quickStyle14.xml"/><Relationship Id="rId5" Type="http://schemas.openxmlformats.org/officeDocument/2006/relationships/diagramLayout" Target="../diagrams/layout14.xml"/><Relationship Id="rId4" Type="http://schemas.openxmlformats.org/officeDocument/2006/relationships/diagramData" Target="../diagrams/data16.xml"/></Relationships>
</file>

<file path=ppt/slides/_rels/slide89.xml.rels><?xml version="1.0" encoding="UTF-8" standalone="yes"?>
<Relationships xmlns="http://schemas.openxmlformats.org/package/2006/relationships"><Relationship Id="rId3" Type="http://schemas.openxmlformats.org/officeDocument/2006/relationships/notesSlide" Target="../notesSlides/notesSlide88.xml"/><Relationship Id="rId2" Type="http://schemas.openxmlformats.org/officeDocument/2006/relationships/slideLayout" Target="../slideLayouts/slideLayout2.xml"/><Relationship Id="rId1" Type="http://schemas.openxmlformats.org/officeDocument/2006/relationships/tags" Target="../tags/tag121.xml"/><Relationship Id="rId5" Type="http://schemas.openxmlformats.org/officeDocument/2006/relationships/image" Target="../media/image73.png"/><Relationship Id="rId4" Type="http://schemas.openxmlformats.org/officeDocument/2006/relationships/image" Target="../media/image149.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tags" Target="../tags/tag23.xml"/></Relationships>
</file>

<file path=ppt/slides/_rels/slide90.xml.rels><?xml version="1.0" encoding="UTF-8" standalone="yes"?>
<Relationships xmlns="http://schemas.openxmlformats.org/package/2006/relationships"><Relationship Id="rId3" Type="http://schemas.openxmlformats.org/officeDocument/2006/relationships/notesSlide" Target="../notesSlides/notesSlide89.xml"/><Relationship Id="rId2" Type="http://schemas.openxmlformats.org/officeDocument/2006/relationships/slideLayout" Target="../slideLayouts/slideLayout2.xml"/><Relationship Id="rId1" Type="http://schemas.openxmlformats.org/officeDocument/2006/relationships/tags" Target="../tags/tag122.xml"/><Relationship Id="rId5" Type="http://schemas.openxmlformats.org/officeDocument/2006/relationships/image" Target="../media/image15.png"/><Relationship Id="rId4" Type="http://schemas.openxmlformats.org/officeDocument/2006/relationships/image" Target="../media/image151.png"/></Relationships>
</file>

<file path=ppt/slides/_rels/slide91.xml.rels><?xml version="1.0" encoding="UTF-8" standalone="yes"?>
<Relationships xmlns="http://schemas.openxmlformats.org/package/2006/relationships"><Relationship Id="rId3" Type="http://schemas.openxmlformats.org/officeDocument/2006/relationships/notesSlide" Target="../notesSlides/notesSlide90.xml"/><Relationship Id="rId2" Type="http://schemas.openxmlformats.org/officeDocument/2006/relationships/slideLayout" Target="../slideLayouts/slideLayout1.xml"/><Relationship Id="rId1" Type="http://schemas.openxmlformats.org/officeDocument/2006/relationships/tags" Target="../tags/tag123.xml"/><Relationship Id="rId4" Type="http://schemas.openxmlformats.org/officeDocument/2006/relationships/image" Target="../media/image152.png"/></Relationships>
</file>

<file path=ppt/slides/_rels/slide92.xml.rels><?xml version="1.0" encoding="UTF-8" standalone="yes"?>
<Relationships xmlns="http://schemas.openxmlformats.org/package/2006/relationships"><Relationship Id="rId3" Type="http://schemas.openxmlformats.org/officeDocument/2006/relationships/notesSlide" Target="../notesSlides/notesSlide91.xml"/><Relationship Id="rId2" Type="http://schemas.openxmlformats.org/officeDocument/2006/relationships/slideLayout" Target="../slideLayouts/slideLayout1.xml"/><Relationship Id="rId1" Type="http://schemas.openxmlformats.org/officeDocument/2006/relationships/tags" Target="../tags/tag124.xml"/><Relationship Id="rId4" Type="http://schemas.openxmlformats.org/officeDocument/2006/relationships/image" Target="../media/image74.png"/></Relationships>
</file>

<file path=ppt/slides/_rels/slide93.xml.rels><?xml version="1.0" encoding="UTF-8" standalone="yes"?>
<Relationships xmlns="http://schemas.openxmlformats.org/package/2006/relationships"><Relationship Id="rId8" Type="http://schemas.microsoft.com/office/2007/relationships/diagramDrawing" Target="../diagrams/drawing15.xml"/><Relationship Id="rId3" Type="http://schemas.openxmlformats.org/officeDocument/2006/relationships/notesSlide" Target="../notesSlides/notesSlide92.xml"/><Relationship Id="rId7" Type="http://schemas.openxmlformats.org/officeDocument/2006/relationships/diagramColors" Target="../diagrams/colors15.xml"/><Relationship Id="rId2" Type="http://schemas.openxmlformats.org/officeDocument/2006/relationships/slideLayout" Target="../slideLayouts/slideLayout1.xml"/><Relationship Id="rId1" Type="http://schemas.openxmlformats.org/officeDocument/2006/relationships/tags" Target="../tags/tag125.xml"/><Relationship Id="rId6" Type="http://schemas.openxmlformats.org/officeDocument/2006/relationships/diagramQuickStyle" Target="../diagrams/quickStyle15.xml"/><Relationship Id="rId5" Type="http://schemas.openxmlformats.org/officeDocument/2006/relationships/diagramLayout" Target="../diagrams/layout15.xml"/><Relationship Id="rId10" Type="http://schemas.openxmlformats.org/officeDocument/2006/relationships/image" Target="../media/image155.png"/><Relationship Id="rId4" Type="http://schemas.openxmlformats.org/officeDocument/2006/relationships/diagramData" Target="../diagrams/data17.xml"/><Relationship Id="rId9" Type="http://schemas.openxmlformats.org/officeDocument/2006/relationships/image" Target="../media/image154.png"/></Relationships>
</file>

<file path=ppt/slides/_rels/slide94.xml.rels><?xml version="1.0" encoding="UTF-8" standalone="yes"?>
<Relationships xmlns="http://schemas.openxmlformats.org/package/2006/relationships"><Relationship Id="rId8" Type="http://schemas.microsoft.com/office/2007/relationships/diagramDrawing" Target="../diagrams/drawing16.xml"/><Relationship Id="rId3" Type="http://schemas.openxmlformats.org/officeDocument/2006/relationships/notesSlide" Target="../notesSlides/notesSlide93.xml"/><Relationship Id="rId7" Type="http://schemas.openxmlformats.org/officeDocument/2006/relationships/diagramColors" Target="../diagrams/colors16.xml"/><Relationship Id="rId2" Type="http://schemas.openxmlformats.org/officeDocument/2006/relationships/slideLayout" Target="../slideLayouts/slideLayout1.xml"/><Relationship Id="rId1" Type="http://schemas.openxmlformats.org/officeDocument/2006/relationships/tags" Target="../tags/tag126.xml"/><Relationship Id="rId6" Type="http://schemas.openxmlformats.org/officeDocument/2006/relationships/diagramQuickStyle" Target="../diagrams/quickStyle16.xml"/><Relationship Id="rId5" Type="http://schemas.openxmlformats.org/officeDocument/2006/relationships/diagramLayout" Target="../diagrams/layout16.xml"/><Relationship Id="rId4" Type="http://schemas.openxmlformats.org/officeDocument/2006/relationships/diagramData" Target="../diagrams/data18.xml"/></Relationships>
</file>

<file path=ppt/slides/_rels/slide95.xml.rels><?xml version="1.0" encoding="UTF-8" standalone="yes"?>
<Relationships xmlns="http://schemas.openxmlformats.org/package/2006/relationships"><Relationship Id="rId3" Type="http://schemas.openxmlformats.org/officeDocument/2006/relationships/notesSlide" Target="../notesSlides/notesSlide94.xml"/><Relationship Id="rId2" Type="http://schemas.openxmlformats.org/officeDocument/2006/relationships/slideLayout" Target="../slideLayouts/slideLayout1.xml"/><Relationship Id="rId1" Type="http://schemas.openxmlformats.org/officeDocument/2006/relationships/tags" Target="../tags/tag127.xml"/><Relationship Id="rId4" Type="http://schemas.openxmlformats.org/officeDocument/2006/relationships/image" Target="../media/image80.png"/></Relationships>
</file>

<file path=ppt/slides/_rels/slide96.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68.emf"/><Relationship Id="rId2" Type="http://schemas.openxmlformats.org/officeDocument/2006/relationships/tags" Target="../tags/tag129.xml"/><Relationship Id="rId1" Type="http://schemas.openxmlformats.org/officeDocument/2006/relationships/tags" Target="../tags/tag128.xml"/><Relationship Id="rId6" Type="http://schemas.openxmlformats.org/officeDocument/2006/relationships/image" Target="../media/image107.png"/><Relationship Id="rId5" Type="http://schemas.openxmlformats.org/officeDocument/2006/relationships/image" Target="../media/image106.png"/><Relationship Id="rId4" Type="http://schemas.openxmlformats.org/officeDocument/2006/relationships/notesSlide" Target="../notesSlides/notesSlide95.xml"/></Relationships>
</file>

<file path=ppt/slides/_rels/slide97.xml.rels><?xml version="1.0" encoding="UTF-8" standalone="yes"?>
<Relationships xmlns="http://schemas.openxmlformats.org/package/2006/relationships"><Relationship Id="rId3" Type="http://schemas.openxmlformats.org/officeDocument/2006/relationships/notesSlide" Target="../notesSlides/notesSlide96.xml"/><Relationship Id="rId2" Type="http://schemas.openxmlformats.org/officeDocument/2006/relationships/slideLayout" Target="../slideLayouts/slideLayout3.xml"/><Relationship Id="rId1" Type="http://schemas.openxmlformats.org/officeDocument/2006/relationships/tags" Target="../tags/tag130.xml"/><Relationship Id="rId4" Type="http://schemas.openxmlformats.org/officeDocument/2006/relationships/image" Target="../media/image108.jpg"/></Relationships>
</file>

<file path=ppt/slides/_rels/slide98.xml.rels><?xml version="1.0" encoding="UTF-8" standalone="yes"?>
<Relationships xmlns="http://schemas.openxmlformats.org/package/2006/relationships"><Relationship Id="rId3" Type="http://schemas.openxmlformats.org/officeDocument/2006/relationships/notesSlide" Target="../notesSlides/notesSlide97.xml"/><Relationship Id="rId2" Type="http://schemas.openxmlformats.org/officeDocument/2006/relationships/slideLayout" Target="../slideLayouts/slideLayout4.xml"/><Relationship Id="rId1" Type="http://schemas.openxmlformats.org/officeDocument/2006/relationships/tags" Target="../tags/tag131.xml"/></Relationships>
</file>

<file path=ppt/slides/_rels/slide99.xml.rels><?xml version="1.0" encoding="UTF-8" standalone="yes"?>
<Relationships xmlns="http://schemas.openxmlformats.org/package/2006/relationships"><Relationship Id="rId3" Type="http://schemas.openxmlformats.org/officeDocument/2006/relationships/notesSlide" Target="../notesSlides/notesSlide98.xml"/><Relationship Id="rId2" Type="http://schemas.openxmlformats.org/officeDocument/2006/relationships/slideLayout" Target="../slideLayouts/slideLayout1.xml"/><Relationship Id="rId1" Type="http://schemas.openxmlformats.org/officeDocument/2006/relationships/tags" Target="../tags/tag132.xml"/><Relationship Id="rId5" Type="http://schemas.openxmlformats.org/officeDocument/2006/relationships/image" Target="../media/image161.png"/><Relationship Id="rId4" Type="http://schemas.openxmlformats.org/officeDocument/2006/relationships/image" Target="../media/image160.png"/></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7175" y="1482190"/>
            <a:ext cx="8629650" cy="3428999"/>
          </a:xfrm>
        </p:spPr>
        <p:txBody>
          <a:bodyPr>
            <a:normAutofit fontScale="92500" lnSpcReduction="20000"/>
          </a:bodyPr>
          <a:lstStyle/>
          <a:p>
            <a:pPr marL="0" indent="0">
              <a:buNone/>
            </a:pPr>
            <a:r>
              <a:rPr lang="en-US" sz="4050" dirty="0">
                <a:solidFill>
                  <a:srgbClr val="FF0000"/>
                </a:solidFill>
              </a:rPr>
              <a:t>PLEASE READ </a:t>
            </a:r>
            <a:endParaRPr lang="en-US" dirty="0">
              <a:solidFill>
                <a:prstClr val="black"/>
              </a:solidFill>
            </a:endParaRPr>
          </a:p>
          <a:p>
            <a:pPr marL="0" indent="0">
              <a:buNone/>
            </a:pPr>
            <a:r>
              <a:rPr lang="en-US" dirty="0" smtClean="0"/>
              <a:t>Dear Instructor, </a:t>
            </a:r>
            <a:br>
              <a:rPr lang="en-US" dirty="0" smtClean="0"/>
            </a:br>
            <a:endParaRPr lang="en-US" dirty="0" smtClean="0"/>
          </a:p>
          <a:p>
            <a:pPr marL="0" indent="0">
              <a:buNone/>
            </a:pPr>
            <a:r>
              <a:rPr lang="en-US" dirty="0" smtClean="0"/>
              <a:t>This presentation is available in both AIA and ICC versions.</a:t>
            </a:r>
          </a:p>
          <a:p>
            <a:endParaRPr lang="en-US" dirty="0" smtClean="0"/>
          </a:p>
          <a:p>
            <a:r>
              <a:rPr lang="en-US" dirty="0" smtClean="0"/>
              <a:t>For </a:t>
            </a:r>
            <a:r>
              <a:rPr lang="en-US" b="1" dirty="0" smtClean="0"/>
              <a:t>AIA: </a:t>
            </a:r>
            <a:r>
              <a:rPr lang="en-US" dirty="0" smtClean="0"/>
              <a:t>Right click and un-hide slides 5 and 177</a:t>
            </a:r>
            <a:endParaRPr lang="en-US" dirty="0"/>
          </a:p>
          <a:p>
            <a:endParaRPr lang="en-US" dirty="0" smtClean="0"/>
          </a:p>
          <a:p>
            <a:r>
              <a:rPr lang="en-US" dirty="0" smtClean="0"/>
              <a:t>For </a:t>
            </a:r>
            <a:r>
              <a:rPr lang="en-US" b="1" dirty="0" smtClean="0"/>
              <a:t>ICC</a:t>
            </a:r>
            <a:r>
              <a:rPr lang="en-US" dirty="0" smtClean="0"/>
              <a:t>: Right click and un-hide slides 6 and 178</a:t>
            </a:r>
          </a:p>
          <a:p>
            <a:endParaRPr lang="en-US" dirty="0"/>
          </a:p>
          <a:p>
            <a:pPr marL="0" indent="0">
              <a:buNone/>
            </a:pPr>
            <a:r>
              <a:rPr lang="en-US" dirty="0" smtClean="0"/>
              <a:t>Slide 2 is an optional slide</a:t>
            </a:r>
          </a:p>
        </p:txBody>
      </p:sp>
    </p:spTree>
    <p:custDataLst>
      <p:tags r:id="rId1"/>
    </p:custDataLst>
    <p:extLst>
      <p:ext uri="{BB962C8B-B14F-4D97-AF65-F5344CB8AC3E}">
        <p14:creationId xmlns:p14="http://schemas.microsoft.com/office/powerpoint/2010/main" val="25957014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compatLnSpc="1">
            <a:prstTxWarp prst="textNoShape">
              <a:avLst/>
            </a:prstTxWarp>
          </a:bodyPr>
          <a:lstStyle/>
          <a:p>
            <a:pPr algn="ctr" eaLnBrk="1" hangingPunct="1"/>
            <a:r>
              <a:rPr lang="en-US" sz="2800" dirty="0" smtClean="0"/>
              <a:t>Learning Objectives (Part Two)</a:t>
            </a:r>
          </a:p>
        </p:txBody>
      </p:sp>
      <p:sp>
        <p:nvSpPr>
          <p:cNvPr id="8195" name="Content Placeholder 2"/>
          <p:cNvSpPr>
            <a:spLocks noGrp="1"/>
          </p:cNvSpPr>
          <p:nvPr>
            <p:ph idx="1"/>
          </p:nvPr>
        </p:nvSpPr>
        <p:spPr>
          <a:xfrm>
            <a:off x="457200" y="1333910"/>
            <a:ext cx="8229600" cy="4836703"/>
          </a:xfrm>
        </p:spPr>
        <p:txBody>
          <a:bodyPr lIns="0" tIns="0" rIns="0" bIns="0">
            <a:normAutofit/>
          </a:bodyPr>
          <a:lstStyle/>
          <a:p>
            <a:pPr eaLnBrk="1" hangingPunct="1">
              <a:buFont typeface="Arial" charset="0"/>
              <a:buNone/>
              <a:defRPr/>
            </a:pPr>
            <a:r>
              <a:rPr lang="en-US" sz="2400" b="1" dirty="0" smtClean="0">
                <a:solidFill>
                  <a:schemeClr val="bg2"/>
                </a:solidFill>
              </a:rPr>
              <a:t>Upon completion of this seminar, you will be able to:</a:t>
            </a:r>
            <a:endParaRPr lang="en-US" altLang="en-US" sz="2400" b="1" dirty="0">
              <a:solidFill>
                <a:schemeClr val="bg2"/>
              </a:solidFill>
            </a:endParaRPr>
          </a:p>
          <a:p>
            <a:pPr>
              <a:spcBef>
                <a:spcPts val="1800"/>
              </a:spcBef>
            </a:pPr>
            <a:r>
              <a:rPr lang="en-US" altLang="en-US" dirty="0">
                <a:solidFill>
                  <a:schemeClr val="bg2"/>
                </a:solidFill>
              </a:rPr>
              <a:t>Evaluate and explain structural design base shear for use in the equivalent lateral force procedure</a:t>
            </a:r>
          </a:p>
          <a:p>
            <a:pPr>
              <a:spcBef>
                <a:spcPts val="1800"/>
              </a:spcBef>
            </a:pPr>
            <a:r>
              <a:rPr lang="en-US" altLang="en-US" dirty="0">
                <a:solidFill>
                  <a:schemeClr val="bg2"/>
                </a:solidFill>
              </a:rPr>
              <a:t>Calculate and confirm the seismic response coefficient for use in the seismic base shear equation</a:t>
            </a:r>
          </a:p>
          <a:p>
            <a:pPr>
              <a:spcBef>
                <a:spcPts val="1800"/>
              </a:spcBef>
            </a:pPr>
            <a:r>
              <a:rPr lang="en-US" altLang="en-US" dirty="0">
                <a:solidFill>
                  <a:schemeClr val="bg2"/>
                </a:solidFill>
              </a:rPr>
              <a:t>Explain the distribution of seismic forces for use in the equivalent lateral force procedure</a:t>
            </a:r>
          </a:p>
          <a:p>
            <a:pPr>
              <a:spcBef>
                <a:spcPts val="1800"/>
              </a:spcBef>
            </a:pPr>
            <a:r>
              <a:rPr lang="en-US" altLang="en-US" dirty="0">
                <a:solidFill>
                  <a:schemeClr val="bg2"/>
                </a:solidFill>
              </a:rPr>
              <a:t>Summarize how to design diaphragms for wood framed construction to resist seismic </a:t>
            </a:r>
            <a:r>
              <a:rPr lang="en-US" altLang="en-US" dirty="0" smtClean="0">
                <a:solidFill>
                  <a:schemeClr val="bg2"/>
                </a:solidFill>
              </a:rPr>
              <a:t>forces</a:t>
            </a:r>
            <a:endParaRPr lang="en-US" altLang="en-US" dirty="0">
              <a:solidFill>
                <a:schemeClr val="bg2"/>
              </a:solidFill>
            </a:endParaRPr>
          </a:p>
        </p:txBody>
      </p:sp>
    </p:spTree>
    <p:custDataLst>
      <p:tags r:id="rId1"/>
    </p:custDataLst>
    <p:extLst>
      <p:ext uri="{BB962C8B-B14F-4D97-AF65-F5344CB8AC3E}">
        <p14:creationId xmlns:p14="http://schemas.microsoft.com/office/powerpoint/2010/main" val="172589443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130800" y="2476500"/>
            <a:ext cx="3543300" cy="596900"/>
          </a:xfrm>
          <a:prstGeom prst="rect">
            <a:avLst/>
          </a:prstGeom>
          <a:noFill/>
          <a:ln w="12700">
            <a:solidFill>
              <a:srgbClr val="7690A9"/>
            </a:solidFill>
          </a:ln>
        </p:spPr>
        <p:style>
          <a:lnRef idx="2">
            <a:schemeClr val="accent1">
              <a:shade val="50000"/>
            </a:schemeClr>
          </a:lnRef>
          <a:fillRef idx="1">
            <a:schemeClr val="accent1"/>
          </a:fillRef>
          <a:effectRef idx="0">
            <a:schemeClr val="accent1"/>
          </a:effectRef>
          <a:fontRef idx="minor">
            <a:schemeClr val="lt1"/>
          </a:fontRef>
        </p:style>
        <p:txBody>
          <a:bodyPr lIns="0" tIns="137160" rIns="0" bIns="0" rtlCol="0" anchor="t"/>
          <a:lstStyle/>
          <a:p>
            <a:pPr algn="ctr"/>
            <a:r>
              <a:rPr lang="en-US" sz="1600" dirty="0" smtClean="0">
                <a:solidFill>
                  <a:schemeClr val="bg2"/>
                </a:solidFill>
                <a:latin typeface="Georgia" panose="02040502050405020303" pitchFamily="18" charset="0"/>
              </a:rPr>
              <a:t>Controlling </a:t>
            </a:r>
            <a:r>
              <a:rPr lang="en-US" sz="1600" i="1" dirty="0" err="1" smtClean="0">
                <a:solidFill>
                  <a:schemeClr val="bg2"/>
                </a:solidFill>
                <a:latin typeface="Georgia" panose="02040502050405020303" pitchFamily="18" charset="0"/>
              </a:rPr>
              <a:t>F</a:t>
            </a:r>
            <a:r>
              <a:rPr lang="en-US" sz="1600" i="1" baseline="-25000" dirty="0" err="1" smtClean="0">
                <a:solidFill>
                  <a:schemeClr val="bg2"/>
                </a:solidFill>
                <a:latin typeface="Georgia" panose="02040502050405020303" pitchFamily="18" charset="0"/>
              </a:rPr>
              <a:t>px</a:t>
            </a:r>
            <a:endParaRPr lang="en-US" sz="1600" i="1" baseline="-25000" dirty="0">
              <a:solidFill>
                <a:schemeClr val="bg2"/>
              </a:solidFill>
              <a:latin typeface="Georgia" panose="02040502050405020303" pitchFamily="18" charset="0"/>
            </a:endParaRPr>
          </a:p>
        </p:txBody>
      </p:sp>
      <p:sp>
        <p:nvSpPr>
          <p:cNvPr id="2" name="Title 1"/>
          <p:cNvSpPr>
            <a:spLocks noGrp="1"/>
          </p:cNvSpPr>
          <p:nvPr>
            <p:ph type="title"/>
          </p:nvPr>
        </p:nvSpPr>
        <p:spPr/>
        <p:txBody>
          <a:bodyPr/>
          <a:lstStyle/>
          <a:p>
            <a:r>
              <a:rPr lang="en-US" dirty="0" smtClean="0"/>
              <a:t>Diaphragm Load Distribution</a:t>
            </a:r>
            <a:endParaRPr lang="en-US" dirty="0"/>
          </a:p>
        </p:txBody>
      </p:sp>
      <p:graphicFrame>
        <p:nvGraphicFramePr>
          <p:cNvPr id="4" name="Content Placeholder 3"/>
          <p:cNvGraphicFramePr>
            <a:graphicFrameLocks noGrp="1"/>
          </p:cNvGraphicFramePr>
          <p:nvPr>
            <p:ph idx="1"/>
            <p:extLst/>
          </p:nvPr>
        </p:nvGraphicFramePr>
        <p:xfrm>
          <a:off x="458788" y="3016250"/>
          <a:ext cx="8228014" cy="2286000"/>
        </p:xfrm>
        <a:graphic>
          <a:graphicData uri="http://schemas.openxmlformats.org/drawingml/2006/table">
            <a:tbl>
              <a:tblPr firstRow="1" bandRow="1">
                <a:tableStyleId>{68D230F3-CF80-4859-8CE7-A43EE81993B5}</a:tableStyleId>
              </a:tblPr>
              <a:tblGrid>
                <a:gridCol w="952182">
                  <a:extLst>
                    <a:ext uri="{9D8B030D-6E8A-4147-A177-3AD203B41FA5}">
                      <a16:colId xmlns:a16="http://schemas.microsoft.com/office/drawing/2014/main" val="20000"/>
                    </a:ext>
                  </a:extLst>
                </a:gridCol>
                <a:gridCol w="952182">
                  <a:extLst>
                    <a:ext uri="{9D8B030D-6E8A-4147-A177-3AD203B41FA5}">
                      <a16:colId xmlns:a16="http://schemas.microsoft.com/office/drawing/2014/main" val="20001"/>
                    </a:ext>
                  </a:extLst>
                </a:gridCol>
                <a:gridCol w="952182">
                  <a:extLst>
                    <a:ext uri="{9D8B030D-6E8A-4147-A177-3AD203B41FA5}">
                      <a16:colId xmlns:a16="http://schemas.microsoft.com/office/drawing/2014/main" val="20002"/>
                    </a:ext>
                  </a:extLst>
                </a:gridCol>
                <a:gridCol w="952182">
                  <a:extLst>
                    <a:ext uri="{9D8B030D-6E8A-4147-A177-3AD203B41FA5}">
                      <a16:colId xmlns:a16="http://schemas.microsoft.com/office/drawing/2014/main" val="20003"/>
                    </a:ext>
                  </a:extLst>
                </a:gridCol>
                <a:gridCol w="875984">
                  <a:extLst>
                    <a:ext uri="{9D8B030D-6E8A-4147-A177-3AD203B41FA5}">
                      <a16:colId xmlns:a16="http://schemas.microsoft.com/office/drawing/2014/main" val="20004"/>
                    </a:ext>
                  </a:extLst>
                </a:gridCol>
                <a:gridCol w="1054100">
                  <a:extLst>
                    <a:ext uri="{9D8B030D-6E8A-4147-A177-3AD203B41FA5}">
                      <a16:colId xmlns:a16="http://schemas.microsoft.com/office/drawing/2014/main" val="20005"/>
                    </a:ext>
                  </a:extLst>
                </a:gridCol>
                <a:gridCol w="1244598">
                  <a:extLst>
                    <a:ext uri="{9D8B030D-6E8A-4147-A177-3AD203B41FA5}">
                      <a16:colId xmlns:a16="http://schemas.microsoft.com/office/drawing/2014/main" val="20006"/>
                    </a:ext>
                  </a:extLst>
                </a:gridCol>
                <a:gridCol w="1244604">
                  <a:extLst>
                    <a:ext uri="{9D8B030D-6E8A-4147-A177-3AD203B41FA5}">
                      <a16:colId xmlns:a16="http://schemas.microsoft.com/office/drawing/2014/main" val="20007"/>
                    </a:ext>
                  </a:extLst>
                </a:gridCol>
              </a:tblGrid>
              <a:tr h="457200">
                <a:tc>
                  <a:txBody>
                    <a:bodyPr/>
                    <a:lstStyle/>
                    <a:p>
                      <a:r>
                        <a:rPr lang="en-US" sz="1600" b="1" dirty="0" smtClean="0">
                          <a:solidFill>
                            <a:schemeClr val="bg2"/>
                          </a:solidFill>
                          <a:latin typeface="Georgia" panose="02040502050405020303" pitchFamily="18" charset="0"/>
                        </a:rPr>
                        <a:t>Level</a:t>
                      </a:r>
                      <a:endParaRPr lang="en-US" sz="1600" b="1" dirty="0">
                        <a:solidFill>
                          <a:schemeClr val="bg2"/>
                        </a:solidFill>
                        <a:latin typeface="Georgia" panose="02040502050405020303" pitchFamily="18" charset="0"/>
                      </a:endParaRPr>
                    </a:p>
                  </a:txBody>
                  <a:tcPr anchor="ctr">
                    <a:solidFill>
                      <a:srgbClr val="FFFFFF"/>
                    </a:solidFill>
                  </a:tcPr>
                </a:tc>
                <a:tc>
                  <a:txBody>
                    <a:bodyPr/>
                    <a:lstStyle/>
                    <a:p>
                      <a:r>
                        <a:rPr lang="en-US" sz="1600" b="1" dirty="0" smtClean="0">
                          <a:solidFill>
                            <a:schemeClr val="bg2"/>
                          </a:solidFill>
                          <a:latin typeface="Georgia" panose="02040502050405020303" pitchFamily="18" charset="0"/>
                        </a:rPr>
                        <a:t>(</a:t>
                      </a:r>
                      <a:r>
                        <a:rPr lang="en-US" sz="1600" b="1" i="1" dirty="0" err="1" smtClean="0">
                          <a:solidFill>
                            <a:schemeClr val="bg2"/>
                          </a:solidFill>
                          <a:latin typeface="Georgia" panose="02040502050405020303" pitchFamily="18" charset="0"/>
                        </a:rPr>
                        <a:t>w</a:t>
                      </a:r>
                      <a:r>
                        <a:rPr lang="en-US" sz="1600" b="1" i="1" baseline="-25000" dirty="0" err="1" smtClean="0">
                          <a:solidFill>
                            <a:schemeClr val="bg2"/>
                          </a:solidFill>
                          <a:latin typeface="Georgia" panose="02040502050405020303" pitchFamily="18" charset="0"/>
                        </a:rPr>
                        <a:t>px</a:t>
                      </a:r>
                      <a:r>
                        <a:rPr lang="en-US" sz="1600" b="1" dirty="0" smtClean="0">
                          <a:solidFill>
                            <a:schemeClr val="bg2"/>
                          </a:solidFill>
                          <a:latin typeface="Georgia" panose="02040502050405020303" pitchFamily="18" charset="0"/>
                        </a:rPr>
                        <a:t>)</a:t>
                      </a:r>
                      <a:endParaRPr lang="en-US" sz="1600" b="1" dirty="0">
                        <a:solidFill>
                          <a:schemeClr val="bg2"/>
                        </a:solidFill>
                        <a:latin typeface="Georgia" panose="02040502050405020303" pitchFamily="18" charset="0"/>
                      </a:endParaRPr>
                    </a:p>
                  </a:txBody>
                  <a:tcPr anchor="ctr">
                    <a:solidFill>
                      <a:srgbClr val="FFFFFF"/>
                    </a:solidFill>
                  </a:tcPr>
                </a:tc>
                <a:tc>
                  <a:txBody>
                    <a:bodyPr/>
                    <a:lstStyle/>
                    <a:p>
                      <a:r>
                        <a:rPr lang="en-US" sz="1600" b="1" i="1" dirty="0" err="1" smtClean="0">
                          <a:solidFill>
                            <a:schemeClr val="bg2"/>
                          </a:solidFill>
                          <a:latin typeface="Georgia" panose="02040502050405020303" pitchFamily="18" charset="0"/>
                        </a:rPr>
                        <a:t>F</a:t>
                      </a:r>
                      <a:r>
                        <a:rPr lang="en-US" sz="1600" b="1" i="1" baseline="-25000" dirty="0" err="1" smtClean="0">
                          <a:solidFill>
                            <a:schemeClr val="bg2"/>
                          </a:solidFill>
                          <a:latin typeface="Georgia" panose="02040502050405020303" pitchFamily="18" charset="0"/>
                        </a:rPr>
                        <a:t>x</a:t>
                      </a:r>
                      <a:endParaRPr lang="en-US" sz="1600" b="1" i="1" baseline="-25000" dirty="0">
                        <a:solidFill>
                          <a:schemeClr val="bg2"/>
                        </a:solidFill>
                        <a:latin typeface="Georgia" panose="02040502050405020303" pitchFamily="18" charset="0"/>
                      </a:endParaRPr>
                    </a:p>
                  </a:txBody>
                  <a:tcPr anchor="ctr">
                    <a:solidFill>
                      <a:srgbClr val="FFFFFF"/>
                    </a:solidFill>
                  </a:tcPr>
                </a:tc>
                <a:tc>
                  <a:txBody>
                    <a:bodyPr/>
                    <a:lstStyle/>
                    <a:p>
                      <a:r>
                        <a:rPr lang="en-US" sz="1600" b="1" dirty="0" smtClean="0">
                          <a:solidFill>
                            <a:schemeClr val="bg2"/>
                          </a:solidFill>
                          <a:latin typeface="Georgia" panose="02040502050405020303" pitchFamily="18" charset="0"/>
                        </a:rPr>
                        <a:t>∑</a:t>
                      </a:r>
                      <a:r>
                        <a:rPr lang="en-US" sz="1600" b="1" i="1" dirty="0" smtClean="0">
                          <a:solidFill>
                            <a:schemeClr val="bg2"/>
                          </a:solidFill>
                          <a:latin typeface="Georgia" panose="02040502050405020303" pitchFamily="18" charset="0"/>
                        </a:rPr>
                        <a:t>F</a:t>
                      </a:r>
                      <a:r>
                        <a:rPr lang="en-US" sz="1600" b="1" i="1" baseline="-25000" dirty="0" smtClean="0">
                          <a:solidFill>
                            <a:schemeClr val="bg2"/>
                          </a:solidFill>
                          <a:latin typeface="Georgia" panose="02040502050405020303" pitchFamily="18" charset="0"/>
                        </a:rPr>
                        <a:t>i</a:t>
                      </a:r>
                      <a:endParaRPr lang="en-US" sz="1600" b="1" i="1" baseline="-25000" dirty="0">
                        <a:solidFill>
                          <a:schemeClr val="bg2"/>
                        </a:solidFill>
                        <a:latin typeface="Georgia" panose="02040502050405020303" pitchFamily="18" charset="0"/>
                      </a:endParaRPr>
                    </a:p>
                  </a:txBody>
                  <a:tcPr anchor="ctr">
                    <a:solidFill>
                      <a:srgbClr val="FFFFFF"/>
                    </a:solidFill>
                  </a:tcPr>
                </a:tc>
                <a:tc>
                  <a:txBody>
                    <a:bodyPr/>
                    <a:lstStyle/>
                    <a:p>
                      <a:r>
                        <a:rPr lang="en-US" sz="1600" b="1" dirty="0" smtClean="0">
                          <a:solidFill>
                            <a:schemeClr val="bg2"/>
                          </a:solidFill>
                          <a:latin typeface="Georgia" panose="02040502050405020303" pitchFamily="18" charset="0"/>
                        </a:rPr>
                        <a:t>∑</a:t>
                      </a:r>
                      <a:r>
                        <a:rPr lang="en-US" sz="1600" b="1" i="1" dirty="0" err="1" smtClean="0">
                          <a:solidFill>
                            <a:schemeClr val="bg2"/>
                          </a:solidFill>
                          <a:latin typeface="Georgia" panose="02040502050405020303" pitchFamily="18" charset="0"/>
                        </a:rPr>
                        <a:t>w</a:t>
                      </a:r>
                      <a:r>
                        <a:rPr lang="en-US" sz="1600" b="1" i="1" baseline="-25000" dirty="0" err="1" smtClean="0">
                          <a:solidFill>
                            <a:schemeClr val="bg2"/>
                          </a:solidFill>
                          <a:latin typeface="Georgia" panose="02040502050405020303" pitchFamily="18" charset="0"/>
                        </a:rPr>
                        <a:t>i</a:t>
                      </a:r>
                      <a:endParaRPr lang="en-US" sz="1600" b="1" i="1" baseline="-25000" dirty="0">
                        <a:solidFill>
                          <a:schemeClr val="bg2"/>
                        </a:solidFill>
                        <a:latin typeface="Georgia" panose="02040502050405020303" pitchFamily="18" charset="0"/>
                      </a:endParaRPr>
                    </a:p>
                  </a:txBody>
                  <a:tcPr anchor="ctr">
                    <a:solidFill>
                      <a:srgbClr val="FFFFFF"/>
                    </a:solidFill>
                  </a:tcPr>
                </a:tc>
                <a:tc>
                  <a:txBody>
                    <a:bodyPr/>
                    <a:lstStyle/>
                    <a:p>
                      <a:r>
                        <a:rPr lang="en-US" sz="1600" b="1" i="1" dirty="0" err="1" smtClean="0">
                          <a:solidFill>
                            <a:schemeClr val="bg2"/>
                          </a:solidFill>
                          <a:latin typeface="Georgia" panose="02040502050405020303" pitchFamily="18" charset="0"/>
                        </a:rPr>
                        <a:t>F</a:t>
                      </a:r>
                      <a:r>
                        <a:rPr lang="en-US" sz="1600" b="1" i="1" baseline="-25000" dirty="0" err="1" smtClean="0">
                          <a:solidFill>
                            <a:schemeClr val="bg2"/>
                          </a:solidFill>
                          <a:latin typeface="Georgia" panose="02040502050405020303" pitchFamily="18" charset="0"/>
                        </a:rPr>
                        <a:t>px</a:t>
                      </a:r>
                      <a:endParaRPr lang="en-US" sz="1600" b="1" i="1" baseline="-25000" dirty="0">
                        <a:solidFill>
                          <a:schemeClr val="bg2"/>
                        </a:solidFill>
                        <a:latin typeface="Georgia" panose="02040502050405020303" pitchFamily="18" charset="0"/>
                      </a:endParaRPr>
                    </a:p>
                  </a:txBody>
                  <a:tcPr anchor="ctr">
                    <a:solidFill>
                      <a:srgbClr val="FFFFFF"/>
                    </a:solidFill>
                  </a:tcPr>
                </a:tc>
                <a:tc>
                  <a:txBody>
                    <a:bodyPr/>
                    <a:lstStyle/>
                    <a:p>
                      <a:r>
                        <a:rPr lang="en-US" sz="1600" b="1" dirty="0" smtClean="0">
                          <a:solidFill>
                            <a:schemeClr val="bg2"/>
                          </a:solidFill>
                          <a:latin typeface="Georgia" panose="02040502050405020303" pitchFamily="18" charset="0"/>
                        </a:rPr>
                        <a:t>0.2</a:t>
                      </a:r>
                      <a:r>
                        <a:rPr lang="en-US" sz="1600" b="1" i="1" dirty="0" smtClean="0">
                          <a:solidFill>
                            <a:schemeClr val="bg2"/>
                          </a:solidFill>
                          <a:latin typeface="Georgia" panose="02040502050405020303" pitchFamily="18" charset="0"/>
                        </a:rPr>
                        <a:t>S</a:t>
                      </a:r>
                      <a:r>
                        <a:rPr lang="en-US" sz="1600" b="1" i="1" baseline="-25000" dirty="0" smtClean="0">
                          <a:solidFill>
                            <a:schemeClr val="bg2"/>
                          </a:solidFill>
                          <a:latin typeface="Georgia" panose="02040502050405020303" pitchFamily="18" charset="0"/>
                        </a:rPr>
                        <a:t>DS</a:t>
                      </a:r>
                      <a:r>
                        <a:rPr lang="en-US" sz="1600" b="1" i="1" dirty="0" smtClean="0">
                          <a:solidFill>
                            <a:schemeClr val="bg2"/>
                          </a:solidFill>
                          <a:latin typeface="Georgia" panose="02040502050405020303" pitchFamily="18" charset="0"/>
                        </a:rPr>
                        <a:t>w</a:t>
                      </a:r>
                      <a:r>
                        <a:rPr lang="en-US" sz="1600" b="1" i="1" baseline="-25000" dirty="0" smtClean="0">
                          <a:solidFill>
                            <a:schemeClr val="bg2"/>
                          </a:solidFill>
                          <a:latin typeface="Georgia" panose="02040502050405020303" pitchFamily="18" charset="0"/>
                        </a:rPr>
                        <a:t>px</a:t>
                      </a:r>
                      <a:endParaRPr lang="en-US" sz="1600" b="1" i="1" baseline="-25000" dirty="0">
                        <a:solidFill>
                          <a:schemeClr val="bg2"/>
                        </a:solidFill>
                        <a:latin typeface="Georgia" panose="02040502050405020303" pitchFamily="18" charset="0"/>
                      </a:endParaRPr>
                    </a:p>
                  </a:txBody>
                  <a:tcPr anchor="ctr">
                    <a:solidFill>
                      <a:srgbClr val="FFFFFF"/>
                    </a:solidFill>
                  </a:tcPr>
                </a:tc>
                <a:tc>
                  <a:txBody>
                    <a:bodyPr/>
                    <a:lstStyle/>
                    <a:p>
                      <a:r>
                        <a:rPr lang="en-US" sz="1600" b="1" dirty="0" smtClean="0">
                          <a:solidFill>
                            <a:schemeClr val="bg2"/>
                          </a:solidFill>
                          <a:latin typeface="Georgia" panose="02040502050405020303" pitchFamily="18" charset="0"/>
                        </a:rPr>
                        <a:t>0.4</a:t>
                      </a:r>
                      <a:r>
                        <a:rPr lang="en-US" sz="1600" b="1" i="1" dirty="0" smtClean="0">
                          <a:solidFill>
                            <a:schemeClr val="bg2"/>
                          </a:solidFill>
                          <a:latin typeface="Georgia" panose="02040502050405020303" pitchFamily="18" charset="0"/>
                        </a:rPr>
                        <a:t>S</a:t>
                      </a:r>
                      <a:r>
                        <a:rPr lang="en-US" sz="1600" b="1" i="1" baseline="-25000" dirty="0" smtClean="0">
                          <a:solidFill>
                            <a:schemeClr val="bg2"/>
                          </a:solidFill>
                          <a:latin typeface="Georgia" panose="02040502050405020303" pitchFamily="18" charset="0"/>
                        </a:rPr>
                        <a:t>DS</a:t>
                      </a:r>
                      <a:r>
                        <a:rPr lang="en-US" sz="1600" b="1" i="1" dirty="0" smtClean="0">
                          <a:solidFill>
                            <a:schemeClr val="bg2"/>
                          </a:solidFill>
                          <a:latin typeface="Georgia" panose="02040502050405020303" pitchFamily="18" charset="0"/>
                        </a:rPr>
                        <a:t>w</a:t>
                      </a:r>
                      <a:r>
                        <a:rPr lang="en-US" sz="1600" b="1" i="1" baseline="-25000" dirty="0" smtClean="0">
                          <a:solidFill>
                            <a:schemeClr val="bg2"/>
                          </a:solidFill>
                          <a:latin typeface="Georgia" panose="02040502050405020303" pitchFamily="18" charset="0"/>
                        </a:rPr>
                        <a:t>px</a:t>
                      </a:r>
                      <a:endParaRPr lang="en-US" sz="1600" b="1" i="1" baseline="-25000" dirty="0">
                        <a:solidFill>
                          <a:schemeClr val="bg2"/>
                        </a:solidFill>
                        <a:latin typeface="Georgia" panose="02040502050405020303" pitchFamily="18" charset="0"/>
                      </a:endParaRPr>
                    </a:p>
                  </a:txBody>
                  <a:tcPr anchor="ctr">
                    <a:solidFill>
                      <a:srgbClr val="FFFFFF"/>
                    </a:solidFill>
                  </a:tcPr>
                </a:tc>
                <a:extLst>
                  <a:ext uri="{0D108BD9-81ED-4DB2-BD59-A6C34878D82A}">
                    <a16:rowId xmlns:a16="http://schemas.microsoft.com/office/drawing/2014/main" val="10000"/>
                  </a:ext>
                </a:extLst>
              </a:tr>
              <a:tr h="457200">
                <a:tc>
                  <a:txBody>
                    <a:bodyPr/>
                    <a:lstStyle/>
                    <a:p>
                      <a:r>
                        <a:rPr lang="en-US" sz="1600" dirty="0" smtClean="0">
                          <a:solidFill>
                            <a:schemeClr val="bg2"/>
                          </a:solidFill>
                          <a:latin typeface="Georgia" panose="02040502050405020303" pitchFamily="18" charset="0"/>
                        </a:rPr>
                        <a:t>Roof</a:t>
                      </a:r>
                      <a:endParaRPr lang="en-US" sz="1600" dirty="0">
                        <a:solidFill>
                          <a:schemeClr val="bg2"/>
                        </a:solidFill>
                        <a:latin typeface="Georgia" panose="02040502050405020303" pitchFamily="18" charset="0"/>
                      </a:endParaRPr>
                    </a:p>
                  </a:txBody>
                  <a:tcPr anchor="ctr"/>
                </a:tc>
                <a:tc>
                  <a:txBody>
                    <a:bodyPr/>
                    <a:lstStyle/>
                    <a:p>
                      <a:r>
                        <a:rPr lang="en-US" sz="1600" dirty="0" smtClean="0">
                          <a:solidFill>
                            <a:schemeClr val="bg2"/>
                          </a:solidFill>
                          <a:latin typeface="Georgia" panose="02040502050405020303" pitchFamily="18" charset="0"/>
                        </a:rPr>
                        <a:t>19.5</a:t>
                      </a:r>
                      <a:endParaRPr lang="en-US" sz="1600" dirty="0">
                        <a:solidFill>
                          <a:schemeClr val="bg2"/>
                        </a:solidFill>
                        <a:latin typeface="Georgia" panose="02040502050405020303" pitchFamily="18" charset="0"/>
                      </a:endParaRPr>
                    </a:p>
                  </a:txBody>
                  <a:tcPr anchor="ctr"/>
                </a:tc>
                <a:tc>
                  <a:txBody>
                    <a:bodyPr/>
                    <a:lstStyle/>
                    <a:p>
                      <a:r>
                        <a:rPr lang="en-US" sz="1600" dirty="0" smtClean="0">
                          <a:solidFill>
                            <a:schemeClr val="bg2"/>
                          </a:solidFill>
                          <a:latin typeface="Georgia" panose="02040502050405020303" pitchFamily="18" charset="0"/>
                        </a:rPr>
                        <a:t>25.9</a:t>
                      </a:r>
                      <a:endParaRPr lang="en-US" sz="1600" dirty="0">
                        <a:solidFill>
                          <a:schemeClr val="bg2"/>
                        </a:solidFill>
                        <a:latin typeface="Georgia" panose="02040502050405020303" pitchFamily="18" charset="0"/>
                      </a:endParaRPr>
                    </a:p>
                  </a:txBody>
                  <a:tcPr anchor="ctr"/>
                </a:tc>
                <a:tc>
                  <a:txBody>
                    <a:bodyPr/>
                    <a:lstStyle/>
                    <a:p>
                      <a:r>
                        <a:rPr lang="en-US" sz="1600" dirty="0" smtClean="0">
                          <a:solidFill>
                            <a:schemeClr val="bg2"/>
                          </a:solidFill>
                          <a:latin typeface="Georgia" panose="02040502050405020303" pitchFamily="18" charset="0"/>
                        </a:rPr>
                        <a:t>25.9</a:t>
                      </a:r>
                      <a:endParaRPr lang="en-US" sz="1600" dirty="0">
                        <a:solidFill>
                          <a:schemeClr val="bg2"/>
                        </a:solidFill>
                        <a:latin typeface="Georgia" panose="02040502050405020303" pitchFamily="18" charset="0"/>
                      </a:endParaRPr>
                    </a:p>
                  </a:txBody>
                  <a:tcPr anchor="ctr"/>
                </a:tc>
                <a:tc>
                  <a:txBody>
                    <a:bodyPr/>
                    <a:lstStyle/>
                    <a:p>
                      <a:r>
                        <a:rPr lang="en-US" sz="1600" dirty="0" smtClean="0">
                          <a:solidFill>
                            <a:schemeClr val="bg2"/>
                          </a:solidFill>
                          <a:latin typeface="Georgia" panose="02040502050405020303" pitchFamily="18" charset="0"/>
                        </a:rPr>
                        <a:t>193.5</a:t>
                      </a:r>
                      <a:endParaRPr lang="en-US" sz="1600" dirty="0">
                        <a:solidFill>
                          <a:schemeClr val="bg2"/>
                        </a:solidFill>
                        <a:latin typeface="Georgia" panose="02040502050405020303" pitchFamily="18" charset="0"/>
                      </a:endParaRPr>
                    </a:p>
                  </a:txBody>
                  <a:tcPr anchor="ctr"/>
                </a:tc>
                <a:tc>
                  <a:txBody>
                    <a:bodyPr/>
                    <a:lstStyle/>
                    <a:p>
                      <a:r>
                        <a:rPr lang="en-US" sz="1600" b="1" dirty="0" smtClean="0">
                          <a:solidFill>
                            <a:schemeClr val="accent6"/>
                          </a:solidFill>
                          <a:latin typeface="Georgia" panose="02040502050405020303" pitchFamily="18" charset="0"/>
                        </a:rPr>
                        <a:t>.134</a:t>
                      </a:r>
                      <a:r>
                        <a:rPr lang="en-US" sz="1600" b="1" i="1" dirty="0" smtClean="0">
                          <a:solidFill>
                            <a:schemeClr val="accent6"/>
                          </a:solidFill>
                          <a:latin typeface="Georgia" panose="02040502050405020303" pitchFamily="18" charset="0"/>
                        </a:rPr>
                        <a:t>w</a:t>
                      </a:r>
                      <a:r>
                        <a:rPr lang="en-US" sz="1600" b="1" i="1" baseline="-25000" dirty="0" smtClean="0">
                          <a:solidFill>
                            <a:schemeClr val="accent6"/>
                          </a:solidFill>
                          <a:latin typeface="Georgia" panose="02040502050405020303" pitchFamily="18" charset="0"/>
                        </a:rPr>
                        <a:t>px</a:t>
                      </a:r>
                      <a:endParaRPr lang="en-US" sz="1600" b="1" i="1" baseline="-25000" dirty="0">
                        <a:solidFill>
                          <a:schemeClr val="accent6"/>
                        </a:solidFill>
                        <a:latin typeface="Georgia" panose="02040502050405020303" pitchFamily="18" charset="0"/>
                      </a:endParaRPr>
                    </a:p>
                  </a:txBody>
                  <a:tcPr anchor="ctr"/>
                </a:tc>
                <a:tc>
                  <a:txBody>
                    <a:bodyPr/>
                    <a:lstStyle/>
                    <a:p>
                      <a:r>
                        <a:rPr lang="en-US" sz="1600" dirty="0" smtClean="0">
                          <a:solidFill>
                            <a:schemeClr val="bg2"/>
                          </a:solidFill>
                          <a:latin typeface="Georgia" panose="02040502050405020303" pitchFamily="18" charset="0"/>
                        </a:rPr>
                        <a:t>.097</a:t>
                      </a:r>
                      <a:r>
                        <a:rPr lang="en-US" sz="1600" i="1" dirty="0" smtClean="0">
                          <a:solidFill>
                            <a:schemeClr val="bg2"/>
                          </a:solidFill>
                          <a:latin typeface="Georgia" panose="02040502050405020303" pitchFamily="18" charset="0"/>
                        </a:rPr>
                        <a:t>w</a:t>
                      </a:r>
                      <a:r>
                        <a:rPr lang="en-US" sz="1600" i="1" baseline="-25000" dirty="0" smtClean="0">
                          <a:solidFill>
                            <a:schemeClr val="bg2"/>
                          </a:solidFill>
                          <a:latin typeface="Georgia" panose="02040502050405020303" pitchFamily="18" charset="0"/>
                        </a:rPr>
                        <a:t>px</a:t>
                      </a:r>
                      <a:endParaRPr lang="en-US" sz="1600" i="1" baseline="-25000" dirty="0">
                        <a:solidFill>
                          <a:schemeClr val="bg2"/>
                        </a:solidFill>
                        <a:latin typeface="Georgia" panose="02040502050405020303" pitchFamily="18" charset="0"/>
                      </a:endParaRPr>
                    </a:p>
                  </a:txBody>
                  <a:tcPr anchor="ctr"/>
                </a:tc>
                <a:tc>
                  <a:txBody>
                    <a:bodyPr/>
                    <a:lstStyle/>
                    <a:p>
                      <a:r>
                        <a:rPr lang="en-US" sz="1600" dirty="0" smtClean="0">
                          <a:solidFill>
                            <a:schemeClr val="bg2"/>
                          </a:solidFill>
                          <a:latin typeface="Georgia" panose="02040502050405020303" pitchFamily="18" charset="0"/>
                        </a:rPr>
                        <a:t>.195</a:t>
                      </a:r>
                      <a:r>
                        <a:rPr lang="en-US" sz="1600" i="1" dirty="0" smtClean="0">
                          <a:solidFill>
                            <a:schemeClr val="bg2"/>
                          </a:solidFill>
                          <a:latin typeface="Georgia" panose="02040502050405020303" pitchFamily="18" charset="0"/>
                        </a:rPr>
                        <a:t>w</a:t>
                      </a:r>
                      <a:r>
                        <a:rPr lang="en-US" sz="1600" i="1" baseline="-25000" dirty="0" smtClean="0">
                          <a:solidFill>
                            <a:schemeClr val="bg2"/>
                          </a:solidFill>
                          <a:latin typeface="Georgia" panose="02040502050405020303" pitchFamily="18" charset="0"/>
                        </a:rPr>
                        <a:t>px</a:t>
                      </a:r>
                      <a:endParaRPr lang="en-US" sz="1600" i="1" baseline="-25000" dirty="0">
                        <a:solidFill>
                          <a:schemeClr val="bg2"/>
                        </a:solidFill>
                        <a:latin typeface="Georgia" panose="02040502050405020303" pitchFamily="18" charset="0"/>
                      </a:endParaRPr>
                    </a:p>
                  </a:txBody>
                  <a:tcPr anchor="ctr"/>
                </a:tc>
                <a:extLst>
                  <a:ext uri="{0D108BD9-81ED-4DB2-BD59-A6C34878D82A}">
                    <a16:rowId xmlns:a16="http://schemas.microsoft.com/office/drawing/2014/main" val="10001"/>
                  </a:ext>
                </a:extLst>
              </a:tr>
              <a:tr h="457200">
                <a:tc>
                  <a:txBody>
                    <a:bodyPr/>
                    <a:lstStyle/>
                    <a:p>
                      <a:r>
                        <a:rPr lang="en-US" sz="1600" dirty="0" smtClean="0">
                          <a:solidFill>
                            <a:schemeClr val="bg2"/>
                          </a:solidFill>
                          <a:latin typeface="Georgia" panose="02040502050405020303" pitchFamily="18" charset="0"/>
                        </a:rPr>
                        <a:t>3</a:t>
                      </a:r>
                      <a:r>
                        <a:rPr lang="en-US" sz="1600" baseline="30000" dirty="0" smtClean="0">
                          <a:solidFill>
                            <a:schemeClr val="bg2"/>
                          </a:solidFill>
                          <a:latin typeface="Georgia" panose="02040502050405020303" pitchFamily="18" charset="0"/>
                        </a:rPr>
                        <a:t>rd</a:t>
                      </a:r>
                      <a:endParaRPr lang="en-US" sz="1600" dirty="0">
                        <a:solidFill>
                          <a:schemeClr val="bg2"/>
                        </a:solidFill>
                        <a:latin typeface="Georgia" panose="02040502050405020303" pitchFamily="18" charset="0"/>
                      </a:endParaRPr>
                    </a:p>
                  </a:txBody>
                  <a:tcPr anchor="ctr"/>
                </a:tc>
                <a:tc>
                  <a:txBody>
                    <a:bodyPr/>
                    <a:lstStyle/>
                    <a:p>
                      <a:r>
                        <a:rPr lang="en-US" sz="1600" dirty="0" smtClean="0">
                          <a:solidFill>
                            <a:schemeClr val="bg2"/>
                          </a:solidFill>
                          <a:latin typeface="Georgia" panose="02040502050405020303" pitchFamily="18" charset="0"/>
                        </a:rPr>
                        <a:t>257.2</a:t>
                      </a:r>
                      <a:endParaRPr lang="en-US" sz="1600" dirty="0">
                        <a:solidFill>
                          <a:schemeClr val="bg2"/>
                        </a:solidFill>
                        <a:latin typeface="Georgia" panose="02040502050405020303" pitchFamily="18" charset="0"/>
                      </a:endParaRPr>
                    </a:p>
                  </a:txBody>
                  <a:tcPr anchor="ctr"/>
                </a:tc>
                <a:tc>
                  <a:txBody>
                    <a:bodyPr/>
                    <a:lstStyle/>
                    <a:p>
                      <a:r>
                        <a:rPr lang="en-US" sz="1600" dirty="0" smtClean="0">
                          <a:solidFill>
                            <a:schemeClr val="bg2"/>
                          </a:solidFill>
                          <a:latin typeface="Georgia" panose="02040502050405020303" pitchFamily="18" charset="0"/>
                        </a:rPr>
                        <a:t>18.2</a:t>
                      </a:r>
                      <a:endParaRPr lang="en-US" sz="1600" dirty="0">
                        <a:solidFill>
                          <a:schemeClr val="bg2"/>
                        </a:solidFill>
                        <a:latin typeface="Georgia" panose="02040502050405020303" pitchFamily="18" charset="0"/>
                      </a:endParaRPr>
                    </a:p>
                  </a:txBody>
                  <a:tcPr anchor="ctr"/>
                </a:tc>
                <a:tc>
                  <a:txBody>
                    <a:bodyPr/>
                    <a:lstStyle/>
                    <a:p>
                      <a:r>
                        <a:rPr lang="en-US" sz="1600" dirty="0" smtClean="0">
                          <a:solidFill>
                            <a:schemeClr val="bg2"/>
                          </a:solidFill>
                          <a:latin typeface="Georgia" panose="02040502050405020303" pitchFamily="18" charset="0"/>
                        </a:rPr>
                        <a:t>44.0</a:t>
                      </a:r>
                      <a:endParaRPr lang="en-US" sz="1600" dirty="0">
                        <a:solidFill>
                          <a:schemeClr val="bg2"/>
                        </a:solidFill>
                        <a:latin typeface="Georgia" panose="02040502050405020303" pitchFamily="18" charset="0"/>
                      </a:endParaRPr>
                    </a:p>
                  </a:txBody>
                  <a:tcPr anchor="ctr"/>
                </a:tc>
                <a:tc>
                  <a:txBody>
                    <a:bodyPr/>
                    <a:lstStyle/>
                    <a:p>
                      <a:r>
                        <a:rPr lang="en-US" sz="1600" dirty="0" smtClean="0">
                          <a:solidFill>
                            <a:schemeClr val="bg2"/>
                          </a:solidFill>
                          <a:latin typeface="Georgia" panose="02040502050405020303" pitchFamily="18" charset="0"/>
                        </a:rPr>
                        <a:t>450.7</a:t>
                      </a:r>
                      <a:endParaRPr lang="en-US" sz="1600" dirty="0">
                        <a:solidFill>
                          <a:schemeClr val="bg2"/>
                        </a:solidFill>
                        <a:latin typeface="Georgia" panose="02040502050405020303" pitchFamily="18" charset="0"/>
                      </a:endParaRPr>
                    </a:p>
                  </a:txBody>
                  <a:tcPr anchor="ctr"/>
                </a:tc>
                <a:tc>
                  <a:txBody>
                    <a:bodyPr/>
                    <a:lstStyle/>
                    <a:p>
                      <a:r>
                        <a:rPr lang="en-US" sz="1600" b="1" dirty="0" smtClean="0">
                          <a:solidFill>
                            <a:schemeClr val="accent6"/>
                          </a:solidFill>
                          <a:latin typeface="Georgia" panose="02040502050405020303" pitchFamily="18" charset="0"/>
                        </a:rPr>
                        <a:t>.098</a:t>
                      </a:r>
                      <a:r>
                        <a:rPr lang="en-US" sz="1600" b="1" i="1" dirty="0" smtClean="0">
                          <a:solidFill>
                            <a:schemeClr val="accent6"/>
                          </a:solidFill>
                          <a:latin typeface="Georgia" panose="02040502050405020303" pitchFamily="18" charset="0"/>
                        </a:rPr>
                        <a:t>w</a:t>
                      </a:r>
                      <a:r>
                        <a:rPr lang="en-US" sz="1600" b="1" i="1" baseline="-25000" dirty="0" smtClean="0">
                          <a:solidFill>
                            <a:schemeClr val="accent6"/>
                          </a:solidFill>
                          <a:latin typeface="Georgia" panose="02040502050405020303" pitchFamily="18" charset="0"/>
                        </a:rPr>
                        <a:t>px</a:t>
                      </a:r>
                      <a:endParaRPr lang="en-US" sz="1600" b="1" i="1" baseline="-25000" dirty="0">
                        <a:solidFill>
                          <a:schemeClr val="accent6"/>
                        </a:solidFill>
                        <a:latin typeface="Georgia" panose="02040502050405020303" pitchFamily="18" charset="0"/>
                      </a:endParaRPr>
                    </a:p>
                  </a:txBody>
                  <a:tcPr anchor="ctr"/>
                </a:tc>
                <a:tc>
                  <a:txBody>
                    <a:bodyPr/>
                    <a:lstStyle/>
                    <a:p>
                      <a:r>
                        <a:rPr lang="en-US" sz="1600" dirty="0" smtClean="0">
                          <a:solidFill>
                            <a:schemeClr val="bg2"/>
                          </a:solidFill>
                          <a:latin typeface="Georgia" panose="02040502050405020303" pitchFamily="18" charset="0"/>
                        </a:rPr>
                        <a:t>.097</a:t>
                      </a:r>
                      <a:r>
                        <a:rPr lang="en-US" sz="1600" i="1" dirty="0" smtClean="0">
                          <a:solidFill>
                            <a:schemeClr val="bg2"/>
                          </a:solidFill>
                          <a:latin typeface="Georgia" panose="02040502050405020303" pitchFamily="18" charset="0"/>
                        </a:rPr>
                        <a:t>w</a:t>
                      </a:r>
                      <a:r>
                        <a:rPr lang="en-US" sz="1600" i="1" baseline="-25000" dirty="0" smtClean="0">
                          <a:solidFill>
                            <a:schemeClr val="bg2"/>
                          </a:solidFill>
                          <a:latin typeface="Georgia" panose="02040502050405020303" pitchFamily="18" charset="0"/>
                        </a:rPr>
                        <a:t>px</a:t>
                      </a:r>
                      <a:endParaRPr lang="en-US" sz="1600" i="1" baseline="-25000" dirty="0">
                        <a:solidFill>
                          <a:schemeClr val="bg2"/>
                        </a:solidFill>
                        <a:latin typeface="Georgia" panose="02040502050405020303" pitchFamily="18" charset="0"/>
                      </a:endParaRPr>
                    </a:p>
                  </a:txBody>
                  <a:tcPr anchor="ctr"/>
                </a:tc>
                <a:tc>
                  <a:txBody>
                    <a:bodyPr/>
                    <a:lstStyle/>
                    <a:p>
                      <a:r>
                        <a:rPr lang="en-US" sz="1600" dirty="0" smtClean="0">
                          <a:solidFill>
                            <a:schemeClr val="bg2"/>
                          </a:solidFill>
                          <a:latin typeface="Georgia" panose="02040502050405020303" pitchFamily="18" charset="0"/>
                        </a:rPr>
                        <a:t>.195</a:t>
                      </a:r>
                      <a:r>
                        <a:rPr lang="en-US" sz="1600" i="1" dirty="0" smtClean="0">
                          <a:solidFill>
                            <a:schemeClr val="bg2"/>
                          </a:solidFill>
                          <a:latin typeface="Georgia" panose="02040502050405020303" pitchFamily="18" charset="0"/>
                        </a:rPr>
                        <a:t>w</a:t>
                      </a:r>
                      <a:r>
                        <a:rPr lang="en-US" sz="1600" i="1" baseline="-25000" dirty="0" smtClean="0">
                          <a:solidFill>
                            <a:schemeClr val="bg2"/>
                          </a:solidFill>
                          <a:latin typeface="Georgia" panose="02040502050405020303" pitchFamily="18" charset="0"/>
                        </a:rPr>
                        <a:t>px</a:t>
                      </a:r>
                      <a:endParaRPr lang="en-US" sz="1600" i="1" baseline="-25000" dirty="0">
                        <a:solidFill>
                          <a:schemeClr val="bg2"/>
                        </a:solidFill>
                        <a:latin typeface="Georgia" panose="02040502050405020303" pitchFamily="18" charset="0"/>
                      </a:endParaRPr>
                    </a:p>
                  </a:txBody>
                  <a:tcPr anchor="ctr"/>
                </a:tc>
                <a:extLst>
                  <a:ext uri="{0D108BD9-81ED-4DB2-BD59-A6C34878D82A}">
                    <a16:rowId xmlns:a16="http://schemas.microsoft.com/office/drawing/2014/main" val="10002"/>
                  </a:ext>
                </a:extLst>
              </a:tr>
              <a:tr h="457200">
                <a:tc>
                  <a:txBody>
                    <a:bodyPr/>
                    <a:lstStyle/>
                    <a:p>
                      <a:r>
                        <a:rPr lang="en-US" sz="1600" dirty="0" smtClean="0">
                          <a:solidFill>
                            <a:schemeClr val="bg2"/>
                          </a:solidFill>
                          <a:latin typeface="Georgia" panose="02040502050405020303" pitchFamily="18" charset="0"/>
                        </a:rPr>
                        <a:t>2</a:t>
                      </a:r>
                      <a:r>
                        <a:rPr lang="en-US" sz="1600" baseline="30000" dirty="0" smtClean="0">
                          <a:solidFill>
                            <a:schemeClr val="bg2"/>
                          </a:solidFill>
                          <a:latin typeface="Georgia" panose="02040502050405020303" pitchFamily="18" charset="0"/>
                        </a:rPr>
                        <a:t>nd</a:t>
                      </a:r>
                      <a:endParaRPr lang="en-US" sz="1600" dirty="0">
                        <a:solidFill>
                          <a:schemeClr val="bg2"/>
                        </a:solidFill>
                        <a:latin typeface="Georgia" panose="02040502050405020303" pitchFamily="18" charset="0"/>
                      </a:endParaRPr>
                    </a:p>
                  </a:txBody>
                  <a:tcPr anchor="ctr"/>
                </a:tc>
                <a:tc>
                  <a:txBody>
                    <a:bodyPr/>
                    <a:lstStyle/>
                    <a:p>
                      <a:r>
                        <a:rPr lang="en-US" sz="1600" dirty="0" smtClean="0">
                          <a:solidFill>
                            <a:schemeClr val="bg2"/>
                          </a:solidFill>
                          <a:latin typeface="Georgia" panose="02040502050405020303" pitchFamily="18" charset="0"/>
                        </a:rPr>
                        <a:t>257.2</a:t>
                      </a:r>
                      <a:endParaRPr lang="en-US" sz="1600" dirty="0">
                        <a:solidFill>
                          <a:schemeClr val="bg2"/>
                        </a:solidFill>
                        <a:latin typeface="Georgia" panose="02040502050405020303" pitchFamily="18" charset="0"/>
                      </a:endParaRPr>
                    </a:p>
                  </a:txBody>
                  <a:tcPr anchor="ctr"/>
                </a:tc>
                <a:tc>
                  <a:txBody>
                    <a:bodyPr/>
                    <a:lstStyle/>
                    <a:p>
                      <a:r>
                        <a:rPr lang="en-US" sz="1600" dirty="0" smtClean="0">
                          <a:solidFill>
                            <a:schemeClr val="bg2"/>
                          </a:solidFill>
                          <a:latin typeface="Georgia" panose="02040502050405020303" pitchFamily="18" charset="0"/>
                        </a:rPr>
                        <a:t>9.1</a:t>
                      </a:r>
                      <a:endParaRPr lang="en-US" sz="1600" dirty="0">
                        <a:solidFill>
                          <a:schemeClr val="bg2"/>
                        </a:solidFill>
                        <a:latin typeface="Georgia" panose="02040502050405020303" pitchFamily="18" charset="0"/>
                      </a:endParaRPr>
                    </a:p>
                  </a:txBody>
                  <a:tcPr anchor="ctr"/>
                </a:tc>
                <a:tc>
                  <a:txBody>
                    <a:bodyPr/>
                    <a:lstStyle/>
                    <a:p>
                      <a:r>
                        <a:rPr lang="en-US" sz="1600" dirty="0" smtClean="0">
                          <a:solidFill>
                            <a:schemeClr val="bg2"/>
                          </a:solidFill>
                          <a:latin typeface="Georgia" panose="02040502050405020303" pitchFamily="18" charset="0"/>
                        </a:rPr>
                        <a:t>53.1</a:t>
                      </a:r>
                      <a:endParaRPr lang="en-US" sz="1600" dirty="0">
                        <a:solidFill>
                          <a:schemeClr val="bg2"/>
                        </a:solidFill>
                        <a:latin typeface="Georgia" panose="02040502050405020303" pitchFamily="18" charset="0"/>
                      </a:endParaRPr>
                    </a:p>
                  </a:txBody>
                  <a:tcPr anchor="ctr"/>
                </a:tc>
                <a:tc>
                  <a:txBody>
                    <a:bodyPr/>
                    <a:lstStyle/>
                    <a:p>
                      <a:r>
                        <a:rPr lang="en-US" sz="1600" dirty="0" smtClean="0">
                          <a:solidFill>
                            <a:schemeClr val="bg2"/>
                          </a:solidFill>
                          <a:latin typeface="Georgia" panose="02040502050405020303" pitchFamily="18" charset="0"/>
                        </a:rPr>
                        <a:t>707.9</a:t>
                      </a:r>
                      <a:endParaRPr lang="en-US" sz="1600" dirty="0">
                        <a:solidFill>
                          <a:schemeClr val="bg2"/>
                        </a:solidFill>
                        <a:latin typeface="Georgia" panose="02040502050405020303" pitchFamily="18" charset="0"/>
                      </a:endParaRPr>
                    </a:p>
                  </a:txBody>
                  <a:tcPr anchor="ctr"/>
                </a:tc>
                <a:tc>
                  <a:txBody>
                    <a:bodyPr/>
                    <a:lstStyle/>
                    <a:p>
                      <a:r>
                        <a:rPr lang="en-US" sz="1600" dirty="0" smtClean="0">
                          <a:solidFill>
                            <a:schemeClr val="bg2"/>
                          </a:solidFill>
                          <a:latin typeface="Georgia" panose="02040502050405020303" pitchFamily="18" charset="0"/>
                        </a:rPr>
                        <a:t>.075</a:t>
                      </a:r>
                      <a:r>
                        <a:rPr lang="en-US" sz="1600" i="1" dirty="0" smtClean="0">
                          <a:solidFill>
                            <a:schemeClr val="bg2"/>
                          </a:solidFill>
                          <a:latin typeface="Georgia" panose="02040502050405020303" pitchFamily="18" charset="0"/>
                        </a:rPr>
                        <a:t>w</a:t>
                      </a:r>
                      <a:r>
                        <a:rPr lang="en-US" sz="1600" i="1" baseline="-25000" dirty="0" smtClean="0">
                          <a:solidFill>
                            <a:schemeClr val="bg2"/>
                          </a:solidFill>
                          <a:latin typeface="Georgia" panose="02040502050405020303" pitchFamily="18" charset="0"/>
                        </a:rPr>
                        <a:t>px</a:t>
                      </a:r>
                      <a:endParaRPr lang="en-US" sz="1600" i="1" baseline="-25000" dirty="0">
                        <a:solidFill>
                          <a:schemeClr val="bg2"/>
                        </a:solidFill>
                        <a:latin typeface="Georgia" panose="02040502050405020303" pitchFamily="18" charset="0"/>
                      </a:endParaRPr>
                    </a:p>
                  </a:txBody>
                  <a:tcPr anchor="ctr"/>
                </a:tc>
                <a:tc>
                  <a:txBody>
                    <a:bodyPr/>
                    <a:lstStyle/>
                    <a:p>
                      <a:r>
                        <a:rPr lang="en-US" sz="1600" b="1" dirty="0" smtClean="0">
                          <a:solidFill>
                            <a:schemeClr val="accent6"/>
                          </a:solidFill>
                          <a:latin typeface="Georgia" panose="02040502050405020303" pitchFamily="18" charset="0"/>
                        </a:rPr>
                        <a:t>.097</a:t>
                      </a:r>
                      <a:r>
                        <a:rPr lang="en-US" sz="1600" b="1" i="1" dirty="0" smtClean="0">
                          <a:solidFill>
                            <a:schemeClr val="accent6"/>
                          </a:solidFill>
                          <a:latin typeface="Georgia" panose="02040502050405020303" pitchFamily="18" charset="0"/>
                        </a:rPr>
                        <a:t>w</a:t>
                      </a:r>
                      <a:r>
                        <a:rPr lang="en-US" sz="1600" b="1" i="1" baseline="-25000" dirty="0" smtClean="0">
                          <a:solidFill>
                            <a:schemeClr val="accent6"/>
                          </a:solidFill>
                          <a:latin typeface="Georgia" panose="02040502050405020303" pitchFamily="18" charset="0"/>
                        </a:rPr>
                        <a:t>px</a:t>
                      </a:r>
                      <a:endParaRPr lang="en-US" sz="1600" b="1" i="1" baseline="-25000" dirty="0">
                        <a:solidFill>
                          <a:schemeClr val="accent6"/>
                        </a:solidFill>
                        <a:latin typeface="Georgia" panose="02040502050405020303" pitchFamily="18" charset="0"/>
                      </a:endParaRPr>
                    </a:p>
                  </a:txBody>
                  <a:tcPr anchor="ctr"/>
                </a:tc>
                <a:tc>
                  <a:txBody>
                    <a:bodyPr/>
                    <a:lstStyle/>
                    <a:p>
                      <a:r>
                        <a:rPr lang="en-US" sz="1600" dirty="0" smtClean="0">
                          <a:solidFill>
                            <a:schemeClr val="bg2"/>
                          </a:solidFill>
                          <a:latin typeface="Georgia" panose="02040502050405020303" pitchFamily="18" charset="0"/>
                        </a:rPr>
                        <a:t>.195</a:t>
                      </a:r>
                      <a:r>
                        <a:rPr lang="en-US" sz="1600" i="1" dirty="0" smtClean="0">
                          <a:solidFill>
                            <a:schemeClr val="bg2"/>
                          </a:solidFill>
                          <a:latin typeface="Georgia" panose="02040502050405020303" pitchFamily="18" charset="0"/>
                        </a:rPr>
                        <a:t>w</a:t>
                      </a:r>
                      <a:r>
                        <a:rPr lang="en-US" sz="1600" i="1" baseline="-25000" dirty="0" smtClean="0">
                          <a:solidFill>
                            <a:schemeClr val="bg2"/>
                          </a:solidFill>
                          <a:latin typeface="Georgia" panose="02040502050405020303" pitchFamily="18" charset="0"/>
                        </a:rPr>
                        <a:t>px</a:t>
                      </a:r>
                      <a:endParaRPr lang="en-US" sz="1600" i="1" baseline="-25000" dirty="0">
                        <a:solidFill>
                          <a:schemeClr val="bg2"/>
                        </a:solidFill>
                        <a:latin typeface="Georgia" panose="02040502050405020303" pitchFamily="18" charset="0"/>
                      </a:endParaRPr>
                    </a:p>
                  </a:txBody>
                  <a:tcPr anchor="ctr"/>
                </a:tc>
                <a:extLst>
                  <a:ext uri="{0D108BD9-81ED-4DB2-BD59-A6C34878D82A}">
                    <a16:rowId xmlns:a16="http://schemas.microsoft.com/office/drawing/2014/main" val="10003"/>
                  </a:ext>
                </a:extLst>
              </a:tr>
              <a:tr h="457200">
                <a:tc>
                  <a:txBody>
                    <a:bodyPr/>
                    <a:lstStyle/>
                    <a:p>
                      <a:r>
                        <a:rPr lang="en-US" sz="1600" dirty="0" smtClean="0">
                          <a:solidFill>
                            <a:schemeClr val="bg2"/>
                          </a:solidFill>
                          <a:latin typeface="Georgia" panose="02040502050405020303" pitchFamily="18" charset="0"/>
                        </a:rPr>
                        <a:t>Sum</a:t>
                      </a:r>
                      <a:endParaRPr lang="en-US" sz="1600" dirty="0">
                        <a:solidFill>
                          <a:schemeClr val="bg2"/>
                        </a:solidFill>
                        <a:latin typeface="Georgia" panose="02040502050405020303" pitchFamily="18" charset="0"/>
                      </a:endParaRPr>
                    </a:p>
                  </a:txBody>
                  <a:tcPr anchor="ctr"/>
                </a:tc>
                <a:tc>
                  <a:txBody>
                    <a:bodyPr/>
                    <a:lstStyle/>
                    <a:p>
                      <a:r>
                        <a:rPr lang="en-US" sz="1600" dirty="0" smtClean="0">
                          <a:solidFill>
                            <a:schemeClr val="bg2"/>
                          </a:solidFill>
                          <a:latin typeface="Georgia" panose="02040502050405020303" pitchFamily="18" charset="0"/>
                        </a:rPr>
                        <a:t>707.9</a:t>
                      </a:r>
                      <a:endParaRPr lang="en-US" sz="1600" dirty="0">
                        <a:solidFill>
                          <a:schemeClr val="bg2"/>
                        </a:solidFill>
                        <a:latin typeface="Georgia" panose="02040502050405020303" pitchFamily="18" charset="0"/>
                      </a:endParaRPr>
                    </a:p>
                  </a:txBody>
                  <a:tcPr anchor="ctr"/>
                </a:tc>
                <a:tc>
                  <a:txBody>
                    <a:bodyPr/>
                    <a:lstStyle/>
                    <a:p>
                      <a:r>
                        <a:rPr lang="en-US" sz="1600" dirty="0" smtClean="0">
                          <a:solidFill>
                            <a:schemeClr val="bg2"/>
                          </a:solidFill>
                          <a:latin typeface="Georgia" panose="02040502050405020303" pitchFamily="18" charset="0"/>
                        </a:rPr>
                        <a:t>53.1</a:t>
                      </a:r>
                      <a:endParaRPr lang="en-US" sz="1600" dirty="0">
                        <a:solidFill>
                          <a:schemeClr val="bg2"/>
                        </a:solidFill>
                        <a:latin typeface="Georgia" panose="02040502050405020303" pitchFamily="18" charset="0"/>
                      </a:endParaRPr>
                    </a:p>
                  </a:txBody>
                  <a:tcPr anchor="ctr"/>
                </a:tc>
                <a:tc>
                  <a:txBody>
                    <a:bodyPr/>
                    <a:lstStyle/>
                    <a:p>
                      <a:endParaRPr lang="en-US" sz="1600" dirty="0">
                        <a:solidFill>
                          <a:schemeClr val="bg2"/>
                        </a:solidFill>
                        <a:latin typeface="Georgia" panose="02040502050405020303" pitchFamily="18" charset="0"/>
                      </a:endParaRPr>
                    </a:p>
                  </a:txBody>
                  <a:tcPr anchor="ctr"/>
                </a:tc>
                <a:tc>
                  <a:txBody>
                    <a:bodyPr/>
                    <a:lstStyle/>
                    <a:p>
                      <a:endParaRPr lang="en-US" sz="1600" dirty="0">
                        <a:solidFill>
                          <a:schemeClr val="bg2"/>
                        </a:solidFill>
                        <a:latin typeface="Georgia" panose="02040502050405020303" pitchFamily="18" charset="0"/>
                      </a:endParaRPr>
                    </a:p>
                  </a:txBody>
                  <a:tcPr anchor="ctr"/>
                </a:tc>
                <a:tc>
                  <a:txBody>
                    <a:bodyPr/>
                    <a:lstStyle/>
                    <a:p>
                      <a:endParaRPr lang="en-US" sz="1600" dirty="0">
                        <a:solidFill>
                          <a:schemeClr val="bg2"/>
                        </a:solidFill>
                        <a:latin typeface="Georgia" panose="02040502050405020303" pitchFamily="18" charset="0"/>
                      </a:endParaRPr>
                    </a:p>
                  </a:txBody>
                  <a:tcPr anchor="ctr"/>
                </a:tc>
                <a:tc>
                  <a:txBody>
                    <a:bodyPr/>
                    <a:lstStyle/>
                    <a:p>
                      <a:endParaRPr lang="en-US" sz="1600" dirty="0">
                        <a:solidFill>
                          <a:schemeClr val="bg2"/>
                        </a:solidFill>
                        <a:latin typeface="Georgia" panose="02040502050405020303" pitchFamily="18" charset="0"/>
                      </a:endParaRPr>
                    </a:p>
                  </a:txBody>
                  <a:tcPr anchor="ctr"/>
                </a:tc>
                <a:tc>
                  <a:txBody>
                    <a:bodyPr/>
                    <a:lstStyle/>
                    <a:p>
                      <a:endParaRPr lang="en-US" sz="1600" dirty="0">
                        <a:solidFill>
                          <a:schemeClr val="bg2"/>
                        </a:solidFill>
                        <a:latin typeface="Georgia" panose="02040502050405020303" pitchFamily="18" charset="0"/>
                      </a:endParaRPr>
                    </a:p>
                  </a:txBody>
                  <a:tcPr anchor="ctr"/>
                </a:tc>
                <a:extLst>
                  <a:ext uri="{0D108BD9-81ED-4DB2-BD59-A6C34878D82A}">
                    <a16:rowId xmlns:a16="http://schemas.microsoft.com/office/drawing/2014/main" val="10004"/>
                  </a:ext>
                </a:extLst>
              </a:tr>
            </a:tbl>
          </a:graphicData>
        </a:graphic>
      </p:graphicFrame>
      <mc:AlternateContent xmlns:mc="http://schemas.openxmlformats.org/markup-compatibility/2006" xmlns:a14="http://schemas.microsoft.com/office/drawing/2010/main">
        <mc:Choice Requires="a14">
          <p:sp>
            <p:nvSpPr>
              <p:cNvPr id="6" name="TextBox 5"/>
              <p:cNvSpPr txBox="1"/>
              <p:nvPr/>
            </p:nvSpPr>
            <p:spPr bwMode="auto">
              <a:xfrm>
                <a:off x="2226719" y="1460499"/>
                <a:ext cx="4671385" cy="490187"/>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a14:m>
                  <m:oMathPara xmlns:m="http://schemas.openxmlformats.org/officeDocument/2006/math">
                    <m:oMathParaPr>
                      <m:jc m:val="centerGroup"/>
                    </m:oMathParaPr>
                    <m:oMath xmlns:m="http://schemas.openxmlformats.org/officeDocument/2006/math">
                      <m:r>
                        <a:rPr kumimoji="1" lang="en-US" sz="2400" b="0" i="1" smtClean="0">
                          <a:solidFill>
                            <a:srgbClr val="000000"/>
                          </a:solidFill>
                          <a:latin typeface="Cambria Math"/>
                        </a:rPr>
                        <m:t>0.2</m:t>
                      </m:r>
                      <m:sSub>
                        <m:sSubPr>
                          <m:ctrlPr>
                            <a:rPr kumimoji="1" lang="en-US" sz="2400" b="0" i="1" smtClean="0">
                              <a:solidFill>
                                <a:srgbClr val="000000"/>
                              </a:solidFill>
                              <a:latin typeface="Cambria Math" panose="02040503050406030204" pitchFamily="18" charset="0"/>
                            </a:rPr>
                          </m:ctrlPr>
                        </m:sSubPr>
                        <m:e>
                          <m:r>
                            <a:rPr kumimoji="1" lang="en-US" sz="2400" b="0" i="1" smtClean="0">
                              <a:solidFill>
                                <a:srgbClr val="000000"/>
                              </a:solidFill>
                              <a:latin typeface="Cambria Math"/>
                            </a:rPr>
                            <m:t>𝑆</m:t>
                          </m:r>
                        </m:e>
                        <m:sub>
                          <m:r>
                            <a:rPr kumimoji="1" lang="en-US" sz="2400" b="0" i="1" smtClean="0">
                              <a:solidFill>
                                <a:srgbClr val="000000"/>
                              </a:solidFill>
                              <a:latin typeface="Cambria Math"/>
                            </a:rPr>
                            <m:t>𝐷𝑆</m:t>
                          </m:r>
                        </m:sub>
                      </m:sSub>
                      <m:sSub>
                        <m:sSubPr>
                          <m:ctrlPr>
                            <a:rPr kumimoji="1" lang="en-US" sz="2400" b="0" i="1" smtClean="0">
                              <a:solidFill>
                                <a:srgbClr val="000000"/>
                              </a:solidFill>
                              <a:latin typeface="Cambria Math" panose="02040503050406030204" pitchFamily="18" charset="0"/>
                            </a:rPr>
                          </m:ctrlPr>
                        </m:sSubPr>
                        <m:e>
                          <m:r>
                            <a:rPr kumimoji="1" lang="en-US" sz="2400" b="0" i="1" smtClean="0">
                              <a:solidFill>
                                <a:srgbClr val="000000"/>
                              </a:solidFill>
                              <a:latin typeface="Cambria Math"/>
                            </a:rPr>
                            <m:t>𝐼</m:t>
                          </m:r>
                        </m:e>
                        <m:sub>
                          <m:r>
                            <a:rPr kumimoji="1" lang="en-US" sz="2400" b="0" i="1" smtClean="0">
                              <a:solidFill>
                                <a:srgbClr val="000000"/>
                              </a:solidFill>
                              <a:latin typeface="Cambria Math"/>
                            </a:rPr>
                            <m:t>𝑒</m:t>
                          </m:r>
                        </m:sub>
                      </m:sSub>
                      <m:sSub>
                        <m:sSubPr>
                          <m:ctrlPr>
                            <a:rPr kumimoji="1" lang="en-US" sz="2400" b="0" i="1" smtClean="0">
                              <a:solidFill>
                                <a:srgbClr val="000000"/>
                              </a:solidFill>
                              <a:latin typeface="Cambria Math" panose="02040503050406030204" pitchFamily="18" charset="0"/>
                            </a:rPr>
                          </m:ctrlPr>
                        </m:sSubPr>
                        <m:e>
                          <m:r>
                            <a:rPr kumimoji="1" lang="en-US" sz="2400" b="0" i="1" smtClean="0">
                              <a:solidFill>
                                <a:srgbClr val="000000"/>
                              </a:solidFill>
                              <a:latin typeface="Cambria Math"/>
                            </a:rPr>
                            <m:t>𝑤</m:t>
                          </m:r>
                        </m:e>
                        <m:sub>
                          <m:r>
                            <a:rPr kumimoji="1" lang="en-US" sz="2400" b="0" i="1" smtClean="0">
                              <a:solidFill>
                                <a:srgbClr val="000000"/>
                              </a:solidFill>
                              <a:latin typeface="Cambria Math"/>
                            </a:rPr>
                            <m:t>𝑝𝑥</m:t>
                          </m:r>
                        </m:sub>
                      </m:sSub>
                      <m:r>
                        <a:rPr kumimoji="1" lang="en-US" sz="2400" b="0" i="1" smtClean="0">
                          <a:solidFill>
                            <a:srgbClr val="000000"/>
                          </a:solidFill>
                          <a:latin typeface="Cambria Math"/>
                        </a:rPr>
                        <m:t>&lt;</m:t>
                      </m:r>
                      <m:sSub>
                        <m:sSubPr>
                          <m:ctrlPr>
                            <a:rPr kumimoji="1" lang="en-US" sz="2400" b="0" i="1" smtClean="0">
                              <a:solidFill>
                                <a:srgbClr val="000000"/>
                              </a:solidFill>
                              <a:latin typeface="Cambria Math" panose="02040503050406030204" pitchFamily="18" charset="0"/>
                            </a:rPr>
                          </m:ctrlPr>
                        </m:sSubPr>
                        <m:e>
                          <m:r>
                            <a:rPr kumimoji="1" lang="en-US" sz="2400" b="0" i="1" smtClean="0">
                              <a:solidFill>
                                <a:srgbClr val="000000"/>
                              </a:solidFill>
                              <a:latin typeface="Cambria Math"/>
                            </a:rPr>
                            <m:t>𝐹</m:t>
                          </m:r>
                        </m:e>
                        <m:sub>
                          <m:r>
                            <a:rPr kumimoji="1" lang="en-US" sz="2400" b="0" i="1" smtClean="0">
                              <a:solidFill>
                                <a:srgbClr val="000000"/>
                              </a:solidFill>
                              <a:latin typeface="Cambria Math"/>
                            </a:rPr>
                            <m:t>𝑝𝑥</m:t>
                          </m:r>
                        </m:sub>
                      </m:sSub>
                      <m:r>
                        <a:rPr kumimoji="1" lang="en-US" sz="2400" b="0" i="1" smtClean="0">
                          <a:solidFill>
                            <a:srgbClr val="000000"/>
                          </a:solidFill>
                          <a:latin typeface="Cambria Math"/>
                        </a:rPr>
                        <m:t>&lt;0.4</m:t>
                      </m:r>
                      <m:sSub>
                        <m:sSubPr>
                          <m:ctrlPr>
                            <a:rPr kumimoji="1" lang="en-US" sz="2400" b="0" i="1" smtClean="0">
                              <a:solidFill>
                                <a:srgbClr val="000000"/>
                              </a:solidFill>
                              <a:latin typeface="Cambria Math" panose="02040503050406030204" pitchFamily="18" charset="0"/>
                            </a:rPr>
                          </m:ctrlPr>
                        </m:sSubPr>
                        <m:e>
                          <m:r>
                            <a:rPr kumimoji="1" lang="en-US" sz="2400" b="0" i="1" smtClean="0">
                              <a:solidFill>
                                <a:srgbClr val="000000"/>
                              </a:solidFill>
                              <a:latin typeface="Cambria Math"/>
                            </a:rPr>
                            <m:t>𝑆</m:t>
                          </m:r>
                        </m:e>
                        <m:sub>
                          <m:r>
                            <a:rPr kumimoji="1" lang="en-US" sz="2400" b="0" i="1" smtClean="0">
                              <a:solidFill>
                                <a:srgbClr val="000000"/>
                              </a:solidFill>
                              <a:latin typeface="Cambria Math"/>
                            </a:rPr>
                            <m:t>𝐷𝑆</m:t>
                          </m:r>
                        </m:sub>
                      </m:sSub>
                      <m:sSub>
                        <m:sSubPr>
                          <m:ctrlPr>
                            <a:rPr kumimoji="1" lang="en-US" sz="2400" b="0" i="1" smtClean="0">
                              <a:solidFill>
                                <a:srgbClr val="000000"/>
                              </a:solidFill>
                              <a:latin typeface="Cambria Math" panose="02040503050406030204" pitchFamily="18" charset="0"/>
                            </a:rPr>
                          </m:ctrlPr>
                        </m:sSubPr>
                        <m:e>
                          <m:r>
                            <a:rPr kumimoji="1" lang="en-US" sz="2400" b="0" i="1" smtClean="0">
                              <a:solidFill>
                                <a:srgbClr val="000000"/>
                              </a:solidFill>
                              <a:latin typeface="Cambria Math"/>
                            </a:rPr>
                            <m:t>𝐼</m:t>
                          </m:r>
                        </m:e>
                        <m:sub>
                          <m:r>
                            <a:rPr kumimoji="1" lang="en-US" sz="2400" b="0" i="1" smtClean="0">
                              <a:solidFill>
                                <a:srgbClr val="000000"/>
                              </a:solidFill>
                              <a:latin typeface="Cambria Math"/>
                            </a:rPr>
                            <m:t>𝑒</m:t>
                          </m:r>
                        </m:sub>
                      </m:sSub>
                      <m:sSub>
                        <m:sSubPr>
                          <m:ctrlPr>
                            <a:rPr kumimoji="1" lang="en-US" sz="2400" b="0" i="1" smtClean="0">
                              <a:solidFill>
                                <a:srgbClr val="000000"/>
                              </a:solidFill>
                              <a:latin typeface="Cambria Math" panose="02040503050406030204" pitchFamily="18" charset="0"/>
                            </a:rPr>
                          </m:ctrlPr>
                        </m:sSubPr>
                        <m:e>
                          <m:r>
                            <a:rPr kumimoji="1" lang="en-US" sz="2400" b="0" i="1" smtClean="0">
                              <a:solidFill>
                                <a:srgbClr val="000000"/>
                              </a:solidFill>
                              <a:latin typeface="Cambria Math"/>
                            </a:rPr>
                            <m:t>𝑤</m:t>
                          </m:r>
                        </m:e>
                        <m:sub>
                          <m:r>
                            <a:rPr kumimoji="1" lang="en-US" sz="2400" b="0" i="1" smtClean="0">
                              <a:solidFill>
                                <a:srgbClr val="000000"/>
                              </a:solidFill>
                              <a:latin typeface="Cambria Math"/>
                            </a:rPr>
                            <m:t>𝑝𝑥</m:t>
                          </m:r>
                        </m:sub>
                      </m:sSub>
                    </m:oMath>
                  </m:oMathPara>
                </a14:m>
                <a:endParaRPr kumimoji="1" lang="en-US" sz="2400" dirty="0">
                  <a:solidFill>
                    <a:srgbClr val="000000"/>
                  </a:solidFill>
                  <a:latin typeface="Georgia" panose="02040502050405020303" pitchFamily="18" charset="0"/>
                </a:endParaRPr>
              </a:p>
            </p:txBody>
          </p:sp>
        </mc:Choice>
        <mc:Fallback xmlns="">
          <p:sp>
            <p:nvSpPr>
              <p:cNvPr id="6" name="TextBox 5"/>
              <p:cNvSpPr txBox="1">
                <a:spLocks noRot="1" noChangeAspect="1" noMove="1" noResize="1" noEditPoints="1" noAdjustHandles="1" noChangeArrowheads="1" noChangeShapeType="1" noTextEdit="1"/>
              </p:cNvSpPr>
              <p:nvPr/>
            </p:nvSpPr>
            <p:spPr bwMode="auto">
              <a:xfrm>
                <a:off x="2226719" y="1460499"/>
                <a:ext cx="4671385" cy="490187"/>
              </a:xfrm>
              <a:prstGeom prst="rect">
                <a:avLst/>
              </a:prstGeom>
              <a:blipFill rotWithShape="0">
                <a:blip r:embed="rId4"/>
                <a:stretch>
                  <a:fillRect b="-6250"/>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p:sp>
        <p:nvSpPr>
          <p:cNvPr id="7" name="TextBox 6"/>
          <p:cNvSpPr txBox="1"/>
          <p:nvPr/>
        </p:nvSpPr>
        <p:spPr bwMode="auto">
          <a:xfrm>
            <a:off x="1218807" y="5600700"/>
            <a:ext cx="669414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lgn="ctr"/>
            <a:r>
              <a:rPr kumimoji="1" lang="en-US" dirty="0" smtClean="0">
                <a:solidFill>
                  <a:schemeClr val="bg2"/>
                </a:solidFill>
                <a:latin typeface="Arial" panose="020B0604020202020204" pitchFamily="34" charset="0"/>
                <a:cs typeface="Arial" panose="020B0604020202020204" pitchFamily="34" charset="0"/>
              </a:rPr>
              <a:t>Diaphragm forces need not consider the weight of the shear walls</a:t>
            </a:r>
          </a:p>
          <a:p>
            <a:pPr algn="ctr"/>
            <a:r>
              <a:rPr kumimoji="1" lang="en-US" dirty="0">
                <a:solidFill>
                  <a:schemeClr val="bg2"/>
                </a:solidFill>
                <a:latin typeface="Arial" panose="020B0604020202020204" pitchFamily="34" charset="0"/>
                <a:cs typeface="Arial" panose="020B0604020202020204" pitchFamily="34" charset="0"/>
              </a:rPr>
              <a:t>w</a:t>
            </a:r>
            <a:r>
              <a:rPr kumimoji="1" lang="en-US" dirty="0" smtClean="0">
                <a:solidFill>
                  <a:schemeClr val="bg2"/>
                </a:solidFill>
                <a:latin typeface="Arial" panose="020B0604020202020204" pitchFamily="34" charset="0"/>
                <a:cs typeface="Arial" panose="020B0604020202020204" pitchFamily="34" charset="0"/>
              </a:rPr>
              <a:t>hich receive load from the diaphragm</a:t>
            </a:r>
            <a:endParaRPr kumimoji="1" lang="en-US" dirty="0">
              <a:solidFill>
                <a:schemeClr val="bg2"/>
              </a:solidFill>
              <a:latin typeface="Arial" panose="020B0604020202020204" pitchFamily="34" charset="0"/>
              <a:cs typeface="Arial" panose="020B0604020202020204" pitchFamily="34" charset="0"/>
            </a:endParaRPr>
          </a:p>
        </p:txBody>
      </p:sp>
      <p:sp>
        <p:nvSpPr>
          <p:cNvPr id="8" name="TextBox 7"/>
          <p:cNvSpPr txBox="1"/>
          <p:nvPr/>
        </p:nvSpPr>
        <p:spPr bwMode="auto">
          <a:xfrm>
            <a:off x="6827441" y="6400800"/>
            <a:ext cx="184665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91440" rIns="0" bIns="0" rtlCol="0">
            <a:spAutoFit/>
          </a:bodyPr>
          <a:lstStyle/>
          <a:p>
            <a:pPr algn="r"/>
            <a:r>
              <a:rPr kumimoji="1" lang="en-US" sz="1200" dirty="0" smtClean="0">
                <a:solidFill>
                  <a:schemeClr val="accent5"/>
                </a:solidFill>
                <a:latin typeface="Arial" panose="020B0604020202020204" pitchFamily="34" charset="0"/>
                <a:cs typeface="Arial" panose="020B0604020202020204" pitchFamily="34" charset="0"/>
              </a:rPr>
              <a:t>DESIGN EXAMPLE SLIDE</a:t>
            </a:r>
            <a:endParaRPr kumimoji="1" lang="en-US" sz="1200" dirty="0">
              <a:solidFill>
                <a:schemeClr val="accent5"/>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1311040471"/>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Max Horizontal Diaphragm Dimension Ratios</a:t>
            </a:r>
            <a:endParaRPr lang="en-US" dirty="0"/>
          </a:p>
        </p:txBody>
      </p:sp>
      <p:graphicFrame>
        <p:nvGraphicFramePr>
          <p:cNvPr id="4" name="Content Placeholder 3"/>
          <p:cNvGraphicFramePr>
            <a:graphicFrameLocks noGrp="1"/>
          </p:cNvGraphicFramePr>
          <p:nvPr>
            <p:ph idx="1"/>
            <p:extLst/>
          </p:nvPr>
        </p:nvGraphicFramePr>
        <p:xfrm>
          <a:off x="458788" y="1758950"/>
          <a:ext cx="8228012" cy="2494280"/>
        </p:xfrm>
        <a:graphic>
          <a:graphicData uri="http://schemas.openxmlformats.org/drawingml/2006/table">
            <a:tbl>
              <a:tblPr firstRow="1" bandRow="1">
                <a:tableStyleId>{68D230F3-CF80-4859-8CE7-A43EE81993B5}</a:tableStyleId>
              </a:tblPr>
              <a:tblGrid>
                <a:gridCol w="4684712">
                  <a:extLst>
                    <a:ext uri="{9D8B030D-6E8A-4147-A177-3AD203B41FA5}">
                      <a16:colId xmlns:a16="http://schemas.microsoft.com/office/drawing/2014/main" val="20000"/>
                    </a:ext>
                  </a:extLst>
                </a:gridCol>
                <a:gridCol w="3543300">
                  <a:extLst>
                    <a:ext uri="{9D8B030D-6E8A-4147-A177-3AD203B41FA5}">
                      <a16:colId xmlns:a16="http://schemas.microsoft.com/office/drawing/2014/main" val="20001"/>
                    </a:ext>
                  </a:extLst>
                </a:gridCol>
              </a:tblGrid>
              <a:tr h="370840">
                <a:tc>
                  <a:txBody>
                    <a:bodyPr/>
                    <a:lstStyle/>
                    <a:p>
                      <a:pPr algn="ctr"/>
                      <a:r>
                        <a:rPr lang="en-US" dirty="0" smtClean="0">
                          <a:solidFill>
                            <a:schemeClr val="bg2"/>
                          </a:solidFill>
                          <a:latin typeface="Georgia" panose="02040502050405020303" pitchFamily="18" charset="0"/>
                        </a:rPr>
                        <a:t>Type</a:t>
                      </a:r>
                      <a:endParaRPr lang="en-US" dirty="0">
                        <a:solidFill>
                          <a:schemeClr val="bg2"/>
                        </a:solidFill>
                        <a:latin typeface="Georgia" panose="02040502050405020303" pitchFamily="18" charset="0"/>
                      </a:endParaRPr>
                    </a:p>
                  </a:txBody>
                  <a:tcPr anchor="ctr"/>
                </a:tc>
                <a:tc>
                  <a:txBody>
                    <a:bodyPr/>
                    <a:lstStyle/>
                    <a:p>
                      <a:pPr algn="ctr"/>
                      <a:r>
                        <a:rPr lang="en-US" dirty="0" smtClean="0">
                          <a:solidFill>
                            <a:schemeClr val="bg2"/>
                          </a:solidFill>
                          <a:latin typeface="Georgia" panose="02040502050405020303" pitchFamily="18" charset="0"/>
                        </a:rPr>
                        <a:t>Maximum</a:t>
                      </a:r>
                      <a:r>
                        <a:rPr lang="en-US" baseline="0" dirty="0" smtClean="0">
                          <a:solidFill>
                            <a:schemeClr val="bg2"/>
                          </a:solidFill>
                          <a:latin typeface="Georgia" panose="02040502050405020303" pitchFamily="18" charset="0"/>
                        </a:rPr>
                        <a:t> Length-Width Ratio</a:t>
                      </a:r>
                      <a:endParaRPr lang="en-US" dirty="0">
                        <a:solidFill>
                          <a:schemeClr val="bg2"/>
                        </a:solidFill>
                        <a:latin typeface="Georgia" panose="02040502050405020303" pitchFamily="18" charset="0"/>
                      </a:endParaRPr>
                    </a:p>
                  </a:txBody>
                  <a:tcPr anchor="ctr"/>
                </a:tc>
                <a:extLst>
                  <a:ext uri="{0D108BD9-81ED-4DB2-BD59-A6C34878D82A}">
                    <a16:rowId xmlns:a16="http://schemas.microsoft.com/office/drawing/2014/main" val="10000"/>
                  </a:ext>
                </a:extLst>
              </a:tr>
              <a:tr h="370840">
                <a:tc>
                  <a:txBody>
                    <a:bodyPr/>
                    <a:lstStyle/>
                    <a:p>
                      <a:pPr algn="l"/>
                      <a:r>
                        <a:rPr lang="en-US" dirty="0" smtClean="0">
                          <a:solidFill>
                            <a:schemeClr val="bg2"/>
                          </a:solidFill>
                          <a:latin typeface="Georgia" panose="02040502050405020303" pitchFamily="18" charset="0"/>
                        </a:rPr>
                        <a:t>Wood structural panel, unblocked</a:t>
                      </a:r>
                      <a:endParaRPr lang="en-US" dirty="0">
                        <a:solidFill>
                          <a:schemeClr val="bg2"/>
                        </a:solidFill>
                        <a:latin typeface="Georgia" panose="02040502050405020303" pitchFamily="18" charset="0"/>
                      </a:endParaRPr>
                    </a:p>
                  </a:txBody>
                  <a:tcPr anchor="ctr"/>
                </a:tc>
                <a:tc>
                  <a:txBody>
                    <a:bodyPr/>
                    <a:lstStyle/>
                    <a:p>
                      <a:pPr algn="ctr"/>
                      <a:r>
                        <a:rPr lang="en-US" dirty="0" smtClean="0">
                          <a:solidFill>
                            <a:schemeClr val="bg2"/>
                          </a:solidFill>
                          <a:latin typeface="Georgia" panose="02040502050405020303" pitchFamily="18" charset="0"/>
                        </a:rPr>
                        <a:t>3:1</a:t>
                      </a:r>
                      <a:endParaRPr lang="en-US" dirty="0">
                        <a:solidFill>
                          <a:schemeClr val="bg2"/>
                        </a:solidFill>
                        <a:latin typeface="Georgia" panose="02040502050405020303" pitchFamily="18" charset="0"/>
                      </a:endParaRPr>
                    </a:p>
                  </a:txBody>
                  <a:tcPr anchor="ctr"/>
                </a:tc>
                <a:extLst>
                  <a:ext uri="{0D108BD9-81ED-4DB2-BD59-A6C34878D82A}">
                    <a16:rowId xmlns:a16="http://schemas.microsoft.com/office/drawing/2014/main" val="10001"/>
                  </a:ext>
                </a:extLst>
              </a:tr>
              <a:tr h="370840">
                <a:tc>
                  <a:txBody>
                    <a:bodyPr/>
                    <a:lstStyle/>
                    <a:p>
                      <a:pPr algn="l"/>
                      <a:r>
                        <a:rPr lang="en-US" dirty="0" smtClean="0">
                          <a:solidFill>
                            <a:schemeClr val="bg2"/>
                          </a:solidFill>
                          <a:latin typeface="Georgia" panose="02040502050405020303" pitchFamily="18" charset="0"/>
                        </a:rPr>
                        <a:t>Wood structural panel, blocked</a:t>
                      </a:r>
                      <a:endParaRPr lang="en-US" dirty="0">
                        <a:solidFill>
                          <a:schemeClr val="bg2"/>
                        </a:solidFill>
                        <a:latin typeface="Georgia" panose="02040502050405020303" pitchFamily="18" charset="0"/>
                      </a:endParaRPr>
                    </a:p>
                  </a:txBody>
                  <a:tcPr anchor="ctr"/>
                </a:tc>
                <a:tc>
                  <a:txBody>
                    <a:bodyPr/>
                    <a:lstStyle/>
                    <a:p>
                      <a:pPr algn="ctr"/>
                      <a:r>
                        <a:rPr lang="en-US" dirty="0" smtClean="0">
                          <a:solidFill>
                            <a:schemeClr val="bg2"/>
                          </a:solidFill>
                          <a:latin typeface="Georgia" panose="02040502050405020303" pitchFamily="18" charset="0"/>
                        </a:rPr>
                        <a:t>4:1</a:t>
                      </a:r>
                      <a:endParaRPr lang="en-US" dirty="0">
                        <a:solidFill>
                          <a:schemeClr val="bg2"/>
                        </a:solidFill>
                        <a:latin typeface="Georgia" panose="02040502050405020303" pitchFamily="18" charset="0"/>
                      </a:endParaRPr>
                    </a:p>
                  </a:txBody>
                  <a:tcPr anchor="ctr"/>
                </a:tc>
                <a:extLst>
                  <a:ext uri="{0D108BD9-81ED-4DB2-BD59-A6C34878D82A}">
                    <a16:rowId xmlns:a16="http://schemas.microsoft.com/office/drawing/2014/main" val="10002"/>
                  </a:ext>
                </a:extLst>
              </a:tr>
              <a:tr h="370840">
                <a:tc>
                  <a:txBody>
                    <a:bodyPr/>
                    <a:lstStyle/>
                    <a:p>
                      <a:pPr algn="l"/>
                      <a:r>
                        <a:rPr lang="en-US" dirty="0" smtClean="0">
                          <a:solidFill>
                            <a:schemeClr val="bg2"/>
                          </a:solidFill>
                          <a:latin typeface="Georgia" panose="02040502050405020303" pitchFamily="18" charset="0"/>
                        </a:rPr>
                        <a:t>Single-layer straight</a:t>
                      </a:r>
                      <a:r>
                        <a:rPr lang="en-US" baseline="0" dirty="0" smtClean="0">
                          <a:solidFill>
                            <a:schemeClr val="bg2"/>
                          </a:solidFill>
                          <a:latin typeface="Georgia" panose="02040502050405020303" pitchFamily="18" charset="0"/>
                        </a:rPr>
                        <a:t> lumber sheathing</a:t>
                      </a:r>
                      <a:endParaRPr lang="en-US" dirty="0">
                        <a:solidFill>
                          <a:schemeClr val="bg2"/>
                        </a:solidFill>
                        <a:latin typeface="Georgia" panose="02040502050405020303" pitchFamily="18" charset="0"/>
                      </a:endParaRPr>
                    </a:p>
                  </a:txBody>
                  <a:tcPr anchor="ctr"/>
                </a:tc>
                <a:tc>
                  <a:txBody>
                    <a:bodyPr/>
                    <a:lstStyle/>
                    <a:p>
                      <a:pPr algn="ctr"/>
                      <a:r>
                        <a:rPr lang="en-US" dirty="0" smtClean="0">
                          <a:solidFill>
                            <a:schemeClr val="bg2"/>
                          </a:solidFill>
                          <a:latin typeface="Georgia" panose="02040502050405020303" pitchFamily="18" charset="0"/>
                        </a:rPr>
                        <a:t>2:1</a:t>
                      </a:r>
                      <a:endParaRPr lang="en-US" dirty="0">
                        <a:solidFill>
                          <a:schemeClr val="bg2"/>
                        </a:solidFill>
                        <a:latin typeface="Georgia" panose="02040502050405020303" pitchFamily="18" charset="0"/>
                      </a:endParaRPr>
                    </a:p>
                  </a:txBody>
                  <a:tcPr anchor="ctr"/>
                </a:tc>
                <a:extLst>
                  <a:ext uri="{0D108BD9-81ED-4DB2-BD59-A6C34878D82A}">
                    <a16:rowId xmlns:a16="http://schemas.microsoft.com/office/drawing/2014/main" val="10003"/>
                  </a:ext>
                </a:extLst>
              </a:tr>
              <a:tr h="370840">
                <a:tc>
                  <a:txBody>
                    <a:bodyPr/>
                    <a:lstStyle/>
                    <a:p>
                      <a:pPr algn="l"/>
                      <a:r>
                        <a:rPr lang="en-US" dirty="0" smtClean="0">
                          <a:solidFill>
                            <a:schemeClr val="bg2"/>
                          </a:solidFill>
                          <a:latin typeface="Georgia" panose="02040502050405020303" pitchFamily="18" charset="0"/>
                        </a:rPr>
                        <a:t>Single-layer diagonal</a:t>
                      </a:r>
                      <a:r>
                        <a:rPr lang="en-US" baseline="0" dirty="0" smtClean="0">
                          <a:solidFill>
                            <a:schemeClr val="bg2"/>
                          </a:solidFill>
                          <a:latin typeface="Georgia" panose="02040502050405020303" pitchFamily="18" charset="0"/>
                        </a:rPr>
                        <a:t> lumber sheathing</a:t>
                      </a:r>
                      <a:endParaRPr lang="en-US" dirty="0">
                        <a:solidFill>
                          <a:schemeClr val="bg2"/>
                        </a:solidFill>
                        <a:latin typeface="Georgia" panose="02040502050405020303" pitchFamily="18" charset="0"/>
                      </a:endParaRPr>
                    </a:p>
                  </a:txBody>
                  <a:tcPr anchor="ctr"/>
                </a:tc>
                <a:tc>
                  <a:txBody>
                    <a:bodyPr/>
                    <a:lstStyle/>
                    <a:p>
                      <a:pPr algn="ctr"/>
                      <a:r>
                        <a:rPr lang="en-US" dirty="0" smtClean="0">
                          <a:solidFill>
                            <a:schemeClr val="bg2"/>
                          </a:solidFill>
                          <a:latin typeface="Georgia" panose="02040502050405020303" pitchFamily="18" charset="0"/>
                        </a:rPr>
                        <a:t>3:1</a:t>
                      </a:r>
                      <a:endParaRPr lang="en-US" dirty="0">
                        <a:solidFill>
                          <a:schemeClr val="bg2"/>
                        </a:solidFill>
                        <a:latin typeface="Georgia" panose="02040502050405020303" pitchFamily="18" charset="0"/>
                      </a:endParaRPr>
                    </a:p>
                  </a:txBody>
                  <a:tcPr anchor="ctr"/>
                </a:tc>
                <a:extLst>
                  <a:ext uri="{0D108BD9-81ED-4DB2-BD59-A6C34878D82A}">
                    <a16:rowId xmlns:a16="http://schemas.microsoft.com/office/drawing/2014/main" val="10004"/>
                  </a:ext>
                </a:extLst>
              </a:tr>
              <a:tr h="370840">
                <a:tc>
                  <a:txBody>
                    <a:bodyPr/>
                    <a:lstStyle/>
                    <a:p>
                      <a:pPr algn="l"/>
                      <a:r>
                        <a:rPr lang="en-US" baseline="0" dirty="0" smtClean="0">
                          <a:solidFill>
                            <a:schemeClr val="bg2"/>
                          </a:solidFill>
                          <a:latin typeface="Georgia" panose="02040502050405020303" pitchFamily="18" charset="0"/>
                        </a:rPr>
                        <a:t>Double-layer diagonal lumber sheathing</a:t>
                      </a:r>
                    </a:p>
                  </a:txBody>
                  <a:tcPr anchor="ctr"/>
                </a:tc>
                <a:tc>
                  <a:txBody>
                    <a:bodyPr/>
                    <a:lstStyle/>
                    <a:p>
                      <a:pPr algn="ctr"/>
                      <a:r>
                        <a:rPr lang="en-US" dirty="0" smtClean="0">
                          <a:solidFill>
                            <a:schemeClr val="bg2"/>
                          </a:solidFill>
                          <a:latin typeface="Georgia" panose="02040502050405020303" pitchFamily="18" charset="0"/>
                        </a:rPr>
                        <a:t>4:1</a:t>
                      </a:r>
                      <a:endParaRPr lang="en-US" dirty="0">
                        <a:solidFill>
                          <a:schemeClr val="bg2"/>
                        </a:solidFill>
                        <a:latin typeface="Georgia" panose="02040502050405020303" pitchFamily="18" charset="0"/>
                      </a:endParaRPr>
                    </a:p>
                  </a:txBody>
                  <a:tcPr anchor="ctr"/>
                </a:tc>
                <a:extLst>
                  <a:ext uri="{0D108BD9-81ED-4DB2-BD59-A6C34878D82A}">
                    <a16:rowId xmlns:a16="http://schemas.microsoft.com/office/drawing/2014/main" val="10005"/>
                  </a:ext>
                </a:extLst>
              </a:tr>
            </a:tbl>
          </a:graphicData>
        </a:graphic>
      </p:graphicFrame>
      <p:sp>
        <p:nvSpPr>
          <p:cNvPr id="5" name="Rectangle 4"/>
          <p:cNvSpPr/>
          <p:nvPr/>
        </p:nvSpPr>
        <p:spPr>
          <a:xfrm>
            <a:off x="2209800" y="4503884"/>
            <a:ext cx="2870200" cy="114603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a:p>
        </p:txBody>
      </p:sp>
      <p:sp>
        <p:nvSpPr>
          <p:cNvPr id="6" name="TextBox 5"/>
          <p:cNvSpPr txBox="1"/>
          <p:nvPr/>
        </p:nvSpPr>
        <p:spPr bwMode="auto">
          <a:xfrm rot="16200000">
            <a:off x="1229709" y="4725269"/>
            <a:ext cx="1252308" cy="707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r>
              <a:rPr kumimoji="1" lang="en-US" sz="2000" i="1" dirty="0" smtClean="0">
                <a:solidFill>
                  <a:schemeClr val="bg2"/>
                </a:solidFill>
                <a:latin typeface="Georgia" panose="02040502050405020303" pitchFamily="18" charset="0"/>
              </a:rPr>
              <a:t>b (width)</a:t>
            </a:r>
          </a:p>
          <a:p>
            <a:r>
              <a:rPr kumimoji="1" lang="en-US" sz="2000" i="1" dirty="0" smtClean="0">
                <a:solidFill>
                  <a:schemeClr val="bg2"/>
                </a:solidFill>
                <a:latin typeface="Georgia" panose="02040502050405020303" pitchFamily="18" charset="0"/>
              </a:rPr>
              <a:t>=65’-0”</a:t>
            </a:r>
            <a:endParaRPr kumimoji="1" lang="en-US" sz="2000" i="1" dirty="0">
              <a:solidFill>
                <a:schemeClr val="bg2"/>
              </a:solidFill>
              <a:latin typeface="Georgia" panose="02040502050405020303" pitchFamily="18" charset="0"/>
            </a:endParaRPr>
          </a:p>
        </p:txBody>
      </p:sp>
      <p:sp>
        <p:nvSpPr>
          <p:cNvPr id="7" name="TextBox 6"/>
          <p:cNvSpPr txBox="1"/>
          <p:nvPr/>
        </p:nvSpPr>
        <p:spPr bwMode="auto">
          <a:xfrm>
            <a:off x="2737631" y="5719196"/>
            <a:ext cx="2111453" cy="369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i="1" dirty="0" smtClean="0">
                <a:solidFill>
                  <a:schemeClr val="bg2"/>
                </a:solidFill>
                <a:latin typeface="Georgia" panose="02040502050405020303" pitchFamily="18" charset="0"/>
              </a:rPr>
              <a:t>l (length) = 105’-4”</a:t>
            </a:r>
            <a:endParaRPr kumimoji="1" lang="en-US" i="1" dirty="0">
              <a:solidFill>
                <a:schemeClr val="bg2"/>
              </a:solidFill>
              <a:latin typeface="Georgia" panose="02040502050405020303" pitchFamily="18" charset="0"/>
            </a:endParaRPr>
          </a:p>
        </p:txBody>
      </p:sp>
      <p:pic>
        <p:nvPicPr>
          <p:cNvPr id="8" name="Picture 7"/>
          <p:cNvPicPr>
            <a:picLocks noChangeAspect="1"/>
          </p:cNvPicPr>
          <p:nvPr/>
        </p:nvPicPr>
        <p:blipFill>
          <a:blip r:embed="rId4"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457263" y="6495800"/>
            <a:ext cx="264160" cy="264160"/>
          </a:xfrm>
          <a:prstGeom prst="rect">
            <a:avLst/>
          </a:prstGeom>
        </p:spPr>
      </p:pic>
      <p:sp>
        <p:nvSpPr>
          <p:cNvPr id="9" name="TextBox 8"/>
          <p:cNvSpPr txBox="1"/>
          <p:nvPr/>
        </p:nvSpPr>
        <p:spPr bwMode="auto">
          <a:xfrm>
            <a:off x="5322449" y="4816702"/>
            <a:ext cx="3222335" cy="369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i="1" dirty="0" smtClean="0">
                <a:solidFill>
                  <a:schemeClr val="bg2"/>
                </a:solidFill>
                <a:latin typeface="Georgia" panose="02040502050405020303" pitchFamily="18" charset="0"/>
              </a:rPr>
              <a:t>l /w= 105’-4”/65’-0”=1.6 &lt;3.0</a:t>
            </a:r>
            <a:endParaRPr kumimoji="1" lang="en-US" i="1" dirty="0">
              <a:solidFill>
                <a:schemeClr val="bg2"/>
              </a:solidFill>
              <a:latin typeface="Georgia" panose="02040502050405020303" pitchFamily="18" charset="0"/>
            </a:endParaRPr>
          </a:p>
        </p:txBody>
      </p:sp>
      <p:sp>
        <p:nvSpPr>
          <p:cNvPr id="10" name="TextBox 9"/>
          <p:cNvSpPr txBox="1"/>
          <p:nvPr/>
        </p:nvSpPr>
        <p:spPr bwMode="auto">
          <a:xfrm>
            <a:off x="7223760" y="2355506"/>
            <a:ext cx="52418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lgn="r"/>
            <a:r>
              <a:rPr kumimoji="1" lang="en-US" sz="3200" dirty="0">
                <a:solidFill>
                  <a:srgbClr val="00B050"/>
                </a:solidFill>
                <a:latin typeface="Arial"/>
                <a:cs typeface="Arial"/>
              </a:rPr>
              <a:t> ✓</a:t>
            </a:r>
            <a:endParaRPr kumimoji="1" lang="en-US" sz="3200" dirty="0">
              <a:solidFill>
                <a:srgbClr val="00B050"/>
              </a:solidFill>
              <a:latin typeface="Georgia" panose="02040502050405020303" pitchFamily="18" charset="0"/>
            </a:endParaRPr>
          </a:p>
        </p:txBody>
      </p:sp>
    </p:spTree>
    <p:custDataLst>
      <p:tags r:id="rId1"/>
    </p:custDataLst>
    <p:extLst>
      <p:ext uri="{BB962C8B-B14F-4D97-AF65-F5344CB8AC3E}">
        <p14:creationId xmlns:p14="http://schemas.microsoft.com/office/powerpoint/2010/main" val="42875611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Diaphragm Design</a:t>
            </a:r>
            <a:endParaRPr lang="en-US" dirty="0"/>
          </a:p>
        </p:txBody>
      </p:sp>
      <p:graphicFrame>
        <p:nvGraphicFramePr>
          <p:cNvPr id="6" name="Content Placeholder 5"/>
          <p:cNvGraphicFramePr>
            <a:graphicFrameLocks noGrp="1"/>
          </p:cNvGraphicFramePr>
          <p:nvPr>
            <p:ph idx="1"/>
            <p:extLst/>
          </p:nvPr>
        </p:nvGraphicFramePr>
        <p:xfrm>
          <a:off x="457994" y="4330701"/>
          <a:ext cx="8228014" cy="1839912"/>
        </p:xfrm>
        <a:graphic>
          <a:graphicData uri="http://schemas.openxmlformats.org/drawingml/2006/table">
            <a:tbl>
              <a:tblPr firstRow="1" bandRow="1">
                <a:tableStyleId>{68D230F3-CF80-4859-8CE7-A43EE81993B5}</a:tableStyleId>
              </a:tblPr>
              <a:tblGrid>
                <a:gridCol w="732631">
                  <a:extLst>
                    <a:ext uri="{9D8B030D-6E8A-4147-A177-3AD203B41FA5}">
                      <a16:colId xmlns:a16="http://schemas.microsoft.com/office/drawing/2014/main" val="20000"/>
                    </a:ext>
                  </a:extLst>
                </a:gridCol>
                <a:gridCol w="1704975">
                  <a:extLst>
                    <a:ext uri="{9D8B030D-6E8A-4147-A177-3AD203B41FA5}">
                      <a16:colId xmlns:a16="http://schemas.microsoft.com/office/drawing/2014/main" val="20001"/>
                    </a:ext>
                  </a:extLst>
                </a:gridCol>
                <a:gridCol w="1447602">
                  <a:extLst>
                    <a:ext uri="{9D8B030D-6E8A-4147-A177-3AD203B41FA5}">
                      <a16:colId xmlns:a16="http://schemas.microsoft.com/office/drawing/2014/main" val="20002"/>
                    </a:ext>
                  </a:extLst>
                </a:gridCol>
                <a:gridCol w="1447602">
                  <a:extLst>
                    <a:ext uri="{9D8B030D-6E8A-4147-A177-3AD203B41FA5}">
                      <a16:colId xmlns:a16="http://schemas.microsoft.com/office/drawing/2014/main" val="20003"/>
                    </a:ext>
                  </a:extLst>
                </a:gridCol>
                <a:gridCol w="1447602">
                  <a:extLst>
                    <a:ext uri="{9D8B030D-6E8A-4147-A177-3AD203B41FA5}">
                      <a16:colId xmlns:a16="http://schemas.microsoft.com/office/drawing/2014/main" val="20004"/>
                    </a:ext>
                  </a:extLst>
                </a:gridCol>
                <a:gridCol w="1447602">
                  <a:extLst>
                    <a:ext uri="{9D8B030D-6E8A-4147-A177-3AD203B41FA5}">
                      <a16:colId xmlns:a16="http://schemas.microsoft.com/office/drawing/2014/main" val="20005"/>
                    </a:ext>
                  </a:extLst>
                </a:gridCol>
              </a:tblGrid>
              <a:tr h="459978">
                <a:tc>
                  <a:txBody>
                    <a:bodyPr/>
                    <a:lstStyle/>
                    <a:p>
                      <a:r>
                        <a:rPr lang="en-US" sz="1600" b="1" i="1" dirty="0" err="1" smtClean="0">
                          <a:solidFill>
                            <a:schemeClr val="bg2"/>
                          </a:solidFill>
                          <a:latin typeface="Georgia" panose="02040502050405020303" pitchFamily="18" charset="0"/>
                        </a:rPr>
                        <a:t>w</a:t>
                      </a:r>
                      <a:r>
                        <a:rPr lang="en-US" sz="1600" b="1" i="1" baseline="-25000" dirty="0" err="1" smtClean="0">
                          <a:solidFill>
                            <a:schemeClr val="bg2"/>
                          </a:solidFill>
                          <a:latin typeface="Georgia" panose="02040502050405020303" pitchFamily="18" charset="0"/>
                        </a:rPr>
                        <a:t>px</a:t>
                      </a:r>
                      <a:endParaRPr lang="en-US" sz="1600" b="1" i="1" baseline="-25000" dirty="0">
                        <a:solidFill>
                          <a:schemeClr val="bg2"/>
                        </a:solidFill>
                        <a:latin typeface="Georgia" panose="02040502050405020303" pitchFamily="18" charset="0"/>
                      </a:endParaRPr>
                    </a:p>
                  </a:txBody>
                  <a:tcPr/>
                </a:tc>
                <a:tc>
                  <a:txBody>
                    <a:bodyPr/>
                    <a:lstStyle/>
                    <a:p>
                      <a:r>
                        <a:rPr lang="en-US" sz="1600" b="1" i="1" dirty="0" err="1" smtClean="0">
                          <a:solidFill>
                            <a:schemeClr val="bg2"/>
                          </a:solidFill>
                          <a:latin typeface="Georgia" panose="02040502050405020303" pitchFamily="18" charset="0"/>
                        </a:rPr>
                        <a:t>F</a:t>
                      </a:r>
                      <a:r>
                        <a:rPr lang="en-US" sz="1600" b="1" i="1" baseline="-25000" dirty="0" err="1" smtClean="0">
                          <a:solidFill>
                            <a:schemeClr val="bg2"/>
                          </a:solidFill>
                          <a:latin typeface="Georgia" panose="02040502050405020303" pitchFamily="18" charset="0"/>
                        </a:rPr>
                        <a:t>px</a:t>
                      </a:r>
                      <a:r>
                        <a:rPr lang="en-US" sz="1600" b="1" i="1" baseline="-25000" dirty="0" smtClean="0">
                          <a:solidFill>
                            <a:schemeClr val="bg2"/>
                          </a:solidFill>
                          <a:latin typeface="Georgia" panose="02040502050405020303" pitchFamily="18" charset="0"/>
                        </a:rPr>
                        <a:t>(k)</a:t>
                      </a:r>
                      <a:endParaRPr lang="en-US" sz="1600" b="1" i="1" baseline="-25000" dirty="0">
                        <a:solidFill>
                          <a:schemeClr val="bg2"/>
                        </a:solidFill>
                        <a:latin typeface="Georgia" panose="02040502050405020303" pitchFamily="18" charset="0"/>
                      </a:endParaRPr>
                    </a:p>
                  </a:txBody>
                  <a:tcPr/>
                </a:tc>
                <a:tc>
                  <a:txBody>
                    <a:bodyPr/>
                    <a:lstStyle/>
                    <a:p>
                      <a:r>
                        <a:rPr lang="en-US" sz="1600" b="1" i="1" dirty="0" err="1" smtClean="0">
                          <a:solidFill>
                            <a:schemeClr val="bg2"/>
                          </a:solidFill>
                          <a:latin typeface="Georgia" panose="02040502050405020303" pitchFamily="18" charset="0"/>
                        </a:rPr>
                        <a:t>w</a:t>
                      </a:r>
                      <a:r>
                        <a:rPr lang="en-US" sz="1600" b="1" i="1" baseline="-25000" dirty="0" err="1" smtClean="0">
                          <a:solidFill>
                            <a:schemeClr val="bg2"/>
                          </a:solidFill>
                          <a:latin typeface="Georgia" panose="02040502050405020303" pitchFamily="18" charset="0"/>
                        </a:rPr>
                        <a:t>x</a:t>
                      </a:r>
                      <a:endParaRPr lang="en-US" sz="1600" b="1" i="1" baseline="-25000" dirty="0">
                        <a:solidFill>
                          <a:schemeClr val="bg2"/>
                        </a:solidFill>
                        <a:latin typeface="Georgia" panose="02040502050405020303" pitchFamily="18" charset="0"/>
                      </a:endParaRPr>
                    </a:p>
                  </a:txBody>
                  <a:tcPr/>
                </a:tc>
                <a:tc>
                  <a:txBody>
                    <a:bodyPr/>
                    <a:lstStyle/>
                    <a:p>
                      <a:r>
                        <a:rPr lang="en-US" sz="1600" b="1" i="1" dirty="0" smtClean="0">
                          <a:solidFill>
                            <a:schemeClr val="bg2"/>
                          </a:solidFill>
                          <a:latin typeface="Georgia" panose="02040502050405020303" pitchFamily="18" charset="0"/>
                        </a:rPr>
                        <a:t>R</a:t>
                      </a:r>
                      <a:endParaRPr lang="en-US" sz="1600" b="1" i="1" dirty="0">
                        <a:solidFill>
                          <a:schemeClr val="bg2"/>
                        </a:solidFill>
                        <a:latin typeface="Georgia" panose="02040502050405020303" pitchFamily="18" charset="0"/>
                      </a:endParaRPr>
                    </a:p>
                  </a:txBody>
                  <a:tcPr/>
                </a:tc>
                <a:tc>
                  <a:txBody>
                    <a:bodyPr/>
                    <a:lstStyle/>
                    <a:p>
                      <a:r>
                        <a:rPr lang="en-US" sz="1600" b="1" i="1" baseline="0" dirty="0" err="1" smtClean="0">
                          <a:solidFill>
                            <a:schemeClr val="bg2"/>
                          </a:solidFill>
                          <a:latin typeface="Georgia" panose="02040502050405020303" pitchFamily="18" charset="0"/>
                        </a:rPr>
                        <a:t>v</a:t>
                      </a:r>
                      <a:r>
                        <a:rPr lang="en-US" sz="1600" b="1" i="1" baseline="-25000" dirty="0" err="1" smtClean="0">
                          <a:solidFill>
                            <a:schemeClr val="bg2"/>
                          </a:solidFill>
                          <a:latin typeface="Georgia" panose="02040502050405020303" pitchFamily="18" charset="0"/>
                        </a:rPr>
                        <a:t>ult</a:t>
                      </a:r>
                      <a:endParaRPr lang="en-US" sz="1600" b="1" i="1" baseline="-25000" dirty="0">
                        <a:solidFill>
                          <a:schemeClr val="bg2"/>
                        </a:solidFill>
                        <a:latin typeface="Georgia" panose="02040502050405020303" pitchFamily="18" charset="0"/>
                      </a:endParaRPr>
                    </a:p>
                  </a:txBody>
                  <a:tcPr/>
                </a:tc>
                <a:tc>
                  <a:txBody>
                    <a:bodyPr/>
                    <a:lstStyle/>
                    <a:p>
                      <a:r>
                        <a:rPr lang="en-US" sz="1600" b="1" i="1" baseline="0" dirty="0" err="1" smtClean="0">
                          <a:solidFill>
                            <a:schemeClr val="bg2"/>
                          </a:solidFill>
                          <a:latin typeface="Georgia" panose="02040502050405020303" pitchFamily="18" charset="0"/>
                        </a:rPr>
                        <a:t>v</a:t>
                      </a:r>
                      <a:r>
                        <a:rPr lang="en-US" sz="1600" b="1" i="1" baseline="-25000" dirty="0" err="1" smtClean="0">
                          <a:solidFill>
                            <a:schemeClr val="bg2"/>
                          </a:solidFill>
                          <a:latin typeface="Georgia" panose="02040502050405020303" pitchFamily="18" charset="0"/>
                        </a:rPr>
                        <a:t>asd</a:t>
                      </a:r>
                      <a:endParaRPr lang="en-US" sz="1600" b="1" i="1" baseline="-25000" dirty="0">
                        <a:solidFill>
                          <a:schemeClr val="bg2"/>
                        </a:solidFill>
                        <a:latin typeface="Georgia" panose="02040502050405020303" pitchFamily="18" charset="0"/>
                      </a:endParaRPr>
                    </a:p>
                  </a:txBody>
                  <a:tcPr/>
                </a:tc>
                <a:extLst>
                  <a:ext uri="{0D108BD9-81ED-4DB2-BD59-A6C34878D82A}">
                    <a16:rowId xmlns:a16="http://schemas.microsoft.com/office/drawing/2014/main" val="10000"/>
                  </a:ext>
                </a:extLst>
              </a:tr>
              <a:tr h="459978">
                <a:tc>
                  <a:txBody>
                    <a:bodyPr/>
                    <a:lstStyle/>
                    <a:p>
                      <a:r>
                        <a:rPr lang="en-US" sz="1600" dirty="0" smtClean="0">
                          <a:solidFill>
                            <a:schemeClr val="bg2"/>
                          </a:solidFill>
                          <a:latin typeface="Georgia" panose="02040502050405020303" pitchFamily="18" charset="0"/>
                        </a:rPr>
                        <a:t>193.5</a:t>
                      </a:r>
                      <a:endParaRPr lang="en-US" sz="1600" dirty="0">
                        <a:solidFill>
                          <a:schemeClr val="bg2"/>
                        </a:solidFill>
                        <a:latin typeface="Georgia" panose="02040502050405020303" pitchFamily="18" charset="0"/>
                      </a:endParaRPr>
                    </a:p>
                  </a:txBody>
                  <a:tcPr/>
                </a:tc>
                <a:tc>
                  <a:txBody>
                    <a:bodyPr/>
                    <a:lstStyle/>
                    <a:p>
                      <a:r>
                        <a:rPr lang="en-US" sz="1600" dirty="0" smtClean="0">
                          <a:solidFill>
                            <a:schemeClr val="bg2"/>
                          </a:solidFill>
                          <a:latin typeface="Georgia" panose="02040502050405020303" pitchFamily="18" charset="0"/>
                        </a:rPr>
                        <a:t>.134</a:t>
                      </a:r>
                      <a:r>
                        <a:rPr lang="en-US" sz="1600" i="1" dirty="0" smtClean="0">
                          <a:solidFill>
                            <a:schemeClr val="bg2"/>
                          </a:solidFill>
                          <a:latin typeface="Georgia" panose="02040502050405020303" pitchFamily="18" charset="0"/>
                        </a:rPr>
                        <a:t>w</a:t>
                      </a:r>
                      <a:r>
                        <a:rPr lang="en-US" sz="1600" i="1" baseline="-25000" dirty="0" smtClean="0">
                          <a:solidFill>
                            <a:schemeClr val="bg2"/>
                          </a:solidFill>
                          <a:latin typeface="Georgia" panose="02040502050405020303" pitchFamily="18" charset="0"/>
                        </a:rPr>
                        <a:t>px</a:t>
                      </a:r>
                      <a:r>
                        <a:rPr lang="en-US" sz="1600" dirty="0" smtClean="0">
                          <a:solidFill>
                            <a:schemeClr val="bg2"/>
                          </a:solidFill>
                          <a:latin typeface="Georgia" panose="02040502050405020303" pitchFamily="18" charset="0"/>
                        </a:rPr>
                        <a:t>=25.9</a:t>
                      </a:r>
                      <a:endParaRPr lang="en-US" sz="1600" dirty="0">
                        <a:solidFill>
                          <a:schemeClr val="bg2"/>
                        </a:solidFill>
                        <a:latin typeface="Georgia" panose="02040502050405020303" pitchFamily="18" charset="0"/>
                      </a:endParaRPr>
                    </a:p>
                  </a:txBody>
                  <a:tcPr/>
                </a:tc>
                <a:tc>
                  <a:txBody>
                    <a:bodyPr/>
                    <a:lstStyle/>
                    <a:p>
                      <a:r>
                        <a:rPr lang="en-US" sz="1600" dirty="0" smtClean="0">
                          <a:solidFill>
                            <a:schemeClr val="bg2"/>
                          </a:solidFill>
                          <a:latin typeface="Georgia" panose="02040502050405020303" pitchFamily="18" charset="0"/>
                        </a:rPr>
                        <a:t>245 plf</a:t>
                      </a:r>
                      <a:endParaRPr lang="en-US" sz="1600" dirty="0">
                        <a:solidFill>
                          <a:schemeClr val="bg2"/>
                        </a:solidFill>
                        <a:latin typeface="Georgia" panose="02040502050405020303" pitchFamily="18" charset="0"/>
                      </a:endParaRPr>
                    </a:p>
                  </a:txBody>
                  <a:tcPr/>
                </a:tc>
                <a:tc>
                  <a:txBody>
                    <a:bodyPr/>
                    <a:lstStyle/>
                    <a:p>
                      <a:r>
                        <a:rPr lang="en-US" sz="1600" dirty="0" smtClean="0">
                          <a:solidFill>
                            <a:schemeClr val="bg2"/>
                          </a:solidFill>
                          <a:latin typeface="Georgia" panose="02040502050405020303" pitchFamily="18" charset="0"/>
                        </a:rPr>
                        <a:t>12.9 kips</a:t>
                      </a:r>
                      <a:endParaRPr lang="en-US" sz="1600" dirty="0">
                        <a:solidFill>
                          <a:schemeClr val="bg2"/>
                        </a:solidFill>
                        <a:latin typeface="Georgia" panose="02040502050405020303" pitchFamily="18" charset="0"/>
                      </a:endParaRPr>
                    </a:p>
                  </a:txBody>
                  <a:tcPr/>
                </a:tc>
                <a:tc>
                  <a:txBody>
                    <a:bodyPr/>
                    <a:lstStyle/>
                    <a:p>
                      <a:r>
                        <a:rPr lang="en-US" sz="1600" dirty="0" smtClean="0">
                          <a:solidFill>
                            <a:schemeClr val="bg2"/>
                          </a:solidFill>
                          <a:latin typeface="Georgia" panose="02040502050405020303" pitchFamily="18" charset="0"/>
                        </a:rPr>
                        <a:t>199 plf</a:t>
                      </a:r>
                      <a:endParaRPr lang="en-US" sz="1600" dirty="0">
                        <a:solidFill>
                          <a:schemeClr val="bg2"/>
                        </a:solidFill>
                        <a:latin typeface="Georgia" panose="02040502050405020303" pitchFamily="18" charset="0"/>
                      </a:endParaRPr>
                    </a:p>
                  </a:txBody>
                  <a:tcPr/>
                </a:tc>
                <a:tc>
                  <a:txBody>
                    <a:bodyPr/>
                    <a:lstStyle/>
                    <a:p>
                      <a:r>
                        <a:rPr lang="en-US" sz="1600" dirty="0" smtClean="0">
                          <a:solidFill>
                            <a:schemeClr val="bg2"/>
                          </a:solidFill>
                          <a:latin typeface="Georgia" panose="02040502050405020303" pitchFamily="18" charset="0"/>
                        </a:rPr>
                        <a:t>139</a:t>
                      </a:r>
                      <a:r>
                        <a:rPr lang="en-US" sz="1600" baseline="0" dirty="0" smtClean="0">
                          <a:solidFill>
                            <a:schemeClr val="bg2"/>
                          </a:solidFill>
                          <a:latin typeface="Georgia" panose="02040502050405020303" pitchFamily="18" charset="0"/>
                        </a:rPr>
                        <a:t> plf</a:t>
                      </a:r>
                      <a:endParaRPr lang="en-US" sz="1600" dirty="0">
                        <a:solidFill>
                          <a:schemeClr val="bg2"/>
                        </a:solidFill>
                        <a:latin typeface="Georgia" panose="02040502050405020303" pitchFamily="18" charset="0"/>
                      </a:endParaRPr>
                    </a:p>
                  </a:txBody>
                  <a:tcPr/>
                </a:tc>
                <a:extLst>
                  <a:ext uri="{0D108BD9-81ED-4DB2-BD59-A6C34878D82A}">
                    <a16:rowId xmlns:a16="http://schemas.microsoft.com/office/drawing/2014/main" val="10001"/>
                  </a:ext>
                </a:extLst>
              </a:tr>
              <a:tr h="459978">
                <a:tc>
                  <a:txBody>
                    <a:bodyPr/>
                    <a:lstStyle/>
                    <a:p>
                      <a:r>
                        <a:rPr lang="en-US" sz="1600" dirty="0" smtClean="0">
                          <a:solidFill>
                            <a:schemeClr val="bg2"/>
                          </a:solidFill>
                          <a:latin typeface="Georgia" panose="02040502050405020303" pitchFamily="18" charset="0"/>
                        </a:rPr>
                        <a:t>257.2</a:t>
                      </a:r>
                      <a:endParaRPr lang="en-US" sz="1600" dirty="0">
                        <a:solidFill>
                          <a:schemeClr val="bg2"/>
                        </a:solidFill>
                        <a:latin typeface="Georgia" panose="02040502050405020303" pitchFamily="18" charset="0"/>
                      </a:endParaRPr>
                    </a:p>
                  </a:txBody>
                  <a:tcPr/>
                </a:tc>
                <a:tc>
                  <a:txBody>
                    <a:bodyPr/>
                    <a:lstStyle/>
                    <a:p>
                      <a:r>
                        <a:rPr lang="en-US" sz="1600" dirty="0" smtClean="0">
                          <a:solidFill>
                            <a:schemeClr val="bg2"/>
                          </a:solidFill>
                          <a:latin typeface="Georgia" panose="02040502050405020303" pitchFamily="18" charset="0"/>
                        </a:rPr>
                        <a:t>.098</a:t>
                      </a:r>
                      <a:r>
                        <a:rPr lang="en-US" sz="1600" i="1" dirty="0" smtClean="0">
                          <a:solidFill>
                            <a:schemeClr val="bg2"/>
                          </a:solidFill>
                          <a:latin typeface="Georgia" panose="02040502050405020303" pitchFamily="18" charset="0"/>
                        </a:rPr>
                        <a:t>w</a:t>
                      </a:r>
                      <a:r>
                        <a:rPr lang="en-US" sz="1600" i="1" baseline="-25000" dirty="0" smtClean="0">
                          <a:solidFill>
                            <a:schemeClr val="bg2"/>
                          </a:solidFill>
                          <a:latin typeface="Georgia" panose="02040502050405020303" pitchFamily="18" charset="0"/>
                        </a:rPr>
                        <a:t>px</a:t>
                      </a:r>
                      <a:r>
                        <a:rPr lang="en-US" sz="1600" dirty="0" smtClean="0">
                          <a:solidFill>
                            <a:schemeClr val="bg2"/>
                          </a:solidFill>
                          <a:latin typeface="Georgia" panose="02040502050405020303" pitchFamily="18" charset="0"/>
                        </a:rPr>
                        <a:t>=25.1</a:t>
                      </a:r>
                      <a:endParaRPr lang="en-US" sz="1600" dirty="0">
                        <a:solidFill>
                          <a:schemeClr val="bg2"/>
                        </a:solidFill>
                        <a:latin typeface="Georgia" panose="02040502050405020303" pitchFamily="18" charset="0"/>
                      </a:endParaRPr>
                    </a:p>
                  </a:txBody>
                  <a:tcPr/>
                </a:tc>
                <a:tc>
                  <a:txBody>
                    <a:bodyPr/>
                    <a:lstStyle/>
                    <a:p>
                      <a:r>
                        <a:rPr lang="en-US" sz="1600" dirty="0" smtClean="0">
                          <a:solidFill>
                            <a:schemeClr val="bg2"/>
                          </a:solidFill>
                          <a:latin typeface="Georgia" panose="02040502050405020303" pitchFamily="18" charset="0"/>
                        </a:rPr>
                        <a:t>238 plf</a:t>
                      </a:r>
                      <a:endParaRPr lang="en-US" sz="1600" dirty="0">
                        <a:solidFill>
                          <a:schemeClr val="bg2"/>
                        </a:solidFill>
                        <a:latin typeface="Georgia" panose="02040502050405020303" pitchFamily="18" charset="0"/>
                      </a:endParaRPr>
                    </a:p>
                  </a:txBody>
                  <a:tcPr/>
                </a:tc>
                <a:tc>
                  <a:txBody>
                    <a:bodyPr/>
                    <a:lstStyle/>
                    <a:p>
                      <a:r>
                        <a:rPr lang="en-US" sz="1600" dirty="0" smtClean="0">
                          <a:solidFill>
                            <a:schemeClr val="bg2"/>
                          </a:solidFill>
                          <a:latin typeface="Georgia" panose="02040502050405020303" pitchFamily="18" charset="0"/>
                        </a:rPr>
                        <a:t>12.6 kips</a:t>
                      </a:r>
                      <a:endParaRPr lang="en-US" sz="1600" dirty="0">
                        <a:solidFill>
                          <a:schemeClr val="bg2"/>
                        </a:solidFill>
                        <a:latin typeface="Georgia" panose="02040502050405020303" pitchFamily="18" charset="0"/>
                      </a:endParaRPr>
                    </a:p>
                  </a:txBody>
                  <a:tcPr/>
                </a:tc>
                <a:tc>
                  <a:txBody>
                    <a:bodyPr/>
                    <a:lstStyle/>
                    <a:p>
                      <a:r>
                        <a:rPr lang="en-US" sz="1600" dirty="0" smtClean="0">
                          <a:solidFill>
                            <a:schemeClr val="bg2"/>
                          </a:solidFill>
                          <a:latin typeface="Georgia" panose="02040502050405020303" pitchFamily="18" charset="0"/>
                        </a:rPr>
                        <a:t>193 plf</a:t>
                      </a:r>
                      <a:endParaRPr lang="en-US" sz="1600" dirty="0">
                        <a:solidFill>
                          <a:schemeClr val="bg2"/>
                        </a:solidFill>
                        <a:latin typeface="Georgia" panose="02040502050405020303" pitchFamily="18" charset="0"/>
                      </a:endParaRPr>
                    </a:p>
                  </a:txBody>
                  <a:tcPr/>
                </a:tc>
                <a:tc>
                  <a:txBody>
                    <a:bodyPr/>
                    <a:lstStyle/>
                    <a:p>
                      <a:r>
                        <a:rPr lang="en-US" sz="1600" dirty="0" smtClean="0">
                          <a:solidFill>
                            <a:schemeClr val="bg2"/>
                          </a:solidFill>
                          <a:latin typeface="Georgia" panose="02040502050405020303" pitchFamily="18" charset="0"/>
                        </a:rPr>
                        <a:t>135 plf</a:t>
                      </a:r>
                      <a:endParaRPr lang="en-US" sz="1600" dirty="0">
                        <a:solidFill>
                          <a:schemeClr val="bg2"/>
                        </a:solidFill>
                        <a:latin typeface="Georgia" panose="02040502050405020303" pitchFamily="18" charset="0"/>
                      </a:endParaRPr>
                    </a:p>
                  </a:txBody>
                  <a:tcPr/>
                </a:tc>
                <a:extLst>
                  <a:ext uri="{0D108BD9-81ED-4DB2-BD59-A6C34878D82A}">
                    <a16:rowId xmlns:a16="http://schemas.microsoft.com/office/drawing/2014/main" val="10002"/>
                  </a:ext>
                </a:extLst>
              </a:tr>
              <a:tr h="459978">
                <a:tc>
                  <a:txBody>
                    <a:bodyPr/>
                    <a:lstStyle/>
                    <a:p>
                      <a:r>
                        <a:rPr lang="en-US" sz="1600" dirty="0" smtClean="0">
                          <a:solidFill>
                            <a:schemeClr val="bg2"/>
                          </a:solidFill>
                          <a:latin typeface="Georgia" panose="02040502050405020303" pitchFamily="18" charset="0"/>
                        </a:rPr>
                        <a:t>257.2</a:t>
                      </a:r>
                      <a:endParaRPr lang="en-US" sz="1600" dirty="0">
                        <a:solidFill>
                          <a:schemeClr val="bg2"/>
                        </a:solidFill>
                        <a:latin typeface="Georgia" panose="02040502050405020303" pitchFamily="18" charset="0"/>
                      </a:endParaRPr>
                    </a:p>
                  </a:txBody>
                  <a:tcPr/>
                </a:tc>
                <a:tc>
                  <a:txBody>
                    <a:bodyPr/>
                    <a:lstStyle/>
                    <a:p>
                      <a:r>
                        <a:rPr lang="en-US" sz="1600" dirty="0" smtClean="0">
                          <a:solidFill>
                            <a:schemeClr val="bg2"/>
                          </a:solidFill>
                          <a:latin typeface="Georgia" panose="02040502050405020303" pitchFamily="18" charset="0"/>
                        </a:rPr>
                        <a:t>.097</a:t>
                      </a:r>
                      <a:r>
                        <a:rPr lang="en-US" sz="1600" i="1" dirty="0" smtClean="0">
                          <a:solidFill>
                            <a:schemeClr val="bg2"/>
                          </a:solidFill>
                          <a:latin typeface="Georgia" panose="02040502050405020303" pitchFamily="18" charset="0"/>
                        </a:rPr>
                        <a:t>w</a:t>
                      </a:r>
                      <a:r>
                        <a:rPr lang="en-US" sz="1600" i="1" baseline="-25000" dirty="0" smtClean="0">
                          <a:solidFill>
                            <a:schemeClr val="bg2"/>
                          </a:solidFill>
                          <a:latin typeface="Georgia" panose="02040502050405020303" pitchFamily="18" charset="0"/>
                        </a:rPr>
                        <a:t>px</a:t>
                      </a:r>
                      <a:r>
                        <a:rPr lang="en-US" sz="1600" dirty="0" smtClean="0">
                          <a:solidFill>
                            <a:schemeClr val="bg2"/>
                          </a:solidFill>
                          <a:latin typeface="Georgia" panose="02040502050405020303" pitchFamily="18" charset="0"/>
                        </a:rPr>
                        <a:t>=25.1</a:t>
                      </a:r>
                      <a:endParaRPr lang="en-US" sz="1600" dirty="0">
                        <a:solidFill>
                          <a:schemeClr val="bg2"/>
                        </a:solidFill>
                        <a:latin typeface="Georgia" panose="02040502050405020303" pitchFamily="18" charset="0"/>
                      </a:endParaRPr>
                    </a:p>
                  </a:txBody>
                  <a:tcPr/>
                </a:tc>
                <a:tc>
                  <a:txBody>
                    <a:bodyPr/>
                    <a:lstStyle/>
                    <a:p>
                      <a:r>
                        <a:rPr lang="en-US" sz="1600" dirty="0" smtClean="0">
                          <a:solidFill>
                            <a:schemeClr val="bg2"/>
                          </a:solidFill>
                          <a:latin typeface="Georgia" panose="02040502050405020303" pitchFamily="18" charset="0"/>
                        </a:rPr>
                        <a:t>238 plf</a:t>
                      </a:r>
                      <a:endParaRPr lang="en-US" sz="1600" dirty="0">
                        <a:solidFill>
                          <a:schemeClr val="bg2"/>
                        </a:solidFill>
                        <a:latin typeface="Georgia" panose="02040502050405020303" pitchFamily="18" charset="0"/>
                      </a:endParaRPr>
                    </a:p>
                  </a:txBody>
                  <a:tcPr/>
                </a:tc>
                <a:tc>
                  <a:txBody>
                    <a:bodyPr/>
                    <a:lstStyle/>
                    <a:p>
                      <a:r>
                        <a:rPr lang="en-US" sz="1600" dirty="0" smtClean="0">
                          <a:solidFill>
                            <a:schemeClr val="bg2"/>
                          </a:solidFill>
                          <a:latin typeface="Georgia" panose="02040502050405020303" pitchFamily="18" charset="0"/>
                        </a:rPr>
                        <a:t>12.5 kips</a:t>
                      </a:r>
                      <a:endParaRPr lang="en-US" sz="1600" dirty="0">
                        <a:solidFill>
                          <a:schemeClr val="bg2"/>
                        </a:solidFill>
                        <a:latin typeface="Georgia" panose="02040502050405020303" pitchFamily="18" charset="0"/>
                      </a:endParaRPr>
                    </a:p>
                  </a:txBody>
                  <a:tcPr/>
                </a:tc>
                <a:tc>
                  <a:txBody>
                    <a:bodyPr/>
                    <a:lstStyle/>
                    <a:p>
                      <a:r>
                        <a:rPr lang="en-US" sz="1600" dirty="0" smtClean="0">
                          <a:solidFill>
                            <a:schemeClr val="bg2"/>
                          </a:solidFill>
                          <a:latin typeface="Georgia" panose="02040502050405020303" pitchFamily="18" charset="0"/>
                        </a:rPr>
                        <a:t>193 plf</a:t>
                      </a:r>
                      <a:endParaRPr lang="en-US" sz="1600" dirty="0">
                        <a:solidFill>
                          <a:schemeClr val="bg2"/>
                        </a:solidFill>
                        <a:latin typeface="Georgia" panose="02040502050405020303" pitchFamily="18" charset="0"/>
                      </a:endParaRPr>
                    </a:p>
                  </a:txBody>
                  <a:tcPr/>
                </a:tc>
                <a:tc>
                  <a:txBody>
                    <a:bodyPr/>
                    <a:lstStyle/>
                    <a:p>
                      <a:r>
                        <a:rPr lang="en-US" sz="1600" dirty="0" smtClean="0">
                          <a:solidFill>
                            <a:schemeClr val="bg2"/>
                          </a:solidFill>
                          <a:latin typeface="Georgia" panose="02040502050405020303" pitchFamily="18" charset="0"/>
                        </a:rPr>
                        <a:t>135 plf</a:t>
                      </a:r>
                      <a:endParaRPr lang="en-US" sz="1600" dirty="0">
                        <a:solidFill>
                          <a:schemeClr val="bg2"/>
                        </a:solidFill>
                        <a:latin typeface="Georgia" panose="02040502050405020303" pitchFamily="18" charset="0"/>
                      </a:endParaRPr>
                    </a:p>
                  </a:txBody>
                  <a:tcPr/>
                </a:tc>
                <a:extLst>
                  <a:ext uri="{0D108BD9-81ED-4DB2-BD59-A6C34878D82A}">
                    <a16:rowId xmlns:a16="http://schemas.microsoft.com/office/drawing/2014/main" val="10003"/>
                  </a:ext>
                </a:extLst>
              </a:tr>
            </a:tbl>
          </a:graphicData>
        </a:graphic>
      </p:graphicFrame>
      <mc:AlternateContent xmlns:mc="http://schemas.openxmlformats.org/markup-compatibility/2006" xmlns:a14="http://schemas.microsoft.com/office/drawing/2010/main">
        <mc:Choice Requires="a14">
          <p:sp>
            <p:nvSpPr>
              <p:cNvPr id="7" name="TextBox 6"/>
              <p:cNvSpPr txBox="1"/>
              <p:nvPr/>
            </p:nvSpPr>
            <p:spPr bwMode="auto">
              <a:xfrm>
                <a:off x="501210" y="1796932"/>
                <a:ext cx="1022502" cy="557961"/>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a14:m>
                  <m:oMathPara xmlns:m="http://schemas.openxmlformats.org/officeDocument/2006/math">
                    <m:oMathParaPr>
                      <m:jc m:val="centerGroup"/>
                    </m:oMathParaPr>
                    <m:oMath xmlns:m="http://schemas.openxmlformats.org/officeDocument/2006/math">
                      <m:sSub>
                        <m:sSubPr>
                          <m:ctrlPr>
                            <a:rPr kumimoji="1" lang="en-US" sz="1600" i="1" smtClean="0">
                              <a:solidFill>
                                <a:srgbClr val="000000"/>
                              </a:solidFill>
                              <a:latin typeface="Cambria Math" panose="02040503050406030204" pitchFamily="18" charset="0"/>
                            </a:rPr>
                          </m:ctrlPr>
                        </m:sSubPr>
                        <m:e>
                          <m:r>
                            <a:rPr kumimoji="1" lang="en-US" sz="1600" b="0" i="1" smtClean="0">
                              <a:solidFill>
                                <a:srgbClr val="000000"/>
                              </a:solidFill>
                              <a:latin typeface="Cambria Math"/>
                            </a:rPr>
                            <m:t>𝑤</m:t>
                          </m:r>
                        </m:e>
                        <m:sub>
                          <m:r>
                            <a:rPr kumimoji="1" lang="en-US" sz="1600" b="0" i="1" smtClean="0">
                              <a:solidFill>
                                <a:srgbClr val="000000"/>
                              </a:solidFill>
                              <a:latin typeface="Cambria Math"/>
                            </a:rPr>
                            <m:t>𝑥</m:t>
                          </m:r>
                        </m:sub>
                      </m:sSub>
                      <m:r>
                        <a:rPr kumimoji="1" lang="en-US" sz="1600" b="0" i="1" smtClean="0">
                          <a:solidFill>
                            <a:srgbClr val="000000"/>
                          </a:solidFill>
                          <a:latin typeface="Cambria Math"/>
                        </a:rPr>
                        <m:t>=</m:t>
                      </m:r>
                      <m:f>
                        <m:fPr>
                          <m:ctrlPr>
                            <a:rPr kumimoji="1" lang="en-US" sz="1600" b="0" i="1" smtClean="0">
                              <a:solidFill>
                                <a:srgbClr val="000000"/>
                              </a:solidFill>
                              <a:latin typeface="Cambria Math" panose="02040503050406030204" pitchFamily="18" charset="0"/>
                            </a:rPr>
                          </m:ctrlPr>
                        </m:fPr>
                        <m:num>
                          <m:sSub>
                            <m:sSubPr>
                              <m:ctrlPr>
                                <a:rPr kumimoji="1" lang="en-US" sz="1600" b="0" i="1" smtClean="0">
                                  <a:solidFill>
                                    <a:srgbClr val="000000"/>
                                  </a:solidFill>
                                  <a:latin typeface="Cambria Math" panose="02040503050406030204" pitchFamily="18" charset="0"/>
                                </a:rPr>
                              </m:ctrlPr>
                            </m:sSubPr>
                            <m:e>
                              <m:r>
                                <a:rPr kumimoji="1" lang="en-US" sz="1600" b="0" i="1" smtClean="0">
                                  <a:solidFill>
                                    <a:srgbClr val="000000"/>
                                  </a:solidFill>
                                  <a:latin typeface="Cambria Math"/>
                                </a:rPr>
                                <m:t>𝐹</m:t>
                              </m:r>
                            </m:e>
                            <m:sub>
                              <m:r>
                                <a:rPr kumimoji="1" lang="en-US" sz="1600" b="0" i="1" smtClean="0">
                                  <a:solidFill>
                                    <a:srgbClr val="000000"/>
                                  </a:solidFill>
                                  <a:latin typeface="Cambria Math"/>
                                </a:rPr>
                                <m:t>𝑝𝑥</m:t>
                              </m:r>
                            </m:sub>
                          </m:sSub>
                        </m:num>
                        <m:den>
                          <m:r>
                            <a:rPr kumimoji="1" lang="en-US" sz="1600" b="0" i="1" smtClean="0">
                              <a:solidFill>
                                <a:srgbClr val="000000"/>
                              </a:solidFill>
                              <a:latin typeface="Cambria Math"/>
                            </a:rPr>
                            <m:t>𝐿</m:t>
                          </m:r>
                        </m:den>
                      </m:f>
                    </m:oMath>
                  </m:oMathPara>
                </a14:m>
                <a:endParaRPr kumimoji="1" lang="en-US" sz="1600" dirty="0">
                  <a:solidFill>
                    <a:srgbClr val="000000"/>
                  </a:solidFill>
                  <a:latin typeface="Georgia" panose="02040502050405020303" pitchFamily="18" charset="0"/>
                </a:endParaRPr>
              </a:p>
            </p:txBody>
          </p:sp>
        </mc:Choice>
        <mc:Fallback xmlns="">
          <p:sp>
            <p:nvSpPr>
              <p:cNvPr id="7" name="TextBox 6"/>
              <p:cNvSpPr txBox="1">
                <a:spLocks noRot="1" noChangeAspect="1" noMove="1" noResize="1" noEditPoints="1" noAdjustHandles="1" noChangeArrowheads="1" noChangeShapeType="1" noTextEdit="1"/>
              </p:cNvSpPr>
              <p:nvPr/>
            </p:nvSpPr>
            <p:spPr bwMode="auto">
              <a:xfrm>
                <a:off x="501210" y="1796932"/>
                <a:ext cx="1022502" cy="557961"/>
              </a:xfrm>
              <a:prstGeom prst="rect">
                <a:avLst/>
              </a:prstGeom>
              <a:blipFill rotWithShape="0">
                <a:blip r:embed="rId4"/>
                <a:stretch>
                  <a:fillRect/>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 name="TextBox 7"/>
              <p:cNvSpPr txBox="1"/>
              <p:nvPr/>
            </p:nvSpPr>
            <p:spPr bwMode="auto">
              <a:xfrm>
                <a:off x="2850532" y="1790327"/>
                <a:ext cx="1453389" cy="557961"/>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a14:m>
                  <m:oMathPara xmlns:m="http://schemas.openxmlformats.org/officeDocument/2006/math">
                    <m:oMathParaPr>
                      <m:jc m:val="centerGroup"/>
                    </m:oMathParaPr>
                    <m:oMath xmlns:m="http://schemas.openxmlformats.org/officeDocument/2006/math">
                      <m:r>
                        <a:rPr kumimoji="1" lang="en-US" sz="1600" b="0" i="1" smtClean="0">
                          <a:solidFill>
                            <a:srgbClr val="000000"/>
                          </a:solidFill>
                          <a:latin typeface="Cambria Math"/>
                        </a:rPr>
                        <m:t>𝑅</m:t>
                      </m:r>
                      <m:r>
                        <a:rPr kumimoji="1" lang="en-US" sz="1600" b="0" i="1" smtClean="0">
                          <a:solidFill>
                            <a:srgbClr val="000000"/>
                          </a:solidFill>
                          <a:latin typeface="Cambria Math"/>
                        </a:rPr>
                        <m:t>=</m:t>
                      </m:r>
                      <m:f>
                        <m:fPr>
                          <m:ctrlPr>
                            <a:rPr kumimoji="1" lang="en-US" sz="1600" b="0" i="1" smtClean="0">
                              <a:solidFill>
                                <a:srgbClr val="000000"/>
                              </a:solidFill>
                              <a:latin typeface="Cambria Math" panose="02040503050406030204" pitchFamily="18" charset="0"/>
                            </a:rPr>
                          </m:ctrlPr>
                        </m:fPr>
                        <m:num>
                          <m:r>
                            <a:rPr kumimoji="1" lang="en-US" sz="1600" b="0" i="1" smtClean="0">
                              <a:solidFill>
                                <a:srgbClr val="000000"/>
                              </a:solidFill>
                              <a:latin typeface="Cambria Math"/>
                            </a:rPr>
                            <m:t>𝑤𝐿</m:t>
                          </m:r>
                        </m:num>
                        <m:den>
                          <m:r>
                            <a:rPr kumimoji="1" lang="en-US" sz="1600" b="0" i="1" smtClean="0">
                              <a:solidFill>
                                <a:srgbClr val="000000"/>
                              </a:solidFill>
                              <a:latin typeface="Cambria Math"/>
                            </a:rPr>
                            <m:t>2</m:t>
                          </m:r>
                        </m:den>
                      </m:f>
                      <m:r>
                        <a:rPr kumimoji="1" lang="en-US" sz="1600" b="0" i="1" smtClean="0">
                          <a:solidFill>
                            <a:srgbClr val="000000"/>
                          </a:solidFill>
                          <a:latin typeface="Cambria Math"/>
                        </a:rPr>
                        <m:t>=</m:t>
                      </m:r>
                      <m:f>
                        <m:fPr>
                          <m:ctrlPr>
                            <a:rPr kumimoji="1" lang="en-US" sz="1600" b="0" i="1" smtClean="0">
                              <a:solidFill>
                                <a:srgbClr val="000000"/>
                              </a:solidFill>
                              <a:latin typeface="Cambria Math" panose="02040503050406030204" pitchFamily="18" charset="0"/>
                            </a:rPr>
                          </m:ctrlPr>
                        </m:fPr>
                        <m:num>
                          <m:sSub>
                            <m:sSubPr>
                              <m:ctrlPr>
                                <a:rPr kumimoji="1" lang="en-US" sz="1600" b="0" i="1" smtClean="0">
                                  <a:solidFill>
                                    <a:srgbClr val="000000"/>
                                  </a:solidFill>
                                  <a:latin typeface="Cambria Math" panose="02040503050406030204" pitchFamily="18" charset="0"/>
                                </a:rPr>
                              </m:ctrlPr>
                            </m:sSubPr>
                            <m:e>
                              <m:r>
                                <a:rPr kumimoji="1" lang="en-US" sz="1600" b="0" i="1" smtClean="0">
                                  <a:solidFill>
                                    <a:srgbClr val="000000"/>
                                  </a:solidFill>
                                  <a:latin typeface="Cambria Math"/>
                                </a:rPr>
                                <m:t>𝐹</m:t>
                              </m:r>
                            </m:e>
                            <m:sub>
                              <m:r>
                                <a:rPr kumimoji="1" lang="en-US" sz="1600" b="0" i="1" smtClean="0">
                                  <a:solidFill>
                                    <a:srgbClr val="000000"/>
                                  </a:solidFill>
                                  <a:latin typeface="Cambria Math"/>
                                </a:rPr>
                                <m:t>𝑝𝑥</m:t>
                              </m:r>
                            </m:sub>
                          </m:sSub>
                        </m:num>
                        <m:den>
                          <m:r>
                            <a:rPr kumimoji="1" lang="en-US" sz="1600" b="0" i="1" smtClean="0">
                              <a:solidFill>
                                <a:srgbClr val="000000"/>
                              </a:solidFill>
                              <a:latin typeface="Cambria Math"/>
                            </a:rPr>
                            <m:t>2</m:t>
                          </m:r>
                        </m:den>
                      </m:f>
                    </m:oMath>
                  </m:oMathPara>
                </a14:m>
                <a:endParaRPr kumimoji="1" lang="en-US" sz="1600" dirty="0">
                  <a:solidFill>
                    <a:srgbClr val="000000"/>
                  </a:solidFill>
                  <a:latin typeface="Georgia" panose="02040502050405020303" pitchFamily="18" charset="0"/>
                </a:endParaRPr>
              </a:p>
            </p:txBody>
          </p:sp>
        </mc:Choice>
        <mc:Fallback xmlns="">
          <p:sp>
            <p:nvSpPr>
              <p:cNvPr id="8" name="TextBox 7"/>
              <p:cNvSpPr txBox="1">
                <a:spLocks noRot="1" noChangeAspect="1" noMove="1" noResize="1" noEditPoints="1" noAdjustHandles="1" noChangeArrowheads="1" noChangeShapeType="1" noTextEdit="1"/>
              </p:cNvSpPr>
              <p:nvPr/>
            </p:nvSpPr>
            <p:spPr bwMode="auto">
              <a:xfrm>
                <a:off x="2850532" y="1790327"/>
                <a:ext cx="1453389" cy="557961"/>
              </a:xfrm>
              <a:prstGeom prst="rect">
                <a:avLst/>
              </a:prstGeom>
              <a:blipFill rotWithShape="0">
                <a:blip r:embed="rId5"/>
                <a:stretch>
                  <a:fillRect/>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TextBox 8"/>
              <p:cNvSpPr txBox="1"/>
              <p:nvPr/>
            </p:nvSpPr>
            <p:spPr bwMode="auto">
              <a:xfrm>
                <a:off x="491977" y="2775896"/>
                <a:ext cx="1527062" cy="559565"/>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a14:m>
                  <m:oMathPara xmlns:m="http://schemas.openxmlformats.org/officeDocument/2006/math">
                    <m:oMathParaPr>
                      <m:jc m:val="centerGroup"/>
                    </m:oMathParaPr>
                    <m:oMath xmlns:m="http://schemas.openxmlformats.org/officeDocument/2006/math">
                      <m:sSub>
                        <m:sSubPr>
                          <m:ctrlPr>
                            <a:rPr kumimoji="1" lang="en-US" sz="1600" i="1" smtClean="0">
                              <a:solidFill>
                                <a:srgbClr val="000000"/>
                              </a:solidFill>
                              <a:latin typeface="Cambria Math" panose="02040503050406030204" pitchFamily="18" charset="0"/>
                            </a:rPr>
                          </m:ctrlPr>
                        </m:sSubPr>
                        <m:e>
                          <m:r>
                            <a:rPr kumimoji="1" lang="en-US" sz="1600" b="0" i="1" smtClean="0">
                              <a:solidFill>
                                <a:srgbClr val="000000"/>
                              </a:solidFill>
                              <a:latin typeface="Cambria Math"/>
                            </a:rPr>
                            <m:t>𝑣</m:t>
                          </m:r>
                        </m:e>
                        <m:sub>
                          <m:r>
                            <a:rPr kumimoji="1" lang="en-US" sz="1600" b="0" i="1" smtClean="0">
                              <a:solidFill>
                                <a:srgbClr val="000000"/>
                              </a:solidFill>
                              <a:latin typeface="Cambria Math"/>
                            </a:rPr>
                            <m:t>𝑢𝑙𝑡</m:t>
                          </m:r>
                        </m:sub>
                      </m:sSub>
                      <m:r>
                        <a:rPr kumimoji="1" lang="en-US" sz="1600" b="0" i="1" smtClean="0">
                          <a:solidFill>
                            <a:srgbClr val="000000"/>
                          </a:solidFill>
                          <a:latin typeface="Cambria Math"/>
                        </a:rPr>
                        <m:t>=</m:t>
                      </m:r>
                      <m:f>
                        <m:fPr>
                          <m:ctrlPr>
                            <a:rPr kumimoji="1" lang="en-US" sz="1600" b="0" i="1" smtClean="0">
                              <a:solidFill>
                                <a:srgbClr val="000000"/>
                              </a:solidFill>
                              <a:latin typeface="Cambria Math" panose="02040503050406030204" pitchFamily="18" charset="0"/>
                            </a:rPr>
                          </m:ctrlPr>
                        </m:fPr>
                        <m:num>
                          <m:r>
                            <a:rPr kumimoji="1" lang="en-US" sz="1600" b="0" i="1" smtClean="0">
                              <a:solidFill>
                                <a:srgbClr val="000000"/>
                              </a:solidFill>
                              <a:latin typeface="Cambria Math"/>
                            </a:rPr>
                            <m:t>𝑅</m:t>
                          </m:r>
                        </m:num>
                        <m:den>
                          <m:r>
                            <a:rPr kumimoji="1" lang="en-US" sz="1600" b="0" i="1" smtClean="0">
                              <a:solidFill>
                                <a:srgbClr val="000000"/>
                              </a:solidFill>
                              <a:latin typeface="Cambria Math"/>
                            </a:rPr>
                            <m:t>𝑏</m:t>
                          </m:r>
                        </m:den>
                      </m:f>
                      <m:r>
                        <a:rPr kumimoji="1" lang="en-US" sz="1600" b="0" i="1" smtClean="0">
                          <a:solidFill>
                            <a:srgbClr val="000000"/>
                          </a:solidFill>
                          <a:latin typeface="Cambria Math"/>
                        </a:rPr>
                        <m:t>=</m:t>
                      </m:r>
                      <m:f>
                        <m:fPr>
                          <m:ctrlPr>
                            <a:rPr kumimoji="1" lang="en-US" sz="1600" b="0" i="1" smtClean="0">
                              <a:solidFill>
                                <a:srgbClr val="000000"/>
                              </a:solidFill>
                              <a:latin typeface="Cambria Math" panose="02040503050406030204" pitchFamily="18" charset="0"/>
                            </a:rPr>
                          </m:ctrlPr>
                        </m:fPr>
                        <m:num>
                          <m:sSub>
                            <m:sSubPr>
                              <m:ctrlPr>
                                <a:rPr kumimoji="1" lang="en-US" sz="1600" b="0" i="1" smtClean="0">
                                  <a:solidFill>
                                    <a:srgbClr val="000000"/>
                                  </a:solidFill>
                                  <a:latin typeface="Cambria Math" panose="02040503050406030204" pitchFamily="18" charset="0"/>
                                </a:rPr>
                              </m:ctrlPr>
                            </m:sSubPr>
                            <m:e>
                              <m:r>
                                <a:rPr kumimoji="1" lang="en-US" sz="1600" b="0" i="1" smtClean="0">
                                  <a:solidFill>
                                    <a:srgbClr val="000000"/>
                                  </a:solidFill>
                                  <a:latin typeface="Cambria Math"/>
                                </a:rPr>
                                <m:t>𝐹</m:t>
                              </m:r>
                            </m:e>
                            <m:sub>
                              <m:r>
                                <a:rPr kumimoji="1" lang="en-US" sz="1600" b="0" i="1" smtClean="0">
                                  <a:solidFill>
                                    <a:srgbClr val="000000"/>
                                  </a:solidFill>
                                  <a:latin typeface="Cambria Math"/>
                                </a:rPr>
                                <m:t>𝑝𝑥</m:t>
                              </m:r>
                            </m:sub>
                          </m:sSub>
                        </m:num>
                        <m:den>
                          <m:r>
                            <a:rPr kumimoji="1" lang="en-US" sz="1600" b="0" i="1" smtClean="0">
                              <a:solidFill>
                                <a:srgbClr val="000000"/>
                              </a:solidFill>
                              <a:latin typeface="Cambria Math"/>
                            </a:rPr>
                            <m:t>2</m:t>
                          </m:r>
                          <m:r>
                            <a:rPr kumimoji="1" lang="en-US" sz="1600" b="0" i="1" smtClean="0">
                              <a:solidFill>
                                <a:srgbClr val="000000"/>
                              </a:solidFill>
                              <a:latin typeface="Cambria Math"/>
                            </a:rPr>
                            <m:t>𝑏</m:t>
                          </m:r>
                        </m:den>
                      </m:f>
                    </m:oMath>
                  </m:oMathPara>
                </a14:m>
                <a:endParaRPr kumimoji="1" lang="en-US" sz="1600" dirty="0">
                  <a:solidFill>
                    <a:srgbClr val="000000"/>
                  </a:solidFill>
                  <a:latin typeface="Georgia" panose="02040502050405020303" pitchFamily="18" charset="0"/>
                </a:endParaRPr>
              </a:p>
            </p:txBody>
          </p:sp>
        </mc:Choice>
        <mc:Fallback xmlns="">
          <p:sp>
            <p:nvSpPr>
              <p:cNvPr id="9" name="TextBox 8"/>
              <p:cNvSpPr txBox="1">
                <a:spLocks noRot="1" noChangeAspect="1" noMove="1" noResize="1" noEditPoints="1" noAdjustHandles="1" noChangeArrowheads="1" noChangeShapeType="1" noTextEdit="1"/>
              </p:cNvSpPr>
              <p:nvPr/>
            </p:nvSpPr>
            <p:spPr bwMode="auto">
              <a:xfrm>
                <a:off x="491977" y="2775896"/>
                <a:ext cx="1527062" cy="559565"/>
              </a:xfrm>
              <a:prstGeom prst="rect">
                <a:avLst/>
              </a:prstGeom>
              <a:blipFill rotWithShape="0">
                <a:blip r:embed="rId6"/>
                <a:stretch>
                  <a:fillRect/>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 name="TextBox 9"/>
              <p:cNvSpPr txBox="1"/>
              <p:nvPr/>
            </p:nvSpPr>
            <p:spPr bwMode="auto">
              <a:xfrm>
                <a:off x="2832066" y="2890927"/>
                <a:ext cx="1495515" cy="338542"/>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a14:m>
                  <m:oMathPara xmlns:m="http://schemas.openxmlformats.org/officeDocument/2006/math">
                    <m:oMathParaPr>
                      <m:jc m:val="centerGroup"/>
                    </m:oMathParaPr>
                    <m:oMath xmlns:m="http://schemas.openxmlformats.org/officeDocument/2006/math">
                      <m:sSub>
                        <m:sSubPr>
                          <m:ctrlPr>
                            <a:rPr kumimoji="1" lang="en-US" sz="1600" i="1" smtClean="0">
                              <a:solidFill>
                                <a:srgbClr val="000000"/>
                              </a:solidFill>
                              <a:latin typeface="Cambria Math" panose="02040503050406030204" pitchFamily="18" charset="0"/>
                            </a:rPr>
                          </m:ctrlPr>
                        </m:sSubPr>
                        <m:e>
                          <m:r>
                            <a:rPr kumimoji="1" lang="en-US" sz="1600" b="0" i="1" smtClean="0">
                              <a:solidFill>
                                <a:srgbClr val="000000"/>
                              </a:solidFill>
                              <a:latin typeface="Cambria Math"/>
                            </a:rPr>
                            <m:t>𝑣</m:t>
                          </m:r>
                        </m:e>
                        <m:sub>
                          <m:r>
                            <a:rPr kumimoji="1" lang="en-US" sz="1600" b="0" i="1" smtClean="0">
                              <a:solidFill>
                                <a:srgbClr val="000000"/>
                              </a:solidFill>
                              <a:latin typeface="Cambria Math"/>
                            </a:rPr>
                            <m:t>𝑎𝑠𝑑</m:t>
                          </m:r>
                        </m:sub>
                      </m:sSub>
                      <m:r>
                        <a:rPr kumimoji="1" lang="en-US" sz="1600" b="0" i="1" smtClean="0">
                          <a:solidFill>
                            <a:srgbClr val="000000"/>
                          </a:solidFill>
                          <a:latin typeface="Cambria Math"/>
                        </a:rPr>
                        <m:t>=0.7</m:t>
                      </m:r>
                      <m:sSub>
                        <m:sSubPr>
                          <m:ctrlPr>
                            <a:rPr kumimoji="1" lang="en-US" sz="1600" b="0" i="1" smtClean="0">
                              <a:solidFill>
                                <a:srgbClr val="000000"/>
                              </a:solidFill>
                              <a:latin typeface="Cambria Math" panose="02040503050406030204" pitchFamily="18" charset="0"/>
                            </a:rPr>
                          </m:ctrlPr>
                        </m:sSubPr>
                        <m:e>
                          <m:r>
                            <a:rPr kumimoji="1" lang="en-US" sz="1600" b="0" i="1" smtClean="0">
                              <a:solidFill>
                                <a:srgbClr val="000000"/>
                              </a:solidFill>
                              <a:latin typeface="Cambria Math"/>
                            </a:rPr>
                            <m:t>𝑣</m:t>
                          </m:r>
                        </m:e>
                        <m:sub>
                          <m:r>
                            <a:rPr kumimoji="1" lang="en-US" sz="1600" b="0" i="1" smtClean="0">
                              <a:solidFill>
                                <a:srgbClr val="000000"/>
                              </a:solidFill>
                              <a:latin typeface="Cambria Math"/>
                            </a:rPr>
                            <m:t>𝑢𝑙𝑡</m:t>
                          </m:r>
                        </m:sub>
                      </m:sSub>
                    </m:oMath>
                  </m:oMathPara>
                </a14:m>
                <a:endParaRPr kumimoji="1" lang="en-US" sz="1600" dirty="0">
                  <a:solidFill>
                    <a:srgbClr val="000000"/>
                  </a:solidFill>
                  <a:latin typeface="Georgia" panose="02040502050405020303" pitchFamily="18" charset="0"/>
                </a:endParaRPr>
              </a:p>
            </p:txBody>
          </p:sp>
        </mc:Choice>
        <mc:Fallback xmlns="">
          <p:sp>
            <p:nvSpPr>
              <p:cNvPr id="10" name="TextBox 9"/>
              <p:cNvSpPr txBox="1">
                <a:spLocks noRot="1" noChangeAspect="1" noMove="1" noResize="1" noEditPoints="1" noAdjustHandles="1" noChangeArrowheads="1" noChangeShapeType="1" noTextEdit="1"/>
              </p:cNvSpPr>
              <p:nvPr/>
            </p:nvSpPr>
            <p:spPr bwMode="auto">
              <a:xfrm>
                <a:off x="2832066" y="2890927"/>
                <a:ext cx="1495515" cy="338542"/>
              </a:xfrm>
              <a:prstGeom prst="rect">
                <a:avLst/>
              </a:prstGeom>
              <a:blipFill rotWithShape="0">
                <a:blip r:embed="rId7"/>
                <a:stretch>
                  <a:fillRect/>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p:sp>
        <p:nvSpPr>
          <p:cNvPr id="11" name="TextBox 10"/>
          <p:cNvSpPr txBox="1"/>
          <p:nvPr/>
        </p:nvSpPr>
        <p:spPr bwMode="auto">
          <a:xfrm>
            <a:off x="255116" y="1747689"/>
            <a:ext cx="457154" cy="338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1600" dirty="0" smtClean="0">
                <a:solidFill>
                  <a:schemeClr val="accent6">
                    <a:lumMod val="40000"/>
                    <a:lumOff val="60000"/>
                  </a:schemeClr>
                </a:solidFill>
                <a:latin typeface="Calibri"/>
              </a:rPr>
              <a:t>❶</a:t>
            </a:r>
            <a:endParaRPr kumimoji="1" lang="en-US" sz="1600" dirty="0">
              <a:solidFill>
                <a:schemeClr val="accent6">
                  <a:lumMod val="40000"/>
                  <a:lumOff val="60000"/>
                </a:schemeClr>
              </a:solidFill>
              <a:latin typeface="Georgia" panose="02040502050405020303" pitchFamily="18" charset="0"/>
            </a:endParaRPr>
          </a:p>
        </p:txBody>
      </p:sp>
      <p:sp>
        <p:nvSpPr>
          <p:cNvPr id="12" name="TextBox 11"/>
          <p:cNvSpPr txBox="1"/>
          <p:nvPr/>
        </p:nvSpPr>
        <p:spPr bwMode="auto">
          <a:xfrm>
            <a:off x="2557098" y="1753921"/>
            <a:ext cx="457154" cy="338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1600" dirty="0" smtClean="0">
                <a:solidFill>
                  <a:schemeClr val="accent6">
                    <a:lumMod val="40000"/>
                    <a:lumOff val="60000"/>
                  </a:schemeClr>
                </a:solidFill>
                <a:latin typeface="Calibri"/>
              </a:rPr>
              <a:t>❷</a:t>
            </a:r>
            <a:endParaRPr kumimoji="1" lang="en-US" sz="1600" dirty="0">
              <a:solidFill>
                <a:schemeClr val="accent6">
                  <a:lumMod val="40000"/>
                  <a:lumOff val="60000"/>
                </a:schemeClr>
              </a:solidFill>
              <a:latin typeface="Georgia" panose="02040502050405020303" pitchFamily="18" charset="0"/>
            </a:endParaRPr>
          </a:p>
        </p:txBody>
      </p:sp>
      <p:sp>
        <p:nvSpPr>
          <p:cNvPr id="13" name="TextBox 12"/>
          <p:cNvSpPr txBox="1"/>
          <p:nvPr/>
        </p:nvSpPr>
        <p:spPr bwMode="auto">
          <a:xfrm>
            <a:off x="243509" y="2719642"/>
            <a:ext cx="457154" cy="338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1600" dirty="0" smtClean="0">
                <a:solidFill>
                  <a:schemeClr val="accent6">
                    <a:lumMod val="40000"/>
                    <a:lumOff val="60000"/>
                  </a:schemeClr>
                </a:solidFill>
                <a:latin typeface="Calibri"/>
              </a:rPr>
              <a:t>❸</a:t>
            </a:r>
            <a:endParaRPr kumimoji="1" lang="en-US" sz="1600" dirty="0">
              <a:solidFill>
                <a:schemeClr val="accent6">
                  <a:lumMod val="40000"/>
                  <a:lumOff val="60000"/>
                </a:schemeClr>
              </a:solidFill>
              <a:latin typeface="Georgia" panose="02040502050405020303" pitchFamily="18" charset="0"/>
            </a:endParaRPr>
          </a:p>
        </p:txBody>
      </p:sp>
      <p:sp>
        <p:nvSpPr>
          <p:cNvPr id="14" name="TextBox 13"/>
          <p:cNvSpPr txBox="1"/>
          <p:nvPr/>
        </p:nvSpPr>
        <p:spPr bwMode="auto">
          <a:xfrm>
            <a:off x="2557098" y="2719642"/>
            <a:ext cx="457154" cy="338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1600" dirty="0" smtClean="0">
                <a:solidFill>
                  <a:schemeClr val="accent6">
                    <a:lumMod val="40000"/>
                    <a:lumOff val="60000"/>
                  </a:schemeClr>
                </a:solidFill>
                <a:latin typeface="Calibri"/>
              </a:rPr>
              <a:t>❹</a:t>
            </a:r>
            <a:endParaRPr kumimoji="1" lang="en-US" sz="1600" dirty="0">
              <a:solidFill>
                <a:schemeClr val="accent6">
                  <a:lumMod val="40000"/>
                  <a:lumOff val="60000"/>
                </a:schemeClr>
              </a:solidFill>
              <a:latin typeface="Georgia" panose="02040502050405020303" pitchFamily="18" charset="0"/>
            </a:endParaRPr>
          </a:p>
        </p:txBody>
      </p:sp>
      <p:sp>
        <p:nvSpPr>
          <p:cNvPr id="15" name="TextBox 14"/>
          <p:cNvSpPr txBox="1"/>
          <p:nvPr/>
        </p:nvSpPr>
        <p:spPr bwMode="auto">
          <a:xfrm>
            <a:off x="2557098" y="4348152"/>
            <a:ext cx="457154" cy="338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1600" dirty="0" smtClean="0">
                <a:solidFill>
                  <a:schemeClr val="accent6">
                    <a:lumMod val="40000"/>
                    <a:lumOff val="60000"/>
                  </a:schemeClr>
                </a:solidFill>
                <a:latin typeface="Calibri"/>
              </a:rPr>
              <a:t>❶</a:t>
            </a:r>
            <a:endParaRPr kumimoji="1" lang="en-US" sz="1600" dirty="0">
              <a:solidFill>
                <a:schemeClr val="accent6">
                  <a:lumMod val="40000"/>
                  <a:lumOff val="60000"/>
                </a:schemeClr>
              </a:solidFill>
              <a:latin typeface="Georgia" panose="02040502050405020303" pitchFamily="18" charset="0"/>
            </a:endParaRPr>
          </a:p>
        </p:txBody>
      </p:sp>
      <p:sp>
        <p:nvSpPr>
          <p:cNvPr id="16" name="TextBox 15"/>
          <p:cNvSpPr txBox="1"/>
          <p:nvPr/>
        </p:nvSpPr>
        <p:spPr bwMode="auto">
          <a:xfrm>
            <a:off x="4016398" y="4348152"/>
            <a:ext cx="457154" cy="338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1600" dirty="0" smtClean="0">
                <a:solidFill>
                  <a:schemeClr val="accent6">
                    <a:lumMod val="40000"/>
                    <a:lumOff val="60000"/>
                  </a:schemeClr>
                </a:solidFill>
                <a:latin typeface="Calibri"/>
              </a:rPr>
              <a:t>❷</a:t>
            </a:r>
            <a:endParaRPr kumimoji="1" lang="en-US" sz="1600" dirty="0">
              <a:solidFill>
                <a:schemeClr val="accent6">
                  <a:lumMod val="40000"/>
                  <a:lumOff val="60000"/>
                </a:schemeClr>
              </a:solidFill>
              <a:latin typeface="Georgia" panose="02040502050405020303" pitchFamily="18" charset="0"/>
            </a:endParaRPr>
          </a:p>
        </p:txBody>
      </p:sp>
      <p:sp>
        <p:nvSpPr>
          <p:cNvPr id="17" name="TextBox 16"/>
          <p:cNvSpPr txBox="1"/>
          <p:nvPr/>
        </p:nvSpPr>
        <p:spPr bwMode="auto">
          <a:xfrm>
            <a:off x="5475909" y="4348152"/>
            <a:ext cx="457154" cy="338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1600" dirty="0" smtClean="0">
                <a:solidFill>
                  <a:schemeClr val="accent6">
                    <a:lumMod val="40000"/>
                    <a:lumOff val="60000"/>
                  </a:schemeClr>
                </a:solidFill>
                <a:latin typeface="Calibri"/>
              </a:rPr>
              <a:t>❸</a:t>
            </a:r>
            <a:endParaRPr kumimoji="1" lang="en-US" sz="1600" dirty="0">
              <a:solidFill>
                <a:schemeClr val="accent6">
                  <a:lumMod val="40000"/>
                  <a:lumOff val="60000"/>
                </a:schemeClr>
              </a:solidFill>
              <a:latin typeface="Georgia" panose="02040502050405020303" pitchFamily="18" charset="0"/>
            </a:endParaRPr>
          </a:p>
        </p:txBody>
      </p:sp>
      <p:sp>
        <p:nvSpPr>
          <p:cNvPr id="18" name="TextBox 17"/>
          <p:cNvSpPr txBox="1"/>
          <p:nvPr/>
        </p:nvSpPr>
        <p:spPr bwMode="auto">
          <a:xfrm>
            <a:off x="6922616" y="4348152"/>
            <a:ext cx="457154" cy="338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1600" dirty="0" smtClean="0">
                <a:solidFill>
                  <a:schemeClr val="accent6">
                    <a:lumMod val="40000"/>
                    <a:lumOff val="60000"/>
                  </a:schemeClr>
                </a:solidFill>
                <a:latin typeface="Calibri"/>
              </a:rPr>
              <a:t>❹</a:t>
            </a:r>
            <a:endParaRPr kumimoji="1" lang="en-US" sz="1600" dirty="0">
              <a:solidFill>
                <a:schemeClr val="accent6">
                  <a:lumMod val="40000"/>
                  <a:lumOff val="60000"/>
                </a:schemeClr>
              </a:solidFill>
              <a:latin typeface="Georgia" panose="02040502050405020303" pitchFamily="18" charset="0"/>
            </a:endParaRPr>
          </a:p>
        </p:txBody>
      </p:sp>
      <p:pic>
        <p:nvPicPr>
          <p:cNvPr id="20" name="Content Placeholder 19"/>
          <p:cNvPicPr>
            <a:picLocks noGrp="1" noChangeAspect="1"/>
          </p:cNvPicPr>
          <p:nvPr>
            <p:ph idx="10"/>
          </p:nvPr>
        </p:nvPicPr>
        <p:blipFill>
          <a:blip r:embed="rId8" cstate="print">
            <a:extLst>
              <a:ext uri="{28A0092B-C50C-407E-A947-70E740481C1C}">
                <a14:useLocalDpi xmlns:a14="http://schemas.microsoft.com/office/drawing/2010/main" val="0"/>
              </a:ext>
            </a:extLst>
          </a:blip>
          <a:stretch>
            <a:fillRect/>
          </a:stretch>
        </p:blipFill>
        <p:spPr>
          <a:xfrm>
            <a:off x="4647009" y="1314450"/>
            <a:ext cx="4192191" cy="2794793"/>
          </a:xfrm>
        </p:spPr>
      </p:pic>
      <p:sp>
        <p:nvSpPr>
          <p:cNvPr id="19" name="TextBox 18"/>
          <p:cNvSpPr txBox="1"/>
          <p:nvPr/>
        </p:nvSpPr>
        <p:spPr bwMode="auto">
          <a:xfrm>
            <a:off x="6827441" y="6400800"/>
            <a:ext cx="184665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91440" rIns="0" bIns="0" rtlCol="0">
            <a:spAutoFit/>
          </a:bodyPr>
          <a:lstStyle/>
          <a:p>
            <a:pPr algn="r"/>
            <a:r>
              <a:rPr kumimoji="1" lang="en-US" sz="1200" dirty="0" smtClean="0">
                <a:solidFill>
                  <a:schemeClr val="accent5"/>
                </a:solidFill>
                <a:latin typeface="Arial" panose="020B0604020202020204" pitchFamily="34" charset="0"/>
                <a:cs typeface="Arial" panose="020B0604020202020204" pitchFamily="34" charset="0"/>
              </a:rPr>
              <a:t>DESIGN EXAMPLE SLIDE</a:t>
            </a:r>
            <a:endParaRPr kumimoji="1" lang="en-US" sz="1200" dirty="0">
              <a:solidFill>
                <a:schemeClr val="accent5"/>
              </a:solidFill>
              <a:latin typeface="Arial" panose="020B0604020202020204" pitchFamily="34" charset="0"/>
              <a:cs typeface="Arial" panose="020B0604020202020204" pitchFamily="34" charset="0"/>
            </a:endParaRPr>
          </a:p>
        </p:txBody>
      </p:sp>
      <p:sp>
        <p:nvSpPr>
          <p:cNvPr id="3" name="TextBox 2"/>
          <p:cNvSpPr txBox="1"/>
          <p:nvPr/>
        </p:nvSpPr>
        <p:spPr bwMode="auto">
          <a:xfrm>
            <a:off x="6782916" y="2228844"/>
            <a:ext cx="457154" cy="276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29" tIns="45714" rIns="91429" bIns="45714" rtlCol="0">
            <a:spAutoFit/>
          </a:bodyPr>
          <a:lstStyle/>
          <a:p>
            <a:pPr algn="r"/>
            <a:r>
              <a:rPr kumimoji="1" lang="en-US" sz="1200" dirty="0" smtClean="0">
                <a:solidFill>
                  <a:srgbClr val="000000"/>
                </a:solidFill>
                <a:latin typeface="Georgia" panose="02040502050405020303" pitchFamily="18" charset="0"/>
              </a:rPr>
              <a:t>-4”</a:t>
            </a:r>
            <a:endParaRPr kumimoji="1" lang="en-US" sz="1200" dirty="0">
              <a:solidFill>
                <a:srgbClr val="000000"/>
              </a:solidFill>
              <a:latin typeface="Georgia" panose="02040502050405020303" pitchFamily="18" charset="0"/>
            </a:endParaRPr>
          </a:p>
        </p:txBody>
      </p:sp>
    </p:spTree>
    <p:custDataLst>
      <p:tags r:id="rId1"/>
    </p:custDataLst>
    <p:extLst>
      <p:ext uri="{BB962C8B-B14F-4D97-AF65-F5344CB8AC3E}">
        <p14:creationId xmlns:p14="http://schemas.microsoft.com/office/powerpoint/2010/main" val="1452718432"/>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Diaphragm Nailing Design</a:t>
            </a:r>
            <a:endParaRPr lang="en-US" dirty="0"/>
          </a:p>
        </p:txBody>
      </p:sp>
      <p:sp>
        <p:nvSpPr>
          <p:cNvPr id="5" name="Rectangle 4"/>
          <p:cNvSpPr/>
          <p:nvPr/>
        </p:nvSpPr>
        <p:spPr>
          <a:xfrm rot="16200000">
            <a:off x="-1409762" y="3489577"/>
            <a:ext cx="3587970" cy="307777"/>
          </a:xfrm>
          <a:prstGeom prst="rect">
            <a:avLst/>
          </a:prstGeom>
        </p:spPr>
        <p:txBody>
          <a:bodyPr wrap="none" lIns="0" tIns="0" rIns="0" bIns="0">
            <a:spAutoFit/>
          </a:bodyPr>
          <a:lstStyle/>
          <a:p>
            <a:pPr algn="ctr"/>
            <a:r>
              <a:rPr lang="en-US" sz="2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AWC 2015 SDPWS Table 4.2C</a:t>
            </a:r>
            <a:endParaRPr lang="en-US" sz="2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endParaRPr>
          </a:p>
        </p:txBody>
      </p:sp>
      <p:sp>
        <p:nvSpPr>
          <p:cNvPr id="6" name="Rectangle 5"/>
          <p:cNvSpPr/>
          <p:nvPr/>
        </p:nvSpPr>
        <p:spPr>
          <a:xfrm>
            <a:off x="6141132" y="4821918"/>
            <a:ext cx="381588" cy="192042"/>
          </a:xfrm>
          <a:prstGeom prst="rect">
            <a:avLst/>
          </a:prstGeom>
          <a:solidFill>
            <a:srgbClr val="92D050">
              <a:alpha val="30000"/>
            </a:srgbClr>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7" name="TextBox 6"/>
              <p:cNvSpPr txBox="1"/>
              <p:nvPr/>
            </p:nvSpPr>
            <p:spPr bwMode="auto">
              <a:xfrm>
                <a:off x="1914176" y="5795010"/>
                <a:ext cx="5698974" cy="341428"/>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a14:m>
                  <m:oMath xmlns:m="http://schemas.openxmlformats.org/officeDocument/2006/math">
                    <m:sSub>
                      <m:sSubPr>
                        <m:ctrlPr>
                          <a:rPr kumimoji="1" lang="en-US" sz="1600" i="1" smtClean="0">
                            <a:solidFill>
                              <a:srgbClr val="000000"/>
                            </a:solidFill>
                            <a:latin typeface="Cambria Math" panose="02040503050406030204" pitchFamily="18" charset="0"/>
                          </a:rPr>
                        </m:ctrlPr>
                      </m:sSubPr>
                      <m:e>
                        <m:r>
                          <a:rPr kumimoji="1" lang="en-US" sz="1600" b="0" i="1" smtClean="0">
                            <a:solidFill>
                              <a:srgbClr val="000000"/>
                            </a:solidFill>
                            <a:latin typeface="Cambria Math"/>
                          </a:rPr>
                          <m:t>𝑣</m:t>
                        </m:r>
                      </m:e>
                      <m:sub>
                        <m:r>
                          <a:rPr kumimoji="1" lang="en-US" sz="1600" b="0" i="1" smtClean="0">
                            <a:solidFill>
                              <a:srgbClr val="000000"/>
                            </a:solidFill>
                            <a:latin typeface="Cambria Math"/>
                          </a:rPr>
                          <m:t>𝑎𝑙𝑙𝑜𝑤𝑎𝑏𝑙𝑒</m:t>
                        </m:r>
                      </m:sub>
                    </m:sSub>
                    <m:r>
                      <a:rPr kumimoji="1" lang="en-US" sz="1600" b="0" i="1" smtClean="0">
                        <a:solidFill>
                          <a:srgbClr val="000000"/>
                        </a:solidFill>
                        <a:latin typeface="Cambria Math"/>
                      </a:rPr>
                      <m:t>=</m:t>
                    </m:r>
                    <m:f>
                      <m:fPr>
                        <m:type m:val="skw"/>
                        <m:ctrlPr>
                          <a:rPr kumimoji="1" lang="en-US" sz="1600" b="0" i="1" smtClean="0">
                            <a:solidFill>
                              <a:srgbClr val="000000"/>
                            </a:solidFill>
                            <a:latin typeface="Cambria Math" panose="02040503050406030204" pitchFamily="18" charset="0"/>
                          </a:rPr>
                        </m:ctrlPr>
                      </m:fPr>
                      <m:num>
                        <m:sSub>
                          <m:sSubPr>
                            <m:ctrlPr>
                              <a:rPr kumimoji="1" lang="en-US" sz="1600" b="0" i="1" smtClean="0">
                                <a:solidFill>
                                  <a:srgbClr val="000000"/>
                                </a:solidFill>
                                <a:latin typeface="Cambria Math" panose="02040503050406030204" pitchFamily="18" charset="0"/>
                              </a:rPr>
                            </m:ctrlPr>
                          </m:sSubPr>
                          <m:e>
                            <m:r>
                              <a:rPr kumimoji="1" lang="en-US" sz="1600" b="0" i="1" smtClean="0">
                                <a:solidFill>
                                  <a:srgbClr val="000000"/>
                                </a:solidFill>
                                <a:latin typeface="Cambria Math"/>
                              </a:rPr>
                              <m:t>𝑣</m:t>
                            </m:r>
                          </m:e>
                          <m:sub>
                            <m:r>
                              <a:rPr kumimoji="1" lang="en-US" sz="1600" b="0" i="1" smtClean="0">
                                <a:solidFill>
                                  <a:srgbClr val="000000"/>
                                </a:solidFill>
                                <a:latin typeface="Cambria Math"/>
                              </a:rPr>
                              <m:t>𝑛𝑜𝑚𝑖𝑛𝑎𝑙</m:t>
                            </m:r>
                          </m:sub>
                        </m:sSub>
                      </m:num>
                      <m:den>
                        <m:r>
                          <a:rPr kumimoji="1" lang="en-US" sz="1600" b="0" i="1" smtClean="0">
                            <a:solidFill>
                              <a:srgbClr val="000000"/>
                            </a:solidFill>
                            <a:latin typeface="Cambria Math"/>
                          </a:rPr>
                          <m:t>2</m:t>
                        </m:r>
                      </m:den>
                    </m:f>
                    <m:r>
                      <a:rPr kumimoji="1" lang="en-US" sz="1600" b="0" i="1" smtClean="0">
                        <a:solidFill>
                          <a:srgbClr val="000000"/>
                        </a:solidFill>
                        <a:latin typeface="Cambria Math"/>
                      </a:rPr>
                      <m:t>𝑝𝑙𝑓</m:t>
                    </m:r>
                  </m:oMath>
                </a14:m>
                <a:r>
                  <a:rPr kumimoji="1" lang="en-US" sz="1600" dirty="0" smtClean="0">
                    <a:solidFill>
                      <a:srgbClr val="000000"/>
                    </a:solidFill>
                    <a:latin typeface="Georgia" panose="02040502050405020303" pitchFamily="18" charset="0"/>
                  </a:rPr>
                  <a:t> = 360plf/2 = 180plf  &gt; 139plf  “OK”</a:t>
                </a:r>
                <a:endParaRPr kumimoji="1" lang="en-US" sz="1600" dirty="0">
                  <a:solidFill>
                    <a:srgbClr val="000000"/>
                  </a:solidFill>
                  <a:latin typeface="Georgia" panose="02040502050405020303" pitchFamily="18" charset="0"/>
                </a:endParaRPr>
              </a:p>
            </p:txBody>
          </p:sp>
        </mc:Choice>
        <mc:Fallback xmlns="">
          <p:sp>
            <p:nvSpPr>
              <p:cNvPr id="7" name="TextBox 6"/>
              <p:cNvSpPr txBox="1">
                <a:spLocks noRot="1" noChangeAspect="1" noMove="1" noResize="1" noEditPoints="1" noAdjustHandles="1" noChangeArrowheads="1" noChangeShapeType="1" noTextEdit="1"/>
              </p:cNvSpPr>
              <p:nvPr/>
            </p:nvSpPr>
            <p:spPr bwMode="auto">
              <a:xfrm>
                <a:off x="1914176" y="5795010"/>
                <a:ext cx="5698974" cy="341428"/>
              </a:xfrm>
              <a:prstGeom prst="rect">
                <a:avLst/>
              </a:prstGeom>
              <a:blipFill rotWithShape="0">
                <a:blip r:embed="rId4"/>
                <a:stretch>
                  <a:fillRect t="-100000" r="-642" b="-164286"/>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p:sp>
        <p:nvSpPr>
          <p:cNvPr id="8" name="TextBox 7"/>
          <p:cNvSpPr txBox="1"/>
          <p:nvPr/>
        </p:nvSpPr>
        <p:spPr bwMode="auto">
          <a:xfrm>
            <a:off x="6827441" y="6400800"/>
            <a:ext cx="184665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91440" rIns="0" bIns="0" rtlCol="0">
            <a:spAutoFit/>
          </a:bodyPr>
          <a:lstStyle/>
          <a:p>
            <a:pPr algn="r"/>
            <a:r>
              <a:rPr kumimoji="1" lang="en-US" sz="1200" dirty="0" smtClean="0">
                <a:solidFill>
                  <a:schemeClr val="accent5"/>
                </a:solidFill>
                <a:latin typeface="Arial" panose="020B0604020202020204" pitchFamily="34" charset="0"/>
                <a:cs typeface="Arial" panose="020B0604020202020204" pitchFamily="34" charset="0"/>
              </a:rPr>
              <a:t>DESIGN EXAMPLE SLIDE</a:t>
            </a:r>
            <a:endParaRPr kumimoji="1" lang="en-US" sz="1200" dirty="0">
              <a:solidFill>
                <a:schemeClr val="accent5"/>
              </a:solidFill>
              <a:latin typeface="Arial" panose="020B0604020202020204" pitchFamily="34" charset="0"/>
              <a:cs typeface="Arial" panose="020B0604020202020204" pitchFamily="34" charset="0"/>
            </a:endParaRPr>
          </a:p>
        </p:txBody>
      </p:sp>
      <p:grpSp>
        <p:nvGrpSpPr>
          <p:cNvPr id="9" name="Group 8"/>
          <p:cNvGrpSpPr/>
          <p:nvPr/>
        </p:nvGrpSpPr>
        <p:grpSpPr>
          <a:xfrm>
            <a:off x="788106" y="1210350"/>
            <a:ext cx="8550700" cy="4413799"/>
            <a:chOff x="412325" y="2287588"/>
            <a:chExt cx="8550700" cy="4413799"/>
          </a:xfrm>
        </p:grpSpPr>
        <p:pic>
          <p:nvPicPr>
            <p:cNvPr id="10" name="Picture 9"/>
            <p:cNvPicPr>
              <a:picLocks noChangeAspect="1"/>
            </p:cNvPicPr>
            <p:nvPr/>
          </p:nvPicPr>
          <p:blipFill rotWithShape="1">
            <a:blip r:embed="rId5">
              <a:extLst>
                <a:ext uri="{28A0092B-C50C-407E-A947-70E740481C1C}">
                  <a14:useLocalDpi xmlns:a14="http://schemas.microsoft.com/office/drawing/2010/main" val="0"/>
                </a:ext>
              </a:extLst>
            </a:blip>
            <a:srcRect b="75865"/>
            <a:stretch/>
          </p:blipFill>
          <p:spPr>
            <a:xfrm>
              <a:off x="412327" y="2287588"/>
              <a:ext cx="8162713" cy="1431925"/>
            </a:xfrm>
            <a:prstGeom prst="rect">
              <a:avLst/>
            </a:prstGeom>
            <a:ln>
              <a:solidFill>
                <a:schemeClr val="tx1"/>
              </a:solidFill>
            </a:ln>
          </p:spPr>
        </p:pic>
        <p:pic>
          <p:nvPicPr>
            <p:cNvPr id="11" name="Picture 10"/>
            <p:cNvPicPr>
              <a:picLocks noChangeAspect="1"/>
            </p:cNvPicPr>
            <p:nvPr/>
          </p:nvPicPr>
          <p:blipFill rotWithShape="1">
            <a:blip r:embed="rId5">
              <a:extLst>
                <a:ext uri="{28A0092B-C50C-407E-A947-70E740481C1C}">
                  <a14:useLocalDpi xmlns:a14="http://schemas.microsoft.com/office/drawing/2010/main" val="0"/>
                </a:ext>
              </a:extLst>
            </a:blip>
            <a:srcRect t="42197" b="46967"/>
            <a:stretch/>
          </p:blipFill>
          <p:spPr>
            <a:xfrm>
              <a:off x="412326" y="3719513"/>
              <a:ext cx="8162713" cy="642937"/>
            </a:xfrm>
            <a:prstGeom prst="rect">
              <a:avLst/>
            </a:prstGeom>
            <a:ln>
              <a:solidFill>
                <a:schemeClr val="tx1"/>
              </a:solidFill>
            </a:ln>
          </p:spPr>
        </p:pic>
        <p:pic>
          <p:nvPicPr>
            <p:cNvPr id="12" name="Picture 11"/>
            <p:cNvPicPr>
              <a:picLocks noChangeAspect="1"/>
            </p:cNvPicPr>
            <p:nvPr/>
          </p:nvPicPr>
          <p:blipFill rotWithShape="1">
            <a:blip r:embed="rId5">
              <a:extLst>
                <a:ext uri="{28A0092B-C50C-407E-A947-70E740481C1C}">
                  <a14:useLocalDpi xmlns:a14="http://schemas.microsoft.com/office/drawing/2010/main" val="0"/>
                </a:ext>
              </a:extLst>
            </a:blip>
            <a:srcRect t="60578"/>
            <a:stretch/>
          </p:blipFill>
          <p:spPr>
            <a:xfrm>
              <a:off x="412325" y="4362450"/>
              <a:ext cx="8162713" cy="2338937"/>
            </a:xfrm>
            <a:prstGeom prst="rect">
              <a:avLst/>
            </a:prstGeom>
            <a:ln>
              <a:solidFill>
                <a:schemeClr val="tx1"/>
              </a:solidFill>
            </a:ln>
          </p:spPr>
        </p:pic>
        <p:sp>
          <p:nvSpPr>
            <p:cNvPr id="13" name="Rectangle 8"/>
            <p:cNvSpPr>
              <a:spLocks noChangeArrowheads="1"/>
            </p:cNvSpPr>
            <p:nvPr/>
          </p:nvSpPr>
          <p:spPr bwMode="auto">
            <a:xfrm flipH="1">
              <a:off x="640861" y="3886993"/>
              <a:ext cx="812801" cy="307976"/>
            </a:xfrm>
            <a:prstGeom prst="rect">
              <a:avLst/>
            </a:prstGeom>
            <a:noFill/>
            <a:ln w="38100">
              <a:solidFill>
                <a:srgbClr val="FF0000"/>
              </a:solidFill>
              <a:miter lim="800000"/>
              <a:headEnd/>
              <a:tailEnd/>
            </a:ln>
            <a:extLst/>
          </p:spPr>
          <p:txBody>
            <a:bodyPr wrap="none" anchor="ctr"/>
            <a:lstStyle/>
            <a:p>
              <a:pPr algn="r">
                <a:spcBef>
                  <a:spcPct val="20000"/>
                </a:spcBef>
              </a:pPr>
              <a:endParaRPr lang="en-US"/>
            </a:p>
          </p:txBody>
        </p:sp>
        <p:sp>
          <p:nvSpPr>
            <p:cNvPr id="14" name="Rectangle 13"/>
            <p:cNvSpPr>
              <a:spLocks noChangeArrowheads="1"/>
            </p:cNvSpPr>
            <p:nvPr/>
          </p:nvSpPr>
          <p:spPr bwMode="auto">
            <a:xfrm>
              <a:off x="8667750" y="6067425"/>
              <a:ext cx="2952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lIns="91429" tIns="45714" rIns="91429" bIns="45714"/>
            <a:lstStyle/>
            <a:p>
              <a:pPr algn="r">
                <a:spcBef>
                  <a:spcPct val="20000"/>
                </a:spcBef>
              </a:pPr>
              <a:endParaRPr lang="en-US"/>
            </a:p>
          </p:txBody>
        </p:sp>
        <p:sp>
          <p:nvSpPr>
            <p:cNvPr id="15" name="Rectangle 8"/>
            <p:cNvSpPr>
              <a:spLocks noChangeArrowheads="1"/>
            </p:cNvSpPr>
            <p:nvPr/>
          </p:nvSpPr>
          <p:spPr bwMode="auto">
            <a:xfrm flipH="1">
              <a:off x="4855363" y="2511424"/>
              <a:ext cx="1189041" cy="317501"/>
            </a:xfrm>
            <a:prstGeom prst="rect">
              <a:avLst/>
            </a:prstGeom>
            <a:noFill/>
            <a:ln w="38100">
              <a:solidFill>
                <a:srgbClr val="FF0000"/>
              </a:solidFill>
              <a:miter lim="800000"/>
              <a:headEnd/>
              <a:tailEnd/>
            </a:ln>
            <a:extLst/>
          </p:spPr>
          <p:txBody>
            <a:bodyPr wrap="none" anchor="ctr"/>
            <a:lstStyle/>
            <a:p>
              <a:pPr algn="r">
                <a:spcBef>
                  <a:spcPct val="20000"/>
                </a:spcBef>
              </a:pPr>
              <a:endParaRPr lang="en-US"/>
            </a:p>
          </p:txBody>
        </p:sp>
        <p:sp>
          <p:nvSpPr>
            <p:cNvPr id="16" name="Rectangle 15"/>
            <p:cNvSpPr/>
            <p:nvPr/>
          </p:nvSpPr>
          <p:spPr bwMode="auto">
            <a:xfrm>
              <a:off x="5449885" y="4119563"/>
              <a:ext cx="298454" cy="147637"/>
            </a:xfrm>
            <a:prstGeom prst="rect">
              <a:avLst/>
            </a:prstGeom>
            <a:solidFill>
              <a:srgbClr val="FFFF00">
                <a:alpha val="33000"/>
              </a:srgbClr>
            </a:solidFill>
            <a:ln w="38100" cap="flat" cmpd="sng" algn="ctr">
              <a:solidFill>
                <a:srgbClr val="FF3300"/>
              </a:solidFill>
              <a:prstDash val="solid"/>
              <a:round/>
              <a:headEnd type="none" w="med" len="med"/>
              <a:tailEnd type="none" w="med" len="med"/>
            </a:ln>
            <a:effectLst/>
          </p:spPr>
          <p:txBody>
            <a:bodyPr vert="horz" wrap="square" lIns="91429" tIns="45714" rIns="91429" bIns="45714" numCol="1" rtlCol="0" anchor="t" anchorCtr="0" compatLnSpc="1">
              <a:prstTxWarp prst="textNoShape">
                <a:avLst/>
              </a:prstTxWarp>
            </a:bodyPr>
            <a:lstStyle/>
            <a:p>
              <a:pPr marL="0" marR="0" indent="0" algn="r" defTabSz="914400" rtl="0" eaLnBrk="1" fontAlgn="base" latinLnBrk="0" hangingPunct="1">
                <a:lnSpc>
                  <a:spcPct val="100000"/>
                </a:lnSpc>
                <a:spcBef>
                  <a:spcPct val="20000"/>
                </a:spcBef>
                <a:spcAft>
                  <a:spcPct val="0"/>
                </a:spcAft>
                <a:buClrTx/>
                <a:buSzTx/>
                <a:buFontTx/>
                <a:buNone/>
                <a:tabLst/>
              </a:pPr>
              <a:endParaRPr kumimoji="0" lang="en-US" sz="1600" b="0" i="0" u="none" strike="noStrike" cap="none" normalizeH="0" baseline="0" smtClean="0">
                <a:ln>
                  <a:noFill/>
                </a:ln>
                <a:solidFill>
                  <a:srgbClr val="4D4D4D"/>
                </a:solidFill>
                <a:effectLst/>
                <a:latin typeface="Trebuchet MS" pitchFamily="34" charset="0"/>
              </a:endParaRPr>
            </a:p>
          </p:txBody>
        </p:sp>
      </p:grpSp>
    </p:spTree>
    <p:custDataLst>
      <p:tags r:id="rId1"/>
    </p:custDataLst>
    <p:extLst>
      <p:ext uri="{BB962C8B-B14F-4D97-AF65-F5344CB8AC3E}">
        <p14:creationId xmlns:p14="http://schemas.microsoft.com/office/powerpoint/2010/main" val="33471395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50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12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Roof Chords</a:t>
            </a:r>
            <a:endParaRPr lang="en-US" dirty="0"/>
          </a:p>
        </p:txBody>
      </p:sp>
      <p:pic>
        <p:nvPicPr>
          <p:cNvPr id="5" name="Content Placeholder 4"/>
          <p:cNvPicPr>
            <a:picLocks noGrp="1" noChangeAspect="1"/>
          </p:cNvPicPr>
          <p:nvPr>
            <p:ph idx="10"/>
          </p:nvPr>
        </p:nvPicPr>
        <p:blipFill>
          <a:blip r:embed="rId4" cstate="print">
            <a:extLst>
              <a:ext uri="{28A0092B-C50C-407E-A947-70E740481C1C}">
                <a14:useLocalDpi xmlns:a14="http://schemas.microsoft.com/office/drawing/2010/main" val="0"/>
              </a:ext>
            </a:extLst>
          </a:blip>
          <a:stretch>
            <a:fillRect/>
          </a:stretch>
        </p:blipFill>
        <p:spPr>
          <a:xfrm>
            <a:off x="4444629" y="1813124"/>
            <a:ext cx="4649168" cy="3486876"/>
          </a:xfrm>
        </p:spPr>
      </p:pic>
      <mc:AlternateContent xmlns:mc="http://schemas.openxmlformats.org/markup-compatibility/2006" xmlns:a14="http://schemas.microsoft.com/office/drawing/2010/main">
        <mc:Choice Requires="a14">
          <p:sp>
            <p:nvSpPr>
              <p:cNvPr id="6" name="TextBox 5"/>
              <p:cNvSpPr txBox="1"/>
              <p:nvPr/>
            </p:nvSpPr>
            <p:spPr bwMode="auto">
              <a:xfrm>
                <a:off x="326352" y="2632443"/>
                <a:ext cx="3929451" cy="783857"/>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a14:m>
                  <m:oMathPara xmlns:m="http://schemas.openxmlformats.org/officeDocument/2006/math">
                    <m:oMathParaPr>
                      <m:jc m:val="centerGroup"/>
                    </m:oMathParaPr>
                    <m:oMath xmlns:m="http://schemas.openxmlformats.org/officeDocument/2006/math">
                      <m:r>
                        <a:rPr kumimoji="1" lang="en-US" sz="2000" b="0" i="1" smtClean="0">
                          <a:solidFill>
                            <a:srgbClr val="000000"/>
                          </a:solidFill>
                          <a:latin typeface="Cambria Math"/>
                        </a:rPr>
                        <m:t>𝑤</m:t>
                      </m:r>
                      <m:r>
                        <a:rPr kumimoji="1" lang="en-US" sz="2000" b="0" i="1" smtClean="0">
                          <a:solidFill>
                            <a:srgbClr val="000000"/>
                          </a:solidFill>
                          <a:latin typeface="Cambria Math"/>
                        </a:rPr>
                        <m:t>=</m:t>
                      </m:r>
                      <m:d>
                        <m:dPr>
                          <m:ctrlPr>
                            <a:rPr kumimoji="1" lang="en-US" sz="2000" b="0" i="1" smtClean="0">
                              <a:solidFill>
                                <a:srgbClr val="000000"/>
                              </a:solidFill>
                              <a:latin typeface="Cambria Math" panose="02040503050406030204" pitchFamily="18" charset="0"/>
                            </a:rPr>
                          </m:ctrlPr>
                        </m:dPr>
                        <m:e>
                          <m:f>
                            <m:fPr>
                              <m:ctrlPr>
                                <a:rPr kumimoji="1" lang="en-US" sz="2000" b="0" i="1" smtClean="0">
                                  <a:solidFill>
                                    <a:srgbClr val="000000"/>
                                  </a:solidFill>
                                  <a:latin typeface="Cambria Math" panose="02040503050406030204" pitchFamily="18" charset="0"/>
                                </a:rPr>
                              </m:ctrlPr>
                            </m:fPr>
                            <m:num>
                              <m:r>
                                <a:rPr kumimoji="1" lang="en-US" sz="2000" b="0" i="1" smtClean="0">
                                  <a:solidFill>
                                    <a:srgbClr val="000000"/>
                                  </a:solidFill>
                                  <a:latin typeface="Cambria Math"/>
                                </a:rPr>
                                <m:t>25,900#</m:t>
                              </m:r>
                            </m:num>
                            <m:den>
                              <m:r>
                                <a:rPr kumimoji="1" lang="en-US" sz="2000" b="0" i="1" smtClean="0">
                                  <a:solidFill>
                                    <a:srgbClr val="000000"/>
                                  </a:solidFill>
                                  <a:latin typeface="Cambria Math"/>
                                </a:rPr>
                                <m:t>105.33 </m:t>
                              </m:r>
                              <m:r>
                                <a:rPr kumimoji="1" lang="en-US" sz="2000" b="0" i="1" smtClean="0">
                                  <a:solidFill>
                                    <a:srgbClr val="000000"/>
                                  </a:solidFill>
                                  <a:latin typeface="Cambria Math"/>
                                </a:rPr>
                                <m:t>𝑓𝑡</m:t>
                              </m:r>
                            </m:den>
                          </m:f>
                        </m:e>
                      </m:d>
                      <m:d>
                        <m:dPr>
                          <m:ctrlPr>
                            <a:rPr kumimoji="1" lang="en-US" sz="2000" b="0" i="1" smtClean="0">
                              <a:solidFill>
                                <a:srgbClr val="000000"/>
                              </a:solidFill>
                              <a:latin typeface="Cambria Math" panose="02040503050406030204" pitchFamily="18" charset="0"/>
                            </a:rPr>
                          </m:ctrlPr>
                        </m:dPr>
                        <m:e>
                          <m:r>
                            <a:rPr kumimoji="1" lang="en-US" sz="2000" b="0" i="1" smtClean="0">
                              <a:solidFill>
                                <a:srgbClr val="000000"/>
                              </a:solidFill>
                              <a:latin typeface="Cambria Math"/>
                            </a:rPr>
                            <m:t>0.7</m:t>
                          </m:r>
                        </m:e>
                      </m:d>
                      <m:r>
                        <a:rPr kumimoji="1" lang="en-US" sz="2000" b="0" i="1" smtClean="0">
                          <a:solidFill>
                            <a:srgbClr val="000000"/>
                          </a:solidFill>
                          <a:latin typeface="Cambria Math"/>
                        </a:rPr>
                        <m:t>=172 </m:t>
                      </m:r>
                      <m:r>
                        <a:rPr kumimoji="1" lang="en-US" sz="2000" b="0" i="1" smtClean="0">
                          <a:solidFill>
                            <a:srgbClr val="000000"/>
                          </a:solidFill>
                          <a:latin typeface="Cambria Math"/>
                        </a:rPr>
                        <m:t>𝑝𝑙𝑓</m:t>
                      </m:r>
                    </m:oMath>
                  </m:oMathPara>
                </a14:m>
                <a:endParaRPr kumimoji="1" lang="en-US" sz="2000" dirty="0">
                  <a:solidFill>
                    <a:srgbClr val="000000"/>
                  </a:solidFill>
                  <a:latin typeface="Georgia" panose="02040502050405020303" pitchFamily="18" charset="0"/>
                </a:endParaRPr>
              </a:p>
            </p:txBody>
          </p:sp>
        </mc:Choice>
        <mc:Fallback xmlns="">
          <p:sp>
            <p:nvSpPr>
              <p:cNvPr id="6" name="TextBox 5"/>
              <p:cNvSpPr txBox="1">
                <a:spLocks noRot="1" noChangeAspect="1" noMove="1" noResize="1" noEditPoints="1" noAdjustHandles="1" noChangeArrowheads="1" noChangeShapeType="1" noTextEdit="1"/>
              </p:cNvSpPr>
              <p:nvPr/>
            </p:nvSpPr>
            <p:spPr bwMode="auto">
              <a:xfrm>
                <a:off x="326352" y="2632443"/>
                <a:ext cx="3929451" cy="783857"/>
              </a:xfrm>
              <a:prstGeom prst="rect">
                <a:avLst/>
              </a:prstGeom>
              <a:blipFill rotWithShape="0">
                <a:blip r:embed="rId5"/>
                <a:stretch>
                  <a:fillRect/>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TextBox 6"/>
              <p:cNvSpPr txBox="1"/>
              <p:nvPr/>
            </p:nvSpPr>
            <p:spPr bwMode="auto">
              <a:xfrm>
                <a:off x="326060" y="3813507"/>
                <a:ext cx="4526923" cy="753399"/>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a14:m>
                  <m:oMathPara xmlns:m="http://schemas.openxmlformats.org/officeDocument/2006/math">
                    <m:oMathParaPr>
                      <m:jc m:val="centerGroup"/>
                    </m:oMathParaPr>
                    <m:oMath xmlns:m="http://schemas.openxmlformats.org/officeDocument/2006/math">
                      <m:r>
                        <a:rPr kumimoji="1" lang="en-US" sz="2000" b="0" i="1" smtClean="0">
                          <a:solidFill>
                            <a:srgbClr val="000000"/>
                          </a:solidFill>
                          <a:latin typeface="Cambria Math"/>
                        </a:rPr>
                        <m:t>𝑀</m:t>
                      </m:r>
                      <m:r>
                        <a:rPr kumimoji="1" lang="en-US" sz="2000" b="0" i="1" smtClean="0">
                          <a:solidFill>
                            <a:srgbClr val="000000"/>
                          </a:solidFill>
                          <a:latin typeface="Cambria Math"/>
                        </a:rPr>
                        <m:t>=</m:t>
                      </m:r>
                      <m:f>
                        <m:fPr>
                          <m:ctrlPr>
                            <a:rPr kumimoji="1" lang="en-US" sz="2000" b="0" i="1" smtClean="0">
                              <a:solidFill>
                                <a:srgbClr val="000000"/>
                              </a:solidFill>
                              <a:latin typeface="Cambria Math" panose="02040503050406030204" pitchFamily="18" charset="0"/>
                            </a:rPr>
                          </m:ctrlPr>
                        </m:fPr>
                        <m:num>
                          <m:r>
                            <a:rPr kumimoji="1" lang="en-US" sz="2000" b="0" i="1" smtClean="0">
                              <a:solidFill>
                                <a:srgbClr val="000000"/>
                              </a:solidFill>
                              <a:latin typeface="Cambria Math"/>
                            </a:rPr>
                            <m:t>𝑤</m:t>
                          </m:r>
                          <m:sSup>
                            <m:sSupPr>
                              <m:ctrlPr>
                                <a:rPr kumimoji="1" lang="en-US" sz="2000" b="0" i="1" smtClean="0">
                                  <a:solidFill>
                                    <a:srgbClr val="000000"/>
                                  </a:solidFill>
                                  <a:latin typeface="Cambria Math" panose="02040503050406030204" pitchFamily="18" charset="0"/>
                                </a:rPr>
                              </m:ctrlPr>
                            </m:sSupPr>
                            <m:e>
                              <m:r>
                                <a:rPr kumimoji="1" lang="en-US" sz="2000" b="0" i="1" smtClean="0">
                                  <a:solidFill>
                                    <a:srgbClr val="000000"/>
                                  </a:solidFill>
                                  <a:latin typeface="Cambria Math"/>
                                </a:rPr>
                                <m:t>𝐿</m:t>
                              </m:r>
                            </m:e>
                            <m:sup>
                              <m:r>
                                <a:rPr kumimoji="1" lang="en-US" sz="2000" b="0" i="1" smtClean="0">
                                  <a:solidFill>
                                    <a:srgbClr val="000000"/>
                                  </a:solidFill>
                                  <a:latin typeface="Cambria Math"/>
                                </a:rPr>
                                <m:t>2</m:t>
                              </m:r>
                            </m:sup>
                          </m:sSup>
                        </m:num>
                        <m:den>
                          <m:r>
                            <a:rPr kumimoji="1" lang="en-US" sz="2000" b="0" i="1" smtClean="0">
                              <a:solidFill>
                                <a:srgbClr val="000000"/>
                              </a:solidFill>
                              <a:latin typeface="Cambria Math"/>
                            </a:rPr>
                            <m:t>8</m:t>
                          </m:r>
                        </m:den>
                      </m:f>
                      <m:r>
                        <a:rPr kumimoji="1" lang="en-US" sz="2000" b="0" i="1" smtClean="0">
                          <a:solidFill>
                            <a:srgbClr val="000000"/>
                          </a:solidFill>
                          <a:latin typeface="Cambria Math"/>
                        </a:rPr>
                        <m:t>=</m:t>
                      </m:r>
                      <m:f>
                        <m:fPr>
                          <m:ctrlPr>
                            <a:rPr kumimoji="1" lang="en-US" sz="2000" b="0" i="1" smtClean="0">
                              <a:solidFill>
                                <a:srgbClr val="000000"/>
                              </a:solidFill>
                              <a:latin typeface="Cambria Math" panose="02040503050406030204" pitchFamily="18" charset="0"/>
                            </a:rPr>
                          </m:ctrlPr>
                        </m:fPr>
                        <m:num>
                          <m:d>
                            <m:dPr>
                              <m:ctrlPr>
                                <a:rPr kumimoji="1" lang="en-US" sz="2000" b="0" i="1" smtClean="0">
                                  <a:solidFill>
                                    <a:srgbClr val="000000"/>
                                  </a:solidFill>
                                  <a:latin typeface="Cambria Math" panose="02040503050406030204" pitchFamily="18" charset="0"/>
                                </a:rPr>
                              </m:ctrlPr>
                            </m:dPr>
                            <m:e>
                              <m:r>
                                <a:rPr kumimoji="1" lang="en-US" sz="2000" b="0" i="1" smtClean="0">
                                  <a:solidFill>
                                    <a:srgbClr val="000000"/>
                                  </a:solidFill>
                                  <a:latin typeface="Cambria Math"/>
                                </a:rPr>
                                <m:t>172</m:t>
                              </m:r>
                            </m:e>
                          </m:d>
                          <m:sSup>
                            <m:sSupPr>
                              <m:ctrlPr>
                                <a:rPr kumimoji="1" lang="en-US" sz="2000" b="0" i="1" smtClean="0">
                                  <a:solidFill>
                                    <a:srgbClr val="000000"/>
                                  </a:solidFill>
                                  <a:latin typeface="Cambria Math" panose="02040503050406030204" pitchFamily="18" charset="0"/>
                                </a:rPr>
                              </m:ctrlPr>
                            </m:sSupPr>
                            <m:e>
                              <m:d>
                                <m:dPr>
                                  <m:ctrlPr>
                                    <a:rPr kumimoji="1" lang="en-US" sz="2000" b="0" i="1" smtClean="0">
                                      <a:solidFill>
                                        <a:srgbClr val="000000"/>
                                      </a:solidFill>
                                      <a:latin typeface="Cambria Math" panose="02040503050406030204" pitchFamily="18" charset="0"/>
                                    </a:rPr>
                                  </m:ctrlPr>
                                </m:dPr>
                                <m:e>
                                  <m:r>
                                    <a:rPr kumimoji="1" lang="en-US" sz="2000" b="0" i="1" smtClean="0">
                                      <a:solidFill>
                                        <a:srgbClr val="000000"/>
                                      </a:solidFill>
                                      <a:latin typeface="Cambria Math"/>
                                    </a:rPr>
                                    <m:t>105.33</m:t>
                                  </m:r>
                                </m:e>
                              </m:d>
                            </m:e>
                            <m:sup>
                              <m:r>
                                <a:rPr kumimoji="1" lang="en-US" sz="2000" b="0" i="1" smtClean="0">
                                  <a:solidFill>
                                    <a:srgbClr val="000000"/>
                                  </a:solidFill>
                                  <a:latin typeface="Cambria Math"/>
                                </a:rPr>
                                <m:t>2</m:t>
                              </m:r>
                            </m:sup>
                          </m:sSup>
                        </m:num>
                        <m:den>
                          <m:d>
                            <m:dPr>
                              <m:ctrlPr>
                                <a:rPr kumimoji="1" lang="en-US" sz="2000" b="0" i="1" smtClean="0">
                                  <a:solidFill>
                                    <a:srgbClr val="000000"/>
                                  </a:solidFill>
                                  <a:latin typeface="Cambria Math" panose="02040503050406030204" pitchFamily="18" charset="0"/>
                                </a:rPr>
                              </m:ctrlPr>
                            </m:dPr>
                            <m:e>
                              <m:r>
                                <a:rPr kumimoji="1" lang="en-US" sz="2000" b="0" i="1" smtClean="0">
                                  <a:solidFill>
                                    <a:srgbClr val="000000"/>
                                  </a:solidFill>
                                  <a:latin typeface="Cambria Math"/>
                                </a:rPr>
                                <m:t>8</m:t>
                              </m:r>
                            </m:e>
                          </m:d>
                          <m:d>
                            <m:dPr>
                              <m:ctrlPr>
                                <a:rPr kumimoji="1" lang="en-US" sz="2000" b="0" i="1" smtClean="0">
                                  <a:solidFill>
                                    <a:srgbClr val="000000"/>
                                  </a:solidFill>
                                  <a:latin typeface="Cambria Math" panose="02040503050406030204" pitchFamily="18" charset="0"/>
                                </a:rPr>
                              </m:ctrlPr>
                            </m:dPr>
                            <m:e>
                              <m:r>
                                <a:rPr kumimoji="1" lang="en-US" sz="2000" b="0" i="1" smtClean="0">
                                  <a:solidFill>
                                    <a:srgbClr val="000000"/>
                                  </a:solidFill>
                                  <a:latin typeface="Cambria Math"/>
                                </a:rPr>
                                <m:t>1,000</m:t>
                              </m:r>
                            </m:e>
                          </m:d>
                        </m:den>
                      </m:f>
                      <m:r>
                        <a:rPr kumimoji="1" lang="en-US" sz="2000" b="0" i="1" smtClean="0">
                          <a:solidFill>
                            <a:srgbClr val="000000"/>
                          </a:solidFill>
                          <a:latin typeface="Cambria Math"/>
                        </a:rPr>
                        <m:t>=238 </m:t>
                      </m:r>
                      <m:r>
                        <a:rPr kumimoji="1" lang="en-US" sz="2000" b="0" i="1" smtClean="0">
                          <a:solidFill>
                            <a:srgbClr val="000000"/>
                          </a:solidFill>
                          <a:latin typeface="Cambria Math"/>
                        </a:rPr>
                        <m:t>𝑘𝑓𝑡</m:t>
                      </m:r>
                    </m:oMath>
                  </m:oMathPara>
                </a14:m>
                <a:endParaRPr kumimoji="1" lang="en-US" sz="2000" dirty="0">
                  <a:solidFill>
                    <a:srgbClr val="000000"/>
                  </a:solidFill>
                  <a:latin typeface="Georgia" panose="02040502050405020303" pitchFamily="18" charset="0"/>
                </a:endParaRPr>
              </a:p>
            </p:txBody>
          </p:sp>
        </mc:Choice>
        <mc:Fallback xmlns="">
          <p:sp>
            <p:nvSpPr>
              <p:cNvPr id="7" name="TextBox 6"/>
              <p:cNvSpPr txBox="1">
                <a:spLocks noRot="1" noChangeAspect="1" noMove="1" noResize="1" noEditPoints="1" noAdjustHandles="1" noChangeArrowheads="1" noChangeShapeType="1" noTextEdit="1"/>
              </p:cNvSpPr>
              <p:nvPr/>
            </p:nvSpPr>
            <p:spPr bwMode="auto">
              <a:xfrm>
                <a:off x="326060" y="3813507"/>
                <a:ext cx="4526923" cy="753399"/>
              </a:xfrm>
              <a:prstGeom prst="rect">
                <a:avLst/>
              </a:prstGeom>
              <a:blipFill rotWithShape="0">
                <a:blip r:embed="rId6"/>
                <a:stretch>
                  <a:fillRect/>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 name="TextBox 7"/>
              <p:cNvSpPr txBox="1"/>
              <p:nvPr/>
            </p:nvSpPr>
            <p:spPr bwMode="auto">
              <a:xfrm>
                <a:off x="319099" y="4964113"/>
                <a:ext cx="4632784" cy="689664"/>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a14:m>
                  <m:oMathPara xmlns:m="http://schemas.openxmlformats.org/officeDocument/2006/math">
                    <m:oMathParaPr>
                      <m:jc m:val="centerGroup"/>
                    </m:oMathParaPr>
                    <m:oMath xmlns:m="http://schemas.openxmlformats.org/officeDocument/2006/math">
                      <m:r>
                        <a:rPr kumimoji="1" lang="en-US" sz="2000" b="0" i="1" smtClean="0">
                          <a:solidFill>
                            <a:srgbClr val="000000"/>
                          </a:solidFill>
                          <a:latin typeface="Cambria Math"/>
                        </a:rPr>
                        <m:t>𝑇</m:t>
                      </m:r>
                      <m:r>
                        <a:rPr kumimoji="1" lang="en-US" sz="2000" b="0" i="1" smtClean="0">
                          <a:solidFill>
                            <a:srgbClr val="000000"/>
                          </a:solidFill>
                          <a:latin typeface="Cambria Math"/>
                        </a:rPr>
                        <m:t>=</m:t>
                      </m:r>
                      <m:r>
                        <a:rPr kumimoji="1" lang="en-US" sz="2000" b="0" i="1" smtClean="0">
                          <a:solidFill>
                            <a:srgbClr val="000000"/>
                          </a:solidFill>
                          <a:latin typeface="Cambria Math"/>
                        </a:rPr>
                        <m:t>𝐶</m:t>
                      </m:r>
                      <m:r>
                        <a:rPr kumimoji="1" lang="en-US" sz="2000" b="0" i="1" smtClean="0">
                          <a:solidFill>
                            <a:srgbClr val="000000"/>
                          </a:solidFill>
                          <a:latin typeface="Cambria Math"/>
                        </a:rPr>
                        <m:t>=</m:t>
                      </m:r>
                      <m:f>
                        <m:fPr>
                          <m:ctrlPr>
                            <a:rPr kumimoji="1" lang="en-US" sz="2000" b="0" i="1" smtClean="0">
                              <a:solidFill>
                                <a:srgbClr val="000000"/>
                              </a:solidFill>
                              <a:latin typeface="Cambria Math" panose="02040503050406030204" pitchFamily="18" charset="0"/>
                            </a:rPr>
                          </m:ctrlPr>
                        </m:fPr>
                        <m:num>
                          <m:r>
                            <a:rPr kumimoji="1" lang="en-US" sz="2000" b="0" i="1" smtClean="0">
                              <a:solidFill>
                                <a:srgbClr val="000000"/>
                              </a:solidFill>
                              <a:latin typeface="Cambria Math"/>
                            </a:rPr>
                            <m:t>𝑀</m:t>
                          </m:r>
                        </m:num>
                        <m:den>
                          <m:r>
                            <a:rPr kumimoji="1" lang="en-US" sz="2000" b="0" i="1" smtClean="0">
                              <a:solidFill>
                                <a:srgbClr val="000000"/>
                              </a:solidFill>
                              <a:latin typeface="Cambria Math"/>
                            </a:rPr>
                            <m:t>𝑏</m:t>
                          </m:r>
                        </m:den>
                      </m:f>
                      <m:r>
                        <a:rPr kumimoji="1" lang="en-US" sz="2000" b="0" i="1" smtClean="0">
                          <a:solidFill>
                            <a:srgbClr val="000000"/>
                          </a:solidFill>
                          <a:latin typeface="Cambria Math"/>
                        </a:rPr>
                        <m:t>=</m:t>
                      </m:r>
                      <m:f>
                        <m:fPr>
                          <m:ctrlPr>
                            <a:rPr kumimoji="1" lang="en-US" sz="2000" b="0" i="1" smtClean="0">
                              <a:solidFill>
                                <a:srgbClr val="000000"/>
                              </a:solidFill>
                              <a:latin typeface="Cambria Math" panose="02040503050406030204" pitchFamily="18" charset="0"/>
                            </a:rPr>
                          </m:ctrlPr>
                        </m:fPr>
                        <m:num>
                          <m:d>
                            <m:dPr>
                              <m:ctrlPr>
                                <a:rPr kumimoji="1" lang="en-US" sz="2000" b="0" i="1" smtClean="0">
                                  <a:solidFill>
                                    <a:srgbClr val="000000"/>
                                  </a:solidFill>
                                  <a:latin typeface="Cambria Math" panose="02040503050406030204" pitchFamily="18" charset="0"/>
                                </a:rPr>
                              </m:ctrlPr>
                            </m:dPr>
                            <m:e>
                              <m:r>
                                <a:rPr kumimoji="1" lang="en-US" sz="2000" b="0" i="1" smtClean="0">
                                  <a:solidFill>
                                    <a:srgbClr val="000000"/>
                                  </a:solidFill>
                                  <a:latin typeface="Cambria Math"/>
                                </a:rPr>
                                <m:t>238</m:t>
                              </m:r>
                            </m:e>
                          </m:d>
                          <m:d>
                            <m:dPr>
                              <m:ctrlPr>
                                <a:rPr kumimoji="1" lang="en-US" sz="2000" b="0" i="1" smtClean="0">
                                  <a:solidFill>
                                    <a:srgbClr val="000000"/>
                                  </a:solidFill>
                                  <a:latin typeface="Cambria Math" panose="02040503050406030204" pitchFamily="18" charset="0"/>
                                </a:rPr>
                              </m:ctrlPr>
                            </m:dPr>
                            <m:e>
                              <m:r>
                                <a:rPr kumimoji="1" lang="en-US" sz="2000" b="0" i="1" smtClean="0">
                                  <a:solidFill>
                                    <a:srgbClr val="000000"/>
                                  </a:solidFill>
                                  <a:latin typeface="Cambria Math"/>
                                </a:rPr>
                                <m:t>1,000</m:t>
                              </m:r>
                            </m:e>
                          </m:d>
                        </m:num>
                        <m:den>
                          <m:r>
                            <a:rPr kumimoji="1" lang="en-US" sz="2000" b="0" i="1" smtClean="0">
                              <a:solidFill>
                                <a:srgbClr val="000000"/>
                              </a:solidFill>
                              <a:latin typeface="Cambria Math"/>
                            </a:rPr>
                            <m:t>65</m:t>
                          </m:r>
                        </m:den>
                      </m:f>
                      <m:r>
                        <a:rPr kumimoji="1" lang="en-US" sz="2000" b="0" i="1" smtClean="0">
                          <a:solidFill>
                            <a:srgbClr val="000000"/>
                          </a:solidFill>
                          <a:latin typeface="Cambria Math"/>
                        </a:rPr>
                        <m:t>=3,666 </m:t>
                      </m:r>
                      <m:r>
                        <a:rPr kumimoji="1" lang="en-US" sz="2000" b="0" i="1" smtClean="0">
                          <a:solidFill>
                            <a:srgbClr val="000000"/>
                          </a:solidFill>
                          <a:latin typeface="Cambria Math"/>
                        </a:rPr>
                        <m:t>𝑙𝑏𝑠</m:t>
                      </m:r>
                    </m:oMath>
                  </m:oMathPara>
                </a14:m>
                <a:endParaRPr kumimoji="1" lang="en-US" sz="2000" dirty="0">
                  <a:solidFill>
                    <a:srgbClr val="000000"/>
                  </a:solidFill>
                  <a:latin typeface="Georgia" panose="02040502050405020303" pitchFamily="18" charset="0"/>
                </a:endParaRPr>
              </a:p>
            </p:txBody>
          </p:sp>
        </mc:Choice>
        <mc:Fallback xmlns="">
          <p:sp>
            <p:nvSpPr>
              <p:cNvPr id="8" name="TextBox 7"/>
              <p:cNvSpPr txBox="1">
                <a:spLocks noRot="1" noChangeAspect="1" noMove="1" noResize="1" noEditPoints="1" noAdjustHandles="1" noChangeArrowheads="1" noChangeShapeType="1" noTextEdit="1"/>
              </p:cNvSpPr>
              <p:nvPr/>
            </p:nvSpPr>
            <p:spPr bwMode="auto">
              <a:xfrm>
                <a:off x="319099" y="4964113"/>
                <a:ext cx="4632784" cy="689664"/>
              </a:xfrm>
              <a:prstGeom prst="rect">
                <a:avLst/>
              </a:prstGeom>
              <a:blipFill rotWithShape="0">
                <a:blip r:embed="rId7"/>
                <a:stretch>
                  <a:fillRect/>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p:sp>
        <p:nvSpPr>
          <p:cNvPr id="9" name="Rectangle 8"/>
          <p:cNvSpPr/>
          <p:nvPr/>
        </p:nvSpPr>
        <p:spPr>
          <a:xfrm>
            <a:off x="1096351" y="1879791"/>
            <a:ext cx="2523127" cy="307777"/>
          </a:xfrm>
          <a:prstGeom prst="rect">
            <a:avLst/>
          </a:prstGeom>
        </p:spPr>
        <p:txBody>
          <a:bodyPr wrap="none" lIns="0" tIns="0" rIns="0" bIns="0">
            <a:spAutoFit/>
          </a:bodyPr>
          <a:lstStyle/>
          <a:p>
            <a:pPr algn="ctr"/>
            <a:r>
              <a:rPr lang="en-US" sz="2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Finding Chord Force</a:t>
            </a:r>
            <a:endParaRPr lang="en-US" sz="2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endParaRPr>
          </a:p>
        </p:txBody>
      </p:sp>
      <p:sp>
        <p:nvSpPr>
          <p:cNvPr id="10" name="TextBox 9"/>
          <p:cNvSpPr txBox="1"/>
          <p:nvPr/>
        </p:nvSpPr>
        <p:spPr bwMode="auto">
          <a:xfrm>
            <a:off x="6827441" y="6400800"/>
            <a:ext cx="184665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91440" rIns="0" bIns="0" rtlCol="0">
            <a:spAutoFit/>
          </a:bodyPr>
          <a:lstStyle/>
          <a:p>
            <a:pPr algn="r"/>
            <a:r>
              <a:rPr kumimoji="1" lang="en-US" sz="1200" dirty="0" smtClean="0">
                <a:solidFill>
                  <a:schemeClr val="accent5"/>
                </a:solidFill>
                <a:latin typeface="Arial" panose="020B0604020202020204" pitchFamily="34" charset="0"/>
                <a:cs typeface="Arial" panose="020B0604020202020204" pitchFamily="34" charset="0"/>
              </a:rPr>
              <a:t>DESIGN EXAMPLE SLIDE</a:t>
            </a:r>
            <a:endParaRPr kumimoji="1" lang="en-US" sz="1200" dirty="0">
              <a:solidFill>
                <a:schemeClr val="accent5"/>
              </a:solidFill>
              <a:latin typeface="Arial" panose="020B0604020202020204" pitchFamily="34" charset="0"/>
              <a:cs typeface="Arial" panose="020B0604020202020204" pitchFamily="34" charset="0"/>
            </a:endParaRPr>
          </a:p>
        </p:txBody>
      </p:sp>
      <p:sp>
        <p:nvSpPr>
          <p:cNvPr id="11" name="TextBox 10"/>
          <p:cNvSpPr txBox="1"/>
          <p:nvPr/>
        </p:nvSpPr>
        <p:spPr bwMode="auto">
          <a:xfrm>
            <a:off x="6727233" y="2948507"/>
            <a:ext cx="457154" cy="276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29" tIns="45714" rIns="91429" bIns="45714" rtlCol="0">
            <a:spAutoFit/>
          </a:bodyPr>
          <a:lstStyle/>
          <a:p>
            <a:pPr algn="r"/>
            <a:r>
              <a:rPr kumimoji="1" lang="en-US" sz="1200" dirty="0" smtClean="0">
                <a:solidFill>
                  <a:srgbClr val="000000"/>
                </a:solidFill>
                <a:latin typeface="Georgia" panose="02040502050405020303" pitchFamily="18" charset="0"/>
              </a:rPr>
              <a:t>-4”</a:t>
            </a:r>
            <a:endParaRPr kumimoji="1" lang="en-US" sz="1200" dirty="0">
              <a:solidFill>
                <a:srgbClr val="000000"/>
              </a:solidFill>
              <a:latin typeface="Georgia" panose="02040502050405020303" pitchFamily="18" charset="0"/>
            </a:endParaRPr>
          </a:p>
        </p:txBody>
      </p:sp>
    </p:spTree>
    <p:custDataLst>
      <p:tags r:id="rId1"/>
    </p:custDataLst>
    <p:extLst>
      <p:ext uri="{BB962C8B-B14F-4D97-AF65-F5344CB8AC3E}">
        <p14:creationId xmlns:p14="http://schemas.microsoft.com/office/powerpoint/2010/main" val="4155164736"/>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Chord Splice Design</a:t>
            </a:r>
            <a:endParaRPr lang="en-US" dirty="0"/>
          </a:p>
        </p:txBody>
      </p:sp>
      <p:pic>
        <p:nvPicPr>
          <p:cNvPr id="4" name="Picture 7"/>
          <p:cNvPicPr>
            <a:picLocks noChangeAspect="1" noChangeArrowheads="1"/>
          </p:cNvPicPr>
          <p:nvPr>
            <p:custDataLst>
              <p:tags r:id="rId2"/>
            </p:custDataLst>
          </p:nvPr>
        </p:nvPicPr>
        <p:blipFill>
          <a:blip r:embed="rId5" cstate="print">
            <a:extLst>
              <a:ext uri="{28A0092B-C50C-407E-A947-70E740481C1C}">
                <a14:useLocalDpi xmlns:a14="http://schemas.microsoft.com/office/drawing/2010/main" val="0"/>
              </a:ext>
            </a:extLst>
          </a:blip>
          <a:srcRect/>
          <a:stretch>
            <a:fillRect/>
          </a:stretch>
        </p:blipFill>
        <p:spPr bwMode="auto">
          <a:xfrm>
            <a:off x="2646761" y="1692275"/>
            <a:ext cx="3852464" cy="153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bwMode="auto">
          <a:xfrm>
            <a:off x="3204923" y="1355725"/>
            <a:ext cx="273472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lgn="ctr"/>
            <a:r>
              <a:rPr kumimoji="1" lang="en-US" sz="2000" dirty="0" smtClean="0">
                <a:solidFill>
                  <a:schemeClr val="bg2"/>
                </a:solidFill>
                <a:latin typeface="Georgia" panose="02040502050405020303" pitchFamily="18" charset="0"/>
              </a:rPr>
              <a:t>Chord Force = 3,666 </a:t>
            </a:r>
            <a:r>
              <a:rPr kumimoji="1" lang="en-US" sz="2000" dirty="0" err="1" smtClean="0">
                <a:solidFill>
                  <a:schemeClr val="bg2"/>
                </a:solidFill>
                <a:latin typeface="Georgia" panose="02040502050405020303" pitchFamily="18" charset="0"/>
              </a:rPr>
              <a:t>lbs</a:t>
            </a:r>
            <a:endParaRPr kumimoji="1" lang="en-US" sz="2000" dirty="0">
              <a:solidFill>
                <a:schemeClr val="bg2"/>
              </a:solidFill>
              <a:latin typeface="Georgia" panose="02040502050405020303" pitchFamily="18" charset="0"/>
            </a:endParaRPr>
          </a:p>
        </p:txBody>
      </p:sp>
      <p:sp>
        <p:nvSpPr>
          <p:cNvPr id="7" name="Content Placeholder 6"/>
          <p:cNvSpPr>
            <a:spLocks noGrp="1"/>
          </p:cNvSpPr>
          <p:nvPr>
            <p:ph idx="1"/>
          </p:nvPr>
        </p:nvSpPr>
        <p:spPr>
          <a:xfrm>
            <a:off x="458788" y="3344863"/>
            <a:ext cx="8228012" cy="2825750"/>
          </a:xfrm>
        </p:spPr>
        <p:txBody>
          <a:bodyPr lIns="0" tIns="0" rIns="0" bIns="0"/>
          <a:lstStyle/>
          <a:p>
            <a:pPr marL="0" indent="0">
              <a:buNone/>
            </a:pPr>
            <a:r>
              <a:rPr lang="en-US" sz="2000" b="1" dirty="0" smtClean="0">
                <a:solidFill>
                  <a:schemeClr val="bg2"/>
                </a:solidFill>
              </a:rPr>
              <a:t>Transfer chord tension load at plate splice using 16d Common Nails:</a:t>
            </a:r>
            <a:endParaRPr lang="en-US" sz="2000" b="1" dirty="0">
              <a:solidFill>
                <a:schemeClr val="bg2"/>
              </a:solidFill>
            </a:endParaRPr>
          </a:p>
          <a:p>
            <a:r>
              <a:rPr lang="en-US" sz="1800" dirty="0" smtClean="0">
                <a:solidFill>
                  <a:schemeClr val="bg2"/>
                </a:solidFill>
              </a:rPr>
              <a:t>16d common to 1 ½” DF Side Member = 141 </a:t>
            </a:r>
            <a:r>
              <a:rPr lang="en-US" sz="1800" dirty="0" err="1" smtClean="0">
                <a:solidFill>
                  <a:schemeClr val="bg2"/>
                </a:solidFill>
              </a:rPr>
              <a:t>lbs</a:t>
            </a:r>
            <a:r>
              <a:rPr lang="en-US" sz="1800" dirty="0" smtClean="0">
                <a:solidFill>
                  <a:schemeClr val="bg2"/>
                </a:solidFill>
              </a:rPr>
              <a:t> / nail (Base Value, z)</a:t>
            </a:r>
          </a:p>
          <a:p>
            <a:r>
              <a:rPr lang="en-US" sz="1800" dirty="0" smtClean="0">
                <a:solidFill>
                  <a:schemeClr val="bg2"/>
                </a:solidFill>
              </a:rPr>
              <a:t>Per NDS Table 2.3.2 Earthquake Loads, Load duration factor Cd = 1.6</a:t>
            </a:r>
          </a:p>
          <a:p>
            <a:r>
              <a:rPr lang="en-US" sz="1800" dirty="0" smtClean="0">
                <a:solidFill>
                  <a:schemeClr val="bg2"/>
                </a:solidFill>
              </a:rPr>
              <a:t>16d Common Nail @ 160% = 225 </a:t>
            </a:r>
            <a:r>
              <a:rPr lang="en-US" sz="1800" dirty="0" err="1" smtClean="0">
                <a:solidFill>
                  <a:schemeClr val="bg2"/>
                </a:solidFill>
              </a:rPr>
              <a:t>lbs</a:t>
            </a:r>
            <a:r>
              <a:rPr lang="en-US" sz="1800" dirty="0" smtClean="0">
                <a:solidFill>
                  <a:schemeClr val="bg2"/>
                </a:solidFill>
              </a:rPr>
              <a:t> / nail</a:t>
            </a:r>
          </a:p>
          <a:p>
            <a:r>
              <a:rPr lang="en-US" sz="1800" dirty="0" smtClean="0">
                <a:solidFill>
                  <a:schemeClr val="bg2"/>
                </a:solidFill>
              </a:rPr>
              <a:t>(3666)/225 = 17 nails each side of splice</a:t>
            </a:r>
          </a:p>
          <a:p>
            <a:r>
              <a:rPr lang="en-US" sz="1800" dirty="0" smtClean="0">
                <a:solidFill>
                  <a:schemeClr val="bg2"/>
                </a:solidFill>
              </a:rPr>
              <a:t>Alternately, could use 9 SDS25300 screws e.g. (448 </a:t>
            </a:r>
            <a:r>
              <a:rPr lang="en-US" sz="1800" dirty="0" err="1" smtClean="0">
                <a:solidFill>
                  <a:schemeClr val="bg2"/>
                </a:solidFill>
              </a:rPr>
              <a:t>lbs</a:t>
            </a:r>
            <a:r>
              <a:rPr lang="en-US" sz="1800" dirty="0" smtClean="0">
                <a:solidFill>
                  <a:schemeClr val="bg2"/>
                </a:solidFill>
              </a:rPr>
              <a:t> / screw (Cd=1.6)) = 4,032 </a:t>
            </a:r>
            <a:r>
              <a:rPr lang="en-US" sz="1800" dirty="0" err="1" smtClean="0">
                <a:solidFill>
                  <a:schemeClr val="bg2"/>
                </a:solidFill>
              </a:rPr>
              <a:t>lbs</a:t>
            </a:r>
            <a:r>
              <a:rPr lang="en-US" sz="1800" dirty="0" smtClean="0">
                <a:solidFill>
                  <a:schemeClr val="bg2"/>
                </a:solidFill>
              </a:rPr>
              <a:t> or CMSTC16 Strap with 20-16d sinkers each side of Splice (3,668#)</a:t>
            </a:r>
            <a:endParaRPr lang="en-US" sz="1800" dirty="0">
              <a:solidFill>
                <a:schemeClr val="bg2"/>
              </a:solidFill>
            </a:endParaRPr>
          </a:p>
        </p:txBody>
      </p:sp>
      <p:sp>
        <p:nvSpPr>
          <p:cNvPr id="6" name="TextBox 5"/>
          <p:cNvSpPr txBox="1"/>
          <p:nvPr/>
        </p:nvSpPr>
        <p:spPr bwMode="auto">
          <a:xfrm>
            <a:off x="6827441" y="6400800"/>
            <a:ext cx="184665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91440" rIns="0" bIns="0" rtlCol="0">
            <a:spAutoFit/>
          </a:bodyPr>
          <a:lstStyle/>
          <a:p>
            <a:pPr algn="r"/>
            <a:r>
              <a:rPr kumimoji="1" lang="en-US" sz="1200" dirty="0" smtClean="0">
                <a:solidFill>
                  <a:schemeClr val="accent5"/>
                </a:solidFill>
                <a:latin typeface="Arial" panose="020B0604020202020204" pitchFamily="34" charset="0"/>
                <a:cs typeface="Arial" panose="020B0604020202020204" pitchFamily="34" charset="0"/>
              </a:rPr>
              <a:t>DESIGN EXAMPLE SLIDE</a:t>
            </a:r>
            <a:endParaRPr kumimoji="1" lang="en-US" sz="1200" dirty="0">
              <a:solidFill>
                <a:schemeClr val="accent5"/>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3479967932"/>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Shear Transfer Details</a:t>
            </a:r>
            <a:endParaRPr lang="en-US" dirty="0"/>
          </a:p>
        </p:txBody>
      </p:sp>
      <p:pic>
        <p:nvPicPr>
          <p:cNvPr id="4" name="Picture 18" descr="rbc_installed_interior.jpg"/>
          <p:cNvPicPr>
            <a:picLocks noChangeAspect="1" noChangeArrowheads="1"/>
          </p:cNvPicPr>
          <p:nvPr>
            <p:custDataLst>
              <p:tags r:id="rId2"/>
            </p:custDataLst>
          </p:nvPr>
        </p:nvPicPr>
        <p:blipFill>
          <a:blip r:embed="rId7">
            <a:extLst>
              <a:ext uri="{28A0092B-C50C-407E-A947-70E740481C1C}">
                <a14:useLocalDpi xmlns:a14="http://schemas.microsoft.com/office/drawing/2010/main" val="0"/>
              </a:ext>
            </a:extLst>
          </a:blip>
          <a:srcRect/>
          <a:stretch>
            <a:fillRect/>
          </a:stretch>
        </p:blipFill>
        <p:spPr bwMode="auto">
          <a:xfrm>
            <a:off x="5533231" y="1352550"/>
            <a:ext cx="2305050" cy="14986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5" name="Picture 12"/>
          <p:cNvPicPr>
            <a:picLocks noChangeAspect="1" noChangeArrowheads="1"/>
          </p:cNvPicPr>
          <p:nvPr>
            <p:custDataLst>
              <p:tags r:id="rId3"/>
            </p:custDataLst>
          </p:nvPr>
        </p:nvPicPr>
        <p:blipFill>
          <a:blip r:embed="rId8">
            <a:extLst>
              <a:ext uri="{28A0092B-C50C-407E-A947-70E740481C1C}">
                <a14:useLocalDpi xmlns:a14="http://schemas.microsoft.com/office/drawing/2010/main" val="0"/>
              </a:ext>
            </a:extLst>
          </a:blip>
          <a:srcRect/>
          <a:stretch>
            <a:fillRect/>
          </a:stretch>
        </p:blipFill>
        <p:spPr bwMode="auto">
          <a:xfrm>
            <a:off x="4784725" y="4679951"/>
            <a:ext cx="3802062" cy="1490662"/>
          </a:xfrm>
          <a:prstGeom prst="rect">
            <a:avLst/>
          </a:prstGeom>
          <a:noFill/>
          <a:ln w="12700" algn="ctr">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6" name="Picture 15" descr="rbc_installed_1.jpg"/>
          <p:cNvPicPr>
            <a:picLocks noChangeAspect="1" noChangeArrowheads="1"/>
          </p:cNvPicPr>
          <p:nvPr>
            <p:custDataLst>
              <p:tags r:id="rId4"/>
            </p:custDataLst>
          </p:nvPr>
        </p:nvPicPr>
        <p:blipFill>
          <a:blip r:embed="rId9">
            <a:extLst>
              <a:ext uri="{28A0092B-C50C-407E-A947-70E740481C1C}">
                <a14:useLocalDpi xmlns:a14="http://schemas.microsoft.com/office/drawing/2010/main" val="0"/>
              </a:ext>
            </a:extLst>
          </a:blip>
          <a:srcRect b="8661"/>
          <a:stretch>
            <a:fillRect/>
          </a:stretch>
        </p:blipFill>
        <p:spPr bwMode="auto">
          <a:xfrm>
            <a:off x="5494338" y="3016251"/>
            <a:ext cx="2382837" cy="14986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8" name="Picture 7"/>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84909" y="1619250"/>
            <a:ext cx="3280632" cy="4254500"/>
          </a:xfrm>
          <a:prstGeom prst="rect">
            <a:avLst/>
          </a:prstGeom>
        </p:spPr>
      </p:pic>
    </p:spTree>
    <p:custDataLst>
      <p:tags r:id="rId1"/>
    </p:custDataLst>
    <p:extLst>
      <p:ext uri="{BB962C8B-B14F-4D97-AF65-F5344CB8AC3E}">
        <p14:creationId xmlns:p14="http://schemas.microsoft.com/office/powerpoint/2010/main" val="1857971989"/>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Shear Transfer Details, cont.</a:t>
            </a:r>
            <a:endParaRPr lang="en-US" dirty="0"/>
          </a:p>
        </p:txBody>
      </p:sp>
      <p:pic>
        <p:nvPicPr>
          <p:cNvPr id="4" name="Picture 8" descr="untitled2"/>
          <p:cNvPicPr>
            <a:picLocks noChangeAspect="1" noChangeArrowheads="1"/>
          </p:cNvPicPr>
          <p:nvPr>
            <p:custDataLst>
              <p:tags r:id="rId2"/>
            </p:custDataLst>
          </p:nvPr>
        </p:nvPicPr>
        <p:blipFill>
          <a:blip r:embed="rId7">
            <a:extLst>
              <a:ext uri="{28A0092B-C50C-407E-A947-70E740481C1C}">
                <a14:useLocalDpi xmlns:a14="http://schemas.microsoft.com/office/drawing/2010/main" val="0"/>
              </a:ext>
            </a:extLst>
          </a:blip>
          <a:srcRect l="6857" t="1462" r="11093"/>
          <a:stretch>
            <a:fillRect/>
          </a:stretch>
        </p:blipFill>
        <p:spPr bwMode="auto">
          <a:xfrm>
            <a:off x="5185678" y="1647825"/>
            <a:ext cx="3363913" cy="292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bwMode="auto">
          <a:xfrm>
            <a:off x="4858653" y="1364835"/>
            <a:ext cx="457154" cy="338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1600" dirty="0" smtClean="0">
                <a:solidFill>
                  <a:schemeClr val="accent6">
                    <a:lumMod val="40000"/>
                    <a:lumOff val="60000"/>
                  </a:schemeClr>
                </a:solidFill>
                <a:latin typeface="Calibri"/>
              </a:rPr>
              <a:t>❶</a:t>
            </a:r>
            <a:endParaRPr kumimoji="1" lang="en-US" sz="1600" dirty="0">
              <a:solidFill>
                <a:schemeClr val="accent6">
                  <a:lumMod val="40000"/>
                  <a:lumOff val="60000"/>
                </a:schemeClr>
              </a:solidFill>
              <a:latin typeface="Georgia" panose="02040502050405020303" pitchFamily="18" charset="0"/>
            </a:endParaRPr>
          </a:p>
        </p:txBody>
      </p:sp>
      <p:sp>
        <p:nvSpPr>
          <p:cNvPr id="6" name="TextBox 5"/>
          <p:cNvSpPr txBox="1"/>
          <p:nvPr/>
        </p:nvSpPr>
        <p:spPr bwMode="auto">
          <a:xfrm>
            <a:off x="4858653" y="2910277"/>
            <a:ext cx="457154" cy="338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1600" dirty="0" smtClean="0">
                <a:solidFill>
                  <a:schemeClr val="accent6">
                    <a:lumMod val="40000"/>
                    <a:lumOff val="60000"/>
                  </a:schemeClr>
                </a:solidFill>
                <a:latin typeface="Calibri"/>
              </a:rPr>
              <a:t>❷</a:t>
            </a:r>
            <a:endParaRPr kumimoji="1" lang="en-US" sz="1600" dirty="0">
              <a:solidFill>
                <a:schemeClr val="accent6">
                  <a:lumMod val="40000"/>
                  <a:lumOff val="60000"/>
                </a:schemeClr>
              </a:solidFill>
              <a:latin typeface="Georgia" panose="02040502050405020303" pitchFamily="18" charset="0"/>
            </a:endParaRPr>
          </a:p>
        </p:txBody>
      </p:sp>
      <p:pic>
        <p:nvPicPr>
          <p:cNvPr id="7" name="Picture 6" descr="blocking 1"/>
          <p:cNvPicPr>
            <a:picLocks noChangeAspect="1" noChangeArrowheads="1"/>
          </p:cNvPicPr>
          <p:nvPr>
            <p:custDataLst>
              <p:tags r:id="rId3"/>
            </p:custDataLst>
          </p:nvPr>
        </p:nvPicPr>
        <p:blipFill rotWithShape="1">
          <a:blip r:embed="rId8">
            <a:extLst>
              <a:ext uri="{28A0092B-C50C-407E-A947-70E740481C1C}">
                <a14:useLocalDpi xmlns:a14="http://schemas.microsoft.com/office/drawing/2010/main" val="0"/>
              </a:ext>
            </a:extLst>
          </a:blip>
          <a:srcRect b="19712"/>
          <a:stretch/>
        </p:blipFill>
        <p:spPr bwMode="auto">
          <a:xfrm>
            <a:off x="1306490" y="3459164"/>
            <a:ext cx="2276475" cy="2573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descr="Shear Blocking"/>
          <p:cNvPicPr>
            <a:picLocks noChangeAspect="1" noChangeArrowheads="1"/>
          </p:cNvPicPr>
          <p:nvPr>
            <p:custDataLst>
              <p:tags r:id="rId4"/>
            </p:custDataLst>
          </p:nvPr>
        </p:nvPicPr>
        <p:blipFill>
          <a:blip r:embed="rId9" cstate="print">
            <a:extLst>
              <a:ext uri="{28A0092B-C50C-407E-A947-70E740481C1C}">
                <a14:useLocalDpi xmlns:a14="http://schemas.microsoft.com/office/drawing/2010/main" val="0"/>
              </a:ext>
            </a:extLst>
          </a:blip>
          <a:srcRect/>
          <a:stretch>
            <a:fillRect/>
          </a:stretch>
        </p:blipFill>
        <p:spPr bwMode="auto">
          <a:xfrm>
            <a:off x="1306490" y="1443640"/>
            <a:ext cx="2276475" cy="1621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bwMode="auto">
          <a:xfrm>
            <a:off x="4708525" y="5029200"/>
            <a:ext cx="3978275" cy="984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rtlCol="0">
            <a:spAutoFit/>
          </a:bodyPr>
          <a:lstStyle/>
          <a:p>
            <a:pPr algn="ctr"/>
            <a:r>
              <a:rPr kumimoji="1" lang="en-US" sz="1600" dirty="0" smtClean="0">
                <a:solidFill>
                  <a:schemeClr val="bg2"/>
                </a:solidFill>
                <a:latin typeface="Arial" panose="020B0604020202020204" pitchFamily="34" charset="0"/>
                <a:cs typeface="Arial" panose="020B0604020202020204" pitchFamily="34" charset="0"/>
              </a:rPr>
              <a:t>Figures 1 and 2 show blocking between</a:t>
            </a:r>
          </a:p>
          <a:p>
            <a:pPr algn="ctr"/>
            <a:r>
              <a:rPr kumimoji="1" lang="en-US" sz="1600" dirty="0" smtClean="0">
                <a:solidFill>
                  <a:schemeClr val="bg2"/>
                </a:solidFill>
                <a:latin typeface="Arial" panose="020B0604020202020204" pitchFamily="34" charset="0"/>
                <a:cs typeface="Arial" panose="020B0604020202020204" pitchFamily="34" charset="0"/>
              </a:rPr>
              <a:t>trusses and fastened to the top plate,</a:t>
            </a:r>
          </a:p>
          <a:p>
            <a:pPr algn="ctr"/>
            <a:r>
              <a:rPr kumimoji="1" lang="en-US" sz="1600" dirty="0" smtClean="0">
                <a:solidFill>
                  <a:schemeClr val="bg2"/>
                </a:solidFill>
                <a:latin typeface="Arial" panose="020B0604020202020204" pitchFamily="34" charset="0"/>
                <a:cs typeface="Arial" panose="020B0604020202020204" pitchFamily="34" charset="0"/>
              </a:rPr>
              <a:t>preventing rotation and lateral displacement</a:t>
            </a:r>
            <a:br>
              <a:rPr kumimoji="1" lang="en-US" sz="1600" dirty="0" smtClean="0">
                <a:solidFill>
                  <a:schemeClr val="bg2"/>
                </a:solidFill>
                <a:latin typeface="Arial" panose="020B0604020202020204" pitchFamily="34" charset="0"/>
                <a:cs typeface="Arial" panose="020B0604020202020204" pitchFamily="34" charset="0"/>
              </a:rPr>
            </a:br>
            <a:r>
              <a:rPr kumimoji="1" lang="en-US" sz="1600" dirty="0" smtClean="0">
                <a:solidFill>
                  <a:schemeClr val="bg2"/>
                </a:solidFill>
                <a:latin typeface="Arial" panose="020B0604020202020204" pitchFamily="34" charset="0"/>
                <a:cs typeface="Arial" panose="020B0604020202020204" pitchFamily="34" charset="0"/>
              </a:rPr>
              <a:t>of the truss at the wall connection..</a:t>
            </a:r>
            <a:endParaRPr kumimoji="1" lang="en-US" sz="1600" dirty="0">
              <a:solidFill>
                <a:schemeClr val="bg2"/>
              </a:solidFill>
              <a:latin typeface="Arial" panose="020B0604020202020204" pitchFamily="34" charset="0"/>
              <a:cs typeface="Arial" panose="020B0604020202020204" pitchFamily="34" charset="0"/>
            </a:endParaRPr>
          </a:p>
        </p:txBody>
      </p:sp>
      <p:pic>
        <p:nvPicPr>
          <p:cNvPr id="9" name="Picture 8"/>
          <p:cNvPicPr>
            <a:picLocks noChangeAspect="1"/>
          </p:cNvPicPr>
          <p:nvPr/>
        </p:nvPicPr>
        <p:blipFill>
          <a:blip r:embed="rId10"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457263" y="6495800"/>
            <a:ext cx="264160" cy="264160"/>
          </a:xfrm>
          <a:prstGeom prst="rect">
            <a:avLst/>
          </a:prstGeom>
        </p:spPr>
      </p:pic>
    </p:spTree>
    <p:custDataLst>
      <p:tags r:id="rId1"/>
    </p:custDataLst>
    <p:extLst>
      <p:ext uri="{BB962C8B-B14F-4D97-AF65-F5344CB8AC3E}">
        <p14:creationId xmlns:p14="http://schemas.microsoft.com/office/powerpoint/2010/main" val="2266405185"/>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Diaphragm to Shear Wall at Gable Ends</a:t>
            </a:r>
            <a:endParaRPr lang="en-US" dirty="0"/>
          </a:p>
        </p:txBody>
      </p:sp>
      <p:pic>
        <p:nvPicPr>
          <p:cNvPr id="4" name="Picture 212" descr="Oak"/>
          <p:cNvPicPr>
            <a:picLocks noChangeAspect="1" noChangeArrowheads="1"/>
          </p:cNvPicPr>
          <p:nvPr>
            <p:custDataLst>
              <p:tags r:id="rId2"/>
            </p:custDataLst>
          </p:nvPr>
        </p:nvPicPr>
        <p:blipFill>
          <a:blip r:embed="rId5">
            <a:extLst>
              <a:ext uri="{28A0092B-C50C-407E-A947-70E740481C1C}">
                <a14:useLocalDpi xmlns:a14="http://schemas.microsoft.com/office/drawing/2010/main" val="0"/>
              </a:ext>
            </a:extLst>
          </a:blip>
          <a:srcRect/>
          <a:stretch>
            <a:fillRect/>
          </a:stretch>
        </p:blipFill>
        <p:spPr bwMode="auto">
          <a:xfrm>
            <a:off x="5713413" y="1489075"/>
            <a:ext cx="2413000" cy="4573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ctr">
                <a:solidFill>
                  <a:srgbClr val="000000"/>
                </a:solidFill>
                <a:miter lim="800000"/>
                <a:headEnd/>
                <a:tailEnd/>
              </a14:hiddenLine>
            </a:ext>
          </a:extLst>
        </p:spPr>
      </p:pic>
      <p:sp>
        <p:nvSpPr>
          <p:cNvPr id="5" name="Line 213"/>
          <p:cNvSpPr>
            <a:spLocks noChangeShapeType="1"/>
          </p:cNvSpPr>
          <p:nvPr/>
        </p:nvSpPr>
        <p:spPr bwMode="auto">
          <a:xfrm flipH="1" flipV="1">
            <a:off x="7232650" y="4794250"/>
            <a:ext cx="565150" cy="320675"/>
          </a:xfrm>
          <a:prstGeom prst="line">
            <a:avLst/>
          </a:prstGeom>
          <a:noFill/>
          <a:ln w="25400">
            <a:solidFill>
              <a:schemeClr val="accent1">
                <a:lumMod val="75000"/>
              </a:schemeClr>
            </a:solidFill>
            <a:round/>
            <a:headEnd type="triangle" w="lg" len="lg"/>
            <a:tailEnd type="triangle" w="lg" len="lg"/>
          </a:ln>
          <a:extLst>
            <a:ext uri="{909E8E84-426E-40DD-AFC4-6F175D3DCCD1}">
              <a14:hiddenFill xmlns:a14="http://schemas.microsoft.com/office/drawing/2010/main">
                <a:noFill/>
              </a14:hiddenFill>
            </a:ext>
          </a:extLst>
        </p:spPr>
        <p:txBody>
          <a:bodyPr wrap="none"/>
          <a:lstStyle/>
          <a:p>
            <a:endParaRPr lang="en-US"/>
          </a:p>
        </p:txBody>
      </p:sp>
      <p:sp>
        <p:nvSpPr>
          <p:cNvPr id="6" name="Text Box 214"/>
          <p:cNvSpPr txBox="1">
            <a:spLocks noChangeArrowheads="1"/>
          </p:cNvSpPr>
          <p:nvPr/>
        </p:nvSpPr>
        <p:spPr bwMode="auto">
          <a:xfrm rot="1833951">
            <a:off x="5475288" y="4198938"/>
            <a:ext cx="140811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600">
                <a:solidFill>
                  <a:srgbClr val="4D4D4D"/>
                </a:solidFill>
                <a:latin typeface="Trebuchet MS" pitchFamily="34" charset="0"/>
                <a:cs typeface="Arial" charset="0"/>
              </a:defRPr>
            </a:lvl1pPr>
            <a:lvl2pPr marL="742950" indent="-285750" eaLnBrk="0" hangingPunct="0">
              <a:defRPr sz="1600">
                <a:solidFill>
                  <a:srgbClr val="4D4D4D"/>
                </a:solidFill>
                <a:latin typeface="Trebuchet MS" pitchFamily="34" charset="0"/>
                <a:cs typeface="Arial" charset="0"/>
              </a:defRPr>
            </a:lvl2pPr>
            <a:lvl3pPr marL="1143000" indent="-228600" eaLnBrk="0" hangingPunct="0">
              <a:defRPr sz="1600">
                <a:solidFill>
                  <a:srgbClr val="4D4D4D"/>
                </a:solidFill>
                <a:latin typeface="Trebuchet MS" pitchFamily="34" charset="0"/>
                <a:cs typeface="Arial" charset="0"/>
              </a:defRPr>
            </a:lvl3pPr>
            <a:lvl4pPr marL="1600200" indent="-228600" eaLnBrk="0" hangingPunct="0">
              <a:defRPr sz="1600">
                <a:solidFill>
                  <a:srgbClr val="4D4D4D"/>
                </a:solidFill>
                <a:latin typeface="Trebuchet MS" pitchFamily="34" charset="0"/>
                <a:cs typeface="Arial" charset="0"/>
              </a:defRPr>
            </a:lvl4pPr>
            <a:lvl5pPr marL="2057400" indent="-228600" eaLnBrk="0" hangingPunct="0">
              <a:defRPr sz="1600">
                <a:solidFill>
                  <a:srgbClr val="4D4D4D"/>
                </a:solidFill>
                <a:latin typeface="Trebuchet MS" pitchFamily="34" charset="0"/>
                <a:cs typeface="Arial" charset="0"/>
              </a:defRPr>
            </a:lvl5pPr>
            <a:lvl6pPr marL="2514600" indent="-228600" eaLnBrk="0" fontAlgn="base" hangingPunct="0">
              <a:spcBef>
                <a:spcPct val="0"/>
              </a:spcBef>
              <a:spcAft>
                <a:spcPct val="0"/>
              </a:spcAft>
              <a:defRPr sz="1600">
                <a:solidFill>
                  <a:srgbClr val="4D4D4D"/>
                </a:solidFill>
                <a:latin typeface="Trebuchet MS" pitchFamily="34" charset="0"/>
                <a:cs typeface="Arial" charset="0"/>
              </a:defRPr>
            </a:lvl6pPr>
            <a:lvl7pPr marL="2971800" indent="-228600" eaLnBrk="0" fontAlgn="base" hangingPunct="0">
              <a:spcBef>
                <a:spcPct val="0"/>
              </a:spcBef>
              <a:spcAft>
                <a:spcPct val="0"/>
              </a:spcAft>
              <a:defRPr sz="1600">
                <a:solidFill>
                  <a:srgbClr val="4D4D4D"/>
                </a:solidFill>
                <a:latin typeface="Trebuchet MS" pitchFamily="34" charset="0"/>
                <a:cs typeface="Arial" charset="0"/>
              </a:defRPr>
            </a:lvl7pPr>
            <a:lvl8pPr marL="3429000" indent="-228600" eaLnBrk="0" fontAlgn="base" hangingPunct="0">
              <a:spcBef>
                <a:spcPct val="0"/>
              </a:spcBef>
              <a:spcAft>
                <a:spcPct val="0"/>
              </a:spcAft>
              <a:defRPr sz="1600">
                <a:solidFill>
                  <a:srgbClr val="4D4D4D"/>
                </a:solidFill>
                <a:latin typeface="Trebuchet MS" pitchFamily="34" charset="0"/>
                <a:cs typeface="Arial" charset="0"/>
              </a:defRPr>
            </a:lvl8pPr>
            <a:lvl9pPr marL="3886200" indent="-228600" eaLnBrk="0" fontAlgn="base" hangingPunct="0">
              <a:spcBef>
                <a:spcPct val="0"/>
              </a:spcBef>
              <a:spcAft>
                <a:spcPct val="0"/>
              </a:spcAft>
              <a:defRPr sz="1600">
                <a:solidFill>
                  <a:srgbClr val="4D4D4D"/>
                </a:solidFill>
                <a:latin typeface="Trebuchet MS" pitchFamily="34" charset="0"/>
                <a:cs typeface="Arial" charset="0"/>
              </a:defRPr>
            </a:lvl9pPr>
          </a:lstStyle>
          <a:p>
            <a:pPr eaLnBrk="1" hangingPunct="1">
              <a:spcBef>
                <a:spcPct val="20000"/>
              </a:spcBef>
            </a:pPr>
            <a:r>
              <a:rPr lang="en-US" altLang="en-US" sz="2400" b="1" dirty="0" smtClean="0">
                <a:ln w="0">
                  <a:noFill/>
                </a:ln>
                <a:solidFill>
                  <a:schemeClr val="accent6"/>
                </a:solidFill>
                <a:effectLst>
                  <a:glow rad="50800">
                    <a:srgbClr val="FFFFFF"/>
                  </a:glow>
                </a:effectLst>
                <a:latin typeface="Georgia" panose="02040502050405020303" pitchFamily="18" charset="0"/>
              </a:rPr>
              <a:t>139 </a:t>
            </a:r>
            <a:r>
              <a:rPr lang="en-US" altLang="en-US" sz="2400" b="1" dirty="0">
                <a:ln w="0">
                  <a:noFill/>
                </a:ln>
                <a:solidFill>
                  <a:schemeClr val="accent6"/>
                </a:solidFill>
                <a:effectLst>
                  <a:glow rad="50800">
                    <a:srgbClr val="FFFFFF"/>
                  </a:glow>
                </a:effectLst>
                <a:latin typeface="Georgia" panose="02040502050405020303" pitchFamily="18" charset="0"/>
              </a:rPr>
              <a:t>plf</a:t>
            </a:r>
            <a:endParaRPr lang="en-US" altLang="en-US" dirty="0">
              <a:ln w="0">
                <a:noFill/>
              </a:ln>
              <a:solidFill>
                <a:schemeClr val="accent6"/>
              </a:solidFill>
              <a:effectLst>
                <a:glow rad="50800">
                  <a:srgbClr val="FFFFFF"/>
                </a:glow>
              </a:effectLst>
              <a:latin typeface="Georgia" panose="02040502050405020303" pitchFamily="18" charset="0"/>
            </a:endParaRPr>
          </a:p>
        </p:txBody>
      </p:sp>
      <p:sp>
        <p:nvSpPr>
          <p:cNvPr id="7" name="Line 215"/>
          <p:cNvSpPr>
            <a:spLocks noChangeShapeType="1"/>
          </p:cNvSpPr>
          <p:nvPr/>
        </p:nvSpPr>
        <p:spPr bwMode="auto">
          <a:xfrm flipH="1" flipV="1">
            <a:off x="6283325" y="4249738"/>
            <a:ext cx="534988" cy="306387"/>
          </a:xfrm>
          <a:prstGeom prst="line">
            <a:avLst/>
          </a:prstGeom>
          <a:noFill/>
          <a:ln w="25400">
            <a:solidFill>
              <a:schemeClr val="accent1">
                <a:lumMod val="75000"/>
              </a:schemeClr>
            </a:solidFill>
            <a:round/>
            <a:headEnd type="triangle" w="lg" len="lg"/>
            <a:tailEnd type="triangle" w="lg" len="lg"/>
          </a:ln>
          <a:extLst>
            <a:ext uri="{909E8E84-426E-40DD-AFC4-6F175D3DCCD1}">
              <a14:hiddenFill xmlns:a14="http://schemas.microsoft.com/office/drawing/2010/main">
                <a:noFill/>
              </a14:hiddenFill>
            </a:ext>
          </a:extLst>
        </p:spPr>
        <p:txBody>
          <a:bodyPr wrap="none"/>
          <a:lstStyle/>
          <a:p>
            <a:endParaRPr lang="en-US"/>
          </a:p>
        </p:txBody>
      </p:sp>
      <p:sp>
        <p:nvSpPr>
          <p:cNvPr id="8" name="Line 216"/>
          <p:cNvSpPr>
            <a:spLocks noChangeShapeType="1"/>
          </p:cNvSpPr>
          <p:nvPr/>
        </p:nvSpPr>
        <p:spPr bwMode="auto">
          <a:xfrm flipH="1" flipV="1">
            <a:off x="5767388" y="3949700"/>
            <a:ext cx="506412" cy="290513"/>
          </a:xfrm>
          <a:prstGeom prst="line">
            <a:avLst/>
          </a:prstGeom>
          <a:noFill/>
          <a:ln w="25400">
            <a:solidFill>
              <a:schemeClr val="accent1">
                <a:lumMod val="75000"/>
              </a:schemeClr>
            </a:solidFill>
            <a:round/>
            <a:headEnd type="triangle" w="lg" len="lg"/>
            <a:tailEnd type="triangle" w="lg" len="lg"/>
          </a:ln>
          <a:extLst>
            <a:ext uri="{909E8E84-426E-40DD-AFC4-6F175D3DCCD1}">
              <a14:hiddenFill xmlns:a14="http://schemas.microsoft.com/office/drawing/2010/main">
                <a:noFill/>
              </a14:hiddenFill>
            </a:ext>
          </a:extLst>
        </p:spPr>
        <p:txBody>
          <a:bodyPr wrap="none"/>
          <a:lstStyle/>
          <a:p>
            <a:endParaRPr lang="en-US"/>
          </a:p>
        </p:txBody>
      </p:sp>
      <mc:AlternateContent xmlns:mc="http://schemas.openxmlformats.org/markup-compatibility/2006" xmlns:a14="http://schemas.microsoft.com/office/drawing/2010/main">
        <mc:Choice Requires="a14">
          <p:sp>
            <p:nvSpPr>
              <p:cNvPr id="9" name="TextBox 8"/>
              <p:cNvSpPr txBox="1"/>
              <p:nvPr/>
            </p:nvSpPr>
            <p:spPr bwMode="auto">
              <a:xfrm>
                <a:off x="316994" y="1331736"/>
                <a:ext cx="1474740" cy="576236"/>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a14:m>
                  <m:oMathPara xmlns:m="http://schemas.openxmlformats.org/officeDocument/2006/math">
                    <m:oMathParaPr>
                      <m:jc m:val="centerGroup"/>
                    </m:oMathParaPr>
                    <m:oMath xmlns:m="http://schemas.openxmlformats.org/officeDocument/2006/math">
                      <m:sSub>
                        <m:sSubPr>
                          <m:ctrlPr>
                            <a:rPr kumimoji="1" lang="en-US" sz="2000" i="1" smtClean="0">
                              <a:solidFill>
                                <a:schemeClr val="tx2"/>
                              </a:solidFill>
                              <a:latin typeface="Cambria Math" panose="02040503050406030204" pitchFamily="18" charset="0"/>
                            </a:rPr>
                          </m:ctrlPr>
                        </m:sSubPr>
                        <m:e>
                          <m:r>
                            <a:rPr kumimoji="1" lang="en-US" sz="2000" b="0" i="1" smtClean="0">
                              <a:solidFill>
                                <a:schemeClr val="tx2"/>
                              </a:solidFill>
                              <a:latin typeface="Cambria Math"/>
                            </a:rPr>
                            <m:t>𝑤</m:t>
                          </m:r>
                        </m:e>
                        <m:sub>
                          <m:r>
                            <a:rPr kumimoji="1" lang="en-US" sz="2000" b="0" i="1" smtClean="0">
                              <a:solidFill>
                                <a:schemeClr val="tx2"/>
                              </a:solidFill>
                              <a:latin typeface="Cambria Math"/>
                            </a:rPr>
                            <m:t>𝑥</m:t>
                          </m:r>
                        </m:sub>
                      </m:sSub>
                      <m:r>
                        <a:rPr kumimoji="1" lang="en-US" sz="2000" b="0" i="1" smtClean="0">
                          <a:solidFill>
                            <a:schemeClr val="tx2"/>
                          </a:solidFill>
                          <a:latin typeface="Cambria Math"/>
                        </a:rPr>
                        <m:t>=</m:t>
                      </m:r>
                      <m:f>
                        <m:fPr>
                          <m:type m:val="skw"/>
                          <m:ctrlPr>
                            <a:rPr kumimoji="1" lang="en-US" sz="2000" b="0" i="1" smtClean="0">
                              <a:solidFill>
                                <a:schemeClr val="tx2"/>
                              </a:solidFill>
                              <a:latin typeface="Cambria Math" panose="02040503050406030204" pitchFamily="18" charset="0"/>
                            </a:rPr>
                          </m:ctrlPr>
                        </m:fPr>
                        <m:num>
                          <m:sSub>
                            <m:sSubPr>
                              <m:ctrlPr>
                                <a:rPr kumimoji="1" lang="en-US" sz="2000" b="0" i="1" smtClean="0">
                                  <a:solidFill>
                                    <a:schemeClr val="tx2"/>
                                  </a:solidFill>
                                  <a:latin typeface="Cambria Math" panose="02040503050406030204" pitchFamily="18" charset="0"/>
                                </a:rPr>
                              </m:ctrlPr>
                            </m:sSubPr>
                            <m:e>
                              <m:r>
                                <a:rPr kumimoji="1" lang="en-US" sz="2000" b="0" i="1" smtClean="0">
                                  <a:solidFill>
                                    <a:schemeClr val="tx2"/>
                                  </a:solidFill>
                                  <a:latin typeface="Cambria Math"/>
                                </a:rPr>
                                <m:t>𝐹</m:t>
                              </m:r>
                            </m:e>
                            <m:sub>
                              <m:r>
                                <a:rPr kumimoji="1" lang="en-US" sz="2000" b="0" i="1" smtClean="0">
                                  <a:solidFill>
                                    <a:schemeClr val="tx2"/>
                                  </a:solidFill>
                                  <a:latin typeface="Cambria Math"/>
                                </a:rPr>
                                <m:t>𝑝𝑥</m:t>
                              </m:r>
                            </m:sub>
                          </m:sSub>
                        </m:num>
                        <m:den>
                          <m:r>
                            <a:rPr kumimoji="1" lang="en-US" sz="2000" b="0" i="1" smtClean="0">
                              <a:solidFill>
                                <a:schemeClr val="tx2"/>
                              </a:solidFill>
                              <a:latin typeface="Cambria Math"/>
                            </a:rPr>
                            <m:t>𝐿</m:t>
                          </m:r>
                        </m:den>
                      </m:f>
                    </m:oMath>
                  </m:oMathPara>
                </a14:m>
                <a:endParaRPr kumimoji="1" lang="en-US" sz="2000" dirty="0">
                  <a:solidFill>
                    <a:schemeClr val="tx2"/>
                  </a:solidFill>
                  <a:latin typeface="Georgia" panose="02040502050405020303" pitchFamily="18" charset="0"/>
                </a:endParaRPr>
              </a:p>
            </p:txBody>
          </p:sp>
        </mc:Choice>
        <mc:Fallback xmlns="">
          <p:sp>
            <p:nvSpPr>
              <p:cNvPr id="9" name="TextBox 8"/>
              <p:cNvSpPr txBox="1">
                <a:spLocks noRot="1" noChangeAspect="1" noMove="1" noResize="1" noEditPoints="1" noAdjustHandles="1" noChangeArrowheads="1" noChangeShapeType="1" noTextEdit="1"/>
              </p:cNvSpPr>
              <p:nvPr/>
            </p:nvSpPr>
            <p:spPr bwMode="auto">
              <a:xfrm>
                <a:off x="316994" y="1331736"/>
                <a:ext cx="1474740" cy="576236"/>
              </a:xfrm>
              <a:prstGeom prst="rect">
                <a:avLst/>
              </a:prstGeom>
              <a:blipFill rotWithShape="0">
                <a:blip r:embed="rId6"/>
                <a:stretch>
                  <a:fillRect/>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 name="TextBox 9"/>
              <p:cNvSpPr txBox="1"/>
              <p:nvPr/>
            </p:nvSpPr>
            <p:spPr bwMode="auto">
              <a:xfrm>
                <a:off x="319349" y="2199398"/>
                <a:ext cx="2256173" cy="578223"/>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a14:m>
                  <m:oMathPara xmlns:m="http://schemas.openxmlformats.org/officeDocument/2006/math">
                    <m:oMathParaPr>
                      <m:jc m:val="centerGroup"/>
                    </m:oMathParaPr>
                    <m:oMath xmlns:m="http://schemas.openxmlformats.org/officeDocument/2006/math">
                      <m:r>
                        <a:rPr kumimoji="1" lang="en-US" sz="2000" b="0" i="1" smtClean="0">
                          <a:solidFill>
                            <a:schemeClr val="tx2"/>
                          </a:solidFill>
                          <a:latin typeface="Cambria Math"/>
                        </a:rPr>
                        <m:t>𝑅</m:t>
                      </m:r>
                      <m:r>
                        <a:rPr kumimoji="1" lang="en-US" sz="2000" b="0" i="1" smtClean="0">
                          <a:solidFill>
                            <a:schemeClr val="tx2"/>
                          </a:solidFill>
                          <a:latin typeface="Cambria Math"/>
                        </a:rPr>
                        <m:t>=</m:t>
                      </m:r>
                      <m:f>
                        <m:fPr>
                          <m:type m:val="skw"/>
                          <m:ctrlPr>
                            <a:rPr kumimoji="1" lang="en-US" sz="2000" b="0" i="1" smtClean="0">
                              <a:solidFill>
                                <a:schemeClr val="tx2"/>
                              </a:solidFill>
                              <a:latin typeface="Cambria Math" panose="02040503050406030204" pitchFamily="18" charset="0"/>
                            </a:rPr>
                          </m:ctrlPr>
                        </m:fPr>
                        <m:num>
                          <m:r>
                            <a:rPr kumimoji="1" lang="en-US" sz="2000" b="0" i="1" smtClean="0">
                              <a:solidFill>
                                <a:schemeClr val="tx2"/>
                              </a:solidFill>
                              <a:latin typeface="Cambria Math"/>
                            </a:rPr>
                            <m:t>𝑤𝐿</m:t>
                          </m:r>
                        </m:num>
                        <m:den>
                          <m:r>
                            <a:rPr kumimoji="1" lang="en-US" sz="2000" b="0" i="1" smtClean="0">
                              <a:solidFill>
                                <a:schemeClr val="tx2"/>
                              </a:solidFill>
                              <a:latin typeface="Cambria Math"/>
                            </a:rPr>
                            <m:t>2</m:t>
                          </m:r>
                        </m:den>
                      </m:f>
                      <m:r>
                        <a:rPr kumimoji="1" lang="en-US" sz="2000" b="0" i="1" smtClean="0">
                          <a:solidFill>
                            <a:schemeClr val="tx2"/>
                          </a:solidFill>
                          <a:latin typeface="Cambria Math"/>
                        </a:rPr>
                        <m:t>=</m:t>
                      </m:r>
                      <m:f>
                        <m:fPr>
                          <m:type m:val="skw"/>
                          <m:ctrlPr>
                            <a:rPr kumimoji="1" lang="en-US" sz="2000" b="0" i="1" smtClean="0">
                              <a:solidFill>
                                <a:schemeClr val="tx2"/>
                              </a:solidFill>
                              <a:latin typeface="Cambria Math" panose="02040503050406030204" pitchFamily="18" charset="0"/>
                            </a:rPr>
                          </m:ctrlPr>
                        </m:fPr>
                        <m:num>
                          <m:sSub>
                            <m:sSubPr>
                              <m:ctrlPr>
                                <a:rPr kumimoji="1" lang="en-US" sz="2000" b="0" i="1" smtClean="0">
                                  <a:solidFill>
                                    <a:schemeClr val="tx2"/>
                                  </a:solidFill>
                                  <a:latin typeface="Cambria Math" panose="02040503050406030204" pitchFamily="18" charset="0"/>
                                </a:rPr>
                              </m:ctrlPr>
                            </m:sSubPr>
                            <m:e>
                              <m:r>
                                <a:rPr kumimoji="1" lang="en-US" sz="2000" b="0" i="1" smtClean="0">
                                  <a:solidFill>
                                    <a:schemeClr val="tx2"/>
                                  </a:solidFill>
                                  <a:latin typeface="Cambria Math"/>
                                </a:rPr>
                                <m:t>𝐹</m:t>
                              </m:r>
                            </m:e>
                            <m:sub>
                              <m:r>
                                <a:rPr kumimoji="1" lang="en-US" sz="2000" b="0" i="1" smtClean="0">
                                  <a:solidFill>
                                    <a:schemeClr val="tx2"/>
                                  </a:solidFill>
                                  <a:latin typeface="Cambria Math"/>
                                </a:rPr>
                                <m:t>𝑝𝑥</m:t>
                              </m:r>
                            </m:sub>
                          </m:sSub>
                        </m:num>
                        <m:den>
                          <m:r>
                            <a:rPr kumimoji="1" lang="en-US" sz="2000" b="0" i="1" smtClean="0">
                              <a:solidFill>
                                <a:schemeClr val="tx2"/>
                              </a:solidFill>
                              <a:latin typeface="Cambria Math"/>
                            </a:rPr>
                            <m:t>2</m:t>
                          </m:r>
                        </m:den>
                      </m:f>
                    </m:oMath>
                  </m:oMathPara>
                </a14:m>
                <a:endParaRPr kumimoji="1" lang="en-US" sz="2000" dirty="0">
                  <a:solidFill>
                    <a:schemeClr val="tx2"/>
                  </a:solidFill>
                  <a:latin typeface="Georgia" panose="02040502050405020303" pitchFamily="18" charset="0"/>
                </a:endParaRPr>
              </a:p>
            </p:txBody>
          </p:sp>
        </mc:Choice>
        <mc:Fallback xmlns="">
          <p:sp>
            <p:nvSpPr>
              <p:cNvPr id="10" name="TextBox 9"/>
              <p:cNvSpPr txBox="1">
                <a:spLocks noRot="1" noChangeAspect="1" noMove="1" noResize="1" noEditPoints="1" noAdjustHandles="1" noChangeArrowheads="1" noChangeShapeType="1" noTextEdit="1"/>
              </p:cNvSpPr>
              <p:nvPr/>
            </p:nvSpPr>
            <p:spPr bwMode="auto">
              <a:xfrm>
                <a:off x="319349" y="2199398"/>
                <a:ext cx="2256173" cy="578223"/>
              </a:xfrm>
              <a:prstGeom prst="rect">
                <a:avLst/>
              </a:prstGeom>
              <a:blipFill rotWithShape="0">
                <a:blip r:embed="rId7"/>
                <a:stretch>
                  <a:fillRect/>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1" name="TextBox 10"/>
              <p:cNvSpPr txBox="1"/>
              <p:nvPr/>
            </p:nvSpPr>
            <p:spPr bwMode="auto">
              <a:xfrm>
                <a:off x="319349" y="3069047"/>
                <a:ext cx="2216802" cy="586367"/>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a14:m>
                  <m:oMathPara xmlns:m="http://schemas.openxmlformats.org/officeDocument/2006/math">
                    <m:oMathParaPr>
                      <m:jc m:val="centerGroup"/>
                    </m:oMathParaPr>
                    <m:oMath xmlns:m="http://schemas.openxmlformats.org/officeDocument/2006/math">
                      <m:r>
                        <a:rPr kumimoji="1" lang="en-US" sz="2000" b="0" i="1" smtClean="0">
                          <a:solidFill>
                            <a:schemeClr val="tx2"/>
                          </a:solidFill>
                          <a:latin typeface="Cambria Math"/>
                        </a:rPr>
                        <m:t>𝑣</m:t>
                      </m:r>
                      <m:r>
                        <a:rPr kumimoji="1" lang="en-US" sz="2000" b="0" i="1" smtClean="0">
                          <a:solidFill>
                            <a:schemeClr val="tx2"/>
                          </a:solidFill>
                          <a:latin typeface="Cambria Math"/>
                        </a:rPr>
                        <m:t>=</m:t>
                      </m:r>
                      <m:f>
                        <m:fPr>
                          <m:type m:val="skw"/>
                          <m:ctrlPr>
                            <a:rPr kumimoji="1" lang="en-US" sz="2000" b="0" i="1" smtClean="0">
                              <a:solidFill>
                                <a:schemeClr val="tx2"/>
                              </a:solidFill>
                              <a:latin typeface="Cambria Math" panose="02040503050406030204" pitchFamily="18" charset="0"/>
                            </a:rPr>
                          </m:ctrlPr>
                        </m:fPr>
                        <m:num>
                          <m:r>
                            <a:rPr kumimoji="1" lang="en-US" sz="2000" b="0" i="1" smtClean="0">
                              <a:solidFill>
                                <a:schemeClr val="tx2"/>
                              </a:solidFill>
                              <a:latin typeface="Cambria Math"/>
                            </a:rPr>
                            <m:t>𝑅</m:t>
                          </m:r>
                        </m:num>
                        <m:den>
                          <m:r>
                            <a:rPr kumimoji="1" lang="en-US" sz="2000" b="0" i="1" smtClean="0">
                              <a:solidFill>
                                <a:schemeClr val="tx2"/>
                              </a:solidFill>
                              <a:latin typeface="Cambria Math"/>
                            </a:rPr>
                            <m:t>𝑏</m:t>
                          </m:r>
                        </m:den>
                      </m:f>
                      <m:r>
                        <a:rPr kumimoji="1" lang="en-US" sz="2000" b="0" i="1" smtClean="0">
                          <a:solidFill>
                            <a:schemeClr val="tx2"/>
                          </a:solidFill>
                          <a:latin typeface="Cambria Math"/>
                        </a:rPr>
                        <m:t>=</m:t>
                      </m:r>
                      <m:f>
                        <m:fPr>
                          <m:type m:val="skw"/>
                          <m:ctrlPr>
                            <a:rPr kumimoji="1" lang="en-US" sz="2000" b="0" i="1" smtClean="0">
                              <a:solidFill>
                                <a:schemeClr val="tx2"/>
                              </a:solidFill>
                              <a:latin typeface="Cambria Math" panose="02040503050406030204" pitchFamily="18" charset="0"/>
                            </a:rPr>
                          </m:ctrlPr>
                        </m:fPr>
                        <m:num>
                          <m:sSub>
                            <m:sSubPr>
                              <m:ctrlPr>
                                <a:rPr kumimoji="1" lang="en-US" sz="2000" b="0" i="1" smtClean="0">
                                  <a:solidFill>
                                    <a:schemeClr val="tx2"/>
                                  </a:solidFill>
                                  <a:latin typeface="Cambria Math" panose="02040503050406030204" pitchFamily="18" charset="0"/>
                                </a:rPr>
                              </m:ctrlPr>
                            </m:sSubPr>
                            <m:e>
                              <m:r>
                                <a:rPr kumimoji="1" lang="en-US" sz="2000" b="0" i="1" smtClean="0">
                                  <a:solidFill>
                                    <a:schemeClr val="tx2"/>
                                  </a:solidFill>
                                  <a:latin typeface="Cambria Math"/>
                                </a:rPr>
                                <m:t>𝐹</m:t>
                              </m:r>
                            </m:e>
                            <m:sub>
                              <m:r>
                                <a:rPr kumimoji="1" lang="en-US" sz="2000" b="0" i="1" smtClean="0">
                                  <a:solidFill>
                                    <a:schemeClr val="tx2"/>
                                  </a:solidFill>
                                  <a:latin typeface="Cambria Math"/>
                                </a:rPr>
                                <m:t>𝑝𝑥</m:t>
                              </m:r>
                            </m:sub>
                          </m:sSub>
                        </m:num>
                        <m:den>
                          <m:r>
                            <a:rPr kumimoji="1" lang="en-US" sz="2000" b="0" i="1" smtClean="0">
                              <a:solidFill>
                                <a:schemeClr val="tx2"/>
                              </a:solidFill>
                              <a:latin typeface="Cambria Math"/>
                            </a:rPr>
                            <m:t>2</m:t>
                          </m:r>
                          <m:r>
                            <a:rPr kumimoji="1" lang="en-US" sz="2000" b="0" i="1" smtClean="0">
                              <a:solidFill>
                                <a:schemeClr val="tx2"/>
                              </a:solidFill>
                              <a:latin typeface="Cambria Math"/>
                            </a:rPr>
                            <m:t>𝑏</m:t>
                          </m:r>
                        </m:den>
                      </m:f>
                    </m:oMath>
                  </m:oMathPara>
                </a14:m>
                <a:endParaRPr kumimoji="1" lang="en-US" sz="2000" dirty="0">
                  <a:solidFill>
                    <a:schemeClr val="tx2"/>
                  </a:solidFill>
                  <a:latin typeface="Georgia" panose="02040502050405020303" pitchFamily="18" charset="0"/>
                </a:endParaRPr>
              </a:p>
            </p:txBody>
          </p:sp>
        </mc:Choice>
        <mc:Fallback xmlns="">
          <p:sp>
            <p:nvSpPr>
              <p:cNvPr id="11" name="TextBox 10"/>
              <p:cNvSpPr txBox="1">
                <a:spLocks noRot="1" noChangeAspect="1" noMove="1" noResize="1" noEditPoints="1" noAdjustHandles="1" noChangeArrowheads="1" noChangeShapeType="1" noTextEdit="1"/>
              </p:cNvSpPr>
              <p:nvPr/>
            </p:nvSpPr>
            <p:spPr bwMode="auto">
              <a:xfrm>
                <a:off x="319349" y="3069047"/>
                <a:ext cx="2216802" cy="586367"/>
              </a:xfrm>
              <a:prstGeom prst="rect">
                <a:avLst/>
              </a:prstGeom>
              <a:blipFill rotWithShape="0">
                <a:blip r:embed="rId8"/>
                <a:stretch>
                  <a:fillRect/>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2" name="TextBox 11"/>
              <p:cNvSpPr txBox="1"/>
              <p:nvPr/>
            </p:nvSpPr>
            <p:spPr bwMode="auto">
              <a:xfrm>
                <a:off x="312893" y="3946840"/>
                <a:ext cx="4348989" cy="621697"/>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a14:m>
                  <m:oMathPara xmlns:m="http://schemas.openxmlformats.org/officeDocument/2006/math">
                    <m:oMathParaPr>
                      <m:jc m:val="centerGroup"/>
                    </m:oMathParaPr>
                    <m:oMath xmlns:m="http://schemas.openxmlformats.org/officeDocument/2006/math">
                      <m:r>
                        <a:rPr kumimoji="1" lang="en-US" sz="2000" b="0" i="1" smtClean="0">
                          <a:solidFill>
                            <a:schemeClr val="tx2"/>
                          </a:solidFill>
                          <a:latin typeface="Cambria Math"/>
                        </a:rPr>
                        <m:t>𝑣</m:t>
                      </m:r>
                      <m:r>
                        <a:rPr kumimoji="1" lang="en-US" sz="2000" b="0" i="1" smtClean="0">
                          <a:solidFill>
                            <a:schemeClr val="tx2"/>
                          </a:solidFill>
                          <a:latin typeface="Cambria Math"/>
                        </a:rPr>
                        <m:t>=</m:t>
                      </m:r>
                      <m:f>
                        <m:fPr>
                          <m:type m:val="skw"/>
                          <m:ctrlPr>
                            <a:rPr kumimoji="1" lang="en-US" sz="2000" b="0" i="1" smtClean="0">
                              <a:solidFill>
                                <a:schemeClr val="tx2"/>
                              </a:solidFill>
                              <a:latin typeface="Cambria Math" panose="02040503050406030204" pitchFamily="18" charset="0"/>
                            </a:rPr>
                          </m:ctrlPr>
                        </m:fPr>
                        <m:num>
                          <m:d>
                            <m:dPr>
                              <m:ctrlPr>
                                <a:rPr kumimoji="1" lang="en-US" sz="2000" b="0" i="1" smtClean="0">
                                  <a:solidFill>
                                    <a:schemeClr val="tx2"/>
                                  </a:solidFill>
                                  <a:latin typeface="Cambria Math" panose="02040503050406030204" pitchFamily="18" charset="0"/>
                                </a:rPr>
                              </m:ctrlPr>
                            </m:dPr>
                            <m:e>
                              <m:r>
                                <a:rPr kumimoji="1" lang="en-US" sz="2000" b="0" i="1" smtClean="0">
                                  <a:solidFill>
                                    <a:schemeClr val="tx2"/>
                                  </a:solidFill>
                                  <a:latin typeface="Cambria Math"/>
                                </a:rPr>
                                <m:t>25.9</m:t>
                              </m:r>
                            </m:e>
                          </m:d>
                          <m:d>
                            <m:dPr>
                              <m:ctrlPr>
                                <a:rPr kumimoji="1" lang="en-US" sz="2000" b="0" i="1" smtClean="0">
                                  <a:solidFill>
                                    <a:schemeClr val="tx2"/>
                                  </a:solidFill>
                                  <a:latin typeface="Cambria Math" panose="02040503050406030204" pitchFamily="18" charset="0"/>
                                </a:rPr>
                              </m:ctrlPr>
                            </m:dPr>
                            <m:e>
                              <m:r>
                                <a:rPr kumimoji="1" lang="en-US" sz="2000" b="0" i="1" smtClean="0">
                                  <a:solidFill>
                                    <a:schemeClr val="tx2"/>
                                  </a:solidFill>
                                  <a:latin typeface="Cambria Math"/>
                                </a:rPr>
                                <m:t>1,000</m:t>
                              </m:r>
                            </m:e>
                          </m:d>
                        </m:num>
                        <m:den>
                          <m:d>
                            <m:dPr>
                              <m:ctrlPr>
                                <a:rPr kumimoji="1" lang="en-US" sz="2000" b="0" i="1" smtClean="0">
                                  <a:solidFill>
                                    <a:schemeClr val="tx2"/>
                                  </a:solidFill>
                                  <a:latin typeface="Cambria Math" panose="02040503050406030204" pitchFamily="18" charset="0"/>
                                </a:rPr>
                              </m:ctrlPr>
                            </m:dPr>
                            <m:e>
                              <m:r>
                                <a:rPr kumimoji="1" lang="en-US" sz="2000" b="0" i="1" smtClean="0">
                                  <a:solidFill>
                                    <a:schemeClr val="tx2"/>
                                  </a:solidFill>
                                  <a:latin typeface="Cambria Math"/>
                                </a:rPr>
                                <m:t>2</m:t>
                              </m:r>
                            </m:e>
                          </m:d>
                          <m:d>
                            <m:dPr>
                              <m:ctrlPr>
                                <a:rPr kumimoji="1" lang="en-US" sz="2000" b="0" i="1" smtClean="0">
                                  <a:solidFill>
                                    <a:schemeClr val="tx2"/>
                                  </a:solidFill>
                                  <a:latin typeface="Cambria Math" panose="02040503050406030204" pitchFamily="18" charset="0"/>
                                </a:rPr>
                              </m:ctrlPr>
                            </m:dPr>
                            <m:e>
                              <m:r>
                                <a:rPr kumimoji="1" lang="en-US" sz="2000" b="0" i="1" smtClean="0">
                                  <a:solidFill>
                                    <a:schemeClr val="tx2"/>
                                  </a:solidFill>
                                  <a:latin typeface="Cambria Math"/>
                                </a:rPr>
                                <m:t>65</m:t>
                              </m:r>
                            </m:e>
                          </m:d>
                        </m:den>
                      </m:f>
                      <m:r>
                        <a:rPr kumimoji="1" lang="en-US" sz="2000" b="0" i="1" smtClean="0">
                          <a:solidFill>
                            <a:schemeClr val="tx2"/>
                          </a:solidFill>
                          <a:latin typeface="Cambria Math"/>
                        </a:rPr>
                        <m:t>=199</m:t>
                      </m:r>
                      <m:r>
                        <a:rPr kumimoji="1" lang="en-US" sz="2000" b="0" i="1" smtClean="0">
                          <a:solidFill>
                            <a:schemeClr val="tx2"/>
                          </a:solidFill>
                          <a:latin typeface="Cambria Math"/>
                        </a:rPr>
                        <m:t>𝑝𝑙𝑓</m:t>
                      </m:r>
                    </m:oMath>
                  </m:oMathPara>
                </a14:m>
                <a:endParaRPr kumimoji="1" lang="en-US" sz="2000" dirty="0">
                  <a:solidFill>
                    <a:schemeClr val="tx2"/>
                  </a:solidFill>
                  <a:latin typeface="Georgia" panose="02040502050405020303" pitchFamily="18" charset="0"/>
                </a:endParaRPr>
              </a:p>
            </p:txBody>
          </p:sp>
        </mc:Choice>
        <mc:Fallback xmlns="">
          <p:sp>
            <p:nvSpPr>
              <p:cNvPr id="12" name="TextBox 11"/>
              <p:cNvSpPr txBox="1">
                <a:spLocks noRot="1" noChangeAspect="1" noMove="1" noResize="1" noEditPoints="1" noAdjustHandles="1" noChangeArrowheads="1" noChangeShapeType="1" noTextEdit="1"/>
              </p:cNvSpPr>
              <p:nvPr/>
            </p:nvSpPr>
            <p:spPr bwMode="auto">
              <a:xfrm>
                <a:off x="312893" y="3946840"/>
                <a:ext cx="4348989" cy="621697"/>
              </a:xfrm>
              <a:prstGeom prst="rect">
                <a:avLst/>
              </a:prstGeom>
              <a:blipFill rotWithShape="0">
                <a:blip r:embed="rId9"/>
                <a:stretch>
                  <a:fillRect/>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3" name="TextBox 12"/>
              <p:cNvSpPr txBox="1"/>
              <p:nvPr/>
            </p:nvSpPr>
            <p:spPr bwMode="auto">
              <a:xfrm>
                <a:off x="323333" y="4859963"/>
                <a:ext cx="1824323" cy="400097"/>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a14:m>
                  <m:oMathPara xmlns:m="http://schemas.openxmlformats.org/officeDocument/2006/math">
                    <m:oMathParaPr>
                      <m:jc m:val="centerGroup"/>
                    </m:oMathParaPr>
                    <m:oMath xmlns:m="http://schemas.openxmlformats.org/officeDocument/2006/math">
                      <m:sSub>
                        <m:sSubPr>
                          <m:ctrlPr>
                            <a:rPr kumimoji="1" lang="en-US" sz="2000" i="1" smtClean="0">
                              <a:solidFill>
                                <a:schemeClr val="tx2"/>
                              </a:solidFill>
                              <a:latin typeface="Cambria Math" panose="02040503050406030204" pitchFamily="18" charset="0"/>
                            </a:rPr>
                          </m:ctrlPr>
                        </m:sSubPr>
                        <m:e>
                          <m:r>
                            <a:rPr kumimoji="1" lang="en-US" sz="2000" b="0" i="1" smtClean="0">
                              <a:solidFill>
                                <a:schemeClr val="tx2"/>
                              </a:solidFill>
                              <a:latin typeface="Cambria Math"/>
                            </a:rPr>
                            <m:t>𝑣</m:t>
                          </m:r>
                        </m:e>
                        <m:sub>
                          <m:r>
                            <a:rPr kumimoji="1" lang="en-US" sz="2000" b="0" i="1" smtClean="0">
                              <a:solidFill>
                                <a:schemeClr val="tx2"/>
                              </a:solidFill>
                              <a:latin typeface="Cambria Math"/>
                            </a:rPr>
                            <m:t>𝑎𝑠𝑑</m:t>
                          </m:r>
                        </m:sub>
                      </m:sSub>
                      <m:r>
                        <a:rPr kumimoji="1" lang="en-US" sz="2000" b="0" i="1" smtClean="0">
                          <a:solidFill>
                            <a:schemeClr val="tx2"/>
                          </a:solidFill>
                          <a:latin typeface="Cambria Math"/>
                        </a:rPr>
                        <m:t>=0.7</m:t>
                      </m:r>
                      <m:sSub>
                        <m:sSubPr>
                          <m:ctrlPr>
                            <a:rPr kumimoji="1" lang="en-US" sz="2000" b="0" i="1" smtClean="0">
                              <a:solidFill>
                                <a:schemeClr val="tx2"/>
                              </a:solidFill>
                              <a:latin typeface="Cambria Math" panose="02040503050406030204" pitchFamily="18" charset="0"/>
                            </a:rPr>
                          </m:ctrlPr>
                        </m:sSubPr>
                        <m:e>
                          <m:r>
                            <a:rPr kumimoji="1" lang="en-US" sz="2000" b="0" i="1" smtClean="0">
                              <a:solidFill>
                                <a:schemeClr val="tx2"/>
                              </a:solidFill>
                              <a:latin typeface="Cambria Math"/>
                            </a:rPr>
                            <m:t>𝑣</m:t>
                          </m:r>
                        </m:e>
                        <m:sub>
                          <m:r>
                            <a:rPr kumimoji="1" lang="en-US" sz="2000" b="0" i="1" smtClean="0">
                              <a:solidFill>
                                <a:schemeClr val="tx2"/>
                              </a:solidFill>
                              <a:latin typeface="Cambria Math"/>
                            </a:rPr>
                            <m:t>𝑢𝑙𝑡</m:t>
                          </m:r>
                        </m:sub>
                      </m:sSub>
                    </m:oMath>
                  </m:oMathPara>
                </a14:m>
                <a:endParaRPr kumimoji="1" lang="en-US" sz="2000" dirty="0">
                  <a:solidFill>
                    <a:schemeClr val="tx2"/>
                  </a:solidFill>
                  <a:latin typeface="Georgia" panose="02040502050405020303" pitchFamily="18" charset="0"/>
                </a:endParaRPr>
              </a:p>
            </p:txBody>
          </p:sp>
        </mc:Choice>
        <mc:Fallback xmlns="">
          <p:sp>
            <p:nvSpPr>
              <p:cNvPr id="13" name="TextBox 12"/>
              <p:cNvSpPr txBox="1">
                <a:spLocks noRot="1" noChangeAspect="1" noMove="1" noResize="1" noEditPoints="1" noAdjustHandles="1" noChangeArrowheads="1" noChangeShapeType="1" noTextEdit="1"/>
              </p:cNvSpPr>
              <p:nvPr/>
            </p:nvSpPr>
            <p:spPr bwMode="auto">
              <a:xfrm>
                <a:off x="323333" y="4859963"/>
                <a:ext cx="1824323" cy="400097"/>
              </a:xfrm>
              <a:prstGeom prst="rect">
                <a:avLst/>
              </a:prstGeom>
              <a:blipFill rotWithShape="0">
                <a:blip r:embed="rId10"/>
                <a:stretch>
                  <a:fillRect b="-3030"/>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4" name="TextBox 13"/>
              <p:cNvSpPr txBox="1"/>
              <p:nvPr/>
            </p:nvSpPr>
            <p:spPr bwMode="auto">
              <a:xfrm>
                <a:off x="320609" y="5551487"/>
                <a:ext cx="3764983" cy="400097"/>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a14:m>
                  <m:oMathPara xmlns:m="http://schemas.openxmlformats.org/officeDocument/2006/math">
                    <m:oMathParaPr>
                      <m:jc m:val="centerGroup"/>
                    </m:oMathParaPr>
                    <m:oMath xmlns:m="http://schemas.openxmlformats.org/officeDocument/2006/math">
                      <m:sSub>
                        <m:sSubPr>
                          <m:ctrlPr>
                            <a:rPr kumimoji="1" lang="en-US" sz="2000" i="1" smtClean="0">
                              <a:solidFill>
                                <a:schemeClr val="tx2"/>
                              </a:solidFill>
                              <a:latin typeface="Cambria Math" panose="02040503050406030204" pitchFamily="18" charset="0"/>
                            </a:rPr>
                          </m:ctrlPr>
                        </m:sSubPr>
                        <m:e>
                          <m:r>
                            <a:rPr kumimoji="1" lang="en-US" sz="2000" b="0" i="1" smtClean="0">
                              <a:solidFill>
                                <a:schemeClr val="tx2"/>
                              </a:solidFill>
                              <a:latin typeface="Cambria Math"/>
                            </a:rPr>
                            <m:t>𝑣</m:t>
                          </m:r>
                        </m:e>
                        <m:sub>
                          <m:r>
                            <a:rPr kumimoji="1" lang="en-US" sz="2000" b="0" i="1" smtClean="0">
                              <a:solidFill>
                                <a:schemeClr val="tx2"/>
                              </a:solidFill>
                              <a:latin typeface="Cambria Math"/>
                            </a:rPr>
                            <m:t>𝑎𝑠𝑑</m:t>
                          </m:r>
                        </m:sub>
                      </m:sSub>
                      <m:r>
                        <a:rPr kumimoji="1" lang="en-US" sz="2000" b="0" i="1" smtClean="0">
                          <a:solidFill>
                            <a:schemeClr val="tx2"/>
                          </a:solidFill>
                          <a:latin typeface="Cambria Math"/>
                        </a:rPr>
                        <m:t>=</m:t>
                      </m:r>
                      <m:d>
                        <m:dPr>
                          <m:ctrlPr>
                            <a:rPr kumimoji="1" lang="en-US" sz="2000" b="0" i="1" smtClean="0">
                              <a:solidFill>
                                <a:schemeClr val="tx2"/>
                              </a:solidFill>
                              <a:latin typeface="Cambria Math" panose="02040503050406030204" pitchFamily="18" charset="0"/>
                            </a:rPr>
                          </m:ctrlPr>
                        </m:dPr>
                        <m:e>
                          <m:r>
                            <a:rPr kumimoji="1" lang="en-US" sz="2000" b="0" i="1" smtClean="0">
                              <a:solidFill>
                                <a:schemeClr val="tx2"/>
                              </a:solidFill>
                              <a:latin typeface="Cambria Math"/>
                            </a:rPr>
                            <m:t>0.7</m:t>
                          </m:r>
                        </m:e>
                      </m:d>
                      <m:d>
                        <m:dPr>
                          <m:ctrlPr>
                            <a:rPr kumimoji="1" lang="en-US" sz="2000" b="0" i="1" smtClean="0">
                              <a:solidFill>
                                <a:schemeClr val="tx2"/>
                              </a:solidFill>
                              <a:latin typeface="Cambria Math" panose="02040503050406030204" pitchFamily="18" charset="0"/>
                            </a:rPr>
                          </m:ctrlPr>
                        </m:dPr>
                        <m:e>
                          <m:r>
                            <a:rPr kumimoji="1" lang="en-US" sz="2000" b="0" i="1" smtClean="0">
                              <a:solidFill>
                                <a:schemeClr val="tx2"/>
                              </a:solidFill>
                              <a:latin typeface="Cambria Math"/>
                            </a:rPr>
                            <m:t>199</m:t>
                          </m:r>
                          <m:r>
                            <a:rPr kumimoji="1" lang="en-US" sz="2000" b="0" i="1" smtClean="0">
                              <a:solidFill>
                                <a:schemeClr val="tx2"/>
                              </a:solidFill>
                              <a:latin typeface="Cambria Math"/>
                            </a:rPr>
                            <m:t>𝑝𝑙𝑓</m:t>
                          </m:r>
                        </m:e>
                      </m:d>
                      <m:r>
                        <a:rPr kumimoji="1" lang="en-US" sz="2000" b="0" i="1" smtClean="0">
                          <a:solidFill>
                            <a:schemeClr val="tx2"/>
                          </a:solidFill>
                          <a:latin typeface="Cambria Math"/>
                        </a:rPr>
                        <m:t>=139</m:t>
                      </m:r>
                      <m:r>
                        <a:rPr kumimoji="1" lang="en-US" sz="2000" b="0" i="1" smtClean="0">
                          <a:solidFill>
                            <a:schemeClr val="tx2"/>
                          </a:solidFill>
                          <a:latin typeface="Cambria Math"/>
                        </a:rPr>
                        <m:t>𝑝𝑙𝑓</m:t>
                      </m:r>
                    </m:oMath>
                  </m:oMathPara>
                </a14:m>
                <a:endParaRPr kumimoji="1" lang="en-US" sz="2000" dirty="0">
                  <a:solidFill>
                    <a:schemeClr val="tx2"/>
                  </a:solidFill>
                  <a:latin typeface="Georgia" panose="02040502050405020303" pitchFamily="18" charset="0"/>
                </a:endParaRPr>
              </a:p>
            </p:txBody>
          </p:sp>
        </mc:Choice>
        <mc:Fallback xmlns="">
          <p:sp>
            <p:nvSpPr>
              <p:cNvPr id="14" name="TextBox 13"/>
              <p:cNvSpPr txBox="1">
                <a:spLocks noRot="1" noChangeAspect="1" noMove="1" noResize="1" noEditPoints="1" noAdjustHandles="1" noChangeArrowheads="1" noChangeShapeType="1" noTextEdit="1"/>
              </p:cNvSpPr>
              <p:nvPr/>
            </p:nvSpPr>
            <p:spPr bwMode="auto">
              <a:xfrm>
                <a:off x="320609" y="5551487"/>
                <a:ext cx="3764983" cy="400097"/>
              </a:xfrm>
              <a:prstGeom prst="rect">
                <a:avLst/>
              </a:prstGeom>
              <a:blipFill rotWithShape="0">
                <a:blip r:embed="rId11"/>
                <a:stretch>
                  <a:fillRect b="-16923"/>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p:sp>
        <p:nvSpPr>
          <p:cNvPr id="15" name="TextBox 14"/>
          <p:cNvSpPr txBox="1"/>
          <p:nvPr/>
        </p:nvSpPr>
        <p:spPr bwMode="auto">
          <a:xfrm>
            <a:off x="6827441" y="6400800"/>
            <a:ext cx="184665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91440" rIns="0" bIns="0" rtlCol="0">
            <a:spAutoFit/>
          </a:bodyPr>
          <a:lstStyle/>
          <a:p>
            <a:pPr algn="r"/>
            <a:r>
              <a:rPr kumimoji="1" lang="en-US" sz="1200" dirty="0" smtClean="0">
                <a:solidFill>
                  <a:schemeClr val="accent5"/>
                </a:solidFill>
                <a:latin typeface="Arial" panose="020B0604020202020204" pitchFamily="34" charset="0"/>
                <a:cs typeface="Arial" panose="020B0604020202020204" pitchFamily="34" charset="0"/>
              </a:rPr>
              <a:t>DESIGN EXAMPLE SLIDE</a:t>
            </a:r>
            <a:endParaRPr kumimoji="1" lang="en-US" sz="1200" dirty="0">
              <a:solidFill>
                <a:schemeClr val="accent5"/>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139697311"/>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Diaphragm to Shear Wall at Gable Ends, cont.</a:t>
            </a:r>
            <a:endParaRPr lang="en-US" dirty="0"/>
          </a:p>
        </p:txBody>
      </p:sp>
      <p:sp>
        <p:nvSpPr>
          <p:cNvPr id="3" name="Content Placeholder 2"/>
          <p:cNvSpPr>
            <a:spLocks noGrp="1"/>
          </p:cNvSpPr>
          <p:nvPr>
            <p:ph idx="1"/>
          </p:nvPr>
        </p:nvSpPr>
        <p:spPr>
          <a:xfrm>
            <a:off x="458788" y="1352551"/>
            <a:ext cx="8228012" cy="2482850"/>
          </a:xfrm>
        </p:spPr>
        <p:txBody>
          <a:bodyPr lIns="0" tIns="0" rIns="0" bIns="0"/>
          <a:lstStyle/>
          <a:p>
            <a:r>
              <a:rPr lang="en-US" dirty="0" smtClean="0">
                <a:solidFill>
                  <a:schemeClr val="bg2"/>
                </a:solidFill>
              </a:rPr>
              <a:t>Design Shear = </a:t>
            </a:r>
            <a:r>
              <a:rPr lang="en-US" dirty="0" smtClean="0">
                <a:solidFill>
                  <a:schemeClr val="bg2"/>
                </a:solidFill>
                <a:latin typeface="Georgia" panose="02040502050405020303" pitchFamily="18" charset="0"/>
              </a:rPr>
              <a:t>139 </a:t>
            </a:r>
            <a:r>
              <a:rPr lang="en-US" i="1" dirty="0" smtClean="0">
                <a:solidFill>
                  <a:schemeClr val="bg2"/>
                </a:solidFill>
                <a:latin typeface="Georgia" panose="02040502050405020303" pitchFamily="18" charset="0"/>
              </a:rPr>
              <a:t>plf</a:t>
            </a:r>
          </a:p>
          <a:p>
            <a:r>
              <a:rPr lang="en-US" dirty="0" smtClean="0">
                <a:solidFill>
                  <a:schemeClr val="bg2"/>
                </a:solidFill>
              </a:rPr>
              <a:t>Assume lateral tie plate installation</a:t>
            </a:r>
          </a:p>
          <a:p>
            <a:r>
              <a:rPr lang="en-US" dirty="0" smtClean="0">
                <a:solidFill>
                  <a:schemeClr val="bg2"/>
                </a:solidFill>
              </a:rPr>
              <a:t>Assume top plates are DF, therefore allowable capacity of connector LTP4 = </a:t>
            </a:r>
            <a:r>
              <a:rPr lang="en-US" dirty="0" smtClean="0">
                <a:solidFill>
                  <a:schemeClr val="bg2"/>
                </a:solidFill>
                <a:latin typeface="Georgia" panose="02040502050405020303" pitchFamily="18" charset="0"/>
              </a:rPr>
              <a:t>670</a:t>
            </a:r>
            <a:r>
              <a:rPr lang="en-US" i="1" dirty="0" smtClean="0">
                <a:solidFill>
                  <a:schemeClr val="bg2"/>
                </a:solidFill>
                <a:latin typeface="Georgia" panose="02040502050405020303" pitchFamily="18" charset="0"/>
              </a:rPr>
              <a:t> </a:t>
            </a:r>
            <a:r>
              <a:rPr lang="en-US" i="1" dirty="0" err="1" smtClean="0">
                <a:solidFill>
                  <a:schemeClr val="bg2"/>
                </a:solidFill>
                <a:latin typeface="Georgia" panose="02040502050405020303" pitchFamily="18" charset="0"/>
              </a:rPr>
              <a:t>lbs</a:t>
            </a:r>
            <a:endParaRPr lang="en-US" i="1" dirty="0" smtClean="0">
              <a:solidFill>
                <a:schemeClr val="bg2"/>
              </a:solidFill>
              <a:latin typeface="Georgia" panose="02040502050405020303" pitchFamily="18" charset="0"/>
            </a:endParaRPr>
          </a:p>
        </p:txBody>
      </p:sp>
      <mc:AlternateContent xmlns:mc="http://schemas.openxmlformats.org/markup-compatibility/2006" xmlns:a14="http://schemas.microsoft.com/office/drawing/2010/main">
        <mc:Choice Requires="a14">
          <p:sp>
            <p:nvSpPr>
              <p:cNvPr id="5" name="TextBox 4"/>
              <p:cNvSpPr txBox="1"/>
              <p:nvPr/>
            </p:nvSpPr>
            <p:spPr bwMode="auto">
              <a:xfrm>
                <a:off x="1848368" y="3397637"/>
                <a:ext cx="5596446" cy="950645"/>
              </a:xfrm>
              <a:prstGeom prst="rect">
                <a:avLst/>
              </a:prstGeom>
              <a:ln/>
              <a:extLst/>
            </p:spPr>
            <p:style>
              <a:lnRef idx="1">
                <a:schemeClr val="accent6"/>
              </a:lnRef>
              <a:fillRef idx="2">
                <a:schemeClr val="accent6"/>
              </a:fillRef>
              <a:effectRef idx="1">
                <a:schemeClr val="accent6"/>
              </a:effectRef>
              <a:fontRef idx="minor">
                <a:schemeClr val="dk1"/>
              </a:fontRef>
            </p:style>
            <p:txBody>
              <a:bodyPr wrap="none" lIns="91429" tIns="91440" rIns="91429" bIns="91440" rtlCol="0">
                <a:spAutoFit/>
              </a:bodyPr>
              <a:lstStyle/>
              <a:p>
                <a:pPr algn="r"/>
                <a14:m>
                  <m:oMathPara xmlns:m="http://schemas.openxmlformats.org/officeDocument/2006/math">
                    <m:oMathParaPr>
                      <m:jc m:val="centerGroup"/>
                    </m:oMathParaPr>
                    <m:oMath xmlns:m="http://schemas.openxmlformats.org/officeDocument/2006/math">
                      <m:r>
                        <a:rPr kumimoji="1" lang="en-US" sz="2400" b="0" i="1" smtClean="0">
                          <a:solidFill>
                            <a:schemeClr val="tx2"/>
                          </a:solidFill>
                          <a:latin typeface="Cambria Math"/>
                        </a:rPr>
                        <m:t>𝑆𝑝𝑎𝑐𝑖𝑛𝑔</m:t>
                      </m:r>
                      <m:r>
                        <a:rPr kumimoji="1" lang="en-US" sz="2400" b="0" i="1" smtClean="0">
                          <a:solidFill>
                            <a:schemeClr val="tx2"/>
                          </a:solidFill>
                          <a:latin typeface="Cambria Math"/>
                        </a:rPr>
                        <m:t>=</m:t>
                      </m:r>
                      <m:f>
                        <m:fPr>
                          <m:ctrlPr>
                            <a:rPr kumimoji="1" lang="en-US" sz="2400" b="0" i="1" smtClean="0">
                              <a:solidFill>
                                <a:schemeClr val="tx2"/>
                              </a:solidFill>
                              <a:latin typeface="Cambria Math" panose="02040503050406030204" pitchFamily="18" charset="0"/>
                            </a:rPr>
                          </m:ctrlPr>
                        </m:fPr>
                        <m:num>
                          <m:r>
                            <a:rPr kumimoji="1" lang="en-US" sz="2400" b="0" i="1" smtClean="0">
                              <a:solidFill>
                                <a:schemeClr val="tx2"/>
                              </a:solidFill>
                              <a:latin typeface="Cambria Math"/>
                            </a:rPr>
                            <m:t>670 </m:t>
                          </m:r>
                          <m:r>
                            <a:rPr kumimoji="1" lang="en-US" sz="2400" b="0" i="1" smtClean="0">
                              <a:solidFill>
                                <a:schemeClr val="tx2"/>
                              </a:solidFill>
                              <a:latin typeface="Cambria Math"/>
                            </a:rPr>
                            <m:t>𝑙𝑏𝑠</m:t>
                          </m:r>
                        </m:num>
                        <m:den>
                          <m:r>
                            <a:rPr kumimoji="1" lang="en-US" sz="2400" b="0" i="1" smtClean="0">
                              <a:solidFill>
                                <a:schemeClr val="tx2"/>
                              </a:solidFill>
                              <a:latin typeface="Cambria Math"/>
                            </a:rPr>
                            <m:t>139 </m:t>
                          </m:r>
                          <m:r>
                            <a:rPr kumimoji="1" lang="en-US" sz="2400" b="0" i="1" smtClean="0">
                              <a:solidFill>
                                <a:schemeClr val="tx2"/>
                              </a:solidFill>
                              <a:latin typeface="Cambria Math"/>
                            </a:rPr>
                            <m:t>𝑙𝑏𝑠</m:t>
                          </m:r>
                          <m:r>
                            <a:rPr kumimoji="1" lang="en-US" sz="2400" b="0" i="1" smtClean="0">
                              <a:solidFill>
                                <a:schemeClr val="tx2"/>
                              </a:solidFill>
                              <a:latin typeface="Cambria Math"/>
                            </a:rPr>
                            <m:t>/</m:t>
                          </m:r>
                          <m:r>
                            <a:rPr kumimoji="1" lang="en-US" sz="2400" b="0" i="1" smtClean="0">
                              <a:solidFill>
                                <a:schemeClr val="tx2"/>
                              </a:solidFill>
                              <a:latin typeface="Cambria Math"/>
                            </a:rPr>
                            <m:t>𝑓𝑡</m:t>
                          </m:r>
                        </m:den>
                      </m:f>
                      <m:r>
                        <a:rPr kumimoji="1" lang="en-US" sz="2400" b="0" i="1" smtClean="0">
                          <a:solidFill>
                            <a:schemeClr val="tx2"/>
                          </a:solidFill>
                          <a:latin typeface="Cambria Math"/>
                        </a:rPr>
                        <m:t>=</m:t>
                      </m:r>
                      <m:r>
                        <a:rPr kumimoji="1" lang="en-US" sz="2400" b="0" i="1" smtClean="0">
                          <a:solidFill>
                            <a:schemeClr val="tx2"/>
                          </a:solidFill>
                          <a:latin typeface="Cambria Math"/>
                        </a:rPr>
                        <m:t>𝑆𝑝𝑎𝑐𝑒</m:t>
                      </m:r>
                      <m:r>
                        <a:rPr kumimoji="1" lang="en-US" sz="2400" b="0" i="1" smtClean="0">
                          <a:solidFill>
                            <a:schemeClr val="tx2"/>
                          </a:solidFill>
                          <a:latin typeface="Cambria Math"/>
                        </a:rPr>
                        <m:t> @ 4.8 </m:t>
                      </m:r>
                      <m:r>
                        <a:rPr kumimoji="1" lang="en-US" sz="2400" b="0" i="1" smtClean="0">
                          <a:solidFill>
                            <a:schemeClr val="tx2"/>
                          </a:solidFill>
                          <a:latin typeface="Cambria Math"/>
                        </a:rPr>
                        <m:t>𝑓𝑡</m:t>
                      </m:r>
                    </m:oMath>
                  </m:oMathPara>
                </a14:m>
                <a:endParaRPr kumimoji="1" lang="en-US" sz="2400" dirty="0">
                  <a:solidFill>
                    <a:schemeClr val="tx2"/>
                  </a:solidFill>
                  <a:latin typeface="Georgia" panose="02040502050405020303" pitchFamily="18" charset="0"/>
                </a:endParaRPr>
              </a:p>
            </p:txBody>
          </p:sp>
        </mc:Choice>
        <mc:Fallback xmlns="">
          <p:sp>
            <p:nvSpPr>
              <p:cNvPr id="5" name="TextBox 4"/>
              <p:cNvSpPr txBox="1">
                <a:spLocks noRot="1" noChangeAspect="1" noMove="1" noResize="1" noEditPoints="1" noAdjustHandles="1" noChangeArrowheads="1" noChangeShapeType="1" noTextEdit="1"/>
              </p:cNvSpPr>
              <p:nvPr/>
            </p:nvSpPr>
            <p:spPr bwMode="auto">
              <a:xfrm>
                <a:off x="1848368" y="3397637"/>
                <a:ext cx="5596446" cy="950645"/>
              </a:xfrm>
              <a:prstGeom prst="rect">
                <a:avLst/>
              </a:prstGeom>
              <a:blipFill rotWithShape="0">
                <a:blip r:embed="rId4"/>
                <a:stretch>
                  <a:fillRect/>
                </a:stretch>
              </a:blipFill>
              <a:ln/>
              <a:extLst/>
            </p:spPr>
            <p:txBody>
              <a:bodyPr/>
              <a:lstStyle/>
              <a:p>
                <a:r>
                  <a:rPr lang="en-US">
                    <a:noFill/>
                  </a:rPr>
                  <a:t> </a:t>
                </a:r>
              </a:p>
            </p:txBody>
          </p:sp>
        </mc:Fallback>
      </mc:AlternateContent>
      <p:sp>
        <p:nvSpPr>
          <p:cNvPr id="6" name="TextBox 5"/>
          <p:cNvSpPr txBox="1"/>
          <p:nvPr/>
        </p:nvSpPr>
        <p:spPr bwMode="auto">
          <a:xfrm>
            <a:off x="2604364" y="4756660"/>
            <a:ext cx="391453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lgn="ctr"/>
            <a:r>
              <a:rPr kumimoji="1" lang="en-US" dirty="0" smtClean="0">
                <a:solidFill>
                  <a:schemeClr val="bg2"/>
                </a:solidFill>
                <a:latin typeface="Arial" panose="020B0604020202020204" pitchFamily="34" charset="0"/>
                <a:cs typeface="Arial" panose="020B0604020202020204" pitchFamily="34" charset="0"/>
              </a:rPr>
              <a:t>(Or place 1 lateral tie plate @ 57” </a:t>
            </a:r>
            <a:r>
              <a:rPr kumimoji="1" lang="en-US" dirty="0" err="1" smtClean="0">
                <a:solidFill>
                  <a:schemeClr val="bg2"/>
                </a:solidFill>
                <a:latin typeface="Arial" panose="020B0604020202020204" pitchFamily="34" charset="0"/>
                <a:cs typeface="Arial" panose="020B0604020202020204" pitchFamily="34" charset="0"/>
              </a:rPr>
              <a:t>o.c</a:t>
            </a:r>
            <a:r>
              <a:rPr kumimoji="1" lang="en-US" dirty="0" smtClean="0">
                <a:solidFill>
                  <a:schemeClr val="bg2"/>
                </a:solidFill>
                <a:latin typeface="Arial" panose="020B0604020202020204" pitchFamily="34" charset="0"/>
                <a:cs typeface="Arial" panose="020B0604020202020204" pitchFamily="34" charset="0"/>
              </a:rPr>
              <a:t>.)</a:t>
            </a:r>
            <a:endParaRPr kumimoji="1" lang="en-US" dirty="0">
              <a:solidFill>
                <a:schemeClr val="bg2"/>
              </a:solidFill>
              <a:latin typeface="Arial" panose="020B0604020202020204" pitchFamily="34" charset="0"/>
              <a:cs typeface="Arial" panose="020B0604020202020204" pitchFamily="34" charset="0"/>
            </a:endParaRPr>
          </a:p>
        </p:txBody>
      </p:sp>
      <p:sp>
        <p:nvSpPr>
          <p:cNvPr id="7" name="TextBox 6"/>
          <p:cNvSpPr txBox="1"/>
          <p:nvPr/>
        </p:nvSpPr>
        <p:spPr bwMode="auto">
          <a:xfrm>
            <a:off x="6827441" y="6400800"/>
            <a:ext cx="184665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91440" rIns="0" bIns="0" rtlCol="0">
            <a:spAutoFit/>
          </a:bodyPr>
          <a:lstStyle/>
          <a:p>
            <a:pPr algn="r"/>
            <a:r>
              <a:rPr kumimoji="1" lang="en-US" sz="1200" dirty="0" smtClean="0">
                <a:solidFill>
                  <a:schemeClr val="accent5"/>
                </a:solidFill>
                <a:latin typeface="Arial" panose="020B0604020202020204" pitchFamily="34" charset="0"/>
                <a:cs typeface="Arial" panose="020B0604020202020204" pitchFamily="34" charset="0"/>
              </a:rPr>
              <a:t>DESIGN EXAMPLE SLIDE</a:t>
            </a:r>
            <a:endParaRPr kumimoji="1" lang="en-US" sz="1200" dirty="0">
              <a:solidFill>
                <a:schemeClr val="accent5"/>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373386925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compatLnSpc="1">
            <a:prstTxWarp prst="textNoShape">
              <a:avLst/>
            </a:prstTxWarp>
          </a:bodyPr>
          <a:lstStyle/>
          <a:p>
            <a:pPr algn="ctr" eaLnBrk="1" hangingPunct="1"/>
            <a:r>
              <a:rPr lang="en-US" sz="2800" dirty="0" smtClean="0"/>
              <a:t>Learning Objectives (Part Three)</a:t>
            </a:r>
          </a:p>
        </p:txBody>
      </p:sp>
      <p:sp>
        <p:nvSpPr>
          <p:cNvPr id="8195" name="Content Placeholder 2"/>
          <p:cNvSpPr>
            <a:spLocks noGrp="1"/>
          </p:cNvSpPr>
          <p:nvPr>
            <p:ph idx="1"/>
          </p:nvPr>
        </p:nvSpPr>
        <p:spPr>
          <a:xfrm>
            <a:off x="457200" y="1333910"/>
            <a:ext cx="8229600" cy="4836703"/>
          </a:xfrm>
        </p:spPr>
        <p:txBody>
          <a:bodyPr lIns="0" tIns="0" rIns="0" bIns="0">
            <a:normAutofit/>
          </a:bodyPr>
          <a:lstStyle/>
          <a:p>
            <a:pPr eaLnBrk="1" hangingPunct="1">
              <a:buFont typeface="Arial" charset="0"/>
              <a:buNone/>
              <a:defRPr/>
            </a:pPr>
            <a:r>
              <a:rPr lang="en-US" sz="2400" b="1" dirty="0" smtClean="0">
                <a:solidFill>
                  <a:schemeClr val="bg2"/>
                </a:solidFill>
              </a:rPr>
              <a:t>Upon completion of this seminar, you will be able to:</a:t>
            </a:r>
            <a:endParaRPr lang="en-US" altLang="en-US" sz="2400" b="1" dirty="0">
              <a:solidFill>
                <a:schemeClr val="bg2"/>
              </a:solidFill>
            </a:endParaRPr>
          </a:p>
          <a:p>
            <a:pPr>
              <a:spcBef>
                <a:spcPts val="1800"/>
              </a:spcBef>
            </a:pPr>
            <a:r>
              <a:rPr lang="en-US" altLang="en-US" dirty="0">
                <a:solidFill>
                  <a:schemeClr val="bg2"/>
                </a:solidFill>
              </a:rPr>
              <a:t>Identify and compare the three methods for wood shear wall design</a:t>
            </a:r>
          </a:p>
          <a:p>
            <a:pPr>
              <a:spcBef>
                <a:spcPts val="1800"/>
              </a:spcBef>
            </a:pPr>
            <a:r>
              <a:rPr lang="en-US" altLang="en-US" dirty="0">
                <a:solidFill>
                  <a:schemeClr val="bg2"/>
                </a:solidFill>
              </a:rPr>
              <a:t>Analyze and explain the proper methods for shear wall nailing design and for the floor to floor transfer of shear</a:t>
            </a:r>
          </a:p>
          <a:p>
            <a:pPr>
              <a:spcBef>
                <a:spcPts val="1800"/>
              </a:spcBef>
            </a:pPr>
            <a:r>
              <a:rPr lang="en-US" altLang="en-US" dirty="0">
                <a:solidFill>
                  <a:schemeClr val="bg2"/>
                </a:solidFill>
              </a:rPr>
              <a:t>Explain how to design structures to resist overturning forces</a:t>
            </a:r>
          </a:p>
          <a:p>
            <a:pPr>
              <a:spcBef>
                <a:spcPts val="1800"/>
              </a:spcBef>
            </a:pPr>
            <a:r>
              <a:rPr lang="en-US" altLang="en-US" dirty="0">
                <a:solidFill>
                  <a:schemeClr val="bg2"/>
                </a:solidFill>
              </a:rPr>
              <a:t>Summarize methods to calculate and resist seismic story drift</a:t>
            </a:r>
          </a:p>
        </p:txBody>
      </p:sp>
    </p:spTree>
    <p:custDataLst>
      <p:tags r:id="rId1"/>
    </p:custDataLst>
    <p:extLst>
      <p:ext uri="{BB962C8B-B14F-4D97-AF65-F5344CB8AC3E}">
        <p14:creationId xmlns:p14="http://schemas.microsoft.com/office/powerpoint/2010/main" val="124816153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Diaphragm Deflection</a:t>
            </a:r>
            <a:endParaRPr lang="en-US" dirty="0"/>
          </a:p>
        </p:txBody>
      </p:sp>
      <mc:AlternateContent xmlns:mc="http://schemas.openxmlformats.org/markup-compatibility/2006" xmlns:a14="http://schemas.microsoft.com/office/drawing/2010/main">
        <mc:Choice Requires="a14">
          <p:sp>
            <p:nvSpPr>
              <p:cNvPr id="4" name="TextBox 3"/>
              <p:cNvSpPr txBox="1"/>
              <p:nvPr/>
            </p:nvSpPr>
            <p:spPr bwMode="auto">
              <a:xfrm>
                <a:off x="1593819" y="2679700"/>
                <a:ext cx="5800797" cy="1163640"/>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a14:m>
                  <m:oMathPara xmlns:m="http://schemas.openxmlformats.org/officeDocument/2006/math">
                    <m:oMathParaPr>
                      <m:jc m:val="centerGroup"/>
                    </m:oMathParaPr>
                    <m:oMath xmlns:m="http://schemas.openxmlformats.org/officeDocument/2006/math">
                      <m:r>
                        <a:rPr kumimoji="1" lang="en-US" sz="3200" i="1" smtClean="0">
                          <a:solidFill>
                            <a:schemeClr val="tx2"/>
                          </a:solidFill>
                          <a:latin typeface="Cambria Math"/>
                          <a:ea typeface="Cambria Math"/>
                        </a:rPr>
                        <m:t>∆</m:t>
                      </m:r>
                      <m:r>
                        <a:rPr kumimoji="1" lang="en-US" sz="3200" b="0" i="1" smtClean="0">
                          <a:solidFill>
                            <a:schemeClr val="tx2"/>
                          </a:solidFill>
                          <a:latin typeface="Cambria Math"/>
                          <a:ea typeface="Cambria Math"/>
                        </a:rPr>
                        <m:t>=</m:t>
                      </m:r>
                      <m:f>
                        <m:fPr>
                          <m:ctrlPr>
                            <a:rPr kumimoji="1" lang="en-US" sz="3200" b="0" i="1" smtClean="0">
                              <a:solidFill>
                                <a:schemeClr val="tx2"/>
                              </a:solidFill>
                              <a:latin typeface="Cambria Math" panose="02040503050406030204" pitchFamily="18" charset="0"/>
                              <a:ea typeface="Cambria Math"/>
                            </a:rPr>
                          </m:ctrlPr>
                        </m:fPr>
                        <m:num>
                          <m:r>
                            <a:rPr kumimoji="1" lang="en-US" sz="3200" b="0" i="1" smtClean="0">
                              <a:solidFill>
                                <a:schemeClr val="tx2"/>
                              </a:solidFill>
                              <a:latin typeface="Cambria Math"/>
                              <a:ea typeface="Cambria Math"/>
                            </a:rPr>
                            <m:t>5</m:t>
                          </m:r>
                          <m:r>
                            <a:rPr kumimoji="1" lang="en-US" sz="3200" b="0" i="1" smtClean="0">
                              <a:solidFill>
                                <a:schemeClr val="tx2"/>
                              </a:solidFill>
                              <a:latin typeface="Cambria Math"/>
                              <a:ea typeface="Cambria Math"/>
                            </a:rPr>
                            <m:t>𝑣</m:t>
                          </m:r>
                          <m:sSup>
                            <m:sSupPr>
                              <m:ctrlPr>
                                <a:rPr kumimoji="1" lang="en-US" sz="3200" b="0" i="1" smtClean="0">
                                  <a:solidFill>
                                    <a:schemeClr val="tx2"/>
                                  </a:solidFill>
                                  <a:latin typeface="Cambria Math" panose="02040503050406030204" pitchFamily="18" charset="0"/>
                                  <a:ea typeface="Cambria Math"/>
                                </a:rPr>
                              </m:ctrlPr>
                            </m:sSupPr>
                            <m:e>
                              <m:r>
                                <a:rPr kumimoji="1" lang="en-US" sz="3200" b="0" i="1" smtClean="0">
                                  <a:solidFill>
                                    <a:schemeClr val="tx2"/>
                                  </a:solidFill>
                                  <a:latin typeface="Cambria Math"/>
                                  <a:ea typeface="Cambria Math"/>
                                </a:rPr>
                                <m:t>𝐿</m:t>
                              </m:r>
                            </m:e>
                            <m:sup>
                              <m:r>
                                <a:rPr kumimoji="1" lang="en-US" sz="3200" b="0" i="1" smtClean="0">
                                  <a:solidFill>
                                    <a:schemeClr val="tx2"/>
                                  </a:solidFill>
                                  <a:latin typeface="Cambria Math"/>
                                  <a:ea typeface="Cambria Math"/>
                                </a:rPr>
                                <m:t>3</m:t>
                              </m:r>
                            </m:sup>
                          </m:sSup>
                        </m:num>
                        <m:den>
                          <m:r>
                            <a:rPr kumimoji="1" lang="en-US" sz="3200" b="0" i="1" smtClean="0">
                              <a:solidFill>
                                <a:schemeClr val="tx2"/>
                              </a:solidFill>
                              <a:latin typeface="Cambria Math"/>
                              <a:ea typeface="Cambria Math"/>
                            </a:rPr>
                            <m:t>8</m:t>
                          </m:r>
                          <m:r>
                            <a:rPr kumimoji="1" lang="en-US" sz="3200" b="0" i="1" smtClean="0">
                              <a:solidFill>
                                <a:schemeClr val="tx2"/>
                              </a:solidFill>
                              <a:latin typeface="Cambria Math"/>
                              <a:ea typeface="Cambria Math"/>
                            </a:rPr>
                            <m:t>𝐸𝐴𝑊</m:t>
                          </m:r>
                        </m:den>
                      </m:f>
                      <m:r>
                        <a:rPr kumimoji="1" lang="en-US" sz="3200" b="0" i="1" smtClean="0">
                          <a:solidFill>
                            <a:schemeClr val="tx2"/>
                          </a:solidFill>
                          <a:latin typeface="Cambria Math"/>
                          <a:ea typeface="Cambria Math"/>
                        </a:rPr>
                        <m:t>+</m:t>
                      </m:r>
                      <m:f>
                        <m:fPr>
                          <m:ctrlPr>
                            <a:rPr kumimoji="1" lang="en-US" sz="3200" b="0" i="1" smtClean="0">
                              <a:solidFill>
                                <a:schemeClr val="tx2"/>
                              </a:solidFill>
                              <a:latin typeface="Cambria Math" panose="02040503050406030204" pitchFamily="18" charset="0"/>
                              <a:ea typeface="Cambria Math"/>
                            </a:rPr>
                          </m:ctrlPr>
                        </m:fPr>
                        <m:num>
                          <m:r>
                            <a:rPr kumimoji="1" lang="en-US" sz="3200" b="0" i="1" smtClean="0">
                              <a:solidFill>
                                <a:schemeClr val="tx2"/>
                              </a:solidFill>
                              <a:latin typeface="Cambria Math"/>
                              <a:ea typeface="Cambria Math"/>
                            </a:rPr>
                            <m:t>0.25</m:t>
                          </m:r>
                          <m:r>
                            <a:rPr kumimoji="1" lang="en-US" sz="3200" b="0" i="1" smtClean="0">
                              <a:solidFill>
                                <a:schemeClr val="tx2"/>
                              </a:solidFill>
                              <a:latin typeface="Cambria Math"/>
                              <a:ea typeface="Cambria Math"/>
                            </a:rPr>
                            <m:t>𝑣𝐿</m:t>
                          </m:r>
                        </m:num>
                        <m:den>
                          <m:r>
                            <a:rPr kumimoji="1" lang="en-US" sz="3200" b="0" i="1" smtClean="0">
                              <a:solidFill>
                                <a:schemeClr val="tx2"/>
                              </a:solidFill>
                              <a:latin typeface="Cambria Math"/>
                              <a:ea typeface="Cambria Math"/>
                            </a:rPr>
                            <m:t>1,000</m:t>
                          </m:r>
                          <m:sSub>
                            <m:sSubPr>
                              <m:ctrlPr>
                                <a:rPr kumimoji="1" lang="en-US" sz="3200" b="0" i="1" smtClean="0">
                                  <a:solidFill>
                                    <a:schemeClr val="tx2"/>
                                  </a:solidFill>
                                  <a:latin typeface="Cambria Math" panose="02040503050406030204" pitchFamily="18" charset="0"/>
                                  <a:ea typeface="Cambria Math"/>
                                </a:rPr>
                              </m:ctrlPr>
                            </m:sSubPr>
                            <m:e>
                              <m:r>
                                <a:rPr kumimoji="1" lang="en-US" sz="3200" b="0" i="1" smtClean="0">
                                  <a:solidFill>
                                    <a:schemeClr val="tx2"/>
                                  </a:solidFill>
                                  <a:latin typeface="Cambria Math"/>
                                  <a:ea typeface="Cambria Math"/>
                                </a:rPr>
                                <m:t>𝐺</m:t>
                              </m:r>
                            </m:e>
                            <m:sub>
                              <m:r>
                                <a:rPr kumimoji="1" lang="en-US" sz="3200" b="0" i="1" smtClean="0">
                                  <a:solidFill>
                                    <a:schemeClr val="tx2"/>
                                  </a:solidFill>
                                  <a:latin typeface="Cambria Math"/>
                                  <a:ea typeface="Cambria Math"/>
                                </a:rPr>
                                <m:t>𝑎</m:t>
                              </m:r>
                            </m:sub>
                          </m:sSub>
                        </m:den>
                      </m:f>
                      <m:r>
                        <a:rPr kumimoji="1" lang="en-US" sz="3200" b="0" i="1" smtClean="0">
                          <a:solidFill>
                            <a:schemeClr val="tx2"/>
                          </a:solidFill>
                          <a:latin typeface="Cambria Math"/>
                          <a:ea typeface="Cambria Math"/>
                        </a:rPr>
                        <m:t>+</m:t>
                      </m:r>
                      <m:f>
                        <m:fPr>
                          <m:ctrlPr>
                            <a:rPr kumimoji="1" lang="en-US" sz="3200" b="0" i="1" smtClean="0">
                              <a:solidFill>
                                <a:schemeClr val="tx2"/>
                              </a:solidFill>
                              <a:latin typeface="Cambria Math" panose="02040503050406030204" pitchFamily="18" charset="0"/>
                              <a:ea typeface="Cambria Math"/>
                            </a:rPr>
                          </m:ctrlPr>
                        </m:fPr>
                        <m:num>
                          <m:nary>
                            <m:naryPr>
                              <m:chr m:val="∑"/>
                              <m:subHide m:val="on"/>
                              <m:supHide m:val="on"/>
                              <m:ctrlPr>
                                <a:rPr kumimoji="1" lang="en-US" sz="3200" b="0" i="1" smtClean="0">
                                  <a:solidFill>
                                    <a:schemeClr val="tx2"/>
                                  </a:solidFill>
                                  <a:latin typeface="Cambria Math" panose="02040503050406030204" pitchFamily="18" charset="0"/>
                                  <a:ea typeface="Cambria Math"/>
                                </a:rPr>
                              </m:ctrlPr>
                            </m:naryPr>
                            <m:sub/>
                            <m:sup/>
                            <m:e>
                              <m:r>
                                <a:rPr kumimoji="1" lang="en-US" sz="3200" b="0" i="1" smtClean="0">
                                  <a:solidFill>
                                    <a:schemeClr val="tx2"/>
                                  </a:solidFill>
                                  <a:latin typeface="Cambria Math"/>
                                  <a:ea typeface="Cambria Math"/>
                                </a:rPr>
                                <m:t>(</m:t>
                              </m:r>
                              <m:sSub>
                                <m:sSubPr>
                                  <m:ctrlPr>
                                    <a:rPr kumimoji="1" lang="en-US" sz="3200" b="0" i="1" smtClean="0">
                                      <a:solidFill>
                                        <a:schemeClr val="tx2"/>
                                      </a:solidFill>
                                      <a:latin typeface="Cambria Math" panose="02040503050406030204" pitchFamily="18" charset="0"/>
                                      <a:ea typeface="Cambria Math"/>
                                    </a:rPr>
                                  </m:ctrlPr>
                                </m:sSubPr>
                                <m:e>
                                  <m:r>
                                    <a:rPr kumimoji="1" lang="en-US" sz="3200" b="0" i="1" smtClean="0">
                                      <a:solidFill>
                                        <a:schemeClr val="tx2"/>
                                      </a:solidFill>
                                      <a:latin typeface="Cambria Math"/>
                                      <a:ea typeface="Cambria Math"/>
                                    </a:rPr>
                                    <m:t>𝑥</m:t>
                                  </m:r>
                                  <m:r>
                                    <a:rPr kumimoji="1" lang="en-US" sz="3200" b="0" i="1" smtClean="0">
                                      <a:solidFill>
                                        <a:schemeClr val="tx2"/>
                                      </a:solidFill>
                                      <a:latin typeface="Cambria Math"/>
                                      <a:ea typeface="Cambria Math"/>
                                    </a:rPr>
                                    <m:t>∆</m:t>
                                  </m:r>
                                </m:e>
                                <m:sub>
                                  <m:r>
                                    <a:rPr kumimoji="1" lang="en-US" sz="3200" b="0" i="1" smtClean="0">
                                      <a:solidFill>
                                        <a:schemeClr val="tx2"/>
                                      </a:solidFill>
                                      <a:latin typeface="Cambria Math"/>
                                      <a:ea typeface="Cambria Math"/>
                                    </a:rPr>
                                    <m:t>𝑐</m:t>
                                  </m:r>
                                </m:sub>
                              </m:sSub>
                              <m:r>
                                <a:rPr kumimoji="1" lang="en-US" sz="3200" b="0" i="1" smtClean="0">
                                  <a:solidFill>
                                    <a:schemeClr val="tx2"/>
                                  </a:solidFill>
                                  <a:latin typeface="Cambria Math"/>
                                  <a:ea typeface="Cambria Math"/>
                                </a:rPr>
                                <m:t>)</m:t>
                              </m:r>
                            </m:e>
                          </m:nary>
                        </m:num>
                        <m:den>
                          <m:r>
                            <a:rPr kumimoji="1" lang="en-US" sz="3200" b="0" i="1" smtClean="0">
                              <a:solidFill>
                                <a:schemeClr val="tx2"/>
                              </a:solidFill>
                              <a:latin typeface="Cambria Math"/>
                              <a:ea typeface="Cambria Math"/>
                            </a:rPr>
                            <m:t>2</m:t>
                          </m:r>
                          <m:r>
                            <a:rPr kumimoji="1" lang="en-US" sz="3200" b="0" i="1" smtClean="0">
                              <a:solidFill>
                                <a:schemeClr val="tx2"/>
                              </a:solidFill>
                              <a:latin typeface="Cambria Math"/>
                              <a:ea typeface="Cambria Math"/>
                            </a:rPr>
                            <m:t>𝑊</m:t>
                          </m:r>
                        </m:den>
                      </m:f>
                    </m:oMath>
                  </m:oMathPara>
                </a14:m>
                <a:endParaRPr kumimoji="1" lang="en-US" sz="3200" dirty="0">
                  <a:solidFill>
                    <a:schemeClr val="tx2"/>
                  </a:solidFill>
                  <a:latin typeface="Georgia" panose="02040502050405020303" pitchFamily="18" charset="0"/>
                </a:endParaRPr>
              </a:p>
            </p:txBody>
          </p:sp>
        </mc:Choice>
        <mc:Fallback xmlns="">
          <p:sp>
            <p:nvSpPr>
              <p:cNvPr id="4" name="TextBox 3"/>
              <p:cNvSpPr txBox="1">
                <a:spLocks noRot="1" noChangeAspect="1" noMove="1" noResize="1" noEditPoints="1" noAdjustHandles="1" noChangeArrowheads="1" noChangeShapeType="1" noTextEdit="1"/>
              </p:cNvSpPr>
              <p:nvPr/>
            </p:nvSpPr>
            <p:spPr bwMode="auto">
              <a:xfrm>
                <a:off x="1593819" y="2679700"/>
                <a:ext cx="5800797" cy="1163640"/>
              </a:xfrm>
              <a:prstGeom prst="rect">
                <a:avLst/>
              </a:prstGeom>
              <a:blipFill rotWithShape="0">
                <a:blip r:embed="rId4"/>
                <a:stretch>
                  <a:fillRect/>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p:sp>
        <p:nvSpPr>
          <p:cNvPr id="5" name="Rectangle 4"/>
          <p:cNvSpPr/>
          <p:nvPr/>
        </p:nvSpPr>
        <p:spPr>
          <a:xfrm>
            <a:off x="2517935" y="1841691"/>
            <a:ext cx="4076693" cy="307777"/>
          </a:xfrm>
          <a:prstGeom prst="rect">
            <a:avLst/>
          </a:prstGeom>
        </p:spPr>
        <p:txBody>
          <a:bodyPr wrap="none" lIns="0" tIns="0" rIns="0" bIns="0">
            <a:spAutoFit/>
          </a:bodyPr>
          <a:lstStyle/>
          <a:p>
            <a:pPr algn="ctr"/>
            <a:r>
              <a:rPr lang="en-US" sz="2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AWC 2015 SDPWS Equation 4.2-1</a:t>
            </a:r>
            <a:endParaRPr lang="en-US" sz="2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endParaRPr>
          </a:p>
        </p:txBody>
      </p:sp>
      <p:sp>
        <p:nvSpPr>
          <p:cNvPr id="7" name="TextBox 6"/>
          <p:cNvSpPr txBox="1"/>
          <p:nvPr/>
        </p:nvSpPr>
        <p:spPr bwMode="auto">
          <a:xfrm>
            <a:off x="2852143" y="4858165"/>
            <a:ext cx="2908146" cy="800219"/>
          </a:xfrm>
          <a:prstGeom prst="rect">
            <a:avLst/>
          </a:prstGeom>
          <a:ln/>
          <a:extLst/>
        </p:spPr>
        <p:style>
          <a:lnRef idx="1">
            <a:schemeClr val="accent6"/>
          </a:lnRef>
          <a:fillRef idx="2">
            <a:schemeClr val="accent6"/>
          </a:fillRef>
          <a:effectRef idx="1">
            <a:schemeClr val="accent6"/>
          </a:effectRef>
          <a:fontRef idx="minor">
            <a:schemeClr val="dk1"/>
          </a:fontRef>
        </p:style>
        <p:txBody>
          <a:bodyPr wrap="none" lIns="91429" tIns="91440" rIns="91429" bIns="91440" rtlCol="0">
            <a:spAutoFit/>
          </a:bodyPr>
          <a:lstStyle/>
          <a:p>
            <a:pPr algn="ctr"/>
            <a:r>
              <a:rPr kumimoji="1" lang="en-US" sz="2000" dirty="0" smtClean="0">
                <a:solidFill>
                  <a:schemeClr val="bg2"/>
                </a:solidFill>
                <a:latin typeface="Arial" panose="020B0604020202020204" pitchFamily="34" charset="0"/>
                <a:cs typeface="Arial" panose="020B0604020202020204" pitchFamily="34" charset="0"/>
              </a:rPr>
              <a:t>Panel Shear and</a:t>
            </a:r>
            <a:br>
              <a:rPr kumimoji="1" lang="en-US" sz="2000" dirty="0" smtClean="0">
                <a:solidFill>
                  <a:schemeClr val="bg2"/>
                </a:solidFill>
                <a:latin typeface="Arial" panose="020B0604020202020204" pitchFamily="34" charset="0"/>
                <a:cs typeface="Arial" panose="020B0604020202020204" pitchFamily="34" charset="0"/>
              </a:rPr>
            </a:br>
            <a:r>
              <a:rPr kumimoji="1" lang="en-US" sz="2000" dirty="0" smtClean="0">
                <a:solidFill>
                  <a:schemeClr val="bg2"/>
                </a:solidFill>
                <a:latin typeface="Arial" panose="020B0604020202020204" pitchFamily="34" charset="0"/>
                <a:cs typeface="Arial" panose="020B0604020202020204" pitchFamily="34" charset="0"/>
              </a:rPr>
              <a:t>Fastener</a:t>
            </a:r>
            <a:r>
              <a:rPr kumimoji="1" lang="en-US" sz="2000" dirty="0">
                <a:solidFill>
                  <a:schemeClr val="bg2"/>
                </a:solidFill>
                <a:latin typeface="Arial" panose="020B0604020202020204" pitchFamily="34" charset="0"/>
                <a:cs typeface="Arial" panose="020B0604020202020204" pitchFamily="34" charset="0"/>
              </a:rPr>
              <a:t> </a:t>
            </a:r>
            <a:r>
              <a:rPr kumimoji="1" lang="en-US" sz="2000" dirty="0" smtClean="0">
                <a:solidFill>
                  <a:schemeClr val="bg2"/>
                </a:solidFill>
                <a:latin typeface="Arial" panose="020B0604020202020204" pitchFamily="34" charset="0"/>
                <a:cs typeface="Arial" panose="020B0604020202020204" pitchFamily="34" charset="0"/>
              </a:rPr>
              <a:t>Slip Deflection</a:t>
            </a:r>
            <a:endParaRPr kumimoji="1" lang="en-US" sz="2000" dirty="0">
              <a:solidFill>
                <a:schemeClr val="bg2"/>
              </a:solidFill>
              <a:latin typeface="Arial" panose="020B0604020202020204" pitchFamily="34" charset="0"/>
              <a:cs typeface="Arial" panose="020B0604020202020204" pitchFamily="34" charset="0"/>
            </a:endParaRPr>
          </a:p>
        </p:txBody>
      </p:sp>
      <p:sp>
        <p:nvSpPr>
          <p:cNvPr id="8" name="TextBox 7"/>
          <p:cNvSpPr txBox="1"/>
          <p:nvPr/>
        </p:nvSpPr>
        <p:spPr bwMode="auto">
          <a:xfrm>
            <a:off x="5950914" y="4864574"/>
            <a:ext cx="1826120" cy="800219"/>
          </a:xfrm>
          <a:prstGeom prst="rect">
            <a:avLst/>
          </a:prstGeom>
          <a:ln/>
          <a:extLst/>
        </p:spPr>
        <p:style>
          <a:lnRef idx="1">
            <a:schemeClr val="accent6"/>
          </a:lnRef>
          <a:fillRef idx="2">
            <a:schemeClr val="accent6"/>
          </a:fillRef>
          <a:effectRef idx="1">
            <a:schemeClr val="accent6"/>
          </a:effectRef>
          <a:fontRef idx="minor">
            <a:schemeClr val="dk1"/>
          </a:fontRef>
        </p:style>
        <p:txBody>
          <a:bodyPr wrap="none" lIns="91429" tIns="91440" rIns="91429" bIns="91440" rtlCol="0">
            <a:spAutoFit/>
          </a:bodyPr>
          <a:lstStyle/>
          <a:p>
            <a:pPr algn="ctr"/>
            <a:r>
              <a:rPr kumimoji="1" lang="en-US" sz="2000" dirty="0" smtClean="0">
                <a:solidFill>
                  <a:schemeClr val="bg2"/>
                </a:solidFill>
                <a:latin typeface="Arial" panose="020B0604020202020204" pitchFamily="34" charset="0"/>
                <a:cs typeface="Arial" panose="020B0604020202020204" pitchFamily="34" charset="0"/>
              </a:rPr>
              <a:t>Chord Splice</a:t>
            </a:r>
          </a:p>
          <a:p>
            <a:pPr algn="ctr"/>
            <a:r>
              <a:rPr kumimoji="1" lang="en-US" sz="2000" dirty="0" smtClean="0">
                <a:solidFill>
                  <a:schemeClr val="bg2"/>
                </a:solidFill>
                <a:latin typeface="Arial" panose="020B0604020202020204" pitchFamily="34" charset="0"/>
                <a:cs typeface="Arial" panose="020B0604020202020204" pitchFamily="34" charset="0"/>
              </a:rPr>
              <a:t>Slip Deflection</a:t>
            </a:r>
            <a:endParaRPr kumimoji="1" lang="en-US" sz="2000" dirty="0">
              <a:solidFill>
                <a:schemeClr val="bg2"/>
              </a:solidFill>
              <a:latin typeface="Arial" panose="020B0604020202020204" pitchFamily="34" charset="0"/>
              <a:cs typeface="Arial" panose="020B0604020202020204" pitchFamily="34" charset="0"/>
            </a:endParaRPr>
          </a:p>
        </p:txBody>
      </p:sp>
      <p:cxnSp>
        <p:nvCxnSpPr>
          <p:cNvPr id="14" name="Straight Connector 13"/>
          <p:cNvCxnSpPr/>
          <p:nvPr/>
        </p:nvCxnSpPr>
        <p:spPr>
          <a:xfrm>
            <a:off x="2605119" y="3924300"/>
            <a:ext cx="9525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16" name="Straight Connector 15"/>
          <p:cNvCxnSpPr/>
          <p:nvPr/>
        </p:nvCxnSpPr>
        <p:spPr>
          <a:xfrm>
            <a:off x="4051300" y="3924300"/>
            <a:ext cx="1479755"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18" name="Straight Connector 17"/>
          <p:cNvCxnSpPr/>
          <p:nvPr/>
        </p:nvCxnSpPr>
        <p:spPr>
          <a:xfrm>
            <a:off x="5960096" y="3924300"/>
            <a:ext cx="1278904"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20" name="Straight Connector 19"/>
          <p:cNvCxnSpPr/>
          <p:nvPr/>
        </p:nvCxnSpPr>
        <p:spPr>
          <a:xfrm flipV="1">
            <a:off x="1973780" y="3937948"/>
            <a:ext cx="875573" cy="952618"/>
          </a:xfrm>
          <a:prstGeom prst="line">
            <a:avLst/>
          </a:prstGeom>
        </p:spPr>
        <p:style>
          <a:lnRef idx="1">
            <a:schemeClr val="accent6"/>
          </a:lnRef>
          <a:fillRef idx="0">
            <a:schemeClr val="accent6"/>
          </a:fillRef>
          <a:effectRef idx="0">
            <a:schemeClr val="accent6"/>
          </a:effectRef>
          <a:fontRef idx="minor">
            <a:schemeClr val="tx1"/>
          </a:fontRef>
        </p:style>
      </p:cxnSp>
      <p:cxnSp>
        <p:nvCxnSpPr>
          <p:cNvPr id="22" name="Straight Connector 21"/>
          <p:cNvCxnSpPr>
            <a:stCxn id="7" idx="0"/>
          </p:cNvCxnSpPr>
          <p:nvPr/>
        </p:nvCxnSpPr>
        <p:spPr>
          <a:xfrm flipV="1">
            <a:off x="4306216" y="3924301"/>
            <a:ext cx="484961" cy="933864"/>
          </a:xfrm>
          <a:prstGeom prst="line">
            <a:avLst/>
          </a:prstGeom>
        </p:spPr>
        <p:style>
          <a:lnRef idx="1">
            <a:schemeClr val="accent6"/>
          </a:lnRef>
          <a:fillRef idx="0">
            <a:schemeClr val="accent6"/>
          </a:fillRef>
          <a:effectRef idx="0">
            <a:schemeClr val="accent6"/>
          </a:effectRef>
          <a:fontRef idx="minor">
            <a:schemeClr val="tx1"/>
          </a:fontRef>
        </p:style>
      </p:cxnSp>
      <p:cxnSp>
        <p:nvCxnSpPr>
          <p:cNvPr id="24" name="Straight Connector 23"/>
          <p:cNvCxnSpPr>
            <a:stCxn id="8" idx="0"/>
          </p:cNvCxnSpPr>
          <p:nvPr/>
        </p:nvCxnSpPr>
        <p:spPr>
          <a:xfrm flipH="1" flipV="1">
            <a:off x="6790620" y="3924300"/>
            <a:ext cx="73354" cy="940274"/>
          </a:xfrm>
          <a:prstGeom prst="line">
            <a:avLst/>
          </a:prstGeom>
        </p:spPr>
        <p:style>
          <a:lnRef idx="1">
            <a:schemeClr val="accent6"/>
          </a:lnRef>
          <a:fillRef idx="0">
            <a:schemeClr val="accent6"/>
          </a:fillRef>
          <a:effectRef idx="0">
            <a:schemeClr val="accent6"/>
          </a:effectRef>
          <a:fontRef idx="minor">
            <a:schemeClr val="tx1"/>
          </a:fontRef>
        </p:style>
      </p:cxnSp>
      <p:sp>
        <p:nvSpPr>
          <p:cNvPr id="15" name="TextBox 14"/>
          <p:cNvSpPr txBox="1"/>
          <p:nvPr/>
        </p:nvSpPr>
        <p:spPr bwMode="auto">
          <a:xfrm>
            <a:off x="6827441" y="6400800"/>
            <a:ext cx="184665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91440" rIns="0" bIns="0" rtlCol="0">
            <a:spAutoFit/>
          </a:bodyPr>
          <a:lstStyle/>
          <a:p>
            <a:pPr algn="r"/>
            <a:r>
              <a:rPr kumimoji="1" lang="en-US" sz="1200" dirty="0" smtClean="0">
                <a:solidFill>
                  <a:schemeClr val="accent5"/>
                </a:solidFill>
                <a:latin typeface="Arial" panose="020B0604020202020204" pitchFamily="34" charset="0"/>
                <a:cs typeface="Arial" panose="020B0604020202020204" pitchFamily="34" charset="0"/>
              </a:rPr>
              <a:t>DESIGN EXAMPLE SLIDE</a:t>
            </a:r>
            <a:endParaRPr kumimoji="1" lang="en-US" sz="1200" dirty="0">
              <a:solidFill>
                <a:schemeClr val="accent5"/>
              </a:solidFill>
              <a:latin typeface="Arial" panose="020B0604020202020204" pitchFamily="34" charset="0"/>
              <a:cs typeface="Arial" panose="020B0604020202020204" pitchFamily="34" charset="0"/>
            </a:endParaRPr>
          </a:p>
        </p:txBody>
      </p:sp>
      <p:sp>
        <p:nvSpPr>
          <p:cNvPr id="6" name="TextBox 5"/>
          <p:cNvSpPr txBox="1"/>
          <p:nvPr/>
        </p:nvSpPr>
        <p:spPr bwMode="auto">
          <a:xfrm>
            <a:off x="1310789" y="4863270"/>
            <a:ext cx="1325982" cy="800219"/>
          </a:xfrm>
          <a:prstGeom prst="rect">
            <a:avLst/>
          </a:prstGeom>
          <a:ln/>
          <a:extLst/>
        </p:spPr>
        <p:style>
          <a:lnRef idx="1">
            <a:schemeClr val="accent6"/>
          </a:lnRef>
          <a:fillRef idx="2">
            <a:schemeClr val="accent6"/>
          </a:fillRef>
          <a:effectRef idx="1">
            <a:schemeClr val="accent6"/>
          </a:effectRef>
          <a:fontRef idx="minor">
            <a:schemeClr val="dk1"/>
          </a:fontRef>
        </p:style>
        <p:txBody>
          <a:bodyPr wrap="none" lIns="91429" tIns="91440" rIns="91429" bIns="91440" rtlCol="0">
            <a:spAutoFit/>
          </a:bodyPr>
          <a:lstStyle/>
          <a:p>
            <a:pPr algn="ctr"/>
            <a:r>
              <a:rPr kumimoji="1" lang="en-US" sz="2000" dirty="0" smtClean="0">
                <a:solidFill>
                  <a:schemeClr val="bg2"/>
                </a:solidFill>
                <a:latin typeface="Arial" panose="020B0604020202020204" pitchFamily="34" charset="0"/>
                <a:cs typeface="Arial" panose="020B0604020202020204" pitchFamily="34" charset="0"/>
              </a:rPr>
              <a:t>Bending</a:t>
            </a:r>
          </a:p>
          <a:p>
            <a:pPr algn="ctr"/>
            <a:r>
              <a:rPr kumimoji="1" lang="en-US" sz="2000" dirty="0" smtClean="0">
                <a:solidFill>
                  <a:schemeClr val="bg2"/>
                </a:solidFill>
                <a:latin typeface="Arial" panose="020B0604020202020204" pitchFamily="34" charset="0"/>
                <a:cs typeface="Arial" panose="020B0604020202020204" pitchFamily="34" charset="0"/>
              </a:rPr>
              <a:t>Deflection</a:t>
            </a:r>
            <a:endParaRPr kumimoji="1" lang="en-US" sz="2000" dirty="0">
              <a:solidFill>
                <a:schemeClr val="bg2"/>
              </a:solidFill>
              <a:latin typeface="Arial" panose="020B0604020202020204" pitchFamily="34" charset="0"/>
              <a:cs typeface="Arial" panose="020B0604020202020204" pitchFamily="34" charset="0"/>
            </a:endParaRPr>
          </a:p>
        </p:txBody>
      </p:sp>
      <p:pic>
        <p:nvPicPr>
          <p:cNvPr id="17" name="Picture 16"/>
          <p:cNvPicPr>
            <a:picLocks noChangeAspect="1"/>
          </p:cNvPicPr>
          <p:nvPr/>
        </p:nvPicPr>
        <p:blipFill>
          <a:blip r:embed="rId5"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457263" y="6495800"/>
            <a:ext cx="264160" cy="264160"/>
          </a:xfrm>
          <a:prstGeom prst="rect">
            <a:avLst/>
          </a:prstGeom>
        </p:spPr>
      </p:pic>
    </p:spTree>
    <p:custDataLst>
      <p:tags r:id="rId1"/>
    </p:custDataLst>
    <p:extLst>
      <p:ext uri="{BB962C8B-B14F-4D97-AF65-F5344CB8AC3E}">
        <p14:creationId xmlns:p14="http://schemas.microsoft.com/office/powerpoint/2010/main" val="471552379"/>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Bending Deflection</a:t>
            </a:r>
            <a:endParaRPr lang="en-US" dirty="0"/>
          </a:p>
        </p:txBody>
      </p:sp>
      <mc:AlternateContent xmlns:mc="http://schemas.openxmlformats.org/markup-compatibility/2006" xmlns:a14="http://schemas.microsoft.com/office/drawing/2010/main">
        <mc:Choice Requires="a14">
          <p:sp>
            <p:nvSpPr>
              <p:cNvPr id="4" name="TextBox 3"/>
              <p:cNvSpPr txBox="1"/>
              <p:nvPr/>
            </p:nvSpPr>
            <p:spPr bwMode="auto">
              <a:xfrm>
                <a:off x="2797778" y="1820945"/>
                <a:ext cx="3368144" cy="1080476"/>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a14:m>
                  <m:oMathPara xmlns:m="http://schemas.openxmlformats.org/officeDocument/2006/math">
                    <m:oMathParaPr>
                      <m:jc m:val="centerGroup"/>
                    </m:oMathParaPr>
                    <m:oMath xmlns:m="http://schemas.openxmlformats.org/officeDocument/2006/math">
                      <m:sSub>
                        <m:sSubPr>
                          <m:ctrlPr>
                            <a:rPr kumimoji="1" lang="en-US" sz="3200" i="1" smtClean="0">
                              <a:solidFill>
                                <a:schemeClr val="tx2"/>
                              </a:solidFill>
                              <a:latin typeface="Cambria Math" panose="02040503050406030204" pitchFamily="18" charset="0"/>
                            </a:rPr>
                          </m:ctrlPr>
                        </m:sSubPr>
                        <m:e>
                          <m:r>
                            <a:rPr kumimoji="1" lang="en-US" sz="3200" i="1" smtClean="0">
                              <a:solidFill>
                                <a:schemeClr val="tx2"/>
                              </a:solidFill>
                              <a:latin typeface="Cambria Math"/>
                              <a:ea typeface="Cambria Math"/>
                            </a:rPr>
                            <m:t>∆</m:t>
                          </m:r>
                        </m:e>
                        <m:sub>
                          <m:r>
                            <a:rPr kumimoji="1" lang="en-US" sz="3200" b="0" i="1" smtClean="0">
                              <a:solidFill>
                                <a:schemeClr val="tx2"/>
                              </a:solidFill>
                              <a:latin typeface="Cambria Math"/>
                            </a:rPr>
                            <m:t>𝐵𝑒𝑛𝑑𝑖𝑛𝑔</m:t>
                          </m:r>
                        </m:sub>
                      </m:sSub>
                      <m:r>
                        <a:rPr kumimoji="1" lang="en-US" sz="3200" b="0" i="1" smtClean="0">
                          <a:solidFill>
                            <a:schemeClr val="tx2"/>
                          </a:solidFill>
                          <a:latin typeface="Cambria Math"/>
                        </a:rPr>
                        <m:t>=</m:t>
                      </m:r>
                      <m:f>
                        <m:fPr>
                          <m:ctrlPr>
                            <a:rPr kumimoji="1" lang="en-US" sz="3200" b="0" i="1" smtClean="0">
                              <a:solidFill>
                                <a:schemeClr val="tx2"/>
                              </a:solidFill>
                              <a:latin typeface="Cambria Math" panose="02040503050406030204" pitchFamily="18" charset="0"/>
                            </a:rPr>
                          </m:ctrlPr>
                        </m:fPr>
                        <m:num>
                          <m:r>
                            <a:rPr kumimoji="1" lang="en-US" sz="3200" b="0" i="1" smtClean="0">
                              <a:solidFill>
                                <a:schemeClr val="tx2"/>
                              </a:solidFill>
                              <a:latin typeface="Cambria Math"/>
                            </a:rPr>
                            <m:t>5</m:t>
                          </m:r>
                          <m:r>
                            <a:rPr kumimoji="1" lang="en-US" sz="3200" b="0" i="1" smtClean="0">
                              <a:solidFill>
                                <a:schemeClr val="tx2"/>
                              </a:solidFill>
                              <a:latin typeface="Cambria Math"/>
                            </a:rPr>
                            <m:t>𝑣</m:t>
                          </m:r>
                          <m:sSup>
                            <m:sSupPr>
                              <m:ctrlPr>
                                <a:rPr kumimoji="1" lang="en-US" sz="3200" b="0" i="1" smtClean="0">
                                  <a:solidFill>
                                    <a:schemeClr val="tx2"/>
                                  </a:solidFill>
                                  <a:latin typeface="Cambria Math" panose="02040503050406030204" pitchFamily="18" charset="0"/>
                                </a:rPr>
                              </m:ctrlPr>
                            </m:sSupPr>
                            <m:e>
                              <m:r>
                                <a:rPr kumimoji="1" lang="en-US" sz="3200" b="0" i="1" smtClean="0">
                                  <a:solidFill>
                                    <a:schemeClr val="tx2"/>
                                  </a:solidFill>
                                  <a:latin typeface="Cambria Math"/>
                                </a:rPr>
                                <m:t>𝐿</m:t>
                              </m:r>
                            </m:e>
                            <m:sup>
                              <m:r>
                                <a:rPr kumimoji="1" lang="en-US" sz="3200" b="0" i="1" smtClean="0">
                                  <a:solidFill>
                                    <a:schemeClr val="tx2"/>
                                  </a:solidFill>
                                  <a:latin typeface="Cambria Math"/>
                                </a:rPr>
                                <m:t>3</m:t>
                              </m:r>
                            </m:sup>
                          </m:sSup>
                        </m:num>
                        <m:den>
                          <m:r>
                            <a:rPr kumimoji="1" lang="en-US" sz="3200" b="0" i="1" smtClean="0">
                              <a:solidFill>
                                <a:schemeClr val="tx2"/>
                              </a:solidFill>
                              <a:latin typeface="Cambria Math"/>
                            </a:rPr>
                            <m:t>8</m:t>
                          </m:r>
                          <m:r>
                            <a:rPr kumimoji="1" lang="en-US" sz="3200" b="0" i="1" smtClean="0">
                              <a:solidFill>
                                <a:schemeClr val="tx2"/>
                              </a:solidFill>
                              <a:latin typeface="Cambria Math"/>
                            </a:rPr>
                            <m:t>𝐸𝐴𝑊</m:t>
                          </m:r>
                        </m:den>
                      </m:f>
                    </m:oMath>
                  </m:oMathPara>
                </a14:m>
                <a:endParaRPr kumimoji="1" lang="en-US" sz="3200" dirty="0">
                  <a:solidFill>
                    <a:schemeClr val="tx2"/>
                  </a:solidFill>
                  <a:latin typeface="Georgia" panose="02040502050405020303" pitchFamily="18" charset="0"/>
                </a:endParaRPr>
              </a:p>
            </p:txBody>
          </p:sp>
        </mc:Choice>
        <mc:Fallback xmlns="">
          <p:sp>
            <p:nvSpPr>
              <p:cNvPr id="4" name="TextBox 3"/>
              <p:cNvSpPr txBox="1">
                <a:spLocks noRot="1" noChangeAspect="1" noMove="1" noResize="1" noEditPoints="1" noAdjustHandles="1" noChangeArrowheads="1" noChangeShapeType="1" noTextEdit="1"/>
              </p:cNvSpPr>
              <p:nvPr/>
            </p:nvSpPr>
            <p:spPr bwMode="auto">
              <a:xfrm>
                <a:off x="2797778" y="1820945"/>
                <a:ext cx="3368144" cy="1080476"/>
              </a:xfrm>
              <a:prstGeom prst="rect">
                <a:avLst/>
              </a:prstGeom>
              <a:blipFill rotWithShape="0">
                <a:blip r:embed="rId4"/>
                <a:stretch>
                  <a:fillRect/>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p:sp>
        <p:nvSpPr>
          <p:cNvPr id="13" name="TextBox 12"/>
          <p:cNvSpPr txBox="1"/>
          <p:nvPr/>
        </p:nvSpPr>
        <p:spPr bwMode="auto">
          <a:xfrm>
            <a:off x="6827441" y="6400800"/>
            <a:ext cx="184665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91440" rIns="0" bIns="0" rtlCol="0">
            <a:spAutoFit/>
          </a:bodyPr>
          <a:lstStyle/>
          <a:p>
            <a:pPr algn="r"/>
            <a:r>
              <a:rPr kumimoji="1" lang="en-US" sz="1200" dirty="0" smtClean="0">
                <a:solidFill>
                  <a:schemeClr val="accent5"/>
                </a:solidFill>
                <a:latin typeface="Arial" panose="020B0604020202020204" pitchFamily="34" charset="0"/>
                <a:cs typeface="Arial" panose="020B0604020202020204" pitchFamily="34" charset="0"/>
              </a:rPr>
              <a:t>DESIGN EXAMPLE SLIDE</a:t>
            </a:r>
            <a:endParaRPr kumimoji="1" lang="en-US" sz="1200" dirty="0">
              <a:solidFill>
                <a:schemeClr val="accent5"/>
              </a:solidFill>
              <a:latin typeface="Arial" panose="020B0604020202020204" pitchFamily="34" charset="0"/>
              <a:cs typeface="Arial" panose="020B0604020202020204" pitchFamily="34" charset="0"/>
            </a:endParaRPr>
          </a:p>
        </p:txBody>
      </p:sp>
      <p:sp>
        <p:nvSpPr>
          <p:cNvPr id="14" name="Rounded Rectangle 13"/>
          <p:cNvSpPr/>
          <p:nvPr/>
        </p:nvSpPr>
        <p:spPr>
          <a:xfrm>
            <a:off x="458788" y="3670300"/>
            <a:ext cx="8218487" cy="2491649"/>
          </a:xfrm>
          <a:prstGeom prst="roundRect">
            <a:avLst/>
          </a:prstGeom>
        </p:spPr>
        <p:style>
          <a:lnRef idx="1">
            <a:schemeClr val="accent3"/>
          </a:lnRef>
          <a:fillRef idx="2">
            <a:schemeClr val="accent3"/>
          </a:fillRef>
          <a:effectRef idx="1">
            <a:schemeClr val="accent3"/>
          </a:effectRef>
          <a:fontRef idx="minor">
            <a:schemeClr val="dk1"/>
          </a:fontRef>
        </p:style>
        <p:txBody>
          <a:bodyPr bIns="91440" rtlCol="0" anchor="b"/>
          <a:lstStyle/>
          <a:p>
            <a:pPr lvl="1"/>
            <a:r>
              <a:rPr lang="en-US" sz="2000" dirty="0" smtClean="0">
                <a:solidFill>
                  <a:schemeClr val="bg2"/>
                </a:solidFill>
                <a:latin typeface="Georgia" panose="02040502050405020303" pitchFamily="18" charset="0"/>
              </a:rPr>
              <a:t>	</a:t>
            </a:r>
            <a:r>
              <a:rPr lang="en-US" sz="2000" dirty="0" smtClean="0">
                <a:solidFill>
                  <a:schemeClr val="bg2"/>
                </a:solidFill>
                <a:latin typeface="Georgia" panose="02040502050405020303" pitchFamily="18" charset="0"/>
                <a:cs typeface="Arial" panose="020B0604020202020204" pitchFamily="34" charset="0"/>
              </a:rPr>
              <a:t>=</a:t>
            </a:r>
            <a:r>
              <a:rPr lang="en-US" sz="2000" dirty="0" smtClean="0">
                <a:solidFill>
                  <a:schemeClr val="bg2"/>
                </a:solidFill>
                <a:latin typeface="Arial" panose="020B0604020202020204" pitchFamily="34" charset="0"/>
                <a:cs typeface="Arial" panose="020B0604020202020204" pitchFamily="34" charset="0"/>
              </a:rPr>
              <a:t> </a:t>
            </a:r>
            <a:r>
              <a:rPr kumimoji="1" lang="en-US" sz="2000" dirty="0" smtClean="0">
                <a:solidFill>
                  <a:schemeClr val="bg2"/>
                </a:solidFill>
                <a:latin typeface="Arial" panose="020B0604020202020204" pitchFamily="34" charset="0"/>
                <a:cs typeface="Arial" panose="020B0604020202020204" pitchFamily="34" charset="0"/>
              </a:rPr>
              <a:t>diaphragm length (feet)</a:t>
            </a:r>
            <a:br>
              <a:rPr kumimoji="1" lang="en-US" sz="2000" dirty="0" smtClean="0">
                <a:solidFill>
                  <a:schemeClr val="bg2"/>
                </a:solidFill>
                <a:latin typeface="Arial" panose="020B0604020202020204" pitchFamily="34" charset="0"/>
                <a:cs typeface="Arial" panose="020B0604020202020204" pitchFamily="34" charset="0"/>
              </a:rPr>
            </a:br>
            <a:r>
              <a:rPr kumimoji="1" lang="en-US" sz="2000" dirty="0" smtClean="0">
                <a:solidFill>
                  <a:schemeClr val="bg2"/>
                </a:solidFill>
                <a:latin typeface="Arial" panose="020B0604020202020204" pitchFamily="34" charset="0"/>
                <a:cs typeface="Arial" panose="020B0604020202020204" pitchFamily="34" charset="0"/>
              </a:rPr>
              <a:t>	</a:t>
            </a:r>
            <a:r>
              <a:rPr lang="en-US" sz="2000" dirty="0">
                <a:solidFill>
                  <a:schemeClr val="bg2"/>
                </a:solidFill>
                <a:latin typeface="Georgia" panose="02040502050405020303" pitchFamily="18" charset="0"/>
                <a:cs typeface="Arial" panose="020B0604020202020204" pitchFamily="34" charset="0"/>
              </a:rPr>
              <a:t>=</a:t>
            </a:r>
            <a:r>
              <a:rPr lang="en-US" sz="2000" dirty="0">
                <a:solidFill>
                  <a:schemeClr val="bg2"/>
                </a:solidFill>
                <a:latin typeface="Arial" panose="020B0604020202020204" pitchFamily="34" charset="0"/>
                <a:cs typeface="Arial" panose="020B0604020202020204" pitchFamily="34" charset="0"/>
              </a:rPr>
              <a:t> shear (</a:t>
            </a:r>
            <a:r>
              <a:rPr lang="en-US" sz="2000" dirty="0" err="1">
                <a:solidFill>
                  <a:schemeClr val="bg2"/>
                </a:solidFill>
                <a:latin typeface="Arial" panose="020B0604020202020204" pitchFamily="34" charset="0"/>
                <a:cs typeface="Arial" panose="020B0604020202020204" pitchFamily="34" charset="0"/>
              </a:rPr>
              <a:t>plf</a:t>
            </a:r>
            <a:r>
              <a:rPr lang="en-US" sz="2000" dirty="0" smtClean="0">
                <a:solidFill>
                  <a:schemeClr val="bg2"/>
                </a:solidFill>
                <a:latin typeface="Arial" panose="020B0604020202020204" pitchFamily="34" charset="0"/>
                <a:cs typeface="Arial" panose="020B0604020202020204" pitchFamily="34" charset="0"/>
              </a:rPr>
              <a:t>)</a:t>
            </a:r>
            <a:endParaRPr lang="en-US" sz="2000" b="1" i="1" dirty="0" smtClean="0">
              <a:solidFill>
                <a:schemeClr val="bg2"/>
              </a:solidFill>
              <a:latin typeface="Arial" panose="020B0604020202020204" pitchFamily="34" charset="0"/>
              <a:cs typeface="Arial" panose="020B0604020202020204" pitchFamily="34" charset="0"/>
            </a:endParaRPr>
          </a:p>
          <a:p>
            <a:r>
              <a:rPr lang="en-US" sz="2000" dirty="0" smtClean="0">
                <a:solidFill>
                  <a:schemeClr val="bg2"/>
                </a:solidFill>
                <a:latin typeface="Arial" panose="020B0604020202020204" pitchFamily="34" charset="0"/>
                <a:cs typeface="Arial" panose="020B0604020202020204" pitchFamily="34" charset="0"/>
              </a:rPr>
              <a:t>	</a:t>
            </a:r>
            <a:r>
              <a:rPr lang="en-US" sz="2000" dirty="0" smtClean="0">
                <a:solidFill>
                  <a:schemeClr val="bg2"/>
                </a:solidFill>
                <a:latin typeface="Georgia" panose="02040502050405020303" pitchFamily="18" charset="0"/>
                <a:cs typeface="Arial" panose="020B0604020202020204" pitchFamily="34" charset="0"/>
              </a:rPr>
              <a:t>=</a:t>
            </a:r>
            <a:r>
              <a:rPr lang="en-US" sz="2000" dirty="0" smtClean="0">
                <a:solidFill>
                  <a:schemeClr val="bg2"/>
                </a:solidFill>
                <a:latin typeface="Arial" panose="020B0604020202020204" pitchFamily="34" charset="0"/>
                <a:cs typeface="Arial" panose="020B0604020202020204" pitchFamily="34" charset="0"/>
              </a:rPr>
              <a:t> chord modulus of elasticity (psi)</a:t>
            </a:r>
            <a:br>
              <a:rPr lang="en-US" sz="2000" dirty="0" smtClean="0">
                <a:solidFill>
                  <a:schemeClr val="bg2"/>
                </a:solidFill>
                <a:latin typeface="Arial" panose="020B0604020202020204" pitchFamily="34" charset="0"/>
                <a:cs typeface="Arial" panose="020B0604020202020204" pitchFamily="34" charset="0"/>
              </a:rPr>
            </a:br>
            <a:r>
              <a:rPr lang="en-US" sz="2000" dirty="0" smtClean="0">
                <a:solidFill>
                  <a:schemeClr val="bg2"/>
                </a:solidFill>
                <a:latin typeface="Arial" panose="020B0604020202020204" pitchFamily="34" charset="0"/>
                <a:cs typeface="Arial" panose="020B0604020202020204" pitchFamily="34" charset="0"/>
              </a:rPr>
              <a:t>	</a:t>
            </a:r>
            <a:r>
              <a:rPr lang="en-US" sz="2000" dirty="0" smtClean="0">
                <a:solidFill>
                  <a:schemeClr val="bg2"/>
                </a:solidFill>
                <a:latin typeface="Georgia" panose="02040502050405020303" pitchFamily="18" charset="0"/>
                <a:cs typeface="Arial" panose="020B0604020202020204" pitchFamily="34" charset="0"/>
              </a:rPr>
              <a:t>=</a:t>
            </a:r>
            <a:r>
              <a:rPr lang="en-US" sz="2000" dirty="0" smtClean="0">
                <a:solidFill>
                  <a:schemeClr val="bg2"/>
                </a:solidFill>
                <a:latin typeface="Arial" panose="020B0604020202020204" pitchFamily="34" charset="0"/>
                <a:cs typeface="Arial" panose="020B0604020202020204" pitchFamily="34" charset="0"/>
              </a:rPr>
              <a:t> area of chord (in</a:t>
            </a:r>
            <a:r>
              <a:rPr lang="en-US" sz="2000" baseline="30000" dirty="0" smtClean="0">
                <a:solidFill>
                  <a:schemeClr val="bg2"/>
                </a:solidFill>
                <a:latin typeface="Arial" panose="020B0604020202020204" pitchFamily="34" charset="0"/>
                <a:cs typeface="Arial" panose="020B0604020202020204" pitchFamily="34" charset="0"/>
              </a:rPr>
              <a:t>2</a:t>
            </a:r>
            <a:r>
              <a:rPr lang="en-US" sz="2000" dirty="0" smtClean="0">
                <a:solidFill>
                  <a:schemeClr val="bg2"/>
                </a:solidFill>
                <a:latin typeface="Arial" panose="020B0604020202020204" pitchFamily="34" charset="0"/>
                <a:cs typeface="Arial" panose="020B0604020202020204" pitchFamily="34" charset="0"/>
              </a:rPr>
              <a:t>)</a:t>
            </a:r>
          </a:p>
          <a:p>
            <a:r>
              <a:rPr lang="en-US" sz="2000" b="1" i="1" dirty="0" smtClean="0">
                <a:solidFill>
                  <a:schemeClr val="bg2"/>
                </a:solidFill>
                <a:latin typeface="Arial" panose="020B0604020202020204" pitchFamily="34" charset="0"/>
                <a:cs typeface="Arial" panose="020B0604020202020204" pitchFamily="34" charset="0"/>
              </a:rPr>
              <a:t>	</a:t>
            </a:r>
            <a:r>
              <a:rPr lang="en-US" sz="2000" dirty="0" smtClean="0">
                <a:solidFill>
                  <a:schemeClr val="bg2"/>
                </a:solidFill>
                <a:latin typeface="Georgia" panose="02040502050405020303" pitchFamily="18" charset="0"/>
                <a:cs typeface="Arial" panose="020B0604020202020204" pitchFamily="34" charset="0"/>
              </a:rPr>
              <a:t>=</a:t>
            </a:r>
            <a:r>
              <a:rPr lang="en-US" sz="2000" dirty="0" smtClean="0">
                <a:solidFill>
                  <a:schemeClr val="bg2"/>
                </a:solidFill>
                <a:latin typeface="Arial" panose="020B0604020202020204" pitchFamily="34" charset="0"/>
                <a:cs typeface="Arial" panose="020B0604020202020204" pitchFamily="34" charset="0"/>
              </a:rPr>
              <a:t> diaphragm width (feet)</a:t>
            </a:r>
            <a:endParaRPr lang="en-US" sz="2000" b="1" i="1" dirty="0" smtClean="0">
              <a:solidFill>
                <a:schemeClr val="bg2"/>
              </a:solidFill>
              <a:latin typeface="Arial" panose="020B0604020202020204" pitchFamily="34" charset="0"/>
              <a:cs typeface="Arial" panose="020B0604020202020204" pitchFamily="34" charset="0"/>
            </a:endParaRPr>
          </a:p>
        </p:txBody>
      </p:sp>
      <p:sp>
        <p:nvSpPr>
          <p:cNvPr id="15" name="TextBox 14"/>
          <p:cNvSpPr txBox="1"/>
          <p:nvPr/>
        </p:nvSpPr>
        <p:spPr bwMode="auto">
          <a:xfrm>
            <a:off x="3869923" y="3857790"/>
            <a:ext cx="139621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lgn="ctr"/>
            <a:r>
              <a:rPr kumimoji="1" lang="en-US" sz="2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Parameters</a:t>
            </a:r>
            <a:endParaRPr kumimoji="1" lang="en-US" sz="2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endParaRPr>
          </a:p>
        </p:txBody>
      </p:sp>
      <mc:AlternateContent xmlns:mc="http://schemas.openxmlformats.org/markup-compatibility/2006" xmlns:a14="http://schemas.microsoft.com/office/drawing/2010/main">
        <mc:Choice Requires="a14">
          <p:sp>
            <p:nvSpPr>
              <p:cNvPr id="16" name="Rectangle 15"/>
              <p:cNvSpPr/>
              <p:nvPr/>
            </p:nvSpPr>
            <p:spPr>
              <a:xfrm>
                <a:off x="1213279" y="5574523"/>
                <a:ext cx="533929" cy="430887"/>
              </a:xfrm>
              <a:prstGeom prst="rect">
                <a:avLst/>
              </a:prstGeom>
            </p:spPr>
            <p:txBody>
              <a:bodyPr wrap="none">
                <a:spAutoFit/>
              </a:bodyPr>
              <a:lstStyle/>
              <a:p>
                <a:pPr lvl="0"/>
                <a14:m>
                  <m:oMathPara xmlns:m="http://schemas.openxmlformats.org/officeDocument/2006/math">
                    <m:oMathParaPr>
                      <m:jc m:val="centerGroup"/>
                    </m:oMathParaPr>
                    <m:oMath xmlns:m="http://schemas.openxmlformats.org/officeDocument/2006/math">
                      <m:r>
                        <a:rPr lang="en-US" sz="2200" b="0" i="1" smtClean="0">
                          <a:solidFill>
                            <a:schemeClr val="tx2"/>
                          </a:solidFill>
                          <a:latin typeface="Cambria Math"/>
                        </a:rPr>
                        <m:t>𝑊</m:t>
                      </m:r>
                    </m:oMath>
                  </m:oMathPara>
                </a14:m>
                <a:endParaRPr lang="en-US" sz="2200" dirty="0">
                  <a:solidFill>
                    <a:schemeClr val="tx2"/>
                  </a:solidFill>
                </a:endParaRPr>
              </a:p>
            </p:txBody>
          </p:sp>
        </mc:Choice>
        <mc:Fallback xmlns="">
          <p:sp>
            <p:nvSpPr>
              <p:cNvPr id="16" name="Rectangle 15"/>
              <p:cNvSpPr>
                <a:spLocks noRot="1" noChangeAspect="1" noMove="1" noResize="1" noEditPoints="1" noAdjustHandles="1" noChangeArrowheads="1" noChangeShapeType="1" noTextEdit="1"/>
              </p:cNvSpPr>
              <p:nvPr/>
            </p:nvSpPr>
            <p:spPr>
              <a:xfrm>
                <a:off x="1213279" y="5574523"/>
                <a:ext cx="533929" cy="430887"/>
              </a:xfrm>
              <a:prstGeom prst="rect">
                <a:avLst/>
              </a:prstGeom>
              <a:blipFill rotWithShape="0">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7" name="Rectangle 16"/>
              <p:cNvSpPr/>
              <p:nvPr/>
            </p:nvSpPr>
            <p:spPr>
              <a:xfrm>
                <a:off x="1209625" y="4666784"/>
                <a:ext cx="417357" cy="430887"/>
              </a:xfrm>
              <a:prstGeom prst="rect">
                <a:avLst/>
              </a:prstGeom>
            </p:spPr>
            <p:txBody>
              <a:bodyPr wrap="none">
                <a:spAutoFit/>
              </a:bodyPr>
              <a:lstStyle/>
              <a:p>
                <a:pPr lvl="0"/>
                <a14:m>
                  <m:oMathPara xmlns:m="http://schemas.openxmlformats.org/officeDocument/2006/math">
                    <m:oMathParaPr>
                      <m:jc m:val="centerGroup"/>
                    </m:oMathParaPr>
                    <m:oMath xmlns:m="http://schemas.openxmlformats.org/officeDocument/2006/math">
                      <m:r>
                        <a:rPr lang="en-US" sz="2200" b="0" i="1" smtClean="0">
                          <a:solidFill>
                            <a:schemeClr val="tx2"/>
                          </a:solidFill>
                          <a:latin typeface="Cambria Math"/>
                        </a:rPr>
                        <m:t>𝑣</m:t>
                      </m:r>
                    </m:oMath>
                  </m:oMathPara>
                </a14:m>
                <a:endParaRPr lang="en-US" sz="2200" dirty="0">
                  <a:solidFill>
                    <a:schemeClr val="tx2"/>
                  </a:solidFill>
                </a:endParaRPr>
              </a:p>
            </p:txBody>
          </p:sp>
        </mc:Choice>
        <mc:Fallback xmlns="">
          <p:sp>
            <p:nvSpPr>
              <p:cNvPr id="17" name="Rectangle 16"/>
              <p:cNvSpPr>
                <a:spLocks noRot="1" noChangeAspect="1" noMove="1" noResize="1" noEditPoints="1" noAdjustHandles="1" noChangeArrowheads="1" noChangeShapeType="1" noTextEdit="1"/>
              </p:cNvSpPr>
              <p:nvPr/>
            </p:nvSpPr>
            <p:spPr>
              <a:xfrm>
                <a:off x="1209625" y="4666784"/>
                <a:ext cx="417357" cy="430887"/>
              </a:xfrm>
              <a:prstGeom prst="rect">
                <a:avLst/>
              </a:prstGeom>
              <a:blipFill rotWithShape="0">
                <a:blip r:embed="rId6"/>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8" name="Rectangle 17"/>
              <p:cNvSpPr/>
              <p:nvPr/>
            </p:nvSpPr>
            <p:spPr>
              <a:xfrm>
                <a:off x="1215331" y="4355323"/>
                <a:ext cx="411651" cy="430887"/>
              </a:xfrm>
              <a:prstGeom prst="rect">
                <a:avLst/>
              </a:prstGeom>
            </p:spPr>
            <p:txBody>
              <a:bodyPr wrap="none">
                <a:spAutoFit/>
              </a:bodyPr>
              <a:lstStyle/>
              <a:p>
                <a:pPr lvl="0"/>
                <a14:m>
                  <m:oMathPara xmlns:m="http://schemas.openxmlformats.org/officeDocument/2006/math">
                    <m:oMathParaPr>
                      <m:jc m:val="centerGroup"/>
                    </m:oMathParaPr>
                    <m:oMath xmlns:m="http://schemas.openxmlformats.org/officeDocument/2006/math">
                      <m:r>
                        <a:rPr lang="en-US" sz="2200" b="0" i="1" smtClean="0">
                          <a:solidFill>
                            <a:schemeClr val="tx2"/>
                          </a:solidFill>
                          <a:latin typeface="Cambria Math"/>
                        </a:rPr>
                        <m:t>𝐿</m:t>
                      </m:r>
                    </m:oMath>
                  </m:oMathPara>
                </a14:m>
                <a:endParaRPr lang="en-US" sz="2200" dirty="0">
                  <a:solidFill>
                    <a:schemeClr val="tx2"/>
                  </a:solidFill>
                </a:endParaRPr>
              </a:p>
            </p:txBody>
          </p:sp>
        </mc:Choice>
        <mc:Fallback xmlns="">
          <p:sp>
            <p:nvSpPr>
              <p:cNvPr id="18" name="Rectangle 17"/>
              <p:cNvSpPr>
                <a:spLocks noRot="1" noChangeAspect="1" noMove="1" noResize="1" noEditPoints="1" noAdjustHandles="1" noChangeArrowheads="1" noChangeShapeType="1" noTextEdit="1"/>
              </p:cNvSpPr>
              <p:nvPr/>
            </p:nvSpPr>
            <p:spPr>
              <a:xfrm>
                <a:off x="1215331" y="4355323"/>
                <a:ext cx="411651" cy="430887"/>
              </a:xfrm>
              <a:prstGeom prst="rect">
                <a:avLst/>
              </a:prstGeom>
              <a:blipFill rotWithShape="0">
                <a:blip r:embed="rId7"/>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9" name="Rectangle 18"/>
              <p:cNvSpPr/>
              <p:nvPr/>
            </p:nvSpPr>
            <p:spPr>
              <a:xfrm>
                <a:off x="1184425" y="4976098"/>
                <a:ext cx="442557" cy="430887"/>
              </a:xfrm>
              <a:prstGeom prst="rect">
                <a:avLst/>
              </a:prstGeom>
            </p:spPr>
            <p:txBody>
              <a:bodyPr wrap="none">
                <a:spAutoFit/>
              </a:bodyPr>
              <a:lstStyle/>
              <a:p>
                <a:pPr lvl="0"/>
                <a14:m>
                  <m:oMathPara xmlns:m="http://schemas.openxmlformats.org/officeDocument/2006/math">
                    <m:oMathParaPr>
                      <m:jc m:val="centerGroup"/>
                    </m:oMathParaPr>
                    <m:oMath xmlns:m="http://schemas.openxmlformats.org/officeDocument/2006/math">
                      <m:r>
                        <a:rPr lang="en-US" sz="2200" b="0" i="1" smtClean="0">
                          <a:solidFill>
                            <a:schemeClr val="tx2"/>
                          </a:solidFill>
                          <a:latin typeface="Cambria Math"/>
                        </a:rPr>
                        <m:t>𝐸</m:t>
                      </m:r>
                    </m:oMath>
                  </m:oMathPara>
                </a14:m>
                <a:endParaRPr lang="en-US" sz="2200" dirty="0">
                  <a:solidFill>
                    <a:schemeClr val="tx2"/>
                  </a:solidFill>
                </a:endParaRPr>
              </a:p>
            </p:txBody>
          </p:sp>
        </mc:Choice>
        <mc:Fallback xmlns="">
          <p:sp>
            <p:nvSpPr>
              <p:cNvPr id="19" name="Rectangle 18"/>
              <p:cNvSpPr>
                <a:spLocks noRot="1" noChangeAspect="1" noMove="1" noResize="1" noEditPoints="1" noAdjustHandles="1" noChangeArrowheads="1" noChangeShapeType="1" noTextEdit="1"/>
              </p:cNvSpPr>
              <p:nvPr/>
            </p:nvSpPr>
            <p:spPr>
              <a:xfrm>
                <a:off x="1184425" y="4976098"/>
                <a:ext cx="442557" cy="430887"/>
              </a:xfrm>
              <a:prstGeom prst="rect">
                <a:avLst/>
              </a:prstGeom>
              <a:blipFill rotWithShape="0">
                <a:blip r:embed="rId8"/>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0" name="Rectangle 19"/>
              <p:cNvSpPr/>
              <p:nvPr/>
            </p:nvSpPr>
            <p:spPr>
              <a:xfrm>
                <a:off x="1184425" y="5286711"/>
                <a:ext cx="442557" cy="430887"/>
              </a:xfrm>
              <a:prstGeom prst="rect">
                <a:avLst/>
              </a:prstGeom>
            </p:spPr>
            <p:txBody>
              <a:bodyPr wrap="none">
                <a:spAutoFit/>
              </a:bodyPr>
              <a:lstStyle/>
              <a:p>
                <a:pPr lvl="0"/>
                <a14:m>
                  <m:oMathPara xmlns:m="http://schemas.openxmlformats.org/officeDocument/2006/math">
                    <m:oMathParaPr>
                      <m:jc m:val="centerGroup"/>
                    </m:oMathParaPr>
                    <m:oMath xmlns:m="http://schemas.openxmlformats.org/officeDocument/2006/math">
                      <m:r>
                        <a:rPr lang="en-US" sz="2200" b="0" i="1" smtClean="0">
                          <a:solidFill>
                            <a:schemeClr val="tx2"/>
                          </a:solidFill>
                          <a:latin typeface="Cambria Math"/>
                        </a:rPr>
                        <m:t>𝐴</m:t>
                      </m:r>
                    </m:oMath>
                  </m:oMathPara>
                </a14:m>
                <a:endParaRPr lang="en-US" sz="2200" dirty="0">
                  <a:solidFill>
                    <a:schemeClr val="tx2"/>
                  </a:solidFill>
                </a:endParaRPr>
              </a:p>
            </p:txBody>
          </p:sp>
        </mc:Choice>
        <mc:Fallback xmlns="">
          <p:sp>
            <p:nvSpPr>
              <p:cNvPr id="20" name="Rectangle 19"/>
              <p:cNvSpPr>
                <a:spLocks noRot="1" noChangeAspect="1" noMove="1" noResize="1" noEditPoints="1" noAdjustHandles="1" noChangeArrowheads="1" noChangeShapeType="1" noTextEdit="1"/>
              </p:cNvSpPr>
              <p:nvPr/>
            </p:nvSpPr>
            <p:spPr>
              <a:xfrm>
                <a:off x="1184425" y="5286711"/>
                <a:ext cx="442557" cy="430887"/>
              </a:xfrm>
              <a:prstGeom prst="rect">
                <a:avLst/>
              </a:prstGeom>
              <a:blipFill rotWithShape="0">
                <a:blip r:embed="rId9"/>
                <a:stretch>
                  <a:fillRect/>
                </a:stretch>
              </a:blipFill>
            </p:spPr>
            <p:txBody>
              <a:bodyPr/>
              <a:lstStyle/>
              <a:p>
                <a:r>
                  <a:rPr lang="en-US">
                    <a:noFill/>
                  </a:rPr>
                  <a:t> </a:t>
                </a:r>
              </a:p>
            </p:txBody>
          </p:sp>
        </mc:Fallback>
      </mc:AlternateContent>
    </p:spTree>
    <p:custDataLst>
      <p:tags r:id="rId1"/>
    </p:custDataLst>
    <p:extLst>
      <p:ext uri="{BB962C8B-B14F-4D97-AF65-F5344CB8AC3E}">
        <p14:creationId xmlns:p14="http://schemas.microsoft.com/office/powerpoint/2010/main" val="2623778757"/>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Panel Shear and Fastener Slip Deflection</a:t>
            </a:r>
            <a:endParaRPr lang="en-US" dirty="0"/>
          </a:p>
        </p:txBody>
      </p:sp>
      <mc:AlternateContent xmlns:mc="http://schemas.openxmlformats.org/markup-compatibility/2006" xmlns:a14="http://schemas.microsoft.com/office/drawing/2010/main">
        <mc:Choice Requires="a14">
          <p:sp>
            <p:nvSpPr>
              <p:cNvPr id="4" name="TextBox 3"/>
              <p:cNvSpPr txBox="1"/>
              <p:nvPr/>
            </p:nvSpPr>
            <p:spPr bwMode="auto">
              <a:xfrm>
                <a:off x="2553201" y="1820945"/>
                <a:ext cx="4039673" cy="1110677"/>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a14:m>
                  <m:oMathPara xmlns:m="http://schemas.openxmlformats.org/officeDocument/2006/math">
                    <m:oMathParaPr>
                      <m:jc m:val="centerGroup"/>
                    </m:oMathParaPr>
                    <m:oMath xmlns:m="http://schemas.openxmlformats.org/officeDocument/2006/math">
                      <m:sSub>
                        <m:sSubPr>
                          <m:ctrlPr>
                            <a:rPr kumimoji="1" lang="en-US" sz="3200" i="1" smtClean="0">
                              <a:solidFill>
                                <a:schemeClr val="tx2"/>
                              </a:solidFill>
                              <a:latin typeface="Cambria Math" panose="02040503050406030204" pitchFamily="18" charset="0"/>
                            </a:rPr>
                          </m:ctrlPr>
                        </m:sSubPr>
                        <m:e>
                          <m:r>
                            <a:rPr kumimoji="1" lang="en-US" sz="3200" i="1" smtClean="0">
                              <a:solidFill>
                                <a:schemeClr val="tx2"/>
                              </a:solidFill>
                              <a:latin typeface="Cambria Math"/>
                              <a:ea typeface="Cambria Math"/>
                            </a:rPr>
                            <m:t>∆</m:t>
                          </m:r>
                        </m:e>
                        <m:sub>
                          <m:r>
                            <a:rPr kumimoji="1" lang="en-US" sz="3200" b="0" i="1" smtClean="0">
                              <a:solidFill>
                                <a:schemeClr val="tx2"/>
                              </a:solidFill>
                              <a:latin typeface="Cambria Math"/>
                            </a:rPr>
                            <m:t>𝑆h𝑒𝑎𝑟</m:t>
                          </m:r>
                          <m:r>
                            <a:rPr kumimoji="1" lang="en-US" sz="3200" b="0" i="1" smtClean="0">
                              <a:solidFill>
                                <a:schemeClr val="tx2"/>
                              </a:solidFill>
                              <a:latin typeface="Cambria Math"/>
                            </a:rPr>
                            <m:t>&amp;</m:t>
                          </m:r>
                          <m:r>
                            <a:rPr kumimoji="1" lang="en-US" sz="3200" b="0" i="1" smtClean="0">
                              <a:solidFill>
                                <a:schemeClr val="tx2"/>
                              </a:solidFill>
                              <a:latin typeface="Cambria Math"/>
                            </a:rPr>
                            <m:t>𝑆𝑙𝑖𝑝</m:t>
                          </m:r>
                        </m:sub>
                      </m:sSub>
                      <m:r>
                        <a:rPr kumimoji="1" lang="en-US" sz="3200" b="0" i="1" smtClean="0">
                          <a:solidFill>
                            <a:schemeClr val="tx2"/>
                          </a:solidFill>
                          <a:latin typeface="Cambria Math"/>
                        </a:rPr>
                        <m:t>=</m:t>
                      </m:r>
                      <m:f>
                        <m:fPr>
                          <m:ctrlPr>
                            <a:rPr kumimoji="1" lang="en-US" sz="3200" b="0" i="1" smtClean="0">
                              <a:solidFill>
                                <a:schemeClr val="tx2"/>
                              </a:solidFill>
                              <a:latin typeface="Cambria Math" panose="02040503050406030204" pitchFamily="18" charset="0"/>
                            </a:rPr>
                          </m:ctrlPr>
                        </m:fPr>
                        <m:num>
                          <m:r>
                            <a:rPr kumimoji="1" lang="en-US" sz="3200" b="0" i="1" smtClean="0">
                              <a:solidFill>
                                <a:schemeClr val="tx2"/>
                              </a:solidFill>
                              <a:latin typeface="Cambria Math"/>
                            </a:rPr>
                            <m:t>0.25</m:t>
                          </m:r>
                          <m:r>
                            <a:rPr kumimoji="1" lang="en-US" sz="3200" b="0" i="1" smtClean="0">
                              <a:solidFill>
                                <a:schemeClr val="tx2"/>
                              </a:solidFill>
                              <a:latin typeface="Cambria Math"/>
                            </a:rPr>
                            <m:t>𝑣𝐿</m:t>
                          </m:r>
                        </m:num>
                        <m:den>
                          <m:r>
                            <a:rPr kumimoji="1" lang="en-US" sz="3200" b="0" i="1" smtClean="0">
                              <a:solidFill>
                                <a:schemeClr val="tx2"/>
                              </a:solidFill>
                              <a:latin typeface="Cambria Math"/>
                            </a:rPr>
                            <m:t>1,000</m:t>
                          </m:r>
                          <m:sSub>
                            <m:sSubPr>
                              <m:ctrlPr>
                                <a:rPr kumimoji="1" lang="en-US" sz="3200" b="0" i="1" smtClean="0">
                                  <a:solidFill>
                                    <a:schemeClr val="tx2"/>
                                  </a:solidFill>
                                  <a:latin typeface="Cambria Math" panose="02040503050406030204" pitchFamily="18" charset="0"/>
                                </a:rPr>
                              </m:ctrlPr>
                            </m:sSubPr>
                            <m:e>
                              <m:r>
                                <a:rPr kumimoji="1" lang="en-US" sz="3200" b="0" i="1" smtClean="0">
                                  <a:solidFill>
                                    <a:schemeClr val="tx2"/>
                                  </a:solidFill>
                                  <a:latin typeface="Cambria Math"/>
                                </a:rPr>
                                <m:t>𝐺</m:t>
                              </m:r>
                            </m:e>
                            <m:sub>
                              <m:r>
                                <a:rPr kumimoji="1" lang="en-US" sz="3200" b="0" i="1" smtClean="0">
                                  <a:solidFill>
                                    <a:schemeClr val="tx2"/>
                                  </a:solidFill>
                                  <a:latin typeface="Cambria Math"/>
                                </a:rPr>
                                <m:t>𝑎</m:t>
                              </m:r>
                            </m:sub>
                          </m:sSub>
                        </m:den>
                      </m:f>
                    </m:oMath>
                  </m:oMathPara>
                </a14:m>
                <a:endParaRPr kumimoji="1" lang="en-US" sz="3200" dirty="0">
                  <a:solidFill>
                    <a:schemeClr val="tx2"/>
                  </a:solidFill>
                  <a:latin typeface="Georgia" panose="02040502050405020303" pitchFamily="18" charset="0"/>
                </a:endParaRPr>
              </a:p>
            </p:txBody>
          </p:sp>
        </mc:Choice>
        <mc:Fallback xmlns="">
          <p:sp>
            <p:nvSpPr>
              <p:cNvPr id="4" name="TextBox 3"/>
              <p:cNvSpPr txBox="1">
                <a:spLocks noRot="1" noChangeAspect="1" noMove="1" noResize="1" noEditPoints="1" noAdjustHandles="1" noChangeArrowheads="1" noChangeShapeType="1" noTextEdit="1"/>
              </p:cNvSpPr>
              <p:nvPr/>
            </p:nvSpPr>
            <p:spPr bwMode="auto">
              <a:xfrm>
                <a:off x="2553201" y="1820945"/>
                <a:ext cx="4039673" cy="1110677"/>
              </a:xfrm>
              <a:prstGeom prst="rect">
                <a:avLst/>
              </a:prstGeom>
              <a:blipFill rotWithShape="0">
                <a:blip r:embed="rId4"/>
                <a:stretch>
                  <a:fillRect/>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p:sp>
        <p:nvSpPr>
          <p:cNvPr id="13" name="TextBox 12"/>
          <p:cNvSpPr txBox="1"/>
          <p:nvPr/>
        </p:nvSpPr>
        <p:spPr bwMode="auto">
          <a:xfrm>
            <a:off x="6827441" y="6400800"/>
            <a:ext cx="184665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91440" rIns="0" bIns="0" rtlCol="0">
            <a:spAutoFit/>
          </a:bodyPr>
          <a:lstStyle/>
          <a:p>
            <a:pPr algn="r"/>
            <a:r>
              <a:rPr kumimoji="1" lang="en-US" sz="1200" dirty="0" smtClean="0">
                <a:solidFill>
                  <a:schemeClr val="accent5"/>
                </a:solidFill>
                <a:latin typeface="Arial" panose="020B0604020202020204" pitchFamily="34" charset="0"/>
                <a:cs typeface="Arial" panose="020B0604020202020204" pitchFamily="34" charset="0"/>
              </a:rPr>
              <a:t>DESIGN EXAMPLE SLIDE</a:t>
            </a:r>
            <a:endParaRPr kumimoji="1" lang="en-US" sz="1200" dirty="0">
              <a:solidFill>
                <a:schemeClr val="accent5"/>
              </a:solidFill>
              <a:latin typeface="Arial" panose="020B0604020202020204" pitchFamily="34" charset="0"/>
              <a:cs typeface="Arial" panose="020B0604020202020204" pitchFamily="34" charset="0"/>
            </a:endParaRPr>
          </a:p>
        </p:txBody>
      </p:sp>
      <p:sp>
        <p:nvSpPr>
          <p:cNvPr id="15" name="Rounded Rectangle 14"/>
          <p:cNvSpPr/>
          <p:nvPr/>
        </p:nvSpPr>
        <p:spPr>
          <a:xfrm>
            <a:off x="458788" y="3365500"/>
            <a:ext cx="8218487" cy="2796449"/>
          </a:xfrm>
          <a:prstGeom prst="roundRect">
            <a:avLst/>
          </a:prstGeom>
        </p:spPr>
        <p:style>
          <a:lnRef idx="1">
            <a:schemeClr val="accent3"/>
          </a:lnRef>
          <a:fillRef idx="2">
            <a:schemeClr val="accent3"/>
          </a:fillRef>
          <a:effectRef idx="1">
            <a:schemeClr val="accent3"/>
          </a:effectRef>
          <a:fontRef idx="minor">
            <a:schemeClr val="dk1"/>
          </a:fontRef>
        </p:style>
        <p:txBody>
          <a:bodyPr bIns="91440" rtlCol="0" anchor="b"/>
          <a:lstStyle/>
          <a:p>
            <a:pPr lvl="1"/>
            <a:r>
              <a:rPr lang="en-US" sz="2000" dirty="0" smtClean="0">
                <a:solidFill>
                  <a:schemeClr val="bg2"/>
                </a:solidFill>
                <a:latin typeface="Georgia" panose="02040502050405020303" pitchFamily="18" charset="0"/>
              </a:rPr>
              <a:t>	</a:t>
            </a:r>
            <a:r>
              <a:rPr lang="en-US" sz="2000" dirty="0" smtClean="0">
                <a:solidFill>
                  <a:schemeClr val="bg2"/>
                </a:solidFill>
                <a:latin typeface="Georgia" panose="02040502050405020303" pitchFamily="18" charset="0"/>
                <a:cs typeface="Arial" panose="020B0604020202020204" pitchFamily="34" charset="0"/>
              </a:rPr>
              <a:t>=</a:t>
            </a:r>
            <a:r>
              <a:rPr lang="en-US" sz="2000" dirty="0" smtClean="0">
                <a:solidFill>
                  <a:schemeClr val="bg2"/>
                </a:solidFill>
                <a:latin typeface="Arial" panose="020B0604020202020204" pitchFamily="34" charset="0"/>
                <a:cs typeface="Arial" panose="020B0604020202020204" pitchFamily="34" charset="0"/>
              </a:rPr>
              <a:t> </a:t>
            </a:r>
            <a:r>
              <a:rPr kumimoji="1" lang="en-US" sz="2000" dirty="0" smtClean="0">
                <a:solidFill>
                  <a:schemeClr val="bg2"/>
                </a:solidFill>
                <a:latin typeface="Arial" panose="020B0604020202020204" pitchFamily="34" charset="0"/>
                <a:cs typeface="Arial" panose="020B0604020202020204" pitchFamily="34" charset="0"/>
              </a:rPr>
              <a:t>diaphragm length (feet)</a:t>
            </a:r>
            <a:br>
              <a:rPr kumimoji="1" lang="en-US" sz="2000" dirty="0" smtClean="0">
                <a:solidFill>
                  <a:schemeClr val="bg2"/>
                </a:solidFill>
                <a:latin typeface="Arial" panose="020B0604020202020204" pitchFamily="34" charset="0"/>
                <a:cs typeface="Arial" panose="020B0604020202020204" pitchFamily="34" charset="0"/>
              </a:rPr>
            </a:br>
            <a:endParaRPr lang="en-US" sz="2000" b="1" i="1" dirty="0" smtClean="0">
              <a:solidFill>
                <a:schemeClr val="bg2"/>
              </a:solidFill>
              <a:latin typeface="Arial" panose="020B0604020202020204" pitchFamily="34" charset="0"/>
              <a:cs typeface="Arial" panose="020B0604020202020204" pitchFamily="34" charset="0"/>
            </a:endParaRPr>
          </a:p>
          <a:p>
            <a:r>
              <a:rPr lang="en-US" sz="2000" dirty="0" smtClean="0">
                <a:solidFill>
                  <a:schemeClr val="bg2"/>
                </a:solidFill>
                <a:latin typeface="Arial" panose="020B0604020202020204" pitchFamily="34" charset="0"/>
                <a:cs typeface="Arial" panose="020B0604020202020204" pitchFamily="34" charset="0"/>
              </a:rPr>
              <a:t>	</a:t>
            </a:r>
            <a:r>
              <a:rPr lang="en-US" sz="2000" dirty="0" smtClean="0">
                <a:solidFill>
                  <a:schemeClr val="bg2"/>
                </a:solidFill>
                <a:latin typeface="Georgia" panose="02040502050405020303" pitchFamily="18" charset="0"/>
                <a:cs typeface="Arial" panose="020B0604020202020204" pitchFamily="34" charset="0"/>
              </a:rPr>
              <a:t>=</a:t>
            </a:r>
            <a:r>
              <a:rPr lang="en-US" sz="2000" dirty="0" smtClean="0">
                <a:solidFill>
                  <a:schemeClr val="bg2"/>
                </a:solidFill>
                <a:latin typeface="Arial" panose="020B0604020202020204" pitchFamily="34" charset="0"/>
                <a:cs typeface="Arial" panose="020B0604020202020204" pitchFamily="34" charset="0"/>
              </a:rPr>
              <a:t> shear (</a:t>
            </a:r>
            <a:r>
              <a:rPr lang="en-US" sz="2000" dirty="0" err="1" smtClean="0">
                <a:solidFill>
                  <a:schemeClr val="bg2"/>
                </a:solidFill>
                <a:latin typeface="Arial" panose="020B0604020202020204" pitchFamily="34" charset="0"/>
                <a:cs typeface="Arial" panose="020B0604020202020204" pitchFamily="34" charset="0"/>
              </a:rPr>
              <a:t>plf</a:t>
            </a:r>
            <a:r>
              <a:rPr lang="en-US" sz="2000" dirty="0" smtClean="0">
                <a:solidFill>
                  <a:schemeClr val="bg2"/>
                </a:solidFill>
                <a:latin typeface="Arial" panose="020B0604020202020204" pitchFamily="34" charset="0"/>
                <a:cs typeface="Arial" panose="020B0604020202020204" pitchFamily="34" charset="0"/>
              </a:rPr>
              <a:t>)</a:t>
            </a:r>
            <a:br>
              <a:rPr lang="en-US" sz="2000" dirty="0" smtClean="0">
                <a:solidFill>
                  <a:schemeClr val="bg2"/>
                </a:solidFill>
                <a:latin typeface="Arial" panose="020B0604020202020204" pitchFamily="34" charset="0"/>
                <a:cs typeface="Arial" panose="020B0604020202020204" pitchFamily="34" charset="0"/>
              </a:rPr>
            </a:br>
            <a:endParaRPr lang="en-US" sz="2000" dirty="0" smtClean="0">
              <a:solidFill>
                <a:schemeClr val="bg2"/>
              </a:solidFill>
              <a:latin typeface="Arial" panose="020B0604020202020204" pitchFamily="34" charset="0"/>
              <a:cs typeface="Arial" panose="020B0604020202020204" pitchFamily="34" charset="0"/>
            </a:endParaRPr>
          </a:p>
          <a:p>
            <a:r>
              <a:rPr lang="en-US" sz="2000" b="1" i="1" dirty="0" smtClean="0">
                <a:solidFill>
                  <a:schemeClr val="bg2"/>
                </a:solidFill>
                <a:latin typeface="Arial" panose="020B0604020202020204" pitchFamily="34" charset="0"/>
                <a:cs typeface="Arial" panose="020B0604020202020204" pitchFamily="34" charset="0"/>
              </a:rPr>
              <a:t>	</a:t>
            </a:r>
            <a:r>
              <a:rPr lang="en-US" sz="2000" dirty="0" smtClean="0">
                <a:solidFill>
                  <a:schemeClr val="bg2"/>
                </a:solidFill>
                <a:latin typeface="Georgia" panose="02040502050405020303" pitchFamily="18" charset="0"/>
                <a:cs typeface="Arial" panose="020B0604020202020204" pitchFamily="34" charset="0"/>
              </a:rPr>
              <a:t>=</a:t>
            </a:r>
            <a:r>
              <a:rPr lang="en-US" sz="2000" dirty="0" smtClean="0">
                <a:solidFill>
                  <a:schemeClr val="bg2"/>
                </a:solidFill>
                <a:latin typeface="Arial" panose="020B0604020202020204" pitchFamily="34" charset="0"/>
                <a:cs typeface="Arial" panose="020B0604020202020204" pitchFamily="34" charset="0"/>
              </a:rPr>
              <a:t> apparent diaphragm stiffness from nail slip and panel 	shear deformation (kips/in)</a:t>
            </a:r>
            <a:endParaRPr lang="en-US" sz="2000" b="1" i="1" dirty="0" smtClean="0">
              <a:solidFill>
                <a:schemeClr val="bg2"/>
              </a:solidFill>
              <a:latin typeface="Arial" panose="020B0604020202020204" pitchFamily="34" charset="0"/>
              <a:cs typeface="Arial" panose="020B0604020202020204" pitchFamily="34" charset="0"/>
            </a:endParaRPr>
          </a:p>
        </p:txBody>
      </p:sp>
      <p:sp>
        <p:nvSpPr>
          <p:cNvPr id="18" name="TextBox 17"/>
          <p:cNvSpPr txBox="1"/>
          <p:nvPr/>
        </p:nvSpPr>
        <p:spPr bwMode="auto">
          <a:xfrm>
            <a:off x="3869923" y="3570568"/>
            <a:ext cx="139621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lgn="ctr"/>
            <a:r>
              <a:rPr kumimoji="1" lang="en-US" sz="2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Parameters</a:t>
            </a:r>
            <a:endParaRPr kumimoji="1" lang="en-US" sz="2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endParaRPr>
          </a:p>
        </p:txBody>
      </p:sp>
      <mc:AlternateContent xmlns:mc="http://schemas.openxmlformats.org/markup-compatibility/2006" xmlns:a14="http://schemas.microsoft.com/office/drawing/2010/main">
        <mc:Choice Requires="a14">
          <p:sp>
            <p:nvSpPr>
              <p:cNvPr id="19" name="Rectangle 18"/>
              <p:cNvSpPr/>
              <p:nvPr/>
            </p:nvSpPr>
            <p:spPr>
              <a:xfrm>
                <a:off x="1065418" y="5269723"/>
                <a:ext cx="561564" cy="430887"/>
              </a:xfrm>
              <a:prstGeom prst="rect">
                <a:avLst/>
              </a:prstGeom>
            </p:spPr>
            <p:txBody>
              <a:bodyPr wrap="none">
                <a:spAutoFit/>
              </a:bodyPr>
              <a:lstStyle/>
              <a:p>
                <a:pPr lvl="0"/>
                <a14:m>
                  <m:oMathPara xmlns:m="http://schemas.openxmlformats.org/officeDocument/2006/math">
                    <m:oMathParaPr>
                      <m:jc m:val="centerGroup"/>
                    </m:oMathParaPr>
                    <m:oMath xmlns:m="http://schemas.openxmlformats.org/officeDocument/2006/math">
                      <m:sSub>
                        <m:sSubPr>
                          <m:ctrlPr>
                            <a:rPr lang="en-US" sz="2200" b="0" i="1" smtClean="0">
                              <a:solidFill>
                                <a:schemeClr val="tx2"/>
                              </a:solidFill>
                              <a:latin typeface="Cambria Math" panose="02040503050406030204" pitchFamily="18" charset="0"/>
                            </a:rPr>
                          </m:ctrlPr>
                        </m:sSubPr>
                        <m:e>
                          <m:r>
                            <a:rPr lang="en-US" sz="2200" b="0" i="1" smtClean="0">
                              <a:solidFill>
                                <a:schemeClr val="tx2"/>
                              </a:solidFill>
                              <a:latin typeface="Cambria Math"/>
                            </a:rPr>
                            <m:t>𝐺</m:t>
                          </m:r>
                        </m:e>
                        <m:sub>
                          <m:r>
                            <a:rPr lang="en-US" sz="2200" b="0" i="1" smtClean="0">
                              <a:solidFill>
                                <a:schemeClr val="tx2"/>
                              </a:solidFill>
                              <a:latin typeface="Cambria Math"/>
                            </a:rPr>
                            <m:t>𝑎</m:t>
                          </m:r>
                        </m:sub>
                      </m:sSub>
                    </m:oMath>
                  </m:oMathPara>
                </a14:m>
                <a:endParaRPr lang="en-US" sz="2200" dirty="0">
                  <a:solidFill>
                    <a:schemeClr val="tx2"/>
                  </a:solidFill>
                </a:endParaRPr>
              </a:p>
            </p:txBody>
          </p:sp>
        </mc:Choice>
        <mc:Fallback xmlns="">
          <p:sp>
            <p:nvSpPr>
              <p:cNvPr id="19" name="Rectangle 18"/>
              <p:cNvSpPr>
                <a:spLocks noRot="1" noChangeAspect="1" noMove="1" noResize="1" noEditPoints="1" noAdjustHandles="1" noChangeArrowheads="1" noChangeShapeType="1" noTextEdit="1"/>
              </p:cNvSpPr>
              <p:nvPr/>
            </p:nvSpPr>
            <p:spPr>
              <a:xfrm>
                <a:off x="1065418" y="5269723"/>
                <a:ext cx="561564" cy="430887"/>
              </a:xfrm>
              <a:prstGeom prst="rect">
                <a:avLst/>
              </a:prstGeom>
              <a:blipFill rotWithShape="0">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0" name="Rectangle 19"/>
              <p:cNvSpPr/>
              <p:nvPr/>
            </p:nvSpPr>
            <p:spPr>
              <a:xfrm>
                <a:off x="1209625" y="4666784"/>
                <a:ext cx="417357" cy="430887"/>
              </a:xfrm>
              <a:prstGeom prst="rect">
                <a:avLst/>
              </a:prstGeom>
            </p:spPr>
            <p:txBody>
              <a:bodyPr wrap="none">
                <a:spAutoFit/>
              </a:bodyPr>
              <a:lstStyle/>
              <a:p>
                <a:pPr lvl="0"/>
                <a14:m>
                  <m:oMathPara xmlns:m="http://schemas.openxmlformats.org/officeDocument/2006/math">
                    <m:oMathParaPr>
                      <m:jc m:val="centerGroup"/>
                    </m:oMathParaPr>
                    <m:oMath xmlns:m="http://schemas.openxmlformats.org/officeDocument/2006/math">
                      <m:r>
                        <a:rPr lang="en-US" sz="2200" b="0" i="1" smtClean="0">
                          <a:solidFill>
                            <a:schemeClr val="tx2"/>
                          </a:solidFill>
                          <a:latin typeface="Cambria Math"/>
                        </a:rPr>
                        <m:t>𝑣</m:t>
                      </m:r>
                    </m:oMath>
                  </m:oMathPara>
                </a14:m>
                <a:endParaRPr lang="en-US" sz="2200" dirty="0">
                  <a:solidFill>
                    <a:schemeClr val="tx2"/>
                  </a:solidFill>
                </a:endParaRPr>
              </a:p>
            </p:txBody>
          </p:sp>
        </mc:Choice>
        <mc:Fallback xmlns="">
          <p:sp>
            <p:nvSpPr>
              <p:cNvPr id="20" name="Rectangle 19"/>
              <p:cNvSpPr>
                <a:spLocks noRot="1" noChangeAspect="1" noMove="1" noResize="1" noEditPoints="1" noAdjustHandles="1" noChangeArrowheads="1" noChangeShapeType="1" noTextEdit="1"/>
              </p:cNvSpPr>
              <p:nvPr/>
            </p:nvSpPr>
            <p:spPr>
              <a:xfrm>
                <a:off x="1209625" y="4666784"/>
                <a:ext cx="417357" cy="430887"/>
              </a:xfrm>
              <a:prstGeom prst="rect">
                <a:avLst/>
              </a:prstGeom>
              <a:blipFill rotWithShape="0">
                <a:blip r:embed="rId6"/>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1" name="Rectangle 20"/>
              <p:cNvSpPr/>
              <p:nvPr/>
            </p:nvSpPr>
            <p:spPr>
              <a:xfrm>
                <a:off x="1215331" y="4050523"/>
                <a:ext cx="411651" cy="430887"/>
              </a:xfrm>
              <a:prstGeom prst="rect">
                <a:avLst/>
              </a:prstGeom>
            </p:spPr>
            <p:txBody>
              <a:bodyPr wrap="none">
                <a:spAutoFit/>
              </a:bodyPr>
              <a:lstStyle/>
              <a:p>
                <a:pPr lvl="0"/>
                <a14:m>
                  <m:oMathPara xmlns:m="http://schemas.openxmlformats.org/officeDocument/2006/math">
                    <m:oMathParaPr>
                      <m:jc m:val="centerGroup"/>
                    </m:oMathParaPr>
                    <m:oMath xmlns:m="http://schemas.openxmlformats.org/officeDocument/2006/math">
                      <m:r>
                        <a:rPr lang="en-US" sz="2200" b="0" i="1" smtClean="0">
                          <a:solidFill>
                            <a:schemeClr val="tx2"/>
                          </a:solidFill>
                          <a:latin typeface="Cambria Math"/>
                        </a:rPr>
                        <m:t>𝐿</m:t>
                      </m:r>
                    </m:oMath>
                  </m:oMathPara>
                </a14:m>
                <a:endParaRPr lang="en-US" sz="2200" dirty="0">
                  <a:solidFill>
                    <a:schemeClr val="tx2"/>
                  </a:solidFill>
                </a:endParaRPr>
              </a:p>
            </p:txBody>
          </p:sp>
        </mc:Choice>
        <mc:Fallback xmlns="">
          <p:sp>
            <p:nvSpPr>
              <p:cNvPr id="21" name="Rectangle 20"/>
              <p:cNvSpPr>
                <a:spLocks noRot="1" noChangeAspect="1" noMove="1" noResize="1" noEditPoints="1" noAdjustHandles="1" noChangeArrowheads="1" noChangeShapeType="1" noTextEdit="1"/>
              </p:cNvSpPr>
              <p:nvPr/>
            </p:nvSpPr>
            <p:spPr>
              <a:xfrm>
                <a:off x="1215331" y="4050523"/>
                <a:ext cx="411651" cy="430887"/>
              </a:xfrm>
              <a:prstGeom prst="rect">
                <a:avLst/>
              </a:prstGeom>
              <a:blipFill rotWithShape="0">
                <a:blip r:embed="rId7"/>
                <a:stretch>
                  <a:fillRect/>
                </a:stretch>
              </a:blipFill>
            </p:spPr>
            <p:txBody>
              <a:bodyPr/>
              <a:lstStyle/>
              <a:p>
                <a:r>
                  <a:rPr lang="en-US">
                    <a:noFill/>
                  </a:rPr>
                  <a:t> </a:t>
                </a:r>
              </a:p>
            </p:txBody>
          </p:sp>
        </mc:Fallback>
      </mc:AlternateContent>
    </p:spTree>
    <p:custDataLst>
      <p:tags r:id="rId1"/>
    </p:custDataLst>
    <p:extLst>
      <p:ext uri="{BB962C8B-B14F-4D97-AF65-F5344CB8AC3E}">
        <p14:creationId xmlns:p14="http://schemas.microsoft.com/office/powerpoint/2010/main" val="3360341157"/>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Chord Splice Slip </a:t>
            </a:r>
            <a:r>
              <a:rPr lang="en-US" dirty="0" smtClean="0"/>
              <a:t>Deflection</a:t>
            </a:r>
            <a:endParaRPr lang="en-US" dirty="0"/>
          </a:p>
        </p:txBody>
      </p:sp>
      <mc:AlternateContent xmlns:mc="http://schemas.openxmlformats.org/markup-compatibility/2006" xmlns:a14="http://schemas.microsoft.com/office/drawing/2010/main">
        <mc:Choice Requires="a14">
          <p:sp>
            <p:nvSpPr>
              <p:cNvPr id="4" name="TextBox 3"/>
              <p:cNvSpPr txBox="1"/>
              <p:nvPr/>
            </p:nvSpPr>
            <p:spPr bwMode="auto">
              <a:xfrm>
                <a:off x="2272787" y="1820945"/>
                <a:ext cx="4591619" cy="1048032"/>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a14:m>
                  <m:oMathPara xmlns:m="http://schemas.openxmlformats.org/officeDocument/2006/math">
                    <m:oMathParaPr>
                      <m:jc m:val="centerGroup"/>
                    </m:oMathParaPr>
                    <m:oMath xmlns:m="http://schemas.openxmlformats.org/officeDocument/2006/math">
                      <m:sSub>
                        <m:sSubPr>
                          <m:ctrlPr>
                            <a:rPr kumimoji="1" lang="en-US" sz="3200" i="1" smtClean="0">
                              <a:solidFill>
                                <a:schemeClr val="tx2"/>
                              </a:solidFill>
                              <a:latin typeface="Cambria Math" panose="02040503050406030204" pitchFamily="18" charset="0"/>
                            </a:rPr>
                          </m:ctrlPr>
                        </m:sSubPr>
                        <m:e>
                          <m:r>
                            <a:rPr kumimoji="1" lang="en-US" sz="3200" i="1" smtClean="0">
                              <a:solidFill>
                                <a:schemeClr val="tx2"/>
                              </a:solidFill>
                              <a:latin typeface="Cambria Math"/>
                              <a:ea typeface="Cambria Math"/>
                            </a:rPr>
                            <m:t>∆</m:t>
                          </m:r>
                        </m:e>
                        <m:sub>
                          <m:r>
                            <a:rPr kumimoji="1" lang="en-US" sz="3200" b="0" i="1" smtClean="0">
                              <a:solidFill>
                                <a:schemeClr val="tx2"/>
                              </a:solidFill>
                              <a:latin typeface="Cambria Math"/>
                            </a:rPr>
                            <m:t>𝐶h𝑜𝑟𝑑𝑆𝑝𝑙𝑖𝑐𝑒𝑆𝑙𝑖𝑝</m:t>
                          </m:r>
                        </m:sub>
                      </m:sSub>
                      <m:r>
                        <a:rPr kumimoji="1" lang="en-US" sz="3200" b="0" i="1" smtClean="0">
                          <a:solidFill>
                            <a:schemeClr val="tx2"/>
                          </a:solidFill>
                          <a:latin typeface="Cambria Math"/>
                        </a:rPr>
                        <m:t>=</m:t>
                      </m:r>
                      <m:f>
                        <m:fPr>
                          <m:ctrlPr>
                            <a:rPr kumimoji="1" lang="en-US" sz="3200" b="0" i="1" smtClean="0">
                              <a:solidFill>
                                <a:schemeClr val="tx2"/>
                              </a:solidFill>
                              <a:latin typeface="Cambria Math" panose="02040503050406030204" pitchFamily="18" charset="0"/>
                            </a:rPr>
                          </m:ctrlPr>
                        </m:fPr>
                        <m:num>
                          <m:nary>
                            <m:naryPr>
                              <m:chr m:val="∑"/>
                              <m:subHide m:val="on"/>
                              <m:supHide m:val="on"/>
                              <m:ctrlPr>
                                <a:rPr kumimoji="1" lang="en-US" sz="3200" b="0" i="1" smtClean="0">
                                  <a:solidFill>
                                    <a:schemeClr val="tx2"/>
                                  </a:solidFill>
                                  <a:latin typeface="Cambria Math" panose="02040503050406030204" pitchFamily="18" charset="0"/>
                                </a:rPr>
                              </m:ctrlPr>
                            </m:naryPr>
                            <m:sub/>
                            <m:sup/>
                            <m:e>
                              <m:d>
                                <m:dPr>
                                  <m:ctrlPr>
                                    <a:rPr kumimoji="1" lang="en-US" sz="3200" b="0" i="1" smtClean="0">
                                      <a:solidFill>
                                        <a:schemeClr val="tx2"/>
                                      </a:solidFill>
                                      <a:latin typeface="Cambria Math" panose="02040503050406030204" pitchFamily="18" charset="0"/>
                                    </a:rPr>
                                  </m:ctrlPr>
                                </m:dPr>
                                <m:e>
                                  <m:r>
                                    <a:rPr kumimoji="1" lang="en-US" sz="3200" b="0" i="1" smtClean="0">
                                      <a:solidFill>
                                        <a:schemeClr val="tx2"/>
                                      </a:solidFill>
                                      <a:latin typeface="Cambria Math"/>
                                    </a:rPr>
                                    <m:t>𝑥</m:t>
                                  </m:r>
                                  <m:sSub>
                                    <m:sSubPr>
                                      <m:ctrlPr>
                                        <a:rPr kumimoji="1" lang="en-US" sz="3200" b="0" i="1" smtClean="0">
                                          <a:solidFill>
                                            <a:schemeClr val="tx2"/>
                                          </a:solidFill>
                                          <a:latin typeface="Cambria Math" panose="02040503050406030204" pitchFamily="18" charset="0"/>
                                        </a:rPr>
                                      </m:ctrlPr>
                                    </m:sSubPr>
                                    <m:e>
                                      <m:r>
                                        <a:rPr kumimoji="1" lang="en-US" sz="3200" b="0" i="1" smtClean="0">
                                          <a:solidFill>
                                            <a:schemeClr val="tx2"/>
                                          </a:solidFill>
                                          <a:latin typeface="Cambria Math"/>
                                          <a:ea typeface="Cambria Math"/>
                                        </a:rPr>
                                        <m:t>∆</m:t>
                                      </m:r>
                                    </m:e>
                                    <m:sub>
                                      <m:r>
                                        <a:rPr kumimoji="1" lang="en-US" sz="3200" b="0" i="1" smtClean="0">
                                          <a:solidFill>
                                            <a:schemeClr val="tx2"/>
                                          </a:solidFill>
                                          <a:latin typeface="Cambria Math"/>
                                        </a:rPr>
                                        <m:t>𝑐</m:t>
                                      </m:r>
                                    </m:sub>
                                  </m:sSub>
                                </m:e>
                              </m:d>
                            </m:e>
                          </m:nary>
                        </m:num>
                        <m:den>
                          <m:r>
                            <a:rPr kumimoji="1" lang="en-US" sz="3200" b="0" i="1" smtClean="0">
                              <a:solidFill>
                                <a:schemeClr val="tx2"/>
                              </a:solidFill>
                              <a:latin typeface="Cambria Math"/>
                            </a:rPr>
                            <m:t>2</m:t>
                          </m:r>
                          <m:r>
                            <a:rPr kumimoji="1" lang="en-US" sz="3200" b="0" i="1" smtClean="0">
                              <a:solidFill>
                                <a:schemeClr val="tx2"/>
                              </a:solidFill>
                              <a:latin typeface="Cambria Math"/>
                            </a:rPr>
                            <m:t>𝑊</m:t>
                          </m:r>
                        </m:den>
                      </m:f>
                    </m:oMath>
                  </m:oMathPara>
                </a14:m>
                <a:endParaRPr kumimoji="1" lang="en-US" sz="3200" dirty="0">
                  <a:solidFill>
                    <a:schemeClr val="tx2"/>
                  </a:solidFill>
                  <a:latin typeface="Georgia" panose="02040502050405020303" pitchFamily="18" charset="0"/>
                </a:endParaRPr>
              </a:p>
            </p:txBody>
          </p:sp>
        </mc:Choice>
        <mc:Fallback xmlns="">
          <p:sp>
            <p:nvSpPr>
              <p:cNvPr id="4" name="TextBox 3"/>
              <p:cNvSpPr txBox="1">
                <a:spLocks noRot="1" noChangeAspect="1" noMove="1" noResize="1" noEditPoints="1" noAdjustHandles="1" noChangeArrowheads="1" noChangeShapeType="1" noTextEdit="1"/>
              </p:cNvSpPr>
              <p:nvPr/>
            </p:nvSpPr>
            <p:spPr bwMode="auto">
              <a:xfrm>
                <a:off x="2272787" y="1820945"/>
                <a:ext cx="4591619" cy="1048032"/>
              </a:xfrm>
              <a:prstGeom prst="rect">
                <a:avLst/>
              </a:prstGeom>
              <a:blipFill rotWithShape="0">
                <a:blip r:embed="rId4"/>
                <a:stretch>
                  <a:fillRect/>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p:sp>
        <p:nvSpPr>
          <p:cNvPr id="8" name="TextBox 7"/>
          <p:cNvSpPr txBox="1"/>
          <p:nvPr/>
        </p:nvSpPr>
        <p:spPr bwMode="auto">
          <a:xfrm>
            <a:off x="6827441" y="6400800"/>
            <a:ext cx="184665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91440" rIns="0" bIns="0" rtlCol="0">
            <a:spAutoFit/>
          </a:bodyPr>
          <a:lstStyle/>
          <a:p>
            <a:pPr algn="r"/>
            <a:r>
              <a:rPr kumimoji="1" lang="en-US" sz="1200" dirty="0" smtClean="0">
                <a:solidFill>
                  <a:schemeClr val="accent5"/>
                </a:solidFill>
                <a:latin typeface="Arial" panose="020B0604020202020204" pitchFamily="34" charset="0"/>
                <a:cs typeface="Arial" panose="020B0604020202020204" pitchFamily="34" charset="0"/>
              </a:rPr>
              <a:t>DESIGN EXAMPLE SLIDE</a:t>
            </a:r>
            <a:endParaRPr kumimoji="1" lang="en-US" sz="1200" dirty="0">
              <a:solidFill>
                <a:schemeClr val="accent5"/>
              </a:solidFill>
              <a:latin typeface="Arial" panose="020B0604020202020204" pitchFamily="34" charset="0"/>
              <a:cs typeface="Arial" panose="020B0604020202020204" pitchFamily="34" charset="0"/>
            </a:endParaRPr>
          </a:p>
        </p:txBody>
      </p:sp>
      <p:sp>
        <p:nvSpPr>
          <p:cNvPr id="10" name="Rounded Rectangle 9"/>
          <p:cNvSpPr/>
          <p:nvPr/>
        </p:nvSpPr>
        <p:spPr>
          <a:xfrm>
            <a:off x="458788" y="3634068"/>
            <a:ext cx="8218487" cy="2527881"/>
          </a:xfrm>
          <a:prstGeom prst="roundRect">
            <a:avLst/>
          </a:prstGeom>
        </p:spPr>
        <p:style>
          <a:lnRef idx="1">
            <a:schemeClr val="accent3"/>
          </a:lnRef>
          <a:fillRef idx="2">
            <a:schemeClr val="accent3"/>
          </a:fillRef>
          <a:effectRef idx="1">
            <a:schemeClr val="accent3"/>
          </a:effectRef>
          <a:fontRef idx="minor">
            <a:schemeClr val="dk1"/>
          </a:fontRef>
        </p:style>
        <p:txBody>
          <a:bodyPr bIns="91440" rtlCol="0" anchor="b"/>
          <a:lstStyle/>
          <a:p>
            <a:pPr lvl="1"/>
            <a:r>
              <a:rPr lang="en-US" sz="2000" dirty="0" smtClean="0">
                <a:solidFill>
                  <a:schemeClr val="bg2"/>
                </a:solidFill>
                <a:latin typeface="Georgia" panose="02040502050405020303" pitchFamily="18" charset="0"/>
              </a:rPr>
              <a:t>	=</a:t>
            </a:r>
            <a:r>
              <a:rPr lang="en-US" sz="2000" dirty="0" smtClean="0">
                <a:solidFill>
                  <a:schemeClr val="bg2"/>
                </a:solidFill>
              </a:rPr>
              <a:t> </a:t>
            </a:r>
            <a:r>
              <a:rPr kumimoji="1" lang="en-US" sz="2000" dirty="0" smtClean="0">
                <a:solidFill>
                  <a:schemeClr val="bg2"/>
                </a:solidFill>
                <a:latin typeface="Arial" panose="020B0604020202020204" pitchFamily="34" charset="0"/>
                <a:cs typeface="Arial" panose="020B0604020202020204" pitchFamily="34" charset="0"/>
              </a:rPr>
              <a:t>sum </a:t>
            </a:r>
            <a:r>
              <a:rPr kumimoji="1" lang="en-US" sz="2000" dirty="0">
                <a:solidFill>
                  <a:schemeClr val="bg2"/>
                </a:solidFill>
                <a:latin typeface="Arial" panose="020B0604020202020204" pitchFamily="34" charset="0"/>
                <a:cs typeface="Arial" panose="020B0604020202020204" pitchFamily="34" charset="0"/>
              </a:rPr>
              <a:t>of individual chord – splice slip values on both </a:t>
            </a:r>
            <a:r>
              <a:rPr kumimoji="1" lang="en-US" sz="2000" dirty="0" smtClean="0">
                <a:solidFill>
                  <a:schemeClr val="bg2"/>
                </a:solidFill>
                <a:latin typeface="Arial" panose="020B0604020202020204" pitchFamily="34" charset="0"/>
                <a:cs typeface="Arial" panose="020B0604020202020204" pitchFamily="34" charset="0"/>
              </a:rPr>
              <a:t>	sides of the </a:t>
            </a:r>
            <a:r>
              <a:rPr kumimoji="1" lang="en-US" sz="2000" dirty="0">
                <a:solidFill>
                  <a:schemeClr val="bg2"/>
                </a:solidFill>
                <a:latin typeface="Arial" panose="020B0604020202020204" pitchFamily="34" charset="0"/>
                <a:cs typeface="Arial" panose="020B0604020202020204" pitchFamily="34" charset="0"/>
              </a:rPr>
              <a:t>diaphragm, each multiplied by its distance to the </a:t>
            </a:r>
            <a:r>
              <a:rPr kumimoji="1" lang="en-US" sz="2000" dirty="0" smtClean="0">
                <a:solidFill>
                  <a:schemeClr val="bg2"/>
                </a:solidFill>
                <a:latin typeface="Arial" panose="020B0604020202020204" pitchFamily="34" charset="0"/>
                <a:cs typeface="Arial" panose="020B0604020202020204" pitchFamily="34" charset="0"/>
              </a:rPr>
              <a:t>	nearest support</a:t>
            </a:r>
            <a:endParaRPr lang="en-US" sz="2000" b="1" i="1" dirty="0" smtClean="0">
              <a:solidFill>
                <a:schemeClr val="bg2"/>
              </a:solidFill>
              <a:latin typeface="Georgia" panose="02040502050405020303" pitchFamily="18" charset="0"/>
            </a:endParaRPr>
          </a:p>
          <a:p>
            <a:endParaRPr lang="en-US" sz="2000" dirty="0" smtClean="0">
              <a:solidFill>
                <a:schemeClr val="bg2"/>
              </a:solidFill>
            </a:endParaRPr>
          </a:p>
          <a:p>
            <a:r>
              <a:rPr lang="en-US" sz="2000" b="1" i="1" dirty="0" smtClean="0">
                <a:solidFill>
                  <a:schemeClr val="bg2"/>
                </a:solidFill>
                <a:latin typeface="Georgia" panose="02040502050405020303" pitchFamily="18" charset="0"/>
              </a:rPr>
              <a:t>	</a:t>
            </a:r>
            <a:r>
              <a:rPr lang="en-US" sz="2000" dirty="0" smtClean="0">
                <a:solidFill>
                  <a:schemeClr val="bg2"/>
                </a:solidFill>
                <a:latin typeface="Georgia" panose="02040502050405020303" pitchFamily="18" charset="0"/>
              </a:rPr>
              <a:t>=</a:t>
            </a:r>
            <a:r>
              <a:rPr lang="en-US" sz="2000" dirty="0" smtClean="0">
                <a:solidFill>
                  <a:schemeClr val="bg2"/>
                </a:solidFill>
              </a:rPr>
              <a:t> </a:t>
            </a:r>
            <a:r>
              <a:rPr lang="en-US" sz="2000" dirty="0" smtClean="0">
                <a:solidFill>
                  <a:schemeClr val="bg2"/>
                </a:solidFill>
                <a:latin typeface="Arial" panose="020B0604020202020204" pitchFamily="34" charset="0"/>
                <a:cs typeface="Arial" panose="020B0604020202020204" pitchFamily="34" charset="0"/>
              </a:rPr>
              <a:t>diaphragm width, in feet, in direction of the load applied</a:t>
            </a:r>
            <a:endParaRPr lang="en-US" sz="2000" b="1" i="1" dirty="0" smtClean="0">
              <a:solidFill>
                <a:schemeClr val="bg2"/>
              </a:solidFill>
              <a:latin typeface="Georgia" panose="02040502050405020303" pitchFamily="18" charset="0"/>
            </a:endParaRPr>
          </a:p>
        </p:txBody>
      </p:sp>
      <mc:AlternateContent xmlns:mc="http://schemas.openxmlformats.org/markup-compatibility/2006" xmlns:a14="http://schemas.microsoft.com/office/drawing/2010/main">
        <mc:Choice Requires="a14">
          <p:sp>
            <p:nvSpPr>
              <p:cNvPr id="5" name="Rectangle 4"/>
              <p:cNvSpPr/>
              <p:nvPr/>
            </p:nvSpPr>
            <p:spPr>
              <a:xfrm>
                <a:off x="595384" y="4173877"/>
                <a:ext cx="1039067" cy="837665"/>
              </a:xfrm>
              <a:prstGeom prst="rect">
                <a:avLst/>
              </a:prstGeom>
            </p:spPr>
            <p:txBody>
              <a:bodyPr wrap="none">
                <a:spAutoFit/>
              </a:bodyPr>
              <a:lstStyle/>
              <a:p>
                <a:pPr lvl="0"/>
                <a14:m>
                  <m:oMathPara xmlns:m="http://schemas.openxmlformats.org/officeDocument/2006/math">
                    <m:oMathParaPr>
                      <m:jc m:val="centerGroup"/>
                    </m:oMathParaPr>
                    <m:oMath xmlns:m="http://schemas.openxmlformats.org/officeDocument/2006/math">
                      <m:nary>
                        <m:naryPr>
                          <m:chr m:val="∑"/>
                          <m:subHide m:val="on"/>
                          <m:supHide m:val="on"/>
                          <m:ctrlPr>
                            <a:rPr lang="en-US" sz="2000" b="0" i="1" smtClean="0">
                              <a:solidFill>
                                <a:schemeClr val="tx2"/>
                              </a:solidFill>
                              <a:latin typeface="Cambria Math" panose="02040503050406030204" pitchFamily="18" charset="0"/>
                            </a:rPr>
                          </m:ctrlPr>
                        </m:naryPr>
                        <m:sub/>
                        <m:sup/>
                        <m:e>
                          <m:r>
                            <a:rPr lang="en-US" sz="2000" b="0" i="1" smtClean="0">
                              <a:solidFill>
                                <a:schemeClr val="tx2"/>
                              </a:solidFill>
                              <a:latin typeface="Cambria Math"/>
                            </a:rPr>
                            <m:t>𝑥</m:t>
                          </m:r>
                          <m:sSub>
                            <m:sSubPr>
                              <m:ctrlPr>
                                <a:rPr lang="en-US" sz="2000" b="0" i="1" smtClean="0">
                                  <a:solidFill>
                                    <a:schemeClr val="tx2"/>
                                  </a:solidFill>
                                  <a:latin typeface="Cambria Math" panose="02040503050406030204" pitchFamily="18" charset="0"/>
                                </a:rPr>
                              </m:ctrlPr>
                            </m:sSubPr>
                            <m:e>
                              <m:r>
                                <a:rPr lang="en-US" sz="2000" b="0" i="1" smtClean="0">
                                  <a:solidFill>
                                    <a:schemeClr val="tx2"/>
                                  </a:solidFill>
                                  <a:latin typeface="Cambria Math"/>
                                  <a:ea typeface="Cambria Math"/>
                                </a:rPr>
                                <m:t>∆</m:t>
                              </m:r>
                            </m:e>
                            <m:sub>
                              <m:r>
                                <a:rPr lang="en-US" sz="2000" b="0" i="1" smtClean="0">
                                  <a:solidFill>
                                    <a:schemeClr val="tx2"/>
                                  </a:solidFill>
                                  <a:latin typeface="Cambria Math"/>
                                </a:rPr>
                                <m:t>𝑐</m:t>
                              </m:r>
                            </m:sub>
                          </m:sSub>
                        </m:e>
                      </m:nary>
                    </m:oMath>
                  </m:oMathPara>
                </a14:m>
                <a:endParaRPr lang="en-US" sz="2000" dirty="0">
                  <a:solidFill>
                    <a:schemeClr val="tx2"/>
                  </a:solidFill>
                </a:endParaRPr>
              </a:p>
            </p:txBody>
          </p:sp>
        </mc:Choice>
        <mc:Fallback xmlns="">
          <p:sp>
            <p:nvSpPr>
              <p:cNvPr id="5" name="Rectangle 4"/>
              <p:cNvSpPr>
                <a:spLocks noRot="1" noChangeAspect="1" noMove="1" noResize="1" noEditPoints="1" noAdjustHandles="1" noChangeArrowheads="1" noChangeShapeType="1" noTextEdit="1"/>
              </p:cNvSpPr>
              <p:nvPr/>
            </p:nvSpPr>
            <p:spPr>
              <a:xfrm>
                <a:off x="595384" y="4173877"/>
                <a:ext cx="1039067" cy="837665"/>
              </a:xfrm>
              <a:prstGeom prst="rect">
                <a:avLst/>
              </a:prstGeom>
              <a:blipFill rotWithShape="0">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Rectangle 6"/>
              <p:cNvSpPr/>
              <p:nvPr/>
            </p:nvSpPr>
            <p:spPr>
              <a:xfrm>
                <a:off x="1207696" y="5599467"/>
                <a:ext cx="533929" cy="430887"/>
              </a:xfrm>
              <a:prstGeom prst="rect">
                <a:avLst/>
              </a:prstGeom>
            </p:spPr>
            <p:txBody>
              <a:bodyPr wrap="none">
                <a:spAutoFit/>
              </a:bodyPr>
              <a:lstStyle/>
              <a:p>
                <a:pPr lvl="0"/>
                <a14:m>
                  <m:oMathPara xmlns:m="http://schemas.openxmlformats.org/officeDocument/2006/math">
                    <m:oMathParaPr>
                      <m:jc m:val="centerGroup"/>
                    </m:oMathParaPr>
                    <m:oMath xmlns:m="http://schemas.openxmlformats.org/officeDocument/2006/math">
                      <m:r>
                        <a:rPr lang="en-US" sz="2200" b="0" i="1" smtClean="0">
                          <a:solidFill>
                            <a:schemeClr val="tx2"/>
                          </a:solidFill>
                          <a:latin typeface="Cambria Math"/>
                        </a:rPr>
                        <m:t>𝑊</m:t>
                      </m:r>
                    </m:oMath>
                  </m:oMathPara>
                </a14:m>
                <a:endParaRPr lang="en-US" sz="2200" dirty="0">
                  <a:solidFill>
                    <a:schemeClr val="tx2"/>
                  </a:solidFill>
                </a:endParaRPr>
              </a:p>
            </p:txBody>
          </p:sp>
        </mc:Choice>
        <mc:Fallback xmlns="">
          <p:sp>
            <p:nvSpPr>
              <p:cNvPr id="7" name="Rectangle 6"/>
              <p:cNvSpPr>
                <a:spLocks noRot="1" noChangeAspect="1" noMove="1" noResize="1" noEditPoints="1" noAdjustHandles="1" noChangeArrowheads="1" noChangeShapeType="1" noTextEdit="1"/>
              </p:cNvSpPr>
              <p:nvPr/>
            </p:nvSpPr>
            <p:spPr>
              <a:xfrm>
                <a:off x="1207696" y="5599467"/>
                <a:ext cx="533929" cy="430887"/>
              </a:xfrm>
              <a:prstGeom prst="rect">
                <a:avLst/>
              </a:prstGeom>
              <a:blipFill rotWithShape="0">
                <a:blip r:embed="rId6"/>
                <a:stretch>
                  <a:fillRect/>
                </a:stretch>
              </a:blipFill>
            </p:spPr>
            <p:txBody>
              <a:bodyPr/>
              <a:lstStyle/>
              <a:p>
                <a:r>
                  <a:rPr lang="en-US">
                    <a:noFill/>
                  </a:rPr>
                  <a:t> </a:t>
                </a:r>
              </a:p>
            </p:txBody>
          </p:sp>
        </mc:Fallback>
      </mc:AlternateContent>
      <p:sp>
        <p:nvSpPr>
          <p:cNvPr id="12" name="TextBox 11"/>
          <p:cNvSpPr txBox="1"/>
          <p:nvPr/>
        </p:nvSpPr>
        <p:spPr bwMode="auto">
          <a:xfrm>
            <a:off x="3869923" y="3849968"/>
            <a:ext cx="139621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lgn="ctr"/>
            <a:r>
              <a:rPr kumimoji="1" lang="en-US" sz="2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Parameters</a:t>
            </a:r>
            <a:endParaRPr kumimoji="1" lang="en-US" sz="2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4178187457"/>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Rigid vs. Flexible</a:t>
            </a:r>
            <a:endParaRPr lang="en-US" dirty="0"/>
          </a:p>
        </p:txBody>
      </p:sp>
      <p:graphicFrame>
        <p:nvGraphicFramePr>
          <p:cNvPr id="5" name="Content Placeholder 4"/>
          <p:cNvGraphicFramePr>
            <a:graphicFrameLocks noGrp="1"/>
          </p:cNvGraphicFramePr>
          <p:nvPr>
            <p:ph idx="1"/>
            <p:extLst/>
          </p:nvPr>
        </p:nvGraphicFramePr>
        <p:xfrm>
          <a:off x="458788" y="1327150"/>
          <a:ext cx="8228012" cy="484346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738031518"/>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Rigid vs. Flexible, cont.</a:t>
            </a:r>
            <a:endParaRPr lang="en-US" dirty="0"/>
          </a:p>
        </p:txBody>
      </p:sp>
      <p:pic>
        <p:nvPicPr>
          <p:cNvPr id="5" name="Picture 7"/>
          <p:cNvPicPr>
            <a:picLocks noChangeAspect="1" noChangeArrowheads="1"/>
          </p:cNvPicPr>
          <p:nvPr>
            <p:custDataLst>
              <p:tags r:id="rId2"/>
            </p:custDataLst>
          </p:nvPr>
        </p:nvPicPr>
        <p:blipFill>
          <a:blip r:embed="rId5">
            <a:extLst>
              <a:ext uri="{28A0092B-C50C-407E-A947-70E740481C1C}">
                <a14:useLocalDpi xmlns:a14="http://schemas.microsoft.com/office/drawing/2010/main" val="0"/>
              </a:ext>
            </a:extLst>
          </a:blip>
          <a:stretch>
            <a:fillRect/>
          </a:stretch>
        </p:blipFill>
        <p:spPr bwMode="auto">
          <a:xfrm>
            <a:off x="1069992" y="1460702"/>
            <a:ext cx="6838306" cy="4335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p:nvPr/>
        </p:nvSpPr>
        <p:spPr>
          <a:xfrm>
            <a:off x="1587439" y="5611223"/>
            <a:ext cx="5220981" cy="646331"/>
          </a:xfrm>
          <a:prstGeom prst="rect">
            <a:avLst/>
          </a:prstGeom>
        </p:spPr>
        <p:txBody>
          <a:bodyPr wrap="none">
            <a:spAutoFit/>
          </a:bodyPr>
          <a:lstStyle/>
          <a:p>
            <a:r>
              <a:rPr lang="en-US" dirty="0" smtClean="0">
                <a:latin typeface="Trebuchet MS" pitchFamily="34" charset="0"/>
              </a:rPr>
              <a:t>MDD = Max </a:t>
            </a:r>
            <a:r>
              <a:rPr lang="en-US" dirty="0">
                <a:latin typeface="Trebuchet MS" pitchFamily="34" charset="0"/>
              </a:rPr>
              <a:t>Deflection of </a:t>
            </a:r>
            <a:r>
              <a:rPr lang="en-US" dirty="0" smtClean="0">
                <a:latin typeface="Trebuchet MS" pitchFamily="34" charset="0"/>
              </a:rPr>
              <a:t>Diaphragm</a:t>
            </a:r>
          </a:p>
          <a:p>
            <a:r>
              <a:rPr lang="en-US" dirty="0" smtClean="0">
                <a:latin typeface="Trebuchet MS" pitchFamily="34" charset="0"/>
              </a:rPr>
              <a:t>ADVE = </a:t>
            </a:r>
            <a:r>
              <a:rPr lang="en-US" dirty="0">
                <a:latin typeface="Trebuchet MS" pitchFamily="34" charset="0"/>
              </a:rPr>
              <a:t>Average Deflection of Vertical Elements </a:t>
            </a:r>
            <a:r>
              <a:rPr lang="en-US" dirty="0" smtClean="0">
                <a:latin typeface="Trebuchet MS" pitchFamily="34" charset="0"/>
              </a:rPr>
              <a:t> </a:t>
            </a:r>
            <a:endParaRPr lang="en-US" dirty="0"/>
          </a:p>
        </p:txBody>
      </p:sp>
    </p:spTree>
    <p:custDataLst>
      <p:tags r:id="rId1"/>
    </p:custDataLst>
    <p:extLst>
      <p:ext uri="{BB962C8B-B14F-4D97-AF65-F5344CB8AC3E}">
        <p14:creationId xmlns:p14="http://schemas.microsoft.com/office/powerpoint/2010/main" val="1977646550"/>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Distribution of Shear</a:t>
            </a:r>
            <a:endParaRPr lang="en-US" dirty="0"/>
          </a:p>
        </p:txBody>
      </p:sp>
      <p:graphicFrame>
        <p:nvGraphicFramePr>
          <p:cNvPr id="5" name="Content Placeholder 4"/>
          <p:cNvGraphicFramePr>
            <a:graphicFrameLocks noGrp="1"/>
          </p:cNvGraphicFramePr>
          <p:nvPr>
            <p:ph idx="1"/>
            <p:extLst/>
          </p:nvPr>
        </p:nvGraphicFramePr>
        <p:xfrm>
          <a:off x="458788" y="1327150"/>
          <a:ext cx="8228012" cy="484346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669403846"/>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4">
            <a:extLst>
              <a:ext uri="{28A0092B-C50C-407E-A947-70E740481C1C}">
                <a14:useLocalDpi xmlns:a14="http://schemas.microsoft.com/office/drawing/2010/main" val="0"/>
              </a:ext>
            </a:extLst>
          </a:blip>
          <a:srcRect r="8834"/>
          <a:stretch/>
        </p:blipFill>
        <p:spPr>
          <a:xfrm>
            <a:off x="0" y="0"/>
            <a:ext cx="9144000" cy="6858000"/>
          </a:xfrm>
          <a:prstGeom prst="rect">
            <a:avLst/>
          </a:prstGeom>
        </p:spPr>
      </p:pic>
      <p:sp>
        <p:nvSpPr>
          <p:cNvPr id="3" name="Content Placeholder 2"/>
          <p:cNvSpPr txBox="1">
            <a:spLocks/>
          </p:cNvSpPr>
          <p:nvPr/>
        </p:nvSpPr>
        <p:spPr>
          <a:xfrm>
            <a:off x="458788" y="4320858"/>
            <a:ext cx="6324600" cy="2133600"/>
          </a:xfrm>
          <a:prstGeom prst="rect">
            <a:avLst/>
          </a:prstGeom>
          <a:gradFill>
            <a:gsLst>
              <a:gs pos="0">
                <a:schemeClr val="accent6">
                  <a:alpha val="85000"/>
                </a:schemeClr>
              </a:gs>
              <a:gs pos="50000">
                <a:schemeClr val="accent6">
                  <a:alpha val="74000"/>
                </a:schemeClr>
              </a:gs>
              <a:gs pos="100000">
                <a:schemeClr val="accent6">
                  <a:alpha val="65000"/>
                </a:schemeClr>
              </a:gs>
            </a:gsLst>
            <a:lin ang="5400000" scaled="0"/>
          </a:gradFill>
          <a:ln w="31750">
            <a:solidFill>
              <a:schemeClr val="accent6">
                <a:lumMod val="20000"/>
                <a:lumOff val="80000"/>
              </a:schemeClr>
            </a:solidFill>
          </a:ln>
          <a:effectLst>
            <a:outerShdw blurRad="50800" dist="38100" dir="2700000" algn="tl" rotWithShape="0">
              <a:prstClr val="black">
                <a:alpha val="40000"/>
              </a:prstClr>
            </a:outerShdw>
          </a:effectLst>
        </p:spPr>
        <p:txBody>
          <a:bodyPr vert="horz" lIns="182880" tIns="182880" rIns="182880" bIns="182880" rtlCol="0">
            <a:normAutofit/>
          </a:bodyPr>
          <a:lstStyle>
            <a:lvl1pPr marL="0" indent="0" algn="l" defTabSz="914400" rtl="0" eaLnBrk="1" latinLnBrk="0" hangingPunct="1">
              <a:spcBef>
                <a:spcPct val="20000"/>
              </a:spcBef>
              <a:buFont typeface="Arial" panose="020B0604020202020204" pitchFamily="34" charset="0"/>
              <a:buNone/>
              <a:defRPr sz="2200" b="1" kern="1200">
                <a:solidFill>
                  <a:schemeClr val="bg2"/>
                </a:solidFill>
                <a:latin typeface="+mn-lt"/>
                <a:ea typeface="+mn-ea"/>
                <a:cs typeface="+mn-cs"/>
              </a:defRPr>
            </a:lvl1pPr>
            <a:lvl2pPr marL="182880" indent="-182880" algn="l" defTabSz="914400" rtl="0" eaLnBrk="1" latinLnBrk="0" hangingPunct="1">
              <a:spcBef>
                <a:spcPct val="20000"/>
              </a:spcBef>
              <a:buFont typeface="Arial" panose="020B0604020202020204" pitchFamily="34" charset="0"/>
              <a:buChar char="•"/>
              <a:defRPr sz="2200" kern="1200">
                <a:solidFill>
                  <a:schemeClr val="bg2"/>
                </a:solidFill>
                <a:latin typeface="+mn-lt"/>
                <a:ea typeface="+mn-ea"/>
                <a:cs typeface="+mn-cs"/>
              </a:defRPr>
            </a:lvl2pPr>
            <a:lvl3pPr marL="594360" indent="-228600" algn="l" defTabSz="914400" rtl="0" eaLnBrk="1" latinLnBrk="0" hangingPunct="1">
              <a:spcBef>
                <a:spcPct val="20000"/>
              </a:spcBef>
              <a:buFont typeface="Arial" panose="020B0604020202020204" pitchFamily="34" charset="0"/>
              <a:buChar char="‒"/>
              <a:defRPr sz="2000" kern="1200">
                <a:solidFill>
                  <a:schemeClr val="bg2"/>
                </a:solidFill>
                <a:latin typeface="+mn-lt"/>
                <a:ea typeface="+mn-ea"/>
                <a:cs typeface="+mn-cs"/>
              </a:defRPr>
            </a:lvl3pPr>
            <a:lvl4pPr marL="914400" indent="-18288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4pPr>
            <a:lvl5pPr marL="1234440" indent="-182880" algn="l" defTabSz="914400" rtl="0" eaLnBrk="1" latinLnBrk="0" hangingPunct="1">
              <a:spcBef>
                <a:spcPct val="20000"/>
              </a:spcBef>
              <a:buFont typeface="Arial" panose="020B0604020202020204" pitchFamily="34" charset="0"/>
              <a:buChar char="»"/>
              <a:defRPr sz="1600" kern="1200">
                <a:solidFill>
                  <a:schemeClr val="bg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dirty="0" smtClean="0">
                <a:solidFill>
                  <a:srgbClr val="FFFFFF"/>
                </a:solidFill>
                <a:effectLst>
                  <a:outerShdw blurRad="38100" dist="38100" dir="2700000" algn="tl">
                    <a:srgbClr val="000000">
                      <a:alpha val="43137"/>
                    </a:srgbClr>
                  </a:outerShdw>
                </a:effectLst>
              </a:rPr>
              <a:t>Now that you’ve complete this lesson,</a:t>
            </a:r>
            <a:br>
              <a:rPr lang="en-US" dirty="0" smtClean="0">
                <a:solidFill>
                  <a:srgbClr val="FFFFFF"/>
                </a:solidFill>
                <a:effectLst>
                  <a:outerShdw blurRad="38100" dist="38100" dir="2700000" algn="tl">
                    <a:srgbClr val="000000">
                      <a:alpha val="43137"/>
                    </a:srgbClr>
                  </a:outerShdw>
                </a:effectLst>
              </a:rPr>
            </a:br>
            <a:r>
              <a:rPr lang="en-US" dirty="0" smtClean="0">
                <a:solidFill>
                  <a:srgbClr val="FFFFFF"/>
                </a:solidFill>
                <a:effectLst>
                  <a:outerShdw blurRad="38100" dist="38100" dir="2700000" algn="tl">
                    <a:srgbClr val="000000">
                      <a:alpha val="43137"/>
                    </a:srgbClr>
                  </a:outerShdw>
                </a:effectLst>
              </a:rPr>
              <a:t>you should be able to:</a:t>
            </a:r>
          </a:p>
          <a:p>
            <a:endParaRPr lang="en-US" dirty="0" smtClean="0">
              <a:solidFill>
                <a:srgbClr val="FFFFFF"/>
              </a:solidFill>
              <a:effectLst>
                <a:outerShdw blurRad="38100" dist="38100" dir="2700000" algn="tl">
                  <a:srgbClr val="000000">
                    <a:alpha val="43137"/>
                  </a:srgbClr>
                </a:outerShdw>
              </a:effectLst>
            </a:endParaRPr>
          </a:p>
          <a:p>
            <a:r>
              <a:rPr lang="en-US" sz="1900" b="0" dirty="0">
                <a:solidFill>
                  <a:srgbClr val="FFFFFF"/>
                </a:solidFill>
                <a:effectLst>
                  <a:outerShdw blurRad="38100" dist="38100" dir="2700000" algn="tl">
                    <a:srgbClr val="000000">
                      <a:alpha val="43137"/>
                    </a:srgbClr>
                  </a:outerShdw>
                </a:effectLst>
                <a:latin typeface="Georgia" panose="02040502050405020303" pitchFamily="18" charset="0"/>
                <a:cs typeface="GENISO" panose="02000400000000000000" pitchFamily="2" charset="0"/>
              </a:rPr>
              <a:t>Summarize how </a:t>
            </a:r>
            <a:r>
              <a:rPr lang="en-US" sz="1900" b="0" dirty="0" smtClean="0">
                <a:solidFill>
                  <a:srgbClr val="FFFFFF"/>
                </a:solidFill>
                <a:effectLst>
                  <a:outerShdw blurRad="38100" dist="38100" dir="2700000" algn="tl">
                    <a:srgbClr val="000000">
                      <a:alpha val="43137"/>
                    </a:srgbClr>
                  </a:outerShdw>
                </a:effectLst>
                <a:latin typeface="Georgia" panose="02040502050405020303" pitchFamily="18" charset="0"/>
                <a:cs typeface="GENISO" panose="02000400000000000000" pitchFamily="2" charset="0"/>
              </a:rPr>
              <a:t>to </a:t>
            </a:r>
            <a:r>
              <a:rPr lang="en-US" sz="1900" b="0" dirty="0">
                <a:solidFill>
                  <a:srgbClr val="FFFFFF"/>
                </a:solidFill>
                <a:effectLst>
                  <a:outerShdw blurRad="38100" dist="38100" dir="2700000" algn="tl">
                    <a:srgbClr val="000000">
                      <a:alpha val="43137"/>
                    </a:srgbClr>
                  </a:outerShdw>
                </a:effectLst>
                <a:latin typeface="Georgia" panose="02040502050405020303" pitchFamily="18" charset="0"/>
                <a:cs typeface="GENISO" panose="02000400000000000000" pitchFamily="2" charset="0"/>
              </a:rPr>
              <a:t>design diaphragms with </a:t>
            </a:r>
            <a:r>
              <a:rPr lang="en-US" sz="1900" b="0" dirty="0" smtClean="0">
                <a:solidFill>
                  <a:srgbClr val="FFFFFF"/>
                </a:solidFill>
                <a:effectLst>
                  <a:outerShdw blurRad="38100" dist="38100" dir="2700000" algn="tl">
                    <a:srgbClr val="000000">
                      <a:alpha val="43137"/>
                    </a:srgbClr>
                  </a:outerShdw>
                </a:effectLst>
                <a:latin typeface="Georgia" panose="02040502050405020303" pitchFamily="18" charset="0"/>
                <a:cs typeface="GENISO" panose="02000400000000000000" pitchFamily="2" charset="0"/>
              </a:rPr>
              <a:t>wood framed </a:t>
            </a:r>
            <a:r>
              <a:rPr lang="en-US" sz="1900" b="0" dirty="0">
                <a:solidFill>
                  <a:srgbClr val="FFFFFF"/>
                </a:solidFill>
                <a:effectLst>
                  <a:outerShdw blurRad="38100" dist="38100" dir="2700000" algn="tl">
                    <a:srgbClr val="000000">
                      <a:alpha val="43137"/>
                    </a:srgbClr>
                  </a:outerShdw>
                </a:effectLst>
                <a:latin typeface="Georgia" panose="02040502050405020303" pitchFamily="18" charset="0"/>
                <a:cs typeface="GENISO" panose="02000400000000000000" pitchFamily="2" charset="0"/>
              </a:rPr>
              <a:t>construction to resist seismic forces</a:t>
            </a:r>
          </a:p>
        </p:txBody>
      </p:sp>
    </p:spTree>
    <p:custDataLst>
      <p:tags r:id="rId1"/>
    </p:custDataLst>
    <p:extLst>
      <p:ext uri="{BB962C8B-B14F-4D97-AF65-F5344CB8AC3E}">
        <p14:creationId xmlns:p14="http://schemas.microsoft.com/office/powerpoint/2010/main" val="13367060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Part Three Contents</a:t>
            </a:r>
            <a:endParaRPr lang="en-US" dirty="0"/>
          </a:p>
        </p:txBody>
      </p:sp>
      <p:grpSp>
        <p:nvGrpSpPr>
          <p:cNvPr id="10" name="Group 9"/>
          <p:cNvGrpSpPr/>
          <p:nvPr/>
        </p:nvGrpSpPr>
        <p:grpSpPr>
          <a:xfrm>
            <a:off x="458788" y="1550425"/>
            <a:ext cx="2560320" cy="4389120"/>
            <a:chOff x="782051" y="2141622"/>
            <a:chExt cx="2743200" cy="3657600"/>
          </a:xfrm>
        </p:grpSpPr>
        <p:sp>
          <p:nvSpPr>
            <p:cNvPr id="11" name="Rectangle 10"/>
            <p:cNvSpPr/>
            <p:nvPr/>
          </p:nvSpPr>
          <p:spPr>
            <a:xfrm>
              <a:off x="782051" y="2141622"/>
              <a:ext cx="2743200" cy="3657600"/>
            </a:xfrm>
            <a:prstGeom prst="rect">
              <a:avLst/>
            </a:prstGeom>
            <a:solidFill>
              <a:sysClr val="window" lastClr="FFFFFF"/>
            </a:solidFill>
            <a:ln w="12700" cap="flat" cmpd="sng" algn="ctr">
              <a:noFill/>
              <a:prstDash val="solid"/>
              <a:miter lim="800000"/>
            </a:ln>
            <a:effectLst>
              <a:outerShdw blurRad="127000" sx="102000" sy="102000" algn="c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white"/>
                </a:solidFill>
                <a:effectLst/>
                <a:uLnTx/>
                <a:uFillTx/>
                <a:latin typeface="Calibri" panose="020F0502020204030204"/>
                <a:ea typeface="+mn-ea"/>
                <a:cs typeface="+mn-cs"/>
              </a:endParaRPr>
            </a:p>
          </p:txBody>
        </p:sp>
        <p:sp>
          <p:nvSpPr>
            <p:cNvPr id="12" name="Rectangle 11"/>
            <p:cNvSpPr/>
            <p:nvPr/>
          </p:nvSpPr>
          <p:spPr>
            <a:xfrm>
              <a:off x="866275" y="2225846"/>
              <a:ext cx="2560320" cy="731520"/>
            </a:xfrm>
            <a:prstGeom prst="rect">
              <a:avLst/>
            </a:prstGeom>
            <a:solidFill>
              <a:schemeClr val="accent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smtClean="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LESSON 1</a:t>
              </a:r>
            </a:p>
          </p:txBody>
        </p:sp>
        <p:sp>
          <p:nvSpPr>
            <p:cNvPr id="13" name="TextBox 12"/>
            <p:cNvSpPr txBox="1"/>
            <p:nvPr/>
          </p:nvSpPr>
          <p:spPr>
            <a:xfrm>
              <a:off x="888423" y="3067877"/>
              <a:ext cx="2538171" cy="58990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smtClean="0">
                  <a:ln>
                    <a:noFill/>
                  </a:ln>
                  <a:solidFill>
                    <a:srgbClr val="595959"/>
                  </a:solidFill>
                  <a:effectLst/>
                  <a:uLnTx/>
                  <a:uFillTx/>
                  <a:latin typeface="Arial" panose="020B0604020202020204" pitchFamily="34" charset="0"/>
                  <a:cs typeface="Arial" panose="020B0604020202020204" pitchFamily="34" charset="0"/>
                </a:rPr>
                <a:t>Shear Wall</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smtClean="0">
                  <a:ln>
                    <a:noFill/>
                  </a:ln>
                  <a:solidFill>
                    <a:srgbClr val="595959"/>
                  </a:solidFill>
                  <a:effectLst/>
                  <a:uLnTx/>
                  <a:uFillTx/>
                  <a:latin typeface="Arial" panose="020B0604020202020204" pitchFamily="34" charset="0"/>
                  <a:cs typeface="Arial" panose="020B0604020202020204" pitchFamily="34" charset="0"/>
                </a:rPr>
                <a:t>Shear Design</a:t>
              </a:r>
            </a:p>
          </p:txBody>
        </p:sp>
        <p:sp>
          <p:nvSpPr>
            <p:cNvPr id="14" name="TextBox 13"/>
            <p:cNvSpPr txBox="1"/>
            <p:nvPr/>
          </p:nvSpPr>
          <p:spPr>
            <a:xfrm>
              <a:off x="866275" y="4108350"/>
              <a:ext cx="2560320" cy="716008"/>
            </a:xfrm>
            <a:prstGeom prst="rect">
              <a:avLst/>
            </a:prstGeom>
            <a:noFill/>
          </p:spPr>
          <p:txBody>
            <a:bodyPr wrap="square" lIns="45720" tIns="0" rIns="45720" bIns="0" rtlCol="0">
              <a:spAutoFit/>
            </a:bodyPr>
            <a:lstStyle/>
            <a:p>
              <a:pPr lvl="0" algn="ctr">
                <a:lnSpc>
                  <a:spcPct val="120000"/>
                </a:lnSpc>
              </a:pPr>
              <a:r>
                <a:rPr lang="en-US" sz="1600" dirty="0">
                  <a:solidFill>
                    <a:schemeClr val="bg2"/>
                  </a:solidFill>
                  <a:latin typeface="Arial" panose="020B0604020202020204" pitchFamily="34" charset="0"/>
                  <a:cs typeface="Arial" panose="020B0604020202020204" pitchFamily="34" charset="0"/>
                </a:rPr>
                <a:t>Identify and compare the three methods for wood shear wall design</a:t>
              </a:r>
            </a:p>
          </p:txBody>
        </p:sp>
      </p:grpSp>
      <p:grpSp>
        <p:nvGrpSpPr>
          <p:cNvPr id="25" name="Group 24"/>
          <p:cNvGrpSpPr/>
          <p:nvPr/>
        </p:nvGrpSpPr>
        <p:grpSpPr>
          <a:xfrm>
            <a:off x="3292635" y="1550425"/>
            <a:ext cx="2560320" cy="4389120"/>
            <a:chOff x="782051" y="2141622"/>
            <a:chExt cx="2743200" cy="3657600"/>
          </a:xfrm>
        </p:grpSpPr>
        <p:sp>
          <p:nvSpPr>
            <p:cNvPr id="26" name="Rectangle 25"/>
            <p:cNvSpPr/>
            <p:nvPr/>
          </p:nvSpPr>
          <p:spPr>
            <a:xfrm>
              <a:off x="782051" y="2141622"/>
              <a:ext cx="2743200" cy="3657600"/>
            </a:xfrm>
            <a:prstGeom prst="rect">
              <a:avLst/>
            </a:prstGeom>
            <a:solidFill>
              <a:sysClr val="window" lastClr="FFFFFF"/>
            </a:solidFill>
            <a:ln w="12700" cap="flat" cmpd="sng" algn="ctr">
              <a:noFill/>
              <a:prstDash val="solid"/>
              <a:miter lim="800000"/>
            </a:ln>
            <a:effectLst>
              <a:outerShdw blurRad="127000" sx="102000" sy="102000" algn="c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white"/>
                </a:solidFill>
                <a:effectLst/>
                <a:uLnTx/>
                <a:uFillTx/>
                <a:latin typeface="Calibri" panose="020F0502020204030204"/>
                <a:ea typeface="+mn-ea"/>
                <a:cs typeface="+mn-cs"/>
              </a:endParaRPr>
            </a:p>
          </p:txBody>
        </p:sp>
        <p:sp>
          <p:nvSpPr>
            <p:cNvPr id="27" name="Rectangle 26"/>
            <p:cNvSpPr/>
            <p:nvPr/>
          </p:nvSpPr>
          <p:spPr>
            <a:xfrm>
              <a:off x="866275" y="2225846"/>
              <a:ext cx="2560320" cy="731520"/>
            </a:xfrm>
            <a:prstGeom prst="rect">
              <a:avLst/>
            </a:prstGeom>
            <a:solidFill>
              <a:schemeClr val="accent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smtClean="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LESSON 2</a:t>
              </a:r>
            </a:p>
          </p:txBody>
        </p:sp>
        <p:sp>
          <p:nvSpPr>
            <p:cNvPr id="28" name="TextBox 27"/>
            <p:cNvSpPr txBox="1"/>
            <p:nvPr/>
          </p:nvSpPr>
          <p:spPr>
            <a:xfrm>
              <a:off x="888423" y="3067877"/>
              <a:ext cx="2538171" cy="846386"/>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smtClean="0">
                  <a:ln>
                    <a:noFill/>
                  </a:ln>
                  <a:solidFill>
                    <a:srgbClr val="595959"/>
                  </a:solidFill>
                  <a:effectLst/>
                  <a:uLnTx/>
                  <a:uFillTx/>
                  <a:latin typeface="Arial" panose="020B0604020202020204" pitchFamily="34" charset="0"/>
                  <a:cs typeface="Arial" panose="020B0604020202020204" pitchFamily="34" charset="0"/>
                </a:rPr>
                <a:t>Shear Wall Overturning Design</a:t>
              </a:r>
            </a:p>
          </p:txBody>
        </p:sp>
        <p:sp>
          <p:nvSpPr>
            <p:cNvPr id="29" name="TextBox 28"/>
            <p:cNvSpPr txBox="1"/>
            <p:nvPr/>
          </p:nvSpPr>
          <p:spPr>
            <a:xfrm>
              <a:off x="866275" y="4108350"/>
              <a:ext cx="2560320" cy="716008"/>
            </a:xfrm>
            <a:prstGeom prst="rect">
              <a:avLst/>
            </a:prstGeom>
            <a:noFill/>
          </p:spPr>
          <p:txBody>
            <a:bodyPr wrap="square" lIns="45720" tIns="0" rIns="45720" bIns="0" rtlCol="0">
              <a:spAutoFit/>
            </a:bodyPr>
            <a:lstStyle/>
            <a:p>
              <a:pPr lvl="0" algn="ctr">
                <a:lnSpc>
                  <a:spcPct val="120000"/>
                </a:lnSpc>
              </a:pPr>
              <a:r>
                <a:rPr lang="en-US" sz="1600" dirty="0">
                  <a:solidFill>
                    <a:schemeClr val="bg2"/>
                  </a:solidFill>
                  <a:latin typeface="Arial" panose="020B0604020202020204" pitchFamily="34" charset="0"/>
                  <a:cs typeface="Arial" panose="020B0604020202020204" pitchFamily="34" charset="0"/>
                </a:rPr>
                <a:t>Explain how to design structures to resist overturning forces</a:t>
              </a:r>
            </a:p>
          </p:txBody>
        </p:sp>
      </p:grpSp>
      <p:grpSp>
        <p:nvGrpSpPr>
          <p:cNvPr id="30" name="Group 29"/>
          <p:cNvGrpSpPr/>
          <p:nvPr/>
        </p:nvGrpSpPr>
        <p:grpSpPr>
          <a:xfrm>
            <a:off x="6126482" y="1550425"/>
            <a:ext cx="2560320" cy="4389120"/>
            <a:chOff x="782051" y="2141622"/>
            <a:chExt cx="2743200" cy="3657600"/>
          </a:xfrm>
        </p:grpSpPr>
        <p:sp>
          <p:nvSpPr>
            <p:cNvPr id="31" name="Rectangle 30"/>
            <p:cNvSpPr/>
            <p:nvPr/>
          </p:nvSpPr>
          <p:spPr>
            <a:xfrm>
              <a:off x="782051" y="2141622"/>
              <a:ext cx="2743200" cy="3657600"/>
            </a:xfrm>
            <a:prstGeom prst="rect">
              <a:avLst/>
            </a:prstGeom>
            <a:solidFill>
              <a:sysClr val="window" lastClr="FFFFFF"/>
            </a:solidFill>
            <a:ln w="12700" cap="flat" cmpd="sng" algn="ctr">
              <a:noFill/>
              <a:prstDash val="solid"/>
              <a:miter lim="800000"/>
            </a:ln>
            <a:effectLst>
              <a:outerShdw blurRad="127000" sx="102000" sy="102000" algn="c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white"/>
                </a:solidFill>
                <a:effectLst/>
                <a:uLnTx/>
                <a:uFillTx/>
                <a:latin typeface="Calibri" panose="020F0502020204030204"/>
                <a:ea typeface="+mn-ea"/>
                <a:cs typeface="+mn-cs"/>
              </a:endParaRPr>
            </a:p>
          </p:txBody>
        </p:sp>
        <p:sp>
          <p:nvSpPr>
            <p:cNvPr id="32" name="Rectangle 31"/>
            <p:cNvSpPr/>
            <p:nvPr/>
          </p:nvSpPr>
          <p:spPr>
            <a:xfrm>
              <a:off x="866275" y="2225846"/>
              <a:ext cx="2560320" cy="731520"/>
            </a:xfrm>
            <a:prstGeom prst="rect">
              <a:avLst/>
            </a:prstGeom>
            <a:solidFill>
              <a:schemeClr val="accent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smtClean="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LESSON 3</a:t>
              </a:r>
            </a:p>
          </p:txBody>
        </p:sp>
        <p:sp>
          <p:nvSpPr>
            <p:cNvPr id="33" name="TextBox 32"/>
            <p:cNvSpPr txBox="1"/>
            <p:nvPr/>
          </p:nvSpPr>
          <p:spPr>
            <a:xfrm>
              <a:off x="888423" y="3067877"/>
              <a:ext cx="2538171" cy="58990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smtClean="0">
                  <a:ln>
                    <a:noFill/>
                  </a:ln>
                  <a:solidFill>
                    <a:srgbClr val="595959"/>
                  </a:solidFill>
                  <a:effectLst/>
                  <a:uLnTx/>
                  <a:uFillTx/>
                  <a:latin typeface="Arial" panose="020B0604020202020204" pitchFamily="34" charset="0"/>
                  <a:cs typeface="Arial" panose="020B0604020202020204" pitchFamily="34" charset="0"/>
                </a:rPr>
                <a:t>Drift</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smtClean="0">
                  <a:ln>
                    <a:noFill/>
                  </a:ln>
                  <a:solidFill>
                    <a:srgbClr val="595959"/>
                  </a:solidFill>
                  <a:effectLst/>
                  <a:uLnTx/>
                  <a:uFillTx/>
                  <a:latin typeface="Arial" panose="020B0604020202020204" pitchFamily="34" charset="0"/>
                  <a:cs typeface="Arial" panose="020B0604020202020204" pitchFamily="34" charset="0"/>
                </a:rPr>
                <a:t>Analysis</a:t>
              </a:r>
            </a:p>
          </p:txBody>
        </p:sp>
        <p:sp>
          <p:nvSpPr>
            <p:cNvPr id="34" name="TextBox 33"/>
            <p:cNvSpPr txBox="1"/>
            <p:nvPr/>
          </p:nvSpPr>
          <p:spPr>
            <a:xfrm>
              <a:off x="866275" y="4108350"/>
              <a:ext cx="2560320" cy="738664"/>
            </a:xfrm>
            <a:prstGeom prst="rect">
              <a:avLst/>
            </a:prstGeom>
            <a:noFill/>
          </p:spPr>
          <p:txBody>
            <a:bodyPr wrap="square" lIns="45720" tIns="0" rIns="45720" bIns="0" rtlCol="0">
              <a:spAutoFit/>
            </a:bodyPr>
            <a:lstStyle/>
            <a:p>
              <a:pPr lvl="0" algn="ctr">
                <a:lnSpc>
                  <a:spcPct val="120000"/>
                </a:lnSpc>
              </a:pPr>
              <a:r>
                <a:rPr lang="en-US" sz="1600" dirty="0">
                  <a:solidFill>
                    <a:schemeClr val="bg2"/>
                  </a:solidFill>
                  <a:latin typeface="Arial" panose="020B0604020202020204" pitchFamily="34" charset="0"/>
                  <a:cs typeface="Arial" panose="020B0604020202020204" pitchFamily="34" charset="0"/>
                </a:rPr>
                <a:t>Summarize methods to calculate and </a:t>
              </a:r>
              <a:r>
                <a:rPr lang="en-US" sz="1600" dirty="0" smtClean="0">
                  <a:solidFill>
                    <a:schemeClr val="bg2"/>
                  </a:solidFill>
                  <a:latin typeface="Arial" panose="020B0604020202020204" pitchFamily="34" charset="0"/>
                  <a:cs typeface="Arial" panose="020B0604020202020204" pitchFamily="34" charset="0"/>
                </a:rPr>
                <a:t>resist</a:t>
              </a:r>
              <a:br>
                <a:rPr lang="en-US" sz="1600" dirty="0" smtClean="0">
                  <a:solidFill>
                    <a:schemeClr val="bg2"/>
                  </a:solidFill>
                  <a:latin typeface="Arial" panose="020B0604020202020204" pitchFamily="34" charset="0"/>
                  <a:cs typeface="Arial" panose="020B0604020202020204" pitchFamily="34" charset="0"/>
                </a:rPr>
              </a:br>
              <a:r>
                <a:rPr lang="en-US" sz="1600" dirty="0" smtClean="0">
                  <a:solidFill>
                    <a:schemeClr val="bg2"/>
                  </a:solidFill>
                  <a:latin typeface="Arial" panose="020B0604020202020204" pitchFamily="34" charset="0"/>
                  <a:cs typeface="Arial" panose="020B0604020202020204" pitchFamily="34" charset="0"/>
                </a:rPr>
                <a:t>story </a:t>
              </a:r>
              <a:r>
                <a:rPr lang="en-US" sz="1600" dirty="0">
                  <a:solidFill>
                    <a:schemeClr val="bg2"/>
                  </a:solidFill>
                  <a:latin typeface="Arial" panose="020B0604020202020204" pitchFamily="34" charset="0"/>
                  <a:cs typeface="Arial" panose="020B0604020202020204" pitchFamily="34" charset="0"/>
                </a:rPr>
                <a:t>drift</a:t>
              </a:r>
            </a:p>
          </p:txBody>
        </p:sp>
      </p:grpSp>
    </p:spTree>
    <p:custDataLst>
      <p:tags r:id="rId1"/>
    </p:custDataLst>
    <p:extLst>
      <p:ext uri="{BB962C8B-B14F-4D97-AF65-F5344CB8AC3E}">
        <p14:creationId xmlns:p14="http://schemas.microsoft.com/office/powerpoint/2010/main" val="409474102"/>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3035300" y="1531088"/>
            <a:ext cx="5410200" cy="1999512"/>
          </a:xfrm>
        </p:spPr>
        <p:txBody>
          <a:bodyPr>
            <a:normAutofit/>
          </a:bodyPr>
          <a:lstStyle/>
          <a:p>
            <a:pPr>
              <a:lnSpc>
                <a:spcPct val="120000"/>
              </a:lnSpc>
              <a:spcBef>
                <a:spcPts val="600"/>
              </a:spcBef>
            </a:pPr>
            <a:r>
              <a:rPr lang="en-US" sz="1600" b="1" dirty="0" smtClean="0">
                <a:solidFill>
                  <a:schemeClr val="bg2"/>
                </a:solidFill>
                <a:latin typeface="Arial" panose="020B0604020202020204" pitchFamily="34" charset="0"/>
              </a:rPr>
              <a:t>Part 3 Lesson 1:</a:t>
            </a:r>
            <a:br>
              <a:rPr lang="en-US" sz="1600" b="1" dirty="0" smtClean="0">
                <a:solidFill>
                  <a:schemeClr val="bg2"/>
                </a:solidFill>
                <a:latin typeface="Arial" panose="020B0604020202020204" pitchFamily="34" charset="0"/>
              </a:rPr>
            </a:br>
            <a:r>
              <a:rPr lang="en-US" sz="2200" dirty="0" smtClean="0">
                <a:solidFill>
                  <a:schemeClr val="tx2"/>
                </a:solidFill>
              </a:rPr>
              <a:t>Shear Wall Shear Design</a:t>
            </a:r>
            <a:endParaRPr lang="en-US" sz="2200" dirty="0">
              <a:solidFill>
                <a:schemeClr val="tx2"/>
              </a:solidFill>
            </a:endParaRPr>
          </a:p>
        </p:txBody>
      </p:sp>
      <p:sp>
        <p:nvSpPr>
          <p:cNvPr id="3" name="Content Placeholder 2"/>
          <p:cNvSpPr txBox="1">
            <a:spLocks/>
          </p:cNvSpPr>
          <p:nvPr/>
        </p:nvSpPr>
        <p:spPr>
          <a:xfrm>
            <a:off x="3644900" y="3851593"/>
            <a:ext cx="4775200" cy="2155507"/>
          </a:xfrm>
          <a:prstGeom prst="rect">
            <a:avLst/>
          </a:prstGeom>
          <a:gradFill>
            <a:gsLst>
              <a:gs pos="0">
                <a:schemeClr val="accent6">
                  <a:alpha val="20000"/>
                </a:schemeClr>
              </a:gs>
              <a:gs pos="50000">
                <a:schemeClr val="accent6">
                  <a:alpha val="15000"/>
                </a:schemeClr>
              </a:gs>
              <a:gs pos="100000">
                <a:schemeClr val="accent6">
                  <a:alpha val="10000"/>
                </a:schemeClr>
              </a:gs>
            </a:gsLst>
            <a:lin ang="5400000" scaled="0"/>
          </a:gradFill>
          <a:ln w="12700">
            <a:solidFill>
              <a:schemeClr val="accent6">
                <a:lumMod val="20000"/>
                <a:lumOff val="80000"/>
              </a:schemeClr>
            </a:solidFill>
          </a:ln>
          <a:effectLst/>
        </p:spPr>
        <p:txBody>
          <a:bodyPr vert="horz" lIns="182880" tIns="182880" rIns="182880" bIns="182880" rtlCol="0">
            <a:noAutofit/>
          </a:bodyPr>
          <a:lstStyle>
            <a:lvl1pPr marL="0" indent="0" algn="l" defTabSz="914400" rtl="0" eaLnBrk="1" latinLnBrk="0" hangingPunct="1">
              <a:spcBef>
                <a:spcPct val="20000"/>
              </a:spcBef>
              <a:buFont typeface="Arial" panose="020B0604020202020204" pitchFamily="34" charset="0"/>
              <a:buNone/>
              <a:defRPr sz="2200" b="1" kern="1200">
                <a:solidFill>
                  <a:schemeClr val="bg2"/>
                </a:solidFill>
                <a:latin typeface="+mn-lt"/>
                <a:ea typeface="+mn-ea"/>
                <a:cs typeface="+mn-cs"/>
              </a:defRPr>
            </a:lvl1pPr>
            <a:lvl2pPr marL="182880" indent="-182880" algn="l" defTabSz="914400" rtl="0" eaLnBrk="1" latinLnBrk="0" hangingPunct="1">
              <a:spcBef>
                <a:spcPct val="20000"/>
              </a:spcBef>
              <a:buFont typeface="Arial" panose="020B0604020202020204" pitchFamily="34" charset="0"/>
              <a:buChar char="•"/>
              <a:defRPr sz="2200" kern="1200">
                <a:solidFill>
                  <a:schemeClr val="bg2"/>
                </a:solidFill>
                <a:latin typeface="+mn-lt"/>
                <a:ea typeface="+mn-ea"/>
                <a:cs typeface="+mn-cs"/>
              </a:defRPr>
            </a:lvl2pPr>
            <a:lvl3pPr marL="594360" indent="-228600" algn="l" defTabSz="914400" rtl="0" eaLnBrk="1" latinLnBrk="0" hangingPunct="1">
              <a:spcBef>
                <a:spcPct val="20000"/>
              </a:spcBef>
              <a:buFont typeface="Arial" panose="020B0604020202020204" pitchFamily="34" charset="0"/>
              <a:buChar char="‒"/>
              <a:defRPr sz="2000" kern="1200">
                <a:solidFill>
                  <a:schemeClr val="bg2"/>
                </a:solidFill>
                <a:latin typeface="+mn-lt"/>
                <a:ea typeface="+mn-ea"/>
                <a:cs typeface="+mn-cs"/>
              </a:defRPr>
            </a:lvl3pPr>
            <a:lvl4pPr marL="914400" indent="-18288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4pPr>
            <a:lvl5pPr marL="1234440" indent="-182880" algn="l" defTabSz="914400" rtl="0" eaLnBrk="1" latinLnBrk="0" hangingPunct="1">
              <a:spcBef>
                <a:spcPct val="20000"/>
              </a:spcBef>
              <a:buFont typeface="Arial" panose="020B0604020202020204" pitchFamily="34" charset="0"/>
              <a:buChar char="»"/>
              <a:defRPr sz="1600" kern="1200">
                <a:solidFill>
                  <a:schemeClr val="bg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1400" dirty="0" smtClean="0">
                <a:solidFill>
                  <a:schemeClr val="accent6"/>
                </a:solidFill>
                <a:latin typeface="Arial" panose="020B0604020202020204" pitchFamily="34" charset="0"/>
                <a:cs typeface="Arial" panose="020B0604020202020204" pitchFamily="34" charset="0"/>
              </a:rPr>
              <a:t>After completing this lesson,</a:t>
            </a:r>
            <a:br>
              <a:rPr lang="en-US" sz="1400" dirty="0" smtClean="0">
                <a:solidFill>
                  <a:schemeClr val="accent6"/>
                </a:solidFill>
                <a:latin typeface="Arial" panose="020B0604020202020204" pitchFamily="34" charset="0"/>
                <a:cs typeface="Arial" panose="020B0604020202020204" pitchFamily="34" charset="0"/>
              </a:rPr>
            </a:br>
            <a:r>
              <a:rPr lang="en-US" sz="1400" dirty="0" smtClean="0">
                <a:solidFill>
                  <a:schemeClr val="accent6"/>
                </a:solidFill>
                <a:latin typeface="Arial" panose="020B0604020202020204" pitchFamily="34" charset="0"/>
                <a:cs typeface="Arial" panose="020B0604020202020204" pitchFamily="34" charset="0"/>
              </a:rPr>
              <a:t>you will be able to:</a:t>
            </a:r>
          </a:p>
          <a:p>
            <a:endParaRPr lang="en-US" sz="1400" dirty="0" smtClean="0">
              <a:solidFill>
                <a:schemeClr val="tx2"/>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1400" b="0" dirty="0" smtClean="0">
                <a:solidFill>
                  <a:schemeClr val="tx2"/>
                </a:solidFill>
                <a:latin typeface="Arial" panose="020B0604020202020204" pitchFamily="34" charset="0"/>
                <a:cs typeface="Arial" panose="020B0604020202020204" pitchFamily="34" charset="0"/>
              </a:rPr>
              <a:t>Identify and compare the three methods for wood shear wall design</a:t>
            </a:r>
          </a:p>
          <a:p>
            <a:pPr marL="285750" indent="-285750">
              <a:buFont typeface="Arial" panose="020B0604020202020204" pitchFamily="34" charset="0"/>
              <a:buChar char="•"/>
            </a:pPr>
            <a:r>
              <a:rPr lang="en-US" sz="1400" b="0" dirty="0" smtClean="0">
                <a:solidFill>
                  <a:schemeClr val="tx2"/>
                </a:solidFill>
                <a:latin typeface="Arial" panose="020B0604020202020204" pitchFamily="34" charset="0"/>
                <a:cs typeface="Arial" panose="020B0604020202020204" pitchFamily="34" charset="0"/>
              </a:rPr>
              <a:t>Analyze and explain the proper methods for shear wall nailing design and for the floor to floor transfer of shear</a:t>
            </a:r>
            <a:endParaRPr lang="en-US" sz="1400" b="0" dirty="0">
              <a:solidFill>
                <a:schemeClr val="tx2"/>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330855121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normAutofit/>
          </a:bodyPr>
          <a:lstStyle/>
          <a:p>
            <a:r>
              <a:rPr lang="en-US" sz="2200" dirty="0" smtClean="0"/>
              <a:t>Design Example Preface</a:t>
            </a:r>
            <a:endParaRPr lang="en-US" sz="2200" dirty="0"/>
          </a:p>
        </p:txBody>
      </p:sp>
    </p:spTree>
    <p:custDataLst>
      <p:tags r:id="rId1"/>
    </p:custDataLst>
    <p:extLst>
      <p:ext uri="{BB962C8B-B14F-4D97-AF65-F5344CB8AC3E}">
        <p14:creationId xmlns:p14="http://schemas.microsoft.com/office/powerpoint/2010/main" val="116639882"/>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Shear Wall Load Distribution</a:t>
            </a:r>
            <a:endParaRPr lang="en-US" dirty="0"/>
          </a:p>
        </p:txBody>
      </p:sp>
      <p:graphicFrame>
        <p:nvGraphicFramePr>
          <p:cNvPr id="4" name="Content Placeholder 3"/>
          <p:cNvGraphicFramePr>
            <a:graphicFrameLocks noGrp="1"/>
          </p:cNvGraphicFramePr>
          <p:nvPr>
            <p:ph idx="1"/>
            <p:extLst/>
          </p:nvPr>
        </p:nvGraphicFramePr>
        <p:xfrm>
          <a:off x="458788" y="1657351"/>
          <a:ext cx="8228012" cy="419734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5" name="TextBox 4"/>
          <p:cNvSpPr txBox="1"/>
          <p:nvPr/>
        </p:nvSpPr>
        <p:spPr bwMode="auto">
          <a:xfrm>
            <a:off x="6827441" y="6400800"/>
            <a:ext cx="184665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91440" rIns="0" bIns="0" rtlCol="0">
            <a:spAutoFit/>
          </a:bodyPr>
          <a:lstStyle/>
          <a:p>
            <a:pPr algn="r"/>
            <a:r>
              <a:rPr kumimoji="1" lang="en-US" sz="1200" dirty="0" smtClean="0">
                <a:solidFill>
                  <a:schemeClr val="accent5"/>
                </a:solidFill>
                <a:latin typeface="Arial" panose="020B0604020202020204" pitchFamily="34" charset="0"/>
                <a:cs typeface="Arial" panose="020B0604020202020204" pitchFamily="34" charset="0"/>
              </a:rPr>
              <a:t>DESIGN EXAMPLE SLIDE</a:t>
            </a:r>
            <a:endParaRPr kumimoji="1" lang="en-US" sz="1200" dirty="0">
              <a:solidFill>
                <a:schemeClr val="accent5"/>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3468621616"/>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Drag Strut Design</a:t>
            </a:r>
            <a:endParaRPr lang="en-US" dirty="0"/>
          </a:p>
        </p:txBody>
      </p:sp>
      <p:pic>
        <p:nvPicPr>
          <p:cNvPr id="4" name="Picture 303"/>
          <p:cNvPicPr>
            <a:picLocks noChangeAspect="1" noChangeArrowheads="1"/>
          </p:cNvPicPr>
          <p:nvPr>
            <p:custDataLst>
              <p:tags r:id="rId2"/>
            </p:custDataLst>
          </p:nvPr>
        </p:nvPicPr>
        <p:blipFill rotWithShape="1">
          <a:blip r:embed="rId6">
            <a:extLst>
              <a:ext uri="{28A0092B-C50C-407E-A947-70E740481C1C}">
                <a14:useLocalDpi xmlns:a14="http://schemas.microsoft.com/office/drawing/2010/main" val="0"/>
              </a:ext>
            </a:extLst>
          </a:blip>
          <a:srcRect t="7829" b="12884"/>
          <a:stretch/>
        </p:blipFill>
        <p:spPr bwMode="auto">
          <a:xfrm>
            <a:off x="5203825" y="2095500"/>
            <a:ext cx="3071813" cy="254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sp>
        <p:nvSpPr>
          <p:cNvPr id="5" name="TextBox 4"/>
          <p:cNvSpPr txBox="1"/>
          <p:nvPr/>
        </p:nvSpPr>
        <p:spPr bwMode="auto">
          <a:xfrm>
            <a:off x="5354660" y="4660900"/>
            <a:ext cx="278651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rtlCol="0">
            <a:spAutoFit/>
          </a:bodyPr>
          <a:lstStyle/>
          <a:p>
            <a:r>
              <a:rPr kumimoji="1" lang="en-US" sz="1400" dirty="0" smtClean="0">
                <a:solidFill>
                  <a:schemeClr val="bg2"/>
                </a:solidFill>
                <a:latin typeface="Arial" panose="020B0604020202020204" pitchFamily="34" charset="0"/>
                <a:cs typeface="Arial" panose="020B0604020202020204" pitchFamily="34" charset="0"/>
              </a:rPr>
              <a:t>East-West Wall: Double top plate acts like a drag strut in these locations (over openings)</a:t>
            </a:r>
            <a:endParaRPr kumimoji="1" lang="en-US" sz="1400" dirty="0">
              <a:solidFill>
                <a:schemeClr val="bg2"/>
              </a:solidFill>
              <a:latin typeface="Arial" panose="020B0604020202020204" pitchFamily="34" charset="0"/>
              <a:cs typeface="Arial" panose="020B0604020202020204" pitchFamily="34" charset="0"/>
            </a:endParaRPr>
          </a:p>
        </p:txBody>
      </p:sp>
      <p:sp>
        <p:nvSpPr>
          <p:cNvPr id="6" name="TextBox 5"/>
          <p:cNvSpPr txBox="1"/>
          <p:nvPr/>
        </p:nvSpPr>
        <p:spPr bwMode="auto">
          <a:xfrm>
            <a:off x="5354659" y="1593850"/>
            <a:ext cx="2786510" cy="400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ctr"/>
            <a:r>
              <a:rPr kumimoji="1" lang="en-US" sz="2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Top Plate Drag Struts</a:t>
            </a:r>
            <a:endParaRPr kumimoji="1" lang="en-US" sz="2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endParaRPr>
          </a:p>
        </p:txBody>
      </p:sp>
      <p:pic>
        <p:nvPicPr>
          <p:cNvPr id="7" name="Picture 296"/>
          <p:cNvPicPr>
            <a:picLocks noChangeAspect="1" noChangeArrowheads="1"/>
          </p:cNvPicPr>
          <p:nvPr>
            <p:custDataLst>
              <p:tags r:id="rId3"/>
            </p:custDataLst>
          </p:nvPr>
        </p:nvPicPr>
        <p:blipFill>
          <a:blip r:embed="rId7">
            <a:extLst>
              <a:ext uri="{28A0092B-C50C-407E-A947-70E740481C1C}">
                <a14:useLocalDpi xmlns:a14="http://schemas.microsoft.com/office/drawing/2010/main" val="0"/>
              </a:ext>
            </a:extLst>
          </a:blip>
          <a:srcRect/>
          <a:stretch>
            <a:fillRect/>
          </a:stretch>
        </p:blipFill>
        <p:spPr bwMode="auto">
          <a:xfrm>
            <a:off x="458788" y="4876312"/>
            <a:ext cx="3976687" cy="12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bwMode="auto">
          <a:xfrm>
            <a:off x="458786" y="1581150"/>
            <a:ext cx="3976687" cy="461665"/>
          </a:xfrm>
          <a:prstGeom prst="rect">
            <a:avLst/>
          </a:prstGeom>
          <a:ln/>
          <a:extLst/>
        </p:spPr>
        <p:style>
          <a:lnRef idx="1">
            <a:schemeClr val="accent6"/>
          </a:lnRef>
          <a:fillRef idx="2">
            <a:schemeClr val="accent6"/>
          </a:fillRef>
          <a:effectRef idx="1">
            <a:schemeClr val="accent6"/>
          </a:effectRef>
          <a:fontRef idx="minor">
            <a:schemeClr val="dk1"/>
          </a:fontRef>
        </p:style>
        <p:txBody>
          <a:bodyPr wrap="square" lIns="91429" tIns="91440" rIns="91429" bIns="91440" rtlCol="0">
            <a:spAutoFit/>
          </a:bodyPr>
          <a:lstStyle/>
          <a:p>
            <a:pPr lvl="0" eaLnBrk="1" fontAlgn="auto" hangingPunct="1">
              <a:spcBef>
                <a:spcPct val="20000"/>
              </a:spcBef>
              <a:spcAft>
                <a:spcPts val="0"/>
              </a:spcAft>
            </a:pPr>
            <a:r>
              <a:rPr lang="en-US" dirty="0">
                <a:solidFill>
                  <a:srgbClr val="666666"/>
                </a:solidFill>
                <a:latin typeface="Arial" panose="020B0604020202020204" pitchFamily="34" charset="0"/>
                <a:cs typeface="Arial" panose="020B0604020202020204" pitchFamily="34" charset="0"/>
              </a:rPr>
              <a:t>Design Shear </a:t>
            </a:r>
            <a:r>
              <a:rPr lang="en-US" dirty="0">
                <a:solidFill>
                  <a:srgbClr val="666666"/>
                </a:solidFill>
                <a:latin typeface="Georgia" panose="02040502050405020303" pitchFamily="18" charset="0"/>
                <a:cs typeface="Arial" panose="020B0604020202020204" pitchFamily="34" charset="0"/>
              </a:rPr>
              <a:t>= </a:t>
            </a:r>
            <a:r>
              <a:rPr lang="en-US" dirty="0" smtClean="0">
                <a:solidFill>
                  <a:srgbClr val="666666"/>
                </a:solidFill>
                <a:latin typeface="Georgia" panose="02040502050405020303" pitchFamily="18" charset="0"/>
                <a:cs typeface="Arial" panose="020B0604020202020204" pitchFamily="34" charset="0"/>
              </a:rPr>
              <a:t>139 </a:t>
            </a:r>
            <a:r>
              <a:rPr lang="en-US" dirty="0" err="1" smtClean="0">
                <a:solidFill>
                  <a:srgbClr val="666666"/>
                </a:solidFill>
                <a:latin typeface="Georgia" panose="02040502050405020303" pitchFamily="18" charset="0"/>
                <a:cs typeface="Arial" panose="020B0604020202020204" pitchFamily="34" charset="0"/>
              </a:rPr>
              <a:t>plf</a:t>
            </a:r>
            <a:endParaRPr lang="en-US" dirty="0">
              <a:solidFill>
                <a:srgbClr val="666666"/>
              </a:solidFill>
              <a:latin typeface="Georgia" panose="02040502050405020303" pitchFamily="18" charset="0"/>
              <a:cs typeface="Arial" panose="020B0604020202020204" pitchFamily="34" charset="0"/>
            </a:endParaRPr>
          </a:p>
        </p:txBody>
      </p:sp>
      <p:sp>
        <p:nvSpPr>
          <p:cNvPr id="9" name="TextBox 8"/>
          <p:cNvSpPr txBox="1"/>
          <p:nvPr/>
        </p:nvSpPr>
        <p:spPr bwMode="auto">
          <a:xfrm>
            <a:off x="458788" y="2472206"/>
            <a:ext cx="3976687" cy="738664"/>
          </a:xfrm>
          <a:prstGeom prst="rect">
            <a:avLst/>
          </a:prstGeom>
          <a:ln/>
          <a:extLst/>
        </p:spPr>
        <p:style>
          <a:lnRef idx="1">
            <a:schemeClr val="accent6"/>
          </a:lnRef>
          <a:fillRef idx="2">
            <a:schemeClr val="accent6"/>
          </a:fillRef>
          <a:effectRef idx="1">
            <a:schemeClr val="accent6"/>
          </a:effectRef>
          <a:fontRef idx="minor">
            <a:schemeClr val="dk1"/>
          </a:fontRef>
        </p:style>
        <p:txBody>
          <a:bodyPr wrap="square" lIns="91429" tIns="91440" rIns="91429" bIns="91440" rtlCol="0">
            <a:spAutoFit/>
          </a:bodyPr>
          <a:lstStyle/>
          <a:p>
            <a:pPr lvl="0" eaLnBrk="1" fontAlgn="auto" hangingPunct="1">
              <a:spcBef>
                <a:spcPct val="20000"/>
              </a:spcBef>
              <a:spcAft>
                <a:spcPts val="0"/>
              </a:spcAft>
            </a:pPr>
            <a:r>
              <a:rPr lang="en-US" dirty="0" smtClean="0">
                <a:solidFill>
                  <a:srgbClr val="666666"/>
                </a:solidFill>
                <a:latin typeface="Arial" panose="020B0604020202020204" pitchFamily="34" charset="0"/>
                <a:cs typeface="Arial" panose="020B0604020202020204" pitchFamily="34" charset="0"/>
              </a:rPr>
              <a:t>EW Wall Total Shear </a:t>
            </a:r>
            <a:r>
              <a:rPr lang="en-US" dirty="0">
                <a:solidFill>
                  <a:srgbClr val="666666"/>
                </a:solidFill>
                <a:latin typeface="Georgia" panose="02040502050405020303" pitchFamily="18" charset="0"/>
                <a:cs typeface="Arial" panose="020B0604020202020204" pitchFamily="34" charset="0"/>
              </a:rPr>
              <a:t>= </a:t>
            </a:r>
            <a:r>
              <a:rPr lang="en-US" dirty="0" smtClean="0">
                <a:solidFill>
                  <a:srgbClr val="666666"/>
                </a:solidFill>
                <a:latin typeface="Georgia" panose="02040502050405020303" pitchFamily="18" charset="0"/>
                <a:cs typeface="Arial" panose="020B0604020202020204" pitchFamily="34" charset="0"/>
              </a:rPr>
              <a:t>139 </a:t>
            </a:r>
            <a:r>
              <a:rPr lang="en-US" dirty="0" err="1">
                <a:solidFill>
                  <a:srgbClr val="666666"/>
                </a:solidFill>
                <a:latin typeface="Georgia" panose="02040502050405020303" pitchFamily="18" charset="0"/>
                <a:cs typeface="Arial" panose="020B0604020202020204" pitchFamily="34" charset="0"/>
              </a:rPr>
              <a:t>plf</a:t>
            </a:r>
            <a:r>
              <a:rPr lang="en-US" dirty="0">
                <a:solidFill>
                  <a:srgbClr val="666666"/>
                </a:solidFill>
                <a:latin typeface="Georgia" panose="02040502050405020303" pitchFamily="18" charset="0"/>
                <a:cs typeface="Arial" panose="020B0604020202020204" pitchFamily="34" charset="0"/>
              </a:rPr>
              <a:t> x </a:t>
            </a:r>
            <a:r>
              <a:rPr lang="en-US" dirty="0" smtClean="0">
                <a:solidFill>
                  <a:srgbClr val="666666"/>
                </a:solidFill>
                <a:latin typeface="Georgia" panose="02040502050405020303" pitchFamily="18" charset="0"/>
                <a:cs typeface="Arial" panose="020B0604020202020204" pitchFamily="34" charset="0"/>
              </a:rPr>
              <a:t>65’ </a:t>
            </a:r>
            <a:br>
              <a:rPr lang="en-US" dirty="0" smtClean="0">
                <a:solidFill>
                  <a:srgbClr val="666666"/>
                </a:solidFill>
                <a:latin typeface="Georgia" panose="02040502050405020303" pitchFamily="18" charset="0"/>
                <a:cs typeface="Arial" panose="020B0604020202020204" pitchFamily="34" charset="0"/>
              </a:rPr>
            </a:br>
            <a:r>
              <a:rPr lang="en-US" dirty="0" smtClean="0">
                <a:solidFill>
                  <a:srgbClr val="666666"/>
                </a:solidFill>
                <a:latin typeface="Georgia" panose="02040502050405020303" pitchFamily="18" charset="0"/>
                <a:cs typeface="Arial" panose="020B0604020202020204" pitchFamily="34" charset="0"/>
              </a:rPr>
              <a:t>= 9,035 </a:t>
            </a:r>
            <a:r>
              <a:rPr lang="en-US" dirty="0" err="1">
                <a:solidFill>
                  <a:srgbClr val="666666"/>
                </a:solidFill>
                <a:latin typeface="Georgia" panose="02040502050405020303" pitchFamily="18" charset="0"/>
                <a:cs typeface="Arial" panose="020B0604020202020204" pitchFamily="34" charset="0"/>
              </a:rPr>
              <a:t>lbs</a:t>
            </a:r>
            <a:endParaRPr lang="en-US" dirty="0">
              <a:solidFill>
                <a:srgbClr val="666666"/>
              </a:solidFill>
              <a:latin typeface="Georgia" panose="02040502050405020303" pitchFamily="18" charset="0"/>
              <a:cs typeface="Arial" panose="020B0604020202020204" pitchFamily="34" charset="0"/>
            </a:endParaRPr>
          </a:p>
        </p:txBody>
      </p:sp>
      <p:sp>
        <p:nvSpPr>
          <p:cNvPr id="10" name="TextBox 9"/>
          <p:cNvSpPr txBox="1"/>
          <p:nvPr/>
        </p:nvSpPr>
        <p:spPr bwMode="auto">
          <a:xfrm>
            <a:off x="458785" y="3640260"/>
            <a:ext cx="3976687" cy="738664"/>
          </a:xfrm>
          <a:prstGeom prst="rect">
            <a:avLst/>
          </a:prstGeom>
          <a:ln/>
          <a:extLst/>
        </p:spPr>
        <p:style>
          <a:lnRef idx="1">
            <a:schemeClr val="accent6"/>
          </a:lnRef>
          <a:fillRef idx="2">
            <a:schemeClr val="accent6"/>
          </a:fillRef>
          <a:effectRef idx="1">
            <a:schemeClr val="accent6"/>
          </a:effectRef>
          <a:fontRef idx="minor">
            <a:schemeClr val="dk1"/>
          </a:fontRef>
        </p:style>
        <p:txBody>
          <a:bodyPr wrap="square" lIns="91429" tIns="91440" rIns="91429" bIns="91440" rtlCol="0">
            <a:spAutoFit/>
          </a:bodyPr>
          <a:lstStyle/>
          <a:p>
            <a:pPr lvl="0" eaLnBrk="1" fontAlgn="auto" hangingPunct="1">
              <a:spcBef>
                <a:spcPct val="20000"/>
              </a:spcBef>
              <a:spcAft>
                <a:spcPts val="0"/>
              </a:spcAft>
            </a:pPr>
            <a:r>
              <a:rPr lang="en-US" dirty="0">
                <a:solidFill>
                  <a:srgbClr val="666666"/>
                </a:solidFill>
                <a:latin typeface="Arial" panose="020B0604020202020204" pitchFamily="34" charset="0"/>
                <a:cs typeface="Arial" panose="020B0604020202020204" pitchFamily="34" charset="0"/>
              </a:rPr>
              <a:t>Design </a:t>
            </a:r>
            <a:r>
              <a:rPr lang="en-US" dirty="0" smtClean="0">
                <a:solidFill>
                  <a:srgbClr val="666666"/>
                </a:solidFill>
                <a:latin typeface="Arial" panose="020B0604020202020204" pitchFamily="34" charset="0"/>
                <a:cs typeface="Arial" panose="020B0604020202020204" pitchFamily="34" charset="0"/>
              </a:rPr>
              <a:t>for Drag Strut </a:t>
            </a:r>
            <a:r>
              <a:rPr lang="en-US" dirty="0" smtClean="0">
                <a:solidFill>
                  <a:srgbClr val="666666"/>
                </a:solidFill>
                <a:latin typeface="Georgia" panose="02040502050405020303" pitchFamily="18" charset="0"/>
                <a:cs typeface="Arial" panose="020B0604020202020204" pitchFamily="34" charset="0"/>
              </a:rPr>
              <a:t>= 139 </a:t>
            </a:r>
            <a:r>
              <a:rPr lang="en-US" dirty="0" err="1" smtClean="0">
                <a:solidFill>
                  <a:srgbClr val="666666"/>
                </a:solidFill>
                <a:latin typeface="Georgia" panose="02040502050405020303" pitchFamily="18" charset="0"/>
                <a:cs typeface="Arial" panose="020B0604020202020204" pitchFamily="34" charset="0"/>
              </a:rPr>
              <a:t>plf</a:t>
            </a:r>
            <a:r>
              <a:rPr lang="en-US" dirty="0" smtClean="0">
                <a:solidFill>
                  <a:srgbClr val="666666"/>
                </a:solidFill>
                <a:latin typeface="Georgia" panose="02040502050405020303" pitchFamily="18" charset="0"/>
                <a:cs typeface="Arial" panose="020B0604020202020204" pitchFamily="34" charset="0"/>
              </a:rPr>
              <a:t> x6.5’ </a:t>
            </a:r>
            <a:r>
              <a:rPr lang="en-US" dirty="0">
                <a:solidFill>
                  <a:srgbClr val="666666"/>
                </a:solidFill>
                <a:latin typeface="Georgia" panose="02040502050405020303" pitchFamily="18" charset="0"/>
                <a:cs typeface="Arial" panose="020B0604020202020204" pitchFamily="34" charset="0"/>
              </a:rPr>
              <a:t>= </a:t>
            </a:r>
            <a:r>
              <a:rPr lang="en-US" dirty="0" smtClean="0">
                <a:solidFill>
                  <a:srgbClr val="666666"/>
                </a:solidFill>
                <a:latin typeface="Georgia" panose="02040502050405020303" pitchFamily="18" charset="0"/>
                <a:cs typeface="Arial" panose="020B0604020202020204" pitchFamily="34" charset="0"/>
              </a:rPr>
              <a:t>904 </a:t>
            </a:r>
            <a:r>
              <a:rPr lang="en-US" dirty="0" err="1">
                <a:solidFill>
                  <a:srgbClr val="666666"/>
                </a:solidFill>
                <a:latin typeface="Georgia" panose="02040502050405020303" pitchFamily="18" charset="0"/>
                <a:cs typeface="Arial" panose="020B0604020202020204" pitchFamily="34" charset="0"/>
              </a:rPr>
              <a:t>lbs</a:t>
            </a:r>
            <a:endParaRPr lang="en-US" dirty="0">
              <a:solidFill>
                <a:srgbClr val="666666"/>
              </a:solidFill>
              <a:latin typeface="Georgia" panose="02040502050405020303" pitchFamily="18" charset="0"/>
              <a:cs typeface="Arial" panose="020B0604020202020204" pitchFamily="34" charset="0"/>
            </a:endParaRPr>
          </a:p>
        </p:txBody>
      </p:sp>
      <p:sp>
        <p:nvSpPr>
          <p:cNvPr id="11" name="TextBox 10"/>
          <p:cNvSpPr txBox="1"/>
          <p:nvPr/>
        </p:nvSpPr>
        <p:spPr bwMode="auto">
          <a:xfrm>
            <a:off x="6827441" y="6400800"/>
            <a:ext cx="184665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91440" rIns="0" bIns="0" rtlCol="0">
            <a:spAutoFit/>
          </a:bodyPr>
          <a:lstStyle/>
          <a:p>
            <a:pPr algn="r"/>
            <a:r>
              <a:rPr kumimoji="1" lang="en-US" sz="1200" dirty="0" smtClean="0">
                <a:solidFill>
                  <a:schemeClr val="accent5"/>
                </a:solidFill>
                <a:latin typeface="Arial" panose="020B0604020202020204" pitchFamily="34" charset="0"/>
                <a:cs typeface="Arial" panose="020B0604020202020204" pitchFamily="34" charset="0"/>
              </a:rPr>
              <a:t>DESIGN EXAMPLE SLIDE</a:t>
            </a:r>
            <a:endParaRPr kumimoji="1" lang="en-US" sz="1200" dirty="0">
              <a:solidFill>
                <a:schemeClr val="accent5"/>
              </a:solidFill>
              <a:latin typeface="Arial" panose="020B0604020202020204" pitchFamily="34" charset="0"/>
              <a:cs typeface="Arial" panose="020B0604020202020204" pitchFamily="34" charset="0"/>
            </a:endParaRPr>
          </a:p>
        </p:txBody>
      </p:sp>
      <p:sp>
        <p:nvSpPr>
          <p:cNvPr id="12" name="TextBox 11"/>
          <p:cNvSpPr txBox="1"/>
          <p:nvPr/>
        </p:nvSpPr>
        <p:spPr bwMode="auto">
          <a:xfrm>
            <a:off x="501649" y="5047568"/>
            <a:ext cx="347662" cy="184666"/>
          </a:xfrm>
          <a:prstGeom prst="rect">
            <a:avLst/>
          </a:prstGeom>
          <a:solidFill>
            <a:srgbClr val="FFFFFF"/>
          </a:solidFill>
          <a:ln>
            <a:noFill/>
          </a:ln>
          <a:extLst/>
        </p:spPr>
        <p:txBody>
          <a:bodyPr wrap="square" lIns="0" tIns="0" rIns="0" bIns="0" rtlCol="0">
            <a:spAutoFit/>
          </a:bodyPr>
          <a:lstStyle/>
          <a:p>
            <a:pPr algn="r"/>
            <a:r>
              <a:rPr kumimoji="1" lang="en-US" sz="1200" dirty="0" smtClean="0">
                <a:solidFill>
                  <a:srgbClr val="000000"/>
                </a:solidFill>
                <a:latin typeface="Arial Narrow" panose="020B0606020202030204" pitchFamily="34" charset="0"/>
              </a:rPr>
              <a:t>5’-6”</a:t>
            </a:r>
            <a:endParaRPr kumimoji="1" lang="en-US" sz="1200" dirty="0">
              <a:solidFill>
                <a:srgbClr val="000000"/>
              </a:solidFill>
              <a:latin typeface="Arial Narrow" panose="020B0606020202030204" pitchFamily="34" charset="0"/>
            </a:endParaRPr>
          </a:p>
        </p:txBody>
      </p:sp>
      <p:sp>
        <p:nvSpPr>
          <p:cNvPr id="13" name="TextBox 12"/>
          <p:cNvSpPr txBox="1"/>
          <p:nvPr/>
        </p:nvSpPr>
        <p:spPr bwMode="auto">
          <a:xfrm>
            <a:off x="858836" y="5047567"/>
            <a:ext cx="347662" cy="184666"/>
          </a:xfrm>
          <a:prstGeom prst="rect">
            <a:avLst/>
          </a:prstGeom>
          <a:solidFill>
            <a:srgbClr val="FFFFFF"/>
          </a:solidFill>
          <a:ln>
            <a:noFill/>
          </a:ln>
          <a:extLst/>
        </p:spPr>
        <p:txBody>
          <a:bodyPr wrap="square" lIns="0" tIns="0" rIns="0" bIns="0" rtlCol="0">
            <a:spAutoFit/>
          </a:bodyPr>
          <a:lstStyle/>
          <a:p>
            <a:pPr algn="r"/>
            <a:r>
              <a:rPr kumimoji="1" lang="en-US" sz="1200" dirty="0" smtClean="0">
                <a:solidFill>
                  <a:srgbClr val="000000"/>
                </a:solidFill>
                <a:latin typeface="Arial Narrow" panose="020B0606020202030204" pitchFamily="34" charset="0"/>
              </a:rPr>
              <a:t>4’-9”</a:t>
            </a:r>
            <a:endParaRPr kumimoji="1" lang="en-US" sz="1200" dirty="0">
              <a:solidFill>
                <a:srgbClr val="000000"/>
              </a:solidFill>
              <a:latin typeface="Arial Narrow" panose="020B0606020202030204" pitchFamily="34" charset="0"/>
            </a:endParaRPr>
          </a:p>
        </p:txBody>
      </p:sp>
      <p:sp>
        <p:nvSpPr>
          <p:cNvPr id="14" name="TextBox 13"/>
          <p:cNvSpPr txBox="1"/>
          <p:nvPr/>
        </p:nvSpPr>
        <p:spPr bwMode="auto">
          <a:xfrm>
            <a:off x="1212850" y="5039784"/>
            <a:ext cx="347660" cy="184666"/>
          </a:xfrm>
          <a:prstGeom prst="rect">
            <a:avLst/>
          </a:prstGeom>
          <a:solidFill>
            <a:srgbClr val="FFFFFF"/>
          </a:solidFill>
          <a:ln>
            <a:noFill/>
          </a:ln>
          <a:extLst/>
        </p:spPr>
        <p:txBody>
          <a:bodyPr wrap="square" lIns="0" tIns="0" rIns="0" bIns="0" rtlCol="0">
            <a:spAutoFit/>
          </a:bodyPr>
          <a:lstStyle/>
          <a:p>
            <a:pPr algn="r"/>
            <a:r>
              <a:rPr kumimoji="1" lang="en-US" sz="1200" dirty="0" smtClean="0">
                <a:solidFill>
                  <a:srgbClr val="000000"/>
                </a:solidFill>
                <a:latin typeface="Arial Narrow" panose="020B0606020202030204" pitchFamily="34" charset="0"/>
              </a:rPr>
              <a:t>7’-0”</a:t>
            </a:r>
            <a:endParaRPr kumimoji="1" lang="en-US" sz="1200" dirty="0">
              <a:solidFill>
                <a:srgbClr val="000000"/>
              </a:solidFill>
              <a:latin typeface="Arial Narrow" panose="020B0606020202030204" pitchFamily="34" charset="0"/>
            </a:endParaRPr>
          </a:p>
        </p:txBody>
      </p:sp>
      <p:sp>
        <p:nvSpPr>
          <p:cNvPr id="15" name="TextBox 14"/>
          <p:cNvSpPr txBox="1"/>
          <p:nvPr/>
        </p:nvSpPr>
        <p:spPr bwMode="auto">
          <a:xfrm>
            <a:off x="4059515" y="5051511"/>
            <a:ext cx="288365" cy="184666"/>
          </a:xfrm>
          <a:prstGeom prst="rect">
            <a:avLst/>
          </a:prstGeom>
          <a:solidFill>
            <a:srgbClr val="FFFFFF"/>
          </a:solidFill>
          <a:ln>
            <a:noFill/>
          </a:ln>
          <a:extLst/>
        </p:spPr>
        <p:txBody>
          <a:bodyPr wrap="square" lIns="0" tIns="0" rIns="0" bIns="0" rtlCol="0">
            <a:spAutoFit/>
          </a:bodyPr>
          <a:lstStyle/>
          <a:p>
            <a:r>
              <a:rPr kumimoji="1" lang="en-US" sz="1200" dirty="0" smtClean="0">
                <a:solidFill>
                  <a:srgbClr val="000000"/>
                </a:solidFill>
                <a:latin typeface="Arial Narrow" panose="020B0606020202030204" pitchFamily="34" charset="0"/>
              </a:rPr>
              <a:t>5’-6”</a:t>
            </a:r>
            <a:endParaRPr kumimoji="1" lang="en-US" sz="1200" dirty="0">
              <a:solidFill>
                <a:srgbClr val="000000"/>
              </a:solidFill>
              <a:latin typeface="Arial Narrow" panose="020B0606020202030204" pitchFamily="34" charset="0"/>
            </a:endParaRPr>
          </a:p>
        </p:txBody>
      </p:sp>
      <p:sp>
        <p:nvSpPr>
          <p:cNvPr id="16" name="TextBox 15"/>
          <p:cNvSpPr txBox="1"/>
          <p:nvPr/>
        </p:nvSpPr>
        <p:spPr bwMode="auto">
          <a:xfrm>
            <a:off x="3668636" y="5051508"/>
            <a:ext cx="352781" cy="184666"/>
          </a:xfrm>
          <a:prstGeom prst="rect">
            <a:avLst/>
          </a:prstGeom>
          <a:solidFill>
            <a:srgbClr val="FFFFFF"/>
          </a:solidFill>
          <a:ln>
            <a:noFill/>
          </a:ln>
          <a:extLst/>
        </p:spPr>
        <p:txBody>
          <a:bodyPr wrap="square" lIns="0" tIns="0" rIns="0" bIns="0" rtlCol="0">
            <a:spAutoFit/>
          </a:bodyPr>
          <a:lstStyle/>
          <a:p>
            <a:pPr algn="r"/>
            <a:r>
              <a:rPr kumimoji="1" lang="en-US" sz="1200" dirty="0" smtClean="0">
                <a:solidFill>
                  <a:srgbClr val="000000"/>
                </a:solidFill>
                <a:latin typeface="Arial Narrow" panose="020B0606020202030204" pitchFamily="34" charset="0"/>
              </a:rPr>
              <a:t>4’-9”</a:t>
            </a:r>
            <a:endParaRPr kumimoji="1" lang="en-US" sz="1200" dirty="0">
              <a:solidFill>
                <a:srgbClr val="000000"/>
              </a:solidFill>
              <a:latin typeface="Arial Narrow" panose="020B0606020202030204" pitchFamily="34" charset="0"/>
            </a:endParaRPr>
          </a:p>
        </p:txBody>
      </p:sp>
    </p:spTree>
    <p:custDataLst>
      <p:tags r:id="rId1"/>
    </p:custDataLst>
    <p:extLst>
      <p:ext uri="{BB962C8B-B14F-4D97-AF65-F5344CB8AC3E}">
        <p14:creationId xmlns:p14="http://schemas.microsoft.com/office/powerpoint/2010/main" val="3812103035"/>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Wall Strut Splice Design</a:t>
            </a:r>
            <a:endParaRPr lang="en-US" dirty="0"/>
          </a:p>
        </p:txBody>
      </p:sp>
      <p:sp>
        <p:nvSpPr>
          <p:cNvPr id="3" name="Content Placeholder 2"/>
          <p:cNvSpPr>
            <a:spLocks noGrp="1"/>
          </p:cNvSpPr>
          <p:nvPr>
            <p:ph idx="1"/>
          </p:nvPr>
        </p:nvSpPr>
        <p:spPr>
          <a:xfrm>
            <a:off x="458788" y="4165600"/>
            <a:ext cx="8228012" cy="2005013"/>
          </a:xfrm>
        </p:spPr>
        <p:txBody>
          <a:bodyPr>
            <a:normAutofit/>
          </a:bodyPr>
          <a:lstStyle/>
          <a:p>
            <a:pPr marL="0" indent="0">
              <a:buNone/>
            </a:pPr>
            <a:r>
              <a:rPr lang="en-US" sz="1400" dirty="0" smtClean="0">
                <a:solidFill>
                  <a:schemeClr val="bg2"/>
                </a:solidFill>
              </a:rPr>
              <a:t>If Strut Force governed, then we would transfer tension load at plate splice using 16d Common Nails:</a:t>
            </a:r>
          </a:p>
          <a:p>
            <a:pPr marL="0" indent="0">
              <a:buNone/>
            </a:pPr>
            <a:endParaRPr lang="en-US" sz="1400" dirty="0">
              <a:solidFill>
                <a:schemeClr val="bg2"/>
              </a:solidFill>
            </a:endParaRPr>
          </a:p>
          <a:p>
            <a:pPr marL="0" indent="0" algn="ctr">
              <a:buNone/>
            </a:pPr>
            <a:r>
              <a:rPr lang="en-US" sz="1400" u="sng" dirty="0" smtClean="0">
                <a:solidFill>
                  <a:schemeClr val="bg2"/>
                </a:solidFill>
              </a:rPr>
              <a:t>From 2015 NDS Table 12N</a:t>
            </a:r>
          </a:p>
          <a:p>
            <a:pPr marL="0" indent="0" algn="ctr">
              <a:buNone/>
            </a:pPr>
            <a:r>
              <a:rPr lang="en-US" sz="1400" dirty="0" smtClean="0">
                <a:solidFill>
                  <a:schemeClr val="bg2"/>
                </a:solidFill>
              </a:rPr>
              <a:t>16d Common to 1 ½” DF Side Member = 141 </a:t>
            </a:r>
            <a:r>
              <a:rPr lang="en-US" sz="1400" dirty="0" err="1" smtClean="0">
                <a:solidFill>
                  <a:schemeClr val="bg2"/>
                </a:solidFill>
              </a:rPr>
              <a:t>lbs</a:t>
            </a:r>
            <a:r>
              <a:rPr lang="en-US" sz="1400" dirty="0" smtClean="0">
                <a:solidFill>
                  <a:schemeClr val="bg2"/>
                </a:solidFill>
              </a:rPr>
              <a:t>/nail (base value, z)</a:t>
            </a:r>
          </a:p>
          <a:p>
            <a:pPr marL="0" indent="0" algn="ctr">
              <a:buNone/>
            </a:pPr>
            <a:r>
              <a:rPr lang="en-US" sz="1400" dirty="0" smtClean="0">
                <a:solidFill>
                  <a:schemeClr val="bg2"/>
                </a:solidFill>
              </a:rPr>
              <a:t>Per NDS Table 2.3.2 EQ Loads, Cd = 1.6</a:t>
            </a:r>
          </a:p>
          <a:p>
            <a:pPr marL="0" indent="0" algn="ctr">
              <a:buNone/>
            </a:pPr>
            <a:r>
              <a:rPr lang="en-US" sz="1400" dirty="0" smtClean="0">
                <a:solidFill>
                  <a:schemeClr val="bg2"/>
                </a:solidFill>
              </a:rPr>
              <a:t>16d Common Nail @ 160% = 225 </a:t>
            </a:r>
            <a:r>
              <a:rPr lang="en-US" sz="1400" dirty="0" err="1" smtClean="0">
                <a:solidFill>
                  <a:schemeClr val="bg2"/>
                </a:solidFill>
              </a:rPr>
              <a:t>lbs</a:t>
            </a:r>
            <a:r>
              <a:rPr lang="en-US" sz="1400" dirty="0" smtClean="0">
                <a:solidFill>
                  <a:schemeClr val="bg2"/>
                </a:solidFill>
              </a:rPr>
              <a:t>/nail</a:t>
            </a:r>
          </a:p>
          <a:p>
            <a:pPr marL="0" indent="0" algn="ctr">
              <a:buNone/>
            </a:pPr>
            <a:r>
              <a:rPr lang="en-US" sz="1400" dirty="0" smtClean="0">
                <a:solidFill>
                  <a:schemeClr val="bg2"/>
                </a:solidFill>
              </a:rPr>
              <a:t>1,396 / 225 = 7 nails on each side of splice (min. is (8) 16d nails per 2015 IBC Table 2304.10.1)</a:t>
            </a:r>
            <a:endParaRPr lang="en-US" sz="1400" dirty="0">
              <a:solidFill>
                <a:schemeClr val="bg2"/>
              </a:solidFill>
            </a:endParaRPr>
          </a:p>
        </p:txBody>
      </p:sp>
      <p:pic>
        <p:nvPicPr>
          <p:cNvPr id="4" name="Picture 7"/>
          <p:cNvPicPr>
            <a:picLocks noChangeAspect="1" noChangeArrowheads="1"/>
          </p:cNvPicPr>
          <p:nvPr>
            <p:custDataLst>
              <p:tags r:id="rId2"/>
            </p:custDataLst>
          </p:nvPr>
        </p:nvPicPr>
        <p:blipFill>
          <a:blip r:embed="rId5">
            <a:extLst>
              <a:ext uri="{28A0092B-C50C-407E-A947-70E740481C1C}">
                <a14:useLocalDpi xmlns:a14="http://schemas.microsoft.com/office/drawing/2010/main" val="0"/>
              </a:ext>
            </a:extLst>
          </a:blip>
          <a:srcRect/>
          <a:stretch>
            <a:fillRect/>
          </a:stretch>
        </p:blipFill>
        <p:spPr bwMode="auto">
          <a:xfrm>
            <a:off x="2351246" y="1938338"/>
            <a:ext cx="4435157" cy="2227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bwMode="auto">
          <a:xfrm>
            <a:off x="1483890" y="1484623"/>
            <a:ext cx="6130182" cy="461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ctr"/>
            <a:r>
              <a:rPr kumimoji="1" lang="en-US" sz="2400" dirty="0" smtClean="0">
                <a:solidFill>
                  <a:schemeClr val="bg2"/>
                </a:solidFill>
                <a:latin typeface="Georgia" panose="02040502050405020303" pitchFamily="18" charset="0"/>
                <a:cs typeface="Arial" panose="020B0604020202020204" pitchFamily="34" charset="0"/>
              </a:rPr>
              <a:t>904 </a:t>
            </a:r>
            <a:r>
              <a:rPr kumimoji="1" lang="en-US" sz="2400" dirty="0" err="1" smtClean="0">
                <a:solidFill>
                  <a:schemeClr val="bg2"/>
                </a:solidFill>
                <a:latin typeface="Georgia" panose="02040502050405020303" pitchFamily="18" charset="0"/>
                <a:cs typeface="Arial" panose="020B0604020202020204" pitchFamily="34" charset="0"/>
              </a:rPr>
              <a:t>lbs</a:t>
            </a:r>
            <a:r>
              <a:rPr kumimoji="1" lang="en-US" sz="2400" dirty="0" smtClean="0">
                <a:solidFill>
                  <a:schemeClr val="bg2"/>
                </a:solidFill>
                <a:latin typeface="Georgia" panose="02040502050405020303" pitchFamily="18" charset="0"/>
                <a:cs typeface="Arial" panose="020B0604020202020204" pitchFamily="34" charset="0"/>
              </a:rPr>
              <a:t> </a:t>
            </a:r>
            <a:r>
              <a:rPr kumimoji="1" lang="en-US" sz="2400" dirty="0" smtClean="0">
                <a:solidFill>
                  <a:schemeClr val="bg2"/>
                </a:solidFill>
                <a:latin typeface="Arial" panose="020B0604020202020204" pitchFamily="34" charset="0"/>
                <a:cs typeface="Arial" panose="020B0604020202020204" pitchFamily="34" charset="0"/>
              </a:rPr>
              <a:t>Strut Force </a:t>
            </a:r>
            <a:r>
              <a:rPr kumimoji="1" lang="en-US" sz="2400" dirty="0" smtClean="0">
                <a:solidFill>
                  <a:schemeClr val="bg2"/>
                </a:solidFill>
                <a:latin typeface="Georgia" panose="02040502050405020303" pitchFamily="18" charset="0"/>
                <a:cs typeface="Arial" panose="020B0604020202020204" pitchFamily="34" charset="0"/>
              </a:rPr>
              <a:t>&lt; 1,396 </a:t>
            </a:r>
            <a:r>
              <a:rPr kumimoji="1" lang="en-US" sz="2400" dirty="0" err="1" smtClean="0">
                <a:solidFill>
                  <a:schemeClr val="bg2"/>
                </a:solidFill>
                <a:latin typeface="Georgia" panose="02040502050405020303" pitchFamily="18" charset="0"/>
                <a:cs typeface="Arial" panose="020B0604020202020204" pitchFamily="34" charset="0"/>
              </a:rPr>
              <a:t>lbs</a:t>
            </a:r>
            <a:r>
              <a:rPr kumimoji="1" lang="en-US" sz="2400" dirty="0" smtClean="0">
                <a:solidFill>
                  <a:schemeClr val="bg2"/>
                </a:solidFill>
                <a:latin typeface="Georgia" panose="02040502050405020303" pitchFamily="18" charset="0"/>
                <a:cs typeface="Arial" panose="020B0604020202020204" pitchFamily="34" charset="0"/>
              </a:rPr>
              <a:t> </a:t>
            </a:r>
            <a:r>
              <a:rPr kumimoji="1" lang="en-US" sz="2400" dirty="0" smtClean="0">
                <a:solidFill>
                  <a:schemeClr val="bg2"/>
                </a:solidFill>
                <a:latin typeface="Arial" panose="020B0604020202020204" pitchFamily="34" charset="0"/>
                <a:cs typeface="Arial" panose="020B0604020202020204" pitchFamily="34" charset="0"/>
              </a:rPr>
              <a:t>Chord Force</a:t>
            </a:r>
            <a:endParaRPr kumimoji="1" lang="en-US" sz="2400" dirty="0">
              <a:solidFill>
                <a:schemeClr val="bg2"/>
              </a:solidFill>
              <a:latin typeface="Arial" panose="020B0604020202020204" pitchFamily="34" charset="0"/>
              <a:cs typeface="Arial" panose="020B0604020202020204" pitchFamily="34" charset="0"/>
            </a:endParaRPr>
          </a:p>
        </p:txBody>
      </p:sp>
      <p:cxnSp>
        <p:nvCxnSpPr>
          <p:cNvPr id="7" name="Straight Connector 6"/>
          <p:cNvCxnSpPr/>
          <p:nvPr/>
        </p:nvCxnSpPr>
        <p:spPr>
          <a:xfrm flipH="1">
            <a:off x="4548980" y="1946276"/>
            <a:ext cx="2926080"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bwMode="auto">
          <a:xfrm>
            <a:off x="6827441" y="6400800"/>
            <a:ext cx="184665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91440" rIns="0" bIns="0" rtlCol="0">
            <a:spAutoFit/>
          </a:bodyPr>
          <a:lstStyle/>
          <a:p>
            <a:pPr algn="r"/>
            <a:r>
              <a:rPr kumimoji="1" lang="en-US" sz="1200" dirty="0" smtClean="0">
                <a:solidFill>
                  <a:schemeClr val="accent5"/>
                </a:solidFill>
                <a:latin typeface="Arial" panose="020B0604020202020204" pitchFamily="34" charset="0"/>
                <a:cs typeface="Arial" panose="020B0604020202020204" pitchFamily="34" charset="0"/>
              </a:rPr>
              <a:t>DESIGN EXAMPLE SLIDE</a:t>
            </a:r>
            <a:endParaRPr kumimoji="1" lang="en-US" sz="1200" dirty="0">
              <a:solidFill>
                <a:schemeClr val="accent5"/>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11605654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barn(out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Considerations When Designing Shear Walls</a:t>
            </a:r>
            <a:endParaRPr lang="en-US" dirty="0"/>
          </a:p>
        </p:txBody>
      </p:sp>
      <p:sp>
        <p:nvSpPr>
          <p:cNvPr id="3" name="Content Placeholder 2"/>
          <p:cNvSpPr>
            <a:spLocks noGrp="1"/>
          </p:cNvSpPr>
          <p:nvPr>
            <p:ph idx="1"/>
          </p:nvPr>
        </p:nvSpPr>
        <p:spPr>
          <a:xfrm>
            <a:off x="458788" y="1327151"/>
            <a:ext cx="4481512" cy="4814888"/>
          </a:xfrm>
        </p:spPr>
        <p:txBody>
          <a:bodyPr lIns="0" tIns="0" rIns="0" bIns="0"/>
          <a:lstStyle/>
          <a:p>
            <a:pPr marL="0" indent="0">
              <a:buNone/>
            </a:pPr>
            <a:r>
              <a:rPr lang="en-US" sz="2000" dirty="0" smtClean="0">
                <a:solidFill>
                  <a:schemeClr val="bg2"/>
                </a:solidFill>
              </a:rPr>
              <a:t/>
            </a:r>
            <a:br>
              <a:rPr lang="en-US" sz="2000" dirty="0" smtClean="0">
                <a:solidFill>
                  <a:schemeClr val="bg2"/>
                </a:solidFill>
              </a:rPr>
            </a:br>
            <a:r>
              <a:rPr lang="en-US" sz="2000" dirty="0" smtClean="0">
                <a:solidFill>
                  <a:schemeClr val="bg2"/>
                </a:solidFill>
              </a:rPr>
              <a:t>When designing a shear wall,</a:t>
            </a:r>
            <a:br>
              <a:rPr lang="en-US" sz="2000" dirty="0" smtClean="0">
                <a:solidFill>
                  <a:schemeClr val="bg2"/>
                </a:solidFill>
              </a:rPr>
            </a:br>
            <a:r>
              <a:rPr lang="en-US" sz="2000" dirty="0" smtClean="0">
                <a:solidFill>
                  <a:schemeClr val="bg2"/>
                </a:solidFill>
              </a:rPr>
              <a:t>all of these items must be considered:</a:t>
            </a:r>
          </a:p>
          <a:p>
            <a:pPr marL="0" indent="0">
              <a:buNone/>
            </a:pPr>
            <a:endParaRPr lang="en-US" dirty="0">
              <a:solidFill>
                <a:schemeClr val="bg2"/>
              </a:solidFill>
            </a:endParaRPr>
          </a:p>
          <a:p>
            <a:r>
              <a:rPr lang="en-US" sz="1800" dirty="0" smtClean="0">
                <a:solidFill>
                  <a:schemeClr val="bg2"/>
                </a:solidFill>
              </a:rPr>
              <a:t>Shear panel aspect ratio</a:t>
            </a:r>
          </a:p>
          <a:p>
            <a:r>
              <a:rPr lang="en-US" sz="1800" dirty="0" smtClean="0">
                <a:solidFill>
                  <a:schemeClr val="bg2"/>
                </a:solidFill>
              </a:rPr>
              <a:t>Sheathing thickness</a:t>
            </a:r>
          </a:p>
          <a:p>
            <a:r>
              <a:rPr lang="en-US" sz="1800" dirty="0" smtClean="0">
                <a:solidFill>
                  <a:schemeClr val="bg2"/>
                </a:solidFill>
              </a:rPr>
              <a:t>Shear wall nailing</a:t>
            </a:r>
          </a:p>
          <a:p>
            <a:r>
              <a:rPr lang="en-US" sz="1800" dirty="0" smtClean="0">
                <a:solidFill>
                  <a:schemeClr val="bg2"/>
                </a:solidFill>
              </a:rPr>
              <a:t>Framing material</a:t>
            </a:r>
          </a:p>
          <a:p>
            <a:r>
              <a:rPr lang="en-US" sz="1800" dirty="0" smtClean="0">
                <a:solidFill>
                  <a:schemeClr val="bg2"/>
                </a:solidFill>
              </a:rPr>
              <a:t>Chord design</a:t>
            </a:r>
          </a:p>
          <a:p>
            <a:r>
              <a:rPr lang="en-US" sz="1800" dirty="0" smtClean="0">
                <a:solidFill>
                  <a:schemeClr val="bg2"/>
                </a:solidFill>
              </a:rPr>
              <a:t>Anchorage requirements</a:t>
            </a:r>
          </a:p>
          <a:p>
            <a:pPr lvl="1"/>
            <a:r>
              <a:rPr lang="en-US" sz="1600" dirty="0" smtClean="0">
                <a:solidFill>
                  <a:schemeClr val="bg2"/>
                </a:solidFill>
              </a:rPr>
              <a:t>Shear</a:t>
            </a:r>
          </a:p>
          <a:p>
            <a:pPr lvl="1"/>
            <a:r>
              <a:rPr lang="en-US" sz="1600" dirty="0" err="1" smtClean="0">
                <a:solidFill>
                  <a:schemeClr val="bg2"/>
                </a:solidFill>
              </a:rPr>
              <a:t>Holdowns</a:t>
            </a:r>
            <a:endParaRPr lang="en-US" sz="1600" dirty="0" smtClean="0">
              <a:solidFill>
                <a:schemeClr val="bg2"/>
              </a:solidFill>
            </a:endParaRPr>
          </a:p>
          <a:p>
            <a:r>
              <a:rPr lang="en-US" sz="1800" dirty="0" smtClean="0">
                <a:solidFill>
                  <a:schemeClr val="bg2"/>
                </a:solidFill>
              </a:rPr>
              <a:t>Deflection</a:t>
            </a:r>
            <a:endParaRPr lang="en-US" sz="1800" dirty="0">
              <a:solidFill>
                <a:schemeClr val="bg2"/>
              </a:solidFill>
            </a:endParaRPr>
          </a:p>
        </p:txBody>
      </p:sp>
      <p:pic>
        <p:nvPicPr>
          <p:cNvPr id="4" name="Picture 8"/>
          <p:cNvPicPr>
            <a:picLocks noChangeAspect="1" noChangeArrowheads="1"/>
          </p:cNvPicPr>
          <p:nvPr>
            <p:custDataLst>
              <p:tags r:id="rId2"/>
            </p:custDataLst>
          </p:nvPr>
        </p:nvPicPr>
        <p:blipFill>
          <a:blip r:embed="rId5">
            <a:extLst>
              <a:ext uri="{28A0092B-C50C-407E-A947-70E740481C1C}">
                <a14:useLocalDpi xmlns:a14="http://schemas.microsoft.com/office/drawing/2010/main" val="0"/>
              </a:ext>
            </a:extLst>
          </a:blip>
          <a:srcRect/>
          <a:stretch>
            <a:fillRect/>
          </a:stretch>
        </p:blipFill>
        <p:spPr bwMode="auto">
          <a:xfrm>
            <a:off x="5594350" y="1393825"/>
            <a:ext cx="2246313" cy="4748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3663993344"/>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Shear Wall Aspect Ratios</a:t>
            </a:r>
            <a:endParaRPr lang="en-US" dirty="0"/>
          </a:p>
        </p:txBody>
      </p:sp>
      <p:sp>
        <p:nvSpPr>
          <p:cNvPr id="3" name="Content Placeholder 2"/>
          <p:cNvSpPr>
            <a:spLocks noGrp="1"/>
          </p:cNvSpPr>
          <p:nvPr>
            <p:ph idx="1"/>
          </p:nvPr>
        </p:nvSpPr>
        <p:spPr>
          <a:xfrm>
            <a:off x="458788" y="4384956"/>
            <a:ext cx="8228013" cy="1803400"/>
          </a:xfrm>
        </p:spPr>
        <p:txBody>
          <a:bodyPr lIns="0" tIns="0" rIns="0" bIns="0">
            <a:normAutofit fontScale="92500"/>
          </a:bodyPr>
          <a:lstStyle/>
          <a:p>
            <a:r>
              <a:rPr lang="en-US" sz="1800" dirty="0" smtClean="0">
                <a:solidFill>
                  <a:schemeClr val="bg2"/>
                </a:solidFill>
              </a:rPr>
              <a:t>Per Section 4.3.4 of 015 SDPWS for wood structural panel Shearwalls with aspect ratio greater than </a:t>
            </a:r>
            <a:r>
              <a:rPr lang="en-US" sz="1800" dirty="0" smtClean="0">
                <a:solidFill>
                  <a:schemeClr val="bg2"/>
                </a:solidFill>
                <a:latin typeface="Georgia" panose="02040502050405020303" pitchFamily="18" charset="0"/>
              </a:rPr>
              <a:t>2:1</a:t>
            </a:r>
            <a:r>
              <a:rPr lang="en-US" sz="1800" dirty="0" smtClean="0">
                <a:solidFill>
                  <a:schemeClr val="bg2"/>
                </a:solidFill>
              </a:rPr>
              <a:t> the nominal unit shear capacity is multiplied by 1.25-0.125h/</a:t>
            </a:r>
            <a:r>
              <a:rPr lang="en-US" sz="1800" dirty="0" err="1" smtClean="0">
                <a:solidFill>
                  <a:schemeClr val="bg2"/>
                </a:solidFill>
              </a:rPr>
              <a:t>b</a:t>
            </a:r>
            <a:r>
              <a:rPr lang="en-US" sz="1800" baseline="-25000" dirty="0" err="1" smtClean="0">
                <a:solidFill>
                  <a:schemeClr val="bg2"/>
                </a:solidFill>
              </a:rPr>
              <a:t>s</a:t>
            </a:r>
            <a:r>
              <a:rPr lang="en-US" sz="1800" dirty="0" smtClean="0">
                <a:solidFill>
                  <a:schemeClr val="bg2"/>
                </a:solidFill>
              </a:rPr>
              <a:t>.</a:t>
            </a:r>
          </a:p>
          <a:p>
            <a:r>
              <a:rPr lang="en-US" sz="1800" dirty="0" smtClean="0">
                <a:solidFill>
                  <a:schemeClr val="bg2"/>
                </a:solidFill>
              </a:rPr>
              <a:t>Walls with aspect ratios exceeding </a:t>
            </a:r>
            <a:r>
              <a:rPr lang="en-US" sz="1800" dirty="0" smtClean="0">
                <a:solidFill>
                  <a:schemeClr val="bg2"/>
                </a:solidFill>
                <a:latin typeface="Georgia" panose="02040502050405020303" pitchFamily="18" charset="0"/>
              </a:rPr>
              <a:t>3½:1 </a:t>
            </a:r>
            <a:r>
              <a:rPr lang="en-US" sz="1800" dirty="0" smtClean="0">
                <a:solidFill>
                  <a:schemeClr val="bg2"/>
                </a:solidFill>
              </a:rPr>
              <a:t>shall not be considered shear resistance walls.</a:t>
            </a:r>
          </a:p>
          <a:p>
            <a:r>
              <a:rPr lang="en-US" sz="1800" dirty="0" smtClean="0">
                <a:solidFill>
                  <a:schemeClr val="bg2"/>
                </a:solidFill>
              </a:rPr>
              <a:t>Example: 9’x3’ shear wall is acceptable, but the nominal shear capacity is reduced by a  factor of </a:t>
            </a:r>
            <a:r>
              <a:rPr lang="en-US" sz="1800" dirty="0" smtClean="0">
                <a:solidFill>
                  <a:schemeClr val="bg2"/>
                </a:solidFill>
                <a:latin typeface="Georgia" panose="02040502050405020303" pitchFamily="18" charset="0"/>
              </a:rPr>
              <a:t>1.25-0.125*(9/3) =0.875</a:t>
            </a:r>
            <a:endParaRPr lang="en-US" sz="1800" dirty="0">
              <a:solidFill>
                <a:schemeClr val="bg2"/>
              </a:solidFill>
            </a:endParaRPr>
          </a:p>
        </p:txBody>
      </p:sp>
      <p:graphicFrame>
        <p:nvGraphicFramePr>
          <p:cNvPr id="4" name="Group 45"/>
          <p:cNvGraphicFramePr>
            <a:graphicFrameLocks noGrp="1"/>
          </p:cNvGraphicFramePr>
          <p:nvPr>
            <p:extLst>
              <p:ext uri="{D42A27DB-BD31-4B8C-83A1-F6EECF244321}">
                <p14:modId xmlns:p14="http://schemas.microsoft.com/office/powerpoint/2010/main" val="402171615"/>
              </p:ext>
            </p:extLst>
          </p:nvPr>
        </p:nvGraphicFramePr>
        <p:xfrm>
          <a:off x="1661246" y="1862997"/>
          <a:ext cx="5818187" cy="2314679"/>
        </p:xfrm>
        <a:graphic>
          <a:graphicData uri="http://schemas.openxmlformats.org/drawingml/2006/table">
            <a:tbl>
              <a:tblPr/>
              <a:tblGrid>
                <a:gridCol w="1816100">
                  <a:extLst>
                    <a:ext uri="{9D8B030D-6E8A-4147-A177-3AD203B41FA5}">
                      <a16:colId xmlns:a16="http://schemas.microsoft.com/office/drawing/2014/main" val="20000"/>
                    </a:ext>
                  </a:extLst>
                </a:gridCol>
                <a:gridCol w="2063750">
                  <a:extLst>
                    <a:ext uri="{9D8B030D-6E8A-4147-A177-3AD203B41FA5}">
                      <a16:colId xmlns:a16="http://schemas.microsoft.com/office/drawing/2014/main" val="20001"/>
                    </a:ext>
                  </a:extLst>
                </a:gridCol>
                <a:gridCol w="1938337">
                  <a:extLst>
                    <a:ext uri="{9D8B030D-6E8A-4147-A177-3AD203B41FA5}">
                      <a16:colId xmlns:a16="http://schemas.microsoft.com/office/drawing/2014/main" val="20002"/>
                    </a:ext>
                  </a:extLst>
                </a:gridCol>
              </a:tblGrid>
              <a:tr h="345971">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rgbClr val="4D4D4D"/>
                          </a:solidFill>
                          <a:effectLst/>
                          <a:latin typeface="Georgia" panose="02040502050405020303" pitchFamily="18" charset="0"/>
                          <a:cs typeface="Arial" panose="020B0604020202020204" pitchFamily="34" charset="0"/>
                        </a:rPr>
                        <a:t>Wall Height</a:t>
                      </a:r>
                    </a:p>
                  </a:txBody>
                  <a:tcPr marT="45690" marB="45690" anchor="ctr" horzOverflow="overflow">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rgbClr val="4D4D4D"/>
                          </a:solidFill>
                          <a:effectLst/>
                          <a:latin typeface="Georgia" panose="02040502050405020303" pitchFamily="18" charset="0"/>
                          <a:cs typeface="Arial" panose="020B0604020202020204" pitchFamily="34" charset="0"/>
                        </a:rPr>
                        <a:t>Aspect Ratio</a:t>
                      </a:r>
                    </a:p>
                  </a:txBody>
                  <a:tcPr marT="45690" marB="45690" anchor="ctr" horzOverflow="overflow">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extLst>
                  <a:ext uri="{0D108BD9-81ED-4DB2-BD59-A6C34878D82A}">
                    <a16:rowId xmlns:a16="http://schemas.microsoft.com/office/drawing/2014/main" val="10000"/>
                  </a:ext>
                </a:extLst>
              </a:tr>
              <a:tr h="560771">
                <a:tc vMerge="1">
                  <a:txBody>
                    <a:bodyPr/>
                    <a:lstStyle/>
                    <a:p>
                      <a:endParaRPr 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rgbClr val="4D4D4D"/>
                          </a:solidFill>
                          <a:effectLst/>
                          <a:latin typeface="Georgia" panose="02040502050405020303" pitchFamily="18" charset="0"/>
                          <a:cs typeface="Arial" charset="0"/>
                        </a:rPr>
                        <a:t>3</a:t>
                      </a:r>
                      <a:r>
                        <a:rPr kumimoji="0" lang="en-US" sz="1600" b="0" i="0" u="none" strike="noStrike" cap="none" normalizeH="0" baseline="0" dirty="0" smtClean="0">
                          <a:ln>
                            <a:noFill/>
                          </a:ln>
                          <a:solidFill>
                            <a:srgbClr val="4D4D4D"/>
                          </a:solidFill>
                          <a:effectLst/>
                          <a:latin typeface="Georgia" panose="02040502050405020303" pitchFamily="18" charset="0"/>
                          <a:cs typeface="Times New Roman" pitchFamily="18" charset="0"/>
                        </a:rPr>
                        <a:t>½:</a:t>
                      </a:r>
                      <a:r>
                        <a:rPr kumimoji="0" lang="en-US" sz="1600" b="0" i="0" u="none" strike="noStrike" cap="none" normalizeH="0" baseline="0" dirty="0" smtClean="0">
                          <a:ln>
                            <a:noFill/>
                          </a:ln>
                          <a:solidFill>
                            <a:srgbClr val="4D4D4D"/>
                          </a:solidFill>
                          <a:effectLst/>
                          <a:latin typeface="Georgia" panose="02040502050405020303" pitchFamily="18" charset="0"/>
                          <a:cs typeface="Arial" charset="0"/>
                        </a:rPr>
                        <a:t>1</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rgbClr val="4D4D4D"/>
                          </a:solidFill>
                          <a:effectLst/>
                          <a:latin typeface="Georgia" panose="02040502050405020303" pitchFamily="18" charset="0"/>
                          <a:cs typeface="Arial" charset="0"/>
                        </a:rPr>
                        <a:t>(blocked)</a:t>
                      </a:r>
                    </a:p>
                  </a:txBody>
                  <a:tcPr marT="45690" marB="456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rgbClr val="4D4D4D"/>
                          </a:solidFill>
                          <a:effectLst/>
                          <a:latin typeface="Georgia" panose="02040502050405020303" pitchFamily="18" charset="0"/>
                          <a:cs typeface="Times New Roman" pitchFamily="18" charset="0"/>
                        </a:rPr>
                        <a:t>2:1</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rgbClr val="4D4D4D"/>
                          </a:solidFill>
                          <a:effectLst/>
                          <a:latin typeface="Georgia" panose="02040502050405020303" pitchFamily="18" charset="0"/>
                          <a:cs typeface="Times New Roman" pitchFamily="18" charset="0"/>
                        </a:rPr>
                        <a:t>(unblocked)</a:t>
                      </a:r>
                    </a:p>
                  </a:txBody>
                  <a:tcPr marT="45690" marB="45690" anchor="ctr" horzOverflow="overflow">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0474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4D4D4D"/>
                          </a:solidFill>
                          <a:effectLst/>
                          <a:latin typeface="Georgia" panose="02040502050405020303" pitchFamily="18" charset="0"/>
                          <a:cs typeface="Arial" charset="0"/>
                        </a:rPr>
                        <a:t>8’</a:t>
                      </a:r>
                    </a:p>
                  </a:txBody>
                  <a:tcPr marT="45690" marB="45690" anchor="ctr" horzOverflow="overflow">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4D4D4D"/>
                          </a:solidFill>
                          <a:effectLst/>
                          <a:latin typeface="Georgia" panose="02040502050405020303" pitchFamily="18" charset="0"/>
                          <a:cs typeface="Arial" charset="0"/>
                        </a:rPr>
                        <a:t>2’-4”</a:t>
                      </a:r>
                    </a:p>
                  </a:txBody>
                  <a:tcPr marT="45690" marB="456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rgbClr val="4D4D4D"/>
                          </a:solidFill>
                          <a:effectLst/>
                          <a:latin typeface="Georgia" panose="02040502050405020303" pitchFamily="18" charset="0"/>
                          <a:cs typeface="Arial" charset="0"/>
                        </a:rPr>
                        <a:t>4’-0”</a:t>
                      </a:r>
                    </a:p>
                  </a:txBody>
                  <a:tcPr marT="45690" marB="45690" anchor="ctr" horzOverflow="overflow">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26926">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4D4D4D"/>
                          </a:solidFill>
                          <a:effectLst/>
                          <a:latin typeface="Georgia" panose="02040502050405020303" pitchFamily="18" charset="0"/>
                          <a:cs typeface="Arial" charset="0"/>
                        </a:rPr>
                        <a:t>9’</a:t>
                      </a:r>
                    </a:p>
                  </a:txBody>
                  <a:tcPr marT="45690" marB="45690" anchor="ctr" horzOverflow="overflow">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rgbClr val="4D4D4D"/>
                          </a:solidFill>
                          <a:effectLst/>
                          <a:latin typeface="Georgia" panose="02040502050405020303" pitchFamily="18" charset="0"/>
                          <a:cs typeface="Arial" charset="0"/>
                        </a:rPr>
                        <a:t>2’-7”</a:t>
                      </a:r>
                    </a:p>
                  </a:txBody>
                  <a:tcPr marT="45690" marB="456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rgbClr val="4D4D4D"/>
                          </a:solidFill>
                          <a:effectLst/>
                          <a:latin typeface="Georgia" panose="02040502050405020303" pitchFamily="18" charset="0"/>
                          <a:cs typeface="Arial" charset="0"/>
                        </a:rPr>
                        <a:t>4’-6”</a:t>
                      </a:r>
                    </a:p>
                  </a:txBody>
                  <a:tcPr marT="45690" marB="45690" anchor="ctr" horzOverflow="overflow">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0474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4D4D4D"/>
                          </a:solidFill>
                          <a:effectLst/>
                          <a:latin typeface="Georgia" panose="02040502050405020303" pitchFamily="18" charset="0"/>
                          <a:cs typeface="Arial" charset="0"/>
                        </a:rPr>
                        <a:t>10’</a:t>
                      </a:r>
                    </a:p>
                  </a:txBody>
                  <a:tcPr marT="45690" marB="45690" anchor="ctr" horzOverflow="overflow">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4D4D4D"/>
                          </a:solidFill>
                          <a:effectLst/>
                          <a:latin typeface="Georgia" panose="02040502050405020303" pitchFamily="18" charset="0"/>
                          <a:cs typeface="Arial" charset="0"/>
                        </a:rPr>
                        <a:t>2’-11”</a:t>
                      </a:r>
                    </a:p>
                  </a:txBody>
                  <a:tcPr marT="45690" marB="456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rgbClr val="4D4D4D"/>
                          </a:solidFill>
                          <a:effectLst/>
                          <a:latin typeface="Georgia" panose="02040502050405020303" pitchFamily="18" charset="0"/>
                          <a:cs typeface="Arial" charset="0"/>
                        </a:rPr>
                        <a:t>5’-0”</a:t>
                      </a:r>
                    </a:p>
                  </a:txBody>
                  <a:tcPr marT="45690" marB="45690" anchor="ctr" horzOverflow="overflow">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0474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4D4D4D"/>
                          </a:solidFill>
                          <a:effectLst/>
                          <a:latin typeface="Georgia" panose="02040502050405020303" pitchFamily="18" charset="0"/>
                          <a:cs typeface="Arial" charset="0"/>
                        </a:rPr>
                        <a:t>12’</a:t>
                      </a:r>
                    </a:p>
                  </a:txBody>
                  <a:tcPr marT="45690" marB="45690" anchor="ctr" horzOverflow="overflow">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4D4D4D"/>
                          </a:solidFill>
                          <a:effectLst/>
                          <a:latin typeface="Georgia" panose="02040502050405020303" pitchFamily="18" charset="0"/>
                          <a:cs typeface="Arial" charset="0"/>
                        </a:rPr>
                        <a:t>3’-6”</a:t>
                      </a:r>
                    </a:p>
                  </a:txBody>
                  <a:tcPr marT="45690" marB="456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rgbClr val="4D4D4D"/>
                          </a:solidFill>
                          <a:effectLst/>
                          <a:latin typeface="Georgia" panose="02040502050405020303" pitchFamily="18" charset="0"/>
                          <a:cs typeface="Arial" charset="0"/>
                        </a:rPr>
                        <a:t>6’-0”</a:t>
                      </a:r>
                    </a:p>
                  </a:txBody>
                  <a:tcPr marT="45690" marB="45690" anchor="ctr" horzOverflow="overflow">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bl>
          </a:graphicData>
        </a:graphic>
      </p:graphicFrame>
      <p:sp>
        <p:nvSpPr>
          <p:cNvPr id="5" name="TextBox 4"/>
          <p:cNvSpPr txBox="1"/>
          <p:nvPr/>
        </p:nvSpPr>
        <p:spPr bwMode="auto">
          <a:xfrm>
            <a:off x="2426280" y="1343353"/>
            <a:ext cx="4274481" cy="400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ctr"/>
            <a:r>
              <a:rPr kumimoji="1" lang="en-US" sz="2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Per AWC 2015 SDPWS Table 4.3.4</a:t>
            </a:r>
            <a:endParaRPr kumimoji="1" lang="en-US" sz="2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1774934456"/>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Three Methods for Shear Wall Design</a:t>
            </a:r>
            <a:endParaRPr lang="en-US" dirty="0"/>
          </a:p>
        </p:txBody>
      </p:sp>
      <p:graphicFrame>
        <p:nvGraphicFramePr>
          <p:cNvPr id="4" name="Content Placeholder 3"/>
          <p:cNvGraphicFramePr>
            <a:graphicFrameLocks noGrp="1"/>
          </p:cNvGraphicFramePr>
          <p:nvPr>
            <p:ph idx="1"/>
            <p:extLst/>
          </p:nvPr>
        </p:nvGraphicFramePr>
        <p:xfrm>
          <a:off x="458788" y="1327150"/>
          <a:ext cx="8228012" cy="484346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4190780114"/>
      </p:ext>
    </p:ext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Segmented Wood Shear Walls</a:t>
            </a:r>
          </a:p>
        </p:txBody>
      </p:sp>
      <p:sp>
        <p:nvSpPr>
          <p:cNvPr id="3" name="Content Placeholder 2"/>
          <p:cNvSpPr>
            <a:spLocks noGrp="1"/>
          </p:cNvSpPr>
          <p:nvPr>
            <p:ph idx="1"/>
          </p:nvPr>
        </p:nvSpPr>
        <p:spPr/>
        <p:txBody>
          <a:bodyPr lIns="0" tIns="0" rIns="0" bIns="0">
            <a:normAutofit/>
          </a:bodyPr>
          <a:lstStyle/>
          <a:p>
            <a:pPr marL="0" indent="0">
              <a:buNone/>
            </a:pPr>
            <a:endParaRPr lang="en-US" sz="2000" dirty="0" smtClean="0">
              <a:solidFill>
                <a:schemeClr val="bg2"/>
              </a:solidFill>
            </a:endParaRPr>
          </a:p>
          <a:p>
            <a:r>
              <a:rPr lang="en-US" sz="2000" dirty="0" smtClean="0">
                <a:solidFill>
                  <a:schemeClr val="bg2"/>
                </a:solidFill>
              </a:rPr>
              <a:t>Only full height segments are considered</a:t>
            </a:r>
          </a:p>
          <a:p>
            <a:r>
              <a:rPr lang="en-US" sz="2000" dirty="0" smtClean="0">
                <a:solidFill>
                  <a:schemeClr val="bg2"/>
                </a:solidFill>
              </a:rPr>
              <a:t>Maximum aspect ratio in Seismic Design Category D or higher:</a:t>
            </a:r>
          </a:p>
          <a:p>
            <a:pPr lvl="1"/>
            <a:r>
              <a:rPr lang="en-US" sz="1800" dirty="0" smtClean="0">
                <a:solidFill>
                  <a:schemeClr val="bg2"/>
                </a:solidFill>
              </a:rPr>
              <a:t>2:1</a:t>
            </a:r>
          </a:p>
          <a:p>
            <a:pPr lvl="1"/>
            <a:r>
              <a:rPr lang="en-US" sz="1800" dirty="0" smtClean="0">
                <a:solidFill>
                  <a:schemeClr val="bg2"/>
                </a:solidFill>
              </a:rPr>
              <a:t>3.5:1 (with capacity reduction)</a:t>
            </a:r>
          </a:p>
          <a:p>
            <a:r>
              <a:rPr lang="en-US" sz="2000" dirty="0" smtClean="0">
                <a:solidFill>
                  <a:schemeClr val="bg2"/>
                </a:solidFill>
              </a:rPr>
              <a:t>Current code design values based on monotonic testing of 8’x8’ walls dating back to the 1950s</a:t>
            </a:r>
          </a:p>
          <a:p>
            <a:r>
              <a:rPr lang="en-US" sz="2000" dirty="0" smtClean="0">
                <a:solidFill>
                  <a:schemeClr val="bg2"/>
                </a:solidFill>
              </a:rPr>
              <a:t>Holdown at each end of each shear wall segment</a:t>
            </a:r>
            <a:endParaRPr lang="en-US" sz="2000" dirty="0">
              <a:solidFill>
                <a:schemeClr val="bg2"/>
              </a:solidFill>
            </a:endParaRPr>
          </a:p>
        </p:txBody>
      </p:sp>
      <p:pic>
        <p:nvPicPr>
          <p:cNvPr id="5" name="Content Placeholder 4"/>
          <p:cNvPicPr>
            <a:picLocks noGrp="1" noChangeAspect="1"/>
          </p:cNvPicPr>
          <p:nvPr>
            <p:ph idx="10"/>
          </p:nvPr>
        </p:nvPicPr>
        <p:blipFill>
          <a:blip r:embed="rId4" cstate="print">
            <a:extLst>
              <a:ext uri="{28A0092B-C50C-407E-A947-70E740481C1C}">
                <a14:useLocalDpi xmlns:a14="http://schemas.microsoft.com/office/drawing/2010/main" val="0"/>
              </a:ext>
            </a:extLst>
          </a:blip>
          <a:stretch>
            <a:fillRect/>
          </a:stretch>
        </p:blipFill>
        <p:spPr>
          <a:xfrm>
            <a:off x="4435475" y="2286793"/>
            <a:ext cx="4708525" cy="3139016"/>
          </a:xfrm>
        </p:spPr>
      </p:pic>
      <p:pic>
        <p:nvPicPr>
          <p:cNvPr id="6" name="Picture 5"/>
          <p:cNvPicPr>
            <a:picLocks noChangeAspect="1"/>
          </p:cNvPicPr>
          <p:nvPr/>
        </p:nvPicPr>
        <p:blipFill>
          <a:blip r:embed="rId5"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457263" y="6495800"/>
            <a:ext cx="264160" cy="264160"/>
          </a:xfrm>
          <a:prstGeom prst="rect">
            <a:avLst/>
          </a:prstGeom>
        </p:spPr>
      </p:pic>
    </p:spTree>
    <p:custDataLst>
      <p:tags r:id="rId1"/>
    </p:custDataLst>
    <p:extLst>
      <p:ext uri="{BB962C8B-B14F-4D97-AF65-F5344CB8AC3E}">
        <p14:creationId xmlns:p14="http://schemas.microsoft.com/office/powerpoint/2010/main" val="86706824"/>
      </p:ext>
    </p:extLst>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Shear Wall Opening with Force Transfer</a:t>
            </a:r>
            <a:endParaRPr lang="en-US" dirty="0"/>
          </a:p>
        </p:txBody>
      </p:sp>
      <p:sp>
        <p:nvSpPr>
          <p:cNvPr id="3" name="Content Placeholder 2"/>
          <p:cNvSpPr>
            <a:spLocks noGrp="1"/>
          </p:cNvSpPr>
          <p:nvPr>
            <p:ph idx="1"/>
          </p:nvPr>
        </p:nvSpPr>
        <p:spPr/>
        <p:txBody>
          <a:bodyPr lIns="0" tIns="0" rIns="0" bIns="0"/>
          <a:lstStyle/>
          <a:p>
            <a:pPr marL="0" indent="0">
              <a:buNone/>
            </a:pPr>
            <a:endParaRPr lang="en-US" dirty="0" smtClean="0"/>
          </a:p>
          <a:p>
            <a:pPr marL="0" indent="0">
              <a:buNone/>
            </a:pPr>
            <a:endParaRPr lang="en-US" dirty="0" smtClean="0"/>
          </a:p>
          <a:p>
            <a:r>
              <a:rPr lang="en-US" sz="2000" dirty="0" smtClean="0">
                <a:solidFill>
                  <a:schemeClr val="bg2"/>
                </a:solidFill>
              </a:rPr>
              <a:t>SDWPS Section 4.3.5.2</a:t>
            </a:r>
          </a:p>
          <a:p>
            <a:r>
              <a:rPr lang="en-US" sz="2000" dirty="0" smtClean="0">
                <a:solidFill>
                  <a:schemeClr val="bg2"/>
                </a:solidFill>
              </a:rPr>
              <a:t>Openings accounted for by strapping or framing based on a rational analysis</a:t>
            </a:r>
          </a:p>
          <a:p>
            <a:r>
              <a:rPr lang="en-US" sz="2000" dirty="0" smtClean="0">
                <a:solidFill>
                  <a:schemeClr val="bg2"/>
                </a:solidFill>
              </a:rPr>
              <a:t>Requires additional detailing (blocking, nailing, strapping)</a:t>
            </a:r>
          </a:p>
          <a:p>
            <a:r>
              <a:rPr lang="en-US" sz="2000" dirty="0" smtClean="0">
                <a:solidFill>
                  <a:schemeClr val="bg2"/>
                </a:solidFill>
              </a:rPr>
              <a:t>Height-width ratio defined by wall pier</a:t>
            </a:r>
            <a:endParaRPr lang="en-US" sz="2000" dirty="0">
              <a:solidFill>
                <a:schemeClr val="bg2"/>
              </a:solidFill>
            </a:endParaRPr>
          </a:p>
        </p:txBody>
      </p:sp>
      <p:pic>
        <p:nvPicPr>
          <p:cNvPr id="5" name="Content Placeholder 4"/>
          <p:cNvPicPr>
            <a:picLocks noGrp="1" noChangeAspect="1"/>
          </p:cNvPicPr>
          <p:nvPr>
            <p:ph idx="10"/>
          </p:nvPr>
        </p:nvPicPr>
        <p:blipFill>
          <a:blip r:embed="rId4" cstate="print">
            <a:extLst>
              <a:ext uri="{28A0092B-C50C-407E-A947-70E740481C1C}">
                <a14:useLocalDpi xmlns:a14="http://schemas.microsoft.com/office/drawing/2010/main" val="0"/>
              </a:ext>
            </a:extLst>
          </a:blip>
          <a:stretch>
            <a:fillRect/>
          </a:stretch>
        </p:blipFill>
        <p:spPr>
          <a:xfrm>
            <a:off x="5119687" y="1390651"/>
            <a:ext cx="3343628" cy="4298950"/>
          </a:xfrm>
        </p:spPr>
      </p:pic>
      <p:cxnSp>
        <p:nvCxnSpPr>
          <p:cNvPr id="7" name="Straight Arrow Connector 6"/>
          <p:cNvCxnSpPr/>
          <p:nvPr/>
        </p:nvCxnSpPr>
        <p:spPr>
          <a:xfrm>
            <a:off x="5638800" y="3050508"/>
            <a:ext cx="567922" cy="0"/>
          </a:xfrm>
          <a:prstGeom prst="straightConnector1">
            <a:avLst/>
          </a:prstGeom>
          <a:ln>
            <a:tailEnd type="arrow"/>
          </a:ln>
        </p:spPr>
        <p:style>
          <a:lnRef idx="1">
            <a:schemeClr val="accent6"/>
          </a:lnRef>
          <a:fillRef idx="0">
            <a:schemeClr val="accent6"/>
          </a:fillRef>
          <a:effectRef idx="0">
            <a:schemeClr val="accent6"/>
          </a:effectRef>
          <a:fontRef idx="minor">
            <a:schemeClr val="tx1"/>
          </a:fontRef>
        </p:style>
      </p:cxnSp>
      <p:sp>
        <p:nvSpPr>
          <p:cNvPr id="9" name="TextBox 8"/>
          <p:cNvSpPr txBox="1"/>
          <p:nvPr/>
        </p:nvSpPr>
        <p:spPr bwMode="auto">
          <a:xfrm>
            <a:off x="4624224" y="2788898"/>
            <a:ext cx="94737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91440" rtlCol="0">
            <a:spAutoFit/>
          </a:bodyPr>
          <a:lstStyle/>
          <a:p>
            <a:pPr algn="ctr"/>
            <a:r>
              <a:rPr kumimoji="1" lang="en-US" sz="1400" dirty="0" smtClean="0">
                <a:solidFill>
                  <a:schemeClr val="bg2"/>
                </a:solidFill>
                <a:latin typeface="Georgia" panose="02040502050405020303" pitchFamily="18" charset="0"/>
                <a:cs typeface="Arial" panose="020B0604020202020204" pitchFamily="34" charset="0"/>
              </a:rPr>
              <a:t>2’</a:t>
            </a:r>
            <a:r>
              <a:rPr kumimoji="1" lang="en-US" sz="1400" dirty="0" smtClean="0">
                <a:solidFill>
                  <a:schemeClr val="bg2"/>
                </a:solidFill>
                <a:latin typeface="Arial" panose="020B0604020202020204" pitchFamily="34" charset="0"/>
                <a:cs typeface="Arial" panose="020B0604020202020204" pitchFamily="34" charset="0"/>
              </a:rPr>
              <a:t> min width</a:t>
            </a:r>
          </a:p>
          <a:p>
            <a:pPr algn="ctr"/>
            <a:endParaRPr kumimoji="1" lang="en-US" sz="1400" dirty="0">
              <a:solidFill>
                <a:schemeClr val="bg2"/>
              </a:solidFill>
              <a:latin typeface="Arial" panose="020B0604020202020204" pitchFamily="34" charset="0"/>
              <a:cs typeface="Arial" panose="020B0604020202020204" pitchFamily="34" charset="0"/>
            </a:endParaRPr>
          </a:p>
        </p:txBody>
      </p:sp>
      <p:cxnSp>
        <p:nvCxnSpPr>
          <p:cNvPr id="16" name="Straight Arrow Connector 15"/>
          <p:cNvCxnSpPr/>
          <p:nvPr/>
        </p:nvCxnSpPr>
        <p:spPr>
          <a:xfrm>
            <a:off x="7569200" y="1658598"/>
            <a:ext cx="647700" cy="0"/>
          </a:xfrm>
          <a:prstGeom prst="straightConnector1">
            <a:avLst/>
          </a:prstGeom>
          <a:ln>
            <a:headEnd type="arrow"/>
            <a:tailEnd type="arrow"/>
          </a:ln>
        </p:spPr>
        <p:style>
          <a:lnRef idx="1">
            <a:schemeClr val="dk1"/>
          </a:lnRef>
          <a:fillRef idx="0">
            <a:schemeClr val="dk1"/>
          </a:fillRef>
          <a:effectRef idx="0">
            <a:schemeClr val="dk1"/>
          </a:effectRef>
          <a:fontRef idx="minor">
            <a:schemeClr val="tx1"/>
          </a:fontRef>
        </p:style>
      </p:cxnSp>
      <p:cxnSp>
        <p:nvCxnSpPr>
          <p:cNvPr id="18" name="Straight Arrow Connector 17"/>
          <p:cNvCxnSpPr/>
          <p:nvPr/>
        </p:nvCxnSpPr>
        <p:spPr>
          <a:xfrm>
            <a:off x="8515350" y="2451100"/>
            <a:ext cx="0" cy="1092200"/>
          </a:xfrm>
          <a:prstGeom prst="straightConnector1">
            <a:avLst/>
          </a:prstGeom>
          <a:ln>
            <a:headEnd type="arrow"/>
            <a:tailEnd type="arrow"/>
          </a:ln>
        </p:spPr>
        <p:style>
          <a:lnRef idx="1">
            <a:schemeClr val="dk1"/>
          </a:lnRef>
          <a:fillRef idx="0">
            <a:schemeClr val="dk1"/>
          </a:fillRef>
          <a:effectRef idx="0">
            <a:schemeClr val="dk1"/>
          </a:effectRef>
          <a:fontRef idx="minor">
            <a:schemeClr val="tx1"/>
          </a:fontRef>
        </p:style>
      </p:cxnSp>
      <p:cxnSp>
        <p:nvCxnSpPr>
          <p:cNvPr id="20" name="Straight Connector 19"/>
          <p:cNvCxnSpPr/>
          <p:nvPr/>
        </p:nvCxnSpPr>
        <p:spPr>
          <a:xfrm>
            <a:off x="7569200" y="1524000"/>
            <a:ext cx="0" cy="279400"/>
          </a:xfrm>
          <a:prstGeom prst="line">
            <a:avLst/>
          </a:prstGeom>
        </p:spPr>
        <p:style>
          <a:lnRef idx="1">
            <a:schemeClr val="dk1"/>
          </a:lnRef>
          <a:fillRef idx="0">
            <a:schemeClr val="dk1"/>
          </a:fillRef>
          <a:effectRef idx="0">
            <a:schemeClr val="dk1"/>
          </a:effectRef>
          <a:fontRef idx="minor">
            <a:schemeClr val="tx1"/>
          </a:fontRef>
        </p:style>
      </p:cxnSp>
      <p:cxnSp>
        <p:nvCxnSpPr>
          <p:cNvPr id="21" name="Straight Connector 20"/>
          <p:cNvCxnSpPr/>
          <p:nvPr/>
        </p:nvCxnSpPr>
        <p:spPr>
          <a:xfrm>
            <a:off x="8216900" y="1524000"/>
            <a:ext cx="0" cy="279400"/>
          </a:xfrm>
          <a:prstGeom prst="line">
            <a:avLst/>
          </a:prstGeom>
        </p:spPr>
        <p:style>
          <a:lnRef idx="1">
            <a:schemeClr val="dk1"/>
          </a:lnRef>
          <a:fillRef idx="0">
            <a:schemeClr val="dk1"/>
          </a:fillRef>
          <a:effectRef idx="0">
            <a:schemeClr val="dk1"/>
          </a:effectRef>
          <a:fontRef idx="minor">
            <a:schemeClr val="tx1"/>
          </a:fontRef>
        </p:style>
      </p:cxnSp>
      <p:cxnSp>
        <p:nvCxnSpPr>
          <p:cNvPr id="22" name="Straight Connector 21"/>
          <p:cNvCxnSpPr/>
          <p:nvPr/>
        </p:nvCxnSpPr>
        <p:spPr>
          <a:xfrm>
            <a:off x="8362950" y="2451100"/>
            <a:ext cx="298450" cy="0"/>
          </a:xfrm>
          <a:prstGeom prst="line">
            <a:avLst/>
          </a:prstGeom>
        </p:spPr>
        <p:style>
          <a:lnRef idx="1">
            <a:schemeClr val="dk1"/>
          </a:lnRef>
          <a:fillRef idx="0">
            <a:schemeClr val="dk1"/>
          </a:fillRef>
          <a:effectRef idx="0">
            <a:schemeClr val="dk1"/>
          </a:effectRef>
          <a:fontRef idx="minor">
            <a:schemeClr val="tx1"/>
          </a:fontRef>
        </p:style>
      </p:cxnSp>
      <p:cxnSp>
        <p:nvCxnSpPr>
          <p:cNvPr id="28" name="Straight Connector 27"/>
          <p:cNvCxnSpPr/>
          <p:nvPr/>
        </p:nvCxnSpPr>
        <p:spPr>
          <a:xfrm>
            <a:off x="8366125" y="3543300"/>
            <a:ext cx="298450" cy="0"/>
          </a:xfrm>
          <a:prstGeom prst="line">
            <a:avLst/>
          </a:prstGeom>
        </p:spPr>
        <p:style>
          <a:lnRef idx="1">
            <a:schemeClr val="dk1"/>
          </a:lnRef>
          <a:fillRef idx="0">
            <a:schemeClr val="dk1"/>
          </a:fillRef>
          <a:effectRef idx="0">
            <a:schemeClr val="dk1"/>
          </a:effectRef>
          <a:fontRef idx="minor">
            <a:schemeClr val="tx1"/>
          </a:fontRef>
        </p:style>
      </p:cxnSp>
      <p:sp>
        <p:nvSpPr>
          <p:cNvPr id="29" name="TextBox 28"/>
          <p:cNvSpPr txBox="1"/>
          <p:nvPr/>
        </p:nvSpPr>
        <p:spPr bwMode="auto">
          <a:xfrm>
            <a:off x="8324905" y="1925298"/>
            <a:ext cx="34278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91440" rtlCol="0">
            <a:spAutoFit/>
          </a:bodyPr>
          <a:lstStyle/>
          <a:p>
            <a:pPr algn="ctr"/>
            <a:r>
              <a:rPr kumimoji="1" lang="en-US" sz="1400" dirty="0" smtClean="0">
                <a:solidFill>
                  <a:schemeClr val="bg2"/>
                </a:solidFill>
                <a:latin typeface="Arial" panose="020B0604020202020204" pitchFamily="34" charset="0"/>
                <a:cs typeface="Arial" panose="020B0604020202020204" pitchFamily="34" charset="0"/>
              </a:rPr>
              <a:t>Wall</a:t>
            </a:r>
          </a:p>
          <a:p>
            <a:pPr algn="ctr"/>
            <a:r>
              <a:rPr kumimoji="1" lang="en-US" sz="1400" dirty="0" smtClean="0">
                <a:solidFill>
                  <a:schemeClr val="bg2"/>
                </a:solidFill>
                <a:latin typeface="Arial" panose="020B0604020202020204" pitchFamily="34" charset="0"/>
                <a:cs typeface="Arial" panose="020B0604020202020204" pitchFamily="34" charset="0"/>
              </a:rPr>
              <a:t>Pier</a:t>
            </a:r>
          </a:p>
        </p:txBody>
      </p:sp>
      <p:pic>
        <p:nvPicPr>
          <p:cNvPr id="14" name="Picture 13"/>
          <p:cNvPicPr>
            <a:picLocks noChangeAspect="1"/>
          </p:cNvPicPr>
          <p:nvPr/>
        </p:nvPicPr>
        <p:blipFill>
          <a:blip r:embed="rId5"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457263" y="6495800"/>
            <a:ext cx="264160" cy="264160"/>
          </a:xfrm>
          <a:prstGeom prst="rect">
            <a:avLst/>
          </a:prstGeom>
        </p:spPr>
      </p:pic>
    </p:spTree>
    <p:custDataLst>
      <p:tags r:id="rId1"/>
    </p:custDataLst>
    <p:extLst>
      <p:ext uri="{BB962C8B-B14F-4D97-AF65-F5344CB8AC3E}">
        <p14:creationId xmlns:p14="http://schemas.microsoft.com/office/powerpoint/2010/main" val="1568145861"/>
      </p:ext>
    </p:extLst>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Shear Wall Opening with Force Transfer, cont.</a:t>
            </a:r>
          </a:p>
        </p:txBody>
      </p:sp>
      <p:sp>
        <p:nvSpPr>
          <p:cNvPr id="4" name="Content Placeholder 3"/>
          <p:cNvSpPr>
            <a:spLocks noGrp="1"/>
          </p:cNvSpPr>
          <p:nvPr>
            <p:ph idx="10"/>
          </p:nvPr>
        </p:nvSpPr>
        <p:spPr>
          <a:xfrm>
            <a:off x="5080000" y="1327150"/>
            <a:ext cx="3606800" cy="4843463"/>
          </a:xfrm>
        </p:spPr>
        <p:txBody>
          <a:bodyPr/>
          <a:lstStyle/>
          <a:p>
            <a:pPr marL="0" indent="0">
              <a:spcAft>
                <a:spcPts val="600"/>
              </a:spcAft>
              <a:buNone/>
            </a:pPr>
            <a:r>
              <a:rPr lang="en-US" sz="1600" dirty="0" smtClean="0">
                <a:solidFill>
                  <a:schemeClr val="bg2"/>
                </a:solidFill>
              </a:rPr>
              <a:t>4x Post</a:t>
            </a:r>
          </a:p>
          <a:p>
            <a:pPr marL="0" indent="0">
              <a:spcAft>
                <a:spcPts val="600"/>
              </a:spcAft>
              <a:buNone/>
            </a:pPr>
            <a:r>
              <a:rPr lang="en-US" sz="1600" dirty="0" smtClean="0">
                <a:solidFill>
                  <a:schemeClr val="bg2"/>
                </a:solidFill>
              </a:rPr>
              <a:t>4x Full height king stud with plywood edge nailing</a:t>
            </a:r>
          </a:p>
          <a:p>
            <a:pPr marL="0" indent="0">
              <a:spcAft>
                <a:spcPts val="600"/>
              </a:spcAft>
              <a:buNone/>
            </a:pPr>
            <a:r>
              <a:rPr lang="en-US" sz="1600" dirty="0" smtClean="0">
                <a:solidFill>
                  <a:schemeClr val="bg2"/>
                </a:solidFill>
              </a:rPr>
              <a:t>4x Blocking</a:t>
            </a:r>
          </a:p>
          <a:p>
            <a:pPr marL="0" indent="0">
              <a:spcAft>
                <a:spcPts val="600"/>
              </a:spcAft>
              <a:buNone/>
            </a:pPr>
            <a:r>
              <a:rPr lang="en-US" sz="1600" dirty="0" smtClean="0">
                <a:solidFill>
                  <a:schemeClr val="bg2"/>
                </a:solidFill>
              </a:rPr>
              <a:t>CS16 full length strap with 10d nails at 3” o/c. Placed over plywood sheathing.</a:t>
            </a:r>
          </a:p>
          <a:p>
            <a:pPr marL="0" indent="0">
              <a:spcAft>
                <a:spcPts val="600"/>
              </a:spcAft>
              <a:buNone/>
            </a:pPr>
            <a:r>
              <a:rPr lang="en-US" sz="1600" dirty="0" smtClean="0">
                <a:solidFill>
                  <a:schemeClr val="bg2"/>
                </a:solidFill>
              </a:rPr>
              <a:t>2x Sill plate with sill anchorage per wall schedule</a:t>
            </a:r>
          </a:p>
          <a:p>
            <a:pPr marL="0" indent="0">
              <a:spcAft>
                <a:spcPts val="600"/>
              </a:spcAft>
              <a:buNone/>
            </a:pPr>
            <a:r>
              <a:rPr lang="en-US" sz="1600" dirty="0" smtClean="0">
                <a:solidFill>
                  <a:schemeClr val="bg2"/>
                </a:solidFill>
              </a:rPr>
              <a:t>2-2x Top plates</a:t>
            </a:r>
          </a:p>
          <a:p>
            <a:pPr marL="0" indent="0">
              <a:spcAft>
                <a:spcPts val="600"/>
              </a:spcAft>
              <a:buNone/>
            </a:pPr>
            <a:r>
              <a:rPr lang="en-US" sz="1600" dirty="0" smtClean="0">
                <a:solidFill>
                  <a:schemeClr val="bg2"/>
                </a:solidFill>
              </a:rPr>
              <a:t>2x Trimmer stud</a:t>
            </a:r>
          </a:p>
          <a:p>
            <a:pPr marL="0" indent="0">
              <a:spcAft>
                <a:spcPts val="600"/>
              </a:spcAft>
              <a:buNone/>
            </a:pPr>
            <a:r>
              <a:rPr lang="en-US" sz="1600" dirty="0" smtClean="0">
                <a:solidFill>
                  <a:schemeClr val="bg2"/>
                </a:solidFill>
              </a:rPr>
              <a:t>Header beam per plan</a:t>
            </a:r>
          </a:p>
          <a:p>
            <a:pPr marL="0" indent="0">
              <a:spcAft>
                <a:spcPts val="600"/>
              </a:spcAft>
              <a:buNone/>
            </a:pPr>
            <a:r>
              <a:rPr lang="en-US" sz="1600" dirty="0" smtClean="0">
                <a:solidFill>
                  <a:schemeClr val="bg2"/>
                </a:solidFill>
              </a:rPr>
              <a:t>2-2x Sill plates</a:t>
            </a:r>
          </a:p>
          <a:p>
            <a:pPr marL="0" indent="0">
              <a:spcAft>
                <a:spcPts val="600"/>
              </a:spcAft>
              <a:buNone/>
            </a:pPr>
            <a:r>
              <a:rPr lang="en-US" sz="1600" dirty="0" smtClean="0">
                <a:solidFill>
                  <a:schemeClr val="bg2"/>
                </a:solidFill>
              </a:rPr>
              <a:t>Strap to GLB</a:t>
            </a:r>
            <a:endParaRPr lang="en-US" sz="1600" dirty="0">
              <a:solidFill>
                <a:schemeClr val="bg2"/>
              </a:solidFill>
            </a:endParaRPr>
          </a:p>
        </p:txBody>
      </p:sp>
      <p:pic>
        <p:nvPicPr>
          <p:cNvPr id="5" name="Picture 8" descr="Seismic_Force-Transfer Method.png"/>
          <p:cNvPicPr>
            <a:picLocks noGrp="1" noChangeAspect="1"/>
          </p:cNvPicPr>
          <p:nvPr>
            <p:ph idx="1"/>
            <p:custDataLst>
              <p:tags r:id="rId2"/>
            </p:custDataLst>
          </p:nvPr>
        </p:nvPicPr>
        <p:blipFill>
          <a:blip r:embed="rId5">
            <a:extLst>
              <a:ext uri="{28A0092B-C50C-407E-A947-70E740481C1C}">
                <a14:useLocalDpi xmlns:a14="http://schemas.microsoft.com/office/drawing/2010/main" val="0"/>
              </a:ext>
            </a:extLst>
          </a:blip>
          <a:srcRect/>
          <a:stretch>
            <a:fillRect/>
          </a:stretch>
        </p:blipFill>
        <p:spPr bwMode="auto">
          <a:xfrm>
            <a:off x="458788" y="1993911"/>
            <a:ext cx="3976687" cy="3509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p:cNvSpPr txBox="1"/>
          <p:nvPr/>
        </p:nvSpPr>
        <p:spPr bwMode="auto">
          <a:xfrm>
            <a:off x="4721225" y="1327150"/>
            <a:ext cx="457154" cy="338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1600" dirty="0" smtClean="0">
                <a:solidFill>
                  <a:schemeClr val="accent6">
                    <a:lumMod val="40000"/>
                    <a:lumOff val="60000"/>
                  </a:schemeClr>
                </a:solidFill>
                <a:latin typeface="Calibri"/>
              </a:rPr>
              <a:t>❶</a:t>
            </a:r>
            <a:endParaRPr kumimoji="1" lang="en-US" sz="1600" dirty="0">
              <a:solidFill>
                <a:schemeClr val="accent6">
                  <a:lumMod val="40000"/>
                  <a:lumOff val="60000"/>
                </a:schemeClr>
              </a:solidFill>
              <a:latin typeface="Georgia" panose="02040502050405020303" pitchFamily="18" charset="0"/>
            </a:endParaRPr>
          </a:p>
        </p:txBody>
      </p:sp>
      <p:sp>
        <p:nvSpPr>
          <p:cNvPr id="7" name="TextBox 6"/>
          <p:cNvSpPr txBox="1"/>
          <p:nvPr/>
        </p:nvSpPr>
        <p:spPr bwMode="auto">
          <a:xfrm>
            <a:off x="4721225" y="1691092"/>
            <a:ext cx="457154" cy="338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1600" dirty="0" smtClean="0">
                <a:solidFill>
                  <a:schemeClr val="accent6">
                    <a:lumMod val="40000"/>
                    <a:lumOff val="60000"/>
                  </a:schemeClr>
                </a:solidFill>
                <a:latin typeface="Calibri"/>
              </a:rPr>
              <a:t>❷</a:t>
            </a:r>
            <a:endParaRPr kumimoji="1" lang="en-US" sz="1600" dirty="0">
              <a:solidFill>
                <a:schemeClr val="accent6">
                  <a:lumMod val="40000"/>
                  <a:lumOff val="60000"/>
                </a:schemeClr>
              </a:solidFill>
              <a:latin typeface="Georgia" panose="02040502050405020303" pitchFamily="18" charset="0"/>
            </a:endParaRPr>
          </a:p>
        </p:txBody>
      </p:sp>
      <p:sp>
        <p:nvSpPr>
          <p:cNvPr id="8" name="TextBox 7"/>
          <p:cNvSpPr txBox="1"/>
          <p:nvPr/>
        </p:nvSpPr>
        <p:spPr bwMode="auto">
          <a:xfrm>
            <a:off x="4721225" y="2313242"/>
            <a:ext cx="457154" cy="338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1600" dirty="0" smtClean="0">
                <a:solidFill>
                  <a:schemeClr val="accent6">
                    <a:lumMod val="40000"/>
                    <a:lumOff val="60000"/>
                  </a:schemeClr>
                </a:solidFill>
                <a:latin typeface="Calibri"/>
              </a:rPr>
              <a:t>❸</a:t>
            </a:r>
            <a:endParaRPr kumimoji="1" lang="en-US" sz="1600" dirty="0">
              <a:solidFill>
                <a:schemeClr val="accent6">
                  <a:lumMod val="40000"/>
                  <a:lumOff val="60000"/>
                </a:schemeClr>
              </a:solidFill>
              <a:latin typeface="Georgia" panose="02040502050405020303" pitchFamily="18" charset="0"/>
            </a:endParaRPr>
          </a:p>
        </p:txBody>
      </p:sp>
      <p:sp>
        <p:nvSpPr>
          <p:cNvPr id="9" name="TextBox 8"/>
          <p:cNvSpPr txBox="1"/>
          <p:nvPr/>
        </p:nvSpPr>
        <p:spPr bwMode="auto">
          <a:xfrm>
            <a:off x="4721225" y="2683384"/>
            <a:ext cx="457154" cy="338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1600" dirty="0" smtClean="0">
                <a:solidFill>
                  <a:schemeClr val="accent6">
                    <a:lumMod val="40000"/>
                    <a:lumOff val="60000"/>
                  </a:schemeClr>
                </a:solidFill>
                <a:latin typeface="Calibri"/>
              </a:rPr>
              <a:t>❹</a:t>
            </a:r>
            <a:endParaRPr kumimoji="1" lang="en-US" sz="1600" dirty="0">
              <a:solidFill>
                <a:schemeClr val="accent6">
                  <a:lumMod val="40000"/>
                  <a:lumOff val="60000"/>
                </a:schemeClr>
              </a:solidFill>
              <a:latin typeface="Georgia" panose="02040502050405020303" pitchFamily="18" charset="0"/>
            </a:endParaRPr>
          </a:p>
        </p:txBody>
      </p:sp>
      <p:sp>
        <p:nvSpPr>
          <p:cNvPr id="10" name="TextBox 9"/>
          <p:cNvSpPr txBox="1"/>
          <p:nvPr/>
        </p:nvSpPr>
        <p:spPr bwMode="auto">
          <a:xfrm>
            <a:off x="4721225" y="3521584"/>
            <a:ext cx="457154" cy="338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1600" dirty="0" smtClean="0">
                <a:solidFill>
                  <a:schemeClr val="accent6">
                    <a:lumMod val="40000"/>
                    <a:lumOff val="60000"/>
                  </a:schemeClr>
                </a:solidFill>
                <a:latin typeface="Calibri"/>
              </a:rPr>
              <a:t>❺</a:t>
            </a:r>
            <a:endParaRPr kumimoji="1" lang="en-US" sz="1600" dirty="0">
              <a:solidFill>
                <a:schemeClr val="accent6">
                  <a:lumMod val="40000"/>
                  <a:lumOff val="60000"/>
                </a:schemeClr>
              </a:solidFill>
              <a:latin typeface="Georgia" panose="02040502050405020303" pitchFamily="18" charset="0"/>
            </a:endParaRPr>
          </a:p>
        </p:txBody>
      </p:sp>
      <p:sp>
        <p:nvSpPr>
          <p:cNvPr id="11" name="TextBox 10"/>
          <p:cNvSpPr txBox="1"/>
          <p:nvPr/>
        </p:nvSpPr>
        <p:spPr bwMode="auto">
          <a:xfrm>
            <a:off x="4721225" y="4134868"/>
            <a:ext cx="457154" cy="338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1600" dirty="0" smtClean="0">
                <a:solidFill>
                  <a:schemeClr val="accent6">
                    <a:lumMod val="40000"/>
                    <a:lumOff val="60000"/>
                  </a:schemeClr>
                </a:solidFill>
                <a:latin typeface="Calibri"/>
              </a:rPr>
              <a:t>❻</a:t>
            </a:r>
            <a:endParaRPr kumimoji="1" lang="en-US" sz="1600" dirty="0">
              <a:solidFill>
                <a:schemeClr val="accent6">
                  <a:lumMod val="40000"/>
                  <a:lumOff val="60000"/>
                </a:schemeClr>
              </a:solidFill>
              <a:latin typeface="Georgia" panose="02040502050405020303" pitchFamily="18" charset="0"/>
            </a:endParaRPr>
          </a:p>
        </p:txBody>
      </p:sp>
      <p:sp>
        <p:nvSpPr>
          <p:cNvPr id="12" name="TextBox 11"/>
          <p:cNvSpPr txBox="1"/>
          <p:nvPr/>
        </p:nvSpPr>
        <p:spPr bwMode="auto">
          <a:xfrm>
            <a:off x="4721225" y="4503733"/>
            <a:ext cx="457154" cy="338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1600" dirty="0" smtClean="0">
                <a:solidFill>
                  <a:schemeClr val="accent6">
                    <a:lumMod val="40000"/>
                    <a:lumOff val="60000"/>
                  </a:schemeClr>
                </a:solidFill>
                <a:latin typeface="Calibri"/>
              </a:rPr>
              <a:t>❼</a:t>
            </a:r>
            <a:endParaRPr kumimoji="1" lang="en-US" sz="1600" dirty="0">
              <a:solidFill>
                <a:schemeClr val="accent6">
                  <a:lumMod val="40000"/>
                  <a:lumOff val="60000"/>
                </a:schemeClr>
              </a:solidFill>
              <a:latin typeface="Georgia" panose="02040502050405020303" pitchFamily="18" charset="0"/>
            </a:endParaRPr>
          </a:p>
        </p:txBody>
      </p:sp>
      <p:sp>
        <p:nvSpPr>
          <p:cNvPr id="13" name="TextBox 12"/>
          <p:cNvSpPr txBox="1"/>
          <p:nvPr/>
        </p:nvSpPr>
        <p:spPr bwMode="auto">
          <a:xfrm>
            <a:off x="4721225" y="4872598"/>
            <a:ext cx="457154" cy="338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1600" dirty="0" smtClean="0">
                <a:solidFill>
                  <a:schemeClr val="accent6">
                    <a:lumMod val="40000"/>
                    <a:lumOff val="60000"/>
                  </a:schemeClr>
                </a:solidFill>
                <a:latin typeface="Calibri"/>
              </a:rPr>
              <a:t>❽</a:t>
            </a:r>
            <a:endParaRPr kumimoji="1" lang="en-US" sz="1600" dirty="0">
              <a:solidFill>
                <a:schemeClr val="accent6">
                  <a:lumMod val="40000"/>
                  <a:lumOff val="60000"/>
                </a:schemeClr>
              </a:solidFill>
              <a:latin typeface="Georgia" panose="02040502050405020303" pitchFamily="18" charset="0"/>
            </a:endParaRPr>
          </a:p>
        </p:txBody>
      </p:sp>
      <p:sp>
        <p:nvSpPr>
          <p:cNvPr id="14" name="TextBox 13"/>
          <p:cNvSpPr txBox="1"/>
          <p:nvPr/>
        </p:nvSpPr>
        <p:spPr bwMode="auto">
          <a:xfrm>
            <a:off x="4721225" y="5241464"/>
            <a:ext cx="457154" cy="338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1600" dirty="0" smtClean="0">
                <a:solidFill>
                  <a:schemeClr val="accent6">
                    <a:lumMod val="40000"/>
                    <a:lumOff val="60000"/>
                  </a:schemeClr>
                </a:solidFill>
                <a:latin typeface="Calibri"/>
              </a:rPr>
              <a:t>❾</a:t>
            </a:r>
            <a:endParaRPr kumimoji="1" lang="en-US" sz="1600" dirty="0">
              <a:solidFill>
                <a:schemeClr val="accent6">
                  <a:lumMod val="40000"/>
                  <a:lumOff val="60000"/>
                </a:schemeClr>
              </a:solidFill>
              <a:latin typeface="Georgia" panose="02040502050405020303" pitchFamily="18" charset="0"/>
            </a:endParaRPr>
          </a:p>
        </p:txBody>
      </p:sp>
      <p:sp>
        <p:nvSpPr>
          <p:cNvPr id="15" name="TextBox 14"/>
          <p:cNvSpPr txBox="1"/>
          <p:nvPr/>
        </p:nvSpPr>
        <p:spPr bwMode="auto">
          <a:xfrm>
            <a:off x="4721225" y="5610330"/>
            <a:ext cx="457154" cy="338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1600" dirty="0" smtClean="0">
                <a:solidFill>
                  <a:schemeClr val="accent6">
                    <a:lumMod val="40000"/>
                    <a:lumOff val="60000"/>
                  </a:schemeClr>
                </a:solidFill>
                <a:latin typeface="Calibri"/>
              </a:rPr>
              <a:t>❿</a:t>
            </a:r>
            <a:endParaRPr kumimoji="1" lang="en-US" sz="1600" dirty="0">
              <a:solidFill>
                <a:schemeClr val="accent6">
                  <a:lumMod val="40000"/>
                  <a:lumOff val="60000"/>
                </a:schemeClr>
              </a:solidFill>
              <a:latin typeface="Georgia" panose="02040502050405020303" pitchFamily="18" charset="0"/>
            </a:endParaRPr>
          </a:p>
        </p:txBody>
      </p:sp>
    </p:spTree>
    <p:custDataLst>
      <p:tags r:id="rId1"/>
    </p:custDataLst>
    <p:extLst>
      <p:ext uri="{BB962C8B-B14F-4D97-AF65-F5344CB8AC3E}">
        <p14:creationId xmlns:p14="http://schemas.microsoft.com/office/powerpoint/2010/main" val="2949682786"/>
      </p:ext>
    </p:extLst>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Perforated Shear Wall</a:t>
            </a:r>
            <a:endParaRPr lang="en-US" dirty="0"/>
          </a:p>
        </p:txBody>
      </p:sp>
      <p:pic>
        <p:nvPicPr>
          <p:cNvPr id="9" name="Content Placeholder 8"/>
          <p:cNvPicPr>
            <a:picLocks noGrp="1" noChangeAspect="1"/>
          </p:cNvPicPr>
          <p:nvPr>
            <p:ph idx="10"/>
          </p:nvPr>
        </p:nvPicPr>
        <p:blipFill>
          <a:blip r:embed="rId4" cstate="print">
            <a:extLst>
              <a:ext uri="{28A0092B-C50C-407E-A947-70E740481C1C}">
                <a14:useLocalDpi xmlns:a14="http://schemas.microsoft.com/office/drawing/2010/main" val="0"/>
              </a:ext>
            </a:extLst>
          </a:blip>
          <a:stretch>
            <a:fillRect/>
          </a:stretch>
        </p:blipFill>
        <p:spPr>
          <a:xfrm>
            <a:off x="4427935" y="2286001"/>
            <a:ext cx="4716065" cy="3144042"/>
          </a:xfrm>
        </p:spPr>
      </p:pic>
      <p:sp>
        <p:nvSpPr>
          <p:cNvPr id="10" name="Content Placeholder 2"/>
          <p:cNvSpPr>
            <a:spLocks noGrp="1"/>
          </p:cNvSpPr>
          <p:nvPr>
            <p:ph idx="1"/>
          </p:nvPr>
        </p:nvSpPr>
        <p:spPr/>
        <p:txBody>
          <a:bodyPr lIns="0" tIns="0" rIns="0" bIns="0"/>
          <a:lstStyle/>
          <a:p>
            <a:pPr marL="0" indent="0">
              <a:buNone/>
            </a:pPr>
            <a:endParaRPr lang="en-US" dirty="0" smtClean="0"/>
          </a:p>
          <a:p>
            <a:r>
              <a:rPr lang="en-US" sz="2000" dirty="0" smtClean="0">
                <a:solidFill>
                  <a:schemeClr val="bg2"/>
                </a:solidFill>
              </a:rPr>
              <a:t>SDWPS Section 4.3.5.3</a:t>
            </a:r>
          </a:p>
          <a:p>
            <a:r>
              <a:rPr lang="en-US" sz="2000" dirty="0" smtClean="0">
                <a:solidFill>
                  <a:schemeClr val="bg2"/>
                </a:solidFill>
              </a:rPr>
              <a:t>Openings accounted for by empirical adjustment factors</a:t>
            </a:r>
          </a:p>
          <a:p>
            <a:r>
              <a:rPr lang="en-US" sz="2000" dirty="0" err="1" smtClean="0">
                <a:solidFill>
                  <a:schemeClr val="bg2"/>
                </a:solidFill>
              </a:rPr>
              <a:t>Holdowns</a:t>
            </a:r>
            <a:r>
              <a:rPr lang="en-US" sz="2000" dirty="0" smtClean="0">
                <a:solidFill>
                  <a:schemeClr val="bg2"/>
                </a:solidFill>
              </a:rPr>
              <a:t> only required at ends, even if dead load is sufficient to resist OT force (See SDWPS Equation 4.3-8)</a:t>
            </a:r>
          </a:p>
          <a:p>
            <a:r>
              <a:rPr lang="en-US" sz="2000" dirty="0" smtClean="0">
                <a:solidFill>
                  <a:schemeClr val="bg2"/>
                </a:solidFill>
              </a:rPr>
              <a:t>Sill/sole uplift anchorage between </a:t>
            </a:r>
            <a:r>
              <a:rPr lang="en-US" sz="2000" dirty="0" err="1" smtClean="0">
                <a:solidFill>
                  <a:schemeClr val="bg2"/>
                </a:solidFill>
              </a:rPr>
              <a:t>holdowns</a:t>
            </a:r>
            <a:r>
              <a:rPr lang="en-US" sz="2000" dirty="0" smtClean="0">
                <a:solidFill>
                  <a:schemeClr val="bg2"/>
                </a:solidFill>
              </a:rPr>
              <a:t>, </a:t>
            </a:r>
            <a:r>
              <a:rPr lang="en-US" sz="2000" i="1" dirty="0" smtClean="0">
                <a:solidFill>
                  <a:schemeClr val="bg2"/>
                </a:solidFill>
                <a:latin typeface="Georgia" panose="02040502050405020303" pitchFamily="18" charset="0"/>
              </a:rPr>
              <a:t>t</a:t>
            </a:r>
            <a:r>
              <a:rPr lang="en-US" sz="2000" dirty="0" smtClean="0">
                <a:solidFill>
                  <a:schemeClr val="bg2"/>
                </a:solidFill>
              </a:rPr>
              <a:t>, at full height segments is also required</a:t>
            </a:r>
            <a:endParaRPr lang="en-US" sz="2000" dirty="0">
              <a:solidFill>
                <a:schemeClr val="bg2"/>
              </a:solidFill>
            </a:endParaRPr>
          </a:p>
        </p:txBody>
      </p:sp>
    </p:spTree>
    <p:custDataLst>
      <p:tags r:id="rId1"/>
    </p:custDataLst>
    <p:extLst>
      <p:ext uri="{BB962C8B-B14F-4D97-AF65-F5344CB8AC3E}">
        <p14:creationId xmlns:p14="http://schemas.microsoft.com/office/powerpoint/2010/main" val="97980294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Purpose &amp; Structure Information</a:t>
            </a:r>
            <a:endParaRPr lang="en-US" dirty="0"/>
          </a:p>
        </p:txBody>
      </p:sp>
      <p:sp>
        <p:nvSpPr>
          <p:cNvPr id="3" name="Content Placeholder 2"/>
          <p:cNvSpPr>
            <a:spLocks noGrp="1"/>
          </p:cNvSpPr>
          <p:nvPr>
            <p:ph idx="1"/>
          </p:nvPr>
        </p:nvSpPr>
        <p:spPr/>
        <p:txBody>
          <a:bodyPr lIns="0" tIns="0" rIns="0" bIns="0">
            <a:noAutofit/>
          </a:bodyPr>
          <a:lstStyle/>
          <a:p>
            <a:pPr marL="0" indent="0">
              <a:buNone/>
            </a:pPr>
            <a:r>
              <a:rPr lang="en-US" sz="2000" b="1" dirty="0" smtClean="0">
                <a:solidFill>
                  <a:schemeClr val="bg2"/>
                </a:solidFill>
              </a:rPr>
              <a:t>Purpose</a:t>
            </a:r>
          </a:p>
          <a:p>
            <a:r>
              <a:rPr lang="en-US" sz="1800" dirty="0" smtClean="0">
                <a:solidFill>
                  <a:schemeClr val="bg2"/>
                </a:solidFill>
              </a:rPr>
              <a:t>Design the end-walls along gridlines 1 and 5 for seismic structural forces using the 2015 IBC allowable stress seismic provisions (based on</a:t>
            </a:r>
            <a:br>
              <a:rPr lang="en-US" sz="1800" dirty="0" smtClean="0">
                <a:solidFill>
                  <a:schemeClr val="bg2"/>
                </a:solidFill>
              </a:rPr>
            </a:br>
            <a:r>
              <a:rPr lang="en-US" sz="1800" dirty="0" smtClean="0">
                <a:solidFill>
                  <a:schemeClr val="bg2"/>
                </a:solidFill>
              </a:rPr>
              <a:t>ASCE/SEI 7-10)</a:t>
            </a:r>
          </a:p>
          <a:p>
            <a:pPr marL="0" indent="0">
              <a:buNone/>
            </a:pPr>
            <a:endParaRPr lang="en-US" sz="2000" dirty="0">
              <a:solidFill>
                <a:schemeClr val="bg2"/>
              </a:solidFill>
            </a:endParaRPr>
          </a:p>
          <a:p>
            <a:pPr marL="0" indent="0">
              <a:buNone/>
            </a:pPr>
            <a:r>
              <a:rPr lang="en-US" sz="2000" b="1" dirty="0" smtClean="0">
                <a:solidFill>
                  <a:schemeClr val="bg2"/>
                </a:solidFill>
              </a:rPr>
              <a:t>Structure Information</a:t>
            </a:r>
          </a:p>
          <a:p>
            <a:r>
              <a:rPr lang="en-US" sz="1800" dirty="0" smtClean="0">
                <a:solidFill>
                  <a:schemeClr val="bg2"/>
                </a:solidFill>
              </a:rPr>
              <a:t>3-story multi-family structure (Risk Category II)</a:t>
            </a:r>
          </a:p>
          <a:p>
            <a:r>
              <a:rPr lang="en-US" sz="1800" dirty="0" smtClean="0">
                <a:solidFill>
                  <a:schemeClr val="bg2"/>
                </a:solidFill>
              </a:rPr>
              <a:t>Located in Sacramento, </a:t>
            </a:r>
            <a:r>
              <a:rPr lang="en-US" sz="1800" dirty="0">
                <a:solidFill>
                  <a:schemeClr val="bg2"/>
                </a:solidFill>
              </a:rPr>
              <a:t>CA (38.634, -</a:t>
            </a:r>
            <a:r>
              <a:rPr lang="en-US" sz="1800" dirty="0" smtClean="0">
                <a:solidFill>
                  <a:schemeClr val="bg2"/>
                </a:solidFill>
              </a:rPr>
              <a:t>121.293)</a:t>
            </a:r>
          </a:p>
          <a:p>
            <a:r>
              <a:rPr lang="en-US" sz="1800" dirty="0" smtClean="0">
                <a:solidFill>
                  <a:schemeClr val="bg2"/>
                </a:solidFill>
              </a:rPr>
              <a:t>Stiff Soil (Site Class D)</a:t>
            </a:r>
          </a:p>
          <a:p>
            <a:r>
              <a:rPr lang="en-US" sz="1800" dirty="0" smtClean="0">
                <a:solidFill>
                  <a:schemeClr val="bg2"/>
                </a:solidFill>
              </a:rPr>
              <a:t>Entire building uses wood framing (studs and plate members are DF No. 1 or No. 2)</a:t>
            </a:r>
          </a:p>
          <a:p>
            <a:r>
              <a:rPr lang="en-US" sz="1800" dirty="0" smtClean="0">
                <a:solidFill>
                  <a:schemeClr val="bg2"/>
                </a:solidFill>
              </a:rPr>
              <a:t>Roof trusses span the entire width</a:t>
            </a:r>
          </a:p>
          <a:p>
            <a:r>
              <a:rPr lang="en-US" sz="1800" dirty="0" smtClean="0">
                <a:solidFill>
                  <a:schemeClr val="bg2"/>
                </a:solidFill>
              </a:rPr>
              <a:t>Conditions meet the parameters described in ASCE 7-10 Section 12.3.1, therefore a Flexible Diaphragm assumption is allowed</a:t>
            </a:r>
            <a:endParaRPr lang="en-US" sz="1800" dirty="0">
              <a:solidFill>
                <a:schemeClr val="bg2"/>
              </a:solidFill>
            </a:endParaRPr>
          </a:p>
        </p:txBody>
      </p:sp>
      <p:sp>
        <p:nvSpPr>
          <p:cNvPr id="4" name="TextBox 3"/>
          <p:cNvSpPr txBox="1"/>
          <p:nvPr/>
        </p:nvSpPr>
        <p:spPr bwMode="auto">
          <a:xfrm>
            <a:off x="6827441" y="6400800"/>
            <a:ext cx="184665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91440" rIns="0" bIns="0" rtlCol="0">
            <a:spAutoFit/>
          </a:bodyPr>
          <a:lstStyle/>
          <a:p>
            <a:pPr algn="r"/>
            <a:r>
              <a:rPr kumimoji="1" lang="en-US" sz="1200" dirty="0" smtClean="0">
                <a:solidFill>
                  <a:schemeClr val="accent5"/>
                </a:solidFill>
                <a:latin typeface="Arial" panose="020B0604020202020204" pitchFamily="34" charset="0"/>
                <a:cs typeface="Arial" panose="020B0604020202020204" pitchFamily="34" charset="0"/>
              </a:rPr>
              <a:t>DESIGN EXAMPLE SLIDE</a:t>
            </a:r>
            <a:endParaRPr kumimoji="1" lang="en-US" sz="1200" dirty="0">
              <a:solidFill>
                <a:schemeClr val="accent5"/>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135279335"/>
      </p:ext>
    </p:ext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Perforated Shear Wall Limitations</a:t>
            </a:r>
            <a:endParaRPr lang="en-US" dirty="0"/>
          </a:p>
        </p:txBody>
      </p:sp>
      <p:sp>
        <p:nvSpPr>
          <p:cNvPr id="3" name="Content Placeholder 2"/>
          <p:cNvSpPr>
            <a:spLocks noGrp="1"/>
          </p:cNvSpPr>
          <p:nvPr>
            <p:ph idx="1"/>
          </p:nvPr>
        </p:nvSpPr>
        <p:spPr/>
        <p:txBody>
          <a:bodyPr lIns="0" tIns="0" rIns="0" bIns="0"/>
          <a:lstStyle/>
          <a:p>
            <a:pPr marL="0" indent="0">
              <a:buNone/>
            </a:pPr>
            <a:endParaRPr lang="en-US" dirty="0" smtClean="0"/>
          </a:p>
          <a:p>
            <a:pPr marL="0" indent="0">
              <a:buNone/>
            </a:pPr>
            <a:endParaRPr lang="en-US" sz="2000" dirty="0" smtClean="0">
              <a:solidFill>
                <a:schemeClr val="bg2"/>
              </a:solidFill>
            </a:endParaRPr>
          </a:p>
          <a:p>
            <a:r>
              <a:rPr lang="en-US" sz="2000" dirty="0" smtClean="0">
                <a:solidFill>
                  <a:schemeClr val="bg2"/>
                </a:solidFill>
              </a:rPr>
              <a:t>The aspect ratio limitations of SDPWS Section 4.3.4.3 shall apply</a:t>
            </a:r>
          </a:p>
          <a:p>
            <a:r>
              <a:rPr lang="en-US" sz="2000" dirty="0" smtClean="0">
                <a:solidFill>
                  <a:schemeClr val="bg2"/>
                </a:solidFill>
              </a:rPr>
              <a:t>The nominal unit shear capacity for a single sided wall shall not exceed </a:t>
            </a:r>
            <a:r>
              <a:rPr lang="en-US" sz="2000" dirty="0" smtClean="0">
                <a:solidFill>
                  <a:schemeClr val="bg2"/>
                </a:solidFill>
                <a:latin typeface="Georgia" panose="02040502050405020303" pitchFamily="18" charset="0"/>
              </a:rPr>
              <a:t>1,740 </a:t>
            </a:r>
            <a:r>
              <a:rPr lang="en-US" sz="2000" dirty="0" err="1" smtClean="0">
                <a:solidFill>
                  <a:schemeClr val="bg2"/>
                </a:solidFill>
                <a:latin typeface="Georgia" panose="02040502050405020303" pitchFamily="18" charset="0"/>
              </a:rPr>
              <a:t>plf</a:t>
            </a:r>
            <a:r>
              <a:rPr lang="en-US" sz="2000" dirty="0" smtClean="0">
                <a:solidFill>
                  <a:schemeClr val="bg2"/>
                </a:solidFill>
                <a:latin typeface="Georgia" panose="02040502050405020303" pitchFamily="18" charset="0"/>
              </a:rPr>
              <a:t> </a:t>
            </a:r>
            <a:r>
              <a:rPr lang="en-US" sz="2000" dirty="0" smtClean="0">
                <a:solidFill>
                  <a:schemeClr val="bg2"/>
                </a:solidFill>
              </a:rPr>
              <a:t>for seismic or </a:t>
            </a:r>
            <a:r>
              <a:rPr lang="en-US" sz="2000" dirty="0" smtClean="0">
                <a:solidFill>
                  <a:schemeClr val="bg2"/>
                </a:solidFill>
                <a:latin typeface="Georgia" panose="02040502050405020303" pitchFamily="18" charset="0"/>
              </a:rPr>
              <a:t>2,435 </a:t>
            </a:r>
            <a:r>
              <a:rPr lang="en-US" sz="2000" dirty="0" err="1" smtClean="0">
                <a:solidFill>
                  <a:schemeClr val="bg2"/>
                </a:solidFill>
                <a:latin typeface="Georgia" panose="02040502050405020303" pitchFamily="18" charset="0"/>
              </a:rPr>
              <a:t>plf</a:t>
            </a:r>
            <a:r>
              <a:rPr lang="en-US" sz="2000" dirty="0" smtClean="0">
                <a:solidFill>
                  <a:schemeClr val="bg2"/>
                </a:solidFill>
                <a:latin typeface="Georgia" panose="02040502050405020303" pitchFamily="18" charset="0"/>
              </a:rPr>
              <a:t> </a:t>
            </a:r>
            <a:r>
              <a:rPr lang="en-US" sz="2000" dirty="0" smtClean="0">
                <a:solidFill>
                  <a:schemeClr val="bg2"/>
                </a:solidFill>
              </a:rPr>
              <a:t>for wind as given in Table 4.3A</a:t>
            </a:r>
          </a:p>
          <a:p>
            <a:r>
              <a:rPr lang="en-US" sz="2000" dirty="0" smtClean="0">
                <a:solidFill>
                  <a:schemeClr val="bg2"/>
                </a:solidFill>
              </a:rPr>
              <a:t>Uniform top and bottom of wall elevation</a:t>
            </a:r>
          </a:p>
          <a:p>
            <a:r>
              <a:rPr lang="en-US" sz="2000" dirty="0" smtClean="0">
                <a:solidFill>
                  <a:schemeClr val="bg2"/>
                </a:solidFill>
              </a:rPr>
              <a:t>Maximum height of </a:t>
            </a:r>
            <a:r>
              <a:rPr lang="en-US" sz="2000" dirty="0" smtClean="0">
                <a:solidFill>
                  <a:schemeClr val="bg2"/>
                </a:solidFill>
                <a:latin typeface="Georgia" panose="02040502050405020303" pitchFamily="18" charset="0"/>
              </a:rPr>
              <a:t>20 feet</a:t>
            </a:r>
          </a:p>
          <a:p>
            <a:r>
              <a:rPr lang="en-US" sz="2000" dirty="0" smtClean="0">
                <a:solidFill>
                  <a:schemeClr val="bg2"/>
                </a:solidFill>
              </a:rPr>
              <a:t>Collectors through full length of wall</a:t>
            </a:r>
          </a:p>
          <a:p>
            <a:r>
              <a:rPr lang="en-US" sz="2000" dirty="0" smtClean="0">
                <a:solidFill>
                  <a:schemeClr val="bg2"/>
                </a:solidFill>
              </a:rPr>
              <a:t>Walls either side of out-of-plane offsets shall be separate perforated walls</a:t>
            </a:r>
            <a:endParaRPr lang="en-US" sz="2000" dirty="0">
              <a:solidFill>
                <a:schemeClr val="bg2"/>
              </a:solidFill>
            </a:endParaRPr>
          </a:p>
        </p:txBody>
      </p:sp>
      <p:sp>
        <p:nvSpPr>
          <p:cNvPr id="4" name="TextBox 3"/>
          <p:cNvSpPr txBox="1"/>
          <p:nvPr/>
        </p:nvSpPr>
        <p:spPr bwMode="auto">
          <a:xfrm>
            <a:off x="3074987" y="1352597"/>
            <a:ext cx="2977075" cy="400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ctr"/>
            <a:r>
              <a:rPr kumimoji="1" lang="en-US" sz="2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SDWPS Section 4.3.5.3</a:t>
            </a:r>
            <a:endParaRPr kumimoji="1" lang="en-US" sz="2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endParaRPr>
          </a:p>
        </p:txBody>
      </p:sp>
      <p:pic>
        <p:nvPicPr>
          <p:cNvPr id="5" name="Picture 4"/>
          <p:cNvPicPr>
            <a:picLocks noChangeAspect="1"/>
          </p:cNvPicPr>
          <p:nvPr/>
        </p:nvPicPr>
        <p:blipFill>
          <a:blip r:embed="rId4"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457263" y="6495800"/>
            <a:ext cx="264160" cy="264160"/>
          </a:xfrm>
          <a:prstGeom prst="rect">
            <a:avLst/>
          </a:prstGeom>
        </p:spPr>
      </p:pic>
    </p:spTree>
    <p:custDataLst>
      <p:tags r:id="rId1"/>
    </p:custDataLst>
    <p:extLst>
      <p:ext uri="{BB962C8B-B14F-4D97-AF65-F5344CB8AC3E}">
        <p14:creationId xmlns:p14="http://schemas.microsoft.com/office/powerpoint/2010/main" val="2299706217"/>
      </p:ext>
    </p:extLst>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Shear Resistance in Perforated Shear Wall</a:t>
            </a:r>
            <a:endParaRPr lang="en-US" dirty="0"/>
          </a:p>
        </p:txBody>
      </p:sp>
      <p:sp>
        <p:nvSpPr>
          <p:cNvPr id="3" name="Content Placeholder 2"/>
          <p:cNvSpPr>
            <a:spLocks noGrp="1"/>
          </p:cNvSpPr>
          <p:nvPr>
            <p:ph idx="1"/>
          </p:nvPr>
        </p:nvSpPr>
        <p:spPr>
          <a:xfrm>
            <a:off x="458788" y="1327151"/>
            <a:ext cx="8228012" cy="2406650"/>
          </a:xfrm>
        </p:spPr>
        <p:txBody>
          <a:bodyPr lIns="0" tIns="0" rIns="0" bIns="0">
            <a:normAutofit/>
          </a:bodyPr>
          <a:lstStyle/>
          <a:p>
            <a:pPr marL="0" indent="0">
              <a:buNone/>
            </a:pPr>
            <a:endParaRPr lang="en-US" sz="2000" dirty="0" smtClean="0">
              <a:solidFill>
                <a:schemeClr val="bg2"/>
              </a:solidFill>
            </a:endParaRPr>
          </a:p>
          <a:p>
            <a:r>
              <a:rPr lang="en-US" sz="2000" dirty="0" smtClean="0">
                <a:solidFill>
                  <a:schemeClr val="bg2"/>
                </a:solidFill>
              </a:rPr>
              <a:t>Uplift </a:t>
            </a:r>
            <a:r>
              <a:rPr lang="en-US" sz="2000" dirty="0">
                <a:solidFill>
                  <a:schemeClr val="bg2"/>
                </a:solidFill>
              </a:rPr>
              <a:t>at full height </a:t>
            </a:r>
            <a:r>
              <a:rPr lang="en-US" sz="2000" dirty="0" smtClean="0">
                <a:solidFill>
                  <a:schemeClr val="bg2"/>
                </a:solidFill>
              </a:rPr>
              <a:t>segments (</a:t>
            </a:r>
            <a:r>
              <a:rPr lang="en-US" sz="2000" i="1" dirty="0" smtClean="0">
                <a:solidFill>
                  <a:schemeClr val="bg2"/>
                </a:solidFill>
                <a:latin typeface="Georgia" panose="02040502050405020303" pitchFamily="18" charset="0"/>
              </a:rPr>
              <a:t>t</a:t>
            </a:r>
            <a:r>
              <a:rPr lang="en-US" sz="2000" dirty="0">
                <a:solidFill>
                  <a:schemeClr val="bg2"/>
                </a:solidFill>
              </a:rPr>
              <a:t>)</a:t>
            </a:r>
            <a:r>
              <a:rPr lang="en-US" sz="2000" dirty="0" smtClean="0">
                <a:solidFill>
                  <a:schemeClr val="bg2"/>
                </a:solidFill>
              </a:rPr>
              <a:t> </a:t>
            </a:r>
            <a:r>
              <a:rPr lang="en-US" sz="2000" dirty="0">
                <a:solidFill>
                  <a:schemeClr val="bg2"/>
                </a:solidFill>
              </a:rPr>
              <a:t>must resist unit shear load divided by </a:t>
            </a:r>
            <a:r>
              <a:rPr lang="en-US" sz="2000" i="1" dirty="0">
                <a:solidFill>
                  <a:schemeClr val="bg2"/>
                </a:solidFill>
                <a:latin typeface="Georgia" panose="02040502050405020303" pitchFamily="18" charset="0"/>
              </a:rPr>
              <a:t>C</a:t>
            </a:r>
            <a:r>
              <a:rPr lang="en-US" sz="2000" i="1" baseline="-25000" dirty="0">
                <a:solidFill>
                  <a:schemeClr val="bg2"/>
                </a:solidFill>
                <a:latin typeface="Georgia" panose="02040502050405020303" pitchFamily="18" charset="0"/>
              </a:rPr>
              <a:t>o</a:t>
            </a:r>
            <a:r>
              <a:rPr lang="en-US" sz="2000" dirty="0">
                <a:solidFill>
                  <a:schemeClr val="bg2"/>
                </a:solidFill>
              </a:rPr>
              <a:t> (See </a:t>
            </a:r>
            <a:r>
              <a:rPr lang="en-US" sz="2000" dirty="0" smtClean="0">
                <a:solidFill>
                  <a:schemeClr val="bg2"/>
                </a:solidFill>
              </a:rPr>
              <a:t>SDPWS Equation </a:t>
            </a:r>
            <a:r>
              <a:rPr lang="en-US" sz="2000" dirty="0">
                <a:solidFill>
                  <a:schemeClr val="bg2"/>
                </a:solidFill>
              </a:rPr>
              <a:t>4.3-9)</a:t>
            </a:r>
          </a:p>
          <a:p>
            <a:r>
              <a:rPr lang="en-US" sz="2000" dirty="0">
                <a:solidFill>
                  <a:schemeClr val="bg2"/>
                </a:solidFill>
              </a:rPr>
              <a:t>Total wall deflection is based on sum of full height segments and </a:t>
            </a:r>
            <a:r>
              <a:rPr lang="en-US" sz="2000" i="1" dirty="0">
                <a:solidFill>
                  <a:schemeClr val="bg2"/>
                </a:solidFill>
                <a:latin typeface="Georgia" panose="02040502050405020303" pitchFamily="18" charset="0"/>
              </a:rPr>
              <a:t>v</a:t>
            </a:r>
            <a:r>
              <a:rPr lang="en-US" sz="2000" dirty="0">
                <a:solidFill>
                  <a:schemeClr val="bg2"/>
                </a:solidFill>
              </a:rPr>
              <a:t> (unit shear load) divided by </a:t>
            </a:r>
            <a:r>
              <a:rPr lang="en-US" sz="2000" i="1" dirty="0">
                <a:solidFill>
                  <a:schemeClr val="bg2"/>
                </a:solidFill>
                <a:latin typeface="Georgia" panose="02040502050405020303" pitchFamily="18" charset="0"/>
              </a:rPr>
              <a:t>C</a:t>
            </a:r>
            <a:r>
              <a:rPr lang="en-US" sz="2000" i="1" baseline="-25000" dirty="0">
                <a:solidFill>
                  <a:schemeClr val="bg2"/>
                </a:solidFill>
                <a:latin typeface="Georgia" panose="02040502050405020303" pitchFamily="18" charset="0"/>
              </a:rPr>
              <a:t>o</a:t>
            </a:r>
            <a:r>
              <a:rPr lang="en-US" sz="2000" dirty="0">
                <a:solidFill>
                  <a:schemeClr val="bg2"/>
                </a:solidFill>
              </a:rPr>
              <a:t> </a:t>
            </a:r>
          </a:p>
          <a:p>
            <a:r>
              <a:rPr lang="en-US" sz="2000" dirty="0">
                <a:solidFill>
                  <a:schemeClr val="bg2"/>
                </a:solidFill>
              </a:rPr>
              <a:t>Holdown anchorage calculated per </a:t>
            </a:r>
            <a:r>
              <a:rPr lang="en-US" sz="2000" dirty="0" smtClean="0">
                <a:solidFill>
                  <a:schemeClr val="bg2"/>
                </a:solidFill>
              </a:rPr>
              <a:t>2008 </a:t>
            </a:r>
            <a:r>
              <a:rPr lang="en-US" sz="2000" dirty="0">
                <a:solidFill>
                  <a:schemeClr val="bg2"/>
                </a:solidFill>
              </a:rPr>
              <a:t>SDPWS section </a:t>
            </a:r>
            <a:r>
              <a:rPr lang="en-US" sz="2000" dirty="0" smtClean="0">
                <a:solidFill>
                  <a:schemeClr val="bg2"/>
                </a:solidFill>
              </a:rPr>
              <a:t>4.3.6.1.2</a:t>
            </a:r>
            <a:endParaRPr lang="en-US" sz="2000" dirty="0">
              <a:solidFill>
                <a:schemeClr val="bg2"/>
              </a:solidFill>
            </a:endParaRPr>
          </a:p>
        </p:txBody>
      </p:sp>
      <p:sp>
        <p:nvSpPr>
          <p:cNvPr id="4" name="TextBox 3"/>
          <p:cNvSpPr txBox="1"/>
          <p:nvPr/>
        </p:nvSpPr>
        <p:spPr bwMode="auto">
          <a:xfrm>
            <a:off x="3088615" y="3930697"/>
            <a:ext cx="2949824" cy="400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ctr"/>
            <a:r>
              <a:rPr kumimoji="1" lang="en-US" sz="2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SDWPS Equation 4.3-8</a:t>
            </a:r>
            <a:endParaRPr kumimoji="1" lang="en-US" sz="2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endParaRPr>
          </a:p>
        </p:txBody>
      </p:sp>
      <mc:AlternateContent xmlns:mc="http://schemas.openxmlformats.org/markup-compatibility/2006" xmlns:a14="http://schemas.microsoft.com/office/drawing/2010/main">
        <mc:Choice Requires="a14">
          <p:sp>
            <p:nvSpPr>
              <p:cNvPr id="5" name="TextBox 4"/>
              <p:cNvSpPr txBox="1"/>
              <p:nvPr/>
            </p:nvSpPr>
            <p:spPr bwMode="auto">
              <a:xfrm>
                <a:off x="3458829" y="4432300"/>
                <a:ext cx="2270791" cy="1110485"/>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a14:m>
                  <m:oMathPara xmlns:m="http://schemas.openxmlformats.org/officeDocument/2006/math">
                    <m:oMathParaPr>
                      <m:jc m:val="centerGroup"/>
                    </m:oMathParaPr>
                    <m:oMath xmlns:m="http://schemas.openxmlformats.org/officeDocument/2006/math">
                      <m:r>
                        <a:rPr kumimoji="1" lang="en-US" sz="3200" b="0" i="1" smtClean="0">
                          <a:solidFill>
                            <a:srgbClr val="000000"/>
                          </a:solidFill>
                          <a:latin typeface="Cambria Math"/>
                        </a:rPr>
                        <m:t>𝑇</m:t>
                      </m:r>
                      <m:r>
                        <a:rPr kumimoji="1" lang="en-US" sz="3200" b="0" i="1" smtClean="0">
                          <a:solidFill>
                            <a:srgbClr val="000000"/>
                          </a:solidFill>
                          <a:latin typeface="Cambria Math"/>
                        </a:rPr>
                        <m:t>=</m:t>
                      </m:r>
                      <m:f>
                        <m:fPr>
                          <m:ctrlPr>
                            <a:rPr kumimoji="1" lang="en-US" sz="3200" b="0" i="1" smtClean="0">
                              <a:solidFill>
                                <a:srgbClr val="000000"/>
                              </a:solidFill>
                              <a:latin typeface="Cambria Math" panose="02040503050406030204" pitchFamily="18" charset="0"/>
                            </a:rPr>
                          </m:ctrlPr>
                        </m:fPr>
                        <m:num>
                          <m:r>
                            <a:rPr kumimoji="1" lang="en-US" sz="3200" b="0" i="1" smtClean="0">
                              <a:solidFill>
                                <a:srgbClr val="000000"/>
                              </a:solidFill>
                              <a:latin typeface="Cambria Math"/>
                            </a:rPr>
                            <m:t>𝑣h</m:t>
                          </m:r>
                        </m:num>
                        <m:den>
                          <m:sSub>
                            <m:sSubPr>
                              <m:ctrlPr>
                                <a:rPr kumimoji="1" lang="en-US" sz="3200" b="0" i="1" smtClean="0">
                                  <a:solidFill>
                                    <a:srgbClr val="000000"/>
                                  </a:solidFill>
                                  <a:latin typeface="Cambria Math" panose="02040503050406030204" pitchFamily="18" charset="0"/>
                                </a:rPr>
                              </m:ctrlPr>
                            </m:sSubPr>
                            <m:e>
                              <m:r>
                                <a:rPr kumimoji="1" lang="en-US" sz="3200" b="0" i="1" smtClean="0">
                                  <a:solidFill>
                                    <a:srgbClr val="000000"/>
                                  </a:solidFill>
                                  <a:latin typeface="Cambria Math"/>
                                </a:rPr>
                                <m:t>𝐶</m:t>
                              </m:r>
                            </m:e>
                            <m:sub>
                              <m:r>
                                <a:rPr kumimoji="1" lang="en-US" sz="3200" b="0" i="1" smtClean="0">
                                  <a:solidFill>
                                    <a:srgbClr val="000000"/>
                                  </a:solidFill>
                                  <a:latin typeface="Cambria Math"/>
                                </a:rPr>
                                <m:t>𝑜</m:t>
                              </m:r>
                            </m:sub>
                          </m:sSub>
                          <m:nary>
                            <m:naryPr>
                              <m:chr m:val="∑"/>
                              <m:subHide m:val="on"/>
                              <m:supHide m:val="on"/>
                              <m:ctrlPr>
                                <a:rPr kumimoji="1" lang="en-US" sz="3200" b="0" i="1" smtClean="0">
                                  <a:solidFill>
                                    <a:srgbClr val="000000"/>
                                  </a:solidFill>
                                  <a:latin typeface="Cambria Math" panose="02040503050406030204" pitchFamily="18" charset="0"/>
                                </a:rPr>
                              </m:ctrlPr>
                            </m:naryPr>
                            <m:sub/>
                            <m:sup/>
                            <m:e>
                              <m:sSub>
                                <m:sSubPr>
                                  <m:ctrlPr>
                                    <a:rPr kumimoji="1" lang="en-US" sz="3200" b="0" i="1" smtClean="0">
                                      <a:solidFill>
                                        <a:srgbClr val="000000"/>
                                      </a:solidFill>
                                      <a:latin typeface="Cambria Math" panose="02040503050406030204" pitchFamily="18" charset="0"/>
                                    </a:rPr>
                                  </m:ctrlPr>
                                </m:sSubPr>
                                <m:e>
                                  <m:r>
                                    <a:rPr kumimoji="1" lang="en-US" sz="3200" b="0" i="1" smtClean="0">
                                      <a:solidFill>
                                        <a:srgbClr val="000000"/>
                                      </a:solidFill>
                                      <a:latin typeface="Cambria Math"/>
                                    </a:rPr>
                                    <m:t>𝐿</m:t>
                                  </m:r>
                                </m:e>
                                <m:sub>
                                  <m:r>
                                    <a:rPr kumimoji="1" lang="en-US" sz="3200" b="0" i="1" smtClean="0">
                                      <a:solidFill>
                                        <a:srgbClr val="000000"/>
                                      </a:solidFill>
                                      <a:latin typeface="Cambria Math"/>
                                    </a:rPr>
                                    <m:t>𝑖</m:t>
                                  </m:r>
                                </m:sub>
                              </m:sSub>
                            </m:e>
                          </m:nary>
                        </m:den>
                      </m:f>
                    </m:oMath>
                  </m:oMathPara>
                </a14:m>
                <a:endParaRPr kumimoji="1" lang="en-US" sz="3200" dirty="0">
                  <a:solidFill>
                    <a:srgbClr val="000000"/>
                  </a:solidFill>
                  <a:latin typeface="Georgia" panose="02040502050405020303" pitchFamily="18" charset="0"/>
                </a:endParaRPr>
              </a:p>
            </p:txBody>
          </p:sp>
        </mc:Choice>
        <mc:Fallback xmlns="">
          <p:sp>
            <p:nvSpPr>
              <p:cNvPr id="5" name="TextBox 4"/>
              <p:cNvSpPr txBox="1">
                <a:spLocks noRot="1" noChangeAspect="1" noMove="1" noResize="1" noEditPoints="1" noAdjustHandles="1" noChangeArrowheads="1" noChangeShapeType="1" noTextEdit="1"/>
              </p:cNvSpPr>
              <p:nvPr/>
            </p:nvSpPr>
            <p:spPr bwMode="auto">
              <a:xfrm>
                <a:off x="3458829" y="4432300"/>
                <a:ext cx="2270791" cy="1110485"/>
              </a:xfrm>
              <a:prstGeom prst="rect">
                <a:avLst/>
              </a:prstGeom>
              <a:blipFill rotWithShape="0">
                <a:blip r:embed="rId4"/>
                <a:stretch>
                  <a:fillRect/>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p:sp>
        <p:nvSpPr>
          <p:cNvPr id="6" name="TextBox 5"/>
          <p:cNvSpPr txBox="1"/>
          <p:nvPr/>
        </p:nvSpPr>
        <p:spPr bwMode="auto">
          <a:xfrm>
            <a:off x="2926274" y="5644385"/>
            <a:ext cx="3310499" cy="338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ctr"/>
            <a:r>
              <a:rPr kumimoji="1" lang="en-US" sz="1600" dirty="0" smtClean="0">
                <a:solidFill>
                  <a:schemeClr val="bg2"/>
                </a:solidFill>
                <a:latin typeface="Arial" panose="020B0604020202020204" pitchFamily="34" charset="0"/>
                <a:cs typeface="Arial" panose="020B0604020202020204" pitchFamily="34" charset="0"/>
              </a:rPr>
              <a:t>Minimum tension chord uplift force</a:t>
            </a:r>
            <a:endParaRPr kumimoji="1" lang="en-US" sz="1600" dirty="0">
              <a:solidFill>
                <a:schemeClr val="bg2"/>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926048621"/>
      </p:ext>
    </p:extLst>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Shear Resistance in Perforated Shear Wall, cont.</a:t>
            </a:r>
            <a:endParaRPr lang="en-US" dirty="0"/>
          </a:p>
        </p:txBody>
      </p:sp>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491101"/>
            <a:ext cx="9144000" cy="4312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1"/>
    </p:custDataLst>
    <p:extLst>
      <p:ext uri="{BB962C8B-B14F-4D97-AF65-F5344CB8AC3E}">
        <p14:creationId xmlns:p14="http://schemas.microsoft.com/office/powerpoint/2010/main" val="868019023"/>
      </p:ext>
    </p:extLst>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Calculating ASD Unit Shear</a:t>
            </a:r>
            <a:endParaRPr lang="en-US" dirty="0"/>
          </a:p>
        </p:txBody>
      </p:sp>
      <p:pic>
        <p:nvPicPr>
          <p:cNvPr id="4" name="Picture 326"/>
          <p:cNvPicPr>
            <a:picLocks noChangeAspect="1" noChangeArrowheads="1"/>
          </p:cNvPicPr>
          <p:nvPr>
            <p:custDataLst>
              <p:tags r:id="rId2"/>
            </p:custDataLst>
          </p:nvPr>
        </p:nvPicPr>
        <p:blipFill>
          <a:blip r:embed="rId5">
            <a:extLst>
              <a:ext uri="{28A0092B-C50C-407E-A947-70E740481C1C}">
                <a14:useLocalDpi xmlns:a14="http://schemas.microsoft.com/office/drawing/2010/main" val="0"/>
              </a:ext>
            </a:extLst>
          </a:blip>
          <a:srcRect/>
          <a:stretch>
            <a:fillRect/>
          </a:stretch>
        </p:blipFill>
        <p:spPr bwMode="auto">
          <a:xfrm>
            <a:off x="1597025" y="4246563"/>
            <a:ext cx="5942013" cy="1974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5" name="Group 342"/>
          <p:cNvGraphicFramePr>
            <a:graphicFrameLocks noGrp="1"/>
          </p:cNvGraphicFramePr>
          <p:nvPr>
            <p:extLst/>
          </p:nvPr>
        </p:nvGraphicFramePr>
        <p:xfrm>
          <a:off x="1651000" y="2763838"/>
          <a:ext cx="5834064" cy="1390650"/>
        </p:xfrm>
        <a:graphic>
          <a:graphicData uri="http://schemas.openxmlformats.org/drawingml/2006/table">
            <a:tbl>
              <a:tblPr/>
              <a:tblGrid>
                <a:gridCol w="1151854">
                  <a:extLst>
                    <a:ext uri="{9D8B030D-6E8A-4147-A177-3AD203B41FA5}">
                      <a16:colId xmlns:a16="http://schemas.microsoft.com/office/drawing/2014/main" val="20000"/>
                    </a:ext>
                  </a:extLst>
                </a:gridCol>
                <a:gridCol w="1542662">
                  <a:extLst>
                    <a:ext uri="{9D8B030D-6E8A-4147-A177-3AD203B41FA5}">
                      <a16:colId xmlns:a16="http://schemas.microsoft.com/office/drawing/2014/main" val="20001"/>
                    </a:ext>
                  </a:extLst>
                </a:gridCol>
                <a:gridCol w="890068">
                  <a:extLst>
                    <a:ext uri="{9D8B030D-6E8A-4147-A177-3AD203B41FA5}">
                      <a16:colId xmlns:a16="http://schemas.microsoft.com/office/drawing/2014/main" val="20002"/>
                    </a:ext>
                  </a:extLst>
                </a:gridCol>
                <a:gridCol w="1090147">
                  <a:extLst>
                    <a:ext uri="{9D8B030D-6E8A-4147-A177-3AD203B41FA5}">
                      <a16:colId xmlns:a16="http://schemas.microsoft.com/office/drawing/2014/main" val="20003"/>
                    </a:ext>
                  </a:extLst>
                </a:gridCol>
                <a:gridCol w="1159333">
                  <a:extLst>
                    <a:ext uri="{9D8B030D-6E8A-4147-A177-3AD203B41FA5}">
                      <a16:colId xmlns:a16="http://schemas.microsoft.com/office/drawing/2014/main" val="20004"/>
                    </a:ext>
                  </a:extLst>
                </a:gridCol>
              </a:tblGrid>
              <a:tr h="384351">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4D4D4D"/>
                          </a:solidFill>
                          <a:effectLst/>
                          <a:latin typeface="Georgia" panose="02040502050405020303" pitchFamily="18" charset="0"/>
                          <a:cs typeface="Arial" charset="0"/>
                        </a:rPr>
                        <a:t>Level</a:t>
                      </a:r>
                    </a:p>
                  </a:txBody>
                  <a:tcPr marL="91429" marR="91429" marT="45741" marB="45741" anchor="ctr" anchorCtr="1" horzOverflow="overflow">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600" b="0" i="1" u="none" strike="noStrike" cap="none" normalizeH="0" baseline="0" dirty="0" err="1" smtClean="0">
                          <a:ln>
                            <a:noFill/>
                          </a:ln>
                          <a:solidFill>
                            <a:srgbClr val="4D4D4D"/>
                          </a:solidFill>
                          <a:effectLst/>
                          <a:latin typeface="Georgia" panose="02040502050405020303" pitchFamily="18" charset="0"/>
                          <a:cs typeface="Arial" charset="0"/>
                        </a:rPr>
                        <a:t>F</a:t>
                      </a:r>
                      <a:r>
                        <a:rPr kumimoji="0" lang="en-US" sz="1600" b="0" i="1" u="none" strike="noStrike" cap="none" normalizeH="0" baseline="-25000" dirty="0" err="1" smtClean="0">
                          <a:ln>
                            <a:noFill/>
                          </a:ln>
                          <a:solidFill>
                            <a:srgbClr val="4D4D4D"/>
                          </a:solidFill>
                          <a:effectLst/>
                          <a:latin typeface="Georgia" panose="02040502050405020303" pitchFamily="18" charset="0"/>
                          <a:cs typeface="Arial" charset="0"/>
                        </a:rPr>
                        <a:t>x</a:t>
                      </a:r>
                      <a:endParaRPr kumimoji="0" lang="en-US" sz="1600" b="0" i="1" u="none" strike="noStrike" cap="none" normalizeH="0" baseline="-25000" dirty="0" smtClean="0">
                        <a:ln>
                          <a:noFill/>
                        </a:ln>
                        <a:solidFill>
                          <a:srgbClr val="4D4D4D"/>
                        </a:solidFill>
                        <a:effectLst/>
                        <a:latin typeface="Georgia" panose="02040502050405020303" pitchFamily="18" charset="0"/>
                        <a:cs typeface="Arial" charset="0"/>
                      </a:endParaRPr>
                    </a:p>
                  </a:txBody>
                  <a:tcPr marL="91429" marR="91429" marT="45741" marB="45741"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600" b="0" i="1" u="none" strike="noStrike" cap="none" normalizeH="0" baseline="0" dirty="0" err="1" smtClean="0">
                          <a:ln>
                            <a:noFill/>
                          </a:ln>
                          <a:solidFill>
                            <a:srgbClr val="4D4D4D"/>
                          </a:solidFill>
                          <a:effectLst/>
                          <a:latin typeface="Georgia" panose="02040502050405020303" pitchFamily="18" charset="0"/>
                          <a:cs typeface="Arial" charset="0"/>
                        </a:rPr>
                        <a:t>SF</a:t>
                      </a:r>
                      <a:r>
                        <a:rPr kumimoji="0" lang="en-US" sz="1600" b="0" i="1" u="none" strike="noStrike" cap="none" normalizeH="0" baseline="-25000" dirty="0" err="1" smtClean="0">
                          <a:ln>
                            <a:noFill/>
                          </a:ln>
                          <a:solidFill>
                            <a:srgbClr val="4D4D4D"/>
                          </a:solidFill>
                          <a:effectLst/>
                          <a:latin typeface="Georgia" panose="02040502050405020303" pitchFamily="18" charset="0"/>
                          <a:cs typeface="Arial" charset="0"/>
                        </a:rPr>
                        <a:t>x</a:t>
                      </a:r>
                      <a:endParaRPr kumimoji="0" lang="en-US" sz="1600" b="0" i="1" u="none" strike="noStrike" cap="none" normalizeH="0" baseline="-25000" dirty="0" smtClean="0">
                        <a:ln>
                          <a:noFill/>
                        </a:ln>
                        <a:solidFill>
                          <a:srgbClr val="4D4D4D"/>
                        </a:solidFill>
                        <a:effectLst/>
                        <a:latin typeface="Georgia" panose="02040502050405020303" pitchFamily="18" charset="0"/>
                        <a:cs typeface="Arial" charset="0"/>
                      </a:endParaRPr>
                    </a:p>
                  </a:txBody>
                  <a:tcPr marL="91429" marR="91429" marT="45741" marB="45741"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600" b="0" i="1" u="none" strike="noStrike" cap="none" normalizeH="0" baseline="0" dirty="0" err="1" smtClean="0">
                          <a:ln>
                            <a:noFill/>
                          </a:ln>
                          <a:solidFill>
                            <a:srgbClr val="4D4D4D"/>
                          </a:solidFill>
                          <a:effectLst/>
                          <a:latin typeface="Georgia" panose="02040502050405020303" pitchFamily="18" charset="0"/>
                          <a:cs typeface="Arial" charset="0"/>
                        </a:rPr>
                        <a:t>V</a:t>
                      </a:r>
                      <a:r>
                        <a:rPr kumimoji="0" lang="en-US" sz="1600" b="0" i="1" u="none" strike="noStrike" cap="none" normalizeH="0" baseline="-25000" dirty="0" err="1" smtClean="0">
                          <a:ln>
                            <a:noFill/>
                          </a:ln>
                          <a:solidFill>
                            <a:srgbClr val="4D4D4D"/>
                          </a:solidFill>
                          <a:effectLst/>
                          <a:latin typeface="Georgia" panose="02040502050405020303" pitchFamily="18" charset="0"/>
                          <a:cs typeface="Arial" charset="0"/>
                        </a:rPr>
                        <a:t>shear</a:t>
                      </a:r>
                      <a:r>
                        <a:rPr kumimoji="0" lang="en-US" sz="1600" b="0" i="1" u="none" strike="noStrike" cap="none" normalizeH="0" baseline="-25000" dirty="0" smtClean="0">
                          <a:ln>
                            <a:noFill/>
                          </a:ln>
                          <a:solidFill>
                            <a:srgbClr val="4D4D4D"/>
                          </a:solidFill>
                          <a:effectLst/>
                          <a:latin typeface="Georgia" panose="02040502050405020303" pitchFamily="18" charset="0"/>
                          <a:cs typeface="Arial" charset="0"/>
                        </a:rPr>
                        <a:t> wall</a:t>
                      </a:r>
                    </a:p>
                  </a:txBody>
                  <a:tcPr marL="91429" marR="91429" marT="45741" marB="45741"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4D4D4D"/>
                          </a:solidFill>
                          <a:effectLst/>
                          <a:latin typeface="Georgia" panose="02040502050405020303" pitchFamily="18" charset="0"/>
                          <a:cs typeface="Arial" charset="0"/>
                        </a:rPr>
                        <a:t>ASD</a:t>
                      </a:r>
                      <a:r>
                        <a:rPr kumimoji="0" lang="en-US" sz="1600" b="0" i="1" u="none" strike="noStrike" cap="none" normalizeH="0" baseline="0" dirty="0" smtClean="0">
                          <a:ln>
                            <a:noFill/>
                          </a:ln>
                          <a:solidFill>
                            <a:srgbClr val="4D4D4D"/>
                          </a:solidFill>
                          <a:effectLst/>
                          <a:latin typeface="Georgia" panose="02040502050405020303" pitchFamily="18" charset="0"/>
                          <a:cs typeface="Arial" charset="0"/>
                        </a:rPr>
                        <a:t> </a:t>
                      </a:r>
                      <a:r>
                        <a:rPr kumimoji="0" lang="en-US" sz="1600" b="0" i="1" u="none" strike="noStrike" cap="none" normalizeH="0" baseline="0" dirty="0" err="1" smtClean="0">
                          <a:ln>
                            <a:noFill/>
                          </a:ln>
                          <a:solidFill>
                            <a:srgbClr val="4D4D4D"/>
                          </a:solidFill>
                          <a:effectLst/>
                          <a:latin typeface="Georgia" panose="02040502050405020303" pitchFamily="18" charset="0"/>
                          <a:cs typeface="Arial" charset="0"/>
                        </a:rPr>
                        <a:t>V</a:t>
                      </a:r>
                      <a:r>
                        <a:rPr kumimoji="0" lang="en-US" sz="1600" b="0" i="1" u="none" strike="noStrike" cap="none" normalizeH="0" baseline="-25000" dirty="0" err="1" smtClean="0">
                          <a:ln>
                            <a:noFill/>
                          </a:ln>
                          <a:solidFill>
                            <a:srgbClr val="4D4D4D"/>
                          </a:solidFill>
                          <a:effectLst/>
                          <a:latin typeface="Georgia" panose="02040502050405020303" pitchFamily="18" charset="0"/>
                          <a:cs typeface="Arial" charset="0"/>
                        </a:rPr>
                        <a:t>sw</a:t>
                      </a:r>
                      <a:endParaRPr kumimoji="0" lang="en-US" sz="1600" b="0" i="1" u="none" strike="noStrike" cap="none" normalizeH="0" baseline="-25000" dirty="0" smtClean="0">
                        <a:ln>
                          <a:noFill/>
                        </a:ln>
                        <a:solidFill>
                          <a:srgbClr val="4D4D4D"/>
                        </a:solidFill>
                        <a:effectLst/>
                        <a:latin typeface="Georgia" panose="02040502050405020303" pitchFamily="18" charset="0"/>
                        <a:cs typeface="Arial" charset="0"/>
                      </a:endParaRPr>
                    </a:p>
                  </a:txBody>
                  <a:tcPr marL="91429" marR="91429" marT="45741" marB="45741" anchor="ctr" anchorCtr="1" horzOverflow="overflow">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335433">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4D4D4D"/>
                          </a:solidFill>
                          <a:effectLst/>
                          <a:latin typeface="Georgia" panose="02040502050405020303" pitchFamily="18" charset="0"/>
                          <a:cs typeface="Arial" charset="0"/>
                        </a:rPr>
                        <a:t>3</a:t>
                      </a:r>
                      <a:r>
                        <a:rPr kumimoji="0" lang="en-US" sz="1600" b="0" i="0" u="none" strike="noStrike" cap="none" normalizeH="0" baseline="30000" dirty="0" smtClean="0">
                          <a:ln>
                            <a:noFill/>
                          </a:ln>
                          <a:solidFill>
                            <a:srgbClr val="4D4D4D"/>
                          </a:solidFill>
                          <a:effectLst/>
                          <a:latin typeface="Georgia" panose="02040502050405020303" pitchFamily="18" charset="0"/>
                          <a:cs typeface="Arial" charset="0"/>
                        </a:rPr>
                        <a:t>rd</a:t>
                      </a:r>
                    </a:p>
                  </a:txBody>
                  <a:tcPr marL="91429" marR="91429" marT="45741" marB="45741" anchor="ctr" anchorCtr="1" horzOverflow="overflow">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4D4D4D"/>
                          </a:solidFill>
                          <a:effectLst/>
                          <a:latin typeface="Georgia" panose="02040502050405020303" pitchFamily="18" charset="0"/>
                          <a:cs typeface="Arial" charset="0"/>
                        </a:rPr>
                        <a:t>25.9/2=12.9</a:t>
                      </a:r>
                    </a:p>
                  </a:txBody>
                  <a:tcPr marL="91429" marR="91429" marT="45741" marB="45741"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4D4D4D"/>
                          </a:solidFill>
                          <a:effectLst/>
                          <a:latin typeface="Georgia" panose="02040502050405020303" pitchFamily="18" charset="0"/>
                          <a:cs typeface="Arial" charset="0"/>
                        </a:rPr>
                        <a:t>12.9</a:t>
                      </a:r>
                    </a:p>
                  </a:txBody>
                  <a:tcPr marL="91429" marR="91429" marT="45741" marB="45741"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4D4D4D"/>
                          </a:solidFill>
                          <a:effectLst/>
                          <a:latin typeface="Georgia" panose="02040502050405020303" pitchFamily="18" charset="0"/>
                          <a:cs typeface="Arial" charset="0"/>
                        </a:rPr>
                        <a:t>331 </a:t>
                      </a:r>
                      <a:r>
                        <a:rPr kumimoji="0" lang="en-US" sz="1600" b="0" i="0" u="none" strike="noStrike" cap="none" normalizeH="0" baseline="0" dirty="0" err="1" smtClean="0">
                          <a:ln>
                            <a:noFill/>
                          </a:ln>
                          <a:solidFill>
                            <a:srgbClr val="4D4D4D"/>
                          </a:solidFill>
                          <a:effectLst/>
                          <a:latin typeface="Georgia" panose="02040502050405020303" pitchFamily="18" charset="0"/>
                          <a:cs typeface="Arial" charset="0"/>
                        </a:rPr>
                        <a:t>plf</a:t>
                      </a:r>
                      <a:endParaRPr kumimoji="0" lang="en-US" sz="1600" b="0" i="0" u="none" strike="noStrike" cap="none" normalizeH="0" baseline="0" dirty="0" smtClean="0">
                        <a:ln>
                          <a:noFill/>
                        </a:ln>
                        <a:solidFill>
                          <a:srgbClr val="4D4D4D"/>
                        </a:solidFill>
                        <a:effectLst/>
                        <a:latin typeface="Georgia" panose="02040502050405020303" pitchFamily="18" charset="0"/>
                        <a:cs typeface="Arial" charset="0"/>
                      </a:endParaRPr>
                    </a:p>
                  </a:txBody>
                  <a:tcPr marL="91429" marR="91429" marT="45741" marB="45741"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4D4D4D"/>
                          </a:solidFill>
                          <a:effectLst/>
                          <a:latin typeface="Georgia" panose="02040502050405020303" pitchFamily="18" charset="0"/>
                          <a:cs typeface="Arial" charset="0"/>
                        </a:rPr>
                        <a:t>232 </a:t>
                      </a:r>
                      <a:r>
                        <a:rPr kumimoji="0" lang="en-US" sz="1600" b="0" i="0" u="none" strike="noStrike" cap="none" normalizeH="0" baseline="0" dirty="0" err="1" smtClean="0">
                          <a:ln>
                            <a:noFill/>
                          </a:ln>
                          <a:solidFill>
                            <a:srgbClr val="4D4D4D"/>
                          </a:solidFill>
                          <a:effectLst/>
                          <a:latin typeface="Georgia" panose="02040502050405020303" pitchFamily="18" charset="0"/>
                          <a:cs typeface="Arial" charset="0"/>
                        </a:rPr>
                        <a:t>plf</a:t>
                      </a:r>
                      <a:endParaRPr kumimoji="0" lang="en-US" sz="1600" b="0" i="0" u="none" strike="noStrike" cap="none" normalizeH="0" baseline="0" dirty="0" smtClean="0">
                        <a:ln>
                          <a:noFill/>
                        </a:ln>
                        <a:solidFill>
                          <a:srgbClr val="4D4D4D"/>
                        </a:solidFill>
                        <a:effectLst/>
                        <a:latin typeface="Georgia" panose="02040502050405020303" pitchFamily="18" charset="0"/>
                        <a:cs typeface="Arial" charset="0"/>
                      </a:endParaRPr>
                    </a:p>
                  </a:txBody>
                  <a:tcPr marL="91429" marR="91429" marT="45741" marB="45741" anchor="ctr" anchorCtr="1" horzOverflow="overflow">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35433">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4D4D4D"/>
                          </a:solidFill>
                          <a:effectLst/>
                          <a:latin typeface="Georgia" panose="02040502050405020303" pitchFamily="18" charset="0"/>
                          <a:cs typeface="Arial" charset="0"/>
                        </a:rPr>
                        <a:t>2</a:t>
                      </a:r>
                      <a:r>
                        <a:rPr kumimoji="0" lang="en-US" sz="1600" b="0" i="0" u="none" strike="noStrike" cap="none" normalizeH="0" baseline="30000" dirty="0" smtClean="0">
                          <a:ln>
                            <a:noFill/>
                          </a:ln>
                          <a:solidFill>
                            <a:srgbClr val="4D4D4D"/>
                          </a:solidFill>
                          <a:effectLst/>
                          <a:latin typeface="Georgia" panose="02040502050405020303" pitchFamily="18" charset="0"/>
                          <a:cs typeface="Arial" charset="0"/>
                        </a:rPr>
                        <a:t>nd</a:t>
                      </a:r>
                    </a:p>
                  </a:txBody>
                  <a:tcPr marL="91429" marR="91429" marT="45741" marB="45741" anchor="ctr" anchorCtr="1" horzOverflow="overflow">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4D4D4D"/>
                          </a:solidFill>
                          <a:effectLst/>
                          <a:latin typeface="Georgia" panose="02040502050405020303" pitchFamily="18" charset="0"/>
                          <a:cs typeface="Arial" charset="0"/>
                        </a:rPr>
                        <a:t>18.2/2=9.1</a:t>
                      </a:r>
                    </a:p>
                  </a:txBody>
                  <a:tcPr marL="91429" marR="91429" marT="45741" marB="45741"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4D4D4D"/>
                          </a:solidFill>
                          <a:effectLst/>
                          <a:latin typeface="Georgia" panose="02040502050405020303" pitchFamily="18" charset="0"/>
                          <a:cs typeface="Arial" charset="0"/>
                        </a:rPr>
                        <a:t>22.0</a:t>
                      </a:r>
                    </a:p>
                  </a:txBody>
                  <a:tcPr marL="91429" marR="91429" marT="45741" marB="45741"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4D4D4D"/>
                          </a:solidFill>
                          <a:effectLst/>
                          <a:latin typeface="Georgia" panose="02040502050405020303" pitchFamily="18" charset="0"/>
                          <a:cs typeface="Arial" charset="0"/>
                        </a:rPr>
                        <a:t>564 </a:t>
                      </a:r>
                      <a:r>
                        <a:rPr kumimoji="0" lang="en-US" sz="1600" b="0" i="0" u="none" strike="noStrike" cap="none" normalizeH="0" baseline="0" dirty="0" err="1" smtClean="0">
                          <a:ln>
                            <a:noFill/>
                          </a:ln>
                          <a:solidFill>
                            <a:srgbClr val="4D4D4D"/>
                          </a:solidFill>
                          <a:effectLst/>
                          <a:latin typeface="Georgia" panose="02040502050405020303" pitchFamily="18" charset="0"/>
                          <a:cs typeface="Arial" charset="0"/>
                        </a:rPr>
                        <a:t>plf</a:t>
                      </a:r>
                      <a:endParaRPr kumimoji="0" lang="en-US" sz="1600" b="0" i="0" u="none" strike="noStrike" cap="none" normalizeH="0" baseline="0" dirty="0" smtClean="0">
                        <a:ln>
                          <a:noFill/>
                        </a:ln>
                        <a:solidFill>
                          <a:srgbClr val="4D4D4D"/>
                        </a:solidFill>
                        <a:effectLst/>
                        <a:latin typeface="Georgia" panose="02040502050405020303" pitchFamily="18" charset="0"/>
                        <a:cs typeface="Arial" charset="0"/>
                      </a:endParaRPr>
                    </a:p>
                  </a:txBody>
                  <a:tcPr marL="91429" marR="91429" marT="45741" marB="45741"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4D4D4D"/>
                          </a:solidFill>
                          <a:effectLst/>
                          <a:latin typeface="Georgia" panose="02040502050405020303" pitchFamily="18" charset="0"/>
                          <a:cs typeface="Arial" charset="0"/>
                        </a:rPr>
                        <a:t>395 </a:t>
                      </a:r>
                      <a:r>
                        <a:rPr kumimoji="0" lang="en-US" sz="1600" b="0" i="0" u="none" strike="noStrike" cap="none" normalizeH="0" baseline="0" dirty="0" err="1" smtClean="0">
                          <a:ln>
                            <a:noFill/>
                          </a:ln>
                          <a:solidFill>
                            <a:srgbClr val="4D4D4D"/>
                          </a:solidFill>
                          <a:effectLst/>
                          <a:latin typeface="Georgia" panose="02040502050405020303" pitchFamily="18" charset="0"/>
                          <a:cs typeface="Arial" charset="0"/>
                        </a:rPr>
                        <a:t>plf</a:t>
                      </a:r>
                      <a:endParaRPr kumimoji="0" lang="en-US" sz="1600" b="0" i="0" u="none" strike="noStrike" cap="none" normalizeH="0" baseline="0" dirty="0" smtClean="0">
                        <a:ln>
                          <a:noFill/>
                        </a:ln>
                        <a:solidFill>
                          <a:srgbClr val="4D4D4D"/>
                        </a:solidFill>
                        <a:effectLst/>
                        <a:latin typeface="Georgia" panose="02040502050405020303" pitchFamily="18" charset="0"/>
                        <a:cs typeface="Arial" charset="0"/>
                      </a:endParaRPr>
                    </a:p>
                  </a:txBody>
                  <a:tcPr marL="91429" marR="91429" marT="45741" marB="45741" anchor="ctr" anchorCtr="1" horzOverflow="overflow">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35433">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4D4D4D"/>
                          </a:solidFill>
                          <a:effectLst/>
                          <a:latin typeface="Georgia" panose="02040502050405020303" pitchFamily="18" charset="0"/>
                          <a:cs typeface="Arial" charset="0"/>
                        </a:rPr>
                        <a:t>1</a:t>
                      </a:r>
                      <a:r>
                        <a:rPr kumimoji="0" lang="en-US" sz="1600" b="0" i="0" u="none" strike="noStrike" cap="none" normalizeH="0" baseline="30000" dirty="0" smtClean="0">
                          <a:ln>
                            <a:noFill/>
                          </a:ln>
                          <a:solidFill>
                            <a:srgbClr val="4D4D4D"/>
                          </a:solidFill>
                          <a:effectLst/>
                          <a:latin typeface="Georgia" panose="02040502050405020303" pitchFamily="18" charset="0"/>
                          <a:cs typeface="Arial" charset="0"/>
                        </a:rPr>
                        <a:t>st</a:t>
                      </a:r>
                    </a:p>
                  </a:txBody>
                  <a:tcPr marL="91429" marR="91429" marT="45741" marB="45741" anchor="ctr" anchorCtr="1" horzOverflow="overflow">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4D4D4D"/>
                          </a:solidFill>
                          <a:effectLst/>
                          <a:latin typeface="Georgia" panose="02040502050405020303" pitchFamily="18" charset="0"/>
                          <a:cs typeface="Arial" charset="0"/>
                        </a:rPr>
                        <a:t>9.1/2=4.5</a:t>
                      </a:r>
                    </a:p>
                  </a:txBody>
                  <a:tcPr marL="91429" marR="91429" marT="45741" marB="45741"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4D4D4D"/>
                          </a:solidFill>
                          <a:effectLst/>
                          <a:latin typeface="Georgia" panose="02040502050405020303" pitchFamily="18" charset="0"/>
                          <a:cs typeface="Arial" charset="0"/>
                        </a:rPr>
                        <a:t>26.5</a:t>
                      </a:r>
                    </a:p>
                  </a:txBody>
                  <a:tcPr marL="91429" marR="91429" marT="45741" marB="45741"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4D4D4D"/>
                          </a:solidFill>
                          <a:effectLst/>
                          <a:latin typeface="Georgia" panose="02040502050405020303" pitchFamily="18" charset="0"/>
                          <a:cs typeface="Arial" charset="0"/>
                        </a:rPr>
                        <a:t>681 </a:t>
                      </a:r>
                      <a:r>
                        <a:rPr kumimoji="0" lang="en-US" sz="1600" b="0" i="0" u="none" strike="noStrike" cap="none" normalizeH="0" baseline="0" dirty="0" err="1" smtClean="0">
                          <a:ln>
                            <a:noFill/>
                          </a:ln>
                          <a:solidFill>
                            <a:srgbClr val="4D4D4D"/>
                          </a:solidFill>
                          <a:effectLst/>
                          <a:latin typeface="Georgia" panose="02040502050405020303" pitchFamily="18" charset="0"/>
                          <a:cs typeface="Arial" charset="0"/>
                        </a:rPr>
                        <a:t>plf</a:t>
                      </a:r>
                      <a:endParaRPr kumimoji="0" lang="en-US" sz="1600" b="0" i="0" u="none" strike="noStrike" cap="none" normalizeH="0" baseline="0" dirty="0" smtClean="0">
                        <a:ln>
                          <a:noFill/>
                        </a:ln>
                        <a:solidFill>
                          <a:srgbClr val="4D4D4D"/>
                        </a:solidFill>
                        <a:effectLst/>
                        <a:latin typeface="Georgia" panose="02040502050405020303" pitchFamily="18" charset="0"/>
                        <a:cs typeface="Arial" charset="0"/>
                      </a:endParaRPr>
                    </a:p>
                  </a:txBody>
                  <a:tcPr marL="91429" marR="91429" marT="45741" marB="45741"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4D4D4D"/>
                          </a:solidFill>
                          <a:effectLst/>
                          <a:latin typeface="Georgia" panose="02040502050405020303" pitchFamily="18" charset="0"/>
                          <a:cs typeface="Arial" charset="0"/>
                        </a:rPr>
                        <a:t>476 </a:t>
                      </a:r>
                      <a:r>
                        <a:rPr kumimoji="0" lang="en-US" sz="1600" b="0" i="0" u="none" strike="noStrike" cap="none" normalizeH="0" baseline="0" dirty="0" err="1" smtClean="0">
                          <a:ln>
                            <a:noFill/>
                          </a:ln>
                          <a:solidFill>
                            <a:srgbClr val="4D4D4D"/>
                          </a:solidFill>
                          <a:effectLst/>
                          <a:latin typeface="Georgia" panose="02040502050405020303" pitchFamily="18" charset="0"/>
                          <a:cs typeface="Arial" charset="0"/>
                        </a:rPr>
                        <a:t>plf</a:t>
                      </a:r>
                      <a:endParaRPr kumimoji="0" lang="en-US" sz="1600" b="0" i="0" u="none" strike="noStrike" cap="none" normalizeH="0" baseline="0" dirty="0" smtClean="0">
                        <a:ln>
                          <a:noFill/>
                        </a:ln>
                        <a:solidFill>
                          <a:srgbClr val="4D4D4D"/>
                        </a:solidFill>
                        <a:effectLst/>
                        <a:latin typeface="Georgia" panose="02040502050405020303" pitchFamily="18" charset="0"/>
                        <a:cs typeface="Arial" charset="0"/>
                      </a:endParaRPr>
                    </a:p>
                  </a:txBody>
                  <a:tcPr marL="91429" marR="91429" marT="45741" marB="45741" anchor="ctr" anchorCtr="1" horzOverflow="overflow">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7" name="TextBox 6"/>
          <p:cNvSpPr txBox="1"/>
          <p:nvPr/>
        </p:nvSpPr>
        <p:spPr bwMode="auto">
          <a:xfrm>
            <a:off x="3523029" y="1352550"/>
            <a:ext cx="2080997" cy="400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ctr"/>
            <a:r>
              <a:rPr kumimoji="1" lang="en-US" sz="2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ASD Unit Shear</a:t>
            </a:r>
            <a:endParaRPr kumimoji="1" lang="en-US" sz="2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endParaRPr>
          </a:p>
        </p:txBody>
      </p:sp>
      <mc:AlternateContent xmlns:mc="http://schemas.openxmlformats.org/markup-compatibility/2006" xmlns:a14="http://schemas.microsoft.com/office/drawing/2010/main">
        <mc:Choice Requires="a14">
          <p:sp>
            <p:nvSpPr>
              <p:cNvPr id="8" name="TextBox 7"/>
              <p:cNvSpPr txBox="1"/>
              <p:nvPr/>
            </p:nvSpPr>
            <p:spPr bwMode="auto">
              <a:xfrm>
                <a:off x="2816282" y="1752647"/>
                <a:ext cx="3498436" cy="783857"/>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a14:m>
                  <m:oMathPara xmlns:m="http://schemas.openxmlformats.org/officeDocument/2006/math">
                    <m:oMathParaPr>
                      <m:jc m:val="center"/>
                    </m:oMathParaPr>
                    <m:oMath xmlns:m="http://schemas.openxmlformats.org/officeDocument/2006/math">
                      <m:r>
                        <a:rPr kumimoji="1" lang="en-US" sz="2000" b="0" i="1" smtClean="0">
                          <a:solidFill>
                            <a:srgbClr val="000000"/>
                          </a:solidFill>
                          <a:latin typeface="Cambria Math"/>
                        </a:rPr>
                        <m:t>0.7</m:t>
                      </m:r>
                      <m:d>
                        <m:dPr>
                          <m:ctrlPr>
                            <a:rPr kumimoji="1" lang="en-US" sz="2000" b="0" i="1" smtClean="0">
                              <a:solidFill>
                                <a:srgbClr val="000000"/>
                              </a:solidFill>
                              <a:latin typeface="Cambria Math" panose="02040503050406030204" pitchFamily="18" charset="0"/>
                            </a:rPr>
                          </m:ctrlPr>
                        </m:dPr>
                        <m:e>
                          <m:f>
                            <m:fPr>
                              <m:ctrlPr>
                                <a:rPr kumimoji="1" lang="en-US" sz="2000" b="0" i="1" smtClean="0">
                                  <a:solidFill>
                                    <a:srgbClr val="000000"/>
                                  </a:solidFill>
                                  <a:latin typeface="Cambria Math" panose="02040503050406030204" pitchFamily="18" charset="0"/>
                                </a:rPr>
                              </m:ctrlPr>
                            </m:fPr>
                            <m:num>
                              <m:nary>
                                <m:naryPr>
                                  <m:chr m:val="∑"/>
                                  <m:subHide m:val="on"/>
                                  <m:supHide m:val="on"/>
                                  <m:ctrlPr>
                                    <a:rPr kumimoji="1" lang="en-US" sz="2000" b="0" i="1" smtClean="0">
                                      <a:solidFill>
                                        <a:srgbClr val="000000"/>
                                      </a:solidFill>
                                      <a:latin typeface="Cambria Math" panose="02040503050406030204" pitchFamily="18" charset="0"/>
                                    </a:rPr>
                                  </m:ctrlPr>
                                </m:naryPr>
                                <m:sub/>
                                <m:sup/>
                                <m:e>
                                  <m:sSub>
                                    <m:sSubPr>
                                      <m:ctrlPr>
                                        <a:rPr kumimoji="1" lang="en-US" sz="2000" b="0" i="1" smtClean="0">
                                          <a:solidFill>
                                            <a:srgbClr val="000000"/>
                                          </a:solidFill>
                                          <a:latin typeface="Cambria Math" panose="02040503050406030204" pitchFamily="18" charset="0"/>
                                        </a:rPr>
                                      </m:ctrlPr>
                                    </m:sSubPr>
                                    <m:e>
                                      <m:r>
                                        <a:rPr kumimoji="1" lang="en-US" sz="2000" b="0" i="1" smtClean="0">
                                          <a:solidFill>
                                            <a:srgbClr val="000000"/>
                                          </a:solidFill>
                                          <a:latin typeface="Cambria Math"/>
                                        </a:rPr>
                                        <m:t>𝐹</m:t>
                                      </m:r>
                                    </m:e>
                                    <m:sub>
                                      <m:r>
                                        <a:rPr kumimoji="1" lang="en-US" sz="2000" b="0" i="1" smtClean="0">
                                          <a:solidFill>
                                            <a:srgbClr val="000000"/>
                                          </a:solidFill>
                                          <a:latin typeface="Cambria Math"/>
                                        </a:rPr>
                                        <m:t>𝑥</m:t>
                                      </m:r>
                                    </m:sub>
                                  </m:sSub>
                                </m:e>
                              </m:nary>
                            </m:num>
                            <m:den>
                              <m:r>
                                <a:rPr kumimoji="1" lang="en-US" sz="2000" b="0" i="1" smtClean="0">
                                  <a:solidFill>
                                    <a:srgbClr val="000000"/>
                                  </a:solidFill>
                                  <a:latin typeface="Cambria Math"/>
                                </a:rPr>
                                <m:t>39</m:t>
                              </m:r>
                              <m:r>
                                <a:rPr kumimoji="1" lang="en-US" sz="2000" b="0" i="1" smtClean="0">
                                  <a:solidFill>
                                    <a:srgbClr val="000000"/>
                                  </a:solidFill>
                                  <a:latin typeface="Cambria Math"/>
                                </a:rPr>
                                <m:t>𝑓𝑡</m:t>
                              </m:r>
                              <m:r>
                                <a:rPr kumimoji="1" lang="en-US" sz="2000" b="0" i="1" smtClean="0">
                                  <a:solidFill>
                                    <a:srgbClr val="000000"/>
                                  </a:solidFill>
                                  <a:latin typeface="Cambria Math"/>
                                </a:rPr>
                                <m:t> </m:t>
                              </m:r>
                              <m:r>
                                <a:rPr kumimoji="1" lang="en-US" sz="2000" b="0" i="1" smtClean="0">
                                  <a:solidFill>
                                    <a:srgbClr val="000000"/>
                                  </a:solidFill>
                                  <a:latin typeface="Cambria Math"/>
                                </a:rPr>
                                <m:t>𝑆𝑊</m:t>
                              </m:r>
                              <m:r>
                                <a:rPr kumimoji="1" lang="en-US" sz="2000" b="0" i="1" smtClean="0">
                                  <a:solidFill>
                                    <a:srgbClr val="000000"/>
                                  </a:solidFill>
                                  <a:latin typeface="Cambria Math"/>
                                </a:rPr>
                                <m:t> </m:t>
                              </m:r>
                              <m:r>
                                <a:rPr kumimoji="1" lang="en-US" sz="2000" b="0" i="1" smtClean="0">
                                  <a:solidFill>
                                    <a:srgbClr val="000000"/>
                                  </a:solidFill>
                                  <a:latin typeface="Cambria Math"/>
                                </a:rPr>
                                <m:t>𝐿𝑒𝑛𝑔𝑡h</m:t>
                              </m:r>
                              <m:r>
                                <a:rPr kumimoji="1" lang="en-US" sz="2000" b="0" i="1" smtClean="0">
                                  <a:solidFill>
                                    <a:srgbClr val="000000"/>
                                  </a:solidFill>
                                  <a:latin typeface="Cambria Math"/>
                                </a:rPr>
                                <m:t> </m:t>
                              </m:r>
                              <m:r>
                                <a:rPr kumimoji="1" lang="en-US" sz="2000" b="0" i="1" smtClean="0">
                                  <a:solidFill>
                                    <a:srgbClr val="000000"/>
                                  </a:solidFill>
                                  <a:latin typeface="Cambria Math"/>
                                </a:rPr>
                                <m:t>𝐴𝑣𝑎𝑖𝑙</m:t>
                              </m:r>
                              <m:r>
                                <a:rPr kumimoji="1" lang="en-US" sz="2000" b="0" i="1" smtClean="0">
                                  <a:solidFill>
                                    <a:srgbClr val="000000"/>
                                  </a:solidFill>
                                  <a:latin typeface="Cambria Math"/>
                                </a:rPr>
                                <m:t>.</m:t>
                              </m:r>
                            </m:den>
                          </m:f>
                        </m:e>
                      </m:d>
                    </m:oMath>
                  </m:oMathPara>
                </a14:m>
                <a:endParaRPr kumimoji="1" lang="en-US" sz="2000" dirty="0">
                  <a:solidFill>
                    <a:srgbClr val="000000"/>
                  </a:solidFill>
                  <a:latin typeface="Georgia" panose="02040502050405020303" pitchFamily="18" charset="0"/>
                </a:endParaRPr>
              </a:p>
            </p:txBody>
          </p:sp>
        </mc:Choice>
        <mc:Fallback xmlns="">
          <p:sp>
            <p:nvSpPr>
              <p:cNvPr id="8" name="TextBox 7"/>
              <p:cNvSpPr txBox="1">
                <a:spLocks noRot="1" noChangeAspect="1" noMove="1" noResize="1" noEditPoints="1" noAdjustHandles="1" noChangeArrowheads="1" noChangeShapeType="1" noTextEdit="1"/>
              </p:cNvSpPr>
              <p:nvPr/>
            </p:nvSpPr>
            <p:spPr bwMode="auto">
              <a:xfrm>
                <a:off x="2816282" y="1752647"/>
                <a:ext cx="3498436" cy="783857"/>
              </a:xfrm>
              <a:prstGeom prst="rect">
                <a:avLst/>
              </a:prstGeom>
              <a:blipFill rotWithShape="0">
                <a:blip r:embed="rId6"/>
                <a:stretch>
                  <a:fillRect/>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p:sp>
        <p:nvSpPr>
          <p:cNvPr id="9" name="TextBox 8"/>
          <p:cNvSpPr txBox="1"/>
          <p:nvPr/>
        </p:nvSpPr>
        <p:spPr bwMode="auto">
          <a:xfrm>
            <a:off x="6827441" y="6400800"/>
            <a:ext cx="184665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91440" rIns="0" bIns="0" rtlCol="0">
            <a:spAutoFit/>
          </a:bodyPr>
          <a:lstStyle/>
          <a:p>
            <a:pPr algn="r"/>
            <a:r>
              <a:rPr kumimoji="1" lang="en-US" sz="1200" dirty="0" smtClean="0">
                <a:solidFill>
                  <a:schemeClr val="accent5"/>
                </a:solidFill>
                <a:latin typeface="Arial" panose="020B0604020202020204" pitchFamily="34" charset="0"/>
                <a:cs typeface="Arial" panose="020B0604020202020204" pitchFamily="34" charset="0"/>
              </a:rPr>
              <a:t>DESIGN EXAMPLE SLIDE</a:t>
            </a:r>
            <a:endParaRPr kumimoji="1" lang="en-US" sz="1200" dirty="0">
              <a:solidFill>
                <a:schemeClr val="accent5"/>
              </a:solidFill>
              <a:latin typeface="Arial" panose="020B0604020202020204" pitchFamily="34" charset="0"/>
              <a:cs typeface="Arial" panose="020B0604020202020204" pitchFamily="34" charset="0"/>
            </a:endParaRPr>
          </a:p>
        </p:txBody>
      </p:sp>
      <p:sp>
        <p:nvSpPr>
          <p:cNvPr id="3" name="TextBox 2"/>
          <p:cNvSpPr txBox="1"/>
          <p:nvPr/>
        </p:nvSpPr>
        <p:spPr bwMode="auto">
          <a:xfrm>
            <a:off x="1809749" y="4571997"/>
            <a:ext cx="347662" cy="246221"/>
          </a:xfrm>
          <a:prstGeom prst="rect">
            <a:avLst/>
          </a:prstGeom>
          <a:solidFill>
            <a:srgbClr val="FFFFFF"/>
          </a:solidFill>
          <a:ln>
            <a:noFill/>
          </a:ln>
          <a:extLst/>
        </p:spPr>
        <p:txBody>
          <a:bodyPr wrap="square" lIns="0" tIns="0" rIns="0" bIns="0" rtlCol="0">
            <a:spAutoFit/>
          </a:bodyPr>
          <a:lstStyle/>
          <a:p>
            <a:pPr algn="r"/>
            <a:r>
              <a:rPr kumimoji="1" lang="en-US" sz="1600" dirty="0" smtClean="0">
                <a:solidFill>
                  <a:srgbClr val="000000"/>
                </a:solidFill>
                <a:latin typeface="Arial Narrow" panose="020B0606020202030204" pitchFamily="34" charset="0"/>
              </a:rPr>
              <a:t>5’-6”</a:t>
            </a:r>
            <a:endParaRPr kumimoji="1" lang="en-US" sz="1600" dirty="0">
              <a:solidFill>
                <a:srgbClr val="000000"/>
              </a:solidFill>
              <a:latin typeface="Arial Narrow" panose="020B0606020202030204" pitchFamily="34" charset="0"/>
            </a:endParaRPr>
          </a:p>
        </p:txBody>
      </p:sp>
      <p:sp>
        <p:nvSpPr>
          <p:cNvPr id="10" name="TextBox 9"/>
          <p:cNvSpPr txBox="1"/>
          <p:nvPr/>
        </p:nvSpPr>
        <p:spPr bwMode="auto">
          <a:xfrm>
            <a:off x="2243136" y="4571996"/>
            <a:ext cx="347662" cy="246221"/>
          </a:xfrm>
          <a:prstGeom prst="rect">
            <a:avLst/>
          </a:prstGeom>
          <a:solidFill>
            <a:srgbClr val="FFFFFF"/>
          </a:solidFill>
          <a:ln>
            <a:noFill/>
          </a:ln>
          <a:extLst/>
        </p:spPr>
        <p:txBody>
          <a:bodyPr wrap="square" lIns="0" tIns="0" rIns="0" bIns="0" rtlCol="0">
            <a:spAutoFit/>
          </a:bodyPr>
          <a:lstStyle/>
          <a:p>
            <a:pPr algn="r"/>
            <a:r>
              <a:rPr kumimoji="1" lang="en-US" sz="1600" dirty="0" smtClean="0">
                <a:solidFill>
                  <a:srgbClr val="000000"/>
                </a:solidFill>
                <a:latin typeface="Arial Narrow" panose="020B0606020202030204" pitchFamily="34" charset="0"/>
              </a:rPr>
              <a:t>4’-9”</a:t>
            </a:r>
            <a:endParaRPr kumimoji="1" lang="en-US" sz="1600" dirty="0">
              <a:solidFill>
                <a:srgbClr val="000000"/>
              </a:solidFill>
              <a:latin typeface="Arial Narrow" panose="020B0606020202030204" pitchFamily="34" charset="0"/>
            </a:endParaRPr>
          </a:p>
        </p:txBody>
      </p:sp>
      <p:sp>
        <p:nvSpPr>
          <p:cNvPr id="11" name="TextBox 10"/>
          <p:cNvSpPr txBox="1"/>
          <p:nvPr/>
        </p:nvSpPr>
        <p:spPr bwMode="auto">
          <a:xfrm>
            <a:off x="2590798" y="4570563"/>
            <a:ext cx="500062" cy="246221"/>
          </a:xfrm>
          <a:prstGeom prst="rect">
            <a:avLst/>
          </a:prstGeom>
          <a:solidFill>
            <a:srgbClr val="FFFFFF"/>
          </a:solidFill>
          <a:ln>
            <a:noFill/>
          </a:ln>
          <a:extLst/>
        </p:spPr>
        <p:txBody>
          <a:bodyPr wrap="square" lIns="0" tIns="0" rIns="0" bIns="0" rtlCol="0">
            <a:spAutoFit/>
          </a:bodyPr>
          <a:lstStyle/>
          <a:p>
            <a:pPr algn="r"/>
            <a:r>
              <a:rPr kumimoji="1" lang="en-US" sz="1600" dirty="0" smtClean="0">
                <a:solidFill>
                  <a:srgbClr val="000000"/>
                </a:solidFill>
                <a:latin typeface="Arial Narrow" panose="020B0606020202030204" pitchFamily="34" charset="0"/>
              </a:rPr>
              <a:t>7’-0”</a:t>
            </a:r>
            <a:endParaRPr kumimoji="1" lang="en-US" sz="1600" dirty="0">
              <a:solidFill>
                <a:srgbClr val="000000"/>
              </a:solidFill>
              <a:latin typeface="Arial Narrow" panose="020B0606020202030204" pitchFamily="34" charset="0"/>
            </a:endParaRPr>
          </a:p>
        </p:txBody>
      </p:sp>
      <p:sp>
        <p:nvSpPr>
          <p:cNvPr id="12" name="TextBox 11"/>
          <p:cNvSpPr txBox="1"/>
          <p:nvPr/>
        </p:nvSpPr>
        <p:spPr bwMode="auto">
          <a:xfrm>
            <a:off x="6927848" y="4556431"/>
            <a:ext cx="419101" cy="246221"/>
          </a:xfrm>
          <a:prstGeom prst="rect">
            <a:avLst/>
          </a:prstGeom>
          <a:solidFill>
            <a:srgbClr val="FFFFFF"/>
          </a:solidFill>
          <a:ln>
            <a:noFill/>
          </a:ln>
          <a:extLst/>
        </p:spPr>
        <p:txBody>
          <a:bodyPr wrap="square" lIns="0" tIns="0" rIns="0" bIns="0" rtlCol="0">
            <a:spAutoFit/>
          </a:bodyPr>
          <a:lstStyle/>
          <a:p>
            <a:r>
              <a:rPr kumimoji="1" lang="en-US" sz="1600" dirty="0" smtClean="0">
                <a:solidFill>
                  <a:srgbClr val="000000"/>
                </a:solidFill>
                <a:latin typeface="Arial Narrow" panose="020B0606020202030204" pitchFamily="34" charset="0"/>
              </a:rPr>
              <a:t>5’-6”</a:t>
            </a:r>
            <a:endParaRPr kumimoji="1" lang="en-US" sz="1600" dirty="0">
              <a:solidFill>
                <a:srgbClr val="000000"/>
              </a:solidFill>
              <a:latin typeface="Arial Narrow" panose="020B0606020202030204" pitchFamily="34" charset="0"/>
            </a:endParaRPr>
          </a:p>
        </p:txBody>
      </p:sp>
      <p:sp>
        <p:nvSpPr>
          <p:cNvPr id="13" name="TextBox 12"/>
          <p:cNvSpPr txBox="1"/>
          <p:nvPr/>
        </p:nvSpPr>
        <p:spPr bwMode="auto">
          <a:xfrm>
            <a:off x="6314719" y="4537378"/>
            <a:ext cx="512722" cy="246221"/>
          </a:xfrm>
          <a:prstGeom prst="rect">
            <a:avLst/>
          </a:prstGeom>
          <a:solidFill>
            <a:srgbClr val="FFFFFF"/>
          </a:solidFill>
          <a:ln>
            <a:noFill/>
          </a:ln>
          <a:extLst/>
        </p:spPr>
        <p:txBody>
          <a:bodyPr wrap="square" lIns="0" tIns="0" rIns="0" bIns="0" rtlCol="0">
            <a:spAutoFit/>
          </a:bodyPr>
          <a:lstStyle/>
          <a:p>
            <a:pPr algn="r"/>
            <a:r>
              <a:rPr kumimoji="1" lang="en-US" sz="1600" dirty="0" smtClean="0">
                <a:solidFill>
                  <a:srgbClr val="000000"/>
                </a:solidFill>
                <a:latin typeface="Arial Narrow" panose="020B0606020202030204" pitchFamily="34" charset="0"/>
              </a:rPr>
              <a:t>4’-9”</a:t>
            </a:r>
            <a:endParaRPr kumimoji="1" lang="en-US" sz="1600" dirty="0">
              <a:solidFill>
                <a:srgbClr val="000000"/>
              </a:solidFill>
              <a:latin typeface="Arial Narrow" panose="020B0606020202030204" pitchFamily="34" charset="0"/>
            </a:endParaRPr>
          </a:p>
        </p:txBody>
      </p:sp>
    </p:spTree>
    <p:custDataLst>
      <p:tags r:id="rId1"/>
    </p:custDataLst>
    <p:extLst>
      <p:ext uri="{BB962C8B-B14F-4D97-AF65-F5344CB8AC3E}">
        <p14:creationId xmlns:p14="http://schemas.microsoft.com/office/powerpoint/2010/main" val="1239496374"/>
      </p:ext>
    </p:extLst>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t="72209"/>
          <a:stretch/>
        </p:blipFill>
        <p:spPr bwMode="auto">
          <a:xfrm>
            <a:off x="85064" y="3381163"/>
            <a:ext cx="8937171" cy="9942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r>
              <a:rPr lang="en-US" dirty="0" smtClean="0"/>
              <a:t>Shear Wall Nailing Design</a:t>
            </a:r>
            <a:endParaRPr lang="en-US" dirty="0"/>
          </a:p>
        </p:txBody>
      </p:sp>
      <p:graphicFrame>
        <p:nvGraphicFramePr>
          <p:cNvPr id="7" name="Group 7"/>
          <p:cNvGraphicFramePr>
            <a:graphicFrameLocks noGrp="1"/>
          </p:cNvGraphicFramePr>
          <p:nvPr>
            <p:extLst>
              <p:ext uri="{D42A27DB-BD31-4B8C-83A1-F6EECF244321}">
                <p14:modId xmlns:p14="http://schemas.microsoft.com/office/powerpoint/2010/main" val="566455549"/>
              </p:ext>
            </p:extLst>
          </p:nvPr>
        </p:nvGraphicFramePr>
        <p:xfrm>
          <a:off x="1637349" y="4680314"/>
          <a:ext cx="5889625" cy="1474870"/>
        </p:xfrm>
        <a:graphic>
          <a:graphicData uri="http://schemas.openxmlformats.org/drawingml/2006/table">
            <a:tbl>
              <a:tblPr/>
              <a:tblGrid>
                <a:gridCol w="671878">
                  <a:extLst>
                    <a:ext uri="{9D8B030D-6E8A-4147-A177-3AD203B41FA5}">
                      <a16:colId xmlns:a16="http://schemas.microsoft.com/office/drawing/2014/main" val="20000"/>
                    </a:ext>
                  </a:extLst>
                </a:gridCol>
                <a:gridCol w="1329916">
                  <a:extLst>
                    <a:ext uri="{9D8B030D-6E8A-4147-A177-3AD203B41FA5}">
                      <a16:colId xmlns:a16="http://schemas.microsoft.com/office/drawing/2014/main" val="20001"/>
                    </a:ext>
                  </a:extLst>
                </a:gridCol>
                <a:gridCol w="787632">
                  <a:extLst>
                    <a:ext uri="{9D8B030D-6E8A-4147-A177-3AD203B41FA5}">
                      <a16:colId xmlns:a16="http://schemas.microsoft.com/office/drawing/2014/main" val="20002"/>
                    </a:ext>
                  </a:extLst>
                </a:gridCol>
                <a:gridCol w="656779">
                  <a:extLst>
                    <a:ext uri="{9D8B030D-6E8A-4147-A177-3AD203B41FA5}">
                      <a16:colId xmlns:a16="http://schemas.microsoft.com/office/drawing/2014/main" val="20003"/>
                    </a:ext>
                  </a:extLst>
                </a:gridCol>
                <a:gridCol w="1221710">
                  <a:extLst>
                    <a:ext uri="{9D8B030D-6E8A-4147-A177-3AD203B41FA5}">
                      <a16:colId xmlns:a16="http://schemas.microsoft.com/office/drawing/2014/main" val="20004"/>
                    </a:ext>
                  </a:extLst>
                </a:gridCol>
                <a:gridCol w="1221710">
                  <a:extLst>
                    <a:ext uri="{9D8B030D-6E8A-4147-A177-3AD203B41FA5}">
                      <a16:colId xmlns:a16="http://schemas.microsoft.com/office/drawing/2014/main" val="20005"/>
                    </a:ext>
                  </a:extLst>
                </a:gridCol>
              </a:tblGrid>
              <a:tr h="334765">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4D4D4D"/>
                          </a:solidFill>
                          <a:effectLst/>
                          <a:latin typeface="Georgia" panose="02040502050405020303" pitchFamily="18" charset="0"/>
                          <a:cs typeface="Arial" charset="0"/>
                        </a:rPr>
                        <a:t>Level</a:t>
                      </a:r>
                    </a:p>
                  </a:txBody>
                  <a:tcPr marT="45662" marB="45662" anchor="ctr" anchorCtr="1" horzOverflow="overflow">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4D4D4D"/>
                          </a:solidFill>
                          <a:effectLst/>
                          <a:latin typeface="Georgia" panose="02040502050405020303" pitchFamily="18" charset="0"/>
                          <a:cs typeface="Arial" charset="0"/>
                        </a:rPr>
                        <a:t>Shear Demand (</a:t>
                      </a:r>
                      <a:r>
                        <a:rPr kumimoji="0" lang="en-US" sz="1200" b="0" i="0" u="none" strike="noStrike" cap="none" normalizeH="0" baseline="0" dirty="0" err="1" smtClean="0">
                          <a:ln>
                            <a:noFill/>
                          </a:ln>
                          <a:solidFill>
                            <a:srgbClr val="4D4D4D"/>
                          </a:solidFill>
                          <a:effectLst/>
                          <a:latin typeface="Georgia" panose="02040502050405020303" pitchFamily="18" charset="0"/>
                          <a:cs typeface="Arial" charset="0"/>
                        </a:rPr>
                        <a:t>plf</a:t>
                      </a:r>
                      <a:r>
                        <a:rPr kumimoji="0" lang="en-US" sz="1200" b="0" i="0" u="none" strike="noStrike" cap="none" normalizeH="0" baseline="0" dirty="0" smtClean="0">
                          <a:ln>
                            <a:noFill/>
                          </a:ln>
                          <a:solidFill>
                            <a:srgbClr val="4D4D4D"/>
                          </a:solidFill>
                          <a:effectLst/>
                          <a:latin typeface="Georgia" panose="02040502050405020303" pitchFamily="18" charset="0"/>
                          <a:cs typeface="Arial" charset="0"/>
                        </a:rPr>
                        <a:t>)</a:t>
                      </a:r>
                    </a:p>
                  </a:txBody>
                  <a:tcPr marT="45662" marB="45662"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4D4D4D"/>
                          </a:solidFill>
                          <a:effectLst/>
                          <a:latin typeface="Georgia" panose="02040502050405020303" pitchFamily="18" charset="0"/>
                          <a:cs typeface="Arial" charset="0"/>
                        </a:rPr>
                        <a:t>Dbl. Sided</a:t>
                      </a:r>
                    </a:p>
                  </a:txBody>
                  <a:tcPr marT="45662" marB="45662"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4D4D4D"/>
                          </a:solidFill>
                          <a:effectLst/>
                          <a:latin typeface="Georgia" panose="02040502050405020303" pitchFamily="18" charset="0"/>
                          <a:cs typeface="Arial" charset="0"/>
                        </a:rPr>
                        <a:t>Nail Sp.</a:t>
                      </a:r>
                    </a:p>
                  </a:txBody>
                  <a:tcPr marT="45662" marB="45662"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4D4D4D"/>
                          </a:solidFill>
                          <a:effectLst/>
                          <a:latin typeface="Georgia" panose="02040502050405020303" pitchFamily="18" charset="0"/>
                          <a:cs typeface="Arial" charset="0"/>
                        </a:rPr>
                        <a:t>Nominal Shear</a:t>
                      </a:r>
                    </a:p>
                  </a:txBody>
                  <a:tcPr marT="45662" marB="45662"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4D4D4D"/>
                          </a:solidFill>
                          <a:effectLst/>
                          <a:latin typeface="Georgia" panose="02040502050405020303" pitchFamily="18" charset="0"/>
                          <a:cs typeface="Arial" charset="0"/>
                        </a:rPr>
                        <a:t>Allowable Shear</a:t>
                      </a:r>
                    </a:p>
                  </a:txBody>
                  <a:tcPr marT="45662" marB="45662" anchor="ctr" anchorCtr="1" horzOverflow="overflow">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335164">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4D4D4D"/>
                          </a:solidFill>
                          <a:effectLst/>
                          <a:latin typeface="Georgia" panose="02040502050405020303" pitchFamily="18" charset="0"/>
                          <a:cs typeface="Arial" charset="0"/>
                        </a:rPr>
                        <a:t>3</a:t>
                      </a:r>
                      <a:r>
                        <a:rPr kumimoji="0" lang="en-US" sz="1200" b="0" i="0" u="none" strike="noStrike" cap="none" normalizeH="0" baseline="30000" smtClean="0">
                          <a:ln>
                            <a:noFill/>
                          </a:ln>
                          <a:solidFill>
                            <a:srgbClr val="4D4D4D"/>
                          </a:solidFill>
                          <a:effectLst/>
                          <a:latin typeface="Georgia" panose="02040502050405020303" pitchFamily="18" charset="0"/>
                          <a:cs typeface="Arial" charset="0"/>
                        </a:rPr>
                        <a:t>rd</a:t>
                      </a:r>
                      <a:endParaRPr kumimoji="0" lang="en-US" sz="1200" b="0" i="0" u="none" strike="noStrike" cap="none" normalizeH="0" baseline="0" smtClean="0">
                        <a:ln>
                          <a:noFill/>
                        </a:ln>
                        <a:solidFill>
                          <a:srgbClr val="4D4D4D"/>
                        </a:solidFill>
                        <a:effectLst/>
                        <a:latin typeface="Georgia" panose="02040502050405020303" pitchFamily="18" charset="0"/>
                        <a:cs typeface="Arial" charset="0"/>
                      </a:endParaRPr>
                    </a:p>
                  </a:txBody>
                  <a:tcPr marT="45662" marB="45662" anchor="ctr" anchorCtr="1" horzOverflow="overflow">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200" b="0" i="1" u="none" strike="noStrike" cap="none" normalizeH="0" baseline="0" dirty="0" smtClean="0">
                          <a:ln>
                            <a:noFill/>
                          </a:ln>
                          <a:solidFill>
                            <a:srgbClr val="4D4D4D"/>
                          </a:solidFill>
                          <a:effectLst/>
                          <a:latin typeface="Georgia" panose="02040502050405020303" pitchFamily="18" charset="0"/>
                          <a:cs typeface="Arial" charset="0"/>
                        </a:rPr>
                        <a:t>232</a:t>
                      </a:r>
                    </a:p>
                  </a:txBody>
                  <a:tcPr marT="45662" marB="45662"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200" b="0" i="1" u="none" strike="noStrike" cap="none" normalizeH="0" baseline="0" dirty="0" smtClean="0">
                          <a:ln>
                            <a:noFill/>
                          </a:ln>
                          <a:solidFill>
                            <a:srgbClr val="4D4D4D"/>
                          </a:solidFill>
                          <a:effectLst/>
                          <a:latin typeface="Georgia" panose="02040502050405020303" pitchFamily="18" charset="0"/>
                          <a:cs typeface="Arial" charset="0"/>
                        </a:rPr>
                        <a:t>No</a:t>
                      </a:r>
                    </a:p>
                  </a:txBody>
                  <a:tcPr marT="45662" marB="45662"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200" b="0" i="1" u="none" strike="noStrike" cap="none" normalizeH="0" baseline="0" dirty="0" smtClean="0">
                          <a:ln>
                            <a:noFill/>
                          </a:ln>
                          <a:solidFill>
                            <a:srgbClr val="4D4D4D"/>
                          </a:solidFill>
                          <a:effectLst/>
                          <a:latin typeface="Georgia" panose="02040502050405020303" pitchFamily="18" charset="0"/>
                          <a:cs typeface="Arial" charset="0"/>
                        </a:rPr>
                        <a:t>6</a:t>
                      </a:r>
                    </a:p>
                  </a:txBody>
                  <a:tcPr marT="45662" marB="45662"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200" b="0" i="1" u="none" strike="noStrike" cap="none" normalizeH="0" baseline="0" dirty="0" smtClean="0">
                          <a:ln>
                            <a:noFill/>
                          </a:ln>
                          <a:solidFill>
                            <a:srgbClr val="4D4D4D"/>
                          </a:solidFill>
                          <a:effectLst/>
                          <a:latin typeface="Georgia" panose="02040502050405020303" pitchFamily="18" charset="0"/>
                          <a:cs typeface="Arial" charset="0"/>
                        </a:rPr>
                        <a:t>520</a:t>
                      </a:r>
                    </a:p>
                  </a:txBody>
                  <a:tcPr marT="45662" marB="45662"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200" b="0" i="1" u="none" strike="noStrike" cap="none" normalizeH="0" baseline="0" dirty="0" smtClean="0">
                          <a:ln>
                            <a:noFill/>
                          </a:ln>
                          <a:solidFill>
                            <a:srgbClr val="4D4D4D"/>
                          </a:solidFill>
                          <a:effectLst/>
                          <a:latin typeface="Georgia" panose="02040502050405020303" pitchFamily="18" charset="0"/>
                          <a:cs typeface="Arial" charset="0"/>
                        </a:rPr>
                        <a:t>260</a:t>
                      </a:r>
                    </a:p>
                  </a:txBody>
                  <a:tcPr marT="45662" marB="45662" anchor="ctr" anchorCtr="1" horzOverflow="overflow">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47458">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4D4D4D"/>
                          </a:solidFill>
                          <a:effectLst/>
                          <a:latin typeface="Georgia" panose="02040502050405020303" pitchFamily="18" charset="0"/>
                          <a:cs typeface="Arial" charset="0"/>
                        </a:rPr>
                        <a:t>2</a:t>
                      </a:r>
                      <a:r>
                        <a:rPr kumimoji="0" lang="en-US" sz="1200" b="0" i="0" u="none" strike="noStrike" cap="none" normalizeH="0" baseline="30000" smtClean="0">
                          <a:ln>
                            <a:noFill/>
                          </a:ln>
                          <a:solidFill>
                            <a:srgbClr val="4D4D4D"/>
                          </a:solidFill>
                          <a:effectLst/>
                          <a:latin typeface="Georgia" panose="02040502050405020303" pitchFamily="18" charset="0"/>
                          <a:cs typeface="Arial" charset="0"/>
                        </a:rPr>
                        <a:t>nd</a:t>
                      </a:r>
                      <a:endParaRPr kumimoji="0" lang="en-US" sz="1200" b="0" i="0" u="none" strike="noStrike" cap="none" normalizeH="0" baseline="0" smtClean="0">
                        <a:ln>
                          <a:noFill/>
                        </a:ln>
                        <a:solidFill>
                          <a:srgbClr val="4D4D4D"/>
                        </a:solidFill>
                        <a:effectLst/>
                        <a:latin typeface="Georgia" panose="02040502050405020303" pitchFamily="18" charset="0"/>
                        <a:cs typeface="Arial" charset="0"/>
                      </a:endParaRPr>
                    </a:p>
                  </a:txBody>
                  <a:tcPr marT="45662" marB="45662" anchor="ctr" anchorCtr="1" horzOverflow="overflow">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200" b="0" i="1" u="none" strike="noStrike" cap="none" normalizeH="0" baseline="0" dirty="0" smtClean="0">
                          <a:ln>
                            <a:noFill/>
                          </a:ln>
                          <a:solidFill>
                            <a:srgbClr val="4D4D4D"/>
                          </a:solidFill>
                          <a:effectLst/>
                          <a:latin typeface="Georgia" panose="02040502050405020303" pitchFamily="18" charset="0"/>
                          <a:cs typeface="Arial" charset="0"/>
                        </a:rPr>
                        <a:t>395</a:t>
                      </a:r>
                    </a:p>
                  </a:txBody>
                  <a:tcPr marT="45662" marB="45662"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200" b="0" i="1" u="none" strike="noStrike" cap="none" normalizeH="0" baseline="0" dirty="0" smtClean="0">
                          <a:ln>
                            <a:noFill/>
                          </a:ln>
                          <a:solidFill>
                            <a:srgbClr val="4D4D4D"/>
                          </a:solidFill>
                          <a:effectLst/>
                          <a:latin typeface="Georgia" panose="02040502050405020303" pitchFamily="18" charset="0"/>
                          <a:cs typeface="Arial" charset="0"/>
                        </a:rPr>
                        <a:t>No</a:t>
                      </a:r>
                    </a:p>
                  </a:txBody>
                  <a:tcPr marT="45662" marB="45662"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200" b="0" i="1" u="none" strike="noStrike" cap="none" normalizeH="0" baseline="0" dirty="0" smtClean="0">
                          <a:ln>
                            <a:noFill/>
                          </a:ln>
                          <a:solidFill>
                            <a:srgbClr val="4D4D4D"/>
                          </a:solidFill>
                          <a:effectLst/>
                          <a:latin typeface="Georgia" panose="02040502050405020303" pitchFamily="18" charset="0"/>
                          <a:cs typeface="Arial" charset="0"/>
                        </a:rPr>
                        <a:t>3</a:t>
                      </a:r>
                    </a:p>
                  </a:txBody>
                  <a:tcPr marT="45662" marB="45662"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200" b="0" i="1" u="none" strike="noStrike" cap="none" normalizeH="0" baseline="0" dirty="0" smtClean="0">
                          <a:ln>
                            <a:noFill/>
                          </a:ln>
                          <a:solidFill>
                            <a:srgbClr val="4D4D4D"/>
                          </a:solidFill>
                          <a:effectLst/>
                          <a:latin typeface="Georgia" panose="02040502050405020303" pitchFamily="18" charset="0"/>
                          <a:cs typeface="Arial" charset="0"/>
                        </a:rPr>
                        <a:t>980</a:t>
                      </a:r>
                    </a:p>
                  </a:txBody>
                  <a:tcPr marT="45662" marB="45662"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200" b="0" i="1" u="none" strike="noStrike" cap="none" normalizeH="0" baseline="0" dirty="0" smtClean="0">
                          <a:ln>
                            <a:noFill/>
                          </a:ln>
                          <a:solidFill>
                            <a:srgbClr val="4D4D4D"/>
                          </a:solidFill>
                          <a:effectLst/>
                          <a:latin typeface="Georgia" panose="02040502050405020303" pitchFamily="18" charset="0"/>
                          <a:cs typeface="Arial" charset="0"/>
                        </a:rPr>
                        <a:t>490</a:t>
                      </a:r>
                    </a:p>
                  </a:txBody>
                  <a:tcPr marT="45662" marB="45662" anchor="ctr" anchorCtr="1" horzOverflow="overflow">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35164">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4D4D4D"/>
                          </a:solidFill>
                          <a:effectLst/>
                          <a:latin typeface="Georgia" panose="02040502050405020303" pitchFamily="18" charset="0"/>
                          <a:cs typeface="Arial" charset="0"/>
                        </a:rPr>
                        <a:t>1</a:t>
                      </a:r>
                      <a:r>
                        <a:rPr kumimoji="0" lang="en-US" sz="1200" b="0" i="0" u="none" strike="noStrike" cap="none" normalizeH="0" baseline="30000" dirty="0" smtClean="0">
                          <a:ln>
                            <a:noFill/>
                          </a:ln>
                          <a:solidFill>
                            <a:srgbClr val="4D4D4D"/>
                          </a:solidFill>
                          <a:effectLst/>
                          <a:latin typeface="Georgia" panose="02040502050405020303" pitchFamily="18" charset="0"/>
                          <a:cs typeface="Arial" charset="0"/>
                        </a:rPr>
                        <a:t>st</a:t>
                      </a:r>
                      <a:r>
                        <a:rPr kumimoji="0" lang="en-US" sz="1200" b="0" i="0" u="none" strike="noStrike" cap="none" normalizeH="0" baseline="0" dirty="0" smtClean="0">
                          <a:ln>
                            <a:noFill/>
                          </a:ln>
                          <a:solidFill>
                            <a:srgbClr val="4D4D4D"/>
                          </a:solidFill>
                          <a:effectLst/>
                          <a:latin typeface="Georgia" panose="02040502050405020303" pitchFamily="18" charset="0"/>
                          <a:cs typeface="Arial" charset="0"/>
                        </a:rPr>
                        <a:t> </a:t>
                      </a:r>
                    </a:p>
                  </a:txBody>
                  <a:tcPr marT="45662" marB="45662" anchor="ctr" anchorCtr="1" horzOverflow="overflow">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200" b="0" i="1" u="none" strike="noStrike" cap="none" normalizeH="0" baseline="0" dirty="0" smtClean="0">
                          <a:ln>
                            <a:noFill/>
                          </a:ln>
                          <a:solidFill>
                            <a:srgbClr val="4D4D4D"/>
                          </a:solidFill>
                          <a:effectLst/>
                          <a:latin typeface="Georgia" panose="02040502050405020303" pitchFamily="18" charset="0"/>
                          <a:cs typeface="Arial" charset="0"/>
                        </a:rPr>
                        <a:t>476</a:t>
                      </a:r>
                    </a:p>
                  </a:txBody>
                  <a:tcPr marT="45662" marB="45662"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200" b="0" i="1" u="none" strike="noStrike" cap="none" normalizeH="0" baseline="0" smtClean="0">
                          <a:ln>
                            <a:noFill/>
                          </a:ln>
                          <a:solidFill>
                            <a:srgbClr val="4D4D4D"/>
                          </a:solidFill>
                          <a:effectLst/>
                          <a:latin typeface="Georgia" panose="02040502050405020303" pitchFamily="18" charset="0"/>
                          <a:cs typeface="Arial" charset="0"/>
                        </a:rPr>
                        <a:t>No</a:t>
                      </a:r>
                    </a:p>
                  </a:txBody>
                  <a:tcPr marT="45662" marB="45662"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200" b="0" i="1" u="none" strike="noStrike" cap="none" normalizeH="0" baseline="0" dirty="0" smtClean="0">
                          <a:ln>
                            <a:noFill/>
                          </a:ln>
                          <a:solidFill>
                            <a:srgbClr val="4D4D4D"/>
                          </a:solidFill>
                          <a:effectLst/>
                          <a:latin typeface="Georgia" panose="02040502050405020303" pitchFamily="18" charset="0"/>
                          <a:cs typeface="Arial" charset="0"/>
                        </a:rPr>
                        <a:t>3</a:t>
                      </a:r>
                    </a:p>
                  </a:txBody>
                  <a:tcPr marT="45662" marB="45662"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200" b="0" i="1" u="none" strike="noStrike" cap="none" normalizeH="0" baseline="0" dirty="0" smtClean="0">
                          <a:ln>
                            <a:noFill/>
                          </a:ln>
                          <a:solidFill>
                            <a:srgbClr val="4D4D4D"/>
                          </a:solidFill>
                          <a:effectLst/>
                          <a:latin typeface="Georgia" panose="02040502050405020303" pitchFamily="18" charset="0"/>
                          <a:cs typeface="Arial" charset="0"/>
                        </a:rPr>
                        <a:t>980</a:t>
                      </a:r>
                    </a:p>
                  </a:txBody>
                  <a:tcPr marT="45662" marB="45662"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200" b="0" i="1" u="none" strike="noStrike" cap="none" normalizeH="0" baseline="0" dirty="0" smtClean="0">
                          <a:ln>
                            <a:noFill/>
                          </a:ln>
                          <a:solidFill>
                            <a:srgbClr val="4D4D4D"/>
                          </a:solidFill>
                          <a:effectLst/>
                          <a:latin typeface="Georgia" panose="02040502050405020303" pitchFamily="18" charset="0"/>
                          <a:cs typeface="Arial" charset="0"/>
                        </a:rPr>
                        <a:t>490</a:t>
                      </a:r>
                    </a:p>
                  </a:txBody>
                  <a:tcPr marT="45662" marB="45662" anchor="ctr" anchorCtr="1" horzOverflow="overflow">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8" name="Rectangle 7"/>
          <p:cNvSpPr/>
          <p:nvPr/>
        </p:nvSpPr>
        <p:spPr>
          <a:xfrm>
            <a:off x="914132" y="3916095"/>
            <a:ext cx="640080" cy="146304"/>
          </a:xfrm>
          <a:prstGeom prst="rect">
            <a:avLst/>
          </a:prstGeom>
          <a:solidFill>
            <a:srgbClr val="92D05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4025194" y="3926728"/>
            <a:ext cx="1216152" cy="146304"/>
          </a:xfrm>
          <a:prstGeom prst="rect">
            <a:avLst/>
          </a:prstGeom>
          <a:solidFill>
            <a:srgbClr val="92D05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6508973" y="2819791"/>
            <a:ext cx="1234440" cy="156259"/>
          </a:xfrm>
          <a:prstGeom prst="rect">
            <a:avLst/>
          </a:prstGeom>
          <a:solidFill>
            <a:schemeClr val="accent6">
              <a:lumMod val="60000"/>
              <a:lumOff val="4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6515908" y="3924461"/>
            <a:ext cx="1234440" cy="146304"/>
          </a:xfrm>
          <a:prstGeom prst="rect">
            <a:avLst/>
          </a:prstGeom>
          <a:solidFill>
            <a:schemeClr val="accent6">
              <a:lumMod val="60000"/>
              <a:lumOff val="4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bwMode="auto">
          <a:xfrm>
            <a:off x="6827441" y="6400800"/>
            <a:ext cx="184665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91440" rIns="0" bIns="0" rtlCol="0">
            <a:spAutoFit/>
          </a:bodyPr>
          <a:lstStyle/>
          <a:p>
            <a:pPr algn="r"/>
            <a:r>
              <a:rPr kumimoji="1" lang="en-US" sz="1200" dirty="0" smtClean="0">
                <a:solidFill>
                  <a:schemeClr val="accent5"/>
                </a:solidFill>
                <a:latin typeface="Arial" panose="020B0604020202020204" pitchFamily="34" charset="0"/>
                <a:cs typeface="Arial" panose="020B0604020202020204" pitchFamily="34" charset="0"/>
              </a:rPr>
              <a:t>DESIGN EXAMPLE SLIDE</a:t>
            </a:r>
            <a:endParaRPr kumimoji="1" lang="en-US" sz="1200" dirty="0">
              <a:solidFill>
                <a:schemeClr val="accent5"/>
              </a:solidFill>
              <a:latin typeface="Arial" panose="020B0604020202020204" pitchFamily="34" charset="0"/>
              <a:cs typeface="Arial" panose="020B0604020202020204" pitchFamily="34" charset="0"/>
            </a:endParaRPr>
          </a:p>
        </p:txBody>
      </p:sp>
      <p:sp>
        <p:nvSpPr>
          <p:cNvPr id="14" name="Rectangle 13"/>
          <p:cNvSpPr/>
          <p:nvPr/>
        </p:nvSpPr>
        <p:spPr>
          <a:xfrm>
            <a:off x="4015380" y="2823332"/>
            <a:ext cx="1278822" cy="189232"/>
          </a:xfrm>
          <a:prstGeom prst="rect">
            <a:avLst/>
          </a:prstGeom>
          <a:solidFill>
            <a:srgbClr val="92D05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b="56918"/>
          <a:stretch/>
        </p:blipFill>
        <p:spPr bwMode="auto">
          <a:xfrm>
            <a:off x="85064" y="1850536"/>
            <a:ext cx="8937171" cy="15412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bwMode="auto">
          <a:xfrm>
            <a:off x="3323098" y="1335053"/>
            <a:ext cx="2461101" cy="400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ctr"/>
            <a:r>
              <a:rPr kumimoji="1" lang="en-US" sz="2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SDPWS Table 4.3A</a:t>
            </a:r>
          </a:p>
        </p:txBody>
      </p:sp>
    </p:spTree>
    <p:custDataLst>
      <p:tags r:id="rId1"/>
    </p:custDataLst>
    <p:extLst>
      <p:ext uri="{BB962C8B-B14F-4D97-AF65-F5344CB8AC3E}">
        <p14:creationId xmlns:p14="http://schemas.microsoft.com/office/powerpoint/2010/main" val="42600449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100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1250"/>
                                        <p:tgtEl>
                                          <p:spTgt spid="8"/>
                                        </p:tgtEl>
                                      </p:cBhvr>
                                    </p:animEffect>
                                  </p:childTnLst>
                                </p:cTn>
                              </p:par>
                              <p:par>
                                <p:cTn id="8" presetID="16" presetClass="entr" presetSubtype="21" fill="hold" grpId="0" nodeType="withEffect">
                                  <p:stCondLst>
                                    <p:cond delay="1000"/>
                                  </p:stCondLst>
                                  <p:childTnLst>
                                    <p:set>
                                      <p:cBhvr>
                                        <p:cTn id="9" dur="1" fill="hold">
                                          <p:stCondLst>
                                            <p:cond delay="0"/>
                                          </p:stCondLst>
                                        </p:cTn>
                                        <p:tgtEl>
                                          <p:spTgt spid="9"/>
                                        </p:tgtEl>
                                        <p:attrNameLst>
                                          <p:attrName>style.visibility</p:attrName>
                                        </p:attrNameLst>
                                      </p:cBhvr>
                                      <p:to>
                                        <p:strVal val="visible"/>
                                      </p:to>
                                    </p:set>
                                    <p:animEffect transition="in" filter="barn(inVertical)">
                                      <p:cBhvr>
                                        <p:cTn id="10" dur="1250"/>
                                        <p:tgtEl>
                                          <p:spTgt spid="9"/>
                                        </p:tgtEl>
                                      </p:cBhvr>
                                    </p:animEffect>
                                  </p:childTnLst>
                                </p:cTn>
                              </p:par>
                              <p:par>
                                <p:cTn id="11" presetID="16" presetClass="entr" presetSubtype="21" fill="hold" grpId="0" nodeType="withEffect">
                                  <p:stCondLst>
                                    <p:cond delay="1000"/>
                                  </p:stCondLst>
                                  <p:childTnLst>
                                    <p:set>
                                      <p:cBhvr>
                                        <p:cTn id="12" dur="1" fill="hold">
                                          <p:stCondLst>
                                            <p:cond delay="0"/>
                                          </p:stCondLst>
                                        </p:cTn>
                                        <p:tgtEl>
                                          <p:spTgt spid="10"/>
                                        </p:tgtEl>
                                        <p:attrNameLst>
                                          <p:attrName>style.visibility</p:attrName>
                                        </p:attrNameLst>
                                      </p:cBhvr>
                                      <p:to>
                                        <p:strVal val="visible"/>
                                      </p:to>
                                    </p:set>
                                    <p:animEffect transition="in" filter="barn(inVertical)">
                                      <p:cBhvr>
                                        <p:cTn id="13" dur="1250"/>
                                        <p:tgtEl>
                                          <p:spTgt spid="10"/>
                                        </p:tgtEl>
                                      </p:cBhvr>
                                    </p:animEffect>
                                  </p:childTnLst>
                                </p:cTn>
                              </p:par>
                            </p:childTnLst>
                          </p:cTn>
                        </p:par>
                        <p:par>
                          <p:cTn id="14" fill="hold">
                            <p:stCondLst>
                              <p:cond delay="2250"/>
                            </p:stCondLst>
                            <p:childTnLst>
                              <p:par>
                                <p:cTn id="15" presetID="16" presetClass="entr" presetSubtype="21"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arn(inVertical)">
                                      <p:cBhvr>
                                        <p:cTn id="17" dur="1250"/>
                                        <p:tgtEl>
                                          <p:spTgt spid="12"/>
                                        </p:tgtEl>
                                      </p:cBhvr>
                                    </p:animEffect>
                                  </p:childTnLst>
                                </p:cTn>
                              </p:par>
                              <p:par>
                                <p:cTn id="18" presetID="16" presetClass="entr" presetSubtype="21" fill="hold" grpId="0" nodeType="withEffect">
                                  <p:stCondLst>
                                    <p:cond delay="1000"/>
                                  </p:stCondLst>
                                  <p:childTnLst>
                                    <p:set>
                                      <p:cBhvr>
                                        <p:cTn id="19" dur="1" fill="hold">
                                          <p:stCondLst>
                                            <p:cond delay="0"/>
                                          </p:stCondLst>
                                        </p:cTn>
                                        <p:tgtEl>
                                          <p:spTgt spid="14"/>
                                        </p:tgtEl>
                                        <p:attrNameLst>
                                          <p:attrName>style.visibility</p:attrName>
                                        </p:attrNameLst>
                                      </p:cBhvr>
                                      <p:to>
                                        <p:strVal val="visible"/>
                                      </p:to>
                                    </p:set>
                                    <p:animEffect transition="in" filter="barn(inVertical)">
                                      <p:cBhvr>
                                        <p:cTn id="20" dur="12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2" grpId="0" animBg="1"/>
      <p:bldP spid="14" grpId="0" animBg="1"/>
    </p:bld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Floor to Floor Shear Transfer</a:t>
            </a:r>
            <a:endParaRPr lang="en-US" dirty="0"/>
          </a:p>
        </p:txBody>
      </p:sp>
      <p:sp>
        <p:nvSpPr>
          <p:cNvPr id="3" name="Content Placeholder 2"/>
          <p:cNvSpPr>
            <a:spLocks noGrp="1"/>
          </p:cNvSpPr>
          <p:nvPr>
            <p:ph idx="1"/>
          </p:nvPr>
        </p:nvSpPr>
        <p:spPr/>
        <p:txBody>
          <a:bodyPr lIns="0" tIns="0" rIns="0" bIns="0"/>
          <a:lstStyle/>
          <a:p>
            <a:pPr marL="0" indent="0">
              <a:buNone/>
            </a:pPr>
            <a:endParaRPr lang="en-US" b="1" dirty="0" smtClean="0">
              <a:solidFill>
                <a:schemeClr val="bg2"/>
              </a:solidFill>
            </a:endParaRPr>
          </a:p>
          <a:p>
            <a:pPr marL="0" indent="0">
              <a:buNone/>
            </a:pPr>
            <a:endParaRPr lang="en-US" b="1" dirty="0" smtClean="0">
              <a:solidFill>
                <a:schemeClr val="bg2"/>
              </a:solidFill>
            </a:endParaRPr>
          </a:p>
          <a:p>
            <a:pPr marL="0" indent="0">
              <a:buNone/>
            </a:pPr>
            <a:r>
              <a:rPr lang="en-US" b="1" dirty="0" smtClean="0">
                <a:solidFill>
                  <a:schemeClr val="bg2"/>
                </a:solidFill>
              </a:rPr>
              <a:t>SDPWS Section 4.1.7</a:t>
            </a:r>
          </a:p>
          <a:p>
            <a:r>
              <a:rPr lang="en-US" sz="2000" dirty="0" smtClean="0">
                <a:solidFill>
                  <a:schemeClr val="bg2"/>
                </a:solidFill>
              </a:rPr>
              <a:t>In SDC D, E, or F, toenails shall not be used to transfer lateral forces in excess of 150 </a:t>
            </a:r>
            <a:r>
              <a:rPr lang="en-US" sz="2000" dirty="0" err="1" smtClean="0">
                <a:solidFill>
                  <a:schemeClr val="bg2"/>
                </a:solidFill>
              </a:rPr>
              <a:t>plf</a:t>
            </a:r>
            <a:r>
              <a:rPr lang="en-US" sz="2000" dirty="0" smtClean="0">
                <a:solidFill>
                  <a:schemeClr val="bg2"/>
                </a:solidFill>
              </a:rPr>
              <a:t> for ASD from diaphragms to shear walls, drag struts (or collectors), or from shear walls to other elements</a:t>
            </a:r>
            <a:endParaRPr lang="en-US" sz="2000" dirty="0">
              <a:solidFill>
                <a:schemeClr val="bg2"/>
              </a:solidFill>
            </a:endParaRPr>
          </a:p>
        </p:txBody>
      </p:sp>
      <p:pic>
        <p:nvPicPr>
          <p:cNvPr id="6" name="Picture 225"/>
          <p:cNvPicPr>
            <a:picLocks noGrp="1" noChangeAspect="1" noChangeArrowheads="1"/>
          </p:cNvPicPr>
          <p:nvPr>
            <p:ph idx="10"/>
            <p:custDataLst>
              <p:tags r:id="rId2"/>
            </p:custDataLst>
          </p:nvPr>
        </p:nvPicPr>
        <p:blipFill>
          <a:blip r:embed="rId5">
            <a:extLst>
              <a:ext uri="{28A0092B-C50C-407E-A947-70E740481C1C}">
                <a14:useLocalDpi xmlns:a14="http://schemas.microsoft.com/office/drawing/2010/main" val="0"/>
              </a:ext>
            </a:extLst>
          </a:blip>
          <a:srcRect/>
          <a:stretch>
            <a:fillRect/>
          </a:stretch>
        </p:blipFill>
        <p:spPr bwMode="auto">
          <a:xfrm>
            <a:off x="5871686" y="2045811"/>
            <a:ext cx="1653540" cy="34061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bwMode="auto">
          <a:xfrm>
            <a:off x="6827441" y="6400800"/>
            <a:ext cx="184665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91440" rIns="0" bIns="0" rtlCol="0">
            <a:spAutoFit/>
          </a:bodyPr>
          <a:lstStyle/>
          <a:p>
            <a:pPr algn="r"/>
            <a:r>
              <a:rPr kumimoji="1" lang="en-US" sz="1200" dirty="0" smtClean="0">
                <a:solidFill>
                  <a:schemeClr val="accent5"/>
                </a:solidFill>
                <a:latin typeface="Arial" panose="020B0604020202020204" pitchFamily="34" charset="0"/>
                <a:cs typeface="Arial" panose="020B0604020202020204" pitchFamily="34" charset="0"/>
              </a:rPr>
              <a:t>DESIGN EXAMPLE SLIDE</a:t>
            </a:r>
            <a:endParaRPr kumimoji="1" lang="en-US" sz="1200" dirty="0">
              <a:solidFill>
                <a:schemeClr val="accent5"/>
              </a:solidFill>
              <a:latin typeface="Arial" panose="020B0604020202020204" pitchFamily="34" charset="0"/>
              <a:cs typeface="Arial" panose="020B0604020202020204" pitchFamily="34" charset="0"/>
            </a:endParaRPr>
          </a:p>
        </p:txBody>
      </p:sp>
      <p:sp>
        <p:nvSpPr>
          <p:cNvPr id="4" name="TextBox 3"/>
          <p:cNvSpPr txBox="1"/>
          <p:nvPr/>
        </p:nvSpPr>
        <p:spPr bwMode="auto">
          <a:xfrm>
            <a:off x="6484541" y="3678078"/>
            <a:ext cx="457200" cy="492443"/>
          </a:xfrm>
          <a:prstGeom prst="rect">
            <a:avLst/>
          </a:prstGeom>
          <a:solidFill>
            <a:srgbClr val="FFFFFF"/>
          </a:solidFill>
          <a:ln>
            <a:noFill/>
          </a:ln>
          <a:extLst/>
        </p:spPr>
        <p:txBody>
          <a:bodyPr wrap="square" lIns="0" tIns="0" rIns="0" bIns="0" rtlCol="0">
            <a:spAutoFit/>
          </a:bodyPr>
          <a:lstStyle/>
          <a:p>
            <a:pPr algn="ctr"/>
            <a:r>
              <a:rPr kumimoji="1" lang="en-US" sz="3200" dirty="0" smtClean="0">
                <a:solidFill>
                  <a:schemeClr val="accent5"/>
                </a:solidFill>
                <a:latin typeface="Georgia" panose="02040502050405020303" pitchFamily="18" charset="0"/>
              </a:rPr>
              <a:t>?</a:t>
            </a:r>
            <a:endParaRPr kumimoji="1" lang="en-US" sz="3200" dirty="0">
              <a:solidFill>
                <a:schemeClr val="accent5"/>
              </a:solidFill>
              <a:latin typeface="Georgia" panose="02040502050405020303" pitchFamily="18" charset="0"/>
            </a:endParaRPr>
          </a:p>
        </p:txBody>
      </p:sp>
      <p:sp>
        <p:nvSpPr>
          <p:cNvPr id="7" name="TextBox 6"/>
          <p:cNvSpPr txBox="1"/>
          <p:nvPr/>
        </p:nvSpPr>
        <p:spPr bwMode="auto">
          <a:xfrm>
            <a:off x="6484541" y="2484278"/>
            <a:ext cx="457200" cy="492443"/>
          </a:xfrm>
          <a:prstGeom prst="rect">
            <a:avLst/>
          </a:prstGeom>
          <a:solidFill>
            <a:srgbClr val="FFFFFF"/>
          </a:solidFill>
          <a:ln>
            <a:noFill/>
          </a:ln>
          <a:extLst/>
        </p:spPr>
        <p:txBody>
          <a:bodyPr wrap="square" lIns="0" tIns="0" rIns="0" bIns="0" rtlCol="0">
            <a:spAutoFit/>
          </a:bodyPr>
          <a:lstStyle/>
          <a:p>
            <a:pPr algn="ctr"/>
            <a:r>
              <a:rPr kumimoji="1" lang="en-US" sz="3200" dirty="0" smtClean="0">
                <a:solidFill>
                  <a:schemeClr val="accent5"/>
                </a:solidFill>
                <a:latin typeface="Georgia" panose="02040502050405020303" pitchFamily="18" charset="0"/>
              </a:rPr>
              <a:t>?</a:t>
            </a:r>
            <a:endParaRPr kumimoji="1" lang="en-US" sz="3200" dirty="0">
              <a:solidFill>
                <a:schemeClr val="accent5"/>
              </a:solidFill>
              <a:latin typeface="Georgia" panose="02040502050405020303" pitchFamily="18" charset="0"/>
            </a:endParaRPr>
          </a:p>
        </p:txBody>
      </p:sp>
      <p:pic>
        <p:nvPicPr>
          <p:cNvPr id="8" name="Picture 7"/>
          <p:cNvPicPr>
            <a:picLocks noChangeAspect="1"/>
          </p:cNvPicPr>
          <p:nvPr/>
        </p:nvPicPr>
        <p:blipFill>
          <a:blip r:embed="rId6"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457263" y="6495800"/>
            <a:ext cx="264160" cy="264160"/>
          </a:xfrm>
          <a:prstGeom prst="rect">
            <a:avLst/>
          </a:prstGeom>
        </p:spPr>
      </p:pic>
    </p:spTree>
    <p:custDataLst>
      <p:tags r:id="rId1"/>
    </p:custDataLst>
    <p:extLst>
      <p:ext uri="{BB962C8B-B14F-4D97-AF65-F5344CB8AC3E}">
        <p14:creationId xmlns:p14="http://schemas.microsoft.com/office/powerpoint/2010/main" val="2654973809"/>
      </p:ext>
    </p:extLst>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Floor to Floor Shear Transfer, cont.</a:t>
            </a:r>
            <a:endParaRPr lang="en-US" dirty="0"/>
          </a:p>
        </p:txBody>
      </p:sp>
      <p:graphicFrame>
        <p:nvGraphicFramePr>
          <p:cNvPr id="4" name="Group 380"/>
          <p:cNvGraphicFramePr>
            <a:graphicFrameLocks noGrp="1"/>
          </p:cNvGraphicFramePr>
          <p:nvPr>
            <p:extLst/>
          </p:nvPr>
        </p:nvGraphicFramePr>
        <p:xfrm>
          <a:off x="458787" y="4017963"/>
          <a:ext cx="8228015" cy="2208213"/>
        </p:xfrm>
        <a:graphic>
          <a:graphicData uri="http://schemas.openxmlformats.org/drawingml/2006/table">
            <a:tbl>
              <a:tblPr/>
              <a:tblGrid>
                <a:gridCol w="722626">
                  <a:extLst>
                    <a:ext uri="{9D8B030D-6E8A-4147-A177-3AD203B41FA5}">
                      <a16:colId xmlns:a16="http://schemas.microsoft.com/office/drawing/2014/main" val="20000"/>
                    </a:ext>
                  </a:extLst>
                </a:gridCol>
                <a:gridCol w="1729031">
                  <a:extLst>
                    <a:ext uri="{9D8B030D-6E8A-4147-A177-3AD203B41FA5}">
                      <a16:colId xmlns:a16="http://schemas.microsoft.com/office/drawing/2014/main" val="20001"/>
                    </a:ext>
                  </a:extLst>
                </a:gridCol>
                <a:gridCol w="837378">
                  <a:extLst>
                    <a:ext uri="{9D8B030D-6E8A-4147-A177-3AD203B41FA5}">
                      <a16:colId xmlns:a16="http://schemas.microsoft.com/office/drawing/2014/main" val="20002"/>
                    </a:ext>
                  </a:extLst>
                </a:gridCol>
                <a:gridCol w="1234745">
                  <a:extLst>
                    <a:ext uri="{9D8B030D-6E8A-4147-A177-3AD203B41FA5}">
                      <a16:colId xmlns:a16="http://schemas.microsoft.com/office/drawing/2014/main" val="20003"/>
                    </a:ext>
                  </a:extLst>
                </a:gridCol>
                <a:gridCol w="1234745">
                  <a:extLst>
                    <a:ext uri="{9D8B030D-6E8A-4147-A177-3AD203B41FA5}">
                      <a16:colId xmlns:a16="http://schemas.microsoft.com/office/drawing/2014/main" val="20004"/>
                    </a:ext>
                  </a:extLst>
                </a:gridCol>
                <a:gridCol w="1234745">
                  <a:extLst>
                    <a:ext uri="{9D8B030D-6E8A-4147-A177-3AD203B41FA5}">
                      <a16:colId xmlns:a16="http://schemas.microsoft.com/office/drawing/2014/main" val="20005"/>
                    </a:ext>
                  </a:extLst>
                </a:gridCol>
                <a:gridCol w="1234745">
                  <a:extLst>
                    <a:ext uri="{9D8B030D-6E8A-4147-A177-3AD203B41FA5}">
                      <a16:colId xmlns:a16="http://schemas.microsoft.com/office/drawing/2014/main" val="20006"/>
                    </a:ext>
                  </a:extLst>
                </a:gridCol>
              </a:tblGrid>
              <a:tr h="274668">
                <a:tc gridSpan="7">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4D4D4D"/>
                          </a:solidFill>
                          <a:effectLst/>
                          <a:latin typeface="Georgia" panose="02040502050405020303" pitchFamily="18" charset="0"/>
                          <a:cs typeface="Arial" charset="0"/>
                        </a:rPr>
                        <a:t>Required Quantity Throughout the Shear Wall</a:t>
                      </a:r>
                    </a:p>
                  </a:txBody>
                  <a:tcPr marT="45738" marB="45738" anchor="ctr" anchorCtr="1"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592202">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4D4D4D"/>
                          </a:solidFill>
                          <a:effectLst/>
                          <a:latin typeface="Georgia" panose="02040502050405020303" pitchFamily="18" charset="0"/>
                          <a:cs typeface="Arial" charset="0"/>
                        </a:rPr>
                        <a:t>Level</a:t>
                      </a:r>
                    </a:p>
                  </a:txBody>
                  <a:tcPr marT="45738" marB="45738" anchor="ctr" anchorCtr="1" horzOverflow="overflow">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4D4D4D"/>
                          </a:solidFill>
                          <a:effectLst/>
                          <a:latin typeface="Georgia" panose="02040502050405020303" pitchFamily="18" charset="0"/>
                          <a:cs typeface="Arial" charset="0"/>
                        </a:rPr>
                        <a:t>Shear Wall </a:t>
                      </a:r>
                      <a:r>
                        <a:rPr kumimoji="0" lang="en-US" sz="1200" b="1" i="0" u="none" strike="noStrike" cap="none" normalizeH="0" baseline="0" dirty="0" smtClean="0">
                          <a:ln>
                            <a:noFill/>
                          </a:ln>
                          <a:solidFill>
                            <a:srgbClr val="4D4D4D"/>
                          </a:solidFill>
                          <a:effectLst/>
                          <a:latin typeface="Georgia" panose="02040502050405020303" pitchFamily="18" charset="0"/>
                          <a:cs typeface="Arial" charset="0"/>
                        </a:rPr>
                        <a:t>Demand </a:t>
                      </a:r>
                      <a:r>
                        <a:rPr kumimoji="0" lang="en-US" sz="1200" b="0" i="0" u="none" strike="noStrike" cap="none" normalizeH="0" baseline="0" dirty="0" smtClean="0">
                          <a:ln>
                            <a:noFill/>
                          </a:ln>
                          <a:solidFill>
                            <a:srgbClr val="4D4D4D"/>
                          </a:solidFill>
                          <a:effectLst/>
                          <a:latin typeface="Georgia" panose="02040502050405020303" pitchFamily="18" charset="0"/>
                          <a:cs typeface="Arial" charset="0"/>
                        </a:rPr>
                        <a:t>(</a:t>
                      </a:r>
                      <a:r>
                        <a:rPr kumimoji="0" lang="en-US" sz="1200" b="0" i="0" u="none" strike="noStrike" cap="none" normalizeH="0" baseline="0" dirty="0" err="1" smtClean="0">
                          <a:ln>
                            <a:noFill/>
                          </a:ln>
                          <a:solidFill>
                            <a:srgbClr val="4D4D4D"/>
                          </a:solidFill>
                          <a:effectLst/>
                          <a:latin typeface="Georgia" panose="02040502050405020303" pitchFamily="18" charset="0"/>
                          <a:cs typeface="Arial" charset="0"/>
                        </a:rPr>
                        <a:t>plf</a:t>
                      </a:r>
                      <a:r>
                        <a:rPr kumimoji="0" lang="en-US" sz="1200" b="0" i="0" u="none" strike="noStrike" cap="none" normalizeH="0" baseline="0" dirty="0" smtClean="0">
                          <a:ln>
                            <a:noFill/>
                          </a:ln>
                          <a:solidFill>
                            <a:srgbClr val="4D4D4D"/>
                          </a:solidFill>
                          <a:effectLst/>
                          <a:latin typeface="Georgia" panose="02040502050405020303" pitchFamily="18" charset="0"/>
                          <a:cs typeface="Arial" charset="0"/>
                        </a:rPr>
                        <a:t>)</a:t>
                      </a:r>
                    </a:p>
                  </a:txBody>
                  <a:tcPr marT="45738" marB="45738"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4D4D4D"/>
                          </a:solidFill>
                          <a:effectLst/>
                          <a:latin typeface="Georgia" panose="02040502050405020303" pitchFamily="18" charset="0"/>
                          <a:cs typeface="Arial" charset="0"/>
                        </a:rPr>
                        <a:t>Force (lbs)</a:t>
                      </a:r>
                    </a:p>
                  </a:txBody>
                  <a:tcPr marT="45738" marB="45738"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n-US" sz="1200" b="0" i="0" u="none" strike="noStrike" cap="none" normalizeH="0" baseline="0" dirty="0" smtClean="0">
                        <a:ln>
                          <a:noFill/>
                        </a:ln>
                        <a:solidFill>
                          <a:srgbClr val="4D4D4D"/>
                        </a:solidFill>
                        <a:effectLst/>
                        <a:latin typeface="Georgia" panose="02040502050405020303" pitchFamily="18" charset="0"/>
                        <a:cs typeface="Arial" charset="0"/>
                      </a:endParaRPr>
                    </a:p>
                    <a:p>
                      <a:pPr marL="0" marR="0" lvl="0" indent="0" algn="ctr" defTabSz="914400" rtl="0" eaLnBrk="1" fontAlgn="b"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4D4D4D"/>
                          </a:solidFill>
                          <a:effectLst/>
                          <a:latin typeface="Georgia" panose="02040502050405020303" pitchFamily="18" charset="0"/>
                          <a:cs typeface="Arial" charset="0"/>
                        </a:rPr>
                        <a:t>16d Nails</a:t>
                      </a:r>
                    </a:p>
                  </a:txBody>
                  <a:tcPr marT="45738" marB="45738"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n-US" sz="1200" b="0" i="0" u="none" strike="noStrike" cap="none" normalizeH="0" baseline="0" dirty="0" smtClean="0">
                        <a:ln>
                          <a:noFill/>
                        </a:ln>
                        <a:solidFill>
                          <a:srgbClr val="4D4D4D"/>
                        </a:solidFill>
                        <a:effectLst/>
                        <a:latin typeface="Georgia" panose="02040502050405020303" pitchFamily="18" charset="0"/>
                        <a:cs typeface="Arial" charset="0"/>
                      </a:endParaRPr>
                    </a:p>
                    <a:p>
                      <a:pPr marL="0" marR="0" lvl="0" indent="0" algn="ctr" defTabSz="914400" rtl="0" eaLnBrk="1" fontAlgn="b"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4D4D4D"/>
                          </a:solidFill>
                          <a:effectLst/>
                          <a:latin typeface="Georgia" panose="02040502050405020303" pitchFamily="18" charset="0"/>
                          <a:cs typeface="Arial" charset="0"/>
                        </a:rPr>
                        <a:t>SDS1/4x4 1/2</a:t>
                      </a:r>
                    </a:p>
                  </a:txBody>
                  <a:tcPr marT="45738" marB="45738"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n-US" sz="1200" b="0" i="0" u="none" strike="noStrike" cap="none" normalizeH="0" baseline="0" dirty="0" smtClean="0">
                        <a:ln>
                          <a:noFill/>
                        </a:ln>
                        <a:solidFill>
                          <a:srgbClr val="4D4D4D"/>
                        </a:solidFill>
                        <a:effectLst/>
                        <a:latin typeface="Georgia" panose="02040502050405020303" pitchFamily="18" charset="0"/>
                        <a:cs typeface="Arial" charset="0"/>
                      </a:endParaRPr>
                    </a:p>
                    <a:p>
                      <a:pPr marL="0" marR="0" lvl="0" indent="0" algn="ctr" defTabSz="914400" rtl="0" eaLnBrk="1" fontAlgn="b"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4D4D4D"/>
                          </a:solidFill>
                          <a:effectLst/>
                          <a:latin typeface="Georgia" panose="02040502050405020303" pitchFamily="18" charset="0"/>
                          <a:cs typeface="Arial" charset="0"/>
                        </a:rPr>
                        <a:t>LTP4</a:t>
                      </a:r>
                    </a:p>
                  </a:txBody>
                  <a:tcPr marT="45738" marB="45738"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n-US" sz="1200" b="0" i="0" u="none" strike="noStrike" cap="none" normalizeH="0" baseline="0" dirty="0" smtClean="0">
                        <a:ln>
                          <a:noFill/>
                        </a:ln>
                        <a:solidFill>
                          <a:srgbClr val="4D4D4D"/>
                        </a:solidFill>
                        <a:effectLst/>
                        <a:latin typeface="Georgia" panose="02040502050405020303" pitchFamily="18" charset="0"/>
                        <a:cs typeface="Arial" charset="0"/>
                      </a:endParaRPr>
                    </a:p>
                    <a:p>
                      <a:pPr marL="0" marR="0" lvl="0" indent="0" algn="ctr" defTabSz="914400" rtl="0" eaLnBrk="1" fontAlgn="b"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4D4D4D"/>
                          </a:solidFill>
                          <a:effectLst/>
                          <a:latin typeface="Georgia" panose="02040502050405020303" pitchFamily="18" charset="0"/>
                          <a:cs typeface="Arial" charset="0"/>
                        </a:rPr>
                        <a:t>A34</a:t>
                      </a:r>
                    </a:p>
                  </a:txBody>
                  <a:tcPr marT="45738" marB="45738" anchor="ctr" anchorCtr="1" horzOverflow="overflow">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18242">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4D4D4D"/>
                          </a:solidFill>
                          <a:effectLst/>
                          <a:latin typeface="Georgia" panose="02040502050405020303" pitchFamily="18" charset="0"/>
                          <a:cs typeface="Arial" charset="0"/>
                        </a:rPr>
                        <a:t>3</a:t>
                      </a:r>
                      <a:r>
                        <a:rPr kumimoji="0" lang="en-US" sz="1200" b="0" i="0" u="none" strike="noStrike" cap="none" normalizeH="0" baseline="30000" smtClean="0">
                          <a:ln>
                            <a:noFill/>
                          </a:ln>
                          <a:solidFill>
                            <a:srgbClr val="4D4D4D"/>
                          </a:solidFill>
                          <a:effectLst/>
                          <a:latin typeface="Georgia" panose="02040502050405020303" pitchFamily="18" charset="0"/>
                          <a:cs typeface="Arial" charset="0"/>
                        </a:rPr>
                        <a:t>rd</a:t>
                      </a:r>
                      <a:endParaRPr kumimoji="0" lang="en-US" sz="1200" b="0" i="0" u="none" strike="noStrike" cap="none" normalizeH="0" baseline="0" smtClean="0">
                        <a:ln>
                          <a:noFill/>
                        </a:ln>
                        <a:solidFill>
                          <a:srgbClr val="4D4D4D"/>
                        </a:solidFill>
                        <a:effectLst/>
                        <a:latin typeface="Georgia" panose="02040502050405020303" pitchFamily="18" charset="0"/>
                        <a:cs typeface="Arial" charset="0"/>
                      </a:endParaRPr>
                    </a:p>
                  </a:txBody>
                  <a:tcPr marT="45738" marB="45738" anchor="ctr" anchorCtr="1" horzOverflow="overflow">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4D4D4D"/>
                          </a:solidFill>
                          <a:effectLst/>
                          <a:latin typeface="Georgia" panose="02040502050405020303" pitchFamily="18" charset="0"/>
                          <a:cs typeface="Arial" charset="0"/>
                        </a:rPr>
                        <a:t>202</a:t>
                      </a:r>
                    </a:p>
                  </a:txBody>
                  <a:tcPr marT="45738" marB="45738"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4D4D4D"/>
                          </a:solidFill>
                          <a:effectLst/>
                          <a:latin typeface="Georgia" panose="02040502050405020303" pitchFamily="18" charset="0"/>
                          <a:cs typeface="Arial" charset="0"/>
                        </a:rPr>
                        <a:t>1414</a:t>
                      </a:r>
                    </a:p>
                  </a:txBody>
                  <a:tcPr marT="45738" marB="45738"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4D4D4D"/>
                          </a:solidFill>
                          <a:effectLst/>
                          <a:latin typeface="Georgia" panose="02040502050405020303" pitchFamily="18" charset="0"/>
                          <a:cs typeface="Arial" charset="0"/>
                        </a:rPr>
                        <a:t>12” </a:t>
                      </a:r>
                      <a:r>
                        <a:rPr kumimoji="0" lang="en-US" sz="1200" b="0" i="0" u="none" strike="noStrike" cap="none" normalizeH="0" baseline="0" dirty="0" err="1" smtClean="0">
                          <a:ln>
                            <a:noFill/>
                          </a:ln>
                          <a:solidFill>
                            <a:srgbClr val="4D4D4D"/>
                          </a:solidFill>
                          <a:effectLst/>
                          <a:latin typeface="Georgia" panose="02040502050405020303" pitchFamily="18" charset="0"/>
                          <a:cs typeface="Arial" charset="0"/>
                        </a:rPr>
                        <a:t>o.c</a:t>
                      </a:r>
                      <a:endParaRPr kumimoji="0" lang="en-US" sz="1200" b="0" i="0" u="none" strike="noStrike" cap="none" normalizeH="0" baseline="0" dirty="0" smtClean="0">
                        <a:ln>
                          <a:noFill/>
                        </a:ln>
                        <a:solidFill>
                          <a:srgbClr val="4D4D4D"/>
                        </a:solidFill>
                        <a:effectLst/>
                        <a:latin typeface="Georgia" panose="02040502050405020303" pitchFamily="18" charset="0"/>
                        <a:cs typeface="Arial" charset="0"/>
                      </a:endParaRPr>
                    </a:p>
                    <a:p>
                      <a:pPr marL="0" marR="0" lvl="0" indent="0" algn="ctr" defTabSz="914400" rtl="0" eaLnBrk="1" fontAlgn="b"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4D4D4D"/>
                          </a:solidFill>
                          <a:effectLst/>
                          <a:latin typeface="Georgia" panose="02040502050405020303" pitchFamily="18" charset="0"/>
                          <a:cs typeface="Arial" charset="0"/>
                        </a:rPr>
                        <a:t>(8 Total)</a:t>
                      </a:r>
                    </a:p>
                  </a:txBody>
                  <a:tcPr marT="45738" marB="45738"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4D4D4D"/>
                          </a:solidFill>
                          <a:effectLst/>
                          <a:latin typeface="Georgia" panose="02040502050405020303" pitchFamily="18" charset="0"/>
                          <a:cs typeface="Arial" charset="0"/>
                        </a:rPr>
                        <a:t>42” </a:t>
                      </a:r>
                      <a:r>
                        <a:rPr kumimoji="0" lang="en-US" sz="1200" b="0" i="0" u="none" strike="noStrike" cap="none" normalizeH="0" baseline="0" dirty="0" err="1" smtClean="0">
                          <a:ln>
                            <a:noFill/>
                          </a:ln>
                          <a:solidFill>
                            <a:srgbClr val="4D4D4D"/>
                          </a:solidFill>
                          <a:effectLst/>
                          <a:latin typeface="Georgia" panose="02040502050405020303" pitchFamily="18" charset="0"/>
                          <a:cs typeface="Arial" charset="0"/>
                        </a:rPr>
                        <a:t>o.c</a:t>
                      </a:r>
                      <a:r>
                        <a:rPr kumimoji="0" lang="en-US" sz="1200" b="0" i="0" u="none" strike="noStrike" cap="none" normalizeH="0" baseline="0" dirty="0" smtClean="0">
                          <a:ln>
                            <a:noFill/>
                          </a:ln>
                          <a:solidFill>
                            <a:srgbClr val="4D4D4D"/>
                          </a:solidFill>
                          <a:effectLst/>
                          <a:latin typeface="Georgia" panose="02040502050405020303" pitchFamily="18" charset="0"/>
                          <a:cs typeface="Arial" charset="0"/>
                        </a:rPr>
                        <a:t>.  </a:t>
                      </a:r>
                    </a:p>
                    <a:p>
                      <a:pPr marL="0" marR="0" lvl="0" indent="0" algn="ctr" defTabSz="914400" rtl="0" eaLnBrk="1" fontAlgn="b"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4D4D4D"/>
                          </a:solidFill>
                          <a:effectLst/>
                          <a:latin typeface="Georgia" panose="02040502050405020303" pitchFamily="18" charset="0"/>
                          <a:cs typeface="Arial" charset="0"/>
                        </a:rPr>
                        <a:t>(3 Total)</a:t>
                      </a:r>
                    </a:p>
                  </a:txBody>
                  <a:tcPr marT="45738" marB="45738"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4D4D4D"/>
                          </a:solidFill>
                          <a:effectLst/>
                          <a:latin typeface="Georgia" panose="02040502050405020303" pitchFamily="18" charset="0"/>
                          <a:cs typeface="Arial" charset="0"/>
                        </a:rPr>
                        <a:t>42” </a:t>
                      </a:r>
                      <a:r>
                        <a:rPr kumimoji="0" lang="en-US" sz="1200" b="0" i="0" u="none" strike="noStrike" cap="none" normalizeH="0" baseline="0" dirty="0" err="1" smtClean="0">
                          <a:ln>
                            <a:noFill/>
                          </a:ln>
                          <a:solidFill>
                            <a:srgbClr val="4D4D4D"/>
                          </a:solidFill>
                          <a:effectLst/>
                          <a:latin typeface="Georgia" panose="02040502050405020303" pitchFamily="18" charset="0"/>
                          <a:cs typeface="Arial" charset="0"/>
                        </a:rPr>
                        <a:t>o.c</a:t>
                      </a:r>
                      <a:r>
                        <a:rPr kumimoji="0" lang="en-US" sz="1200" b="0" i="0" u="none" strike="noStrike" cap="none" normalizeH="0" baseline="0" dirty="0" smtClean="0">
                          <a:ln>
                            <a:noFill/>
                          </a:ln>
                          <a:solidFill>
                            <a:srgbClr val="4D4D4D"/>
                          </a:solidFill>
                          <a:effectLst/>
                          <a:latin typeface="Georgia" panose="02040502050405020303" pitchFamily="18" charset="0"/>
                          <a:cs typeface="Arial" charset="0"/>
                        </a:rPr>
                        <a:t>. </a:t>
                      </a:r>
                    </a:p>
                    <a:p>
                      <a:pPr marL="0" marR="0" lvl="0" indent="0" algn="ctr" defTabSz="914400" rtl="0" eaLnBrk="1" fontAlgn="b"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4D4D4D"/>
                          </a:solidFill>
                          <a:effectLst/>
                          <a:latin typeface="Georgia" panose="02040502050405020303" pitchFamily="18" charset="0"/>
                          <a:cs typeface="Arial" charset="0"/>
                        </a:rPr>
                        <a:t>(3 Total)</a:t>
                      </a:r>
                    </a:p>
                  </a:txBody>
                  <a:tcPr marT="45738" marB="45738"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4D4D4D"/>
                          </a:solidFill>
                          <a:effectLst/>
                          <a:latin typeface="Georgia" panose="02040502050405020303" pitchFamily="18" charset="0"/>
                          <a:cs typeface="Arial" charset="0"/>
                        </a:rPr>
                        <a:t>28” </a:t>
                      </a:r>
                      <a:r>
                        <a:rPr kumimoji="0" lang="en-US" sz="1200" b="0" i="0" u="none" strike="noStrike" cap="none" normalizeH="0" baseline="0" dirty="0" err="1" smtClean="0">
                          <a:ln>
                            <a:noFill/>
                          </a:ln>
                          <a:solidFill>
                            <a:srgbClr val="4D4D4D"/>
                          </a:solidFill>
                          <a:effectLst/>
                          <a:latin typeface="Georgia" panose="02040502050405020303" pitchFamily="18" charset="0"/>
                          <a:cs typeface="Arial" charset="0"/>
                        </a:rPr>
                        <a:t>o.c</a:t>
                      </a:r>
                      <a:r>
                        <a:rPr kumimoji="0" lang="en-US" sz="1200" b="0" i="0" u="none" strike="noStrike" cap="none" normalizeH="0" baseline="0" dirty="0" smtClean="0">
                          <a:ln>
                            <a:noFill/>
                          </a:ln>
                          <a:solidFill>
                            <a:srgbClr val="4D4D4D"/>
                          </a:solidFill>
                          <a:effectLst/>
                          <a:latin typeface="Georgia" panose="02040502050405020303" pitchFamily="18" charset="0"/>
                          <a:cs typeface="Arial" charset="0"/>
                        </a:rPr>
                        <a:t>.</a:t>
                      </a:r>
                    </a:p>
                    <a:p>
                      <a:pPr marL="0" marR="0" lvl="0" indent="0" algn="ctr" defTabSz="914400" rtl="0" eaLnBrk="1" fontAlgn="b"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4D4D4D"/>
                          </a:solidFill>
                          <a:effectLst/>
                          <a:latin typeface="Georgia" panose="02040502050405020303" pitchFamily="18" charset="0"/>
                          <a:cs typeface="Arial" charset="0"/>
                        </a:rPr>
                        <a:t>(4 Total)</a:t>
                      </a:r>
                    </a:p>
                  </a:txBody>
                  <a:tcPr marT="45738" marB="45738" anchor="ctr" anchorCtr="1" horzOverflow="overflow">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18242">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4D4D4D"/>
                          </a:solidFill>
                          <a:effectLst/>
                          <a:latin typeface="Georgia" panose="02040502050405020303" pitchFamily="18" charset="0"/>
                          <a:cs typeface="Arial" charset="0"/>
                        </a:rPr>
                        <a:t>2</a:t>
                      </a:r>
                      <a:r>
                        <a:rPr kumimoji="0" lang="en-US" sz="1200" b="0" i="0" u="none" strike="noStrike" cap="none" normalizeH="0" baseline="30000" smtClean="0">
                          <a:ln>
                            <a:noFill/>
                          </a:ln>
                          <a:solidFill>
                            <a:srgbClr val="4D4D4D"/>
                          </a:solidFill>
                          <a:effectLst/>
                          <a:latin typeface="Georgia" panose="02040502050405020303" pitchFamily="18" charset="0"/>
                          <a:cs typeface="Arial" charset="0"/>
                        </a:rPr>
                        <a:t>nd</a:t>
                      </a:r>
                      <a:endParaRPr kumimoji="0" lang="en-US" sz="1200" b="0" i="0" u="none" strike="noStrike" cap="none" normalizeH="0" baseline="0" smtClean="0">
                        <a:ln>
                          <a:noFill/>
                        </a:ln>
                        <a:solidFill>
                          <a:srgbClr val="4D4D4D"/>
                        </a:solidFill>
                        <a:effectLst/>
                        <a:latin typeface="Georgia" panose="02040502050405020303" pitchFamily="18" charset="0"/>
                        <a:cs typeface="Arial" charset="0"/>
                      </a:endParaRPr>
                    </a:p>
                  </a:txBody>
                  <a:tcPr marT="45738" marB="45738" anchor="ctr" anchorCtr="1" horzOverflow="overflow">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4D4D4D"/>
                          </a:solidFill>
                          <a:effectLst/>
                          <a:latin typeface="Georgia" panose="02040502050405020303" pitchFamily="18" charset="0"/>
                          <a:cs typeface="Arial" charset="0"/>
                        </a:rPr>
                        <a:t>407</a:t>
                      </a:r>
                    </a:p>
                  </a:txBody>
                  <a:tcPr marT="45738" marB="45738"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4D4D4D"/>
                          </a:solidFill>
                          <a:effectLst/>
                          <a:latin typeface="Georgia" panose="02040502050405020303" pitchFamily="18" charset="0"/>
                          <a:cs typeface="Arial" charset="0"/>
                        </a:rPr>
                        <a:t>2849</a:t>
                      </a:r>
                    </a:p>
                  </a:txBody>
                  <a:tcPr marT="45738" marB="45738"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4D4D4D"/>
                          </a:solidFill>
                          <a:effectLst/>
                          <a:latin typeface="Georgia" panose="02040502050405020303" pitchFamily="18" charset="0"/>
                          <a:cs typeface="Arial" charset="0"/>
                        </a:rPr>
                        <a:t>7” </a:t>
                      </a:r>
                      <a:r>
                        <a:rPr kumimoji="0" lang="en-US" sz="1200" b="0" i="0" u="none" strike="noStrike" cap="none" normalizeH="0" baseline="0" dirty="0" err="1" smtClean="0">
                          <a:ln>
                            <a:noFill/>
                          </a:ln>
                          <a:solidFill>
                            <a:srgbClr val="4D4D4D"/>
                          </a:solidFill>
                          <a:effectLst/>
                          <a:latin typeface="Georgia" panose="02040502050405020303" pitchFamily="18" charset="0"/>
                          <a:cs typeface="Arial" charset="0"/>
                        </a:rPr>
                        <a:t>o.c</a:t>
                      </a:r>
                      <a:r>
                        <a:rPr kumimoji="0" lang="en-US" sz="1200" b="0" i="0" u="none" strike="noStrike" cap="none" normalizeH="0" baseline="0" dirty="0" smtClean="0">
                          <a:ln>
                            <a:noFill/>
                          </a:ln>
                          <a:solidFill>
                            <a:srgbClr val="4D4D4D"/>
                          </a:solidFill>
                          <a:effectLst/>
                          <a:latin typeface="Georgia" panose="02040502050405020303" pitchFamily="18" charset="0"/>
                          <a:cs typeface="Arial" charset="0"/>
                        </a:rPr>
                        <a:t>. </a:t>
                      </a:r>
                    </a:p>
                    <a:p>
                      <a:pPr marL="0" marR="0" lvl="0" indent="0" algn="ctr" defTabSz="914400" rtl="0" eaLnBrk="1" fontAlgn="b"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4D4D4D"/>
                          </a:solidFill>
                          <a:effectLst/>
                          <a:latin typeface="Georgia" panose="02040502050405020303" pitchFamily="18" charset="0"/>
                          <a:cs typeface="Arial" charset="0"/>
                        </a:rPr>
                        <a:t>(13 Total)</a:t>
                      </a:r>
                    </a:p>
                  </a:txBody>
                  <a:tcPr marT="45738" marB="45738"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4D4D4D"/>
                          </a:solidFill>
                          <a:effectLst/>
                          <a:latin typeface="Georgia" panose="02040502050405020303" pitchFamily="18" charset="0"/>
                          <a:cs typeface="Arial" charset="0"/>
                        </a:rPr>
                        <a:t>21” </a:t>
                      </a:r>
                      <a:r>
                        <a:rPr kumimoji="0" lang="en-US" sz="1200" b="0" i="0" u="none" strike="noStrike" cap="none" normalizeH="0" baseline="0" dirty="0" err="1" smtClean="0">
                          <a:ln>
                            <a:noFill/>
                          </a:ln>
                          <a:solidFill>
                            <a:srgbClr val="4D4D4D"/>
                          </a:solidFill>
                          <a:effectLst/>
                          <a:latin typeface="Georgia" panose="02040502050405020303" pitchFamily="18" charset="0"/>
                          <a:cs typeface="Arial" charset="0"/>
                        </a:rPr>
                        <a:t>o.c</a:t>
                      </a:r>
                      <a:r>
                        <a:rPr kumimoji="0" lang="en-US" sz="1200" b="0" i="0" u="none" strike="noStrike" cap="none" normalizeH="0" baseline="0" dirty="0" smtClean="0">
                          <a:ln>
                            <a:noFill/>
                          </a:ln>
                          <a:solidFill>
                            <a:srgbClr val="4D4D4D"/>
                          </a:solidFill>
                          <a:effectLst/>
                          <a:latin typeface="Georgia" panose="02040502050405020303" pitchFamily="18" charset="0"/>
                          <a:cs typeface="Arial" charset="0"/>
                        </a:rPr>
                        <a:t>. </a:t>
                      </a:r>
                    </a:p>
                    <a:p>
                      <a:pPr marL="0" marR="0" lvl="0" indent="0" algn="ctr" defTabSz="914400" rtl="0" eaLnBrk="1" fontAlgn="b"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4D4D4D"/>
                          </a:solidFill>
                          <a:effectLst/>
                          <a:latin typeface="Georgia" panose="02040502050405020303" pitchFamily="18" charset="0"/>
                          <a:cs typeface="Arial" charset="0"/>
                        </a:rPr>
                        <a:t>(5 Total)</a:t>
                      </a:r>
                    </a:p>
                  </a:txBody>
                  <a:tcPr marT="45738" marB="45738"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4D4D4D"/>
                          </a:solidFill>
                          <a:effectLst/>
                          <a:latin typeface="Georgia" panose="02040502050405020303" pitchFamily="18" charset="0"/>
                          <a:cs typeface="Arial" charset="0"/>
                        </a:rPr>
                        <a:t>21” </a:t>
                      </a:r>
                      <a:r>
                        <a:rPr kumimoji="0" lang="en-US" sz="1200" b="0" i="0" u="none" strike="noStrike" cap="none" normalizeH="0" baseline="0" dirty="0" err="1" smtClean="0">
                          <a:ln>
                            <a:noFill/>
                          </a:ln>
                          <a:solidFill>
                            <a:srgbClr val="4D4D4D"/>
                          </a:solidFill>
                          <a:effectLst/>
                          <a:latin typeface="Georgia" panose="02040502050405020303" pitchFamily="18" charset="0"/>
                          <a:cs typeface="Arial" charset="0"/>
                        </a:rPr>
                        <a:t>o.c</a:t>
                      </a:r>
                      <a:r>
                        <a:rPr kumimoji="0" lang="en-US" sz="1200" b="0" i="0" u="none" strike="noStrike" cap="none" normalizeH="0" baseline="0" dirty="0" smtClean="0">
                          <a:ln>
                            <a:noFill/>
                          </a:ln>
                          <a:solidFill>
                            <a:srgbClr val="4D4D4D"/>
                          </a:solidFill>
                          <a:effectLst/>
                          <a:latin typeface="Georgia" panose="02040502050405020303" pitchFamily="18" charset="0"/>
                          <a:cs typeface="Arial" charset="0"/>
                        </a:rPr>
                        <a:t>. </a:t>
                      </a:r>
                    </a:p>
                    <a:p>
                      <a:pPr marL="0" marR="0" lvl="0" indent="0" algn="ctr" defTabSz="914400" rtl="0" eaLnBrk="1" fontAlgn="b"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4D4D4D"/>
                          </a:solidFill>
                          <a:effectLst/>
                          <a:latin typeface="Georgia" panose="02040502050405020303" pitchFamily="18" charset="0"/>
                          <a:cs typeface="Arial" charset="0"/>
                        </a:rPr>
                        <a:t>(5 Total)</a:t>
                      </a:r>
                    </a:p>
                  </a:txBody>
                  <a:tcPr marT="45738" marB="45738"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4D4D4D"/>
                          </a:solidFill>
                          <a:effectLst/>
                          <a:latin typeface="Georgia" panose="02040502050405020303" pitchFamily="18" charset="0"/>
                          <a:cs typeface="Arial" charset="0"/>
                        </a:rPr>
                        <a:t>16” </a:t>
                      </a:r>
                      <a:r>
                        <a:rPr kumimoji="0" lang="en-US" sz="1200" b="0" i="0" u="none" strike="noStrike" cap="none" normalizeH="0" baseline="0" dirty="0" err="1" smtClean="0">
                          <a:ln>
                            <a:noFill/>
                          </a:ln>
                          <a:solidFill>
                            <a:srgbClr val="4D4D4D"/>
                          </a:solidFill>
                          <a:effectLst/>
                          <a:latin typeface="Georgia" panose="02040502050405020303" pitchFamily="18" charset="0"/>
                          <a:cs typeface="Arial" charset="0"/>
                        </a:rPr>
                        <a:t>o.c</a:t>
                      </a:r>
                      <a:r>
                        <a:rPr kumimoji="0" lang="en-US" sz="1200" b="0" i="0" u="none" strike="noStrike" cap="none" normalizeH="0" baseline="0" dirty="0" smtClean="0">
                          <a:ln>
                            <a:noFill/>
                          </a:ln>
                          <a:solidFill>
                            <a:srgbClr val="4D4D4D"/>
                          </a:solidFill>
                          <a:effectLst/>
                          <a:latin typeface="Georgia" panose="02040502050405020303" pitchFamily="18" charset="0"/>
                          <a:cs typeface="Arial" charset="0"/>
                        </a:rPr>
                        <a:t>.</a:t>
                      </a:r>
                    </a:p>
                    <a:p>
                      <a:pPr marL="0" marR="0" lvl="0" indent="0" algn="ctr" defTabSz="914400" rtl="0" eaLnBrk="1" fontAlgn="b"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4D4D4D"/>
                          </a:solidFill>
                          <a:effectLst/>
                          <a:latin typeface="Georgia" panose="02040502050405020303" pitchFamily="18" charset="0"/>
                          <a:cs typeface="Arial" charset="0"/>
                        </a:rPr>
                        <a:t>(6 Total)</a:t>
                      </a:r>
                    </a:p>
                  </a:txBody>
                  <a:tcPr marT="45738" marB="45738" anchor="ctr" anchorCtr="1" horzOverflow="overflow">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04859">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4D4D4D"/>
                          </a:solidFill>
                          <a:effectLst/>
                          <a:latin typeface="Georgia" panose="02040502050405020303" pitchFamily="18" charset="0"/>
                          <a:cs typeface="Arial" charset="0"/>
                        </a:rPr>
                        <a:t>1</a:t>
                      </a:r>
                      <a:r>
                        <a:rPr kumimoji="0" lang="en-US" sz="1200" b="0" i="0" u="none" strike="noStrike" cap="none" normalizeH="0" baseline="30000" smtClean="0">
                          <a:ln>
                            <a:noFill/>
                          </a:ln>
                          <a:solidFill>
                            <a:srgbClr val="4D4D4D"/>
                          </a:solidFill>
                          <a:effectLst/>
                          <a:latin typeface="Georgia" panose="02040502050405020303" pitchFamily="18" charset="0"/>
                          <a:cs typeface="Arial" charset="0"/>
                        </a:rPr>
                        <a:t>st</a:t>
                      </a:r>
                    </a:p>
                  </a:txBody>
                  <a:tcPr marT="45738" marB="45738" anchor="ctr" anchorCtr="1" horzOverflow="overflow">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4D4D4D"/>
                          </a:solidFill>
                          <a:effectLst/>
                          <a:latin typeface="Georgia" panose="02040502050405020303" pitchFamily="18" charset="0"/>
                          <a:cs typeface="Arial" charset="0"/>
                        </a:rPr>
                        <a:t>509</a:t>
                      </a:r>
                    </a:p>
                  </a:txBody>
                  <a:tcPr marT="45738" marB="45738"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4D4D4D"/>
                          </a:solidFill>
                          <a:effectLst/>
                          <a:latin typeface="Georgia" panose="02040502050405020303" pitchFamily="18" charset="0"/>
                          <a:cs typeface="Arial" charset="0"/>
                        </a:rPr>
                        <a:t>3563</a:t>
                      </a:r>
                    </a:p>
                  </a:txBody>
                  <a:tcPr marT="45738" marB="45738"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4D4D4D"/>
                          </a:solidFill>
                          <a:effectLst/>
                          <a:latin typeface="Georgia" panose="02040502050405020303" pitchFamily="18" charset="0"/>
                          <a:cs typeface="Arial" charset="0"/>
                        </a:rPr>
                        <a:t>N/A</a:t>
                      </a:r>
                    </a:p>
                  </a:txBody>
                  <a:tcPr marT="45738" marB="45738"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4D4D4D"/>
                          </a:solidFill>
                          <a:effectLst/>
                          <a:latin typeface="Georgia" panose="02040502050405020303" pitchFamily="18" charset="0"/>
                          <a:cs typeface="Arial" charset="0"/>
                        </a:rPr>
                        <a:t>N/A</a:t>
                      </a:r>
                    </a:p>
                  </a:txBody>
                  <a:tcPr marT="45738" marB="45738"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4D4D4D"/>
                          </a:solidFill>
                          <a:effectLst/>
                          <a:latin typeface="Georgia" panose="02040502050405020303" pitchFamily="18" charset="0"/>
                          <a:cs typeface="Arial" charset="0"/>
                        </a:rPr>
                        <a:t>N/A</a:t>
                      </a:r>
                    </a:p>
                  </a:txBody>
                  <a:tcPr marT="45738" marB="45738"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4D4D4D"/>
                          </a:solidFill>
                          <a:effectLst/>
                          <a:latin typeface="Georgia" panose="02040502050405020303" pitchFamily="18" charset="0"/>
                          <a:cs typeface="Arial" charset="0"/>
                        </a:rPr>
                        <a:t>N/A</a:t>
                      </a:r>
                    </a:p>
                  </a:txBody>
                  <a:tcPr marT="45738" marB="45738" anchor="ctr" anchorCtr="1" horzOverflow="overflow">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6" name="TextBox 5"/>
          <p:cNvSpPr txBox="1"/>
          <p:nvPr/>
        </p:nvSpPr>
        <p:spPr bwMode="auto">
          <a:xfrm>
            <a:off x="458788" y="1353832"/>
            <a:ext cx="2893548" cy="400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45714" rIns="0" bIns="45714" rtlCol="0">
            <a:spAutoFit/>
          </a:bodyPr>
          <a:lstStyle/>
          <a:p>
            <a:pPr algn="ctr"/>
            <a:r>
              <a:rPr kumimoji="1" lang="en-US" sz="2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Review 7’-0” Shear Wall</a:t>
            </a:r>
            <a:endParaRPr kumimoji="1" lang="en-US" sz="2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endParaRPr>
          </a:p>
        </p:txBody>
      </p:sp>
      <mc:AlternateContent xmlns:mc="http://schemas.openxmlformats.org/markup-compatibility/2006" xmlns:a14="http://schemas.microsoft.com/office/drawing/2010/main">
        <mc:Choice Requires="a14">
          <p:sp>
            <p:nvSpPr>
              <p:cNvPr id="8" name="TextBox 7"/>
              <p:cNvSpPr txBox="1"/>
              <p:nvPr/>
            </p:nvSpPr>
            <p:spPr bwMode="auto">
              <a:xfrm>
                <a:off x="405676" y="2089757"/>
                <a:ext cx="5003165" cy="246221"/>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kumimoji="1" lang="en-US" sz="1600" b="0" i="1" smtClean="0">
                          <a:solidFill>
                            <a:srgbClr val="000000"/>
                          </a:solidFill>
                          <a:latin typeface="Cambria Math"/>
                        </a:rPr>
                        <m:t>16</m:t>
                      </m:r>
                      <m:r>
                        <a:rPr kumimoji="1" lang="en-US" sz="1600" b="0" i="1" smtClean="0">
                          <a:solidFill>
                            <a:srgbClr val="000000"/>
                          </a:solidFill>
                          <a:latin typeface="Cambria Math"/>
                        </a:rPr>
                        <m:t>𝑑</m:t>
                      </m:r>
                      <m:r>
                        <a:rPr kumimoji="1" lang="en-US" sz="1600" b="0" i="1" smtClean="0">
                          <a:solidFill>
                            <a:srgbClr val="000000"/>
                          </a:solidFill>
                          <a:latin typeface="Cambria Math"/>
                        </a:rPr>
                        <m:t>=</m:t>
                      </m:r>
                      <m:d>
                        <m:dPr>
                          <m:ctrlPr>
                            <a:rPr kumimoji="1" lang="en-US" sz="1600" b="0" i="1" smtClean="0">
                              <a:solidFill>
                                <a:srgbClr val="000000"/>
                              </a:solidFill>
                              <a:latin typeface="Cambria Math" panose="02040503050406030204" pitchFamily="18" charset="0"/>
                            </a:rPr>
                          </m:ctrlPr>
                        </m:dPr>
                        <m:e>
                          <m:r>
                            <a:rPr kumimoji="1" lang="en-US" sz="1600" b="0" i="1" smtClean="0">
                              <a:solidFill>
                                <a:srgbClr val="000000"/>
                              </a:solidFill>
                              <a:latin typeface="Cambria Math"/>
                            </a:rPr>
                            <m:t>141</m:t>
                          </m:r>
                        </m:e>
                      </m:d>
                      <m:d>
                        <m:dPr>
                          <m:ctrlPr>
                            <a:rPr kumimoji="1" lang="en-US" sz="1600" b="0" i="1" smtClean="0">
                              <a:solidFill>
                                <a:srgbClr val="000000"/>
                              </a:solidFill>
                              <a:latin typeface="Cambria Math" panose="02040503050406030204" pitchFamily="18" charset="0"/>
                            </a:rPr>
                          </m:ctrlPr>
                        </m:dPr>
                        <m:e>
                          <m:r>
                            <a:rPr kumimoji="1" lang="en-US" sz="1600" b="0" i="1" smtClean="0">
                              <a:solidFill>
                                <a:srgbClr val="000000"/>
                              </a:solidFill>
                              <a:latin typeface="Cambria Math"/>
                            </a:rPr>
                            <m:t>1.6</m:t>
                          </m:r>
                        </m:e>
                      </m:d>
                      <m:r>
                        <a:rPr kumimoji="1" lang="en-US" sz="1600" b="0" i="1" smtClean="0">
                          <a:solidFill>
                            <a:srgbClr val="000000"/>
                          </a:solidFill>
                          <a:latin typeface="Cambria Math"/>
                        </a:rPr>
                        <m:t>=225</m:t>
                      </m:r>
                      <m:r>
                        <a:rPr kumimoji="1" lang="en-US" sz="1600" b="0" i="1" smtClean="0">
                          <a:solidFill>
                            <a:srgbClr val="000000"/>
                          </a:solidFill>
                          <a:latin typeface="Cambria Math"/>
                        </a:rPr>
                        <m:t>𝑙𝑏𝑠</m:t>
                      </m:r>
                      <m:r>
                        <a:rPr kumimoji="1" lang="en-US" sz="1600" b="0" i="1" smtClean="0">
                          <a:solidFill>
                            <a:srgbClr val="000000"/>
                          </a:solidFill>
                          <a:latin typeface="Cambria Math"/>
                        </a:rPr>
                        <m:t> </m:t>
                      </m:r>
                      <m:d>
                        <m:dPr>
                          <m:ctrlPr>
                            <a:rPr kumimoji="1" lang="en-US" sz="1600" b="0" i="1" smtClean="0">
                              <a:solidFill>
                                <a:srgbClr val="000000"/>
                              </a:solidFill>
                              <a:latin typeface="Cambria Math" panose="02040503050406030204" pitchFamily="18" charset="0"/>
                            </a:rPr>
                          </m:ctrlPr>
                        </m:dPr>
                        <m:e>
                          <m:r>
                            <a:rPr kumimoji="1" lang="en-US" sz="1600" b="0" i="1" smtClean="0">
                              <a:solidFill>
                                <a:srgbClr val="000000"/>
                              </a:solidFill>
                              <a:latin typeface="Cambria Math"/>
                            </a:rPr>
                            <m:t>160</m:t>
                          </m:r>
                        </m:e>
                      </m:d>
                      <m:r>
                        <a:rPr kumimoji="1" lang="en-US" sz="1600" b="0" i="1" smtClean="0">
                          <a:solidFill>
                            <a:srgbClr val="000000"/>
                          </a:solidFill>
                          <a:latin typeface="Cambria Math"/>
                        </a:rPr>
                        <m:t> 2015 </m:t>
                      </m:r>
                      <m:r>
                        <a:rPr kumimoji="1" lang="en-US" sz="1600" b="0" i="1" smtClean="0">
                          <a:solidFill>
                            <a:srgbClr val="000000"/>
                          </a:solidFill>
                          <a:latin typeface="Cambria Math"/>
                        </a:rPr>
                        <m:t>𝑁𝐷𝑆</m:t>
                      </m:r>
                      <m:r>
                        <a:rPr kumimoji="1" lang="en-US" sz="1600" b="0" i="1" smtClean="0">
                          <a:solidFill>
                            <a:srgbClr val="000000"/>
                          </a:solidFill>
                          <a:latin typeface="Cambria Math"/>
                        </a:rPr>
                        <m:t> </m:t>
                      </m:r>
                      <m:r>
                        <a:rPr kumimoji="1" lang="en-US" sz="1600" b="0" i="1" smtClean="0">
                          <a:solidFill>
                            <a:srgbClr val="000000"/>
                          </a:solidFill>
                          <a:latin typeface="Cambria Math"/>
                        </a:rPr>
                        <m:t>𝑇𝑎𝑏𝑙𝑒</m:t>
                      </m:r>
                      <m:r>
                        <a:rPr kumimoji="1" lang="en-US" sz="1600" b="0" i="1" smtClean="0">
                          <a:solidFill>
                            <a:srgbClr val="000000"/>
                          </a:solidFill>
                          <a:latin typeface="Cambria Math"/>
                        </a:rPr>
                        <m:t> 11</m:t>
                      </m:r>
                      <m:r>
                        <a:rPr kumimoji="1" lang="en-US" sz="1600" b="0" i="1" smtClean="0">
                          <a:solidFill>
                            <a:srgbClr val="000000"/>
                          </a:solidFill>
                          <a:latin typeface="Cambria Math"/>
                        </a:rPr>
                        <m:t>𝑁</m:t>
                      </m:r>
                    </m:oMath>
                  </m:oMathPara>
                </a14:m>
                <a:endParaRPr kumimoji="1" lang="en-US" sz="1600" dirty="0">
                  <a:solidFill>
                    <a:srgbClr val="000000"/>
                  </a:solidFill>
                  <a:latin typeface="Georgia" panose="02040502050405020303" pitchFamily="18" charset="0"/>
                </a:endParaRPr>
              </a:p>
            </p:txBody>
          </p:sp>
        </mc:Choice>
        <mc:Fallback xmlns="">
          <p:sp>
            <p:nvSpPr>
              <p:cNvPr id="8" name="TextBox 7"/>
              <p:cNvSpPr txBox="1">
                <a:spLocks noRot="1" noChangeAspect="1" noMove="1" noResize="1" noEditPoints="1" noAdjustHandles="1" noChangeArrowheads="1" noChangeShapeType="1" noTextEdit="1"/>
              </p:cNvSpPr>
              <p:nvPr/>
            </p:nvSpPr>
            <p:spPr bwMode="auto">
              <a:xfrm>
                <a:off x="405676" y="2089757"/>
                <a:ext cx="5003165" cy="246221"/>
              </a:xfrm>
              <a:prstGeom prst="rect">
                <a:avLst/>
              </a:prstGeom>
              <a:blipFill rotWithShape="0">
                <a:blip r:embed="rId4"/>
                <a:stretch>
                  <a:fillRect l="-488" r="-244" b="-10000"/>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TextBox 8"/>
              <p:cNvSpPr txBox="1"/>
              <p:nvPr/>
            </p:nvSpPr>
            <p:spPr bwMode="auto">
              <a:xfrm>
                <a:off x="341884" y="2435919"/>
                <a:ext cx="6235681" cy="320152"/>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kumimoji="1" lang="en-US" sz="1600" b="0" i="1" smtClean="0">
                          <a:solidFill>
                            <a:srgbClr val="000000"/>
                          </a:solidFill>
                          <a:latin typeface="Cambria Math"/>
                        </a:rPr>
                        <m:t>𝑆𝐷𝑆</m:t>
                      </m:r>
                      <m:r>
                        <a:rPr kumimoji="1" lang="en-US" sz="1600" b="0" i="1" smtClean="0">
                          <a:solidFill>
                            <a:srgbClr val="000000"/>
                          </a:solidFill>
                          <a:latin typeface="Cambria Math"/>
                        </a:rPr>
                        <m:t> </m:t>
                      </m:r>
                      <m:d>
                        <m:dPr>
                          <m:ctrlPr>
                            <a:rPr kumimoji="1" lang="en-US" sz="1600" b="0" i="1" smtClean="0">
                              <a:solidFill>
                                <a:srgbClr val="000000"/>
                              </a:solidFill>
                              <a:latin typeface="Cambria Math" panose="02040503050406030204" pitchFamily="18" charset="0"/>
                            </a:rPr>
                          </m:ctrlPr>
                        </m:dPr>
                        <m:e>
                          <m:f>
                            <m:fPr>
                              <m:type m:val="skw"/>
                              <m:ctrlPr>
                                <a:rPr kumimoji="1" lang="en-US" sz="1600" b="0" i="1" smtClean="0">
                                  <a:solidFill>
                                    <a:srgbClr val="000000"/>
                                  </a:solidFill>
                                  <a:latin typeface="Cambria Math" panose="02040503050406030204" pitchFamily="18" charset="0"/>
                                </a:rPr>
                              </m:ctrlPr>
                            </m:fPr>
                            <m:num>
                              <m:r>
                                <a:rPr kumimoji="1" lang="en-US" sz="1600" b="0" i="1" smtClean="0">
                                  <a:solidFill>
                                    <a:srgbClr val="000000"/>
                                  </a:solidFill>
                                  <a:latin typeface="Cambria Math"/>
                                </a:rPr>
                                <m:t>1</m:t>
                              </m:r>
                            </m:num>
                            <m:den>
                              <m:r>
                                <a:rPr kumimoji="1" lang="en-US" sz="1600" b="0" i="1" smtClean="0">
                                  <a:solidFill>
                                    <a:srgbClr val="000000"/>
                                  </a:solidFill>
                                  <a:latin typeface="Cambria Math"/>
                                </a:rPr>
                                <m:t>4</m:t>
                              </m:r>
                            </m:den>
                          </m:f>
                        </m:e>
                      </m:d>
                      <m:d>
                        <m:dPr>
                          <m:ctrlPr>
                            <a:rPr kumimoji="1" lang="en-US" sz="1600" b="0" i="1" smtClean="0">
                              <a:solidFill>
                                <a:srgbClr val="000000"/>
                              </a:solidFill>
                              <a:latin typeface="Cambria Math" panose="02040503050406030204" pitchFamily="18" charset="0"/>
                            </a:rPr>
                          </m:ctrlPr>
                        </m:dPr>
                        <m:e>
                          <m:r>
                            <a:rPr kumimoji="1" lang="en-US" sz="1600" b="0" i="1" smtClean="0">
                              <a:solidFill>
                                <a:srgbClr val="000000"/>
                              </a:solidFill>
                              <a:latin typeface="Cambria Math"/>
                            </a:rPr>
                            <m:t>4</m:t>
                          </m:r>
                          <m:f>
                            <m:fPr>
                              <m:type m:val="skw"/>
                              <m:ctrlPr>
                                <a:rPr kumimoji="1" lang="en-US" sz="1600" b="0" i="1" smtClean="0">
                                  <a:solidFill>
                                    <a:srgbClr val="000000"/>
                                  </a:solidFill>
                                  <a:latin typeface="Cambria Math" panose="02040503050406030204" pitchFamily="18" charset="0"/>
                                </a:rPr>
                              </m:ctrlPr>
                            </m:fPr>
                            <m:num>
                              <m:r>
                                <a:rPr kumimoji="1" lang="en-US" sz="1600" b="0" i="1" smtClean="0">
                                  <a:solidFill>
                                    <a:srgbClr val="000000"/>
                                  </a:solidFill>
                                  <a:latin typeface="Cambria Math"/>
                                </a:rPr>
                                <m:t>1</m:t>
                              </m:r>
                            </m:num>
                            <m:den>
                              <m:r>
                                <a:rPr kumimoji="1" lang="en-US" sz="1600" b="0" i="1" smtClean="0">
                                  <a:solidFill>
                                    <a:srgbClr val="000000"/>
                                  </a:solidFill>
                                  <a:latin typeface="Cambria Math"/>
                                </a:rPr>
                                <m:t>2</m:t>
                              </m:r>
                            </m:den>
                          </m:f>
                        </m:e>
                      </m:d>
                      <m:r>
                        <a:rPr kumimoji="1" lang="en-US" sz="1600" b="0" i="1" smtClean="0">
                          <a:solidFill>
                            <a:srgbClr val="000000"/>
                          </a:solidFill>
                          <a:latin typeface="Cambria Math"/>
                        </a:rPr>
                        <m:t>=</m:t>
                      </m:r>
                      <m:d>
                        <m:dPr>
                          <m:ctrlPr>
                            <a:rPr kumimoji="1" lang="en-US" sz="1600" b="0" i="1" smtClean="0">
                              <a:solidFill>
                                <a:srgbClr val="000000"/>
                              </a:solidFill>
                              <a:latin typeface="Cambria Math" panose="02040503050406030204" pitchFamily="18" charset="0"/>
                            </a:rPr>
                          </m:ctrlPr>
                        </m:dPr>
                        <m:e>
                          <m:r>
                            <a:rPr kumimoji="1" lang="en-US" sz="1600" b="0" i="1" smtClean="0">
                              <a:solidFill>
                                <a:srgbClr val="000000"/>
                              </a:solidFill>
                              <a:latin typeface="Cambria Math"/>
                            </a:rPr>
                            <m:t>350</m:t>
                          </m:r>
                          <m:r>
                            <a:rPr kumimoji="1" lang="en-US" sz="1600" b="0" i="1" smtClean="0">
                              <a:solidFill>
                                <a:srgbClr val="000000"/>
                              </a:solidFill>
                              <a:latin typeface="Cambria Math"/>
                            </a:rPr>
                            <m:t>𝑙𝑏𝑠</m:t>
                          </m:r>
                        </m:e>
                      </m:d>
                      <m:d>
                        <m:dPr>
                          <m:ctrlPr>
                            <a:rPr kumimoji="1" lang="en-US" sz="1600" b="0" i="1" smtClean="0">
                              <a:solidFill>
                                <a:srgbClr val="000000"/>
                              </a:solidFill>
                              <a:latin typeface="Cambria Math" panose="02040503050406030204" pitchFamily="18" charset="0"/>
                            </a:rPr>
                          </m:ctrlPr>
                        </m:dPr>
                        <m:e>
                          <m:r>
                            <a:rPr kumimoji="1" lang="en-US" sz="1600" b="0" i="1" smtClean="0">
                              <a:solidFill>
                                <a:srgbClr val="000000"/>
                              </a:solidFill>
                              <a:latin typeface="Cambria Math"/>
                            </a:rPr>
                            <m:t>1.60</m:t>
                          </m:r>
                        </m:e>
                      </m:d>
                      <m:r>
                        <a:rPr kumimoji="1" lang="en-US" sz="1600" b="0" i="1" smtClean="0">
                          <a:solidFill>
                            <a:srgbClr val="000000"/>
                          </a:solidFill>
                          <a:latin typeface="Cambria Math"/>
                        </a:rPr>
                        <m:t>=560</m:t>
                      </m:r>
                      <m:r>
                        <a:rPr kumimoji="1" lang="en-US" sz="1600" b="0" i="1" smtClean="0">
                          <a:solidFill>
                            <a:srgbClr val="000000"/>
                          </a:solidFill>
                          <a:latin typeface="Cambria Math"/>
                        </a:rPr>
                        <m:t>𝑙𝑏𝑠</m:t>
                      </m:r>
                      <m:r>
                        <a:rPr kumimoji="1" lang="en-US" sz="1600" b="0" i="1" smtClean="0">
                          <a:solidFill>
                            <a:srgbClr val="000000"/>
                          </a:solidFill>
                          <a:latin typeface="Cambria Math"/>
                        </a:rPr>
                        <m:t> </m:t>
                      </m:r>
                      <m:d>
                        <m:dPr>
                          <m:ctrlPr>
                            <a:rPr kumimoji="1" lang="en-US" sz="1600" b="0" i="1" smtClean="0">
                              <a:solidFill>
                                <a:srgbClr val="000000"/>
                              </a:solidFill>
                              <a:latin typeface="Cambria Math" panose="02040503050406030204" pitchFamily="18" charset="0"/>
                            </a:rPr>
                          </m:ctrlPr>
                        </m:dPr>
                        <m:e>
                          <m:r>
                            <a:rPr kumimoji="1" lang="en-US" sz="1600" b="0" i="1" smtClean="0">
                              <a:solidFill>
                                <a:srgbClr val="000000"/>
                              </a:solidFill>
                              <a:latin typeface="Cambria Math"/>
                            </a:rPr>
                            <m:t>160</m:t>
                          </m:r>
                        </m:e>
                      </m:d>
                      <m:r>
                        <a:rPr kumimoji="1" lang="en-US" sz="1600" b="0" i="1" smtClean="0">
                          <a:solidFill>
                            <a:srgbClr val="000000"/>
                          </a:solidFill>
                          <a:latin typeface="Cambria Math"/>
                        </a:rPr>
                        <m:t> ;</m:t>
                      </m:r>
                      <m:r>
                        <a:rPr kumimoji="1" lang="en-US" sz="1600" b="0" i="1" smtClean="0">
                          <a:solidFill>
                            <a:srgbClr val="000000"/>
                          </a:solidFill>
                          <a:latin typeface="Cambria Math"/>
                        </a:rPr>
                        <m:t>𝐶</m:t>
                      </m:r>
                      <m:r>
                        <a:rPr kumimoji="1" lang="en-US" sz="1600" b="0" i="1" smtClean="0">
                          <a:solidFill>
                            <a:srgbClr val="000000"/>
                          </a:solidFill>
                          <a:latin typeface="Cambria Math"/>
                        </a:rPr>
                        <m:t>−2015 </m:t>
                      </m:r>
                      <m:r>
                        <a:rPr kumimoji="1" lang="en-US" sz="1600" b="0" i="1" smtClean="0">
                          <a:solidFill>
                            <a:srgbClr val="000000"/>
                          </a:solidFill>
                          <a:latin typeface="Cambria Math"/>
                        </a:rPr>
                        <m:t>𝑝𝑔</m:t>
                      </m:r>
                      <m:r>
                        <a:rPr kumimoji="1" lang="en-US" sz="1600" b="0" i="1" smtClean="0">
                          <a:solidFill>
                            <a:srgbClr val="000000"/>
                          </a:solidFill>
                          <a:latin typeface="Cambria Math"/>
                        </a:rPr>
                        <m:t>26</m:t>
                      </m:r>
                    </m:oMath>
                  </m:oMathPara>
                </a14:m>
                <a:endParaRPr kumimoji="1" lang="en-US" sz="1600" dirty="0">
                  <a:solidFill>
                    <a:srgbClr val="000000"/>
                  </a:solidFill>
                  <a:latin typeface="Georgia" panose="02040502050405020303" pitchFamily="18" charset="0"/>
                </a:endParaRPr>
              </a:p>
            </p:txBody>
          </p:sp>
        </mc:Choice>
        <mc:Fallback xmlns="">
          <p:sp>
            <p:nvSpPr>
              <p:cNvPr id="9" name="TextBox 8"/>
              <p:cNvSpPr txBox="1">
                <a:spLocks noRot="1" noChangeAspect="1" noMove="1" noResize="1" noEditPoints="1" noAdjustHandles="1" noChangeArrowheads="1" noChangeShapeType="1" noTextEdit="1"/>
              </p:cNvSpPr>
              <p:nvPr/>
            </p:nvSpPr>
            <p:spPr bwMode="auto">
              <a:xfrm>
                <a:off x="341884" y="2435919"/>
                <a:ext cx="6235681" cy="320152"/>
              </a:xfrm>
              <a:prstGeom prst="rect">
                <a:avLst/>
              </a:prstGeom>
              <a:blipFill rotWithShape="0">
                <a:blip r:embed="rId5"/>
                <a:stretch>
                  <a:fillRect t="-157692" b="-242308"/>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 name="TextBox 9"/>
              <p:cNvSpPr txBox="1"/>
              <p:nvPr/>
            </p:nvSpPr>
            <p:spPr bwMode="auto">
              <a:xfrm>
                <a:off x="416319" y="2856012"/>
                <a:ext cx="4058354" cy="246221"/>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kumimoji="1" lang="en-US" sz="1600" b="0" i="1" smtClean="0">
                          <a:solidFill>
                            <a:srgbClr val="000000"/>
                          </a:solidFill>
                          <a:latin typeface="Cambria Math"/>
                        </a:rPr>
                        <m:t>𝐿𝑇𝑃</m:t>
                      </m:r>
                      <m:r>
                        <a:rPr kumimoji="1" lang="en-US" sz="1600" b="0" i="1" smtClean="0">
                          <a:solidFill>
                            <a:srgbClr val="000000"/>
                          </a:solidFill>
                          <a:latin typeface="Cambria Math"/>
                        </a:rPr>
                        <m:t>4=670</m:t>
                      </m:r>
                      <m:r>
                        <a:rPr kumimoji="1" lang="en-US" sz="1600" b="0" i="1" smtClean="0">
                          <a:solidFill>
                            <a:srgbClr val="000000"/>
                          </a:solidFill>
                          <a:latin typeface="Cambria Math"/>
                        </a:rPr>
                        <m:t>𝑙𝑏𝑠</m:t>
                      </m:r>
                      <m:r>
                        <a:rPr kumimoji="1" lang="en-US" sz="1600" b="0" i="1" smtClean="0">
                          <a:solidFill>
                            <a:srgbClr val="000000"/>
                          </a:solidFill>
                          <a:latin typeface="Cambria Math"/>
                        </a:rPr>
                        <m:t> </m:t>
                      </m:r>
                      <m:d>
                        <m:dPr>
                          <m:ctrlPr>
                            <a:rPr kumimoji="1" lang="en-US" sz="1600" b="0" i="1" smtClean="0">
                              <a:solidFill>
                                <a:srgbClr val="000000"/>
                              </a:solidFill>
                              <a:latin typeface="Cambria Math" panose="02040503050406030204" pitchFamily="18" charset="0"/>
                            </a:rPr>
                          </m:ctrlPr>
                        </m:dPr>
                        <m:e>
                          <m:f>
                            <m:fPr>
                              <m:type m:val="lin"/>
                              <m:ctrlPr>
                                <a:rPr kumimoji="1" lang="en-US" sz="1600" b="0" i="1" smtClean="0">
                                  <a:solidFill>
                                    <a:srgbClr val="000000"/>
                                  </a:solidFill>
                                  <a:latin typeface="Cambria Math" panose="02040503050406030204" pitchFamily="18" charset="0"/>
                                </a:rPr>
                              </m:ctrlPr>
                            </m:fPr>
                            <m:num>
                              <m:r>
                                <a:rPr kumimoji="1" lang="en-US" sz="1600" b="0" i="1" smtClean="0">
                                  <a:solidFill>
                                    <a:srgbClr val="000000"/>
                                  </a:solidFill>
                                  <a:latin typeface="Cambria Math"/>
                                </a:rPr>
                                <m:t>133</m:t>
                              </m:r>
                            </m:num>
                            <m:den>
                              <m:r>
                                <a:rPr kumimoji="1" lang="en-US" sz="1600" b="0" i="1" smtClean="0">
                                  <a:solidFill>
                                    <a:srgbClr val="000000"/>
                                  </a:solidFill>
                                  <a:latin typeface="Cambria Math"/>
                                </a:rPr>
                                <m:t>160</m:t>
                              </m:r>
                            </m:den>
                          </m:f>
                        </m:e>
                      </m:d>
                      <m:r>
                        <a:rPr kumimoji="1" lang="en-US" sz="1600" b="0" i="1" smtClean="0">
                          <a:solidFill>
                            <a:srgbClr val="000000"/>
                          </a:solidFill>
                          <a:latin typeface="Cambria Math"/>
                        </a:rPr>
                        <m:t> ;</m:t>
                      </m:r>
                      <m:r>
                        <a:rPr kumimoji="1" lang="en-US" sz="1600" i="1">
                          <a:solidFill>
                            <a:srgbClr val="000000"/>
                          </a:solidFill>
                          <a:latin typeface="Cambria Math"/>
                        </a:rPr>
                        <m:t>𝐶</m:t>
                      </m:r>
                      <m:r>
                        <a:rPr kumimoji="1" lang="en-US" sz="1600" i="1">
                          <a:solidFill>
                            <a:srgbClr val="000000"/>
                          </a:solidFill>
                          <a:latin typeface="Cambria Math"/>
                        </a:rPr>
                        <m:t>−2015  </m:t>
                      </m:r>
                      <m:r>
                        <a:rPr kumimoji="1" lang="en-US" sz="1600" i="1">
                          <a:solidFill>
                            <a:srgbClr val="000000"/>
                          </a:solidFill>
                          <a:latin typeface="Cambria Math"/>
                        </a:rPr>
                        <m:t>𝑝𝑔</m:t>
                      </m:r>
                      <m:r>
                        <a:rPr kumimoji="1" lang="en-US" sz="1600" i="1">
                          <a:solidFill>
                            <a:srgbClr val="000000"/>
                          </a:solidFill>
                          <a:latin typeface="Cambria Math"/>
                        </a:rPr>
                        <m:t>206</m:t>
                      </m:r>
                    </m:oMath>
                  </m:oMathPara>
                </a14:m>
                <a:endParaRPr kumimoji="1" lang="en-US" sz="1600" dirty="0">
                  <a:solidFill>
                    <a:srgbClr val="000000"/>
                  </a:solidFill>
                  <a:latin typeface="Georgia" panose="02040502050405020303" pitchFamily="18" charset="0"/>
                </a:endParaRPr>
              </a:p>
            </p:txBody>
          </p:sp>
        </mc:Choice>
        <mc:Fallback xmlns="">
          <p:sp>
            <p:nvSpPr>
              <p:cNvPr id="10" name="TextBox 9"/>
              <p:cNvSpPr txBox="1">
                <a:spLocks noRot="1" noChangeAspect="1" noMove="1" noResize="1" noEditPoints="1" noAdjustHandles="1" noChangeArrowheads="1" noChangeShapeType="1" noTextEdit="1"/>
              </p:cNvSpPr>
              <p:nvPr/>
            </p:nvSpPr>
            <p:spPr bwMode="auto">
              <a:xfrm>
                <a:off x="416319" y="2856012"/>
                <a:ext cx="4058354" cy="246221"/>
              </a:xfrm>
              <a:prstGeom prst="rect">
                <a:avLst/>
              </a:prstGeom>
              <a:blipFill rotWithShape="0">
                <a:blip r:embed="rId6"/>
                <a:stretch>
                  <a:fillRect l="-450" t="-160000" r="-901" b="-250000"/>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1" name="TextBox 10"/>
              <p:cNvSpPr txBox="1"/>
              <p:nvPr/>
            </p:nvSpPr>
            <p:spPr bwMode="auto">
              <a:xfrm>
                <a:off x="416302" y="3202174"/>
                <a:ext cx="3891643" cy="246221"/>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kumimoji="1" lang="en-US" sz="1600" b="0" i="1" smtClean="0">
                          <a:solidFill>
                            <a:srgbClr val="000000"/>
                          </a:solidFill>
                          <a:latin typeface="Cambria Math"/>
                        </a:rPr>
                        <m:t>𝐴</m:t>
                      </m:r>
                      <m:r>
                        <a:rPr kumimoji="1" lang="en-US" sz="1600" b="0" i="1" smtClean="0">
                          <a:solidFill>
                            <a:srgbClr val="000000"/>
                          </a:solidFill>
                          <a:latin typeface="Cambria Math"/>
                        </a:rPr>
                        <m:t>34=515</m:t>
                      </m:r>
                      <m:r>
                        <a:rPr kumimoji="1" lang="en-US" sz="1600" b="0" i="1" smtClean="0">
                          <a:solidFill>
                            <a:srgbClr val="000000"/>
                          </a:solidFill>
                          <a:latin typeface="Cambria Math"/>
                        </a:rPr>
                        <m:t>𝑙𝑏𝑠</m:t>
                      </m:r>
                      <m:r>
                        <a:rPr kumimoji="1" lang="en-US" sz="1600" b="0" i="1" smtClean="0">
                          <a:solidFill>
                            <a:srgbClr val="000000"/>
                          </a:solidFill>
                          <a:latin typeface="Cambria Math"/>
                        </a:rPr>
                        <m:t> </m:t>
                      </m:r>
                      <m:d>
                        <m:dPr>
                          <m:ctrlPr>
                            <a:rPr kumimoji="1" lang="en-US" sz="1600" b="0" i="1" smtClean="0">
                              <a:solidFill>
                                <a:srgbClr val="000000"/>
                              </a:solidFill>
                              <a:latin typeface="Cambria Math" panose="02040503050406030204" pitchFamily="18" charset="0"/>
                            </a:rPr>
                          </m:ctrlPr>
                        </m:dPr>
                        <m:e>
                          <m:f>
                            <m:fPr>
                              <m:type m:val="lin"/>
                              <m:ctrlPr>
                                <a:rPr kumimoji="1" lang="en-US" sz="1600" b="0" i="1" smtClean="0">
                                  <a:solidFill>
                                    <a:srgbClr val="000000"/>
                                  </a:solidFill>
                                  <a:latin typeface="Cambria Math" panose="02040503050406030204" pitchFamily="18" charset="0"/>
                                </a:rPr>
                              </m:ctrlPr>
                            </m:fPr>
                            <m:num>
                              <m:r>
                                <a:rPr kumimoji="1" lang="en-US" sz="1600" b="0" i="1" smtClean="0">
                                  <a:solidFill>
                                    <a:srgbClr val="000000"/>
                                  </a:solidFill>
                                  <a:latin typeface="Cambria Math"/>
                                </a:rPr>
                                <m:t>133</m:t>
                              </m:r>
                            </m:num>
                            <m:den>
                              <m:r>
                                <a:rPr kumimoji="1" lang="en-US" sz="1600" b="0" i="1" smtClean="0">
                                  <a:solidFill>
                                    <a:srgbClr val="000000"/>
                                  </a:solidFill>
                                  <a:latin typeface="Cambria Math"/>
                                </a:rPr>
                                <m:t>160</m:t>
                              </m:r>
                            </m:den>
                          </m:f>
                        </m:e>
                      </m:d>
                      <m:r>
                        <a:rPr kumimoji="1" lang="en-US" sz="1600" b="0" i="1" smtClean="0">
                          <a:solidFill>
                            <a:srgbClr val="000000"/>
                          </a:solidFill>
                          <a:latin typeface="Cambria Math"/>
                        </a:rPr>
                        <m:t>;</m:t>
                      </m:r>
                      <m:r>
                        <a:rPr kumimoji="1" lang="en-US" sz="1600" i="1">
                          <a:solidFill>
                            <a:srgbClr val="000000"/>
                          </a:solidFill>
                          <a:latin typeface="Cambria Math"/>
                        </a:rPr>
                        <m:t>𝐶</m:t>
                      </m:r>
                      <m:r>
                        <a:rPr kumimoji="1" lang="en-US" sz="1600" i="1">
                          <a:solidFill>
                            <a:srgbClr val="000000"/>
                          </a:solidFill>
                          <a:latin typeface="Cambria Math"/>
                        </a:rPr>
                        <m:t>−2015  </m:t>
                      </m:r>
                      <m:r>
                        <a:rPr kumimoji="1" lang="en-US" sz="1600" i="1">
                          <a:solidFill>
                            <a:srgbClr val="000000"/>
                          </a:solidFill>
                          <a:latin typeface="Cambria Math"/>
                        </a:rPr>
                        <m:t>𝑝𝑔</m:t>
                      </m:r>
                      <m:r>
                        <a:rPr kumimoji="1" lang="en-US" sz="1600" b="0" i="1" smtClean="0">
                          <a:solidFill>
                            <a:srgbClr val="000000"/>
                          </a:solidFill>
                          <a:latin typeface="Cambria Math"/>
                        </a:rPr>
                        <m:t>20</m:t>
                      </m:r>
                      <m:r>
                        <a:rPr kumimoji="1" lang="en-US" sz="1600" i="1">
                          <a:solidFill>
                            <a:srgbClr val="000000"/>
                          </a:solidFill>
                          <a:latin typeface="Cambria Math"/>
                        </a:rPr>
                        <m:t>6</m:t>
                      </m:r>
                    </m:oMath>
                  </m:oMathPara>
                </a14:m>
                <a:endParaRPr kumimoji="1" lang="en-US" sz="1600" dirty="0">
                  <a:solidFill>
                    <a:srgbClr val="000000"/>
                  </a:solidFill>
                  <a:latin typeface="Georgia" panose="02040502050405020303" pitchFamily="18" charset="0"/>
                </a:endParaRPr>
              </a:p>
            </p:txBody>
          </p:sp>
        </mc:Choice>
        <mc:Fallback xmlns="">
          <p:sp>
            <p:nvSpPr>
              <p:cNvPr id="11" name="TextBox 10"/>
              <p:cNvSpPr txBox="1">
                <a:spLocks noRot="1" noChangeAspect="1" noMove="1" noResize="1" noEditPoints="1" noAdjustHandles="1" noChangeArrowheads="1" noChangeShapeType="1" noTextEdit="1"/>
              </p:cNvSpPr>
              <p:nvPr/>
            </p:nvSpPr>
            <p:spPr bwMode="auto">
              <a:xfrm>
                <a:off x="416302" y="3202174"/>
                <a:ext cx="3891643" cy="246221"/>
              </a:xfrm>
              <a:prstGeom prst="rect">
                <a:avLst/>
              </a:prstGeom>
              <a:blipFill rotWithShape="0">
                <a:blip r:embed="rId7"/>
                <a:stretch>
                  <a:fillRect l="-626" t="-153659" r="-469" b="-243902"/>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p:sp>
        <p:nvSpPr>
          <p:cNvPr id="12" name="TextBox 11"/>
          <p:cNvSpPr txBox="1"/>
          <p:nvPr/>
        </p:nvSpPr>
        <p:spPr bwMode="auto">
          <a:xfrm>
            <a:off x="458788" y="3548336"/>
            <a:ext cx="303288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lgn="ctr"/>
            <a:r>
              <a:rPr kumimoji="1" lang="en-US" sz="1400" dirty="0" smtClean="0">
                <a:solidFill>
                  <a:schemeClr val="bg2"/>
                </a:solidFill>
                <a:latin typeface="Arial" panose="020B0604020202020204" pitchFamily="34" charset="0"/>
                <a:cs typeface="Arial" panose="020B0604020202020204" pitchFamily="34" charset="0"/>
              </a:rPr>
              <a:t>(or sheathing could span floor system)</a:t>
            </a:r>
            <a:endParaRPr kumimoji="1" lang="en-US" sz="1400" dirty="0">
              <a:solidFill>
                <a:schemeClr val="bg2"/>
              </a:solidFill>
              <a:latin typeface="Arial" panose="020B0604020202020204" pitchFamily="34" charset="0"/>
              <a:cs typeface="Arial" panose="020B0604020202020204" pitchFamily="34" charset="0"/>
            </a:endParaRPr>
          </a:p>
        </p:txBody>
      </p:sp>
      <mc:AlternateContent xmlns:mc="http://schemas.openxmlformats.org/markup-compatibility/2006" xmlns:a14="http://schemas.microsoft.com/office/drawing/2010/main">
        <mc:Choice Requires="a14">
          <p:sp>
            <p:nvSpPr>
              <p:cNvPr id="13" name="TextBox 12"/>
              <p:cNvSpPr txBox="1"/>
              <p:nvPr/>
            </p:nvSpPr>
            <p:spPr bwMode="auto">
              <a:xfrm>
                <a:off x="416318" y="1743595"/>
                <a:ext cx="4017510" cy="246221"/>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kumimoji="1" lang="en-US" sz="1600" b="0" i="1" smtClean="0">
                          <a:solidFill>
                            <a:srgbClr val="000000"/>
                          </a:solidFill>
                          <a:latin typeface="Cambria Math"/>
                        </a:rPr>
                        <m:t>𝐹𝑜𝑟𝑐𝑒</m:t>
                      </m:r>
                      <m:r>
                        <a:rPr kumimoji="1" lang="en-US" sz="1600" b="0" i="1" smtClean="0">
                          <a:solidFill>
                            <a:srgbClr val="000000"/>
                          </a:solidFill>
                          <a:latin typeface="Cambria Math"/>
                        </a:rPr>
                        <m:t>=(</m:t>
                      </m:r>
                      <m:r>
                        <a:rPr kumimoji="1" lang="en-US" sz="1600" b="0" i="1" smtClean="0">
                          <a:solidFill>
                            <a:srgbClr val="000000"/>
                          </a:solidFill>
                          <a:latin typeface="Cambria Math"/>
                        </a:rPr>
                        <m:t>𝑈𝑛𝑖𝑡</m:t>
                      </m:r>
                      <m:r>
                        <a:rPr kumimoji="1" lang="en-US" sz="1600" b="0" i="1" smtClean="0">
                          <a:solidFill>
                            <a:srgbClr val="000000"/>
                          </a:solidFill>
                          <a:latin typeface="Cambria Math"/>
                        </a:rPr>
                        <m:t> </m:t>
                      </m:r>
                      <m:r>
                        <a:rPr kumimoji="1" lang="en-US" sz="1600" b="0" i="1" smtClean="0">
                          <a:solidFill>
                            <a:srgbClr val="000000"/>
                          </a:solidFill>
                          <a:latin typeface="Cambria Math"/>
                        </a:rPr>
                        <m:t>𝑆h𝑒𝑎𝑟</m:t>
                      </m:r>
                      <m:r>
                        <a:rPr kumimoji="1" lang="en-US" sz="1600" b="0" i="1" smtClean="0">
                          <a:solidFill>
                            <a:srgbClr val="000000"/>
                          </a:solidFill>
                          <a:latin typeface="Cambria Math"/>
                        </a:rPr>
                        <m:t>)(</m:t>
                      </m:r>
                      <m:sSup>
                        <m:sSupPr>
                          <m:ctrlPr>
                            <a:rPr kumimoji="1" lang="en-US" sz="1600" b="0" i="1" smtClean="0">
                              <a:solidFill>
                                <a:srgbClr val="000000"/>
                              </a:solidFill>
                              <a:latin typeface="Cambria Math" panose="02040503050406030204" pitchFamily="18" charset="0"/>
                            </a:rPr>
                          </m:ctrlPr>
                        </m:sSupPr>
                        <m:e>
                          <m:r>
                            <a:rPr kumimoji="1" lang="en-US" sz="1600" b="0" i="1" smtClean="0">
                              <a:solidFill>
                                <a:srgbClr val="000000"/>
                              </a:solidFill>
                              <a:latin typeface="Cambria Math"/>
                            </a:rPr>
                            <m:t>7</m:t>
                          </m:r>
                        </m:e>
                        <m:sup>
                          <m:r>
                            <a:rPr kumimoji="1" lang="en-US" sz="1600" b="0" i="1" smtClean="0">
                              <a:solidFill>
                                <a:srgbClr val="000000"/>
                              </a:solidFill>
                              <a:latin typeface="Cambria Math"/>
                            </a:rPr>
                            <m:t>′</m:t>
                          </m:r>
                        </m:sup>
                      </m:sSup>
                      <m:r>
                        <a:rPr kumimoji="1" lang="en-US" sz="1600" b="0" i="1" smtClean="0">
                          <a:solidFill>
                            <a:srgbClr val="000000"/>
                          </a:solidFill>
                          <a:latin typeface="Cambria Math"/>
                        </a:rPr>
                        <m:t>𝑆h𝑒𝑎𝑟</m:t>
                      </m:r>
                      <m:r>
                        <a:rPr kumimoji="1" lang="en-US" sz="1600" b="0" i="1" smtClean="0">
                          <a:solidFill>
                            <a:srgbClr val="000000"/>
                          </a:solidFill>
                          <a:latin typeface="Cambria Math"/>
                        </a:rPr>
                        <m:t> </m:t>
                      </m:r>
                      <m:r>
                        <a:rPr kumimoji="1" lang="en-US" sz="1600" b="0" i="1" smtClean="0">
                          <a:solidFill>
                            <a:srgbClr val="000000"/>
                          </a:solidFill>
                          <a:latin typeface="Cambria Math"/>
                        </a:rPr>
                        <m:t>𝑊𝑎𝑙𝑙</m:t>
                      </m:r>
                      <m:r>
                        <a:rPr kumimoji="1" lang="en-US" sz="1600" b="0" i="1" smtClean="0">
                          <a:solidFill>
                            <a:srgbClr val="000000"/>
                          </a:solidFill>
                          <a:latin typeface="Cambria Math"/>
                        </a:rPr>
                        <m:t> </m:t>
                      </m:r>
                      <m:r>
                        <a:rPr kumimoji="1" lang="en-US" sz="1600" b="0" i="1" smtClean="0">
                          <a:solidFill>
                            <a:srgbClr val="000000"/>
                          </a:solidFill>
                          <a:latin typeface="Cambria Math"/>
                        </a:rPr>
                        <m:t>𝑊𝑖𝑑𝑡h</m:t>
                      </m:r>
                      <m:r>
                        <a:rPr kumimoji="1" lang="en-US" sz="1600" b="0" i="1" smtClean="0">
                          <a:solidFill>
                            <a:srgbClr val="000000"/>
                          </a:solidFill>
                          <a:latin typeface="Cambria Math"/>
                        </a:rPr>
                        <m:t>)</m:t>
                      </m:r>
                    </m:oMath>
                  </m:oMathPara>
                </a14:m>
                <a:endParaRPr kumimoji="1" lang="en-US" sz="1600" dirty="0">
                  <a:solidFill>
                    <a:srgbClr val="000000"/>
                  </a:solidFill>
                  <a:latin typeface="Georgia" panose="02040502050405020303" pitchFamily="18" charset="0"/>
                </a:endParaRPr>
              </a:p>
            </p:txBody>
          </p:sp>
        </mc:Choice>
        <mc:Fallback xmlns="">
          <p:sp>
            <p:nvSpPr>
              <p:cNvPr id="13" name="TextBox 12"/>
              <p:cNvSpPr txBox="1">
                <a:spLocks noRot="1" noChangeAspect="1" noMove="1" noResize="1" noEditPoints="1" noAdjustHandles="1" noChangeArrowheads="1" noChangeShapeType="1" noTextEdit="1"/>
              </p:cNvSpPr>
              <p:nvPr/>
            </p:nvSpPr>
            <p:spPr bwMode="auto">
              <a:xfrm>
                <a:off x="416318" y="1743595"/>
                <a:ext cx="4017510" cy="246221"/>
              </a:xfrm>
              <a:prstGeom prst="rect">
                <a:avLst/>
              </a:prstGeom>
              <a:blipFill rotWithShape="0">
                <a:blip r:embed="rId8"/>
                <a:stretch>
                  <a:fillRect l="-607" r="-1366" b="-37500"/>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p:pic>
        <p:nvPicPr>
          <p:cNvPr id="3" name="Picture 2"/>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642714" y="1352550"/>
            <a:ext cx="2027385" cy="2520318"/>
          </a:xfrm>
          <a:prstGeom prst="rect">
            <a:avLst/>
          </a:prstGeom>
        </p:spPr>
      </p:pic>
      <p:sp>
        <p:nvSpPr>
          <p:cNvPr id="14" name="TextBox 13"/>
          <p:cNvSpPr txBox="1"/>
          <p:nvPr/>
        </p:nvSpPr>
        <p:spPr bwMode="auto">
          <a:xfrm>
            <a:off x="7377029" y="1741892"/>
            <a:ext cx="457154" cy="338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1600" dirty="0" smtClean="0">
                <a:solidFill>
                  <a:schemeClr val="accent6">
                    <a:lumMod val="40000"/>
                    <a:lumOff val="60000"/>
                  </a:schemeClr>
                </a:solidFill>
                <a:latin typeface="Calibri"/>
              </a:rPr>
              <a:t>❶</a:t>
            </a:r>
            <a:endParaRPr kumimoji="1" lang="en-US" sz="1600" dirty="0">
              <a:solidFill>
                <a:schemeClr val="accent6">
                  <a:lumMod val="40000"/>
                  <a:lumOff val="60000"/>
                </a:schemeClr>
              </a:solidFill>
              <a:latin typeface="Georgia" panose="02040502050405020303" pitchFamily="18" charset="0"/>
            </a:endParaRPr>
          </a:p>
        </p:txBody>
      </p:sp>
      <p:sp>
        <p:nvSpPr>
          <p:cNvPr id="15" name="TextBox 14"/>
          <p:cNvSpPr txBox="1"/>
          <p:nvPr/>
        </p:nvSpPr>
        <p:spPr bwMode="auto">
          <a:xfrm>
            <a:off x="6566514" y="2029634"/>
            <a:ext cx="457154" cy="338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1600" dirty="0" smtClean="0">
                <a:solidFill>
                  <a:schemeClr val="accent6">
                    <a:lumMod val="40000"/>
                    <a:lumOff val="60000"/>
                  </a:schemeClr>
                </a:solidFill>
                <a:latin typeface="Calibri"/>
              </a:rPr>
              <a:t>❷</a:t>
            </a:r>
            <a:endParaRPr kumimoji="1" lang="en-US" sz="1600" dirty="0">
              <a:solidFill>
                <a:schemeClr val="accent6">
                  <a:lumMod val="40000"/>
                  <a:lumOff val="60000"/>
                </a:schemeClr>
              </a:solidFill>
              <a:latin typeface="Georgia" panose="02040502050405020303" pitchFamily="18" charset="0"/>
            </a:endParaRPr>
          </a:p>
        </p:txBody>
      </p:sp>
      <p:sp>
        <p:nvSpPr>
          <p:cNvPr id="17" name="TextBox 16"/>
          <p:cNvSpPr txBox="1"/>
          <p:nvPr/>
        </p:nvSpPr>
        <p:spPr bwMode="auto">
          <a:xfrm>
            <a:off x="6566514" y="3065923"/>
            <a:ext cx="457154" cy="338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1600" dirty="0" smtClean="0">
                <a:solidFill>
                  <a:schemeClr val="accent6">
                    <a:lumMod val="40000"/>
                    <a:lumOff val="60000"/>
                  </a:schemeClr>
                </a:solidFill>
                <a:latin typeface="Calibri"/>
              </a:rPr>
              <a:t>❷</a:t>
            </a:r>
            <a:endParaRPr kumimoji="1" lang="en-US" sz="1600" dirty="0">
              <a:solidFill>
                <a:schemeClr val="accent6">
                  <a:lumMod val="40000"/>
                  <a:lumOff val="60000"/>
                </a:schemeClr>
              </a:solidFill>
              <a:latin typeface="Georgia" panose="02040502050405020303" pitchFamily="18" charset="0"/>
            </a:endParaRPr>
          </a:p>
        </p:txBody>
      </p:sp>
      <p:sp>
        <p:nvSpPr>
          <p:cNvPr id="16" name="TextBox 15"/>
          <p:cNvSpPr txBox="1"/>
          <p:nvPr/>
        </p:nvSpPr>
        <p:spPr bwMode="auto">
          <a:xfrm>
            <a:off x="7197725" y="2703115"/>
            <a:ext cx="457154" cy="338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1600" dirty="0" smtClean="0">
                <a:solidFill>
                  <a:schemeClr val="accent6">
                    <a:lumMod val="40000"/>
                    <a:lumOff val="60000"/>
                  </a:schemeClr>
                </a:solidFill>
                <a:latin typeface="Calibri"/>
              </a:rPr>
              <a:t>❸</a:t>
            </a:r>
            <a:endParaRPr kumimoji="1" lang="en-US" sz="1600" dirty="0">
              <a:solidFill>
                <a:schemeClr val="accent6">
                  <a:lumMod val="40000"/>
                  <a:lumOff val="60000"/>
                </a:schemeClr>
              </a:solidFill>
              <a:latin typeface="Georgia" panose="02040502050405020303" pitchFamily="18" charset="0"/>
            </a:endParaRPr>
          </a:p>
        </p:txBody>
      </p:sp>
      <p:sp>
        <p:nvSpPr>
          <p:cNvPr id="18" name="TextBox 17"/>
          <p:cNvSpPr txBox="1"/>
          <p:nvPr/>
        </p:nvSpPr>
        <p:spPr bwMode="auto">
          <a:xfrm>
            <a:off x="4076749" y="4269192"/>
            <a:ext cx="457154" cy="338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1600" dirty="0" smtClean="0">
                <a:solidFill>
                  <a:schemeClr val="accent6">
                    <a:lumMod val="40000"/>
                    <a:lumOff val="60000"/>
                  </a:schemeClr>
                </a:solidFill>
                <a:latin typeface="Calibri"/>
              </a:rPr>
              <a:t>❶</a:t>
            </a:r>
            <a:endParaRPr kumimoji="1" lang="en-US" sz="1600" dirty="0">
              <a:solidFill>
                <a:schemeClr val="accent6">
                  <a:lumMod val="40000"/>
                  <a:lumOff val="60000"/>
                </a:schemeClr>
              </a:solidFill>
              <a:latin typeface="Georgia" panose="02040502050405020303" pitchFamily="18" charset="0"/>
            </a:endParaRPr>
          </a:p>
        </p:txBody>
      </p:sp>
      <p:sp>
        <p:nvSpPr>
          <p:cNvPr id="19" name="TextBox 18"/>
          <p:cNvSpPr txBox="1"/>
          <p:nvPr/>
        </p:nvSpPr>
        <p:spPr bwMode="auto">
          <a:xfrm>
            <a:off x="5367219" y="4271184"/>
            <a:ext cx="457154" cy="338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1600" dirty="0" smtClean="0">
                <a:solidFill>
                  <a:schemeClr val="accent6">
                    <a:lumMod val="40000"/>
                    <a:lumOff val="60000"/>
                  </a:schemeClr>
                </a:solidFill>
                <a:latin typeface="Calibri"/>
              </a:rPr>
              <a:t>❶</a:t>
            </a:r>
            <a:endParaRPr kumimoji="1" lang="en-US" sz="1600" dirty="0">
              <a:solidFill>
                <a:schemeClr val="accent6">
                  <a:lumMod val="40000"/>
                  <a:lumOff val="60000"/>
                </a:schemeClr>
              </a:solidFill>
              <a:latin typeface="Georgia" panose="02040502050405020303" pitchFamily="18" charset="0"/>
            </a:endParaRPr>
          </a:p>
        </p:txBody>
      </p:sp>
      <p:sp>
        <p:nvSpPr>
          <p:cNvPr id="20" name="TextBox 19"/>
          <p:cNvSpPr txBox="1"/>
          <p:nvPr/>
        </p:nvSpPr>
        <p:spPr bwMode="auto">
          <a:xfrm>
            <a:off x="6718914" y="4271184"/>
            <a:ext cx="457154" cy="338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1600" dirty="0" smtClean="0">
                <a:solidFill>
                  <a:schemeClr val="accent6">
                    <a:lumMod val="40000"/>
                    <a:lumOff val="60000"/>
                  </a:schemeClr>
                </a:solidFill>
                <a:latin typeface="Calibri"/>
              </a:rPr>
              <a:t>❷</a:t>
            </a:r>
            <a:endParaRPr kumimoji="1" lang="en-US" sz="1600" dirty="0">
              <a:solidFill>
                <a:schemeClr val="accent6">
                  <a:lumMod val="40000"/>
                  <a:lumOff val="60000"/>
                </a:schemeClr>
              </a:solidFill>
              <a:latin typeface="Georgia" panose="02040502050405020303" pitchFamily="18" charset="0"/>
            </a:endParaRPr>
          </a:p>
        </p:txBody>
      </p:sp>
      <p:sp>
        <p:nvSpPr>
          <p:cNvPr id="21" name="TextBox 20"/>
          <p:cNvSpPr txBox="1"/>
          <p:nvPr/>
        </p:nvSpPr>
        <p:spPr bwMode="auto">
          <a:xfrm>
            <a:off x="7884983" y="4271184"/>
            <a:ext cx="457154" cy="338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1600" dirty="0" smtClean="0">
                <a:solidFill>
                  <a:schemeClr val="accent6">
                    <a:lumMod val="40000"/>
                    <a:lumOff val="60000"/>
                  </a:schemeClr>
                </a:solidFill>
                <a:latin typeface="Calibri"/>
              </a:rPr>
              <a:t>❸</a:t>
            </a:r>
            <a:endParaRPr kumimoji="1" lang="en-US" sz="1600" dirty="0">
              <a:solidFill>
                <a:schemeClr val="accent6">
                  <a:lumMod val="40000"/>
                  <a:lumOff val="60000"/>
                </a:schemeClr>
              </a:solidFill>
              <a:latin typeface="Georgia" panose="02040502050405020303" pitchFamily="18" charset="0"/>
            </a:endParaRPr>
          </a:p>
        </p:txBody>
      </p:sp>
      <p:sp>
        <p:nvSpPr>
          <p:cNvPr id="22" name="TextBox 21"/>
          <p:cNvSpPr txBox="1"/>
          <p:nvPr/>
        </p:nvSpPr>
        <p:spPr bwMode="auto">
          <a:xfrm>
            <a:off x="6827441" y="6400800"/>
            <a:ext cx="184665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91440" rIns="0" bIns="0" rtlCol="0">
            <a:spAutoFit/>
          </a:bodyPr>
          <a:lstStyle/>
          <a:p>
            <a:pPr algn="r"/>
            <a:r>
              <a:rPr kumimoji="1" lang="en-US" sz="1200" dirty="0" smtClean="0">
                <a:solidFill>
                  <a:schemeClr val="accent5"/>
                </a:solidFill>
                <a:latin typeface="Arial" panose="020B0604020202020204" pitchFamily="34" charset="0"/>
                <a:cs typeface="Arial" panose="020B0604020202020204" pitchFamily="34" charset="0"/>
              </a:rPr>
              <a:t>DESIGN EXAMPLE SLIDE</a:t>
            </a:r>
            <a:endParaRPr kumimoji="1" lang="en-US" sz="1200" dirty="0">
              <a:solidFill>
                <a:schemeClr val="accent5"/>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2131792793"/>
      </p:ext>
    </p:extLst>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4" cstate="print">
            <a:extLst>
              <a:ext uri="{28A0092B-C50C-407E-A947-70E740481C1C}">
                <a14:useLocalDpi xmlns:a14="http://schemas.microsoft.com/office/drawing/2010/main" val="0"/>
              </a:ext>
            </a:extLst>
          </a:blip>
          <a:srcRect l="11000"/>
          <a:stretch/>
        </p:blipFill>
        <p:spPr>
          <a:xfrm>
            <a:off x="0" y="0"/>
            <a:ext cx="9144000" cy="6858000"/>
          </a:xfrm>
          <a:prstGeom prst="rect">
            <a:avLst/>
          </a:prstGeom>
        </p:spPr>
      </p:pic>
      <p:sp>
        <p:nvSpPr>
          <p:cNvPr id="3" name="Content Placeholder 2"/>
          <p:cNvSpPr txBox="1">
            <a:spLocks/>
          </p:cNvSpPr>
          <p:nvPr/>
        </p:nvSpPr>
        <p:spPr>
          <a:xfrm>
            <a:off x="2362200" y="421958"/>
            <a:ext cx="6324600" cy="2803842"/>
          </a:xfrm>
          <a:prstGeom prst="rect">
            <a:avLst/>
          </a:prstGeom>
          <a:gradFill>
            <a:gsLst>
              <a:gs pos="0">
                <a:schemeClr val="accent6">
                  <a:alpha val="85000"/>
                </a:schemeClr>
              </a:gs>
              <a:gs pos="50000">
                <a:schemeClr val="accent6">
                  <a:alpha val="74000"/>
                </a:schemeClr>
              </a:gs>
              <a:gs pos="100000">
                <a:schemeClr val="accent6">
                  <a:alpha val="65000"/>
                </a:schemeClr>
              </a:gs>
            </a:gsLst>
            <a:lin ang="5400000" scaled="0"/>
          </a:gradFill>
          <a:ln w="31750">
            <a:solidFill>
              <a:schemeClr val="accent6">
                <a:lumMod val="20000"/>
                <a:lumOff val="80000"/>
              </a:schemeClr>
            </a:solidFill>
          </a:ln>
          <a:effectLst>
            <a:outerShdw blurRad="50800" dist="38100" dir="2700000" algn="tl" rotWithShape="0">
              <a:prstClr val="black">
                <a:alpha val="40000"/>
              </a:prstClr>
            </a:outerShdw>
          </a:effectLst>
        </p:spPr>
        <p:txBody>
          <a:bodyPr vert="horz" lIns="182880" tIns="182880" rIns="182880" bIns="182880" rtlCol="0">
            <a:normAutofit/>
          </a:bodyPr>
          <a:lstStyle>
            <a:lvl1pPr marL="0" indent="0" algn="l" defTabSz="914400" rtl="0" eaLnBrk="1" latinLnBrk="0" hangingPunct="1">
              <a:spcBef>
                <a:spcPct val="20000"/>
              </a:spcBef>
              <a:buFont typeface="Arial" panose="020B0604020202020204" pitchFamily="34" charset="0"/>
              <a:buNone/>
              <a:defRPr sz="2200" b="1" kern="1200">
                <a:solidFill>
                  <a:schemeClr val="bg2"/>
                </a:solidFill>
                <a:latin typeface="+mn-lt"/>
                <a:ea typeface="+mn-ea"/>
                <a:cs typeface="+mn-cs"/>
              </a:defRPr>
            </a:lvl1pPr>
            <a:lvl2pPr marL="182880" indent="-182880" algn="l" defTabSz="914400" rtl="0" eaLnBrk="1" latinLnBrk="0" hangingPunct="1">
              <a:spcBef>
                <a:spcPct val="20000"/>
              </a:spcBef>
              <a:buFont typeface="Arial" panose="020B0604020202020204" pitchFamily="34" charset="0"/>
              <a:buChar char="•"/>
              <a:defRPr sz="2200" kern="1200">
                <a:solidFill>
                  <a:schemeClr val="bg2"/>
                </a:solidFill>
                <a:latin typeface="+mn-lt"/>
                <a:ea typeface="+mn-ea"/>
                <a:cs typeface="+mn-cs"/>
              </a:defRPr>
            </a:lvl2pPr>
            <a:lvl3pPr marL="594360" indent="-228600" algn="l" defTabSz="914400" rtl="0" eaLnBrk="1" latinLnBrk="0" hangingPunct="1">
              <a:spcBef>
                <a:spcPct val="20000"/>
              </a:spcBef>
              <a:buFont typeface="Arial" panose="020B0604020202020204" pitchFamily="34" charset="0"/>
              <a:buChar char="‒"/>
              <a:defRPr sz="2000" kern="1200">
                <a:solidFill>
                  <a:schemeClr val="bg2"/>
                </a:solidFill>
                <a:latin typeface="+mn-lt"/>
                <a:ea typeface="+mn-ea"/>
                <a:cs typeface="+mn-cs"/>
              </a:defRPr>
            </a:lvl3pPr>
            <a:lvl4pPr marL="914400" indent="-18288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4pPr>
            <a:lvl5pPr marL="1234440" indent="-182880" algn="l" defTabSz="914400" rtl="0" eaLnBrk="1" latinLnBrk="0" hangingPunct="1">
              <a:spcBef>
                <a:spcPct val="20000"/>
              </a:spcBef>
              <a:buFont typeface="Arial" panose="020B0604020202020204" pitchFamily="34" charset="0"/>
              <a:buChar char="»"/>
              <a:defRPr sz="1600" kern="1200">
                <a:solidFill>
                  <a:schemeClr val="bg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dirty="0" smtClean="0">
                <a:solidFill>
                  <a:srgbClr val="FFFFFF"/>
                </a:solidFill>
                <a:effectLst>
                  <a:outerShdw blurRad="38100" dist="38100" dir="2700000" algn="tl">
                    <a:srgbClr val="000000">
                      <a:alpha val="43137"/>
                    </a:srgbClr>
                  </a:outerShdw>
                </a:effectLst>
              </a:rPr>
              <a:t>Now that you’ve completed this lesson,</a:t>
            </a:r>
            <a:br>
              <a:rPr lang="en-US" dirty="0" smtClean="0">
                <a:solidFill>
                  <a:srgbClr val="FFFFFF"/>
                </a:solidFill>
                <a:effectLst>
                  <a:outerShdw blurRad="38100" dist="38100" dir="2700000" algn="tl">
                    <a:srgbClr val="000000">
                      <a:alpha val="43137"/>
                    </a:srgbClr>
                  </a:outerShdw>
                </a:effectLst>
              </a:rPr>
            </a:br>
            <a:r>
              <a:rPr lang="en-US" dirty="0" smtClean="0">
                <a:solidFill>
                  <a:srgbClr val="FFFFFF"/>
                </a:solidFill>
                <a:effectLst>
                  <a:outerShdw blurRad="38100" dist="38100" dir="2700000" algn="tl">
                    <a:srgbClr val="000000">
                      <a:alpha val="43137"/>
                    </a:srgbClr>
                  </a:outerShdw>
                </a:effectLst>
              </a:rPr>
              <a:t>you should be able to:</a:t>
            </a:r>
          </a:p>
          <a:p>
            <a:endParaRPr lang="en-US" dirty="0" smtClean="0">
              <a:solidFill>
                <a:srgbClr val="FFFFFF"/>
              </a:solidFill>
              <a:effectLst>
                <a:outerShdw blurRad="38100" dist="38100" dir="2700000" algn="tl">
                  <a:srgbClr val="000000">
                    <a:alpha val="43137"/>
                  </a:srgbClr>
                </a:outerShdw>
              </a:effectLst>
            </a:endParaRPr>
          </a:p>
          <a:p>
            <a:pPr>
              <a:spcAft>
                <a:spcPts val="600"/>
              </a:spcAft>
            </a:pPr>
            <a:r>
              <a:rPr lang="en-US" sz="1800" b="0" dirty="0" smtClean="0">
                <a:solidFill>
                  <a:srgbClr val="FFFFFF"/>
                </a:solidFill>
                <a:effectLst>
                  <a:outerShdw blurRad="38100" dist="38100" dir="2700000" algn="tl">
                    <a:srgbClr val="000000">
                      <a:alpha val="43137"/>
                    </a:srgbClr>
                  </a:outerShdw>
                </a:effectLst>
                <a:latin typeface="Georgia" panose="02040502050405020303" pitchFamily="18" charset="0"/>
                <a:cs typeface="GENISO" panose="02000400000000000000" pitchFamily="2" charset="0"/>
              </a:rPr>
              <a:t>Identify and compare the three methods for wood shear wall design</a:t>
            </a:r>
          </a:p>
          <a:p>
            <a:r>
              <a:rPr lang="en-US" sz="1800" b="0" dirty="0" smtClean="0">
                <a:solidFill>
                  <a:srgbClr val="FFFFFF"/>
                </a:solidFill>
                <a:effectLst>
                  <a:outerShdw blurRad="38100" dist="38100" dir="2700000" algn="tl">
                    <a:srgbClr val="000000">
                      <a:alpha val="43137"/>
                    </a:srgbClr>
                  </a:outerShdw>
                </a:effectLst>
                <a:latin typeface="Georgia" panose="02040502050405020303" pitchFamily="18" charset="0"/>
                <a:cs typeface="GENISO" panose="02000400000000000000" pitchFamily="2" charset="0"/>
              </a:rPr>
              <a:t>Analyze and explain the proper methods for shear wall nailing design and for the floor to floor transfer of shear</a:t>
            </a:r>
            <a:endParaRPr lang="en-US" sz="1800" b="0" dirty="0">
              <a:solidFill>
                <a:srgbClr val="FFFFFF"/>
              </a:solidFill>
              <a:effectLst>
                <a:outerShdw blurRad="38100" dist="38100" dir="2700000" algn="tl">
                  <a:srgbClr val="000000">
                    <a:alpha val="43137"/>
                  </a:srgbClr>
                </a:outerShdw>
              </a:effectLst>
              <a:latin typeface="Georgia" panose="02040502050405020303" pitchFamily="18" charset="0"/>
              <a:cs typeface="GENISO" panose="02000400000000000000" pitchFamily="2" charset="0"/>
            </a:endParaRPr>
          </a:p>
        </p:txBody>
      </p:sp>
    </p:spTree>
    <p:custDataLst>
      <p:tags r:id="rId1"/>
    </p:custDataLst>
    <p:extLst>
      <p:ext uri="{BB962C8B-B14F-4D97-AF65-F5344CB8AC3E}">
        <p14:creationId xmlns:p14="http://schemas.microsoft.com/office/powerpoint/2010/main" val="41967952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3035300" y="1531088"/>
            <a:ext cx="5410200" cy="1999512"/>
          </a:xfrm>
        </p:spPr>
        <p:txBody>
          <a:bodyPr>
            <a:normAutofit/>
          </a:bodyPr>
          <a:lstStyle/>
          <a:p>
            <a:pPr>
              <a:lnSpc>
                <a:spcPct val="120000"/>
              </a:lnSpc>
              <a:spcBef>
                <a:spcPts val="600"/>
              </a:spcBef>
            </a:pPr>
            <a:r>
              <a:rPr lang="en-US" sz="1600" b="1" dirty="0" smtClean="0">
                <a:solidFill>
                  <a:schemeClr val="bg2"/>
                </a:solidFill>
                <a:latin typeface="Arial" panose="020B0604020202020204" pitchFamily="34" charset="0"/>
              </a:rPr>
              <a:t>Part 3 Lesson 2:</a:t>
            </a:r>
            <a:br>
              <a:rPr lang="en-US" sz="1600" b="1" dirty="0" smtClean="0">
                <a:solidFill>
                  <a:schemeClr val="bg2"/>
                </a:solidFill>
                <a:latin typeface="Arial" panose="020B0604020202020204" pitchFamily="34" charset="0"/>
              </a:rPr>
            </a:br>
            <a:r>
              <a:rPr lang="en-US" sz="2200" dirty="0" smtClean="0"/>
              <a:t>Shear Wall Overturning Design</a:t>
            </a:r>
            <a:endParaRPr lang="en-US" sz="2200" dirty="0"/>
          </a:p>
        </p:txBody>
      </p:sp>
      <p:sp>
        <p:nvSpPr>
          <p:cNvPr id="3" name="Content Placeholder 2"/>
          <p:cNvSpPr txBox="1">
            <a:spLocks/>
          </p:cNvSpPr>
          <p:nvPr/>
        </p:nvSpPr>
        <p:spPr>
          <a:xfrm>
            <a:off x="3644900" y="3851593"/>
            <a:ext cx="4775200" cy="1812607"/>
          </a:xfrm>
          <a:prstGeom prst="rect">
            <a:avLst/>
          </a:prstGeom>
          <a:gradFill>
            <a:gsLst>
              <a:gs pos="0">
                <a:schemeClr val="accent6">
                  <a:alpha val="20000"/>
                </a:schemeClr>
              </a:gs>
              <a:gs pos="50000">
                <a:schemeClr val="accent6">
                  <a:alpha val="15000"/>
                </a:schemeClr>
              </a:gs>
              <a:gs pos="100000">
                <a:schemeClr val="accent6">
                  <a:alpha val="10000"/>
                </a:schemeClr>
              </a:gs>
            </a:gsLst>
            <a:lin ang="5400000" scaled="0"/>
          </a:gradFill>
          <a:ln w="12700">
            <a:solidFill>
              <a:schemeClr val="accent6">
                <a:lumMod val="20000"/>
                <a:lumOff val="80000"/>
              </a:schemeClr>
            </a:solidFill>
          </a:ln>
          <a:effectLst/>
        </p:spPr>
        <p:txBody>
          <a:bodyPr vert="horz" lIns="182880" tIns="182880" rIns="182880" bIns="182880" rtlCol="0">
            <a:noAutofit/>
          </a:bodyPr>
          <a:lstStyle>
            <a:lvl1pPr marL="0" indent="0" algn="l" defTabSz="914400" rtl="0" eaLnBrk="1" latinLnBrk="0" hangingPunct="1">
              <a:spcBef>
                <a:spcPct val="20000"/>
              </a:spcBef>
              <a:buFont typeface="Arial" panose="020B0604020202020204" pitchFamily="34" charset="0"/>
              <a:buNone/>
              <a:defRPr sz="2200" b="1" kern="1200">
                <a:solidFill>
                  <a:schemeClr val="bg2"/>
                </a:solidFill>
                <a:latin typeface="+mn-lt"/>
                <a:ea typeface="+mn-ea"/>
                <a:cs typeface="+mn-cs"/>
              </a:defRPr>
            </a:lvl1pPr>
            <a:lvl2pPr marL="182880" indent="-182880" algn="l" defTabSz="914400" rtl="0" eaLnBrk="1" latinLnBrk="0" hangingPunct="1">
              <a:spcBef>
                <a:spcPct val="20000"/>
              </a:spcBef>
              <a:buFont typeface="Arial" panose="020B0604020202020204" pitchFamily="34" charset="0"/>
              <a:buChar char="•"/>
              <a:defRPr sz="2200" kern="1200">
                <a:solidFill>
                  <a:schemeClr val="bg2"/>
                </a:solidFill>
                <a:latin typeface="+mn-lt"/>
                <a:ea typeface="+mn-ea"/>
                <a:cs typeface="+mn-cs"/>
              </a:defRPr>
            </a:lvl2pPr>
            <a:lvl3pPr marL="594360" indent="-228600" algn="l" defTabSz="914400" rtl="0" eaLnBrk="1" latinLnBrk="0" hangingPunct="1">
              <a:spcBef>
                <a:spcPct val="20000"/>
              </a:spcBef>
              <a:buFont typeface="Arial" panose="020B0604020202020204" pitchFamily="34" charset="0"/>
              <a:buChar char="‒"/>
              <a:defRPr sz="2000" kern="1200">
                <a:solidFill>
                  <a:schemeClr val="bg2"/>
                </a:solidFill>
                <a:latin typeface="+mn-lt"/>
                <a:ea typeface="+mn-ea"/>
                <a:cs typeface="+mn-cs"/>
              </a:defRPr>
            </a:lvl3pPr>
            <a:lvl4pPr marL="914400" indent="-18288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4pPr>
            <a:lvl5pPr marL="1234440" indent="-182880" algn="l" defTabSz="914400" rtl="0" eaLnBrk="1" latinLnBrk="0" hangingPunct="1">
              <a:spcBef>
                <a:spcPct val="20000"/>
              </a:spcBef>
              <a:buFont typeface="Arial" panose="020B0604020202020204" pitchFamily="34" charset="0"/>
              <a:buChar char="»"/>
              <a:defRPr sz="1600" kern="1200">
                <a:solidFill>
                  <a:schemeClr val="bg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1400" dirty="0" smtClean="0">
                <a:solidFill>
                  <a:schemeClr val="accent6"/>
                </a:solidFill>
                <a:latin typeface="Arial" panose="020B0604020202020204" pitchFamily="34" charset="0"/>
                <a:cs typeface="Arial" panose="020B0604020202020204" pitchFamily="34" charset="0"/>
              </a:rPr>
              <a:t>After completing this lesson,</a:t>
            </a:r>
            <a:br>
              <a:rPr lang="en-US" sz="1400" dirty="0" smtClean="0">
                <a:solidFill>
                  <a:schemeClr val="accent6"/>
                </a:solidFill>
                <a:latin typeface="Arial" panose="020B0604020202020204" pitchFamily="34" charset="0"/>
                <a:cs typeface="Arial" panose="020B0604020202020204" pitchFamily="34" charset="0"/>
              </a:rPr>
            </a:br>
            <a:r>
              <a:rPr lang="en-US" sz="1400" dirty="0" smtClean="0">
                <a:solidFill>
                  <a:schemeClr val="accent6"/>
                </a:solidFill>
                <a:latin typeface="Arial" panose="020B0604020202020204" pitchFamily="34" charset="0"/>
                <a:cs typeface="Arial" panose="020B0604020202020204" pitchFamily="34" charset="0"/>
              </a:rPr>
              <a:t>you will be able to:</a:t>
            </a:r>
          </a:p>
          <a:p>
            <a:endParaRPr lang="en-US" sz="1400" dirty="0" smtClean="0">
              <a:solidFill>
                <a:schemeClr val="tx2"/>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1400" b="0" dirty="0" smtClean="0">
                <a:solidFill>
                  <a:schemeClr val="tx2"/>
                </a:solidFill>
                <a:latin typeface="Arial" panose="020B0604020202020204" pitchFamily="34" charset="0"/>
                <a:cs typeface="Arial" panose="020B0604020202020204" pitchFamily="34" charset="0"/>
              </a:rPr>
              <a:t>Explain how to design structures to resist overturning forces</a:t>
            </a:r>
            <a:endParaRPr lang="en-US" sz="1400" b="0" dirty="0">
              <a:solidFill>
                <a:schemeClr val="tx2"/>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135489651"/>
      </p:ext>
    </p:extLst>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Overturning</a:t>
            </a:r>
            <a:endParaRPr lang="en-US" dirty="0"/>
          </a:p>
        </p:txBody>
      </p:sp>
      <mc:AlternateContent xmlns:mc="http://schemas.openxmlformats.org/markup-compatibility/2006" xmlns:a14="http://schemas.microsoft.com/office/drawing/2010/main">
        <mc:Choice Requires="a14">
          <p:sp>
            <p:nvSpPr>
              <p:cNvPr id="5" name="TextBox 4"/>
              <p:cNvSpPr txBox="1"/>
              <p:nvPr/>
            </p:nvSpPr>
            <p:spPr bwMode="auto">
              <a:xfrm>
                <a:off x="1157694" y="2747052"/>
                <a:ext cx="2519514" cy="932615"/>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a14:m>
                  <m:oMathPara xmlns:m="http://schemas.openxmlformats.org/officeDocument/2006/math">
                    <m:oMathParaPr>
                      <m:jc m:val="centerGroup"/>
                    </m:oMathParaPr>
                    <m:oMath xmlns:m="http://schemas.openxmlformats.org/officeDocument/2006/math">
                      <m:sSub>
                        <m:sSubPr>
                          <m:ctrlPr>
                            <a:rPr kumimoji="1" lang="en-US" sz="2000" i="1" smtClean="0">
                              <a:solidFill>
                                <a:srgbClr val="000000"/>
                              </a:solidFill>
                              <a:latin typeface="Cambria Math" panose="02040503050406030204" pitchFamily="18" charset="0"/>
                            </a:rPr>
                          </m:ctrlPr>
                        </m:sSubPr>
                        <m:e>
                          <m:r>
                            <a:rPr kumimoji="1" lang="en-US" sz="2000" b="0" i="1" smtClean="0">
                              <a:solidFill>
                                <a:srgbClr val="000000"/>
                              </a:solidFill>
                              <a:latin typeface="Cambria Math"/>
                            </a:rPr>
                            <m:t>𝑀</m:t>
                          </m:r>
                        </m:e>
                        <m:sub>
                          <m:r>
                            <a:rPr kumimoji="1" lang="en-US" sz="2000" b="0" i="1" smtClean="0">
                              <a:solidFill>
                                <a:srgbClr val="000000"/>
                              </a:solidFill>
                              <a:latin typeface="Cambria Math"/>
                            </a:rPr>
                            <m:t>𝑥</m:t>
                          </m:r>
                        </m:sub>
                      </m:sSub>
                      <m:r>
                        <a:rPr kumimoji="1" lang="en-US" sz="2000" b="0" i="1" smtClean="0">
                          <a:solidFill>
                            <a:srgbClr val="000000"/>
                          </a:solidFill>
                          <a:latin typeface="Cambria Math"/>
                        </a:rPr>
                        <m:t>=</m:t>
                      </m:r>
                      <m:nary>
                        <m:naryPr>
                          <m:chr m:val="∑"/>
                          <m:ctrlPr>
                            <a:rPr kumimoji="1" lang="en-US" sz="2000" b="0" i="1" smtClean="0">
                              <a:solidFill>
                                <a:srgbClr val="000000"/>
                              </a:solidFill>
                              <a:latin typeface="Cambria Math" panose="02040503050406030204" pitchFamily="18" charset="0"/>
                            </a:rPr>
                          </m:ctrlPr>
                        </m:naryPr>
                        <m:sub>
                          <m:r>
                            <m:rPr>
                              <m:brk m:alnAt="23"/>
                            </m:rPr>
                            <a:rPr kumimoji="1" lang="en-US" sz="2000" b="0" i="1" smtClean="0">
                              <a:solidFill>
                                <a:srgbClr val="000000"/>
                              </a:solidFill>
                              <a:latin typeface="Cambria Math"/>
                            </a:rPr>
                            <m:t>𝑖</m:t>
                          </m:r>
                          <m:r>
                            <a:rPr kumimoji="1" lang="en-US" sz="2000" b="0" i="1" smtClean="0">
                              <a:solidFill>
                                <a:srgbClr val="000000"/>
                              </a:solidFill>
                              <a:latin typeface="Cambria Math"/>
                            </a:rPr>
                            <m:t>=</m:t>
                          </m:r>
                          <m:r>
                            <a:rPr kumimoji="1" lang="en-US" sz="2000" b="0" i="1" smtClean="0">
                              <a:solidFill>
                                <a:srgbClr val="000000"/>
                              </a:solidFill>
                              <a:latin typeface="Cambria Math"/>
                            </a:rPr>
                            <m:t>𝑥</m:t>
                          </m:r>
                        </m:sub>
                        <m:sup>
                          <m:r>
                            <a:rPr kumimoji="1" lang="en-US" sz="2000" b="0" i="1" smtClean="0">
                              <a:solidFill>
                                <a:srgbClr val="000000"/>
                              </a:solidFill>
                              <a:latin typeface="Cambria Math"/>
                            </a:rPr>
                            <m:t>𝑛</m:t>
                          </m:r>
                        </m:sup>
                        <m:e>
                          <m:sSub>
                            <m:sSubPr>
                              <m:ctrlPr>
                                <a:rPr kumimoji="1" lang="en-US" sz="2000" b="0" i="1" smtClean="0">
                                  <a:solidFill>
                                    <a:srgbClr val="000000"/>
                                  </a:solidFill>
                                  <a:latin typeface="Cambria Math" panose="02040503050406030204" pitchFamily="18" charset="0"/>
                                </a:rPr>
                              </m:ctrlPr>
                            </m:sSubPr>
                            <m:e>
                              <m:r>
                                <a:rPr kumimoji="1" lang="en-US" sz="2000" b="0" i="1" smtClean="0">
                                  <a:solidFill>
                                    <a:srgbClr val="000000"/>
                                  </a:solidFill>
                                  <a:latin typeface="Cambria Math"/>
                                </a:rPr>
                                <m:t>𝐹</m:t>
                              </m:r>
                            </m:e>
                            <m:sub>
                              <m:r>
                                <a:rPr kumimoji="1" lang="en-US" sz="2000" b="0" i="1" smtClean="0">
                                  <a:solidFill>
                                    <a:srgbClr val="000000"/>
                                  </a:solidFill>
                                  <a:latin typeface="Cambria Math"/>
                                </a:rPr>
                                <m:t>𝑖</m:t>
                              </m:r>
                            </m:sub>
                          </m:sSub>
                          <m:d>
                            <m:dPr>
                              <m:ctrlPr>
                                <a:rPr kumimoji="1" lang="en-US" sz="2000" b="0" i="1" smtClean="0">
                                  <a:solidFill>
                                    <a:srgbClr val="000000"/>
                                  </a:solidFill>
                                  <a:latin typeface="Cambria Math" panose="02040503050406030204" pitchFamily="18" charset="0"/>
                                </a:rPr>
                              </m:ctrlPr>
                            </m:dPr>
                            <m:e>
                              <m:sSub>
                                <m:sSubPr>
                                  <m:ctrlPr>
                                    <a:rPr kumimoji="1" lang="en-US" sz="2000" b="0" i="1" smtClean="0">
                                      <a:solidFill>
                                        <a:srgbClr val="000000"/>
                                      </a:solidFill>
                                      <a:latin typeface="Cambria Math" panose="02040503050406030204" pitchFamily="18" charset="0"/>
                                    </a:rPr>
                                  </m:ctrlPr>
                                </m:sSubPr>
                                <m:e>
                                  <m:r>
                                    <a:rPr kumimoji="1" lang="en-US" sz="2000" b="0" i="1" smtClean="0">
                                      <a:solidFill>
                                        <a:srgbClr val="000000"/>
                                      </a:solidFill>
                                      <a:latin typeface="Cambria Math"/>
                                    </a:rPr>
                                    <m:t>h</m:t>
                                  </m:r>
                                </m:e>
                                <m:sub>
                                  <m:r>
                                    <a:rPr kumimoji="1" lang="en-US" sz="2000" b="0" i="1" smtClean="0">
                                      <a:solidFill>
                                        <a:srgbClr val="000000"/>
                                      </a:solidFill>
                                      <a:latin typeface="Cambria Math"/>
                                    </a:rPr>
                                    <m:t>𝑖</m:t>
                                  </m:r>
                                </m:sub>
                              </m:sSub>
                              <m:r>
                                <a:rPr kumimoji="1" lang="en-US" sz="2000" b="0" i="1" smtClean="0">
                                  <a:solidFill>
                                    <a:srgbClr val="000000"/>
                                  </a:solidFill>
                                  <a:latin typeface="Cambria Math"/>
                                </a:rPr>
                                <m:t>−</m:t>
                              </m:r>
                              <m:sSub>
                                <m:sSubPr>
                                  <m:ctrlPr>
                                    <a:rPr kumimoji="1" lang="en-US" sz="2000" b="0" i="1" smtClean="0">
                                      <a:solidFill>
                                        <a:srgbClr val="000000"/>
                                      </a:solidFill>
                                      <a:latin typeface="Cambria Math" panose="02040503050406030204" pitchFamily="18" charset="0"/>
                                    </a:rPr>
                                  </m:ctrlPr>
                                </m:sSubPr>
                                <m:e>
                                  <m:r>
                                    <a:rPr kumimoji="1" lang="en-US" sz="2000" b="0" i="1" smtClean="0">
                                      <a:solidFill>
                                        <a:srgbClr val="000000"/>
                                      </a:solidFill>
                                      <a:latin typeface="Cambria Math"/>
                                    </a:rPr>
                                    <m:t>h</m:t>
                                  </m:r>
                                </m:e>
                                <m:sub>
                                  <m:r>
                                    <a:rPr kumimoji="1" lang="en-US" sz="2000" b="0" i="1" smtClean="0">
                                      <a:solidFill>
                                        <a:srgbClr val="000000"/>
                                      </a:solidFill>
                                      <a:latin typeface="Cambria Math"/>
                                    </a:rPr>
                                    <m:t>𝑥</m:t>
                                  </m:r>
                                </m:sub>
                              </m:sSub>
                            </m:e>
                          </m:d>
                        </m:e>
                      </m:nary>
                    </m:oMath>
                  </m:oMathPara>
                </a14:m>
                <a:endParaRPr kumimoji="1" lang="en-US" sz="2000" dirty="0">
                  <a:solidFill>
                    <a:srgbClr val="000000"/>
                  </a:solidFill>
                  <a:latin typeface="Georgia" panose="02040502050405020303" pitchFamily="18" charset="0"/>
                </a:endParaRPr>
              </a:p>
            </p:txBody>
          </p:sp>
        </mc:Choice>
        <mc:Fallback xmlns="">
          <p:sp>
            <p:nvSpPr>
              <p:cNvPr id="5" name="TextBox 4"/>
              <p:cNvSpPr txBox="1">
                <a:spLocks noRot="1" noChangeAspect="1" noMove="1" noResize="1" noEditPoints="1" noAdjustHandles="1" noChangeArrowheads="1" noChangeShapeType="1" noTextEdit="1"/>
              </p:cNvSpPr>
              <p:nvPr/>
            </p:nvSpPr>
            <p:spPr bwMode="auto">
              <a:xfrm>
                <a:off x="1157694" y="2747052"/>
                <a:ext cx="2519514" cy="932615"/>
              </a:xfrm>
              <a:prstGeom prst="rect">
                <a:avLst/>
              </a:prstGeom>
              <a:blipFill rotWithShape="0">
                <a:blip r:embed="rId6"/>
                <a:stretch>
                  <a:fillRect/>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p:pic>
        <p:nvPicPr>
          <p:cNvPr id="6" name="Picture 8" descr="Statics"/>
          <p:cNvPicPr>
            <a:picLocks noChangeAspect="1" noChangeArrowheads="1"/>
          </p:cNvPicPr>
          <p:nvPr>
            <p:custDataLst>
              <p:tags r:id="rId2"/>
            </p:custDataLst>
          </p:nvPr>
        </p:nvPicPr>
        <p:blipFill>
          <a:blip r:embed="rId7"/>
          <a:srcRect/>
          <a:stretch>
            <a:fillRect/>
          </a:stretch>
        </p:blipFill>
        <p:spPr bwMode="auto">
          <a:xfrm>
            <a:off x="5653087" y="3617913"/>
            <a:ext cx="2098675" cy="2441575"/>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7" name="Picture 9" descr="Statics example"/>
          <p:cNvPicPr>
            <a:picLocks noGrp="1" noChangeAspect="1" noChangeArrowheads="1"/>
          </p:cNvPicPr>
          <p:nvPr>
            <p:ph idx="10"/>
            <p:custDataLst>
              <p:tags r:id="rId3"/>
            </p:custDataLst>
          </p:nvPr>
        </p:nvPicPr>
        <p:blipFill>
          <a:blip r:embed="rId8"/>
          <a:srcRect l="4639" t="4324" r="3838" b="5377"/>
          <a:stretch>
            <a:fillRect/>
          </a:stretch>
        </p:blipFill>
        <p:spPr bwMode="auto">
          <a:xfrm>
            <a:off x="5653087" y="1726562"/>
            <a:ext cx="2098675" cy="1494901"/>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8" name="Rounded Rectangle 7"/>
          <p:cNvSpPr/>
          <p:nvPr/>
        </p:nvSpPr>
        <p:spPr>
          <a:xfrm>
            <a:off x="474493" y="4161745"/>
            <a:ext cx="3978275" cy="1897743"/>
          </a:xfrm>
          <a:prstGeom prst="roundRect">
            <a:avLst/>
          </a:prstGeom>
        </p:spPr>
        <p:style>
          <a:lnRef idx="1">
            <a:schemeClr val="accent6"/>
          </a:lnRef>
          <a:fillRef idx="2">
            <a:schemeClr val="accent6"/>
          </a:fillRef>
          <a:effectRef idx="1">
            <a:schemeClr val="accent6"/>
          </a:effectRef>
          <a:fontRef idx="minor">
            <a:schemeClr val="dk1"/>
          </a:fontRef>
        </p:style>
        <p:txBody>
          <a:bodyPr rtlCol="0" anchor="t"/>
          <a:lstStyle/>
          <a:p>
            <a:pPr marL="164592" indent="-164592">
              <a:lnSpc>
                <a:spcPts val="3000"/>
              </a:lnSpc>
              <a:buFont typeface="Arial" panose="020B0604020202020204" pitchFamily="34" charset="0"/>
              <a:buChar char="•"/>
            </a:pPr>
            <a:r>
              <a:rPr lang="en-US" b="1" i="1" dirty="0" smtClean="0">
                <a:solidFill>
                  <a:schemeClr val="bg2"/>
                </a:solidFill>
                <a:latin typeface="Georgia" panose="02040502050405020303" pitchFamily="18" charset="0"/>
              </a:rPr>
              <a:t>F</a:t>
            </a:r>
            <a:r>
              <a:rPr lang="en-US" b="1" i="1" baseline="-25000" dirty="0" smtClean="0">
                <a:solidFill>
                  <a:schemeClr val="bg2"/>
                </a:solidFill>
                <a:latin typeface="Georgia" panose="02040502050405020303" pitchFamily="18" charset="0"/>
              </a:rPr>
              <a:t>i</a:t>
            </a:r>
            <a:r>
              <a:rPr lang="en-US" b="1" i="1" dirty="0" smtClean="0">
                <a:solidFill>
                  <a:schemeClr val="bg2"/>
                </a:solidFill>
                <a:latin typeface="Georgia" panose="02040502050405020303" pitchFamily="18" charset="0"/>
              </a:rPr>
              <a:t> </a:t>
            </a:r>
            <a:r>
              <a:rPr lang="en-US" dirty="0" smtClean="0">
                <a:solidFill>
                  <a:schemeClr val="bg2"/>
                </a:solidFill>
                <a:latin typeface="Georgia" panose="02040502050405020303" pitchFamily="18" charset="0"/>
                <a:cs typeface="Arial" panose="020B0604020202020204" pitchFamily="34" charset="0"/>
              </a:rPr>
              <a:t>=</a:t>
            </a:r>
            <a:r>
              <a:rPr lang="en-US" dirty="0" smtClean="0">
                <a:solidFill>
                  <a:schemeClr val="bg2"/>
                </a:solidFill>
                <a:latin typeface="Arial" panose="020B0604020202020204" pitchFamily="34" charset="0"/>
                <a:cs typeface="Arial" panose="020B0604020202020204" pitchFamily="34" charset="0"/>
              </a:rPr>
              <a:t> portion of base shear, </a:t>
            </a:r>
            <a:r>
              <a:rPr lang="en-US" i="1" dirty="0" smtClean="0">
                <a:solidFill>
                  <a:schemeClr val="bg2"/>
                </a:solidFill>
                <a:latin typeface="Arial" panose="020B0604020202020204" pitchFamily="34" charset="0"/>
                <a:cs typeface="Arial" panose="020B0604020202020204" pitchFamily="34" charset="0"/>
              </a:rPr>
              <a:t>v</a:t>
            </a:r>
            <a:r>
              <a:rPr lang="en-US" dirty="0" smtClean="0">
                <a:solidFill>
                  <a:schemeClr val="bg2"/>
                </a:solidFill>
                <a:latin typeface="Arial" panose="020B0604020202020204" pitchFamily="34" charset="0"/>
                <a:cs typeface="Arial" panose="020B0604020202020204" pitchFamily="34" charset="0"/>
              </a:rPr>
              <a:t>, induced at level </a:t>
            </a:r>
            <a:r>
              <a:rPr lang="en-US" i="1" dirty="0" err="1" smtClean="0">
                <a:solidFill>
                  <a:schemeClr val="bg2"/>
                </a:solidFill>
                <a:latin typeface="Georgia" panose="02040502050405020303" pitchFamily="18" charset="0"/>
              </a:rPr>
              <a:t>i</a:t>
            </a:r>
            <a:endParaRPr lang="en-US" i="1" dirty="0">
              <a:solidFill>
                <a:schemeClr val="bg2"/>
              </a:solidFill>
              <a:latin typeface="Georgia" panose="02040502050405020303" pitchFamily="18" charset="0"/>
            </a:endParaRPr>
          </a:p>
          <a:p>
            <a:pPr marL="164592" indent="-164592">
              <a:lnSpc>
                <a:spcPts val="3000"/>
              </a:lnSpc>
              <a:buFont typeface="Arial" panose="020B0604020202020204" pitchFamily="34" charset="0"/>
              <a:buChar char="•"/>
            </a:pPr>
            <a:r>
              <a:rPr lang="en-US" b="1" i="1" dirty="0" smtClean="0">
                <a:solidFill>
                  <a:schemeClr val="bg2"/>
                </a:solidFill>
                <a:latin typeface="Georgia" panose="02040502050405020303" pitchFamily="18" charset="0"/>
              </a:rPr>
              <a:t>h</a:t>
            </a:r>
            <a:r>
              <a:rPr lang="en-US" b="1" i="1" baseline="-25000" dirty="0" smtClean="0">
                <a:solidFill>
                  <a:schemeClr val="bg2"/>
                </a:solidFill>
                <a:latin typeface="Georgia" panose="02040502050405020303" pitchFamily="18" charset="0"/>
              </a:rPr>
              <a:t>i</a:t>
            </a:r>
            <a:r>
              <a:rPr lang="en-US" b="1" i="1" dirty="0" smtClean="0">
                <a:solidFill>
                  <a:schemeClr val="bg2"/>
                </a:solidFill>
                <a:latin typeface="Georgia" panose="02040502050405020303" pitchFamily="18" charset="0"/>
              </a:rPr>
              <a:t> </a:t>
            </a:r>
            <a:r>
              <a:rPr lang="en-US" dirty="0" smtClean="0">
                <a:solidFill>
                  <a:schemeClr val="bg2"/>
                </a:solidFill>
                <a:latin typeface="Arial" panose="020B0604020202020204" pitchFamily="34" charset="0"/>
                <a:cs typeface="Arial" panose="020B0604020202020204" pitchFamily="34" charset="0"/>
              </a:rPr>
              <a:t>and</a:t>
            </a:r>
            <a:r>
              <a:rPr lang="en-US" b="1" i="1" dirty="0" smtClean="0">
                <a:solidFill>
                  <a:schemeClr val="bg2"/>
                </a:solidFill>
                <a:latin typeface="Georgia" panose="02040502050405020303" pitchFamily="18" charset="0"/>
              </a:rPr>
              <a:t> </a:t>
            </a:r>
            <a:r>
              <a:rPr lang="en-US" b="1" i="1" dirty="0" err="1" smtClean="0">
                <a:solidFill>
                  <a:schemeClr val="bg2"/>
                </a:solidFill>
                <a:latin typeface="Georgia" panose="02040502050405020303" pitchFamily="18" charset="0"/>
              </a:rPr>
              <a:t>h</a:t>
            </a:r>
            <a:r>
              <a:rPr lang="en-US" b="1" i="1" baseline="-25000" dirty="0" err="1" smtClean="0">
                <a:solidFill>
                  <a:schemeClr val="bg2"/>
                </a:solidFill>
                <a:latin typeface="Georgia" panose="02040502050405020303" pitchFamily="18" charset="0"/>
              </a:rPr>
              <a:t>x</a:t>
            </a:r>
            <a:r>
              <a:rPr lang="en-US" b="1" i="1" dirty="0" smtClean="0">
                <a:solidFill>
                  <a:schemeClr val="bg2"/>
                </a:solidFill>
                <a:latin typeface="Georgia" panose="02040502050405020303" pitchFamily="18" charset="0"/>
              </a:rPr>
              <a:t> </a:t>
            </a:r>
            <a:r>
              <a:rPr lang="en-US" dirty="0" smtClean="0">
                <a:solidFill>
                  <a:schemeClr val="bg2"/>
                </a:solidFill>
                <a:latin typeface="Georgia" panose="02040502050405020303" pitchFamily="18" charset="0"/>
                <a:cs typeface="Arial" panose="020B0604020202020204" pitchFamily="34" charset="0"/>
              </a:rPr>
              <a:t>=</a:t>
            </a:r>
            <a:r>
              <a:rPr lang="en-US" dirty="0" smtClean="0">
                <a:solidFill>
                  <a:schemeClr val="bg2"/>
                </a:solidFill>
                <a:latin typeface="Arial" panose="020B0604020202020204" pitchFamily="34" charset="0"/>
                <a:cs typeface="Arial" panose="020B0604020202020204" pitchFamily="34" charset="0"/>
              </a:rPr>
              <a:t> height (feet) from the base to level </a:t>
            </a:r>
            <a:r>
              <a:rPr lang="en-US" i="1" dirty="0" err="1" smtClean="0">
                <a:solidFill>
                  <a:schemeClr val="bg2"/>
                </a:solidFill>
                <a:latin typeface="Georgia" panose="02040502050405020303" pitchFamily="18" charset="0"/>
                <a:cs typeface="Arial" panose="020B0604020202020204" pitchFamily="34" charset="0"/>
              </a:rPr>
              <a:t>i</a:t>
            </a:r>
            <a:r>
              <a:rPr lang="en-US" dirty="0" smtClean="0">
                <a:solidFill>
                  <a:schemeClr val="bg2"/>
                </a:solidFill>
                <a:latin typeface="Arial" panose="020B0604020202020204" pitchFamily="34" charset="0"/>
                <a:cs typeface="Arial" panose="020B0604020202020204" pitchFamily="34" charset="0"/>
              </a:rPr>
              <a:t> or </a:t>
            </a:r>
            <a:r>
              <a:rPr lang="en-US" i="1" dirty="0" smtClean="0">
                <a:solidFill>
                  <a:schemeClr val="bg2"/>
                </a:solidFill>
                <a:latin typeface="Georgia" panose="02040502050405020303" pitchFamily="18" charset="0"/>
                <a:cs typeface="Arial" panose="020B0604020202020204" pitchFamily="34" charset="0"/>
              </a:rPr>
              <a:t>x</a:t>
            </a:r>
            <a:endParaRPr lang="en-US" i="1" dirty="0">
              <a:latin typeface="Georgia" panose="02040502050405020303" pitchFamily="18" charset="0"/>
            </a:endParaRPr>
          </a:p>
        </p:txBody>
      </p:sp>
      <p:sp>
        <p:nvSpPr>
          <p:cNvPr id="9" name="TextBox 8"/>
          <p:cNvSpPr txBox="1"/>
          <p:nvPr/>
        </p:nvSpPr>
        <p:spPr bwMode="auto">
          <a:xfrm>
            <a:off x="844758" y="1660492"/>
            <a:ext cx="3145390" cy="707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ctr"/>
            <a:r>
              <a:rPr kumimoji="1" lang="en-US" sz="2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Overturning Moments at</a:t>
            </a:r>
          </a:p>
          <a:p>
            <a:pPr algn="ctr"/>
            <a:r>
              <a:rPr kumimoji="1" lang="en-US" sz="2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Level </a:t>
            </a:r>
            <a:r>
              <a:rPr kumimoji="1" lang="en-US" sz="2000" b="1" i="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x</a:t>
            </a:r>
            <a:r>
              <a:rPr kumimoji="1" lang="en-US" sz="2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 </a:t>
            </a:r>
            <a:r>
              <a:rPr kumimoji="1" lang="en-US" sz="2000" b="1" i="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M</a:t>
            </a:r>
            <a:r>
              <a:rPr kumimoji="1" lang="en-US" sz="2000" b="1" i="1" baseline="-25000"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x</a:t>
            </a:r>
            <a:endParaRPr kumimoji="1" lang="en-US" sz="2000" b="1" i="1" baseline="-2500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29222014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7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Building Plan</a:t>
            </a:r>
            <a:endParaRPr lang="en-US" dirty="0"/>
          </a:p>
        </p:txBody>
      </p:sp>
      <p:sp>
        <p:nvSpPr>
          <p:cNvPr id="3" name="Content Placeholder 2"/>
          <p:cNvSpPr>
            <a:spLocks noGrp="1"/>
          </p:cNvSpPr>
          <p:nvPr>
            <p:ph idx="1"/>
          </p:nvPr>
        </p:nvSpPr>
        <p:spPr>
          <a:xfrm>
            <a:off x="458788" y="1327150"/>
            <a:ext cx="8378494" cy="1934665"/>
          </a:xfrm>
        </p:spPr>
        <p:txBody>
          <a:bodyPr lIns="0" tIns="0" rIns="0" bIns="0">
            <a:normAutofit/>
          </a:bodyPr>
          <a:lstStyle/>
          <a:p>
            <a:r>
              <a:rPr lang="en-US" sz="2000" dirty="0" smtClean="0">
                <a:solidFill>
                  <a:schemeClr val="bg2"/>
                </a:solidFill>
              </a:rPr>
              <a:t>Eight units on each level</a:t>
            </a:r>
          </a:p>
          <a:p>
            <a:r>
              <a:rPr lang="en-US" sz="2000" dirty="0" smtClean="0">
                <a:solidFill>
                  <a:schemeClr val="bg2"/>
                </a:solidFill>
              </a:rPr>
              <a:t>Overall dimensions of 105’-4” x 65’-0”; Roof has 1’-0” overhang</a:t>
            </a:r>
          </a:p>
          <a:p>
            <a:r>
              <a:rPr lang="en-US" sz="2000" dirty="0" smtClean="0">
                <a:solidFill>
                  <a:schemeClr val="bg2"/>
                </a:solidFill>
              </a:rPr>
              <a:t>Roof framing spans in the N-S direction</a:t>
            </a:r>
          </a:p>
          <a:p>
            <a:r>
              <a:rPr lang="en-US" sz="2000" dirty="0" smtClean="0">
                <a:solidFill>
                  <a:schemeClr val="bg2"/>
                </a:solidFill>
              </a:rPr>
              <a:t>Symmetrical in both directions</a:t>
            </a:r>
            <a:endParaRPr lang="en-US" sz="2000" dirty="0">
              <a:solidFill>
                <a:schemeClr val="bg2"/>
              </a:solidFill>
            </a:endParaRPr>
          </a:p>
        </p:txBody>
      </p:sp>
      <p:pic>
        <p:nvPicPr>
          <p:cNvPr id="4" name="Picture 6"/>
          <p:cNvPicPr>
            <a:picLocks noChangeAspect="1" noChangeArrowheads="1"/>
          </p:cNvPicPr>
          <p:nvPr>
            <p:custDataLst>
              <p:tags r:id="rId2"/>
            </p:custDataLst>
          </p:nvPr>
        </p:nvPicPr>
        <p:blipFill>
          <a:blip r:embed="rId6">
            <a:extLst>
              <a:ext uri="{28A0092B-C50C-407E-A947-70E740481C1C}">
                <a14:useLocalDpi xmlns:a14="http://schemas.microsoft.com/office/drawing/2010/main" val="0"/>
              </a:ext>
            </a:extLst>
          </a:blip>
          <a:srcRect l="7967" t="2409" r="7967" b="2409"/>
          <a:stretch>
            <a:fillRect/>
          </a:stretch>
        </p:blipFill>
        <p:spPr bwMode="auto">
          <a:xfrm>
            <a:off x="1361108" y="2765801"/>
            <a:ext cx="5965052" cy="35496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bwMode="auto">
          <a:xfrm>
            <a:off x="6827441" y="6400800"/>
            <a:ext cx="184665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91440" rIns="0" bIns="0" rtlCol="0">
            <a:spAutoFit/>
          </a:bodyPr>
          <a:lstStyle/>
          <a:p>
            <a:pPr algn="r"/>
            <a:r>
              <a:rPr kumimoji="1" lang="en-US" sz="1200" dirty="0" smtClean="0">
                <a:solidFill>
                  <a:schemeClr val="accent5"/>
                </a:solidFill>
                <a:latin typeface="Arial" panose="020B0604020202020204" pitchFamily="34" charset="0"/>
                <a:cs typeface="Arial" panose="020B0604020202020204" pitchFamily="34" charset="0"/>
              </a:rPr>
              <a:t>DESIGN EXAMPLE SLIDE</a:t>
            </a:r>
            <a:endParaRPr kumimoji="1" lang="en-US" sz="1200" dirty="0">
              <a:solidFill>
                <a:schemeClr val="accent5"/>
              </a:solidFill>
              <a:latin typeface="Arial" panose="020B0604020202020204" pitchFamily="34" charset="0"/>
              <a:cs typeface="Arial" panose="020B0604020202020204" pitchFamily="34" charset="0"/>
            </a:endParaRPr>
          </a:p>
        </p:txBody>
      </p:sp>
      <p:grpSp>
        <p:nvGrpSpPr>
          <p:cNvPr id="6" name="Group 16"/>
          <p:cNvGrpSpPr>
            <a:grpSpLocks/>
          </p:cNvGrpSpPr>
          <p:nvPr>
            <p:custDataLst>
              <p:tags r:id="rId3"/>
            </p:custDataLst>
          </p:nvPr>
        </p:nvGrpSpPr>
        <p:grpSpPr bwMode="auto">
          <a:xfrm>
            <a:off x="7579320" y="4759170"/>
            <a:ext cx="171450" cy="806450"/>
            <a:chOff x="2788" y="1108"/>
            <a:chExt cx="108" cy="508"/>
          </a:xfrm>
        </p:grpSpPr>
        <p:sp>
          <p:nvSpPr>
            <p:cNvPr id="7" name="Line 17"/>
            <p:cNvSpPr>
              <a:spLocks noChangeAspect="1" noChangeShapeType="1"/>
            </p:cNvSpPr>
            <p:nvPr/>
          </p:nvSpPr>
          <p:spPr bwMode="auto">
            <a:xfrm flipV="1">
              <a:off x="2788" y="1362"/>
              <a:ext cx="10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91429" tIns="45714" rIns="91429" bIns="45714"/>
            <a:lstStyle/>
            <a:p>
              <a:endParaRPr lang="en-US"/>
            </a:p>
          </p:txBody>
        </p:sp>
        <p:sp>
          <p:nvSpPr>
            <p:cNvPr id="8" name="Line 18"/>
            <p:cNvSpPr>
              <a:spLocks noChangeAspect="1" noChangeShapeType="1"/>
            </p:cNvSpPr>
            <p:nvPr/>
          </p:nvSpPr>
          <p:spPr bwMode="auto">
            <a:xfrm flipH="1">
              <a:off x="2788" y="1108"/>
              <a:ext cx="55" cy="254"/>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91429" tIns="45714" rIns="91429" bIns="45714"/>
            <a:lstStyle/>
            <a:p>
              <a:endParaRPr lang="en-US"/>
            </a:p>
          </p:txBody>
        </p:sp>
        <p:sp>
          <p:nvSpPr>
            <p:cNvPr id="9" name="Line 19"/>
            <p:cNvSpPr>
              <a:spLocks noChangeAspect="1" noChangeShapeType="1"/>
            </p:cNvSpPr>
            <p:nvPr/>
          </p:nvSpPr>
          <p:spPr bwMode="auto">
            <a:xfrm>
              <a:off x="2843" y="1108"/>
              <a:ext cx="0" cy="50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91429" tIns="45714" rIns="91429" bIns="45714"/>
            <a:lstStyle/>
            <a:p>
              <a:endParaRPr lang="en-US"/>
            </a:p>
          </p:txBody>
        </p:sp>
      </p:grpSp>
      <p:sp>
        <p:nvSpPr>
          <p:cNvPr id="10" name="Text Box 20"/>
          <p:cNvSpPr txBox="1">
            <a:spLocks noChangeArrowheads="1"/>
          </p:cNvSpPr>
          <p:nvPr/>
        </p:nvSpPr>
        <p:spPr bwMode="auto">
          <a:xfrm>
            <a:off x="7317382" y="5048095"/>
            <a:ext cx="690563" cy="725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29" tIns="45714" rIns="91429" bIns="45714">
            <a:spAutoFit/>
          </a:bodyPr>
          <a:lstStyle>
            <a:lvl1pPr eaLnBrk="0" hangingPunct="0">
              <a:defRPr sz="1600">
                <a:solidFill>
                  <a:srgbClr val="4D4D4D"/>
                </a:solidFill>
                <a:latin typeface="Trebuchet MS" pitchFamily="34" charset="0"/>
                <a:cs typeface="Arial" pitchFamily="34" charset="0"/>
              </a:defRPr>
            </a:lvl1pPr>
            <a:lvl2pPr marL="742950" indent="-285750" eaLnBrk="0" hangingPunct="0">
              <a:defRPr sz="1600">
                <a:solidFill>
                  <a:srgbClr val="4D4D4D"/>
                </a:solidFill>
                <a:latin typeface="Trebuchet MS" pitchFamily="34" charset="0"/>
                <a:cs typeface="Arial" pitchFamily="34" charset="0"/>
              </a:defRPr>
            </a:lvl2pPr>
            <a:lvl3pPr marL="1143000" indent="-228600" eaLnBrk="0" hangingPunct="0">
              <a:defRPr sz="1600">
                <a:solidFill>
                  <a:srgbClr val="4D4D4D"/>
                </a:solidFill>
                <a:latin typeface="Trebuchet MS" pitchFamily="34" charset="0"/>
                <a:cs typeface="Arial" pitchFamily="34" charset="0"/>
              </a:defRPr>
            </a:lvl3pPr>
            <a:lvl4pPr marL="1600200" indent="-228600" eaLnBrk="0" hangingPunct="0">
              <a:defRPr sz="1600">
                <a:solidFill>
                  <a:srgbClr val="4D4D4D"/>
                </a:solidFill>
                <a:latin typeface="Trebuchet MS" pitchFamily="34" charset="0"/>
                <a:cs typeface="Arial" pitchFamily="34" charset="0"/>
              </a:defRPr>
            </a:lvl4pPr>
            <a:lvl5pPr marL="2057400" indent="-228600" eaLnBrk="0" hangingPunct="0">
              <a:defRPr sz="1600">
                <a:solidFill>
                  <a:srgbClr val="4D4D4D"/>
                </a:solidFill>
                <a:latin typeface="Trebuchet MS" pitchFamily="34" charset="0"/>
                <a:cs typeface="Arial" pitchFamily="34" charset="0"/>
              </a:defRPr>
            </a:lvl5pPr>
            <a:lvl6pPr marL="2514600" indent="-228600" eaLnBrk="0" fontAlgn="base" hangingPunct="0">
              <a:spcBef>
                <a:spcPct val="0"/>
              </a:spcBef>
              <a:spcAft>
                <a:spcPct val="0"/>
              </a:spcAft>
              <a:defRPr sz="1600">
                <a:solidFill>
                  <a:srgbClr val="4D4D4D"/>
                </a:solidFill>
                <a:latin typeface="Trebuchet MS" pitchFamily="34" charset="0"/>
                <a:cs typeface="Arial" pitchFamily="34" charset="0"/>
              </a:defRPr>
            </a:lvl6pPr>
            <a:lvl7pPr marL="2971800" indent="-228600" eaLnBrk="0" fontAlgn="base" hangingPunct="0">
              <a:spcBef>
                <a:spcPct val="0"/>
              </a:spcBef>
              <a:spcAft>
                <a:spcPct val="0"/>
              </a:spcAft>
              <a:defRPr sz="1600">
                <a:solidFill>
                  <a:srgbClr val="4D4D4D"/>
                </a:solidFill>
                <a:latin typeface="Trebuchet MS" pitchFamily="34" charset="0"/>
                <a:cs typeface="Arial" pitchFamily="34" charset="0"/>
              </a:defRPr>
            </a:lvl7pPr>
            <a:lvl8pPr marL="3429000" indent="-228600" eaLnBrk="0" fontAlgn="base" hangingPunct="0">
              <a:spcBef>
                <a:spcPct val="0"/>
              </a:spcBef>
              <a:spcAft>
                <a:spcPct val="0"/>
              </a:spcAft>
              <a:defRPr sz="1600">
                <a:solidFill>
                  <a:srgbClr val="4D4D4D"/>
                </a:solidFill>
                <a:latin typeface="Trebuchet MS" pitchFamily="34" charset="0"/>
                <a:cs typeface="Arial" pitchFamily="34" charset="0"/>
              </a:defRPr>
            </a:lvl8pPr>
            <a:lvl9pPr marL="3886200" indent="-228600" eaLnBrk="0" fontAlgn="base" hangingPunct="0">
              <a:spcBef>
                <a:spcPct val="0"/>
              </a:spcBef>
              <a:spcAft>
                <a:spcPct val="0"/>
              </a:spcAft>
              <a:defRPr sz="1600">
                <a:solidFill>
                  <a:srgbClr val="4D4D4D"/>
                </a:solidFill>
                <a:latin typeface="Trebuchet MS" pitchFamily="34" charset="0"/>
                <a:cs typeface="Arial" pitchFamily="34" charset="0"/>
              </a:defRPr>
            </a:lvl9pPr>
          </a:lstStyle>
          <a:p>
            <a:pPr algn="ctr" eaLnBrk="1" hangingPunct="1">
              <a:lnSpc>
                <a:spcPct val="130000"/>
              </a:lnSpc>
            </a:pPr>
            <a:r>
              <a:rPr lang="en-US" sz="2200" dirty="0">
                <a:latin typeface="Century Schoolbook" pitchFamily="18" charset="0"/>
              </a:rPr>
              <a:t>N</a:t>
            </a:r>
            <a:br>
              <a:rPr lang="en-US" sz="2200" dirty="0">
                <a:latin typeface="Century Schoolbook" pitchFamily="18" charset="0"/>
              </a:rPr>
            </a:br>
            <a:r>
              <a:rPr lang="en-US" sz="1000" dirty="0"/>
              <a:t>(REF)</a:t>
            </a:r>
            <a:endParaRPr lang="en-US" sz="2000" dirty="0"/>
          </a:p>
        </p:txBody>
      </p:sp>
    </p:spTree>
    <p:custDataLst>
      <p:tags r:id="rId1"/>
    </p:custDataLst>
    <p:extLst>
      <p:ext uri="{BB962C8B-B14F-4D97-AF65-F5344CB8AC3E}">
        <p14:creationId xmlns:p14="http://schemas.microsoft.com/office/powerpoint/2010/main" val="2665000795"/>
      </p:ext>
    </p:extLst>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Load Combinations</a:t>
            </a:r>
            <a:endParaRPr lang="en-US" dirty="0"/>
          </a:p>
        </p:txBody>
      </p:sp>
      <p:sp>
        <p:nvSpPr>
          <p:cNvPr id="3" name="Content Placeholder 2"/>
          <p:cNvSpPr>
            <a:spLocks noGrp="1"/>
          </p:cNvSpPr>
          <p:nvPr>
            <p:ph idx="1"/>
          </p:nvPr>
        </p:nvSpPr>
        <p:spPr>
          <a:xfrm>
            <a:off x="458788" y="2349500"/>
            <a:ext cx="3976687" cy="3783013"/>
          </a:xfrm>
        </p:spPr>
        <p:txBody>
          <a:bodyPr>
            <a:normAutofit/>
          </a:bodyPr>
          <a:lstStyle/>
          <a:p>
            <a:pPr marL="0" indent="0" algn="ctr">
              <a:lnSpc>
                <a:spcPts val="2600"/>
              </a:lnSpc>
              <a:buNone/>
            </a:pPr>
            <a:r>
              <a:rPr lang="en-US" sz="1600" i="1" dirty="0" smtClean="0">
                <a:solidFill>
                  <a:schemeClr val="tx2"/>
                </a:solidFill>
                <a:latin typeface="Cambria Math" panose="02040503050406030204" pitchFamily="18" charset="0"/>
                <a:ea typeface="Cambria Math" panose="02040503050406030204" pitchFamily="18" charset="0"/>
              </a:rPr>
              <a:t>D</a:t>
            </a:r>
            <a:r>
              <a:rPr lang="en-US" sz="1600" dirty="0" smtClean="0">
                <a:solidFill>
                  <a:schemeClr val="tx2"/>
                </a:solidFill>
                <a:latin typeface="Cambria Math" panose="02040503050406030204" pitchFamily="18" charset="0"/>
                <a:ea typeface="Cambria Math" panose="02040503050406030204" pitchFamily="18" charset="0"/>
              </a:rPr>
              <a:t> </a:t>
            </a:r>
            <a:r>
              <a:rPr lang="en-US" sz="1100" dirty="0" smtClean="0">
                <a:solidFill>
                  <a:schemeClr val="tx2"/>
                </a:solidFill>
                <a:latin typeface="Cambria Math" panose="02040503050406030204" pitchFamily="18" charset="0"/>
                <a:ea typeface="Cambria Math" panose="02040503050406030204" pitchFamily="18" charset="0"/>
              </a:rPr>
              <a:t>+</a:t>
            </a:r>
            <a:r>
              <a:rPr lang="en-US" sz="1600" dirty="0" smtClean="0">
                <a:solidFill>
                  <a:schemeClr val="tx2"/>
                </a:solidFill>
                <a:latin typeface="Cambria Math" panose="02040503050406030204" pitchFamily="18" charset="0"/>
                <a:ea typeface="Cambria Math" panose="02040503050406030204" pitchFamily="18" charset="0"/>
              </a:rPr>
              <a:t> </a:t>
            </a:r>
            <a:r>
              <a:rPr lang="en-US" sz="1600" i="1" dirty="0" smtClean="0">
                <a:solidFill>
                  <a:schemeClr val="tx2"/>
                </a:solidFill>
                <a:latin typeface="Cambria Math" panose="02040503050406030204" pitchFamily="18" charset="0"/>
                <a:ea typeface="Cambria Math" panose="02040503050406030204" pitchFamily="18" charset="0"/>
              </a:rPr>
              <a:t>F</a:t>
            </a:r>
          </a:p>
          <a:p>
            <a:pPr marL="0" indent="0" algn="ctr">
              <a:lnSpc>
                <a:spcPts val="2600"/>
              </a:lnSpc>
              <a:buNone/>
            </a:pPr>
            <a:r>
              <a:rPr lang="en-US" sz="1600" i="1" dirty="0" smtClean="0">
                <a:solidFill>
                  <a:schemeClr val="tx2"/>
                </a:solidFill>
                <a:latin typeface="Cambria Math" panose="02040503050406030204" pitchFamily="18" charset="0"/>
                <a:ea typeface="Cambria Math" panose="02040503050406030204" pitchFamily="18" charset="0"/>
              </a:rPr>
              <a:t>D</a:t>
            </a:r>
            <a:r>
              <a:rPr lang="en-US" sz="1600" dirty="0" smtClean="0">
                <a:solidFill>
                  <a:schemeClr val="tx2"/>
                </a:solidFill>
                <a:latin typeface="Cambria Math" panose="02040503050406030204" pitchFamily="18" charset="0"/>
                <a:ea typeface="Cambria Math" panose="02040503050406030204" pitchFamily="18" charset="0"/>
              </a:rPr>
              <a:t> </a:t>
            </a:r>
            <a:r>
              <a:rPr lang="en-US" sz="1100" dirty="0" smtClean="0">
                <a:solidFill>
                  <a:schemeClr val="tx2"/>
                </a:solidFill>
                <a:latin typeface="Cambria Math" panose="02040503050406030204" pitchFamily="18" charset="0"/>
                <a:ea typeface="Cambria Math" panose="02040503050406030204" pitchFamily="18" charset="0"/>
              </a:rPr>
              <a:t>+</a:t>
            </a:r>
            <a:r>
              <a:rPr lang="en-US" sz="1600" dirty="0" smtClean="0">
                <a:solidFill>
                  <a:schemeClr val="tx2"/>
                </a:solidFill>
                <a:latin typeface="Cambria Math" panose="02040503050406030204" pitchFamily="18" charset="0"/>
                <a:ea typeface="Cambria Math" panose="02040503050406030204" pitchFamily="18" charset="0"/>
              </a:rPr>
              <a:t> </a:t>
            </a:r>
            <a:r>
              <a:rPr lang="en-US" sz="1600" i="1" dirty="0" smtClean="0">
                <a:solidFill>
                  <a:schemeClr val="tx2"/>
                </a:solidFill>
                <a:latin typeface="Cambria Math" panose="02040503050406030204" pitchFamily="18" charset="0"/>
                <a:ea typeface="Cambria Math" panose="02040503050406030204" pitchFamily="18" charset="0"/>
              </a:rPr>
              <a:t>L</a:t>
            </a:r>
            <a:r>
              <a:rPr lang="en-US" sz="1600" dirty="0" smtClean="0">
                <a:solidFill>
                  <a:schemeClr val="tx2"/>
                </a:solidFill>
                <a:latin typeface="Cambria Math" panose="02040503050406030204" pitchFamily="18" charset="0"/>
                <a:ea typeface="Cambria Math" panose="02040503050406030204" pitchFamily="18" charset="0"/>
              </a:rPr>
              <a:t> </a:t>
            </a:r>
            <a:r>
              <a:rPr lang="en-US" sz="1100" dirty="0" smtClean="0">
                <a:solidFill>
                  <a:schemeClr val="tx2"/>
                </a:solidFill>
                <a:latin typeface="Cambria Math" panose="02040503050406030204" pitchFamily="18" charset="0"/>
                <a:ea typeface="Cambria Math" panose="02040503050406030204" pitchFamily="18" charset="0"/>
              </a:rPr>
              <a:t>+</a:t>
            </a:r>
            <a:r>
              <a:rPr lang="en-US" sz="1600" dirty="0" smtClean="0">
                <a:solidFill>
                  <a:schemeClr val="tx2"/>
                </a:solidFill>
                <a:latin typeface="Cambria Math" panose="02040503050406030204" pitchFamily="18" charset="0"/>
                <a:ea typeface="Cambria Math" panose="02040503050406030204" pitchFamily="18" charset="0"/>
              </a:rPr>
              <a:t> </a:t>
            </a:r>
            <a:r>
              <a:rPr lang="en-US" sz="1600" i="1" dirty="0" smtClean="0">
                <a:solidFill>
                  <a:schemeClr val="tx2"/>
                </a:solidFill>
                <a:latin typeface="Cambria Math" panose="02040503050406030204" pitchFamily="18" charset="0"/>
                <a:ea typeface="Cambria Math" panose="02040503050406030204" pitchFamily="18" charset="0"/>
              </a:rPr>
              <a:t>H</a:t>
            </a:r>
            <a:r>
              <a:rPr lang="en-US" sz="1600" dirty="0" smtClean="0">
                <a:solidFill>
                  <a:schemeClr val="tx2"/>
                </a:solidFill>
                <a:latin typeface="Cambria Math" panose="02040503050406030204" pitchFamily="18" charset="0"/>
                <a:ea typeface="Cambria Math" panose="02040503050406030204" pitchFamily="18" charset="0"/>
              </a:rPr>
              <a:t> </a:t>
            </a:r>
            <a:r>
              <a:rPr lang="en-US" sz="1100" dirty="0" smtClean="0">
                <a:solidFill>
                  <a:schemeClr val="tx2"/>
                </a:solidFill>
                <a:latin typeface="Cambria Math" panose="02040503050406030204" pitchFamily="18" charset="0"/>
                <a:ea typeface="Cambria Math" panose="02040503050406030204" pitchFamily="18" charset="0"/>
              </a:rPr>
              <a:t>+</a:t>
            </a:r>
            <a:r>
              <a:rPr lang="en-US" sz="1600" dirty="0" smtClean="0">
                <a:solidFill>
                  <a:schemeClr val="tx2"/>
                </a:solidFill>
                <a:latin typeface="Cambria Math" panose="02040503050406030204" pitchFamily="18" charset="0"/>
                <a:ea typeface="Cambria Math" panose="02040503050406030204" pitchFamily="18" charset="0"/>
              </a:rPr>
              <a:t> </a:t>
            </a:r>
            <a:r>
              <a:rPr lang="en-US" sz="1600" i="1" dirty="0" smtClean="0">
                <a:solidFill>
                  <a:schemeClr val="tx2"/>
                </a:solidFill>
                <a:latin typeface="Cambria Math" panose="02040503050406030204" pitchFamily="18" charset="0"/>
                <a:ea typeface="Cambria Math" panose="02040503050406030204" pitchFamily="18" charset="0"/>
              </a:rPr>
              <a:t>F</a:t>
            </a:r>
          </a:p>
          <a:p>
            <a:pPr marL="0" indent="0" algn="ctr">
              <a:lnSpc>
                <a:spcPts val="2600"/>
              </a:lnSpc>
              <a:buNone/>
            </a:pPr>
            <a:r>
              <a:rPr lang="en-US" sz="1600" i="1" dirty="0" smtClean="0">
                <a:solidFill>
                  <a:schemeClr val="tx2"/>
                </a:solidFill>
                <a:latin typeface="Cambria Math" panose="02040503050406030204" pitchFamily="18" charset="0"/>
                <a:ea typeface="Cambria Math" panose="02040503050406030204" pitchFamily="18" charset="0"/>
              </a:rPr>
              <a:t>D</a:t>
            </a:r>
            <a:r>
              <a:rPr lang="en-US" sz="1600" dirty="0" smtClean="0">
                <a:solidFill>
                  <a:schemeClr val="tx2"/>
                </a:solidFill>
                <a:latin typeface="Cambria Math" panose="02040503050406030204" pitchFamily="18" charset="0"/>
                <a:ea typeface="Cambria Math" panose="02040503050406030204" pitchFamily="18" charset="0"/>
              </a:rPr>
              <a:t> </a:t>
            </a:r>
            <a:r>
              <a:rPr lang="en-US" sz="1100" dirty="0" smtClean="0">
                <a:solidFill>
                  <a:schemeClr val="tx2"/>
                </a:solidFill>
                <a:latin typeface="Cambria Math" panose="02040503050406030204" pitchFamily="18" charset="0"/>
                <a:ea typeface="Cambria Math" panose="02040503050406030204" pitchFamily="18" charset="0"/>
              </a:rPr>
              <a:t>+</a:t>
            </a:r>
            <a:r>
              <a:rPr lang="en-US" sz="1600" dirty="0" smtClean="0">
                <a:solidFill>
                  <a:schemeClr val="tx2"/>
                </a:solidFill>
                <a:latin typeface="Cambria Math" panose="02040503050406030204" pitchFamily="18" charset="0"/>
                <a:ea typeface="Cambria Math" panose="02040503050406030204" pitchFamily="18" charset="0"/>
              </a:rPr>
              <a:t> </a:t>
            </a:r>
            <a:r>
              <a:rPr lang="en-US" sz="1600" i="1" dirty="0" smtClean="0">
                <a:solidFill>
                  <a:schemeClr val="tx2"/>
                </a:solidFill>
                <a:latin typeface="Cambria Math" panose="02040503050406030204" pitchFamily="18" charset="0"/>
                <a:ea typeface="Cambria Math" panose="02040503050406030204" pitchFamily="18" charset="0"/>
              </a:rPr>
              <a:t>H</a:t>
            </a:r>
            <a:r>
              <a:rPr lang="en-US" sz="1600" dirty="0" smtClean="0">
                <a:solidFill>
                  <a:schemeClr val="tx2"/>
                </a:solidFill>
                <a:latin typeface="Cambria Math" panose="02040503050406030204" pitchFamily="18" charset="0"/>
                <a:ea typeface="Cambria Math" panose="02040503050406030204" pitchFamily="18" charset="0"/>
              </a:rPr>
              <a:t> </a:t>
            </a:r>
            <a:r>
              <a:rPr lang="en-US" sz="1100" dirty="0" smtClean="0">
                <a:solidFill>
                  <a:schemeClr val="tx2"/>
                </a:solidFill>
                <a:latin typeface="Cambria Math" panose="02040503050406030204" pitchFamily="18" charset="0"/>
                <a:ea typeface="Cambria Math" panose="02040503050406030204" pitchFamily="18" charset="0"/>
              </a:rPr>
              <a:t>+</a:t>
            </a:r>
            <a:r>
              <a:rPr lang="en-US" sz="1600" dirty="0" smtClean="0">
                <a:solidFill>
                  <a:schemeClr val="tx2"/>
                </a:solidFill>
                <a:latin typeface="Cambria Math" panose="02040503050406030204" pitchFamily="18" charset="0"/>
                <a:ea typeface="Cambria Math" panose="02040503050406030204" pitchFamily="18" charset="0"/>
              </a:rPr>
              <a:t> </a:t>
            </a:r>
            <a:r>
              <a:rPr lang="en-US" sz="1600" i="1" dirty="0" smtClean="0">
                <a:solidFill>
                  <a:schemeClr val="tx2"/>
                </a:solidFill>
                <a:latin typeface="Cambria Math" panose="02040503050406030204" pitchFamily="18" charset="0"/>
                <a:ea typeface="Cambria Math" panose="02040503050406030204" pitchFamily="18" charset="0"/>
              </a:rPr>
              <a:t>F</a:t>
            </a:r>
            <a:r>
              <a:rPr lang="en-US" sz="1600" dirty="0" smtClean="0">
                <a:solidFill>
                  <a:schemeClr val="tx2"/>
                </a:solidFill>
                <a:latin typeface="Cambria Math" panose="02040503050406030204" pitchFamily="18" charset="0"/>
                <a:ea typeface="Cambria Math" panose="02040503050406030204" pitchFamily="18" charset="0"/>
              </a:rPr>
              <a:t> </a:t>
            </a:r>
            <a:r>
              <a:rPr lang="en-US" sz="1100" dirty="0" smtClean="0">
                <a:solidFill>
                  <a:schemeClr val="tx2"/>
                </a:solidFill>
                <a:latin typeface="Cambria Math" panose="02040503050406030204" pitchFamily="18" charset="0"/>
                <a:ea typeface="Cambria Math" panose="02040503050406030204" pitchFamily="18" charset="0"/>
              </a:rPr>
              <a:t>+</a:t>
            </a:r>
            <a:r>
              <a:rPr lang="en-US" sz="1600" dirty="0" smtClean="0">
                <a:solidFill>
                  <a:schemeClr val="tx2"/>
                </a:solidFill>
                <a:latin typeface="Cambria Math" panose="02040503050406030204" pitchFamily="18" charset="0"/>
                <a:ea typeface="Cambria Math" panose="02040503050406030204" pitchFamily="18" charset="0"/>
              </a:rPr>
              <a:t> (</a:t>
            </a:r>
            <a:r>
              <a:rPr lang="en-US" sz="1600" i="1" dirty="0" err="1" smtClean="0">
                <a:solidFill>
                  <a:schemeClr val="tx2"/>
                </a:solidFill>
                <a:latin typeface="Cambria Math" panose="02040503050406030204" pitchFamily="18" charset="0"/>
                <a:ea typeface="Cambria Math" panose="02040503050406030204" pitchFamily="18" charset="0"/>
              </a:rPr>
              <a:t>L</a:t>
            </a:r>
            <a:r>
              <a:rPr lang="en-US" sz="1600" i="1" baseline="-25000" dirty="0" err="1" smtClean="0">
                <a:solidFill>
                  <a:schemeClr val="tx2"/>
                </a:solidFill>
                <a:latin typeface="Cambria Math" panose="02040503050406030204" pitchFamily="18" charset="0"/>
                <a:ea typeface="Cambria Math" panose="02040503050406030204" pitchFamily="18" charset="0"/>
              </a:rPr>
              <a:t>r</a:t>
            </a:r>
            <a:r>
              <a:rPr lang="en-US" sz="1600" dirty="0" smtClean="0">
                <a:solidFill>
                  <a:schemeClr val="tx2"/>
                </a:solidFill>
                <a:latin typeface="Cambria Math" panose="02040503050406030204" pitchFamily="18" charset="0"/>
                <a:ea typeface="Cambria Math" panose="02040503050406030204" pitchFamily="18" charset="0"/>
              </a:rPr>
              <a:t> </a:t>
            </a:r>
            <a:r>
              <a:rPr lang="en-US" sz="1100" i="1" dirty="0" smtClean="0">
                <a:solidFill>
                  <a:schemeClr val="tx2"/>
                </a:solidFill>
                <a:latin typeface="Cambria Math" panose="02040503050406030204" pitchFamily="18" charset="0"/>
                <a:ea typeface="Cambria Math" panose="02040503050406030204" pitchFamily="18" charset="0"/>
              </a:rPr>
              <a:t>or</a:t>
            </a:r>
            <a:r>
              <a:rPr lang="en-US" sz="1600" dirty="0" smtClean="0">
                <a:solidFill>
                  <a:schemeClr val="tx2"/>
                </a:solidFill>
                <a:latin typeface="Cambria Math" panose="02040503050406030204" pitchFamily="18" charset="0"/>
                <a:ea typeface="Cambria Math" panose="02040503050406030204" pitchFamily="18" charset="0"/>
              </a:rPr>
              <a:t> </a:t>
            </a:r>
            <a:r>
              <a:rPr lang="en-US" sz="1600" i="1" dirty="0" smtClean="0">
                <a:solidFill>
                  <a:schemeClr val="tx2"/>
                </a:solidFill>
                <a:latin typeface="Cambria Math" panose="02040503050406030204" pitchFamily="18" charset="0"/>
                <a:ea typeface="Cambria Math" panose="02040503050406030204" pitchFamily="18" charset="0"/>
              </a:rPr>
              <a:t>S</a:t>
            </a:r>
            <a:r>
              <a:rPr lang="en-US" sz="1600" dirty="0" smtClean="0">
                <a:solidFill>
                  <a:schemeClr val="tx2"/>
                </a:solidFill>
                <a:latin typeface="Cambria Math" panose="02040503050406030204" pitchFamily="18" charset="0"/>
                <a:ea typeface="Cambria Math" panose="02040503050406030204" pitchFamily="18" charset="0"/>
              </a:rPr>
              <a:t> </a:t>
            </a:r>
            <a:r>
              <a:rPr lang="en-US" sz="1100" i="1" dirty="0" smtClean="0">
                <a:solidFill>
                  <a:schemeClr val="tx2"/>
                </a:solidFill>
                <a:latin typeface="Cambria Math" panose="02040503050406030204" pitchFamily="18" charset="0"/>
                <a:ea typeface="Cambria Math" panose="02040503050406030204" pitchFamily="18" charset="0"/>
              </a:rPr>
              <a:t>or</a:t>
            </a:r>
            <a:r>
              <a:rPr lang="en-US" sz="1600" dirty="0" smtClean="0">
                <a:solidFill>
                  <a:schemeClr val="tx2"/>
                </a:solidFill>
                <a:latin typeface="Cambria Math" panose="02040503050406030204" pitchFamily="18" charset="0"/>
                <a:ea typeface="Cambria Math" panose="02040503050406030204" pitchFamily="18" charset="0"/>
              </a:rPr>
              <a:t> </a:t>
            </a:r>
            <a:r>
              <a:rPr lang="en-US" sz="1600" i="1" dirty="0" smtClean="0">
                <a:solidFill>
                  <a:schemeClr val="tx2"/>
                </a:solidFill>
                <a:latin typeface="Cambria Math" panose="02040503050406030204" pitchFamily="18" charset="0"/>
                <a:ea typeface="Cambria Math" panose="02040503050406030204" pitchFamily="18" charset="0"/>
              </a:rPr>
              <a:t>R </a:t>
            </a:r>
            <a:r>
              <a:rPr lang="en-US" sz="1600" dirty="0" smtClean="0">
                <a:solidFill>
                  <a:schemeClr val="tx2"/>
                </a:solidFill>
                <a:latin typeface="Cambria Math" panose="02040503050406030204" pitchFamily="18" charset="0"/>
                <a:ea typeface="Cambria Math" panose="02040503050406030204" pitchFamily="18" charset="0"/>
              </a:rPr>
              <a:t>)</a:t>
            </a:r>
          </a:p>
          <a:p>
            <a:pPr marL="0" indent="0" algn="ctr">
              <a:lnSpc>
                <a:spcPts val="2600"/>
              </a:lnSpc>
              <a:buNone/>
            </a:pPr>
            <a:r>
              <a:rPr lang="en-US" sz="1600" i="1" dirty="0" smtClean="0">
                <a:solidFill>
                  <a:schemeClr val="tx2"/>
                </a:solidFill>
                <a:latin typeface="Cambria Math" panose="02040503050406030204" pitchFamily="18" charset="0"/>
                <a:ea typeface="Cambria Math" panose="02040503050406030204" pitchFamily="18" charset="0"/>
              </a:rPr>
              <a:t>D</a:t>
            </a:r>
            <a:r>
              <a:rPr lang="en-US" sz="1600" dirty="0" smtClean="0">
                <a:solidFill>
                  <a:schemeClr val="tx2"/>
                </a:solidFill>
                <a:latin typeface="Cambria Math" panose="02040503050406030204" pitchFamily="18" charset="0"/>
                <a:ea typeface="Cambria Math" panose="02040503050406030204" pitchFamily="18" charset="0"/>
              </a:rPr>
              <a:t> </a:t>
            </a:r>
            <a:r>
              <a:rPr lang="en-US" sz="1100" dirty="0" smtClean="0">
                <a:solidFill>
                  <a:schemeClr val="tx2"/>
                </a:solidFill>
                <a:latin typeface="Cambria Math" panose="02040503050406030204" pitchFamily="18" charset="0"/>
                <a:ea typeface="Cambria Math" panose="02040503050406030204" pitchFamily="18" charset="0"/>
              </a:rPr>
              <a:t>+</a:t>
            </a:r>
            <a:r>
              <a:rPr lang="en-US" sz="1600" dirty="0" smtClean="0">
                <a:solidFill>
                  <a:schemeClr val="tx2"/>
                </a:solidFill>
                <a:latin typeface="Cambria Math" panose="02040503050406030204" pitchFamily="18" charset="0"/>
                <a:ea typeface="Cambria Math" panose="02040503050406030204" pitchFamily="18" charset="0"/>
              </a:rPr>
              <a:t> </a:t>
            </a:r>
            <a:r>
              <a:rPr lang="en-US" sz="1600" i="1" dirty="0" smtClean="0">
                <a:solidFill>
                  <a:schemeClr val="tx2"/>
                </a:solidFill>
                <a:latin typeface="Cambria Math" panose="02040503050406030204" pitchFamily="18" charset="0"/>
                <a:ea typeface="Cambria Math" panose="02040503050406030204" pitchFamily="18" charset="0"/>
              </a:rPr>
              <a:t>H</a:t>
            </a:r>
            <a:r>
              <a:rPr lang="en-US" sz="1600" dirty="0" smtClean="0">
                <a:solidFill>
                  <a:schemeClr val="tx2"/>
                </a:solidFill>
                <a:latin typeface="Cambria Math" panose="02040503050406030204" pitchFamily="18" charset="0"/>
                <a:ea typeface="Cambria Math" panose="02040503050406030204" pitchFamily="18" charset="0"/>
              </a:rPr>
              <a:t> </a:t>
            </a:r>
            <a:r>
              <a:rPr lang="en-US" sz="1100" dirty="0" smtClean="0">
                <a:solidFill>
                  <a:schemeClr val="tx2"/>
                </a:solidFill>
                <a:latin typeface="Cambria Math" panose="02040503050406030204" pitchFamily="18" charset="0"/>
                <a:ea typeface="Cambria Math" panose="02040503050406030204" pitchFamily="18" charset="0"/>
              </a:rPr>
              <a:t>+</a:t>
            </a:r>
            <a:r>
              <a:rPr lang="en-US" sz="1600" dirty="0" smtClean="0">
                <a:solidFill>
                  <a:schemeClr val="tx2"/>
                </a:solidFill>
                <a:latin typeface="Cambria Math" panose="02040503050406030204" pitchFamily="18" charset="0"/>
                <a:ea typeface="Cambria Math" panose="02040503050406030204" pitchFamily="18" charset="0"/>
              </a:rPr>
              <a:t> </a:t>
            </a:r>
            <a:r>
              <a:rPr lang="en-US" sz="1600" i="1" dirty="0" smtClean="0">
                <a:solidFill>
                  <a:schemeClr val="tx2"/>
                </a:solidFill>
                <a:latin typeface="Cambria Math" panose="02040503050406030204" pitchFamily="18" charset="0"/>
                <a:ea typeface="Cambria Math" panose="02040503050406030204" pitchFamily="18" charset="0"/>
              </a:rPr>
              <a:t>F</a:t>
            </a:r>
            <a:r>
              <a:rPr lang="en-US" sz="1600" dirty="0" smtClean="0">
                <a:solidFill>
                  <a:schemeClr val="tx2"/>
                </a:solidFill>
                <a:latin typeface="Cambria Math" panose="02040503050406030204" pitchFamily="18" charset="0"/>
                <a:ea typeface="Cambria Math" panose="02040503050406030204" pitchFamily="18" charset="0"/>
              </a:rPr>
              <a:t> </a:t>
            </a:r>
            <a:r>
              <a:rPr lang="en-US" sz="1100" dirty="0" smtClean="0">
                <a:solidFill>
                  <a:schemeClr val="tx2"/>
                </a:solidFill>
                <a:latin typeface="Cambria Math" panose="02040503050406030204" pitchFamily="18" charset="0"/>
                <a:ea typeface="Cambria Math" panose="02040503050406030204" pitchFamily="18" charset="0"/>
              </a:rPr>
              <a:t>+</a:t>
            </a:r>
            <a:r>
              <a:rPr lang="en-US" sz="1600" dirty="0" smtClean="0">
                <a:solidFill>
                  <a:schemeClr val="tx2"/>
                </a:solidFill>
                <a:latin typeface="Cambria Math" panose="02040503050406030204" pitchFamily="18" charset="0"/>
                <a:ea typeface="Cambria Math" panose="02040503050406030204" pitchFamily="18" charset="0"/>
              </a:rPr>
              <a:t> 0.75(</a:t>
            </a:r>
            <a:r>
              <a:rPr lang="en-US" sz="1600" i="1" dirty="0" smtClean="0">
                <a:solidFill>
                  <a:schemeClr val="tx2"/>
                </a:solidFill>
                <a:latin typeface="Cambria Math" panose="02040503050406030204" pitchFamily="18" charset="0"/>
                <a:ea typeface="Cambria Math" panose="02040503050406030204" pitchFamily="18" charset="0"/>
              </a:rPr>
              <a:t>L </a:t>
            </a:r>
            <a:r>
              <a:rPr lang="en-US" sz="1600" dirty="0" smtClean="0">
                <a:solidFill>
                  <a:schemeClr val="tx2"/>
                </a:solidFill>
                <a:latin typeface="Cambria Math" panose="02040503050406030204" pitchFamily="18" charset="0"/>
                <a:ea typeface="Cambria Math" panose="02040503050406030204" pitchFamily="18" charset="0"/>
              </a:rPr>
              <a:t>) </a:t>
            </a:r>
            <a:r>
              <a:rPr lang="en-US" sz="1100" dirty="0" smtClean="0">
                <a:solidFill>
                  <a:schemeClr val="tx2"/>
                </a:solidFill>
                <a:latin typeface="Cambria Math" panose="02040503050406030204" pitchFamily="18" charset="0"/>
                <a:ea typeface="Cambria Math" panose="02040503050406030204" pitchFamily="18" charset="0"/>
              </a:rPr>
              <a:t>+</a:t>
            </a:r>
            <a:r>
              <a:rPr lang="en-US" sz="1600" dirty="0" smtClean="0">
                <a:solidFill>
                  <a:schemeClr val="tx2"/>
                </a:solidFill>
                <a:latin typeface="Cambria Math" panose="02040503050406030204" pitchFamily="18" charset="0"/>
                <a:ea typeface="Cambria Math" panose="02040503050406030204" pitchFamily="18" charset="0"/>
              </a:rPr>
              <a:t> 0.75(</a:t>
            </a:r>
            <a:r>
              <a:rPr lang="en-US" sz="1600" i="1" dirty="0" err="1" smtClean="0">
                <a:solidFill>
                  <a:schemeClr val="tx2"/>
                </a:solidFill>
                <a:latin typeface="Cambria Math" panose="02040503050406030204" pitchFamily="18" charset="0"/>
                <a:ea typeface="Cambria Math" panose="02040503050406030204" pitchFamily="18" charset="0"/>
              </a:rPr>
              <a:t>L</a:t>
            </a:r>
            <a:r>
              <a:rPr lang="en-US" sz="1600" i="1" baseline="-25000" dirty="0" err="1" smtClean="0">
                <a:solidFill>
                  <a:schemeClr val="tx2"/>
                </a:solidFill>
                <a:latin typeface="Cambria Math" panose="02040503050406030204" pitchFamily="18" charset="0"/>
                <a:ea typeface="Cambria Math" panose="02040503050406030204" pitchFamily="18" charset="0"/>
              </a:rPr>
              <a:t>r</a:t>
            </a:r>
            <a:r>
              <a:rPr lang="en-US" sz="1600" dirty="0" smtClean="0">
                <a:solidFill>
                  <a:schemeClr val="tx2"/>
                </a:solidFill>
                <a:latin typeface="Cambria Math" panose="02040503050406030204" pitchFamily="18" charset="0"/>
                <a:ea typeface="Cambria Math" panose="02040503050406030204" pitchFamily="18" charset="0"/>
              </a:rPr>
              <a:t> </a:t>
            </a:r>
            <a:r>
              <a:rPr lang="en-US" sz="1100" i="1" dirty="0" smtClean="0">
                <a:solidFill>
                  <a:schemeClr val="tx2"/>
                </a:solidFill>
                <a:latin typeface="Cambria Math" panose="02040503050406030204" pitchFamily="18" charset="0"/>
                <a:ea typeface="Cambria Math" panose="02040503050406030204" pitchFamily="18" charset="0"/>
              </a:rPr>
              <a:t>or</a:t>
            </a:r>
            <a:r>
              <a:rPr lang="en-US" sz="1600" dirty="0" smtClean="0">
                <a:solidFill>
                  <a:schemeClr val="tx2"/>
                </a:solidFill>
                <a:latin typeface="Cambria Math" panose="02040503050406030204" pitchFamily="18" charset="0"/>
                <a:ea typeface="Cambria Math" panose="02040503050406030204" pitchFamily="18" charset="0"/>
              </a:rPr>
              <a:t> </a:t>
            </a:r>
            <a:r>
              <a:rPr lang="en-US" sz="1600" i="1" dirty="0" smtClean="0">
                <a:solidFill>
                  <a:schemeClr val="tx2"/>
                </a:solidFill>
                <a:latin typeface="Cambria Math" panose="02040503050406030204" pitchFamily="18" charset="0"/>
                <a:ea typeface="Cambria Math" panose="02040503050406030204" pitchFamily="18" charset="0"/>
              </a:rPr>
              <a:t>S</a:t>
            </a:r>
            <a:r>
              <a:rPr lang="en-US" sz="1600" dirty="0" smtClean="0">
                <a:solidFill>
                  <a:schemeClr val="tx2"/>
                </a:solidFill>
                <a:latin typeface="Cambria Math" panose="02040503050406030204" pitchFamily="18" charset="0"/>
                <a:ea typeface="Cambria Math" panose="02040503050406030204" pitchFamily="18" charset="0"/>
              </a:rPr>
              <a:t> </a:t>
            </a:r>
            <a:r>
              <a:rPr lang="en-US" sz="1100" i="1" dirty="0" smtClean="0">
                <a:solidFill>
                  <a:schemeClr val="tx2"/>
                </a:solidFill>
                <a:latin typeface="Cambria Math" panose="02040503050406030204" pitchFamily="18" charset="0"/>
                <a:ea typeface="Cambria Math" panose="02040503050406030204" pitchFamily="18" charset="0"/>
              </a:rPr>
              <a:t>or</a:t>
            </a:r>
            <a:r>
              <a:rPr lang="en-US" sz="1600" dirty="0" smtClean="0">
                <a:solidFill>
                  <a:schemeClr val="tx2"/>
                </a:solidFill>
                <a:latin typeface="Cambria Math" panose="02040503050406030204" pitchFamily="18" charset="0"/>
                <a:ea typeface="Cambria Math" panose="02040503050406030204" pitchFamily="18" charset="0"/>
              </a:rPr>
              <a:t> </a:t>
            </a:r>
            <a:r>
              <a:rPr lang="en-US" sz="1600" i="1" dirty="0" smtClean="0">
                <a:solidFill>
                  <a:schemeClr val="tx2"/>
                </a:solidFill>
                <a:latin typeface="Cambria Math" panose="02040503050406030204" pitchFamily="18" charset="0"/>
                <a:ea typeface="Cambria Math" panose="02040503050406030204" pitchFamily="18" charset="0"/>
              </a:rPr>
              <a:t>R </a:t>
            </a:r>
            <a:r>
              <a:rPr lang="en-US" sz="1600" dirty="0" smtClean="0">
                <a:solidFill>
                  <a:schemeClr val="tx2"/>
                </a:solidFill>
                <a:latin typeface="Cambria Math" panose="02040503050406030204" pitchFamily="18" charset="0"/>
                <a:ea typeface="Cambria Math" panose="02040503050406030204" pitchFamily="18" charset="0"/>
              </a:rPr>
              <a:t>)</a:t>
            </a:r>
          </a:p>
          <a:p>
            <a:pPr marL="0" indent="0" algn="ctr">
              <a:lnSpc>
                <a:spcPts val="2600"/>
              </a:lnSpc>
              <a:buNone/>
            </a:pPr>
            <a:r>
              <a:rPr lang="en-US" sz="1600" i="1" dirty="0" smtClean="0">
                <a:solidFill>
                  <a:schemeClr val="tx2"/>
                </a:solidFill>
                <a:latin typeface="Cambria Math" panose="02040503050406030204" pitchFamily="18" charset="0"/>
                <a:ea typeface="Cambria Math" panose="02040503050406030204" pitchFamily="18" charset="0"/>
              </a:rPr>
              <a:t>D</a:t>
            </a:r>
            <a:r>
              <a:rPr lang="en-US" sz="1600" dirty="0" smtClean="0">
                <a:solidFill>
                  <a:schemeClr val="tx2"/>
                </a:solidFill>
                <a:latin typeface="Cambria Math" panose="02040503050406030204" pitchFamily="18" charset="0"/>
                <a:ea typeface="Cambria Math" panose="02040503050406030204" pitchFamily="18" charset="0"/>
              </a:rPr>
              <a:t> </a:t>
            </a:r>
            <a:r>
              <a:rPr lang="en-US" sz="1100" dirty="0" smtClean="0">
                <a:solidFill>
                  <a:schemeClr val="tx2"/>
                </a:solidFill>
                <a:latin typeface="Cambria Math" panose="02040503050406030204" pitchFamily="18" charset="0"/>
                <a:ea typeface="Cambria Math" panose="02040503050406030204" pitchFamily="18" charset="0"/>
              </a:rPr>
              <a:t>+</a:t>
            </a:r>
            <a:r>
              <a:rPr lang="en-US" sz="1600" dirty="0" smtClean="0">
                <a:solidFill>
                  <a:schemeClr val="tx2"/>
                </a:solidFill>
                <a:latin typeface="Cambria Math" panose="02040503050406030204" pitchFamily="18" charset="0"/>
                <a:ea typeface="Cambria Math" panose="02040503050406030204" pitchFamily="18" charset="0"/>
              </a:rPr>
              <a:t> </a:t>
            </a:r>
            <a:r>
              <a:rPr lang="en-US" sz="1600" i="1" dirty="0" smtClean="0">
                <a:solidFill>
                  <a:schemeClr val="tx2"/>
                </a:solidFill>
                <a:latin typeface="Cambria Math" panose="02040503050406030204" pitchFamily="18" charset="0"/>
                <a:ea typeface="Cambria Math" panose="02040503050406030204" pitchFamily="18" charset="0"/>
              </a:rPr>
              <a:t>H</a:t>
            </a:r>
            <a:r>
              <a:rPr lang="en-US" sz="1600" dirty="0" smtClean="0">
                <a:solidFill>
                  <a:schemeClr val="tx2"/>
                </a:solidFill>
                <a:latin typeface="Cambria Math" panose="02040503050406030204" pitchFamily="18" charset="0"/>
                <a:ea typeface="Cambria Math" panose="02040503050406030204" pitchFamily="18" charset="0"/>
              </a:rPr>
              <a:t> </a:t>
            </a:r>
            <a:r>
              <a:rPr lang="en-US" sz="1100" dirty="0" smtClean="0">
                <a:solidFill>
                  <a:schemeClr val="tx2"/>
                </a:solidFill>
                <a:latin typeface="Cambria Math" panose="02040503050406030204" pitchFamily="18" charset="0"/>
                <a:ea typeface="Cambria Math" panose="02040503050406030204" pitchFamily="18" charset="0"/>
              </a:rPr>
              <a:t>+</a:t>
            </a:r>
            <a:r>
              <a:rPr lang="en-US" sz="1600" dirty="0" smtClean="0">
                <a:solidFill>
                  <a:schemeClr val="tx2"/>
                </a:solidFill>
                <a:latin typeface="Cambria Math" panose="02040503050406030204" pitchFamily="18" charset="0"/>
                <a:ea typeface="Cambria Math" panose="02040503050406030204" pitchFamily="18" charset="0"/>
              </a:rPr>
              <a:t> </a:t>
            </a:r>
            <a:r>
              <a:rPr lang="en-US" sz="1600" i="1" dirty="0" smtClean="0">
                <a:solidFill>
                  <a:schemeClr val="tx2"/>
                </a:solidFill>
                <a:latin typeface="Cambria Math" panose="02040503050406030204" pitchFamily="18" charset="0"/>
                <a:ea typeface="Cambria Math" panose="02040503050406030204" pitchFamily="18" charset="0"/>
              </a:rPr>
              <a:t>F</a:t>
            </a:r>
            <a:r>
              <a:rPr lang="en-US" sz="1600" dirty="0">
                <a:solidFill>
                  <a:schemeClr val="tx2"/>
                </a:solidFill>
                <a:latin typeface="Cambria Math" panose="02040503050406030204" pitchFamily="18" charset="0"/>
                <a:ea typeface="Cambria Math" panose="02040503050406030204" pitchFamily="18" charset="0"/>
              </a:rPr>
              <a:t> + </a:t>
            </a:r>
            <a:r>
              <a:rPr lang="en-US" sz="1600" dirty="0" smtClean="0">
                <a:solidFill>
                  <a:schemeClr val="tx2"/>
                </a:solidFill>
                <a:latin typeface="Cambria Math" panose="02040503050406030204" pitchFamily="18" charset="0"/>
                <a:ea typeface="Cambria Math" panose="02040503050406030204" pitchFamily="18" charset="0"/>
              </a:rPr>
              <a:t>(0.6</a:t>
            </a:r>
            <a:r>
              <a:rPr lang="en-US" sz="1600" i="1" dirty="0" smtClean="0">
                <a:solidFill>
                  <a:schemeClr val="tx2"/>
                </a:solidFill>
                <a:latin typeface="Cambria Math" panose="02040503050406030204" pitchFamily="18" charset="0"/>
                <a:ea typeface="Cambria Math" panose="02040503050406030204" pitchFamily="18" charset="0"/>
              </a:rPr>
              <a:t>W</a:t>
            </a:r>
            <a:r>
              <a:rPr lang="en-US" sz="1600" dirty="0" smtClean="0">
                <a:solidFill>
                  <a:schemeClr val="tx2"/>
                </a:solidFill>
                <a:latin typeface="Cambria Math" panose="02040503050406030204" pitchFamily="18" charset="0"/>
                <a:ea typeface="Cambria Math" panose="02040503050406030204" pitchFamily="18" charset="0"/>
              </a:rPr>
              <a:t>  </a:t>
            </a:r>
            <a:r>
              <a:rPr lang="en-US" sz="1100" i="1" dirty="0" smtClean="0">
                <a:solidFill>
                  <a:schemeClr val="tx2"/>
                </a:solidFill>
                <a:latin typeface="Cambria Math" panose="02040503050406030204" pitchFamily="18" charset="0"/>
                <a:ea typeface="Cambria Math" panose="02040503050406030204" pitchFamily="18" charset="0"/>
              </a:rPr>
              <a:t>or</a:t>
            </a:r>
            <a:r>
              <a:rPr lang="en-US" sz="1600" dirty="0" smtClean="0">
                <a:solidFill>
                  <a:schemeClr val="tx2"/>
                </a:solidFill>
                <a:latin typeface="Cambria Math" panose="02040503050406030204" pitchFamily="18" charset="0"/>
                <a:ea typeface="Cambria Math" panose="02040503050406030204" pitchFamily="18" charset="0"/>
              </a:rPr>
              <a:t>  0.7</a:t>
            </a:r>
            <a:r>
              <a:rPr lang="en-US" sz="1600" i="1" dirty="0" smtClean="0">
                <a:solidFill>
                  <a:schemeClr val="tx2"/>
                </a:solidFill>
                <a:latin typeface="Cambria Math" panose="02040503050406030204" pitchFamily="18" charset="0"/>
                <a:ea typeface="Cambria Math" panose="02040503050406030204" pitchFamily="18" charset="0"/>
              </a:rPr>
              <a:t>E </a:t>
            </a:r>
            <a:r>
              <a:rPr lang="en-US" sz="1600" dirty="0" smtClean="0">
                <a:solidFill>
                  <a:schemeClr val="tx2"/>
                </a:solidFill>
                <a:latin typeface="Cambria Math" panose="02040503050406030204" pitchFamily="18" charset="0"/>
                <a:ea typeface="Cambria Math" panose="02040503050406030204" pitchFamily="18" charset="0"/>
              </a:rPr>
              <a:t>)</a:t>
            </a:r>
          </a:p>
          <a:p>
            <a:pPr marL="0" indent="0" algn="ctr">
              <a:buNone/>
            </a:pPr>
            <a:r>
              <a:rPr lang="en-US" sz="1600" i="1" dirty="0" smtClean="0">
                <a:solidFill>
                  <a:schemeClr val="tx2"/>
                </a:solidFill>
                <a:latin typeface="Cambria Math" panose="02040503050406030204" pitchFamily="18" charset="0"/>
                <a:ea typeface="Cambria Math" panose="02040503050406030204" pitchFamily="18" charset="0"/>
              </a:rPr>
              <a:t>D</a:t>
            </a:r>
            <a:r>
              <a:rPr lang="en-US" sz="1600" dirty="0" smtClean="0">
                <a:solidFill>
                  <a:schemeClr val="tx2"/>
                </a:solidFill>
                <a:latin typeface="Cambria Math" panose="02040503050406030204" pitchFamily="18" charset="0"/>
                <a:ea typeface="Cambria Math" panose="02040503050406030204" pitchFamily="18" charset="0"/>
              </a:rPr>
              <a:t> </a:t>
            </a:r>
            <a:r>
              <a:rPr lang="en-US" sz="1100" dirty="0" smtClean="0">
                <a:solidFill>
                  <a:schemeClr val="tx2"/>
                </a:solidFill>
                <a:latin typeface="Cambria Math" panose="02040503050406030204" pitchFamily="18" charset="0"/>
                <a:ea typeface="Cambria Math" panose="02040503050406030204" pitchFamily="18" charset="0"/>
              </a:rPr>
              <a:t>+</a:t>
            </a:r>
            <a:r>
              <a:rPr lang="en-US" sz="1600" dirty="0" smtClean="0">
                <a:solidFill>
                  <a:schemeClr val="tx2"/>
                </a:solidFill>
                <a:latin typeface="Cambria Math" panose="02040503050406030204" pitchFamily="18" charset="0"/>
                <a:ea typeface="Cambria Math" panose="02040503050406030204" pitchFamily="18" charset="0"/>
              </a:rPr>
              <a:t> </a:t>
            </a:r>
            <a:r>
              <a:rPr lang="en-US" sz="1600" i="1" dirty="0" smtClean="0">
                <a:solidFill>
                  <a:schemeClr val="tx2"/>
                </a:solidFill>
                <a:latin typeface="Cambria Math" panose="02040503050406030204" pitchFamily="18" charset="0"/>
                <a:ea typeface="Cambria Math" panose="02040503050406030204" pitchFamily="18" charset="0"/>
              </a:rPr>
              <a:t>H</a:t>
            </a:r>
            <a:r>
              <a:rPr lang="en-US" sz="1600" dirty="0" smtClean="0">
                <a:solidFill>
                  <a:schemeClr val="tx2"/>
                </a:solidFill>
                <a:latin typeface="Cambria Math" panose="02040503050406030204" pitchFamily="18" charset="0"/>
                <a:ea typeface="Cambria Math" panose="02040503050406030204" pitchFamily="18" charset="0"/>
              </a:rPr>
              <a:t> </a:t>
            </a:r>
            <a:r>
              <a:rPr lang="en-US" sz="1100" dirty="0" smtClean="0">
                <a:solidFill>
                  <a:schemeClr val="tx2"/>
                </a:solidFill>
                <a:latin typeface="Cambria Math" panose="02040503050406030204" pitchFamily="18" charset="0"/>
                <a:ea typeface="Cambria Math" panose="02040503050406030204" pitchFamily="18" charset="0"/>
              </a:rPr>
              <a:t>+</a:t>
            </a:r>
            <a:r>
              <a:rPr lang="en-US" sz="1600" dirty="0" smtClean="0">
                <a:solidFill>
                  <a:schemeClr val="tx2"/>
                </a:solidFill>
                <a:latin typeface="Cambria Math" panose="02040503050406030204" pitchFamily="18" charset="0"/>
                <a:ea typeface="Cambria Math" panose="02040503050406030204" pitchFamily="18" charset="0"/>
              </a:rPr>
              <a:t> </a:t>
            </a:r>
            <a:r>
              <a:rPr lang="en-US" sz="1600" i="1" dirty="0" smtClean="0">
                <a:solidFill>
                  <a:schemeClr val="tx2"/>
                </a:solidFill>
                <a:latin typeface="Cambria Math" panose="02040503050406030204" pitchFamily="18" charset="0"/>
                <a:ea typeface="Cambria Math" panose="02040503050406030204" pitchFamily="18" charset="0"/>
              </a:rPr>
              <a:t>F</a:t>
            </a:r>
            <a:r>
              <a:rPr lang="en-US" sz="1600" dirty="0" smtClean="0">
                <a:solidFill>
                  <a:schemeClr val="tx2"/>
                </a:solidFill>
                <a:latin typeface="Cambria Math" panose="02040503050406030204" pitchFamily="18" charset="0"/>
                <a:ea typeface="Cambria Math" panose="02040503050406030204" pitchFamily="18" charset="0"/>
              </a:rPr>
              <a:t> </a:t>
            </a:r>
            <a:r>
              <a:rPr lang="en-US" sz="1100" dirty="0" smtClean="0">
                <a:solidFill>
                  <a:schemeClr val="tx2"/>
                </a:solidFill>
                <a:latin typeface="Cambria Math" panose="02040503050406030204" pitchFamily="18" charset="0"/>
                <a:ea typeface="Cambria Math" panose="02040503050406030204" pitchFamily="18" charset="0"/>
              </a:rPr>
              <a:t>+</a:t>
            </a:r>
            <a:r>
              <a:rPr lang="en-US" sz="1600" dirty="0" smtClean="0">
                <a:solidFill>
                  <a:schemeClr val="tx2"/>
                </a:solidFill>
                <a:latin typeface="Cambria Math" panose="02040503050406030204" pitchFamily="18" charset="0"/>
                <a:ea typeface="Cambria Math" panose="02040503050406030204" pitchFamily="18" charset="0"/>
              </a:rPr>
              <a:t> 0.75(0.6</a:t>
            </a:r>
            <a:r>
              <a:rPr lang="en-US" sz="1600" i="1" dirty="0" smtClean="0">
                <a:solidFill>
                  <a:schemeClr val="tx2"/>
                </a:solidFill>
                <a:latin typeface="Cambria Math" panose="02040503050406030204" pitchFamily="18" charset="0"/>
                <a:ea typeface="Cambria Math" panose="02040503050406030204" pitchFamily="18" charset="0"/>
              </a:rPr>
              <a:t>W  </a:t>
            </a:r>
            <a:r>
              <a:rPr lang="en-US" sz="1600" dirty="0" smtClean="0">
                <a:solidFill>
                  <a:schemeClr val="tx2"/>
                </a:solidFill>
                <a:latin typeface="Cambria Math" panose="02040503050406030204" pitchFamily="18" charset="0"/>
                <a:ea typeface="Cambria Math" panose="02040503050406030204" pitchFamily="18" charset="0"/>
              </a:rPr>
              <a:t>) </a:t>
            </a:r>
            <a:r>
              <a:rPr lang="en-US" sz="1100" dirty="0" smtClean="0">
                <a:solidFill>
                  <a:schemeClr val="tx2"/>
                </a:solidFill>
                <a:latin typeface="Cambria Math" panose="02040503050406030204" pitchFamily="18" charset="0"/>
                <a:ea typeface="Cambria Math" panose="02040503050406030204" pitchFamily="18" charset="0"/>
              </a:rPr>
              <a:t>+</a:t>
            </a:r>
            <a:r>
              <a:rPr lang="en-US" sz="1600" dirty="0" smtClean="0">
                <a:solidFill>
                  <a:schemeClr val="tx2"/>
                </a:solidFill>
                <a:latin typeface="Cambria Math" panose="02040503050406030204" pitchFamily="18" charset="0"/>
                <a:ea typeface="Cambria Math" panose="02040503050406030204" pitchFamily="18" charset="0"/>
              </a:rPr>
              <a:t> 0.75</a:t>
            </a:r>
            <a:r>
              <a:rPr lang="en-US" sz="1600" i="1" dirty="0" smtClean="0">
                <a:solidFill>
                  <a:schemeClr val="tx2"/>
                </a:solidFill>
                <a:latin typeface="Cambria Math" panose="02040503050406030204" pitchFamily="18" charset="0"/>
                <a:ea typeface="Cambria Math" panose="02040503050406030204" pitchFamily="18" charset="0"/>
              </a:rPr>
              <a:t>L</a:t>
            </a:r>
            <a:r>
              <a:rPr lang="en-US" sz="1600" dirty="0" smtClean="0">
                <a:solidFill>
                  <a:schemeClr val="tx2"/>
                </a:solidFill>
                <a:latin typeface="Cambria Math" panose="02040503050406030204" pitchFamily="18" charset="0"/>
                <a:ea typeface="Cambria Math" panose="02040503050406030204" pitchFamily="18" charset="0"/>
              </a:rPr>
              <a:t> </a:t>
            </a:r>
            <a:br>
              <a:rPr lang="en-US" sz="1600" dirty="0" smtClean="0">
                <a:solidFill>
                  <a:schemeClr val="tx2"/>
                </a:solidFill>
                <a:latin typeface="Cambria Math" panose="02040503050406030204" pitchFamily="18" charset="0"/>
                <a:ea typeface="Cambria Math" panose="02040503050406030204" pitchFamily="18" charset="0"/>
              </a:rPr>
            </a:br>
            <a:r>
              <a:rPr lang="en-US" sz="1100" dirty="0" smtClean="0">
                <a:solidFill>
                  <a:schemeClr val="tx2"/>
                </a:solidFill>
                <a:latin typeface="Cambria Math" panose="02040503050406030204" pitchFamily="18" charset="0"/>
                <a:ea typeface="Cambria Math" panose="02040503050406030204" pitchFamily="18" charset="0"/>
              </a:rPr>
              <a:t>+</a:t>
            </a:r>
            <a:r>
              <a:rPr lang="en-US" sz="1600" dirty="0" smtClean="0">
                <a:solidFill>
                  <a:schemeClr val="tx2"/>
                </a:solidFill>
                <a:latin typeface="Cambria Math" panose="02040503050406030204" pitchFamily="18" charset="0"/>
                <a:ea typeface="Cambria Math" panose="02040503050406030204" pitchFamily="18" charset="0"/>
              </a:rPr>
              <a:t> 0.75(</a:t>
            </a:r>
            <a:r>
              <a:rPr lang="en-US" sz="1600" i="1" dirty="0" err="1" smtClean="0">
                <a:solidFill>
                  <a:schemeClr val="tx2"/>
                </a:solidFill>
                <a:latin typeface="Cambria Math" panose="02040503050406030204" pitchFamily="18" charset="0"/>
                <a:ea typeface="Cambria Math" panose="02040503050406030204" pitchFamily="18" charset="0"/>
              </a:rPr>
              <a:t>L</a:t>
            </a:r>
            <a:r>
              <a:rPr lang="en-US" sz="1600" i="1" baseline="-25000" dirty="0" err="1" smtClean="0">
                <a:solidFill>
                  <a:schemeClr val="tx2"/>
                </a:solidFill>
                <a:latin typeface="Cambria Math" panose="02040503050406030204" pitchFamily="18" charset="0"/>
                <a:ea typeface="Cambria Math" panose="02040503050406030204" pitchFamily="18" charset="0"/>
              </a:rPr>
              <a:t>r</a:t>
            </a:r>
            <a:r>
              <a:rPr lang="en-US" sz="1600" dirty="0" smtClean="0">
                <a:solidFill>
                  <a:schemeClr val="tx2"/>
                </a:solidFill>
                <a:latin typeface="Cambria Math" panose="02040503050406030204" pitchFamily="18" charset="0"/>
                <a:ea typeface="Cambria Math" panose="02040503050406030204" pitchFamily="18" charset="0"/>
              </a:rPr>
              <a:t> </a:t>
            </a:r>
            <a:r>
              <a:rPr lang="en-US" sz="1100" i="1" dirty="0" smtClean="0">
                <a:solidFill>
                  <a:schemeClr val="tx2"/>
                </a:solidFill>
                <a:latin typeface="Cambria Math" panose="02040503050406030204" pitchFamily="18" charset="0"/>
                <a:ea typeface="Cambria Math" panose="02040503050406030204" pitchFamily="18" charset="0"/>
              </a:rPr>
              <a:t>or</a:t>
            </a:r>
            <a:r>
              <a:rPr lang="en-US" sz="1600" dirty="0" smtClean="0">
                <a:solidFill>
                  <a:schemeClr val="tx2"/>
                </a:solidFill>
                <a:latin typeface="Cambria Math" panose="02040503050406030204" pitchFamily="18" charset="0"/>
                <a:ea typeface="Cambria Math" panose="02040503050406030204" pitchFamily="18" charset="0"/>
              </a:rPr>
              <a:t> </a:t>
            </a:r>
            <a:r>
              <a:rPr lang="en-US" sz="1600" i="1" dirty="0" smtClean="0">
                <a:solidFill>
                  <a:schemeClr val="tx2"/>
                </a:solidFill>
                <a:latin typeface="Cambria Math" panose="02040503050406030204" pitchFamily="18" charset="0"/>
                <a:ea typeface="Cambria Math" panose="02040503050406030204" pitchFamily="18" charset="0"/>
              </a:rPr>
              <a:t>S</a:t>
            </a:r>
            <a:r>
              <a:rPr lang="en-US" sz="1600" dirty="0" smtClean="0">
                <a:solidFill>
                  <a:schemeClr val="tx2"/>
                </a:solidFill>
                <a:latin typeface="Cambria Math" panose="02040503050406030204" pitchFamily="18" charset="0"/>
                <a:ea typeface="Cambria Math" panose="02040503050406030204" pitchFamily="18" charset="0"/>
              </a:rPr>
              <a:t> </a:t>
            </a:r>
            <a:r>
              <a:rPr lang="en-US" sz="1100" i="1" dirty="0" smtClean="0">
                <a:solidFill>
                  <a:schemeClr val="tx2"/>
                </a:solidFill>
                <a:latin typeface="Cambria Math" panose="02040503050406030204" pitchFamily="18" charset="0"/>
                <a:ea typeface="Cambria Math" panose="02040503050406030204" pitchFamily="18" charset="0"/>
              </a:rPr>
              <a:t>or</a:t>
            </a:r>
            <a:r>
              <a:rPr lang="en-US" sz="1600" dirty="0" smtClean="0">
                <a:solidFill>
                  <a:schemeClr val="tx2"/>
                </a:solidFill>
                <a:latin typeface="Cambria Math" panose="02040503050406030204" pitchFamily="18" charset="0"/>
                <a:ea typeface="Cambria Math" panose="02040503050406030204" pitchFamily="18" charset="0"/>
              </a:rPr>
              <a:t> </a:t>
            </a:r>
            <a:r>
              <a:rPr lang="en-US" sz="1600" i="1" dirty="0" smtClean="0">
                <a:solidFill>
                  <a:schemeClr val="tx2"/>
                </a:solidFill>
                <a:latin typeface="Cambria Math" panose="02040503050406030204" pitchFamily="18" charset="0"/>
                <a:ea typeface="Cambria Math" panose="02040503050406030204" pitchFamily="18" charset="0"/>
              </a:rPr>
              <a:t>R </a:t>
            </a:r>
            <a:r>
              <a:rPr lang="en-US" sz="1600" dirty="0" smtClean="0">
                <a:solidFill>
                  <a:schemeClr val="tx2"/>
                </a:solidFill>
                <a:latin typeface="Cambria Math" panose="02040503050406030204" pitchFamily="18" charset="0"/>
                <a:ea typeface="Cambria Math" panose="02040503050406030204" pitchFamily="18" charset="0"/>
              </a:rPr>
              <a:t>)</a:t>
            </a:r>
          </a:p>
          <a:p>
            <a:pPr marL="0" indent="0" algn="ctr">
              <a:lnSpc>
                <a:spcPts val="2600"/>
              </a:lnSpc>
              <a:buNone/>
            </a:pPr>
            <a:r>
              <a:rPr lang="en-US" sz="1600" i="1" dirty="0" smtClean="0">
                <a:solidFill>
                  <a:schemeClr val="tx2"/>
                </a:solidFill>
                <a:latin typeface="Cambria Math" panose="02040503050406030204" pitchFamily="18" charset="0"/>
                <a:ea typeface="Cambria Math" panose="02040503050406030204" pitchFamily="18" charset="0"/>
              </a:rPr>
              <a:t>D</a:t>
            </a:r>
            <a:r>
              <a:rPr lang="en-US" sz="1600" dirty="0" smtClean="0">
                <a:solidFill>
                  <a:schemeClr val="tx2"/>
                </a:solidFill>
                <a:latin typeface="Cambria Math" panose="02040503050406030204" pitchFamily="18" charset="0"/>
                <a:ea typeface="Cambria Math" panose="02040503050406030204" pitchFamily="18" charset="0"/>
              </a:rPr>
              <a:t> </a:t>
            </a:r>
            <a:r>
              <a:rPr lang="en-US" sz="1100" dirty="0" smtClean="0">
                <a:solidFill>
                  <a:schemeClr val="tx2"/>
                </a:solidFill>
                <a:latin typeface="Cambria Math" panose="02040503050406030204" pitchFamily="18" charset="0"/>
                <a:ea typeface="Cambria Math" panose="02040503050406030204" pitchFamily="18" charset="0"/>
              </a:rPr>
              <a:t>+</a:t>
            </a:r>
            <a:r>
              <a:rPr lang="en-US" sz="1600" dirty="0" smtClean="0">
                <a:solidFill>
                  <a:schemeClr val="tx2"/>
                </a:solidFill>
                <a:latin typeface="Cambria Math" panose="02040503050406030204" pitchFamily="18" charset="0"/>
                <a:ea typeface="Cambria Math" panose="02040503050406030204" pitchFamily="18" charset="0"/>
              </a:rPr>
              <a:t> </a:t>
            </a:r>
            <a:r>
              <a:rPr lang="en-US" sz="1600" i="1" dirty="0" smtClean="0">
                <a:solidFill>
                  <a:schemeClr val="tx2"/>
                </a:solidFill>
                <a:latin typeface="Cambria Math" panose="02040503050406030204" pitchFamily="18" charset="0"/>
                <a:ea typeface="Cambria Math" panose="02040503050406030204" pitchFamily="18" charset="0"/>
              </a:rPr>
              <a:t>H</a:t>
            </a:r>
            <a:r>
              <a:rPr lang="en-US" sz="1600" dirty="0" smtClean="0">
                <a:solidFill>
                  <a:schemeClr val="tx2"/>
                </a:solidFill>
                <a:latin typeface="Cambria Math" panose="02040503050406030204" pitchFamily="18" charset="0"/>
                <a:ea typeface="Cambria Math" panose="02040503050406030204" pitchFamily="18" charset="0"/>
              </a:rPr>
              <a:t> </a:t>
            </a:r>
            <a:r>
              <a:rPr lang="en-US" sz="1100" dirty="0" smtClean="0">
                <a:solidFill>
                  <a:schemeClr val="tx2"/>
                </a:solidFill>
                <a:latin typeface="Cambria Math" panose="02040503050406030204" pitchFamily="18" charset="0"/>
                <a:ea typeface="Cambria Math" panose="02040503050406030204" pitchFamily="18" charset="0"/>
              </a:rPr>
              <a:t>+</a:t>
            </a:r>
            <a:r>
              <a:rPr lang="en-US" sz="1600" dirty="0" smtClean="0">
                <a:solidFill>
                  <a:schemeClr val="tx2"/>
                </a:solidFill>
                <a:latin typeface="Cambria Math" panose="02040503050406030204" pitchFamily="18" charset="0"/>
                <a:ea typeface="Cambria Math" panose="02040503050406030204" pitchFamily="18" charset="0"/>
              </a:rPr>
              <a:t> </a:t>
            </a:r>
            <a:r>
              <a:rPr lang="en-US" sz="1600" i="1" dirty="0" smtClean="0">
                <a:solidFill>
                  <a:schemeClr val="tx2"/>
                </a:solidFill>
                <a:latin typeface="Cambria Math" panose="02040503050406030204" pitchFamily="18" charset="0"/>
                <a:ea typeface="Cambria Math" panose="02040503050406030204" pitchFamily="18" charset="0"/>
              </a:rPr>
              <a:t>F</a:t>
            </a:r>
            <a:r>
              <a:rPr lang="en-US" sz="1600" dirty="0" smtClean="0">
                <a:solidFill>
                  <a:schemeClr val="tx2"/>
                </a:solidFill>
                <a:latin typeface="Cambria Math" panose="02040503050406030204" pitchFamily="18" charset="0"/>
                <a:ea typeface="Cambria Math" panose="02040503050406030204" pitchFamily="18" charset="0"/>
              </a:rPr>
              <a:t> </a:t>
            </a:r>
            <a:r>
              <a:rPr lang="en-US" sz="1100" dirty="0" smtClean="0">
                <a:solidFill>
                  <a:schemeClr val="tx2"/>
                </a:solidFill>
                <a:latin typeface="Cambria Math" panose="02040503050406030204" pitchFamily="18" charset="0"/>
                <a:ea typeface="Cambria Math" panose="02040503050406030204" pitchFamily="18" charset="0"/>
              </a:rPr>
              <a:t>+</a:t>
            </a:r>
            <a:r>
              <a:rPr lang="en-US" sz="1600" dirty="0" smtClean="0">
                <a:solidFill>
                  <a:schemeClr val="tx2"/>
                </a:solidFill>
                <a:latin typeface="Cambria Math" panose="02040503050406030204" pitchFamily="18" charset="0"/>
                <a:ea typeface="Cambria Math" panose="02040503050406030204" pitchFamily="18" charset="0"/>
              </a:rPr>
              <a:t> 0.75(0.7</a:t>
            </a:r>
            <a:r>
              <a:rPr lang="en-US" sz="1600" i="1" dirty="0" smtClean="0">
                <a:solidFill>
                  <a:schemeClr val="tx2"/>
                </a:solidFill>
                <a:latin typeface="Cambria Math" panose="02040503050406030204" pitchFamily="18" charset="0"/>
                <a:ea typeface="Cambria Math" panose="02040503050406030204" pitchFamily="18" charset="0"/>
              </a:rPr>
              <a:t>E </a:t>
            </a:r>
            <a:r>
              <a:rPr lang="en-US" sz="1600" dirty="0" smtClean="0">
                <a:solidFill>
                  <a:schemeClr val="tx2"/>
                </a:solidFill>
                <a:latin typeface="Cambria Math" panose="02040503050406030204" pitchFamily="18" charset="0"/>
                <a:ea typeface="Cambria Math" panose="02040503050406030204" pitchFamily="18" charset="0"/>
              </a:rPr>
              <a:t>) </a:t>
            </a:r>
            <a:r>
              <a:rPr lang="en-US" sz="1100" dirty="0" smtClean="0">
                <a:solidFill>
                  <a:schemeClr val="tx2"/>
                </a:solidFill>
                <a:latin typeface="Cambria Math" panose="02040503050406030204" pitchFamily="18" charset="0"/>
                <a:ea typeface="Cambria Math" panose="02040503050406030204" pitchFamily="18" charset="0"/>
              </a:rPr>
              <a:t>+</a:t>
            </a:r>
            <a:r>
              <a:rPr lang="en-US" sz="1600" dirty="0" smtClean="0">
                <a:solidFill>
                  <a:schemeClr val="tx2"/>
                </a:solidFill>
                <a:latin typeface="Cambria Math" panose="02040503050406030204" pitchFamily="18" charset="0"/>
                <a:ea typeface="Cambria Math" panose="02040503050406030204" pitchFamily="18" charset="0"/>
              </a:rPr>
              <a:t> 0.75</a:t>
            </a:r>
            <a:r>
              <a:rPr lang="en-US" sz="1600" i="1" dirty="0" smtClean="0">
                <a:solidFill>
                  <a:schemeClr val="tx2"/>
                </a:solidFill>
                <a:latin typeface="Cambria Math" panose="02040503050406030204" pitchFamily="18" charset="0"/>
                <a:ea typeface="Cambria Math" panose="02040503050406030204" pitchFamily="18" charset="0"/>
              </a:rPr>
              <a:t>L</a:t>
            </a:r>
            <a:r>
              <a:rPr lang="en-US" sz="1600" dirty="0" smtClean="0">
                <a:solidFill>
                  <a:schemeClr val="tx2"/>
                </a:solidFill>
                <a:latin typeface="Cambria Math" panose="02040503050406030204" pitchFamily="18" charset="0"/>
                <a:ea typeface="Cambria Math" panose="02040503050406030204" pitchFamily="18" charset="0"/>
              </a:rPr>
              <a:t> </a:t>
            </a:r>
            <a:r>
              <a:rPr lang="en-US" sz="1100" dirty="0" smtClean="0">
                <a:solidFill>
                  <a:schemeClr val="tx2"/>
                </a:solidFill>
                <a:latin typeface="Cambria Math" panose="02040503050406030204" pitchFamily="18" charset="0"/>
                <a:ea typeface="Cambria Math" panose="02040503050406030204" pitchFamily="18" charset="0"/>
              </a:rPr>
              <a:t>+</a:t>
            </a:r>
            <a:r>
              <a:rPr lang="en-US" sz="1600" dirty="0" smtClean="0">
                <a:solidFill>
                  <a:schemeClr val="tx2"/>
                </a:solidFill>
                <a:latin typeface="Cambria Math" panose="02040503050406030204" pitchFamily="18" charset="0"/>
                <a:ea typeface="Cambria Math" panose="02040503050406030204" pitchFamily="18" charset="0"/>
              </a:rPr>
              <a:t> 0.75</a:t>
            </a:r>
            <a:r>
              <a:rPr lang="en-US" sz="1600" i="1" dirty="0" smtClean="0">
                <a:solidFill>
                  <a:schemeClr val="tx2"/>
                </a:solidFill>
                <a:latin typeface="Cambria Math" panose="02040503050406030204" pitchFamily="18" charset="0"/>
                <a:ea typeface="Cambria Math" panose="02040503050406030204" pitchFamily="18" charset="0"/>
              </a:rPr>
              <a:t>S</a:t>
            </a:r>
          </a:p>
          <a:p>
            <a:pPr marL="0" indent="0" algn="ctr">
              <a:lnSpc>
                <a:spcPts val="2600"/>
              </a:lnSpc>
              <a:buNone/>
            </a:pPr>
            <a:r>
              <a:rPr lang="en-US" sz="1600" dirty="0" smtClean="0">
                <a:solidFill>
                  <a:schemeClr val="tx2"/>
                </a:solidFill>
                <a:latin typeface="Cambria Math" panose="02040503050406030204" pitchFamily="18" charset="0"/>
                <a:ea typeface="Cambria Math" panose="02040503050406030204" pitchFamily="18" charset="0"/>
              </a:rPr>
              <a:t>0.6</a:t>
            </a:r>
            <a:r>
              <a:rPr lang="en-US" sz="1600" i="1" dirty="0" smtClean="0">
                <a:solidFill>
                  <a:schemeClr val="tx2"/>
                </a:solidFill>
                <a:latin typeface="Cambria Math" panose="02040503050406030204" pitchFamily="18" charset="0"/>
                <a:ea typeface="Cambria Math" panose="02040503050406030204" pitchFamily="18" charset="0"/>
              </a:rPr>
              <a:t>D</a:t>
            </a:r>
            <a:r>
              <a:rPr lang="en-US" sz="1600" dirty="0" smtClean="0">
                <a:solidFill>
                  <a:schemeClr val="tx2"/>
                </a:solidFill>
                <a:latin typeface="Cambria Math" panose="02040503050406030204" pitchFamily="18" charset="0"/>
                <a:ea typeface="Cambria Math" panose="02040503050406030204" pitchFamily="18" charset="0"/>
              </a:rPr>
              <a:t> </a:t>
            </a:r>
            <a:r>
              <a:rPr lang="en-US" sz="1100" dirty="0" smtClean="0">
                <a:solidFill>
                  <a:schemeClr val="tx2"/>
                </a:solidFill>
                <a:latin typeface="Cambria Math" panose="02040503050406030204" pitchFamily="18" charset="0"/>
                <a:ea typeface="Cambria Math" panose="02040503050406030204" pitchFamily="18" charset="0"/>
              </a:rPr>
              <a:t>+</a:t>
            </a:r>
            <a:r>
              <a:rPr lang="en-US" sz="1600" dirty="0" smtClean="0">
                <a:solidFill>
                  <a:schemeClr val="tx2"/>
                </a:solidFill>
                <a:latin typeface="Cambria Math" panose="02040503050406030204" pitchFamily="18" charset="0"/>
                <a:ea typeface="Cambria Math" panose="02040503050406030204" pitchFamily="18" charset="0"/>
              </a:rPr>
              <a:t> 0.6</a:t>
            </a:r>
            <a:r>
              <a:rPr lang="en-US" sz="1600" i="1" dirty="0" smtClean="0">
                <a:solidFill>
                  <a:schemeClr val="tx2"/>
                </a:solidFill>
                <a:latin typeface="Cambria Math" panose="02040503050406030204" pitchFamily="18" charset="0"/>
                <a:ea typeface="Cambria Math" panose="02040503050406030204" pitchFamily="18" charset="0"/>
              </a:rPr>
              <a:t>W</a:t>
            </a:r>
            <a:r>
              <a:rPr lang="en-US" sz="1600" dirty="0" smtClean="0">
                <a:solidFill>
                  <a:schemeClr val="tx2"/>
                </a:solidFill>
                <a:latin typeface="Cambria Math" panose="02040503050406030204" pitchFamily="18" charset="0"/>
                <a:ea typeface="Cambria Math" panose="02040503050406030204" pitchFamily="18" charset="0"/>
              </a:rPr>
              <a:t> </a:t>
            </a:r>
            <a:r>
              <a:rPr lang="en-US" sz="1100" dirty="0" smtClean="0">
                <a:solidFill>
                  <a:schemeClr val="tx2"/>
                </a:solidFill>
                <a:latin typeface="Cambria Math" panose="02040503050406030204" pitchFamily="18" charset="0"/>
                <a:ea typeface="Cambria Math" panose="02040503050406030204" pitchFamily="18" charset="0"/>
              </a:rPr>
              <a:t>+</a:t>
            </a:r>
            <a:r>
              <a:rPr lang="en-US" sz="1600" dirty="0" smtClean="0">
                <a:solidFill>
                  <a:schemeClr val="tx2"/>
                </a:solidFill>
                <a:latin typeface="Cambria Math" panose="02040503050406030204" pitchFamily="18" charset="0"/>
                <a:ea typeface="Cambria Math" panose="02040503050406030204" pitchFamily="18" charset="0"/>
              </a:rPr>
              <a:t> </a:t>
            </a:r>
            <a:r>
              <a:rPr lang="en-US" sz="1600" i="1" dirty="0" smtClean="0">
                <a:solidFill>
                  <a:schemeClr val="tx2"/>
                </a:solidFill>
                <a:latin typeface="Cambria Math" panose="02040503050406030204" pitchFamily="18" charset="0"/>
                <a:ea typeface="Cambria Math" panose="02040503050406030204" pitchFamily="18" charset="0"/>
              </a:rPr>
              <a:t>H</a:t>
            </a:r>
          </a:p>
          <a:p>
            <a:pPr marL="0" indent="0" algn="ctr">
              <a:lnSpc>
                <a:spcPts val="2600"/>
              </a:lnSpc>
              <a:buNone/>
            </a:pPr>
            <a:r>
              <a:rPr lang="en-US" sz="1600" dirty="0" smtClean="0">
                <a:solidFill>
                  <a:schemeClr val="tx2"/>
                </a:solidFill>
                <a:latin typeface="Cambria Math" panose="02040503050406030204" pitchFamily="18" charset="0"/>
                <a:ea typeface="Cambria Math" panose="02040503050406030204" pitchFamily="18" charset="0"/>
              </a:rPr>
              <a:t>0.6(</a:t>
            </a:r>
            <a:r>
              <a:rPr lang="en-US" sz="1600" i="1" dirty="0" smtClean="0">
                <a:solidFill>
                  <a:schemeClr val="tx2"/>
                </a:solidFill>
                <a:latin typeface="Cambria Math" panose="02040503050406030204" pitchFamily="18" charset="0"/>
                <a:ea typeface="Cambria Math" panose="02040503050406030204" pitchFamily="18" charset="0"/>
              </a:rPr>
              <a:t>D</a:t>
            </a:r>
            <a:r>
              <a:rPr lang="en-US" sz="1600" dirty="0" smtClean="0">
                <a:solidFill>
                  <a:schemeClr val="tx2"/>
                </a:solidFill>
                <a:latin typeface="Cambria Math" panose="02040503050406030204" pitchFamily="18" charset="0"/>
                <a:ea typeface="Cambria Math" panose="02040503050406030204" pitchFamily="18" charset="0"/>
              </a:rPr>
              <a:t> </a:t>
            </a:r>
            <a:r>
              <a:rPr lang="en-US" sz="1100" dirty="0" smtClean="0">
                <a:solidFill>
                  <a:schemeClr val="tx2"/>
                </a:solidFill>
                <a:latin typeface="Cambria Math" panose="02040503050406030204" pitchFamily="18" charset="0"/>
                <a:ea typeface="Cambria Math" panose="02040503050406030204" pitchFamily="18" charset="0"/>
              </a:rPr>
              <a:t>+</a:t>
            </a:r>
            <a:r>
              <a:rPr lang="en-US" sz="1400" dirty="0" smtClean="0">
                <a:solidFill>
                  <a:schemeClr val="tx2"/>
                </a:solidFill>
                <a:latin typeface="Cambria Math" panose="02040503050406030204" pitchFamily="18" charset="0"/>
                <a:ea typeface="Cambria Math" panose="02040503050406030204" pitchFamily="18" charset="0"/>
              </a:rPr>
              <a:t> </a:t>
            </a:r>
            <a:r>
              <a:rPr lang="en-US" sz="1600" i="1" dirty="0" smtClean="0">
                <a:solidFill>
                  <a:schemeClr val="tx2"/>
                </a:solidFill>
                <a:latin typeface="Cambria Math" panose="02040503050406030204" pitchFamily="18" charset="0"/>
                <a:ea typeface="Cambria Math" panose="02040503050406030204" pitchFamily="18" charset="0"/>
              </a:rPr>
              <a:t>F </a:t>
            </a:r>
            <a:r>
              <a:rPr lang="en-US" sz="1600" dirty="0" smtClean="0">
                <a:solidFill>
                  <a:schemeClr val="tx2"/>
                </a:solidFill>
                <a:latin typeface="Cambria Math" panose="02040503050406030204" pitchFamily="18" charset="0"/>
                <a:ea typeface="Cambria Math" panose="02040503050406030204" pitchFamily="18" charset="0"/>
              </a:rPr>
              <a:t>) </a:t>
            </a:r>
            <a:r>
              <a:rPr lang="en-US" sz="1100" dirty="0" smtClean="0">
                <a:solidFill>
                  <a:schemeClr val="tx2"/>
                </a:solidFill>
                <a:latin typeface="Cambria Math" panose="02040503050406030204" pitchFamily="18" charset="0"/>
                <a:ea typeface="Cambria Math" panose="02040503050406030204" pitchFamily="18" charset="0"/>
              </a:rPr>
              <a:t>+</a:t>
            </a:r>
            <a:r>
              <a:rPr lang="en-US" sz="1600" dirty="0" smtClean="0">
                <a:solidFill>
                  <a:schemeClr val="tx2"/>
                </a:solidFill>
                <a:latin typeface="Cambria Math" panose="02040503050406030204" pitchFamily="18" charset="0"/>
                <a:ea typeface="Cambria Math" panose="02040503050406030204" pitchFamily="18" charset="0"/>
              </a:rPr>
              <a:t> 0.7</a:t>
            </a:r>
            <a:r>
              <a:rPr lang="en-US" sz="1600" i="1" dirty="0" smtClean="0">
                <a:solidFill>
                  <a:schemeClr val="tx2"/>
                </a:solidFill>
                <a:latin typeface="Cambria Math" panose="02040503050406030204" pitchFamily="18" charset="0"/>
                <a:ea typeface="Cambria Math" panose="02040503050406030204" pitchFamily="18" charset="0"/>
              </a:rPr>
              <a:t>E</a:t>
            </a:r>
            <a:r>
              <a:rPr lang="en-US" sz="1600" dirty="0" smtClean="0">
                <a:solidFill>
                  <a:schemeClr val="tx2"/>
                </a:solidFill>
                <a:latin typeface="Cambria Math" panose="02040503050406030204" pitchFamily="18" charset="0"/>
                <a:ea typeface="Cambria Math" panose="02040503050406030204" pitchFamily="18" charset="0"/>
              </a:rPr>
              <a:t> </a:t>
            </a:r>
            <a:r>
              <a:rPr lang="en-US" sz="1100" dirty="0" smtClean="0">
                <a:solidFill>
                  <a:schemeClr val="tx2"/>
                </a:solidFill>
                <a:latin typeface="Cambria Math" panose="02040503050406030204" pitchFamily="18" charset="0"/>
                <a:ea typeface="Cambria Math" panose="02040503050406030204" pitchFamily="18" charset="0"/>
              </a:rPr>
              <a:t>+</a:t>
            </a:r>
            <a:r>
              <a:rPr lang="en-US" sz="1600" dirty="0" smtClean="0">
                <a:solidFill>
                  <a:schemeClr val="tx2"/>
                </a:solidFill>
                <a:latin typeface="Cambria Math" panose="02040503050406030204" pitchFamily="18" charset="0"/>
                <a:ea typeface="Cambria Math" panose="02040503050406030204" pitchFamily="18" charset="0"/>
              </a:rPr>
              <a:t> </a:t>
            </a:r>
            <a:r>
              <a:rPr lang="en-US" sz="1600" i="1" dirty="0" smtClean="0">
                <a:solidFill>
                  <a:schemeClr val="tx2"/>
                </a:solidFill>
                <a:latin typeface="Cambria Math" panose="02040503050406030204" pitchFamily="18" charset="0"/>
                <a:ea typeface="Cambria Math" panose="02040503050406030204" pitchFamily="18" charset="0"/>
              </a:rPr>
              <a:t>H</a:t>
            </a:r>
            <a:endParaRPr lang="en-US" sz="1600" i="1" dirty="0">
              <a:solidFill>
                <a:schemeClr val="tx2"/>
              </a:solidFill>
              <a:latin typeface="Cambria Math" panose="02040503050406030204" pitchFamily="18" charset="0"/>
              <a:ea typeface="Cambria Math" panose="02040503050406030204" pitchFamily="18" charset="0"/>
            </a:endParaRPr>
          </a:p>
        </p:txBody>
      </p:sp>
      <p:sp>
        <p:nvSpPr>
          <p:cNvPr id="5" name="TextBox 4"/>
          <p:cNvSpPr txBox="1"/>
          <p:nvPr/>
        </p:nvSpPr>
        <p:spPr bwMode="auto">
          <a:xfrm>
            <a:off x="750185" y="1749392"/>
            <a:ext cx="3334545" cy="400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ctr"/>
            <a:r>
              <a:rPr kumimoji="1" lang="en-US" sz="2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Basic Load Combinations</a:t>
            </a:r>
            <a:endParaRPr kumimoji="1" lang="en-US" sz="2000" b="1" i="1" baseline="-2500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endParaRPr>
          </a:p>
        </p:txBody>
      </p:sp>
      <p:sp>
        <p:nvSpPr>
          <p:cNvPr id="6" name="TextBox 5"/>
          <p:cNvSpPr txBox="1"/>
          <p:nvPr/>
        </p:nvSpPr>
        <p:spPr bwMode="auto">
          <a:xfrm>
            <a:off x="4801534" y="1746296"/>
            <a:ext cx="3817049" cy="400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ctr"/>
            <a:r>
              <a:rPr kumimoji="1" lang="en-US" sz="2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Alt. Basic Load Combinations</a:t>
            </a:r>
            <a:endParaRPr kumimoji="1" lang="en-US" sz="2000" b="1" i="1" baseline="-2500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endParaRPr>
          </a:p>
        </p:txBody>
      </p:sp>
      <p:sp>
        <p:nvSpPr>
          <p:cNvPr id="7" name="TextBox 6"/>
          <p:cNvSpPr txBox="1"/>
          <p:nvPr/>
        </p:nvSpPr>
        <p:spPr bwMode="auto">
          <a:xfrm>
            <a:off x="1607791" y="1352550"/>
            <a:ext cx="1619331" cy="400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2000" dirty="0" smtClean="0">
                <a:solidFill>
                  <a:schemeClr val="bg2"/>
                </a:solidFill>
                <a:latin typeface="Georgia" panose="02040502050405020303" pitchFamily="18" charset="0"/>
              </a:rPr>
              <a:t>IBC 1605.3.1</a:t>
            </a:r>
            <a:endParaRPr kumimoji="1" lang="en-US" sz="2000" dirty="0">
              <a:solidFill>
                <a:schemeClr val="bg2"/>
              </a:solidFill>
              <a:latin typeface="Georgia" panose="02040502050405020303" pitchFamily="18" charset="0"/>
            </a:endParaRPr>
          </a:p>
        </p:txBody>
      </p:sp>
      <p:sp>
        <p:nvSpPr>
          <p:cNvPr id="8" name="TextBox 7"/>
          <p:cNvSpPr txBox="1"/>
          <p:nvPr/>
        </p:nvSpPr>
        <p:spPr bwMode="auto">
          <a:xfrm>
            <a:off x="5868331" y="1355701"/>
            <a:ext cx="1651392" cy="400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2000" dirty="0" smtClean="0">
                <a:solidFill>
                  <a:schemeClr val="bg2"/>
                </a:solidFill>
                <a:latin typeface="Georgia" panose="02040502050405020303" pitchFamily="18" charset="0"/>
              </a:rPr>
              <a:t>IBC 1605.3.2</a:t>
            </a:r>
            <a:endParaRPr kumimoji="1" lang="en-US" sz="2000" dirty="0">
              <a:solidFill>
                <a:schemeClr val="bg2"/>
              </a:solidFill>
              <a:latin typeface="Georgia" panose="02040502050405020303" pitchFamily="18" charset="0"/>
            </a:endParaRPr>
          </a:p>
        </p:txBody>
      </p:sp>
      <p:sp>
        <p:nvSpPr>
          <p:cNvPr id="11" name="Content Placeholder 2"/>
          <p:cNvSpPr>
            <a:spLocks noGrp="1"/>
          </p:cNvSpPr>
          <p:nvPr>
            <p:ph idx="1"/>
          </p:nvPr>
        </p:nvSpPr>
        <p:spPr>
          <a:xfrm>
            <a:off x="4721714" y="2349500"/>
            <a:ext cx="3976687" cy="3783013"/>
          </a:xfrm>
        </p:spPr>
        <p:txBody>
          <a:bodyPr>
            <a:normAutofit/>
          </a:bodyPr>
          <a:lstStyle/>
          <a:p>
            <a:pPr marL="0" indent="0" algn="ctr">
              <a:lnSpc>
                <a:spcPts val="2600"/>
              </a:lnSpc>
              <a:buNone/>
            </a:pPr>
            <a:r>
              <a:rPr lang="en-US" sz="1600" i="1" dirty="0" smtClean="0">
                <a:solidFill>
                  <a:schemeClr val="tx2"/>
                </a:solidFill>
                <a:latin typeface="Cambria Math" panose="02040503050406030204" pitchFamily="18" charset="0"/>
                <a:ea typeface="Cambria Math" panose="02040503050406030204" pitchFamily="18" charset="0"/>
              </a:rPr>
              <a:t>D</a:t>
            </a:r>
            <a:r>
              <a:rPr lang="en-US" sz="1600" dirty="0" smtClean="0">
                <a:solidFill>
                  <a:schemeClr val="tx2"/>
                </a:solidFill>
                <a:latin typeface="Cambria Math" panose="02040503050406030204" pitchFamily="18" charset="0"/>
                <a:ea typeface="Cambria Math" panose="02040503050406030204" pitchFamily="18" charset="0"/>
              </a:rPr>
              <a:t> </a:t>
            </a:r>
            <a:r>
              <a:rPr lang="en-US" sz="1100" dirty="0" smtClean="0">
                <a:solidFill>
                  <a:schemeClr val="tx2"/>
                </a:solidFill>
                <a:latin typeface="Cambria Math" panose="02040503050406030204" pitchFamily="18" charset="0"/>
                <a:ea typeface="Cambria Math" panose="02040503050406030204" pitchFamily="18" charset="0"/>
              </a:rPr>
              <a:t>+</a:t>
            </a:r>
            <a:r>
              <a:rPr lang="en-US" sz="1600" dirty="0" smtClean="0">
                <a:solidFill>
                  <a:schemeClr val="tx2"/>
                </a:solidFill>
                <a:latin typeface="Cambria Math" panose="02040503050406030204" pitchFamily="18" charset="0"/>
                <a:ea typeface="Cambria Math" panose="02040503050406030204" pitchFamily="18" charset="0"/>
              </a:rPr>
              <a:t> </a:t>
            </a:r>
            <a:r>
              <a:rPr lang="en-US" sz="1600" i="1" dirty="0" smtClean="0">
                <a:solidFill>
                  <a:schemeClr val="tx2"/>
                </a:solidFill>
                <a:latin typeface="Cambria Math" panose="02040503050406030204" pitchFamily="18" charset="0"/>
                <a:ea typeface="Cambria Math" panose="02040503050406030204" pitchFamily="18" charset="0"/>
              </a:rPr>
              <a:t>L </a:t>
            </a:r>
            <a:r>
              <a:rPr lang="en-US" sz="1100" dirty="0" smtClean="0">
                <a:solidFill>
                  <a:schemeClr val="tx2"/>
                </a:solidFill>
                <a:latin typeface="Cambria Math" panose="02040503050406030204" pitchFamily="18" charset="0"/>
                <a:ea typeface="Cambria Math" panose="02040503050406030204" pitchFamily="18" charset="0"/>
              </a:rPr>
              <a:t>+</a:t>
            </a:r>
            <a:r>
              <a:rPr lang="en-US" sz="1600" dirty="0" smtClean="0">
                <a:solidFill>
                  <a:schemeClr val="tx2"/>
                </a:solidFill>
                <a:latin typeface="Cambria Math" panose="02040503050406030204" pitchFamily="18" charset="0"/>
                <a:ea typeface="Cambria Math" panose="02040503050406030204" pitchFamily="18" charset="0"/>
              </a:rPr>
              <a:t> (</a:t>
            </a:r>
            <a:r>
              <a:rPr lang="en-US" sz="1600" i="1" dirty="0" err="1" smtClean="0">
                <a:solidFill>
                  <a:schemeClr val="tx2"/>
                </a:solidFill>
                <a:latin typeface="Cambria Math" panose="02040503050406030204" pitchFamily="18" charset="0"/>
                <a:ea typeface="Cambria Math" panose="02040503050406030204" pitchFamily="18" charset="0"/>
              </a:rPr>
              <a:t>L</a:t>
            </a:r>
            <a:r>
              <a:rPr lang="en-US" sz="1600" i="1" baseline="-25000" dirty="0" err="1" smtClean="0">
                <a:solidFill>
                  <a:schemeClr val="tx2"/>
                </a:solidFill>
                <a:latin typeface="Cambria Math" panose="02040503050406030204" pitchFamily="18" charset="0"/>
                <a:ea typeface="Cambria Math" panose="02040503050406030204" pitchFamily="18" charset="0"/>
              </a:rPr>
              <a:t>r</a:t>
            </a:r>
            <a:r>
              <a:rPr lang="en-US" sz="1600" i="1" dirty="0" smtClean="0">
                <a:solidFill>
                  <a:schemeClr val="tx2"/>
                </a:solidFill>
                <a:latin typeface="Cambria Math" panose="02040503050406030204" pitchFamily="18" charset="0"/>
                <a:ea typeface="Cambria Math" panose="02040503050406030204" pitchFamily="18" charset="0"/>
              </a:rPr>
              <a:t> </a:t>
            </a:r>
            <a:r>
              <a:rPr lang="en-US" sz="1100" i="1" dirty="0" smtClean="0">
                <a:solidFill>
                  <a:schemeClr val="tx2"/>
                </a:solidFill>
                <a:latin typeface="Cambria Math" panose="02040503050406030204" pitchFamily="18" charset="0"/>
                <a:ea typeface="Cambria Math" panose="02040503050406030204" pitchFamily="18" charset="0"/>
              </a:rPr>
              <a:t>or</a:t>
            </a:r>
            <a:r>
              <a:rPr lang="en-US" sz="1600" dirty="0" smtClean="0">
                <a:solidFill>
                  <a:schemeClr val="tx2"/>
                </a:solidFill>
                <a:latin typeface="Cambria Math" panose="02040503050406030204" pitchFamily="18" charset="0"/>
                <a:ea typeface="Cambria Math" panose="02040503050406030204" pitchFamily="18" charset="0"/>
              </a:rPr>
              <a:t> </a:t>
            </a:r>
            <a:r>
              <a:rPr lang="en-US" sz="1600" i="1" dirty="0" smtClean="0">
                <a:solidFill>
                  <a:schemeClr val="tx2"/>
                </a:solidFill>
                <a:latin typeface="Cambria Math" panose="02040503050406030204" pitchFamily="18" charset="0"/>
                <a:ea typeface="Cambria Math" panose="02040503050406030204" pitchFamily="18" charset="0"/>
              </a:rPr>
              <a:t>S </a:t>
            </a:r>
            <a:r>
              <a:rPr lang="en-US" sz="1100" i="1" dirty="0" smtClean="0">
                <a:solidFill>
                  <a:schemeClr val="tx2"/>
                </a:solidFill>
                <a:latin typeface="Cambria Math" panose="02040503050406030204" pitchFamily="18" charset="0"/>
                <a:ea typeface="Cambria Math" panose="02040503050406030204" pitchFamily="18" charset="0"/>
              </a:rPr>
              <a:t>or</a:t>
            </a:r>
            <a:r>
              <a:rPr lang="en-US" sz="1600" dirty="0" smtClean="0">
                <a:solidFill>
                  <a:schemeClr val="tx2"/>
                </a:solidFill>
                <a:latin typeface="Cambria Math" panose="02040503050406030204" pitchFamily="18" charset="0"/>
                <a:ea typeface="Cambria Math" panose="02040503050406030204" pitchFamily="18" charset="0"/>
              </a:rPr>
              <a:t> </a:t>
            </a:r>
            <a:r>
              <a:rPr lang="en-US" sz="1600" i="1" dirty="0" smtClean="0">
                <a:solidFill>
                  <a:schemeClr val="tx2"/>
                </a:solidFill>
                <a:latin typeface="Cambria Math" panose="02040503050406030204" pitchFamily="18" charset="0"/>
                <a:ea typeface="Cambria Math" panose="02040503050406030204" pitchFamily="18" charset="0"/>
              </a:rPr>
              <a:t>R </a:t>
            </a:r>
            <a:r>
              <a:rPr lang="en-US" sz="1600" dirty="0" smtClean="0">
                <a:solidFill>
                  <a:schemeClr val="tx2"/>
                </a:solidFill>
                <a:latin typeface="Cambria Math" panose="02040503050406030204" pitchFamily="18" charset="0"/>
                <a:ea typeface="Cambria Math" panose="02040503050406030204" pitchFamily="18" charset="0"/>
              </a:rPr>
              <a:t>)</a:t>
            </a:r>
          </a:p>
          <a:p>
            <a:pPr marL="0" indent="0" algn="ctr">
              <a:lnSpc>
                <a:spcPts val="2600"/>
              </a:lnSpc>
              <a:buNone/>
            </a:pPr>
            <a:r>
              <a:rPr lang="en-US" sz="1600" i="1" dirty="0" smtClean="0">
                <a:solidFill>
                  <a:schemeClr val="tx2"/>
                </a:solidFill>
                <a:latin typeface="Cambria Math" panose="02040503050406030204" pitchFamily="18" charset="0"/>
                <a:ea typeface="Cambria Math" panose="02040503050406030204" pitchFamily="18" charset="0"/>
              </a:rPr>
              <a:t>D</a:t>
            </a:r>
            <a:r>
              <a:rPr lang="en-US" sz="1600" dirty="0" smtClean="0">
                <a:solidFill>
                  <a:schemeClr val="tx2"/>
                </a:solidFill>
                <a:latin typeface="Cambria Math" panose="02040503050406030204" pitchFamily="18" charset="0"/>
                <a:ea typeface="Cambria Math" panose="02040503050406030204" pitchFamily="18" charset="0"/>
              </a:rPr>
              <a:t> </a:t>
            </a:r>
            <a:r>
              <a:rPr lang="en-US" sz="1100" dirty="0" smtClean="0">
                <a:solidFill>
                  <a:schemeClr val="tx2"/>
                </a:solidFill>
                <a:latin typeface="Cambria Math" panose="02040503050406030204" pitchFamily="18" charset="0"/>
                <a:ea typeface="Cambria Math" panose="02040503050406030204" pitchFamily="18" charset="0"/>
              </a:rPr>
              <a:t>+</a:t>
            </a:r>
            <a:r>
              <a:rPr lang="en-US" sz="1600" dirty="0" smtClean="0">
                <a:solidFill>
                  <a:schemeClr val="tx2"/>
                </a:solidFill>
                <a:latin typeface="Cambria Math" panose="02040503050406030204" pitchFamily="18" charset="0"/>
                <a:ea typeface="Cambria Math" panose="02040503050406030204" pitchFamily="18" charset="0"/>
              </a:rPr>
              <a:t> </a:t>
            </a:r>
            <a:r>
              <a:rPr lang="en-US" sz="1600" i="1" dirty="0" smtClean="0">
                <a:solidFill>
                  <a:schemeClr val="tx2"/>
                </a:solidFill>
                <a:latin typeface="Cambria Math" panose="02040503050406030204" pitchFamily="18" charset="0"/>
                <a:ea typeface="Cambria Math" panose="02040503050406030204" pitchFamily="18" charset="0"/>
              </a:rPr>
              <a:t>L</a:t>
            </a:r>
            <a:r>
              <a:rPr lang="en-US" sz="1600" dirty="0" smtClean="0">
                <a:solidFill>
                  <a:schemeClr val="tx2"/>
                </a:solidFill>
                <a:latin typeface="Cambria Math" panose="02040503050406030204" pitchFamily="18" charset="0"/>
                <a:ea typeface="Cambria Math" panose="02040503050406030204" pitchFamily="18" charset="0"/>
              </a:rPr>
              <a:t> </a:t>
            </a:r>
            <a:r>
              <a:rPr lang="en-US" sz="1100" dirty="0" smtClean="0">
                <a:solidFill>
                  <a:schemeClr val="tx2"/>
                </a:solidFill>
                <a:latin typeface="Cambria Math" panose="02040503050406030204" pitchFamily="18" charset="0"/>
                <a:ea typeface="Cambria Math" panose="02040503050406030204" pitchFamily="18" charset="0"/>
              </a:rPr>
              <a:t>+</a:t>
            </a:r>
            <a:r>
              <a:rPr lang="en-US" sz="1600" dirty="0" smtClean="0">
                <a:solidFill>
                  <a:schemeClr val="tx2"/>
                </a:solidFill>
                <a:latin typeface="Cambria Math" panose="02040503050406030204" pitchFamily="18" charset="0"/>
                <a:ea typeface="Cambria Math" panose="02040503050406030204" pitchFamily="18" charset="0"/>
              </a:rPr>
              <a:t> 0.6 </a:t>
            </a:r>
            <a:r>
              <a:rPr lang="el-GR" sz="1600" dirty="0" smtClean="0">
                <a:latin typeface="Cambria Math" panose="02040503050406030204" pitchFamily="18" charset="0"/>
                <a:ea typeface="Cambria Math" panose="02040503050406030204" pitchFamily="18" charset="0"/>
              </a:rPr>
              <a:t>ω</a:t>
            </a:r>
            <a:r>
              <a:rPr lang="en-US" sz="1600" i="1" dirty="0" smtClean="0">
                <a:solidFill>
                  <a:schemeClr val="tx2"/>
                </a:solidFill>
                <a:latin typeface="Cambria Math" panose="02040503050406030204" pitchFamily="18" charset="0"/>
                <a:ea typeface="Cambria Math" panose="02040503050406030204" pitchFamily="18" charset="0"/>
              </a:rPr>
              <a:t>W  </a:t>
            </a:r>
          </a:p>
          <a:p>
            <a:pPr marL="0" indent="0" algn="ctr">
              <a:lnSpc>
                <a:spcPts val="2600"/>
              </a:lnSpc>
              <a:buNone/>
            </a:pPr>
            <a:r>
              <a:rPr lang="en-US" sz="1600" i="1" dirty="0">
                <a:solidFill>
                  <a:schemeClr val="tx2"/>
                </a:solidFill>
                <a:latin typeface="Cambria Math" panose="02040503050406030204" pitchFamily="18" charset="0"/>
                <a:ea typeface="Cambria Math" panose="02040503050406030204" pitchFamily="18" charset="0"/>
              </a:rPr>
              <a:t>D</a:t>
            </a:r>
            <a:r>
              <a:rPr lang="en-US" sz="1600" dirty="0">
                <a:solidFill>
                  <a:schemeClr val="tx2"/>
                </a:solidFill>
                <a:latin typeface="Cambria Math" panose="02040503050406030204" pitchFamily="18" charset="0"/>
                <a:ea typeface="Cambria Math" panose="02040503050406030204" pitchFamily="18" charset="0"/>
              </a:rPr>
              <a:t> </a:t>
            </a:r>
            <a:r>
              <a:rPr lang="en-US" sz="1100" dirty="0">
                <a:solidFill>
                  <a:schemeClr val="tx2"/>
                </a:solidFill>
                <a:latin typeface="Cambria Math" panose="02040503050406030204" pitchFamily="18" charset="0"/>
                <a:ea typeface="Cambria Math" panose="02040503050406030204" pitchFamily="18" charset="0"/>
              </a:rPr>
              <a:t>+</a:t>
            </a:r>
            <a:r>
              <a:rPr lang="en-US" sz="1600" dirty="0">
                <a:solidFill>
                  <a:schemeClr val="tx2"/>
                </a:solidFill>
                <a:latin typeface="Cambria Math" panose="02040503050406030204" pitchFamily="18" charset="0"/>
                <a:ea typeface="Cambria Math" panose="02040503050406030204" pitchFamily="18" charset="0"/>
              </a:rPr>
              <a:t> </a:t>
            </a:r>
            <a:r>
              <a:rPr lang="en-US" sz="1600" i="1" dirty="0">
                <a:solidFill>
                  <a:schemeClr val="tx2"/>
                </a:solidFill>
                <a:latin typeface="Cambria Math" panose="02040503050406030204" pitchFamily="18" charset="0"/>
                <a:ea typeface="Cambria Math" panose="02040503050406030204" pitchFamily="18" charset="0"/>
              </a:rPr>
              <a:t>L</a:t>
            </a:r>
            <a:r>
              <a:rPr lang="en-US" sz="1600" dirty="0">
                <a:solidFill>
                  <a:schemeClr val="tx2"/>
                </a:solidFill>
                <a:latin typeface="Cambria Math" panose="02040503050406030204" pitchFamily="18" charset="0"/>
                <a:ea typeface="Cambria Math" panose="02040503050406030204" pitchFamily="18" charset="0"/>
              </a:rPr>
              <a:t> </a:t>
            </a:r>
            <a:r>
              <a:rPr lang="en-US" sz="1100" dirty="0">
                <a:solidFill>
                  <a:schemeClr val="tx2"/>
                </a:solidFill>
                <a:latin typeface="Cambria Math" panose="02040503050406030204" pitchFamily="18" charset="0"/>
                <a:ea typeface="Cambria Math" panose="02040503050406030204" pitchFamily="18" charset="0"/>
              </a:rPr>
              <a:t>+</a:t>
            </a:r>
            <a:r>
              <a:rPr lang="en-US" sz="1600" dirty="0">
                <a:solidFill>
                  <a:schemeClr val="tx2"/>
                </a:solidFill>
                <a:latin typeface="Cambria Math" panose="02040503050406030204" pitchFamily="18" charset="0"/>
                <a:ea typeface="Cambria Math" panose="02040503050406030204" pitchFamily="18" charset="0"/>
              </a:rPr>
              <a:t> </a:t>
            </a:r>
            <a:r>
              <a:rPr lang="en-US" sz="1600" dirty="0" smtClean="0">
                <a:solidFill>
                  <a:schemeClr val="tx2"/>
                </a:solidFill>
                <a:latin typeface="Cambria Math" panose="02040503050406030204" pitchFamily="18" charset="0"/>
                <a:ea typeface="Cambria Math" panose="02040503050406030204" pitchFamily="18" charset="0"/>
              </a:rPr>
              <a:t>0.6 </a:t>
            </a:r>
            <a:r>
              <a:rPr lang="el-GR" sz="1600" dirty="0" smtClean="0">
                <a:latin typeface="Cambria Math" panose="02040503050406030204" pitchFamily="18" charset="0"/>
                <a:ea typeface="Cambria Math" panose="02040503050406030204" pitchFamily="18" charset="0"/>
              </a:rPr>
              <a:t>ω</a:t>
            </a:r>
            <a:r>
              <a:rPr lang="en-US" sz="1600" i="1" dirty="0" smtClean="0">
                <a:solidFill>
                  <a:schemeClr val="tx2"/>
                </a:solidFill>
                <a:latin typeface="Cambria Math" panose="02040503050406030204" pitchFamily="18" charset="0"/>
                <a:ea typeface="Cambria Math" panose="02040503050406030204" pitchFamily="18" charset="0"/>
              </a:rPr>
              <a:t>W </a:t>
            </a:r>
            <a:r>
              <a:rPr lang="en-US" sz="1600" dirty="0" smtClean="0">
                <a:solidFill>
                  <a:schemeClr val="tx2"/>
                </a:solidFill>
                <a:latin typeface="Cambria Math" panose="02040503050406030204" pitchFamily="18" charset="0"/>
                <a:ea typeface="Cambria Math" panose="02040503050406030204" pitchFamily="18" charset="0"/>
              </a:rPr>
              <a:t> </a:t>
            </a:r>
            <a:r>
              <a:rPr lang="en-US" sz="1100" dirty="0" smtClean="0">
                <a:solidFill>
                  <a:schemeClr val="tx2"/>
                </a:solidFill>
                <a:latin typeface="Cambria Math" panose="02040503050406030204" pitchFamily="18" charset="0"/>
                <a:ea typeface="Cambria Math" panose="02040503050406030204" pitchFamily="18" charset="0"/>
              </a:rPr>
              <a:t>+</a:t>
            </a:r>
            <a:r>
              <a:rPr lang="en-US" sz="1600" dirty="0" smtClean="0">
                <a:solidFill>
                  <a:schemeClr val="tx2"/>
                </a:solidFill>
                <a:latin typeface="Cambria Math" panose="02040503050406030204" pitchFamily="18" charset="0"/>
                <a:ea typeface="Cambria Math" panose="02040503050406030204" pitchFamily="18" charset="0"/>
              </a:rPr>
              <a:t> </a:t>
            </a:r>
            <a:r>
              <a:rPr lang="en-US" sz="1600" i="1" dirty="0" smtClean="0">
                <a:solidFill>
                  <a:schemeClr val="tx2"/>
                </a:solidFill>
                <a:latin typeface="Cambria Math" panose="02040503050406030204" pitchFamily="18" charset="0"/>
                <a:ea typeface="Cambria Math" panose="02040503050406030204" pitchFamily="18" charset="0"/>
              </a:rPr>
              <a:t>S</a:t>
            </a:r>
            <a:r>
              <a:rPr lang="en-US" sz="1600" dirty="0" smtClean="0">
                <a:solidFill>
                  <a:schemeClr val="tx2"/>
                </a:solidFill>
                <a:latin typeface="Cambria Math" panose="02040503050406030204" pitchFamily="18" charset="0"/>
                <a:ea typeface="Cambria Math" panose="02040503050406030204" pitchFamily="18" charset="0"/>
              </a:rPr>
              <a:t>/2</a:t>
            </a:r>
            <a:endParaRPr lang="en-US" sz="1600" i="1" dirty="0">
              <a:solidFill>
                <a:schemeClr val="tx2"/>
              </a:solidFill>
              <a:latin typeface="Cambria Math" panose="02040503050406030204" pitchFamily="18" charset="0"/>
              <a:ea typeface="Cambria Math" panose="02040503050406030204" pitchFamily="18" charset="0"/>
            </a:endParaRPr>
          </a:p>
          <a:p>
            <a:pPr marL="0" indent="0" algn="ctr">
              <a:lnSpc>
                <a:spcPts val="2600"/>
              </a:lnSpc>
              <a:buNone/>
            </a:pPr>
            <a:r>
              <a:rPr lang="en-US" sz="1600" i="1" dirty="0">
                <a:solidFill>
                  <a:schemeClr val="tx2"/>
                </a:solidFill>
                <a:latin typeface="Cambria Math" panose="02040503050406030204" pitchFamily="18" charset="0"/>
                <a:ea typeface="Cambria Math" panose="02040503050406030204" pitchFamily="18" charset="0"/>
              </a:rPr>
              <a:t>D</a:t>
            </a:r>
            <a:r>
              <a:rPr lang="en-US" sz="1600" dirty="0">
                <a:solidFill>
                  <a:schemeClr val="tx2"/>
                </a:solidFill>
                <a:latin typeface="Cambria Math" panose="02040503050406030204" pitchFamily="18" charset="0"/>
                <a:ea typeface="Cambria Math" panose="02040503050406030204" pitchFamily="18" charset="0"/>
              </a:rPr>
              <a:t> </a:t>
            </a:r>
            <a:r>
              <a:rPr lang="en-US" sz="1100" dirty="0">
                <a:solidFill>
                  <a:schemeClr val="tx2"/>
                </a:solidFill>
                <a:latin typeface="Cambria Math" panose="02040503050406030204" pitchFamily="18" charset="0"/>
                <a:ea typeface="Cambria Math" panose="02040503050406030204" pitchFamily="18" charset="0"/>
              </a:rPr>
              <a:t>+</a:t>
            </a:r>
            <a:r>
              <a:rPr lang="en-US" sz="1600" dirty="0">
                <a:solidFill>
                  <a:schemeClr val="tx2"/>
                </a:solidFill>
                <a:latin typeface="Cambria Math" panose="02040503050406030204" pitchFamily="18" charset="0"/>
                <a:ea typeface="Cambria Math" panose="02040503050406030204" pitchFamily="18" charset="0"/>
              </a:rPr>
              <a:t> </a:t>
            </a:r>
            <a:r>
              <a:rPr lang="en-US" sz="1600" i="1" dirty="0">
                <a:solidFill>
                  <a:schemeClr val="tx2"/>
                </a:solidFill>
                <a:latin typeface="Cambria Math" panose="02040503050406030204" pitchFamily="18" charset="0"/>
                <a:ea typeface="Cambria Math" panose="02040503050406030204" pitchFamily="18" charset="0"/>
              </a:rPr>
              <a:t>L</a:t>
            </a:r>
            <a:r>
              <a:rPr lang="en-US" sz="1600" dirty="0">
                <a:solidFill>
                  <a:schemeClr val="tx2"/>
                </a:solidFill>
                <a:latin typeface="Cambria Math" panose="02040503050406030204" pitchFamily="18" charset="0"/>
                <a:ea typeface="Cambria Math" panose="02040503050406030204" pitchFamily="18" charset="0"/>
              </a:rPr>
              <a:t> </a:t>
            </a:r>
            <a:r>
              <a:rPr lang="en-US" sz="1100" dirty="0">
                <a:solidFill>
                  <a:schemeClr val="tx2"/>
                </a:solidFill>
                <a:latin typeface="Cambria Math" panose="02040503050406030204" pitchFamily="18" charset="0"/>
                <a:ea typeface="Cambria Math" panose="02040503050406030204" pitchFamily="18" charset="0"/>
              </a:rPr>
              <a:t>+</a:t>
            </a:r>
            <a:r>
              <a:rPr lang="en-US" sz="1600" dirty="0">
                <a:solidFill>
                  <a:schemeClr val="tx2"/>
                </a:solidFill>
                <a:latin typeface="Cambria Math" panose="02040503050406030204" pitchFamily="18" charset="0"/>
                <a:ea typeface="Cambria Math" panose="02040503050406030204" pitchFamily="18" charset="0"/>
              </a:rPr>
              <a:t> </a:t>
            </a:r>
            <a:r>
              <a:rPr lang="en-US" sz="1600" i="1" dirty="0" smtClean="0">
                <a:solidFill>
                  <a:schemeClr val="tx2"/>
                </a:solidFill>
                <a:latin typeface="Cambria Math" panose="02040503050406030204" pitchFamily="18" charset="0"/>
                <a:ea typeface="Cambria Math" panose="02040503050406030204" pitchFamily="18" charset="0"/>
              </a:rPr>
              <a:t>S</a:t>
            </a:r>
            <a:r>
              <a:rPr lang="en-US" sz="1600" dirty="0" smtClean="0">
                <a:solidFill>
                  <a:schemeClr val="tx2"/>
                </a:solidFill>
                <a:latin typeface="Cambria Math" panose="02040503050406030204" pitchFamily="18" charset="0"/>
                <a:ea typeface="Cambria Math" panose="02040503050406030204" pitchFamily="18" charset="0"/>
              </a:rPr>
              <a:t>  </a:t>
            </a:r>
            <a:r>
              <a:rPr lang="en-US" sz="1100" dirty="0" smtClean="0">
                <a:solidFill>
                  <a:schemeClr val="tx2"/>
                </a:solidFill>
                <a:latin typeface="Cambria Math" panose="02040503050406030204" pitchFamily="18" charset="0"/>
                <a:ea typeface="Cambria Math" panose="02040503050406030204" pitchFamily="18" charset="0"/>
              </a:rPr>
              <a:t>+</a:t>
            </a:r>
            <a:r>
              <a:rPr lang="en-US" sz="1600" dirty="0" smtClean="0">
                <a:solidFill>
                  <a:schemeClr val="tx2"/>
                </a:solidFill>
                <a:latin typeface="Cambria Math" panose="02040503050406030204" pitchFamily="18" charset="0"/>
                <a:ea typeface="Cambria Math" panose="02040503050406030204" pitchFamily="18" charset="0"/>
              </a:rPr>
              <a:t> 0.6 </a:t>
            </a:r>
            <a:r>
              <a:rPr lang="el-GR" sz="1600" dirty="0" smtClean="0">
                <a:latin typeface="Cambria Math" panose="02040503050406030204" pitchFamily="18" charset="0"/>
                <a:ea typeface="Cambria Math" panose="02040503050406030204" pitchFamily="18" charset="0"/>
              </a:rPr>
              <a:t>ω</a:t>
            </a:r>
            <a:r>
              <a:rPr lang="en-US" sz="1600" i="1" dirty="0" smtClean="0">
                <a:solidFill>
                  <a:schemeClr val="tx2"/>
                </a:solidFill>
                <a:latin typeface="Cambria Math" panose="02040503050406030204" pitchFamily="18" charset="0"/>
                <a:ea typeface="Cambria Math" panose="02040503050406030204" pitchFamily="18" charset="0"/>
              </a:rPr>
              <a:t>W</a:t>
            </a:r>
            <a:r>
              <a:rPr lang="en-US" sz="1600" dirty="0" smtClean="0">
                <a:solidFill>
                  <a:schemeClr val="tx2"/>
                </a:solidFill>
                <a:latin typeface="Cambria Math" panose="02040503050406030204" pitchFamily="18" charset="0"/>
                <a:ea typeface="Cambria Math" panose="02040503050406030204" pitchFamily="18" charset="0"/>
              </a:rPr>
              <a:t>/2</a:t>
            </a:r>
            <a:endParaRPr lang="en-US" sz="1600" i="1" dirty="0">
              <a:solidFill>
                <a:schemeClr val="tx2"/>
              </a:solidFill>
              <a:latin typeface="Cambria Math" panose="02040503050406030204" pitchFamily="18" charset="0"/>
              <a:ea typeface="Cambria Math" panose="02040503050406030204" pitchFamily="18" charset="0"/>
            </a:endParaRPr>
          </a:p>
          <a:p>
            <a:pPr marL="0" indent="0" algn="ctr">
              <a:lnSpc>
                <a:spcPts val="2600"/>
              </a:lnSpc>
              <a:buNone/>
            </a:pPr>
            <a:r>
              <a:rPr lang="en-US" sz="1600" i="1" dirty="0" smtClean="0">
                <a:solidFill>
                  <a:schemeClr val="tx2"/>
                </a:solidFill>
                <a:latin typeface="Cambria Math" panose="02040503050406030204" pitchFamily="18" charset="0"/>
                <a:ea typeface="Cambria Math" panose="02040503050406030204" pitchFamily="18" charset="0"/>
              </a:rPr>
              <a:t>D</a:t>
            </a:r>
            <a:r>
              <a:rPr lang="en-US" sz="1600" dirty="0" smtClean="0">
                <a:solidFill>
                  <a:schemeClr val="tx2"/>
                </a:solidFill>
                <a:latin typeface="Cambria Math" panose="02040503050406030204" pitchFamily="18" charset="0"/>
                <a:ea typeface="Cambria Math" panose="02040503050406030204" pitchFamily="18" charset="0"/>
              </a:rPr>
              <a:t> </a:t>
            </a:r>
            <a:r>
              <a:rPr lang="en-US" sz="1100" dirty="0" smtClean="0">
                <a:solidFill>
                  <a:schemeClr val="tx2"/>
                </a:solidFill>
                <a:latin typeface="Cambria Math" panose="02040503050406030204" pitchFamily="18" charset="0"/>
                <a:ea typeface="Cambria Math" panose="02040503050406030204" pitchFamily="18" charset="0"/>
              </a:rPr>
              <a:t>+</a:t>
            </a:r>
            <a:r>
              <a:rPr lang="en-US" sz="1600" dirty="0" smtClean="0">
                <a:solidFill>
                  <a:schemeClr val="tx2"/>
                </a:solidFill>
                <a:latin typeface="Cambria Math" panose="02040503050406030204" pitchFamily="18" charset="0"/>
                <a:ea typeface="Cambria Math" panose="02040503050406030204" pitchFamily="18" charset="0"/>
              </a:rPr>
              <a:t> </a:t>
            </a:r>
            <a:r>
              <a:rPr lang="en-US" sz="1600" i="1" dirty="0" smtClean="0">
                <a:solidFill>
                  <a:schemeClr val="tx2"/>
                </a:solidFill>
                <a:latin typeface="Cambria Math" panose="02040503050406030204" pitchFamily="18" charset="0"/>
                <a:ea typeface="Cambria Math" panose="02040503050406030204" pitchFamily="18" charset="0"/>
              </a:rPr>
              <a:t>L</a:t>
            </a:r>
            <a:r>
              <a:rPr lang="en-US" sz="1600" dirty="0" smtClean="0">
                <a:solidFill>
                  <a:schemeClr val="tx2"/>
                </a:solidFill>
                <a:latin typeface="Cambria Math" panose="02040503050406030204" pitchFamily="18" charset="0"/>
                <a:ea typeface="Cambria Math" panose="02040503050406030204" pitchFamily="18" charset="0"/>
              </a:rPr>
              <a:t> </a:t>
            </a:r>
            <a:r>
              <a:rPr lang="en-US" sz="1100" dirty="0" smtClean="0">
                <a:solidFill>
                  <a:schemeClr val="tx2"/>
                </a:solidFill>
                <a:latin typeface="Cambria Math" panose="02040503050406030204" pitchFamily="18" charset="0"/>
                <a:ea typeface="Cambria Math" panose="02040503050406030204" pitchFamily="18" charset="0"/>
              </a:rPr>
              <a:t>+</a:t>
            </a:r>
            <a:r>
              <a:rPr lang="en-US" sz="1600" dirty="0" smtClean="0">
                <a:solidFill>
                  <a:schemeClr val="tx2"/>
                </a:solidFill>
                <a:latin typeface="Cambria Math" panose="02040503050406030204" pitchFamily="18" charset="0"/>
                <a:ea typeface="Cambria Math" panose="02040503050406030204" pitchFamily="18" charset="0"/>
              </a:rPr>
              <a:t> </a:t>
            </a:r>
            <a:r>
              <a:rPr lang="en-US" sz="1600" i="1" dirty="0" smtClean="0">
                <a:solidFill>
                  <a:schemeClr val="tx2"/>
                </a:solidFill>
                <a:latin typeface="Cambria Math" panose="02040503050406030204" pitchFamily="18" charset="0"/>
                <a:ea typeface="Cambria Math" panose="02040503050406030204" pitchFamily="18" charset="0"/>
              </a:rPr>
              <a:t>S</a:t>
            </a:r>
            <a:r>
              <a:rPr lang="en-US" sz="1600" dirty="0" smtClean="0">
                <a:solidFill>
                  <a:schemeClr val="tx2"/>
                </a:solidFill>
                <a:latin typeface="Cambria Math" panose="02040503050406030204" pitchFamily="18" charset="0"/>
                <a:ea typeface="Cambria Math" panose="02040503050406030204" pitchFamily="18" charset="0"/>
              </a:rPr>
              <a:t> </a:t>
            </a:r>
            <a:r>
              <a:rPr lang="en-US" sz="1100" dirty="0" smtClean="0">
                <a:solidFill>
                  <a:schemeClr val="tx2"/>
                </a:solidFill>
                <a:latin typeface="Cambria Math" panose="02040503050406030204" pitchFamily="18" charset="0"/>
                <a:ea typeface="Cambria Math" panose="02040503050406030204" pitchFamily="18" charset="0"/>
              </a:rPr>
              <a:t>+</a:t>
            </a:r>
            <a:r>
              <a:rPr lang="en-US" sz="1600" dirty="0" smtClean="0">
                <a:solidFill>
                  <a:schemeClr val="tx2"/>
                </a:solidFill>
                <a:latin typeface="Cambria Math" panose="02040503050406030204" pitchFamily="18" charset="0"/>
                <a:ea typeface="Cambria Math" panose="02040503050406030204" pitchFamily="18" charset="0"/>
              </a:rPr>
              <a:t> </a:t>
            </a:r>
            <a:r>
              <a:rPr lang="en-US" sz="1600" i="1" dirty="0" smtClean="0">
                <a:solidFill>
                  <a:schemeClr val="tx2"/>
                </a:solidFill>
                <a:latin typeface="Cambria Math" panose="02040503050406030204" pitchFamily="18" charset="0"/>
                <a:ea typeface="Cambria Math" panose="02040503050406030204" pitchFamily="18" charset="0"/>
              </a:rPr>
              <a:t>E</a:t>
            </a:r>
            <a:r>
              <a:rPr lang="en-US" sz="1600" dirty="0" smtClean="0">
                <a:solidFill>
                  <a:schemeClr val="tx2"/>
                </a:solidFill>
                <a:latin typeface="Cambria Math" panose="02040503050406030204" pitchFamily="18" charset="0"/>
                <a:ea typeface="Cambria Math" panose="02040503050406030204" pitchFamily="18" charset="0"/>
              </a:rPr>
              <a:t>/1.4</a:t>
            </a:r>
          </a:p>
          <a:p>
            <a:pPr marL="0" indent="0" algn="ctr">
              <a:buNone/>
            </a:pPr>
            <a:r>
              <a:rPr lang="en-US" sz="1600" dirty="0" smtClean="0">
                <a:solidFill>
                  <a:schemeClr val="tx2"/>
                </a:solidFill>
                <a:latin typeface="Cambria Math" panose="02040503050406030204" pitchFamily="18" charset="0"/>
                <a:ea typeface="Cambria Math" panose="02040503050406030204" pitchFamily="18" charset="0"/>
              </a:rPr>
              <a:t>0.9</a:t>
            </a:r>
            <a:r>
              <a:rPr lang="en-US" sz="1600" i="1" dirty="0" smtClean="0">
                <a:solidFill>
                  <a:schemeClr val="tx2"/>
                </a:solidFill>
                <a:latin typeface="Cambria Math" panose="02040503050406030204" pitchFamily="18" charset="0"/>
                <a:ea typeface="Cambria Math" panose="02040503050406030204" pitchFamily="18" charset="0"/>
              </a:rPr>
              <a:t>D</a:t>
            </a:r>
            <a:r>
              <a:rPr lang="en-US" sz="1600" dirty="0" smtClean="0">
                <a:solidFill>
                  <a:schemeClr val="tx2"/>
                </a:solidFill>
                <a:latin typeface="Cambria Math" panose="02040503050406030204" pitchFamily="18" charset="0"/>
                <a:ea typeface="Cambria Math" panose="02040503050406030204" pitchFamily="18" charset="0"/>
              </a:rPr>
              <a:t> </a:t>
            </a:r>
            <a:r>
              <a:rPr lang="en-US" sz="1100" dirty="0" smtClean="0">
                <a:solidFill>
                  <a:schemeClr val="tx2"/>
                </a:solidFill>
                <a:latin typeface="Cambria Math" panose="02040503050406030204" pitchFamily="18" charset="0"/>
                <a:ea typeface="Cambria Math" panose="02040503050406030204" pitchFamily="18" charset="0"/>
              </a:rPr>
              <a:t>+</a:t>
            </a:r>
            <a:r>
              <a:rPr lang="en-US" sz="1600" dirty="0" smtClean="0">
                <a:solidFill>
                  <a:schemeClr val="tx2"/>
                </a:solidFill>
                <a:latin typeface="Cambria Math" panose="02040503050406030204" pitchFamily="18" charset="0"/>
                <a:ea typeface="Cambria Math" panose="02040503050406030204" pitchFamily="18" charset="0"/>
              </a:rPr>
              <a:t> </a:t>
            </a:r>
            <a:r>
              <a:rPr lang="en-US" sz="1600" i="1" dirty="0" smtClean="0">
                <a:solidFill>
                  <a:schemeClr val="tx2"/>
                </a:solidFill>
                <a:latin typeface="Cambria Math" panose="02040503050406030204" pitchFamily="18" charset="0"/>
                <a:ea typeface="Cambria Math" panose="02040503050406030204" pitchFamily="18" charset="0"/>
              </a:rPr>
              <a:t>E</a:t>
            </a:r>
            <a:r>
              <a:rPr lang="en-US" sz="1600" dirty="0" smtClean="0">
                <a:solidFill>
                  <a:schemeClr val="tx2"/>
                </a:solidFill>
                <a:latin typeface="Cambria Math" panose="02040503050406030204" pitchFamily="18" charset="0"/>
                <a:ea typeface="Cambria Math" panose="02040503050406030204" pitchFamily="18" charset="0"/>
              </a:rPr>
              <a:t>/1.4</a:t>
            </a:r>
          </a:p>
        </p:txBody>
      </p:sp>
      <p:sp>
        <p:nvSpPr>
          <p:cNvPr id="12" name="TextBox 11"/>
          <p:cNvSpPr txBox="1"/>
          <p:nvPr/>
        </p:nvSpPr>
        <p:spPr>
          <a:xfrm>
            <a:off x="5289326" y="4785444"/>
            <a:ext cx="3397474" cy="1354217"/>
          </a:xfrm>
          <a:prstGeom prst="rect">
            <a:avLst/>
          </a:prstGeom>
          <a:noFill/>
        </p:spPr>
        <p:txBody>
          <a:bodyPr wrap="square" rtlCol="0">
            <a:spAutoFit/>
          </a:bodyPr>
          <a:lstStyle/>
          <a:p>
            <a:pPr>
              <a:spcAft>
                <a:spcPts val="600"/>
              </a:spcAft>
            </a:pPr>
            <a:r>
              <a:rPr lang="en-US" sz="1600" dirty="0" smtClean="0">
                <a:solidFill>
                  <a:schemeClr val="bg2"/>
                </a:solidFill>
                <a:latin typeface="Cambria Math" panose="02040503050406030204" pitchFamily="18" charset="0"/>
                <a:ea typeface="Cambria Math" panose="02040503050406030204" pitchFamily="18" charset="0"/>
                <a:cs typeface="Arial" panose="020B0604020202020204" pitchFamily="34" charset="0"/>
              </a:rPr>
              <a:t>0.7</a:t>
            </a:r>
            <a:r>
              <a:rPr lang="en-US" sz="1600" i="1" dirty="0" smtClean="0">
                <a:solidFill>
                  <a:schemeClr val="bg2"/>
                </a:solidFill>
                <a:latin typeface="Cambria Math" panose="02040503050406030204" pitchFamily="18" charset="0"/>
                <a:ea typeface="Cambria Math" panose="02040503050406030204" pitchFamily="18" charset="0"/>
                <a:cs typeface="Arial" panose="020B0604020202020204" pitchFamily="34" charset="0"/>
              </a:rPr>
              <a:t>E</a:t>
            </a:r>
            <a:r>
              <a:rPr lang="en-US" sz="1400" dirty="0" smtClean="0">
                <a:solidFill>
                  <a:schemeClr val="bg2"/>
                </a:solidFill>
                <a:latin typeface="Arial" panose="020B0604020202020204" pitchFamily="34" charset="0"/>
                <a:cs typeface="Arial" panose="020B0604020202020204" pitchFamily="34" charset="0"/>
              </a:rPr>
              <a:t>  or </a:t>
            </a:r>
            <a:r>
              <a:rPr lang="en-US" sz="1600" i="1" dirty="0" smtClean="0">
                <a:solidFill>
                  <a:schemeClr val="bg2"/>
                </a:solidFill>
                <a:latin typeface="Cambria Math" panose="02040503050406030204" pitchFamily="18" charset="0"/>
                <a:ea typeface="Cambria Math" panose="02040503050406030204" pitchFamily="18" charset="0"/>
                <a:cs typeface="Arial" panose="020B0604020202020204" pitchFamily="34" charset="0"/>
              </a:rPr>
              <a:t>E</a:t>
            </a:r>
            <a:r>
              <a:rPr lang="en-US" sz="1600" dirty="0" smtClean="0">
                <a:solidFill>
                  <a:schemeClr val="bg2"/>
                </a:solidFill>
                <a:latin typeface="Cambria Math" panose="02040503050406030204" pitchFamily="18" charset="0"/>
                <a:ea typeface="Cambria Math" panose="02040503050406030204" pitchFamily="18" charset="0"/>
                <a:cs typeface="Arial" panose="020B0604020202020204" pitchFamily="34" charset="0"/>
              </a:rPr>
              <a:t>/1.4</a:t>
            </a:r>
            <a:r>
              <a:rPr lang="en-US" sz="1400" dirty="0" smtClean="0">
                <a:solidFill>
                  <a:schemeClr val="bg2"/>
                </a:solidFill>
                <a:latin typeface="Arial" panose="020B0604020202020204" pitchFamily="34" charset="0"/>
                <a:cs typeface="Arial" panose="020B0604020202020204" pitchFamily="34" charset="0"/>
              </a:rPr>
              <a:t> converts Strength forces to ASD forces</a:t>
            </a:r>
          </a:p>
          <a:p>
            <a:pPr>
              <a:spcAft>
                <a:spcPts val="600"/>
              </a:spcAft>
            </a:pPr>
            <a:r>
              <a:rPr lang="en-US" sz="1400" dirty="0">
                <a:solidFill>
                  <a:schemeClr val="bg2"/>
                </a:solidFill>
                <a:latin typeface="Arial" panose="020B0604020202020204" pitchFamily="34" charset="0"/>
                <a:cs typeface="Arial" panose="020B0604020202020204" pitchFamily="34" charset="0"/>
              </a:rPr>
              <a:t>Removed the self-straining loads, </a:t>
            </a:r>
            <a:r>
              <a:rPr lang="en-US" sz="1400" dirty="0" smtClean="0">
                <a:solidFill>
                  <a:schemeClr val="bg2"/>
                </a:solidFill>
                <a:latin typeface="Arial" panose="020B0604020202020204" pitchFamily="34" charset="0"/>
                <a:cs typeface="Arial" panose="020B0604020202020204" pitchFamily="34" charset="0"/>
              </a:rPr>
              <a:t>T</a:t>
            </a:r>
          </a:p>
          <a:p>
            <a:pPr>
              <a:spcAft>
                <a:spcPts val="600"/>
              </a:spcAft>
            </a:pPr>
            <a:r>
              <a:rPr lang="en-US" sz="1400" dirty="0" smtClean="0">
                <a:solidFill>
                  <a:schemeClr val="bg2"/>
                </a:solidFill>
                <a:latin typeface="Arial" panose="020B0604020202020204" pitchFamily="34" charset="0"/>
                <a:cs typeface="Arial" panose="020B0604020202020204" pitchFamily="34" charset="0"/>
              </a:rPr>
              <a:t>Include </a:t>
            </a:r>
            <a:r>
              <a:rPr lang="en-US" sz="1400" dirty="0">
                <a:solidFill>
                  <a:schemeClr val="bg2"/>
                </a:solidFill>
                <a:latin typeface="Arial" panose="020B0604020202020204" pitchFamily="34" charset="0"/>
                <a:cs typeface="Arial" panose="020B0604020202020204" pitchFamily="34" charset="0"/>
              </a:rPr>
              <a:t>wind load Strength to ASD level reduction factor of </a:t>
            </a:r>
            <a:r>
              <a:rPr lang="en-US" sz="1400" dirty="0" smtClean="0">
                <a:solidFill>
                  <a:schemeClr val="bg2"/>
                </a:solidFill>
                <a:latin typeface="Arial" panose="020B0604020202020204" pitchFamily="34" charset="0"/>
                <a:cs typeface="Arial" panose="020B0604020202020204" pitchFamily="34" charset="0"/>
              </a:rPr>
              <a:t>0.6</a:t>
            </a:r>
            <a:endParaRPr lang="en-US" sz="1400" dirty="0">
              <a:solidFill>
                <a:schemeClr val="bg2"/>
              </a:solidFill>
              <a:latin typeface="Arial" panose="020B0604020202020204" pitchFamily="34" charset="0"/>
              <a:cs typeface="Arial" panose="020B0604020202020204" pitchFamily="34" charset="0"/>
            </a:endParaRPr>
          </a:p>
        </p:txBody>
      </p:sp>
      <p:sp>
        <p:nvSpPr>
          <p:cNvPr id="13" name="5-Point Star 12"/>
          <p:cNvSpPr/>
          <p:nvPr/>
        </p:nvSpPr>
        <p:spPr>
          <a:xfrm>
            <a:off x="4795613" y="4849389"/>
            <a:ext cx="402876" cy="381000"/>
          </a:xfrm>
          <a:prstGeom prst="star5">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a:solidFill>
                <a:schemeClr val="tx2"/>
              </a:solidFill>
            </a:endParaRPr>
          </a:p>
        </p:txBody>
      </p:sp>
      <p:cxnSp>
        <p:nvCxnSpPr>
          <p:cNvPr id="9" name="Straight Connector 8"/>
          <p:cNvCxnSpPr/>
          <p:nvPr/>
        </p:nvCxnSpPr>
        <p:spPr>
          <a:xfrm>
            <a:off x="4708525" y="4681182"/>
            <a:ext cx="397827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2503483178"/>
      </p:ext>
    </p:extLst>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Calculate Overturning</a:t>
            </a:r>
            <a:endParaRPr lang="en-US" dirty="0"/>
          </a:p>
        </p:txBody>
      </p:sp>
      <p:sp>
        <p:nvSpPr>
          <p:cNvPr id="3" name="Content Placeholder 2"/>
          <p:cNvSpPr>
            <a:spLocks noGrp="1"/>
          </p:cNvSpPr>
          <p:nvPr>
            <p:ph idx="1"/>
          </p:nvPr>
        </p:nvSpPr>
        <p:spPr/>
        <p:txBody>
          <a:bodyPr lIns="0" tIns="0" rIns="0" bIns="0"/>
          <a:lstStyle/>
          <a:p>
            <a:pPr marL="0" indent="0">
              <a:buNone/>
            </a:pPr>
            <a:endParaRPr lang="en-US" dirty="0" smtClean="0"/>
          </a:p>
          <a:p>
            <a:r>
              <a:rPr lang="en-US" sz="2000" dirty="0" smtClean="0">
                <a:solidFill>
                  <a:schemeClr val="bg2"/>
                </a:solidFill>
              </a:rPr>
              <a:t>Assume overturning resisted by a 6 feet lever arm to determine overturning forces in design example</a:t>
            </a:r>
          </a:p>
          <a:p>
            <a:r>
              <a:rPr lang="en-US" sz="2000" dirty="0" smtClean="0">
                <a:solidFill>
                  <a:schemeClr val="bg2"/>
                </a:solidFill>
              </a:rPr>
              <a:t>Use load combination Equation 16-16:</a:t>
            </a:r>
            <a:endParaRPr lang="en-US" sz="2000" dirty="0">
              <a:solidFill>
                <a:schemeClr val="bg2"/>
              </a:solidFill>
            </a:endParaRPr>
          </a:p>
          <a:p>
            <a:pPr marL="0" lvl="0" indent="0" algn="ctr">
              <a:lnSpc>
                <a:spcPts val="2600"/>
              </a:lnSpc>
              <a:buNone/>
            </a:pPr>
            <a:r>
              <a:rPr lang="en-US" sz="1600" dirty="0">
                <a:solidFill>
                  <a:srgbClr val="2C2C2C"/>
                </a:solidFill>
                <a:latin typeface="Cambria Math" panose="02040503050406030204" pitchFamily="18" charset="0"/>
                <a:ea typeface="Cambria Math" panose="02040503050406030204" pitchFamily="18" charset="0"/>
              </a:rPr>
              <a:t>0.6(</a:t>
            </a:r>
            <a:r>
              <a:rPr lang="en-US" sz="1600" i="1" dirty="0">
                <a:solidFill>
                  <a:srgbClr val="2C2C2C"/>
                </a:solidFill>
                <a:latin typeface="Cambria Math" panose="02040503050406030204" pitchFamily="18" charset="0"/>
                <a:ea typeface="Cambria Math" panose="02040503050406030204" pitchFamily="18" charset="0"/>
              </a:rPr>
              <a:t>D</a:t>
            </a:r>
            <a:r>
              <a:rPr lang="en-US" sz="1600" dirty="0">
                <a:solidFill>
                  <a:srgbClr val="2C2C2C"/>
                </a:solidFill>
                <a:latin typeface="Cambria Math" panose="02040503050406030204" pitchFamily="18" charset="0"/>
                <a:ea typeface="Cambria Math" panose="02040503050406030204" pitchFamily="18" charset="0"/>
              </a:rPr>
              <a:t> </a:t>
            </a:r>
            <a:r>
              <a:rPr lang="en-US" sz="1100" dirty="0">
                <a:solidFill>
                  <a:srgbClr val="2C2C2C"/>
                </a:solidFill>
                <a:latin typeface="Cambria Math" panose="02040503050406030204" pitchFamily="18" charset="0"/>
                <a:ea typeface="Cambria Math" panose="02040503050406030204" pitchFamily="18" charset="0"/>
              </a:rPr>
              <a:t>+</a:t>
            </a:r>
            <a:r>
              <a:rPr lang="en-US" sz="1400" dirty="0">
                <a:solidFill>
                  <a:srgbClr val="2C2C2C"/>
                </a:solidFill>
                <a:latin typeface="Cambria Math" panose="02040503050406030204" pitchFamily="18" charset="0"/>
                <a:ea typeface="Cambria Math" panose="02040503050406030204" pitchFamily="18" charset="0"/>
              </a:rPr>
              <a:t> </a:t>
            </a:r>
            <a:r>
              <a:rPr lang="en-US" sz="1600" i="1" dirty="0">
                <a:solidFill>
                  <a:srgbClr val="2C2C2C"/>
                </a:solidFill>
                <a:latin typeface="Cambria Math" panose="02040503050406030204" pitchFamily="18" charset="0"/>
                <a:ea typeface="Cambria Math" panose="02040503050406030204" pitchFamily="18" charset="0"/>
              </a:rPr>
              <a:t>F </a:t>
            </a:r>
            <a:r>
              <a:rPr lang="en-US" sz="1600" dirty="0">
                <a:solidFill>
                  <a:srgbClr val="2C2C2C"/>
                </a:solidFill>
                <a:latin typeface="Cambria Math" panose="02040503050406030204" pitchFamily="18" charset="0"/>
                <a:ea typeface="Cambria Math" panose="02040503050406030204" pitchFamily="18" charset="0"/>
              </a:rPr>
              <a:t>) </a:t>
            </a:r>
            <a:r>
              <a:rPr lang="en-US" sz="1100" dirty="0">
                <a:solidFill>
                  <a:srgbClr val="2C2C2C"/>
                </a:solidFill>
                <a:latin typeface="Cambria Math" panose="02040503050406030204" pitchFamily="18" charset="0"/>
                <a:ea typeface="Cambria Math" panose="02040503050406030204" pitchFamily="18" charset="0"/>
              </a:rPr>
              <a:t>+</a:t>
            </a:r>
            <a:r>
              <a:rPr lang="en-US" sz="1600" dirty="0">
                <a:solidFill>
                  <a:srgbClr val="2C2C2C"/>
                </a:solidFill>
                <a:latin typeface="Cambria Math" panose="02040503050406030204" pitchFamily="18" charset="0"/>
                <a:ea typeface="Cambria Math" panose="02040503050406030204" pitchFamily="18" charset="0"/>
              </a:rPr>
              <a:t> 0.7</a:t>
            </a:r>
            <a:r>
              <a:rPr lang="en-US" sz="1600" i="1" dirty="0">
                <a:solidFill>
                  <a:srgbClr val="2C2C2C"/>
                </a:solidFill>
                <a:latin typeface="Cambria Math" panose="02040503050406030204" pitchFamily="18" charset="0"/>
                <a:ea typeface="Cambria Math" panose="02040503050406030204" pitchFamily="18" charset="0"/>
              </a:rPr>
              <a:t>E</a:t>
            </a:r>
            <a:r>
              <a:rPr lang="en-US" sz="1600" dirty="0">
                <a:solidFill>
                  <a:srgbClr val="2C2C2C"/>
                </a:solidFill>
                <a:latin typeface="Cambria Math" panose="02040503050406030204" pitchFamily="18" charset="0"/>
                <a:ea typeface="Cambria Math" panose="02040503050406030204" pitchFamily="18" charset="0"/>
              </a:rPr>
              <a:t> </a:t>
            </a:r>
            <a:r>
              <a:rPr lang="en-US" sz="1100" dirty="0">
                <a:solidFill>
                  <a:srgbClr val="2C2C2C"/>
                </a:solidFill>
                <a:latin typeface="Cambria Math" panose="02040503050406030204" pitchFamily="18" charset="0"/>
                <a:ea typeface="Cambria Math" panose="02040503050406030204" pitchFamily="18" charset="0"/>
              </a:rPr>
              <a:t>+</a:t>
            </a:r>
            <a:r>
              <a:rPr lang="en-US" sz="1600" dirty="0">
                <a:solidFill>
                  <a:srgbClr val="2C2C2C"/>
                </a:solidFill>
                <a:latin typeface="Cambria Math" panose="02040503050406030204" pitchFamily="18" charset="0"/>
                <a:ea typeface="Cambria Math" panose="02040503050406030204" pitchFamily="18" charset="0"/>
              </a:rPr>
              <a:t> </a:t>
            </a:r>
            <a:r>
              <a:rPr lang="en-US" sz="1600" i="1" dirty="0" smtClean="0">
                <a:solidFill>
                  <a:srgbClr val="2C2C2C"/>
                </a:solidFill>
                <a:latin typeface="Cambria Math" panose="02040503050406030204" pitchFamily="18" charset="0"/>
                <a:ea typeface="Cambria Math" panose="02040503050406030204" pitchFamily="18" charset="0"/>
              </a:rPr>
              <a:t>H  </a:t>
            </a:r>
            <a:r>
              <a:rPr lang="en-US" sz="1600" i="1" dirty="0" smtClean="0">
                <a:solidFill>
                  <a:schemeClr val="bg2"/>
                </a:solidFill>
                <a:latin typeface="Cambria Math" panose="02040503050406030204" pitchFamily="18" charset="0"/>
                <a:ea typeface="Cambria Math" panose="02040503050406030204" pitchFamily="18" charset="0"/>
              </a:rPr>
              <a:t>⤦</a:t>
            </a:r>
          </a:p>
          <a:p>
            <a:pPr marL="0" indent="0" algn="ctr">
              <a:lnSpc>
                <a:spcPts val="2600"/>
              </a:lnSpc>
              <a:buNone/>
            </a:pPr>
            <a:r>
              <a:rPr lang="en-US" sz="1600" dirty="0" smtClean="0">
                <a:solidFill>
                  <a:schemeClr val="tx2"/>
                </a:solidFill>
                <a:latin typeface="Cambria Math" panose="02040503050406030204" pitchFamily="18" charset="0"/>
                <a:ea typeface="Cambria Math" panose="02040503050406030204" pitchFamily="18" charset="0"/>
              </a:rPr>
              <a:t>0.6</a:t>
            </a:r>
            <a:r>
              <a:rPr lang="en-US" sz="1600" i="1" dirty="0" smtClean="0">
                <a:solidFill>
                  <a:schemeClr val="tx2"/>
                </a:solidFill>
                <a:latin typeface="Cambria Math" panose="02040503050406030204" pitchFamily="18" charset="0"/>
                <a:ea typeface="Cambria Math" panose="02040503050406030204" pitchFamily="18" charset="0"/>
              </a:rPr>
              <a:t>D</a:t>
            </a:r>
            <a:r>
              <a:rPr lang="en-US" sz="1600" dirty="0" smtClean="0">
                <a:solidFill>
                  <a:schemeClr val="tx2"/>
                </a:solidFill>
                <a:latin typeface="Cambria Math" panose="02040503050406030204" pitchFamily="18" charset="0"/>
                <a:ea typeface="Cambria Math" panose="02040503050406030204" pitchFamily="18" charset="0"/>
              </a:rPr>
              <a:t>  </a:t>
            </a:r>
            <a:r>
              <a:rPr lang="en-US" sz="1100" dirty="0">
                <a:solidFill>
                  <a:schemeClr val="tx2"/>
                </a:solidFill>
                <a:latin typeface="Cambria Math" panose="02040503050406030204" pitchFamily="18" charset="0"/>
                <a:ea typeface="Cambria Math" panose="02040503050406030204" pitchFamily="18" charset="0"/>
              </a:rPr>
              <a:t>+</a:t>
            </a:r>
            <a:r>
              <a:rPr lang="en-US" sz="1600" dirty="0">
                <a:solidFill>
                  <a:schemeClr val="tx2"/>
                </a:solidFill>
                <a:latin typeface="Cambria Math" panose="02040503050406030204" pitchFamily="18" charset="0"/>
                <a:ea typeface="Cambria Math" panose="02040503050406030204" pitchFamily="18" charset="0"/>
              </a:rPr>
              <a:t> 0.7</a:t>
            </a:r>
            <a:r>
              <a:rPr lang="en-US" sz="1600" i="1" dirty="0">
                <a:solidFill>
                  <a:schemeClr val="tx2"/>
                </a:solidFill>
                <a:latin typeface="Cambria Math" panose="02040503050406030204" pitchFamily="18" charset="0"/>
                <a:ea typeface="Cambria Math" panose="02040503050406030204" pitchFamily="18" charset="0"/>
              </a:rPr>
              <a:t>E</a:t>
            </a:r>
            <a:r>
              <a:rPr lang="en-US" sz="1600" dirty="0">
                <a:solidFill>
                  <a:schemeClr val="tx2"/>
                </a:solidFill>
                <a:latin typeface="Cambria Math" panose="02040503050406030204" pitchFamily="18" charset="0"/>
                <a:ea typeface="Cambria Math" panose="02040503050406030204" pitchFamily="18" charset="0"/>
              </a:rPr>
              <a:t> </a:t>
            </a:r>
            <a:endParaRPr lang="en-US" sz="1600" i="1" dirty="0">
              <a:solidFill>
                <a:schemeClr val="tx2"/>
              </a:solidFill>
              <a:latin typeface="Cambria Math" panose="02040503050406030204" pitchFamily="18" charset="0"/>
              <a:ea typeface="Cambria Math" panose="02040503050406030204" pitchFamily="18" charset="0"/>
            </a:endParaRPr>
          </a:p>
          <a:p>
            <a:pPr>
              <a:lnSpc>
                <a:spcPts val="2600"/>
              </a:lnSpc>
            </a:pPr>
            <a:r>
              <a:rPr lang="en-US" sz="2000" dirty="0" smtClean="0">
                <a:solidFill>
                  <a:schemeClr val="bg2"/>
                </a:solidFill>
                <a:ea typeface="Cambria Math" panose="02040503050406030204" pitchFamily="18" charset="0"/>
              </a:rPr>
              <a:t>H and F factors do not apply to our design example</a:t>
            </a:r>
            <a:endParaRPr lang="en-US" sz="2000" dirty="0">
              <a:solidFill>
                <a:schemeClr val="bg2"/>
              </a:solidFill>
              <a:ea typeface="Cambria Math" panose="02040503050406030204" pitchFamily="18" charset="0"/>
            </a:endParaRPr>
          </a:p>
          <a:p>
            <a:pPr marL="0" indent="0">
              <a:buNone/>
            </a:pPr>
            <a:endParaRPr lang="en-US" dirty="0"/>
          </a:p>
        </p:txBody>
      </p:sp>
      <p:pic>
        <p:nvPicPr>
          <p:cNvPr id="15" name="Content Placeholder 14"/>
          <p:cNvPicPr>
            <a:picLocks noGrp="1" noChangeAspect="1"/>
          </p:cNvPicPr>
          <p:nvPr>
            <p:ph idx="10"/>
          </p:nvPr>
        </p:nvPicPr>
        <p:blipFill>
          <a:blip r:embed="rId4" cstate="print">
            <a:extLst>
              <a:ext uri="{28A0092B-C50C-407E-A947-70E740481C1C}">
                <a14:useLocalDpi xmlns:a14="http://schemas.microsoft.com/office/drawing/2010/main" val="0"/>
              </a:ext>
            </a:extLst>
          </a:blip>
          <a:stretch>
            <a:fillRect/>
          </a:stretch>
        </p:blipFill>
        <p:spPr>
          <a:xfrm>
            <a:off x="4203701" y="977900"/>
            <a:ext cx="5483226" cy="5483226"/>
          </a:xfrm>
        </p:spPr>
      </p:pic>
      <p:sp>
        <p:nvSpPr>
          <p:cNvPr id="5" name="TextBox 4"/>
          <p:cNvSpPr txBox="1"/>
          <p:nvPr/>
        </p:nvSpPr>
        <p:spPr bwMode="auto">
          <a:xfrm>
            <a:off x="6827441" y="6400800"/>
            <a:ext cx="184665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91440" rIns="0" bIns="0" rtlCol="0">
            <a:spAutoFit/>
          </a:bodyPr>
          <a:lstStyle/>
          <a:p>
            <a:pPr algn="r"/>
            <a:r>
              <a:rPr kumimoji="1" lang="en-US" sz="1200" dirty="0" smtClean="0">
                <a:solidFill>
                  <a:schemeClr val="accent5"/>
                </a:solidFill>
                <a:latin typeface="Arial" panose="020B0604020202020204" pitchFamily="34" charset="0"/>
                <a:cs typeface="Arial" panose="020B0604020202020204" pitchFamily="34" charset="0"/>
              </a:rPr>
              <a:t>DESIGN EXAMPLE SLIDE</a:t>
            </a:r>
            <a:endParaRPr kumimoji="1" lang="en-US" sz="1200" dirty="0">
              <a:solidFill>
                <a:schemeClr val="accent5"/>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101674321"/>
      </p:ext>
    </p:extLst>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Vertical EQ Forces</a:t>
            </a:r>
            <a:endParaRPr lang="en-US" dirty="0"/>
          </a:p>
        </p:txBody>
      </p:sp>
      <p:sp>
        <p:nvSpPr>
          <p:cNvPr id="3" name="Content Placeholder 2"/>
          <p:cNvSpPr>
            <a:spLocks noGrp="1"/>
          </p:cNvSpPr>
          <p:nvPr>
            <p:ph idx="1"/>
          </p:nvPr>
        </p:nvSpPr>
        <p:spPr>
          <a:xfrm>
            <a:off x="458788" y="3556000"/>
            <a:ext cx="8228012" cy="2614613"/>
          </a:xfrm>
        </p:spPr>
        <p:txBody>
          <a:bodyPr lIns="0" tIns="0" rIns="0" bIns="0">
            <a:normAutofit/>
          </a:bodyPr>
          <a:lstStyle/>
          <a:p>
            <a:pPr marL="0" indent="0">
              <a:spcAft>
                <a:spcPts val="800"/>
              </a:spcAft>
              <a:buNone/>
            </a:pPr>
            <a:r>
              <a:rPr lang="en-US" sz="2000" dirty="0" smtClean="0">
                <a:solidFill>
                  <a:schemeClr val="bg2"/>
                </a:solidFill>
              </a:rPr>
              <a:t>The Basic Load combination which typically controls OT design is:</a:t>
            </a:r>
          </a:p>
          <a:p>
            <a:pPr>
              <a:lnSpc>
                <a:spcPct val="150000"/>
              </a:lnSpc>
            </a:pPr>
            <a:r>
              <a:rPr lang="en-US" sz="1800" dirty="0" smtClean="0">
                <a:solidFill>
                  <a:schemeClr val="bg2"/>
                </a:solidFill>
              </a:rPr>
              <a:t>Tension use </a:t>
            </a:r>
            <a:r>
              <a:rPr lang="en-US" sz="1800" dirty="0" smtClean="0">
                <a:solidFill>
                  <a:schemeClr val="tx2"/>
                </a:solidFill>
                <a:latin typeface="Cambria Math" panose="02040503050406030204" pitchFamily="18" charset="0"/>
                <a:ea typeface="Cambria Math" panose="02040503050406030204" pitchFamily="18" charset="0"/>
              </a:rPr>
              <a:t>0.6</a:t>
            </a:r>
            <a:r>
              <a:rPr lang="en-US" sz="1800" i="1" dirty="0" smtClean="0">
                <a:solidFill>
                  <a:schemeClr val="tx2"/>
                </a:solidFill>
                <a:latin typeface="Cambria Math" panose="02040503050406030204" pitchFamily="18" charset="0"/>
                <a:ea typeface="Cambria Math" panose="02040503050406030204" pitchFamily="18" charset="0"/>
              </a:rPr>
              <a:t>D</a:t>
            </a:r>
            <a:r>
              <a:rPr lang="en-US" sz="1800" dirty="0" smtClean="0">
                <a:solidFill>
                  <a:schemeClr val="tx2"/>
                </a:solidFill>
                <a:latin typeface="Cambria Math" panose="02040503050406030204" pitchFamily="18" charset="0"/>
                <a:ea typeface="Cambria Math" panose="02040503050406030204" pitchFamily="18" charset="0"/>
              </a:rPr>
              <a:t> + 0.7</a:t>
            </a:r>
            <a:r>
              <a:rPr lang="en-US" sz="1800" i="1" dirty="0" smtClean="0">
                <a:solidFill>
                  <a:schemeClr val="tx2"/>
                </a:solidFill>
                <a:latin typeface="Cambria Math" panose="02040503050406030204" pitchFamily="18" charset="0"/>
                <a:ea typeface="Cambria Math" panose="02040503050406030204" pitchFamily="18" charset="0"/>
              </a:rPr>
              <a:t>E</a:t>
            </a:r>
            <a:r>
              <a:rPr lang="en-US" sz="1800" dirty="0" smtClean="0">
                <a:solidFill>
                  <a:schemeClr val="tx2"/>
                </a:solidFill>
                <a:latin typeface="Cambria Math" panose="02040503050406030204" pitchFamily="18" charset="0"/>
                <a:ea typeface="Cambria Math" panose="02040503050406030204" pitchFamily="18" charset="0"/>
              </a:rPr>
              <a:t>  </a:t>
            </a:r>
            <a:r>
              <a:rPr lang="en-US" sz="1800" dirty="0" smtClean="0">
                <a:solidFill>
                  <a:schemeClr val="bg2"/>
                </a:solidFill>
              </a:rPr>
              <a:t>(IBC Equation 16-16)</a:t>
            </a:r>
          </a:p>
          <a:p>
            <a:pPr>
              <a:lnSpc>
                <a:spcPct val="150000"/>
              </a:lnSpc>
            </a:pPr>
            <a:r>
              <a:rPr lang="en-US" sz="1800" dirty="0" smtClean="0">
                <a:solidFill>
                  <a:schemeClr val="bg2"/>
                </a:solidFill>
              </a:rPr>
              <a:t>Compression, floor perpendicular to wall, use </a:t>
            </a:r>
            <a:r>
              <a:rPr lang="en-US" sz="1800" i="1" dirty="0" smtClean="0">
                <a:solidFill>
                  <a:schemeClr val="tx2"/>
                </a:solidFill>
                <a:latin typeface="Cambria Math" panose="02040503050406030204" pitchFamily="18" charset="0"/>
                <a:ea typeface="Cambria Math" panose="02040503050406030204" pitchFamily="18" charset="0"/>
              </a:rPr>
              <a:t>D</a:t>
            </a:r>
            <a:r>
              <a:rPr lang="en-US" sz="1800" dirty="0" smtClean="0">
                <a:solidFill>
                  <a:schemeClr val="tx2"/>
                </a:solidFill>
                <a:latin typeface="Cambria Math" panose="02040503050406030204" pitchFamily="18" charset="0"/>
                <a:ea typeface="Cambria Math" panose="02040503050406030204" pitchFamily="18" charset="0"/>
              </a:rPr>
              <a:t> + 0.75(0.7</a:t>
            </a:r>
            <a:r>
              <a:rPr lang="en-US" sz="1800" i="1" dirty="0" smtClean="0">
                <a:solidFill>
                  <a:schemeClr val="tx2"/>
                </a:solidFill>
                <a:latin typeface="Cambria Math" panose="02040503050406030204" pitchFamily="18" charset="0"/>
                <a:ea typeface="Cambria Math" panose="02040503050406030204" pitchFamily="18" charset="0"/>
              </a:rPr>
              <a:t>E </a:t>
            </a:r>
            <a:r>
              <a:rPr lang="en-US" sz="1800" dirty="0" smtClean="0">
                <a:solidFill>
                  <a:schemeClr val="tx2"/>
                </a:solidFill>
                <a:latin typeface="Cambria Math" panose="02040503050406030204" pitchFamily="18" charset="0"/>
                <a:ea typeface="Cambria Math" panose="02040503050406030204" pitchFamily="18" charset="0"/>
              </a:rPr>
              <a:t>) + 0.75</a:t>
            </a:r>
            <a:r>
              <a:rPr lang="en-US" sz="1800" i="1" dirty="0" smtClean="0">
                <a:solidFill>
                  <a:schemeClr val="tx2"/>
                </a:solidFill>
                <a:latin typeface="Cambria Math" panose="02040503050406030204" pitchFamily="18" charset="0"/>
                <a:ea typeface="Cambria Math" panose="02040503050406030204" pitchFamily="18" charset="0"/>
              </a:rPr>
              <a:t>L</a:t>
            </a:r>
            <a:r>
              <a:rPr lang="en-US" sz="1800" dirty="0" smtClean="0">
                <a:solidFill>
                  <a:schemeClr val="tx2"/>
                </a:solidFill>
                <a:latin typeface="Cambria Math" panose="02040503050406030204" pitchFamily="18" charset="0"/>
                <a:ea typeface="Cambria Math" panose="02040503050406030204" pitchFamily="18" charset="0"/>
              </a:rPr>
              <a:t> + 0.75</a:t>
            </a:r>
            <a:r>
              <a:rPr lang="en-US" sz="1800" i="1" dirty="0" smtClean="0">
                <a:solidFill>
                  <a:schemeClr val="tx2"/>
                </a:solidFill>
                <a:latin typeface="Cambria Math" panose="02040503050406030204" pitchFamily="18" charset="0"/>
                <a:ea typeface="Cambria Math" panose="02040503050406030204" pitchFamily="18" charset="0"/>
              </a:rPr>
              <a:t>S</a:t>
            </a:r>
            <a:r>
              <a:rPr lang="en-US" sz="1800" dirty="0" smtClean="0">
                <a:solidFill>
                  <a:schemeClr val="tx2"/>
                </a:solidFill>
              </a:rPr>
              <a:t> </a:t>
            </a:r>
            <a:r>
              <a:rPr lang="en-US" sz="1800" dirty="0" smtClean="0">
                <a:solidFill>
                  <a:schemeClr val="bg2"/>
                </a:solidFill>
              </a:rPr>
              <a:t>(IBC Equation 16-14)</a:t>
            </a:r>
          </a:p>
          <a:p>
            <a:pPr>
              <a:lnSpc>
                <a:spcPct val="150000"/>
              </a:lnSpc>
            </a:pPr>
            <a:r>
              <a:rPr lang="en-US" sz="1800" dirty="0" smtClean="0">
                <a:solidFill>
                  <a:schemeClr val="bg2"/>
                </a:solidFill>
              </a:rPr>
              <a:t>Compression, floor parallel to wall, use </a:t>
            </a:r>
            <a:r>
              <a:rPr lang="en-US" sz="1800" i="1" dirty="0" smtClean="0">
                <a:solidFill>
                  <a:schemeClr val="tx2"/>
                </a:solidFill>
                <a:latin typeface="Cambria Math" panose="02040503050406030204" pitchFamily="18" charset="0"/>
                <a:ea typeface="Cambria Math" panose="02040503050406030204" pitchFamily="18" charset="0"/>
              </a:rPr>
              <a:t>D</a:t>
            </a:r>
            <a:r>
              <a:rPr lang="en-US" sz="1800" dirty="0" smtClean="0">
                <a:solidFill>
                  <a:schemeClr val="tx2"/>
                </a:solidFill>
                <a:latin typeface="Cambria Math" panose="02040503050406030204" pitchFamily="18" charset="0"/>
                <a:ea typeface="Cambria Math" panose="02040503050406030204" pitchFamily="18" charset="0"/>
              </a:rPr>
              <a:t> + 0.7</a:t>
            </a:r>
            <a:r>
              <a:rPr lang="en-US" sz="1800" i="1" dirty="0" smtClean="0">
                <a:solidFill>
                  <a:schemeClr val="tx2"/>
                </a:solidFill>
                <a:latin typeface="Cambria Math" panose="02040503050406030204" pitchFamily="18" charset="0"/>
                <a:ea typeface="Cambria Math" panose="02040503050406030204" pitchFamily="18" charset="0"/>
              </a:rPr>
              <a:t>E</a:t>
            </a:r>
            <a:r>
              <a:rPr lang="en-US" sz="1800" dirty="0" smtClean="0">
                <a:solidFill>
                  <a:schemeClr val="tx2"/>
                </a:solidFill>
                <a:latin typeface="Cambria Math" panose="02040503050406030204" pitchFamily="18" charset="0"/>
                <a:ea typeface="Cambria Math" panose="02040503050406030204" pitchFamily="18" charset="0"/>
              </a:rPr>
              <a:t>  </a:t>
            </a:r>
            <a:r>
              <a:rPr lang="en-US" sz="1800" dirty="0" smtClean="0">
                <a:solidFill>
                  <a:schemeClr val="bg2"/>
                </a:solidFill>
              </a:rPr>
              <a:t>(IBC Equation 16-12)</a:t>
            </a:r>
          </a:p>
        </p:txBody>
      </p:sp>
      <mc:AlternateContent xmlns:mc="http://schemas.openxmlformats.org/markup-compatibility/2006" xmlns:a14="http://schemas.microsoft.com/office/drawing/2010/main">
        <mc:Choice Requires="a14">
          <p:sp>
            <p:nvSpPr>
              <p:cNvPr id="4" name="TextBox 3"/>
              <p:cNvSpPr txBox="1"/>
              <p:nvPr/>
            </p:nvSpPr>
            <p:spPr bwMode="auto">
              <a:xfrm>
                <a:off x="455181" y="1828800"/>
                <a:ext cx="1420645" cy="307777"/>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0" tIns="0" rIns="0" bIns="0" rtlCol="0">
                <a:spAutoFit/>
              </a:bodyPr>
              <a:lstStyle/>
              <a:p>
                <a:pPr algn="r"/>
                <a14:m>
                  <m:oMathPara xmlns:m="http://schemas.openxmlformats.org/officeDocument/2006/math">
                    <m:oMathParaPr>
                      <m:jc m:val="centerGroup"/>
                    </m:oMathParaPr>
                    <m:oMath xmlns:m="http://schemas.openxmlformats.org/officeDocument/2006/math">
                      <m:r>
                        <a:rPr kumimoji="1" lang="en-US" sz="2000" b="0" i="1" smtClean="0">
                          <a:solidFill>
                            <a:srgbClr val="000000"/>
                          </a:solidFill>
                          <a:latin typeface="Cambria Math"/>
                        </a:rPr>
                        <m:t>𝐸</m:t>
                      </m:r>
                      <m:r>
                        <a:rPr kumimoji="1" lang="en-US" sz="2000" b="0" i="1" smtClean="0">
                          <a:solidFill>
                            <a:srgbClr val="000000"/>
                          </a:solidFill>
                          <a:latin typeface="Cambria Math"/>
                        </a:rPr>
                        <m:t>=</m:t>
                      </m:r>
                      <m:sSub>
                        <m:sSubPr>
                          <m:ctrlPr>
                            <a:rPr kumimoji="1" lang="en-US" sz="2000" b="0" i="1" smtClean="0">
                              <a:solidFill>
                                <a:srgbClr val="000000"/>
                              </a:solidFill>
                              <a:latin typeface="Cambria Math" panose="02040503050406030204" pitchFamily="18" charset="0"/>
                            </a:rPr>
                          </m:ctrlPr>
                        </m:sSubPr>
                        <m:e>
                          <m:r>
                            <a:rPr kumimoji="1" lang="en-US" sz="2000" b="0" i="1" smtClean="0">
                              <a:solidFill>
                                <a:srgbClr val="000000"/>
                              </a:solidFill>
                              <a:latin typeface="Cambria Math"/>
                            </a:rPr>
                            <m:t>𝐸</m:t>
                          </m:r>
                        </m:e>
                        <m:sub>
                          <m:r>
                            <a:rPr kumimoji="1" lang="en-US" sz="2000" b="0" i="1" smtClean="0">
                              <a:solidFill>
                                <a:srgbClr val="000000"/>
                              </a:solidFill>
                              <a:latin typeface="Cambria Math"/>
                            </a:rPr>
                            <m:t>h</m:t>
                          </m:r>
                        </m:sub>
                      </m:sSub>
                      <m:r>
                        <a:rPr kumimoji="1" lang="en-US" sz="2000" b="0" i="1" smtClean="0">
                          <a:solidFill>
                            <a:srgbClr val="000000"/>
                          </a:solidFill>
                          <a:latin typeface="Cambria Math"/>
                        </a:rPr>
                        <m:t>+</m:t>
                      </m:r>
                      <m:sSub>
                        <m:sSubPr>
                          <m:ctrlPr>
                            <a:rPr kumimoji="1" lang="en-US" sz="2000" b="0" i="1" smtClean="0">
                              <a:solidFill>
                                <a:srgbClr val="000000"/>
                              </a:solidFill>
                              <a:latin typeface="Cambria Math" panose="02040503050406030204" pitchFamily="18" charset="0"/>
                            </a:rPr>
                          </m:ctrlPr>
                        </m:sSubPr>
                        <m:e>
                          <m:r>
                            <a:rPr kumimoji="1" lang="en-US" sz="2000" b="0" i="1" smtClean="0">
                              <a:solidFill>
                                <a:srgbClr val="000000"/>
                              </a:solidFill>
                              <a:latin typeface="Cambria Math"/>
                            </a:rPr>
                            <m:t>𝐸</m:t>
                          </m:r>
                        </m:e>
                        <m:sub>
                          <m:r>
                            <a:rPr kumimoji="1" lang="en-US" sz="2000" b="0" i="1" smtClean="0">
                              <a:solidFill>
                                <a:srgbClr val="000000"/>
                              </a:solidFill>
                              <a:latin typeface="Cambria Math"/>
                            </a:rPr>
                            <m:t>𝑣</m:t>
                          </m:r>
                        </m:sub>
                      </m:sSub>
                    </m:oMath>
                  </m:oMathPara>
                </a14:m>
                <a:endParaRPr kumimoji="1" lang="en-US" sz="2000" dirty="0">
                  <a:solidFill>
                    <a:srgbClr val="000000"/>
                  </a:solidFill>
                  <a:latin typeface="Georgia" panose="02040502050405020303" pitchFamily="18" charset="0"/>
                </a:endParaRPr>
              </a:p>
            </p:txBody>
          </p:sp>
        </mc:Choice>
        <mc:Fallback xmlns="">
          <p:sp>
            <p:nvSpPr>
              <p:cNvPr id="4" name="TextBox 3"/>
              <p:cNvSpPr txBox="1">
                <a:spLocks noRot="1" noChangeAspect="1" noMove="1" noResize="1" noEditPoints="1" noAdjustHandles="1" noChangeArrowheads="1" noChangeShapeType="1" noTextEdit="1"/>
              </p:cNvSpPr>
              <p:nvPr/>
            </p:nvSpPr>
            <p:spPr bwMode="auto">
              <a:xfrm>
                <a:off x="455181" y="1828800"/>
                <a:ext cx="1420645" cy="307777"/>
              </a:xfrm>
              <a:prstGeom prst="rect">
                <a:avLst/>
              </a:prstGeom>
              <a:blipFill rotWithShape="0">
                <a:blip r:embed="rId4"/>
                <a:stretch>
                  <a:fillRect l="-3863" b="-20000"/>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 name="TextBox 4"/>
              <p:cNvSpPr txBox="1"/>
              <p:nvPr/>
            </p:nvSpPr>
            <p:spPr bwMode="auto">
              <a:xfrm>
                <a:off x="447173" y="2244164"/>
                <a:ext cx="1420645" cy="307777"/>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0" tIns="0" rIns="0" bIns="0" rtlCol="0">
                <a:spAutoFit/>
              </a:bodyPr>
              <a:lstStyle/>
              <a:p>
                <a:pPr algn="r"/>
                <a14:m>
                  <m:oMathPara xmlns:m="http://schemas.openxmlformats.org/officeDocument/2006/math">
                    <m:oMathParaPr>
                      <m:jc m:val="centerGroup"/>
                    </m:oMathParaPr>
                    <m:oMath xmlns:m="http://schemas.openxmlformats.org/officeDocument/2006/math">
                      <m:r>
                        <a:rPr kumimoji="1" lang="en-US" sz="2000" b="0" i="1" smtClean="0">
                          <a:solidFill>
                            <a:srgbClr val="000000"/>
                          </a:solidFill>
                          <a:latin typeface="Cambria Math"/>
                        </a:rPr>
                        <m:t>𝐸</m:t>
                      </m:r>
                      <m:r>
                        <a:rPr kumimoji="1" lang="en-US" sz="2000" b="0" i="1" smtClean="0">
                          <a:solidFill>
                            <a:srgbClr val="000000"/>
                          </a:solidFill>
                          <a:latin typeface="Cambria Math"/>
                        </a:rPr>
                        <m:t>=</m:t>
                      </m:r>
                      <m:sSub>
                        <m:sSubPr>
                          <m:ctrlPr>
                            <a:rPr kumimoji="1" lang="en-US" sz="2000" b="0" i="1" smtClean="0">
                              <a:solidFill>
                                <a:srgbClr val="000000"/>
                              </a:solidFill>
                              <a:latin typeface="Cambria Math" panose="02040503050406030204" pitchFamily="18" charset="0"/>
                            </a:rPr>
                          </m:ctrlPr>
                        </m:sSubPr>
                        <m:e>
                          <m:r>
                            <a:rPr kumimoji="1" lang="en-US" sz="2000" b="0" i="1" smtClean="0">
                              <a:solidFill>
                                <a:srgbClr val="000000"/>
                              </a:solidFill>
                              <a:latin typeface="Cambria Math"/>
                            </a:rPr>
                            <m:t>𝐸</m:t>
                          </m:r>
                        </m:e>
                        <m:sub>
                          <m:r>
                            <a:rPr kumimoji="1" lang="en-US" sz="2000" b="0" i="1" smtClean="0">
                              <a:solidFill>
                                <a:srgbClr val="000000"/>
                              </a:solidFill>
                              <a:latin typeface="Cambria Math"/>
                            </a:rPr>
                            <m:t>h</m:t>
                          </m:r>
                        </m:sub>
                      </m:sSub>
                      <m:r>
                        <a:rPr kumimoji="1" lang="en-US" sz="2000" b="0" i="1" smtClean="0">
                          <a:solidFill>
                            <a:srgbClr val="000000"/>
                          </a:solidFill>
                          <a:latin typeface="Cambria Math"/>
                        </a:rPr>
                        <m:t>−</m:t>
                      </m:r>
                      <m:sSub>
                        <m:sSubPr>
                          <m:ctrlPr>
                            <a:rPr kumimoji="1" lang="en-US" sz="2000" b="0" i="1" smtClean="0">
                              <a:solidFill>
                                <a:srgbClr val="000000"/>
                              </a:solidFill>
                              <a:latin typeface="Cambria Math" panose="02040503050406030204" pitchFamily="18" charset="0"/>
                            </a:rPr>
                          </m:ctrlPr>
                        </m:sSubPr>
                        <m:e>
                          <m:r>
                            <a:rPr kumimoji="1" lang="en-US" sz="2000" b="0" i="1" smtClean="0">
                              <a:solidFill>
                                <a:srgbClr val="000000"/>
                              </a:solidFill>
                              <a:latin typeface="Cambria Math"/>
                            </a:rPr>
                            <m:t>𝐸</m:t>
                          </m:r>
                        </m:e>
                        <m:sub>
                          <m:r>
                            <a:rPr kumimoji="1" lang="en-US" sz="2000" b="0" i="1" smtClean="0">
                              <a:solidFill>
                                <a:srgbClr val="000000"/>
                              </a:solidFill>
                              <a:latin typeface="Cambria Math"/>
                            </a:rPr>
                            <m:t>𝑣</m:t>
                          </m:r>
                        </m:sub>
                      </m:sSub>
                    </m:oMath>
                  </m:oMathPara>
                </a14:m>
                <a:endParaRPr kumimoji="1" lang="en-US" sz="2000" dirty="0">
                  <a:solidFill>
                    <a:srgbClr val="000000"/>
                  </a:solidFill>
                  <a:latin typeface="Georgia" panose="02040502050405020303" pitchFamily="18" charset="0"/>
                </a:endParaRPr>
              </a:p>
            </p:txBody>
          </p:sp>
        </mc:Choice>
        <mc:Fallback xmlns="">
          <p:sp>
            <p:nvSpPr>
              <p:cNvPr id="5" name="TextBox 4"/>
              <p:cNvSpPr txBox="1">
                <a:spLocks noRot="1" noChangeAspect="1" noMove="1" noResize="1" noEditPoints="1" noAdjustHandles="1" noChangeArrowheads="1" noChangeShapeType="1" noTextEdit="1"/>
              </p:cNvSpPr>
              <p:nvPr/>
            </p:nvSpPr>
            <p:spPr bwMode="auto">
              <a:xfrm>
                <a:off x="447173" y="2244164"/>
                <a:ext cx="1420645" cy="307777"/>
              </a:xfrm>
              <a:prstGeom prst="rect">
                <a:avLst/>
              </a:prstGeom>
              <a:blipFill rotWithShape="0">
                <a:blip r:embed="rId5"/>
                <a:stretch>
                  <a:fillRect l="-3433" b="-17647"/>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TextBox 5"/>
              <p:cNvSpPr txBox="1"/>
              <p:nvPr/>
            </p:nvSpPr>
            <p:spPr bwMode="auto">
              <a:xfrm>
                <a:off x="439199" y="2659528"/>
                <a:ext cx="2410788" cy="307777"/>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0" tIns="0" rIns="0" bIns="0" rtlCol="0">
                <a:spAutoFit/>
              </a:bodyPr>
              <a:lstStyle/>
              <a:p>
                <a:pPr algn="r"/>
                <a14:m>
                  <m:oMathPara xmlns:m="http://schemas.openxmlformats.org/officeDocument/2006/math">
                    <m:oMathParaPr>
                      <m:jc m:val="centerGroup"/>
                    </m:oMathParaPr>
                    <m:oMath xmlns:m="http://schemas.openxmlformats.org/officeDocument/2006/math">
                      <m:r>
                        <a:rPr kumimoji="1" lang="en-US" sz="2000" b="0" i="1" smtClean="0">
                          <a:solidFill>
                            <a:srgbClr val="000000"/>
                          </a:solidFill>
                          <a:latin typeface="Cambria Math"/>
                        </a:rPr>
                        <m:t>𝐸</m:t>
                      </m:r>
                      <m:r>
                        <a:rPr kumimoji="1" lang="en-US" sz="2000" b="0" i="1" smtClean="0">
                          <a:solidFill>
                            <a:srgbClr val="000000"/>
                          </a:solidFill>
                          <a:latin typeface="Cambria Math"/>
                        </a:rPr>
                        <m:t>=</m:t>
                      </m:r>
                      <m:r>
                        <m:rPr>
                          <m:nor/>
                        </m:rPr>
                        <a:rPr lang="en-US" altLang="en-US" sz="2000" dirty="0">
                          <a:solidFill>
                            <a:srgbClr val="000000"/>
                          </a:solidFill>
                          <a:latin typeface="Symbol" pitchFamily="18" charset="2"/>
                          <a:cs typeface="Arial" charset="0"/>
                        </a:rPr>
                        <m:t>r</m:t>
                      </m:r>
                      <m:r>
                        <m:rPr>
                          <m:nor/>
                        </m:rPr>
                        <a:rPr lang="en-US" altLang="en-US" sz="2000" b="0" dirty="0" smtClean="0">
                          <a:solidFill>
                            <a:srgbClr val="000000"/>
                          </a:solidFill>
                          <a:latin typeface="Symbol" pitchFamily="18" charset="2"/>
                          <a:cs typeface="Arial" charset="0"/>
                        </a:rPr>
                        <m:t>(</m:t>
                      </m:r>
                      <m:sSub>
                        <m:sSubPr>
                          <m:ctrlPr>
                            <a:rPr lang="en-US" altLang="en-US" sz="2000" b="0" i="1" dirty="0" smtClean="0">
                              <a:solidFill>
                                <a:srgbClr val="000000"/>
                              </a:solidFill>
                              <a:latin typeface="Cambria Math" panose="02040503050406030204" pitchFamily="18" charset="0"/>
                              <a:cs typeface="Arial" charset="0"/>
                            </a:rPr>
                          </m:ctrlPr>
                        </m:sSubPr>
                        <m:e>
                          <m:r>
                            <a:rPr lang="en-US" altLang="en-US" sz="2000" b="0" i="1" dirty="0" smtClean="0">
                              <a:solidFill>
                                <a:srgbClr val="000000"/>
                              </a:solidFill>
                              <a:latin typeface="Cambria Math"/>
                              <a:cs typeface="Arial" charset="0"/>
                            </a:rPr>
                            <m:t>𝑄</m:t>
                          </m:r>
                        </m:e>
                        <m:sub>
                          <m:r>
                            <a:rPr lang="en-US" altLang="en-US" sz="2000" b="0" i="1" dirty="0" smtClean="0">
                              <a:solidFill>
                                <a:srgbClr val="000000"/>
                              </a:solidFill>
                              <a:latin typeface="Cambria Math"/>
                              <a:cs typeface="Arial" charset="0"/>
                            </a:rPr>
                            <m:t>𝐸</m:t>
                          </m:r>
                        </m:sub>
                      </m:sSub>
                      <m:r>
                        <a:rPr lang="en-US" altLang="en-US" sz="2000" b="0" i="1" dirty="0" smtClean="0">
                          <a:solidFill>
                            <a:srgbClr val="000000"/>
                          </a:solidFill>
                          <a:latin typeface="Cambria Math"/>
                          <a:cs typeface="Arial" charset="0"/>
                        </a:rPr>
                        <m:t>)</m:t>
                      </m:r>
                      <m:r>
                        <a:rPr lang="en-US" altLang="en-US" sz="2000" b="0" i="1" dirty="0" smtClean="0">
                          <a:solidFill>
                            <a:srgbClr val="000000"/>
                          </a:solidFill>
                          <a:latin typeface="Cambria Math"/>
                          <a:ea typeface="Cambria Math"/>
                          <a:cs typeface="Arial" charset="0"/>
                        </a:rPr>
                        <m:t>±0.2</m:t>
                      </m:r>
                      <m:sSub>
                        <m:sSubPr>
                          <m:ctrlPr>
                            <a:rPr lang="en-US" altLang="en-US" sz="2000" b="0" i="1" dirty="0" smtClean="0">
                              <a:solidFill>
                                <a:srgbClr val="000000"/>
                              </a:solidFill>
                              <a:latin typeface="Cambria Math" panose="02040503050406030204" pitchFamily="18" charset="0"/>
                              <a:ea typeface="Cambria Math"/>
                              <a:cs typeface="Arial" charset="0"/>
                            </a:rPr>
                          </m:ctrlPr>
                        </m:sSubPr>
                        <m:e>
                          <m:r>
                            <a:rPr lang="en-US" altLang="en-US" sz="2000" b="0" i="1" dirty="0" smtClean="0">
                              <a:solidFill>
                                <a:srgbClr val="000000"/>
                              </a:solidFill>
                              <a:latin typeface="Cambria Math"/>
                              <a:ea typeface="Cambria Math"/>
                              <a:cs typeface="Arial" charset="0"/>
                            </a:rPr>
                            <m:t>𝑆</m:t>
                          </m:r>
                        </m:e>
                        <m:sub>
                          <m:r>
                            <a:rPr lang="en-US" altLang="en-US" sz="2000" b="0" i="1" dirty="0" smtClean="0">
                              <a:solidFill>
                                <a:srgbClr val="000000"/>
                              </a:solidFill>
                              <a:latin typeface="Cambria Math"/>
                              <a:ea typeface="Cambria Math"/>
                              <a:cs typeface="Arial" charset="0"/>
                            </a:rPr>
                            <m:t>𝐷𝑆</m:t>
                          </m:r>
                        </m:sub>
                      </m:sSub>
                      <m:r>
                        <a:rPr lang="en-US" altLang="en-US" sz="2000" b="0" i="1" dirty="0" smtClean="0">
                          <a:solidFill>
                            <a:srgbClr val="000000"/>
                          </a:solidFill>
                          <a:latin typeface="Cambria Math"/>
                          <a:ea typeface="Cambria Math"/>
                          <a:cs typeface="Arial" charset="0"/>
                        </a:rPr>
                        <m:t>𝐷</m:t>
                      </m:r>
                    </m:oMath>
                  </m:oMathPara>
                </a14:m>
                <a:endParaRPr kumimoji="1" lang="en-US" sz="2000" i="1" dirty="0">
                  <a:solidFill>
                    <a:srgbClr val="000000"/>
                  </a:solidFill>
                  <a:latin typeface="Georgia" panose="02040502050405020303" pitchFamily="18" charset="0"/>
                </a:endParaRPr>
              </a:p>
            </p:txBody>
          </p:sp>
        </mc:Choice>
        <mc:Fallback xmlns="">
          <p:sp>
            <p:nvSpPr>
              <p:cNvPr id="6" name="TextBox 5"/>
              <p:cNvSpPr txBox="1">
                <a:spLocks noRot="1" noChangeAspect="1" noMove="1" noResize="1" noEditPoints="1" noAdjustHandles="1" noChangeArrowheads="1" noChangeShapeType="1" noTextEdit="1"/>
              </p:cNvSpPr>
              <p:nvPr/>
            </p:nvSpPr>
            <p:spPr bwMode="auto">
              <a:xfrm>
                <a:off x="439199" y="2659528"/>
                <a:ext cx="2410788" cy="307777"/>
              </a:xfrm>
              <a:prstGeom prst="rect">
                <a:avLst/>
              </a:prstGeom>
              <a:blipFill rotWithShape="0">
                <a:blip r:embed="rId6"/>
                <a:stretch>
                  <a:fillRect l="-1768" r="-1768" b="-35294"/>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p:sp>
        <p:nvSpPr>
          <p:cNvPr id="7" name="TextBox 6"/>
          <p:cNvSpPr txBox="1"/>
          <p:nvPr/>
        </p:nvSpPr>
        <p:spPr bwMode="auto">
          <a:xfrm>
            <a:off x="1950679" y="1862116"/>
            <a:ext cx="290945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r>
              <a:rPr kumimoji="1" lang="en-US" sz="1600" dirty="0" smtClean="0">
                <a:solidFill>
                  <a:schemeClr val="bg2"/>
                </a:solidFill>
                <a:latin typeface="Arial" panose="020B0604020202020204" pitchFamily="34" charset="0"/>
                <a:cs typeface="Arial" panose="020B0604020202020204" pitchFamily="34" charset="0"/>
              </a:rPr>
              <a:t>(for Equations 16-12 and 16-14)</a:t>
            </a:r>
            <a:endParaRPr kumimoji="1" lang="en-US" sz="1600" dirty="0">
              <a:solidFill>
                <a:schemeClr val="bg2"/>
              </a:solidFill>
              <a:latin typeface="Arial" panose="020B0604020202020204" pitchFamily="34" charset="0"/>
              <a:cs typeface="Arial" panose="020B0604020202020204" pitchFamily="34" charset="0"/>
            </a:endParaRPr>
          </a:p>
        </p:txBody>
      </p:sp>
      <p:sp>
        <p:nvSpPr>
          <p:cNvPr id="8" name="TextBox 7"/>
          <p:cNvSpPr txBox="1"/>
          <p:nvPr/>
        </p:nvSpPr>
        <p:spPr bwMode="auto">
          <a:xfrm>
            <a:off x="1950679" y="2274941"/>
            <a:ext cx="182582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r>
              <a:rPr kumimoji="1" lang="en-US" sz="1600" dirty="0" smtClean="0">
                <a:solidFill>
                  <a:schemeClr val="bg2"/>
                </a:solidFill>
                <a:latin typeface="Arial" panose="020B0604020202020204" pitchFamily="34" charset="0"/>
                <a:cs typeface="Arial" panose="020B0604020202020204" pitchFamily="34" charset="0"/>
              </a:rPr>
              <a:t>(for Equation 16-16)</a:t>
            </a:r>
            <a:endParaRPr kumimoji="1" lang="en-US" sz="1600" dirty="0">
              <a:solidFill>
                <a:schemeClr val="bg2"/>
              </a:solidFill>
              <a:latin typeface="Arial" panose="020B0604020202020204" pitchFamily="34" charset="0"/>
              <a:cs typeface="Arial" panose="020B0604020202020204" pitchFamily="34" charset="0"/>
            </a:endParaRPr>
          </a:p>
        </p:txBody>
      </p:sp>
      <p:sp>
        <p:nvSpPr>
          <p:cNvPr id="9" name="TextBox 8"/>
          <p:cNvSpPr txBox="1"/>
          <p:nvPr/>
        </p:nvSpPr>
        <p:spPr bwMode="auto">
          <a:xfrm>
            <a:off x="455181" y="1361995"/>
            <a:ext cx="3290966" cy="400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45714" rIns="0" bIns="45714" rtlCol="0">
            <a:spAutoFit/>
          </a:bodyPr>
          <a:lstStyle/>
          <a:p>
            <a:pPr algn="ctr"/>
            <a:r>
              <a:rPr kumimoji="1" lang="en-US" sz="2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ASCE 7-10 Section 12.4.2.3</a:t>
            </a:r>
            <a:endParaRPr kumimoji="1" lang="en-US" sz="2000" b="1" i="1" baseline="-2500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4158710352"/>
      </p:ext>
    </p:extLst>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Vertical EQ Forces, cont.</a:t>
            </a:r>
            <a:endParaRPr lang="en-US" dirty="0"/>
          </a:p>
        </p:txBody>
      </p:sp>
      <mc:AlternateContent xmlns:mc="http://schemas.openxmlformats.org/markup-compatibility/2006" xmlns:a14="http://schemas.microsoft.com/office/drawing/2010/main">
        <mc:Choice Requires="a14">
          <p:sp>
            <p:nvSpPr>
              <p:cNvPr id="4" name="Content Placeholder 2"/>
              <p:cNvSpPr txBox="1">
                <a:spLocks/>
              </p:cNvSpPr>
              <p:nvPr/>
            </p:nvSpPr>
            <p:spPr>
              <a:xfrm>
                <a:off x="458788" y="2489200"/>
                <a:ext cx="8228012" cy="3687763"/>
              </a:xfrm>
              <a:prstGeom prst="rect">
                <a:avLst/>
              </a:prstGeom>
            </p:spPr>
            <p:txBody>
              <a:bodyPr vert="horz" lIns="0" tIns="0" rIns="0" bIns="0" rtlCol="0">
                <a:normAutofit/>
              </a:bodyPr>
              <a:lstStyle>
                <a:lvl1pPr marL="182880" indent="-182880" algn="l" defTabSz="914400" rtl="0" eaLnBrk="1" latinLnBrk="0" hangingPunct="1">
                  <a:spcBef>
                    <a:spcPct val="20000"/>
                  </a:spcBef>
                  <a:buFont typeface="Arial" panose="020B0604020202020204" pitchFamily="34" charset="0"/>
                  <a:buChar char="•"/>
                  <a:defRPr sz="2200" kern="1200">
                    <a:solidFill>
                      <a:schemeClr val="tx1"/>
                    </a:solidFill>
                    <a:latin typeface="Arial" panose="020B0604020202020204" pitchFamily="34" charset="0"/>
                    <a:ea typeface="+mn-ea"/>
                    <a:cs typeface="Arial" panose="020B0604020202020204" pitchFamily="34" charset="0"/>
                  </a:defRPr>
                </a:lvl1pPr>
                <a:lvl2pPr marL="594360" indent="-28575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914400" indent="-182880" algn="l" defTabSz="914400" rtl="0" eaLnBrk="1" latinLnBrk="0" hangingPunct="1">
                  <a:spcBef>
                    <a:spcPct val="200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3pPr>
                <a:lvl4pPr marL="1371600" indent="-182880" algn="l" defTabSz="914400" rtl="0" eaLnBrk="1" latinLnBrk="0" hangingPunct="1">
                  <a:spcBef>
                    <a:spcPct val="20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4pPr>
                <a:lvl5pPr marL="1828800" indent="-182880" algn="l" defTabSz="914400" rtl="0" eaLnBrk="1" latinLnBrk="0" hangingPunct="1">
                  <a:spcBef>
                    <a:spcPct val="20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fontAlgn="auto">
                  <a:lnSpc>
                    <a:spcPct val="150000"/>
                  </a:lnSpc>
                  <a:spcAft>
                    <a:spcPts val="0"/>
                  </a:spcAft>
                </a:pPr>
                <a:r>
                  <a:rPr lang="en-US" sz="1800" dirty="0" smtClean="0">
                    <a:solidFill>
                      <a:schemeClr val="bg2"/>
                    </a:solidFill>
                  </a:rPr>
                  <a:t>Tension ~ </a:t>
                </a:r>
                <a:r>
                  <a:rPr lang="en-US" sz="1800" dirty="0" smtClean="0">
                    <a:solidFill>
                      <a:schemeClr val="tx2"/>
                    </a:solidFill>
                    <a:latin typeface="Cambria Math" panose="02040503050406030204" pitchFamily="18" charset="0"/>
                    <a:ea typeface="Cambria Math" panose="02040503050406030204" pitchFamily="18" charset="0"/>
                  </a:rPr>
                  <a:t>(0.6 – 0.14</a:t>
                </a:r>
                <a:r>
                  <a:rPr lang="en-US" sz="1800" i="1" dirty="0" smtClean="0">
                    <a:solidFill>
                      <a:schemeClr val="tx2"/>
                    </a:solidFill>
                    <a:latin typeface="Cambria Math" panose="02040503050406030204" pitchFamily="18" charset="0"/>
                    <a:ea typeface="Cambria Math" panose="02040503050406030204" pitchFamily="18" charset="0"/>
                  </a:rPr>
                  <a:t>S</a:t>
                </a:r>
                <a:r>
                  <a:rPr lang="en-US" sz="1800" i="1" baseline="-25000" dirty="0" smtClean="0">
                    <a:solidFill>
                      <a:schemeClr val="tx2"/>
                    </a:solidFill>
                    <a:latin typeface="Cambria Math" panose="02040503050406030204" pitchFamily="18" charset="0"/>
                    <a:ea typeface="Cambria Math" panose="02040503050406030204" pitchFamily="18" charset="0"/>
                  </a:rPr>
                  <a:t>DS</a:t>
                </a:r>
                <a:r>
                  <a:rPr lang="en-US" sz="1800" dirty="0" smtClean="0">
                    <a:solidFill>
                      <a:schemeClr val="tx2"/>
                    </a:solidFill>
                    <a:latin typeface="Cambria Math" panose="02040503050406030204" pitchFamily="18" charset="0"/>
                    <a:ea typeface="Cambria Math" panose="02040503050406030204" pitchFamily="18" charset="0"/>
                  </a:rPr>
                  <a:t>)</a:t>
                </a:r>
                <a:r>
                  <a:rPr lang="en-US" sz="1800" i="1" dirty="0" smtClean="0">
                    <a:solidFill>
                      <a:schemeClr val="tx2"/>
                    </a:solidFill>
                    <a:latin typeface="Cambria Math" panose="02040503050406030204" pitchFamily="18" charset="0"/>
                    <a:ea typeface="Cambria Math" panose="02040503050406030204" pitchFamily="18" charset="0"/>
                  </a:rPr>
                  <a:t>D</a:t>
                </a:r>
                <a:r>
                  <a:rPr lang="en-US" sz="1800" dirty="0" smtClean="0">
                    <a:solidFill>
                      <a:schemeClr val="tx2"/>
                    </a:solidFill>
                    <a:latin typeface="Cambria Math" panose="02040503050406030204" pitchFamily="18" charset="0"/>
                    <a:ea typeface="Cambria Math" panose="02040503050406030204" pitchFamily="18" charset="0"/>
                  </a:rPr>
                  <a:t> + 0.7</a:t>
                </a:r>
                <a14:m>
                  <m:oMath xmlns:m="http://schemas.openxmlformats.org/officeDocument/2006/math">
                    <m:r>
                      <m:rPr>
                        <m:nor/>
                      </m:rPr>
                      <a:rPr lang="en-US" altLang="en-US" sz="1800" dirty="0">
                        <a:solidFill>
                          <a:schemeClr val="tx2"/>
                        </a:solidFill>
                        <a:latin typeface="Symbol" pitchFamily="18" charset="2"/>
                        <a:cs typeface="Arial" charset="0"/>
                      </a:rPr>
                      <m:t>r</m:t>
                    </m:r>
                  </m:oMath>
                </a14:m>
                <a:r>
                  <a:rPr lang="en-US" sz="1800" i="1" dirty="0" smtClean="0">
                    <a:solidFill>
                      <a:schemeClr val="tx2"/>
                    </a:solidFill>
                    <a:latin typeface="Cambria Math" panose="02040503050406030204" pitchFamily="18" charset="0"/>
                    <a:ea typeface="Cambria Math" panose="02040503050406030204" pitchFamily="18" charset="0"/>
                  </a:rPr>
                  <a:t>Q</a:t>
                </a:r>
                <a:r>
                  <a:rPr lang="en-US" sz="1800" i="1" baseline="-25000" dirty="0" smtClean="0">
                    <a:solidFill>
                      <a:schemeClr val="tx2"/>
                    </a:solidFill>
                    <a:latin typeface="Cambria Math" panose="02040503050406030204" pitchFamily="18" charset="0"/>
                    <a:ea typeface="Cambria Math" panose="02040503050406030204" pitchFamily="18" charset="0"/>
                  </a:rPr>
                  <a:t>E</a:t>
                </a:r>
                <a:r>
                  <a:rPr lang="en-US" sz="1800" dirty="0" smtClean="0">
                    <a:solidFill>
                      <a:schemeClr val="tx2"/>
                    </a:solidFill>
                    <a:latin typeface="Cambria Math" panose="02040503050406030204" pitchFamily="18" charset="0"/>
                    <a:ea typeface="Cambria Math" panose="02040503050406030204" pitchFamily="18" charset="0"/>
                  </a:rPr>
                  <a:t> = 0.531</a:t>
                </a:r>
                <a:r>
                  <a:rPr lang="en-US" sz="1800" i="1" dirty="0" smtClean="0">
                    <a:solidFill>
                      <a:schemeClr val="tx2"/>
                    </a:solidFill>
                    <a:latin typeface="Cambria Math" panose="02040503050406030204" pitchFamily="18" charset="0"/>
                    <a:ea typeface="Cambria Math" panose="02040503050406030204" pitchFamily="18" charset="0"/>
                  </a:rPr>
                  <a:t>D</a:t>
                </a:r>
                <a:r>
                  <a:rPr lang="en-US" sz="1800" dirty="0" smtClean="0">
                    <a:solidFill>
                      <a:schemeClr val="tx2"/>
                    </a:solidFill>
                    <a:latin typeface="Cambria Math" panose="02040503050406030204" pitchFamily="18" charset="0"/>
                    <a:ea typeface="Cambria Math" panose="02040503050406030204" pitchFamily="18" charset="0"/>
                  </a:rPr>
                  <a:t> + 0.7</a:t>
                </a:r>
                <a:r>
                  <a:rPr lang="en-US" sz="1800" i="1" dirty="0" smtClean="0">
                    <a:solidFill>
                      <a:schemeClr val="tx2"/>
                    </a:solidFill>
                    <a:latin typeface="Cambria Math" panose="02040503050406030204" pitchFamily="18" charset="0"/>
                    <a:ea typeface="Cambria Math" panose="02040503050406030204" pitchFamily="18" charset="0"/>
                  </a:rPr>
                  <a:t>Q</a:t>
                </a:r>
                <a:r>
                  <a:rPr lang="en-US" sz="1800" i="1" baseline="-25000" dirty="0" smtClean="0">
                    <a:solidFill>
                      <a:schemeClr val="tx2"/>
                    </a:solidFill>
                    <a:latin typeface="Cambria Math" panose="02040503050406030204" pitchFamily="18" charset="0"/>
                    <a:ea typeface="Cambria Math" panose="02040503050406030204" pitchFamily="18" charset="0"/>
                  </a:rPr>
                  <a:t>E</a:t>
                </a:r>
              </a:p>
              <a:p>
                <a:pPr fontAlgn="auto">
                  <a:lnSpc>
                    <a:spcPct val="150000"/>
                  </a:lnSpc>
                  <a:spcAft>
                    <a:spcPts val="0"/>
                  </a:spcAft>
                </a:pPr>
                <a:r>
                  <a:rPr lang="en-US" sz="1800" dirty="0" smtClean="0">
                    <a:solidFill>
                      <a:schemeClr val="bg2"/>
                    </a:solidFill>
                  </a:rPr>
                  <a:t>Compression, floor perpendicular to wall ~ </a:t>
                </a:r>
                <a:br>
                  <a:rPr lang="en-US" sz="1800" dirty="0" smtClean="0">
                    <a:solidFill>
                      <a:schemeClr val="bg2"/>
                    </a:solidFill>
                  </a:rPr>
                </a:br>
                <a:r>
                  <a:rPr lang="en-US" sz="1800" dirty="0" smtClean="0">
                    <a:solidFill>
                      <a:schemeClr val="tx2"/>
                    </a:solidFill>
                    <a:latin typeface="Cambria Math" panose="02040503050406030204" pitchFamily="18" charset="0"/>
                    <a:ea typeface="Cambria Math" panose="02040503050406030204" pitchFamily="18" charset="0"/>
                  </a:rPr>
                  <a:t>(1.0 + 0.105</a:t>
                </a:r>
                <a:r>
                  <a:rPr lang="en-US" sz="1800" i="1" dirty="0" smtClean="0">
                    <a:solidFill>
                      <a:schemeClr val="tx2"/>
                    </a:solidFill>
                    <a:latin typeface="Cambria Math" panose="02040503050406030204" pitchFamily="18" charset="0"/>
                    <a:ea typeface="Cambria Math" panose="02040503050406030204" pitchFamily="18" charset="0"/>
                  </a:rPr>
                  <a:t>S</a:t>
                </a:r>
                <a:r>
                  <a:rPr lang="en-US" sz="1800" i="1" baseline="-25000" dirty="0" smtClean="0">
                    <a:solidFill>
                      <a:schemeClr val="tx2"/>
                    </a:solidFill>
                    <a:latin typeface="Cambria Math" panose="02040503050406030204" pitchFamily="18" charset="0"/>
                    <a:ea typeface="Cambria Math" panose="02040503050406030204" pitchFamily="18" charset="0"/>
                  </a:rPr>
                  <a:t>DS</a:t>
                </a:r>
                <a:r>
                  <a:rPr lang="en-US" sz="1800" dirty="0" smtClean="0">
                    <a:solidFill>
                      <a:schemeClr val="tx2"/>
                    </a:solidFill>
                    <a:latin typeface="Cambria Math" panose="02040503050406030204" pitchFamily="18" charset="0"/>
                    <a:ea typeface="Cambria Math" panose="02040503050406030204" pitchFamily="18" charset="0"/>
                  </a:rPr>
                  <a:t>)</a:t>
                </a:r>
                <a:r>
                  <a:rPr lang="en-US" sz="1800" i="1" dirty="0" smtClean="0">
                    <a:solidFill>
                      <a:schemeClr val="tx2"/>
                    </a:solidFill>
                    <a:latin typeface="Cambria Math" panose="02040503050406030204" pitchFamily="18" charset="0"/>
                    <a:ea typeface="Cambria Math" panose="02040503050406030204" pitchFamily="18" charset="0"/>
                  </a:rPr>
                  <a:t>D</a:t>
                </a:r>
                <a:r>
                  <a:rPr lang="en-US" sz="1800" dirty="0" smtClean="0">
                    <a:solidFill>
                      <a:schemeClr val="tx2"/>
                    </a:solidFill>
                    <a:latin typeface="Cambria Math" panose="02040503050406030204" pitchFamily="18" charset="0"/>
                    <a:ea typeface="Cambria Math" panose="02040503050406030204" pitchFamily="18" charset="0"/>
                  </a:rPr>
                  <a:t> + 0.525</a:t>
                </a:r>
                <a14:m>
                  <m:oMath xmlns:m="http://schemas.openxmlformats.org/officeDocument/2006/math">
                    <m:r>
                      <m:rPr>
                        <m:nor/>
                      </m:rPr>
                      <a:rPr lang="en-US" altLang="en-US" sz="1800" dirty="0">
                        <a:solidFill>
                          <a:schemeClr val="tx2"/>
                        </a:solidFill>
                        <a:latin typeface="Symbol" pitchFamily="18" charset="2"/>
                        <a:cs typeface="Arial" charset="0"/>
                      </a:rPr>
                      <m:t>r</m:t>
                    </m:r>
                  </m:oMath>
                </a14:m>
                <a:r>
                  <a:rPr lang="en-US" sz="1800" i="1" dirty="0" smtClean="0">
                    <a:solidFill>
                      <a:schemeClr val="tx2"/>
                    </a:solidFill>
                    <a:latin typeface="Cambria Math" panose="02040503050406030204" pitchFamily="18" charset="0"/>
                    <a:ea typeface="Cambria Math" panose="02040503050406030204" pitchFamily="18" charset="0"/>
                  </a:rPr>
                  <a:t>Q</a:t>
                </a:r>
                <a:r>
                  <a:rPr lang="en-US" sz="1800" i="1" baseline="-25000" dirty="0" smtClean="0">
                    <a:solidFill>
                      <a:schemeClr val="tx2"/>
                    </a:solidFill>
                    <a:latin typeface="Cambria Math" panose="02040503050406030204" pitchFamily="18" charset="0"/>
                    <a:ea typeface="Cambria Math" panose="02040503050406030204" pitchFamily="18" charset="0"/>
                  </a:rPr>
                  <a:t>E</a:t>
                </a:r>
                <a:r>
                  <a:rPr lang="en-US" sz="1800" dirty="0" smtClean="0">
                    <a:solidFill>
                      <a:schemeClr val="tx2"/>
                    </a:solidFill>
                    <a:latin typeface="Cambria Math" panose="02040503050406030204" pitchFamily="18" charset="0"/>
                    <a:ea typeface="Cambria Math" panose="02040503050406030204" pitchFamily="18" charset="0"/>
                  </a:rPr>
                  <a:t> + 0.75</a:t>
                </a:r>
                <a:r>
                  <a:rPr lang="en-US" sz="1800" i="1" dirty="0" smtClean="0">
                    <a:solidFill>
                      <a:schemeClr val="tx2"/>
                    </a:solidFill>
                    <a:latin typeface="Cambria Math" panose="02040503050406030204" pitchFamily="18" charset="0"/>
                    <a:ea typeface="Cambria Math" panose="02040503050406030204" pitchFamily="18" charset="0"/>
                  </a:rPr>
                  <a:t>L</a:t>
                </a:r>
                <a:r>
                  <a:rPr lang="en-US" sz="1800" dirty="0" smtClean="0">
                    <a:solidFill>
                      <a:schemeClr val="tx2"/>
                    </a:solidFill>
                    <a:latin typeface="Cambria Math" panose="02040503050406030204" pitchFamily="18" charset="0"/>
                    <a:ea typeface="Cambria Math" panose="02040503050406030204" pitchFamily="18" charset="0"/>
                  </a:rPr>
                  <a:t> = 1.051</a:t>
                </a:r>
                <a:r>
                  <a:rPr lang="en-US" sz="1800" i="1" dirty="0" smtClean="0">
                    <a:solidFill>
                      <a:schemeClr val="tx2"/>
                    </a:solidFill>
                    <a:latin typeface="Cambria Math" panose="02040503050406030204" pitchFamily="18" charset="0"/>
                    <a:ea typeface="Cambria Math" panose="02040503050406030204" pitchFamily="18" charset="0"/>
                  </a:rPr>
                  <a:t>D</a:t>
                </a:r>
                <a:r>
                  <a:rPr lang="en-US" sz="1800" dirty="0" smtClean="0">
                    <a:solidFill>
                      <a:schemeClr val="tx2"/>
                    </a:solidFill>
                    <a:latin typeface="Cambria Math" panose="02040503050406030204" pitchFamily="18" charset="0"/>
                    <a:ea typeface="Cambria Math" panose="02040503050406030204" pitchFamily="18" charset="0"/>
                  </a:rPr>
                  <a:t> + 0.525</a:t>
                </a:r>
                <a:r>
                  <a:rPr lang="en-US" sz="1800" i="1" dirty="0" smtClean="0">
                    <a:solidFill>
                      <a:schemeClr val="tx2"/>
                    </a:solidFill>
                    <a:latin typeface="Cambria Math" panose="02040503050406030204" pitchFamily="18" charset="0"/>
                    <a:ea typeface="Cambria Math" panose="02040503050406030204" pitchFamily="18" charset="0"/>
                  </a:rPr>
                  <a:t>Q</a:t>
                </a:r>
                <a:r>
                  <a:rPr lang="en-US" sz="1800" i="1" baseline="-25000" dirty="0" smtClean="0">
                    <a:solidFill>
                      <a:schemeClr val="tx2"/>
                    </a:solidFill>
                    <a:latin typeface="Cambria Math" panose="02040503050406030204" pitchFamily="18" charset="0"/>
                    <a:ea typeface="Cambria Math" panose="02040503050406030204" pitchFamily="18" charset="0"/>
                  </a:rPr>
                  <a:t>E</a:t>
                </a:r>
                <a:r>
                  <a:rPr lang="en-US" sz="1800" dirty="0" smtClean="0">
                    <a:solidFill>
                      <a:schemeClr val="tx2"/>
                    </a:solidFill>
                    <a:latin typeface="Cambria Math" panose="02040503050406030204" pitchFamily="18" charset="0"/>
                    <a:ea typeface="Cambria Math" panose="02040503050406030204" pitchFamily="18" charset="0"/>
                  </a:rPr>
                  <a:t> + 0.75</a:t>
                </a:r>
                <a:r>
                  <a:rPr lang="en-US" sz="1800" i="1" dirty="0" smtClean="0">
                    <a:solidFill>
                      <a:schemeClr val="tx2"/>
                    </a:solidFill>
                    <a:latin typeface="Cambria Math" panose="02040503050406030204" pitchFamily="18" charset="0"/>
                    <a:ea typeface="Cambria Math" panose="02040503050406030204" pitchFamily="18" charset="0"/>
                  </a:rPr>
                  <a:t>L</a:t>
                </a:r>
              </a:p>
              <a:p>
                <a:pPr fontAlgn="auto">
                  <a:lnSpc>
                    <a:spcPct val="150000"/>
                  </a:lnSpc>
                  <a:spcAft>
                    <a:spcPts val="0"/>
                  </a:spcAft>
                </a:pPr>
                <a:r>
                  <a:rPr lang="en-US" sz="1800" dirty="0" smtClean="0">
                    <a:solidFill>
                      <a:schemeClr val="bg2"/>
                    </a:solidFill>
                  </a:rPr>
                  <a:t>Compression, floor parallel to wall ~ </a:t>
                </a:r>
                <a:br>
                  <a:rPr lang="en-US" sz="1800" dirty="0" smtClean="0">
                    <a:solidFill>
                      <a:schemeClr val="bg2"/>
                    </a:solidFill>
                  </a:rPr>
                </a:br>
                <a:r>
                  <a:rPr lang="en-US" sz="1800" dirty="0" smtClean="0">
                    <a:solidFill>
                      <a:schemeClr val="tx2"/>
                    </a:solidFill>
                    <a:latin typeface="Cambria Math" panose="02040503050406030204" pitchFamily="18" charset="0"/>
                    <a:ea typeface="Cambria Math" panose="02040503050406030204" pitchFamily="18" charset="0"/>
                  </a:rPr>
                  <a:t>(1.0 + 0.14</a:t>
                </a:r>
                <a:r>
                  <a:rPr lang="en-US" sz="1800" i="1" dirty="0" smtClean="0">
                    <a:solidFill>
                      <a:schemeClr val="tx2"/>
                    </a:solidFill>
                    <a:latin typeface="Cambria Math" panose="02040503050406030204" pitchFamily="18" charset="0"/>
                    <a:ea typeface="Cambria Math" panose="02040503050406030204" pitchFamily="18" charset="0"/>
                  </a:rPr>
                  <a:t>S</a:t>
                </a:r>
                <a:r>
                  <a:rPr lang="en-US" sz="1800" i="1" baseline="-25000" dirty="0" smtClean="0">
                    <a:solidFill>
                      <a:schemeClr val="tx2"/>
                    </a:solidFill>
                    <a:latin typeface="Cambria Math" panose="02040503050406030204" pitchFamily="18" charset="0"/>
                    <a:ea typeface="Cambria Math" panose="02040503050406030204" pitchFamily="18" charset="0"/>
                  </a:rPr>
                  <a:t>DS</a:t>
                </a:r>
                <a:r>
                  <a:rPr lang="en-US" sz="1800" dirty="0" smtClean="0">
                    <a:solidFill>
                      <a:schemeClr val="tx2"/>
                    </a:solidFill>
                    <a:latin typeface="Cambria Math" panose="02040503050406030204" pitchFamily="18" charset="0"/>
                    <a:ea typeface="Cambria Math" panose="02040503050406030204" pitchFamily="18" charset="0"/>
                  </a:rPr>
                  <a:t>)</a:t>
                </a:r>
                <a:r>
                  <a:rPr lang="en-US" sz="1800" i="1" dirty="0" smtClean="0">
                    <a:solidFill>
                      <a:schemeClr val="tx2"/>
                    </a:solidFill>
                    <a:latin typeface="Cambria Math" panose="02040503050406030204" pitchFamily="18" charset="0"/>
                    <a:ea typeface="Cambria Math" panose="02040503050406030204" pitchFamily="18" charset="0"/>
                  </a:rPr>
                  <a:t>D</a:t>
                </a:r>
                <a:r>
                  <a:rPr lang="en-US" sz="1800" dirty="0" smtClean="0">
                    <a:solidFill>
                      <a:schemeClr val="tx2"/>
                    </a:solidFill>
                    <a:latin typeface="Cambria Math" panose="02040503050406030204" pitchFamily="18" charset="0"/>
                    <a:ea typeface="Cambria Math" panose="02040503050406030204" pitchFamily="18" charset="0"/>
                  </a:rPr>
                  <a:t> + 0.7</a:t>
                </a:r>
                <a14:m>
                  <m:oMath xmlns:m="http://schemas.openxmlformats.org/officeDocument/2006/math">
                    <m:r>
                      <m:rPr>
                        <m:nor/>
                      </m:rPr>
                      <a:rPr lang="en-US" altLang="en-US" sz="1800" dirty="0">
                        <a:solidFill>
                          <a:schemeClr val="tx2"/>
                        </a:solidFill>
                        <a:latin typeface="Symbol" pitchFamily="18" charset="2"/>
                        <a:cs typeface="Arial" charset="0"/>
                      </a:rPr>
                      <m:t>r</m:t>
                    </m:r>
                  </m:oMath>
                </a14:m>
                <a:r>
                  <a:rPr lang="en-US" sz="1800" i="1" dirty="0" smtClean="0">
                    <a:solidFill>
                      <a:schemeClr val="tx2"/>
                    </a:solidFill>
                    <a:latin typeface="Cambria Math" panose="02040503050406030204" pitchFamily="18" charset="0"/>
                    <a:ea typeface="Cambria Math" panose="02040503050406030204" pitchFamily="18" charset="0"/>
                  </a:rPr>
                  <a:t>Q</a:t>
                </a:r>
                <a:r>
                  <a:rPr lang="en-US" sz="1800" i="1" baseline="-25000" dirty="0" smtClean="0">
                    <a:solidFill>
                      <a:schemeClr val="tx2"/>
                    </a:solidFill>
                    <a:latin typeface="Cambria Math" panose="02040503050406030204" pitchFamily="18" charset="0"/>
                    <a:ea typeface="Cambria Math" panose="02040503050406030204" pitchFamily="18" charset="0"/>
                  </a:rPr>
                  <a:t>E</a:t>
                </a:r>
                <a:r>
                  <a:rPr lang="en-US" sz="1800" dirty="0" smtClean="0">
                    <a:solidFill>
                      <a:schemeClr val="tx2"/>
                    </a:solidFill>
                    <a:latin typeface="Cambria Math" panose="02040503050406030204" pitchFamily="18" charset="0"/>
                    <a:ea typeface="Cambria Math" panose="02040503050406030204" pitchFamily="18" charset="0"/>
                  </a:rPr>
                  <a:t> = 1.068</a:t>
                </a:r>
                <a:r>
                  <a:rPr lang="en-US" sz="1800" i="1" dirty="0" smtClean="0">
                    <a:solidFill>
                      <a:schemeClr val="tx2"/>
                    </a:solidFill>
                    <a:latin typeface="Cambria Math" panose="02040503050406030204" pitchFamily="18" charset="0"/>
                    <a:ea typeface="Cambria Math" panose="02040503050406030204" pitchFamily="18" charset="0"/>
                  </a:rPr>
                  <a:t>D</a:t>
                </a:r>
                <a:r>
                  <a:rPr lang="en-US" sz="1800" dirty="0" smtClean="0">
                    <a:solidFill>
                      <a:schemeClr val="tx2"/>
                    </a:solidFill>
                    <a:latin typeface="Cambria Math" panose="02040503050406030204" pitchFamily="18" charset="0"/>
                    <a:ea typeface="Cambria Math" panose="02040503050406030204" pitchFamily="18" charset="0"/>
                  </a:rPr>
                  <a:t> + 0.7</a:t>
                </a:r>
                <a:r>
                  <a:rPr lang="en-US" sz="1800" i="1" dirty="0" smtClean="0">
                    <a:solidFill>
                      <a:schemeClr val="tx2"/>
                    </a:solidFill>
                    <a:latin typeface="Cambria Math" panose="02040503050406030204" pitchFamily="18" charset="0"/>
                    <a:ea typeface="Cambria Math" panose="02040503050406030204" pitchFamily="18" charset="0"/>
                  </a:rPr>
                  <a:t>Q</a:t>
                </a:r>
                <a:r>
                  <a:rPr lang="en-US" sz="1800" i="1" baseline="-25000" dirty="0" smtClean="0">
                    <a:solidFill>
                      <a:schemeClr val="tx2"/>
                    </a:solidFill>
                    <a:latin typeface="Cambria Math" panose="02040503050406030204" pitchFamily="18" charset="0"/>
                    <a:ea typeface="Cambria Math" panose="02040503050406030204" pitchFamily="18" charset="0"/>
                  </a:rPr>
                  <a:t>E</a:t>
                </a:r>
                <a:endParaRPr lang="en-US" sz="1800" i="1" dirty="0" smtClean="0">
                  <a:solidFill>
                    <a:schemeClr val="tx2"/>
                  </a:solidFill>
                  <a:latin typeface="Cambria Math" panose="02040503050406030204" pitchFamily="18" charset="0"/>
                  <a:ea typeface="Cambria Math" panose="02040503050406030204" pitchFamily="18" charset="0"/>
                </a:endParaRPr>
              </a:p>
            </p:txBody>
          </p:sp>
        </mc:Choice>
        <mc:Fallback xmlns="">
          <p:sp>
            <p:nvSpPr>
              <p:cNvPr id="4" name="Content Placeholder 2"/>
              <p:cNvSpPr txBox="1">
                <a:spLocks noRot="1" noChangeAspect="1" noMove="1" noResize="1" noEditPoints="1" noAdjustHandles="1" noChangeArrowheads="1" noChangeShapeType="1" noTextEdit="1"/>
              </p:cNvSpPr>
              <p:nvPr/>
            </p:nvSpPr>
            <p:spPr>
              <a:xfrm>
                <a:off x="458788" y="2489200"/>
                <a:ext cx="8228012" cy="3687763"/>
              </a:xfrm>
              <a:prstGeom prst="rect">
                <a:avLst/>
              </a:prstGeom>
              <a:blipFill rotWithShape="0">
                <a:blip r:embed="rId4"/>
                <a:stretch>
                  <a:fillRect l="-155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 name="TextBox 4"/>
              <p:cNvSpPr txBox="1"/>
              <p:nvPr/>
            </p:nvSpPr>
            <p:spPr bwMode="auto">
              <a:xfrm>
                <a:off x="442913" y="1612900"/>
                <a:ext cx="8228012" cy="492443"/>
              </a:xfrm>
              <a:prstGeom prst="rect">
                <a:avLst/>
              </a:prstGeom>
              <a:ln/>
              <a:extLst/>
            </p:spPr>
            <p:style>
              <a:lnRef idx="1">
                <a:schemeClr val="accent6"/>
              </a:lnRef>
              <a:fillRef idx="2">
                <a:schemeClr val="accent6"/>
              </a:fillRef>
              <a:effectRef idx="1">
                <a:schemeClr val="accent6"/>
              </a:effectRef>
              <a:fontRef idx="minor">
                <a:schemeClr val="dk1"/>
              </a:fontRef>
            </p:style>
            <p:txBody>
              <a:bodyPr wrap="square" lIns="91429" tIns="91440" rIns="91429" bIns="91440" rtlCol="0">
                <a:spAutoFit/>
              </a:bodyPr>
              <a:lstStyle/>
              <a:p>
                <a:r>
                  <a:rPr kumimoji="1" lang="en-US" sz="2000" i="1" dirty="0" smtClean="0">
                    <a:solidFill>
                      <a:schemeClr val="tx2"/>
                    </a:solidFill>
                    <a:latin typeface="Cambria Math" panose="02040503050406030204" pitchFamily="18" charset="0"/>
                    <a:ea typeface="Cambria Math" panose="02040503050406030204" pitchFamily="18" charset="0"/>
                  </a:rPr>
                  <a:t>S</a:t>
                </a:r>
                <a:r>
                  <a:rPr kumimoji="1" lang="en-US" sz="2000" i="1" baseline="-25000" dirty="0" smtClean="0">
                    <a:solidFill>
                      <a:schemeClr val="tx2"/>
                    </a:solidFill>
                    <a:latin typeface="Cambria Math" panose="02040503050406030204" pitchFamily="18" charset="0"/>
                    <a:ea typeface="Cambria Math" panose="02040503050406030204" pitchFamily="18" charset="0"/>
                  </a:rPr>
                  <a:t>DS</a:t>
                </a:r>
                <a:r>
                  <a:rPr kumimoji="1" lang="en-US" sz="2000" dirty="0" smtClean="0">
                    <a:solidFill>
                      <a:schemeClr val="tx2"/>
                    </a:solidFill>
                    <a:latin typeface="Cambria Math" panose="02040503050406030204" pitchFamily="18" charset="0"/>
                    <a:ea typeface="Cambria Math" panose="02040503050406030204" pitchFamily="18" charset="0"/>
                  </a:rPr>
                  <a:t> = 0.487</a:t>
                </a:r>
                <a:r>
                  <a:rPr kumimoji="1" lang="en-US" dirty="0" smtClean="0">
                    <a:solidFill>
                      <a:schemeClr val="tx2"/>
                    </a:solidFill>
                    <a:latin typeface="Arial" panose="020B0604020202020204" pitchFamily="34" charset="0"/>
                    <a:ea typeface="Cambria Math" panose="02040503050406030204" pitchFamily="18" charset="0"/>
                    <a:cs typeface="Arial" panose="020B0604020202020204" pitchFamily="34" charset="0"/>
                  </a:rPr>
                  <a:t>,</a:t>
                </a:r>
                <a:r>
                  <a:rPr kumimoji="1" lang="en-US" sz="2000" dirty="0" smtClean="0">
                    <a:solidFill>
                      <a:schemeClr val="tx2"/>
                    </a:solidFill>
                    <a:latin typeface="Arial" panose="020B0604020202020204" pitchFamily="34" charset="0"/>
                    <a:ea typeface="Cambria Math" panose="02040503050406030204" pitchFamily="18" charset="0"/>
                    <a:cs typeface="Arial" panose="020B0604020202020204" pitchFamily="34" charset="0"/>
                  </a:rPr>
                  <a:t> </a:t>
                </a:r>
                <a14:m>
                  <m:oMath xmlns:m="http://schemas.openxmlformats.org/officeDocument/2006/math">
                    <m:r>
                      <m:rPr>
                        <m:nor/>
                      </m:rPr>
                      <a:rPr lang="en-US" altLang="en-US" sz="2000" dirty="0">
                        <a:solidFill>
                          <a:schemeClr val="tx2"/>
                        </a:solidFill>
                        <a:latin typeface="Symbol" pitchFamily="18" charset="2"/>
                        <a:cs typeface="Arial" charset="0"/>
                      </a:rPr>
                      <m:t>r</m:t>
                    </m:r>
                  </m:oMath>
                </a14:m>
                <a:r>
                  <a:rPr kumimoji="1" lang="en-US" sz="2000" dirty="0" smtClean="0">
                    <a:solidFill>
                      <a:schemeClr val="tx2"/>
                    </a:solidFill>
                    <a:latin typeface="Cambria Math" panose="02040503050406030204" pitchFamily="18" charset="0"/>
                    <a:ea typeface="Cambria Math" panose="02040503050406030204" pitchFamily="18" charset="0"/>
                  </a:rPr>
                  <a:t> = 1.0</a:t>
                </a:r>
                <a:r>
                  <a:rPr kumimoji="1" lang="en-US" dirty="0" smtClean="0">
                    <a:solidFill>
                      <a:schemeClr val="tx2"/>
                    </a:solidFill>
                    <a:latin typeface="Arial" panose="020B0604020202020204" pitchFamily="34" charset="0"/>
                    <a:ea typeface="Cambria Math" panose="02040503050406030204" pitchFamily="18" charset="0"/>
                    <a:cs typeface="Arial" panose="020B0604020202020204" pitchFamily="34" charset="0"/>
                  </a:rPr>
                  <a:t>, and Section 12.4.2.3 of ASCE 7-10 results in:</a:t>
                </a:r>
                <a:endParaRPr kumimoji="1" lang="en-US" dirty="0">
                  <a:solidFill>
                    <a:schemeClr val="tx2"/>
                  </a:solidFill>
                  <a:latin typeface="Arial" panose="020B0604020202020204" pitchFamily="34" charset="0"/>
                  <a:ea typeface="Cambria Math" panose="02040503050406030204" pitchFamily="18" charset="0"/>
                  <a:cs typeface="Arial" panose="020B0604020202020204" pitchFamily="34" charset="0"/>
                </a:endParaRPr>
              </a:p>
            </p:txBody>
          </p:sp>
        </mc:Choice>
        <mc:Fallback xmlns="">
          <p:sp>
            <p:nvSpPr>
              <p:cNvPr id="5" name="TextBox 4"/>
              <p:cNvSpPr txBox="1">
                <a:spLocks noRot="1" noChangeAspect="1" noMove="1" noResize="1" noEditPoints="1" noAdjustHandles="1" noChangeArrowheads="1" noChangeShapeType="1" noTextEdit="1"/>
              </p:cNvSpPr>
              <p:nvPr/>
            </p:nvSpPr>
            <p:spPr bwMode="auto">
              <a:xfrm>
                <a:off x="442913" y="1612900"/>
                <a:ext cx="8228012" cy="492443"/>
              </a:xfrm>
              <a:prstGeom prst="rect">
                <a:avLst/>
              </a:prstGeom>
              <a:blipFill rotWithShape="0">
                <a:blip r:embed="rId5"/>
                <a:stretch>
                  <a:fillRect/>
                </a:stretch>
              </a:blipFill>
              <a:ln/>
              <a:extLst/>
            </p:spPr>
            <p:txBody>
              <a:bodyPr/>
              <a:lstStyle/>
              <a:p>
                <a:r>
                  <a:rPr lang="en-US">
                    <a:noFill/>
                  </a:rPr>
                  <a:t> </a:t>
                </a:r>
              </a:p>
            </p:txBody>
          </p:sp>
        </mc:Fallback>
      </mc:AlternateContent>
    </p:spTree>
    <p:custDataLst>
      <p:tags r:id="rId1"/>
    </p:custDataLst>
    <p:extLst>
      <p:ext uri="{BB962C8B-B14F-4D97-AF65-F5344CB8AC3E}">
        <p14:creationId xmlns:p14="http://schemas.microsoft.com/office/powerpoint/2010/main" val="2762475410"/>
      </p:ext>
    </p:extLst>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Vertical Component, ±0.2S</a:t>
            </a:r>
            <a:r>
              <a:rPr lang="en-US" baseline="-25000" dirty="0" smtClean="0"/>
              <a:t>DS</a:t>
            </a:r>
            <a:r>
              <a:rPr lang="en-US" dirty="0" smtClean="0"/>
              <a:t>D</a:t>
            </a:r>
            <a:endParaRPr lang="en-US" dirty="0"/>
          </a:p>
        </p:txBody>
      </p:sp>
      <p:sp>
        <p:nvSpPr>
          <p:cNvPr id="3" name="Content Placeholder 2"/>
          <p:cNvSpPr>
            <a:spLocks noGrp="1"/>
          </p:cNvSpPr>
          <p:nvPr>
            <p:ph idx="1"/>
          </p:nvPr>
        </p:nvSpPr>
        <p:spPr>
          <a:xfrm>
            <a:off x="458788" y="1838292"/>
            <a:ext cx="8228012" cy="4332321"/>
          </a:xfrm>
        </p:spPr>
        <p:txBody>
          <a:bodyPr lIns="0" tIns="0" rIns="0" bIns="0"/>
          <a:lstStyle/>
          <a:p>
            <a:pPr marL="0" indent="0">
              <a:spcAft>
                <a:spcPts val="600"/>
              </a:spcAft>
              <a:buNone/>
            </a:pPr>
            <a:r>
              <a:rPr lang="en-US" sz="2000" dirty="0" smtClean="0">
                <a:solidFill>
                  <a:schemeClr val="bg2"/>
                </a:solidFill>
              </a:rPr>
              <a:t>May be taken as zero for either of the following conditions:</a:t>
            </a:r>
          </a:p>
          <a:p>
            <a:r>
              <a:rPr lang="en-US" sz="1800" dirty="0" smtClean="0">
                <a:solidFill>
                  <a:schemeClr val="bg2"/>
                </a:solidFill>
              </a:rPr>
              <a:t>In Equations 12.4-1, 12.4-5, and 12.4-6 where </a:t>
            </a:r>
            <a:r>
              <a:rPr lang="en-US" sz="1800" i="1" dirty="0" smtClean="0">
                <a:solidFill>
                  <a:schemeClr val="bg2"/>
                </a:solidFill>
                <a:latin typeface="Cambria Math" panose="02040503050406030204" pitchFamily="18" charset="0"/>
                <a:ea typeface="Cambria Math" panose="02040503050406030204" pitchFamily="18" charset="0"/>
              </a:rPr>
              <a:t>S</a:t>
            </a:r>
            <a:r>
              <a:rPr lang="en-US" sz="1800" i="1" baseline="-25000" dirty="0" smtClean="0">
                <a:solidFill>
                  <a:schemeClr val="bg2"/>
                </a:solidFill>
                <a:latin typeface="Cambria Math" panose="02040503050406030204" pitchFamily="18" charset="0"/>
                <a:ea typeface="Cambria Math" panose="02040503050406030204" pitchFamily="18" charset="0"/>
              </a:rPr>
              <a:t>DS</a:t>
            </a:r>
            <a:r>
              <a:rPr lang="en-US" sz="1800" dirty="0" smtClean="0">
                <a:solidFill>
                  <a:schemeClr val="bg2"/>
                </a:solidFill>
              </a:rPr>
              <a:t> is equal to or less than </a:t>
            </a:r>
            <a:r>
              <a:rPr lang="en-US" sz="1800" dirty="0" smtClean="0">
                <a:solidFill>
                  <a:schemeClr val="bg2"/>
                </a:solidFill>
                <a:latin typeface="Cambria Math" panose="02040503050406030204" pitchFamily="18" charset="0"/>
                <a:ea typeface="Cambria Math" panose="02040503050406030204" pitchFamily="18" charset="0"/>
              </a:rPr>
              <a:t>0.125</a:t>
            </a:r>
          </a:p>
          <a:p>
            <a:r>
              <a:rPr lang="en-US" sz="1800" dirty="0" smtClean="0">
                <a:solidFill>
                  <a:schemeClr val="bg2"/>
                </a:solidFill>
              </a:rPr>
              <a:t>In Equation 12.4-2 where determining demands on the soil-structure interface of foundations</a:t>
            </a:r>
            <a:endParaRPr lang="en-US" sz="1800" dirty="0">
              <a:solidFill>
                <a:schemeClr val="bg2"/>
              </a:solidFill>
            </a:endParaRPr>
          </a:p>
        </p:txBody>
      </p:sp>
      <p:sp>
        <p:nvSpPr>
          <p:cNvPr id="4" name="TextBox 3"/>
          <p:cNvSpPr txBox="1"/>
          <p:nvPr/>
        </p:nvSpPr>
        <p:spPr bwMode="auto">
          <a:xfrm>
            <a:off x="433388" y="1352548"/>
            <a:ext cx="5267724" cy="400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45714" rIns="0" bIns="45714" rtlCol="0">
            <a:spAutoFit/>
          </a:bodyPr>
          <a:lstStyle/>
          <a:p>
            <a:pPr algn="ctr"/>
            <a:r>
              <a:rPr kumimoji="1" lang="en-US" sz="2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Exceptions for Vertical Seismic Load Effect</a:t>
            </a:r>
            <a:endParaRPr kumimoji="1" lang="en-US" sz="2000" b="1" i="1" baseline="-2500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endParaRPr>
          </a:p>
        </p:txBody>
      </p:sp>
      <p:graphicFrame>
        <p:nvGraphicFramePr>
          <p:cNvPr id="6" name="Table 5"/>
          <p:cNvGraphicFramePr>
            <a:graphicFrameLocks noGrp="1"/>
          </p:cNvGraphicFramePr>
          <p:nvPr>
            <p:extLst/>
          </p:nvPr>
        </p:nvGraphicFramePr>
        <p:xfrm>
          <a:off x="1511300" y="3657600"/>
          <a:ext cx="6096000" cy="2372360"/>
        </p:xfrm>
        <a:graphic>
          <a:graphicData uri="http://schemas.openxmlformats.org/drawingml/2006/table">
            <a:tbl>
              <a:tblPr firstRow="1" bandRow="1">
                <a:tableStyleId>{68D230F3-CF80-4859-8CE7-A43EE81993B5}</a:tableStyleId>
              </a:tblPr>
              <a:tblGrid>
                <a:gridCol w="3048000">
                  <a:extLst>
                    <a:ext uri="{9D8B030D-6E8A-4147-A177-3AD203B41FA5}">
                      <a16:colId xmlns:a16="http://schemas.microsoft.com/office/drawing/2014/main" val="20000"/>
                    </a:ext>
                  </a:extLst>
                </a:gridCol>
                <a:gridCol w="3048000">
                  <a:extLst>
                    <a:ext uri="{9D8B030D-6E8A-4147-A177-3AD203B41FA5}">
                      <a16:colId xmlns:a16="http://schemas.microsoft.com/office/drawing/2014/main" val="20001"/>
                    </a:ext>
                  </a:extLst>
                </a:gridCol>
              </a:tblGrid>
              <a:tr h="370840">
                <a:tc>
                  <a:txBody>
                    <a:bodyPr/>
                    <a:lstStyle/>
                    <a:p>
                      <a:pPr algn="ctr"/>
                      <a:r>
                        <a:rPr lang="en-US" sz="1400" b="1" dirty="0" smtClean="0">
                          <a:solidFill>
                            <a:schemeClr val="bg2"/>
                          </a:solidFill>
                          <a:latin typeface="Arial" panose="020B0604020202020204" pitchFamily="34" charset="0"/>
                          <a:cs typeface="Arial" panose="020B0604020202020204" pitchFamily="34" charset="0"/>
                        </a:rPr>
                        <a:t>Vertical Component shall be considered for:</a:t>
                      </a:r>
                      <a:endParaRPr lang="en-US" sz="1400" b="1" dirty="0">
                        <a:solidFill>
                          <a:schemeClr val="bg2"/>
                        </a:solidFill>
                        <a:latin typeface="Arial" panose="020B0604020202020204" pitchFamily="34" charset="0"/>
                        <a:cs typeface="Arial" panose="020B0604020202020204" pitchFamily="34" charset="0"/>
                      </a:endParaRPr>
                    </a:p>
                  </a:txBody>
                  <a:tcPr/>
                </a:tc>
                <a:tc>
                  <a:txBody>
                    <a:bodyPr/>
                    <a:lstStyle/>
                    <a:p>
                      <a:pPr algn="ctr"/>
                      <a:r>
                        <a:rPr lang="en-US" sz="1400" b="1" dirty="0" smtClean="0">
                          <a:solidFill>
                            <a:schemeClr val="bg2"/>
                          </a:solidFill>
                          <a:latin typeface="Arial" panose="020B0604020202020204" pitchFamily="34" charset="0"/>
                          <a:cs typeface="Arial" panose="020B0604020202020204" pitchFamily="34" charset="0"/>
                        </a:rPr>
                        <a:t>Vertical Component need not be considered for:</a:t>
                      </a:r>
                      <a:endParaRPr lang="en-US" sz="1400" b="1" dirty="0">
                        <a:solidFill>
                          <a:schemeClr val="bg2"/>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0"/>
                  </a:ext>
                </a:extLst>
              </a:tr>
              <a:tr h="370840">
                <a:tc>
                  <a:txBody>
                    <a:bodyPr/>
                    <a:lstStyle/>
                    <a:p>
                      <a:r>
                        <a:rPr lang="en-US" sz="1400" b="0" dirty="0" smtClean="0">
                          <a:solidFill>
                            <a:schemeClr val="bg2"/>
                          </a:solidFill>
                          <a:latin typeface="Arial" panose="020B0604020202020204" pitchFamily="34" charset="0"/>
                          <a:cs typeface="Arial" panose="020B0604020202020204" pitchFamily="34" charset="0"/>
                        </a:rPr>
                        <a:t>Overturning anchorage</a:t>
                      </a:r>
                      <a:endParaRPr lang="en-US" sz="1400" b="0" dirty="0">
                        <a:solidFill>
                          <a:schemeClr val="bg2"/>
                        </a:solidFill>
                        <a:latin typeface="Arial" panose="020B0604020202020204" pitchFamily="34" charset="0"/>
                        <a:cs typeface="Arial" panose="020B0604020202020204" pitchFamily="34" charset="0"/>
                      </a:endParaRPr>
                    </a:p>
                  </a:txBody>
                  <a:tcPr/>
                </a:tc>
                <a:tc>
                  <a:txBody>
                    <a:bodyPr/>
                    <a:lstStyle/>
                    <a:p>
                      <a:r>
                        <a:rPr lang="en-US" sz="1400" b="0" dirty="0" smtClean="0">
                          <a:solidFill>
                            <a:schemeClr val="bg2"/>
                          </a:solidFill>
                          <a:latin typeface="Arial" panose="020B0604020202020204" pitchFamily="34" charset="0"/>
                          <a:cs typeface="Arial" panose="020B0604020202020204" pitchFamily="34" charset="0"/>
                        </a:rPr>
                        <a:t>Horizontal diaphragm</a:t>
                      </a:r>
                      <a:endParaRPr lang="en-US" sz="1400" b="0" dirty="0">
                        <a:solidFill>
                          <a:schemeClr val="bg2"/>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1"/>
                  </a:ext>
                </a:extLst>
              </a:tr>
              <a:tr h="370840">
                <a:tc>
                  <a:txBody>
                    <a:bodyPr/>
                    <a:lstStyle/>
                    <a:p>
                      <a:r>
                        <a:rPr lang="en-US" sz="1400" b="0" dirty="0" smtClean="0">
                          <a:solidFill>
                            <a:schemeClr val="bg2"/>
                          </a:solidFill>
                          <a:latin typeface="Arial" panose="020B0604020202020204" pitchFamily="34" charset="0"/>
                          <a:cs typeface="Arial" panose="020B0604020202020204" pitchFamily="34" charset="0"/>
                        </a:rPr>
                        <a:t>Shear wall compression posts</a:t>
                      </a:r>
                      <a:endParaRPr lang="en-US" sz="1400" b="0" dirty="0">
                        <a:solidFill>
                          <a:schemeClr val="bg2"/>
                        </a:solidFill>
                        <a:latin typeface="Arial" panose="020B0604020202020204" pitchFamily="34" charset="0"/>
                        <a:cs typeface="Arial" panose="020B0604020202020204" pitchFamily="34" charset="0"/>
                      </a:endParaRPr>
                    </a:p>
                  </a:txBody>
                  <a:tcPr/>
                </a:tc>
                <a:tc>
                  <a:txBody>
                    <a:bodyPr/>
                    <a:lstStyle/>
                    <a:p>
                      <a:r>
                        <a:rPr lang="en-US" sz="1400" b="0" dirty="0" smtClean="0">
                          <a:solidFill>
                            <a:schemeClr val="bg2"/>
                          </a:solidFill>
                          <a:latin typeface="Arial" panose="020B0604020202020204" pitchFamily="34" charset="0"/>
                          <a:cs typeface="Arial" panose="020B0604020202020204" pitchFamily="34" charset="0"/>
                        </a:rPr>
                        <a:t>Vertical shear wall diaphragm</a:t>
                      </a:r>
                      <a:endParaRPr lang="en-US" sz="1400" b="0" dirty="0">
                        <a:solidFill>
                          <a:schemeClr val="bg2"/>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2"/>
                  </a:ext>
                </a:extLst>
              </a:tr>
              <a:tr h="370840">
                <a:tc>
                  <a:txBody>
                    <a:bodyPr/>
                    <a:lstStyle/>
                    <a:p>
                      <a:r>
                        <a:rPr lang="en-US" sz="1400" b="0" dirty="0" smtClean="0">
                          <a:solidFill>
                            <a:schemeClr val="bg2"/>
                          </a:solidFill>
                          <a:latin typeface="Arial" panose="020B0604020202020204" pitchFamily="34" charset="0"/>
                          <a:cs typeface="Arial" panose="020B0604020202020204" pitchFamily="34" charset="0"/>
                        </a:rPr>
                        <a:t>Collector beams</a:t>
                      </a:r>
                      <a:endParaRPr lang="en-US" sz="1400" b="0" dirty="0">
                        <a:solidFill>
                          <a:schemeClr val="bg2"/>
                        </a:solidFill>
                        <a:latin typeface="Arial" panose="020B0604020202020204" pitchFamily="34" charset="0"/>
                        <a:cs typeface="Arial" panose="020B0604020202020204" pitchFamily="34" charset="0"/>
                      </a:endParaRPr>
                    </a:p>
                  </a:txBody>
                  <a:tcPr/>
                </a:tc>
                <a:tc>
                  <a:txBody>
                    <a:bodyPr/>
                    <a:lstStyle/>
                    <a:p>
                      <a:r>
                        <a:rPr lang="en-US" sz="1400" b="0" dirty="0" smtClean="0">
                          <a:solidFill>
                            <a:schemeClr val="bg2"/>
                          </a:solidFill>
                          <a:latin typeface="Arial" panose="020B0604020202020204" pitchFamily="34" charset="0"/>
                          <a:cs typeface="Arial" panose="020B0604020202020204" pitchFamily="34" charset="0"/>
                        </a:rPr>
                        <a:t>Etc.</a:t>
                      </a:r>
                      <a:endParaRPr lang="en-US" sz="1400" b="0" dirty="0">
                        <a:solidFill>
                          <a:schemeClr val="bg2"/>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3"/>
                  </a:ext>
                </a:extLst>
              </a:tr>
              <a:tr h="370840">
                <a:tc>
                  <a:txBody>
                    <a:bodyPr/>
                    <a:lstStyle/>
                    <a:p>
                      <a:r>
                        <a:rPr lang="en-US" sz="1400" b="0" dirty="0" smtClean="0">
                          <a:solidFill>
                            <a:schemeClr val="bg2"/>
                          </a:solidFill>
                          <a:latin typeface="Arial" panose="020B0604020202020204" pitchFamily="34" charset="0"/>
                          <a:cs typeface="Arial" panose="020B0604020202020204" pitchFamily="34" charset="0"/>
                        </a:rPr>
                        <a:t>Ledger attachment</a:t>
                      </a:r>
                      <a:endParaRPr lang="en-US" sz="1400" b="0" dirty="0">
                        <a:solidFill>
                          <a:schemeClr val="bg2"/>
                        </a:solidFill>
                        <a:latin typeface="Arial" panose="020B0604020202020204" pitchFamily="34" charset="0"/>
                        <a:cs typeface="Arial" panose="020B0604020202020204" pitchFamily="34" charset="0"/>
                      </a:endParaRPr>
                    </a:p>
                  </a:txBody>
                  <a:tcPr/>
                </a:tc>
                <a:tc>
                  <a:txBody>
                    <a:bodyPr/>
                    <a:lstStyle/>
                    <a:p>
                      <a:endParaRPr lang="en-US" sz="1400" b="0" dirty="0">
                        <a:solidFill>
                          <a:schemeClr val="bg2"/>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4"/>
                  </a:ext>
                </a:extLst>
              </a:tr>
              <a:tr h="370840">
                <a:tc>
                  <a:txBody>
                    <a:bodyPr/>
                    <a:lstStyle/>
                    <a:p>
                      <a:r>
                        <a:rPr lang="en-US" sz="1400" b="0" dirty="0" smtClean="0">
                          <a:solidFill>
                            <a:schemeClr val="bg2"/>
                          </a:solidFill>
                          <a:latin typeface="Arial" panose="020B0604020202020204" pitchFamily="34" charset="0"/>
                          <a:cs typeface="Arial" panose="020B0604020202020204" pitchFamily="34" charset="0"/>
                        </a:rPr>
                        <a:t>Etc.</a:t>
                      </a:r>
                      <a:endParaRPr lang="en-US" sz="1400" b="0" dirty="0">
                        <a:solidFill>
                          <a:schemeClr val="bg2"/>
                        </a:solidFill>
                        <a:latin typeface="Arial" panose="020B0604020202020204" pitchFamily="34" charset="0"/>
                        <a:cs typeface="Arial" panose="020B0604020202020204" pitchFamily="34" charset="0"/>
                      </a:endParaRPr>
                    </a:p>
                  </a:txBody>
                  <a:tcPr/>
                </a:tc>
                <a:tc>
                  <a:txBody>
                    <a:bodyPr/>
                    <a:lstStyle/>
                    <a:p>
                      <a:endParaRPr lang="en-US" sz="1400" b="0" dirty="0">
                        <a:solidFill>
                          <a:schemeClr val="bg2"/>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5"/>
                  </a:ext>
                </a:extLst>
              </a:tr>
            </a:tbl>
          </a:graphicData>
        </a:graphic>
      </p:graphicFrame>
    </p:spTree>
    <p:custDataLst>
      <p:tags r:id="rId1"/>
    </p:custDataLst>
    <p:extLst>
      <p:ext uri="{BB962C8B-B14F-4D97-AF65-F5344CB8AC3E}">
        <p14:creationId xmlns:p14="http://schemas.microsoft.com/office/powerpoint/2010/main" val="2635098077"/>
      </p:ext>
    </p:extLst>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Content Placeholder 14"/>
          <p:cNvPicPr>
            <a:picLocks noGrp="1" noChangeAspect="1"/>
          </p:cNvPicPr>
          <p:nvPr>
            <p:ph idx="10"/>
          </p:nvPr>
        </p:nvPicPr>
        <p:blipFill>
          <a:blip r:embed="rId4" cstate="print">
            <a:extLst>
              <a:ext uri="{28A0092B-C50C-407E-A947-70E740481C1C}">
                <a14:useLocalDpi xmlns:a14="http://schemas.microsoft.com/office/drawing/2010/main" val="0"/>
              </a:ext>
            </a:extLst>
          </a:blip>
          <a:stretch>
            <a:fillRect/>
          </a:stretch>
        </p:blipFill>
        <p:spPr>
          <a:xfrm>
            <a:off x="4978368" y="1025493"/>
            <a:ext cx="4572032" cy="4572032"/>
          </a:xfrm>
        </p:spPr>
      </p:pic>
      <p:sp>
        <p:nvSpPr>
          <p:cNvPr id="2" name="Title 1"/>
          <p:cNvSpPr>
            <a:spLocks noGrp="1"/>
          </p:cNvSpPr>
          <p:nvPr>
            <p:ph type="title"/>
          </p:nvPr>
        </p:nvSpPr>
        <p:spPr/>
        <p:txBody>
          <a:bodyPr/>
          <a:lstStyle/>
          <a:p>
            <a:r>
              <a:rPr lang="en-US" dirty="0" smtClean="0"/>
              <a:t>Calculate Overturning Moment</a:t>
            </a:r>
            <a:endParaRPr lang="en-US" dirty="0"/>
          </a:p>
        </p:txBody>
      </p:sp>
      <mc:AlternateContent xmlns:mc="http://schemas.openxmlformats.org/markup-compatibility/2006" xmlns:a14="http://schemas.microsoft.com/office/drawing/2010/main">
        <mc:Choice Requires="a14">
          <p:sp>
            <p:nvSpPr>
              <p:cNvPr id="5" name="TextBox 4"/>
              <p:cNvSpPr txBox="1"/>
              <p:nvPr/>
            </p:nvSpPr>
            <p:spPr bwMode="auto">
              <a:xfrm>
                <a:off x="1157694" y="2353352"/>
                <a:ext cx="2519514" cy="932615"/>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a14:m>
                  <m:oMathPara xmlns:m="http://schemas.openxmlformats.org/officeDocument/2006/math">
                    <m:oMathParaPr>
                      <m:jc m:val="centerGroup"/>
                    </m:oMathParaPr>
                    <m:oMath xmlns:m="http://schemas.openxmlformats.org/officeDocument/2006/math">
                      <m:sSub>
                        <m:sSubPr>
                          <m:ctrlPr>
                            <a:rPr kumimoji="1" lang="en-US" sz="2000" i="1" smtClean="0">
                              <a:solidFill>
                                <a:srgbClr val="000000"/>
                              </a:solidFill>
                              <a:latin typeface="Cambria Math" panose="02040503050406030204" pitchFamily="18" charset="0"/>
                            </a:rPr>
                          </m:ctrlPr>
                        </m:sSubPr>
                        <m:e>
                          <m:r>
                            <a:rPr kumimoji="1" lang="en-US" sz="2000" b="0" i="1" smtClean="0">
                              <a:solidFill>
                                <a:srgbClr val="000000"/>
                              </a:solidFill>
                              <a:latin typeface="Cambria Math"/>
                            </a:rPr>
                            <m:t>𝑀</m:t>
                          </m:r>
                        </m:e>
                        <m:sub>
                          <m:r>
                            <a:rPr kumimoji="1" lang="en-US" sz="2000" b="0" i="1" smtClean="0">
                              <a:solidFill>
                                <a:srgbClr val="000000"/>
                              </a:solidFill>
                              <a:latin typeface="Cambria Math"/>
                            </a:rPr>
                            <m:t>𝑥</m:t>
                          </m:r>
                        </m:sub>
                      </m:sSub>
                      <m:r>
                        <a:rPr kumimoji="1" lang="en-US" sz="2000" b="0" i="1" smtClean="0">
                          <a:solidFill>
                            <a:srgbClr val="000000"/>
                          </a:solidFill>
                          <a:latin typeface="Cambria Math"/>
                        </a:rPr>
                        <m:t>=</m:t>
                      </m:r>
                      <m:nary>
                        <m:naryPr>
                          <m:chr m:val="∑"/>
                          <m:ctrlPr>
                            <a:rPr kumimoji="1" lang="en-US" sz="2000" b="0" i="1" smtClean="0">
                              <a:solidFill>
                                <a:srgbClr val="000000"/>
                              </a:solidFill>
                              <a:latin typeface="Cambria Math" panose="02040503050406030204" pitchFamily="18" charset="0"/>
                            </a:rPr>
                          </m:ctrlPr>
                        </m:naryPr>
                        <m:sub>
                          <m:r>
                            <m:rPr>
                              <m:brk m:alnAt="23"/>
                            </m:rPr>
                            <a:rPr kumimoji="1" lang="en-US" sz="2000" b="0" i="1" smtClean="0">
                              <a:solidFill>
                                <a:srgbClr val="000000"/>
                              </a:solidFill>
                              <a:latin typeface="Cambria Math"/>
                            </a:rPr>
                            <m:t>𝑖</m:t>
                          </m:r>
                          <m:r>
                            <a:rPr kumimoji="1" lang="en-US" sz="2000" b="0" i="1" smtClean="0">
                              <a:solidFill>
                                <a:srgbClr val="000000"/>
                              </a:solidFill>
                              <a:latin typeface="Cambria Math"/>
                            </a:rPr>
                            <m:t>=</m:t>
                          </m:r>
                          <m:r>
                            <a:rPr kumimoji="1" lang="en-US" sz="2000" b="0" i="1" smtClean="0">
                              <a:solidFill>
                                <a:srgbClr val="000000"/>
                              </a:solidFill>
                              <a:latin typeface="Cambria Math"/>
                            </a:rPr>
                            <m:t>𝑥</m:t>
                          </m:r>
                        </m:sub>
                        <m:sup>
                          <m:r>
                            <a:rPr kumimoji="1" lang="en-US" sz="2000" b="0" i="1" smtClean="0">
                              <a:solidFill>
                                <a:srgbClr val="000000"/>
                              </a:solidFill>
                              <a:latin typeface="Cambria Math"/>
                            </a:rPr>
                            <m:t>𝑛</m:t>
                          </m:r>
                        </m:sup>
                        <m:e>
                          <m:sSub>
                            <m:sSubPr>
                              <m:ctrlPr>
                                <a:rPr kumimoji="1" lang="en-US" sz="2000" b="0" i="1" smtClean="0">
                                  <a:solidFill>
                                    <a:srgbClr val="000000"/>
                                  </a:solidFill>
                                  <a:latin typeface="Cambria Math" panose="02040503050406030204" pitchFamily="18" charset="0"/>
                                </a:rPr>
                              </m:ctrlPr>
                            </m:sSubPr>
                            <m:e>
                              <m:r>
                                <a:rPr kumimoji="1" lang="en-US" sz="2000" b="0" i="1" smtClean="0">
                                  <a:solidFill>
                                    <a:srgbClr val="000000"/>
                                  </a:solidFill>
                                  <a:latin typeface="Cambria Math"/>
                                </a:rPr>
                                <m:t>𝐹</m:t>
                              </m:r>
                            </m:e>
                            <m:sub>
                              <m:r>
                                <a:rPr kumimoji="1" lang="en-US" sz="2000" b="0" i="1" smtClean="0">
                                  <a:solidFill>
                                    <a:srgbClr val="000000"/>
                                  </a:solidFill>
                                  <a:latin typeface="Cambria Math"/>
                                </a:rPr>
                                <m:t>𝑖</m:t>
                              </m:r>
                            </m:sub>
                          </m:sSub>
                          <m:d>
                            <m:dPr>
                              <m:ctrlPr>
                                <a:rPr kumimoji="1" lang="en-US" sz="2000" b="0" i="1" smtClean="0">
                                  <a:solidFill>
                                    <a:srgbClr val="000000"/>
                                  </a:solidFill>
                                  <a:latin typeface="Cambria Math" panose="02040503050406030204" pitchFamily="18" charset="0"/>
                                </a:rPr>
                              </m:ctrlPr>
                            </m:dPr>
                            <m:e>
                              <m:sSub>
                                <m:sSubPr>
                                  <m:ctrlPr>
                                    <a:rPr kumimoji="1" lang="en-US" sz="2000" b="0" i="1" smtClean="0">
                                      <a:solidFill>
                                        <a:srgbClr val="000000"/>
                                      </a:solidFill>
                                      <a:latin typeface="Cambria Math" panose="02040503050406030204" pitchFamily="18" charset="0"/>
                                    </a:rPr>
                                  </m:ctrlPr>
                                </m:sSubPr>
                                <m:e>
                                  <m:r>
                                    <a:rPr kumimoji="1" lang="en-US" sz="2000" b="0" i="1" smtClean="0">
                                      <a:solidFill>
                                        <a:srgbClr val="000000"/>
                                      </a:solidFill>
                                      <a:latin typeface="Cambria Math"/>
                                    </a:rPr>
                                    <m:t>h</m:t>
                                  </m:r>
                                </m:e>
                                <m:sub>
                                  <m:r>
                                    <a:rPr kumimoji="1" lang="en-US" sz="2000" b="0" i="1" smtClean="0">
                                      <a:solidFill>
                                        <a:srgbClr val="000000"/>
                                      </a:solidFill>
                                      <a:latin typeface="Cambria Math"/>
                                    </a:rPr>
                                    <m:t>𝑖</m:t>
                                  </m:r>
                                </m:sub>
                              </m:sSub>
                              <m:r>
                                <a:rPr kumimoji="1" lang="en-US" sz="2000" b="0" i="1" smtClean="0">
                                  <a:solidFill>
                                    <a:srgbClr val="000000"/>
                                  </a:solidFill>
                                  <a:latin typeface="Cambria Math"/>
                                </a:rPr>
                                <m:t>−</m:t>
                              </m:r>
                              <m:sSub>
                                <m:sSubPr>
                                  <m:ctrlPr>
                                    <a:rPr kumimoji="1" lang="en-US" sz="2000" b="0" i="1" smtClean="0">
                                      <a:solidFill>
                                        <a:srgbClr val="000000"/>
                                      </a:solidFill>
                                      <a:latin typeface="Cambria Math" panose="02040503050406030204" pitchFamily="18" charset="0"/>
                                    </a:rPr>
                                  </m:ctrlPr>
                                </m:sSubPr>
                                <m:e>
                                  <m:r>
                                    <a:rPr kumimoji="1" lang="en-US" sz="2000" b="0" i="1" smtClean="0">
                                      <a:solidFill>
                                        <a:srgbClr val="000000"/>
                                      </a:solidFill>
                                      <a:latin typeface="Cambria Math"/>
                                    </a:rPr>
                                    <m:t>h</m:t>
                                  </m:r>
                                </m:e>
                                <m:sub>
                                  <m:r>
                                    <a:rPr kumimoji="1" lang="en-US" sz="2000" b="0" i="1" smtClean="0">
                                      <a:solidFill>
                                        <a:srgbClr val="000000"/>
                                      </a:solidFill>
                                      <a:latin typeface="Cambria Math"/>
                                    </a:rPr>
                                    <m:t>𝑥</m:t>
                                  </m:r>
                                </m:sub>
                              </m:sSub>
                            </m:e>
                          </m:d>
                        </m:e>
                      </m:nary>
                    </m:oMath>
                  </m:oMathPara>
                </a14:m>
                <a:endParaRPr kumimoji="1" lang="en-US" sz="2000" dirty="0">
                  <a:solidFill>
                    <a:srgbClr val="000000"/>
                  </a:solidFill>
                  <a:latin typeface="Georgia" panose="02040502050405020303" pitchFamily="18" charset="0"/>
                </a:endParaRPr>
              </a:p>
            </p:txBody>
          </p:sp>
        </mc:Choice>
        <mc:Fallback xmlns="">
          <p:sp>
            <p:nvSpPr>
              <p:cNvPr id="5" name="TextBox 4"/>
              <p:cNvSpPr txBox="1">
                <a:spLocks noRot="1" noChangeAspect="1" noMove="1" noResize="1" noEditPoints="1" noAdjustHandles="1" noChangeArrowheads="1" noChangeShapeType="1" noTextEdit="1"/>
              </p:cNvSpPr>
              <p:nvPr/>
            </p:nvSpPr>
            <p:spPr bwMode="auto">
              <a:xfrm>
                <a:off x="1157694" y="2353352"/>
                <a:ext cx="2519514" cy="932615"/>
              </a:xfrm>
              <a:prstGeom prst="rect">
                <a:avLst/>
              </a:prstGeom>
              <a:blipFill rotWithShape="0">
                <a:blip r:embed="rId5"/>
                <a:stretch>
                  <a:fillRect/>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p:sp>
        <p:nvSpPr>
          <p:cNvPr id="6" name="TextBox 5"/>
          <p:cNvSpPr txBox="1"/>
          <p:nvPr/>
        </p:nvSpPr>
        <p:spPr bwMode="auto">
          <a:xfrm>
            <a:off x="844758" y="1346016"/>
            <a:ext cx="3145390" cy="707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ctr"/>
            <a:r>
              <a:rPr kumimoji="1" lang="en-US" sz="2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Overturning Moments at</a:t>
            </a:r>
          </a:p>
          <a:p>
            <a:pPr algn="ctr"/>
            <a:r>
              <a:rPr kumimoji="1" lang="en-US" sz="2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Level </a:t>
            </a:r>
            <a:r>
              <a:rPr kumimoji="1" lang="en-US" sz="2000" b="1" i="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x</a:t>
            </a:r>
            <a:r>
              <a:rPr kumimoji="1" lang="en-US" sz="2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 </a:t>
            </a:r>
            <a:r>
              <a:rPr kumimoji="1" lang="en-US" sz="2000" b="1" i="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M</a:t>
            </a:r>
            <a:r>
              <a:rPr kumimoji="1" lang="en-US" sz="2000" b="1" i="1" baseline="-25000"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x</a:t>
            </a:r>
            <a:endParaRPr kumimoji="1" lang="en-US" sz="2000" b="1" i="1" baseline="-2500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endParaRPr>
          </a:p>
        </p:txBody>
      </p:sp>
      <mc:AlternateContent xmlns:mc="http://schemas.openxmlformats.org/markup-compatibility/2006" xmlns:a14="http://schemas.microsoft.com/office/drawing/2010/main">
        <mc:Choice Requires="a14">
          <p:sp>
            <p:nvSpPr>
              <p:cNvPr id="7" name="TextBox 6"/>
              <p:cNvSpPr txBox="1"/>
              <p:nvPr/>
            </p:nvSpPr>
            <p:spPr bwMode="auto">
              <a:xfrm>
                <a:off x="336214" y="4096355"/>
                <a:ext cx="3152186" cy="430887"/>
              </a:xfrm>
              <a:prstGeom prst="rect">
                <a:avLst/>
              </a:prstGeom>
              <a:ln/>
              <a:extLst/>
            </p:spPr>
            <p:style>
              <a:lnRef idx="1">
                <a:schemeClr val="accent6"/>
              </a:lnRef>
              <a:fillRef idx="2">
                <a:schemeClr val="accent6"/>
              </a:fillRef>
              <a:effectRef idx="1">
                <a:schemeClr val="accent6"/>
              </a:effectRef>
              <a:fontRef idx="minor">
                <a:schemeClr val="dk1"/>
              </a:fontRef>
            </p:style>
            <p:txBody>
              <a:bodyPr wrap="none" lIns="91429" tIns="91440" rIns="91429" bIns="91440" rtlCol="0">
                <a:spAutoFit/>
              </a:bodyPr>
              <a:lstStyle/>
              <a:p>
                <a:pPr algn="r"/>
                <a14:m>
                  <m:oMathPara xmlns:m="http://schemas.openxmlformats.org/officeDocument/2006/math">
                    <m:oMathParaPr>
                      <m:jc m:val="centerGroup"/>
                    </m:oMathParaPr>
                    <m:oMath xmlns:m="http://schemas.openxmlformats.org/officeDocument/2006/math">
                      <m:sSub>
                        <m:sSubPr>
                          <m:ctrlPr>
                            <a:rPr kumimoji="1" lang="en-US" sz="1600" i="1" smtClean="0">
                              <a:solidFill>
                                <a:srgbClr val="000000"/>
                              </a:solidFill>
                              <a:latin typeface="Cambria Math" panose="02040503050406030204" pitchFamily="18" charset="0"/>
                            </a:rPr>
                          </m:ctrlPr>
                        </m:sSubPr>
                        <m:e>
                          <m:r>
                            <a:rPr kumimoji="1" lang="en-US" sz="1600" b="0" i="1" smtClean="0">
                              <a:solidFill>
                                <a:srgbClr val="000000"/>
                              </a:solidFill>
                              <a:latin typeface="Cambria Math"/>
                            </a:rPr>
                            <m:t>𝑀</m:t>
                          </m:r>
                        </m:e>
                        <m:sub>
                          <m:r>
                            <a:rPr kumimoji="1" lang="en-US" sz="1600" b="0" i="1" smtClean="0">
                              <a:solidFill>
                                <a:srgbClr val="000000"/>
                              </a:solidFill>
                              <a:latin typeface="Cambria Math"/>
                            </a:rPr>
                            <m:t>3</m:t>
                          </m:r>
                        </m:sub>
                      </m:sSub>
                      <m:r>
                        <a:rPr kumimoji="1" lang="en-US" sz="1600" b="0" i="1" smtClean="0">
                          <a:solidFill>
                            <a:srgbClr val="000000"/>
                          </a:solidFill>
                          <a:latin typeface="Cambria Math"/>
                        </a:rPr>
                        <m:t>=</m:t>
                      </m:r>
                      <m:d>
                        <m:dPr>
                          <m:begChr m:val="["/>
                          <m:endChr m:val="]"/>
                          <m:ctrlPr>
                            <a:rPr kumimoji="1" lang="en-US" sz="1600" b="0" i="1" smtClean="0">
                              <a:solidFill>
                                <a:srgbClr val="000000"/>
                              </a:solidFill>
                              <a:latin typeface="Cambria Math" panose="02040503050406030204" pitchFamily="18" charset="0"/>
                            </a:rPr>
                          </m:ctrlPr>
                        </m:dPr>
                        <m:e>
                          <m:r>
                            <a:rPr kumimoji="1" lang="en-US" sz="1600" b="0" i="1" smtClean="0">
                              <a:solidFill>
                                <a:srgbClr val="000000"/>
                              </a:solidFill>
                              <a:latin typeface="Cambria Math"/>
                            </a:rPr>
                            <m:t>1,624</m:t>
                          </m:r>
                          <m:d>
                            <m:dPr>
                              <m:ctrlPr>
                                <a:rPr kumimoji="1" lang="en-US" sz="1600" b="0" i="1" smtClean="0">
                                  <a:solidFill>
                                    <a:srgbClr val="000000"/>
                                  </a:solidFill>
                                  <a:latin typeface="Cambria Math" panose="02040503050406030204" pitchFamily="18" charset="0"/>
                                </a:rPr>
                              </m:ctrlPr>
                            </m:dPr>
                            <m:e>
                              <m:r>
                                <a:rPr kumimoji="1" lang="en-US" sz="1600" b="0" i="1" smtClean="0">
                                  <a:solidFill>
                                    <a:srgbClr val="000000"/>
                                  </a:solidFill>
                                  <a:latin typeface="Cambria Math"/>
                                </a:rPr>
                                <m:t>8</m:t>
                              </m:r>
                            </m:e>
                          </m:d>
                        </m:e>
                      </m:d>
                      <m:r>
                        <a:rPr kumimoji="1" lang="en-US" sz="1600" b="0" i="1" smtClean="0">
                          <a:solidFill>
                            <a:srgbClr val="000000"/>
                          </a:solidFill>
                          <a:latin typeface="Cambria Math"/>
                        </a:rPr>
                        <m:t>=</m:t>
                      </m:r>
                      <m:r>
                        <a:rPr kumimoji="1" lang="en-US" sz="1600" b="1" i="1" smtClean="0">
                          <a:solidFill>
                            <a:srgbClr val="000000"/>
                          </a:solidFill>
                          <a:latin typeface="Cambria Math"/>
                        </a:rPr>
                        <m:t>𝟏𝟐</m:t>
                      </m:r>
                      <m:r>
                        <a:rPr kumimoji="1" lang="en-US" sz="1600" b="1" i="1" smtClean="0">
                          <a:solidFill>
                            <a:srgbClr val="000000"/>
                          </a:solidFill>
                          <a:latin typeface="Cambria Math"/>
                        </a:rPr>
                        <m:t>,</m:t>
                      </m:r>
                      <m:r>
                        <a:rPr kumimoji="1" lang="en-US" sz="1600" b="1" i="1" smtClean="0">
                          <a:solidFill>
                            <a:srgbClr val="000000"/>
                          </a:solidFill>
                          <a:latin typeface="Cambria Math"/>
                        </a:rPr>
                        <m:t>𝟗𝟗𝟐</m:t>
                      </m:r>
                      <m:r>
                        <a:rPr kumimoji="1" lang="en-US" sz="1600" b="1" i="1" smtClean="0">
                          <a:solidFill>
                            <a:srgbClr val="000000"/>
                          </a:solidFill>
                          <a:latin typeface="Cambria Math"/>
                        </a:rPr>
                        <m:t>𝒇𝒕</m:t>
                      </m:r>
                      <m:r>
                        <a:rPr kumimoji="1" lang="en-US" sz="1600" b="1" i="1" smtClean="0">
                          <a:solidFill>
                            <a:srgbClr val="000000"/>
                          </a:solidFill>
                          <a:latin typeface="Cambria Math"/>
                        </a:rPr>
                        <m:t>/</m:t>
                      </m:r>
                      <m:r>
                        <a:rPr kumimoji="1" lang="en-US" sz="1600" b="1" i="1" smtClean="0">
                          <a:solidFill>
                            <a:srgbClr val="000000"/>
                          </a:solidFill>
                          <a:latin typeface="Cambria Math"/>
                        </a:rPr>
                        <m:t>𝒍𝒃</m:t>
                      </m:r>
                    </m:oMath>
                  </m:oMathPara>
                </a14:m>
                <a:endParaRPr kumimoji="1" lang="en-US" sz="1600" b="1" dirty="0">
                  <a:solidFill>
                    <a:srgbClr val="000000"/>
                  </a:solidFill>
                  <a:latin typeface="Georgia" panose="02040502050405020303" pitchFamily="18" charset="0"/>
                </a:endParaRPr>
              </a:p>
            </p:txBody>
          </p:sp>
        </mc:Choice>
        <mc:Fallback xmlns="">
          <p:sp>
            <p:nvSpPr>
              <p:cNvPr id="7" name="TextBox 6"/>
              <p:cNvSpPr txBox="1">
                <a:spLocks noRot="1" noChangeAspect="1" noMove="1" noResize="1" noEditPoints="1" noAdjustHandles="1" noChangeArrowheads="1" noChangeShapeType="1" noTextEdit="1"/>
              </p:cNvSpPr>
              <p:nvPr/>
            </p:nvSpPr>
            <p:spPr bwMode="auto">
              <a:xfrm>
                <a:off x="336214" y="4096355"/>
                <a:ext cx="3152186" cy="430887"/>
              </a:xfrm>
              <a:prstGeom prst="rect">
                <a:avLst/>
              </a:prstGeom>
              <a:blipFill rotWithShape="0">
                <a:blip r:embed="rId6"/>
                <a:stretch>
                  <a:fillRect/>
                </a:stretch>
              </a:blipFill>
              <a:ln/>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 name="TextBox 7"/>
              <p:cNvSpPr txBox="1"/>
              <p:nvPr/>
            </p:nvSpPr>
            <p:spPr bwMode="auto">
              <a:xfrm>
                <a:off x="332073" y="4903354"/>
                <a:ext cx="4830724" cy="430887"/>
              </a:xfrm>
              <a:prstGeom prst="rect">
                <a:avLst/>
              </a:prstGeom>
              <a:ln/>
              <a:extLst/>
            </p:spPr>
            <p:style>
              <a:lnRef idx="1">
                <a:schemeClr val="accent6"/>
              </a:lnRef>
              <a:fillRef idx="2">
                <a:schemeClr val="accent6"/>
              </a:fillRef>
              <a:effectRef idx="1">
                <a:schemeClr val="accent6"/>
              </a:effectRef>
              <a:fontRef idx="minor">
                <a:schemeClr val="dk1"/>
              </a:fontRef>
            </p:style>
            <p:txBody>
              <a:bodyPr wrap="none" lIns="91429" tIns="91440" rIns="91429" bIns="91440" rtlCol="0">
                <a:spAutoFit/>
              </a:bodyPr>
              <a:lstStyle/>
              <a:p>
                <a:pPr algn="r"/>
                <a14:m>
                  <m:oMathPara xmlns:m="http://schemas.openxmlformats.org/officeDocument/2006/math">
                    <m:oMathParaPr>
                      <m:jc m:val="centerGroup"/>
                    </m:oMathParaPr>
                    <m:oMath xmlns:m="http://schemas.openxmlformats.org/officeDocument/2006/math">
                      <m:sSub>
                        <m:sSubPr>
                          <m:ctrlPr>
                            <a:rPr kumimoji="1" lang="en-US" sz="1600" i="1" smtClean="0">
                              <a:solidFill>
                                <a:srgbClr val="000000"/>
                              </a:solidFill>
                              <a:latin typeface="Cambria Math" panose="02040503050406030204" pitchFamily="18" charset="0"/>
                            </a:rPr>
                          </m:ctrlPr>
                        </m:sSubPr>
                        <m:e>
                          <m:r>
                            <a:rPr kumimoji="1" lang="en-US" sz="1600" b="0" i="1" smtClean="0">
                              <a:solidFill>
                                <a:srgbClr val="000000"/>
                              </a:solidFill>
                              <a:latin typeface="Cambria Math"/>
                            </a:rPr>
                            <m:t>𝑀</m:t>
                          </m:r>
                        </m:e>
                        <m:sub>
                          <m:r>
                            <a:rPr kumimoji="1" lang="en-US" sz="1600" b="0" i="1" smtClean="0">
                              <a:solidFill>
                                <a:srgbClr val="000000"/>
                              </a:solidFill>
                              <a:latin typeface="Cambria Math"/>
                            </a:rPr>
                            <m:t>2</m:t>
                          </m:r>
                        </m:sub>
                      </m:sSub>
                      <m:r>
                        <a:rPr kumimoji="1" lang="en-US" sz="1600" b="0" i="1" smtClean="0">
                          <a:solidFill>
                            <a:srgbClr val="000000"/>
                          </a:solidFill>
                          <a:latin typeface="Cambria Math"/>
                        </a:rPr>
                        <m:t>=</m:t>
                      </m:r>
                      <m:d>
                        <m:dPr>
                          <m:begChr m:val="["/>
                          <m:endChr m:val="]"/>
                          <m:ctrlPr>
                            <a:rPr kumimoji="1" lang="en-US" sz="1600" b="0" i="1" smtClean="0">
                              <a:solidFill>
                                <a:srgbClr val="000000"/>
                              </a:solidFill>
                              <a:latin typeface="Cambria Math" panose="02040503050406030204" pitchFamily="18" charset="0"/>
                            </a:rPr>
                          </m:ctrlPr>
                        </m:dPr>
                        <m:e>
                          <m:r>
                            <a:rPr kumimoji="1" lang="en-US" sz="1600" b="0" i="1" smtClean="0">
                              <a:solidFill>
                                <a:srgbClr val="000000"/>
                              </a:solidFill>
                              <a:latin typeface="Cambria Math"/>
                            </a:rPr>
                            <m:t>1,624</m:t>
                          </m:r>
                          <m:d>
                            <m:dPr>
                              <m:ctrlPr>
                                <a:rPr kumimoji="1" lang="en-US" sz="1600" b="0" i="1" smtClean="0">
                                  <a:solidFill>
                                    <a:srgbClr val="000000"/>
                                  </a:solidFill>
                                  <a:latin typeface="Cambria Math" panose="02040503050406030204" pitchFamily="18" charset="0"/>
                                </a:rPr>
                              </m:ctrlPr>
                            </m:dPr>
                            <m:e>
                              <m:r>
                                <a:rPr kumimoji="1" lang="en-US" sz="1600" b="0" i="1" smtClean="0">
                                  <a:solidFill>
                                    <a:srgbClr val="000000"/>
                                  </a:solidFill>
                                  <a:latin typeface="Cambria Math"/>
                                </a:rPr>
                                <m:t>17.33</m:t>
                              </m:r>
                            </m:e>
                          </m:d>
                          <m:r>
                            <a:rPr kumimoji="1" lang="en-US" sz="1600" b="0" i="1" smtClean="0">
                              <a:solidFill>
                                <a:srgbClr val="000000"/>
                              </a:solidFill>
                              <a:latin typeface="Cambria Math"/>
                            </a:rPr>
                            <m:t>+1,141</m:t>
                          </m:r>
                          <m:d>
                            <m:dPr>
                              <m:ctrlPr>
                                <a:rPr kumimoji="1" lang="en-US" sz="1600" b="0" i="1" smtClean="0">
                                  <a:solidFill>
                                    <a:srgbClr val="000000"/>
                                  </a:solidFill>
                                  <a:latin typeface="Cambria Math" panose="02040503050406030204" pitchFamily="18" charset="0"/>
                                </a:rPr>
                              </m:ctrlPr>
                            </m:dPr>
                            <m:e>
                              <m:r>
                                <a:rPr kumimoji="1" lang="en-US" sz="1600" b="0" i="1" smtClean="0">
                                  <a:solidFill>
                                    <a:srgbClr val="000000"/>
                                  </a:solidFill>
                                  <a:latin typeface="Cambria Math"/>
                                </a:rPr>
                                <m:t>9.33</m:t>
                              </m:r>
                            </m:e>
                          </m:d>
                        </m:e>
                      </m:d>
                      <m:r>
                        <a:rPr kumimoji="1" lang="en-US" sz="1600" b="0" i="1" smtClean="0">
                          <a:solidFill>
                            <a:srgbClr val="000000"/>
                          </a:solidFill>
                          <a:latin typeface="Cambria Math"/>
                        </a:rPr>
                        <m:t>=</m:t>
                      </m:r>
                      <m:r>
                        <a:rPr kumimoji="1" lang="en-US" sz="1600" b="1" i="1" smtClean="0">
                          <a:solidFill>
                            <a:srgbClr val="000000"/>
                          </a:solidFill>
                          <a:latin typeface="Cambria Math"/>
                        </a:rPr>
                        <m:t>𝟑𝟖</m:t>
                      </m:r>
                      <m:r>
                        <a:rPr kumimoji="1" lang="en-US" sz="1600" b="1" i="1" smtClean="0">
                          <a:solidFill>
                            <a:srgbClr val="000000"/>
                          </a:solidFill>
                          <a:latin typeface="Cambria Math"/>
                        </a:rPr>
                        <m:t>,</m:t>
                      </m:r>
                      <m:r>
                        <a:rPr kumimoji="1" lang="en-US" sz="1600" b="1" i="1" smtClean="0">
                          <a:solidFill>
                            <a:srgbClr val="000000"/>
                          </a:solidFill>
                          <a:latin typeface="Cambria Math"/>
                        </a:rPr>
                        <m:t>𝟕𝟗𝟎</m:t>
                      </m:r>
                      <m:r>
                        <a:rPr kumimoji="1" lang="en-US" sz="1600" b="1" i="1" smtClean="0">
                          <a:solidFill>
                            <a:srgbClr val="000000"/>
                          </a:solidFill>
                          <a:latin typeface="Cambria Math"/>
                        </a:rPr>
                        <m:t>𝒇𝒕</m:t>
                      </m:r>
                      <m:r>
                        <a:rPr kumimoji="1" lang="en-US" sz="1600" b="1" i="1" smtClean="0">
                          <a:solidFill>
                            <a:srgbClr val="000000"/>
                          </a:solidFill>
                          <a:latin typeface="Cambria Math"/>
                        </a:rPr>
                        <m:t>/</m:t>
                      </m:r>
                      <m:r>
                        <a:rPr kumimoji="1" lang="en-US" sz="1600" b="1" i="1" smtClean="0">
                          <a:solidFill>
                            <a:srgbClr val="000000"/>
                          </a:solidFill>
                          <a:latin typeface="Cambria Math"/>
                        </a:rPr>
                        <m:t>𝒍𝒃</m:t>
                      </m:r>
                    </m:oMath>
                  </m:oMathPara>
                </a14:m>
                <a:endParaRPr kumimoji="1" lang="en-US" sz="1600" b="1" dirty="0">
                  <a:solidFill>
                    <a:srgbClr val="000000"/>
                  </a:solidFill>
                  <a:latin typeface="Georgia" panose="02040502050405020303" pitchFamily="18" charset="0"/>
                </a:endParaRPr>
              </a:p>
            </p:txBody>
          </p:sp>
        </mc:Choice>
        <mc:Fallback xmlns="">
          <p:sp>
            <p:nvSpPr>
              <p:cNvPr id="8" name="TextBox 7"/>
              <p:cNvSpPr txBox="1">
                <a:spLocks noRot="1" noChangeAspect="1" noMove="1" noResize="1" noEditPoints="1" noAdjustHandles="1" noChangeArrowheads="1" noChangeShapeType="1" noTextEdit="1"/>
              </p:cNvSpPr>
              <p:nvPr/>
            </p:nvSpPr>
            <p:spPr bwMode="auto">
              <a:xfrm>
                <a:off x="332073" y="4903354"/>
                <a:ext cx="4830724" cy="430887"/>
              </a:xfrm>
              <a:prstGeom prst="rect">
                <a:avLst/>
              </a:prstGeom>
              <a:blipFill rotWithShape="0">
                <a:blip r:embed="rId7"/>
                <a:stretch>
                  <a:fillRect/>
                </a:stretch>
              </a:blipFill>
              <a:ln/>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TextBox 8"/>
              <p:cNvSpPr txBox="1"/>
              <p:nvPr/>
            </p:nvSpPr>
            <p:spPr bwMode="auto">
              <a:xfrm>
                <a:off x="328923" y="5710354"/>
                <a:ext cx="6091325" cy="430887"/>
              </a:xfrm>
              <a:prstGeom prst="rect">
                <a:avLst/>
              </a:prstGeom>
              <a:ln/>
              <a:extLst/>
            </p:spPr>
            <p:style>
              <a:lnRef idx="1">
                <a:schemeClr val="accent6"/>
              </a:lnRef>
              <a:fillRef idx="2">
                <a:schemeClr val="accent6"/>
              </a:fillRef>
              <a:effectRef idx="1">
                <a:schemeClr val="accent6"/>
              </a:effectRef>
              <a:fontRef idx="minor">
                <a:schemeClr val="dk1"/>
              </a:fontRef>
            </p:style>
            <p:txBody>
              <a:bodyPr wrap="none" lIns="91429" tIns="91440" rIns="91429" bIns="91440" rtlCol="0">
                <a:spAutoFit/>
              </a:bodyPr>
              <a:lstStyle/>
              <a:p>
                <a:pPr algn="r"/>
                <a14:m>
                  <m:oMathPara xmlns:m="http://schemas.openxmlformats.org/officeDocument/2006/math">
                    <m:oMathParaPr>
                      <m:jc m:val="centerGroup"/>
                    </m:oMathParaPr>
                    <m:oMath xmlns:m="http://schemas.openxmlformats.org/officeDocument/2006/math">
                      <m:sSub>
                        <m:sSubPr>
                          <m:ctrlPr>
                            <a:rPr kumimoji="1" lang="en-US" sz="1600" i="1" smtClean="0">
                              <a:solidFill>
                                <a:srgbClr val="000000"/>
                              </a:solidFill>
                              <a:latin typeface="Cambria Math" panose="02040503050406030204" pitchFamily="18" charset="0"/>
                            </a:rPr>
                          </m:ctrlPr>
                        </m:sSubPr>
                        <m:e>
                          <m:r>
                            <a:rPr kumimoji="1" lang="en-US" sz="1600" b="0" i="1" smtClean="0">
                              <a:solidFill>
                                <a:srgbClr val="000000"/>
                              </a:solidFill>
                              <a:latin typeface="Cambria Math"/>
                            </a:rPr>
                            <m:t>𝑀</m:t>
                          </m:r>
                        </m:e>
                        <m:sub>
                          <m:r>
                            <a:rPr kumimoji="1" lang="en-US" sz="1600" b="0" i="1" smtClean="0">
                              <a:solidFill>
                                <a:srgbClr val="000000"/>
                              </a:solidFill>
                              <a:latin typeface="Cambria Math"/>
                            </a:rPr>
                            <m:t>𝑏</m:t>
                          </m:r>
                        </m:sub>
                      </m:sSub>
                      <m:r>
                        <a:rPr kumimoji="1" lang="en-US" sz="1600" b="0" i="1" smtClean="0">
                          <a:solidFill>
                            <a:srgbClr val="000000"/>
                          </a:solidFill>
                          <a:latin typeface="Cambria Math"/>
                        </a:rPr>
                        <m:t>=</m:t>
                      </m:r>
                      <m:d>
                        <m:dPr>
                          <m:begChr m:val="["/>
                          <m:endChr m:val="]"/>
                          <m:ctrlPr>
                            <a:rPr kumimoji="1" lang="en-US" sz="1600" b="0" i="1" smtClean="0">
                              <a:solidFill>
                                <a:srgbClr val="000000"/>
                              </a:solidFill>
                              <a:latin typeface="Cambria Math" panose="02040503050406030204" pitchFamily="18" charset="0"/>
                            </a:rPr>
                          </m:ctrlPr>
                        </m:dPr>
                        <m:e>
                          <m:r>
                            <a:rPr kumimoji="1" lang="en-US" sz="1600" b="0" i="1" smtClean="0">
                              <a:solidFill>
                                <a:srgbClr val="000000"/>
                              </a:solidFill>
                              <a:latin typeface="Cambria Math"/>
                            </a:rPr>
                            <m:t>1,624</m:t>
                          </m:r>
                          <m:d>
                            <m:dPr>
                              <m:ctrlPr>
                                <a:rPr kumimoji="1" lang="en-US" sz="1600" b="0" i="1" smtClean="0">
                                  <a:solidFill>
                                    <a:srgbClr val="000000"/>
                                  </a:solidFill>
                                  <a:latin typeface="Cambria Math" panose="02040503050406030204" pitchFamily="18" charset="0"/>
                                </a:rPr>
                              </m:ctrlPr>
                            </m:dPr>
                            <m:e>
                              <m:r>
                                <a:rPr kumimoji="1" lang="en-US" sz="1600" b="0" i="1" smtClean="0">
                                  <a:solidFill>
                                    <a:srgbClr val="000000"/>
                                  </a:solidFill>
                                  <a:latin typeface="Cambria Math"/>
                                </a:rPr>
                                <m:t>26.67</m:t>
                              </m:r>
                            </m:e>
                          </m:d>
                          <m:r>
                            <a:rPr kumimoji="1" lang="en-US" sz="1600" b="0" i="1" smtClean="0">
                              <a:solidFill>
                                <a:srgbClr val="000000"/>
                              </a:solidFill>
                              <a:latin typeface="Cambria Math"/>
                            </a:rPr>
                            <m:t>+1,141</m:t>
                          </m:r>
                          <m:d>
                            <m:dPr>
                              <m:ctrlPr>
                                <a:rPr kumimoji="1" lang="en-US" sz="1600" b="0" i="1" smtClean="0">
                                  <a:solidFill>
                                    <a:srgbClr val="000000"/>
                                  </a:solidFill>
                                  <a:latin typeface="Cambria Math" panose="02040503050406030204" pitchFamily="18" charset="0"/>
                                </a:rPr>
                              </m:ctrlPr>
                            </m:dPr>
                            <m:e>
                              <m:r>
                                <a:rPr kumimoji="1" lang="en-US" sz="1600" b="0" i="1" smtClean="0">
                                  <a:solidFill>
                                    <a:srgbClr val="000000"/>
                                  </a:solidFill>
                                  <a:latin typeface="Cambria Math"/>
                                </a:rPr>
                                <m:t>18.67</m:t>
                              </m:r>
                            </m:e>
                          </m:d>
                          <m:r>
                            <a:rPr kumimoji="1" lang="en-US" sz="1600" b="0" i="1" smtClean="0">
                              <a:solidFill>
                                <a:srgbClr val="000000"/>
                              </a:solidFill>
                              <a:latin typeface="Cambria Math"/>
                            </a:rPr>
                            <m:t>+567(9.33)</m:t>
                          </m:r>
                        </m:e>
                      </m:d>
                      <m:r>
                        <a:rPr kumimoji="1" lang="en-US" sz="1600" b="0" i="1" smtClean="0">
                          <a:solidFill>
                            <a:srgbClr val="000000"/>
                          </a:solidFill>
                          <a:latin typeface="Cambria Math"/>
                        </a:rPr>
                        <m:t>=</m:t>
                      </m:r>
                      <m:r>
                        <a:rPr kumimoji="1" lang="en-US" sz="1600" b="1" i="1" smtClean="0">
                          <a:solidFill>
                            <a:srgbClr val="000000"/>
                          </a:solidFill>
                          <a:latin typeface="Cambria Math"/>
                        </a:rPr>
                        <m:t>𝟔𝟗</m:t>
                      </m:r>
                      <m:r>
                        <a:rPr kumimoji="1" lang="en-US" sz="1600" b="1" i="1" smtClean="0">
                          <a:solidFill>
                            <a:srgbClr val="000000"/>
                          </a:solidFill>
                          <a:latin typeface="Cambria Math"/>
                        </a:rPr>
                        <m:t>,</m:t>
                      </m:r>
                      <m:r>
                        <a:rPr kumimoji="1" lang="en-US" sz="1600" b="1" i="1" smtClean="0">
                          <a:solidFill>
                            <a:srgbClr val="000000"/>
                          </a:solidFill>
                          <a:latin typeface="Cambria Math"/>
                        </a:rPr>
                        <m:t>𝟗𝟏𝟎</m:t>
                      </m:r>
                      <m:r>
                        <a:rPr kumimoji="1" lang="en-US" sz="1600" b="1" i="1" smtClean="0">
                          <a:solidFill>
                            <a:srgbClr val="000000"/>
                          </a:solidFill>
                          <a:latin typeface="Cambria Math"/>
                        </a:rPr>
                        <m:t>𝒇𝒕</m:t>
                      </m:r>
                      <m:r>
                        <a:rPr kumimoji="1" lang="en-US" sz="1600" b="1" i="1" smtClean="0">
                          <a:solidFill>
                            <a:srgbClr val="000000"/>
                          </a:solidFill>
                          <a:latin typeface="Cambria Math"/>
                        </a:rPr>
                        <m:t>/</m:t>
                      </m:r>
                      <m:r>
                        <a:rPr kumimoji="1" lang="en-US" sz="1600" b="1" i="1" smtClean="0">
                          <a:solidFill>
                            <a:srgbClr val="000000"/>
                          </a:solidFill>
                          <a:latin typeface="Cambria Math"/>
                        </a:rPr>
                        <m:t>𝒍𝒃</m:t>
                      </m:r>
                    </m:oMath>
                  </m:oMathPara>
                </a14:m>
                <a:endParaRPr kumimoji="1" lang="en-US" sz="1600" b="1" dirty="0">
                  <a:solidFill>
                    <a:srgbClr val="000000"/>
                  </a:solidFill>
                  <a:latin typeface="Georgia" panose="02040502050405020303" pitchFamily="18" charset="0"/>
                </a:endParaRPr>
              </a:p>
            </p:txBody>
          </p:sp>
        </mc:Choice>
        <mc:Fallback xmlns="">
          <p:sp>
            <p:nvSpPr>
              <p:cNvPr id="9" name="TextBox 8"/>
              <p:cNvSpPr txBox="1">
                <a:spLocks noRot="1" noChangeAspect="1" noMove="1" noResize="1" noEditPoints="1" noAdjustHandles="1" noChangeArrowheads="1" noChangeShapeType="1" noTextEdit="1"/>
              </p:cNvSpPr>
              <p:nvPr/>
            </p:nvSpPr>
            <p:spPr bwMode="auto">
              <a:xfrm>
                <a:off x="328923" y="5710354"/>
                <a:ext cx="6091325" cy="430887"/>
              </a:xfrm>
              <a:prstGeom prst="rect">
                <a:avLst/>
              </a:prstGeom>
              <a:blipFill rotWithShape="0">
                <a:blip r:embed="rId8"/>
                <a:stretch>
                  <a:fillRect/>
                </a:stretch>
              </a:blipFill>
              <a:ln/>
              <a:extLst/>
            </p:spPr>
            <p:txBody>
              <a:bodyPr/>
              <a:lstStyle/>
              <a:p>
                <a:r>
                  <a:rPr lang="en-US">
                    <a:noFill/>
                  </a:rPr>
                  <a:t> </a:t>
                </a:r>
              </a:p>
            </p:txBody>
          </p:sp>
        </mc:Fallback>
      </mc:AlternateContent>
      <p:sp>
        <p:nvSpPr>
          <p:cNvPr id="11" name="TextBox 10"/>
          <p:cNvSpPr txBox="1"/>
          <p:nvPr/>
        </p:nvSpPr>
        <p:spPr bwMode="auto">
          <a:xfrm>
            <a:off x="4655479" y="1822447"/>
            <a:ext cx="1802074" cy="276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1200" dirty="0" smtClean="0">
                <a:solidFill>
                  <a:schemeClr val="bg2"/>
                </a:solidFill>
                <a:latin typeface="Cambria Math" panose="02040503050406030204" pitchFamily="18" charset="0"/>
                <a:ea typeface="Cambria Math" panose="02040503050406030204" pitchFamily="18" charset="0"/>
              </a:rPr>
              <a:t>(232 </a:t>
            </a:r>
            <a:r>
              <a:rPr kumimoji="1" lang="en-US" sz="1200" dirty="0" err="1" smtClean="0">
                <a:solidFill>
                  <a:schemeClr val="bg2"/>
                </a:solidFill>
                <a:latin typeface="Cambria Math" panose="02040503050406030204" pitchFamily="18" charset="0"/>
                <a:ea typeface="Cambria Math" panose="02040503050406030204" pitchFamily="18" charset="0"/>
              </a:rPr>
              <a:t>plf</a:t>
            </a:r>
            <a:r>
              <a:rPr kumimoji="1" lang="en-US" sz="1200" dirty="0" smtClean="0">
                <a:solidFill>
                  <a:schemeClr val="bg2"/>
                </a:solidFill>
                <a:latin typeface="Cambria Math" panose="02040503050406030204" pitchFamily="18" charset="0"/>
                <a:ea typeface="Cambria Math" panose="02040503050406030204" pitchFamily="18" charset="0"/>
              </a:rPr>
              <a:t>)(7’ ) = 1,414lbs</a:t>
            </a:r>
            <a:endParaRPr kumimoji="1" lang="en-US" sz="1200" dirty="0">
              <a:solidFill>
                <a:schemeClr val="bg2"/>
              </a:solidFill>
              <a:latin typeface="Cambria Math" panose="02040503050406030204" pitchFamily="18" charset="0"/>
              <a:ea typeface="Cambria Math" panose="02040503050406030204" pitchFamily="18" charset="0"/>
            </a:endParaRPr>
          </a:p>
        </p:txBody>
      </p:sp>
      <p:sp>
        <p:nvSpPr>
          <p:cNvPr id="12" name="TextBox 11"/>
          <p:cNvSpPr txBox="1"/>
          <p:nvPr/>
        </p:nvSpPr>
        <p:spPr bwMode="auto">
          <a:xfrm>
            <a:off x="4753262" y="2888255"/>
            <a:ext cx="1704291" cy="461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1200" dirty="0" smtClean="0">
                <a:solidFill>
                  <a:schemeClr val="bg2"/>
                </a:solidFill>
                <a:latin typeface="Cambria Math" panose="02040503050406030204" pitchFamily="18" charset="0"/>
                <a:ea typeface="Cambria Math" panose="02040503050406030204" pitchFamily="18" charset="0"/>
              </a:rPr>
              <a:t>(395 </a:t>
            </a:r>
            <a:r>
              <a:rPr kumimoji="1" lang="en-US" sz="1200" dirty="0" err="1" smtClean="0">
                <a:solidFill>
                  <a:schemeClr val="bg2"/>
                </a:solidFill>
                <a:latin typeface="Cambria Math" panose="02040503050406030204" pitchFamily="18" charset="0"/>
                <a:ea typeface="Cambria Math" panose="02040503050406030204" pitchFamily="18" charset="0"/>
              </a:rPr>
              <a:t>plf</a:t>
            </a:r>
            <a:r>
              <a:rPr kumimoji="1" lang="en-US" sz="1200" dirty="0" smtClean="0">
                <a:solidFill>
                  <a:schemeClr val="bg2"/>
                </a:solidFill>
                <a:latin typeface="Cambria Math" panose="02040503050406030204" pitchFamily="18" charset="0"/>
                <a:ea typeface="Cambria Math" panose="02040503050406030204" pitchFamily="18" charset="0"/>
              </a:rPr>
              <a:t>)(7’) - 1,624lbs</a:t>
            </a:r>
          </a:p>
          <a:p>
            <a:pPr algn="r"/>
            <a:r>
              <a:rPr kumimoji="1" lang="en-US" sz="1200" dirty="0" smtClean="0">
                <a:solidFill>
                  <a:schemeClr val="bg2"/>
                </a:solidFill>
                <a:latin typeface="Cambria Math" panose="02040503050406030204" pitchFamily="18" charset="0"/>
                <a:ea typeface="Cambria Math" panose="02040503050406030204" pitchFamily="18" charset="0"/>
              </a:rPr>
              <a:t>= 1,141lbs</a:t>
            </a:r>
            <a:endParaRPr kumimoji="1" lang="en-US" sz="1200" dirty="0">
              <a:solidFill>
                <a:schemeClr val="bg2"/>
              </a:solidFill>
              <a:latin typeface="Cambria Math" panose="02040503050406030204" pitchFamily="18" charset="0"/>
              <a:ea typeface="Cambria Math" panose="02040503050406030204" pitchFamily="18" charset="0"/>
            </a:endParaRPr>
          </a:p>
        </p:txBody>
      </p:sp>
      <p:sp>
        <p:nvSpPr>
          <p:cNvPr id="13" name="TextBox 12"/>
          <p:cNvSpPr txBox="1"/>
          <p:nvPr/>
        </p:nvSpPr>
        <p:spPr bwMode="auto">
          <a:xfrm>
            <a:off x="4753262" y="4015702"/>
            <a:ext cx="1704291" cy="461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1200" dirty="0" smtClean="0">
                <a:solidFill>
                  <a:schemeClr val="bg2"/>
                </a:solidFill>
                <a:latin typeface="Cambria Math" panose="02040503050406030204" pitchFamily="18" charset="0"/>
                <a:ea typeface="Cambria Math" panose="02040503050406030204" pitchFamily="18" charset="0"/>
              </a:rPr>
              <a:t>(476 </a:t>
            </a:r>
            <a:r>
              <a:rPr kumimoji="1" lang="en-US" sz="1200" dirty="0" err="1" smtClean="0">
                <a:solidFill>
                  <a:schemeClr val="bg2"/>
                </a:solidFill>
                <a:latin typeface="Cambria Math" panose="02040503050406030204" pitchFamily="18" charset="0"/>
                <a:ea typeface="Cambria Math" panose="02040503050406030204" pitchFamily="18" charset="0"/>
              </a:rPr>
              <a:t>plf</a:t>
            </a:r>
            <a:r>
              <a:rPr kumimoji="1" lang="en-US" sz="1200" dirty="0" smtClean="0">
                <a:solidFill>
                  <a:schemeClr val="bg2"/>
                </a:solidFill>
                <a:latin typeface="Cambria Math" panose="02040503050406030204" pitchFamily="18" charset="0"/>
                <a:ea typeface="Cambria Math" panose="02040503050406030204" pitchFamily="18" charset="0"/>
              </a:rPr>
              <a:t>)(7’) - 1,624lbs</a:t>
            </a:r>
          </a:p>
          <a:p>
            <a:pPr algn="r"/>
            <a:r>
              <a:rPr kumimoji="1" lang="en-US" sz="1200" dirty="0" smtClean="0">
                <a:solidFill>
                  <a:schemeClr val="bg2"/>
                </a:solidFill>
                <a:latin typeface="Cambria Math" panose="02040503050406030204" pitchFamily="18" charset="0"/>
                <a:ea typeface="Cambria Math" panose="02040503050406030204" pitchFamily="18" charset="0"/>
              </a:rPr>
              <a:t>- 1,414lbs = 567lbs</a:t>
            </a:r>
            <a:endParaRPr kumimoji="1" lang="en-US" sz="1200" dirty="0">
              <a:solidFill>
                <a:schemeClr val="bg2"/>
              </a:solidFill>
              <a:latin typeface="Cambria Math" panose="02040503050406030204" pitchFamily="18" charset="0"/>
              <a:ea typeface="Cambria Math" panose="02040503050406030204" pitchFamily="18" charset="0"/>
            </a:endParaRPr>
          </a:p>
        </p:txBody>
      </p:sp>
      <p:sp>
        <p:nvSpPr>
          <p:cNvPr id="14" name="TextBox 13"/>
          <p:cNvSpPr txBox="1"/>
          <p:nvPr/>
        </p:nvSpPr>
        <p:spPr bwMode="auto">
          <a:xfrm>
            <a:off x="6827441" y="6400800"/>
            <a:ext cx="184665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91440" rIns="0" bIns="0" rtlCol="0">
            <a:spAutoFit/>
          </a:bodyPr>
          <a:lstStyle/>
          <a:p>
            <a:pPr algn="r"/>
            <a:r>
              <a:rPr kumimoji="1" lang="en-US" sz="1200" dirty="0" smtClean="0">
                <a:solidFill>
                  <a:schemeClr val="accent5"/>
                </a:solidFill>
                <a:latin typeface="Arial" panose="020B0604020202020204" pitchFamily="34" charset="0"/>
                <a:cs typeface="Arial" panose="020B0604020202020204" pitchFamily="34" charset="0"/>
              </a:rPr>
              <a:t>DESIGN EXAMPLE SLIDE</a:t>
            </a:r>
            <a:endParaRPr kumimoji="1" lang="en-US" sz="1200" dirty="0">
              <a:solidFill>
                <a:schemeClr val="accent5"/>
              </a:solidFill>
              <a:latin typeface="Arial" panose="020B0604020202020204" pitchFamily="34" charset="0"/>
              <a:cs typeface="Arial" panose="020B0604020202020204" pitchFamily="34" charset="0"/>
            </a:endParaRPr>
          </a:p>
        </p:txBody>
      </p:sp>
      <p:sp>
        <p:nvSpPr>
          <p:cNvPr id="3" name="TextBox 2"/>
          <p:cNvSpPr txBox="1"/>
          <p:nvPr/>
        </p:nvSpPr>
        <p:spPr bwMode="auto">
          <a:xfrm>
            <a:off x="4834890" y="1508760"/>
            <a:ext cx="1040130" cy="338542"/>
          </a:xfrm>
          <a:prstGeom prst="rect">
            <a:avLst/>
          </a:prstGeom>
          <a:solidFill>
            <a:srgbClr val="FFFFFF"/>
          </a:solidFill>
          <a:ln>
            <a:noFill/>
          </a:ln>
          <a:extLst/>
        </p:spPr>
        <p:txBody>
          <a:bodyPr wrap="square" lIns="91429" tIns="45714" rIns="91429" bIns="45714" rtlCol="0">
            <a:spAutoFit/>
          </a:bodyPr>
          <a:lstStyle/>
          <a:p>
            <a:pPr algn="r"/>
            <a:r>
              <a:rPr kumimoji="1" lang="en-US" sz="1600" dirty="0" smtClean="0">
                <a:solidFill>
                  <a:srgbClr val="000000"/>
                </a:solidFill>
                <a:latin typeface="Georgia" panose="02040502050405020303" pitchFamily="18" charset="0"/>
              </a:rPr>
              <a:t>1624 </a:t>
            </a:r>
            <a:r>
              <a:rPr kumimoji="1" lang="en-US" sz="1600" dirty="0" err="1" smtClean="0">
                <a:solidFill>
                  <a:srgbClr val="000000"/>
                </a:solidFill>
                <a:latin typeface="Georgia" panose="02040502050405020303" pitchFamily="18" charset="0"/>
              </a:rPr>
              <a:t>lbs</a:t>
            </a:r>
            <a:endParaRPr kumimoji="1" lang="en-US" sz="1600" dirty="0">
              <a:solidFill>
                <a:srgbClr val="000000"/>
              </a:solidFill>
              <a:latin typeface="Georgia" panose="02040502050405020303" pitchFamily="18" charset="0"/>
            </a:endParaRPr>
          </a:p>
        </p:txBody>
      </p:sp>
      <p:sp>
        <p:nvSpPr>
          <p:cNvPr id="16" name="TextBox 15"/>
          <p:cNvSpPr txBox="1"/>
          <p:nvPr/>
        </p:nvSpPr>
        <p:spPr bwMode="auto">
          <a:xfrm>
            <a:off x="4834890" y="2481117"/>
            <a:ext cx="1040130" cy="338542"/>
          </a:xfrm>
          <a:prstGeom prst="rect">
            <a:avLst/>
          </a:prstGeom>
          <a:solidFill>
            <a:srgbClr val="FFFFFF"/>
          </a:solidFill>
          <a:ln>
            <a:noFill/>
          </a:ln>
          <a:extLst/>
        </p:spPr>
        <p:txBody>
          <a:bodyPr wrap="square" lIns="91429" tIns="45714" rIns="91429" bIns="45714" rtlCol="0">
            <a:spAutoFit/>
          </a:bodyPr>
          <a:lstStyle/>
          <a:p>
            <a:pPr algn="r"/>
            <a:r>
              <a:rPr kumimoji="1" lang="en-US" sz="1600" dirty="0" smtClean="0">
                <a:solidFill>
                  <a:srgbClr val="000000"/>
                </a:solidFill>
                <a:latin typeface="Georgia" panose="02040502050405020303" pitchFamily="18" charset="0"/>
              </a:rPr>
              <a:t>1141 </a:t>
            </a:r>
            <a:r>
              <a:rPr kumimoji="1" lang="en-US" sz="1600" dirty="0" err="1" smtClean="0">
                <a:solidFill>
                  <a:srgbClr val="000000"/>
                </a:solidFill>
                <a:latin typeface="Georgia" panose="02040502050405020303" pitchFamily="18" charset="0"/>
              </a:rPr>
              <a:t>lbs</a:t>
            </a:r>
            <a:endParaRPr kumimoji="1" lang="en-US" sz="1600" dirty="0">
              <a:solidFill>
                <a:srgbClr val="000000"/>
              </a:solidFill>
              <a:latin typeface="Georgia" panose="02040502050405020303" pitchFamily="18" charset="0"/>
            </a:endParaRPr>
          </a:p>
        </p:txBody>
      </p:sp>
      <p:sp>
        <p:nvSpPr>
          <p:cNvPr id="17" name="TextBox 16"/>
          <p:cNvSpPr txBox="1"/>
          <p:nvPr/>
        </p:nvSpPr>
        <p:spPr bwMode="auto">
          <a:xfrm>
            <a:off x="4793877" y="3677160"/>
            <a:ext cx="1040130" cy="338542"/>
          </a:xfrm>
          <a:prstGeom prst="rect">
            <a:avLst/>
          </a:prstGeom>
          <a:solidFill>
            <a:srgbClr val="FFFFFF"/>
          </a:solidFill>
          <a:ln>
            <a:noFill/>
          </a:ln>
          <a:extLst/>
        </p:spPr>
        <p:txBody>
          <a:bodyPr wrap="square" lIns="91429" tIns="45714" rIns="91429" bIns="45714" rtlCol="0">
            <a:spAutoFit/>
          </a:bodyPr>
          <a:lstStyle/>
          <a:p>
            <a:pPr algn="r"/>
            <a:r>
              <a:rPr kumimoji="1" lang="en-US" sz="1600" dirty="0" smtClean="0">
                <a:solidFill>
                  <a:srgbClr val="000000"/>
                </a:solidFill>
                <a:latin typeface="Georgia" panose="02040502050405020303" pitchFamily="18" charset="0"/>
              </a:rPr>
              <a:t>567 </a:t>
            </a:r>
            <a:r>
              <a:rPr kumimoji="1" lang="en-US" sz="1600" dirty="0" err="1" smtClean="0">
                <a:solidFill>
                  <a:srgbClr val="000000"/>
                </a:solidFill>
                <a:latin typeface="Georgia" panose="02040502050405020303" pitchFamily="18" charset="0"/>
              </a:rPr>
              <a:t>lbs</a:t>
            </a:r>
            <a:endParaRPr kumimoji="1" lang="en-US" sz="1600" dirty="0">
              <a:solidFill>
                <a:srgbClr val="000000"/>
              </a:solidFill>
              <a:latin typeface="Georgia" panose="02040502050405020303" pitchFamily="18" charset="0"/>
            </a:endParaRPr>
          </a:p>
        </p:txBody>
      </p:sp>
      <p:sp>
        <p:nvSpPr>
          <p:cNvPr id="18" name="TextBox 17"/>
          <p:cNvSpPr txBox="1"/>
          <p:nvPr/>
        </p:nvSpPr>
        <p:spPr bwMode="auto">
          <a:xfrm>
            <a:off x="8157527" y="4461242"/>
            <a:ext cx="715645" cy="276987"/>
          </a:xfrm>
          <a:prstGeom prst="rect">
            <a:avLst/>
          </a:prstGeom>
          <a:solidFill>
            <a:srgbClr val="FFFFFF"/>
          </a:solidFill>
          <a:ln>
            <a:noFill/>
          </a:ln>
          <a:extLst/>
        </p:spPr>
        <p:txBody>
          <a:bodyPr wrap="square" lIns="91429" tIns="45714" rIns="91429" bIns="45714" rtlCol="0">
            <a:spAutoFit/>
          </a:bodyPr>
          <a:lstStyle/>
          <a:p>
            <a:r>
              <a:rPr kumimoji="1" lang="en-US" sz="1200" dirty="0" smtClean="0">
                <a:solidFill>
                  <a:srgbClr val="000000"/>
                </a:solidFill>
                <a:latin typeface="Georgia" panose="02040502050405020303" pitchFamily="18" charset="0"/>
              </a:rPr>
              <a:t>8 </a:t>
            </a:r>
            <a:r>
              <a:rPr kumimoji="1" lang="en-US" sz="1200" dirty="0" err="1" smtClean="0">
                <a:solidFill>
                  <a:srgbClr val="000000"/>
                </a:solidFill>
                <a:latin typeface="Georgia" panose="02040502050405020303" pitchFamily="18" charset="0"/>
              </a:rPr>
              <a:t>ft</a:t>
            </a:r>
            <a:endParaRPr kumimoji="1" lang="en-US" sz="1200" dirty="0">
              <a:solidFill>
                <a:srgbClr val="000000"/>
              </a:solidFill>
              <a:latin typeface="Georgia" panose="02040502050405020303" pitchFamily="18" charset="0"/>
            </a:endParaRPr>
          </a:p>
        </p:txBody>
      </p:sp>
    </p:spTree>
    <p:custDataLst>
      <p:tags r:id="rId1"/>
    </p:custDataLst>
    <p:extLst>
      <p:ext uri="{BB962C8B-B14F-4D97-AF65-F5344CB8AC3E}">
        <p14:creationId xmlns:p14="http://schemas.microsoft.com/office/powerpoint/2010/main" val="631863296"/>
      </p:ext>
    </p:extLst>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Calculate Resisting Moment</a:t>
            </a:r>
            <a:endParaRPr lang="en-US" dirty="0"/>
          </a:p>
        </p:txBody>
      </p:sp>
      <mc:AlternateContent xmlns:mc="http://schemas.openxmlformats.org/markup-compatibility/2006" xmlns:a14="http://schemas.microsoft.com/office/drawing/2010/main">
        <mc:Choice Requires="a14">
          <p:sp>
            <p:nvSpPr>
              <p:cNvPr id="6" name="TextBox 5"/>
              <p:cNvSpPr txBox="1"/>
              <p:nvPr/>
            </p:nvSpPr>
            <p:spPr bwMode="auto">
              <a:xfrm>
                <a:off x="307260" y="4188032"/>
                <a:ext cx="4854512" cy="645549"/>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a14:m>
                  <m:oMathPara xmlns:m="http://schemas.openxmlformats.org/officeDocument/2006/math">
                    <m:oMathParaPr>
                      <m:jc m:val="centerGroup"/>
                    </m:oMathParaPr>
                    <m:oMath xmlns:m="http://schemas.openxmlformats.org/officeDocument/2006/math">
                      <m:sSub>
                        <m:sSubPr>
                          <m:ctrlPr>
                            <a:rPr kumimoji="1" lang="en-US" sz="1600" i="1" smtClean="0">
                              <a:solidFill>
                                <a:srgbClr val="000000"/>
                              </a:solidFill>
                              <a:latin typeface="Cambria Math" panose="02040503050406030204" pitchFamily="18" charset="0"/>
                            </a:rPr>
                          </m:ctrlPr>
                        </m:sSubPr>
                        <m:e>
                          <m:r>
                            <a:rPr kumimoji="1" lang="en-US" sz="1600" b="0" i="1" smtClean="0">
                              <a:solidFill>
                                <a:srgbClr val="000000"/>
                              </a:solidFill>
                              <a:latin typeface="Cambria Math"/>
                            </a:rPr>
                            <m:t>𝑀</m:t>
                          </m:r>
                        </m:e>
                        <m:sub>
                          <m:r>
                            <a:rPr kumimoji="1" lang="en-US" sz="1600" b="0" i="1" smtClean="0">
                              <a:solidFill>
                                <a:srgbClr val="000000"/>
                              </a:solidFill>
                              <a:latin typeface="Cambria Math"/>
                            </a:rPr>
                            <m:t>𝑅𝑜𝑜𝑓</m:t>
                          </m:r>
                        </m:sub>
                      </m:sSub>
                      <m:r>
                        <a:rPr kumimoji="1" lang="en-US" sz="1600" b="0" i="1" smtClean="0">
                          <a:solidFill>
                            <a:srgbClr val="000000"/>
                          </a:solidFill>
                          <a:latin typeface="Cambria Math"/>
                        </a:rPr>
                        <m:t>=</m:t>
                      </m:r>
                      <m:d>
                        <m:dPr>
                          <m:begChr m:val="["/>
                          <m:endChr m:val="]"/>
                          <m:ctrlPr>
                            <a:rPr kumimoji="1" lang="en-US" sz="1600" b="0" i="1" smtClean="0">
                              <a:solidFill>
                                <a:srgbClr val="000000"/>
                              </a:solidFill>
                              <a:latin typeface="Cambria Math" panose="02040503050406030204" pitchFamily="18" charset="0"/>
                            </a:rPr>
                          </m:ctrlPr>
                        </m:dPr>
                        <m:e>
                          <m:r>
                            <a:rPr kumimoji="1" lang="en-US" sz="1600" b="0" i="1" smtClean="0">
                              <a:solidFill>
                                <a:srgbClr val="000000"/>
                              </a:solidFill>
                              <a:latin typeface="Cambria Math"/>
                            </a:rPr>
                            <m:t>36</m:t>
                          </m:r>
                          <m:r>
                            <a:rPr kumimoji="1" lang="en-US" sz="1600" b="0" i="1" smtClean="0">
                              <a:solidFill>
                                <a:srgbClr val="000000"/>
                              </a:solidFill>
                              <a:latin typeface="Cambria Math"/>
                            </a:rPr>
                            <m:t>𝑝𝑙𝑓</m:t>
                          </m:r>
                          <m:r>
                            <a:rPr kumimoji="1" lang="en-US" sz="1600" b="0" i="1" smtClean="0">
                              <a:solidFill>
                                <a:srgbClr val="000000"/>
                              </a:solidFill>
                              <a:latin typeface="Cambria Math"/>
                            </a:rPr>
                            <m:t>+12</m:t>
                          </m:r>
                          <m:r>
                            <a:rPr kumimoji="1" lang="en-US" sz="1600" b="0" i="1" smtClean="0">
                              <a:solidFill>
                                <a:srgbClr val="000000"/>
                              </a:solidFill>
                              <a:latin typeface="Cambria Math"/>
                            </a:rPr>
                            <m:t>𝑝𝑠𝑓</m:t>
                          </m:r>
                          <m:d>
                            <m:dPr>
                              <m:ctrlPr>
                                <a:rPr kumimoji="1" lang="en-US" sz="1600" b="0" i="1" smtClean="0">
                                  <a:solidFill>
                                    <a:srgbClr val="000000"/>
                                  </a:solidFill>
                                  <a:latin typeface="Cambria Math" panose="02040503050406030204" pitchFamily="18" charset="0"/>
                                </a:rPr>
                              </m:ctrlPr>
                            </m:dPr>
                            <m:e>
                              <m:r>
                                <a:rPr kumimoji="1" lang="en-US" sz="1600" b="0" i="1" smtClean="0">
                                  <a:solidFill>
                                    <a:srgbClr val="000000"/>
                                  </a:solidFill>
                                  <a:latin typeface="Cambria Math"/>
                                </a:rPr>
                                <m:t>8′</m:t>
                              </m:r>
                            </m:e>
                          </m:d>
                        </m:e>
                      </m:d>
                      <m:d>
                        <m:dPr>
                          <m:ctrlPr>
                            <a:rPr kumimoji="1" lang="en-US" sz="1600" b="0" i="1" smtClean="0">
                              <a:solidFill>
                                <a:srgbClr val="000000"/>
                              </a:solidFill>
                              <a:latin typeface="Cambria Math" panose="02040503050406030204" pitchFamily="18" charset="0"/>
                            </a:rPr>
                          </m:ctrlPr>
                        </m:dPr>
                        <m:e>
                          <m:r>
                            <a:rPr kumimoji="1" lang="en-US" sz="1600" b="0" i="1" smtClean="0">
                              <a:solidFill>
                                <a:srgbClr val="000000"/>
                              </a:solidFill>
                              <a:latin typeface="Cambria Math"/>
                            </a:rPr>
                            <m:t>7′</m:t>
                          </m:r>
                        </m:e>
                      </m:d>
                      <m:d>
                        <m:dPr>
                          <m:ctrlPr>
                            <a:rPr kumimoji="1" lang="en-US" sz="1600" b="0" i="1" smtClean="0">
                              <a:solidFill>
                                <a:srgbClr val="000000"/>
                              </a:solidFill>
                              <a:latin typeface="Cambria Math" panose="02040503050406030204" pitchFamily="18" charset="0"/>
                            </a:rPr>
                          </m:ctrlPr>
                        </m:dPr>
                        <m:e>
                          <m:f>
                            <m:fPr>
                              <m:ctrlPr>
                                <a:rPr kumimoji="1" lang="en-US" sz="1600" b="0" i="1" smtClean="0">
                                  <a:solidFill>
                                    <a:srgbClr val="000000"/>
                                  </a:solidFill>
                                  <a:latin typeface="Cambria Math" panose="02040503050406030204" pitchFamily="18" charset="0"/>
                                </a:rPr>
                              </m:ctrlPr>
                            </m:fPr>
                            <m:num>
                              <m:r>
                                <a:rPr kumimoji="1" lang="en-US" sz="1600" b="0" i="1" smtClean="0">
                                  <a:solidFill>
                                    <a:srgbClr val="000000"/>
                                  </a:solidFill>
                                  <a:latin typeface="Cambria Math"/>
                                </a:rPr>
                                <m:t>7</m:t>
                              </m:r>
                            </m:num>
                            <m:den>
                              <m:r>
                                <a:rPr kumimoji="1" lang="en-US" sz="1600" b="0" i="1" smtClean="0">
                                  <a:solidFill>
                                    <a:srgbClr val="000000"/>
                                  </a:solidFill>
                                  <a:latin typeface="Cambria Math"/>
                                </a:rPr>
                                <m:t>2</m:t>
                              </m:r>
                            </m:den>
                          </m:f>
                        </m:e>
                      </m:d>
                      <m:r>
                        <a:rPr kumimoji="1" lang="en-US" sz="1600" b="0" i="1" smtClean="0">
                          <a:solidFill>
                            <a:srgbClr val="000000"/>
                          </a:solidFill>
                          <a:latin typeface="Cambria Math"/>
                        </a:rPr>
                        <m:t>=3,234 </m:t>
                      </m:r>
                      <m:r>
                        <a:rPr kumimoji="1" lang="en-US" sz="1600" b="0" i="1" smtClean="0">
                          <a:solidFill>
                            <a:srgbClr val="000000"/>
                          </a:solidFill>
                          <a:latin typeface="Cambria Math"/>
                        </a:rPr>
                        <m:t>𝑓𝑡</m:t>
                      </m:r>
                      <m:r>
                        <a:rPr kumimoji="1" lang="en-US" sz="1600" b="0" i="1" smtClean="0">
                          <a:solidFill>
                            <a:srgbClr val="000000"/>
                          </a:solidFill>
                          <a:latin typeface="Cambria Math"/>
                        </a:rPr>
                        <m:t>/</m:t>
                      </m:r>
                      <m:r>
                        <a:rPr kumimoji="1" lang="en-US" sz="1600" b="0" i="1" smtClean="0">
                          <a:solidFill>
                            <a:srgbClr val="000000"/>
                          </a:solidFill>
                          <a:latin typeface="Cambria Math"/>
                        </a:rPr>
                        <m:t>𝑙𝑏</m:t>
                      </m:r>
                    </m:oMath>
                  </m:oMathPara>
                </a14:m>
                <a:endParaRPr kumimoji="1" lang="en-US" sz="1600" dirty="0">
                  <a:solidFill>
                    <a:srgbClr val="000000"/>
                  </a:solidFill>
                  <a:latin typeface="Georgia" panose="02040502050405020303" pitchFamily="18" charset="0"/>
                </a:endParaRPr>
              </a:p>
            </p:txBody>
          </p:sp>
        </mc:Choice>
        <mc:Fallback xmlns="">
          <p:sp>
            <p:nvSpPr>
              <p:cNvPr id="6" name="TextBox 5"/>
              <p:cNvSpPr txBox="1">
                <a:spLocks noRot="1" noChangeAspect="1" noMove="1" noResize="1" noEditPoints="1" noAdjustHandles="1" noChangeArrowheads="1" noChangeShapeType="1" noTextEdit="1"/>
              </p:cNvSpPr>
              <p:nvPr/>
            </p:nvSpPr>
            <p:spPr bwMode="auto">
              <a:xfrm>
                <a:off x="307260" y="4188032"/>
                <a:ext cx="4854512" cy="645549"/>
              </a:xfrm>
              <a:prstGeom prst="rect">
                <a:avLst/>
              </a:prstGeom>
              <a:blipFill rotWithShape="0">
                <a:blip r:embed="rId4"/>
                <a:stretch>
                  <a:fillRect/>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TextBox 6"/>
              <p:cNvSpPr txBox="1"/>
              <p:nvPr/>
            </p:nvSpPr>
            <p:spPr bwMode="auto">
              <a:xfrm>
                <a:off x="317779" y="4816015"/>
                <a:ext cx="5515847" cy="645549"/>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a14:m>
                  <m:oMathPara xmlns:m="http://schemas.openxmlformats.org/officeDocument/2006/math">
                    <m:oMathParaPr>
                      <m:jc m:val="centerGroup"/>
                    </m:oMathParaPr>
                    <m:oMath xmlns:m="http://schemas.openxmlformats.org/officeDocument/2006/math">
                      <m:sSub>
                        <m:sSubPr>
                          <m:ctrlPr>
                            <a:rPr kumimoji="1" lang="en-US" sz="1600" i="1" smtClean="0">
                              <a:solidFill>
                                <a:srgbClr val="000000"/>
                              </a:solidFill>
                              <a:latin typeface="Cambria Math" panose="02040503050406030204" pitchFamily="18" charset="0"/>
                            </a:rPr>
                          </m:ctrlPr>
                        </m:sSubPr>
                        <m:e>
                          <m:r>
                            <a:rPr kumimoji="1" lang="en-US" sz="1600" b="0" i="1" smtClean="0">
                              <a:solidFill>
                                <a:srgbClr val="000000"/>
                              </a:solidFill>
                              <a:latin typeface="Cambria Math"/>
                            </a:rPr>
                            <m:t>𝑀</m:t>
                          </m:r>
                        </m:e>
                        <m:sub>
                          <m:r>
                            <a:rPr kumimoji="1" lang="en-US" sz="1600" b="0" i="1" smtClean="0">
                              <a:solidFill>
                                <a:srgbClr val="000000"/>
                              </a:solidFill>
                              <a:latin typeface="Cambria Math"/>
                            </a:rPr>
                            <m:t>𝑅</m:t>
                          </m:r>
                          <m:r>
                            <a:rPr kumimoji="1" lang="en-US" sz="1600" b="0" i="1" smtClean="0">
                              <a:solidFill>
                                <a:srgbClr val="000000"/>
                              </a:solidFill>
                              <a:latin typeface="Cambria Math"/>
                            </a:rPr>
                            <m:t>_2</m:t>
                          </m:r>
                        </m:sub>
                      </m:sSub>
                      <m:r>
                        <a:rPr kumimoji="1" lang="en-US" sz="1600" b="0" i="1" smtClean="0">
                          <a:solidFill>
                            <a:srgbClr val="000000"/>
                          </a:solidFill>
                          <a:latin typeface="Cambria Math"/>
                        </a:rPr>
                        <m:t>=</m:t>
                      </m:r>
                      <m:sSub>
                        <m:sSubPr>
                          <m:ctrlPr>
                            <a:rPr kumimoji="1" lang="en-US" sz="1600" b="0" i="1" smtClean="0">
                              <a:solidFill>
                                <a:srgbClr val="000000"/>
                              </a:solidFill>
                              <a:latin typeface="Cambria Math" panose="02040503050406030204" pitchFamily="18" charset="0"/>
                            </a:rPr>
                          </m:ctrlPr>
                        </m:sSubPr>
                        <m:e>
                          <m:r>
                            <a:rPr kumimoji="1" lang="en-US" sz="1600" b="0" i="1" smtClean="0">
                              <a:solidFill>
                                <a:srgbClr val="000000"/>
                              </a:solidFill>
                              <a:latin typeface="Cambria Math"/>
                            </a:rPr>
                            <m:t>𝑀</m:t>
                          </m:r>
                        </m:e>
                        <m:sub>
                          <m:r>
                            <a:rPr kumimoji="1" lang="en-US" sz="1600" b="0" i="1" smtClean="0">
                              <a:solidFill>
                                <a:srgbClr val="000000"/>
                              </a:solidFill>
                              <a:latin typeface="Cambria Math"/>
                            </a:rPr>
                            <m:t>𝑅𝑜𝑜𝑓</m:t>
                          </m:r>
                        </m:sub>
                      </m:sSub>
                      <m:r>
                        <a:rPr kumimoji="1" lang="en-US" sz="1600" b="0" i="1" smtClean="0">
                          <a:solidFill>
                            <a:srgbClr val="000000"/>
                          </a:solidFill>
                          <a:latin typeface="Cambria Math"/>
                        </a:rPr>
                        <m:t>+</m:t>
                      </m:r>
                      <m:d>
                        <m:dPr>
                          <m:begChr m:val="["/>
                          <m:endChr m:val="]"/>
                          <m:ctrlPr>
                            <a:rPr kumimoji="1" lang="en-US" sz="1600" b="0" i="1" smtClean="0">
                              <a:solidFill>
                                <a:srgbClr val="000000"/>
                              </a:solidFill>
                              <a:latin typeface="Cambria Math" panose="02040503050406030204" pitchFamily="18" charset="0"/>
                            </a:rPr>
                          </m:ctrlPr>
                        </m:dPr>
                        <m:e>
                          <m:r>
                            <a:rPr kumimoji="1" lang="en-US" sz="1600" b="0" i="1" smtClean="0">
                              <a:solidFill>
                                <a:srgbClr val="000000"/>
                              </a:solidFill>
                              <a:latin typeface="Cambria Math"/>
                            </a:rPr>
                            <m:t>22</m:t>
                          </m:r>
                          <m:r>
                            <a:rPr kumimoji="1" lang="en-US" sz="1600" b="0" i="1" smtClean="0">
                              <a:solidFill>
                                <a:srgbClr val="000000"/>
                              </a:solidFill>
                              <a:latin typeface="Cambria Math"/>
                            </a:rPr>
                            <m:t>𝑝𝑙𝑓</m:t>
                          </m:r>
                          <m:r>
                            <a:rPr kumimoji="1" lang="en-US" sz="1600" b="0" i="1" smtClean="0">
                              <a:solidFill>
                                <a:srgbClr val="000000"/>
                              </a:solidFill>
                              <a:latin typeface="Cambria Math"/>
                            </a:rPr>
                            <m:t>+12</m:t>
                          </m:r>
                          <m:r>
                            <a:rPr kumimoji="1" lang="en-US" sz="1600" b="0" i="1" smtClean="0">
                              <a:solidFill>
                                <a:srgbClr val="000000"/>
                              </a:solidFill>
                              <a:latin typeface="Cambria Math"/>
                            </a:rPr>
                            <m:t>𝑝𝑠𝑓</m:t>
                          </m:r>
                          <m:d>
                            <m:dPr>
                              <m:ctrlPr>
                                <a:rPr kumimoji="1" lang="en-US" sz="1600" b="0" i="1" smtClean="0">
                                  <a:solidFill>
                                    <a:srgbClr val="000000"/>
                                  </a:solidFill>
                                  <a:latin typeface="Cambria Math" panose="02040503050406030204" pitchFamily="18" charset="0"/>
                                </a:rPr>
                              </m:ctrlPr>
                            </m:dPr>
                            <m:e>
                              <m:r>
                                <a:rPr kumimoji="1" lang="en-US" sz="1600" b="0" i="1" smtClean="0">
                                  <a:solidFill>
                                    <a:srgbClr val="000000"/>
                                  </a:solidFill>
                                  <a:latin typeface="Cambria Math"/>
                                </a:rPr>
                                <m:t>8′</m:t>
                              </m:r>
                            </m:e>
                          </m:d>
                        </m:e>
                      </m:d>
                      <m:d>
                        <m:dPr>
                          <m:ctrlPr>
                            <a:rPr kumimoji="1" lang="en-US" sz="1600" b="0" i="1" smtClean="0">
                              <a:solidFill>
                                <a:srgbClr val="000000"/>
                              </a:solidFill>
                              <a:latin typeface="Cambria Math" panose="02040503050406030204" pitchFamily="18" charset="0"/>
                            </a:rPr>
                          </m:ctrlPr>
                        </m:dPr>
                        <m:e>
                          <m:r>
                            <a:rPr kumimoji="1" lang="en-US" sz="1600" b="0" i="1" smtClean="0">
                              <a:solidFill>
                                <a:srgbClr val="000000"/>
                              </a:solidFill>
                              <a:latin typeface="Cambria Math"/>
                            </a:rPr>
                            <m:t>7′</m:t>
                          </m:r>
                        </m:e>
                      </m:d>
                      <m:d>
                        <m:dPr>
                          <m:ctrlPr>
                            <a:rPr kumimoji="1" lang="en-US" sz="1600" b="0" i="1" smtClean="0">
                              <a:solidFill>
                                <a:srgbClr val="000000"/>
                              </a:solidFill>
                              <a:latin typeface="Cambria Math" panose="02040503050406030204" pitchFamily="18" charset="0"/>
                            </a:rPr>
                          </m:ctrlPr>
                        </m:dPr>
                        <m:e>
                          <m:f>
                            <m:fPr>
                              <m:ctrlPr>
                                <a:rPr kumimoji="1" lang="en-US" sz="1600" b="0" i="1" smtClean="0">
                                  <a:solidFill>
                                    <a:srgbClr val="000000"/>
                                  </a:solidFill>
                                  <a:latin typeface="Cambria Math" panose="02040503050406030204" pitchFamily="18" charset="0"/>
                                </a:rPr>
                              </m:ctrlPr>
                            </m:fPr>
                            <m:num>
                              <m:r>
                                <a:rPr kumimoji="1" lang="en-US" sz="1600" b="0" i="1" smtClean="0">
                                  <a:solidFill>
                                    <a:srgbClr val="000000"/>
                                  </a:solidFill>
                                  <a:latin typeface="Cambria Math"/>
                                </a:rPr>
                                <m:t>7</m:t>
                              </m:r>
                            </m:num>
                            <m:den>
                              <m:r>
                                <a:rPr kumimoji="1" lang="en-US" sz="1600" b="0" i="1" smtClean="0">
                                  <a:solidFill>
                                    <a:srgbClr val="000000"/>
                                  </a:solidFill>
                                  <a:latin typeface="Cambria Math"/>
                                </a:rPr>
                                <m:t>2</m:t>
                              </m:r>
                            </m:den>
                          </m:f>
                        </m:e>
                      </m:d>
                      <m:r>
                        <a:rPr kumimoji="1" lang="en-US" sz="1600" b="0" i="1" smtClean="0">
                          <a:solidFill>
                            <a:srgbClr val="000000"/>
                          </a:solidFill>
                          <a:latin typeface="Cambria Math"/>
                        </a:rPr>
                        <m:t>=6,125 </m:t>
                      </m:r>
                      <m:r>
                        <a:rPr kumimoji="1" lang="en-US" sz="1600" b="0" i="1" smtClean="0">
                          <a:solidFill>
                            <a:srgbClr val="000000"/>
                          </a:solidFill>
                          <a:latin typeface="Cambria Math"/>
                        </a:rPr>
                        <m:t>𝑓𝑡</m:t>
                      </m:r>
                      <m:r>
                        <a:rPr kumimoji="1" lang="en-US" sz="1600" b="0" i="1" smtClean="0">
                          <a:solidFill>
                            <a:srgbClr val="000000"/>
                          </a:solidFill>
                          <a:latin typeface="Cambria Math"/>
                        </a:rPr>
                        <m:t>/</m:t>
                      </m:r>
                      <m:r>
                        <a:rPr kumimoji="1" lang="en-US" sz="1600" b="0" i="1" smtClean="0">
                          <a:solidFill>
                            <a:srgbClr val="000000"/>
                          </a:solidFill>
                          <a:latin typeface="Cambria Math"/>
                        </a:rPr>
                        <m:t>𝑙𝑏</m:t>
                      </m:r>
                    </m:oMath>
                  </m:oMathPara>
                </a14:m>
                <a:endParaRPr kumimoji="1" lang="en-US" sz="1600" dirty="0">
                  <a:solidFill>
                    <a:srgbClr val="000000"/>
                  </a:solidFill>
                  <a:latin typeface="Georgia" panose="02040502050405020303" pitchFamily="18" charset="0"/>
                </a:endParaRPr>
              </a:p>
            </p:txBody>
          </p:sp>
        </mc:Choice>
        <mc:Fallback xmlns="">
          <p:sp>
            <p:nvSpPr>
              <p:cNvPr id="7" name="TextBox 6"/>
              <p:cNvSpPr txBox="1">
                <a:spLocks noRot="1" noChangeAspect="1" noMove="1" noResize="1" noEditPoints="1" noAdjustHandles="1" noChangeArrowheads="1" noChangeShapeType="1" noTextEdit="1"/>
              </p:cNvSpPr>
              <p:nvPr/>
            </p:nvSpPr>
            <p:spPr bwMode="auto">
              <a:xfrm>
                <a:off x="317779" y="4816015"/>
                <a:ext cx="5515847" cy="645549"/>
              </a:xfrm>
              <a:prstGeom prst="rect">
                <a:avLst/>
              </a:prstGeom>
              <a:blipFill rotWithShape="0">
                <a:blip r:embed="rId5"/>
                <a:stretch>
                  <a:fillRect/>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TextBox 8"/>
              <p:cNvSpPr txBox="1"/>
              <p:nvPr/>
            </p:nvSpPr>
            <p:spPr bwMode="auto">
              <a:xfrm>
                <a:off x="313696" y="5461564"/>
                <a:ext cx="5392929" cy="645549"/>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a14:m>
                  <m:oMathPara xmlns:m="http://schemas.openxmlformats.org/officeDocument/2006/math">
                    <m:oMathParaPr>
                      <m:jc m:val="centerGroup"/>
                    </m:oMathParaPr>
                    <m:oMath xmlns:m="http://schemas.openxmlformats.org/officeDocument/2006/math">
                      <m:sSub>
                        <m:sSubPr>
                          <m:ctrlPr>
                            <a:rPr kumimoji="1" lang="en-US" sz="1600" i="1" smtClean="0">
                              <a:solidFill>
                                <a:srgbClr val="000000"/>
                              </a:solidFill>
                              <a:latin typeface="Cambria Math" panose="02040503050406030204" pitchFamily="18" charset="0"/>
                            </a:rPr>
                          </m:ctrlPr>
                        </m:sSubPr>
                        <m:e>
                          <m:r>
                            <a:rPr kumimoji="1" lang="en-US" sz="1600" b="0" i="1" smtClean="0">
                              <a:solidFill>
                                <a:srgbClr val="000000"/>
                              </a:solidFill>
                              <a:latin typeface="Cambria Math"/>
                            </a:rPr>
                            <m:t>𝑀</m:t>
                          </m:r>
                        </m:e>
                        <m:sub>
                          <m:r>
                            <a:rPr kumimoji="1" lang="en-US" sz="1600" b="0" i="1" smtClean="0">
                              <a:solidFill>
                                <a:srgbClr val="000000"/>
                              </a:solidFill>
                              <a:latin typeface="Cambria Math"/>
                            </a:rPr>
                            <m:t>𝑅</m:t>
                          </m:r>
                          <m:r>
                            <a:rPr kumimoji="1" lang="en-US" sz="1600" b="0" i="1" smtClean="0">
                              <a:solidFill>
                                <a:srgbClr val="000000"/>
                              </a:solidFill>
                              <a:latin typeface="Cambria Math"/>
                            </a:rPr>
                            <m:t>_1</m:t>
                          </m:r>
                        </m:sub>
                      </m:sSub>
                      <m:r>
                        <a:rPr kumimoji="1" lang="en-US" sz="1600" b="0" i="1" smtClean="0">
                          <a:solidFill>
                            <a:srgbClr val="000000"/>
                          </a:solidFill>
                          <a:latin typeface="Cambria Math"/>
                        </a:rPr>
                        <m:t>=</m:t>
                      </m:r>
                      <m:sSub>
                        <m:sSubPr>
                          <m:ctrlPr>
                            <a:rPr kumimoji="1" lang="en-US" sz="1600" b="0" i="1" smtClean="0">
                              <a:solidFill>
                                <a:srgbClr val="000000"/>
                              </a:solidFill>
                              <a:latin typeface="Cambria Math" panose="02040503050406030204" pitchFamily="18" charset="0"/>
                            </a:rPr>
                          </m:ctrlPr>
                        </m:sSubPr>
                        <m:e>
                          <m:r>
                            <a:rPr kumimoji="1" lang="en-US" sz="1600" b="0" i="1" smtClean="0">
                              <a:solidFill>
                                <a:srgbClr val="000000"/>
                              </a:solidFill>
                              <a:latin typeface="Cambria Math"/>
                            </a:rPr>
                            <m:t>𝑀</m:t>
                          </m:r>
                        </m:e>
                        <m:sub>
                          <m:r>
                            <a:rPr kumimoji="1" lang="en-US" sz="1600" b="0" i="1" smtClean="0">
                              <a:solidFill>
                                <a:srgbClr val="000000"/>
                              </a:solidFill>
                              <a:latin typeface="Cambria Math"/>
                            </a:rPr>
                            <m:t>𝑅</m:t>
                          </m:r>
                          <m:r>
                            <a:rPr kumimoji="1" lang="en-US" sz="1600" b="0" i="1" smtClean="0">
                              <a:solidFill>
                                <a:srgbClr val="000000"/>
                              </a:solidFill>
                              <a:latin typeface="Cambria Math"/>
                            </a:rPr>
                            <m:t>_2</m:t>
                          </m:r>
                        </m:sub>
                      </m:sSub>
                      <m:r>
                        <a:rPr kumimoji="1" lang="en-US" sz="1600" b="0" i="1" smtClean="0">
                          <a:solidFill>
                            <a:srgbClr val="000000"/>
                          </a:solidFill>
                          <a:latin typeface="Cambria Math"/>
                        </a:rPr>
                        <m:t>+</m:t>
                      </m:r>
                      <m:d>
                        <m:dPr>
                          <m:begChr m:val="["/>
                          <m:endChr m:val="]"/>
                          <m:ctrlPr>
                            <a:rPr kumimoji="1" lang="en-US" sz="1600" b="0" i="1" smtClean="0">
                              <a:solidFill>
                                <a:srgbClr val="000000"/>
                              </a:solidFill>
                              <a:latin typeface="Cambria Math" panose="02040503050406030204" pitchFamily="18" charset="0"/>
                            </a:rPr>
                          </m:ctrlPr>
                        </m:dPr>
                        <m:e>
                          <m:r>
                            <a:rPr kumimoji="1" lang="en-US" sz="1600" b="0" i="1" smtClean="0">
                              <a:solidFill>
                                <a:srgbClr val="000000"/>
                              </a:solidFill>
                              <a:latin typeface="Cambria Math"/>
                            </a:rPr>
                            <m:t>22</m:t>
                          </m:r>
                          <m:r>
                            <a:rPr kumimoji="1" lang="en-US" sz="1600" b="0" i="1" smtClean="0">
                              <a:solidFill>
                                <a:srgbClr val="000000"/>
                              </a:solidFill>
                              <a:latin typeface="Cambria Math"/>
                            </a:rPr>
                            <m:t>𝑝𝑙𝑓</m:t>
                          </m:r>
                          <m:r>
                            <a:rPr kumimoji="1" lang="en-US" sz="1600" b="0" i="1" smtClean="0">
                              <a:solidFill>
                                <a:srgbClr val="000000"/>
                              </a:solidFill>
                              <a:latin typeface="Cambria Math"/>
                            </a:rPr>
                            <m:t>+12</m:t>
                          </m:r>
                          <m:r>
                            <a:rPr kumimoji="1" lang="en-US" sz="1600" b="0" i="1" smtClean="0">
                              <a:solidFill>
                                <a:srgbClr val="000000"/>
                              </a:solidFill>
                              <a:latin typeface="Cambria Math"/>
                            </a:rPr>
                            <m:t>𝑝𝑠𝑓</m:t>
                          </m:r>
                          <m:d>
                            <m:dPr>
                              <m:ctrlPr>
                                <a:rPr kumimoji="1" lang="en-US" sz="1600" b="0" i="1" smtClean="0">
                                  <a:solidFill>
                                    <a:srgbClr val="000000"/>
                                  </a:solidFill>
                                  <a:latin typeface="Cambria Math" panose="02040503050406030204" pitchFamily="18" charset="0"/>
                                </a:rPr>
                              </m:ctrlPr>
                            </m:dPr>
                            <m:e>
                              <m:r>
                                <a:rPr kumimoji="1" lang="en-US" sz="1600" b="0" i="1" smtClean="0">
                                  <a:solidFill>
                                    <a:srgbClr val="000000"/>
                                  </a:solidFill>
                                  <a:latin typeface="Cambria Math"/>
                                </a:rPr>
                                <m:t>8′</m:t>
                              </m:r>
                            </m:e>
                          </m:d>
                        </m:e>
                      </m:d>
                      <m:d>
                        <m:dPr>
                          <m:ctrlPr>
                            <a:rPr kumimoji="1" lang="en-US" sz="1600" b="0" i="1" smtClean="0">
                              <a:solidFill>
                                <a:srgbClr val="000000"/>
                              </a:solidFill>
                              <a:latin typeface="Cambria Math" panose="02040503050406030204" pitchFamily="18" charset="0"/>
                            </a:rPr>
                          </m:ctrlPr>
                        </m:dPr>
                        <m:e>
                          <m:r>
                            <a:rPr kumimoji="1" lang="en-US" sz="1600" b="0" i="1" smtClean="0">
                              <a:solidFill>
                                <a:srgbClr val="000000"/>
                              </a:solidFill>
                              <a:latin typeface="Cambria Math"/>
                            </a:rPr>
                            <m:t>7′</m:t>
                          </m:r>
                        </m:e>
                      </m:d>
                      <m:d>
                        <m:dPr>
                          <m:ctrlPr>
                            <a:rPr kumimoji="1" lang="en-US" sz="1600" b="0" i="1" smtClean="0">
                              <a:solidFill>
                                <a:srgbClr val="000000"/>
                              </a:solidFill>
                              <a:latin typeface="Cambria Math" panose="02040503050406030204" pitchFamily="18" charset="0"/>
                            </a:rPr>
                          </m:ctrlPr>
                        </m:dPr>
                        <m:e>
                          <m:f>
                            <m:fPr>
                              <m:ctrlPr>
                                <a:rPr kumimoji="1" lang="en-US" sz="1600" b="0" i="1" smtClean="0">
                                  <a:solidFill>
                                    <a:srgbClr val="000000"/>
                                  </a:solidFill>
                                  <a:latin typeface="Cambria Math" panose="02040503050406030204" pitchFamily="18" charset="0"/>
                                </a:rPr>
                              </m:ctrlPr>
                            </m:fPr>
                            <m:num>
                              <m:r>
                                <a:rPr kumimoji="1" lang="en-US" sz="1600" b="0" i="1" smtClean="0">
                                  <a:solidFill>
                                    <a:srgbClr val="000000"/>
                                  </a:solidFill>
                                  <a:latin typeface="Cambria Math"/>
                                </a:rPr>
                                <m:t>7</m:t>
                              </m:r>
                            </m:num>
                            <m:den>
                              <m:r>
                                <a:rPr kumimoji="1" lang="en-US" sz="1600" b="0" i="1" smtClean="0">
                                  <a:solidFill>
                                    <a:srgbClr val="000000"/>
                                  </a:solidFill>
                                  <a:latin typeface="Cambria Math"/>
                                </a:rPr>
                                <m:t>2</m:t>
                              </m:r>
                            </m:den>
                          </m:f>
                        </m:e>
                      </m:d>
                      <m:r>
                        <a:rPr kumimoji="1" lang="en-US" sz="1600" b="0" i="1" smtClean="0">
                          <a:solidFill>
                            <a:srgbClr val="000000"/>
                          </a:solidFill>
                          <a:latin typeface="Cambria Math"/>
                        </a:rPr>
                        <m:t>=9,016 </m:t>
                      </m:r>
                      <m:r>
                        <a:rPr kumimoji="1" lang="en-US" sz="1600" b="0" i="1" smtClean="0">
                          <a:solidFill>
                            <a:srgbClr val="000000"/>
                          </a:solidFill>
                          <a:latin typeface="Cambria Math"/>
                        </a:rPr>
                        <m:t>𝑓𝑡</m:t>
                      </m:r>
                      <m:r>
                        <a:rPr kumimoji="1" lang="en-US" sz="1600" b="0" i="1" smtClean="0">
                          <a:solidFill>
                            <a:srgbClr val="000000"/>
                          </a:solidFill>
                          <a:latin typeface="Cambria Math"/>
                        </a:rPr>
                        <m:t>/</m:t>
                      </m:r>
                      <m:r>
                        <a:rPr kumimoji="1" lang="en-US" sz="1600" b="0" i="1" smtClean="0">
                          <a:solidFill>
                            <a:srgbClr val="000000"/>
                          </a:solidFill>
                          <a:latin typeface="Cambria Math"/>
                        </a:rPr>
                        <m:t>𝑙𝑏</m:t>
                      </m:r>
                    </m:oMath>
                  </m:oMathPara>
                </a14:m>
                <a:endParaRPr kumimoji="1" lang="en-US" sz="1600" dirty="0">
                  <a:solidFill>
                    <a:srgbClr val="000000"/>
                  </a:solidFill>
                  <a:latin typeface="Georgia" panose="02040502050405020303" pitchFamily="18" charset="0"/>
                </a:endParaRPr>
              </a:p>
            </p:txBody>
          </p:sp>
        </mc:Choice>
        <mc:Fallback xmlns="">
          <p:sp>
            <p:nvSpPr>
              <p:cNvPr id="9" name="TextBox 8"/>
              <p:cNvSpPr txBox="1">
                <a:spLocks noRot="1" noChangeAspect="1" noMove="1" noResize="1" noEditPoints="1" noAdjustHandles="1" noChangeArrowheads="1" noChangeShapeType="1" noTextEdit="1"/>
              </p:cNvSpPr>
              <p:nvPr/>
            </p:nvSpPr>
            <p:spPr bwMode="auto">
              <a:xfrm>
                <a:off x="313696" y="5461564"/>
                <a:ext cx="5392929" cy="645549"/>
              </a:xfrm>
              <a:prstGeom prst="rect">
                <a:avLst/>
              </a:prstGeom>
              <a:blipFill rotWithShape="0">
                <a:blip r:embed="rId6"/>
                <a:stretch>
                  <a:fillRect/>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2" name="TextBox 11"/>
              <p:cNvSpPr txBox="1"/>
              <p:nvPr/>
            </p:nvSpPr>
            <p:spPr bwMode="auto">
              <a:xfrm>
                <a:off x="329767" y="1841500"/>
                <a:ext cx="2856785" cy="358291"/>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a14:m>
                  <m:oMathPara xmlns:m="http://schemas.openxmlformats.org/officeDocument/2006/math">
                    <m:oMathParaPr>
                      <m:jc m:val="centerGroup"/>
                    </m:oMathParaPr>
                    <m:oMath xmlns:m="http://schemas.openxmlformats.org/officeDocument/2006/math">
                      <m:sSub>
                        <m:sSubPr>
                          <m:ctrlPr>
                            <a:rPr kumimoji="1" lang="en-US" sz="1600" i="1" smtClean="0">
                              <a:solidFill>
                                <a:srgbClr val="000000"/>
                              </a:solidFill>
                              <a:latin typeface="Cambria Math" panose="02040503050406030204" pitchFamily="18" charset="0"/>
                            </a:rPr>
                          </m:ctrlPr>
                        </m:sSubPr>
                        <m:e>
                          <m:r>
                            <a:rPr kumimoji="1" lang="en-US" sz="1600" b="0" i="1" smtClean="0">
                              <a:solidFill>
                                <a:srgbClr val="000000"/>
                              </a:solidFill>
                              <a:latin typeface="Cambria Math"/>
                            </a:rPr>
                            <m:t>𝑊</m:t>
                          </m:r>
                        </m:e>
                        <m:sub>
                          <m:r>
                            <a:rPr kumimoji="1" lang="en-US" sz="1600" b="0" i="1" smtClean="0">
                              <a:solidFill>
                                <a:srgbClr val="000000"/>
                              </a:solidFill>
                              <a:latin typeface="Cambria Math"/>
                            </a:rPr>
                            <m:t>𝑟𝑜𝑜𝑓</m:t>
                          </m:r>
                        </m:sub>
                      </m:sSub>
                      <m:r>
                        <a:rPr kumimoji="1" lang="en-US" sz="1600" b="0" i="1" smtClean="0">
                          <a:solidFill>
                            <a:srgbClr val="000000"/>
                          </a:solidFill>
                          <a:latin typeface="Cambria Math"/>
                        </a:rPr>
                        <m:t>=18</m:t>
                      </m:r>
                      <m:r>
                        <a:rPr kumimoji="1" lang="en-US" sz="1600" b="0" i="1" smtClean="0">
                          <a:solidFill>
                            <a:srgbClr val="000000"/>
                          </a:solidFill>
                          <a:latin typeface="Cambria Math"/>
                        </a:rPr>
                        <m:t>𝑝𝑠𝑓</m:t>
                      </m:r>
                      <m:d>
                        <m:dPr>
                          <m:ctrlPr>
                            <a:rPr kumimoji="1" lang="en-US" sz="1600" b="0" i="1" smtClean="0">
                              <a:solidFill>
                                <a:srgbClr val="000000"/>
                              </a:solidFill>
                              <a:latin typeface="Cambria Math" panose="02040503050406030204" pitchFamily="18" charset="0"/>
                            </a:rPr>
                          </m:ctrlPr>
                        </m:dPr>
                        <m:e>
                          <m:r>
                            <a:rPr kumimoji="1" lang="en-US" sz="1600" b="0" i="1" smtClean="0">
                              <a:solidFill>
                                <a:srgbClr val="000000"/>
                              </a:solidFill>
                              <a:latin typeface="Cambria Math"/>
                            </a:rPr>
                            <m:t>2</m:t>
                          </m:r>
                          <m:r>
                            <a:rPr kumimoji="1" lang="en-US" sz="1600" b="0" i="1" smtClean="0">
                              <a:solidFill>
                                <a:srgbClr val="000000"/>
                              </a:solidFill>
                              <a:latin typeface="Cambria Math"/>
                            </a:rPr>
                            <m:t>𝑓𝑡</m:t>
                          </m:r>
                        </m:e>
                      </m:d>
                      <m:r>
                        <a:rPr kumimoji="1" lang="en-US" sz="1600" b="0" i="1" smtClean="0">
                          <a:solidFill>
                            <a:srgbClr val="000000"/>
                          </a:solidFill>
                          <a:latin typeface="Cambria Math"/>
                        </a:rPr>
                        <m:t>=36</m:t>
                      </m:r>
                      <m:r>
                        <a:rPr kumimoji="1" lang="en-US" sz="1600" b="0" i="1" smtClean="0">
                          <a:solidFill>
                            <a:srgbClr val="000000"/>
                          </a:solidFill>
                          <a:latin typeface="Cambria Math"/>
                        </a:rPr>
                        <m:t>𝑝𝑙𝑓</m:t>
                      </m:r>
                    </m:oMath>
                  </m:oMathPara>
                </a14:m>
                <a:endParaRPr kumimoji="1" lang="en-US" sz="1600" dirty="0">
                  <a:solidFill>
                    <a:srgbClr val="000000"/>
                  </a:solidFill>
                  <a:latin typeface="Georgia" panose="02040502050405020303" pitchFamily="18" charset="0"/>
                </a:endParaRPr>
              </a:p>
            </p:txBody>
          </p:sp>
        </mc:Choice>
        <mc:Fallback xmlns="">
          <p:sp>
            <p:nvSpPr>
              <p:cNvPr id="12" name="TextBox 11"/>
              <p:cNvSpPr txBox="1">
                <a:spLocks noRot="1" noChangeAspect="1" noMove="1" noResize="1" noEditPoints="1" noAdjustHandles="1" noChangeArrowheads="1" noChangeShapeType="1" noTextEdit="1"/>
              </p:cNvSpPr>
              <p:nvPr/>
            </p:nvSpPr>
            <p:spPr bwMode="auto">
              <a:xfrm>
                <a:off x="329767" y="1841500"/>
                <a:ext cx="2856785" cy="358291"/>
              </a:xfrm>
              <a:prstGeom prst="rect">
                <a:avLst/>
              </a:prstGeom>
              <a:blipFill rotWithShape="0">
                <a:blip r:embed="rId7"/>
                <a:stretch>
                  <a:fillRect b="-6780"/>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3" name="TextBox 12"/>
              <p:cNvSpPr txBox="1"/>
              <p:nvPr/>
            </p:nvSpPr>
            <p:spPr bwMode="auto">
              <a:xfrm>
                <a:off x="316060" y="2199791"/>
                <a:ext cx="3167640" cy="645549"/>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a14:m>
                  <m:oMathPara xmlns:m="http://schemas.openxmlformats.org/officeDocument/2006/math">
                    <m:oMathParaPr>
                      <m:jc m:val="centerGroup"/>
                    </m:oMathParaPr>
                    <m:oMath xmlns:m="http://schemas.openxmlformats.org/officeDocument/2006/math">
                      <m:sSub>
                        <m:sSubPr>
                          <m:ctrlPr>
                            <a:rPr kumimoji="1" lang="en-US" sz="1600" i="1" smtClean="0">
                              <a:solidFill>
                                <a:srgbClr val="000000"/>
                              </a:solidFill>
                              <a:latin typeface="Cambria Math" panose="02040503050406030204" pitchFamily="18" charset="0"/>
                            </a:rPr>
                          </m:ctrlPr>
                        </m:sSubPr>
                        <m:e>
                          <m:r>
                            <a:rPr kumimoji="1" lang="en-US" sz="1600" b="0" i="1" smtClean="0">
                              <a:solidFill>
                                <a:srgbClr val="000000"/>
                              </a:solidFill>
                              <a:latin typeface="Cambria Math"/>
                            </a:rPr>
                            <m:t>𝑊</m:t>
                          </m:r>
                        </m:e>
                        <m:sub>
                          <m:r>
                            <a:rPr kumimoji="1" lang="en-US" sz="1600" b="0" i="1" smtClean="0">
                              <a:solidFill>
                                <a:srgbClr val="000000"/>
                              </a:solidFill>
                              <a:latin typeface="Cambria Math"/>
                            </a:rPr>
                            <m:t>𝑓𝑙𝑜𝑜𝑟</m:t>
                          </m:r>
                        </m:sub>
                      </m:sSub>
                      <m:r>
                        <a:rPr kumimoji="1" lang="en-US" sz="1600" b="0" i="1" smtClean="0">
                          <a:solidFill>
                            <a:srgbClr val="000000"/>
                          </a:solidFill>
                          <a:latin typeface="Cambria Math"/>
                        </a:rPr>
                        <m:t>=</m:t>
                      </m:r>
                      <m:d>
                        <m:dPr>
                          <m:ctrlPr>
                            <a:rPr kumimoji="1" lang="en-US" sz="1600" b="0" i="1" smtClean="0">
                              <a:solidFill>
                                <a:srgbClr val="000000"/>
                              </a:solidFill>
                              <a:latin typeface="Cambria Math" panose="02040503050406030204" pitchFamily="18" charset="0"/>
                            </a:rPr>
                          </m:ctrlPr>
                        </m:dPr>
                        <m:e>
                          <m:r>
                            <a:rPr kumimoji="1" lang="en-US" sz="1600" b="0" i="1" smtClean="0">
                              <a:solidFill>
                                <a:srgbClr val="000000"/>
                              </a:solidFill>
                              <a:latin typeface="Cambria Math"/>
                            </a:rPr>
                            <m:t>22</m:t>
                          </m:r>
                          <m:r>
                            <a:rPr kumimoji="1" lang="en-US" sz="1600" b="0" i="1" smtClean="0">
                              <a:solidFill>
                                <a:srgbClr val="000000"/>
                              </a:solidFill>
                              <a:latin typeface="Cambria Math"/>
                            </a:rPr>
                            <m:t>𝑝𝑠𝑓</m:t>
                          </m:r>
                        </m:e>
                      </m:d>
                      <m:d>
                        <m:dPr>
                          <m:ctrlPr>
                            <a:rPr kumimoji="1" lang="en-US" sz="1600" b="0" i="1" smtClean="0">
                              <a:solidFill>
                                <a:srgbClr val="000000"/>
                              </a:solidFill>
                              <a:latin typeface="Cambria Math" panose="02040503050406030204" pitchFamily="18" charset="0"/>
                            </a:rPr>
                          </m:ctrlPr>
                        </m:dPr>
                        <m:e>
                          <m:f>
                            <m:fPr>
                              <m:ctrlPr>
                                <a:rPr kumimoji="1" lang="en-US" sz="1600" b="0" i="1" smtClean="0">
                                  <a:solidFill>
                                    <a:srgbClr val="000000"/>
                                  </a:solidFill>
                                  <a:latin typeface="Cambria Math" panose="02040503050406030204" pitchFamily="18" charset="0"/>
                                </a:rPr>
                              </m:ctrlPr>
                            </m:fPr>
                            <m:num>
                              <m:r>
                                <a:rPr kumimoji="1" lang="en-US" sz="1600" b="0" i="1" smtClean="0">
                                  <a:solidFill>
                                    <a:srgbClr val="000000"/>
                                  </a:solidFill>
                                  <a:latin typeface="Cambria Math"/>
                                </a:rPr>
                                <m:t>2</m:t>
                              </m:r>
                              <m:r>
                                <a:rPr kumimoji="1" lang="en-US" sz="1600" b="0" i="1" smtClean="0">
                                  <a:solidFill>
                                    <a:srgbClr val="000000"/>
                                  </a:solidFill>
                                  <a:latin typeface="Cambria Math"/>
                                </a:rPr>
                                <m:t>𝑓𝑡</m:t>
                              </m:r>
                            </m:num>
                            <m:den>
                              <m:r>
                                <a:rPr kumimoji="1" lang="en-US" sz="1600" b="0" i="1" smtClean="0">
                                  <a:solidFill>
                                    <a:srgbClr val="000000"/>
                                  </a:solidFill>
                                  <a:latin typeface="Cambria Math"/>
                                </a:rPr>
                                <m:t>2</m:t>
                              </m:r>
                            </m:den>
                          </m:f>
                        </m:e>
                      </m:d>
                      <m:r>
                        <a:rPr kumimoji="1" lang="en-US" sz="1600" b="0" i="1" smtClean="0">
                          <a:solidFill>
                            <a:srgbClr val="000000"/>
                          </a:solidFill>
                          <a:latin typeface="Cambria Math"/>
                        </a:rPr>
                        <m:t>=22</m:t>
                      </m:r>
                      <m:r>
                        <a:rPr kumimoji="1" lang="en-US" sz="1600" b="0" i="1" smtClean="0">
                          <a:solidFill>
                            <a:srgbClr val="000000"/>
                          </a:solidFill>
                          <a:latin typeface="Cambria Math"/>
                        </a:rPr>
                        <m:t>𝑝𝑙𝑓</m:t>
                      </m:r>
                    </m:oMath>
                  </m:oMathPara>
                </a14:m>
                <a:endParaRPr kumimoji="1" lang="en-US" sz="1600" dirty="0">
                  <a:solidFill>
                    <a:srgbClr val="000000"/>
                  </a:solidFill>
                  <a:latin typeface="Georgia" panose="02040502050405020303" pitchFamily="18" charset="0"/>
                </a:endParaRPr>
              </a:p>
            </p:txBody>
          </p:sp>
        </mc:Choice>
        <mc:Fallback xmlns="">
          <p:sp>
            <p:nvSpPr>
              <p:cNvPr id="13" name="TextBox 12"/>
              <p:cNvSpPr txBox="1">
                <a:spLocks noRot="1" noChangeAspect="1" noMove="1" noResize="1" noEditPoints="1" noAdjustHandles="1" noChangeArrowheads="1" noChangeShapeType="1" noTextEdit="1"/>
              </p:cNvSpPr>
              <p:nvPr/>
            </p:nvSpPr>
            <p:spPr bwMode="auto">
              <a:xfrm>
                <a:off x="316060" y="2199791"/>
                <a:ext cx="3167640" cy="645549"/>
              </a:xfrm>
              <a:prstGeom prst="rect">
                <a:avLst/>
              </a:prstGeom>
              <a:blipFill rotWithShape="0">
                <a:blip r:embed="rId8"/>
                <a:stretch>
                  <a:fillRect/>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4" name="TextBox 13"/>
              <p:cNvSpPr txBox="1"/>
              <p:nvPr/>
            </p:nvSpPr>
            <p:spPr bwMode="auto">
              <a:xfrm>
                <a:off x="329767" y="2845340"/>
                <a:ext cx="1559058" cy="338542"/>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a14:m>
                  <m:oMathPara xmlns:m="http://schemas.openxmlformats.org/officeDocument/2006/math">
                    <m:oMathParaPr>
                      <m:jc m:val="centerGroup"/>
                    </m:oMathParaPr>
                    <m:oMath xmlns:m="http://schemas.openxmlformats.org/officeDocument/2006/math">
                      <m:sSub>
                        <m:sSubPr>
                          <m:ctrlPr>
                            <a:rPr kumimoji="1" lang="en-US" sz="1600" i="1" smtClean="0">
                              <a:solidFill>
                                <a:srgbClr val="000000"/>
                              </a:solidFill>
                              <a:latin typeface="Cambria Math" panose="02040503050406030204" pitchFamily="18" charset="0"/>
                            </a:rPr>
                          </m:ctrlPr>
                        </m:sSubPr>
                        <m:e>
                          <m:r>
                            <a:rPr kumimoji="1" lang="en-US" sz="1600" b="0" i="1" smtClean="0">
                              <a:solidFill>
                                <a:srgbClr val="000000"/>
                              </a:solidFill>
                              <a:latin typeface="Cambria Math"/>
                            </a:rPr>
                            <m:t>𝑊</m:t>
                          </m:r>
                        </m:e>
                        <m:sub>
                          <m:r>
                            <a:rPr kumimoji="1" lang="en-US" sz="1600" b="0" i="1" smtClean="0">
                              <a:solidFill>
                                <a:srgbClr val="000000"/>
                              </a:solidFill>
                              <a:latin typeface="Cambria Math"/>
                            </a:rPr>
                            <m:t>𝑤𝑎𝑙𝑙</m:t>
                          </m:r>
                        </m:sub>
                      </m:sSub>
                      <m:r>
                        <a:rPr kumimoji="1" lang="en-US" sz="1600" b="0" i="1" smtClean="0">
                          <a:solidFill>
                            <a:srgbClr val="000000"/>
                          </a:solidFill>
                          <a:latin typeface="Cambria Math"/>
                        </a:rPr>
                        <m:t>=12</m:t>
                      </m:r>
                      <m:r>
                        <a:rPr kumimoji="1" lang="en-US" sz="1600" b="0" i="1" smtClean="0">
                          <a:solidFill>
                            <a:srgbClr val="000000"/>
                          </a:solidFill>
                          <a:latin typeface="Cambria Math"/>
                        </a:rPr>
                        <m:t>𝑝𝑠𝑓</m:t>
                      </m:r>
                    </m:oMath>
                  </m:oMathPara>
                </a14:m>
                <a:endParaRPr kumimoji="1" lang="en-US" sz="1600" dirty="0">
                  <a:solidFill>
                    <a:srgbClr val="000000"/>
                  </a:solidFill>
                  <a:latin typeface="Georgia" panose="02040502050405020303" pitchFamily="18" charset="0"/>
                </a:endParaRPr>
              </a:p>
            </p:txBody>
          </p:sp>
        </mc:Choice>
        <mc:Fallback xmlns="">
          <p:sp>
            <p:nvSpPr>
              <p:cNvPr id="14" name="TextBox 13"/>
              <p:cNvSpPr txBox="1">
                <a:spLocks noRot="1" noChangeAspect="1" noMove="1" noResize="1" noEditPoints="1" noAdjustHandles="1" noChangeArrowheads="1" noChangeShapeType="1" noTextEdit="1"/>
              </p:cNvSpPr>
              <p:nvPr/>
            </p:nvSpPr>
            <p:spPr bwMode="auto">
              <a:xfrm>
                <a:off x="329767" y="2845340"/>
                <a:ext cx="1559058" cy="338542"/>
              </a:xfrm>
              <a:prstGeom prst="rect">
                <a:avLst/>
              </a:prstGeom>
              <a:blipFill rotWithShape="0">
                <a:blip r:embed="rId9"/>
                <a:stretch>
                  <a:fillRect b="-12727"/>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p:pic>
        <p:nvPicPr>
          <p:cNvPr id="16" name="Content Placeholder 15"/>
          <p:cNvPicPr>
            <a:picLocks noGrp="1" noChangeAspect="1"/>
          </p:cNvPicPr>
          <p:nvPr>
            <p:ph idx="10"/>
          </p:nvPr>
        </p:nvPicPr>
        <p:blipFill>
          <a:blip r:embed="rId10" cstate="print">
            <a:extLst>
              <a:ext uri="{28A0092B-C50C-407E-A947-70E740481C1C}">
                <a14:useLocalDpi xmlns:a14="http://schemas.microsoft.com/office/drawing/2010/main" val="0"/>
              </a:ext>
            </a:extLst>
          </a:blip>
          <a:stretch>
            <a:fillRect/>
          </a:stretch>
        </p:blipFill>
        <p:spPr>
          <a:xfrm>
            <a:off x="4710113" y="1277938"/>
            <a:ext cx="4725987" cy="4725987"/>
          </a:xfrm>
        </p:spPr>
      </p:pic>
      <p:sp>
        <p:nvSpPr>
          <p:cNvPr id="17" name="TextBox 16"/>
          <p:cNvSpPr txBox="1"/>
          <p:nvPr/>
        </p:nvSpPr>
        <p:spPr bwMode="auto">
          <a:xfrm>
            <a:off x="344488" y="3787935"/>
            <a:ext cx="2391979" cy="400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ctr"/>
            <a:r>
              <a:rPr kumimoji="1" lang="en-US" sz="2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Resisting Moment</a:t>
            </a:r>
            <a:endParaRPr kumimoji="1" lang="en-US" sz="2000" b="1" i="1" baseline="-2500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endParaRPr>
          </a:p>
        </p:txBody>
      </p:sp>
      <p:sp>
        <p:nvSpPr>
          <p:cNvPr id="18" name="TextBox 17"/>
          <p:cNvSpPr txBox="1"/>
          <p:nvPr/>
        </p:nvSpPr>
        <p:spPr bwMode="auto">
          <a:xfrm>
            <a:off x="339096" y="1362282"/>
            <a:ext cx="2707771" cy="400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ctr"/>
            <a:r>
              <a:rPr kumimoji="1" lang="en-US" sz="2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Structure Dead Load</a:t>
            </a:r>
            <a:endParaRPr kumimoji="1" lang="en-US" sz="2000" b="1" i="1" baseline="-2500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endParaRPr>
          </a:p>
        </p:txBody>
      </p:sp>
      <p:sp>
        <p:nvSpPr>
          <p:cNvPr id="15" name="TextBox 14"/>
          <p:cNvSpPr txBox="1"/>
          <p:nvPr/>
        </p:nvSpPr>
        <p:spPr bwMode="auto">
          <a:xfrm>
            <a:off x="6827441" y="6400800"/>
            <a:ext cx="184665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91440" rIns="0" bIns="0" rtlCol="0">
            <a:spAutoFit/>
          </a:bodyPr>
          <a:lstStyle/>
          <a:p>
            <a:pPr algn="r"/>
            <a:r>
              <a:rPr kumimoji="1" lang="en-US" sz="1200" dirty="0" smtClean="0">
                <a:solidFill>
                  <a:schemeClr val="accent5"/>
                </a:solidFill>
                <a:latin typeface="Arial" panose="020B0604020202020204" pitchFamily="34" charset="0"/>
                <a:cs typeface="Arial" panose="020B0604020202020204" pitchFamily="34" charset="0"/>
              </a:rPr>
              <a:t>DESIGN EXAMPLE SLIDE</a:t>
            </a:r>
            <a:endParaRPr kumimoji="1" lang="en-US" sz="1200" dirty="0">
              <a:solidFill>
                <a:schemeClr val="accent5"/>
              </a:solidFill>
              <a:latin typeface="Arial" panose="020B0604020202020204" pitchFamily="34" charset="0"/>
              <a:cs typeface="Arial" panose="020B0604020202020204" pitchFamily="34" charset="0"/>
            </a:endParaRPr>
          </a:p>
        </p:txBody>
      </p:sp>
      <p:sp>
        <p:nvSpPr>
          <p:cNvPr id="19" name="TextBox 18"/>
          <p:cNvSpPr txBox="1"/>
          <p:nvPr/>
        </p:nvSpPr>
        <p:spPr bwMode="auto">
          <a:xfrm>
            <a:off x="7958455" y="4856581"/>
            <a:ext cx="715645" cy="276987"/>
          </a:xfrm>
          <a:prstGeom prst="rect">
            <a:avLst/>
          </a:prstGeom>
          <a:solidFill>
            <a:srgbClr val="FFFFFF"/>
          </a:solidFill>
          <a:ln>
            <a:noFill/>
          </a:ln>
          <a:extLst/>
        </p:spPr>
        <p:txBody>
          <a:bodyPr wrap="square" lIns="91429" tIns="45714" rIns="91429" bIns="45714" rtlCol="0">
            <a:spAutoFit/>
          </a:bodyPr>
          <a:lstStyle/>
          <a:p>
            <a:r>
              <a:rPr kumimoji="1" lang="en-US" sz="1200" dirty="0" smtClean="0">
                <a:solidFill>
                  <a:srgbClr val="000000"/>
                </a:solidFill>
                <a:latin typeface="Georgia" panose="02040502050405020303" pitchFamily="18" charset="0"/>
              </a:rPr>
              <a:t>8 </a:t>
            </a:r>
            <a:r>
              <a:rPr kumimoji="1" lang="en-US" sz="1200" dirty="0" err="1" smtClean="0">
                <a:solidFill>
                  <a:srgbClr val="000000"/>
                </a:solidFill>
                <a:latin typeface="Georgia" panose="02040502050405020303" pitchFamily="18" charset="0"/>
              </a:rPr>
              <a:t>ft</a:t>
            </a:r>
            <a:endParaRPr kumimoji="1" lang="en-US" sz="1200" dirty="0">
              <a:solidFill>
                <a:srgbClr val="000000"/>
              </a:solidFill>
              <a:latin typeface="Georgia" panose="02040502050405020303" pitchFamily="18" charset="0"/>
            </a:endParaRPr>
          </a:p>
        </p:txBody>
      </p:sp>
    </p:spTree>
    <p:custDataLst>
      <p:tags r:id="rId1"/>
    </p:custDataLst>
    <p:extLst>
      <p:ext uri="{BB962C8B-B14F-4D97-AF65-F5344CB8AC3E}">
        <p14:creationId xmlns:p14="http://schemas.microsoft.com/office/powerpoint/2010/main" val="1830191383"/>
      </p:ext>
    </p:extLst>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ounded Rectangle 10"/>
          <p:cNvSpPr/>
          <p:nvPr/>
        </p:nvSpPr>
        <p:spPr>
          <a:xfrm>
            <a:off x="458788" y="1352550"/>
            <a:ext cx="4354512" cy="2406650"/>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a:p>
        </p:txBody>
      </p:sp>
      <p:sp>
        <p:nvSpPr>
          <p:cNvPr id="2" name="Title 1"/>
          <p:cNvSpPr>
            <a:spLocks noGrp="1"/>
          </p:cNvSpPr>
          <p:nvPr>
            <p:ph type="title"/>
          </p:nvPr>
        </p:nvSpPr>
        <p:spPr/>
        <p:txBody>
          <a:bodyPr/>
          <a:lstStyle/>
          <a:p>
            <a:r>
              <a:rPr lang="en-US" dirty="0" smtClean="0"/>
              <a:t>Calculate Holdown Tension Forces</a:t>
            </a:r>
            <a:endParaRPr lang="en-US" dirty="0"/>
          </a:p>
        </p:txBody>
      </p:sp>
      <p:pic>
        <p:nvPicPr>
          <p:cNvPr id="5" name="Content Placeholder 4"/>
          <p:cNvPicPr>
            <a:picLocks noGrp="1" noChangeAspect="1"/>
          </p:cNvPicPr>
          <p:nvPr>
            <p:ph idx="10"/>
          </p:nvPr>
        </p:nvPicPr>
        <p:blipFill>
          <a:blip r:embed="rId4" cstate="print">
            <a:extLst>
              <a:ext uri="{28A0092B-C50C-407E-A947-70E740481C1C}">
                <a14:useLocalDpi xmlns:a14="http://schemas.microsoft.com/office/drawing/2010/main" val="0"/>
              </a:ext>
            </a:extLst>
          </a:blip>
          <a:stretch>
            <a:fillRect/>
          </a:stretch>
        </p:blipFill>
        <p:spPr>
          <a:xfrm>
            <a:off x="4992376" y="1106177"/>
            <a:ext cx="4621524" cy="4621524"/>
          </a:xfrm>
        </p:spPr>
      </p:pic>
      <mc:AlternateContent xmlns:mc="http://schemas.openxmlformats.org/markup-compatibility/2006" xmlns:a14="http://schemas.microsoft.com/office/drawing/2010/main">
        <mc:Choice Requires="a14">
          <p:sp>
            <p:nvSpPr>
              <p:cNvPr id="6" name="TextBox 5"/>
              <p:cNvSpPr txBox="1"/>
              <p:nvPr/>
            </p:nvSpPr>
            <p:spPr bwMode="auto">
              <a:xfrm>
                <a:off x="738187" y="1715776"/>
                <a:ext cx="3729397" cy="689728"/>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a14:m>
                  <m:oMathPara xmlns:m="http://schemas.openxmlformats.org/officeDocument/2006/math">
                    <m:oMathParaPr>
                      <m:jc m:val="centerGroup"/>
                    </m:oMathParaPr>
                    <m:oMath xmlns:m="http://schemas.openxmlformats.org/officeDocument/2006/math">
                      <m:r>
                        <a:rPr kumimoji="1" lang="en-US" sz="2000" b="0" i="1" smtClean="0">
                          <a:solidFill>
                            <a:srgbClr val="000000"/>
                          </a:solidFill>
                          <a:latin typeface="Cambria Math"/>
                        </a:rPr>
                        <m:t>𝑇</m:t>
                      </m:r>
                      <m:r>
                        <a:rPr kumimoji="1" lang="en-US" sz="2000" b="0" i="1" smtClean="0">
                          <a:solidFill>
                            <a:srgbClr val="000000"/>
                          </a:solidFill>
                          <a:latin typeface="Cambria Math"/>
                        </a:rPr>
                        <m:t>=</m:t>
                      </m:r>
                      <m:f>
                        <m:fPr>
                          <m:ctrlPr>
                            <a:rPr kumimoji="1" lang="en-US" sz="2000" b="0" i="1" smtClean="0">
                              <a:solidFill>
                                <a:srgbClr val="000000"/>
                              </a:solidFill>
                              <a:latin typeface="Cambria Math" panose="02040503050406030204" pitchFamily="18" charset="0"/>
                            </a:rPr>
                          </m:ctrlPr>
                        </m:fPr>
                        <m:num>
                          <m:d>
                            <m:dPr>
                              <m:ctrlPr>
                                <a:rPr kumimoji="1" lang="en-US" sz="2000" i="1">
                                  <a:solidFill>
                                    <a:srgbClr val="000000"/>
                                  </a:solidFill>
                                  <a:latin typeface="Cambria Math" panose="02040503050406030204" pitchFamily="18" charset="0"/>
                                </a:rPr>
                              </m:ctrlPr>
                            </m:dPr>
                            <m:e>
                              <m:sSub>
                                <m:sSubPr>
                                  <m:ctrlPr>
                                    <a:rPr kumimoji="1" lang="en-US" sz="2000" i="1">
                                      <a:solidFill>
                                        <a:srgbClr val="000000"/>
                                      </a:solidFill>
                                      <a:latin typeface="Cambria Math" panose="02040503050406030204" pitchFamily="18" charset="0"/>
                                    </a:rPr>
                                  </m:ctrlPr>
                                </m:sSubPr>
                                <m:e>
                                  <m:r>
                                    <a:rPr kumimoji="1" lang="en-US" sz="2000" b="0" i="1" smtClean="0">
                                      <a:solidFill>
                                        <a:srgbClr val="000000"/>
                                      </a:solidFill>
                                      <a:latin typeface="Cambria Math"/>
                                    </a:rPr>
                                    <m:t>𝑀</m:t>
                                  </m:r>
                                </m:e>
                                <m:sub>
                                  <m:r>
                                    <a:rPr kumimoji="1" lang="en-US" sz="2000" b="0" i="1" smtClean="0">
                                      <a:solidFill>
                                        <a:srgbClr val="000000"/>
                                      </a:solidFill>
                                      <a:latin typeface="Cambria Math"/>
                                    </a:rPr>
                                    <m:t>𝑂𝑇</m:t>
                                  </m:r>
                                </m:sub>
                              </m:sSub>
                            </m:e>
                          </m:d>
                          <m:d>
                            <m:dPr>
                              <m:ctrlPr>
                                <a:rPr kumimoji="1" lang="en-US" sz="2000" i="1">
                                  <a:solidFill>
                                    <a:srgbClr val="000000"/>
                                  </a:solidFill>
                                  <a:latin typeface="Cambria Math" panose="02040503050406030204" pitchFamily="18" charset="0"/>
                                </a:rPr>
                              </m:ctrlPr>
                            </m:dPr>
                            <m:e>
                              <m:r>
                                <a:rPr kumimoji="1" lang="en-US" sz="2000" i="1">
                                  <a:solidFill>
                                    <a:srgbClr val="000000"/>
                                  </a:solidFill>
                                  <a:latin typeface="Cambria Math"/>
                                </a:rPr>
                                <m:t>0.7</m:t>
                              </m:r>
                            </m:e>
                          </m:d>
                          <m:r>
                            <a:rPr kumimoji="1" lang="en-US" sz="2000" i="1">
                              <a:solidFill>
                                <a:srgbClr val="000000"/>
                              </a:solidFill>
                              <a:latin typeface="Cambria Math"/>
                            </a:rPr>
                            <m:t>−</m:t>
                          </m:r>
                          <m:d>
                            <m:dPr>
                              <m:ctrlPr>
                                <a:rPr kumimoji="1" lang="en-US" sz="2000" i="1">
                                  <a:solidFill>
                                    <a:srgbClr val="000000"/>
                                  </a:solidFill>
                                  <a:latin typeface="Cambria Math" panose="02040503050406030204" pitchFamily="18" charset="0"/>
                                </a:rPr>
                              </m:ctrlPr>
                            </m:dPr>
                            <m:e>
                              <m:r>
                                <a:rPr kumimoji="1" lang="en-US" sz="2000" i="1">
                                  <a:solidFill>
                                    <a:srgbClr val="000000"/>
                                  </a:solidFill>
                                  <a:latin typeface="Cambria Math"/>
                                </a:rPr>
                                <m:t>0.5</m:t>
                              </m:r>
                              <m:r>
                                <a:rPr kumimoji="1" lang="en-US" sz="2000" b="0" i="1" smtClean="0">
                                  <a:solidFill>
                                    <a:srgbClr val="000000"/>
                                  </a:solidFill>
                                  <a:latin typeface="Cambria Math"/>
                                </a:rPr>
                                <m:t>31</m:t>
                              </m:r>
                            </m:e>
                          </m:d>
                          <m:d>
                            <m:dPr>
                              <m:ctrlPr>
                                <a:rPr kumimoji="1" lang="en-US" sz="2000" i="1">
                                  <a:solidFill>
                                    <a:srgbClr val="000000"/>
                                  </a:solidFill>
                                  <a:latin typeface="Cambria Math" panose="02040503050406030204" pitchFamily="18" charset="0"/>
                                </a:rPr>
                              </m:ctrlPr>
                            </m:dPr>
                            <m:e>
                              <m:sSub>
                                <m:sSubPr>
                                  <m:ctrlPr>
                                    <a:rPr kumimoji="1" lang="en-US" sz="2000" i="1">
                                      <a:solidFill>
                                        <a:srgbClr val="000000"/>
                                      </a:solidFill>
                                      <a:latin typeface="Cambria Math" panose="02040503050406030204" pitchFamily="18" charset="0"/>
                                    </a:rPr>
                                  </m:ctrlPr>
                                </m:sSubPr>
                                <m:e>
                                  <m:r>
                                    <a:rPr kumimoji="1" lang="en-US" sz="2000" b="0" i="1" smtClean="0">
                                      <a:solidFill>
                                        <a:srgbClr val="000000"/>
                                      </a:solidFill>
                                      <a:latin typeface="Cambria Math"/>
                                    </a:rPr>
                                    <m:t>𝑀</m:t>
                                  </m:r>
                                </m:e>
                                <m:sub>
                                  <m:r>
                                    <a:rPr kumimoji="1" lang="en-US" sz="2000" b="0" i="1" smtClean="0">
                                      <a:solidFill>
                                        <a:srgbClr val="000000"/>
                                      </a:solidFill>
                                      <a:latin typeface="Cambria Math"/>
                                    </a:rPr>
                                    <m:t>𝑅</m:t>
                                  </m:r>
                                </m:sub>
                              </m:sSub>
                            </m:e>
                          </m:d>
                          <m:r>
                            <m:rPr>
                              <m:nor/>
                            </m:rPr>
                            <a:rPr kumimoji="1" lang="en-US" sz="2000" dirty="0">
                              <a:solidFill>
                                <a:srgbClr val="000000"/>
                              </a:solidFill>
                              <a:latin typeface="Georgia" panose="02040502050405020303" pitchFamily="18" charset="0"/>
                            </a:rPr>
                            <m:t> </m:t>
                          </m:r>
                        </m:num>
                        <m:den>
                          <m:r>
                            <a:rPr kumimoji="1" lang="en-US" sz="2000" b="0" i="1" smtClean="0">
                              <a:solidFill>
                                <a:srgbClr val="000000"/>
                              </a:solidFill>
                              <a:latin typeface="Cambria Math"/>
                            </a:rPr>
                            <m:t>𝐿𝑒𝑣𝑒𝑟</m:t>
                          </m:r>
                          <m:r>
                            <a:rPr kumimoji="1" lang="en-US" sz="2000" b="0" i="1" smtClean="0">
                              <a:solidFill>
                                <a:srgbClr val="000000"/>
                              </a:solidFill>
                              <a:latin typeface="Cambria Math"/>
                            </a:rPr>
                            <m:t> </m:t>
                          </m:r>
                          <m:r>
                            <a:rPr kumimoji="1" lang="en-US" sz="2000" b="0" i="1" smtClean="0">
                              <a:solidFill>
                                <a:srgbClr val="000000"/>
                              </a:solidFill>
                              <a:latin typeface="Cambria Math"/>
                            </a:rPr>
                            <m:t>𝐴𝑟𝑚</m:t>
                          </m:r>
                        </m:den>
                      </m:f>
                    </m:oMath>
                  </m:oMathPara>
                </a14:m>
                <a:endParaRPr kumimoji="1" lang="en-US" sz="2000" dirty="0">
                  <a:solidFill>
                    <a:srgbClr val="000000"/>
                  </a:solidFill>
                  <a:latin typeface="Georgia" panose="02040502050405020303" pitchFamily="18" charset="0"/>
                </a:endParaRPr>
              </a:p>
            </p:txBody>
          </p:sp>
        </mc:Choice>
        <mc:Fallback xmlns="">
          <p:sp>
            <p:nvSpPr>
              <p:cNvPr id="6" name="TextBox 5"/>
              <p:cNvSpPr txBox="1">
                <a:spLocks noRot="1" noChangeAspect="1" noMove="1" noResize="1" noEditPoints="1" noAdjustHandles="1" noChangeArrowheads="1" noChangeShapeType="1" noTextEdit="1"/>
              </p:cNvSpPr>
              <p:nvPr/>
            </p:nvSpPr>
            <p:spPr bwMode="auto">
              <a:xfrm>
                <a:off x="738187" y="1715776"/>
                <a:ext cx="3729397" cy="689728"/>
              </a:xfrm>
              <a:prstGeom prst="rect">
                <a:avLst/>
              </a:prstGeom>
              <a:blipFill rotWithShape="0">
                <a:blip r:embed="rId5"/>
                <a:stretch>
                  <a:fillRect/>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p:sp>
        <p:nvSpPr>
          <p:cNvPr id="7" name="TextBox 6"/>
          <p:cNvSpPr txBox="1"/>
          <p:nvPr/>
        </p:nvSpPr>
        <p:spPr bwMode="auto">
          <a:xfrm>
            <a:off x="687389" y="2680610"/>
            <a:ext cx="3846512" cy="830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29" tIns="45714" rIns="91429" bIns="45714" rtlCol="0">
            <a:spAutoFit/>
          </a:bodyPr>
          <a:lstStyle/>
          <a:p>
            <a:pPr algn="ctr"/>
            <a:r>
              <a:rPr kumimoji="1" lang="en-US" sz="1600" dirty="0" smtClean="0">
                <a:solidFill>
                  <a:schemeClr val="bg2"/>
                </a:solidFill>
                <a:latin typeface="Arial" panose="020B0604020202020204" pitchFamily="34" charset="0"/>
                <a:cs typeface="Arial" panose="020B0604020202020204" pitchFamily="34" charset="0"/>
              </a:rPr>
              <a:t>Note: Lever Arm = Distance from centerline (CL) of tension resistance to CL of compression resistance </a:t>
            </a:r>
            <a:endParaRPr kumimoji="1" lang="en-US" sz="1600" dirty="0">
              <a:solidFill>
                <a:schemeClr val="bg2"/>
              </a:solidFill>
              <a:latin typeface="Arial" panose="020B0604020202020204" pitchFamily="34" charset="0"/>
              <a:cs typeface="Arial" panose="020B0604020202020204" pitchFamily="34" charset="0"/>
            </a:endParaRPr>
          </a:p>
        </p:txBody>
      </p:sp>
      <mc:AlternateContent xmlns:mc="http://schemas.openxmlformats.org/markup-compatibility/2006" xmlns:a14="http://schemas.microsoft.com/office/drawing/2010/main">
        <mc:Choice Requires="a14">
          <p:sp>
            <p:nvSpPr>
              <p:cNvPr id="8" name="TextBox 7"/>
              <p:cNvSpPr txBox="1"/>
              <p:nvPr/>
            </p:nvSpPr>
            <p:spPr bwMode="auto">
              <a:xfrm>
                <a:off x="79755" y="4114800"/>
                <a:ext cx="5085922" cy="570209"/>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a14:m>
                  <m:oMathPara xmlns:m="http://schemas.openxmlformats.org/officeDocument/2006/math">
                    <m:oMathParaPr>
                      <m:jc m:val="centerGroup"/>
                    </m:oMathParaPr>
                    <m:oMath xmlns:m="http://schemas.openxmlformats.org/officeDocument/2006/math">
                      <m:sSub>
                        <m:sSubPr>
                          <m:ctrlPr>
                            <a:rPr kumimoji="1" lang="en-US" sz="1600" i="1" smtClean="0">
                              <a:solidFill>
                                <a:srgbClr val="000000"/>
                              </a:solidFill>
                              <a:latin typeface="Cambria Math" panose="02040503050406030204" pitchFamily="18" charset="0"/>
                            </a:rPr>
                          </m:ctrlPr>
                        </m:sSubPr>
                        <m:e>
                          <m:r>
                            <a:rPr kumimoji="1" lang="en-US" sz="1600" b="0" i="1" smtClean="0">
                              <a:solidFill>
                                <a:srgbClr val="000000"/>
                              </a:solidFill>
                              <a:latin typeface="Cambria Math"/>
                            </a:rPr>
                            <m:t>𝐻𝐷</m:t>
                          </m:r>
                        </m:e>
                        <m:sub>
                          <m:r>
                            <a:rPr kumimoji="1" lang="en-US" sz="1600" b="0" i="1" smtClean="0">
                              <a:solidFill>
                                <a:srgbClr val="000000"/>
                              </a:solidFill>
                              <a:latin typeface="Cambria Math"/>
                            </a:rPr>
                            <m:t>3</m:t>
                          </m:r>
                        </m:sub>
                      </m:sSub>
                      <m:r>
                        <a:rPr kumimoji="1" lang="en-US" sz="1600" b="0" i="1" smtClean="0">
                          <a:solidFill>
                            <a:srgbClr val="000000"/>
                          </a:solidFill>
                          <a:latin typeface="Cambria Math"/>
                        </a:rPr>
                        <m:t>=</m:t>
                      </m:r>
                      <m:f>
                        <m:fPr>
                          <m:ctrlPr>
                            <a:rPr kumimoji="1" lang="en-US" sz="1600" b="0" i="1" smtClean="0">
                              <a:solidFill>
                                <a:srgbClr val="000000"/>
                              </a:solidFill>
                              <a:latin typeface="Cambria Math" panose="02040503050406030204" pitchFamily="18" charset="0"/>
                            </a:rPr>
                          </m:ctrlPr>
                        </m:fPr>
                        <m:num>
                          <m:d>
                            <m:dPr>
                              <m:ctrlPr>
                                <a:rPr kumimoji="1" lang="en-US" sz="1600" b="0" i="1" smtClean="0">
                                  <a:solidFill>
                                    <a:srgbClr val="000000"/>
                                  </a:solidFill>
                                  <a:latin typeface="Cambria Math" panose="02040503050406030204" pitchFamily="18" charset="0"/>
                                </a:rPr>
                              </m:ctrlPr>
                            </m:dPr>
                            <m:e>
                              <m:r>
                                <a:rPr kumimoji="1" lang="en-US" sz="1600" b="0" i="1" smtClean="0">
                                  <a:solidFill>
                                    <a:srgbClr val="000000"/>
                                  </a:solidFill>
                                  <a:latin typeface="Cambria Math"/>
                                </a:rPr>
                                <m:t>12,995/0.7</m:t>
                              </m:r>
                            </m:e>
                          </m:d>
                          <m:d>
                            <m:dPr>
                              <m:ctrlPr>
                                <a:rPr kumimoji="1" lang="en-US" sz="1600" b="0" i="1" smtClean="0">
                                  <a:solidFill>
                                    <a:srgbClr val="000000"/>
                                  </a:solidFill>
                                  <a:latin typeface="Cambria Math" panose="02040503050406030204" pitchFamily="18" charset="0"/>
                                </a:rPr>
                              </m:ctrlPr>
                            </m:dPr>
                            <m:e>
                              <m:r>
                                <a:rPr kumimoji="1" lang="en-US" sz="1600" b="0" i="1" smtClean="0">
                                  <a:solidFill>
                                    <a:srgbClr val="000000"/>
                                  </a:solidFill>
                                  <a:latin typeface="Cambria Math"/>
                                </a:rPr>
                                <m:t>0.7</m:t>
                              </m:r>
                            </m:e>
                          </m:d>
                          <m:r>
                            <a:rPr kumimoji="1" lang="en-US" sz="1600" b="0" i="1" smtClean="0">
                              <a:solidFill>
                                <a:srgbClr val="000000"/>
                              </a:solidFill>
                              <a:latin typeface="Cambria Math"/>
                            </a:rPr>
                            <m:t>−</m:t>
                          </m:r>
                          <m:d>
                            <m:dPr>
                              <m:ctrlPr>
                                <a:rPr kumimoji="1" lang="en-US" sz="1600" b="0" i="1" smtClean="0">
                                  <a:solidFill>
                                    <a:srgbClr val="000000"/>
                                  </a:solidFill>
                                  <a:latin typeface="Cambria Math" panose="02040503050406030204" pitchFamily="18" charset="0"/>
                                </a:rPr>
                              </m:ctrlPr>
                            </m:dPr>
                            <m:e>
                              <m:r>
                                <a:rPr kumimoji="1" lang="en-US" sz="1600" b="0" i="1" smtClean="0">
                                  <a:solidFill>
                                    <a:srgbClr val="000000"/>
                                  </a:solidFill>
                                  <a:latin typeface="Cambria Math"/>
                                </a:rPr>
                                <m:t>0.531</m:t>
                              </m:r>
                            </m:e>
                          </m:d>
                          <m:d>
                            <m:dPr>
                              <m:ctrlPr>
                                <a:rPr kumimoji="1" lang="en-US" sz="1600" b="0" i="1" smtClean="0">
                                  <a:solidFill>
                                    <a:srgbClr val="000000"/>
                                  </a:solidFill>
                                  <a:latin typeface="Cambria Math" panose="02040503050406030204" pitchFamily="18" charset="0"/>
                                </a:rPr>
                              </m:ctrlPr>
                            </m:dPr>
                            <m:e>
                              <m:r>
                                <a:rPr kumimoji="1" lang="en-US" sz="1600" b="0" i="1" smtClean="0">
                                  <a:solidFill>
                                    <a:srgbClr val="000000"/>
                                  </a:solidFill>
                                  <a:latin typeface="Cambria Math"/>
                                </a:rPr>
                                <m:t>3,234</m:t>
                              </m:r>
                            </m:e>
                          </m:d>
                        </m:num>
                        <m:den>
                          <m:r>
                            <a:rPr kumimoji="1" lang="en-US" sz="1600" b="0" i="1" smtClean="0">
                              <a:solidFill>
                                <a:srgbClr val="000000"/>
                              </a:solidFill>
                              <a:latin typeface="Cambria Math"/>
                            </a:rPr>
                            <m:t>6</m:t>
                          </m:r>
                        </m:den>
                      </m:f>
                      <m:r>
                        <a:rPr kumimoji="1" lang="en-US" sz="1600" b="0" i="1" smtClean="0">
                          <a:solidFill>
                            <a:srgbClr val="000000"/>
                          </a:solidFill>
                          <a:latin typeface="Cambria Math"/>
                        </a:rPr>
                        <m:t>=1,880</m:t>
                      </m:r>
                      <m:r>
                        <a:rPr kumimoji="1" lang="en-US" sz="1600" b="0" i="1" smtClean="0">
                          <a:solidFill>
                            <a:srgbClr val="000000"/>
                          </a:solidFill>
                          <a:latin typeface="Cambria Math"/>
                        </a:rPr>
                        <m:t>𝑙𝑏𝑠</m:t>
                      </m:r>
                    </m:oMath>
                  </m:oMathPara>
                </a14:m>
                <a:endParaRPr kumimoji="1" lang="en-US" sz="1600" dirty="0">
                  <a:solidFill>
                    <a:srgbClr val="000000"/>
                  </a:solidFill>
                  <a:latin typeface="Georgia" panose="02040502050405020303" pitchFamily="18" charset="0"/>
                </a:endParaRPr>
              </a:p>
            </p:txBody>
          </p:sp>
        </mc:Choice>
        <mc:Fallback xmlns="">
          <p:sp>
            <p:nvSpPr>
              <p:cNvPr id="8" name="TextBox 7"/>
              <p:cNvSpPr txBox="1">
                <a:spLocks noRot="1" noChangeAspect="1" noMove="1" noResize="1" noEditPoints="1" noAdjustHandles="1" noChangeArrowheads="1" noChangeShapeType="1" noTextEdit="1"/>
              </p:cNvSpPr>
              <p:nvPr/>
            </p:nvSpPr>
            <p:spPr bwMode="auto">
              <a:xfrm>
                <a:off x="79755" y="4114800"/>
                <a:ext cx="5085922" cy="570209"/>
              </a:xfrm>
              <a:prstGeom prst="rect">
                <a:avLst/>
              </a:prstGeom>
              <a:blipFill rotWithShape="0">
                <a:blip r:embed="rId6"/>
                <a:stretch>
                  <a:fillRect/>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TextBox 8"/>
              <p:cNvSpPr txBox="1"/>
              <p:nvPr/>
            </p:nvSpPr>
            <p:spPr bwMode="auto">
              <a:xfrm>
                <a:off x="79755" y="4837409"/>
                <a:ext cx="5085922" cy="570209"/>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a14:m>
                  <m:oMathPara xmlns:m="http://schemas.openxmlformats.org/officeDocument/2006/math">
                    <m:oMathParaPr>
                      <m:jc m:val="centerGroup"/>
                    </m:oMathParaPr>
                    <m:oMath xmlns:m="http://schemas.openxmlformats.org/officeDocument/2006/math">
                      <m:sSub>
                        <m:sSubPr>
                          <m:ctrlPr>
                            <a:rPr kumimoji="1" lang="en-US" sz="1600" i="1" smtClean="0">
                              <a:solidFill>
                                <a:srgbClr val="000000"/>
                              </a:solidFill>
                              <a:latin typeface="Cambria Math" panose="02040503050406030204" pitchFamily="18" charset="0"/>
                            </a:rPr>
                          </m:ctrlPr>
                        </m:sSubPr>
                        <m:e>
                          <m:r>
                            <a:rPr kumimoji="1" lang="en-US" sz="1600" b="0" i="1" smtClean="0">
                              <a:solidFill>
                                <a:srgbClr val="000000"/>
                              </a:solidFill>
                              <a:latin typeface="Cambria Math"/>
                            </a:rPr>
                            <m:t>𝐻𝐷</m:t>
                          </m:r>
                        </m:e>
                        <m:sub>
                          <m:r>
                            <a:rPr kumimoji="1" lang="en-US" sz="1600" b="0" i="1" smtClean="0">
                              <a:solidFill>
                                <a:srgbClr val="000000"/>
                              </a:solidFill>
                              <a:latin typeface="Cambria Math"/>
                            </a:rPr>
                            <m:t>2</m:t>
                          </m:r>
                        </m:sub>
                      </m:sSub>
                      <m:r>
                        <a:rPr kumimoji="1" lang="en-US" sz="1600" b="0" i="1" smtClean="0">
                          <a:solidFill>
                            <a:srgbClr val="000000"/>
                          </a:solidFill>
                          <a:latin typeface="Cambria Math"/>
                        </a:rPr>
                        <m:t>=</m:t>
                      </m:r>
                      <m:f>
                        <m:fPr>
                          <m:ctrlPr>
                            <a:rPr kumimoji="1" lang="en-US" sz="1600" b="0" i="1" smtClean="0">
                              <a:solidFill>
                                <a:srgbClr val="000000"/>
                              </a:solidFill>
                              <a:latin typeface="Cambria Math" panose="02040503050406030204" pitchFamily="18" charset="0"/>
                            </a:rPr>
                          </m:ctrlPr>
                        </m:fPr>
                        <m:num>
                          <m:d>
                            <m:dPr>
                              <m:ctrlPr>
                                <a:rPr kumimoji="1" lang="en-US" sz="1600" b="0" i="1" smtClean="0">
                                  <a:solidFill>
                                    <a:srgbClr val="000000"/>
                                  </a:solidFill>
                                  <a:latin typeface="Cambria Math" panose="02040503050406030204" pitchFamily="18" charset="0"/>
                                </a:rPr>
                              </m:ctrlPr>
                            </m:dPr>
                            <m:e>
                              <m:r>
                                <a:rPr kumimoji="1" lang="en-US" sz="1600" b="0" i="1" smtClean="0">
                                  <a:solidFill>
                                    <a:srgbClr val="000000"/>
                                  </a:solidFill>
                                  <a:latin typeface="Cambria Math"/>
                                </a:rPr>
                                <m:t>38,792/0.7</m:t>
                              </m:r>
                            </m:e>
                          </m:d>
                          <m:d>
                            <m:dPr>
                              <m:ctrlPr>
                                <a:rPr kumimoji="1" lang="en-US" sz="1600" b="0" i="1" smtClean="0">
                                  <a:solidFill>
                                    <a:srgbClr val="000000"/>
                                  </a:solidFill>
                                  <a:latin typeface="Cambria Math" panose="02040503050406030204" pitchFamily="18" charset="0"/>
                                </a:rPr>
                              </m:ctrlPr>
                            </m:dPr>
                            <m:e>
                              <m:r>
                                <a:rPr kumimoji="1" lang="en-US" sz="1600" b="0" i="1" smtClean="0">
                                  <a:solidFill>
                                    <a:srgbClr val="000000"/>
                                  </a:solidFill>
                                  <a:latin typeface="Cambria Math"/>
                                </a:rPr>
                                <m:t>0.7</m:t>
                              </m:r>
                            </m:e>
                          </m:d>
                          <m:r>
                            <a:rPr kumimoji="1" lang="en-US" sz="1600" b="0" i="1" smtClean="0">
                              <a:solidFill>
                                <a:srgbClr val="000000"/>
                              </a:solidFill>
                              <a:latin typeface="Cambria Math"/>
                            </a:rPr>
                            <m:t>−</m:t>
                          </m:r>
                          <m:d>
                            <m:dPr>
                              <m:ctrlPr>
                                <a:rPr kumimoji="1" lang="en-US" sz="1600" b="0" i="1" smtClean="0">
                                  <a:solidFill>
                                    <a:srgbClr val="000000"/>
                                  </a:solidFill>
                                  <a:latin typeface="Cambria Math" panose="02040503050406030204" pitchFamily="18" charset="0"/>
                                </a:rPr>
                              </m:ctrlPr>
                            </m:dPr>
                            <m:e>
                              <m:r>
                                <a:rPr kumimoji="1" lang="en-US" sz="1600" b="0" i="1" smtClean="0">
                                  <a:solidFill>
                                    <a:srgbClr val="000000"/>
                                  </a:solidFill>
                                  <a:latin typeface="Cambria Math"/>
                                </a:rPr>
                                <m:t>0.531</m:t>
                              </m:r>
                            </m:e>
                          </m:d>
                          <m:d>
                            <m:dPr>
                              <m:ctrlPr>
                                <a:rPr kumimoji="1" lang="en-US" sz="1600" b="0" i="1" smtClean="0">
                                  <a:solidFill>
                                    <a:srgbClr val="000000"/>
                                  </a:solidFill>
                                  <a:latin typeface="Cambria Math" panose="02040503050406030204" pitchFamily="18" charset="0"/>
                                </a:rPr>
                              </m:ctrlPr>
                            </m:dPr>
                            <m:e>
                              <m:r>
                                <a:rPr kumimoji="1" lang="en-US" sz="1600" b="0" i="1" smtClean="0">
                                  <a:solidFill>
                                    <a:srgbClr val="000000"/>
                                  </a:solidFill>
                                  <a:latin typeface="Cambria Math"/>
                                </a:rPr>
                                <m:t>6,125</m:t>
                              </m:r>
                            </m:e>
                          </m:d>
                        </m:num>
                        <m:den>
                          <m:r>
                            <a:rPr kumimoji="1" lang="en-US" sz="1600" b="0" i="1" smtClean="0">
                              <a:solidFill>
                                <a:srgbClr val="000000"/>
                              </a:solidFill>
                              <a:latin typeface="Cambria Math"/>
                            </a:rPr>
                            <m:t>6</m:t>
                          </m:r>
                        </m:den>
                      </m:f>
                      <m:r>
                        <a:rPr kumimoji="1" lang="en-US" sz="1600" b="0" i="1" smtClean="0">
                          <a:solidFill>
                            <a:srgbClr val="000000"/>
                          </a:solidFill>
                          <a:latin typeface="Cambria Math"/>
                        </a:rPr>
                        <m:t>=5,923</m:t>
                      </m:r>
                      <m:r>
                        <a:rPr kumimoji="1" lang="en-US" sz="1600" b="0" i="1" smtClean="0">
                          <a:solidFill>
                            <a:srgbClr val="000000"/>
                          </a:solidFill>
                          <a:latin typeface="Cambria Math"/>
                        </a:rPr>
                        <m:t>𝑙𝑏𝑠</m:t>
                      </m:r>
                    </m:oMath>
                  </m:oMathPara>
                </a14:m>
                <a:endParaRPr kumimoji="1" lang="en-US" sz="1600" dirty="0">
                  <a:solidFill>
                    <a:srgbClr val="000000"/>
                  </a:solidFill>
                  <a:latin typeface="Georgia" panose="02040502050405020303" pitchFamily="18" charset="0"/>
                </a:endParaRPr>
              </a:p>
            </p:txBody>
          </p:sp>
        </mc:Choice>
        <mc:Fallback xmlns="">
          <p:sp>
            <p:nvSpPr>
              <p:cNvPr id="9" name="TextBox 8"/>
              <p:cNvSpPr txBox="1">
                <a:spLocks noRot="1" noChangeAspect="1" noMove="1" noResize="1" noEditPoints="1" noAdjustHandles="1" noChangeArrowheads="1" noChangeShapeType="1" noTextEdit="1"/>
              </p:cNvSpPr>
              <p:nvPr/>
            </p:nvSpPr>
            <p:spPr bwMode="auto">
              <a:xfrm>
                <a:off x="79755" y="4837409"/>
                <a:ext cx="5085922" cy="570209"/>
              </a:xfrm>
              <a:prstGeom prst="rect">
                <a:avLst/>
              </a:prstGeom>
              <a:blipFill rotWithShape="0">
                <a:blip r:embed="rId7"/>
                <a:stretch>
                  <a:fillRect/>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 name="TextBox 9"/>
              <p:cNvSpPr txBox="1"/>
              <p:nvPr/>
            </p:nvSpPr>
            <p:spPr bwMode="auto">
              <a:xfrm>
                <a:off x="79755" y="5537200"/>
                <a:ext cx="5194990" cy="570209"/>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a14:m>
                  <m:oMathPara xmlns:m="http://schemas.openxmlformats.org/officeDocument/2006/math">
                    <m:oMathParaPr>
                      <m:jc m:val="centerGroup"/>
                    </m:oMathParaPr>
                    <m:oMath xmlns:m="http://schemas.openxmlformats.org/officeDocument/2006/math">
                      <m:sSub>
                        <m:sSubPr>
                          <m:ctrlPr>
                            <a:rPr kumimoji="1" lang="en-US" sz="1600" i="1" smtClean="0">
                              <a:solidFill>
                                <a:srgbClr val="000000"/>
                              </a:solidFill>
                              <a:latin typeface="Cambria Math" panose="02040503050406030204" pitchFamily="18" charset="0"/>
                            </a:rPr>
                          </m:ctrlPr>
                        </m:sSubPr>
                        <m:e>
                          <m:r>
                            <a:rPr kumimoji="1" lang="en-US" sz="1600" b="0" i="1" smtClean="0">
                              <a:solidFill>
                                <a:srgbClr val="000000"/>
                              </a:solidFill>
                              <a:latin typeface="Cambria Math"/>
                            </a:rPr>
                            <m:t>𝐻𝐷</m:t>
                          </m:r>
                        </m:e>
                        <m:sub>
                          <m:r>
                            <a:rPr kumimoji="1" lang="en-US" sz="1600" b="0" i="1" smtClean="0">
                              <a:solidFill>
                                <a:srgbClr val="000000"/>
                              </a:solidFill>
                              <a:latin typeface="Cambria Math"/>
                            </a:rPr>
                            <m:t>1</m:t>
                          </m:r>
                        </m:sub>
                      </m:sSub>
                      <m:r>
                        <a:rPr kumimoji="1" lang="en-US" sz="1600" b="0" i="1" smtClean="0">
                          <a:solidFill>
                            <a:srgbClr val="000000"/>
                          </a:solidFill>
                          <a:latin typeface="Cambria Math"/>
                        </a:rPr>
                        <m:t>=</m:t>
                      </m:r>
                      <m:f>
                        <m:fPr>
                          <m:ctrlPr>
                            <a:rPr kumimoji="1" lang="en-US" sz="1600" b="0" i="1" smtClean="0">
                              <a:solidFill>
                                <a:srgbClr val="000000"/>
                              </a:solidFill>
                              <a:latin typeface="Cambria Math" panose="02040503050406030204" pitchFamily="18" charset="0"/>
                            </a:rPr>
                          </m:ctrlPr>
                        </m:fPr>
                        <m:num>
                          <m:d>
                            <m:dPr>
                              <m:ctrlPr>
                                <a:rPr kumimoji="1" lang="en-US" sz="1600" b="0" i="1" smtClean="0">
                                  <a:solidFill>
                                    <a:srgbClr val="000000"/>
                                  </a:solidFill>
                                  <a:latin typeface="Cambria Math" panose="02040503050406030204" pitchFamily="18" charset="0"/>
                                </a:rPr>
                              </m:ctrlPr>
                            </m:dPr>
                            <m:e>
                              <m:r>
                                <a:rPr kumimoji="1" lang="en-US" sz="1600" b="0" i="1" smtClean="0">
                                  <a:solidFill>
                                    <a:srgbClr val="000000"/>
                                  </a:solidFill>
                                  <a:latin typeface="Cambria Math"/>
                                </a:rPr>
                                <m:t>69,910/0.7</m:t>
                              </m:r>
                            </m:e>
                          </m:d>
                          <m:d>
                            <m:dPr>
                              <m:ctrlPr>
                                <a:rPr kumimoji="1" lang="en-US" sz="1600" b="0" i="1" smtClean="0">
                                  <a:solidFill>
                                    <a:srgbClr val="000000"/>
                                  </a:solidFill>
                                  <a:latin typeface="Cambria Math" panose="02040503050406030204" pitchFamily="18" charset="0"/>
                                </a:rPr>
                              </m:ctrlPr>
                            </m:dPr>
                            <m:e>
                              <m:r>
                                <a:rPr kumimoji="1" lang="en-US" sz="1600" b="0" i="1" smtClean="0">
                                  <a:solidFill>
                                    <a:srgbClr val="000000"/>
                                  </a:solidFill>
                                  <a:latin typeface="Cambria Math"/>
                                </a:rPr>
                                <m:t>0.7</m:t>
                              </m:r>
                            </m:e>
                          </m:d>
                          <m:r>
                            <a:rPr kumimoji="1" lang="en-US" sz="1600" b="0" i="1" smtClean="0">
                              <a:solidFill>
                                <a:srgbClr val="000000"/>
                              </a:solidFill>
                              <a:latin typeface="Cambria Math"/>
                            </a:rPr>
                            <m:t>−</m:t>
                          </m:r>
                          <m:d>
                            <m:dPr>
                              <m:ctrlPr>
                                <a:rPr kumimoji="1" lang="en-US" sz="1600" b="0" i="1" smtClean="0">
                                  <a:solidFill>
                                    <a:srgbClr val="000000"/>
                                  </a:solidFill>
                                  <a:latin typeface="Cambria Math" panose="02040503050406030204" pitchFamily="18" charset="0"/>
                                </a:rPr>
                              </m:ctrlPr>
                            </m:dPr>
                            <m:e>
                              <m:r>
                                <a:rPr kumimoji="1" lang="en-US" sz="1600" b="0" i="1" smtClean="0">
                                  <a:solidFill>
                                    <a:srgbClr val="000000"/>
                                  </a:solidFill>
                                  <a:latin typeface="Cambria Math"/>
                                </a:rPr>
                                <m:t>0.531</m:t>
                              </m:r>
                            </m:e>
                          </m:d>
                          <m:d>
                            <m:dPr>
                              <m:ctrlPr>
                                <a:rPr kumimoji="1" lang="en-US" sz="1600" b="0" i="1" smtClean="0">
                                  <a:solidFill>
                                    <a:srgbClr val="000000"/>
                                  </a:solidFill>
                                  <a:latin typeface="Cambria Math" panose="02040503050406030204" pitchFamily="18" charset="0"/>
                                </a:rPr>
                              </m:ctrlPr>
                            </m:dPr>
                            <m:e>
                              <m:r>
                                <a:rPr kumimoji="1" lang="en-US" sz="1600" b="0" i="1" smtClean="0">
                                  <a:solidFill>
                                    <a:srgbClr val="000000"/>
                                  </a:solidFill>
                                  <a:latin typeface="Cambria Math"/>
                                </a:rPr>
                                <m:t>9,016</m:t>
                              </m:r>
                            </m:e>
                          </m:d>
                        </m:num>
                        <m:den>
                          <m:r>
                            <a:rPr kumimoji="1" lang="en-US" sz="1600" b="0" i="1" smtClean="0">
                              <a:solidFill>
                                <a:srgbClr val="000000"/>
                              </a:solidFill>
                              <a:latin typeface="Cambria Math"/>
                            </a:rPr>
                            <m:t>6</m:t>
                          </m:r>
                        </m:den>
                      </m:f>
                      <m:r>
                        <a:rPr kumimoji="1" lang="en-US" sz="1600" b="0" i="1" smtClean="0">
                          <a:solidFill>
                            <a:srgbClr val="000000"/>
                          </a:solidFill>
                          <a:latin typeface="Cambria Math"/>
                        </a:rPr>
                        <m:t>=10,854</m:t>
                      </m:r>
                      <m:r>
                        <a:rPr kumimoji="1" lang="en-US" sz="1600" b="0" i="1" smtClean="0">
                          <a:solidFill>
                            <a:srgbClr val="000000"/>
                          </a:solidFill>
                          <a:latin typeface="Cambria Math"/>
                        </a:rPr>
                        <m:t>𝑙𝑏𝑠</m:t>
                      </m:r>
                    </m:oMath>
                  </m:oMathPara>
                </a14:m>
                <a:endParaRPr kumimoji="1" lang="en-US" sz="1600" dirty="0">
                  <a:solidFill>
                    <a:srgbClr val="000000"/>
                  </a:solidFill>
                  <a:latin typeface="Georgia" panose="02040502050405020303" pitchFamily="18" charset="0"/>
                </a:endParaRPr>
              </a:p>
            </p:txBody>
          </p:sp>
        </mc:Choice>
        <mc:Fallback xmlns="">
          <p:sp>
            <p:nvSpPr>
              <p:cNvPr id="10" name="TextBox 9"/>
              <p:cNvSpPr txBox="1">
                <a:spLocks noRot="1" noChangeAspect="1" noMove="1" noResize="1" noEditPoints="1" noAdjustHandles="1" noChangeArrowheads="1" noChangeShapeType="1" noTextEdit="1"/>
              </p:cNvSpPr>
              <p:nvPr/>
            </p:nvSpPr>
            <p:spPr bwMode="auto">
              <a:xfrm>
                <a:off x="79755" y="5537200"/>
                <a:ext cx="5194990" cy="570209"/>
              </a:xfrm>
              <a:prstGeom prst="rect">
                <a:avLst/>
              </a:prstGeom>
              <a:blipFill rotWithShape="0">
                <a:blip r:embed="rId8"/>
                <a:stretch>
                  <a:fillRect/>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p:sp>
        <p:nvSpPr>
          <p:cNvPr id="12" name="TextBox 11"/>
          <p:cNvSpPr txBox="1"/>
          <p:nvPr/>
        </p:nvSpPr>
        <p:spPr bwMode="auto">
          <a:xfrm>
            <a:off x="8209915" y="4581092"/>
            <a:ext cx="715645" cy="276987"/>
          </a:xfrm>
          <a:prstGeom prst="rect">
            <a:avLst/>
          </a:prstGeom>
          <a:solidFill>
            <a:srgbClr val="FFFFFF"/>
          </a:solidFill>
          <a:ln>
            <a:noFill/>
          </a:ln>
          <a:extLst/>
        </p:spPr>
        <p:txBody>
          <a:bodyPr wrap="square" lIns="91429" tIns="45714" rIns="91429" bIns="45714" rtlCol="0">
            <a:spAutoFit/>
          </a:bodyPr>
          <a:lstStyle/>
          <a:p>
            <a:r>
              <a:rPr kumimoji="1" lang="en-US" sz="1200" dirty="0" smtClean="0">
                <a:solidFill>
                  <a:srgbClr val="000000"/>
                </a:solidFill>
                <a:latin typeface="Georgia" panose="02040502050405020303" pitchFamily="18" charset="0"/>
              </a:rPr>
              <a:t>8 </a:t>
            </a:r>
            <a:r>
              <a:rPr kumimoji="1" lang="en-US" sz="1200" dirty="0" err="1" smtClean="0">
                <a:solidFill>
                  <a:srgbClr val="000000"/>
                </a:solidFill>
                <a:latin typeface="Georgia" panose="02040502050405020303" pitchFamily="18" charset="0"/>
              </a:rPr>
              <a:t>ft</a:t>
            </a:r>
            <a:endParaRPr kumimoji="1" lang="en-US" sz="1200" dirty="0">
              <a:solidFill>
                <a:srgbClr val="000000"/>
              </a:solidFill>
              <a:latin typeface="Georgia" panose="02040502050405020303" pitchFamily="18" charset="0"/>
            </a:endParaRPr>
          </a:p>
        </p:txBody>
      </p:sp>
    </p:spTree>
    <p:custDataLst>
      <p:tags r:id="rId1"/>
    </p:custDataLst>
    <p:extLst>
      <p:ext uri="{BB962C8B-B14F-4D97-AF65-F5344CB8AC3E}">
        <p14:creationId xmlns:p14="http://schemas.microsoft.com/office/powerpoint/2010/main" val="1606253678"/>
      </p:ext>
    </p:extLst>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ounded Rectangle 10"/>
          <p:cNvSpPr/>
          <p:nvPr/>
        </p:nvSpPr>
        <p:spPr>
          <a:xfrm>
            <a:off x="458788" y="1352550"/>
            <a:ext cx="4354512" cy="2406650"/>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a:p>
        </p:txBody>
      </p:sp>
      <p:sp>
        <p:nvSpPr>
          <p:cNvPr id="2" name="Title 1"/>
          <p:cNvSpPr>
            <a:spLocks noGrp="1"/>
          </p:cNvSpPr>
          <p:nvPr>
            <p:ph type="title"/>
          </p:nvPr>
        </p:nvSpPr>
        <p:spPr/>
        <p:txBody>
          <a:bodyPr/>
          <a:lstStyle/>
          <a:p>
            <a:r>
              <a:rPr lang="en-US" dirty="0"/>
              <a:t>Calculate End Stud/Post Compression Forces</a:t>
            </a:r>
          </a:p>
        </p:txBody>
      </p:sp>
      <p:pic>
        <p:nvPicPr>
          <p:cNvPr id="5" name="Content Placeholder 4"/>
          <p:cNvPicPr>
            <a:picLocks noGrp="1" noChangeAspect="1"/>
          </p:cNvPicPr>
          <p:nvPr>
            <p:ph idx="10"/>
          </p:nvPr>
        </p:nvPicPr>
        <p:blipFill>
          <a:blip r:embed="rId4" cstate="print">
            <a:extLst>
              <a:ext uri="{28A0092B-C50C-407E-A947-70E740481C1C}">
                <a14:useLocalDpi xmlns:a14="http://schemas.microsoft.com/office/drawing/2010/main" val="0"/>
              </a:ext>
            </a:extLst>
          </a:blip>
          <a:stretch>
            <a:fillRect/>
          </a:stretch>
        </p:blipFill>
        <p:spPr>
          <a:xfrm>
            <a:off x="4992376" y="1106177"/>
            <a:ext cx="4621524" cy="4621524"/>
          </a:xfrm>
        </p:spPr>
      </p:pic>
      <mc:AlternateContent xmlns:mc="http://schemas.openxmlformats.org/markup-compatibility/2006" xmlns:a14="http://schemas.microsoft.com/office/drawing/2010/main">
        <mc:Choice Requires="a14">
          <p:sp>
            <p:nvSpPr>
              <p:cNvPr id="6" name="TextBox 5"/>
              <p:cNvSpPr txBox="1"/>
              <p:nvPr/>
            </p:nvSpPr>
            <p:spPr bwMode="auto">
              <a:xfrm>
                <a:off x="732545" y="2555875"/>
                <a:ext cx="3735039" cy="689728"/>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a14:m>
                  <m:oMathPara xmlns:m="http://schemas.openxmlformats.org/officeDocument/2006/math">
                    <m:oMathParaPr>
                      <m:jc m:val="centerGroup"/>
                    </m:oMathParaPr>
                    <m:oMath xmlns:m="http://schemas.openxmlformats.org/officeDocument/2006/math">
                      <m:r>
                        <a:rPr kumimoji="1" lang="en-US" sz="2000" b="0" i="1" smtClean="0">
                          <a:solidFill>
                            <a:srgbClr val="000000"/>
                          </a:solidFill>
                          <a:latin typeface="Cambria Math"/>
                        </a:rPr>
                        <m:t>𝐶</m:t>
                      </m:r>
                      <m:r>
                        <a:rPr kumimoji="1" lang="en-US" sz="2000" b="0" i="1" smtClean="0">
                          <a:solidFill>
                            <a:srgbClr val="000000"/>
                          </a:solidFill>
                          <a:latin typeface="Cambria Math"/>
                        </a:rPr>
                        <m:t>=</m:t>
                      </m:r>
                      <m:f>
                        <m:fPr>
                          <m:ctrlPr>
                            <a:rPr kumimoji="1" lang="en-US" sz="2000" b="0" i="1" smtClean="0">
                              <a:solidFill>
                                <a:srgbClr val="000000"/>
                              </a:solidFill>
                              <a:latin typeface="Cambria Math" panose="02040503050406030204" pitchFamily="18" charset="0"/>
                            </a:rPr>
                          </m:ctrlPr>
                        </m:fPr>
                        <m:num>
                          <m:d>
                            <m:dPr>
                              <m:ctrlPr>
                                <a:rPr kumimoji="1" lang="en-US" sz="2000" i="1">
                                  <a:solidFill>
                                    <a:srgbClr val="000000"/>
                                  </a:solidFill>
                                  <a:latin typeface="Cambria Math" panose="02040503050406030204" pitchFamily="18" charset="0"/>
                                </a:rPr>
                              </m:ctrlPr>
                            </m:dPr>
                            <m:e>
                              <m:sSub>
                                <m:sSubPr>
                                  <m:ctrlPr>
                                    <a:rPr kumimoji="1" lang="en-US" sz="2000" i="1">
                                      <a:solidFill>
                                        <a:srgbClr val="000000"/>
                                      </a:solidFill>
                                      <a:latin typeface="Cambria Math" panose="02040503050406030204" pitchFamily="18" charset="0"/>
                                    </a:rPr>
                                  </m:ctrlPr>
                                </m:sSubPr>
                                <m:e>
                                  <m:r>
                                    <a:rPr kumimoji="1" lang="en-US" sz="2000" b="0" i="1" smtClean="0">
                                      <a:solidFill>
                                        <a:srgbClr val="000000"/>
                                      </a:solidFill>
                                      <a:latin typeface="Cambria Math"/>
                                    </a:rPr>
                                    <m:t>𝑀</m:t>
                                  </m:r>
                                </m:e>
                                <m:sub>
                                  <m:r>
                                    <a:rPr kumimoji="1" lang="en-US" sz="2000" b="0" i="1" smtClean="0">
                                      <a:solidFill>
                                        <a:srgbClr val="000000"/>
                                      </a:solidFill>
                                      <a:latin typeface="Cambria Math"/>
                                    </a:rPr>
                                    <m:t>𝑂𝑇</m:t>
                                  </m:r>
                                </m:sub>
                              </m:sSub>
                            </m:e>
                          </m:d>
                          <m:d>
                            <m:dPr>
                              <m:ctrlPr>
                                <a:rPr kumimoji="1" lang="en-US" sz="2000" i="1">
                                  <a:solidFill>
                                    <a:srgbClr val="000000"/>
                                  </a:solidFill>
                                  <a:latin typeface="Cambria Math" panose="02040503050406030204" pitchFamily="18" charset="0"/>
                                </a:rPr>
                              </m:ctrlPr>
                            </m:dPr>
                            <m:e>
                              <m:r>
                                <a:rPr kumimoji="1" lang="en-US" sz="2000" i="1">
                                  <a:solidFill>
                                    <a:srgbClr val="000000"/>
                                  </a:solidFill>
                                  <a:latin typeface="Cambria Math"/>
                                </a:rPr>
                                <m:t>0.7</m:t>
                              </m:r>
                            </m:e>
                          </m:d>
                          <m:r>
                            <a:rPr kumimoji="1" lang="en-US" sz="2000" b="0" i="1" smtClean="0">
                              <a:solidFill>
                                <a:srgbClr val="000000"/>
                              </a:solidFill>
                              <a:latin typeface="Cambria Math"/>
                            </a:rPr>
                            <m:t>+</m:t>
                          </m:r>
                          <m:d>
                            <m:dPr>
                              <m:ctrlPr>
                                <a:rPr kumimoji="1" lang="en-US" sz="2000" i="1">
                                  <a:solidFill>
                                    <a:srgbClr val="000000"/>
                                  </a:solidFill>
                                  <a:latin typeface="Cambria Math" panose="02040503050406030204" pitchFamily="18" charset="0"/>
                                </a:rPr>
                              </m:ctrlPr>
                            </m:dPr>
                            <m:e>
                              <m:r>
                                <a:rPr kumimoji="1" lang="en-US" sz="2000" b="0" i="1" smtClean="0">
                                  <a:solidFill>
                                    <a:srgbClr val="000000"/>
                                  </a:solidFill>
                                  <a:latin typeface="Cambria Math"/>
                                </a:rPr>
                                <m:t>1</m:t>
                              </m:r>
                              <m:r>
                                <a:rPr kumimoji="1" lang="en-US" sz="2000" i="1">
                                  <a:solidFill>
                                    <a:srgbClr val="000000"/>
                                  </a:solidFill>
                                  <a:latin typeface="Cambria Math"/>
                                </a:rPr>
                                <m:t>.</m:t>
                              </m:r>
                              <m:r>
                                <a:rPr kumimoji="1" lang="en-US" sz="2000" b="0" i="1" smtClean="0">
                                  <a:solidFill>
                                    <a:srgbClr val="000000"/>
                                  </a:solidFill>
                                  <a:latin typeface="Cambria Math"/>
                                </a:rPr>
                                <m:t>068</m:t>
                              </m:r>
                            </m:e>
                          </m:d>
                          <m:d>
                            <m:dPr>
                              <m:ctrlPr>
                                <a:rPr kumimoji="1" lang="en-US" sz="2000" i="1">
                                  <a:solidFill>
                                    <a:srgbClr val="000000"/>
                                  </a:solidFill>
                                  <a:latin typeface="Cambria Math" panose="02040503050406030204" pitchFamily="18" charset="0"/>
                                </a:rPr>
                              </m:ctrlPr>
                            </m:dPr>
                            <m:e>
                              <m:sSub>
                                <m:sSubPr>
                                  <m:ctrlPr>
                                    <a:rPr kumimoji="1" lang="en-US" sz="2000" i="1">
                                      <a:solidFill>
                                        <a:srgbClr val="000000"/>
                                      </a:solidFill>
                                      <a:latin typeface="Cambria Math" panose="02040503050406030204" pitchFamily="18" charset="0"/>
                                    </a:rPr>
                                  </m:ctrlPr>
                                </m:sSubPr>
                                <m:e>
                                  <m:r>
                                    <a:rPr kumimoji="1" lang="en-US" sz="2000" b="0" i="1" smtClean="0">
                                      <a:solidFill>
                                        <a:srgbClr val="000000"/>
                                      </a:solidFill>
                                      <a:latin typeface="Cambria Math"/>
                                    </a:rPr>
                                    <m:t>𝑀</m:t>
                                  </m:r>
                                </m:e>
                                <m:sub>
                                  <m:r>
                                    <a:rPr kumimoji="1" lang="en-US" sz="2000" b="0" i="1" smtClean="0">
                                      <a:solidFill>
                                        <a:srgbClr val="000000"/>
                                      </a:solidFill>
                                      <a:latin typeface="Cambria Math"/>
                                    </a:rPr>
                                    <m:t>𝑅</m:t>
                                  </m:r>
                                </m:sub>
                              </m:sSub>
                            </m:e>
                          </m:d>
                          <m:r>
                            <m:rPr>
                              <m:nor/>
                            </m:rPr>
                            <a:rPr kumimoji="1" lang="en-US" sz="2000" dirty="0">
                              <a:solidFill>
                                <a:srgbClr val="000000"/>
                              </a:solidFill>
                              <a:latin typeface="Georgia" panose="02040502050405020303" pitchFamily="18" charset="0"/>
                            </a:rPr>
                            <m:t> </m:t>
                          </m:r>
                        </m:num>
                        <m:den>
                          <m:r>
                            <a:rPr kumimoji="1" lang="en-US" sz="2000" b="0" i="1" smtClean="0">
                              <a:solidFill>
                                <a:srgbClr val="000000"/>
                              </a:solidFill>
                              <a:latin typeface="Cambria Math"/>
                            </a:rPr>
                            <m:t>𝐿𝑒𝑣𝑒𝑟</m:t>
                          </m:r>
                          <m:r>
                            <a:rPr kumimoji="1" lang="en-US" sz="2000" b="0" i="1" smtClean="0">
                              <a:solidFill>
                                <a:srgbClr val="000000"/>
                              </a:solidFill>
                              <a:latin typeface="Cambria Math"/>
                            </a:rPr>
                            <m:t> </m:t>
                          </m:r>
                          <m:r>
                            <a:rPr kumimoji="1" lang="en-US" sz="2000" b="0" i="1" smtClean="0">
                              <a:solidFill>
                                <a:srgbClr val="000000"/>
                              </a:solidFill>
                              <a:latin typeface="Cambria Math"/>
                            </a:rPr>
                            <m:t>𝐴𝑟𝑚</m:t>
                          </m:r>
                        </m:den>
                      </m:f>
                    </m:oMath>
                  </m:oMathPara>
                </a14:m>
                <a:endParaRPr kumimoji="1" lang="en-US" sz="2000" dirty="0">
                  <a:solidFill>
                    <a:srgbClr val="000000"/>
                  </a:solidFill>
                  <a:latin typeface="Georgia" panose="02040502050405020303" pitchFamily="18" charset="0"/>
                </a:endParaRPr>
              </a:p>
            </p:txBody>
          </p:sp>
        </mc:Choice>
        <mc:Fallback xmlns="">
          <p:sp>
            <p:nvSpPr>
              <p:cNvPr id="6" name="TextBox 5"/>
              <p:cNvSpPr txBox="1">
                <a:spLocks noRot="1" noChangeAspect="1" noMove="1" noResize="1" noEditPoints="1" noAdjustHandles="1" noChangeArrowheads="1" noChangeShapeType="1" noTextEdit="1"/>
              </p:cNvSpPr>
              <p:nvPr/>
            </p:nvSpPr>
            <p:spPr bwMode="auto">
              <a:xfrm>
                <a:off x="732545" y="2555875"/>
                <a:ext cx="3735039" cy="689728"/>
              </a:xfrm>
              <a:prstGeom prst="rect">
                <a:avLst/>
              </a:prstGeom>
              <a:blipFill rotWithShape="0">
                <a:blip r:embed="rId5"/>
                <a:stretch>
                  <a:fillRect/>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p:sp>
        <p:nvSpPr>
          <p:cNvPr id="7" name="TextBox 6"/>
          <p:cNvSpPr txBox="1"/>
          <p:nvPr/>
        </p:nvSpPr>
        <p:spPr bwMode="auto">
          <a:xfrm>
            <a:off x="1007008" y="1715776"/>
            <a:ext cx="3186111" cy="584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29" tIns="45714" rIns="91429" bIns="45714" rtlCol="0">
            <a:spAutoFit/>
          </a:bodyPr>
          <a:lstStyle/>
          <a:p>
            <a:pPr algn="ctr"/>
            <a:r>
              <a:rPr kumimoji="1" lang="en-US" sz="1600" dirty="0" smtClean="0">
                <a:solidFill>
                  <a:schemeClr val="bg2"/>
                </a:solidFill>
                <a:latin typeface="Arial" panose="020B0604020202020204" pitchFamily="34" charset="0"/>
                <a:cs typeface="Arial" panose="020B0604020202020204" pitchFamily="34" charset="0"/>
              </a:rPr>
              <a:t>As floor joists are parallel to this shear wall…</a:t>
            </a:r>
            <a:endParaRPr kumimoji="1" lang="en-US" sz="1600" dirty="0">
              <a:solidFill>
                <a:schemeClr val="bg2"/>
              </a:solidFill>
              <a:latin typeface="Arial" panose="020B0604020202020204" pitchFamily="34" charset="0"/>
              <a:cs typeface="Arial" panose="020B0604020202020204" pitchFamily="34" charset="0"/>
            </a:endParaRPr>
          </a:p>
        </p:txBody>
      </p:sp>
      <mc:AlternateContent xmlns:mc="http://schemas.openxmlformats.org/markup-compatibility/2006" xmlns:a14="http://schemas.microsoft.com/office/drawing/2010/main">
        <mc:Choice Requires="a14">
          <p:sp>
            <p:nvSpPr>
              <p:cNvPr id="8" name="TextBox 7"/>
              <p:cNvSpPr txBox="1"/>
              <p:nvPr/>
            </p:nvSpPr>
            <p:spPr bwMode="auto">
              <a:xfrm>
                <a:off x="146342" y="4114800"/>
                <a:ext cx="5315792" cy="570209"/>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a14:m>
                  <m:oMathPara xmlns:m="http://schemas.openxmlformats.org/officeDocument/2006/math">
                    <m:oMathParaPr>
                      <m:jc m:val="centerGroup"/>
                    </m:oMathParaPr>
                    <m:oMath xmlns:m="http://schemas.openxmlformats.org/officeDocument/2006/math">
                      <m:sSub>
                        <m:sSubPr>
                          <m:ctrlPr>
                            <a:rPr kumimoji="1" lang="en-US" sz="1600" i="1" smtClean="0">
                              <a:solidFill>
                                <a:srgbClr val="000000"/>
                              </a:solidFill>
                              <a:latin typeface="Cambria Math" panose="02040503050406030204" pitchFamily="18" charset="0"/>
                            </a:rPr>
                          </m:ctrlPr>
                        </m:sSubPr>
                        <m:e>
                          <m:r>
                            <a:rPr kumimoji="1" lang="en-US" sz="1600" b="0" i="1" smtClean="0">
                              <a:solidFill>
                                <a:srgbClr val="000000"/>
                              </a:solidFill>
                              <a:latin typeface="Cambria Math"/>
                            </a:rPr>
                            <m:t>𝐶𝑜𝑚𝑝</m:t>
                          </m:r>
                        </m:e>
                        <m:sub>
                          <m:r>
                            <a:rPr kumimoji="1" lang="en-US" sz="1600" b="0" i="1" smtClean="0">
                              <a:solidFill>
                                <a:srgbClr val="000000"/>
                              </a:solidFill>
                              <a:latin typeface="Cambria Math"/>
                            </a:rPr>
                            <m:t>3</m:t>
                          </m:r>
                        </m:sub>
                      </m:sSub>
                      <m:r>
                        <a:rPr kumimoji="1" lang="en-US" sz="1600" b="0" i="1" smtClean="0">
                          <a:solidFill>
                            <a:srgbClr val="000000"/>
                          </a:solidFill>
                          <a:latin typeface="Cambria Math"/>
                        </a:rPr>
                        <m:t>=</m:t>
                      </m:r>
                      <m:f>
                        <m:fPr>
                          <m:ctrlPr>
                            <a:rPr kumimoji="1" lang="en-US" sz="1600" b="0" i="1" smtClean="0">
                              <a:solidFill>
                                <a:srgbClr val="000000"/>
                              </a:solidFill>
                              <a:latin typeface="Cambria Math" panose="02040503050406030204" pitchFamily="18" charset="0"/>
                            </a:rPr>
                          </m:ctrlPr>
                        </m:fPr>
                        <m:num>
                          <m:d>
                            <m:dPr>
                              <m:ctrlPr>
                                <a:rPr kumimoji="1" lang="en-US" sz="1600" b="0" i="1" smtClean="0">
                                  <a:solidFill>
                                    <a:srgbClr val="000000"/>
                                  </a:solidFill>
                                  <a:latin typeface="Cambria Math" panose="02040503050406030204" pitchFamily="18" charset="0"/>
                                </a:rPr>
                              </m:ctrlPr>
                            </m:dPr>
                            <m:e>
                              <m:r>
                                <a:rPr kumimoji="1" lang="en-US" sz="1600" b="0" i="1" smtClean="0">
                                  <a:solidFill>
                                    <a:srgbClr val="000000"/>
                                  </a:solidFill>
                                  <a:latin typeface="Cambria Math"/>
                                </a:rPr>
                                <m:t>12,995/0.7</m:t>
                              </m:r>
                            </m:e>
                          </m:d>
                          <m:d>
                            <m:dPr>
                              <m:ctrlPr>
                                <a:rPr kumimoji="1" lang="en-US" sz="1600" b="0" i="1" smtClean="0">
                                  <a:solidFill>
                                    <a:srgbClr val="000000"/>
                                  </a:solidFill>
                                  <a:latin typeface="Cambria Math" panose="02040503050406030204" pitchFamily="18" charset="0"/>
                                </a:rPr>
                              </m:ctrlPr>
                            </m:dPr>
                            <m:e>
                              <m:r>
                                <a:rPr kumimoji="1" lang="en-US" sz="1600" b="0" i="1" smtClean="0">
                                  <a:solidFill>
                                    <a:srgbClr val="000000"/>
                                  </a:solidFill>
                                  <a:latin typeface="Cambria Math"/>
                                </a:rPr>
                                <m:t>0.7</m:t>
                              </m:r>
                            </m:e>
                          </m:d>
                          <m:r>
                            <a:rPr kumimoji="1" lang="en-US" sz="1600" b="0" i="1" smtClean="0">
                              <a:solidFill>
                                <a:srgbClr val="000000"/>
                              </a:solidFill>
                              <a:latin typeface="Cambria Math"/>
                            </a:rPr>
                            <m:t>+</m:t>
                          </m:r>
                          <m:d>
                            <m:dPr>
                              <m:ctrlPr>
                                <a:rPr kumimoji="1" lang="en-US" sz="1600" b="0" i="1" smtClean="0">
                                  <a:solidFill>
                                    <a:srgbClr val="000000"/>
                                  </a:solidFill>
                                  <a:latin typeface="Cambria Math" panose="02040503050406030204" pitchFamily="18" charset="0"/>
                                </a:rPr>
                              </m:ctrlPr>
                            </m:dPr>
                            <m:e>
                              <m:r>
                                <a:rPr kumimoji="1" lang="en-US" sz="1600" b="0" i="1" smtClean="0">
                                  <a:solidFill>
                                    <a:srgbClr val="000000"/>
                                  </a:solidFill>
                                  <a:latin typeface="Cambria Math"/>
                                </a:rPr>
                                <m:t>1.068</m:t>
                              </m:r>
                            </m:e>
                          </m:d>
                          <m:d>
                            <m:dPr>
                              <m:ctrlPr>
                                <a:rPr kumimoji="1" lang="en-US" sz="1600" b="0" i="1" smtClean="0">
                                  <a:solidFill>
                                    <a:srgbClr val="000000"/>
                                  </a:solidFill>
                                  <a:latin typeface="Cambria Math" panose="02040503050406030204" pitchFamily="18" charset="0"/>
                                </a:rPr>
                              </m:ctrlPr>
                            </m:dPr>
                            <m:e>
                              <m:r>
                                <a:rPr kumimoji="1" lang="en-US" sz="1600" b="0" i="1" smtClean="0">
                                  <a:solidFill>
                                    <a:srgbClr val="000000"/>
                                  </a:solidFill>
                                  <a:latin typeface="Cambria Math"/>
                                </a:rPr>
                                <m:t>3,234</m:t>
                              </m:r>
                            </m:e>
                          </m:d>
                        </m:num>
                        <m:den>
                          <m:r>
                            <a:rPr kumimoji="1" lang="en-US" sz="1600" b="0" i="1" smtClean="0">
                              <a:solidFill>
                                <a:srgbClr val="000000"/>
                              </a:solidFill>
                              <a:latin typeface="Cambria Math"/>
                            </a:rPr>
                            <m:t>6</m:t>
                          </m:r>
                        </m:den>
                      </m:f>
                      <m:r>
                        <a:rPr kumimoji="1" lang="en-US" sz="1600" b="0" i="1" smtClean="0">
                          <a:solidFill>
                            <a:srgbClr val="000000"/>
                          </a:solidFill>
                          <a:latin typeface="Cambria Math"/>
                        </a:rPr>
                        <m:t>=2,741</m:t>
                      </m:r>
                      <m:r>
                        <a:rPr kumimoji="1" lang="en-US" sz="1600" b="0" i="1" smtClean="0">
                          <a:solidFill>
                            <a:srgbClr val="000000"/>
                          </a:solidFill>
                          <a:latin typeface="Cambria Math"/>
                        </a:rPr>
                        <m:t>𝑙𝑏𝑠</m:t>
                      </m:r>
                    </m:oMath>
                  </m:oMathPara>
                </a14:m>
                <a:endParaRPr kumimoji="1" lang="en-US" sz="1600" dirty="0">
                  <a:solidFill>
                    <a:srgbClr val="000000"/>
                  </a:solidFill>
                  <a:latin typeface="Georgia" panose="02040502050405020303" pitchFamily="18" charset="0"/>
                </a:endParaRPr>
              </a:p>
            </p:txBody>
          </p:sp>
        </mc:Choice>
        <mc:Fallback xmlns="">
          <p:sp>
            <p:nvSpPr>
              <p:cNvPr id="8" name="TextBox 7"/>
              <p:cNvSpPr txBox="1">
                <a:spLocks noRot="1" noChangeAspect="1" noMove="1" noResize="1" noEditPoints="1" noAdjustHandles="1" noChangeArrowheads="1" noChangeShapeType="1" noTextEdit="1"/>
              </p:cNvSpPr>
              <p:nvPr/>
            </p:nvSpPr>
            <p:spPr bwMode="auto">
              <a:xfrm>
                <a:off x="146342" y="4114800"/>
                <a:ext cx="5315792" cy="570209"/>
              </a:xfrm>
              <a:prstGeom prst="rect">
                <a:avLst/>
              </a:prstGeom>
              <a:blipFill rotWithShape="0">
                <a:blip r:embed="rId6"/>
                <a:stretch>
                  <a:fillRect/>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TextBox 8"/>
              <p:cNvSpPr txBox="1"/>
              <p:nvPr/>
            </p:nvSpPr>
            <p:spPr bwMode="auto">
              <a:xfrm>
                <a:off x="151152" y="4724400"/>
                <a:ext cx="5315792" cy="570209"/>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a14:m>
                  <m:oMathPara xmlns:m="http://schemas.openxmlformats.org/officeDocument/2006/math">
                    <m:oMathParaPr>
                      <m:jc m:val="centerGroup"/>
                    </m:oMathParaPr>
                    <m:oMath xmlns:m="http://schemas.openxmlformats.org/officeDocument/2006/math">
                      <m:sSub>
                        <m:sSubPr>
                          <m:ctrlPr>
                            <a:rPr kumimoji="1" lang="en-US" sz="1600" i="1" smtClean="0">
                              <a:solidFill>
                                <a:srgbClr val="000000"/>
                              </a:solidFill>
                              <a:latin typeface="Cambria Math" panose="02040503050406030204" pitchFamily="18" charset="0"/>
                            </a:rPr>
                          </m:ctrlPr>
                        </m:sSubPr>
                        <m:e>
                          <m:r>
                            <a:rPr kumimoji="1" lang="en-US" sz="1600" b="0" i="1" smtClean="0">
                              <a:solidFill>
                                <a:srgbClr val="000000"/>
                              </a:solidFill>
                              <a:latin typeface="Cambria Math"/>
                            </a:rPr>
                            <m:t>𝐶𝑜𝑚𝑝</m:t>
                          </m:r>
                        </m:e>
                        <m:sub>
                          <m:r>
                            <a:rPr kumimoji="1" lang="en-US" sz="1600" b="0" i="1" smtClean="0">
                              <a:solidFill>
                                <a:srgbClr val="000000"/>
                              </a:solidFill>
                              <a:latin typeface="Cambria Math"/>
                            </a:rPr>
                            <m:t>2</m:t>
                          </m:r>
                        </m:sub>
                      </m:sSub>
                      <m:r>
                        <a:rPr kumimoji="1" lang="en-US" sz="1600" b="0" i="1" smtClean="0">
                          <a:solidFill>
                            <a:srgbClr val="000000"/>
                          </a:solidFill>
                          <a:latin typeface="Cambria Math"/>
                        </a:rPr>
                        <m:t>=</m:t>
                      </m:r>
                      <m:f>
                        <m:fPr>
                          <m:ctrlPr>
                            <a:rPr kumimoji="1" lang="en-US" sz="1600" b="0" i="1" smtClean="0">
                              <a:solidFill>
                                <a:srgbClr val="000000"/>
                              </a:solidFill>
                              <a:latin typeface="Cambria Math" panose="02040503050406030204" pitchFamily="18" charset="0"/>
                            </a:rPr>
                          </m:ctrlPr>
                        </m:fPr>
                        <m:num>
                          <m:d>
                            <m:dPr>
                              <m:ctrlPr>
                                <a:rPr kumimoji="1" lang="en-US" sz="1600" b="0" i="1" smtClean="0">
                                  <a:solidFill>
                                    <a:srgbClr val="000000"/>
                                  </a:solidFill>
                                  <a:latin typeface="Cambria Math" panose="02040503050406030204" pitchFamily="18" charset="0"/>
                                </a:rPr>
                              </m:ctrlPr>
                            </m:dPr>
                            <m:e>
                              <m:r>
                                <a:rPr kumimoji="1" lang="en-US" sz="1600" b="0" i="1" smtClean="0">
                                  <a:solidFill>
                                    <a:srgbClr val="000000"/>
                                  </a:solidFill>
                                  <a:latin typeface="Cambria Math"/>
                                </a:rPr>
                                <m:t>38,792/0.7</m:t>
                              </m:r>
                            </m:e>
                          </m:d>
                          <m:d>
                            <m:dPr>
                              <m:ctrlPr>
                                <a:rPr kumimoji="1" lang="en-US" sz="1600" b="0" i="1" smtClean="0">
                                  <a:solidFill>
                                    <a:srgbClr val="000000"/>
                                  </a:solidFill>
                                  <a:latin typeface="Cambria Math" panose="02040503050406030204" pitchFamily="18" charset="0"/>
                                </a:rPr>
                              </m:ctrlPr>
                            </m:dPr>
                            <m:e>
                              <m:r>
                                <a:rPr kumimoji="1" lang="en-US" sz="1600" b="0" i="1" smtClean="0">
                                  <a:solidFill>
                                    <a:srgbClr val="000000"/>
                                  </a:solidFill>
                                  <a:latin typeface="Cambria Math"/>
                                </a:rPr>
                                <m:t>0.7</m:t>
                              </m:r>
                            </m:e>
                          </m:d>
                          <m:r>
                            <a:rPr kumimoji="1" lang="en-US" sz="1600" b="0" i="1" smtClean="0">
                              <a:solidFill>
                                <a:srgbClr val="000000"/>
                              </a:solidFill>
                              <a:latin typeface="Cambria Math"/>
                            </a:rPr>
                            <m:t>+</m:t>
                          </m:r>
                          <m:d>
                            <m:dPr>
                              <m:ctrlPr>
                                <a:rPr kumimoji="1" lang="en-US" sz="1600" b="0" i="1" smtClean="0">
                                  <a:solidFill>
                                    <a:srgbClr val="000000"/>
                                  </a:solidFill>
                                  <a:latin typeface="Cambria Math" panose="02040503050406030204" pitchFamily="18" charset="0"/>
                                </a:rPr>
                              </m:ctrlPr>
                            </m:dPr>
                            <m:e>
                              <m:r>
                                <a:rPr kumimoji="1" lang="en-US" sz="1600" i="1">
                                  <a:solidFill>
                                    <a:srgbClr val="000000"/>
                                  </a:solidFill>
                                  <a:latin typeface="Cambria Math"/>
                                </a:rPr>
                                <m:t>1</m:t>
                              </m:r>
                              <m:r>
                                <a:rPr kumimoji="1" lang="en-US" sz="1600" b="0" i="1" smtClean="0">
                                  <a:solidFill>
                                    <a:srgbClr val="000000"/>
                                  </a:solidFill>
                                  <a:latin typeface="Cambria Math"/>
                                </a:rPr>
                                <m:t>.068</m:t>
                              </m:r>
                            </m:e>
                          </m:d>
                          <m:d>
                            <m:dPr>
                              <m:ctrlPr>
                                <a:rPr kumimoji="1" lang="en-US" sz="1600" b="0" i="1" smtClean="0">
                                  <a:solidFill>
                                    <a:srgbClr val="000000"/>
                                  </a:solidFill>
                                  <a:latin typeface="Cambria Math" panose="02040503050406030204" pitchFamily="18" charset="0"/>
                                </a:rPr>
                              </m:ctrlPr>
                            </m:dPr>
                            <m:e>
                              <m:r>
                                <a:rPr kumimoji="1" lang="en-US" sz="1600" b="0" i="1" smtClean="0">
                                  <a:solidFill>
                                    <a:srgbClr val="000000"/>
                                  </a:solidFill>
                                  <a:latin typeface="Cambria Math"/>
                                </a:rPr>
                                <m:t>6,125</m:t>
                              </m:r>
                            </m:e>
                          </m:d>
                        </m:num>
                        <m:den>
                          <m:r>
                            <a:rPr kumimoji="1" lang="en-US" sz="1600" b="0" i="1" smtClean="0">
                              <a:solidFill>
                                <a:srgbClr val="000000"/>
                              </a:solidFill>
                              <a:latin typeface="Cambria Math"/>
                            </a:rPr>
                            <m:t>6</m:t>
                          </m:r>
                        </m:den>
                      </m:f>
                      <m:r>
                        <a:rPr kumimoji="1" lang="en-US" sz="1600" b="0" i="1" smtClean="0">
                          <a:solidFill>
                            <a:srgbClr val="000000"/>
                          </a:solidFill>
                          <a:latin typeface="Cambria Math"/>
                        </a:rPr>
                        <m:t>=7,556</m:t>
                      </m:r>
                      <m:r>
                        <a:rPr kumimoji="1" lang="en-US" sz="1600" b="0" i="1" smtClean="0">
                          <a:solidFill>
                            <a:srgbClr val="000000"/>
                          </a:solidFill>
                          <a:latin typeface="Cambria Math"/>
                        </a:rPr>
                        <m:t>𝑙𝑏𝑠</m:t>
                      </m:r>
                    </m:oMath>
                  </m:oMathPara>
                </a14:m>
                <a:endParaRPr kumimoji="1" lang="en-US" sz="1600" dirty="0">
                  <a:solidFill>
                    <a:srgbClr val="000000"/>
                  </a:solidFill>
                  <a:latin typeface="Georgia" panose="02040502050405020303" pitchFamily="18" charset="0"/>
                </a:endParaRPr>
              </a:p>
            </p:txBody>
          </p:sp>
        </mc:Choice>
        <mc:Fallback xmlns="">
          <p:sp>
            <p:nvSpPr>
              <p:cNvPr id="9" name="TextBox 8"/>
              <p:cNvSpPr txBox="1">
                <a:spLocks noRot="1" noChangeAspect="1" noMove="1" noResize="1" noEditPoints="1" noAdjustHandles="1" noChangeArrowheads="1" noChangeShapeType="1" noTextEdit="1"/>
              </p:cNvSpPr>
              <p:nvPr/>
            </p:nvSpPr>
            <p:spPr bwMode="auto">
              <a:xfrm>
                <a:off x="151152" y="4724400"/>
                <a:ext cx="5315792" cy="570209"/>
              </a:xfrm>
              <a:prstGeom prst="rect">
                <a:avLst/>
              </a:prstGeom>
              <a:blipFill rotWithShape="0">
                <a:blip r:embed="rId7"/>
                <a:stretch>
                  <a:fillRect/>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 name="TextBox 9"/>
              <p:cNvSpPr txBox="1"/>
              <p:nvPr/>
            </p:nvSpPr>
            <p:spPr bwMode="auto">
              <a:xfrm>
                <a:off x="151151" y="5334000"/>
                <a:ext cx="5424861" cy="570209"/>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a14:m>
                  <m:oMathPara xmlns:m="http://schemas.openxmlformats.org/officeDocument/2006/math">
                    <m:oMathParaPr>
                      <m:jc m:val="centerGroup"/>
                    </m:oMathParaPr>
                    <m:oMath xmlns:m="http://schemas.openxmlformats.org/officeDocument/2006/math">
                      <m:sSub>
                        <m:sSubPr>
                          <m:ctrlPr>
                            <a:rPr kumimoji="1" lang="en-US" sz="1600" i="1" smtClean="0">
                              <a:solidFill>
                                <a:srgbClr val="000000"/>
                              </a:solidFill>
                              <a:latin typeface="Cambria Math" panose="02040503050406030204" pitchFamily="18" charset="0"/>
                            </a:rPr>
                          </m:ctrlPr>
                        </m:sSubPr>
                        <m:e>
                          <m:r>
                            <a:rPr kumimoji="1" lang="en-US" sz="1600" b="0" i="1" smtClean="0">
                              <a:solidFill>
                                <a:srgbClr val="000000"/>
                              </a:solidFill>
                              <a:latin typeface="Cambria Math"/>
                            </a:rPr>
                            <m:t>𝐶𝑜𝑚𝑝</m:t>
                          </m:r>
                        </m:e>
                        <m:sub>
                          <m:r>
                            <a:rPr kumimoji="1" lang="en-US" sz="1600" b="0" i="1" smtClean="0">
                              <a:solidFill>
                                <a:srgbClr val="000000"/>
                              </a:solidFill>
                              <a:latin typeface="Cambria Math"/>
                            </a:rPr>
                            <m:t>1</m:t>
                          </m:r>
                        </m:sub>
                      </m:sSub>
                      <m:r>
                        <a:rPr kumimoji="1" lang="en-US" sz="1600" b="0" i="1" smtClean="0">
                          <a:solidFill>
                            <a:srgbClr val="000000"/>
                          </a:solidFill>
                          <a:latin typeface="Cambria Math"/>
                        </a:rPr>
                        <m:t>=</m:t>
                      </m:r>
                      <m:f>
                        <m:fPr>
                          <m:ctrlPr>
                            <a:rPr kumimoji="1" lang="en-US" sz="1600" b="0" i="1" smtClean="0">
                              <a:solidFill>
                                <a:srgbClr val="000000"/>
                              </a:solidFill>
                              <a:latin typeface="Cambria Math" panose="02040503050406030204" pitchFamily="18" charset="0"/>
                            </a:rPr>
                          </m:ctrlPr>
                        </m:fPr>
                        <m:num>
                          <m:d>
                            <m:dPr>
                              <m:ctrlPr>
                                <a:rPr kumimoji="1" lang="en-US" sz="1600" b="0" i="1" smtClean="0">
                                  <a:solidFill>
                                    <a:srgbClr val="000000"/>
                                  </a:solidFill>
                                  <a:latin typeface="Cambria Math" panose="02040503050406030204" pitchFamily="18" charset="0"/>
                                </a:rPr>
                              </m:ctrlPr>
                            </m:dPr>
                            <m:e>
                              <m:r>
                                <a:rPr kumimoji="1" lang="en-US" sz="1600" b="0" i="1" smtClean="0">
                                  <a:solidFill>
                                    <a:srgbClr val="000000"/>
                                  </a:solidFill>
                                  <a:latin typeface="Cambria Math"/>
                                </a:rPr>
                                <m:t>69,910/0.7</m:t>
                              </m:r>
                            </m:e>
                          </m:d>
                          <m:d>
                            <m:dPr>
                              <m:ctrlPr>
                                <a:rPr kumimoji="1" lang="en-US" sz="1600" b="0" i="1" smtClean="0">
                                  <a:solidFill>
                                    <a:srgbClr val="000000"/>
                                  </a:solidFill>
                                  <a:latin typeface="Cambria Math" panose="02040503050406030204" pitchFamily="18" charset="0"/>
                                </a:rPr>
                              </m:ctrlPr>
                            </m:dPr>
                            <m:e>
                              <m:r>
                                <a:rPr kumimoji="1" lang="en-US" sz="1600" b="0" i="1" smtClean="0">
                                  <a:solidFill>
                                    <a:srgbClr val="000000"/>
                                  </a:solidFill>
                                  <a:latin typeface="Cambria Math"/>
                                </a:rPr>
                                <m:t>0.7</m:t>
                              </m:r>
                            </m:e>
                          </m:d>
                          <m:r>
                            <a:rPr kumimoji="1" lang="en-US" sz="1600" b="0" i="1" smtClean="0">
                              <a:solidFill>
                                <a:srgbClr val="000000"/>
                              </a:solidFill>
                              <a:latin typeface="Cambria Math"/>
                            </a:rPr>
                            <m:t>+</m:t>
                          </m:r>
                          <m:d>
                            <m:dPr>
                              <m:ctrlPr>
                                <a:rPr kumimoji="1" lang="en-US" sz="1600" b="0" i="1" smtClean="0">
                                  <a:solidFill>
                                    <a:srgbClr val="000000"/>
                                  </a:solidFill>
                                  <a:latin typeface="Cambria Math" panose="02040503050406030204" pitchFamily="18" charset="0"/>
                                </a:rPr>
                              </m:ctrlPr>
                            </m:dPr>
                            <m:e>
                              <m:r>
                                <a:rPr kumimoji="1" lang="en-US" sz="1600" i="1">
                                  <a:solidFill>
                                    <a:srgbClr val="000000"/>
                                  </a:solidFill>
                                  <a:latin typeface="Cambria Math"/>
                                </a:rPr>
                                <m:t>1</m:t>
                              </m:r>
                              <m:r>
                                <a:rPr kumimoji="1" lang="en-US" sz="1600" b="0" i="1" smtClean="0">
                                  <a:solidFill>
                                    <a:srgbClr val="000000"/>
                                  </a:solidFill>
                                  <a:latin typeface="Cambria Math"/>
                                </a:rPr>
                                <m:t>.068</m:t>
                              </m:r>
                            </m:e>
                          </m:d>
                          <m:d>
                            <m:dPr>
                              <m:ctrlPr>
                                <a:rPr kumimoji="1" lang="en-US" sz="1600" b="0" i="1" smtClean="0">
                                  <a:solidFill>
                                    <a:srgbClr val="000000"/>
                                  </a:solidFill>
                                  <a:latin typeface="Cambria Math" panose="02040503050406030204" pitchFamily="18" charset="0"/>
                                </a:rPr>
                              </m:ctrlPr>
                            </m:dPr>
                            <m:e>
                              <m:r>
                                <a:rPr kumimoji="1" lang="en-US" sz="1600" b="0" i="1" smtClean="0">
                                  <a:solidFill>
                                    <a:srgbClr val="000000"/>
                                  </a:solidFill>
                                  <a:latin typeface="Cambria Math"/>
                                </a:rPr>
                                <m:t>9,016</m:t>
                              </m:r>
                            </m:e>
                          </m:d>
                        </m:num>
                        <m:den>
                          <m:r>
                            <a:rPr kumimoji="1" lang="en-US" sz="1600" b="0" i="1" smtClean="0">
                              <a:solidFill>
                                <a:srgbClr val="000000"/>
                              </a:solidFill>
                              <a:latin typeface="Cambria Math"/>
                            </a:rPr>
                            <m:t>6</m:t>
                          </m:r>
                        </m:den>
                      </m:f>
                      <m:r>
                        <a:rPr kumimoji="1" lang="en-US" sz="1600" b="0" i="1" smtClean="0">
                          <a:solidFill>
                            <a:srgbClr val="000000"/>
                          </a:solidFill>
                          <a:latin typeface="Cambria Math"/>
                        </a:rPr>
                        <m:t>=13,257</m:t>
                      </m:r>
                      <m:r>
                        <a:rPr kumimoji="1" lang="en-US" sz="1600" b="0" i="1" smtClean="0">
                          <a:solidFill>
                            <a:srgbClr val="000000"/>
                          </a:solidFill>
                          <a:latin typeface="Cambria Math"/>
                        </a:rPr>
                        <m:t>𝑙𝑏𝑠</m:t>
                      </m:r>
                    </m:oMath>
                  </m:oMathPara>
                </a14:m>
                <a:endParaRPr kumimoji="1" lang="en-US" sz="1600" dirty="0">
                  <a:solidFill>
                    <a:srgbClr val="000000"/>
                  </a:solidFill>
                  <a:latin typeface="Georgia" panose="02040502050405020303" pitchFamily="18" charset="0"/>
                </a:endParaRPr>
              </a:p>
            </p:txBody>
          </p:sp>
        </mc:Choice>
        <mc:Fallback xmlns="">
          <p:sp>
            <p:nvSpPr>
              <p:cNvPr id="10" name="TextBox 9"/>
              <p:cNvSpPr txBox="1">
                <a:spLocks noRot="1" noChangeAspect="1" noMove="1" noResize="1" noEditPoints="1" noAdjustHandles="1" noChangeArrowheads="1" noChangeShapeType="1" noTextEdit="1"/>
              </p:cNvSpPr>
              <p:nvPr/>
            </p:nvSpPr>
            <p:spPr bwMode="auto">
              <a:xfrm>
                <a:off x="151151" y="5334000"/>
                <a:ext cx="5424861" cy="570209"/>
              </a:xfrm>
              <a:prstGeom prst="rect">
                <a:avLst/>
              </a:prstGeom>
              <a:blipFill rotWithShape="0">
                <a:blip r:embed="rId8"/>
                <a:stretch>
                  <a:fillRect/>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p:sp>
        <p:nvSpPr>
          <p:cNvPr id="12" name="TextBox 11"/>
          <p:cNvSpPr txBox="1"/>
          <p:nvPr/>
        </p:nvSpPr>
        <p:spPr bwMode="auto">
          <a:xfrm>
            <a:off x="2975769" y="5826140"/>
            <a:ext cx="3186111" cy="307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29" tIns="45714" rIns="91429" bIns="45714" rtlCol="0">
            <a:spAutoFit/>
          </a:bodyPr>
          <a:lstStyle/>
          <a:p>
            <a:pPr algn="ctr"/>
            <a:r>
              <a:rPr kumimoji="1" lang="en-US" sz="1400" dirty="0" smtClean="0">
                <a:solidFill>
                  <a:schemeClr val="bg2"/>
                </a:solidFill>
                <a:latin typeface="Arial" panose="020B0604020202020204" pitchFamily="34" charset="0"/>
                <a:cs typeface="Arial" panose="020B0604020202020204" pitchFamily="34" charset="0"/>
              </a:rPr>
              <a:t>*not including live loads</a:t>
            </a:r>
            <a:endParaRPr kumimoji="1" lang="en-US" sz="1400" dirty="0">
              <a:solidFill>
                <a:schemeClr val="bg2"/>
              </a:solidFill>
              <a:latin typeface="Arial" panose="020B0604020202020204" pitchFamily="34" charset="0"/>
              <a:cs typeface="Arial" panose="020B0604020202020204" pitchFamily="34" charset="0"/>
            </a:endParaRPr>
          </a:p>
        </p:txBody>
      </p:sp>
      <p:sp>
        <p:nvSpPr>
          <p:cNvPr id="13" name="TextBox 12"/>
          <p:cNvSpPr txBox="1"/>
          <p:nvPr/>
        </p:nvSpPr>
        <p:spPr bwMode="auto">
          <a:xfrm>
            <a:off x="8209915" y="4581092"/>
            <a:ext cx="715645" cy="276987"/>
          </a:xfrm>
          <a:prstGeom prst="rect">
            <a:avLst/>
          </a:prstGeom>
          <a:solidFill>
            <a:srgbClr val="FFFFFF"/>
          </a:solidFill>
          <a:ln>
            <a:noFill/>
          </a:ln>
          <a:extLst/>
        </p:spPr>
        <p:txBody>
          <a:bodyPr wrap="square" lIns="91429" tIns="45714" rIns="91429" bIns="45714" rtlCol="0">
            <a:spAutoFit/>
          </a:bodyPr>
          <a:lstStyle/>
          <a:p>
            <a:r>
              <a:rPr kumimoji="1" lang="en-US" sz="1200" dirty="0" smtClean="0">
                <a:solidFill>
                  <a:srgbClr val="000000"/>
                </a:solidFill>
                <a:latin typeface="Georgia" panose="02040502050405020303" pitchFamily="18" charset="0"/>
              </a:rPr>
              <a:t>8 </a:t>
            </a:r>
            <a:r>
              <a:rPr kumimoji="1" lang="en-US" sz="1200" dirty="0" err="1" smtClean="0">
                <a:solidFill>
                  <a:srgbClr val="000000"/>
                </a:solidFill>
                <a:latin typeface="Georgia" panose="02040502050405020303" pitchFamily="18" charset="0"/>
              </a:rPr>
              <a:t>ft</a:t>
            </a:r>
            <a:endParaRPr kumimoji="1" lang="en-US" sz="1200" dirty="0">
              <a:solidFill>
                <a:srgbClr val="000000"/>
              </a:solidFill>
              <a:latin typeface="Georgia" panose="02040502050405020303" pitchFamily="18" charset="0"/>
            </a:endParaRPr>
          </a:p>
        </p:txBody>
      </p:sp>
    </p:spTree>
    <p:custDataLst>
      <p:tags r:id="rId1"/>
    </p:custDataLst>
    <p:extLst>
      <p:ext uri="{BB962C8B-B14F-4D97-AF65-F5344CB8AC3E}">
        <p14:creationId xmlns:p14="http://schemas.microsoft.com/office/powerpoint/2010/main" val="132909047"/>
      </p:ext>
    </p:extLst>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Floor to Floor Anchorage for Holdown Tension</a:t>
            </a:r>
            <a:endParaRPr lang="en-US" dirty="0"/>
          </a:p>
        </p:txBody>
      </p:sp>
      <p:graphicFrame>
        <p:nvGraphicFramePr>
          <p:cNvPr id="6" name="Content Placeholder 5"/>
          <p:cNvGraphicFramePr>
            <a:graphicFrameLocks noGrp="1"/>
          </p:cNvGraphicFramePr>
          <p:nvPr>
            <p:ph idx="1"/>
            <p:extLst/>
          </p:nvPr>
        </p:nvGraphicFramePr>
        <p:xfrm>
          <a:off x="458788" y="2559050"/>
          <a:ext cx="3976686" cy="2499360"/>
        </p:xfrm>
        <a:graphic>
          <a:graphicData uri="http://schemas.openxmlformats.org/drawingml/2006/table">
            <a:tbl>
              <a:tblPr firstRow="1" bandRow="1">
                <a:tableStyleId>{68D230F3-CF80-4859-8CE7-A43EE81993B5}</a:tableStyleId>
              </a:tblPr>
              <a:tblGrid>
                <a:gridCol w="1325562">
                  <a:extLst>
                    <a:ext uri="{9D8B030D-6E8A-4147-A177-3AD203B41FA5}">
                      <a16:colId xmlns:a16="http://schemas.microsoft.com/office/drawing/2014/main" val="20000"/>
                    </a:ext>
                  </a:extLst>
                </a:gridCol>
                <a:gridCol w="1325562">
                  <a:extLst>
                    <a:ext uri="{9D8B030D-6E8A-4147-A177-3AD203B41FA5}">
                      <a16:colId xmlns:a16="http://schemas.microsoft.com/office/drawing/2014/main" val="20001"/>
                    </a:ext>
                  </a:extLst>
                </a:gridCol>
                <a:gridCol w="1325562">
                  <a:extLst>
                    <a:ext uri="{9D8B030D-6E8A-4147-A177-3AD203B41FA5}">
                      <a16:colId xmlns:a16="http://schemas.microsoft.com/office/drawing/2014/main" val="20002"/>
                    </a:ext>
                  </a:extLst>
                </a:gridCol>
              </a:tblGrid>
              <a:tr h="370840">
                <a:tc>
                  <a:txBody>
                    <a:bodyPr/>
                    <a:lstStyle/>
                    <a:p>
                      <a:pPr algn="ctr"/>
                      <a:r>
                        <a:rPr lang="en-US" sz="1400" b="0" dirty="0" smtClean="0">
                          <a:solidFill>
                            <a:schemeClr val="bg2"/>
                          </a:solidFill>
                          <a:latin typeface="Georgia" panose="02040502050405020303" pitchFamily="18" charset="0"/>
                          <a:cs typeface="Arial" panose="020B0604020202020204" pitchFamily="34" charset="0"/>
                        </a:rPr>
                        <a:t>Shear Wall Boundary Posts (DFL – Stud Ground)</a:t>
                      </a:r>
                      <a:endParaRPr lang="en-US" sz="1400" b="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r>
                        <a:rPr lang="en-US" sz="1400" b="0" dirty="0" smtClean="0">
                          <a:solidFill>
                            <a:schemeClr val="bg2"/>
                          </a:solidFill>
                          <a:latin typeface="Georgia" panose="02040502050405020303" pitchFamily="18" charset="0"/>
                          <a:cs typeface="Arial" panose="020B0604020202020204" pitchFamily="34" charset="0"/>
                        </a:rPr>
                        <a:t>ASD Tension Demand</a:t>
                      </a:r>
                      <a:r>
                        <a:rPr lang="en-US" sz="1400" b="0" baseline="0" dirty="0" smtClean="0">
                          <a:solidFill>
                            <a:schemeClr val="bg2"/>
                          </a:solidFill>
                          <a:latin typeface="Georgia" panose="02040502050405020303" pitchFamily="18" charset="0"/>
                          <a:cs typeface="Arial" panose="020B0604020202020204" pitchFamily="34" charset="0"/>
                        </a:rPr>
                        <a:t> (</a:t>
                      </a:r>
                      <a:r>
                        <a:rPr lang="en-US" sz="1400" b="0" baseline="0" dirty="0" err="1" smtClean="0">
                          <a:solidFill>
                            <a:schemeClr val="bg2"/>
                          </a:solidFill>
                          <a:latin typeface="Georgia" panose="02040502050405020303" pitchFamily="18" charset="0"/>
                          <a:cs typeface="Arial" panose="020B0604020202020204" pitchFamily="34" charset="0"/>
                        </a:rPr>
                        <a:t>lbs</a:t>
                      </a:r>
                      <a:r>
                        <a:rPr lang="en-US" sz="1400" b="0" baseline="0" dirty="0" smtClean="0">
                          <a:solidFill>
                            <a:schemeClr val="bg2"/>
                          </a:solidFill>
                          <a:latin typeface="Georgia" panose="02040502050405020303" pitchFamily="18" charset="0"/>
                          <a:cs typeface="Arial" panose="020B0604020202020204" pitchFamily="34" charset="0"/>
                        </a:rPr>
                        <a:t>)</a:t>
                      </a:r>
                      <a:endParaRPr lang="en-US" sz="1400" b="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r>
                        <a:rPr lang="en-US" sz="1400" b="0" dirty="0" smtClean="0">
                          <a:solidFill>
                            <a:schemeClr val="bg2"/>
                          </a:solidFill>
                          <a:latin typeface="Georgia" panose="02040502050405020303" pitchFamily="18" charset="0"/>
                          <a:cs typeface="Arial" panose="020B0604020202020204" pitchFamily="34" charset="0"/>
                        </a:rPr>
                        <a:t>Holdown Type (Allowable Load in </a:t>
                      </a:r>
                      <a:r>
                        <a:rPr lang="en-US" sz="1400" b="0" dirty="0" err="1" smtClean="0">
                          <a:solidFill>
                            <a:schemeClr val="bg2"/>
                          </a:solidFill>
                          <a:latin typeface="Georgia" panose="02040502050405020303" pitchFamily="18" charset="0"/>
                          <a:cs typeface="Arial" panose="020B0604020202020204" pitchFamily="34" charset="0"/>
                        </a:rPr>
                        <a:t>lbs</a:t>
                      </a:r>
                      <a:r>
                        <a:rPr lang="en-US" sz="1400" b="0" dirty="0" smtClean="0">
                          <a:solidFill>
                            <a:schemeClr val="bg2"/>
                          </a:solidFill>
                          <a:latin typeface="Georgia" panose="02040502050405020303" pitchFamily="18" charset="0"/>
                          <a:cs typeface="Arial" panose="020B0604020202020204" pitchFamily="34" charset="0"/>
                        </a:rPr>
                        <a:t>)</a:t>
                      </a:r>
                      <a:endParaRPr lang="en-US" sz="1400" b="0" dirty="0">
                        <a:solidFill>
                          <a:schemeClr val="bg2"/>
                        </a:solidFill>
                        <a:latin typeface="Georgia" panose="02040502050405020303" pitchFamily="18" charset="0"/>
                        <a:cs typeface="Arial" panose="020B0604020202020204" pitchFamily="34" charset="0"/>
                      </a:endParaRPr>
                    </a:p>
                  </a:txBody>
                  <a:tcPr anchor="ctr"/>
                </a:tc>
                <a:extLst>
                  <a:ext uri="{0D108BD9-81ED-4DB2-BD59-A6C34878D82A}">
                    <a16:rowId xmlns:a16="http://schemas.microsoft.com/office/drawing/2014/main" val="10000"/>
                  </a:ext>
                </a:extLst>
              </a:tr>
              <a:tr h="370840">
                <a:tc>
                  <a:txBody>
                    <a:bodyPr/>
                    <a:lstStyle/>
                    <a:p>
                      <a:pPr algn="ctr"/>
                      <a:r>
                        <a:rPr lang="en-US" sz="1400" dirty="0" smtClean="0">
                          <a:solidFill>
                            <a:schemeClr val="bg2"/>
                          </a:solidFill>
                          <a:latin typeface="Georgia" panose="02040502050405020303" pitchFamily="18" charset="0"/>
                          <a:cs typeface="Arial" panose="020B0604020202020204" pitchFamily="34" charset="0"/>
                        </a:rPr>
                        <a:t>2-2x6</a:t>
                      </a:r>
                      <a:endParaRPr lang="en-US" sz="140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r>
                        <a:rPr lang="en-US" sz="1400" dirty="0" smtClean="0">
                          <a:solidFill>
                            <a:schemeClr val="bg2"/>
                          </a:solidFill>
                          <a:latin typeface="Georgia" panose="02040502050405020303" pitchFamily="18" charset="0"/>
                          <a:cs typeface="Arial" panose="020B0604020202020204" pitchFamily="34" charset="0"/>
                        </a:rPr>
                        <a:t>1,880</a:t>
                      </a:r>
                      <a:endParaRPr lang="en-US" sz="140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r>
                        <a:rPr lang="en-US" sz="1400" dirty="0" smtClean="0">
                          <a:solidFill>
                            <a:schemeClr val="bg2"/>
                          </a:solidFill>
                          <a:latin typeface="Georgia" panose="02040502050405020303" pitchFamily="18" charset="0"/>
                          <a:cs typeface="Arial" panose="020B0604020202020204" pitchFamily="34" charset="0"/>
                        </a:rPr>
                        <a:t>HDU2</a:t>
                      </a:r>
                    </a:p>
                    <a:p>
                      <a:pPr algn="ctr"/>
                      <a:r>
                        <a:rPr lang="en-US" sz="1400" dirty="0" smtClean="0">
                          <a:solidFill>
                            <a:schemeClr val="bg2"/>
                          </a:solidFill>
                          <a:latin typeface="Georgia" panose="02040502050405020303" pitchFamily="18" charset="0"/>
                          <a:cs typeface="Arial" panose="020B0604020202020204" pitchFamily="34" charset="0"/>
                        </a:rPr>
                        <a:t>3,075</a:t>
                      </a:r>
                      <a:endParaRPr lang="en-US" sz="1400" dirty="0">
                        <a:solidFill>
                          <a:schemeClr val="bg2"/>
                        </a:solidFill>
                        <a:latin typeface="Georgia" panose="02040502050405020303" pitchFamily="18" charset="0"/>
                        <a:cs typeface="Arial" panose="020B0604020202020204" pitchFamily="34" charset="0"/>
                      </a:endParaRPr>
                    </a:p>
                  </a:txBody>
                  <a:tcPr anchor="ctr"/>
                </a:tc>
                <a:extLst>
                  <a:ext uri="{0D108BD9-81ED-4DB2-BD59-A6C34878D82A}">
                    <a16:rowId xmlns:a16="http://schemas.microsoft.com/office/drawing/2014/main" val="10001"/>
                  </a:ext>
                </a:extLst>
              </a:tr>
              <a:tr h="370840">
                <a:tc>
                  <a:txBody>
                    <a:bodyPr/>
                    <a:lstStyle/>
                    <a:p>
                      <a:pPr algn="ctr"/>
                      <a:r>
                        <a:rPr lang="en-US" sz="1400" dirty="0" smtClean="0">
                          <a:solidFill>
                            <a:schemeClr val="bg2"/>
                          </a:solidFill>
                          <a:latin typeface="Georgia" panose="02040502050405020303" pitchFamily="18" charset="0"/>
                          <a:cs typeface="Arial" panose="020B0604020202020204" pitchFamily="34" charset="0"/>
                        </a:rPr>
                        <a:t>2-2x6</a:t>
                      </a:r>
                      <a:endParaRPr lang="en-US" sz="140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r>
                        <a:rPr lang="en-US" sz="1400" dirty="0" smtClean="0">
                          <a:solidFill>
                            <a:schemeClr val="bg2"/>
                          </a:solidFill>
                          <a:latin typeface="Georgia" panose="02040502050405020303" pitchFamily="18" charset="0"/>
                          <a:cs typeface="Arial" panose="020B0604020202020204" pitchFamily="34" charset="0"/>
                        </a:rPr>
                        <a:t>5,923</a:t>
                      </a:r>
                      <a:endParaRPr lang="en-US" sz="140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r>
                        <a:rPr lang="en-US" sz="1400" dirty="0" smtClean="0">
                          <a:solidFill>
                            <a:schemeClr val="bg2"/>
                          </a:solidFill>
                          <a:latin typeface="Georgia" panose="02040502050405020303" pitchFamily="18" charset="0"/>
                          <a:cs typeface="Arial" panose="020B0604020202020204" pitchFamily="34" charset="0"/>
                        </a:rPr>
                        <a:t>HDU8</a:t>
                      </a:r>
                    </a:p>
                    <a:p>
                      <a:pPr algn="ctr"/>
                      <a:r>
                        <a:rPr lang="en-US" sz="1400" dirty="0" smtClean="0">
                          <a:solidFill>
                            <a:schemeClr val="bg2"/>
                          </a:solidFill>
                          <a:latin typeface="Georgia" panose="02040502050405020303" pitchFamily="18" charset="0"/>
                          <a:cs typeface="Arial" panose="020B0604020202020204" pitchFamily="34" charset="0"/>
                        </a:rPr>
                        <a:t>6,765</a:t>
                      </a:r>
                      <a:endParaRPr lang="en-US" sz="1400" dirty="0">
                        <a:solidFill>
                          <a:schemeClr val="bg2"/>
                        </a:solidFill>
                        <a:latin typeface="Georgia" panose="02040502050405020303" pitchFamily="18" charset="0"/>
                        <a:cs typeface="Arial" panose="020B0604020202020204" pitchFamily="34" charset="0"/>
                      </a:endParaRPr>
                    </a:p>
                  </a:txBody>
                  <a:tcPr anchor="ctr"/>
                </a:tc>
                <a:extLst>
                  <a:ext uri="{0D108BD9-81ED-4DB2-BD59-A6C34878D82A}">
                    <a16:rowId xmlns:a16="http://schemas.microsoft.com/office/drawing/2014/main" val="10002"/>
                  </a:ext>
                </a:extLst>
              </a:tr>
              <a:tr h="370840">
                <a:tc>
                  <a:txBody>
                    <a:bodyPr/>
                    <a:lstStyle/>
                    <a:p>
                      <a:pPr algn="ctr"/>
                      <a:r>
                        <a:rPr lang="en-US" sz="1400" dirty="0" smtClean="0">
                          <a:solidFill>
                            <a:schemeClr val="bg2"/>
                          </a:solidFill>
                          <a:latin typeface="Georgia" panose="02040502050405020303" pitchFamily="18" charset="0"/>
                          <a:cs typeface="Arial" panose="020B0604020202020204" pitchFamily="34" charset="0"/>
                        </a:rPr>
                        <a:t>6x6*</a:t>
                      </a:r>
                      <a:endParaRPr lang="en-US" sz="140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r>
                        <a:rPr lang="en-US" sz="1400" dirty="0" smtClean="0">
                          <a:solidFill>
                            <a:schemeClr val="bg2"/>
                          </a:solidFill>
                          <a:latin typeface="Georgia" panose="02040502050405020303" pitchFamily="18" charset="0"/>
                          <a:cs typeface="Arial" panose="020B0604020202020204" pitchFamily="34" charset="0"/>
                        </a:rPr>
                        <a:t>10,854</a:t>
                      </a:r>
                      <a:endParaRPr lang="en-US" sz="140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r>
                        <a:rPr lang="en-US" sz="1400" dirty="0" smtClean="0">
                          <a:solidFill>
                            <a:schemeClr val="bg2"/>
                          </a:solidFill>
                          <a:latin typeface="Georgia" panose="02040502050405020303" pitchFamily="18" charset="0"/>
                          <a:cs typeface="Arial" panose="020B0604020202020204" pitchFamily="34" charset="0"/>
                        </a:rPr>
                        <a:t>HDU14</a:t>
                      </a:r>
                    </a:p>
                    <a:p>
                      <a:pPr algn="ctr"/>
                      <a:r>
                        <a:rPr lang="en-US" sz="1400" dirty="0" smtClean="0">
                          <a:solidFill>
                            <a:schemeClr val="bg2"/>
                          </a:solidFill>
                          <a:latin typeface="Georgia" panose="02040502050405020303" pitchFamily="18" charset="0"/>
                          <a:cs typeface="Arial" panose="020B0604020202020204" pitchFamily="34" charset="0"/>
                        </a:rPr>
                        <a:t>14,445</a:t>
                      </a:r>
                      <a:endParaRPr lang="en-US" sz="1400" dirty="0">
                        <a:solidFill>
                          <a:schemeClr val="bg2"/>
                        </a:solidFill>
                        <a:latin typeface="Georgia" panose="02040502050405020303" pitchFamily="18" charset="0"/>
                        <a:cs typeface="Arial" panose="020B0604020202020204" pitchFamily="34" charset="0"/>
                      </a:endParaRPr>
                    </a:p>
                  </a:txBody>
                  <a:tcPr anchor="ctr"/>
                </a:tc>
                <a:extLst>
                  <a:ext uri="{0D108BD9-81ED-4DB2-BD59-A6C34878D82A}">
                    <a16:rowId xmlns:a16="http://schemas.microsoft.com/office/drawing/2014/main" val="10003"/>
                  </a:ext>
                </a:extLst>
              </a:tr>
            </a:tbl>
          </a:graphicData>
        </a:graphic>
      </p:graphicFrame>
      <p:graphicFrame>
        <p:nvGraphicFramePr>
          <p:cNvPr id="5" name="Content Placeholder 4"/>
          <p:cNvGraphicFramePr>
            <a:graphicFrameLocks noGrp="1" noChangeAspect="1"/>
          </p:cNvGraphicFramePr>
          <p:nvPr>
            <p:ph idx="10"/>
          </p:nvPr>
        </p:nvGraphicFramePr>
        <p:xfrm>
          <a:off x="5488781" y="1762919"/>
          <a:ext cx="2419350" cy="3971925"/>
        </p:xfrm>
        <a:graphic>
          <a:graphicData uri="http://schemas.openxmlformats.org/presentationml/2006/ole">
            <mc:AlternateContent xmlns:mc="http://schemas.openxmlformats.org/markup-compatibility/2006">
              <mc:Choice xmlns:v="urn:schemas-microsoft-com:vml" Requires="v">
                <p:oleObj spid="_x0000_s1071" r:id="rId5" imgW="2419048" imgH="3971429" progId="">
                  <p:embed/>
                </p:oleObj>
              </mc:Choice>
              <mc:Fallback>
                <p:oleObj r:id="rId5" imgW="2419048" imgH="3971429" progId="">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488781" y="1762919"/>
                        <a:ext cx="2419350" cy="3971925"/>
                      </a:xfrm>
                      <a:prstGeom prst="rect">
                        <a:avLst/>
                      </a:prstGeom>
                      <a:noFill/>
                      <a:ln>
                        <a:noFill/>
                      </a:ln>
                      <a:effectLst/>
                      <a:extLst/>
                    </p:spPr>
                  </p:pic>
                </p:oleObj>
              </mc:Fallback>
            </mc:AlternateContent>
          </a:graphicData>
        </a:graphic>
      </p:graphicFrame>
      <p:sp>
        <p:nvSpPr>
          <p:cNvPr id="7" name="TextBox 6"/>
          <p:cNvSpPr txBox="1"/>
          <p:nvPr/>
        </p:nvSpPr>
        <p:spPr bwMode="auto">
          <a:xfrm>
            <a:off x="344422" y="5212315"/>
            <a:ext cx="4294743" cy="307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ctr"/>
            <a:r>
              <a:rPr kumimoji="1" lang="en-US" sz="1400" dirty="0" smtClean="0">
                <a:solidFill>
                  <a:schemeClr val="bg2"/>
                </a:solidFill>
                <a:latin typeface="Arial" panose="020B0604020202020204" pitchFamily="34" charset="0"/>
                <a:cs typeface="Arial" panose="020B0604020202020204" pitchFamily="34" charset="0"/>
              </a:rPr>
              <a:t>*HDU14 requires minimum wood thickness of 5 1/2“</a:t>
            </a:r>
            <a:endParaRPr kumimoji="1" lang="en-US" sz="1400" dirty="0">
              <a:solidFill>
                <a:schemeClr val="bg2"/>
              </a:solidFill>
              <a:latin typeface="Arial" panose="020B0604020202020204" pitchFamily="34" charset="0"/>
              <a:cs typeface="Arial" panose="020B0604020202020204" pitchFamily="34" charset="0"/>
            </a:endParaRPr>
          </a:p>
        </p:txBody>
      </p:sp>
      <p:sp>
        <p:nvSpPr>
          <p:cNvPr id="3" name="TextBox 2"/>
          <p:cNvSpPr txBox="1"/>
          <p:nvPr/>
        </p:nvSpPr>
        <p:spPr bwMode="auto">
          <a:xfrm>
            <a:off x="6794500" y="4858260"/>
            <a:ext cx="1428574" cy="523208"/>
          </a:xfrm>
          <a:prstGeom prst="rect">
            <a:avLst/>
          </a:prstGeom>
          <a:solidFill>
            <a:srgbClr val="FFFFFF"/>
          </a:solidFill>
          <a:ln>
            <a:noFill/>
          </a:ln>
          <a:extLst/>
        </p:spPr>
        <p:txBody>
          <a:bodyPr wrap="none" lIns="91429" tIns="45714" rIns="91429" bIns="45714" rtlCol="0">
            <a:spAutoFit/>
          </a:bodyPr>
          <a:lstStyle/>
          <a:p>
            <a:r>
              <a:rPr kumimoji="1" lang="en-US" sz="1400" dirty="0" smtClean="0">
                <a:solidFill>
                  <a:schemeClr val="bg2"/>
                </a:solidFill>
                <a:latin typeface="Arial" panose="020B0604020202020204" pitchFamily="34" charset="0"/>
                <a:cs typeface="Arial" panose="020B0604020202020204" pitchFamily="34" charset="0"/>
              </a:rPr>
              <a:t>Holdown</a:t>
            </a:r>
          </a:p>
          <a:p>
            <a:r>
              <a:rPr kumimoji="1" lang="en-US" sz="1400" dirty="0" smtClean="0">
                <a:solidFill>
                  <a:schemeClr val="bg2"/>
                </a:solidFill>
                <a:latin typeface="Arial" panose="020B0604020202020204" pitchFamily="34" charset="0"/>
                <a:cs typeface="Arial" panose="020B0604020202020204" pitchFamily="34" charset="0"/>
              </a:rPr>
              <a:t>Between Floors</a:t>
            </a:r>
            <a:endParaRPr kumimoji="1" lang="en-US" sz="1400" dirty="0">
              <a:solidFill>
                <a:schemeClr val="bg2"/>
              </a:solidFill>
              <a:latin typeface="Arial" panose="020B0604020202020204" pitchFamily="34" charset="0"/>
              <a:cs typeface="Arial" panose="020B0604020202020204" pitchFamily="34" charset="0"/>
            </a:endParaRPr>
          </a:p>
        </p:txBody>
      </p:sp>
    </p:spTree>
    <p:custDataLst>
      <p:tags r:id="rId2"/>
    </p:custDataLst>
    <p:extLst>
      <p:ext uri="{BB962C8B-B14F-4D97-AF65-F5344CB8AC3E}">
        <p14:creationId xmlns:p14="http://schemas.microsoft.com/office/powerpoint/2010/main" val="216134933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Building Site Elevation</a:t>
            </a:r>
            <a:endParaRPr lang="en-US" dirty="0"/>
          </a:p>
        </p:txBody>
      </p:sp>
      <p:sp>
        <p:nvSpPr>
          <p:cNvPr id="3" name="Content Placeholder 2"/>
          <p:cNvSpPr>
            <a:spLocks noGrp="1"/>
          </p:cNvSpPr>
          <p:nvPr>
            <p:ph idx="1"/>
          </p:nvPr>
        </p:nvSpPr>
        <p:spPr/>
        <p:txBody>
          <a:bodyPr lIns="0" tIns="0" rIns="0" bIns="0">
            <a:normAutofit/>
          </a:bodyPr>
          <a:lstStyle/>
          <a:p>
            <a:endParaRPr lang="en-US" sz="2000" dirty="0" smtClean="0">
              <a:solidFill>
                <a:schemeClr val="bg2"/>
              </a:solidFill>
            </a:endParaRPr>
          </a:p>
          <a:p>
            <a:r>
              <a:rPr lang="en-US" sz="2000" dirty="0" smtClean="0">
                <a:solidFill>
                  <a:schemeClr val="bg2"/>
                </a:solidFill>
              </a:rPr>
              <a:t>Building repeats the floor plan at each level</a:t>
            </a:r>
          </a:p>
          <a:p>
            <a:r>
              <a:rPr lang="en-US" sz="2000" dirty="0" smtClean="0">
                <a:solidFill>
                  <a:schemeClr val="bg2"/>
                </a:solidFill>
              </a:rPr>
              <a:t>Illustration shows the side of the high pitched gable roof</a:t>
            </a:r>
            <a:endParaRPr lang="en-US" sz="2000" dirty="0">
              <a:solidFill>
                <a:schemeClr val="bg2"/>
              </a:solidFill>
            </a:endParaRPr>
          </a:p>
        </p:txBody>
      </p:sp>
      <p:pic>
        <p:nvPicPr>
          <p:cNvPr id="4" name="Picture 6"/>
          <p:cNvPicPr>
            <a:picLocks noChangeAspect="1" noChangeArrowheads="1"/>
          </p:cNvPicPr>
          <p:nvPr>
            <p:custDataLst>
              <p:tags r:id="rId2"/>
            </p:custDataLst>
          </p:nvPr>
        </p:nvPicPr>
        <p:blipFill>
          <a:blip r:embed="rId5">
            <a:extLst>
              <a:ext uri="{28A0092B-C50C-407E-A947-70E740481C1C}">
                <a14:useLocalDpi xmlns:a14="http://schemas.microsoft.com/office/drawing/2010/main" val="0"/>
              </a:ext>
            </a:extLst>
          </a:blip>
          <a:stretch>
            <a:fillRect/>
          </a:stretch>
        </p:blipFill>
        <p:spPr bwMode="auto">
          <a:xfrm>
            <a:off x="814126" y="2332038"/>
            <a:ext cx="7680849" cy="3533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bwMode="auto">
          <a:xfrm>
            <a:off x="6827441" y="6400800"/>
            <a:ext cx="184665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91440" rIns="0" bIns="0" rtlCol="0">
            <a:spAutoFit/>
          </a:bodyPr>
          <a:lstStyle/>
          <a:p>
            <a:pPr algn="r"/>
            <a:r>
              <a:rPr kumimoji="1" lang="en-US" sz="1200" dirty="0" smtClean="0">
                <a:solidFill>
                  <a:schemeClr val="accent5"/>
                </a:solidFill>
                <a:latin typeface="Arial" panose="020B0604020202020204" pitchFamily="34" charset="0"/>
                <a:cs typeface="Arial" panose="020B0604020202020204" pitchFamily="34" charset="0"/>
              </a:rPr>
              <a:t>DESIGN EXAMPLE SLIDE</a:t>
            </a:r>
            <a:endParaRPr kumimoji="1" lang="en-US" sz="1200" dirty="0">
              <a:solidFill>
                <a:schemeClr val="accent5"/>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494229385"/>
      </p:ext>
    </p:extLst>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Typical Holdown Capacity Chart</a:t>
            </a:r>
            <a:endParaRPr lang="en-US" dirty="0"/>
          </a:p>
        </p:txBody>
      </p:sp>
      <p:pic>
        <p:nvPicPr>
          <p:cNvPr id="40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590676"/>
            <a:ext cx="9144000" cy="41049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1"/>
    </p:custDataLst>
    <p:extLst>
      <p:ext uri="{BB962C8B-B14F-4D97-AF65-F5344CB8AC3E}">
        <p14:creationId xmlns:p14="http://schemas.microsoft.com/office/powerpoint/2010/main" val="1853987239"/>
      </p:ext>
    </p:extLst>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Sill Anchorage to Foundation</a:t>
            </a:r>
            <a:endParaRPr lang="en-US" dirty="0"/>
          </a:p>
        </p:txBody>
      </p:sp>
      <p:sp>
        <p:nvSpPr>
          <p:cNvPr id="3" name="Content Placeholder 2"/>
          <p:cNvSpPr>
            <a:spLocks noGrp="1"/>
          </p:cNvSpPr>
          <p:nvPr>
            <p:ph idx="1"/>
          </p:nvPr>
        </p:nvSpPr>
        <p:spPr/>
        <p:txBody>
          <a:bodyPr lIns="0" tIns="0" rIns="0" bIns="0">
            <a:normAutofit/>
          </a:bodyPr>
          <a:lstStyle/>
          <a:p>
            <a:pPr marL="0" indent="0">
              <a:buNone/>
            </a:pPr>
            <a:endParaRPr lang="en-US" sz="1800" dirty="0" smtClean="0">
              <a:solidFill>
                <a:schemeClr val="bg2"/>
              </a:solidFill>
            </a:endParaRPr>
          </a:p>
          <a:p>
            <a:r>
              <a:rPr lang="en-US" sz="1800" dirty="0" smtClean="0">
                <a:solidFill>
                  <a:schemeClr val="bg2"/>
                </a:solidFill>
              </a:rPr>
              <a:t>Anchor bolts are normally used to transfer shear from the wood sill plate to the concrete foundation</a:t>
            </a:r>
          </a:p>
          <a:p>
            <a:pPr marL="0" indent="0">
              <a:buNone/>
            </a:pPr>
            <a:endParaRPr lang="en-US" sz="1800" dirty="0" smtClean="0">
              <a:solidFill>
                <a:schemeClr val="bg2"/>
              </a:solidFill>
            </a:endParaRPr>
          </a:p>
          <a:p>
            <a:r>
              <a:rPr lang="en-US" sz="1800" dirty="0" smtClean="0">
                <a:solidFill>
                  <a:schemeClr val="bg2"/>
                </a:solidFill>
              </a:rPr>
              <a:t>Section 1905.1.8 modifies section 17.3.3.5.2 of ACI 318-14 Appendix D and permits </a:t>
            </a:r>
            <a:r>
              <a:rPr lang="en-US" sz="1800" dirty="0">
                <a:solidFill>
                  <a:schemeClr val="bg2"/>
                </a:solidFill>
              </a:rPr>
              <a:t>the use of lateral design values for bolts loaded parallel to grain, without the need to check concrete failure modes, provided a number of conditions are met (max. 5/8” diameter, min. 7” embedment, etc.) </a:t>
            </a:r>
          </a:p>
          <a:p>
            <a:endParaRPr lang="en-US" sz="1800" dirty="0">
              <a:solidFill>
                <a:schemeClr val="bg2"/>
              </a:solidFill>
            </a:endParaRPr>
          </a:p>
        </p:txBody>
      </p:sp>
      <p:pic>
        <p:nvPicPr>
          <p:cNvPr id="5" name="Picture 10"/>
          <p:cNvPicPr>
            <a:picLocks noGrp="1" noChangeAspect="1" noChangeArrowheads="1"/>
          </p:cNvPicPr>
          <p:nvPr>
            <p:ph idx="10"/>
            <p:custDataLst>
              <p:tags r:id="rId2"/>
            </p:custDataLst>
          </p:nvPr>
        </p:nvPicPr>
        <p:blipFill>
          <a:blip r:embed="rId5">
            <a:extLst>
              <a:ext uri="{28A0092B-C50C-407E-A947-70E740481C1C}">
                <a14:useLocalDpi xmlns:a14="http://schemas.microsoft.com/office/drawing/2010/main" val="0"/>
              </a:ext>
            </a:extLst>
          </a:blip>
          <a:srcRect/>
          <a:stretch>
            <a:fillRect/>
          </a:stretch>
        </p:blipFill>
        <p:spPr bwMode="auto">
          <a:xfrm>
            <a:off x="5612606" y="2095341"/>
            <a:ext cx="2171700" cy="33070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2683869233"/>
      </p:ext>
    </p:extLst>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Dowel Bearing Capacity for DF</a:t>
            </a:r>
            <a:endParaRPr lang="en-US" dirty="0"/>
          </a:p>
        </p:txBody>
      </p:sp>
      <p:graphicFrame>
        <p:nvGraphicFramePr>
          <p:cNvPr id="6" name="Content Placeholder 5"/>
          <p:cNvGraphicFramePr>
            <a:graphicFrameLocks noGrp="1"/>
          </p:cNvGraphicFramePr>
          <p:nvPr>
            <p:ph idx="10"/>
            <p:extLst/>
          </p:nvPr>
        </p:nvGraphicFramePr>
        <p:xfrm>
          <a:off x="4710113" y="2990850"/>
          <a:ext cx="3976686" cy="1752600"/>
        </p:xfrm>
        <a:graphic>
          <a:graphicData uri="http://schemas.openxmlformats.org/drawingml/2006/table">
            <a:tbl>
              <a:tblPr firstRow="1" bandRow="1">
                <a:tableStyleId>{68D230F3-CF80-4859-8CE7-A43EE81993B5}</a:tableStyleId>
              </a:tblPr>
              <a:tblGrid>
                <a:gridCol w="1325562">
                  <a:extLst>
                    <a:ext uri="{9D8B030D-6E8A-4147-A177-3AD203B41FA5}">
                      <a16:colId xmlns:a16="http://schemas.microsoft.com/office/drawing/2014/main" val="20000"/>
                    </a:ext>
                  </a:extLst>
                </a:gridCol>
                <a:gridCol w="1325562">
                  <a:extLst>
                    <a:ext uri="{9D8B030D-6E8A-4147-A177-3AD203B41FA5}">
                      <a16:colId xmlns:a16="http://schemas.microsoft.com/office/drawing/2014/main" val="20001"/>
                    </a:ext>
                  </a:extLst>
                </a:gridCol>
                <a:gridCol w="1325562">
                  <a:extLst>
                    <a:ext uri="{9D8B030D-6E8A-4147-A177-3AD203B41FA5}">
                      <a16:colId xmlns:a16="http://schemas.microsoft.com/office/drawing/2014/main" val="20002"/>
                    </a:ext>
                  </a:extLst>
                </a:gridCol>
              </a:tblGrid>
              <a:tr h="370840">
                <a:tc gridSpan="3">
                  <a:txBody>
                    <a:bodyPr/>
                    <a:lstStyle/>
                    <a:p>
                      <a:pPr algn="ctr"/>
                      <a:r>
                        <a:rPr lang="en-US" dirty="0" smtClean="0">
                          <a:solidFill>
                            <a:schemeClr val="bg2"/>
                          </a:solidFill>
                          <a:latin typeface="Arial" panose="020B0604020202020204" pitchFamily="34" charset="0"/>
                          <a:cs typeface="Arial" panose="020B0604020202020204" pitchFamily="34" charset="0"/>
                        </a:rPr>
                        <a:t>Dowel Bearing Capacity (</a:t>
                      </a:r>
                      <a:r>
                        <a:rPr lang="en-US" dirty="0" err="1" smtClean="0">
                          <a:solidFill>
                            <a:schemeClr val="bg2"/>
                          </a:solidFill>
                          <a:latin typeface="Arial" panose="020B0604020202020204" pitchFamily="34" charset="0"/>
                          <a:cs typeface="Arial" panose="020B0604020202020204" pitchFamily="34" charset="0"/>
                        </a:rPr>
                        <a:t>lbs</a:t>
                      </a:r>
                      <a:r>
                        <a:rPr lang="en-US" dirty="0" smtClean="0">
                          <a:solidFill>
                            <a:schemeClr val="bg2"/>
                          </a:solidFill>
                          <a:latin typeface="Arial" panose="020B0604020202020204" pitchFamily="34" charset="0"/>
                          <a:cs typeface="Arial" panose="020B0604020202020204" pitchFamily="34" charset="0"/>
                        </a:rPr>
                        <a:t>) </a:t>
                      </a:r>
                    </a:p>
                    <a:p>
                      <a:pPr algn="ctr"/>
                      <a:r>
                        <a:rPr lang="en-US" dirty="0" smtClean="0">
                          <a:solidFill>
                            <a:schemeClr val="bg2"/>
                          </a:solidFill>
                          <a:latin typeface="Arial" panose="020B0604020202020204" pitchFamily="34" charset="0"/>
                          <a:cs typeface="Arial" panose="020B0604020202020204" pitchFamily="34" charset="0"/>
                        </a:rPr>
                        <a:t>2015 NDS Table 12E</a:t>
                      </a:r>
                      <a:endParaRPr lang="en-US" dirty="0">
                        <a:solidFill>
                          <a:schemeClr val="bg2"/>
                        </a:solidFill>
                        <a:latin typeface="Arial" panose="020B0604020202020204" pitchFamily="34" charset="0"/>
                        <a:cs typeface="Arial" panose="020B0604020202020204" pitchFamily="34" charset="0"/>
                      </a:endParaRPr>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10000"/>
                  </a:ext>
                </a:extLst>
              </a:tr>
              <a:tr h="370840">
                <a:tc>
                  <a:txBody>
                    <a:bodyPr/>
                    <a:lstStyle/>
                    <a:p>
                      <a:pPr algn="ctr"/>
                      <a:r>
                        <a:rPr lang="en-US" dirty="0" smtClean="0">
                          <a:solidFill>
                            <a:schemeClr val="bg2"/>
                          </a:solidFill>
                          <a:latin typeface="Arial" panose="020B0604020202020204" pitchFamily="34" charset="0"/>
                          <a:cs typeface="Arial" panose="020B0604020202020204" pitchFamily="34" charset="0"/>
                        </a:rPr>
                        <a:t>Dia.</a:t>
                      </a:r>
                      <a:endParaRPr lang="en-US" dirty="0">
                        <a:solidFill>
                          <a:schemeClr val="bg2"/>
                        </a:solidFill>
                        <a:latin typeface="Arial" panose="020B0604020202020204" pitchFamily="34" charset="0"/>
                        <a:cs typeface="Arial" panose="020B0604020202020204" pitchFamily="34" charset="0"/>
                      </a:endParaRPr>
                    </a:p>
                  </a:txBody>
                  <a:tcPr/>
                </a:tc>
                <a:tc>
                  <a:txBody>
                    <a:bodyPr/>
                    <a:lstStyle/>
                    <a:p>
                      <a:pPr algn="ctr"/>
                      <a:r>
                        <a:rPr lang="en-US" dirty="0" smtClean="0">
                          <a:solidFill>
                            <a:schemeClr val="bg2"/>
                          </a:solidFill>
                          <a:latin typeface="Georgia" panose="02040502050405020303" pitchFamily="18" charset="0"/>
                          <a:cs typeface="Arial" panose="020B0604020202020204" pitchFamily="34" charset="0"/>
                        </a:rPr>
                        <a:t>(133)</a:t>
                      </a:r>
                      <a:endParaRPr lang="en-US" dirty="0">
                        <a:solidFill>
                          <a:schemeClr val="bg2"/>
                        </a:solidFill>
                        <a:latin typeface="Georgia" panose="02040502050405020303" pitchFamily="18" charset="0"/>
                        <a:cs typeface="Arial" panose="020B0604020202020204" pitchFamily="34" charset="0"/>
                      </a:endParaRPr>
                    </a:p>
                  </a:txBody>
                  <a:tcPr/>
                </a:tc>
                <a:tc>
                  <a:txBody>
                    <a:bodyPr/>
                    <a:lstStyle/>
                    <a:p>
                      <a:pPr algn="ctr"/>
                      <a:r>
                        <a:rPr lang="en-US" dirty="0" smtClean="0">
                          <a:solidFill>
                            <a:schemeClr val="bg2"/>
                          </a:solidFill>
                          <a:latin typeface="Georgia" panose="02040502050405020303" pitchFamily="18" charset="0"/>
                          <a:cs typeface="Arial" panose="020B0604020202020204" pitchFamily="34" charset="0"/>
                        </a:rPr>
                        <a:t>(160)</a:t>
                      </a:r>
                      <a:endParaRPr lang="en-US" dirty="0">
                        <a:solidFill>
                          <a:schemeClr val="bg2"/>
                        </a:solidFill>
                        <a:latin typeface="Georgia" panose="02040502050405020303" pitchFamily="18" charset="0"/>
                        <a:cs typeface="Arial" panose="020B0604020202020204" pitchFamily="34" charset="0"/>
                      </a:endParaRPr>
                    </a:p>
                  </a:txBody>
                  <a:tcPr/>
                </a:tc>
                <a:extLst>
                  <a:ext uri="{0D108BD9-81ED-4DB2-BD59-A6C34878D82A}">
                    <a16:rowId xmlns:a16="http://schemas.microsoft.com/office/drawing/2014/main" val="10001"/>
                  </a:ext>
                </a:extLst>
              </a:tr>
              <a:tr h="370840">
                <a:tc>
                  <a:txBody>
                    <a:bodyPr/>
                    <a:lstStyle/>
                    <a:p>
                      <a:pPr algn="ctr"/>
                      <a:r>
                        <a:rPr lang="en-US" dirty="0" smtClean="0">
                          <a:solidFill>
                            <a:schemeClr val="bg2"/>
                          </a:solidFill>
                          <a:latin typeface="Georgia" panose="02040502050405020303" pitchFamily="18" charset="0"/>
                          <a:cs typeface="Arial" panose="020B0604020202020204" pitchFamily="34" charset="0"/>
                        </a:rPr>
                        <a:t>1/2</a:t>
                      </a:r>
                      <a:endParaRPr lang="en-US" dirty="0">
                        <a:solidFill>
                          <a:schemeClr val="bg2"/>
                        </a:solidFill>
                        <a:latin typeface="Georgia" panose="02040502050405020303" pitchFamily="18" charset="0"/>
                        <a:cs typeface="Arial" panose="020B0604020202020204" pitchFamily="34" charset="0"/>
                      </a:endParaRPr>
                    </a:p>
                  </a:txBody>
                  <a:tcPr/>
                </a:tc>
                <a:tc>
                  <a:txBody>
                    <a:bodyPr/>
                    <a:lstStyle/>
                    <a:p>
                      <a:pPr algn="ctr"/>
                      <a:r>
                        <a:rPr lang="en-US" dirty="0" smtClean="0">
                          <a:solidFill>
                            <a:schemeClr val="bg2"/>
                          </a:solidFill>
                          <a:latin typeface="Georgia" panose="02040502050405020303" pitchFamily="18" charset="0"/>
                          <a:cs typeface="Arial" panose="020B0604020202020204" pitchFamily="34" charset="0"/>
                        </a:rPr>
                        <a:t>864</a:t>
                      </a:r>
                      <a:endParaRPr lang="en-US" dirty="0">
                        <a:solidFill>
                          <a:schemeClr val="bg2"/>
                        </a:solidFill>
                        <a:latin typeface="Georgia" panose="02040502050405020303" pitchFamily="18" charset="0"/>
                        <a:cs typeface="Arial" panose="020B0604020202020204" pitchFamily="34" charset="0"/>
                      </a:endParaRPr>
                    </a:p>
                  </a:txBody>
                  <a:tcPr/>
                </a:tc>
                <a:tc>
                  <a:txBody>
                    <a:bodyPr/>
                    <a:lstStyle/>
                    <a:p>
                      <a:pPr algn="ctr"/>
                      <a:r>
                        <a:rPr lang="en-US" dirty="0" smtClean="0">
                          <a:solidFill>
                            <a:schemeClr val="bg2"/>
                          </a:solidFill>
                          <a:latin typeface="Georgia" panose="02040502050405020303" pitchFamily="18" charset="0"/>
                          <a:cs typeface="Arial" panose="020B0604020202020204" pitchFamily="34" charset="0"/>
                        </a:rPr>
                        <a:t>1040</a:t>
                      </a:r>
                      <a:endParaRPr lang="en-US" dirty="0">
                        <a:solidFill>
                          <a:schemeClr val="bg2"/>
                        </a:solidFill>
                        <a:latin typeface="Georgia" panose="02040502050405020303" pitchFamily="18" charset="0"/>
                        <a:cs typeface="Arial" panose="020B0604020202020204" pitchFamily="34" charset="0"/>
                      </a:endParaRPr>
                    </a:p>
                  </a:txBody>
                  <a:tcPr/>
                </a:tc>
                <a:extLst>
                  <a:ext uri="{0D108BD9-81ED-4DB2-BD59-A6C34878D82A}">
                    <a16:rowId xmlns:a16="http://schemas.microsoft.com/office/drawing/2014/main" val="10002"/>
                  </a:ext>
                </a:extLst>
              </a:tr>
              <a:tr h="370840">
                <a:tc>
                  <a:txBody>
                    <a:bodyPr/>
                    <a:lstStyle/>
                    <a:p>
                      <a:pPr algn="ctr"/>
                      <a:r>
                        <a:rPr lang="en-US" dirty="0" smtClean="0">
                          <a:solidFill>
                            <a:schemeClr val="bg2"/>
                          </a:solidFill>
                          <a:latin typeface="Georgia" panose="02040502050405020303" pitchFamily="18" charset="0"/>
                          <a:cs typeface="Arial" panose="020B0604020202020204" pitchFamily="34" charset="0"/>
                        </a:rPr>
                        <a:t>5/8</a:t>
                      </a:r>
                      <a:endParaRPr lang="en-US" dirty="0">
                        <a:solidFill>
                          <a:schemeClr val="bg2"/>
                        </a:solidFill>
                        <a:latin typeface="Georgia" panose="02040502050405020303" pitchFamily="18" charset="0"/>
                        <a:cs typeface="Arial" panose="020B0604020202020204" pitchFamily="34" charset="0"/>
                      </a:endParaRPr>
                    </a:p>
                  </a:txBody>
                  <a:tcPr/>
                </a:tc>
                <a:tc>
                  <a:txBody>
                    <a:bodyPr/>
                    <a:lstStyle/>
                    <a:p>
                      <a:pPr algn="ctr"/>
                      <a:r>
                        <a:rPr lang="en-US" dirty="0" smtClean="0">
                          <a:solidFill>
                            <a:schemeClr val="bg2"/>
                          </a:solidFill>
                          <a:latin typeface="Georgia" panose="02040502050405020303" pitchFamily="18" charset="0"/>
                          <a:cs typeface="Arial" panose="020B0604020202020204" pitchFamily="34" charset="0"/>
                        </a:rPr>
                        <a:t>1237</a:t>
                      </a:r>
                      <a:endParaRPr lang="en-US" dirty="0">
                        <a:solidFill>
                          <a:schemeClr val="bg2"/>
                        </a:solidFill>
                        <a:latin typeface="Georgia" panose="02040502050405020303" pitchFamily="18" charset="0"/>
                        <a:cs typeface="Arial" panose="020B0604020202020204" pitchFamily="34" charset="0"/>
                      </a:endParaRPr>
                    </a:p>
                  </a:txBody>
                  <a:tcPr/>
                </a:tc>
                <a:tc>
                  <a:txBody>
                    <a:bodyPr/>
                    <a:lstStyle/>
                    <a:p>
                      <a:pPr algn="ctr"/>
                      <a:r>
                        <a:rPr lang="en-US" dirty="0" smtClean="0">
                          <a:solidFill>
                            <a:schemeClr val="bg2"/>
                          </a:solidFill>
                          <a:latin typeface="Georgia" panose="02040502050405020303" pitchFamily="18" charset="0"/>
                          <a:cs typeface="Arial" panose="020B0604020202020204" pitchFamily="34" charset="0"/>
                        </a:rPr>
                        <a:t>1488</a:t>
                      </a:r>
                      <a:endParaRPr lang="en-US" dirty="0">
                        <a:solidFill>
                          <a:schemeClr val="bg2"/>
                        </a:solidFill>
                        <a:latin typeface="Georgia" panose="02040502050405020303" pitchFamily="18" charset="0"/>
                        <a:cs typeface="Arial" panose="020B0604020202020204" pitchFamily="34" charset="0"/>
                      </a:endParaRPr>
                    </a:p>
                  </a:txBody>
                  <a:tcPr/>
                </a:tc>
                <a:extLst>
                  <a:ext uri="{0D108BD9-81ED-4DB2-BD59-A6C34878D82A}">
                    <a16:rowId xmlns:a16="http://schemas.microsoft.com/office/drawing/2014/main" val="10003"/>
                  </a:ext>
                </a:extLst>
              </a:tr>
            </a:tbl>
          </a:graphicData>
        </a:graphic>
      </p:graphicFrame>
      <p:pic>
        <p:nvPicPr>
          <p:cNvPr id="5" name="Picture 228"/>
          <p:cNvPicPr>
            <a:picLocks noGrp="1" noChangeAspect="1" noChangeArrowheads="1"/>
          </p:cNvPicPr>
          <p:nvPr>
            <p:ph idx="1"/>
            <p:custDataLst>
              <p:tags r:id="rId2"/>
            </p:custDataLst>
          </p:nvPr>
        </p:nvPicPr>
        <p:blipFill>
          <a:blip r:embed="rId5">
            <a:extLst>
              <a:ext uri="{28A0092B-C50C-407E-A947-70E740481C1C}">
                <a14:useLocalDpi xmlns:a14="http://schemas.microsoft.com/office/drawing/2010/main" val="0"/>
              </a:ext>
            </a:extLst>
          </a:blip>
          <a:srcRect/>
          <a:stretch>
            <a:fillRect/>
          </a:stretch>
        </p:blipFill>
        <p:spPr bwMode="auto">
          <a:xfrm>
            <a:off x="1266031" y="2030571"/>
            <a:ext cx="2362200" cy="34366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3318255484"/>
      </p:ext>
    </p:extLst>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Sill Plate Splitting</a:t>
            </a:r>
            <a:endParaRPr lang="en-US" dirty="0"/>
          </a:p>
        </p:txBody>
      </p:sp>
      <p:sp>
        <p:nvSpPr>
          <p:cNvPr id="3" name="Content Placeholder 2"/>
          <p:cNvSpPr>
            <a:spLocks noGrp="1"/>
          </p:cNvSpPr>
          <p:nvPr>
            <p:ph idx="1"/>
          </p:nvPr>
        </p:nvSpPr>
        <p:spPr>
          <a:xfrm>
            <a:off x="458788" y="1352550"/>
            <a:ext cx="3976687" cy="4818063"/>
          </a:xfrm>
        </p:spPr>
        <p:txBody>
          <a:bodyPr lIns="0" tIns="0" rIns="0" bIns="0"/>
          <a:lstStyle/>
          <a:p>
            <a:r>
              <a:rPr lang="en-US" sz="2000" dirty="0" smtClean="0">
                <a:solidFill>
                  <a:schemeClr val="bg2"/>
                </a:solidFill>
              </a:rPr>
              <a:t>Designing anchor bolt connection:</a:t>
            </a:r>
          </a:p>
          <a:p>
            <a:pPr lvl="1"/>
            <a:r>
              <a:rPr lang="en-US" sz="1800" dirty="0" smtClean="0">
                <a:solidFill>
                  <a:schemeClr val="bg2"/>
                </a:solidFill>
              </a:rPr>
              <a:t>2015 SDWPS Section 4.3.6.4.3 requires use of steel plate washers for shear walls with min. 0.229”x3” in size</a:t>
            </a:r>
          </a:p>
          <a:p>
            <a:pPr lvl="1"/>
            <a:r>
              <a:rPr lang="en-US" sz="1800" dirty="0">
                <a:solidFill>
                  <a:schemeClr val="bg2"/>
                </a:solidFill>
              </a:rPr>
              <a:t>D</a:t>
            </a:r>
            <a:r>
              <a:rPr lang="en-US" sz="1800" dirty="0" smtClean="0">
                <a:solidFill>
                  <a:schemeClr val="bg2"/>
                </a:solidFill>
              </a:rPr>
              <a:t>iagonally slotted hole with width up to 3/16” larger than bolt diameter</a:t>
            </a:r>
          </a:p>
          <a:p>
            <a:pPr lvl="1"/>
            <a:r>
              <a:rPr lang="en-US" sz="1800" dirty="0" smtClean="0">
                <a:solidFill>
                  <a:schemeClr val="bg2"/>
                </a:solidFill>
              </a:rPr>
              <a:t>Slot length not to exceed 1 ¾”</a:t>
            </a:r>
          </a:p>
          <a:p>
            <a:r>
              <a:rPr lang="en-US" sz="2000" dirty="0" smtClean="0">
                <a:solidFill>
                  <a:schemeClr val="bg2"/>
                </a:solidFill>
              </a:rPr>
              <a:t>Plate washer shall extend to within ½” of edge of bottom plate with sheathing (or other material with shear greater than 400 </a:t>
            </a:r>
            <a:r>
              <a:rPr lang="en-US" sz="2000" dirty="0" err="1" smtClean="0">
                <a:solidFill>
                  <a:schemeClr val="bg2"/>
                </a:solidFill>
              </a:rPr>
              <a:t>plf</a:t>
            </a:r>
            <a:r>
              <a:rPr lang="en-US" sz="2000" dirty="0" smtClean="0">
                <a:solidFill>
                  <a:schemeClr val="bg2"/>
                </a:solidFill>
              </a:rPr>
              <a:t> for wind or seismic)</a:t>
            </a:r>
            <a:endParaRPr lang="en-US" sz="2000" dirty="0">
              <a:solidFill>
                <a:schemeClr val="bg2"/>
              </a:solidFill>
            </a:endParaRPr>
          </a:p>
        </p:txBody>
      </p:sp>
      <p:pic>
        <p:nvPicPr>
          <p:cNvPr id="5" name="Picture 12"/>
          <p:cNvPicPr>
            <a:picLocks noGrp="1" noChangeAspect="1" noChangeArrowheads="1"/>
          </p:cNvPicPr>
          <p:nvPr>
            <p:ph idx="10"/>
            <p:custDataLst>
              <p:tags r:id="rId2"/>
            </p:custDataLst>
          </p:nvPr>
        </p:nvPicPr>
        <p:blipFill>
          <a:blip r:embed="rId6">
            <a:extLst>
              <a:ext uri="{28A0092B-C50C-407E-A947-70E740481C1C}">
                <a14:useLocalDpi xmlns:a14="http://schemas.microsoft.com/office/drawing/2010/main" val="0"/>
              </a:ext>
            </a:extLst>
          </a:blip>
          <a:srcRect/>
          <a:stretch>
            <a:fillRect/>
          </a:stretch>
        </p:blipFill>
        <p:spPr bwMode="auto">
          <a:xfrm>
            <a:off x="4879340" y="1470660"/>
            <a:ext cx="1318260" cy="1844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13"/>
          <p:cNvPicPr>
            <a:picLocks noChangeAspect="1" noChangeArrowheads="1"/>
          </p:cNvPicPr>
          <p:nvPr>
            <p:custDataLst>
              <p:tags r:id="rId3"/>
            </p:custDataLst>
          </p:nvPr>
        </p:nvPicPr>
        <p:blipFill>
          <a:blip r:embed="rId7">
            <a:extLst>
              <a:ext uri="{28A0092B-C50C-407E-A947-70E740481C1C}">
                <a14:useLocalDpi xmlns:a14="http://schemas.microsoft.com/office/drawing/2010/main" val="0"/>
              </a:ext>
            </a:extLst>
          </a:blip>
          <a:srcRect/>
          <a:stretch>
            <a:fillRect/>
          </a:stretch>
        </p:blipFill>
        <p:spPr bwMode="auto">
          <a:xfrm>
            <a:off x="7071360" y="1405622"/>
            <a:ext cx="1403350" cy="1909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a:xfrm>
            <a:off x="6197600" y="3086100"/>
            <a:ext cx="1104900" cy="457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6197600" y="5521325"/>
            <a:ext cx="1104900" cy="457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p:cNvGrpSpPr/>
          <p:nvPr/>
        </p:nvGrpSpPr>
        <p:grpSpPr>
          <a:xfrm>
            <a:off x="5847596" y="4373032"/>
            <a:ext cx="2447528" cy="1744240"/>
            <a:chOff x="177800" y="1229782"/>
            <a:chExt cx="2447528" cy="1744240"/>
          </a:xfrm>
        </p:grpSpPr>
        <p:pic>
          <p:nvPicPr>
            <p:cNvPr id="9" name="Picture 2"/>
            <p:cNvPicPr>
              <a:picLocks noChangeAspect="1" noChangeArrowheads="1"/>
            </p:cNvPicPr>
            <p:nvPr/>
          </p:nvPicPr>
          <p:blipFill>
            <a:blip r:embed="rId8" cstate="print">
              <a:extLst>
                <a:ext uri="{28A0092B-C50C-407E-A947-70E740481C1C}">
                  <a14:useLocalDpi xmlns:a14="http://schemas.microsoft.com/office/drawing/2010/main" val="0"/>
                </a:ext>
              </a:extLst>
            </a:blip>
            <a:srcRect b="3333"/>
            <a:stretch>
              <a:fillRect/>
            </a:stretch>
          </p:blipFill>
          <p:spPr bwMode="auto">
            <a:xfrm>
              <a:off x="177800" y="1513522"/>
              <a:ext cx="2193925" cy="1460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0" name="Straight Connector 9"/>
            <p:cNvCxnSpPr/>
            <p:nvPr/>
          </p:nvCxnSpPr>
          <p:spPr bwMode="auto">
            <a:xfrm flipV="1">
              <a:off x="1698626" y="1291996"/>
              <a:ext cx="0" cy="552680"/>
            </a:xfrm>
            <a:prstGeom prst="line">
              <a:avLst/>
            </a:prstGeom>
            <a:noFill/>
            <a:ln w="9525" cap="flat" cmpd="sng" algn="ctr">
              <a:solidFill>
                <a:schemeClr val="tx1"/>
              </a:solidFill>
              <a:prstDash val="solid"/>
              <a:round/>
              <a:headEnd type="none" w="med" len="med"/>
              <a:tailEnd type="none" w="med" len="med"/>
            </a:ln>
            <a:effectLst/>
          </p:spPr>
        </p:cxnSp>
        <p:cxnSp>
          <p:nvCxnSpPr>
            <p:cNvPr id="11" name="Straight Connector 10"/>
            <p:cNvCxnSpPr/>
            <p:nvPr/>
          </p:nvCxnSpPr>
          <p:spPr bwMode="auto">
            <a:xfrm flipV="1">
              <a:off x="1733551" y="1319213"/>
              <a:ext cx="0" cy="579209"/>
            </a:xfrm>
            <a:prstGeom prst="line">
              <a:avLst/>
            </a:prstGeom>
            <a:noFill/>
            <a:ln w="9525" cap="flat" cmpd="sng" algn="ctr">
              <a:solidFill>
                <a:schemeClr val="tx1"/>
              </a:solidFill>
              <a:prstDash val="solid"/>
              <a:round/>
              <a:headEnd type="none" w="med" len="med"/>
              <a:tailEnd type="none" w="med" len="med"/>
            </a:ln>
            <a:effectLst/>
          </p:spPr>
        </p:cxnSp>
        <p:sp>
          <p:nvSpPr>
            <p:cNvPr id="12" name="TextBox 11"/>
            <p:cNvSpPr txBox="1"/>
            <p:nvPr/>
          </p:nvSpPr>
          <p:spPr>
            <a:xfrm>
              <a:off x="344488" y="1229782"/>
              <a:ext cx="1077139" cy="369332"/>
            </a:xfrm>
            <a:prstGeom prst="rect">
              <a:avLst/>
            </a:prstGeom>
            <a:noFill/>
          </p:spPr>
          <p:txBody>
            <a:bodyPr wrap="square" rtlCol="0">
              <a:spAutoFit/>
            </a:bodyPr>
            <a:lstStyle/>
            <a:p>
              <a:pPr algn="r"/>
              <a:r>
                <a:rPr lang="en-US" dirty="0" smtClean="0">
                  <a:latin typeface="Arial" panose="020B0604020202020204" pitchFamily="34" charset="0"/>
                  <a:cs typeface="Arial" panose="020B0604020202020204" pitchFamily="34" charset="0"/>
                </a:rPr>
                <a:t>½” MAX</a:t>
              </a:r>
              <a:endParaRPr lang="en-US" dirty="0">
                <a:latin typeface="Arial" panose="020B0604020202020204" pitchFamily="34" charset="0"/>
                <a:cs typeface="Arial" panose="020B0604020202020204" pitchFamily="34" charset="0"/>
              </a:endParaRPr>
            </a:p>
          </p:txBody>
        </p:sp>
        <p:cxnSp>
          <p:nvCxnSpPr>
            <p:cNvPr id="13" name="Straight Connector 12"/>
            <p:cNvCxnSpPr/>
            <p:nvPr/>
          </p:nvCxnSpPr>
          <p:spPr bwMode="auto">
            <a:xfrm flipH="1" flipV="1">
              <a:off x="1657350" y="1346201"/>
              <a:ext cx="107156" cy="30162"/>
            </a:xfrm>
            <a:prstGeom prst="line">
              <a:avLst/>
            </a:prstGeom>
            <a:noFill/>
            <a:ln w="9525" cap="flat" cmpd="sng" algn="ctr">
              <a:solidFill>
                <a:schemeClr val="tx1"/>
              </a:solidFill>
              <a:prstDash val="solid"/>
              <a:round/>
              <a:headEnd type="none" w="med" len="med"/>
              <a:tailEnd type="none" w="med" len="med"/>
            </a:ln>
            <a:effectLst/>
          </p:spPr>
        </p:cxnSp>
        <p:sp>
          <p:nvSpPr>
            <p:cNvPr id="14" name="Arc 13"/>
            <p:cNvSpPr/>
            <p:nvPr/>
          </p:nvSpPr>
          <p:spPr bwMode="auto">
            <a:xfrm>
              <a:off x="1710928" y="1361282"/>
              <a:ext cx="914400" cy="914400"/>
            </a:xfrm>
            <a:prstGeom prst="arc">
              <a:avLst/>
            </a:prstGeom>
            <a:noFill/>
            <a:ln w="9525" cap="flat" cmpd="sng" algn="ctr">
              <a:noFill/>
              <a:prstDash val="solid"/>
              <a:round/>
              <a:headEnd type="none" w="med" len="med"/>
              <a:tailEnd type="none" w="med" len="med"/>
            </a:ln>
            <a:effectLst/>
          </p:spPr>
          <p:txBody>
            <a:bodyPr vert="horz" wrap="square" lIns="91429" tIns="45714" rIns="91429" bIns="45714" numCol="1" rtlCol="0" anchor="t" anchorCtr="0" compatLnSpc="1">
              <a:prstTxWarp prst="textNoShape">
                <a:avLst/>
              </a:prstTxWarp>
            </a:bodyPr>
            <a:lstStyle/>
            <a:p>
              <a:pPr marL="0" marR="0" indent="0" algn="r" defTabSz="914400" rtl="0" eaLnBrk="1" fontAlgn="base" latinLnBrk="0" hangingPunct="1">
                <a:lnSpc>
                  <a:spcPct val="100000"/>
                </a:lnSpc>
                <a:spcBef>
                  <a:spcPct val="20000"/>
                </a:spcBef>
                <a:spcAft>
                  <a:spcPct val="0"/>
                </a:spcAft>
                <a:buClrTx/>
                <a:buSzTx/>
                <a:buFontTx/>
                <a:buNone/>
                <a:tabLst/>
              </a:pPr>
              <a:endParaRPr kumimoji="0" lang="en-US" sz="1600" b="0" i="0" u="none" strike="noStrike" cap="none" normalizeH="0" baseline="0" smtClean="0">
                <a:ln>
                  <a:noFill/>
                </a:ln>
                <a:solidFill>
                  <a:srgbClr val="4D4D4D"/>
                </a:solidFill>
                <a:effectLst/>
                <a:latin typeface="Trebuchet MS" pitchFamily="34" charset="0"/>
              </a:endParaRPr>
            </a:p>
          </p:txBody>
        </p:sp>
        <p:sp>
          <p:nvSpPr>
            <p:cNvPr id="15" name="Arc 14"/>
            <p:cNvSpPr/>
            <p:nvPr/>
          </p:nvSpPr>
          <p:spPr bwMode="auto">
            <a:xfrm flipV="1">
              <a:off x="1340664" y="1333504"/>
              <a:ext cx="376238" cy="68415"/>
            </a:xfrm>
            <a:prstGeom prst="arc">
              <a:avLst>
                <a:gd name="adj1" fmla="val 10796932"/>
                <a:gd name="adj2" fmla="val 183039"/>
              </a:avLst>
            </a:prstGeom>
            <a:noFill/>
            <a:ln w="9525" cap="flat" cmpd="sng" algn="ctr">
              <a:solidFill>
                <a:schemeClr val="tx1"/>
              </a:solidFill>
              <a:prstDash val="solid"/>
              <a:round/>
              <a:headEnd type="none" w="med" len="med"/>
              <a:tailEnd type="none" w="med" len="med"/>
            </a:ln>
            <a:effectLst/>
          </p:spPr>
          <p:txBody>
            <a:bodyPr vert="horz" wrap="square" lIns="91429" tIns="45714" rIns="91429" bIns="45714" numCol="1" rtlCol="0" anchor="t" anchorCtr="0" compatLnSpc="1">
              <a:prstTxWarp prst="textNoShape">
                <a:avLst/>
              </a:prstTxWarp>
            </a:bodyPr>
            <a:lstStyle/>
            <a:p>
              <a:pPr marL="0" marR="0" indent="0" algn="r" defTabSz="914400" rtl="0" eaLnBrk="1" fontAlgn="base" latinLnBrk="0" hangingPunct="1">
                <a:lnSpc>
                  <a:spcPct val="100000"/>
                </a:lnSpc>
                <a:spcBef>
                  <a:spcPct val="20000"/>
                </a:spcBef>
                <a:spcAft>
                  <a:spcPct val="0"/>
                </a:spcAft>
                <a:buClrTx/>
                <a:buSzTx/>
                <a:buFontTx/>
                <a:buNone/>
                <a:tabLst/>
              </a:pPr>
              <a:endParaRPr kumimoji="0" lang="en-US" sz="1600" b="0" i="0" u="none" strike="noStrike" cap="none" normalizeH="0" baseline="0" smtClean="0">
                <a:ln>
                  <a:noFill/>
                </a:ln>
                <a:solidFill>
                  <a:srgbClr val="4D4D4D"/>
                </a:solidFill>
                <a:effectLst/>
                <a:latin typeface="Trebuchet MS" pitchFamily="34" charset="0"/>
              </a:endParaRPr>
            </a:p>
          </p:txBody>
        </p:sp>
      </p:grpSp>
    </p:spTree>
    <p:custDataLst>
      <p:tags r:id="rId1"/>
    </p:custDataLst>
    <p:extLst>
      <p:ext uri="{BB962C8B-B14F-4D97-AF65-F5344CB8AC3E}">
        <p14:creationId xmlns:p14="http://schemas.microsoft.com/office/powerpoint/2010/main" val="10883875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Sill Plate Splitting, cont.</a:t>
            </a:r>
            <a:endParaRPr lang="en-US" dirty="0"/>
          </a:p>
        </p:txBody>
      </p:sp>
      <p:pic>
        <p:nvPicPr>
          <p:cNvPr id="4" name="Picture 344"/>
          <p:cNvPicPr>
            <a:picLocks noGrp="1" noChangeAspect="1" noChangeArrowheads="1"/>
          </p:cNvPicPr>
          <p:nvPr>
            <p:ph idx="1"/>
            <p:custDataLst>
              <p:tags r:id="rId2"/>
            </p:custDataLst>
          </p:nvPr>
        </p:nvPicPr>
        <p:blipFill>
          <a:blip r:embed="rId5">
            <a:extLst>
              <a:ext uri="{28A0092B-C50C-407E-A947-70E740481C1C}">
                <a14:useLocalDpi xmlns:a14="http://schemas.microsoft.com/office/drawing/2010/main" val="0"/>
              </a:ext>
            </a:extLst>
          </a:blip>
          <a:srcRect/>
          <a:stretch>
            <a:fillRect/>
          </a:stretch>
        </p:blipFill>
        <p:spPr bwMode="auto">
          <a:xfrm>
            <a:off x="2321084" y="1352550"/>
            <a:ext cx="4498816" cy="24935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bwMode="auto">
          <a:xfrm>
            <a:off x="458788" y="4041618"/>
            <a:ext cx="8228012" cy="2123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rtlCol="0">
            <a:spAutoFit/>
          </a:bodyPr>
          <a:lstStyle/>
          <a:p>
            <a:pPr>
              <a:spcAft>
                <a:spcPts val="600"/>
              </a:spcAft>
            </a:pPr>
            <a:r>
              <a:rPr kumimoji="1" lang="en-US" b="1" dirty="0" smtClean="0">
                <a:solidFill>
                  <a:schemeClr val="bg2"/>
                </a:solidFill>
                <a:latin typeface="Arial" panose="020B0604020202020204" pitchFamily="34" charset="0"/>
                <a:cs typeface="Arial" panose="020B0604020202020204" pitchFamily="34" charset="0"/>
              </a:rPr>
              <a:t>2015 SDPWS for Seismic Design Category D, E, or F:</a:t>
            </a:r>
          </a:p>
          <a:p>
            <a:pPr marL="182880" indent="-182880">
              <a:buFont typeface="Arial" panose="020B0604020202020204" pitchFamily="34" charset="0"/>
              <a:buChar char="•"/>
            </a:pPr>
            <a:r>
              <a:rPr kumimoji="1" lang="en-US" dirty="0" smtClean="0">
                <a:solidFill>
                  <a:schemeClr val="bg2"/>
                </a:solidFill>
                <a:latin typeface="Arial" panose="020B0604020202020204" pitchFamily="34" charset="0"/>
                <a:cs typeface="Arial" panose="020B0604020202020204" pitchFamily="34" charset="0"/>
              </a:rPr>
              <a:t>3x3x0.229” (BP1/2-3 or BPS1/2-3) steel plates are required to prevent splitting</a:t>
            </a:r>
          </a:p>
          <a:p>
            <a:pPr marL="182880" indent="-182880">
              <a:buFont typeface="Arial" panose="020B0604020202020204" pitchFamily="34" charset="0"/>
              <a:buChar char="•"/>
            </a:pPr>
            <a:r>
              <a:rPr kumimoji="1" lang="en-US" dirty="0" smtClean="0">
                <a:solidFill>
                  <a:schemeClr val="bg2"/>
                </a:solidFill>
                <a:latin typeface="Arial" panose="020B0604020202020204" pitchFamily="34" charset="0"/>
                <a:cs typeface="Arial" panose="020B0604020202020204" pitchFamily="34" charset="0"/>
              </a:rPr>
              <a:t>Steel plates extend to within ½” of the edge &gt; 400 </a:t>
            </a:r>
            <a:r>
              <a:rPr kumimoji="1" lang="en-US" dirty="0" err="1" smtClean="0">
                <a:solidFill>
                  <a:schemeClr val="bg2"/>
                </a:solidFill>
                <a:latin typeface="Arial" panose="020B0604020202020204" pitchFamily="34" charset="0"/>
                <a:cs typeface="Arial" panose="020B0604020202020204" pitchFamily="34" charset="0"/>
              </a:rPr>
              <a:t>plf</a:t>
            </a:r>
            <a:r>
              <a:rPr kumimoji="1" lang="en-US" dirty="0" smtClean="0">
                <a:solidFill>
                  <a:schemeClr val="bg2"/>
                </a:solidFill>
                <a:latin typeface="Arial" panose="020B0604020202020204" pitchFamily="34" charset="0"/>
                <a:cs typeface="Arial" panose="020B0604020202020204" pitchFamily="34" charset="0"/>
              </a:rPr>
              <a:t> nominal unit shear</a:t>
            </a:r>
            <a:br>
              <a:rPr kumimoji="1" lang="en-US" dirty="0" smtClean="0">
                <a:solidFill>
                  <a:schemeClr val="bg2"/>
                </a:solidFill>
                <a:latin typeface="Arial" panose="020B0604020202020204" pitchFamily="34" charset="0"/>
                <a:cs typeface="Arial" panose="020B0604020202020204" pitchFamily="34" charset="0"/>
              </a:rPr>
            </a:br>
            <a:endParaRPr kumimoji="1" lang="en-US" dirty="0" smtClean="0">
              <a:solidFill>
                <a:schemeClr val="bg2"/>
              </a:solidFill>
              <a:latin typeface="Arial" panose="020B0604020202020204" pitchFamily="34" charset="0"/>
              <a:cs typeface="Arial" panose="020B0604020202020204" pitchFamily="34" charset="0"/>
            </a:endParaRPr>
          </a:p>
          <a:p>
            <a:pPr>
              <a:spcAft>
                <a:spcPts val="600"/>
              </a:spcAft>
            </a:pPr>
            <a:r>
              <a:rPr kumimoji="1" lang="en-US" sz="1400" dirty="0" smtClean="0">
                <a:solidFill>
                  <a:schemeClr val="bg2"/>
                </a:solidFill>
                <a:latin typeface="Arial" panose="020B0604020202020204" pitchFamily="34" charset="0"/>
                <a:cs typeface="Arial" panose="020B0604020202020204" pitchFamily="34" charset="0"/>
              </a:rPr>
              <a:t>(Exception: Standard cut washers are allowed when:</a:t>
            </a:r>
          </a:p>
          <a:p>
            <a:pPr marL="342900" indent="-342900">
              <a:buFont typeface="+mj-lt"/>
              <a:buAutoNum type="alphaLcParenR"/>
            </a:pPr>
            <a:r>
              <a:rPr kumimoji="1" lang="en-US" sz="1400" dirty="0" smtClean="0">
                <a:solidFill>
                  <a:schemeClr val="bg2"/>
                </a:solidFill>
                <a:latin typeface="Arial" panose="020B0604020202020204" pitchFamily="34" charset="0"/>
                <a:cs typeface="Arial" panose="020B0604020202020204" pitchFamily="34" charset="0"/>
              </a:rPr>
              <a:t>Segmented </a:t>
            </a:r>
            <a:r>
              <a:rPr kumimoji="1" lang="en-US" sz="1400" dirty="0" err="1">
                <a:solidFill>
                  <a:schemeClr val="bg2"/>
                </a:solidFill>
                <a:latin typeface="Arial" panose="020B0604020202020204" pitchFamily="34" charset="0"/>
                <a:cs typeface="Arial" panose="020B0604020202020204" pitchFamily="34" charset="0"/>
              </a:rPr>
              <a:t>shearwall</a:t>
            </a:r>
            <a:r>
              <a:rPr kumimoji="1" lang="en-US" sz="1400" dirty="0">
                <a:solidFill>
                  <a:schemeClr val="bg2"/>
                </a:solidFill>
                <a:latin typeface="Arial" panose="020B0604020202020204" pitchFamily="34" charset="0"/>
                <a:cs typeface="Arial" panose="020B0604020202020204" pitchFamily="34" charset="0"/>
              </a:rPr>
              <a:t> design with holdowns neglecting dead load stabilizing moment</a:t>
            </a:r>
          </a:p>
          <a:p>
            <a:pPr marL="342900" indent="-342900">
              <a:buFont typeface="+mj-lt"/>
              <a:buAutoNum type="alphaLcParenR"/>
            </a:pPr>
            <a:r>
              <a:rPr kumimoji="1" lang="en-US" sz="1400" dirty="0">
                <a:solidFill>
                  <a:schemeClr val="bg2"/>
                </a:solidFill>
                <a:latin typeface="Arial" panose="020B0604020202020204" pitchFamily="34" charset="0"/>
                <a:cs typeface="Arial" panose="020B0604020202020204" pitchFamily="34" charset="0"/>
              </a:rPr>
              <a:t>h/b ≤ 2:1</a:t>
            </a:r>
          </a:p>
          <a:p>
            <a:pPr marL="342900" indent="-342900">
              <a:buFont typeface="+mj-lt"/>
              <a:buAutoNum type="alphaLcParenR"/>
            </a:pPr>
            <a:r>
              <a:rPr kumimoji="1" lang="en-US" sz="1400" dirty="0">
                <a:solidFill>
                  <a:schemeClr val="bg2"/>
                </a:solidFill>
                <a:latin typeface="Arial" panose="020B0604020202020204" pitchFamily="34" charset="0"/>
                <a:cs typeface="Arial" panose="020B0604020202020204" pitchFamily="34" charset="0"/>
              </a:rPr>
              <a:t>Nominal unit shear ≤ 980 </a:t>
            </a:r>
            <a:r>
              <a:rPr kumimoji="1" lang="en-US" sz="1400" dirty="0" err="1">
                <a:solidFill>
                  <a:schemeClr val="bg2"/>
                </a:solidFill>
                <a:latin typeface="Arial" panose="020B0604020202020204" pitchFamily="34" charset="0"/>
                <a:cs typeface="Arial" panose="020B0604020202020204" pitchFamily="34" charset="0"/>
              </a:rPr>
              <a:t>plf</a:t>
            </a:r>
            <a:r>
              <a:rPr kumimoji="1" lang="en-US" sz="1400" dirty="0">
                <a:solidFill>
                  <a:schemeClr val="bg2"/>
                </a:solidFill>
                <a:latin typeface="Arial" panose="020B0604020202020204" pitchFamily="34" charset="0"/>
                <a:cs typeface="Arial" panose="020B0604020202020204" pitchFamily="34" charset="0"/>
              </a:rPr>
              <a:t> for Seismic or ≤ 1370 </a:t>
            </a:r>
            <a:r>
              <a:rPr kumimoji="1" lang="en-US" sz="1400" dirty="0" err="1">
                <a:solidFill>
                  <a:schemeClr val="bg2"/>
                </a:solidFill>
                <a:latin typeface="Arial" panose="020B0604020202020204" pitchFamily="34" charset="0"/>
                <a:cs typeface="Arial" panose="020B0604020202020204" pitchFamily="34" charset="0"/>
              </a:rPr>
              <a:t>plf</a:t>
            </a:r>
            <a:r>
              <a:rPr kumimoji="1" lang="en-US" sz="1400" dirty="0">
                <a:solidFill>
                  <a:schemeClr val="bg2"/>
                </a:solidFill>
                <a:latin typeface="Arial" panose="020B0604020202020204" pitchFamily="34" charset="0"/>
                <a:cs typeface="Arial" panose="020B0604020202020204" pitchFamily="34" charset="0"/>
              </a:rPr>
              <a:t> for wind.	</a:t>
            </a:r>
          </a:p>
        </p:txBody>
      </p:sp>
      <p:pic>
        <p:nvPicPr>
          <p:cNvPr id="6" name="Picture 5"/>
          <p:cNvPicPr>
            <a:picLocks noChangeAspect="1"/>
          </p:cNvPicPr>
          <p:nvPr/>
        </p:nvPicPr>
        <p:blipFill>
          <a:blip r:embed="rId6"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457263" y="6495800"/>
            <a:ext cx="264160" cy="264160"/>
          </a:xfrm>
          <a:prstGeom prst="rect">
            <a:avLst/>
          </a:prstGeom>
        </p:spPr>
      </p:pic>
    </p:spTree>
    <p:custDataLst>
      <p:tags r:id="rId1"/>
    </p:custDataLst>
    <p:extLst>
      <p:ext uri="{BB962C8B-B14F-4D97-AF65-F5344CB8AC3E}">
        <p14:creationId xmlns:p14="http://schemas.microsoft.com/office/powerpoint/2010/main" val="2157988086"/>
      </p:ext>
    </p:extLst>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4" cstate="print">
            <a:extLst>
              <a:ext uri="{28A0092B-C50C-407E-A947-70E740481C1C}">
                <a14:useLocalDpi xmlns:a14="http://schemas.microsoft.com/office/drawing/2010/main" val="0"/>
              </a:ext>
            </a:extLst>
          </a:blip>
          <a:srcRect l="11000"/>
          <a:stretch/>
        </p:blipFill>
        <p:spPr>
          <a:xfrm>
            <a:off x="0" y="0"/>
            <a:ext cx="9144000" cy="6858000"/>
          </a:xfrm>
          <a:prstGeom prst="rect">
            <a:avLst/>
          </a:prstGeom>
        </p:spPr>
      </p:pic>
      <p:sp>
        <p:nvSpPr>
          <p:cNvPr id="4" name="Content Placeholder 2"/>
          <p:cNvSpPr txBox="1">
            <a:spLocks/>
          </p:cNvSpPr>
          <p:nvPr/>
        </p:nvSpPr>
        <p:spPr>
          <a:xfrm>
            <a:off x="458788" y="4432300"/>
            <a:ext cx="6324600" cy="1981200"/>
          </a:xfrm>
          <a:prstGeom prst="rect">
            <a:avLst/>
          </a:prstGeom>
          <a:gradFill>
            <a:gsLst>
              <a:gs pos="0">
                <a:schemeClr val="accent6">
                  <a:alpha val="85000"/>
                </a:schemeClr>
              </a:gs>
              <a:gs pos="50000">
                <a:schemeClr val="accent6">
                  <a:alpha val="74000"/>
                </a:schemeClr>
              </a:gs>
              <a:gs pos="100000">
                <a:schemeClr val="accent6">
                  <a:alpha val="65000"/>
                </a:schemeClr>
              </a:gs>
            </a:gsLst>
            <a:lin ang="5400000" scaled="0"/>
          </a:gradFill>
          <a:ln w="31750">
            <a:solidFill>
              <a:schemeClr val="accent6">
                <a:lumMod val="20000"/>
                <a:lumOff val="80000"/>
              </a:schemeClr>
            </a:solidFill>
          </a:ln>
          <a:effectLst>
            <a:outerShdw blurRad="50800" dist="38100" dir="2700000" algn="tl" rotWithShape="0">
              <a:prstClr val="black">
                <a:alpha val="40000"/>
              </a:prstClr>
            </a:outerShdw>
          </a:effectLst>
        </p:spPr>
        <p:txBody>
          <a:bodyPr vert="horz" lIns="182880" tIns="182880" rIns="182880" bIns="182880" rtlCol="0">
            <a:noAutofit/>
          </a:bodyPr>
          <a:lstStyle>
            <a:lvl1pPr marL="0" indent="0" algn="l" defTabSz="914400" rtl="0" eaLnBrk="1" latinLnBrk="0" hangingPunct="1">
              <a:spcBef>
                <a:spcPct val="20000"/>
              </a:spcBef>
              <a:buFont typeface="Arial" panose="020B0604020202020204" pitchFamily="34" charset="0"/>
              <a:buNone/>
              <a:defRPr sz="2200" b="1" kern="1200">
                <a:solidFill>
                  <a:schemeClr val="bg2"/>
                </a:solidFill>
                <a:latin typeface="+mn-lt"/>
                <a:ea typeface="+mn-ea"/>
                <a:cs typeface="+mn-cs"/>
              </a:defRPr>
            </a:lvl1pPr>
            <a:lvl2pPr marL="182880" indent="-182880" algn="l" defTabSz="914400" rtl="0" eaLnBrk="1" latinLnBrk="0" hangingPunct="1">
              <a:spcBef>
                <a:spcPct val="20000"/>
              </a:spcBef>
              <a:buFont typeface="Arial" panose="020B0604020202020204" pitchFamily="34" charset="0"/>
              <a:buChar char="•"/>
              <a:defRPr sz="2200" kern="1200">
                <a:solidFill>
                  <a:schemeClr val="bg2"/>
                </a:solidFill>
                <a:latin typeface="+mn-lt"/>
                <a:ea typeface="+mn-ea"/>
                <a:cs typeface="+mn-cs"/>
              </a:defRPr>
            </a:lvl2pPr>
            <a:lvl3pPr marL="594360" indent="-228600" algn="l" defTabSz="914400" rtl="0" eaLnBrk="1" latinLnBrk="0" hangingPunct="1">
              <a:spcBef>
                <a:spcPct val="20000"/>
              </a:spcBef>
              <a:buFont typeface="Arial" panose="020B0604020202020204" pitchFamily="34" charset="0"/>
              <a:buChar char="‒"/>
              <a:defRPr sz="2000" kern="1200">
                <a:solidFill>
                  <a:schemeClr val="bg2"/>
                </a:solidFill>
                <a:latin typeface="+mn-lt"/>
                <a:ea typeface="+mn-ea"/>
                <a:cs typeface="+mn-cs"/>
              </a:defRPr>
            </a:lvl3pPr>
            <a:lvl4pPr marL="914400" indent="-18288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4pPr>
            <a:lvl5pPr marL="1234440" indent="-182880" algn="l" defTabSz="914400" rtl="0" eaLnBrk="1" latinLnBrk="0" hangingPunct="1">
              <a:spcBef>
                <a:spcPct val="20000"/>
              </a:spcBef>
              <a:buFont typeface="Arial" panose="020B0604020202020204" pitchFamily="34" charset="0"/>
              <a:buChar char="»"/>
              <a:defRPr sz="1600" kern="1200">
                <a:solidFill>
                  <a:schemeClr val="bg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000" dirty="0" smtClean="0">
                <a:solidFill>
                  <a:srgbClr val="FFFF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Now that you’ve completed this lesson,</a:t>
            </a:r>
            <a:br>
              <a:rPr lang="en-US" sz="2000" dirty="0" smtClean="0">
                <a:solidFill>
                  <a:srgbClr val="FFFF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br>
            <a:r>
              <a:rPr lang="en-US" sz="2000" dirty="0" smtClean="0">
                <a:solidFill>
                  <a:srgbClr val="FFFF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you should be able to:</a:t>
            </a:r>
          </a:p>
          <a:p>
            <a:endParaRPr lang="en-US" sz="1800" dirty="0" smtClean="0">
              <a:solidFill>
                <a:srgbClr val="FFFFFF"/>
              </a:solidFill>
              <a:effectLst>
                <a:outerShdw blurRad="38100" dist="38100" dir="2700000" algn="tl">
                  <a:srgbClr val="000000">
                    <a:alpha val="43137"/>
                  </a:srgbClr>
                </a:outerShdw>
              </a:effectLst>
            </a:endParaRPr>
          </a:p>
          <a:p>
            <a:r>
              <a:rPr lang="en-US" sz="1800" b="0" dirty="0">
                <a:solidFill>
                  <a:srgbClr val="FFFFFF"/>
                </a:solidFill>
                <a:effectLst>
                  <a:outerShdw blurRad="38100" dist="38100" dir="2700000" algn="tl">
                    <a:srgbClr val="000000">
                      <a:alpha val="43137"/>
                    </a:srgbClr>
                  </a:outerShdw>
                </a:effectLst>
                <a:latin typeface="Georgia" panose="02040502050405020303" pitchFamily="18" charset="0"/>
                <a:cs typeface="GENISO" panose="02000400000000000000" pitchFamily="2" charset="0"/>
              </a:rPr>
              <a:t>Explain how to design structures to resist overturning forces</a:t>
            </a:r>
          </a:p>
        </p:txBody>
      </p:sp>
    </p:spTree>
    <p:custDataLst>
      <p:tags r:id="rId1"/>
    </p:custDataLst>
    <p:extLst>
      <p:ext uri="{BB962C8B-B14F-4D97-AF65-F5344CB8AC3E}">
        <p14:creationId xmlns:p14="http://schemas.microsoft.com/office/powerpoint/2010/main" val="24591174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3035300" y="1509823"/>
            <a:ext cx="5410200" cy="2020777"/>
          </a:xfrm>
        </p:spPr>
        <p:txBody>
          <a:bodyPr/>
          <a:lstStyle/>
          <a:p>
            <a:pPr>
              <a:lnSpc>
                <a:spcPct val="120000"/>
              </a:lnSpc>
              <a:spcBef>
                <a:spcPts val="600"/>
              </a:spcBef>
            </a:pPr>
            <a:r>
              <a:rPr lang="en-US" sz="1600" b="1" dirty="0" smtClean="0">
                <a:solidFill>
                  <a:schemeClr val="bg2"/>
                </a:solidFill>
                <a:latin typeface="Arial" panose="020B0604020202020204" pitchFamily="34" charset="0"/>
              </a:rPr>
              <a:t>Part 3 Lesson 3:</a:t>
            </a:r>
          </a:p>
          <a:p>
            <a:pPr>
              <a:lnSpc>
                <a:spcPct val="120000"/>
              </a:lnSpc>
              <a:spcBef>
                <a:spcPts val="600"/>
              </a:spcBef>
            </a:pPr>
            <a:r>
              <a:rPr lang="en-US" sz="2200" dirty="0" smtClean="0"/>
              <a:t>Drift Analysis</a:t>
            </a:r>
            <a:endParaRPr lang="en-US" sz="2200" dirty="0"/>
          </a:p>
        </p:txBody>
      </p:sp>
      <p:sp>
        <p:nvSpPr>
          <p:cNvPr id="3" name="Content Placeholder 2"/>
          <p:cNvSpPr txBox="1">
            <a:spLocks/>
          </p:cNvSpPr>
          <p:nvPr/>
        </p:nvSpPr>
        <p:spPr>
          <a:xfrm>
            <a:off x="3644900" y="3851593"/>
            <a:ext cx="4775200" cy="1812607"/>
          </a:xfrm>
          <a:prstGeom prst="rect">
            <a:avLst/>
          </a:prstGeom>
          <a:gradFill>
            <a:gsLst>
              <a:gs pos="0">
                <a:schemeClr val="accent6">
                  <a:alpha val="20000"/>
                </a:schemeClr>
              </a:gs>
              <a:gs pos="50000">
                <a:schemeClr val="accent6">
                  <a:alpha val="15000"/>
                </a:schemeClr>
              </a:gs>
              <a:gs pos="100000">
                <a:schemeClr val="accent6">
                  <a:alpha val="10000"/>
                </a:schemeClr>
              </a:gs>
            </a:gsLst>
            <a:lin ang="5400000" scaled="0"/>
          </a:gradFill>
          <a:ln w="12700">
            <a:solidFill>
              <a:schemeClr val="accent6">
                <a:lumMod val="20000"/>
                <a:lumOff val="80000"/>
              </a:schemeClr>
            </a:solidFill>
          </a:ln>
          <a:effectLst/>
        </p:spPr>
        <p:txBody>
          <a:bodyPr vert="horz" lIns="182880" tIns="182880" rIns="182880" bIns="182880" rtlCol="0">
            <a:noAutofit/>
          </a:bodyPr>
          <a:lstStyle>
            <a:lvl1pPr marL="0" indent="0" algn="l" defTabSz="914400" rtl="0" eaLnBrk="1" latinLnBrk="0" hangingPunct="1">
              <a:spcBef>
                <a:spcPct val="20000"/>
              </a:spcBef>
              <a:buFont typeface="Arial" panose="020B0604020202020204" pitchFamily="34" charset="0"/>
              <a:buNone/>
              <a:defRPr sz="2200" b="1" kern="1200">
                <a:solidFill>
                  <a:schemeClr val="bg2"/>
                </a:solidFill>
                <a:latin typeface="+mn-lt"/>
                <a:ea typeface="+mn-ea"/>
                <a:cs typeface="+mn-cs"/>
              </a:defRPr>
            </a:lvl1pPr>
            <a:lvl2pPr marL="182880" indent="-182880" algn="l" defTabSz="914400" rtl="0" eaLnBrk="1" latinLnBrk="0" hangingPunct="1">
              <a:spcBef>
                <a:spcPct val="20000"/>
              </a:spcBef>
              <a:buFont typeface="Arial" panose="020B0604020202020204" pitchFamily="34" charset="0"/>
              <a:buChar char="•"/>
              <a:defRPr sz="2200" kern="1200">
                <a:solidFill>
                  <a:schemeClr val="bg2"/>
                </a:solidFill>
                <a:latin typeface="+mn-lt"/>
                <a:ea typeface="+mn-ea"/>
                <a:cs typeface="+mn-cs"/>
              </a:defRPr>
            </a:lvl2pPr>
            <a:lvl3pPr marL="594360" indent="-228600" algn="l" defTabSz="914400" rtl="0" eaLnBrk="1" latinLnBrk="0" hangingPunct="1">
              <a:spcBef>
                <a:spcPct val="20000"/>
              </a:spcBef>
              <a:buFont typeface="Arial" panose="020B0604020202020204" pitchFamily="34" charset="0"/>
              <a:buChar char="‒"/>
              <a:defRPr sz="2000" kern="1200">
                <a:solidFill>
                  <a:schemeClr val="bg2"/>
                </a:solidFill>
                <a:latin typeface="+mn-lt"/>
                <a:ea typeface="+mn-ea"/>
                <a:cs typeface="+mn-cs"/>
              </a:defRPr>
            </a:lvl3pPr>
            <a:lvl4pPr marL="914400" indent="-18288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4pPr>
            <a:lvl5pPr marL="1234440" indent="-182880" algn="l" defTabSz="914400" rtl="0" eaLnBrk="1" latinLnBrk="0" hangingPunct="1">
              <a:spcBef>
                <a:spcPct val="20000"/>
              </a:spcBef>
              <a:buFont typeface="Arial" panose="020B0604020202020204" pitchFamily="34" charset="0"/>
              <a:buChar char="»"/>
              <a:defRPr sz="1600" kern="1200">
                <a:solidFill>
                  <a:schemeClr val="bg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1400" dirty="0" smtClean="0">
                <a:solidFill>
                  <a:schemeClr val="accent6"/>
                </a:solidFill>
                <a:latin typeface="Arial" panose="020B0604020202020204" pitchFamily="34" charset="0"/>
                <a:cs typeface="Arial" panose="020B0604020202020204" pitchFamily="34" charset="0"/>
              </a:rPr>
              <a:t>After completing this lesson,</a:t>
            </a:r>
            <a:br>
              <a:rPr lang="en-US" sz="1400" dirty="0" smtClean="0">
                <a:solidFill>
                  <a:schemeClr val="accent6"/>
                </a:solidFill>
                <a:latin typeface="Arial" panose="020B0604020202020204" pitchFamily="34" charset="0"/>
                <a:cs typeface="Arial" panose="020B0604020202020204" pitchFamily="34" charset="0"/>
              </a:rPr>
            </a:br>
            <a:r>
              <a:rPr lang="en-US" sz="1400" dirty="0" smtClean="0">
                <a:solidFill>
                  <a:schemeClr val="accent6"/>
                </a:solidFill>
                <a:latin typeface="Arial" panose="020B0604020202020204" pitchFamily="34" charset="0"/>
                <a:cs typeface="Arial" panose="020B0604020202020204" pitchFamily="34" charset="0"/>
              </a:rPr>
              <a:t>you will be able to:</a:t>
            </a:r>
          </a:p>
          <a:p>
            <a:endParaRPr lang="en-US" sz="1400" dirty="0" smtClean="0">
              <a:solidFill>
                <a:schemeClr val="tx2"/>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1400" b="0" dirty="0" smtClean="0">
                <a:solidFill>
                  <a:schemeClr val="tx2"/>
                </a:solidFill>
                <a:latin typeface="Arial" panose="020B0604020202020204" pitchFamily="34" charset="0"/>
                <a:cs typeface="Arial" panose="020B0604020202020204" pitchFamily="34" charset="0"/>
              </a:rPr>
              <a:t>Summarize methods to calculate and resist story drift</a:t>
            </a:r>
            <a:endParaRPr lang="en-US" sz="1400" b="0" dirty="0">
              <a:solidFill>
                <a:schemeClr val="tx2"/>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3985675858"/>
      </p:ext>
    </p:extLst>
  </p:cSld>
  <p:clrMapOvr>
    <a:masterClrMapping/>
  </p:clrMapOvr>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Story Drift</a:t>
            </a:r>
            <a:endParaRPr lang="en-US" dirty="0"/>
          </a:p>
        </p:txBody>
      </p:sp>
      <mc:AlternateContent xmlns:mc="http://schemas.openxmlformats.org/markup-compatibility/2006" xmlns:a14="http://schemas.microsoft.com/office/drawing/2010/main">
        <mc:Choice Requires="a14">
          <p:sp>
            <p:nvSpPr>
              <p:cNvPr id="5" name="TextBox 4"/>
              <p:cNvSpPr txBox="1"/>
              <p:nvPr/>
            </p:nvSpPr>
            <p:spPr bwMode="auto">
              <a:xfrm>
                <a:off x="1296997" y="4152900"/>
                <a:ext cx="2240912" cy="1109074"/>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a14:m>
                  <m:oMathPara xmlns:m="http://schemas.openxmlformats.org/officeDocument/2006/math">
                    <m:oMathParaPr>
                      <m:jc m:val="centerGroup"/>
                    </m:oMathParaPr>
                    <m:oMath xmlns:m="http://schemas.openxmlformats.org/officeDocument/2006/math">
                      <m:sSub>
                        <m:sSubPr>
                          <m:ctrlPr>
                            <a:rPr kumimoji="1" lang="en-US" sz="3200" i="1" smtClean="0">
                              <a:solidFill>
                                <a:srgbClr val="000000"/>
                              </a:solidFill>
                              <a:latin typeface="Cambria Math" panose="02040503050406030204" pitchFamily="18" charset="0"/>
                            </a:rPr>
                          </m:ctrlPr>
                        </m:sSubPr>
                        <m:e>
                          <m:r>
                            <a:rPr kumimoji="1" lang="en-US" sz="3200" i="1" smtClean="0">
                              <a:solidFill>
                                <a:srgbClr val="000000"/>
                              </a:solidFill>
                              <a:latin typeface="Cambria Math"/>
                              <a:ea typeface="Cambria Math"/>
                            </a:rPr>
                            <m:t>𝛿</m:t>
                          </m:r>
                        </m:e>
                        <m:sub>
                          <m:r>
                            <a:rPr kumimoji="1" lang="en-US" sz="3200" b="0" i="1" smtClean="0">
                              <a:solidFill>
                                <a:srgbClr val="000000"/>
                              </a:solidFill>
                              <a:latin typeface="Cambria Math"/>
                            </a:rPr>
                            <m:t>𝑥</m:t>
                          </m:r>
                        </m:sub>
                      </m:sSub>
                      <m:r>
                        <a:rPr kumimoji="1" lang="en-US" sz="3200" b="0" i="1" smtClean="0">
                          <a:solidFill>
                            <a:srgbClr val="000000"/>
                          </a:solidFill>
                          <a:latin typeface="Cambria Math"/>
                        </a:rPr>
                        <m:t>=</m:t>
                      </m:r>
                      <m:f>
                        <m:fPr>
                          <m:ctrlPr>
                            <a:rPr kumimoji="1" lang="en-US" sz="3200" b="0" i="1" smtClean="0">
                              <a:solidFill>
                                <a:srgbClr val="000000"/>
                              </a:solidFill>
                              <a:latin typeface="Cambria Math" panose="02040503050406030204" pitchFamily="18" charset="0"/>
                            </a:rPr>
                          </m:ctrlPr>
                        </m:fPr>
                        <m:num>
                          <m:sSub>
                            <m:sSubPr>
                              <m:ctrlPr>
                                <a:rPr kumimoji="1" lang="en-US" sz="3200" b="0" i="1" smtClean="0">
                                  <a:solidFill>
                                    <a:srgbClr val="000000"/>
                                  </a:solidFill>
                                  <a:latin typeface="Cambria Math" panose="02040503050406030204" pitchFamily="18" charset="0"/>
                                </a:rPr>
                              </m:ctrlPr>
                            </m:sSubPr>
                            <m:e>
                              <m:r>
                                <a:rPr kumimoji="1" lang="en-US" sz="3200" b="0" i="1" smtClean="0">
                                  <a:solidFill>
                                    <a:srgbClr val="000000"/>
                                  </a:solidFill>
                                  <a:latin typeface="Cambria Math"/>
                                </a:rPr>
                                <m:t>𝐶</m:t>
                              </m:r>
                            </m:e>
                            <m:sub>
                              <m:r>
                                <a:rPr kumimoji="1" lang="en-US" sz="3200" b="0" i="1" smtClean="0">
                                  <a:solidFill>
                                    <a:srgbClr val="000000"/>
                                  </a:solidFill>
                                  <a:latin typeface="Cambria Math"/>
                                </a:rPr>
                                <m:t>𝑑</m:t>
                              </m:r>
                            </m:sub>
                          </m:sSub>
                          <m:sSub>
                            <m:sSubPr>
                              <m:ctrlPr>
                                <a:rPr kumimoji="1" lang="en-US" sz="3200" b="0" i="1" smtClean="0">
                                  <a:solidFill>
                                    <a:srgbClr val="000000"/>
                                  </a:solidFill>
                                  <a:latin typeface="Cambria Math" panose="02040503050406030204" pitchFamily="18" charset="0"/>
                                </a:rPr>
                              </m:ctrlPr>
                            </m:sSubPr>
                            <m:e>
                              <m:r>
                                <a:rPr kumimoji="1" lang="en-US" sz="3200" b="0" i="1" smtClean="0">
                                  <a:solidFill>
                                    <a:srgbClr val="000000"/>
                                  </a:solidFill>
                                  <a:latin typeface="Cambria Math"/>
                                  <a:ea typeface="Cambria Math"/>
                                </a:rPr>
                                <m:t>𝛿</m:t>
                              </m:r>
                            </m:e>
                            <m:sub>
                              <m:r>
                                <a:rPr kumimoji="1" lang="en-US" sz="3200" b="0" i="1" smtClean="0">
                                  <a:solidFill>
                                    <a:srgbClr val="000000"/>
                                  </a:solidFill>
                                  <a:latin typeface="Cambria Math"/>
                                </a:rPr>
                                <m:t>𝑥𝑒</m:t>
                              </m:r>
                            </m:sub>
                          </m:sSub>
                        </m:num>
                        <m:den>
                          <m:sSub>
                            <m:sSubPr>
                              <m:ctrlPr>
                                <a:rPr kumimoji="1" lang="en-US" sz="3200" b="0" i="1" smtClean="0">
                                  <a:solidFill>
                                    <a:srgbClr val="000000"/>
                                  </a:solidFill>
                                  <a:latin typeface="Cambria Math" panose="02040503050406030204" pitchFamily="18" charset="0"/>
                                </a:rPr>
                              </m:ctrlPr>
                            </m:sSubPr>
                            <m:e>
                              <m:r>
                                <a:rPr kumimoji="1" lang="en-US" sz="3200" b="0" i="1" smtClean="0">
                                  <a:solidFill>
                                    <a:srgbClr val="000000"/>
                                  </a:solidFill>
                                  <a:latin typeface="Cambria Math"/>
                                </a:rPr>
                                <m:t>𝐼</m:t>
                              </m:r>
                            </m:e>
                            <m:sub>
                              <m:r>
                                <a:rPr kumimoji="1" lang="en-US" sz="3200" b="0" i="1" smtClean="0">
                                  <a:solidFill>
                                    <a:srgbClr val="000000"/>
                                  </a:solidFill>
                                  <a:latin typeface="Cambria Math"/>
                                </a:rPr>
                                <m:t>𝑒</m:t>
                              </m:r>
                            </m:sub>
                          </m:sSub>
                        </m:den>
                      </m:f>
                    </m:oMath>
                  </m:oMathPara>
                </a14:m>
                <a:endParaRPr kumimoji="1" lang="en-US" sz="3200" dirty="0">
                  <a:solidFill>
                    <a:srgbClr val="000000"/>
                  </a:solidFill>
                  <a:latin typeface="Georgia" panose="02040502050405020303" pitchFamily="18" charset="0"/>
                </a:endParaRPr>
              </a:p>
            </p:txBody>
          </p:sp>
        </mc:Choice>
        <mc:Fallback xmlns="">
          <p:sp>
            <p:nvSpPr>
              <p:cNvPr id="5" name="TextBox 4"/>
              <p:cNvSpPr txBox="1">
                <a:spLocks noRot="1" noChangeAspect="1" noMove="1" noResize="1" noEditPoints="1" noAdjustHandles="1" noChangeArrowheads="1" noChangeShapeType="1" noTextEdit="1"/>
              </p:cNvSpPr>
              <p:nvPr/>
            </p:nvSpPr>
            <p:spPr bwMode="auto">
              <a:xfrm>
                <a:off x="1296997" y="4152900"/>
                <a:ext cx="2240912" cy="1109074"/>
              </a:xfrm>
              <a:prstGeom prst="rect">
                <a:avLst/>
              </a:prstGeom>
              <a:blipFill rotWithShape="0">
                <a:blip r:embed="rId4"/>
                <a:stretch>
                  <a:fillRect/>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p:sp>
        <p:nvSpPr>
          <p:cNvPr id="6" name="TextBox 5"/>
          <p:cNvSpPr txBox="1"/>
          <p:nvPr/>
        </p:nvSpPr>
        <p:spPr bwMode="auto">
          <a:xfrm>
            <a:off x="1556491" y="3222592"/>
            <a:ext cx="1721924" cy="707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ctr"/>
            <a:r>
              <a:rPr kumimoji="1" lang="en-US" sz="2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Deflection at</a:t>
            </a:r>
          </a:p>
          <a:p>
            <a:pPr algn="ctr"/>
            <a:r>
              <a:rPr kumimoji="1" lang="en-US" sz="2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Level </a:t>
            </a:r>
            <a:r>
              <a:rPr kumimoji="1" lang="en-US" sz="2000" b="1" i="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x</a:t>
            </a:r>
            <a:r>
              <a:rPr kumimoji="1" lang="en-US" sz="2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 </a:t>
            </a:r>
            <a:r>
              <a:rPr kumimoji="1" lang="el-GR" sz="2000" b="1" i="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δ</a:t>
            </a:r>
            <a:r>
              <a:rPr kumimoji="1" lang="en-US" sz="2000" b="1" i="1" baseline="-2500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x</a:t>
            </a:r>
            <a:endParaRPr kumimoji="1" lang="en-US" sz="2000" b="1" i="1" baseline="-2500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endParaRPr>
          </a:p>
        </p:txBody>
      </p:sp>
      <p:sp>
        <p:nvSpPr>
          <p:cNvPr id="7" name="TextBox 6"/>
          <p:cNvSpPr txBox="1"/>
          <p:nvPr/>
        </p:nvSpPr>
        <p:spPr bwMode="auto">
          <a:xfrm>
            <a:off x="1003455" y="5397500"/>
            <a:ext cx="2827996" cy="338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ctr"/>
            <a:r>
              <a:rPr kumimoji="1" lang="en-US" sz="1600" dirty="0" smtClean="0">
                <a:solidFill>
                  <a:schemeClr val="bg2"/>
                </a:solidFill>
                <a:latin typeface="Arial" panose="020B0604020202020204" pitchFamily="34" charset="0"/>
                <a:cs typeface="Arial" panose="020B0604020202020204" pitchFamily="34" charset="0"/>
              </a:rPr>
              <a:t>ASCE 7-10 Equation 12.8-15</a:t>
            </a:r>
            <a:endParaRPr kumimoji="1" lang="en-US" sz="1600" dirty="0">
              <a:solidFill>
                <a:schemeClr val="bg2"/>
              </a:solidFill>
              <a:latin typeface="Arial" panose="020B0604020202020204" pitchFamily="34" charset="0"/>
              <a:cs typeface="Arial" panose="020B0604020202020204" pitchFamily="34" charset="0"/>
            </a:endParaRPr>
          </a:p>
        </p:txBody>
      </p:sp>
      <p:sp>
        <p:nvSpPr>
          <p:cNvPr id="8" name="Rounded Rectangle 7"/>
          <p:cNvSpPr/>
          <p:nvPr/>
        </p:nvSpPr>
        <p:spPr>
          <a:xfrm>
            <a:off x="4708525" y="3222592"/>
            <a:ext cx="3978276" cy="2513450"/>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marL="182880" indent="-182880">
              <a:lnSpc>
                <a:spcPts val="3000"/>
              </a:lnSpc>
              <a:buFont typeface="Arial" panose="020B0604020202020204" pitchFamily="34" charset="0"/>
              <a:buChar char="•"/>
            </a:pPr>
            <a:r>
              <a:rPr lang="en-US" sz="1600" b="1" i="1" dirty="0" smtClean="0">
                <a:solidFill>
                  <a:schemeClr val="bg2"/>
                </a:solidFill>
                <a:latin typeface="Georgia" panose="02040502050405020303" pitchFamily="18" charset="0"/>
                <a:cs typeface="Arial" panose="020B0604020202020204" pitchFamily="34" charset="0"/>
              </a:rPr>
              <a:t>C</a:t>
            </a:r>
            <a:r>
              <a:rPr lang="en-US" sz="1600" b="1" i="1" baseline="-25000" dirty="0" smtClean="0">
                <a:solidFill>
                  <a:schemeClr val="bg2"/>
                </a:solidFill>
                <a:latin typeface="Georgia" panose="02040502050405020303" pitchFamily="18" charset="0"/>
                <a:cs typeface="Arial" panose="020B0604020202020204" pitchFamily="34" charset="0"/>
              </a:rPr>
              <a:t>d</a:t>
            </a:r>
            <a:r>
              <a:rPr lang="en-US" sz="1600" b="1" i="1" dirty="0" smtClean="0">
                <a:solidFill>
                  <a:schemeClr val="bg2"/>
                </a:solidFill>
                <a:latin typeface="Georgia" panose="02040502050405020303" pitchFamily="18" charset="0"/>
                <a:cs typeface="Arial" panose="020B0604020202020204" pitchFamily="34" charset="0"/>
              </a:rPr>
              <a:t> =</a:t>
            </a:r>
            <a:r>
              <a:rPr lang="en-US" sz="1600" dirty="0" smtClean="0">
                <a:solidFill>
                  <a:schemeClr val="bg2"/>
                </a:solidFill>
                <a:latin typeface="Arial" panose="020B0604020202020204" pitchFamily="34" charset="0"/>
                <a:cs typeface="Arial" panose="020B0604020202020204" pitchFamily="34" charset="0"/>
              </a:rPr>
              <a:t> Deflection amplification factor in ASCE 7-10 Table 12.2-1</a:t>
            </a:r>
          </a:p>
          <a:p>
            <a:pPr marL="182880" indent="-182880">
              <a:lnSpc>
                <a:spcPts val="3000"/>
              </a:lnSpc>
              <a:buFont typeface="Arial" panose="020B0604020202020204" pitchFamily="34" charset="0"/>
              <a:buChar char="•"/>
            </a:pPr>
            <a:r>
              <a:rPr lang="en-US" sz="1600" b="1" i="1" dirty="0" err="1" smtClean="0">
                <a:solidFill>
                  <a:schemeClr val="bg2"/>
                </a:solidFill>
                <a:latin typeface="Georgia" panose="02040502050405020303" pitchFamily="18" charset="0"/>
                <a:cs typeface="Arial" panose="020B0604020202020204" pitchFamily="34" charset="0"/>
              </a:rPr>
              <a:t>δ</a:t>
            </a:r>
            <a:r>
              <a:rPr lang="en-US" sz="1600" b="1" i="1" baseline="-25000" dirty="0" err="1" smtClean="0">
                <a:solidFill>
                  <a:schemeClr val="bg2"/>
                </a:solidFill>
                <a:latin typeface="Georgia" panose="02040502050405020303" pitchFamily="18" charset="0"/>
                <a:cs typeface="Arial" panose="020B0604020202020204" pitchFamily="34" charset="0"/>
              </a:rPr>
              <a:t>xe</a:t>
            </a:r>
            <a:r>
              <a:rPr lang="en-US" sz="1600" b="1" i="1" dirty="0" smtClean="0">
                <a:solidFill>
                  <a:schemeClr val="bg2"/>
                </a:solidFill>
                <a:latin typeface="Georgia" panose="02040502050405020303" pitchFamily="18" charset="0"/>
                <a:cs typeface="Arial" panose="020B0604020202020204" pitchFamily="34" charset="0"/>
              </a:rPr>
              <a:t> =</a:t>
            </a:r>
            <a:r>
              <a:rPr lang="en-US" sz="1600" dirty="0" smtClean="0">
                <a:solidFill>
                  <a:schemeClr val="bg2"/>
                </a:solidFill>
                <a:latin typeface="Arial" panose="020B0604020202020204" pitchFamily="34" charset="0"/>
                <a:cs typeface="Arial" panose="020B0604020202020204" pitchFamily="34" charset="0"/>
              </a:rPr>
              <a:t> Deflection determined by an elastic analysis</a:t>
            </a:r>
          </a:p>
          <a:p>
            <a:pPr marL="182880" indent="-182880">
              <a:lnSpc>
                <a:spcPts val="3000"/>
              </a:lnSpc>
              <a:buFont typeface="Arial" panose="020B0604020202020204" pitchFamily="34" charset="0"/>
              <a:buChar char="•"/>
            </a:pPr>
            <a:r>
              <a:rPr lang="en-US" sz="1600" b="1" i="1" dirty="0" err="1" smtClean="0">
                <a:solidFill>
                  <a:schemeClr val="bg2"/>
                </a:solidFill>
                <a:latin typeface="Georgia" panose="02040502050405020303" pitchFamily="18" charset="0"/>
                <a:cs typeface="Arial" panose="020B0604020202020204" pitchFamily="34" charset="0"/>
              </a:rPr>
              <a:t>I</a:t>
            </a:r>
            <a:r>
              <a:rPr lang="en-US" sz="1600" b="1" i="1" baseline="-25000" dirty="0" err="1" smtClean="0">
                <a:solidFill>
                  <a:schemeClr val="bg2"/>
                </a:solidFill>
                <a:latin typeface="Georgia" panose="02040502050405020303" pitchFamily="18" charset="0"/>
                <a:cs typeface="Arial" panose="020B0604020202020204" pitchFamily="34" charset="0"/>
              </a:rPr>
              <a:t>e</a:t>
            </a:r>
            <a:r>
              <a:rPr lang="en-US" sz="1600" b="1" i="1" dirty="0" smtClean="0">
                <a:solidFill>
                  <a:schemeClr val="bg2"/>
                </a:solidFill>
                <a:latin typeface="Georgia" panose="02040502050405020303" pitchFamily="18" charset="0"/>
                <a:cs typeface="Arial" panose="020B0604020202020204" pitchFamily="34" charset="0"/>
              </a:rPr>
              <a:t> =</a:t>
            </a:r>
            <a:r>
              <a:rPr lang="en-US" sz="1600" dirty="0">
                <a:solidFill>
                  <a:schemeClr val="bg2"/>
                </a:solidFill>
                <a:latin typeface="Arial" panose="020B0604020202020204" pitchFamily="34" charset="0"/>
                <a:cs typeface="Arial" panose="020B0604020202020204" pitchFamily="34" charset="0"/>
              </a:rPr>
              <a:t> </a:t>
            </a:r>
            <a:r>
              <a:rPr lang="en-US" sz="1600" dirty="0" smtClean="0">
                <a:solidFill>
                  <a:schemeClr val="bg2"/>
                </a:solidFill>
                <a:latin typeface="Arial" panose="020B0604020202020204" pitchFamily="34" charset="0"/>
                <a:cs typeface="Arial" panose="020B0604020202020204" pitchFamily="34" charset="0"/>
              </a:rPr>
              <a:t>Importance Factor</a:t>
            </a:r>
            <a:endParaRPr lang="en-US" sz="1600" dirty="0">
              <a:solidFill>
                <a:schemeClr val="bg2"/>
              </a:solidFill>
              <a:latin typeface="Arial" panose="020B0604020202020204" pitchFamily="34" charset="0"/>
              <a:cs typeface="Arial" panose="020B0604020202020204" pitchFamily="34" charset="0"/>
            </a:endParaRPr>
          </a:p>
        </p:txBody>
      </p:sp>
      <p:sp>
        <p:nvSpPr>
          <p:cNvPr id="9" name="TextBox 8"/>
          <p:cNvSpPr txBox="1"/>
          <p:nvPr/>
        </p:nvSpPr>
        <p:spPr bwMode="auto">
          <a:xfrm>
            <a:off x="458788" y="1633311"/>
            <a:ext cx="8228012"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rtlCol="0">
            <a:spAutoFit/>
          </a:bodyPr>
          <a:lstStyle/>
          <a:p>
            <a:r>
              <a:rPr kumimoji="1" lang="en-US" sz="2000" b="1" dirty="0" smtClean="0">
                <a:solidFill>
                  <a:schemeClr val="bg2"/>
                </a:solidFill>
                <a:latin typeface="Arial" panose="020B0604020202020204" pitchFamily="34" charset="0"/>
                <a:cs typeface="Arial" panose="020B0604020202020204" pitchFamily="34" charset="0"/>
              </a:rPr>
              <a:t>Design Story Drift, </a:t>
            </a:r>
            <a:r>
              <a:rPr kumimoji="1" lang="el-GR" sz="2000" b="1" dirty="0" smtClean="0">
                <a:solidFill>
                  <a:schemeClr val="bg2"/>
                </a:solidFill>
                <a:latin typeface="Georgia" panose="02040502050405020303" pitchFamily="18" charset="0"/>
                <a:cs typeface="Arial" panose="020B0604020202020204" pitchFamily="34" charset="0"/>
              </a:rPr>
              <a:t>Δ</a:t>
            </a:r>
            <a:r>
              <a:rPr kumimoji="1" lang="en-US" sz="2000" b="1" dirty="0" smtClean="0">
                <a:solidFill>
                  <a:schemeClr val="bg2"/>
                </a:solidFill>
                <a:latin typeface="Georgia" panose="02040502050405020303" pitchFamily="18" charset="0"/>
                <a:cs typeface="Arial" panose="020B0604020202020204" pitchFamily="34" charset="0"/>
              </a:rPr>
              <a:t> </a:t>
            </a:r>
            <a:r>
              <a:rPr kumimoji="1" lang="en-US" sz="2000" dirty="0" smtClean="0">
                <a:solidFill>
                  <a:schemeClr val="bg2"/>
                </a:solidFill>
                <a:latin typeface="Georgia" panose="02040502050405020303" pitchFamily="18" charset="0"/>
                <a:cs typeface="Arial" panose="020B0604020202020204" pitchFamily="34" charset="0"/>
              </a:rPr>
              <a:t>=</a:t>
            </a:r>
            <a:r>
              <a:rPr kumimoji="1" lang="en-US" sz="2000" dirty="0" smtClean="0">
                <a:solidFill>
                  <a:schemeClr val="bg2"/>
                </a:solidFill>
                <a:latin typeface="Arial" panose="020B0604020202020204" pitchFamily="34" charset="0"/>
                <a:cs typeface="Arial" panose="020B0604020202020204" pitchFamily="34" charset="0"/>
              </a:rPr>
              <a:t> The difference in deflections at the center of mass at the top and bottom of the story under consideration</a:t>
            </a:r>
            <a:endParaRPr kumimoji="1" lang="en-US" sz="2000" dirty="0">
              <a:solidFill>
                <a:schemeClr val="bg2"/>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2124125401"/>
      </p:ext>
    </p:extLst>
  </p:cSld>
  <p:clrMapOvr>
    <a:masterClrMapping/>
  </p:clrMapOvr>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Deflection Amplification Factor, C</a:t>
            </a:r>
            <a:r>
              <a:rPr lang="en-US" baseline="-25000" dirty="0" smtClean="0"/>
              <a:t>d</a:t>
            </a:r>
            <a:endParaRPr lang="en-US" baseline="-25000" dirty="0"/>
          </a:p>
        </p:txBody>
      </p:sp>
      <p:graphicFrame>
        <p:nvGraphicFramePr>
          <p:cNvPr id="13" name="Content Placeholder 3"/>
          <p:cNvGraphicFramePr>
            <a:graphicFrameLocks noGrp="1"/>
          </p:cNvGraphicFramePr>
          <p:nvPr>
            <p:ph idx="1"/>
            <p:extLst/>
          </p:nvPr>
        </p:nvGraphicFramePr>
        <p:xfrm>
          <a:off x="458788" y="1327150"/>
          <a:ext cx="8228016" cy="4518039"/>
        </p:xfrm>
        <a:graphic>
          <a:graphicData uri="http://schemas.openxmlformats.org/drawingml/2006/table">
            <a:tbl>
              <a:tblPr firstRow="1" bandRow="1">
                <a:tableStyleId>{5940675A-B579-460E-94D1-54222C63F5DA}</a:tableStyleId>
              </a:tblPr>
              <a:tblGrid>
                <a:gridCol w="2317069">
                  <a:extLst>
                    <a:ext uri="{9D8B030D-6E8A-4147-A177-3AD203B41FA5}">
                      <a16:colId xmlns:a16="http://schemas.microsoft.com/office/drawing/2014/main" val="20000"/>
                    </a:ext>
                  </a:extLst>
                </a:gridCol>
                <a:gridCol w="1023257">
                  <a:extLst>
                    <a:ext uri="{9D8B030D-6E8A-4147-A177-3AD203B41FA5}">
                      <a16:colId xmlns:a16="http://schemas.microsoft.com/office/drawing/2014/main" val="20001"/>
                    </a:ext>
                  </a:extLst>
                </a:gridCol>
                <a:gridCol w="1132115">
                  <a:extLst>
                    <a:ext uri="{9D8B030D-6E8A-4147-A177-3AD203B41FA5}">
                      <a16:colId xmlns:a16="http://schemas.microsoft.com/office/drawing/2014/main" val="20002"/>
                    </a:ext>
                  </a:extLst>
                </a:gridCol>
                <a:gridCol w="1088571">
                  <a:extLst>
                    <a:ext uri="{9D8B030D-6E8A-4147-A177-3AD203B41FA5}">
                      <a16:colId xmlns:a16="http://schemas.microsoft.com/office/drawing/2014/main" val="20003"/>
                    </a:ext>
                  </a:extLst>
                </a:gridCol>
                <a:gridCol w="674914">
                  <a:extLst>
                    <a:ext uri="{9D8B030D-6E8A-4147-A177-3AD203B41FA5}">
                      <a16:colId xmlns:a16="http://schemas.microsoft.com/office/drawing/2014/main" val="20004"/>
                    </a:ext>
                  </a:extLst>
                </a:gridCol>
                <a:gridCol w="674915">
                  <a:extLst>
                    <a:ext uri="{9D8B030D-6E8A-4147-A177-3AD203B41FA5}">
                      <a16:colId xmlns:a16="http://schemas.microsoft.com/office/drawing/2014/main" val="20005"/>
                    </a:ext>
                  </a:extLst>
                </a:gridCol>
                <a:gridCol w="609600">
                  <a:extLst>
                    <a:ext uri="{9D8B030D-6E8A-4147-A177-3AD203B41FA5}">
                      <a16:colId xmlns:a16="http://schemas.microsoft.com/office/drawing/2014/main" val="20006"/>
                    </a:ext>
                  </a:extLst>
                </a:gridCol>
                <a:gridCol w="707575">
                  <a:extLst>
                    <a:ext uri="{9D8B030D-6E8A-4147-A177-3AD203B41FA5}">
                      <a16:colId xmlns:a16="http://schemas.microsoft.com/office/drawing/2014/main" val="20007"/>
                    </a:ext>
                  </a:extLst>
                </a:gridCol>
              </a:tblGrid>
              <a:tr h="773793">
                <a:tc gridSpan="8">
                  <a:txBody>
                    <a:bodyPr/>
                    <a:lstStyle/>
                    <a:p>
                      <a:pPr algn="ctr"/>
                      <a:r>
                        <a:rPr lang="en-US" sz="18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ASCE 7-10 Table 12.2-1 Design Coefficients and Factors</a:t>
                      </a:r>
                      <a:br>
                        <a:rPr lang="en-US" sz="18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br>
                      <a:r>
                        <a:rPr lang="en-US" sz="18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for Seismic Force Resisting Systems</a:t>
                      </a:r>
                      <a:endParaRPr lang="en-US" sz="18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endParaRPr>
                    </a:p>
                  </a:txBody>
                  <a:tcPr anchor="ctr">
                    <a:lnL w="12700" cmpd="sng">
                      <a:noFill/>
                    </a:lnL>
                    <a:lnR w="12700" cmpd="sng">
                      <a:noFill/>
                    </a:lnR>
                    <a:lnT w="12700" cmpd="sng">
                      <a:noFill/>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a:p>
                  </a:txBody>
                  <a:tcPr/>
                </a:tc>
                <a:tc hMerge="1">
                  <a:txBody>
                    <a:bodyPr/>
                    <a:lstStyle/>
                    <a:p>
                      <a:endParaRPr lang="en-US" dirty="0"/>
                    </a:p>
                  </a:txBody>
                  <a:tcPr/>
                </a:tc>
                <a:extLst>
                  <a:ext uri="{0D108BD9-81ED-4DB2-BD59-A6C34878D82A}">
                    <a16:rowId xmlns:a16="http://schemas.microsoft.com/office/drawing/2014/main" val="10000"/>
                  </a:ext>
                </a:extLst>
              </a:tr>
              <a:tr h="461995">
                <a:tc rowSpan="3">
                  <a:txBody>
                    <a:bodyPr/>
                    <a:lstStyle/>
                    <a:p>
                      <a:pPr algn="ctr"/>
                      <a:r>
                        <a:rPr lang="en-US" sz="1100" dirty="0" smtClean="0">
                          <a:latin typeface="Arial" panose="020B0604020202020204" pitchFamily="34" charset="0"/>
                          <a:cs typeface="Arial" panose="020B0604020202020204" pitchFamily="34" charset="0"/>
                        </a:rPr>
                        <a:t>Seismic Force Resisting System</a:t>
                      </a:r>
                      <a:endParaRPr lang="en-US" sz="1100" dirty="0">
                        <a:latin typeface="Arial" panose="020B0604020202020204" pitchFamily="34" charset="0"/>
                        <a:cs typeface="Arial" panose="020B0604020202020204" pitchFamily="34" charset="0"/>
                      </a:endParaRPr>
                    </a:p>
                  </a:txBody>
                  <a:tcPr anchor="ctr">
                    <a:lnL w="12700" cmpd="sng">
                      <a:noFill/>
                    </a:lnL>
                    <a:lnR w="12700" cmpd="sng">
                      <a:noFill/>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rowSpan="3">
                  <a:txBody>
                    <a:bodyPr/>
                    <a:lstStyle/>
                    <a:p>
                      <a:pPr algn="ctr"/>
                      <a:r>
                        <a:rPr lang="en-US" sz="1100" dirty="0" smtClean="0">
                          <a:latin typeface="Arial" panose="020B0604020202020204" pitchFamily="34" charset="0"/>
                          <a:cs typeface="Arial" panose="020B0604020202020204" pitchFamily="34" charset="0"/>
                        </a:rPr>
                        <a:t>Response</a:t>
                      </a:r>
                      <a:r>
                        <a:rPr lang="en-US" sz="1100" baseline="0" dirty="0" smtClean="0">
                          <a:latin typeface="Arial" panose="020B0604020202020204" pitchFamily="34" charset="0"/>
                          <a:cs typeface="Arial" panose="020B0604020202020204" pitchFamily="34" charset="0"/>
                        </a:rPr>
                        <a:t> Modification Factor, R</a:t>
                      </a:r>
                      <a:endParaRPr lang="en-US" sz="1100" dirty="0">
                        <a:latin typeface="Arial" panose="020B0604020202020204" pitchFamily="34" charset="0"/>
                        <a:cs typeface="Arial" panose="020B0604020202020204" pitchFamily="34" charset="0"/>
                      </a:endParaRPr>
                    </a:p>
                  </a:txBody>
                  <a:tcPr anchor="ctr">
                    <a:lnL w="12700" cmpd="sng">
                      <a:noFill/>
                    </a:lnL>
                    <a:lnR w="12700" cmpd="sng">
                      <a:noFill/>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rowSpan="3">
                  <a:txBody>
                    <a:bodyPr/>
                    <a:lstStyle/>
                    <a:p>
                      <a:pPr algn="ctr"/>
                      <a:r>
                        <a:rPr lang="en-US" sz="1100" dirty="0" err="1" smtClean="0">
                          <a:latin typeface="Arial" panose="020B0604020202020204" pitchFamily="34" charset="0"/>
                          <a:cs typeface="Arial" panose="020B0604020202020204" pitchFamily="34" charset="0"/>
                        </a:rPr>
                        <a:t>Overstrength</a:t>
                      </a:r>
                      <a:r>
                        <a:rPr lang="en-US" sz="1100" dirty="0" smtClean="0">
                          <a:latin typeface="Arial" panose="020B0604020202020204" pitchFamily="34" charset="0"/>
                          <a:cs typeface="Arial" panose="020B0604020202020204" pitchFamily="34" charset="0"/>
                        </a:rPr>
                        <a:t> Factor, </a:t>
                      </a:r>
                      <a:r>
                        <a:rPr lang="el-GR" sz="1100" dirty="0" smtClean="0">
                          <a:latin typeface="Arial" panose="020B0604020202020204" pitchFamily="34" charset="0"/>
                          <a:cs typeface="Arial" panose="020B0604020202020204" pitchFamily="34" charset="0"/>
                        </a:rPr>
                        <a:t>Ω</a:t>
                      </a:r>
                      <a:r>
                        <a:rPr lang="en-US" sz="1100" baseline="-25000" dirty="0" smtClean="0">
                          <a:latin typeface="Arial" panose="020B0604020202020204" pitchFamily="34" charset="0"/>
                          <a:cs typeface="Arial" panose="020B0604020202020204" pitchFamily="34" charset="0"/>
                        </a:rPr>
                        <a:t>o</a:t>
                      </a:r>
                      <a:endParaRPr lang="en-US" sz="1100" baseline="-25000" dirty="0">
                        <a:latin typeface="Arial" panose="020B0604020202020204" pitchFamily="34" charset="0"/>
                        <a:cs typeface="Arial" panose="020B0604020202020204" pitchFamily="34" charset="0"/>
                      </a:endParaRPr>
                    </a:p>
                  </a:txBody>
                  <a:tcPr anchor="ctr">
                    <a:lnL w="12700" cmpd="sng">
                      <a:noFill/>
                    </a:lnL>
                    <a:lnR w="12700" cmpd="sng">
                      <a:noFill/>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rowSpan="3">
                  <a:txBody>
                    <a:bodyPr/>
                    <a:lstStyle/>
                    <a:p>
                      <a:pPr algn="ctr"/>
                      <a:r>
                        <a:rPr lang="en-US" sz="1100" dirty="0" smtClean="0">
                          <a:latin typeface="Arial" panose="020B0604020202020204" pitchFamily="34" charset="0"/>
                          <a:cs typeface="Arial" panose="020B0604020202020204" pitchFamily="34" charset="0"/>
                        </a:rPr>
                        <a:t>Deflection Amplification Factor, C</a:t>
                      </a:r>
                      <a:r>
                        <a:rPr lang="en-US" sz="1100" baseline="-25000" dirty="0" smtClean="0">
                          <a:latin typeface="Arial" panose="020B0604020202020204" pitchFamily="34" charset="0"/>
                          <a:cs typeface="Arial" panose="020B0604020202020204" pitchFamily="34" charset="0"/>
                        </a:rPr>
                        <a:t>d</a:t>
                      </a:r>
                      <a:endParaRPr lang="en-US" sz="1100" baseline="-25000" dirty="0">
                        <a:latin typeface="Arial" panose="020B0604020202020204" pitchFamily="34" charset="0"/>
                        <a:cs typeface="Arial" panose="020B0604020202020204" pitchFamily="34" charset="0"/>
                      </a:endParaRPr>
                    </a:p>
                  </a:txBody>
                  <a:tcPr anchor="ctr">
                    <a:lnL w="12700" cmpd="sng">
                      <a:noFill/>
                    </a:lnL>
                    <a:lnR w="12700" cmpd="sng">
                      <a:noFill/>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gridSpan="4">
                  <a:txBody>
                    <a:bodyPr/>
                    <a:lstStyle/>
                    <a:p>
                      <a:pPr algn="ctr"/>
                      <a:r>
                        <a:rPr lang="en-US" sz="1100" dirty="0" smtClean="0">
                          <a:latin typeface="Arial" panose="020B0604020202020204" pitchFamily="34" charset="0"/>
                          <a:cs typeface="Arial" panose="020B0604020202020204" pitchFamily="34" charset="0"/>
                        </a:rPr>
                        <a:t>STRUCTURAL</a:t>
                      </a:r>
                      <a:r>
                        <a:rPr lang="en-US" sz="1100" baseline="0" dirty="0" smtClean="0">
                          <a:latin typeface="Arial" panose="020B0604020202020204" pitchFamily="34" charset="0"/>
                          <a:cs typeface="Arial" panose="020B0604020202020204" pitchFamily="34" charset="0"/>
                        </a:rPr>
                        <a:t> SYSTEM LIMITATIONS AND BUILDING HEIGHT (feet) LIMITATIONS</a:t>
                      </a:r>
                      <a:endParaRPr lang="en-US" sz="1100" dirty="0">
                        <a:latin typeface="Arial" panose="020B0604020202020204" pitchFamily="34" charset="0"/>
                        <a:cs typeface="Arial" panose="020B0604020202020204" pitchFamily="34" charset="0"/>
                      </a:endParaRPr>
                    </a:p>
                  </a:txBody>
                  <a:tcPr anchor="ctr">
                    <a:lnL w="12700" cmpd="sng">
                      <a:noFill/>
                    </a:lnL>
                    <a:lnR w="12700" cmpd="sng">
                      <a:noFill/>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10001"/>
                  </a:ext>
                </a:extLst>
              </a:tr>
              <a:tr h="461995">
                <a:tc vMerge="1">
                  <a:txBody>
                    <a:bodyPr/>
                    <a:lstStyle/>
                    <a:p>
                      <a:endParaRPr lang="en-US" dirty="0"/>
                    </a:p>
                  </a:txBody>
                  <a:tcPr/>
                </a:tc>
                <a:tc vMerge="1">
                  <a:txBody>
                    <a:bodyPr/>
                    <a:lstStyle/>
                    <a:p>
                      <a:endParaRPr lang="en-US" dirty="0"/>
                    </a:p>
                  </a:txBody>
                  <a:tcPr/>
                </a:tc>
                <a:tc vMerge="1">
                  <a:txBody>
                    <a:bodyPr/>
                    <a:lstStyle/>
                    <a:p>
                      <a:endParaRPr lang="en-US" dirty="0"/>
                    </a:p>
                  </a:txBody>
                  <a:tcPr/>
                </a:tc>
                <a:tc vMerge="1">
                  <a:txBody>
                    <a:bodyPr/>
                    <a:lstStyle/>
                    <a:p>
                      <a:endParaRPr lang="en-US" dirty="0"/>
                    </a:p>
                  </a:txBody>
                  <a:tcPr/>
                </a:tc>
                <a:tc gridSpan="4">
                  <a:txBody>
                    <a:bodyPr/>
                    <a:lstStyle/>
                    <a:p>
                      <a:pPr algn="ctr"/>
                      <a:r>
                        <a:rPr lang="en-US" sz="1100" dirty="0" smtClean="0">
                          <a:latin typeface="Arial" panose="020B0604020202020204" pitchFamily="34" charset="0"/>
                          <a:cs typeface="Arial" panose="020B0604020202020204" pitchFamily="34" charset="0"/>
                        </a:rPr>
                        <a:t>Seismic Design Category</a:t>
                      </a:r>
                      <a:endParaRPr lang="en-US" sz="1100" dirty="0">
                        <a:latin typeface="Arial" panose="020B0604020202020204" pitchFamily="34" charset="0"/>
                        <a:cs typeface="Arial" panose="020B0604020202020204" pitchFamily="34" charset="0"/>
                      </a:endParaRPr>
                    </a:p>
                  </a:txBody>
                  <a:tcPr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10002"/>
                  </a:ext>
                </a:extLst>
              </a:tr>
              <a:tr h="444110">
                <a:tc vMerge="1">
                  <a:txBody>
                    <a:bodyPr/>
                    <a:lstStyle/>
                    <a:p>
                      <a:endParaRPr lang="en-US" dirty="0"/>
                    </a:p>
                  </a:txBody>
                  <a:tcPr/>
                </a:tc>
                <a:tc vMerge="1">
                  <a:txBody>
                    <a:bodyPr/>
                    <a:lstStyle/>
                    <a:p>
                      <a:endParaRPr lang="en-US" dirty="0"/>
                    </a:p>
                  </a:txBody>
                  <a:tcPr/>
                </a:tc>
                <a:tc vMerge="1">
                  <a:txBody>
                    <a:bodyPr/>
                    <a:lstStyle/>
                    <a:p>
                      <a:endParaRPr lang="en-US" dirty="0"/>
                    </a:p>
                  </a:txBody>
                  <a:tcPr/>
                </a:tc>
                <a:tc vMerge="1">
                  <a:txBody>
                    <a:bodyPr/>
                    <a:lstStyle/>
                    <a:p>
                      <a:endParaRPr lang="en-US" dirty="0"/>
                    </a:p>
                  </a:txBody>
                  <a:tcPr/>
                </a:tc>
                <a:tc>
                  <a:txBody>
                    <a:bodyPr/>
                    <a:lstStyle/>
                    <a:p>
                      <a:pPr algn="ctr"/>
                      <a:r>
                        <a:rPr lang="en-US" sz="1100" dirty="0" smtClean="0">
                          <a:latin typeface="Arial" panose="020B0604020202020204" pitchFamily="34" charset="0"/>
                          <a:cs typeface="Arial" panose="020B0604020202020204" pitchFamily="34" charset="0"/>
                        </a:rPr>
                        <a:t>B</a:t>
                      </a:r>
                      <a:endParaRPr lang="en-US" sz="1100" dirty="0">
                        <a:latin typeface="Arial" panose="020B0604020202020204" pitchFamily="34" charset="0"/>
                        <a:cs typeface="Arial" panose="020B0604020202020204" pitchFamily="34" charset="0"/>
                      </a:endParaRPr>
                    </a:p>
                  </a:txBody>
                  <a:tcPr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100" dirty="0" smtClean="0">
                          <a:latin typeface="Arial" panose="020B0604020202020204" pitchFamily="34" charset="0"/>
                          <a:cs typeface="Arial" panose="020B0604020202020204" pitchFamily="34" charset="0"/>
                        </a:rPr>
                        <a:t>C</a:t>
                      </a:r>
                      <a:endParaRPr lang="en-US" sz="1100" dirty="0">
                        <a:latin typeface="Arial" panose="020B0604020202020204" pitchFamily="34" charset="0"/>
                        <a:cs typeface="Arial" panose="020B0604020202020204" pitchFamily="34" charset="0"/>
                      </a:endParaRPr>
                    </a:p>
                  </a:txBody>
                  <a:tcPr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100" dirty="0" smtClean="0">
                          <a:latin typeface="Arial" panose="020B0604020202020204" pitchFamily="34" charset="0"/>
                          <a:cs typeface="Arial" panose="020B0604020202020204" pitchFamily="34" charset="0"/>
                        </a:rPr>
                        <a:t>D</a:t>
                      </a:r>
                      <a:endParaRPr lang="en-US" sz="1100" dirty="0">
                        <a:latin typeface="Arial" panose="020B0604020202020204" pitchFamily="34" charset="0"/>
                        <a:cs typeface="Arial" panose="020B0604020202020204" pitchFamily="34" charset="0"/>
                      </a:endParaRPr>
                    </a:p>
                  </a:txBody>
                  <a:tcPr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100" dirty="0" smtClean="0">
                          <a:latin typeface="Arial" panose="020B0604020202020204" pitchFamily="34" charset="0"/>
                          <a:cs typeface="Arial" panose="020B0604020202020204" pitchFamily="34" charset="0"/>
                        </a:rPr>
                        <a:t>E/F</a:t>
                      </a:r>
                      <a:endParaRPr lang="en-US" sz="1100" dirty="0">
                        <a:latin typeface="Arial" panose="020B0604020202020204" pitchFamily="34" charset="0"/>
                        <a:cs typeface="Arial" panose="020B0604020202020204" pitchFamily="34" charset="0"/>
                      </a:endParaRPr>
                    </a:p>
                  </a:txBody>
                  <a:tcPr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r h="319186">
                <a:tc>
                  <a:txBody>
                    <a:bodyPr/>
                    <a:lstStyle/>
                    <a:p>
                      <a:pPr algn="l"/>
                      <a:r>
                        <a:rPr lang="en-US" sz="1100" b="1" dirty="0" smtClean="0">
                          <a:latin typeface="Arial" panose="020B0604020202020204" pitchFamily="34" charset="0"/>
                          <a:cs typeface="Arial" panose="020B0604020202020204" pitchFamily="34" charset="0"/>
                        </a:rPr>
                        <a:t>A. BEARING WALL SYSTEMS</a:t>
                      </a:r>
                      <a:endParaRPr lang="en-US" sz="1100" b="1" dirty="0">
                        <a:latin typeface="Arial" panose="020B0604020202020204" pitchFamily="34" charset="0"/>
                        <a:cs typeface="Arial" panose="020B0604020202020204" pitchFamily="34" charset="0"/>
                      </a:endParaRPr>
                    </a:p>
                  </a:txBody>
                  <a:tcPr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a:endParaRPr lang="en-US" sz="1100" dirty="0">
                        <a:latin typeface="Arial" panose="020B0604020202020204" pitchFamily="34" charset="0"/>
                        <a:cs typeface="Arial" panose="020B0604020202020204" pitchFamily="34" charset="0"/>
                      </a:endParaRPr>
                    </a:p>
                  </a:txBody>
                  <a:tcPr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a:endParaRPr lang="en-US" sz="1100" dirty="0">
                        <a:latin typeface="Arial" panose="020B0604020202020204" pitchFamily="34" charset="0"/>
                        <a:cs typeface="Arial" panose="020B0604020202020204" pitchFamily="34" charset="0"/>
                      </a:endParaRPr>
                    </a:p>
                  </a:txBody>
                  <a:tcPr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a:endParaRPr lang="en-US" sz="1100" dirty="0">
                        <a:latin typeface="Arial" panose="020B0604020202020204" pitchFamily="34" charset="0"/>
                        <a:cs typeface="Arial" panose="020B0604020202020204" pitchFamily="34" charset="0"/>
                      </a:endParaRPr>
                    </a:p>
                  </a:txBody>
                  <a:tcPr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a:endParaRPr lang="en-US" sz="1100" dirty="0">
                        <a:latin typeface="Arial" panose="020B0604020202020204" pitchFamily="34" charset="0"/>
                        <a:cs typeface="Arial" panose="020B0604020202020204" pitchFamily="34" charset="0"/>
                      </a:endParaRPr>
                    </a:p>
                  </a:txBody>
                  <a:tcPr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a:endParaRPr lang="en-US" sz="1100" dirty="0">
                        <a:latin typeface="Arial" panose="020B0604020202020204" pitchFamily="34" charset="0"/>
                        <a:cs typeface="Arial" panose="020B0604020202020204" pitchFamily="34" charset="0"/>
                      </a:endParaRPr>
                    </a:p>
                  </a:txBody>
                  <a:tcPr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a:endParaRPr lang="en-US" sz="1100" dirty="0">
                        <a:latin typeface="Arial" panose="020B0604020202020204" pitchFamily="34" charset="0"/>
                        <a:cs typeface="Arial" panose="020B0604020202020204" pitchFamily="34" charset="0"/>
                      </a:endParaRPr>
                    </a:p>
                  </a:txBody>
                  <a:tcPr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a:endParaRPr lang="en-US" sz="1100" dirty="0">
                        <a:latin typeface="Arial" panose="020B0604020202020204" pitchFamily="34" charset="0"/>
                        <a:cs typeface="Arial" panose="020B0604020202020204" pitchFamily="34" charset="0"/>
                      </a:endParaRPr>
                    </a:p>
                  </a:txBody>
                  <a:tcPr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004"/>
                  </a:ext>
                </a:extLst>
              </a:tr>
              <a:tr h="933995">
                <a:tc>
                  <a:txBody>
                    <a:bodyPr/>
                    <a:lstStyle/>
                    <a:p>
                      <a:pPr algn="l"/>
                      <a:r>
                        <a:rPr lang="en-US" sz="1100" dirty="0" smtClean="0">
                          <a:latin typeface="Arial" panose="020B0604020202020204" pitchFamily="34" charset="0"/>
                          <a:cs typeface="Arial" panose="020B0604020202020204" pitchFamily="34" charset="0"/>
                        </a:rPr>
                        <a:t>15. Light framed wood walls sheathed</a:t>
                      </a:r>
                      <a:r>
                        <a:rPr lang="en-US" sz="1100" baseline="0" dirty="0" smtClean="0">
                          <a:latin typeface="Arial" panose="020B0604020202020204" pitchFamily="34" charset="0"/>
                          <a:cs typeface="Arial" panose="020B0604020202020204" pitchFamily="34" charset="0"/>
                        </a:rPr>
                        <a:t> with wood structural panels rated for shear resistance</a:t>
                      </a:r>
                      <a:endParaRPr lang="en-US" sz="1100" dirty="0">
                        <a:latin typeface="Arial" panose="020B0604020202020204" pitchFamily="34" charset="0"/>
                        <a:cs typeface="Arial" panose="020B0604020202020204" pitchFamily="34" charset="0"/>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US" sz="1100" dirty="0" smtClean="0">
                          <a:latin typeface="Arial" panose="020B0604020202020204" pitchFamily="34" charset="0"/>
                          <a:cs typeface="Arial" panose="020B0604020202020204" pitchFamily="34" charset="0"/>
                        </a:rPr>
                        <a:t>6 ½</a:t>
                      </a:r>
                      <a:endParaRPr lang="en-US" sz="1100" dirty="0">
                        <a:latin typeface="Arial" panose="020B0604020202020204" pitchFamily="34" charset="0"/>
                        <a:cs typeface="Arial" panose="020B0604020202020204" pitchFamily="34" charset="0"/>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US" sz="1100" dirty="0" smtClean="0">
                          <a:latin typeface="Arial" panose="020B0604020202020204" pitchFamily="34" charset="0"/>
                          <a:cs typeface="Arial" panose="020B0604020202020204" pitchFamily="34" charset="0"/>
                        </a:rPr>
                        <a:t>3</a:t>
                      </a:r>
                      <a:endParaRPr lang="en-US" sz="1100" dirty="0">
                        <a:latin typeface="Arial" panose="020B0604020202020204" pitchFamily="34" charset="0"/>
                        <a:cs typeface="Arial" panose="020B0604020202020204" pitchFamily="34" charset="0"/>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US" sz="1100" dirty="0" smtClean="0">
                          <a:latin typeface="Arial" panose="020B0604020202020204" pitchFamily="34" charset="0"/>
                          <a:cs typeface="Arial" panose="020B0604020202020204" pitchFamily="34" charset="0"/>
                        </a:rPr>
                        <a:t>4</a:t>
                      </a:r>
                      <a:endParaRPr lang="en-US" sz="1100" dirty="0">
                        <a:latin typeface="Arial" panose="020B0604020202020204" pitchFamily="34" charset="0"/>
                        <a:cs typeface="Arial" panose="020B0604020202020204" pitchFamily="34" charset="0"/>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US" sz="1100" dirty="0" smtClean="0">
                          <a:latin typeface="Arial" panose="020B0604020202020204" pitchFamily="34" charset="0"/>
                          <a:cs typeface="Arial" panose="020B0604020202020204" pitchFamily="34" charset="0"/>
                        </a:rPr>
                        <a:t>NL</a:t>
                      </a:r>
                      <a:endParaRPr lang="en-US" sz="1100" dirty="0">
                        <a:latin typeface="Arial" panose="020B0604020202020204" pitchFamily="34" charset="0"/>
                        <a:cs typeface="Arial" panose="020B0604020202020204" pitchFamily="34" charset="0"/>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US" sz="1100" dirty="0" smtClean="0">
                          <a:latin typeface="Arial" panose="020B0604020202020204" pitchFamily="34" charset="0"/>
                          <a:cs typeface="Arial" panose="020B0604020202020204" pitchFamily="34" charset="0"/>
                        </a:rPr>
                        <a:t>NL</a:t>
                      </a:r>
                      <a:endParaRPr lang="en-US" sz="1100" dirty="0">
                        <a:latin typeface="Arial" panose="020B0604020202020204" pitchFamily="34" charset="0"/>
                        <a:cs typeface="Arial" panose="020B0604020202020204" pitchFamily="34" charset="0"/>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US" sz="1100" dirty="0" smtClean="0">
                          <a:latin typeface="Arial" panose="020B0604020202020204" pitchFamily="34" charset="0"/>
                          <a:cs typeface="Arial" panose="020B0604020202020204" pitchFamily="34" charset="0"/>
                        </a:rPr>
                        <a:t>65</a:t>
                      </a:r>
                      <a:endParaRPr lang="en-US" sz="1100" dirty="0">
                        <a:latin typeface="Arial" panose="020B0604020202020204" pitchFamily="34" charset="0"/>
                        <a:cs typeface="Arial" panose="020B0604020202020204" pitchFamily="34" charset="0"/>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US" sz="1100" dirty="0" smtClean="0">
                          <a:latin typeface="Arial" panose="020B0604020202020204" pitchFamily="34" charset="0"/>
                          <a:cs typeface="Arial" panose="020B0604020202020204" pitchFamily="34" charset="0"/>
                        </a:rPr>
                        <a:t>65</a:t>
                      </a:r>
                      <a:endParaRPr lang="en-US" sz="1100" dirty="0">
                        <a:latin typeface="Arial" panose="020B0604020202020204" pitchFamily="34" charset="0"/>
                        <a:cs typeface="Arial" panose="020B0604020202020204" pitchFamily="34" charset="0"/>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005"/>
                  </a:ext>
                </a:extLst>
              </a:tr>
              <a:tr h="990600">
                <a:tc>
                  <a:txBody>
                    <a:bodyPr/>
                    <a:lstStyle/>
                    <a:p>
                      <a:pPr algn="l"/>
                      <a:r>
                        <a:rPr lang="en-US" sz="1100" dirty="0" smtClean="0">
                          <a:latin typeface="Arial" panose="020B0604020202020204" pitchFamily="34" charset="0"/>
                          <a:cs typeface="Arial" panose="020B0604020202020204" pitchFamily="34" charset="0"/>
                        </a:rPr>
                        <a:t>16. Light framed (cold-formed</a:t>
                      </a:r>
                      <a:r>
                        <a:rPr lang="en-US" sz="1100" baseline="0" dirty="0" smtClean="0">
                          <a:latin typeface="Arial" panose="020B0604020202020204" pitchFamily="34" charset="0"/>
                          <a:cs typeface="Arial" panose="020B0604020202020204" pitchFamily="34" charset="0"/>
                        </a:rPr>
                        <a:t> steel) walls sheathed with wood structural panels or steel sheets rated for shear resistance</a:t>
                      </a:r>
                      <a:endParaRPr lang="en-US" sz="1100" dirty="0">
                        <a:latin typeface="Arial" panose="020B0604020202020204" pitchFamily="34" charset="0"/>
                        <a:cs typeface="Arial" panose="020B0604020202020204" pitchFamily="34" charset="0"/>
                      </a:endParaRPr>
                    </a:p>
                  </a:txBody>
                  <a:tcPr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100" dirty="0" smtClean="0">
                          <a:latin typeface="Arial" panose="020B0604020202020204" pitchFamily="34" charset="0"/>
                          <a:cs typeface="Arial" panose="020B0604020202020204" pitchFamily="34" charset="0"/>
                        </a:rPr>
                        <a:t>6 ½</a:t>
                      </a:r>
                      <a:endParaRPr lang="en-US" sz="1100" dirty="0">
                        <a:latin typeface="Arial" panose="020B0604020202020204" pitchFamily="34" charset="0"/>
                        <a:cs typeface="Arial" panose="020B0604020202020204" pitchFamily="34" charset="0"/>
                      </a:endParaRPr>
                    </a:p>
                  </a:txBody>
                  <a:tcPr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100" dirty="0" smtClean="0">
                          <a:latin typeface="Arial" panose="020B0604020202020204" pitchFamily="34" charset="0"/>
                          <a:cs typeface="Arial" panose="020B0604020202020204" pitchFamily="34" charset="0"/>
                        </a:rPr>
                        <a:t>3</a:t>
                      </a:r>
                      <a:endParaRPr lang="en-US" sz="1100" dirty="0">
                        <a:latin typeface="Arial" panose="020B0604020202020204" pitchFamily="34" charset="0"/>
                        <a:cs typeface="Arial" panose="020B0604020202020204" pitchFamily="34" charset="0"/>
                      </a:endParaRPr>
                    </a:p>
                  </a:txBody>
                  <a:tcPr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100" dirty="0" smtClean="0">
                          <a:latin typeface="Arial" panose="020B0604020202020204" pitchFamily="34" charset="0"/>
                          <a:cs typeface="Arial" panose="020B0604020202020204" pitchFamily="34" charset="0"/>
                        </a:rPr>
                        <a:t>4</a:t>
                      </a:r>
                      <a:endParaRPr lang="en-US" sz="1100" dirty="0">
                        <a:latin typeface="Arial" panose="020B0604020202020204" pitchFamily="34" charset="0"/>
                        <a:cs typeface="Arial" panose="020B0604020202020204" pitchFamily="34" charset="0"/>
                      </a:endParaRPr>
                    </a:p>
                  </a:txBody>
                  <a:tcPr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100" dirty="0" smtClean="0">
                          <a:latin typeface="Arial" panose="020B0604020202020204" pitchFamily="34" charset="0"/>
                          <a:cs typeface="Arial" panose="020B0604020202020204" pitchFamily="34" charset="0"/>
                        </a:rPr>
                        <a:t>NL</a:t>
                      </a:r>
                      <a:endParaRPr lang="en-US" sz="1100" dirty="0">
                        <a:latin typeface="Arial" panose="020B0604020202020204" pitchFamily="34" charset="0"/>
                        <a:cs typeface="Arial" panose="020B0604020202020204" pitchFamily="34" charset="0"/>
                      </a:endParaRPr>
                    </a:p>
                  </a:txBody>
                  <a:tcPr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100" dirty="0" smtClean="0">
                          <a:latin typeface="Arial" panose="020B0604020202020204" pitchFamily="34" charset="0"/>
                          <a:cs typeface="Arial" panose="020B0604020202020204" pitchFamily="34" charset="0"/>
                        </a:rPr>
                        <a:t>NL</a:t>
                      </a:r>
                      <a:endParaRPr lang="en-US" sz="1100" dirty="0">
                        <a:latin typeface="Arial" panose="020B0604020202020204" pitchFamily="34" charset="0"/>
                        <a:cs typeface="Arial" panose="020B0604020202020204" pitchFamily="34" charset="0"/>
                      </a:endParaRPr>
                    </a:p>
                  </a:txBody>
                  <a:tcPr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100" dirty="0" smtClean="0">
                          <a:latin typeface="Arial" panose="020B0604020202020204" pitchFamily="34" charset="0"/>
                          <a:cs typeface="Arial" panose="020B0604020202020204" pitchFamily="34" charset="0"/>
                        </a:rPr>
                        <a:t>65</a:t>
                      </a:r>
                      <a:endParaRPr lang="en-US" sz="1100" dirty="0">
                        <a:latin typeface="Arial" panose="020B0604020202020204" pitchFamily="34" charset="0"/>
                        <a:cs typeface="Arial" panose="020B0604020202020204" pitchFamily="34" charset="0"/>
                      </a:endParaRPr>
                    </a:p>
                  </a:txBody>
                  <a:tcPr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100" dirty="0" smtClean="0">
                          <a:latin typeface="Arial" panose="020B0604020202020204" pitchFamily="34" charset="0"/>
                          <a:cs typeface="Arial" panose="020B0604020202020204" pitchFamily="34" charset="0"/>
                        </a:rPr>
                        <a:t>65</a:t>
                      </a:r>
                      <a:endParaRPr lang="en-US" sz="1100" dirty="0">
                        <a:latin typeface="Arial" panose="020B0604020202020204" pitchFamily="34" charset="0"/>
                        <a:cs typeface="Arial" panose="020B0604020202020204" pitchFamily="34" charset="0"/>
                      </a:endParaRPr>
                    </a:p>
                  </a:txBody>
                  <a:tcPr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6"/>
                  </a:ext>
                </a:extLst>
              </a:tr>
            </a:tbl>
          </a:graphicData>
        </a:graphic>
      </p:graphicFrame>
      <p:sp>
        <p:nvSpPr>
          <p:cNvPr id="14" name="Rectangle 13"/>
          <p:cNvSpPr/>
          <p:nvPr/>
        </p:nvSpPr>
        <p:spPr>
          <a:xfrm>
            <a:off x="458788" y="3964214"/>
            <a:ext cx="2295298" cy="934357"/>
          </a:xfrm>
          <a:prstGeom prst="rect">
            <a:avLst/>
          </a:prstGeom>
          <a:solidFill>
            <a:schemeClr val="accent6">
              <a:lumMod val="60000"/>
              <a:lumOff val="4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4938487" y="2111829"/>
            <a:ext cx="1045028" cy="1479547"/>
          </a:xfrm>
          <a:prstGeom prst="rect">
            <a:avLst/>
          </a:prstGeom>
          <a:solidFill>
            <a:schemeClr val="accent6">
              <a:lumMod val="60000"/>
              <a:lumOff val="4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4938487" y="3965999"/>
            <a:ext cx="1045255" cy="932572"/>
          </a:xfrm>
          <a:prstGeom prst="rect">
            <a:avLst/>
          </a:prstGeom>
          <a:solidFill>
            <a:srgbClr val="92D05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5302833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75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1000"/>
                                        <p:tgtEl>
                                          <p:spTgt spid="14"/>
                                        </p:tgtEl>
                                      </p:cBhvr>
                                    </p:animEffect>
                                  </p:childTnLst>
                                </p:cTn>
                              </p:par>
                            </p:childTnLst>
                          </p:cTn>
                        </p:par>
                        <p:par>
                          <p:cTn id="8" fill="hold">
                            <p:stCondLst>
                              <p:cond delay="1750"/>
                            </p:stCondLst>
                            <p:childTnLst>
                              <p:par>
                                <p:cTn id="9" presetID="10" presetClass="exit" presetSubtype="0" fill="hold" grpId="1" nodeType="afterEffect">
                                  <p:stCondLst>
                                    <p:cond delay="0"/>
                                  </p:stCondLst>
                                  <p:childTnLst>
                                    <p:animEffect transition="out" filter="fade">
                                      <p:cBhvr>
                                        <p:cTn id="10" dur="3000"/>
                                        <p:tgtEl>
                                          <p:spTgt spid="14"/>
                                        </p:tgtEl>
                                      </p:cBhvr>
                                    </p:animEffect>
                                    <p:set>
                                      <p:cBhvr>
                                        <p:cTn id="11" dur="1" fill="hold">
                                          <p:stCondLst>
                                            <p:cond delay="2999"/>
                                          </p:stCondLst>
                                        </p:cTn>
                                        <p:tgtEl>
                                          <p:spTgt spid="14"/>
                                        </p:tgtEl>
                                        <p:attrNameLst>
                                          <p:attrName>style.visibility</p:attrName>
                                        </p:attrNameLst>
                                      </p:cBhvr>
                                      <p:to>
                                        <p:strVal val="hidden"/>
                                      </p:to>
                                    </p:set>
                                  </p:childTnLst>
                                </p:cTn>
                              </p:par>
                              <p:par>
                                <p:cTn id="12" presetID="16" presetClass="entr" presetSubtype="21" fill="hold" grpId="0" nodeType="with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barn(inVertical)">
                                      <p:cBhvr>
                                        <p:cTn id="14" dur="1000"/>
                                        <p:tgtEl>
                                          <p:spTgt spid="15"/>
                                        </p:tgtEl>
                                      </p:cBhvr>
                                    </p:animEffect>
                                  </p:childTnLst>
                                </p:cTn>
                              </p:par>
                              <p:par>
                                <p:cTn id="15" presetID="16" presetClass="entr" presetSubtype="21" fill="hold" grpId="0" nodeType="withEffect">
                                  <p:stCondLst>
                                    <p:cond delay="1000"/>
                                  </p:stCondLst>
                                  <p:childTnLst>
                                    <p:set>
                                      <p:cBhvr>
                                        <p:cTn id="16" dur="1" fill="hold">
                                          <p:stCondLst>
                                            <p:cond delay="0"/>
                                          </p:stCondLst>
                                        </p:cTn>
                                        <p:tgtEl>
                                          <p:spTgt spid="16"/>
                                        </p:tgtEl>
                                        <p:attrNameLst>
                                          <p:attrName>style.visibility</p:attrName>
                                        </p:attrNameLst>
                                      </p:cBhvr>
                                      <p:to>
                                        <p:strVal val="visible"/>
                                      </p:to>
                                    </p:set>
                                    <p:animEffect transition="in" filter="barn(inVertical)">
                                      <p:cBhvr>
                                        <p:cTn id="17" dur="1250"/>
                                        <p:tgtEl>
                                          <p:spTgt spid="16"/>
                                        </p:tgtEl>
                                      </p:cBhvr>
                                    </p:animEffect>
                                  </p:childTnLst>
                                </p:cTn>
                              </p:par>
                              <p:par>
                                <p:cTn id="18" presetID="10" presetClass="exit" presetSubtype="0" fill="hold" grpId="1" nodeType="withEffect">
                                  <p:stCondLst>
                                    <p:cond delay="1000"/>
                                  </p:stCondLst>
                                  <p:childTnLst>
                                    <p:animEffect transition="out" filter="fade">
                                      <p:cBhvr>
                                        <p:cTn id="19" dur="3000"/>
                                        <p:tgtEl>
                                          <p:spTgt spid="15"/>
                                        </p:tgtEl>
                                      </p:cBhvr>
                                    </p:animEffect>
                                    <p:set>
                                      <p:cBhvr>
                                        <p:cTn id="20" dur="1" fill="hold">
                                          <p:stCondLst>
                                            <p:cond delay="29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P spid="15" grpId="0" animBg="1"/>
      <p:bldP spid="15" grpId="1" animBg="1"/>
      <p:bldP spid="16" grpId="0" animBg="1"/>
    </p:bld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Allowable Story Drift, </a:t>
            </a:r>
            <a:r>
              <a:rPr lang="el-GR" dirty="0" smtClean="0"/>
              <a:t>Δ</a:t>
            </a:r>
            <a:r>
              <a:rPr lang="en-US" baseline="-25000" dirty="0" smtClean="0"/>
              <a:t>a</a:t>
            </a:r>
            <a:endParaRPr lang="en-US" baseline="-25000" dirty="0"/>
          </a:p>
        </p:txBody>
      </p:sp>
      <p:sp>
        <p:nvSpPr>
          <p:cNvPr id="4" name="Text Box 6" descr="Oak"/>
          <p:cNvSpPr txBox="1">
            <a:spLocks noChangeArrowheads="1"/>
          </p:cNvSpPr>
          <p:nvPr/>
        </p:nvSpPr>
        <p:spPr bwMode="auto">
          <a:xfrm>
            <a:off x="900113" y="1355725"/>
            <a:ext cx="735806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ctr">
                <a:solidFill>
                  <a:srgbClr val="000000"/>
                </a:solidFill>
                <a:miter lim="800000"/>
                <a:headEnd/>
                <a:tailEnd/>
              </a14:hiddenLine>
            </a:ext>
          </a:extLst>
        </p:spPr>
        <p:txBody>
          <a:bodyPr>
            <a:spAutoFit/>
          </a:bodyPr>
          <a:lstStyle>
            <a:lvl1pPr eaLnBrk="0" hangingPunct="0">
              <a:defRPr sz="1600">
                <a:solidFill>
                  <a:srgbClr val="4D4D4D"/>
                </a:solidFill>
                <a:latin typeface="Trebuchet MS" pitchFamily="34" charset="0"/>
                <a:cs typeface="Arial" charset="0"/>
              </a:defRPr>
            </a:lvl1pPr>
            <a:lvl2pPr marL="742950" indent="-285750" eaLnBrk="0" hangingPunct="0">
              <a:defRPr sz="1600">
                <a:solidFill>
                  <a:srgbClr val="4D4D4D"/>
                </a:solidFill>
                <a:latin typeface="Trebuchet MS" pitchFamily="34" charset="0"/>
                <a:cs typeface="Arial" charset="0"/>
              </a:defRPr>
            </a:lvl2pPr>
            <a:lvl3pPr marL="1143000" indent="-228600" eaLnBrk="0" hangingPunct="0">
              <a:defRPr sz="1600">
                <a:solidFill>
                  <a:srgbClr val="4D4D4D"/>
                </a:solidFill>
                <a:latin typeface="Trebuchet MS" pitchFamily="34" charset="0"/>
                <a:cs typeface="Arial" charset="0"/>
              </a:defRPr>
            </a:lvl3pPr>
            <a:lvl4pPr marL="1600200" indent="-228600" eaLnBrk="0" hangingPunct="0">
              <a:defRPr sz="1600">
                <a:solidFill>
                  <a:srgbClr val="4D4D4D"/>
                </a:solidFill>
                <a:latin typeface="Trebuchet MS" pitchFamily="34" charset="0"/>
                <a:cs typeface="Arial" charset="0"/>
              </a:defRPr>
            </a:lvl4pPr>
            <a:lvl5pPr marL="2057400" indent="-228600" eaLnBrk="0" hangingPunct="0">
              <a:defRPr sz="1600">
                <a:solidFill>
                  <a:srgbClr val="4D4D4D"/>
                </a:solidFill>
                <a:latin typeface="Trebuchet MS" pitchFamily="34" charset="0"/>
                <a:cs typeface="Arial" charset="0"/>
              </a:defRPr>
            </a:lvl5pPr>
            <a:lvl6pPr marL="2514600" indent="-228600" eaLnBrk="0" fontAlgn="base" hangingPunct="0">
              <a:spcBef>
                <a:spcPct val="0"/>
              </a:spcBef>
              <a:spcAft>
                <a:spcPct val="0"/>
              </a:spcAft>
              <a:defRPr sz="1600">
                <a:solidFill>
                  <a:srgbClr val="4D4D4D"/>
                </a:solidFill>
                <a:latin typeface="Trebuchet MS" pitchFamily="34" charset="0"/>
                <a:cs typeface="Arial" charset="0"/>
              </a:defRPr>
            </a:lvl6pPr>
            <a:lvl7pPr marL="2971800" indent="-228600" eaLnBrk="0" fontAlgn="base" hangingPunct="0">
              <a:spcBef>
                <a:spcPct val="0"/>
              </a:spcBef>
              <a:spcAft>
                <a:spcPct val="0"/>
              </a:spcAft>
              <a:defRPr sz="1600">
                <a:solidFill>
                  <a:srgbClr val="4D4D4D"/>
                </a:solidFill>
                <a:latin typeface="Trebuchet MS" pitchFamily="34" charset="0"/>
                <a:cs typeface="Arial" charset="0"/>
              </a:defRPr>
            </a:lvl7pPr>
            <a:lvl8pPr marL="3429000" indent="-228600" eaLnBrk="0" fontAlgn="base" hangingPunct="0">
              <a:spcBef>
                <a:spcPct val="0"/>
              </a:spcBef>
              <a:spcAft>
                <a:spcPct val="0"/>
              </a:spcAft>
              <a:defRPr sz="1600">
                <a:solidFill>
                  <a:srgbClr val="4D4D4D"/>
                </a:solidFill>
                <a:latin typeface="Trebuchet MS" pitchFamily="34" charset="0"/>
                <a:cs typeface="Arial" charset="0"/>
              </a:defRPr>
            </a:lvl8pPr>
            <a:lvl9pPr marL="3886200" indent="-228600" eaLnBrk="0" fontAlgn="base" hangingPunct="0">
              <a:spcBef>
                <a:spcPct val="0"/>
              </a:spcBef>
              <a:spcAft>
                <a:spcPct val="0"/>
              </a:spcAft>
              <a:defRPr sz="1600">
                <a:solidFill>
                  <a:srgbClr val="4D4D4D"/>
                </a:solidFill>
                <a:latin typeface="Trebuchet MS" pitchFamily="34" charset="0"/>
                <a:cs typeface="Arial" charset="0"/>
              </a:defRPr>
            </a:lvl9pPr>
          </a:lstStyle>
          <a:p>
            <a:pPr algn="ctr">
              <a:spcBef>
                <a:spcPct val="50000"/>
              </a:spcBef>
            </a:pPr>
            <a:r>
              <a:rPr lang="en-US" altLang="en-US" sz="2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ASCE 7-10 Table </a:t>
            </a:r>
            <a:r>
              <a:rPr lang="en-US" altLang="en-US" sz="2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12.12-1  Allowable Story Drift, </a:t>
            </a:r>
            <a:r>
              <a:rPr lang="el-GR" altLang="en-US" sz="2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Δ</a:t>
            </a:r>
            <a:r>
              <a:rPr lang="en-US" altLang="en-US" sz="2000" b="1" baseline="-2500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a</a:t>
            </a:r>
            <a:r>
              <a:rPr lang="en-US" altLang="en-US" sz="2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 </a:t>
            </a:r>
            <a:r>
              <a:rPr lang="en-US" altLang="en-US" sz="2000" b="1" baseline="30000" dirty="0" err="1">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a,b</a:t>
            </a:r>
            <a:endParaRPr lang="en-US" altLang="en-US" sz="2000" b="1" baseline="3000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endParaRPr>
          </a:p>
        </p:txBody>
      </p:sp>
      <p:graphicFrame>
        <p:nvGraphicFramePr>
          <p:cNvPr id="5" name="Group 44"/>
          <p:cNvGraphicFramePr>
            <a:graphicFrameLocks noGrp="1"/>
          </p:cNvGraphicFramePr>
          <p:nvPr>
            <p:extLst/>
          </p:nvPr>
        </p:nvGraphicFramePr>
        <p:xfrm>
          <a:off x="458788" y="1857375"/>
          <a:ext cx="8228012" cy="2780351"/>
        </p:xfrm>
        <a:graphic>
          <a:graphicData uri="http://schemas.openxmlformats.org/drawingml/2006/table">
            <a:tbl>
              <a:tblPr/>
              <a:tblGrid>
                <a:gridCol w="4258931">
                  <a:extLst>
                    <a:ext uri="{9D8B030D-6E8A-4147-A177-3AD203B41FA5}">
                      <a16:colId xmlns:a16="http://schemas.microsoft.com/office/drawing/2014/main" val="20000"/>
                    </a:ext>
                  </a:extLst>
                </a:gridCol>
                <a:gridCol w="1343285">
                  <a:extLst>
                    <a:ext uri="{9D8B030D-6E8A-4147-A177-3AD203B41FA5}">
                      <a16:colId xmlns:a16="http://schemas.microsoft.com/office/drawing/2014/main" val="20001"/>
                    </a:ext>
                  </a:extLst>
                </a:gridCol>
                <a:gridCol w="1343285">
                  <a:extLst>
                    <a:ext uri="{9D8B030D-6E8A-4147-A177-3AD203B41FA5}">
                      <a16:colId xmlns:a16="http://schemas.microsoft.com/office/drawing/2014/main" val="20002"/>
                    </a:ext>
                  </a:extLst>
                </a:gridCol>
                <a:gridCol w="1282511">
                  <a:extLst>
                    <a:ext uri="{9D8B030D-6E8A-4147-A177-3AD203B41FA5}">
                      <a16:colId xmlns:a16="http://schemas.microsoft.com/office/drawing/2014/main" val="20003"/>
                    </a:ext>
                  </a:extLst>
                </a:gridCol>
              </a:tblGrid>
              <a:tr h="304684">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dirty="0" smtClean="0">
                          <a:ln>
                            <a:noFill/>
                          </a:ln>
                          <a:solidFill>
                            <a:schemeClr val="bg2"/>
                          </a:solidFill>
                          <a:effectLst/>
                          <a:latin typeface="Arial" panose="020B0604020202020204" pitchFamily="34" charset="0"/>
                          <a:cs typeface="Arial" panose="020B0604020202020204" pitchFamily="34" charset="0"/>
                        </a:rPr>
                        <a:t>Structure</a:t>
                      </a:r>
                    </a:p>
                  </a:txBody>
                  <a:tcPr marT="45662" marB="45662" anchor="ctr" horzOverflow="overflow">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dirty="0" smtClean="0">
                          <a:ln>
                            <a:noFill/>
                          </a:ln>
                          <a:solidFill>
                            <a:schemeClr val="bg2"/>
                          </a:solidFill>
                          <a:effectLst/>
                          <a:latin typeface="Arial" panose="020B0604020202020204" pitchFamily="34" charset="0"/>
                          <a:cs typeface="Arial" panose="020B0604020202020204" pitchFamily="34" charset="0"/>
                        </a:rPr>
                        <a:t>Risk Category</a:t>
                      </a:r>
                    </a:p>
                  </a:txBody>
                  <a:tcPr marT="45662" marB="45662" anchor="ctr" horzOverflow="overflow">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304684">
                <a:tc vMerge="1">
                  <a:txBody>
                    <a:bodyPr/>
                    <a:lstStyle/>
                    <a:p>
                      <a:endParaRPr 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dirty="0" smtClean="0">
                          <a:ln>
                            <a:noFill/>
                          </a:ln>
                          <a:solidFill>
                            <a:schemeClr val="bg2"/>
                          </a:solidFill>
                          <a:effectLst/>
                          <a:latin typeface="Georgia" panose="02040502050405020303" pitchFamily="18" charset="0"/>
                          <a:cs typeface="Arial" charset="0"/>
                        </a:rPr>
                        <a:t>I or II</a:t>
                      </a:r>
                    </a:p>
                  </a:txBody>
                  <a:tcPr marT="45662" marB="4566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dirty="0" smtClean="0">
                          <a:ln>
                            <a:noFill/>
                          </a:ln>
                          <a:solidFill>
                            <a:schemeClr val="bg2"/>
                          </a:solidFill>
                          <a:effectLst/>
                          <a:latin typeface="Georgia" panose="02040502050405020303" pitchFamily="18" charset="0"/>
                          <a:cs typeface="Arial" charset="0"/>
                        </a:rPr>
                        <a:t>III</a:t>
                      </a:r>
                    </a:p>
                  </a:txBody>
                  <a:tcPr marT="45662" marB="4566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dirty="0" smtClean="0">
                          <a:ln>
                            <a:noFill/>
                          </a:ln>
                          <a:solidFill>
                            <a:schemeClr val="bg2"/>
                          </a:solidFill>
                          <a:effectLst/>
                          <a:latin typeface="Georgia" panose="02040502050405020303" pitchFamily="18" charset="0"/>
                          <a:cs typeface="Arial" charset="0"/>
                        </a:rPr>
                        <a:t>IV</a:t>
                      </a:r>
                    </a:p>
                  </a:txBody>
                  <a:tcPr marT="45662" marB="45662" anchor="ctr" horzOverflow="overflow">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447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bg2"/>
                          </a:solidFill>
                          <a:effectLst/>
                          <a:latin typeface="Arial" panose="020B0604020202020204" pitchFamily="34" charset="0"/>
                          <a:cs typeface="Arial" panose="020B0604020202020204" pitchFamily="34" charset="0"/>
                        </a:rPr>
                        <a:t>Structures, other than masonry shear wall structures, four stories or less in height with interior walls, partitions, ceilings and exterior wall systems that have been designed to accommodate story drifts.</a:t>
                      </a:r>
                    </a:p>
                  </a:txBody>
                  <a:tcPr marT="45662" marB="45662" horzOverflow="overflow">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bg2"/>
                          </a:solidFill>
                          <a:effectLst/>
                          <a:latin typeface="Georgia" panose="02040502050405020303" pitchFamily="18" charset="0"/>
                          <a:cs typeface="Arial" charset="0"/>
                        </a:rPr>
                        <a:t>0.025</a:t>
                      </a:r>
                      <a:r>
                        <a:rPr kumimoji="0" lang="en-US" sz="1600" b="0" i="1" u="none" strike="noStrike" cap="none" normalizeH="0" baseline="0" dirty="0" smtClean="0">
                          <a:ln>
                            <a:noFill/>
                          </a:ln>
                          <a:solidFill>
                            <a:schemeClr val="bg2"/>
                          </a:solidFill>
                          <a:effectLst/>
                          <a:latin typeface="Georgia" panose="02040502050405020303" pitchFamily="18" charset="0"/>
                          <a:cs typeface="Arial" charset="0"/>
                        </a:rPr>
                        <a:t>h</a:t>
                      </a:r>
                      <a:r>
                        <a:rPr kumimoji="0" lang="en-US" sz="1600" b="0" i="1" u="none" strike="noStrike" cap="none" normalizeH="0" baseline="-25000" dirty="0" smtClean="0">
                          <a:ln>
                            <a:noFill/>
                          </a:ln>
                          <a:solidFill>
                            <a:schemeClr val="bg2"/>
                          </a:solidFill>
                          <a:effectLst/>
                          <a:latin typeface="Georgia" panose="02040502050405020303" pitchFamily="18" charset="0"/>
                          <a:cs typeface="Arial" charset="0"/>
                        </a:rPr>
                        <a:t>sx</a:t>
                      </a:r>
                      <a:r>
                        <a:rPr kumimoji="0" lang="en-US" sz="1600" b="0" i="1" u="none" strike="noStrike" cap="none" normalizeH="0" baseline="40000" dirty="0" smtClean="0">
                          <a:ln>
                            <a:noFill/>
                          </a:ln>
                          <a:solidFill>
                            <a:schemeClr val="bg2"/>
                          </a:solidFill>
                          <a:effectLst/>
                          <a:latin typeface="Georgia" panose="02040502050405020303" pitchFamily="18" charset="0"/>
                          <a:cs typeface="Arial" charset="0"/>
                        </a:rPr>
                        <a:t>c</a:t>
                      </a:r>
                    </a:p>
                  </a:txBody>
                  <a:tcPr marT="45662" marB="4566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bg2"/>
                          </a:solidFill>
                          <a:effectLst/>
                          <a:latin typeface="Georgia" panose="02040502050405020303" pitchFamily="18" charset="0"/>
                          <a:cs typeface="Arial" charset="0"/>
                        </a:rPr>
                        <a:t>0.020</a:t>
                      </a:r>
                      <a:r>
                        <a:rPr kumimoji="0" lang="en-US" sz="1600" b="0" i="1" u="none" strike="noStrike" cap="none" normalizeH="0" baseline="0" dirty="0" smtClean="0">
                          <a:ln>
                            <a:noFill/>
                          </a:ln>
                          <a:solidFill>
                            <a:schemeClr val="bg2"/>
                          </a:solidFill>
                          <a:effectLst/>
                          <a:latin typeface="Georgia" panose="02040502050405020303" pitchFamily="18" charset="0"/>
                          <a:cs typeface="Arial" charset="0"/>
                        </a:rPr>
                        <a:t>h</a:t>
                      </a:r>
                      <a:r>
                        <a:rPr kumimoji="0" lang="en-US" sz="1600" b="0" i="1" u="none" strike="noStrike" cap="none" normalizeH="0" baseline="-25000" dirty="0" smtClean="0">
                          <a:ln>
                            <a:noFill/>
                          </a:ln>
                          <a:solidFill>
                            <a:schemeClr val="bg2"/>
                          </a:solidFill>
                          <a:effectLst/>
                          <a:latin typeface="Georgia" panose="02040502050405020303" pitchFamily="18" charset="0"/>
                          <a:cs typeface="Arial" charset="0"/>
                        </a:rPr>
                        <a:t>sx</a:t>
                      </a:r>
                      <a:endParaRPr kumimoji="0" lang="en-US" sz="1600" b="0" i="1" u="none" strike="noStrike" cap="none" normalizeH="0" baseline="0" dirty="0" smtClean="0">
                        <a:ln>
                          <a:noFill/>
                        </a:ln>
                        <a:solidFill>
                          <a:schemeClr val="bg2"/>
                        </a:solidFill>
                        <a:effectLst/>
                        <a:latin typeface="Georgia" panose="02040502050405020303" pitchFamily="18" charset="0"/>
                        <a:cs typeface="Arial" charset="0"/>
                      </a:endParaRPr>
                    </a:p>
                  </a:txBody>
                  <a:tcPr marT="45662" marB="4566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bg2"/>
                          </a:solidFill>
                          <a:effectLst/>
                          <a:latin typeface="Georgia" panose="02040502050405020303" pitchFamily="18" charset="0"/>
                          <a:cs typeface="Arial" charset="0"/>
                        </a:rPr>
                        <a:t>0.015</a:t>
                      </a:r>
                      <a:r>
                        <a:rPr kumimoji="0" lang="en-US" sz="1600" b="0" i="1" u="none" strike="noStrike" cap="none" normalizeH="0" baseline="0" dirty="0" smtClean="0">
                          <a:ln>
                            <a:noFill/>
                          </a:ln>
                          <a:solidFill>
                            <a:schemeClr val="bg2"/>
                          </a:solidFill>
                          <a:effectLst/>
                          <a:latin typeface="Georgia" panose="02040502050405020303" pitchFamily="18" charset="0"/>
                          <a:cs typeface="Arial" charset="0"/>
                        </a:rPr>
                        <a:t>h</a:t>
                      </a:r>
                      <a:r>
                        <a:rPr kumimoji="0" lang="en-US" sz="1600" b="0" i="1" u="none" strike="noStrike" cap="none" normalizeH="0" baseline="-25000" dirty="0" smtClean="0">
                          <a:ln>
                            <a:noFill/>
                          </a:ln>
                          <a:solidFill>
                            <a:schemeClr val="bg2"/>
                          </a:solidFill>
                          <a:effectLst/>
                          <a:latin typeface="Georgia" panose="02040502050405020303" pitchFamily="18" charset="0"/>
                          <a:cs typeface="Arial" charset="0"/>
                        </a:rPr>
                        <a:t>sx</a:t>
                      </a:r>
                    </a:p>
                  </a:txBody>
                  <a:tcPr marT="45662" marB="45662" anchor="ctr" horzOverflow="overflow">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35164">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bg2"/>
                          </a:solidFill>
                          <a:effectLst/>
                          <a:latin typeface="Arial" panose="020B0604020202020204" pitchFamily="34" charset="0"/>
                          <a:cs typeface="Arial" panose="020B0604020202020204" pitchFamily="34" charset="0"/>
                        </a:rPr>
                        <a:t>Masonry cantilever shear wall structures </a:t>
                      </a:r>
                      <a:r>
                        <a:rPr kumimoji="0" lang="en-US" sz="1400" b="0" i="0" u="none" strike="noStrike" cap="none" normalizeH="0" baseline="40000" dirty="0" smtClean="0">
                          <a:ln>
                            <a:noFill/>
                          </a:ln>
                          <a:solidFill>
                            <a:schemeClr val="bg2"/>
                          </a:solidFill>
                          <a:effectLst/>
                          <a:latin typeface="Arial" panose="020B0604020202020204" pitchFamily="34" charset="0"/>
                          <a:cs typeface="Arial" panose="020B0604020202020204" pitchFamily="34" charset="0"/>
                        </a:rPr>
                        <a:t>d</a:t>
                      </a:r>
                    </a:p>
                  </a:txBody>
                  <a:tcPr marT="45662" marB="45662" horzOverflow="overflow">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bg2"/>
                          </a:solidFill>
                          <a:effectLst/>
                          <a:latin typeface="Georgia" panose="02040502050405020303" pitchFamily="18" charset="0"/>
                          <a:cs typeface="Arial" charset="0"/>
                        </a:rPr>
                        <a:t>0.010</a:t>
                      </a:r>
                      <a:r>
                        <a:rPr kumimoji="0" lang="en-US" sz="1600" b="0" i="1" u="none" strike="noStrike" cap="none" normalizeH="0" baseline="0" dirty="0" smtClean="0">
                          <a:ln>
                            <a:noFill/>
                          </a:ln>
                          <a:solidFill>
                            <a:schemeClr val="bg2"/>
                          </a:solidFill>
                          <a:effectLst/>
                          <a:latin typeface="Georgia" panose="02040502050405020303" pitchFamily="18" charset="0"/>
                          <a:cs typeface="Arial" charset="0"/>
                        </a:rPr>
                        <a:t>h</a:t>
                      </a:r>
                      <a:r>
                        <a:rPr kumimoji="0" lang="en-US" sz="1600" b="0" i="1" u="none" strike="noStrike" cap="none" normalizeH="0" baseline="-25000" dirty="0" smtClean="0">
                          <a:ln>
                            <a:noFill/>
                          </a:ln>
                          <a:solidFill>
                            <a:schemeClr val="bg2"/>
                          </a:solidFill>
                          <a:effectLst/>
                          <a:latin typeface="Georgia" panose="02040502050405020303" pitchFamily="18" charset="0"/>
                          <a:cs typeface="Arial" charset="0"/>
                        </a:rPr>
                        <a:t>sx</a:t>
                      </a:r>
                    </a:p>
                  </a:txBody>
                  <a:tcPr marT="45662" marB="4566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bg2"/>
                          </a:solidFill>
                          <a:effectLst/>
                          <a:latin typeface="Georgia" panose="02040502050405020303" pitchFamily="18" charset="0"/>
                          <a:cs typeface="Arial" charset="0"/>
                        </a:rPr>
                        <a:t>0.010</a:t>
                      </a:r>
                      <a:r>
                        <a:rPr kumimoji="0" lang="en-US" sz="1600" b="0" i="1" u="none" strike="noStrike" cap="none" normalizeH="0" baseline="0" dirty="0" smtClean="0">
                          <a:ln>
                            <a:noFill/>
                          </a:ln>
                          <a:solidFill>
                            <a:schemeClr val="bg2"/>
                          </a:solidFill>
                          <a:effectLst/>
                          <a:latin typeface="Georgia" panose="02040502050405020303" pitchFamily="18" charset="0"/>
                          <a:cs typeface="Arial" charset="0"/>
                        </a:rPr>
                        <a:t>h</a:t>
                      </a:r>
                      <a:r>
                        <a:rPr kumimoji="0" lang="en-US" sz="1600" b="0" i="1" u="none" strike="noStrike" cap="none" normalizeH="0" baseline="-25000" dirty="0" smtClean="0">
                          <a:ln>
                            <a:noFill/>
                          </a:ln>
                          <a:solidFill>
                            <a:schemeClr val="bg2"/>
                          </a:solidFill>
                          <a:effectLst/>
                          <a:latin typeface="Georgia" panose="02040502050405020303" pitchFamily="18" charset="0"/>
                          <a:cs typeface="Arial" charset="0"/>
                        </a:rPr>
                        <a:t>sx</a:t>
                      </a:r>
                      <a:endParaRPr kumimoji="0" lang="en-US" sz="1600" b="0" i="1" u="none" strike="noStrike" cap="none" normalizeH="0" baseline="0" dirty="0" smtClean="0">
                        <a:ln>
                          <a:noFill/>
                        </a:ln>
                        <a:solidFill>
                          <a:schemeClr val="bg2"/>
                        </a:solidFill>
                        <a:effectLst/>
                        <a:latin typeface="Georgia" panose="02040502050405020303" pitchFamily="18" charset="0"/>
                        <a:cs typeface="Arial" charset="0"/>
                      </a:endParaRPr>
                    </a:p>
                  </a:txBody>
                  <a:tcPr marT="45662" marB="4566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bg2"/>
                          </a:solidFill>
                          <a:effectLst/>
                          <a:latin typeface="Georgia" panose="02040502050405020303" pitchFamily="18" charset="0"/>
                          <a:cs typeface="Arial" charset="0"/>
                        </a:rPr>
                        <a:t>0.010</a:t>
                      </a:r>
                      <a:r>
                        <a:rPr kumimoji="0" lang="en-US" sz="1600" b="0" i="1" u="none" strike="noStrike" cap="none" normalizeH="0" baseline="0" dirty="0" smtClean="0">
                          <a:ln>
                            <a:noFill/>
                          </a:ln>
                          <a:solidFill>
                            <a:schemeClr val="bg2"/>
                          </a:solidFill>
                          <a:effectLst/>
                          <a:latin typeface="Georgia" panose="02040502050405020303" pitchFamily="18" charset="0"/>
                          <a:cs typeface="Arial" charset="0"/>
                        </a:rPr>
                        <a:t>h</a:t>
                      </a:r>
                      <a:r>
                        <a:rPr kumimoji="0" lang="en-US" sz="1600" b="0" i="1" u="none" strike="noStrike" cap="none" normalizeH="0" baseline="-25000" dirty="0" smtClean="0">
                          <a:ln>
                            <a:noFill/>
                          </a:ln>
                          <a:solidFill>
                            <a:schemeClr val="bg2"/>
                          </a:solidFill>
                          <a:effectLst/>
                          <a:latin typeface="Georgia" panose="02040502050405020303" pitchFamily="18" charset="0"/>
                          <a:cs typeface="Arial" charset="0"/>
                        </a:rPr>
                        <a:t>sx</a:t>
                      </a:r>
                    </a:p>
                  </a:txBody>
                  <a:tcPr marT="45662" marB="45662" anchor="ctr" horzOverflow="overflow">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42531">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bg2"/>
                          </a:solidFill>
                          <a:effectLst/>
                          <a:latin typeface="Arial" panose="020B0604020202020204" pitchFamily="34" charset="0"/>
                          <a:cs typeface="Arial" panose="020B0604020202020204" pitchFamily="34" charset="0"/>
                        </a:rPr>
                        <a:t>Other masonry shear wall structures</a:t>
                      </a:r>
                    </a:p>
                  </a:txBody>
                  <a:tcPr marT="45662" marB="45662" horzOverflow="overflow">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bg2"/>
                          </a:solidFill>
                          <a:effectLst/>
                          <a:latin typeface="Georgia" panose="02040502050405020303" pitchFamily="18" charset="0"/>
                          <a:cs typeface="Arial" charset="0"/>
                        </a:rPr>
                        <a:t>0.007</a:t>
                      </a:r>
                      <a:r>
                        <a:rPr kumimoji="0" lang="en-US" sz="1600" b="0" i="1" u="none" strike="noStrike" cap="none" normalizeH="0" baseline="0" dirty="0" smtClean="0">
                          <a:ln>
                            <a:noFill/>
                          </a:ln>
                          <a:solidFill>
                            <a:schemeClr val="bg2"/>
                          </a:solidFill>
                          <a:effectLst/>
                          <a:latin typeface="Georgia" panose="02040502050405020303" pitchFamily="18" charset="0"/>
                          <a:cs typeface="Arial" charset="0"/>
                        </a:rPr>
                        <a:t>h</a:t>
                      </a:r>
                      <a:r>
                        <a:rPr kumimoji="0" lang="en-US" sz="1600" b="0" i="1" u="none" strike="noStrike" cap="none" normalizeH="0" baseline="-25000" dirty="0" smtClean="0">
                          <a:ln>
                            <a:noFill/>
                          </a:ln>
                          <a:solidFill>
                            <a:schemeClr val="bg2"/>
                          </a:solidFill>
                          <a:effectLst/>
                          <a:latin typeface="Georgia" panose="02040502050405020303" pitchFamily="18" charset="0"/>
                          <a:cs typeface="Arial" charset="0"/>
                        </a:rPr>
                        <a:t>sx</a:t>
                      </a:r>
                    </a:p>
                  </a:txBody>
                  <a:tcPr marT="45662" marB="4566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bg2"/>
                          </a:solidFill>
                          <a:effectLst/>
                          <a:latin typeface="Georgia" panose="02040502050405020303" pitchFamily="18" charset="0"/>
                          <a:cs typeface="Arial" charset="0"/>
                        </a:rPr>
                        <a:t>0.007</a:t>
                      </a:r>
                      <a:r>
                        <a:rPr kumimoji="0" lang="en-US" sz="1600" b="0" i="1" u="none" strike="noStrike" cap="none" normalizeH="0" baseline="0" dirty="0" smtClean="0">
                          <a:ln>
                            <a:noFill/>
                          </a:ln>
                          <a:solidFill>
                            <a:schemeClr val="bg2"/>
                          </a:solidFill>
                          <a:effectLst/>
                          <a:latin typeface="Georgia" panose="02040502050405020303" pitchFamily="18" charset="0"/>
                          <a:cs typeface="Arial" charset="0"/>
                        </a:rPr>
                        <a:t>h</a:t>
                      </a:r>
                      <a:r>
                        <a:rPr kumimoji="0" lang="en-US" sz="1600" b="0" i="1" u="none" strike="noStrike" cap="none" normalizeH="0" baseline="-25000" dirty="0" smtClean="0">
                          <a:ln>
                            <a:noFill/>
                          </a:ln>
                          <a:solidFill>
                            <a:schemeClr val="bg2"/>
                          </a:solidFill>
                          <a:effectLst/>
                          <a:latin typeface="Georgia" panose="02040502050405020303" pitchFamily="18" charset="0"/>
                          <a:cs typeface="Arial" charset="0"/>
                        </a:rPr>
                        <a:t>sx</a:t>
                      </a:r>
                    </a:p>
                  </a:txBody>
                  <a:tcPr marT="45662" marB="4566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bg2"/>
                          </a:solidFill>
                          <a:effectLst/>
                          <a:latin typeface="Georgia" panose="02040502050405020303" pitchFamily="18" charset="0"/>
                          <a:cs typeface="Arial" charset="0"/>
                        </a:rPr>
                        <a:t>0.007</a:t>
                      </a:r>
                      <a:r>
                        <a:rPr kumimoji="0" lang="en-US" sz="1600" b="0" i="1" u="none" strike="noStrike" cap="none" normalizeH="0" baseline="0" dirty="0" smtClean="0">
                          <a:ln>
                            <a:noFill/>
                          </a:ln>
                          <a:solidFill>
                            <a:schemeClr val="bg2"/>
                          </a:solidFill>
                          <a:effectLst/>
                          <a:latin typeface="Georgia" panose="02040502050405020303" pitchFamily="18" charset="0"/>
                          <a:cs typeface="Arial" charset="0"/>
                        </a:rPr>
                        <a:t>h</a:t>
                      </a:r>
                      <a:r>
                        <a:rPr kumimoji="0" lang="en-US" sz="1600" b="0" i="1" u="none" strike="noStrike" cap="none" normalizeH="0" baseline="-25000" dirty="0" smtClean="0">
                          <a:ln>
                            <a:noFill/>
                          </a:ln>
                          <a:solidFill>
                            <a:schemeClr val="bg2"/>
                          </a:solidFill>
                          <a:effectLst/>
                          <a:latin typeface="Georgia" panose="02040502050405020303" pitchFamily="18" charset="0"/>
                          <a:cs typeface="Arial" charset="0"/>
                        </a:rPr>
                        <a:t>sx</a:t>
                      </a:r>
                    </a:p>
                  </a:txBody>
                  <a:tcPr marT="45662" marB="45662" anchor="ctr" horzOverflow="overflow">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35164">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bg2"/>
                          </a:solidFill>
                          <a:effectLst/>
                          <a:latin typeface="Arial" panose="020B0604020202020204" pitchFamily="34" charset="0"/>
                          <a:cs typeface="Arial" panose="020B0604020202020204" pitchFamily="34" charset="0"/>
                        </a:rPr>
                        <a:t>All other structures</a:t>
                      </a:r>
                    </a:p>
                  </a:txBody>
                  <a:tcPr marT="45662" marB="45662" horzOverflow="overflow">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bg2"/>
                          </a:solidFill>
                          <a:effectLst/>
                          <a:latin typeface="Georgia" panose="02040502050405020303" pitchFamily="18" charset="0"/>
                          <a:cs typeface="Arial" charset="0"/>
                        </a:rPr>
                        <a:t>0.020</a:t>
                      </a:r>
                      <a:r>
                        <a:rPr kumimoji="0" lang="en-US" sz="1600" b="0" i="1" u="none" strike="noStrike" cap="none" normalizeH="0" baseline="0" dirty="0" smtClean="0">
                          <a:ln>
                            <a:noFill/>
                          </a:ln>
                          <a:solidFill>
                            <a:schemeClr val="bg2"/>
                          </a:solidFill>
                          <a:effectLst/>
                          <a:latin typeface="Georgia" panose="02040502050405020303" pitchFamily="18" charset="0"/>
                          <a:cs typeface="Arial" charset="0"/>
                        </a:rPr>
                        <a:t>h</a:t>
                      </a:r>
                      <a:r>
                        <a:rPr kumimoji="0" lang="en-US" sz="1600" b="0" i="1" u="none" strike="noStrike" cap="none" normalizeH="0" baseline="-25000" dirty="0" smtClean="0">
                          <a:ln>
                            <a:noFill/>
                          </a:ln>
                          <a:solidFill>
                            <a:schemeClr val="bg2"/>
                          </a:solidFill>
                          <a:effectLst/>
                          <a:latin typeface="Georgia" panose="02040502050405020303" pitchFamily="18" charset="0"/>
                          <a:cs typeface="Arial" charset="0"/>
                        </a:rPr>
                        <a:t>sx</a:t>
                      </a:r>
                    </a:p>
                  </a:txBody>
                  <a:tcPr marT="45662" marB="4566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bg2"/>
                          </a:solidFill>
                          <a:effectLst/>
                          <a:latin typeface="Georgia" panose="02040502050405020303" pitchFamily="18" charset="0"/>
                          <a:cs typeface="Arial" charset="0"/>
                        </a:rPr>
                        <a:t>0.015</a:t>
                      </a:r>
                      <a:r>
                        <a:rPr kumimoji="0" lang="en-US" sz="1600" b="0" i="1" u="none" strike="noStrike" cap="none" normalizeH="0" baseline="0" dirty="0" smtClean="0">
                          <a:ln>
                            <a:noFill/>
                          </a:ln>
                          <a:solidFill>
                            <a:schemeClr val="bg2"/>
                          </a:solidFill>
                          <a:effectLst/>
                          <a:latin typeface="Georgia" panose="02040502050405020303" pitchFamily="18" charset="0"/>
                          <a:cs typeface="Arial" charset="0"/>
                        </a:rPr>
                        <a:t>h</a:t>
                      </a:r>
                      <a:r>
                        <a:rPr kumimoji="0" lang="en-US" sz="1600" b="0" i="1" u="none" strike="noStrike" cap="none" normalizeH="0" baseline="-25000" dirty="0" smtClean="0">
                          <a:ln>
                            <a:noFill/>
                          </a:ln>
                          <a:solidFill>
                            <a:schemeClr val="bg2"/>
                          </a:solidFill>
                          <a:effectLst/>
                          <a:latin typeface="Georgia" panose="02040502050405020303" pitchFamily="18" charset="0"/>
                          <a:cs typeface="Arial" charset="0"/>
                        </a:rPr>
                        <a:t>sx</a:t>
                      </a:r>
                    </a:p>
                  </a:txBody>
                  <a:tcPr marT="45662" marB="45662"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bg2"/>
                          </a:solidFill>
                          <a:effectLst/>
                          <a:latin typeface="Georgia" panose="02040502050405020303" pitchFamily="18" charset="0"/>
                          <a:cs typeface="Arial" charset="0"/>
                        </a:rPr>
                        <a:t>0.010</a:t>
                      </a:r>
                      <a:r>
                        <a:rPr kumimoji="0" lang="en-US" sz="1600" b="0" i="1" u="none" strike="noStrike" cap="none" normalizeH="0" baseline="0" dirty="0" smtClean="0">
                          <a:ln>
                            <a:noFill/>
                          </a:ln>
                          <a:solidFill>
                            <a:schemeClr val="bg2"/>
                          </a:solidFill>
                          <a:effectLst/>
                          <a:latin typeface="Georgia" panose="02040502050405020303" pitchFamily="18" charset="0"/>
                          <a:cs typeface="Arial" charset="0"/>
                        </a:rPr>
                        <a:t>h</a:t>
                      </a:r>
                      <a:r>
                        <a:rPr kumimoji="0" lang="en-US" sz="1600" b="0" i="1" u="none" strike="noStrike" cap="none" normalizeH="0" baseline="-25000" dirty="0" smtClean="0">
                          <a:ln>
                            <a:noFill/>
                          </a:ln>
                          <a:solidFill>
                            <a:schemeClr val="bg2"/>
                          </a:solidFill>
                          <a:effectLst/>
                          <a:latin typeface="Georgia" panose="02040502050405020303" pitchFamily="18" charset="0"/>
                          <a:cs typeface="Arial" charset="0"/>
                        </a:rPr>
                        <a:t>sx</a:t>
                      </a:r>
                    </a:p>
                  </a:txBody>
                  <a:tcPr marT="45662" marB="45662" anchor="ctr" horzOverflow="overflow">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bl>
          </a:graphicData>
        </a:graphic>
      </p:graphicFrame>
      <p:sp>
        <p:nvSpPr>
          <p:cNvPr id="6" name="Text Box 45"/>
          <p:cNvSpPr txBox="1">
            <a:spLocks noChangeArrowheads="1"/>
          </p:cNvSpPr>
          <p:nvPr/>
        </p:nvSpPr>
        <p:spPr bwMode="auto">
          <a:xfrm>
            <a:off x="458788" y="4819650"/>
            <a:ext cx="8228012" cy="1338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marL="342900" indent="-342900" eaLnBrk="0" hangingPunct="0">
              <a:defRPr sz="1600">
                <a:solidFill>
                  <a:srgbClr val="4D4D4D"/>
                </a:solidFill>
                <a:latin typeface="Trebuchet MS" pitchFamily="34" charset="0"/>
                <a:cs typeface="Arial" charset="0"/>
              </a:defRPr>
            </a:lvl1pPr>
            <a:lvl2pPr marL="742950" indent="-285750" eaLnBrk="0" hangingPunct="0">
              <a:defRPr sz="1600">
                <a:solidFill>
                  <a:srgbClr val="4D4D4D"/>
                </a:solidFill>
                <a:latin typeface="Trebuchet MS" pitchFamily="34" charset="0"/>
                <a:cs typeface="Arial" charset="0"/>
              </a:defRPr>
            </a:lvl2pPr>
            <a:lvl3pPr marL="1143000" indent="-228600" eaLnBrk="0" hangingPunct="0">
              <a:defRPr sz="1600">
                <a:solidFill>
                  <a:srgbClr val="4D4D4D"/>
                </a:solidFill>
                <a:latin typeface="Trebuchet MS" pitchFamily="34" charset="0"/>
                <a:cs typeface="Arial" charset="0"/>
              </a:defRPr>
            </a:lvl3pPr>
            <a:lvl4pPr marL="1600200" indent="-228600" eaLnBrk="0" hangingPunct="0">
              <a:defRPr sz="1600">
                <a:solidFill>
                  <a:srgbClr val="4D4D4D"/>
                </a:solidFill>
                <a:latin typeface="Trebuchet MS" pitchFamily="34" charset="0"/>
                <a:cs typeface="Arial" charset="0"/>
              </a:defRPr>
            </a:lvl4pPr>
            <a:lvl5pPr marL="2057400" indent="-228600" eaLnBrk="0" hangingPunct="0">
              <a:defRPr sz="1600">
                <a:solidFill>
                  <a:srgbClr val="4D4D4D"/>
                </a:solidFill>
                <a:latin typeface="Trebuchet MS" pitchFamily="34" charset="0"/>
                <a:cs typeface="Arial" charset="0"/>
              </a:defRPr>
            </a:lvl5pPr>
            <a:lvl6pPr marL="2514600" indent="-228600" eaLnBrk="0" fontAlgn="base" hangingPunct="0">
              <a:spcBef>
                <a:spcPct val="0"/>
              </a:spcBef>
              <a:spcAft>
                <a:spcPct val="0"/>
              </a:spcAft>
              <a:defRPr sz="1600">
                <a:solidFill>
                  <a:srgbClr val="4D4D4D"/>
                </a:solidFill>
                <a:latin typeface="Trebuchet MS" pitchFamily="34" charset="0"/>
                <a:cs typeface="Arial" charset="0"/>
              </a:defRPr>
            </a:lvl6pPr>
            <a:lvl7pPr marL="2971800" indent="-228600" eaLnBrk="0" fontAlgn="base" hangingPunct="0">
              <a:spcBef>
                <a:spcPct val="0"/>
              </a:spcBef>
              <a:spcAft>
                <a:spcPct val="0"/>
              </a:spcAft>
              <a:defRPr sz="1600">
                <a:solidFill>
                  <a:srgbClr val="4D4D4D"/>
                </a:solidFill>
                <a:latin typeface="Trebuchet MS" pitchFamily="34" charset="0"/>
                <a:cs typeface="Arial" charset="0"/>
              </a:defRPr>
            </a:lvl7pPr>
            <a:lvl8pPr marL="3429000" indent="-228600" eaLnBrk="0" fontAlgn="base" hangingPunct="0">
              <a:spcBef>
                <a:spcPct val="0"/>
              </a:spcBef>
              <a:spcAft>
                <a:spcPct val="0"/>
              </a:spcAft>
              <a:defRPr sz="1600">
                <a:solidFill>
                  <a:srgbClr val="4D4D4D"/>
                </a:solidFill>
                <a:latin typeface="Trebuchet MS" pitchFamily="34" charset="0"/>
                <a:cs typeface="Arial" charset="0"/>
              </a:defRPr>
            </a:lvl8pPr>
            <a:lvl9pPr marL="3886200" indent="-228600" eaLnBrk="0" fontAlgn="base" hangingPunct="0">
              <a:spcBef>
                <a:spcPct val="0"/>
              </a:spcBef>
              <a:spcAft>
                <a:spcPct val="0"/>
              </a:spcAft>
              <a:defRPr sz="1600">
                <a:solidFill>
                  <a:srgbClr val="4D4D4D"/>
                </a:solidFill>
                <a:latin typeface="Trebuchet MS" pitchFamily="34" charset="0"/>
                <a:cs typeface="Arial" charset="0"/>
              </a:defRPr>
            </a:lvl9pPr>
          </a:lstStyle>
          <a:p>
            <a:pPr marL="173038" indent="-173038">
              <a:spcBef>
                <a:spcPts val="400"/>
              </a:spcBef>
              <a:buFontTx/>
              <a:buAutoNum type="alphaLcPeriod"/>
              <a:defRPr/>
            </a:pPr>
            <a:r>
              <a:rPr lang="en-US" sz="1100" dirty="0" smtClean="0">
                <a:solidFill>
                  <a:schemeClr val="bg2"/>
                </a:solidFill>
                <a:latin typeface="Arial" panose="020B0604020202020204" pitchFamily="34" charset="0"/>
                <a:cs typeface="Arial" panose="020B0604020202020204" pitchFamily="34" charset="0"/>
              </a:rPr>
              <a:t>h</a:t>
            </a:r>
            <a:r>
              <a:rPr lang="en-US" sz="1100" baseline="-25000" dirty="0" smtClean="0">
                <a:solidFill>
                  <a:schemeClr val="bg2"/>
                </a:solidFill>
                <a:latin typeface="Arial" panose="020B0604020202020204" pitchFamily="34" charset="0"/>
                <a:cs typeface="Arial" panose="020B0604020202020204" pitchFamily="34" charset="0"/>
              </a:rPr>
              <a:t>sx </a:t>
            </a:r>
            <a:r>
              <a:rPr lang="en-US" sz="1100" dirty="0" smtClean="0">
                <a:solidFill>
                  <a:schemeClr val="bg2"/>
                </a:solidFill>
                <a:latin typeface="Arial" panose="020B0604020202020204" pitchFamily="34" charset="0"/>
                <a:cs typeface="Arial" panose="020B0604020202020204" pitchFamily="34" charset="0"/>
              </a:rPr>
              <a:t>is the story height below level x.</a:t>
            </a:r>
          </a:p>
          <a:p>
            <a:pPr marL="173038" indent="-173038">
              <a:spcBef>
                <a:spcPts val="400"/>
              </a:spcBef>
              <a:buFontTx/>
              <a:buAutoNum type="alphaLcPeriod"/>
              <a:defRPr/>
            </a:pPr>
            <a:r>
              <a:rPr lang="en-US" sz="1100" dirty="0" smtClean="0">
                <a:solidFill>
                  <a:schemeClr val="bg2"/>
                </a:solidFill>
                <a:latin typeface="Arial" panose="020B0604020202020204" pitchFamily="34" charset="0"/>
                <a:cs typeface="Arial" panose="020B0604020202020204" pitchFamily="34" charset="0"/>
              </a:rPr>
              <a:t>For seismic force-resisting systems comprised solely of moment frames in SDC D, E, and F, the allowable story drift shall comply with the requirements of Section 12.12.1.1.</a:t>
            </a:r>
          </a:p>
          <a:p>
            <a:pPr marL="173038" indent="-173038">
              <a:spcBef>
                <a:spcPts val="400"/>
              </a:spcBef>
              <a:buFontTx/>
              <a:buAutoNum type="alphaLcPeriod"/>
              <a:defRPr/>
            </a:pPr>
            <a:r>
              <a:rPr lang="en-US" sz="1100" dirty="0" smtClean="0">
                <a:solidFill>
                  <a:schemeClr val="bg2"/>
                </a:solidFill>
                <a:latin typeface="Arial" panose="020B0604020202020204" pitchFamily="34" charset="0"/>
                <a:cs typeface="Arial" panose="020B0604020202020204" pitchFamily="34" charset="0"/>
              </a:rPr>
              <a:t>There shall be no drift limit for single-story structures with interior walls, partitions, ceilings and exterior wall systems that have been designed to accommodate the story drifts.  The structure separation requirements of Section 12.12.3 is not waived.</a:t>
            </a:r>
          </a:p>
          <a:p>
            <a:pPr marL="173038" indent="-173038">
              <a:spcBef>
                <a:spcPts val="400"/>
              </a:spcBef>
              <a:buFontTx/>
              <a:buAutoNum type="alphaLcPeriod"/>
              <a:defRPr/>
            </a:pPr>
            <a:r>
              <a:rPr lang="en-US" sz="1100" dirty="0" smtClean="0">
                <a:solidFill>
                  <a:schemeClr val="bg2"/>
                </a:solidFill>
                <a:latin typeface="Arial" panose="020B0604020202020204" pitchFamily="34" charset="0"/>
                <a:cs typeface="Arial" panose="020B0604020202020204" pitchFamily="34" charset="0"/>
              </a:rPr>
              <a:t>Structures in which the basic structural system consists of masonry shear walls designed as vertical elements cantilevered from their base or foundation support which are so constructed that moment transfer between shear walls (coupling) is negligible.</a:t>
            </a:r>
          </a:p>
        </p:txBody>
      </p:sp>
      <p:sp>
        <p:nvSpPr>
          <p:cNvPr id="7" name="Rectangle 6"/>
          <p:cNvSpPr/>
          <p:nvPr/>
        </p:nvSpPr>
        <p:spPr>
          <a:xfrm>
            <a:off x="4708525" y="2460171"/>
            <a:ext cx="1349376" cy="1159330"/>
          </a:xfrm>
          <a:prstGeom prst="rect">
            <a:avLst/>
          </a:prstGeom>
          <a:solidFill>
            <a:srgbClr val="92D05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458787" y="2460172"/>
            <a:ext cx="4249737" cy="1159330"/>
          </a:xfrm>
          <a:prstGeom prst="rect">
            <a:avLst/>
          </a:prstGeom>
          <a:solidFill>
            <a:schemeClr val="accent6">
              <a:lumMod val="60000"/>
              <a:lumOff val="4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4708524" y="2155370"/>
            <a:ext cx="1349377" cy="304802"/>
          </a:xfrm>
          <a:prstGeom prst="rect">
            <a:avLst/>
          </a:prstGeom>
          <a:solidFill>
            <a:schemeClr val="accent6">
              <a:lumMod val="60000"/>
              <a:lumOff val="4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p:cNvPicPr>
            <a:picLocks noChangeAspect="1"/>
          </p:cNvPicPr>
          <p:nvPr/>
        </p:nvPicPr>
        <p:blipFill>
          <a:blip r:embed="rId4"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457263" y="6495800"/>
            <a:ext cx="264160" cy="264160"/>
          </a:xfrm>
          <a:prstGeom prst="rect">
            <a:avLst/>
          </a:prstGeom>
        </p:spPr>
      </p:pic>
    </p:spTree>
    <p:custDataLst>
      <p:tags r:id="rId1"/>
    </p:custDataLst>
    <p:extLst>
      <p:ext uri="{BB962C8B-B14F-4D97-AF65-F5344CB8AC3E}">
        <p14:creationId xmlns:p14="http://schemas.microsoft.com/office/powerpoint/2010/main" val="9682230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75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1000"/>
                                        <p:tgtEl>
                                          <p:spTgt spid="8"/>
                                        </p:tgtEl>
                                      </p:cBhvr>
                                    </p:animEffect>
                                  </p:childTnLst>
                                </p:cTn>
                              </p:par>
                            </p:childTnLst>
                          </p:cTn>
                        </p:par>
                        <p:par>
                          <p:cTn id="8" fill="hold">
                            <p:stCondLst>
                              <p:cond delay="1750"/>
                            </p:stCondLst>
                            <p:childTnLst>
                              <p:par>
                                <p:cTn id="9" presetID="16" presetClass="entr" presetSubtype="21"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arn(inVertical)">
                                      <p:cBhvr>
                                        <p:cTn id="11" dur="1000"/>
                                        <p:tgtEl>
                                          <p:spTgt spid="9"/>
                                        </p:tgtEl>
                                      </p:cBhvr>
                                    </p:animEffect>
                                  </p:childTnLst>
                                </p:cTn>
                              </p:par>
                            </p:childTnLst>
                          </p:cTn>
                        </p:par>
                        <p:par>
                          <p:cTn id="12" fill="hold">
                            <p:stCondLst>
                              <p:cond delay="2750"/>
                            </p:stCondLst>
                            <p:childTnLst>
                              <p:par>
                                <p:cTn id="13" presetID="16" presetClass="entr" presetSubtype="21"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arn(inVertical)">
                                      <p:cBhvr>
                                        <p:cTn id="15" dur="1250"/>
                                        <p:tgtEl>
                                          <p:spTgt spid="7"/>
                                        </p:tgtEl>
                                      </p:cBhvr>
                                    </p:animEffect>
                                  </p:childTnLst>
                                </p:cTn>
                              </p:par>
                              <p:par>
                                <p:cTn id="16" presetID="10" presetClass="exit" presetSubtype="0" fill="hold" grpId="1" nodeType="withEffect">
                                  <p:stCondLst>
                                    <p:cond delay="0"/>
                                  </p:stCondLst>
                                  <p:childTnLst>
                                    <p:animEffect transition="out" filter="fade">
                                      <p:cBhvr>
                                        <p:cTn id="17" dur="3000"/>
                                        <p:tgtEl>
                                          <p:spTgt spid="8"/>
                                        </p:tgtEl>
                                      </p:cBhvr>
                                    </p:animEffect>
                                    <p:set>
                                      <p:cBhvr>
                                        <p:cTn id="18" dur="1" fill="hold">
                                          <p:stCondLst>
                                            <p:cond delay="2999"/>
                                          </p:stCondLst>
                                        </p:cTn>
                                        <p:tgtEl>
                                          <p:spTgt spid="8"/>
                                        </p:tgtEl>
                                        <p:attrNameLst>
                                          <p:attrName>style.visibility</p:attrName>
                                        </p:attrNameLst>
                                      </p:cBhvr>
                                      <p:to>
                                        <p:strVal val="hidden"/>
                                      </p:to>
                                    </p:set>
                                  </p:childTnLst>
                                </p:cTn>
                              </p:par>
                              <p:par>
                                <p:cTn id="19" presetID="10" presetClass="exit" presetSubtype="0" fill="hold" grpId="1" nodeType="withEffect">
                                  <p:stCondLst>
                                    <p:cond delay="0"/>
                                  </p:stCondLst>
                                  <p:childTnLst>
                                    <p:animEffect transition="out" filter="fade">
                                      <p:cBhvr>
                                        <p:cTn id="20" dur="3000"/>
                                        <p:tgtEl>
                                          <p:spTgt spid="9"/>
                                        </p:tgtEl>
                                      </p:cBhvr>
                                    </p:animEffect>
                                    <p:set>
                                      <p:cBhvr>
                                        <p:cTn id="21" dur="1" fill="hold">
                                          <p:stCondLst>
                                            <p:cond delay="29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8" grpId="1" animBg="1"/>
      <p:bldP spid="9" grpId="0" animBg="1"/>
      <p:bldP spid="9"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Building End Elevation</a:t>
            </a:r>
            <a:endParaRPr lang="en-US" dirty="0"/>
          </a:p>
        </p:txBody>
      </p:sp>
      <p:sp>
        <p:nvSpPr>
          <p:cNvPr id="3" name="Content Placeholder 2"/>
          <p:cNvSpPr>
            <a:spLocks noGrp="1"/>
          </p:cNvSpPr>
          <p:nvPr>
            <p:ph idx="1"/>
          </p:nvPr>
        </p:nvSpPr>
        <p:spPr/>
        <p:txBody>
          <a:bodyPr lIns="0" tIns="0" bIns="0">
            <a:normAutofit/>
          </a:bodyPr>
          <a:lstStyle/>
          <a:p>
            <a:r>
              <a:rPr lang="en-US" sz="2000" dirty="0" smtClean="0">
                <a:solidFill>
                  <a:schemeClr val="bg2"/>
                </a:solidFill>
              </a:rPr>
              <a:t>Gable Roof has 6:12 pitch</a:t>
            </a:r>
          </a:p>
          <a:p>
            <a:r>
              <a:rPr lang="en-US" sz="2000" dirty="0" smtClean="0">
                <a:solidFill>
                  <a:schemeClr val="bg2"/>
                </a:solidFill>
              </a:rPr>
              <a:t>All floors have an 8’ plate height with floor depths of 16”</a:t>
            </a:r>
          </a:p>
          <a:p>
            <a:r>
              <a:rPr lang="en-US" sz="2000" dirty="0" smtClean="0">
                <a:solidFill>
                  <a:schemeClr val="bg2"/>
                </a:solidFill>
              </a:rPr>
              <a:t>Median roof height equals 35’-4”</a:t>
            </a:r>
          </a:p>
          <a:p>
            <a:r>
              <a:rPr lang="en-US" sz="2000" dirty="0" smtClean="0">
                <a:solidFill>
                  <a:schemeClr val="bg2"/>
                </a:solidFill>
              </a:rPr>
              <a:t>Ridge height equals approximately 44’</a:t>
            </a:r>
            <a:endParaRPr lang="en-US" sz="2000" dirty="0">
              <a:solidFill>
                <a:schemeClr val="bg2"/>
              </a:solidFill>
            </a:endParaRPr>
          </a:p>
        </p:txBody>
      </p:sp>
      <p:sp>
        <p:nvSpPr>
          <p:cNvPr id="179" name="TextBox 178"/>
          <p:cNvSpPr txBox="1"/>
          <p:nvPr/>
        </p:nvSpPr>
        <p:spPr bwMode="auto">
          <a:xfrm>
            <a:off x="6827441" y="6400800"/>
            <a:ext cx="184665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91440" rIns="0" bIns="0" rtlCol="0">
            <a:spAutoFit/>
          </a:bodyPr>
          <a:lstStyle/>
          <a:p>
            <a:pPr algn="r"/>
            <a:r>
              <a:rPr kumimoji="1" lang="en-US" sz="1200" dirty="0" smtClean="0">
                <a:solidFill>
                  <a:schemeClr val="accent5"/>
                </a:solidFill>
                <a:latin typeface="Arial" panose="020B0604020202020204" pitchFamily="34" charset="0"/>
                <a:cs typeface="Arial" panose="020B0604020202020204" pitchFamily="34" charset="0"/>
              </a:rPr>
              <a:t>DESIGN EXAMPLE SLIDE</a:t>
            </a:r>
            <a:endParaRPr kumimoji="1" lang="en-US" sz="1200" dirty="0">
              <a:solidFill>
                <a:schemeClr val="accent5"/>
              </a:solidFill>
              <a:latin typeface="Arial" panose="020B0604020202020204" pitchFamily="34" charset="0"/>
              <a:cs typeface="Arial" panose="020B0604020202020204" pitchFamily="34" charset="0"/>
            </a:endParaRPr>
          </a:p>
        </p:txBody>
      </p:sp>
      <p:pic>
        <p:nvPicPr>
          <p:cNvPr id="180" name="Picture 17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1865" y="3114788"/>
            <a:ext cx="7161905" cy="3190476"/>
          </a:xfrm>
          <a:prstGeom prst="rect">
            <a:avLst/>
          </a:prstGeom>
          <a:noFill/>
          <a:ln>
            <a:noFill/>
          </a:ln>
        </p:spPr>
      </p:pic>
    </p:spTree>
    <p:custDataLst>
      <p:tags r:id="rId1"/>
    </p:custDataLst>
    <p:extLst>
      <p:ext uri="{BB962C8B-B14F-4D97-AF65-F5344CB8AC3E}">
        <p14:creationId xmlns:p14="http://schemas.microsoft.com/office/powerpoint/2010/main" val="3331819350"/>
      </p:ext>
    </p:extLst>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Shear Wall Deflection</a:t>
            </a:r>
            <a:endParaRPr lang="en-US" dirty="0"/>
          </a:p>
        </p:txBody>
      </p:sp>
      <mc:AlternateContent xmlns:mc="http://schemas.openxmlformats.org/markup-compatibility/2006" xmlns:a14="http://schemas.microsoft.com/office/drawing/2010/main">
        <mc:Choice Requires="a14">
          <p:sp>
            <p:nvSpPr>
              <p:cNvPr id="4" name="TextBox 3"/>
              <p:cNvSpPr txBox="1"/>
              <p:nvPr/>
            </p:nvSpPr>
            <p:spPr bwMode="auto">
              <a:xfrm>
                <a:off x="2063750" y="2679700"/>
                <a:ext cx="5007439" cy="1163640"/>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a14:m>
                  <m:oMathPara xmlns:m="http://schemas.openxmlformats.org/officeDocument/2006/math">
                    <m:oMathParaPr>
                      <m:jc m:val="centerGroup"/>
                    </m:oMathParaPr>
                    <m:oMath xmlns:m="http://schemas.openxmlformats.org/officeDocument/2006/math">
                      <m:r>
                        <a:rPr kumimoji="1" lang="en-US" sz="3200" i="1" smtClean="0">
                          <a:solidFill>
                            <a:schemeClr val="tx2"/>
                          </a:solidFill>
                          <a:latin typeface="Cambria Math"/>
                          <a:ea typeface="Cambria Math"/>
                        </a:rPr>
                        <m:t>∆</m:t>
                      </m:r>
                      <m:r>
                        <a:rPr kumimoji="1" lang="en-US" sz="3200" b="0" i="1" smtClean="0">
                          <a:solidFill>
                            <a:schemeClr val="tx2"/>
                          </a:solidFill>
                          <a:latin typeface="Cambria Math"/>
                          <a:ea typeface="Cambria Math"/>
                        </a:rPr>
                        <m:t>=</m:t>
                      </m:r>
                      <m:f>
                        <m:fPr>
                          <m:ctrlPr>
                            <a:rPr kumimoji="1" lang="en-US" sz="3200" b="0" i="1" smtClean="0">
                              <a:solidFill>
                                <a:schemeClr val="tx2"/>
                              </a:solidFill>
                              <a:latin typeface="Cambria Math" panose="02040503050406030204" pitchFamily="18" charset="0"/>
                              <a:ea typeface="Cambria Math"/>
                            </a:rPr>
                          </m:ctrlPr>
                        </m:fPr>
                        <m:num>
                          <m:r>
                            <a:rPr kumimoji="1" lang="en-US" sz="3200" b="0" i="1" smtClean="0">
                              <a:solidFill>
                                <a:schemeClr val="tx2"/>
                              </a:solidFill>
                              <a:latin typeface="Cambria Math"/>
                              <a:ea typeface="Cambria Math"/>
                            </a:rPr>
                            <m:t>8</m:t>
                          </m:r>
                          <m:r>
                            <a:rPr kumimoji="1" lang="en-US" sz="3200" b="0" i="1" smtClean="0">
                              <a:solidFill>
                                <a:schemeClr val="tx2"/>
                              </a:solidFill>
                              <a:latin typeface="Cambria Math"/>
                              <a:ea typeface="Cambria Math"/>
                            </a:rPr>
                            <m:t>𝑣</m:t>
                          </m:r>
                          <m:sSup>
                            <m:sSupPr>
                              <m:ctrlPr>
                                <a:rPr kumimoji="1" lang="en-US" sz="3200" b="0" i="1" smtClean="0">
                                  <a:solidFill>
                                    <a:schemeClr val="tx2"/>
                                  </a:solidFill>
                                  <a:latin typeface="Cambria Math" panose="02040503050406030204" pitchFamily="18" charset="0"/>
                                  <a:ea typeface="Cambria Math"/>
                                </a:rPr>
                              </m:ctrlPr>
                            </m:sSupPr>
                            <m:e>
                              <m:r>
                                <a:rPr kumimoji="1" lang="en-US" sz="3200" b="0" i="1" smtClean="0">
                                  <a:solidFill>
                                    <a:schemeClr val="tx2"/>
                                  </a:solidFill>
                                  <a:latin typeface="Cambria Math"/>
                                  <a:ea typeface="Cambria Math"/>
                                </a:rPr>
                                <m:t>h</m:t>
                              </m:r>
                            </m:e>
                            <m:sup>
                              <m:r>
                                <a:rPr kumimoji="1" lang="en-US" sz="3200" b="0" i="1" smtClean="0">
                                  <a:solidFill>
                                    <a:schemeClr val="tx2"/>
                                  </a:solidFill>
                                  <a:latin typeface="Cambria Math"/>
                                  <a:ea typeface="Cambria Math"/>
                                </a:rPr>
                                <m:t>3</m:t>
                              </m:r>
                            </m:sup>
                          </m:sSup>
                        </m:num>
                        <m:den>
                          <m:r>
                            <a:rPr kumimoji="1" lang="en-US" sz="3200" b="0" i="1" smtClean="0">
                              <a:solidFill>
                                <a:schemeClr val="tx2"/>
                              </a:solidFill>
                              <a:latin typeface="Cambria Math"/>
                              <a:ea typeface="Cambria Math"/>
                            </a:rPr>
                            <m:t>𝐸𝐴𝑏</m:t>
                          </m:r>
                        </m:den>
                      </m:f>
                      <m:r>
                        <a:rPr kumimoji="1" lang="en-US" sz="3200" b="0" i="1" smtClean="0">
                          <a:solidFill>
                            <a:schemeClr val="tx2"/>
                          </a:solidFill>
                          <a:latin typeface="Cambria Math"/>
                          <a:ea typeface="Cambria Math"/>
                        </a:rPr>
                        <m:t>+</m:t>
                      </m:r>
                      <m:f>
                        <m:fPr>
                          <m:ctrlPr>
                            <a:rPr kumimoji="1" lang="en-US" sz="3200" b="0" i="1" smtClean="0">
                              <a:solidFill>
                                <a:schemeClr val="tx2"/>
                              </a:solidFill>
                              <a:latin typeface="Cambria Math" panose="02040503050406030204" pitchFamily="18" charset="0"/>
                              <a:ea typeface="Cambria Math"/>
                            </a:rPr>
                          </m:ctrlPr>
                        </m:fPr>
                        <m:num>
                          <m:r>
                            <a:rPr kumimoji="1" lang="en-US" sz="3200" b="0" i="1" smtClean="0">
                              <a:solidFill>
                                <a:schemeClr val="tx2"/>
                              </a:solidFill>
                              <a:latin typeface="Cambria Math"/>
                              <a:ea typeface="Cambria Math"/>
                            </a:rPr>
                            <m:t>𝑣h</m:t>
                          </m:r>
                        </m:num>
                        <m:den>
                          <m:r>
                            <a:rPr kumimoji="1" lang="en-US" sz="3200" b="0" i="1" smtClean="0">
                              <a:solidFill>
                                <a:schemeClr val="tx2"/>
                              </a:solidFill>
                              <a:latin typeface="Cambria Math"/>
                              <a:ea typeface="Cambria Math"/>
                            </a:rPr>
                            <m:t>1,000</m:t>
                          </m:r>
                          <m:sSub>
                            <m:sSubPr>
                              <m:ctrlPr>
                                <a:rPr kumimoji="1" lang="en-US" sz="3200" b="0" i="1" smtClean="0">
                                  <a:solidFill>
                                    <a:schemeClr val="tx2"/>
                                  </a:solidFill>
                                  <a:latin typeface="Cambria Math" panose="02040503050406030204" pitchFamily="18" charset="0"/>
                                  <a:ea typeface="Cambria Math"/>
                                </a:rPr>
                              </m:ctrlPr>
                            </m:sSubPr>
                            <m:e>
                              <m:r>
                                <a:rPr kumimoji="1" lang="en-US" sz="3200" b="0" i="1" smtClean="0">
                                  <a:solidFill>
                                    <a:schemeClr val="tx2"/>
                                  </a:solidFill>
                                  <a:latin typeface="Cambria Math"/>
                                  <a:ea typeface="Cambria Math"/>
                                </a:rPr>
                                <m:t>𝐺</m:t>
                              </m:r>
                            </m:e>
                            <m:sub>
                              <m:r>
                                <a:rPr kumimoji="1" lang="en-US" sz="3200" b="0" i="1" smtClean="0">
                                  <a:solidFill>
                                    <a:schemeClr val="tx2"/>
                                  </a:solidFill>
                                  <a:latin typeface="Cambria Math"/>
                                  <a:ea typeface="Cambria Math"/>
                                </a:rPr>
                                <m:t>𝑎</m:t>
                              </m:r>
                            </m:sub>
                          </m:sSub>
                        </m:den>
                      </m:f>
                      <m:r>
                        <a:rPr kumimoji="1" lang="en-US" sz="3200" b="0" i="1" smtClean="0">
                          <a:solidFill>
                            <a:schemeClr val="tx2"/>
                          </a:solidFill>
                          <a:latin typeface="Cambria Math"/>
                          <a:ea typeface="Cambria Math"/>
                        </a:rPr>
                        <m:t>+</m:t>
                      </m:r>
                      <m:f>
                        <m:fPr>
                          <m:ctrlPr>
                            <a:rPr kumimoji="1" lang="en-US" sz="3200" b="0" i="1" smtClean="0">
                              <a:solidFill>
                                <a:schemeClr val="tx2"/>
                              </a:solidFill>
                              <a:latin typeface="Cambria Math" panose="02040503050406030204" pitchFamily="18" charset="0"/>
                              <a:ea typeface="Cambria Math"/>
                            </a:rPr>
                          </m:ctrlPr>
                        </m:fPr>
                        <m:num>
                          <m:r>
                            <a:rPr kumimoji="1" lang="en-US" sz="3200" b="0" i="1" smtClean="0">
                              <a:solidFill>
                                <a:schemeClr val="tx2"/>
                              </a:solidFill>
                              <a:latin typeface="Cambria Math"/>
                              <a:ea typeface="Cambria Math"/>
                            </a:rPr>
                            <m:t>h</m:t>
                          </m:r>
                        </m:num>
                        <m:den>
                          <m:r>
                            <a:rPr kumimoji="1" lang="en-US" sz="3200" b="0" i="1" smtClean="0">
                              <a:solidFill>
                                <a:schemeClr val="tx2"/>
                              </a:solidFill>
                              <a:latin typeface="Cambria Math"/>
                              <a:ea typeface="Cambria Math"/>
                            </a:rPr>
                            <m:t>𝑏</m:t>
                          </m:r>
                        </m:den>
                      </m:f>
                      <m:sSub>
                        <m:sSubPr>
                          <m:ctrlPr>
                            <a:rPr kumimoji="1" lang="en-US" sz="3200" b="0" i="1" smtClean="0">
                              <a:solidFill>
                                <a:schemeClr val="tx2"/>
                              </a:solidFill>
                              <a:latin typeface="Cambria Math" panose="02040503050406030204" pitchFamily="18" charset="0"/>
                              <a:ea typeface="Cambria Math"/>
                            </a:rPr>
                          </m:ctrlPr>
                        </m:sSubPr>
                        <m:e>
                          <m:r>
                            <a:rPr kumimoji="1" lang="en-US" sz="3200" b="0" i="1" smtClean="0">
                              <a:solidFill>
                                <a:schemeClr val="tx2"/>
                              </a:solidFill>
                              <a:latin typeface="Cambria Math"/>
                              <a:ea typeface="Cambria Math"/>
                            </a:rPr>
                            <m:t>𝑑</m:t>
                          </m:r>
                        </m:e>
                        <m:sub>
                          <m:r>
                            <a:rPr kumimoji="1" lang="en-US" sz="3200" b="0" i="1" smtClean="0">
                              <a:solidFill>
                                <a:schemeClr val="tx2"/>
                              </a:solidFill>
                              <a:latin typeface="Cambria Math"/>
                              <a:ea typeface="Cambria Math"/>
                            </a:rPr>
                            <m:t>𝑎</m:t>
                          </m:r>
                        </m:sub>
                      </m:sSub>
                    </m:oMath>
                  </m:oMathPara>
                </a14:m>
                <a:endParaRPr kumimoji="1" lang="en-US" sz="3200" dirty="0">
                  <a:solidFill>
                    <a:schemeClr val="tx2"/>
                  </a:solidFill>
                  <a:latin typeface="Georgia" panose="02040502050405020303" pitchFamily="18" charset="0"/>
                </a:endParaRPr>
              </a:p>
            </p:txBody>
          </p:sp>
        </mc:Choice>
        <mc:Fallback xmlns="">
          <p:sp>
            <p:nvSpPr>
              <p:cNvPr id="4" name="TextBox 3"/>
              <p:cNvSpPr txBox="1">
                <a:spLocks noRot="1" noChangeAspect="1" noMove="1" noResize="1" noEditPoints="1" noAdjustHandles="1" noChangeArrowheads="1" noChangeShapeType="1" noTextEdit="1"/>
              </p:cNvSpPr>
              <p:nvPr/>
            </p:nvSpPr>
            <p:spPr bwMode="auto">
              <a:xfrm>
                <a:off x="2063750" y="2679700"/>
                <a:ext cx="5007439" cy="1163640"/>
              </a:xfrm>
              <a:prstGeom prst="rect">
                <a:avLst/>
              </a:prstGeom>
              <a:blipFill rotWithShape="0">
                <a:blip r:embed="rId4"/>
                <a:stretch>
                  <a:fillRect/>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p:sp>
        <p:nvSpPr>
          <p:cNvPr id="5" name="Rectangle 4"/>
          <p:cNvSpPr/>
          <p:nvPr/>
        </p:nvSpPr>
        <p:spPr>
          <a:xfrm>
            <a:off x="2722414" y="1841691"/>
            <a:ext cx="3667734" cy="276999"/>
          </a:xfrm>
          <a:prstGeom prst="rect">
            <a:avLst/>
          </a:prstGeom>
        </p:spPr>
        <p:txBody>
          <a:bodyPr wrap="none" lIns="0" tIns="0" rIns="0" bIns="0">
            <a:spAutoFit/>
          </a:bodyPr>
          <a:lstStyle/>
          <a:p>
            <a:pPr algn="ctr"/>
            <a:r>
              <a:rPr lang="en-US"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AWC 2015 SDPWS Equation 4.3-1</a:t>
            </a:r>
            <a:endParaRPr lang="en-US"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endParaRPr>
          </a:p>
        </p:txBody>
      </p:sp>
      <p:sp>
        <p:nvSpPr>
          <p:cNvPr id="6" name="TextBox 5"/>
          <p:cNvSpPr txBox="1"/>
          <p:nvPr/>
        </p:nvSpPr>
        <p:spPr bwMode="auto">
          <a:xfrm>
            <a:off x="1066555" y="4876918"/>
            <a:ext cx="1325982" cy="800219"/>
          </a:xfrm>
          <a:prstGeom prst="rect">
            <a:avLst/>
          </a:prstGeom>
          <a:ln/>
          <a:extLst/>
        </p:spPr>
        <p:style>
          <a:lnRef idx="1">
            <a:schemeClr val="accent6"/>
          </a:lnRef>
          <a:fillRef idx="2">
            <a:schemeClr val="accent6"/>
          </a:fillRef>
          <a:effectRef idx="1">
            <a:schemeClr val="accent6"/>
          </a:effectRef>
          <a:fontRef idx="minor">
            <a:schemeClr val="dk1"/>
          </a:fontRef>
        </p:style>
        <p:txBody>
          <a:bodyPr wrap="none" lIns="91429" tIns="91440" rIns="91429" bIns="91440" rtlCol="0">
            <a:spAutoFit/>
          </a:bodyPr>
          <a:lstStyle/>
          <a:p>
            <a:pPr algn="ctr"/>
            <a:r>
              <a:rPr kumimoji="1" lang="en-US" sz="2000" dirty="0" smtClean="0">
                <a:solidFill>
                  <a:schemeClr val="bg2"/>
                </a:solidFill>
                <a:latin typeface="Arial" panose="020B0604020202020204" pitchFamily="34" charset="0"/>
                <a:cs typeface="Arial" panose="020B0604020202020204" pitchFamily="34" charset="0"/>
              </a:rPr>
              <a:t>Bending</a:t>
            </a:r>
          </a:p>
          <a:p>
            <a:pPr algn="ctr"/>
            <a:r>
              <a:rPr kumimoji="1" lang="en-US" sz="2000" dirty="0" smtClean="0">
                <a:solidFill>
                  <a:schemeClr val="bg2"/>
                </a:solidFill>
                <a:latin typeface="Arial" panose="020B0604020202020204" pitchFamily="34" charset="0"/>
                <a:cs typeface="Arial" panose="020B0604020202020204" pitchFamily="34" charset="0"/>
              </a:rPr>
              <a:t>Deflection</a:t>
            </a:r>
            <a:endParaRPr kumimoji="1" lang="en-US" sz="2000" dirty="0">
              <a:solidFill>
                <a:schemeClr val="bg2"/>
              </a:solidFill>
              <a:latin typeface="Arial" panose="020B0604020202020204" pitchFamily="34" charset="0"/>
              <a:cs typeface="Arial" panose="020B0604020202020204" pitchFamily="34" charset="0"/>
            </a:endParaRPr>
          </a:p>
        </p:txBody>
      </p:sp>
      <p:sp>
        <p:nvSpPr>
          <p:cNvPr id="7" name="TextBox 6"/>
          <p:cNvSpPr txBox="1"/>
          <p:nvPr/>
        </p:nvSpPr>
        <p:spPr bwMode="auto">
          <a:xfrm>
            <a:off x="3081369" y="4858165"/>
            <a:ext cx="2449686" cy="800219"/>
          </a:xfrm>
          <a:prstGeom prst="rect">
            <a:avLst/>
          </a:prstGeom>
          <a:ln/>
          <a:extLst/>
        </p:spPr>
        <p:style>
          <a:lnRef idx="1">
            <a:schemeClr val="accent6"/>
          </a:lnRef>
          <a:fillRef idx="2">
            <a:schemeClr val="accent6"/>
          </a:fillRef>
          <a:effectRef idx="1">
            <a:schemeClr val="accent6"/>
          </a:effectRef>
          <a:fontRef idx="minor">
            <a:schemeClr val="dk1"/>
          </a:fontRef>
        </p:style>
        <p:txBody>
          <a:bodyPr wrap="none" lIns="91429" tIns="91440" rIns="91429" bIns="91440" rtlCol="0">
            <a:spAutoFit/>
          </a:bodyPr>
          <a:lstStyle/>
          <a:p>
            <a:pPr algn="ctr"/>
            <a:r>
              <a:rPr kumimoji="1" lang="en-US" sz="2000" dirty="0" smtClean="0">
                <a:solidFill>
                  <a:schemeClr val="bg2"/>
                </a:solidFill>
                <a:latin typeface="Arial" panose="020B0604020202020204" pitchFamily="34" charset="0"/>
                <a:cs typeface="Arial" panose="020B0604020202020204" pitchFamily="34" charset="0"/>
              </a:rPr>
              <a:t>Shear and Fastener</a:t>
            </a:r>
          </a:p>
          <a:p>
            <a:pPr algn="ctr"/>
            <a:r>
              <a:rPr kumimoji="1" lang="en-US" sz="2000" dirty="0" smtClean="0">
                <a:solidFill>
                  <a:schemeClr val="bg2"/>
                </a:solidFill>
                <a:latin typeface="Arial" panose="020B0604020202020204" pitchFamily="34" charset="0"/>
                <a:cs typeface="Arial" panose="020B0604020202020204" pitchFamily="34" charset="0"/>
              </a:rPr>
              <a:t>Slip Detection</a:t>
            </a:r>
            <a:endParaRPr kumimoji="1" lang="en-US" sz="2000" dirty="0">
              <a:solidFill>
                <a:schemeClr val="bg2"/>
              </a:solidFill>
              <a:latin typeface="Arial" panose="020B0604020202020204" pitchFamily="34" charset="0"/>
              <a:cs typeface="Arial" panose="020B0604020202020204" pitchFamily="34" charset="0"/>
            </a:endParaRPr>
          </a:p>
        </p:txBody>
      </p:sp>
      <p:sp>
        <p:nvSpPr>
          <p:cNvPr id="8" name="TextBox 7"/>
          <p:cNvSpPr txBox="1"/>
          <p:nvPr/>
        </p:nvSpPr>
        <p:spPr bwMode="auto">
          <a:xfrm>
            <a:off x="6219888" y="4851874"/>
            <a:ext cx="1826120" cy="800219"/>
          </a:xfrm>
          <a:prstGeom prst="rect">
            <a:avLst/>
          </a:prstGeom>
          <a:ln/>
          <a:extLst/>
        </p:spPr>
        <p:style>
          <a:lnRef idx="1">
            <a:schemeClr val="accent6"/>
          </a:lnRef>
          <a:fillRef idx="2">
            <a:schemeClr val="accent6"/>
          </a:fillRef>
          <a:effectRef idx="1">
            <a:schemeClr val="accent6"/>
          </a:effectRef>
          <a:fontRef idx="minor">
            <a:schemeClr val="dk1"/>
          </a:fontRef>
        </p:style>
        <p:txBody>
          <a:bodyPr wrap="none" lIns="91429" tIns="91440" rIns="91429" bIns="91440" rtlCol="0">
            <a:spAutoFit/>
          </a:bodyPr>
          <a:lstStyle/>
          <a:p>
            <a:pPr algn="ctr"/>
            <a:r>
              <a:rPr kumimoji="1" lang="en-US" sz="2000" dirty="0" smtClean="0">
                <a:solidFill>
                  <a:schemeClr val="bg2"/>
                </a:solidFill>
                <a:latin typeface="Arial" panose="020B0604020202020204" pitchFamily="34" charset="0"/>
                <a:cs typeface="Arial" panose="020B0604020202020204" pitchFamily="34" charset="0"/>
              </a:rPr>
              <a:t>Tie-Down Nail</a:t>
            </a:r>
          </a:p>
          <a:p>
            <a:pPr algn="ctr"/>
            <a:r>
              <a:rPr kumimoji="1" lang="en-US" sz="2000" dirty="0" smtClean="0">
                <a:solidFill>
                  <a:schemeClr val="bg2"/>
                </a:solidFill>
                <a:latin typeface="Arial" panose="020B0604020202020204" pitchFamily="34" charset="0"/>
                <a:cs typeface="Arial" panose="020B0604020202020204" pitchFamily="34" charset="0"/>
              </a:rPr>
              <a:t>Slip Deflection</a:t>
            </a:r>
            <a:endParaRPr kumimoji="1" lang="en-US" sz="2000" dirty="0">
              <a:solidFill>
                <a:schemeClr val="bg2"/>
              </a:solidFill>
              <a:latin typeface="Arial" panose="020B0604020202020204" pitchFamily="34" charset="0"/>
              <a:cs typeface="Arial" panose="020B0604020202020204" pitchFamily="34" charset="0"/>
            </a:endParaRPr>
          </a:p>
        </p:txBody>
      </p:sp>
      <p:cxnSp>
        <p:nvCxnSpPr>
          <p:cNvPr id="9" name="Straight Connector 8"/>
          <p:cNvCxnSpPr/>
          <p:nvPr/>
        </p:nvCxnSpPr>
        <p:spPr>
          <a:xfrm>
            <a:off x="2857500" y="3924300"/>
            <a:ext cx="8890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10" name="Straight Connector 9"/>
          <p:cNvCxnSpPr/>
          <p:nvPr/>
        </p:nvCxnSpPr>
        <p:spPr>
          <a:xfrm>
            <a:off x="4254500" y="3924300"/>
            <a:ext cx="13843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11" name="Straight Connector 10"/>
          <p:cNvCxnSpPr/>
          <p:nvPr/>
        </p:nvCxnSpPr>
        <p:spPr>
          <a:xfrm>
            <a:off x="6132749" y="3924300"/>
            <a:ext cx="725251"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12" name="Straight Connector 11"/>
          <p:cNvCxnSpPr>
            <a:stCxn id="6" idx="0"/>
          </p:cNvCxnSpPr>
          <p:nvPr/>
        </p:nvCxnSpPr>
        <p:spPr>
          <a:xfrm flipV="1">
            <a:off x="1729546" y="3924300"/>
            <a:ext cx="1572454" cy="952618"/>
          </a:xfrm>
          <a:prstGeom prst="line">
            <a:avLst/>
          </a:prstGeom>
        </p:spPr>
        <p:style>
          <a:lnRef idx="1">
            <a:schemeClr val="accent6"/>
          </a:lnRef>
          <a:fillRef idx="0">
            <a:schemeClr val="accent6"/>
          </a:fillRef>
          <a:effectRef idx="0">
            <a:schemeClr val="accent6"/>
          </a:effectRef>
          <a:fontRef idx="minor">
            <a:schemeClr val="tx1"/>
          </a:fontRef>
        </p:style>
      </p:cxnSp>
      <p:cxnSp>
        <p:nvCxnSpPr>
          <p:cNvPr id="13" name="Straight Connector 12"/>
          <p:cNvCxnSpPr>
            <a:stCxn id="7" idx="0"/>
          </p:cNvCxnSpPr>
          <p:nvPr/>
        </p:nvCxnSpPr>
        <p:spPr>
          <a:xfrm flipV="1">
            <a:off x="4306212" y="3924300"/>
            <a:ext cx="640438" cy="933865"/>
          </a:xfrm>
          <a:prstGeom prst="line">
            <a:avLst/>
          </a:prstGeom>
        </p:spPr>
        <p:style>
          <a:lnRef idx="1">
            <a:schemeClr val="accent6"/>
          </a:lnRef>
          <a:fillRef idx="0">
            <a:schemeClr val="accent6"/>
          </a:fillRef>
          <a:effectRef idx="0">
            <a:schemeClr val="accent6"/>
          </a:effectRef>
          <a:fontRef idx="minor">
            <a:schemeClr val="tx1"/>
          </a:fontRef>
        </p:style>
      </p:cxnSp>
      <p:cxnSp>
        <p:nvCxnSpPr>
          <p:cNvPr id="14" name="Straight Connector 13"/>
          <p:cNvCxnSpPr>
            <a:stCxn id="8" idx="0"/>
          </p:cNvCxnSpPr>
          <p:nvPr/>
        </p:nvCxnSpPr>
        <p:spPr>
          <a:xfrm flipH="1" flipV="1">
            <a:off x="6505501" y="3924300"/>
            <a:ext cx="627447" cy="927574"/>
          </a:xfrm>
          <a:prstGeom prst="line">
            <a:avLst/>
          </a:prstGeom>
        </p:spPr>
        <p:style>
          <a:lnRef idx="1">
            <a:schemeClr val="accent6"/>
          </a:lnRef>
          <a:fillRef idx="0">
            <a:schemeClr val="accent6"/>
          </a:fillRef>
          <a:effectRef idx="0">
            <a:schemeClr val="accent6"/>
          </a:effectRef>
          <a:fontRef idx="minor">
            <a:schemeClr val="tx1"/>
          </a:fontRef>
        </p:style>
      </p:cxnSp>
    </p:spTree>
    <p:custDataLst>
      <p:tags r:id="rId1"/>
    </p:custDataLst>
    <p:extLst>
      <p:ext uri="{BB962C8B-B14F-4D97-AF65-F5344CB8AC3E}">
        <p14:creationId xmlns:p14="http://schemas.microsoft.com/office/powerpoint/2010/main" val="3530267671"/>
      </p:ext>
    </p:extLst>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Shear Wall Deflection, cont.</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396134758"/>
              </p:ext>
            </p:extLst>
          </p:nvPr>
        </p:nvGraphicFramePr>
        <p:xfrm>
          <a:off x="1350168" y="3562352"/>
          <a:ext cx="6399213" cy="2020285"/>
        </p:xfrm>
        <a:graphic>
          <a:graphicData uri="http://schemas.openxmlformats.org/drawingml/2006/table">
            <a:tbl>
              <a:tblPr firstRow="1" bandRow="1">
                <a:tableStyleId>{68D230F3-CF80-4859-8CE7-A43EE81993B5}</a:tableStyleId>
              </a:tblPr>
              <a:tblGrid>
                <a:gridCol w="2133071">
                  <a:extLst>
                    <a:ext uri="{9D8B030D-6E8A-4147-A177-3AD203B41FA5}">
                      <a16:colId xmlns:a16="http://schemas.microsoft.com/office/drawing/2014/main" val="20000"/>
                    </a:ext>
                  </a:extLst>
                </a:gridCol>
                <a:gridCol w="2133071">
                  <a:extLst>
                    <a:ext uri="{9D8B030D-6E8A-4147-A177-3AD203B41FA5}">
                      <a16:colId xmlns:a16="http://schemas.microsoft.com/office/drawing/2014/main" val="20001"/>
                    </a:ext>
                  </a:extLst>
                </a:gridCol>
                <a:gridCol w="2133071">
                  <a:extLst>
                    <a:ext uri="{9D8B030D-6E8A-4147-A177-3AD203B41FA5}">
                      <a16:colId xmlns:a16="http://schemas.microsoft.com/office/drawing/2014/main" val="20002"/>
                    </a:ext>
                  </a:extLst>
                </a:gridCol>
              </a:tblGrid>
              <a:tr h="849122">
                <a:tc>
                  <a:txBody>
                    <a:bodyPr/>
                    <a:lstStyle/>
                    <a:p>
                      <a:pPr algn="ctr"/>
                      <a:r>
                        <a:rPr lang="en-US" dirty="0" smtClean="0">
                          <a:solidFill>
                            <a:schemeClr val="bg2"/>
                          </a:solidFill>
                          <a:latin typeface="Georgia" panose="02040502050405020303" pitchFamily="18" charset="0"/>
                          <a:cs typeface="Arial" panose="020B0604020202020204" pitchFamily="34" charset="0"/>
                        </a:rPr>
                        <a:t>Level</a:t>
                      </a:r>
                      <a:endParaRPr lang="en-US" dirty="0">
                        <a:solidFill>
                          <a:schemeClr val="bg2"/>
                        </a:solidFill>
                        <a:latin typeface="Georgia" panose="02040502050405020303" pitchFamily="18" charset="0"/>
                        <a:cs typeface="Arial" panose="020B0604020202020204" pitchFamily="34" charset="0"/>
                      </a:endParaRPr>
                    </a:p>
                  </a:txBody>
                  <a:tcPr anchor="b"/>
                </a:tc>
                <a:tc>
                  <a:txBody>
                    <a:bodyPr/>
                    <a:lstStyle/>
                    <a:p>
                      <a:pPr algn="ctr"/>
                      <a:r>
                        <a:rPr lang="en-US" dirty="0" smtClean="0">
                          <a:solidFill>
                            <a:schemeClr val="bg2"/>
                          </a:solidFill>
                          <a:latin typeface="Georgia" panose="02040502050405020303" pitchFamily="18" charset="0"/>
                          <a:cs typeface="Arial" panose="020B0604020202020204" pitchFamily="34" charset="0"/>
                        </a:rPr>
                        <a:t>Shear Wall Demand ASD (</a:t>
                      </a:r>
                      <a:r>
                        <a:rPr lang="en-US" dirty="0" err="1" smtClean="0">
                          <a:solidFill>
                            <a:schemeClr val="bg2"/>
                          </a:solidFill>
                          <a:latin typeface="Georgia" panose="02040502050405020303" pitchFamily="18" charset="0"/>
                          <a:cs typeface="Arial" panose="020B0604020202020204" pitchFamily="34" charset="0"/>
                        </a:rPr>
                        <a:t>plf</a:t>
                      </a:r>
                      <a:r>
                        <a:rPr lang="en-US" dirty="0" smtClean="0">
                          <a:solidFill>
                            <a:schemeClr val="bg2"/>
                          </a:solidFill>
                          <a:latin typeface="Georgia" panose="02040502050405020303" pitchFamily="18" charset="0"/>
                          <a:cs typeface="Arial" panose="020B0604020202020204" pitchFamily="34" charset="0"/>
                        </a:rPr>
                        <a:t>)</a:t>
                      </a:r>
                      <a:endParaRPr lang="en-US" dirty="0">
                        <a:solidFill>
                          <a:schemeClr val="bg2"/>
                        </a:solidFill>
                        <a:latin typeface="Georgia" panose="02040502050405020303" pitchFamily="18" charset="0"/>
                        <a:cs typeface="Arial" panose="020B0604020202020204" pitchFamily="34" charset="0"/>
                      </a:endParaRPr>
                    </a:p>
                  </a:txBody>
                  <a:tcPr anchor="b"/>
                </a:tc>
                <a:tc>
                  <a:txBody>
                    <a:bodyPr/>
                    <a:lstStyle/>
                    <a:p>
                      <a:pPr algn="ctr"/>
                      <a:r>
                        <a:rPr lang="en-US" dirty="0" smtClean="0">
                          <a:solidFill>
                            <a:schemeClr val="bg2"/>
                          </a:solidFill>
                          <a:latin typeface="Georgia" panose="02040502050405020303" pitchFamily="18" charset="0"/>
                          <a:cs typeface="Arial" panose="020B0604020202020204" pitchFamily="34" charset="0"/>
                        </a:rPr>
                        <a:t>Shear Wall Demand Strength (</a:t>
                      </a:r>
                      <a:r>
                        <a:rPr lang="en-US" dirty="0" err="1" smtClean="0">
                          <a:solidFill>
                            <a:schemeClr val="bg2"/>
                          </a:solidFill>
                          <a:latin typeface="Georgia" panose="02040502050405020303" pitchFamily="18" charset="0"/>
                          <a:cs typeface="Arial" panose="020B0604020202020204" pitchFamily="34" charset="0"/>
                        </a:rPr>
                        <a:t>plf</a:t>
                      </a:r>
                      <a:r>
                        <a:rPr lang="en-US" dirty="0" smtClean="0">
                          <a:solidFill>
                            <a:schemeClr val="bg2"/>
                          </a:solidFill>
                          <a:latin typeface="Georgia" panose="02040502050405020303" pitchFamily="18" charset="0"/>
                          <a:cs typeface="Arial" panose="020B0604020202020204" pitchFamily="34" charset="0"/>
                        </a:rPr>
                        <a:t>)</a:t>
                      </a:r>
                      <a:endParaRPr lang="en-US" dirty="0">
                        <a:solidFill>
                          <a:schemeClr val="bg2"/>
                        </a:solidFill>
                        <a:latin typeface="Georgia" panose="02040502050405020303" pitchFamily="18" charset="0"/>
                        <a:cs typeface="Arial" panose="020B0604020202020204" pitchFamily="34" charset="0"/>
                      </a:endParaRPr>
                    </a:p>
                  </a:txBody>
                  <a:tcPr anchor="b"/>
                </a:tc>
                <a:extLst>
                  <a:ext uri="{0D108BD9-81ED-4DB2-BD59-A6C34878D82A}">
                    <a16:rowId xmlns:a16="http://schemas.microsoft.com/office/drawing/2014/main" val="10000"/>
                  </a:ext>
                </a:extLst>
              </a:tr>
              <a:tr h="339649">
                <a:tc>
                  <a:txBody>
                    <a:bodyPr/>
                    <a:lstStyle/>
                    <a:p>
                      <a:pPr algn="ctr"/>
                      <a:r>
                        <a:rPr lang="en-US" dirty="0" smtClean="0">
                          <a:solidFill>
                            <a:schemeClr val="bg2"/>
                          </a:solidFill>
                          <a:latin typeface="Georgia" panose="02040502050405020303" pitchFamily="18" charset="0"/>
                          <a:cs typeface="Arial" panose="020B0604020202020204" pitchFamily="34" charset="0"/>
                        </a:rPr>
                        <a:t>3</a:t>
                      </a:r>
                      <a:r>
                        <a:rPr lang="en-US" baseline="30000" dirty="0" smtClean="0">
                          <a:solidFill>
                            <a:schemeClr val="bg2"/>
                          </a:solidFill>
                          <a:latin typeface="Georgia" panose="02040502050405020303" pitchFamily="18" charset="0"/>
                          <a:cs typeface="Arial" panose="020B0604020202020204" pitchFamily="34" charset="0"/>
                        </a:rPr>
                        <a:t>rd</a:t>
                      </a:r>
                      <a:endParaRPr lang="en-US" dirty="0">
                        <a:solidFill>
                          <a:schemeClr val="bg2"/>
                        </a:solidFill>
                        <a:latin typeface="Georgia" panose="02040502050405020303" pitchFamily="18" charset="0"/>
                        <a:cs typeface="Arial" panose="020B0604020202020204" pitchFamily="34" charset="0"/>
                      </a:endParaRPr>
                    </a:p>
                  </a:txBody>
                  <a:tcPr/>
                </a:tc>
                <a:tc>
                  <a:txBody>
                    <a:bodyPr/>
                    <a:lstStyle/>
                    <a:p>
                      <a:pPr algn="ctr"/>
                      <a:r>
                        <a:rPr lang="en-US" dirty="0" smtClean="0">
                          <a:solidFill>
                            <a:schemeClr val="bg2"/>
                          </a:solidFill>
                          <a:latin typeface="Georgia" panose="02040502050405020303" pitchFamily="18" charset="0"/>
                          <a:cs typeface="Arial" panose="020B0604020202020204" pitchFamily="34" charset="0"/>
                        </a:rPr>
                        <a:t>232</a:t>
                      </a:r>
                      <a:endParaRPr lang="en-US" dirty="0">
                        <a:solidFill>
                          <a:schemeClr val="bg2"/>
                        </a:solidFill>
                        <a:latin typeface="Georgia" panose="02040502050405020303" pitchFamily="18" charset="0"/>
                        <a:cs typeface="Arial" panose="020B0604020202020204" pitchFamily="34" charset="0"/>
                      </a:endParaRPr>
                    </a:p>
                  </a:txBody>
                  <a:tcPr/>
                </a:tc>
                <a:tc>
                  <a:txBody>
                    <a:bodyPr/>
                    <a:lstStyle/>
                    <a:p>
                      <a:pPr algn="ctr"/>
                      <a:r>
                        <a:rPr lang="en-US" dirty="0" smtClean="0">
                          <a:solidFill>
                            <a:schemeClr val="bg2"/>
                          </a:solidFill>
                          <a:latin typeface="Georgia" panose="02040502050405020303" pitchFamily="18" charset="0"/>
                          <a:cs typeface="Arial" panose="020B0604020202020204" pitchFamily="34" charset="0"/>
                        </a:rPr>
                        <a:t>331</a:t>
                      </a:r>
                      <a:endParaRPr lang="en-US" dirty="0">
                        <a:solidFill>
                          <a:schemeClr val="bg2"/>
                        </a:solidFill>
                        <a:latin typeface="Georgia" panose="02040502050405020303" pitchFamily="18" charset="0"/>
                        <a:cs typeface="Arial" panose="020B0604020202020204" pitchFamily="34" charset="0"/>
                      </a:endParaRPr>
                    </a:p>
                  </a:txBody>
                  <a:tcPr/>
                </a:tc>
                <a:extLst>
                  <a:ext uri="{0D108BD9-81ED-4DB2-BD59-A6C34878D82A}">
                    <a16:rowId xmlns:a16="http://schemas.microsoft.com/office/drawing/2014/main" val="10001"/>
                  </a:ext>
                </a:extLst>
              </a:tr>
              <a:tr h="339649">
                <a:tc>
                  <a:txBody>
                    <a:bodyPr/>
                    <a:lstStyle/>
                    <a:p>
                      <a:pPr algn="ctr"/>
                      <a:r>
                        <a:rPr lang="en-US" dirty="0" smtClean="0">
                          <a:solidFill>
                            <a:schemeClr val="bg2"/>
                          </a:solidFill>
                          <a:latin typeface="Georgia" panose="02040502050405020303" pitchFamily="18" charset="0"/>
                          <a:cs typeface="Arial" panose="020B0604020202020204" pitchFamily="34" charset="0"/>
                        </a:rPr>
                        <a:t>2</a:t>
                      </a:r>
                      <a:r>
                        <a:rPr lang="en-US" baseline="30000" dirty="0" smtClean="0">
                          <a:solidFill>
                            <a:schemeClr val="bg2"/>
                          </a:solidFill>
                          <a:latin typeface="Georgia" panose="02040502050405020303" pitchFamily="18" charset="0"/>
                          <a:cs typeface="Arial" panose="020B0604020202020204" pitchFamily="34" charset="0"/>
                        </a:rPr>
                        <a:t>nd</a:t>
                      </a:r>
                      <a:endParaRPr lang="en-US" dirty="0">
                        <a:solidFill>
                          <a:schemeClr val="bg2"/>
                        </a:solidFill>
                        <a:latin typeface="Georgia" panose="02040502050405020303" pitchFamily="18" charset="0"/>
                        <a:cs typeface="Arial" panose="020B0604020202020204" pitchFamily="34" charset="0"/>
                      </a:endParaRPr>
                    </a:p>
                  </a:txBody>
                  <a:tcPr/>
                </a:tc>
                <a:tc>
                  <a:txBody>
                    <a:bodyPr/>
                    <a:lstStyle/>
                    <a:p>
                      <a:pPr algn="ctr"/>
                      <a:r>
                        <a:rPr lang="en-US" dirty="0" smtClean="0">
                          <a:solidFill>
                            <a:schemeClr val="bg2"/>
                          </a:solidFill>
                          <a:latin typeface="Georgia" panose="02040502050405020303" pitchFamily="18" charset="0"/>
                          <a:cs typeface="Arial" panose="020B0604020202020204" pitchFamily="34" charset="0"/>
                        </a:rPr>
                        <a:t>395</a:t>
                      </a:r>
                      <a:endParaRPr lang="en-US" dirty="0">
                        <a:solidFill>
                          <a:schemeClr val="bg2"/>
                        </a:solidFill>
                        <a:latin typeface="Georgia" panose="02040502050405020303" pitchFamily="18" charset="0"/>
                        <a:cs typeface="Arial" panose="020B0604020202020204" pitchFamily="34" charset="0"/>
                      </a:endParaRPr>
                    </a:p>
                  </a:txBody>
                  <a:tcPr/>
                </a:tc>
                <a:tc>
                  <a:txBody>
                    <a:bodyPr/>
                    <a:lstStyle/>
                    <a:p>
                      <a:pPr algn="ctr"/>
                      <a:r>
                        <a:rPr lang="en-US" dirty="0" smtClean="0">
                          <a:solidFill>
                            <a:schemeClr val="bg2"/>
                          </a:solidFill>
                          <a:latin typeface="Georgia" panose="02040502050405020303" pitchFamily="18" charset="0"/>
                          <a:cs typeface="Arial" panose="020B0604020202020204" pitchFamily="34" charset="0"/>
                        </a:rPr>
                        <a:t>564</a:t>
                      </a:r>
                      <a:endParaRPr lang="en-US" dirty="0">
                        <a:solidFill>
                          <a:schemeClr val="bg2"/>
                        </a:solidFill>
                        <a:latin typeface="Georgia" panose="02040502050405020303" pitchFamily="18" charset="0"/>
                        <a:cs typeface="Arial" panose="020B0604020202020204" pitchFamily="34" charset="0"/>
                      </a:endParaRPr>
                    </a:p>
                  </a:txBody>
                  <a:tcPr/>
                </a:tc>
                <a:extLst>
                  <a:ext uri="{0D108BD9-81ED-4DB2-BD59-A6C34878D82A}">
                    <a16:rowId xmlns:a16="http://schemas.microsoft.com/office/drawing/2014/main" val="10002"/>
                  </a:ext>
                </a:extLst>
              </a:tr>
              <a:tr h="374365">
                <a:tc>
                  <a:txBody>
                    <a:bodyPr/>
                    <a:lstStyle/>
                    <a:p>
                      <a:pPr algn="ctr"/>
                      <a:r>
                        <a:rPr lang="en-US" dirty="0" smtClean="0">
                          <a:solidFill>
                            <a:schemeClr val="bg2"/>
                          </a:solidFill>
                          <a:latin typeface="Georgia" panose="02040502050405020303" pitchFamily="18" charset="0"/>
                          <a:cs typeface="Arial" panose="020B0604020202020204" pitchFamily="34" charset="0"/>
                        </a:rPr>
                        <a:t>1</a:t>
                      </a:r>
                      <a:r>
                        <a:rPr lang="en-US" baseline="30000" dirty="0" smtClean="0">
                          <a:solidFill>
                            <a:schemeClr val="bg2"/>
                          </a:solidFill>
                          <a:latin typeface="Georgia" panose="02040502050405020303" pitchFamily="18" charset="0"/>
                          <a:cs typeface="Arial" panose="020B0604020202020204" pitchFamily="34" charset="0"/>
                        </a:rPr>
                        <a:t>st</a:t>
                      </a:r>
                      <a:endParaRPr lang="en-US" dirty="0">
                        <a:solidFill>
                          <a:schemeClr val="bg2"/>
                        </a:solidFill>
                        <a:latin typeface="Georgia" panose="02040502050405020303" pitchFamily="18" charset="0"/>
                        <a:cs typeface="Arial" panose="020B0604020202020204" pitchFamily="34" charset="0"/>
                      </a:endParaRPr>
                    </a:p>
                  </a:txBody>
                  <a:tcPr/>
                </a:tc>
                <a:tc>
                  <a:txBody>
                    <a:bodyPr/>
                    <a:lstStyle/>
                    <a:p>
                      <a:pPr algn="ctr"/>
                      <a:r>
                        <a:rPr lang="en-US" dirty="0" smtClean="0">
                          <a:solidFill>
                            <a:schemeClr val="bg2"/>
                          </a:solidFill>
                          <a:latin typeface="Georgia" panose="02040502050405020303" pitchFamily="18" charset="0"/>
                          <a:cs typeface="Arial" panose="020B0604020202020204" pitchFamily="34" charset="0"/>
                        </a:rPr>
                        <a:t>476</a:t>
                      </a:r>
                    </a:p>
                  </a:txBody>
                  <a:tcPr/>
                </a:tc>
                <a:tc>
                  <a:txBody>
                    <a:bodyPr/>
                    <a:lstStyle/>
                    <a:p>
                      <a:pPr algn="ctr"/>
                      <a:r>
                        <a:rPr lang="en-US" dirty="0" smtClean="0">
                          <a:solidFill>
                            <a:schemeClr val="bg2"/>
                          </a:solidFill>
                          <a:latin typeface="Georgia" panose="02040502050405020303" pitchFamily="18" charset="0"/>
                          <a:cs typeface="Arial" panose="020B0604020202020204" pitchFamily="34" charset="0"/>
                        </a:rPr>
                        <a:t>681</a:t>
                      </a:r>
                      <a:endParaRPr lang="en-US" dirty="0">
                        <a:solidFill>
                          <a:schemeClr val="bg2"/>
                        </a:solidFill>
                        <a:latin typeface="Georgia" panose="02040502050405020303" pitchFamily="18" charset="0"/>
                        <a:cs typeface="Arial" panose="020B0604020202020204" pitchFamily="34" charset="0"/>
                      </a:endParaRPr>
                    </a:p>
                  </a:txBody>
                  <a:tcPr/>
                </a:tc>
                <a:extLst>
                  <a:ext uri="{0D108BD9-81ED-4DB2-BD59-A6C34878D82A}">
                    <a16:rowId xmlns:a16="http://schemas.microsoft.com/office/drawing/2014/main" val="10003"/>
                  </a:ext>
                </a:extLst>
              </a:tr>
            </a:tbl>
          </a:graphicData>
        </a:graphic>
      </p:graphicFrame>
      <p:sp>
        <p:nvSpPr>
          <p:cNvPr id="5" name="TextBox 4"/>
          <p:cNvSpPr txBox="1"/>
          <p:nvPr/>
        </p:nvSpPr>
        <p:spPr bwMode="auto">
          <a:xfrm>
            <a:off x="777129" y="2197100"/>
            <a:ext cx="7571281" cy="923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ctr"/>
            <a:r>
              <a:rPr kumimoji="1" lang="en-US" dirty="0" smtClean="0">
                <a:solidFill>
                  <a:schemeClr val="bg2"/>
                </a:solidFill>
                <a:latin typeface="Arial" panose="020B0604020202020204" pitchFamily="34" charset="0"/>
                <a:cs typeface="Arial" panose="020B0604020202020204" pitchFamily="34" charset="0"/>
              </a:rPr>
              <a:t>Per ASCE 7-10 Section 12.8.6, where ASD is used, </a:t>
            </a:r>
          </a:p>
          <a:p>
            <a:pPr algn="ctr"/>
            <a:r>
              <a:rPr kumimoji="1" lang="en-US" dirty="0" smtClean="0">
                <a:solidFill>
                  <a:schemeClr val="bg2"/>
                </a:solidFill>
                <a:latin typeface="Arial" panose="020B0604020202020204" pitchFamily="34" charset="0"/>
                <a:cs typeface="Arial" panose="020B0604020202020204" pitchFamily="34" charset="0"/>
              </a:rPr>
              <a:t>Design Story Drift, </a:t>
            </a:r>
            <a:r>
              <a:rPr kumimoji="1" lang="el-GR" dirty="0" smtClean="0">
                <a:solidFill>
                  <a:schemeClr val="bg2"/>
                </a:solidFill>
                <a:latin typeface="Arial" panose="020B0604020202020204" pitchFamily="34" charset="0"/>
                <a:cs typeface="Arial" panose="020B0604020202020204" pitchFamily="34" charset="0"/>
              </a:rPr>
              <a:t>Δ</a:t>
            </a:r>
            <a:r>
              <a:rPr kumimoji="1" lang="en-US" dirty="0" smtClean="0">
                <a:solidFill>
                  <a:schemeClr val="bg2"/>
                </a:solidFill>
                <a:latin typeface="Arial" panose="020B0604020202020204" pitchFamily="34" charset="0"/>
                <a:cs typeface="Arial" panose="020B0604020202020204" pitchFamily="34" charset="0"/>
              </a:rPr>
              <a:t>, shall be computed using code specified</a:t>
            </a:r>
          </a:p>
          <a:p>
            <a:pPr algn="ctr"/>
            <a:r>
              <a:rPr kumimoji="1" lang="en-US" dirty="0" smtClean="0">
                <a:solidFill>
                  <a:schemeClr val="bg2"/>
                </a:solidFill>
                <a:latin typeface="Arial" panose="020B0604020202020204" pitchFamily="34" charset="0"/>
                <a:cs typeface="Arial" panose="020B0604020202020204" pitchFamily="34" charset="0"/>
              </a:rPr>
              <a:t>earthquake forces </a:t>
            </a:r>
            <a:r>
              <a:rPr kumimoji="1" lang="en-US" b="1" dirty="0" smtClean="0">
                <a:solidFill>
                  <a:schemeClr val="bg2"/>
                </a:solidFill>
                <a:latin typeface="Arial" panose="020B0604020202020204" pitchFamily="34" charset="0"/>
                <a:cs typeface="Arial" panose="020B0604020202020204" pitchFamily="34" charset="0"/>
              </a:rPr>
              <a:t>without reduction (i.e. using strength level forces)</a:t>
            </a:r>
            <a:r>
              <a:rPr kumimoji="1" lang="en-US" dirty="0" smtClean="0">
                <a:solidFill>
                  <a:schemeClr val="bg2"/>
                </a:solidFill>
                <a:latin typeface="Arial" panose="020B0604020202020204" pitchFamily="34" charset="0"/>
                <a:cs typeface="Arial" panose="020B0604020202020204" pitchFamily="34" charset="0"/>
              </a:rPr>
              <a:t>.</a:t>
            </a:r>
            <a:endParaRPr kumimoji="1" lang="en-US" dirty="0">
              <a:solidFill>
                <a:schemeClr val="bg2"/>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3956075370"/>
      </p:ext>
    </p:extLst>
  </p:cSld>
  <p:clrMapOvr>
    <a:masterClrMapping/>
  </p:clrMapOvr>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Bending Deflection</a:t>
            </a:r>
            <a:endParaRPr lang="en-US" dirty="0"/>
          </a:p>
        </p:txBody>
      </p:sp>
      <p:graphicFrame>
        <p:nvGraphicFramePr>
          <p:cNvPr id="7" name="Content Placeholder 6"/>
          <p:cNvGraphicFramePr>
            <a:graphicFrameLocks noGrp="1"/>
          </p:cNvGraphicFramePr>
          <p:nvPr>
            <p:ph idx="10"/>
            <p:extLst/>
          </p:nvPr>
        </p:nvGraphicFramePr>
        <p:xfrm>
          <a:off x="458786" y="4254500"/>
          <a:ext cx="8228021" cy="1916112"/>
        </p:xfrm>
        <a:graphic>
          <a:graphicData uri="http://schemas.openxmlformats.org/drawingml/2006/table">
            <a:tbl>
              <a:tblPr firstRow="1" bandRow="1">
                <a:tableStyleId>{68D230F3-CF80-4859-8CE7-A43EE81993B5}</a:tableStyleId>
              </a:tblPr>
              <a:tblGrid>
                <a:gridCol w="1006079">
                  <a:extLst>
                    <a:ext uri="{9D8B030D-6E8A-4147-A177-3AD203B41FA5}">
                      <a16:colId xmlns:a16="http://schemas.microsoft.com/office/drawing/2014/main" val="20000"/>
                    </a:ext>
                  </a:extLst>
                </a:gridCol>
                <a:gridCol w="1006079">
                  <a:extLst>
                    <a:ext uri="{9D8B030D-6E8A-4147-A177-3AD203B41FA5}">
                      <a16:colId xmlns:a16="http://schemas.microsoft.com/office/drawing/2014/main" val="20001"/>
                    </a:ext>
                  </a:extLst>
                </a:gridCol>
                <a:gridCol w="1006079">
                  <a:extLst>
                    <a:ext uri="{9D8B030D-6E8A-4147-A177-3AD203B41FA5}">
                      <a16:colId xmlns:a16="http://schemas.microsoft.com/office/drawing/2014/main" val="20002"/>
                    </a:ext>
                  </a:extLst>
                </a:gridCol>
                <a:gridCol w="1006079">
                  <a:extLst>
                    <a:ext uri="{9D8B030D-6E8A-4147-A177-3AD203B41FA5}">
                      <a16:colId xmlns:a16="http://schemas.microsoft.com/office/drawing/2014/main" val="20003"/>
                    </a:ext>
                  </a:extLst>
                </a:gridCol>
                <a:gridCol w="1879600">
                  <a:extLst>
                    <a:ext uri="{9D8B030D-6E8A-4147-A177-3AD203B41FA5}">
                      <a16:colId xmlns:a16="http://schemas.microsoft.com/office/drawing/2014/main" val="20004"/>
                    </a:ext>
                  </a:extLst>
                </a:gridCol>
                <a:gridCol w="1148674">
                  <a:extLst>
                    <a:ext uri="{9D8B030D-6E8A-4147-A177-3AD203B41FA5}">
                      <a16:colId xmlns:a16="http://schemas.microsoft.com/office/drawing/2014/main" val="20005"/>
                    </a:ext>
                  </a:extLst>
                </a:gridCol>
                <a:gridCol w="1175431">
                  <a:extLst>
                    <a:ext uri="{9D8B030D-6E8A-4147-A177-3AD203B41FA5}">
                      <a16:colId xmlns:a16="http://schemas.microsoft.com/office/drawing/2014/main" val="20006"/>
                    </a:ext>
                  </a:extLst>
                </a:gridCol>
              </a:tblGrid>
              <a:tr h="479028">
                <a:tc>
                  <a:txBody>
                    <a:bodyPr/>
                    <a:lstStyle/>
                    <a:p>
                      <a:pPr algn="ctr"/>
                      <a:r>
                        <a:rPr lang="en-US" sz="1600" dirty="0" smtClean="0">
                          <a:solidFill>
                            <a:schemeClr val="bg2"/>
                          </a:solidFill>
                          <a:latin typeface="Arial" panose="020B0604020202020204" pitchFamily="34" charset="0"/>
                          <a:cs typeface="Arial" panose="020B0604020202020204" pitchFamily="34" charset="0"/>
                        </a:rPr>
                        <a:t>Level</a:t>
                      </a:r>
                      <a:endParaRPr lang="en-US" sz="1600" dirty="0">
                        <a:solidFill>
                          <a:schemeClr val="bg2"/>
                        </a:solidFill>
                        <a:latin typeface="Arial" panose="020B0604020202020204" pitchFamily="34" charset="0"/>
                        <a:cs typeface="Arial" panose="020B0604020202020204" pitchFamily="34" charset="0"/>
                      </a:endParaRPr>
                    </a:p>
                  </a:txBody>
                  <a:tcPr anchor="ctr"/>
                </a:tc>
                <a:tc>
                  <a:txBody>
                    <a:bodyPr/>
                    <a:lstStyle/>
                    <a:p>
                      <a:pPr algn="ctr"/>
                      <a:r>
                        <a:rPr lang="en-US" sz="1600" i="1" dirty="0" smtClean="0">
                          <a:solidFill>
                            <a:schemeClr val="bg2"/>
                          </a:solidFill>
                          <a:latin typeface="Georgia" panose="02040502050405020303" pitchFamily="18" charset="0"/>
                          <a:cs typeface="Arial" panose="020B0604020202020204" pitchFamily="34" charset="0"/>
                        </a:rPr>
                        <a:t>v</a:t>
                      </a:r>
                      <a:r>
                        <a:rPr lang="en-US" sz="1600" dirty="0" smtClean="0">
                          <a:solidFill>
                            <a:schemeClr val="bg2"/>
                          </a:solidFill>
                          <a:latin typeface="Arial" panose="020B0604020202020204" pitchFamily="34" charset="0"/>
                          <a:cs typeface="Arial" panose="020B0604020202020204" pitchFamily="34" charset="0"/>
                        </a:rPr>
                        <a:t> (</a:t>
                      </a:r>
                      <a:r>
                        <a:rPr lang="en-US" sz="1600" dirty="0" err="1" smtClean="0">
                          <a:solidFill>
                            <a:schemeClr val="bg2"/>
                          </a:solidFill>
                          <a:latin typeface="Arial" panose="020B0604020202020204" pitchFamily="34" charset="0"/>
                          <a:cs typeface="Arial" panose="020B0604020202020204" pitchFamily="34" charset="0"/>
                        </a:rPr>
                        <a:t>plf</a:t>
                      </a:r>
                      <a:r>
                        <a:rPr lang="en-US" sz="1600" dirty="0" smtClean="0">
                          <a:solidFill>
                            <a:schemeClr val="bg2"/>
                          </a:solidFill>
                          <a:latin typeface="Arial" panose="020B0604020202020204" pitchFamily="34" charset="0"/>
                          <a:cs typeface="Arial" panose="020B0604020202020204" pitchFamily="34" charset="0"/>
                        </a:rPr>
                        <a:t>)</a:t>
                      </a:r>
                      <a:endParaRPr lang="en-US" sz="1600" dirty="0">
                        <a:solidFill>
                          <a:schemeClr val="bg2"/>
                        </a:solidFill>
                        <a:latin typeface="Arial" panose="020B0604020202020204" pitchFamily="34" charset="0"/>
                        <a:cs typeface="Arial" panose="020B0604020202020204" pitchFamily="34" charset="0"/>
                      </a:endParaRPr>
                    </a:p>
                  </a:txBody>
                  <a:tcPr anchor="ctr"/>
                </a:tc>
                <a:tc>
                  <a:txBody>
                    <a:bodyPr/>
                    <a:lstStyle/>
                    <a:p>
                      <a:pPr algn="ctr"/>
                      <a:r>
                        <a:rPr lang="en-US" sz="1600" i="1" dirty="0" smtClean="0">
                          <a:solidFill>
                            <a:schemeClr val="bg2"/>
                          </a:solidFill>
                          <a:latin typeface="Georgia" panose="02040502050405020303" pitchFamily="18" charset="0"/>
                          <a:cs typeface="Arial" panose="020B0604020202020204" pitchFamily="34" charset="0"/>
                        </a:rPr>
                        <a:t>h</a:t>
                      </a:r>
                      <a:r>
                        <a:rPr lang="en-US" sz="1600" dirty="0" smtClean="0">
                          <a:solidFill>
                            <a:schemeClr val="bg2"/>
                          </a:solidFill>
                          <a:latin typeface="Arial" panose="020B0604020202020204" pitchFamily="34" charset="0"/>
                          <a:cs typeface="Arial" panose="020B0604020202020204" pitchFamily="34" charset="0"/>
                        </a:rPr>
                        <a:t> (</a:t>
                      </a:r>
                      <a:r>
                        <a:rPr lang="en-US" sz="1600" dirty="0" err="1" smtClean="0">
                          <a:solidFill>
                            <a:schemeClr val="bg2"/>
                          </a:solidFill>
                          <a:latin typeface="Arial" panose="020B0604020202020204" pitchFamily="34" charset="0"/>
                          <a:cs typeface="Arial" panose="020B0604020202020204" pitchFamily="34" charset="0"/>
                        </a:rPr>
                        <a:t>plf</a:t>
                      </a:r>
                      <a:r>
                        <a:rPr lang="en-US" sz="1600" dirty="0" smtClean="0">
                          <a:solidFill>
                            <a:schemeClr val="bg2"/>
                          </a:solidFill>
                          <a:latin typeface="Arial" panose="020B0604020202020204" pitchFamily="34" charset="0"/>
                          <a:cs typeface="Arial" panose="020B0604020202020204" pitchFamily="34" charset="0"/>
                        </a:rPr>
                        <a:t>)</a:t>
                      </a:r>
                      <a:endParaRPr lang="en-US" sz="1600" dirty="0">
                        <a:solidFill>
                          <a:schemeClr val="bg2"/>
                        </a:solidFill>
                        <a:latin typeface="Arial" panose="020B0604020202020204" pitchFamily="34" charset="0"/>
                        <a:cs typeface="Arial" panose="020B0604020202020204" pitchFamily="34" charset="0"/>
                      </a:endParaRPr>
                    </a:p>
                  </a:txBody>
                  <a:tcPr anchor="ctr"/>
                </a:tc>
                <a:tc>
                  <a:txBody>
                    <a:bodyPr/>
                    <a:lstStyle/>
                    <a:p>
                      <a:pPr algn="ctr"/>
                      <a:r>
                        <a:rPr lang="en-US" sz="1600" i="1" dirty="0" smtClean="0">
                          <a:solidFill>
                            <a:schemeClr val="bg2"/>
                          </a:solidFill>
                          <a:latin typeface="Georgia" panose="02040502050405020303" pitchFamily="18" charset="0"/>
                          <a:cs typeface="Arial" panose="020B0604020202020204" pitchFamily="34" charset="0"/>
                        </a:rPr>
                        <a:t>b</a:t>
                      </a:r>
                      <a:r>
                        <a:rPr lang="en-US" sz="1600" dirty="0" smtClean="0">
                          <a:solidFill>
                            <a:schemeClr val="bg2"/>
                          </a:solidFill>
                          <a:latin typeface="Arial" panose="020B0604020202020204" pitchFamily="34" charset="0"/>
                          <a:cs typeface="Arial" panose="020B0604020202020204" pitchFamily="34" charset="0"/>
                        </a:rPr>
                        <a:t> (</a:t>
                      </a:r>
                      <a:r>
                        <a:rPr lang="en-US" sz="1600" dirty="0" err="1" smtClean="0">
                          <a:solidFill>
                            <a:schemeClr val="bg2"/>
                          </a:solidFill>
                          <a:latin typeface="Arial" panose="020B0604020202020204" pitchFamily="34" charset="0"/>
                          <a:cs typeface="Arial" panose="020B0604020202020204" pitchFamily="34" charset="0"/>
                        </a:rPr>
                        <a:t>ft</a:t>
                      </a:r>
                      <a:r>
                        <a:rPr lang="en-US" sz="1600" dirty="0" smtClean="0">
                          <a:solidFill>
                            <a:schemeClr val="bg2"/>
                          </a:solidFill>
                          <a:latin typeface="Arial" panose="020B0604020202020204" pitchFamily="34" charset="0"/>
                          <a:cs typeface="Arial" panose="020B0604020202020204" pitchFamily="34" charset="0"/>
                        </a:rPr>
                        <a:t>)</a:t>
                      </a:r>
                      <a:endParaRPr lang="en-US" sz="1600" dirty="0">
                        <a:solidFill>
                          <a:schemeClr val="bg2"/>
                        </a:solidFill>
                        <a:latin typeface="Arial" panose="020B0604020202020204" pitchFamily="34" charset="0"/>
                        <a:cs typeface="Arial" panose="020B0604020202020204" pitchFamily="34" charset="0"/>
                      </a:endParaRPr>
                    </a:p>
                  </a:txBody>
                  <a:tcPr anchor="ctr"/>
                </a:tc>
                <a:tc>
                  <a:txBody>
                    <a:bodyPr/>
                    <a:lstStyle/>
                    <a:p>
                      <a:pPr algn="ctr"/>
                      <a:r>
                        <a:rPr lang="en-US" sz="1600" dirty="0" smtClean="0">
                          <a:solidFill>
                            <a:schemeClr val="bg2"/>
                          </a:solidFill>
                          <a:latin typeface="Arial" panose="020B0604020202020204" pitchFamily="34" charset="0"/>
                          <a:cs typeface="Arial" panose="020B0604020202020204" pitchFamily="34" charset="0"/>
                        </a:rPr>
                        <a:t>(#Studs) * </a:t>
                      </a:r>
                      <a:r>
                        <a:rPr lang="en-US" sz="1600" i="1" dirty="0" smtClean="0">
                          <a:solidFill>
                            <a:schemeClr val="bg2"/>
                          </a:solidFill>
                          <a:latin typeface="Georgia" panose="02040502050405020303" pitchFamily="18" charset="0"/>
                          <a:cs typeface="Arial" panose="020B0604020202020204" pitchFamily="34" charset="0"/>
                        </a:rPr>
                        <a:t>A</a:t>
                      </a:r>
                      <a:r>
                        <a:rPr lang="en-US" sz="1600" dirty="0" smtClean="0">
                          <a:solidFill>
                            <a:schemeClr val="bg2"/>
                          </a:solidFill>
                          <a:latin typeface="Arial" panose="020B0604020202020204" pitchFamily="34" charset="0"/>
                          <a:cs typeface="Arial" panose="020B0604020202020204" pitchFamily="34" charset="0"/>
                        </a:rPr>
                        <a:t> (in</a:t>
                      </a:r>
                      <a:r>
                        <a:rPr lang="en-US" sz="1600" baseline="30000" dirty="0" smtClean="0">
                          <a:solidFill>
                            <a:schemeClr val="bg2"/>
                          </a:solidFill>
                          <a:latin typeface="Arial" panose="020B0604020202020204" pitchFamily="34" charset="0"/>
                          <a:cs typeface="Arial" panose="020B0604020202020204" pitchFamily="34" charset="0"/>
                        </a:rPr>
                        <a:t>2</a:t>
                      </a:r>
                      <a:r>
                        <a:rPr lang="en-US" sz="1600" dirty="0" smtClean="0">
                          <a:solidFill>
                            <a:schemeClr val="bg2"/>
                          </a:solidFill>
                          <a:latin typeface="Arial" panose="020B0604020202020204" pitchFamily="34" charset="0"/>
                          <a:cs typeface="Arial" panose="020B0604020202020204" pitchFamily="34" charset="0"/>
                        </a:rPr>
                        <a:t>)</a:t>
                      </a:r>
                      <a:endParaRPr lang="en-US" sz="1600" dirty="0">
                        <a:solidFill>
                          <a:schemeClr val="bg2"/>
                        </a:solidFill>
                        <a:latin typeface="Arial" panose="020B0604020202020204" pitchFamily="34" charset="0"/>
                        <a:cs typeface="Arial" panose="020B0604020202020204" pitchFamily="34" charset="0"/>
                      </a:endParaRPr>
                    </a:p>
                  </a:txBody>
                  <a:tcPr anchor="ctr"/>
                </a:tc>
                <a:tc>
                  <a:txBody>
                    <a:bodyPr/>
                    <a:lstStyle/>
                    <a:p>
                      <a:pPr algn="ctr"/>
                      <a:r>
                        <a:rPr lang="en-US" sz="1600" i="1" dirty="0" smtClean="0">
                          <a:solidFill>
                            <a:schemeClr val="bg2"/>
                          </a:solidFill>
                          <a:latin typeface="Georgia" panose="02040502050405020303" pitchFamily="18" charset="0"/>
                          <a:cs typeface="Arial" panose="020B0604020202020204" pitchFamily="34" charset="0"/>
                        </a:rPr>
                        <a:t>E</a:t>
                      </a:r>
                      <a:r>
                        <a:rPr lang="en-US" sz="1600" dirty="0" smtClean="0">
                          <a:solidFill>
                            <a:schemeClr val="bg2"/>
                          </a:solidFill>
                          <a:latin typeface="Arial" panose="020B0604020202020204" pitchFamily="34" charset="0"/>
                          <a:cs typeface="Arial" panose="020B0604020202020204" pitchFamily="34" charset="0"/>
                        </a:rPr>
                        <a:t> (psi)</a:t>
                      </a:r>
                      <a:endParaRPr lang="en-US" sz="1600" dirty="0">
                        <a:solidFill>
                          <a:schemeClr val="bg2"/>
                        </a:solidFill>
                        <a:latin typeface="Arial" panose="020B0604020202020204" pitchFamily="34" charset="0"/>
                        <a:cs typeface="Arial" panose="020B0604020202020204" pitchFamily="34" charset="0"/>
                      </a:endParaRPr>
                    </a:p>
                  </a:txBody>
                  <a:tcPr anchor="ctr"/>
                </a:tc>
                <a:tc>
                  <a:txBody>
                    <a:bodyPr/>
                    <a:lstStyle/>
                    <a:p>
                      <a:pPr algn="ctr"/>
                      <a:r>
                        <a:rPr lang="el-GR" sz="1600" dirty="0" smtClean="0">
                          <a:solidFill>
                            <a:schemeClr val="bg2"/>
                          </a:solidFill>
                          <a:latin typeface="Arial" panose="020B0604020202020204" pitchFamily="34" charset="0"/>
                          <a:cs typeface="Arial" panose="020B0604020202020204" pitchFamily="34" charset="0"/>
                        </a:rPr>
                        <a:t>Δ</a:t>
                      </a:r>
                      <a:r>
                        <a:rPr lang="en-US" sz="1600" baseline="-25000" dirty="0" smtClean="0">
                          <a:solidFill>
                            <a:schemeClr val="bg2"/>
                          </a:solidFill>
                          <a:latin typeface="Arial" panose="020B0604020202020204" pitchFamily="34" charset="0"/>
                          <a:cs typeface="Arial" panose="020B0604020202020204" pitchFamily="34" charset="0"/>
                        </a:rPr>
                        <a:t>bending</a:t>
                      </a:r>
                      <a:endParaRPr lang="en-US" sz="1600" dirty="0">
                        <a:solidFill>
                          <a:schemeClr val="bg2"/>
                        </a:solidFill>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0000"/>
                  </a:ext>
                </a:extLst>
              </a:tr>
              <a:tr h="479028">
                <a:tc>
                  <a:txBody>
                    <a:bodyPr/>
                    <a:lstStyle/>
                    <a:p>
                      <a:pPr algn="ctr"/>
                      <a:r>
                        <a:rPr lang="en-US" sz="1600" dirty="0" smtClean="0">
                          <a:solidFill>
                            <a:schemeClr val="bg2"/>
                          </a:solidFill>
                          <a:latin typeface="Georgia" panose="02040502050405020303" pitchFamily="18" charset="0"/>
                          <a:cs typeface="Arial" panose="020B0604020202020204" pitchFamily="34" charset="0"/>
                        </a:rPr>
                        <a:t>3</a:t>
                      </a:r>
                      <a:r>
                        <a:rPr lang="en-US" sz="1600" baseline="30000" dirty="0" smtClean="0">
                          <a:solidFill>
                            <a:schemeClr val="bg2"/>
                          </a:solidFill>
                          <a:latin typeface="Georgia" panose="02040502050405020303" pitchFamily="18" charset="0"/>
                          <a:cs typeface="Arial" panose="020B0604020202020204" pitchFamily="34" charset="0"/>
                        </a:rPr>
                        <a:t>rd</a:t>
                      </a:r>
                      <a:endParaRPr lang="en-US" sz="160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r>
                        <a:rPr lang="en-US" sz="1600" dirty="0" smtClean="0">
                          <a:solidFill>
                            <a:schemeClr val="bg2"/>
                          </a:solidFill>
                          <a:latin typeface="Georgia" panose="02040502050405020303" pitchFamily="18" charset="0"/>
                          <a:cs typeface="Arial" panose="020B0604020202020204" pitchFamily="34" charset="0"/>
                        </a:rPr>
                        <a:t>331</a:t>
                      </a:r>
                      <a:endParaRPr lang="en-US" sz="160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r>
                        <a:rPr lang="en-US" sz="1600" dirty="0" smtClean="0">
                          <a:solidFill>
                            <a:schemeClr val="bg2"/>
                          </a:solidFill>
                          <a:latin typeface="Georgia" panose="02040502050405020303" pitchFamily="18" charset="0"/>
                          <a:cs typeface="Arial" panose="020B0604020202020204" pitchFamily="34" charset="0"/>
                        </a:rPr>
                        <a:t>8</a:t>
                      </a:r>
                      <a:endParaRPr lang="en-US" sz="160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r>
                        <a:rPr lang="en-US" sz="1600" dirty="0" smtClean="0">
                          <a:solidFill>
                            <a:schemeClr val="bg2"/>
                          </a:solidFill>
                          <a:latin typeface="Georgia" panose="02040502050405020303" pitchFamily="18" charset="0"/>
                          <a:cs typeface="Arial" panose="020B0604020202020204" pitchFamily="34" charset="0"/>
                        </a:rPr>
                        <a:t>7</a:t>
                      </a:r>
                      <a:endParaRPr lang="en-US" sz="160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r>
                        <a:rPr lang="en-US" sz="1600" dirty="0" smtClean="0">
                          <a:solidFill>
                            <a:schemeClr val="bg2"/>
                          </a:solidFill>
                          <a:latin typeface="Georgia" panose="02040502050405020303" pitchFamily="18" charset="0"/>
                          <a:cs typeface="Arial" panose="020B0604020202020204" pitchFamily="34" charset="0"/>
                        </a:rPr>
                        <a:t>(2)1.5(5.5)=16.5</a:t>
                      </a:r>
                      <a:endParaRPr lang="en-US" sz="160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r>
                        <a:rPr lang="en-US" sz="1600" dirty="0" smtClean="0">
                          <a:solidFill>
                            <a:schemeClr val="bg2"/>
                          </a:solidFill>
                          <a:latin typeface="Georgia" panose="02040502050405020303" pitchFamily="18" charset="0"/>
                          <a:cs typeface="Arial" panose="020B0604020202020204" pitchFamily="34" charset="0"/>
                        </a:rPr>
                        <a:t>1,400,000</a:t>
                      </a:r>
                      <a:endParaRPr lang="en-US" sz="160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r>
                        <a:rPr lang="en-US" sz="1600" b="1" dirty="0" smtClean="0">
                          <a:solidFill>
                            <a:schemeClr val="bg2"/>
                          </a:solidFill>
                          <a:latin typeface="Georgia" panose="02040502050405020303" pitchFamily="18" charset="0"/>
                          <a:cs typeface="Arial" panose="020B0604020202020204" pitchFamily="34" charset="0"/>
                        </a:rPr>
                        <a:t>0.008</a:t>
                      </a:r>
                      <a:endParaRPr lang="en-US" sz="1600" b="1" dirty="0">
                        <a:solidFill>
                          <a:schemeClr val="bg2"/>
                        </a:solidFill>
                        <a:latin typeface="Georgia" panose="02040502050405020303" pitchFamily="18" charset="0"/>
                        <a:cs typeface="Arial" panose="020B0604020202020204" pitchFamily="34" charset="0"/>
                      </a:endParaRPr>
                    </a:p>
                  </a:txBody>
                  <a:tcPr anchor="ctr"/>
                </a:tc>
                <a:extLst>
                  <a:ext uri="{0D108BD9-81ED-4DB2-BD59-A6C34878D82A}">
                    <a16:rowId xmlns:a16="http://schemas.microsoft.com/office/drawing/2014/main" val="10001"/>
                  </a:ext>
                </a:extLst>
              </a:tr>
              <a:tr h="479028">
                <a:tc>
                  <a:txBody>
                    <a:bodyPr/>
                    <a:lstStyle/>
                    <a:p>
                      <a:pPr algn="ctr"/>
                      <a:r>
                        <a:rPr lang="en-US" sz="1600" dirty="0" smtClean="0">
                          <a:solidFill>
                            <a:schemeClr val="bg2"/>
                          </a:solidFill>
                          <a:latin typeface="Georgia" panose="02040502050405020303" pitchFamily="18" charset="0"/>
                          <a:cs typeface="Arial" panose="020B0604020202020204" pitchFamily="34" charset="0"/>
                        </a:rPr>
                        <a:t>2</a:t>
                      </a:r>
                      <a:r>
                        <a:rPr lang="en-US" sz="1600" baseline="30000" dirty="0" smtClean="0">
                          <a:solidFill>
                            <a:schemeClr val="bg2"/>
                          </a:solidFill>
                          <a:latin typeface="Georgia" panose="02040502050405020303" pitchFamily="18" charset="0"/>
                          <a:cs typeface="Arial" panose="020B0604020202020204" pitchFamily="34" charset="0"/>
                        </a:rPr>
                        <a:t>nd</a:t>
                      </a:r>
                      <a:endParaRPr lang="en-US" sz="160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r>
                        <a:rPr lang="en-US" sz="1600" dirty="0" smtClean="0">
                          <a:solidFill>
                            <a:schemeClr val="bg2"/>
                          </a:solidFill>
                          <a:latin typeface="Georgia" panose="02040502050405020303" pitchFamily="18" charset="0"/>
                          <a:cs typeface="Arial" panose="020B0604020202020204" pitchFamily="34" charset="0"/>
                        </a:rPr>
                        <a:t>564</a:t>
                      </a:r>
                      <a:endParaRPr lang="en-US" sz="160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r>
                        <a:rPr lang="en-US" sz="1600" dirty="0" smtClean="0">
                          <a:solidFill>
                            <a:schemeClr val="bg2"/>
                          </a:solidFill>
                          <a:latin typeface="Georgia" panose="02040502050405020303" pitchFamily="18" charset="0"/>
                          <a:cs typeface="Arial" panose="020B0604020202020204" pitchFamily="34" charset="0"/>
                        </a:rPr>
                        <a:t>8</a:t>
                      </a:r>
                      <a:endParaRPr lang="en-US" sz="160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r>
                        <a:rPr lang="en-US" sz="1600" dirty="0" smtClean="0">
                          <a:solidFill>
                            <a:schemeClr val="bg2"/>
                          </a:solidFill>
                          <a:latin typeface="Georgia" panose="02040502050405020303" pitchFamily="18" charset="0"/>
                          <a:cs typeface="Arial" panose="020B0604020202020204" pitchFamily="34" charset="0"/>
                        </a:rPr>
                        <a:t>7</a:t>
                      </a:r>
                      <a:endParaRPr lang="en-US" sz="160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r>
                        <a:rPr lang="en-US" sz="1600" dirty="0" smtClean="0">
                          <a:solidFill>
                            <a:schemeClr val="bg2"/>
                          </a:solidFill>
                          <a:latin typeface="Georgia" panose="02040502050405020303" pitchFamily="18" charset="0"/>
                          <a:cs typeface="Arial" panose="020B0604020202020204" pitchFamily="34" charset="0"/>
                        </a:rPr>
                        <a:t>(2)1.5(5.5)=16.5</a:t>
                      </a:r>
                      <a:endParaRPr lang="en-US" sz="160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r>
                        <a:rPr lang="en-US" sz="1600" dirty="0" smtClean="0">
                          <a:solidFill>
                            <a:schemeClr val="bg2"/>
                          </a:solidFill>
                          <a:latin typeface="Georgia" panose="02040502050405020303" pitchFamily="18" charset="0"/>
                          <a:cs typeface="Arial" panose="020B0604020202020204" pitchFamily="34" charset="0"/>
                        </a:rPr>
                        <a:t>1,400,000</a:t>
                      </a:r>
                      <a:endParaRPr lang="en-US" sz="160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r>
                        <a:rPr lang="en-US" sz="1600" b="1" dirty="0" smtClean="0">
                          <a:solidFill>
                            <a:schemeClr val="bg2"/>
                          </a:solidFill>
                          <a:latin typeface="Georgia" panose="02040502050405020303" pitchFamily="18" charset="0"/>
                          <a:cs typeface="Arial" panose="020B0604020202020204" pitchFamily="34" charset="0"/>
                        </a:rPr>
                        <a:t>0.014</a:t>
                      </a:r>
                      <a:endParaRPr lang="en-US" sz="1600" b="1" dirty="0">
                        <a:solidFill>
                          <a:schemeClr val="bg2"/>
                        </a:solidFill>
                        <a:latin typeface="Georgia" panose="02040502050405020303" pitchFamily="18" charset="0"/>
                        <a:cs typeface="Arial" panose="020B0604020202020204" pitchFamily="34" charset="0"/>
                      </a:endParaRPr>
                    </a:p>
                  </a:txBody>
                  <a:tcPr anchor="ctr"/>
                </a:tc>
                <a:extLst>
                  <a:ext uri="{0D108BD9-81ED-4DB2-BD59-A6C34878D82A}">
                    <a16:rowId xmlns:a16="http://schemas.microsoft.com/office/drawing/2014/main" val="10002"/>
                  </a:ext>
                </a:extLst>
              </a:tr>
              <a:tr h="479028">
                <a:tc>
                  <a:txBody>
                    <a:bodyPr/>
                    <a:lstStyle/>
                    <a:p>
                      <a:pPr algn="ctr"/>
                      <a:r>
                        <a:rPr lang="en-US" sz="1600" dirty="0" smtClean="0">
                          <a:solidFill>
                            <a:schemeClr val="bg2"/>
                          </a:solidFill>
                          <a:latin typeface="Georgia" panose="02040502050405020303" pitchFamily="18" charset="0"/>
                          <a:cs typeface="Arial" panose="020B0604020202020204" pitchFamily="34" charset="0"/>
                        </a:rPr>
                        <a:t>1</a:t>
                      </a:r>
                      <a:r>
                        <a:rPr lang="en-US" sz="1600" baseline="30000" dirty="0" smtClean="0">
                          <a:solidFill>
                            <a:schemeClr val="bg2"/>
                          </a:solidFill>
                          <a:latin typeface="Georgia" panose="02040502050405020303" pitchFamily="18" charset="0"/>
                          <a:cs typeface="Arial" panose="020B0604020202020204" pitchFamily="34" charset="0"/>
                        </a:rPr>
                        <a:t>st</a:t>
                      </a:r>
                      <a:endParaRPr lang="en-US" sz="160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r>
                        <a:rPr lang="en-US" sz="1600" dirty="0" smtClean="0">
                          <a:solidFill>
                            <a:schemeClr val="bg2"/>
                          </a:solidFill>
                          <a:latin typeface="Georgia" panose="02040502050405020303" pitchFamily="18" charset="0"/>
                          <a:cs typeface="Arial" panose="020B0604020202020204" pitchFamily="34" charset="0"/>
                        </a:rPr>
                        <a:t>681</a:t>
                      </a:r>
                      <a:endParaRPr lang="en-US" sz="160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r>
                        <a:rPr lang="en-US" sz="1600" dirty="0" smtClean="0">
                          <a:solidFill>
                            <a:schemeClr val="bg2"/>
                          </a:solidFill>
                          <a:latin typeface="Georgia" panose="02040502050405020303" pitchFamily="18" charset="0"/>
                          <a:cs typeface="Arial" panose="020B0604020202020204" pitchFamily="34" charset="0"/>
                        </a:rPr>
                        <a:t>8</a:t>
                      </a:r>
                      <a:endParaRPr lang="en-US" sz="160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r>
                        <a:rPr lang="en-US" sz="1600" dirty="0" smtClean="0">
                          <a:solidFill>
                            <a:schemeClr val="bg2"/>
                          </a:solidFill>
                          <a:latin typeface="Georgia" panose="02040502050405020303" pitchFamily="18" charset="0"/>
                          <a:cs typeface="Arial" panose="020B0604020202020204" pitchFamily="34" charset="0"/>
                        </a:rPr>
                        <a:t>7</a:t>
                      </a:r>
                      <a:endParaRPr lang="en-US" sz="1600" dirty="0">
                        <a:solidFill>
                          <a:schemeClr val="bg2"/>
                        </a:solidFill>
                        <a:latin typeface="Georgia" panose="02040502050405020303" pitchFamily="18" charset="0"/>
                        <a:cs typeface="Arial" panose="020B0604020202020204"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smtClean="0">
                          <a:solidFill>
                            <a:schemeClr val="bg2"/>
                          </a:solidFill>
                          <a:latin typeface="Georgia" panose="02040502050405020303" pitchFamily="18" charset="0"/>
                          <a:cs typeface="Arial" panose="020B0604020202020204" pitchFamily="34" charset="0"/>
                        </a:rPr>
                        <a:t>(5.5)(5.5)=30.25</a:t>
                      </a:r>
                    </a:p>
                  </a:txBody>
                  <a:tcPr anchor="ctr"/>
                </a:tc>
                <a:tc>
                  <a:txBody>
                    <a:bodyPr/>
                    <a:lstStyle/>
                    <a:p>
                      <a:pPr algn="ctr"/>
                      <a:r>
                        <a:rPr lang="en-US" sz="1600" dirty="0" smtClean="0">
                          <a:solidFill>
                            <a:schemeClr val="bg2"/>
                          </a:solidFill>
                          <a:latin typeface="Georgia" panose="02040502050405020303" pitchFamily="18" charset="0"/>
                          <a:cs typeface="Arial" panose="020B0604020202020204" pitchFamily="34" charset="0"/>
                        </a:rPr>
                        <a:t>1,400,000</a:t>
                      </a:r>
                      <a:endParaRPr lang="en-US" sz="160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r>
                        <a:rPr lang="en-US" sz="1600" b="1" dirty="0" smtClean="0">
                          <a:solidFill>
                            <a:schemeClr val="bg2"/>
                          </a:solidFill>
                          <a:latin typeface="Georgia" panose="02040502050405020303" pitchFamily="18" charset="0"/>
                          <a:cs typeface="Arial" panose="020B0604020202020204" pitchFamily="34" charset="0"/>
                        </a:rPr>
                        <a:t>0.010</a:t>
                      </a:r>
                      <a:endParaRPr lang="en-US" sz="1600" b="1" dirty="0">
                        <a:solidFill>
                          <a:schemeClr val="bg2"/>
                        </a:solidFill>
                        <a:latin typeface="Georgia" panose="02040502050405020303" pitchFamily="18" charset="0"/>
                        <a:cs typeface="Arial" panose="020B0604020202020204" pitchFamily="34" charset="0"/>
                      </a:endParaRPr>
                    </a:p>
                  </a:txBody>
                  <a:tcPr anchor="ctr"/>
                </a:tc>
                <a:extLst>
                  <a:ext uri="{0D108BD9-81ED-4DB2-BD59-A6C34878D82A}">
                    <a16:rowId xmlns:a16="http://schemas.microsoft.com/office/drawing/2014/main" val="10003"/>
                  </a:ext>
                </a:extLst>
              </a:tr>
            </a:tbl>
          </a:graphicData>
        </a:graphic>
      </p:graphicFrame>
      <mc:AlternateContent xmlns:mc="http://schemas.openxmlformats.org/markup-compatibility/2006" xmlns:a14="http://schemas.microsoft.com/office/drawing/2010/main">
        <mc:Choice Requires="a14">
          <p:sp>
            <p:nvSpPr>
              <p:cNvPr id="5" name="TextBox 4"/>
              <p:cNvSpPr txBox="1"/>
              <p:nvPr/>
            </p:nvSpPr>
            <p:spPr bwMode="auto">
              <a:xfrm>
                <a:off x="484188" y="2070100"/>
                <a:ext cx="3909125" cy="1077270"/>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a14:m>
                  <m:oMathPara xmlns:m="http://schemas.openxmlformats.org/officeDocument/2006/math">
                    <m:oMathParaPr>
                      <m:jc m:val="centerGroup"/>
                    </m:oMathParaPr>
                    <m:oMath xmlns:m="http://schemas.openxmlformats.org/officeDocument/2006/math">
                      <m:sSub>
                        <m:sSubPr>
                          <m:ctrlPr>
                            <a:rPr kumimoji="1" lang="en-US" sz="3200" i="1" smtClean="0">
                              <a:solidFill>
                                <a:srgbClr val="000000"/>
                              </a:solidFill>
                              <a:latin typeface="Cambria Math" panose="02040503050406030204" pitchFamily="18" charset="0"/>
                            </a:rPr>
                          </m:ctrlPr>
                        </m:sSubPr>
                        <m:e>
                          <m:r>
                            <a:rPr kumimoji="1" lang="en-US" sz="3200" i="1" smtClean="0">
                              <a:solidFill>
                                <a:srgbClr val="000000"/>
                              </a:solidFill>
                              <a:latin typeface="Cambria Math"/>
                              <a:ea typeface="Cambria Math"/>
                            </a:rPr>
                            <m:t>∆</m:t>
                          </m:r>
                        </m:e>
                        <m:sub>
                          <m:r>
                            <a:rPr kumimoji="1" lang="en-US" sz="3200" b="0" i="1" smtClean="0">
                              <a:solidFill>
                                <a:srgbClr val="000000"/>
                              </a:solidFill>
                              <a:latin typeface="Cambria Math"/>
                            </a:rPr>
                            <m:t>𝑏𝑒𝑛𝑑𝑖𝑛𝑔</m:t>
                          </m:r>
                        </m:sub>
                      </m:sSub>
                      <m:d>
                        <m:dPr>
                          <m:ctrlPr>
                            <a:rPr kumimoji="1" lang="en-US" sz="3200" i="1" smtClean="0">
                              <a:solidFill>
                                <a:srgbClr val="000000"/>
                              </a:solidFill>
                              <a:latin typeface="Cambria Math" panose="02040503050406030204" pitchFamily="18" charset="0"/>
                            </a:rPr>
                          </m:ctrlPr>
                        </m:dPr>
                        <m:e>
                          <m:r>
                            <a:rPr kumimoji="1" lang="en-US" sz="3200" b="0" i="1" smtClean="0">
                              <a:solidFill>
                                <a:srgbClr val="000000"/>
                              </a:solidFill>
                              <a:latin typeface="Cambria Math"/>
                            </a:rPr>
                            <m:t>𝑖𝑛</m:t>
                          </m:r>
                        </m:e>
                      </m:d>
                      <m:r>
                        <a:rPr kumimoji="1" lang="en-US" sz="3200" b="0" i="1" smtClean="0">
                          <a:solidFill>
                            <a:srgbClr val="000000"/>
                          </a:solidFill>
                          <a:latin typeface="Cambria Math"/>
                        </a:rPr>
                        <m:t>=</m:t>
                      </m:r>
                      <m:f>
                        <m:fPr>
                          <m:ctrlPr>
                            <a:rPr kumimoji="1" lang="en-US" sz="3200" b="0" i="1" smtClean="0">
                              <a:solidFill>
                                <a:srgbClr val="000000"/>
                              </a:solidFill>
                              <a:latin typeface="Cambria Math" panose="02040503050406030204" pitchFamily="18" charset="0"/>
                            </a:rPr>
                          </m:ctrlPr>
                        </m:fPr>
                        <m:num>
                          <m:r>
                            <a:rPr kumimoji="1" lang="en-US" sz="3200" b="0" i="1" smtClean="0">
                              <a:solidFill>
                                <a:srgbClr val="000000"/>
                              </a:solidFill>
                              <a:latin typeface="Cambria Math"/>
                            </a:rPr>
                            <m:t>8</m:t>
                          </m:r>
                          <m:r>
                            <a:rPr kumimoji="1" lang="en-US" sz="3200" b="0" i="1" smtClean="0">
                              <a:solidFill>
                                <a:srgbClr val="000000"/>
                              </a:solidFill>
                              <a:latin typeface="Cambria Math"/>
                            </a:rPr>
                            <m:t>𝑣</m:t>
                          </m:r>
                          <m:sSup>
                            <m:sSupPr>
                              <m:ctrlPr>
                                <a:rPr kumimoji="1" lang="en-US" sz="3200" b="0" i="1" smtClean="0">
                                  <a:solidFill>
                                    <a:srgbClr val="000000"/>
                                  </a:solidFill>
                                  <a:latin typeface="Cambria Math" panose="02040503050406030204" pitchFamily="18" charset="0"/>
                                </a:rPr>
                              </m:ctrlPr>
                            </m:sSupPr>
                            <m:e>
                              <m:r>
                                <a:rPr kumimoji="1" lang="en-US" sz="3200" b="0" i="1" smtClean="0">
                                  <a:solidFill>
                                    <a:srgbClr val="000000"/>
                                  </a:solidFill>
                                  <a:latin typeface="Cambria Math"/>
                                </a:rPr>
                                <m:t>h</m:t>
                              </m:r>
                            </m:e>
                            <m:sup>
                              <m:r>
                                <a:rPr kumimoji="1" lang="en-US" sz="3200" b="0" i="1" smtClean="0">
                                  <a:solidFill>
                                    <a:srgbClr val="000000"/>
                                  </a:solidFill>
                                  <a:latin typeface="Cambria Math"/>
                                </a:rPr>
                                <m:t>3</m:t>
                              </m:r>
                            </m:sup>
                          </m:sSup>
                        </m:num>
                        <m:den>
                          <m:r>
                            <a:rPr kumimoji="1" lang="en-US" sz="3200" b="0" i="1" smtClean="0">
                              <a:solidFill>
                                <a:srgbClr val="000000"/>
                              </a:solidFill>
                              <a:latin typeface="Cambria Math"/>
                            </a:rPr>
                            <m:t>𝐸𝐴𝑏</m:t>
                          </m:r>
                        </m:den>
                      </m:f>
                    </m:oMath>
                  </m:oMathPara>
                </a14:m>
                <a:endParaRPr kumimoji="1" lang="en-US" sz="3200" dirty="0">
                  <a:solidFill>
                    <a:srgbClr val="000000"/>
                  </a:solidFill>
                  <a:latin typeface="Georgia" panose="02040502050405020303" pitchFamily="18" charset="0"/>
                </a:endParaRPr>
              </a:p>
            </p:txBody>
          </p:sp>
        </mc:Choice>
        <mc:Fallback xmlns="">
          <p:sp>
            <p:nvSpPr>
              <p:cNvPr id="5" name="TextBox 4"/>
              <p:cNvSpPr txBox="1">
                <a:spLocks noRot="1" noChangeAspect="1" noMove="1" noResize="1" noEditPoints="1" noAdjustHandles="1" noChangeArrowheads="1" noChangeShapeType="1" noTextEdit="1"/>
              </p:cNvSpPr>
              <p:nvPr/>
            </p:nvSpPr>
            <p:spPr bwMode="auto">
              <a:xfrm>
                <a:off x="484188" y="2070100"/>
                <a:ext cx="3909125" cy="1077270"/>
              </a:xfrm>
              <a:prstGeom prst="rect">
                <a:avLst/>
              </a:prstGeom>
              <a:blipFill rotWithShape="0">
                <a:blip r:embed="rId4"/>
                <a:stretch>
                  <a:fillRect/>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p:sp>
        <p:nvSpPr>
          <p:cNvPr id="6" name="Rounded Rectangle 5"/>
          <p:cNvSpPr/>
          <p:nvPr/>
        </p:nvSpPr>
        <p:spPr>
          <a:xfrm>
            <a:off x="4708525" y="1352550"/>
            <a:ext cx="3978276" cy="2470150"/>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marL="182880" indent="-182880">
              <a:lnSpc>
                <a:spcPts val="3000"/>
              </a:lnSpc>
              <a:buFont typeface="Arial" panose="020B0604020202020204" pitchFamily="34" charset="0"/>
              <a:buChar char="•"/>
            </a:pPr>
            <a:r>
              <a:rPr lang="en-US" b="1" i="1" dirty="0">
                <a:solidFill>
                  <a:schemeClr val="bg2"/>
                </a:solidFill>
                <a:latin typeface="Georgia" panose="02040502050405020303" pitchFamily="18" charset="0"/>
                <a:cs typeface="Arial" panose="020B0604020202020204" pitchFamily="34" charset="0"/>
              </a:rPr>
              <a:t>h</a:t>
            </a:r>
            <a:r>
              <a:rPr lang="en-US" b="1" i="1" dirty="0" smtClean="0">
                <a:solidFill>
                  <a:schemeClr val="bg2"/>
                </a:solidFill>
                <a:latin typeface="Georgia" panose="02040502050405020303" pitchFamily="18" charset="0"/>
                <a:cs typeface="Arial" panose="020B0604020202020204" pitchFamily="34" charset="0"/>
              </a:rPr>
              <a:t> =</a:t>
            </a:r>
            <a:r>
              <a:rPr lang="en-US" dirty="0" smtClean="0">
                <a:solidFill>
                  <a:schemeClr val="bg2"/>
                </a:solidFill>
                <a:latin typeface="Arial" panose="020B0604020202020204" pitchFamily="34" charset="0"/>
                <a:cs typeface="Arial" panose="020B0604020202020204" pitchFamily="34" charset="0"/>
              </a:rPr>
              <a:t> </a:t>
            </a:r>
            <a:r>
              <a:rPr lang="en-US" dirty="0">
                <a:solidFill>
                  <a:schemeClr val="bg2"/>
                </a:solidFill>
                <a:latin typeface="Arial" panose="020B0604020202020204" pitchFamily="34" charset="0"/>
                <a:cs typeface="Arial" panose="020B0604020202020204" pitchFamily="34" charset="0"/>
              </a:rPr>
              <a:t>H</a:t>
            </a:r>
            <a:r>
              <a:rPr lang="en-US" dirty="0" smtClean="0">
                <a:solidFill>
                  <a:schemeClr val="bg2"/>
                </a:solidFill>
                <a:latin typeface="Arial" panose="020B0604020202020204" pitchFamily="34" charset="0"/>
                <a:cs typeface="Arial" panose="020B0604020202020204" pitchFamily="34" charset="0"/>
              </a:rPr>
              <a:t>eight of shear wall (</a:t>
            </a:r>
            <a:r>
              <a:rPr lang="en-US" dirty="0" err="1" smtClean="0">
                <a:solidFill>
                  <a:schemeClr val="bg2"/>
                </a:solidFill>
                <a:latin typeface="Arial" panose="020B0604020202020204" pitchFamily="34" charset="0"/>
                <a:cs typeface="Arial" panose="020B0604020202020204" pitchFamily="34" charset="0"/>
              </a:rPr>
              <a:t>ft</a:t>
            </a:r>
            <a:r>
              <a:rPr lang="en-US" dirty="0" smtClean="0">
                <a:solidFill>
                  <a:schemeClr val="bg2"/>
                </a:solidFill>
                <a:latin typeface="Arial" panose="020B0604020202020204" pitchFamily="34" charset="0"/>
                <a:cs typeface="Arial" panose="020B0604020202020204" pitchFamily="34" charset="0"/>
              </a:rPr>
              <a:t>)</a:t>
            </a:r>
          </a:p>
          <a:p>
            <a:pPr marL="182880" indent="-182880">
              <a:lnSpc>
                <a:spcPts val="3000"/>
              </a:lnSpc>
              <a:buFont typeface="Arial" panose="020B0604020202020204" pitchFamily="34" charset="0"/>
              <a:buChar char="•"/>
            </a:pPr>
            <a:r>
              <a:rPr lang="en-US" b="1" i="1" dirty="0">
                <a:solidFill>
                  <a:schemeClr val="bg2"/>
                </a:solidFill>
                <a:latin typeface="Georgia" panose="02040502050405020303" pitchFamily="18" charset="0"/>
                <a:cs typeface="Arial" panose="020B0604020202020204" pitchFamily="34" charset="0"/>
              </a:rPr>
              <a:t>v</a:t>
            </a:r>
            <a:r>
              <a:rPr lang="en-US" b="1" i="1" dirty="0" smtClean="0">
                <a:solidFill>
                  <a:schemeClr val="bg2"/>
                </a:solidFill>
                <a:latin typeface="Georgia" panose="02040502050405020303" pitchFamily="18" charset="0"/>
                <a:cs typeface="Arial" panose="020B0604020202020204" pitchFamily="34" charset="0"/>
              </a:rPr>
              <a:t> =</a:t>
            </a:r>
            <a:r>
              <a:rPr lang="en-US" dirty="0" smtClean="0">
                <a:solidFill>
                  <a:schemeClr val="bg2"/>
                </a:solidFill>
                <a:latin typeface="Arial" panose="020B0604020202020204" pitchFamily="34" charset="0"/>
                <a:cs typeface="Arial" panose="020B0604020202020204" pitchFamily="34" charset="0"/>
              </a:rPr>
              <a:t> Shear (</a:t>
            </a:r>
            <a:r>
              <a:rPr lang="en-US" dirty="0" err="1" smtClean="0">
                <a:solidFill>
                  <a:schemeClr val="bg2"/>
                </a:solidFill>
                <a:latin typeface="Arial" panose="020B0604020202020204" pitchFamily="34" charset="0"/>
                <a:cs typeface="Arial" panose="020B0604020202020204" pitchFamily="34" charset="0"/>
              </a:rPr>
              <a:t>plf</a:t>
            </a:r>
            <a:r>
              <a:rPr lang="en-US" dirty="0" smtClean="0">
                <a:solidFill>
                  <a:schemeClr val="bg2"/>
                </a:solidFill>
                <a:latin typeface="Arial" panose="020B0604020202020204" pitchFamily="34" charset="0"/>
                <a:cs typeface="Arial" panose="020B0604020202020204" pitchFamily="34" charset="0"/>
              </a:rPr>
              <a:t>)</a:t>
            </a:r>
          </a:p>
          <a:p>
            <a:pPr marL="182880" indent="-182880">
              <a:lnSpc>
                <a:spcPts val="3000"/>
              </a:lnSpc>
              <a:buFont typeface="Arial" panose="020B0604020202020204" pitchFamily="34" charset="0"/>
              <a:buChar char="•"/>
            </a:pPr>
            <a:r>
              <a:rPr lang="en-US" b="1" i="1" dirty="0" smtClean="0">
                <a:solidFill>
                  <a:schemeClr val="bg2"/>
                </a:solidFill>
                <a:latin typeface="Georgia" panose="02040502050405020303" pitchFamily="18" charset="0"/>
                <a:cs typeface="Arial" panose="020B0604020202020204" pitchFamily="34" charset="0"/>
              </a:rPr>
              <a:t>E =</a:t>
            </a:r>
            <a:r>
              <a:rPr lang="en-US" dirty="0" smtClean="0">
                <a:solidFill>
                  <a:schemeClr val="bg2"/>
                </a:solidFill>
                <a:latin typeface="Arial" panose="020B0604020202020204" pitchFamily="34" charset="0"/>
                <a:cs typeface="Arial" panose="020B0604020202020204" pitchFamily="34" charset="0"/>
              </a:rPr>
              <a:t> Chord modulus of elasticity</a:t>
            </a:r>
          </a:p>
          <a:p>
            <a:pPr marL="182880" indent="-182880">
              <a:lnSpc>
                <a:spcPts val="3000"/>
              </a:lnSpc>
              <a:buFont typeface="Arial" panose="020B0604020202020204" pitchFamily="34" charset="0"/>
              <a:buChar char="•"/>
            </a:pPr>
            <a:r>
              <a:rPr lang="en-US" b="1" i="1" dirty="0" smtClean="0">
                <a:solidFill>
                  <a:schemeClr val="bg2"/>
                </a:solidFill>
                <a:latin typeface="Georgia" panose="02040502050405020303" pitchFamily="18" charset="0"/>
                <a:cs typeface="Arial" panose="020B0604020202020204" pitchFamily="34" charset="0"/>
              </a:rPr>
              <a:t>A </a:t>
            </a:r>
            <a:r>
              <a:rPr lang="en-US" b="1" i="1" dirty="0">
                <a:solidFill>
                  <a:schemeClr val="bg2"/>
                </a:solidFill>
                <a:latin typeface="Georgia" panose="02040502050405020303" pitchFamily="18" charset="0"/>
                <a:cs typeface="Arial" panose="020B0604020202020204" pitchFamily="34" charset="0"/>
              </a:rPr>
              <a:t>=</a:t>
            </a:r>
            <a:r>
              <a:rPr lang="en-US" dirty="0">
                <a:solidFill>
                  <a:schemeClr val="bg2"/>
                </a:solidFill>
                <a:latin typeface="Arial" panose="020B0604020202020204" pitchFamily="34" charset="0"/>
                <a:cs typeface="Arial" panose="020B0604020202020204" pitchFamily="34" charset="0"/>
              </a:rPr>
              <a:t> </a:t>
            </a:r>
            <a:r>
              <a:rPr lang="en-US" dirty="0" smtClean="0">
                <a:solidFill>
                  <a:schemeClr val="bg2"/>
                </a:solidFill>
                <a:latin typeface="Arial" panose="020B0604020202020204" pitchFamily="34" charset="0"/>
                <a:cs typeface="Arial" panose="020B0604020202020204" pitchFamily="34" charset="0"/>
              </a:rPr>
              <a:t>Area of chord (in</a:t>
            </a:r>
            <a:r>
              <a:rPr lang="en-US" baseline="30000" dirty="0" smtClean="0">
                <a:solidFill>
                  <a:schemeClr val="bg2"/>
                </a:solidFill>
                <a:latin typeface="Arial" panose="020B0604020202020204" pitchFamily="34" charset="0"/>
                <a:cs typeface="Arial" panose="020B0604020202020204" pitchFamily="34" charset="0"/>
              </a:rPr>
              <a:t>2</a:t>
            </a:r>
            <a:r>
              <a:rPr lang="en-US" dirty="0" smtClean="0">
                <a:solidFill>
                  <a:schemeClr val="bg2"/>
                </a:solidFill>
                <a:latin typeface="Arial" panose="020B0604020202020204" pitchFamily="34" charset="0"/>
                <a:cs typeface="Arial" panose="020B0604020202020204" pitchFamily="34" charset="0"/>
              </a:rPr>
              <a:t>)</a:t>
            </a:r>
            <a:endParaRPr lang="en-US" dirty="0">
              <a:solidFill>
                <a:schemeClr val="bg2"/>
              </a:solidFill>
              <a:latin typeface="Arial" panose="020B0604020202020204" pitchFamily="34" charset="0"/>
              <a:cs typeface="Arial" panose="020B0604020202020204" pitchFamily="34" charset="0"/>
            </a:endParaRPr>
          </a:p>
          <a:p>
            <a:pPr marL="182880" indent="-182880">
              <a:lnSpc>
                <a:spcPts val="3000"/>
              </a:lnSpc>
              <a:buFont typeface="Arial" panose="020B0604020202020204" pitchFamily="34" charset="0"/>
              <a:buChar char="•"/>
            </a:pPr>
            <a:r>
              <a:rPr lang="en-US" b="1" i="1" dirty="0" smtClean="0">
                <a:solidFill>
                  <a:schemeClr val="bg2"/>
                </a:solidFill>
                <a:latin typeface="Georgia" panose="02040502050405020303" pitchFamily="18" charset="0"/>
                <a:cs typeface="Arial" panose="020B0604020202020204" pitchFamily="34" charset="0"/>
              </a:rPr>
              <a:t>b </a:t>
            </a:r>
            <a:r>
              <a:rPr lang="en-US" b="1" i="1" dirty="0">
                <a:solidFill>
                  <a:schemeClr val="bg2"/>
                </a:solidFill>
                <a:latin typeface="Georgia" panose="02040502050405020303" pitchFamily="18" charset="0"/>
                <a:cs typeface="Arial" panose="020B0604020202020204" pitchFamily="34" charset="0"/>
              </a:rPr>
              <a:t>=</a:t>
            </a:r>
            <a:r>
              <a:rPr lang="en-US" dirty="0">
                <a:solidFill>
                  <a:schemeClr val="bg2"/>
                </a:solidFill>
                <a:latin typeface="Arial" panose="020B0604020202020204" pitchFamily="34" charset="0"/>
                <a:cs typeface="Arial" panose="020B0604020202020204" pitchFamily="34" charset="0"/>
              </a:rPr>
              <a:t> </a:t>
            </a:r>
            <a:r>
              <a:rPr lang="en-US" dirty="0" smtClean="0">
                <a:solidFill>
                  <a:schemeClr val="bg2"/>
                </a:solidFill>
                <a:latin typeface="Arial" panose="020B0604020202020204" pitchFamily="34" charset="0"/>
                <a:cs typeface="Arial" panose="020B0604020202020204" pitchFamily="34" charset="0"/>
              </a:rPr>
              <a:t>Width of wall (</a:t>
            </a:r>
            <a:r>
              <a:rPr lang="en-US" dirty="0" err="1" smtClean="0">
                <a:solidFill>
                  <a:schemeClr val="bg2"/>
                </a:solidFill>
                <a:latin typeface="Arial" panose="020B0604020202020204" pitchFamily="34" charset="0"/>
                <a:cs typeface="Arial" panose="020B0604020202020204" pitchFamily="34" charset="0"/>
              </a:rPr>
              <a:t>ft</a:t>
            </a:r>
            <a:r>
              <a:rPr lang="en-US" dirty="0" smtClean="0">
                <a:solidFill>
                  <a:schemeClr val="bg2"/>
                </a:solidFill>
                <a:latin typeface="Arial" panose="020B0604020202020204" pitchFamily="34" charset="0"/>
                <a:cs typeface="Arial" panose="020B0604020202020204" pitchFamily="34" charset="0"/>
              </a:rPr>
              <a:t>)</a:t>
            </a:r>
            <a:endParaRPr lang="en-US" dirty="0">
              <a:solidFill>
                <a:schemeClr val="bg2"/>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826841055"/>
      </p:ext>
    </p:extLst>
  </p:cSld>
  <p:clrMapOvr>
    <a:masterClrMapping/>
  </p:clrMapOvr>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Shear &amp; Fastener Slip Deflection</a:t>
            </a:r>
            <a:endParaRPr lang="en-US" dirty="0"/>
          </a:p>
        </p:txBody>
      </p:sp>
      <p:graphicFrame>
        <p:nvGraphicFramePr>
          <p:cNvPr id="7" name="Content Placeholder 6"/>
          <p:cNvGraphicFramePr>
            <a:graphicFrameLocks noGrp="1"/>
          </p:cNvGraphicFramePr>
          <p:nvPr>
            <p:ph idx="10"/>
            <p:extLst/>
          </p:nvPr>
        </p:nvGraphicFramePr>
        <p:xfrm>
          <a:off x="458786" y="3797300"/>
          <a:ext cx="8228015" cy="1916112"/>
        </p:xfrm>
        <a:graphic>
          <a:graphicData uri="http://schemas.openxmlformats.org/drawingml/2006/table">
            <a:tbl>
              <a:tblPr firstRow="1" bandRow="1">
                <a:tableStyleId>{68D230F3-CF80-4859-8CE7-A43EE81993B5}</a:tableStyleId>
              </a:tblPr>
              <a:tblGrid>
                <a:gridCol w="1549514">
                  <a:extLst>
                    <a:ext uri="{9D8B030D-6E8A-4147-A177-3AD203B41FA5}">
                      <a16:colId xmlns:a16="http://schemas.microsoft.com/office/drawing/2014/main" val="20000"/>
                    </a:ext>
                  </a:extLst>
                </a:gridCol>
                <a:gridCol w="1549514">
                  <a:extLst>
                    <a:ext uri="{9D8B030D-6E8A-4147-A177-3AD203B41FA5}">
                      <a16:colId xmlns:a16="http://schemas.microsoft.com/office/drawing/2014/main" val="20001"/>
                    </a:ext>
                  </a:extLst>
                </a:gridCol>
                <a:gridCol w="1549514">
                  <a:extLst>
                    <a:ext uri="{9D8B030D-6E8A-4147-A177-3AD203B41FA5}">
                      <a16:colId xmlns:a16="http://schemas.microsoft.com/office/drawing/2014/main" val="20002"/>
                    </a:ext>
                  </a:extLst>
                </a:gridCol>
                <a:gridCol w="1769132">
                  <a:extLst>
                    <a:ext uri="{9D8B030D-6E8A-4147-A177-3AD203B41FA5}">
                      <a16:colId xmlns:a16="http://schemas.microsoft.com/office/drawing/2014/main" val="20003"/>
                    </a:ext>
                  </a:extLst>
                </a:gridCol>
                <a:gridCol w="1810341">
                  <a:extLst>
                    <a:ext uri="{9D8B030D-6E8A-4147-A177-3AD203B41FA5}">
                      <a16:colId xmlns:a16="http://schemas.microsoft.com/office/drawing/2014/main" val="20004"/>
                    </a:ext>
                  </a:extLst>
                </a:gridCol>
              </a:tblGrid>
              <a:tr h="479028">
                <a:tc>
                  <a:txBody>
                    <a:bodyPr/>
                    <a:lstStyle/>
                    <a:p>
                      <a:pPr algn="ctr"/>
                      <a:r>
                        <a:rPr lang="en-US" sz="1600" dirty="0" smtClean="0">
                          <a:solidFill>
                            <a:schemeClr val="bg2"/>
                          </a:solidFill>
                          <a:latin typeface="Georgia" panose="02040502050405020303" pitchFamily="18" charset="0"/>
                          <a:cs typeface="Arial" panose="020B0604020202020204" pitchFamily="34" charset="0"/>
                        </a:rPr>
                        <a:t>Level</a:t>
                      </a:r>
                      <a:endParaRPr lang="en-US" sz="160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r>
                        <a:rPr lang="en-US" sz="1600" i="1" dirty="0" smtClean="0">
                          <a:solidFill>
                            <a:schemeClr val="bg2"/>
                          </a:solidFill>
                          <a:latin typeface="Georgia" panose="02040502050405020303" pitchFamily="18" charset="0"/>
                          <a:cs typeface="Arial" panose="020B0604020202020204" pitchFamily="34" charset="0"/>
                        </a:rPr>
                        <a:t>v</a:t>
                      </a:r>
                      <a:r>
                        <a:rPr lang="en-US" sz="1600" dirty="0" smtClean="0">
                          <a:solidFill>
                            <a:schemeClr val="bg2"/>
                          </a:solidFill>
                          <a:latin typeface="Georgia" panose="02040502050405020303" pitchFamily="18" charset="0"/>
                          <a:cs typeface="Arial" panose="020B0604020202020204" pitchFamily="34" charset="0"/>
                        </a:rPr>
                        <a:t> (</a:t>
                      </a:r>
                      <a:r>
                        <a:rPr lang="en-US" sz="1600" dirty="0" err="1" smtClean="0">
                          <a:solidFill>
                            <a:schemeClr val="bg2"/>
                          </a:solidFill>
                          <a:latin typeface="Georgia" panose="02040502050405020303" pitchFamily="18" charset="0"/>
                          <a:cs typeface="Arial" panose="020B0604020202020204" pitchFamily="34" charset="0"/>
                        </a:rPr>
                        <a:t>plf</a:t>
                      </a:r>
                      <a:r>
                        <a:rPr lang="en-US" sz="1600" dirty="0" smtClean="0">
                          <a:solidFill>
                            <a:schemeClr val="bg2"/>
                          </a:solidFill>
                          <a:latin typeface="Georgia" panose="02040502050405020303" pitchFamily="18" charset="0"/>
                          <a:cs typeface="Arial" panose="020B0604020202020204" pitchFamily="34" charset="0"/>
                        </a:rPr>
                        <a:t>)</a:t>
                      </a:r>
                      <a:endParaRPr lang="en-US" sz="160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r>
                        <a:rPr lang="en-US" sz="1600" i="1" dirty="0" smtClean="0">
                          <a:solidFill>
                            <a:schemeClr val="bg2"/>
                          </a:solidFill>
                          <a:latin typeface="Georgia" panose="02040502050405020303" pitchFamily="18" charset="0"/>
                          <a:cs typeface="Arial" panose="020B0604020202020204" pitchFamily="34" charset="0"/>
                        </a:rPr>
                        <a:t>h</a:t>
                      </a:r>
                      <a:r>
                        <a:rPr lang="en-US" sz="1600" dirty="0" smtClean="0">
                          <a:solidFill>
                            <a:schemeClr val="bg2"/>
                          </a:solidFill>
                          <a:latin typeface="Georgia" panose="02040502050405020303" pitchFamily="18" charset="0"/>
                          <a:cs typeface="Arial" panose="020B0604020202020204" pitchFamily="34" charset="0"/>
                        </a:rPr>
                        <a:t> (</a:t>
                      </a:r>
                      <a:r>
                        <a:rPr lang="en-US" sz="1600" dirty="0" err="1" smtClean="0">
                          <a:solidFill>
                            <a:schemeClr val="bg2"/>
                          </a:solidFill>
                          <a:latin typeface="Georgia" panose="02040502050405020303" pitchFamily="18" charset="0"/>
                          <a:cs typeface="Arial" panose="020B0604020202020204" pitchFamily="34" charset="0"/>
                        </a:rPr>
                        <a:t>plf</a:t>
                      </a:r>
                      <a:r>
                        <a:rPr lang="en-US" sz="1600" dirty="0" smtClean="0">
                          <a:solidFill>
                            <a:schemeClr val="bg2"/>
                          </a:solidFill>
                          <a:latin typeface="Georgia" panose="02040502050405020303" pitchFamily="18" charset="0"/>
                          <a:cs typeface="Arial" panose="020B0604020202020204" pitchFamily="34" charset="0"/>
                        </a:rPr>
                        <a:t>)</a:t>
                      </a:r>
                      <a:endParaRPr lang="en-US" sz="160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r>
                        <a:rPr lang="en-US" sz="1600" i="1" dirty="0" smtClean="0">
                          <a:solidFill>
                            <a:schemeClr val="bg2"/>
                          </a:solidFill>
                          <a:latin typeface="Georgia" panose="02040502050405020303" pitchFamily="18" charset="0"/>
                          <a:cs typeface="Arial" panose="020B0604020202020204" pitchFamily="34" charset="0"/>
                        </a:rPr>
                        <a:t>Ga </a:t>
                      </a:r>
                      <a:r>
                        <a:rPr lang="en-US" sz="1600" i="0" dirty="0" smtClean="0">
                          <a:solidFill>
                            <a:schemeClr val="bg2"/>
                          </a:solidFill>
                          <a:latin typeface="Georgia" panose="02040502050405020303" pitchFamily="18" charset="0"/>
                          <a:cs typeface="Arial" panose="020B0604020202020204" pitchFamily="34" charset="0"/>
                        </a:rPr>
                        <a:t>(kips/in)*</a:t>
                      </a:r>
                      <a:endParaRPr lang="en-US" sz="1600" i="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r>
                        <a:rPr lang="el-GR" sz="1600" dirty="0" smtClean="0">
                          <a:solidFill>
                            <a:schemeClr val="bg2"/>
                          </a:solidFill>
                          <a:latin typeface="Georgia" panose="02040502050405020303" pitchFamily="18" charset="0"/>
                          <a:cs typeface="Arial" panose="020B0604020202020204" pitchFamily="34" charset="0"/>
                        </a:rPr>
                        <a:t>Δ</a:t>
                      </a:r>
                      <a:r>
                        <a:rPr lang="en-US" sz="1600" baseline="-25000" dirty="0" smtClean="0">
                          <a:solidFill>
                            <a:schemeClr val="bg2"/>
                          </a:solidFill>
                          <a:latin typeface="Georgia" panose="02040502050405020303" pitchFamily="18" charset="0"/>
                          <a:cs typeface="Arial" panose="020B0604020202020204" pitchFamily="34" charset="0"/>
                        </a:rPr>
                        <a:t>shear</a:t>
                      </a:r>
                      <a:endParaRPr lang="en-US" sz="1600" dirty="0">
                        <a:solidFill>
                          <a:schemeClr val="bg2"/>
                        </a:solidFill>
                        <a:latin typeface="Georgia" panose="02040502050405020303" pitchFamily="18" charset="0"/>
                        <a:cs typeface="Arial" panose="020B0604020202020204" pitchFamily="34" charset="0"/>
                      </a:endParaRPr>
                    </a:p>
                  </a:txBody>
                  <a:tcPr anchor="ctr"/>
                </a:tc>
                <a:extLst>
                  <a:ext uri="{0D108BD9-81ED-4DB2-BD59-A6C34878D82A}">
                    <a16:rowId xmlns:a16="http://schemas.microsoft.com/office/drawing/2014/main" val="10000"/>
                  </a:ext>
                </a:extLst>
              </a:tr>
              <a:tr h="479028">
                <a:tc>
                  <a:txBody>
                    <a:bodyPr/>
                    <a:lstStyle/>
                    <a:p>
                      <a:pPr algn="ctr"/>
                      <a:r>
                        <a:rPr lang="en-US" sz="1600" dirty="0" smtClean="0">
                          <a:solidFill>
                            <a:schemeClr val="bg2"/>
                          </a:solidFill>
                          <a:latin typeface="Georgia" panose="02040502050405020303" pitchFamily="18" charset="0"/>
                          <a:cs typeface="Arial" panose="020B0604020202020204" pitchFamily="34" charset="0"/>
                        </a:rPr>
                        <a:t>3</a:t>
                      </a:r>
                      <a:r>
                        <a:rPr lang="en-US" sz="1600" baseline="30000" dirty="0" smtClean="0">
                          <a:solidFill>
                            <a:schemeClr val="bg2"/>
                          </a:solidFill>
                          <a:latin typeface="Georgia" panose="02040502050405020303" pitchFamily="18" charset="0"/>
                          <a:cs typeface="Arial" panose="020B0604020202020204" pitchFamily="34" charset="0"/>
                        </a:rPr>
                        <a:t>rd</a:t>
                      </a:r>
                      <a:endParaRPr lang="en-US" sz="160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r>
                        <a:rPr lang="en-US" sz="1600" dirty="0" smtClean="0">
                          <a:solidFill>
                            <a:schemeClr val="bg2"/>
                          </a:solidFill>
                          <a:latin typeface="Georgia" panose="02040502050405020303" pitchFamily="18" charset="0"/>
                          <a:cs typeface="Arial" panose="020B0604020202020204" pitchFamily="34" charset="0"/>
                        </a:rPr>
                        <a:t>331</a:t>
                      </a:r>
                      <a:endParaRPr lang="en-US" sz="160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r>
                        <a:rPr lang="en-US" sz="1600" dirty="0" smtClean="0">
                          <a:solidFill>
                            <a:schemeClr val="bg2"/>
                          </a:solidFill>
                          <a:latin typeface="Georgia" panose="02040502050405020303" pitchFamily="18" charset="0"/>
                          <a:cs typeface="Arial" panose="020B0604020202020204" pitchFamily="34" charset="0"/>
                        </a:rPr>
                        <a:t>8</a:t>
                      </a:r>
                      <a:endParaRPr lang="en-US" sz="160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r>
                        <a:rPr lang="en-US" sz="1600" dirty="0" smtClean="0">
                          <a:solidFill>
                            <a:schemeClr val="bg2"/>
                          </a:solidFill>
                          <a:latin typeface="Georgia" panose="02040502050405020303" pitchFamily="18" charset="0"/>
                          <a:cs typeface="Arial" panose="020B0604020202020204" pitchFamily="34" charset="0"/>
                        </a:rPr>
                        <a:t>10</a:t>
                      </a:r>
                      <a:endParaRPr lang="en-US" sz="160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r>
                        <a:rPr lang="en-US" sz="1600" b="1" dirty="0" smtClean="0">
                          <a:solidFill>
                            <a:schemeClr val="bg2"/>
                          </a:solidFill>
                          <a:latin typeface="Georgia" panose="02040502050405020303" pitchFamily="18" charset="0"/>
                          <a:cs typeface="Arial" panose="020B0604020202020204" pitchFamily="34" charset="0"/>
                        </a:rPr>
                        <a:t>0.265</a:t>
                      </a:r>
                      <a:endParaRPr lang="en-US" sz="1600" b="1" dirty="0">
                        <a:solidFill>
                          <a:schemeClr val="bg2"/>
                        </a:solidFill>
                        <a:latin typeface="Georgia" panose="02040502050405020303" pitchFamily="18" charset="0"/>
                        <a:cs typeface="Arial" panose="020B0604020202020204" pitchFamily="34" charset="0"/>
                      </a:endParaRPr>
                    </a:p>
                  </a:txBody>
                  <a:tcPr anchor="ctr"/>
                </a:tc>
                <a:extLst>
                  <a:ext uri="{0D108BD9-81ED-4DB2-BD59-A6C34878D82A}">
                    <a16:rowId xmlns:a16="http://schemas.microsoft.com/office/drawing/2014/main" val="10001"/>
                  </a:ext>
                </a:extLst>
              </a:tr>
              <a:tr h="479028">
                <a:tc>
                  <a:txBody>
                    <a:bodyPr/>
                    <a:lstStyle/>
                    <a:p>
                      <a:pPr algn="ctr"/>
                      <a:r>
                        <a:rPr lang="en-US" sz="1600" dirty="0" smtClean="0">
                          <a:solidFill>
                            <a:schemeClr val="bg2"/>
                          </a:solidFill>
                          <a:latin typeface="Georgia" panose="02040502050405020303" pitchFamily="18" charset="0"/>
                          <a:cs typeface="Arial" panose="020B0604020202020204" pitchFamily="34" charset="0"/>
                        </a:rPr>
                        <a:t>2</a:t>
                      </a:r>
                      <a:r>
                        <a:rPr lang="en-US" sz="1600" baseline="30000" dirty="0" smtClean="0">
                          <a:solidFill>
                            <a:schemeClr val="bg2"/>
                          </a:solidFill>
                          <a:latin typeface="Georgia" panose="02040502050405020303" pitchFamily="18" charset="0"/>
                          <a:cs typeface="Arial" panose="020B0604020202020204" pitchFamily="34" charset="0"/>
                        </a:rPr>
                        <a:t>nd</a:t>
                      </a:r>
                      <a:endParaRPr lang="en-US" sz="160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r>
                        <a:rPr lang="en-US" sz="1600" dirty="0" smtClean="0">
                          <a:solidFill>
                            <a:schemeClr val="bg2"/>
                          </a:solidFill>
                          <a:latin typeface="Georgia" panose="02040502050405020303" pitchFamily="18" charset="0"/>
                          <a:cs typeface="Arial" panose="020B0604020202020204" pitchFamily="34" charset="0"/>
                        </a:rPr>
                        <a:t>564</a:t>
                      </a:r>
                      <a:endParaRPr lang="en-US" sz="160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r>
                        <a:rPr lang="en-US" sz="1600" dirty="0" smtClean="0">
                          <a:solidFill>
                            <a:schemeClr val="bg2"/>
                          </a:solidFill>
                          <a:latin typeface="Georgia" panose="02040502050405020303" pitchFamily="18" charset="0"/>
                          <a:cs typeface="Arial" panose="020B0604020202020204" pitchFamily="34" charset="0"/>
                        </a:rPr>
                        <a:t>8</a:t>
                      </a:r>
                      <a:endParaRPr lang="en-US" sz="160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r>
                        <a:rPr lang="en-US" sz="1600" dirty="0" smtClean="0">
                          <a:solidFill>
                            <a:schemeClr val="bg2"/>
                          </a:solidFill>
                          <a:latin typeface="Georgia" panose="02040502050405020303" pitchFamily="18" charset="0"/>
                          <a:cs typeface="Arial" panose="020B0604020202020204" pitchFamily="34" charset="0"/>
                        </a:rPr>
                        <a:t>15</a:t>
                      </a:r>
                      <a:endParaRPr lang="en-US" sz="160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r>
                        <a:rPr lang="en-US" sz="1600" b="1" dirty="0" smtClean="0">
                          <a:solidFill>
                            <a:schemeClr val="bg2"/>
                          </a:solidFill>
                          <a:latin typeface="Georgia" panose="02040502050405020303" pitchFamily="18" charset="0"/>
                          <a:cs typeface="Arial" panose="020B0604020202020204" pitchFamily="34" charset="0"/>
                        </a:rPr>
                        <a:t>0.301</a:t>
                      </a:r>
                      <a:endParaRPr lang="en-US" sz="1600" b="1" dirty="0">
                        <a:solidFill>
                          <a:schemeClr val="bg2"/>
                        </a:solidFill>
                        <a:latin typeface="Georgia" panose="02040502050405020303" pitchFamily="18" charset="0"/>
                        <a:cs typeface="Arial" panose="020B0604020202020204" pitchFamily="34" charset="0"/>
                      </a:endParaRPr>
                    </a:p>
                  </a:txBody>
                  <a:tcPr anchor="ctr"/>
                </a:tc>
                <a:extLst>
                  <a:ext uri="{0D108BD9-81ED-4DB2-BD59-A6C34878D82A}">
                    <a16:rowId xmlns:a16="http://schemas.microsoft.com/office/drawing/2014/main" val="10002"/>
                  </a:ext>
                </a:extLst>
              </a:tr>
              <a:tr h="479028">
                <a:tc>
                  <a:txBody>
                    <a:bodyPr/>
                    <a:lstStyle/>
                    <a:p>
                      <a:pPr algn="ctr"/>
                      <a:r>
                        <a:rPr lang="en-US" sz="1600" dirty="0" smtClean="0">
                          <a:solidFill>
                            <a:schemeClr val="bg2"/>
                          </a:solidFill>
                          <a:latin typeface="Georgia" panose="02040502050405020303" pitchFamily="18" charset="0"/>
                          <a:cs typeface="Arial" panose="020B0604020202020204" pitchFamily="34" charset="0"/>
                        </a:rPr>
                        <a:t>1</a:t>
                      </a:r>
                      <a:r>
                        <a:rPr lang="en-US" sz="1600" baseline="30000" dirty="0" smtClean="0">
                          <a:solidFill>
                            <a:schemeClr val="bg2"/>
                          </a:solidFill>
                          <a:latin typeface="Georgia" panose="02040502050405020303" pitchFamily="18" charset="0"/>
                          <a:cs typeface="Arial" panose="020B0604020202020204" pitchFamily="34" charset="0"/>
                        </a:rPr>
                        <a:t>st</a:t>
                      </a:r>
                      <a:endParaRPr lang="en-US" sz="160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r>
                        <a:rPr lang="en-US" sz="1600" dirty="0" smtClean="0">
                          <a:solidFill>
                            <a:schemeClr val="bg2"/>
                          </a:solidFill>
                          <a:latin typeface="Georgia" panose="02040502050405020303" pitchFamily="18" charset="0"/>
                          <a:cs typeface="Arial" panose="020B0604020202020204" pitchFamily="34" charset="0"/>
                        </a:rPr>
                        <a:t>681</a:t>
                      </a:r>
                      <a:endParaRPr lang="en-US" sz="160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r>
                        <a:rPr lang="en-US" sz="1600" dirty="0" smtClean="0">
                          <a:solidFill>
                            <a:schemeClr val="bg2"/>
                          </a:solidFill>
                          <a:latin typeface="Georgia" panose="02040502050405020303" pitchFamily="18" charset="0"/>
                          <a:cs typeface="Arial" panose="020B0604020202020204" pitchFamily="34" charset="0"/>
                        </a:rPr>
                        <a:t>8</a:t>
                      </a:r>
                      <a:endParaRPr lang="en-US" sz="160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r>
                        <a:rPr lang="en-US" sz="1600" dirty="0" smtClean="0">
                          <a:solidFill>
                            <a:schemeClr val="bg2"/>
                          </a:solidFill>
                          <a:latin typeface="Georgia" panose="02040502050405020303" pitchFamily="18" charset="0"/>
                          <a:cs typeface="Arial" panose="020B0604020202020204" pitchFamily="34" charset="0"/>
                        </a:rPr>
                        <a:t>15</a:t>
                      </a:r>
                      <a:endParaRPr lang="en-US" sz="160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r>
                        <a:rPr lang="en-US" sz="1600" b="1" dirty="0" smtClean="0">
                          <a:solidFill>
                            <a:schemeClr val="bg2"/>
                          </a:solidFill>
                          <a:latin typeface="Georgia" panose="02040502050405020303" pitchFamily="18" charset="0"/>
                          <a:cs typeface="Arial" panose="020B0604020202020204" pitchFamily="34" charset="0"/>
                        </a:rPr>
                        <a:t>0.363</a:t>
                      </a:r>
                      <a:endParaRPr lang="en-US" sz="1600" b="1" dirty="0">
                        <a:solidFill>
                          <a:schemeClr val="bg2"/>
                        </a:solidFill>
                        <a:latin typeface="Georgia" panose="02040502050405020303" pitchFamily="18" charset="0"/>
                        <a:cs typeface="Arial" panose="020B0604020202020204" pitchFamily="34" charset="0"/>
                      </a:endParaRPr>
                    </a:p>
                  </a:txBody>
                  <a:tcPr anchor="ctr"/>
                </a:tc>
                <a:extLst>
                  <a:ext uri="{0D108BD9-81ED-4DB2-BD59-A6C34878D82A}">
                    <a16:rowId xmlns:a16="http://schemas.microsoft.com/office/drawing/2014/main" val="10003"/>
                  </a:ext>
                </a:extLst>
              </a:tr>
            </a:tbl>
          </a:graphicData>
        </a:graphic>
      </p:graphicFrame>
      <mc:AlternateContent xmlns:mc="http://schemas.openxmlformats.org/markup-compatibility/2006" xmlns:a14="http://schemas.microsoft.com/office/drawing/2010/main">
        <mc:Choice Requires="a14">
          <p:sp>
            <p:nvSpPr>
              <p:cNvPr id="5" name="TextBox 4"/>
              <p:cNvSpPr txBox="1"/>
              <p:nvPr/>
            </p:nvSpPr>
            <p:spPr bwMode="auto">
              <a:xfrm>
                <a:off x="820009" y="1854199"/>
                <a:ext cx="3255804" cy="1110485"/>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a14:m>
                  <m:oMathPara xmlns:m="http://schemas.openxmlformats.org/officeDocument/2006/math">
                    <m:oMathParaPr>
                      <m:jc m:val="centerGroup"/>
                    </m:oMathParaPr>
                    <m:oMath xmlns:m="http://schemas.openxmlformats.org/officeDocument/2006/math">
                      <m:sSub>
                        <m:sSubPr>
                          <m:ctrlPr>
                            <a:rPr kumimoji="1" lang="en-US" sz="3200" i="1" smtClean="0">
                              <a:solidFill>
                                <a:srgbClr val="000000"/>
                              </a:solidFill>
                              <a:latin typeface="Cambria Math" panose="02040503050406030204" pitchFamily="18" charset="0"/>
                            </a:rPr>
                          </m:ctrlPr>
                        </m:sSubPr>
                        <m:e>
                          <m:r>
                            <a:rPr kumimoji="1" lang="en-US" sz="3200" i="1" smtClean="0">
                              <a:solidFill>
                                <a:srgbClr val="000000"/>
                              </a:solidFill>
                              <a:latin typeface="Cambria Math"/>
                              <a:ea typeface="Cambria Math"/>
                            </a:rPr>
                            <m:t>∆</m:t>
                          </m:r>
                        </m:e>
                        <m:sub>
                          <m:r>
                            <a:rPr kumimoji="1" lang="en-US" sz="3200" b="0" i="1" smtClean="0">
                              <a:solidFill>
                                <a:srgbClr val="000000"/>
                              </a:solidFill>
                              <a:latin typeface="Cambria Math"/>
                            </a:rPr>
                            <m:t>𝑠h𝑒𝑎𝑟</m:t>
                          </m:r>
                        </m:sub>
                      </m:sSub>
                      <m:r>
                        <a:rPr kumimoji="1" lang="en-US" sz="3200" b="0" i="1" smtClean="0">
                          <a:solidFill>
                            <a:srgbClr val="000000"/>
                          </a:solidFill>
                          <a:latin typeface="Cambria Math"/>
                        </a:rPr>
                        <m:t>=</m:t>
                      </m:r>
                      <m:f>
                        <m:fPr>
                          <m:ctrlPr>
                            <a:rPr kumimoji="1" lang="en-US" sz="3200" b="0" i="1" smtClean="0">
                              <a:solidFill>
                                <a:srgbClr val="000000"/>
                              </a:solidFill>
                              <a:latin typeface="Cambria Math" panose="02040503050406030204" pitchFamily="18" charset="0"/>
                            </a:rPr>
                          </m:ctrlPr>
                        </m:fPr>
                        <m:num>
                          <m:r>
                            <a:rPr kumimoji="1" lang="en-US" sz="3200" b="0" i="1" smtClean="0">
                              <a:solidFill>
                                <a:srgbClr val="000000"/>
                              </a:solidFill>
                              <a:latin typeface="Cambria Math"/>
                            </a:rPr>
                            <m:t>𝑣h</m:t>
                          </m:r>
                        </m:num>
                        <m:den>
                          <m:r>
                            <a:rPr kumimoji="1" lang="en-US" sz="3200" b="0" i="1" smtClean="0">
                              <a:solidFill>
                                <a:srgbClr val="000000"/>
                              </a:solidFill>
                              <a:latin typeface="Cambria Math"/>
                            </a:rPr>
                            <m:t>1,000</m:t>
                          </m:r>
                          <m:sSub>
                            <m:sSubPr>
                              <m:ctrlPr>
                                <a:rPr kumimoji="1" lang="en-US" sz="3200" b="0" i="1" smtClean="0">
                                  <a:solidFill>
                                    <a:srgbClr val="000000"/>
                                  </a:solidFill>
                                  <a:latin typeface="Cambria Math" panose="02040503050406030204" pitchFamily="18" charset="0"/>
                                </a:rPr>
                              </m:ctrlPr>
                            </m:sSubPr>
                            <m:e>
                              <m:r>
                                <a:rPr kumimoji="1" lang="en-US" sz="3200" b="0" i="1" smtClean="0">
                                  <a:solidFill>
                                    <a:srgbClr val="000000"/>
                                  </a:solidFill>
                                  <a:latin typeface="Cambria Math"/>
                                </a:rPr>
                                <m:t>𝐺</m:t>
                              </m:r>
                            </m:e>
                            <m:sub>
                              <m:r>
                                <a:rPr kumimoji="1" lang="en-US" sz="3200" b="0" i="1" smtClean="0">
                                  <a:solidFill>
                                    <a:srgbClr val="000000"/>
                                  </a:solidFill>
                                  <a:latin typeface="Cambria Math"/>
                                </a:rPr>
                                <m:t>𝑎</m:t>
                              </m:r>
                            </m:sub>
                          </m:sSub>
                        </m:den>
                      </m:f>
                    </m:oMath>
                  </m:oMathPara>
                </a14:m>
                <a:endParaRPr kumimoji="1" lang="en-US" sz="3200" dirty="0">
                  <a:solidFill>
                    <a:srgbClr val="000000"/>
                  </a:solidFill>
                  <a:latin typeface="Georgia" panose="02040502050405020303" pitchFamily="18" charset="0"/>
                </a:endParaRPr>
              </a:p>
            </p:txBody>
          </p:sp>
        </mc:Choice>
        <mc:Fallback xmlns="">
          <p:sp>
            <p:nvSpPr>
              <p:cNvPr id="5" name="TextBox 4"/>
              <p:cNvSpPr txBox="1">
                <a:spLocks noRot="1" noChangeAspect="1" noMove="1" noResize="1" noEditPoints="1" noAdjustHandles="1" noChangeArrowheads="1" noChangeShapeType="1" noTextEdit="1"/>
              </p:cNvSpPr>
              <p:nvPr/>
            </p:nvSpPr>
            <p:spPr bwMode="auto">
              <a:xfrm>
                <a:off x="820009" y="1854199"/>
                <a:ext cx="3255804" cy="1110485"/>
              </a:xfrm>
              <a:prstGeom prst="rect">
                <a:avLst/>
              </a:prstGeom>
              <a:blipFill rotWithShape="0">
                <a:blip r:embed="rId4"/>
                <a:stretch>
                  <a:fillRect/>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p:sp>
        <p:nvSpPr>
          <p:cNvPr id="6" name="Rounded Rectangle 5"/>
          <p:cNvSpPr/>
          <p:nvPr/>
        </p:nvSpPr>
        <p:spPr>
          <a:xfrm>
            <a:off x="4708525" y="1374750"/>
            <a:ext cx="3978276" cy="2038350"/>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marL="182880" indent="-182880">
              <a:lnSpc>
                <a:spcPts val="3000"/>
              </a:lnSpc>
              <a:buFont typeface="Arial" panose="020B0604020202020204" pitchFamily="34" charset="0"/>
              <a:buChar char="•"/>
            </a:pPr>
            <a:r>
              <a:rPr lang="en-US" b="1" i="1" dirty="0">
                <a:solidFill>
                  <a:schemeClr val="bg2"/>
                </a:solidFill>
                <a:latin typeface="Georgia" panose="02040502050405020303" pitchFamily="18" charset="0"/>
                <a:cs typeface="Arial" panose="020B0604020202020204" pitchFamily="34" charset="0"/>
              </a:rPr>
              <a:t>h</a:t>
            </a:r>
            <a:r>
              <a:rPr lang="en-US" b="1" i="1" dirty="0" smtClean="0">
                <a:solidFill>
                  <a:schemeClr val="bg2"/>
                </a:solidFill>
                <a:latin typeface="Georgia" panose="02040502050405020303" pitchFamily="18" charset="0"/>
                <a:cs typeface="Arial" panose="020B0604020202020204" pitchFamily="34" charset="0"/>
              </a:rPr>
              <a:t> =</a:t>
            </a:r>
            <a:r>
              <a:rPr lang="en-US" dirty="0" smtClean="0">
                <a:solidFill>
                  <a:schemeClr val="bg2"/>
                </a:solidFill>
                <a:latin typeface="Arial" panose="020B0604020202020204" pitchFamily="34" charset="0"/>
                <a:cs typeface="Arial" panose="020B0604020202020204" pitchFamily="34" charset="0"/>
              </a:rPr>
              <a:t> </a:t>
            </a:r>
            <a:r>
              <a:rPr lang="en-US" dirty="0">
                <a:solidFill>
                  <a:schemeClr val="bg2"/>
                </a:solidFill>
                <a:latin typeface="Arial" panose="020B0604020202020204" pitchFamily="34" charset="0"/>
                <a:cs typeface="Arial" panose="020B0604020202020204" pitchFamily="34" charset="0"/>
              </a:rPr>
              <a:t>H</a:t>
            </a:r>
            <a:r>
              <a:rPr lang="en-US" dirty="0" smtClean="0">
                <a:solidFill>
                  <a:schemeClr val="bg2"/>
                </a:solidFill>
                <a:latin typeface="Arial" panose="020B0604020202020204" pitchFamily="34" charset="0"/>
                <a:cs typeface="Arial" panose="020B0604020202020204" pitchFamily="34" charset="0"/>
              </a:rPr>
              <a:t>eight of shear wall (</a:t>
            </a:r>
            <a:r>
              <a:rPr lang="en-US" dirty="0" err="1" smtClean="0">
                <a:solidFill>
                  <a:schemeClr val="bg2"/>
                </a:solidFill>
                <a:latin typeface="Arial" panose="020B0604020202020204" pitchFamily="34" charset="0"/>
                <a:cs typeface="Arial" panose="020B0604020202020204" pitchFamily="34" charset="0"/>
              </a:rPr>
              <a:t>ft</a:t>
            </a:r>
            <a:r>
              <a:rPr lang="en-US" dirty="0" smtClean="0">
                <a:solidFill>
                  <a:schemeClr val="bg2"/>
                </a:solidFill>
                <a:latin typeface="Arial" panose="020B0604020202020204" pitchFamily="34" charset="0"/>
                <a:cs typeface="Arial" panose="020B0604020202020204" pitchFamily="34" charset="0"/>
              </a:rPr>
              <a:t>)</a:t>
            </a:r>
          </a:p>
          <a:p>
            <a:pPr marL="182880" indent="-182880">
              <a:lnSpc>
                <a:spcPts val="3000"/>
              </a:lnSpc>
              <a:buFont typeface="Arial" panose="020B0604020202020204" pitchFamily="34" charset="0"/>
              <a:buChar char="•"/>
            </a:pPr>
            <a:r>
              <a:rPr lang="en-US" b="1" i="1" dirty="0">
                <a:solidFill>
                  <a:schemeClr val="bg2"/>
                </a:solidFill>
                <a:latin typeface="Georgia" panose="02040502050405020303" pitchFamily="18" charset="0"/>
                <a:cs typeface="Arial" panose="020B0604020202020204" pitchFamily="34" charset="0"/>
              </a:rPr>
              <a:t>v</a:t>
            </a:r>
            <a:r>
              <a:rPr lang="en-US" b="1" i="1" dirty="0" smtClean="0">
                <a:solidFill>
                  <a:schemeClr val="bg2"/>
                </a:solidFill>
                <a:latin typeface="Georgia" panose="02040502050405020303" pitchFamily="18" charset="0"/>
                <a:cs typeface="Arial" panose="020B0604020202020204" pitchFamily="34" charset="0"/>
              </a:rPr>
              <a:t> =</a:t>
            </a:r>
            <a:r>
              <a:rPr lang="en-US" dirty="0" smtClean="0">
                <a:solidFill>
                  <a:schemeClr val="bg2"/>
                </a:solidFill>
                <a:latin typeface="Arial" panose="020B0604020202020204" pitchFamily="34" charset="0"/>
                <a:cs typeface="Arial" panose="020B0604020202020204" pitchFamily="34" charset="0"/>
              </a:rPr>
              <a:t> Shear (</a:t>
            </a:r>
            <a:r>
              <a:rPr lang="en-US" dirty="0" err="1" smtClean="0">
                <a:solidFill>
                  <a:schemeClr val="bg2"/>
                </a:solidFill>
                <a:latin typeface="Arial" panose="020B0604020202020204" pitchFamily="34" charset="0"/>
                <a:cs typeface="Arial" panose="020B0604020202020204" pitchFamily="34" charset="0"/>
              </a:rPr>
              <a:t>plf</a:t>
            </a:r>
            <a:r>
              <a:rPr lang="en-US" dirty="0" smtClean="0">
                <a:solidFill>
                  <a:schemeClr val="bg2"/>
                </a:solidFill>
                <a:latin typeface="Arial" panose="020B0604020202020204" pitchFamily="34" charset="0"/>
                <a:cs typeface="Arial" panose="020B0604020202020204" pitchFamily="34" charset="0"/>
              </a:rPr>
              <a:t>)</a:t>
            </a:r>
          </a:p>
          <a:p>
            <a:pPr marL="182880" indent="-182880">
              <a:lnSpc>
                <a:spcPts val="3000"/>
              </a:lnSpc>
              <a:buFont typeface="Arial" panose="020B0604020202020204" pitchFamily="34" charset="0"/>
              <a:buChar char="•"/>
            </a:pPr>
            <a:r>
              <a:rPr lang="en-US" b="1" i="1" dirty="0" smtClean="0">
                <a:solidFill>
                  <a:schemeClr val="bg2"/>
                </a:solidFill>
                <a:latin typeface="Georgia" panose="02040502050405020303" pitchFamily="18" charset="0"/>
                <a:cs typeface="Arial" panose="020B0604020202020204" pitchFamily="34" charset="0"/>
              </a:rPr>
              <a:t>G</a:t>
            </a:r>
            <a:r>
              <a:rPr lang="en-US" b="1" i="1" baseline="-25000" dirty="0" smtClean="0">
                <a:solidFill>
                  <a:schemeClr val="bg2"/>
                </a:solidFill>
                <a:latin typeface="Georgia" panose="02040502050405020303" pitchFamily="18" charset="0"/>
                <a:cs typeface="Arial" panose="020B0604020202020204" pitchFamily="34" charset="0"/>
              </a:rPr>
              <a:t>a</a:t>
            </a:r>
            <a:r>
              <a:rPr lang="en-US" b="1" i="1" dirty="0" smtClean="0">
                <a:solidFill>
                  <a:schemeClr val="bg2"/>
                </a:solidFill>
                <a:latin typeface="Georgia" panose="02040502050405020303" pitchFamily="18" charset="0"/>
                <a:cs typeface="Arial" panose="020B0604020202020204" pitchFamily="34" charset="0"/>
              </a:rPr>
              <a:t> =</a:t>
            </a:r>
            <a:r>
              <a:rPr lang="en-US" dirty="0" smtClean="0">
                <a:solidFill>
                  <a:schemeClr val="bg2"/>
                </a:solidFill>
                <a:latin typeface="Arial" panose="020B0604020202020204" pitchFamily="34" charset="0"/>
                <a:cs typeface="Arial" panose="020B0604020202020204" pitchFamily="34" charset="0"/>
              </a:rPr>
              <a:t> Apparent shear stiffness (kips/in)</a:t>
            </a:r>
          </a:p>
        </p:txBody>
      </p:sp>
      <p:sp>
        <p:nvSpPr>
          <p:cNvPr id="3" name="TextBox 2"/>
          <p:cNvSpPr txBox="1"/>
          <p:nvPr/>
        </p:nvSpPr>
        <p:spPr bwMode="auto">
          <a:xfrm>
            <a:off x="259650" y="5832071"/>
            <a:ext cx="8606245" cy="276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ctr"/>
            <a:r>
              <a:rPr kumimoji="1" lang="en-US" sz="1200" dirty="0" smtClean="0">
                <a:solidFill>
                  <a:schemeClr val="bg2"/>
                </a:solidFill>
                <a:latin typeface="Arial" panose="020B0604020202020204" pitchFamily="34" charset="0"/>
                <a:cs typeface="Arial" panose="020B0604020202020204" pitchFamily="34" charset="0"/>
              </a:rPr>
              <a:t>*See Table 4.3A of the 2015 </a:t>
            </a:r>
            <a:r>
              <a:rPr kumimoji="1" lang="en-US" sz="1200" dirty="0">
                <a:solidFill>
                  <a:schemeClr val="bg2"/>
                </a:solidFill>
                <a:latin typeface="Arial" panose="020B0604020202020204" pitchFamily="34" charset="0"/>
                <a:cs typeface="Arial" panose="020B0604020202020204" pitchFamily="34" charset="0"/>
              </a:rPr>
              <a:t>SDPWS. Example uses 15/32” 3-ply plywood (Wood Structural Panels-Sheathing) and </a:t>
            </a:r>
            <a:r>
              <a:rPr kumimoji="1" lang="en-US" sz="1200" dirty="0" smtClean="0">
                <a:solidFill>
                  <a:schemeClr val="bg2"/>
                </a:solidFill>
                <a:latin typeface="Arial" panose="020B0604020202020204" pitchFamily="34" charset="0"/>
                <a:cs typeface="Arial" panose="020B0604020202020204" pitchFamily="34" charset="0"/>
              </a:rPr>
              <a:t>8d </a:t>
            </a:r>
            <a:r>
              <a:rPr kumimoji="1" lang="en-US" sz="1200" dirty="0">
                <a:solidFill>
                  <a:schemeClr val="bg2"/>
                </a:solidFill>
                <a:latin typeface="Arial" panose="020B0604020202020204" pitchFamily="34" charset="0"/>
                <a:cs typeface="Arial" panose="020B0604020202020204" pitchFamily="34" charset="0"/>
              </a:rPr>
              <a:t>nails</a:t>
            </a:r>
          </a:p>
        </p:txBody>
      </p:sp>
    </p:spTree>
    <p:custDataLst>
      <p:tags r:id="rId1"/>
    </p:custDataLst>
    <p:extLst>
      <p:ext uri="{BB962C8B-B14F-4D97-AF65-F5344CB8AC3E}">
        <p14:creationId xmlns:p14="http://schemas.microsoft.com/office/powerpoint/2010/main" val="2177266120"/>
      </p:ext>
    </p:extLst>
  </p:cSld>
  <p:clrMapOvr>
    <a:masterClrMapping/>
  </p:clrMapOvr>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Assembly Deflection</a:t>
            </a:r>
            <a:endParaRPr lang="en-US" dirty="0"/>
          </a:p>
        </p:txBody>
      </p:sp>
      <mc:AlternateContent xmlns:mc="http://schemas.openxmlformats.org/markup-compatibility/2006" xmlns:a14="http://schemas.microsoft.com/office/drawing/2010/main">
        <mc:Choice Requires="a14">
          <p:sp>
            <p:nvSpPr>
              <p:cNvPr id="5" name="TextBox 4"/>
              <p:cNvSpPr txBox="1"/>
              <p:nvPr/>
            </p:nvSpPr>
            <p:spPr bwMode="auto">
              <a:xfrm>
                <a:off x="845615" y="3202665"/>
                <a:ext cx="3199893" cy="1027320"/>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a14:m>
                  <m:oMathPara xmlns:m="http://schemas.openxmlformats.org/officeDocument/2006/math">
                    <m:oMathParaPr>
                      <m:jc m:val="centerGroup"/>
                    </m:oMathParaPr>
                    <m:oMath xmlns:m="http://schemas.openxmlformats.org/officeDocument/2006/math">
                      <m:sSub>
                        <m:sSubPr>
                          <m:ctrlPr>
                            <a:rPr kumimoji="1" lang="en-US" sz="3200" i="1" smtClean="0">
                              <a:solidFill>
                                <a:srgbClr val="000000"/>
                              </a:solidFill>
                              <a:latin typeface="Cambria Math" panose="02040503050406030204" pitchFamily="18" charset="0"/>
                            </a:rPr>
                          </m:ctrlPr>
                        </m:sSubPr>
                        <m:e>
                          <m:r>
                            <a:rPr kumimoji="1" lang="en-US" sz="3200" i="1" smtClean="0">
                              <a:solidFill>
                                <a:srgbClr val="000000"/>
                              </a:solidFill>
                              <a:latin typeface="Cambria Math"/>
                              <a:ea typeface="Cambria Math"/>
                            </a:rPr>
                            <m:t>∆</m:t>
                          </m:r>
                        </m:e>
                        <m:sub>
                          <m:r>
                            <a:rPr kumimoji="1" lang="en-US" sz="3200" b="0" i="1" smtClean="0">
                              <a:solidFill>
                                <a:srgbClr val="000000"/>
                              </a:solidFill>
                              <a:latin typeface="Cambria Math"/>
                            </a:rPr>
                            <m:t>𝑎𝑠𝑠𝑒𝑚𝑏𝑙𝑦</m:t>
                          </m:r>
                        </m:sub>
                      </m:sSub>
                      <m:r>
                        <a:rPr kumimoji="1" lang="en-US" sz="3200" b="0" i="1" smtClean="0">
                          <a:solidFill>
                            <a:srgbClr val="000000"/>
                          </a:solidFill>
                          <a:latin typeface="Cambria Math"/>
                        </a:rPr>
                        <m:t>=</m:t>
                      </m:r>
                      <m:f>
                        <m:fPr>
                          <m:ctrlPr>
                            <a:rPr kumimoji="1" lang="en-US" sz="3200" b="0" i="1" smtClean="0">
                              <a:solidFill>
                                <a:srgbClr val="000000"/>
                              </a:solidFill>
                              <a:latin typeface="Cambria Math" panose="02040503050406030204" pitchFamily="18" charset="0"/>
                            </a:rPr>
                          </m:ctrlPr>
                        </m:fPr>
                        <m:num>
                          <m:r>
                            <a:rPr kumimoji="1" lang="en-US" sz="3200" b="0" i="1" smtClean="0">
                              <a:solidFill>
                                <a:srgbClr val="000000"/>
                              </a:solidFill>
                              <a:latin typeface="Cambria Math"/>
                            </a:rPr>
                            <m:t>h</m:t>
                          </m:r>
                        </m:num>
                        <m:den>
                          <m:r>
                            <a:rPr kumimoji="1" lang="en-US" sz="3200" b="0" i="1" smtClean="0">
                              <a:solidFill>
                                <a:srgbClr val="000000"/>
                              </a:solidFill>
                              <a:latin typeface="Cambria Math"/>
                            </a:rPr>
                            <m:t>𝑏</m:t>
                          </m:r>
                        </m:den>
                      </m:f>
                      <m:sSub>
                        <m:sSubPr>
                          <m:ctrlPr>
                            <a:rPr kumimoji="1" lang="en-US" sz="3200" b="0" i="1" smtClean="0">
                              <a:solidFill>
                                <a:srgbClr val="000000"/>
                              </a:solidFill>
                              <a:latin typeface="Cambria Math" panose="02040503050406030204" pitchFamily="18" charset="0"/>
                            </a:rPr>
                          </m:ctrlPr>
                        </m:sSubPr>
                        <m:e>
                          <m:r>
                            <a:rPr kumimoji="1" lang="en-US" sz="3200" b="0" i="1" smtClean="0">
                              <a:solidFill>
                                <a:srgbClr val="000000"/>
                              </a:solidFill>
                              <a:latin typeface="Cambria Math"/>
                            </a:rPr>
                            <m:t>𝑑</m:t>
                          </m:r>
                        </m:e>
                        <m:sub>
                          <m:r>
                            <a:rPr kumimoji="1" lang="en-US" sz="3200" b="0" i="1" smtClean="0">
                              <a:solidFill>
                                <a:srgbClr val="000000"/>
                              </a:solidFill>
                              <a:latin typeface="Cambria Math"/>
                            </a:rPr>
                            <m:t>𝑎</m:t>
                          </m:r>
                        </m:sub>
                      </m:sSub>
                    </m:oMath>
                  </m:oMathPara>
                </a14:m>
                <a:endParaRPr kumimoji="1" lang="en-US" sz="3200" dirty="0">
                  <a:solidFill>
                    <a:srgbClr val="000000"/>
                  </a:solidFill>
                  <a:latin typeface="Georgia" panose="02040502050405020303" pitchFamily="18" charset="0"/>
                </a:endParaRPr>
              </a:p>
            </p:txBody>
          </p:sp>
        </mc:Choice>
        <mc:Fallback xmlns="">
          <p:sp>
            <p:nvSpPr>
              <p:cNvPr id="5" name="TextBox 4"/>
              <p:cNvSpPr txBox="1">
                <a:spLocks noRot="1" noChangeAspect="1" noMove="1" noResize="1" noEditPoints="1" noAdjustHandles="1" noChangeArrowheads="1" noChangeShapeType="1" noTextEdit="1"/>
              </p:cNvSpPr>
              <p:nvPr/>
            </p:nvSpPr>
            <p:spPr bwMode="auto">
              <a:xfrm>
                <a:off x="845615" y="3202665"/>
                <a:ext cx="3199893" cy="1027320"/>
              </a:xfrm>
              <a:prstGeom prst="rect">
                <a:avLst/>
              </a:prstGeom>
              <a:blipFill rotWithShape="0">
                <a:blip r:embed="rId4"/>
                <a:stretch>
                  <a:fillRect/>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p:sp>
        <p:nvSpPr>
          <p:cNvPr id="6" name="Rounded Rectangle 5"/>
          <p:cNvSpPr/>
          <p:nvPr/>
        </p:nvSpPr>
        <p:spPr>
          <a:xfrm>
            <a:off x="4708525" y="1844650"/>
            <a:ext cx="3978276" cy="3743350"/>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marL="182880" indent="-182880">
              <a:lnSpc>
                <a:spcPts val="3000"/>
              </a:lnSpc>
              <a:buFont typeface="Arial" panose="020B0604020202020204" pitchFamily="34" charset="0"/>
              <a:buChar char="•"/>
            </a:pPr>
            <a:r>
              <a:rPr lang="en-US" b="1" i="1" dirty="0">
                <a:solidFill>
                  <a:schemeClr val="bg2"/>
                </a:solidFill>
                <a:latin typeface="Georgia" panose="02040502050405020303" pitchFamily="18" charset="0"/>
                <a:cs typeface="Arial" panose="020B0604020202020204" pitchFamily="34" charset="0"/>
              </a:rPr>
              <a:t>h</a:t>
            </a:r>
            <a:r>
              <a:rPr lang="en-US" b="1" i="1" dirty="0" smtClean="0">
                <a:solidFill>
                  <a:schemeClr val="bg2"/>
                </a:solidFill>
                <a:latin typeface="Georgia" panose="02040502050405020303" pitchFamily="18" charset="0"/>
                <a:cs typeface="Arial" panose="020B0604020202020204" pitchFamily="34" charset="0"/>
              </a:rPr>
              <a:t> =</a:t>
            </a:r>
            <a:r>
              <a:rPr lang="en-US" dirty="0" smtClean="0">
                <a:solidFill>
                  <a:schemeClr val="bg2"/>
                </a:solidFill>
                <a:latin typeface="Arial" panose="020B0604020202020204" pitchFamily="34" charset="0"/>
                <a:cs typeface="Arial" panose="020B0604020202020204" pitchFamily="34" charset="0"/>
              </a:rPr>
              <a:t> </a:t>
            </a:r>
            <a:r>
              <a:rPr lang="en-US" dirty="0">
                <a:solidFill>
                  <a:schemeClr val="bg2"/>
                </a:solidFill>
                <a:latin typeface="Arial" panose="020B0604020202020204" pitchFamily="34" charset="0"/>
                <a:cs typeface="Arial" panose="020B0604020202020204" pitchFamily="34" charset="0"/>
              </a:rPr>
              <a:t>H</a:t>
            </a:r>
            <a:r>
              <a:rPr lang="en-US" dirty="0" smtClean="0">
                <a:solidFill>
                  <a:schemeClr val="bg2"/>
                </a:solidFill>
                <a:latin typeface="Arial" panose="020B0604020202020204" pitchFamily="34" charset="0"/>
                <a:cs typeface="Arial" panose="020B0604020202020204" pitchFamily="34" charset="0"/>
              </a:rPr>
              <a:t>eight of shear wall (</a:t>
            </a:r>
            <a:r>
              <a:rPr lang="en-US" dirty="0" err="1" smtClean="0">
                <a:solidFill>
                  <a:schemeClr val="bg2"/>
                </a:solidFill>
                <a:latin typeface="Arial" panose="020B0604020202020204" pitchFamily="34" charset="0"/>
                <a:cs typeface="Arial" panose="020B0604020202020204" pitchFamily="34" charset="0"/>
              </a:rPr>
              <a:t>ft</a:t>
            </a:r>
            <a:r>
              <a:rPr lang="en-US" dirty="0" smtClean="0">
                <a:solidFill>
                  <a:schemeClr val="bg2"/>
                </a:solidFill>
                <a:latin typeface="Arial" panose="020B0604020202020204" pitchFamily="34" charset="0"/>
                <a:cs typeface="Arial" panose="020B0604020202020204" pitchFamily="34" charset="0"/>
              </a:rPr>
              <a:t>)</a:t>
            </a:r>
          </a:p>
          <a:p>
            <a:pPr marL="182880" indent="-182880">
              <a:lnSpc>
                <a:spcPts val="3000"/>
              </a:lnSpc>
              <a:buFont typeface="Arial" panose="020B0604020202020204" pitchFamily="34" charset="0"/>
              <a:buChar char="•"/>
            </a:pPr>
            <a:r>
              <a:rPr lang="en-US" b="1" i="1" dirty="0" smtClean="0">
                <a:solidFill>
                  <a:schemeClr val="bg2"/>
                </a:solidFill>
                <a:latin typeface="Georgia" panose="02040502050405020303" pitchFamily="18" charset="0"/>
                <a:cs typeface="Arial" panose="020B0604020202020204" pitchFamily="34" charset="0"/>
              </a:rPr>
              <a:t>b =</a:t>
            </a:r>
            <a:r>
              <a:rPr lang="en-US" dirty="0" smtClean="0">
                <a:solidFill>
                  <a:schemeClr val="bg2"/>
                </a:solidFill>
                <a:latin typeface="Arial" panose="020B0604020202020204" pitchFamily="34" charset="0"/>
                <a:cs typeface="Arial" panose="020B0604020202020204" pitchFamily="34" charset="0"/>
              </a:rPr>
              <a:t> Width of shear wall (</a:t>
            </a:r>
            <a:r>
              <a:rPr lang="en-US" dirty="0" err="1" smtClean="0">
                <a:solidFill>
                  <a:schemeClr val="bg2"/>
                </a:solidFill>
                <a:latin typeface="Arial" panose="020B0604020202020204" pitchFamily="34" charset="0"/>
                <a:cs typeface="Arial" panose="020B0604020202020204" pitchFamily="34" charset="0"/>
              </a:rPr>
              <a:t>ft</a:t>
            </a:r>
            <a:r>
              <a:rPr lang="en-US" dirty="0" smtClean="0">
                <a:solidFill>
                  <a:schemeClr val="bg2"/>
                </a:solidFill>
                <a:latin typeface="Arial" panose="020B0604020202020204" pitchFamily="34" charset="0"/>
                <a:cs typeface="Arial" panose="020B0604020202020204" pitchFamily="34" charset="0"/>
              </a:rPr>
              <a:t>)</a:t>
            </a:r>
          </a:p>
          <a:p>
            <a:pPr marL="182880" indent="-182880">
              <a:lnSpc>
                <a:spcPts val="3000"/>
              </a:lnSpc>
              <a:buFont typeface="Arial" panose="020B0604020202020204" pitchFamily="34" charset="0"/>
              <a:buChar char="•"/>
            </a:pPr>
            <a:r>
              <a:rPr lang="en-US" b="1" i="1" dirty="0">
                <a:solidFill>
                  <a:schemeClr val="bg2"/>
                </a:solidFill>
                <a:latin typeface="Georgia" panose="02040502050405020303" pitchFamily="18" charset="0"/>
                <a:cs typeface="Arial" panose="020B0604020202020204" pitchFamily="34" charset="0"/>
              </a:rPr>
              <a:t>d</a:t>
            </a:r>
            <a:r>
              <a:rPr lang="en-US" b="1" i="1" baseline="-25000" dirty="0" smtClean="0">
                <a:solidFill>
                  <a:schemeClr val="bg2"/>
                </a:solidFill>
                <a:latin typeface="Georgia" panose="02040502050405020303" pitchFamily="18" charset="0"/>
                <a:cs typeface="Arial" panose="020B0604020202020204" pitchFamily="34" charset="0"/>
              </a:rPr>
              <a:t>a</a:t>
            </a:r>
            <a:r>
              <a:rPr lang="en-US" b="1" i="1" dirty="0" smtClean="0">
                <a:solidFill>
                  <a:schemeClr val="bg2"/>
                </a:solidFill>
                <a:latin typeface="Georgia" panose="02040502050405020303" pitchFamily="18" charset="0"/>
                <a:cs typeface="Arial" panose="020B0604020202020204" pitchFamily="34" charset="0"/>
              </a:rPr>
              <a:t> =</a:t>
            </a:r>
            <a:r>
              <a:rPr lang="en-US" dirty="0" smtClean="0">
                <a:solidFill>
                  <a:schemeClr val="bg2"/>
                </a:solidFill>
                <a:latin typeface="Arial" panose="020B0604020202020204" pitchFamily="34" charset="0"/>
                <a:cs typeface="Arial" panose="020B0604020202020204" pitchFamily="34" charset="0"/>
              </a:rPr>
              <a:t> Anchorage slippage; accounts for:</a:t>
            </a:r>
          </a:p>
          <a:p>
            <a:pPr marL="640080" lvl="1" indent="-182880">
              <a:lnSpc>
                <a:spcPts val="3000"/>
              </a:lnSpc>
              <a:buFont typeface="Arial" panose="020B0604020202020204" pitchFamily="34" charset="0"/>
              <a:buChar char="•"/>
            </a:pPr>
            <a:r>
              <a:rPr lang="en-US" sz="1600" dirty="0" smtClean="0">
                <a:solidFill>
                  <a:schemeClr val="bg2"/>
                </a:solidFill>
                <a:latin typeface="Arial" panose="020B0604020202020204" pitchFamily="34" charset="0"/>
                <a:cs typeface="Arial" panose="020B0604020202020204" pitchFamily="34" charset="0"/>
              </a:rPr>
              <a:t>Holdown slippage or rod </a:t>
            </a:r>
            <a:r>
              <a:rPr lang="en-US" sz="1600" dirty="0">
                <a:solidFill>
                  <a:schemeClr val="bg2"/>
                </a:solidFill>
                <a:latin typeface="Arial" panose="020B0604020202020204" pitchFamily="34" charset="0"/>
                <a:cs typeface="Arial" panose="020B0604020202020204" pitchFamily="34" charset="0"/>
              </a:rPr>
              <a:t>e</a:t>
            </a:r>
            <a:r>
              <a:rPr lang="en-US" sz="1600" dirty="0" smtClean="0">
                <a:solidFill>
                  <a:schemeClr val="bg2"/>
                </a:solidFill>
                <a:latin typeface="Arial" panose="020B0604020202020204" pitchFamily="34" charset="0"/>
                <a:cs typeface="Arial" panose="020B0604020202020204" pitchFamily="34" charset="0"/>
              </a:rPr>
              <a:t>longation</a:t>
            </a:r>
          </a:p>
          <a:p>
            <a:pPr marL="640080" lvl="1" indent="-182880">
              <a:lnSpc>
                <a:spcPts val="3000"/>
              </a:lnSpc>
              <a:buFont typeface="Arial" panose="020B0604020202020204" pitchFamily="34" charset="0"/>
              <a:buChar char="•"/>
            </a:pPr>
            <a:r>
              <a:rPr lang="en-US" sz="1600" dirty="0" smtClean="0">
                <a:solidFill>
                  <a:schemeClr val="bg2"/>
                </a:solidFill>
                <a:latin typeface="Arial" panose="020B0604020202020204" pitchFamily="34" charset="0"/>
                <a:cs typeface="Arial" panose="020B0604020202020204" pitchFamily="34" charset="0"/>
              </a:rPr>
              <a:t>Shrinkage</a:t>
            </a:r>
          </a:p>
          <a:p>
            <a:pPr marL="640080" lvl="1" indent="-182880">
              <a:lnSpc>
                <a:spcPts val="3000"/>
              </a:lnSpc>
              <a:buFont typeface="Arial" panose="020B0604020202020204" pitchFamily="34" charset="0"/>
              <a:buChar char="•"/>
            </a:pPr>
            <a:r>
              <a:rPr lang="en-US" sz="1600" dirty="0" smtClean="0">
                <a:solidFill>
                  <a:schemeClr val="bg2"/>
                </a:solidFill>
                <a:latin typeface="Arial" panose="020B0604020202020204" pitchFamily="34" charset="0"/>
                <a:cs typeface="Arial" panose="020B0604020202020204" pitchFamily="34" charset="0"/>
              </a:rPr>
              <a:t>Crushing of compression posts</a:t>
            </a:r>
          </a:p>
        </p:txBody>
      </p:sp>
    </p:spTree>
    <p:custDataLst>
      <p:tags r:id="rId1"/>
    </p:custDataLst>
    <p:extLst>
      <p:ext uri="{BB962C8B-B14F-4D97-AF65-F5344CB8AC3E}">
        <p14:creationId xmlns:p14="http://schemas.microsoft.com/office/powerpoint/2010/main" val="1846525134"/>
      </p:ext>
    </p:extLst>
  </p:cSld>
  <p:clrMapOvr>
    <a:masterClrMapping/>
  </p:clrMapOvr>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Holdown &amp; Rod Deflections</a:t>
            </a:r>
            <a:endParaRPr lang="en-US"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153023831"/>
              </p:ext>
            </p:extLst>
          </p:nvPr>
        </p:nvGraphicFramePr>
        <p:xfrm>
          <a:off x="458787" y="1700839"/>
          <a:ext cx="8215310" cy="1765380"/>
        </p:xfrm>
        <a:graphic>
          <a:graphicData uri="http://schemas.openxmlformats.org/drawingml/2006/table">
            <a:tbl>
              <a:tblPr firstRow="1" bandRow="1">
                <a:tableStyleId>{68D230F3-CF80-4859-8CE7-A43EE81993B5}</a:tableStyleId>
              </a:tblPr>
              <a:tblGrid>
                <a:gridCol w="780373">
                  <a:extLst>
                    <a:ext uri="{9D8B030D-6E8A-4147-A177-3AD203B41FA5}">
                      <a16:colId xmlns:a16="http://schemas.microsoft.com/office/drawing/2014/main" val="20000"/>
                    </a:ext>
                  </a:extLst>
                </a:gridCol>
                <a:gridCol w="1134158">
                  <a:extLst>
                    <a:ext uri="{9D8B030D-6E8A-4147-A177-3AD203B41FA5}">
                      <a16:colId xmlns:a16="http://schemas.microsoft.com/office/drawing/2014/main" val="20001"/>
                    </a:ext>
                  </a:extLst>
                </a:gridCol>
                <a:gridCol w="1290280">
                  <a:extLst>
                    <a:ext uri="{9D8B030D-6E8A-4147-A177-3AD203B41FA5}">
                      <a16:colId xmlns:a16="http://schemas.microsoft.com/office/drawing/2014/main" val="20002"/>
                    </a:ext>
                  </a:extLst>
                </a:gridCol>
                <a:gridCol w="1290280">
                  <a:extLst>
                    <a:ext uri="{9D8B030D-6E8A-4147-A177-3AD203B41FA5}">
                      <a16:colId xmlns:a16="http://schemas.microsoft.com/office/drawing/2014/main" val="20003"/>
                    </a:ext>
                  </a:extLst>
                </a:gridCol>
                <a:gridCol w="1290280">
                  <a:extLst>
                    <a:ext uri="{9D8B030D-6E8A-4147-A177-3AD203B41FA5}">
                      <a16:colId xmlns:a16="http://schemas.microsoft.com/office/drawing/2014/main" val="20004"/>
                    </a:ext>
                  </a:extLst>
                </a:gridCol>
                <a:gridCol w="1290280">
                  <a:extLst>
                    <a:ext uri="{9D8B030D-6E8A-4147-A177-3AD203B41FA5}">
                      <a16:colId xmlns:a16="http://schemas.microsoft.com/office/drawing/2014/main" val="20005"/>
                    </a:ext>
                  </a:extLst>
                </a:gridCol>
                <a:gridCol w="1139659">
                  <a:extLst>
                    <a:ext uri="{9D8B030D-6E8A-4147-A177-3AD203B41FA5}">
                      <a16:colId xmlns:a16="http://schemas.microsoft.com/office/drawing/2014/main" val="20006"/>
                    </a:ext>
                  </a:extLst>
                </a:gridCol>
              </a:tblGrid>
              <a:tr h="441345">
                <a:tc>
                  <a:txBody>
                    <a:bodyPr/>
                    <a:lstStyle/>
                    <a:p>
                      <a:pPr algn="ctr"/>
                      <a:r>
                        <a:rPr lang="en-US" sz="1400" dirty="0" smtClean="0">
                          <a:solidFill>
                            <a:schemeClr val="bg2"/>
                          </a:solidFill>
                          <a:latin typeface="Georgia" panose="02040502050405020303" pitchFamily="18" charset="0"/>
                          <a:cs typeface="Arial" panose="020B0604020202020204" pitchFamily="34" charset="0"/>
                        </a:rPr>
                        <a:t>Level</a:t>
                      </a:r>
                      <a:endParaRPr lang="en-US" sz="140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r>
                        <a:rPr lang="en-US" sz="1400" i="1" dirty="0" err="1" smtClean="0">
                          <a:solidFill>
                            <a:schemeClr val="bg2"/>
                          </a:solidFill>
                          <a:latin typeface="Georgia" panose="02040502050405020303" pitchFamily="18" charset="0"/>
                          <a:cs typeface="Arial" panose="020B0604020202020204" pitchFamily="34" charset="0"/>
                        </a:rPr>
                        <a:t>d</a:t>
                      </a:r>
                      <a:r>
                        <a:rPr lang="en-US" sz="1400" i="1" baseline="-25000" dirty="0" err="1" smtClean="0">
                          <a:solidFill>
                            <a:schemeClr val="bg2"/>
                          </a:solidFill>
                          <a:latin typeface="Georgia" panose="02040502050405020303" pitchFamily="18" charset="0"/>
                          <a:cs typeface="Arial" panose="020B0604020202020204" pitchFamily="34" charset="0"/>
                        </a:rPr>
                        <a:t>hd</a:t>
                      </a:r>
                      <a:endParaRPr lang="en-US" sz="1400" i="1" baseline="-2500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r>
                        <a:rPr lang="en-US" sz="1400" i="1" baseline="0" dirty="0" smtClean="0">
                          <a:solidFill>
                            <a:schemeClr val="bg2"/>
                          </a:solidFill>
                          <a:latin typeface="Georgia" panose="02040502050405020303" pitchFamily="18" charset="0"/>
                          <a:cs typeface="Arial" panose="020B0604020202020204" pitchFamily="34" charset="0"/>
                        </a:rPr>
                        <a:t>Load</a:t>
                      </a:r>
                    </a:p>
                  </a:txBody>
                  <a:tcPr anchor="ctr"/>
                </a:tc>
                <a:tc>
                  <a:txBody>
                    <a:bodyPr/>
                    <a:lstStyle/>
                    <a:p>
                      <a:pPr algn="ctr"/>
                      <a:r>
                        <a:rPr lang="en-US" sz="1400" i="1" baseline="0" dirty="0" smtClean="0">
                          <a:solidFill>
                            <a:schemeClr val="bg2"/>
                          </a:solidFill>
                          <a:latin typeface="Georgia" panose="02040502050405020303" pitchFamily="18" charset="0"/>
                          <a:cs typeface="Arial" panose="020B0604020202020204" pitchFamily="34" charset="0"/>
                        </a:rPr>
                        <a:t>Capacity</a:t>
                      </a:r>
                    </a:p>
                  </a:txBody>
                  <a:tcPr anchor="ctr"/>
                </a:tc>
                <a:tc>
                  <a:txBody>
                    <a:bodyPr/>
                    <a:lstStyle/>
                    <a:p>
                      <a:pPr algn="ctr"/>
                      <a:r>
                        <a:rPr lang="en-US" sz="1400" i="1" baseline="0" dirty="0" smtClean="0">
                          <a:solidFill>
                            <a:schemeClr val="bg2"/>
                          </a:solidFill>
                          <a:latin typeface="Georgia" panose="02040502050405020303" pitchFamily="18" charset="0"/>
                          <a:cs typeface="Arial" panose="020B0604020202020204" pitchFamily="34" charset="0"/>
                        </a:rPr>
                        <a:t>%Stressed</a:t>
                      </a:r>
                    </a:p>
                  </a:txBody>
                  <a:tcPr anchor="ctr"/>
                </a:tc>
                <a:tc>
                  <a:txBody>
                    <a:bodyPr/>
                    <a:lstStyle/>
                    <a:p>
                      <a:pPr algn="ctr"/>
                      <a:r>
                        <a:rPr lang="el-GR" sz="1400" dirty="0" smtClean="0">
                          <a:solidFill>
                            <a:schemeClr val="bg2"/>
                          </a:solidFill>
                          <a:latin typeface="Georgia" panose="02040502050405020303" pitchFamily="18" charset="0"/>
                          <a:cs typeface="Arial" panose="020B0604020202020204" pitchFamily="34" charset="0"/>
                        </a:rPr>
                        <a:t>Δ</a:t>
                      </a:r>
                      <a:r>
                        <a:rPr lang="en-US" sz="1400" baseline="-25000" dirty="0" smtClean="0">
                          <a:solidFill>
                            <a:schemeClr val="bg2"/>
                          </a:solidFill>
                          <a:latin typeface="Georgia" panose="02040502050405020303" pitchFamily="18" charset="0"/>
                          <a:cs typeface="Arial" panose="020B0604020202020204" pitchFamily="34" charset="0"/>
                        </a:rPr>
                        <a:t>s </a:t>
                      </a:r>
                      <a:r>
                        <a:rPr lang="en-US" sz="1400" baseline="0" dirty="0" smtClean="0">
                          <a:solidFill>
                            <a:schemeClr val="bg2"/>
                          </a:solidFill>
                          <a:latin typeface="Georgia" panose="02040502050405020303" pitchFamily="18" charset="0"/>
                          <a:cs typeface="Arial" panose="020B0604020202020204" pitchFamily="34" charset="0"/>
                        </a:rPr>
                        <a:t>*</a:t>
                      </a:r>
                      <a:endParaRPr lang="en-US" sz="1400" i="1" baseline="0" dirty="0" smtClean="0">
                        <a:solidFill>
                          <a:schemeClr val="bg2"/>
                        </a:solidFill>
                        <a:latin typeface="Georgia" panose="02040502050405020303" pitchFamily="18" charset="0"/>
                        <a:cs typeface="Arial" panose="020B0604020202020204" pitchFamily="34" charset="0"/>
                      </a:endParaRPr>
                    </a:p>
                  </a:txBody>
                  <a:tcPr anchor="ctr"/>
                </a:tc>
                <a:tc>
                  <a:txBody>
                    <a:bodyPr/>
                    <a:lstStyle/>
                    <a:p>
                      <a:pPr algn="ctr"/>
                      <a:r>
                        <a:rPr lang="el-GR" sz="1400" dirty="0" smtClean="0">
                          <a:solidFill>
                            <a:schemeClr val="bg2"/>
                          </a:solidFill>
                          <a:latin typeface="Georgia" panose="02040502050405020303" pitchFamily="18" charset="0"/>
                          <a:cs typeface="Arial" panose="020B0604020202020204" pitchFamily="34" charset="0"/>
                        </a:rPr>
                        <a:t>Δ</a:t>
                      </a:r>
                      <a:r>
                        <a:rPr lang="en-US" sz="1400" baseline="-25000" dirty="0" smtClean="0">
                          <a:solidFill>
                            <a:schemeClr val="bg2"/>
                          </a:solidFill>
                          <a:latin typeface="Georgia" panose="02040502050405020303" pitchFamily="18" charset="0"/>
                          <a:cs typeface="Arial" panose="020B0604020202020204" pitchFamily="34" charset="0"/>
                        </a:rPr>
                        <a:t>elongation</a:t>
                      </a:r>
                      <a:endParaRPr lang="en-US" sz="1400" baseline="0" dirty="0">
                        <a:solidFill>
                          <a:schemeClr val="bg2"/>
                        </a:solidFill>
                        <a:latin typeface="Georgia" panose="02040502050405020303" pitchFamily="18" charset="0"/>
                        <a:cs typeface="Arial" panose="020B0604020202020204" pitchFamily="34" charset="0"/>
                      </a:endParaRPr>
                    </a:p>
                  </a:txBody>
                  <a:tcPr anchor="ctr"/>
                </a:tc>
                <a:extLst>
                  <a:ext uri="{0D108BD9-81ED-4DB2-BD59-A6C34878D82A}">
                    <a16:rowId xmlns:a16="http://schemas.microsoft.com/office/drawing/2014/main" val="10000"/>
                  </a:ext>
                </a:extLst>
              </a:tr>
              <a:tr h="441345">
                <a:tc>
                  <a:txBody>
                    <a:bodyPr/>
                    <a:lstStyle/>
                    <a:p>
                      <a:pPr algn="ctr"/>
                      <a:r>
                        <a:rPr lang="en-US" sz="1400" dirty="0" smtClean="0">
                          <a:solidFill>
                            <a:schemeClr val="bg2"/>
                          </a:solidFill>
                          <a:latin typeface="Georgia" panose="02040502050405020303" pitchFamily="18" charset="0"/>
                          <a:cs typeface="Arial" panose="020B0604020202020204" pitchFamily="34" charset="0"/>
                        </a:rPr>
                        <a:t>3</a:t>
                      </a:r>
                      <a:r>
                        <a:rPr lang="en-US" sz="1400" baseline="30000" dirty="0" smtClean="0">
                          <a:solidFill>
                            <a:schemeClr val="bg2"/>
                          </a:solidFill>
                          <a:latin typeface="Georgia" panose="02040502050405020303" pitchFamily="18" charset="0"/>
                          <a:cs typeface="Arial" panose="020B0604020202020204" pitchFamily="34" charset="0"/>
                        </a:rPr>
                        <a:t>rd</a:t>
                      </a:r>
                      <a:endParaRPr lang="en-US" sz="140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r>
                        <a:rPr lang="en-US" sz="1400" dirty="0" smtClean="0">
                          <a:solidFill>
                            <a:schemeClr val="bg2"/>
                          </a:solidFill>
                          <a:latin typeface="Georgia" panose="02040502050405020303" pitchFamily="18" charset="0"/>
                          <a:cs typeface="Arial" panose="020B0604020202020204" pitchFamily="34" charset="0"/>
                        </a:rPr>
                        <a:t>(2) HDU2</a:t>
                      </a:r>
                      <a:endParaRPr lang="en-US" sz="140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r>
                        <a:rPr lang="en-US" sz="1400" dirty="0" smtClean="0">
                          <a:solidFill>
                            <a:schemeClr val="bg2"/>
                          </a:solidFill>
                          <a:latin typeface="Georgia" panose="02040502050405020303" pitchFamily="18" charset="0"/>
                          <a:cs typeface="Arial" panose="020B0604020202020204" pitchFamily="34" charset="0"/>
                        </a:rPr>
                        <a:t>1880</a:t>
                      </a:r>
                      <a:endParaRPr lang="en-US" sz="140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r>
                        <a:rPr lang="en-US" sz="1400" dirty="0" smtClean="0">
                          <a:solidFill>
                            <a:schemeClr val="bg2"/>
                          </a:solidFill>
                          <a:latin typeface="Georgia" panose="02040502050405020303" pitchFamily="18" charset="0"/>
                          <a:cs typeface="Arial" panose="020B0604020202020204" pitchFamily="34" charset="0"/>
                        </a:rPr>
                        <a:t>3075</a:t>
                      </a:r>
                      <a:endParaRPr lang="en-US" sz="140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r>
                        <a:rPr lang="en-US" sz="1400" dirty="0" smtClean="0">
                          <a:solidFill>
                            <a:schemeClr val="bg2"/>
                          </a:solidFill>
                          <a:latin typeface="Georgia" panose="02040502050405020303" pitchFamily="18" charset="0"/>
                          <a:cs typeface="Arial" panose="020B0604020202020204" pitchFamily="34" charset="0"/>
                        </a:rPr>
                        <a:t>0.876</a:t>
                      </a:r>
                      <a:endParaRPr lang="en-US" sz="140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r>
                        <a:rPr lang="en-US" sz="1400" dirty="0" smtClean="0">
                          <a:solidFill>
                            <a:schemeClr val="bg2"/>
                          </a:solidFill>
                          <a:latin typeface="Georgia" panose="02040502050405020303" pitchFamily="18" charset="0"/>
                          <a:cs typeface="Arial" panose="020B0604020202020204" pitchFamily="34" charset="0"/>
                        </a:rPr>
                        <a:t>0.108”</a:t>
                      </a:r>
                      <a:endParaRPr lang="en-US" sz="140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r>
                        <a:rPr lang="en-US" sz="1400" dirty="0" smtClean="0">
                          <a:solidFill>
                            <a:schemeClr val="bg2"/>
                          </a:solidFill>
                          <a:latin typeface="Georgia" panose="02040502050405020303" pitchFamily="18" charset="0"/>
                          <a:cs typeface="Arial" panose="020B0604020202020204" pitchFamily="34" charset="0"/>
                        </a:rPr>
                        <a:t>0.147”</a:t>
                      </a:r>
                      <a:endParaRPr lang="en-US" sz="1400" dirty="0">
                        <a:solidFill>
                          <a:schemeClr val="bg2"/>
                        </a:solidFill>
                        <a:latin typeface="Georgia" panose="02040502050405020303" pitchFamily="18" charset="0"/>
                        <a:cs typeface="Arial" panose="020B0604020202020204" pitchFamily="34" charset="0"/>
                      </a:endParaRPr>
                    </a:p>
                  </a:txBody>
                  <a:tcPr anchor="ctr"/>
                </a:tc>
                <a:extLst>
                  <a:ext uri="{0D108BD9-81ED-4DB2-BD59-A6C34878D82A}">
                    <a16:rowId xmlns:a16="http://schemas.microsoft.com/office/drawing/2014/main" val="10001"/>
                  </a:ext>
                </a:extLst>
              </a:tr>
              <a:tr h="441345">
                <a:tc>
                  <a:txBody>
                    <a:bodyPr/>
                    <a:lstStyle/>
                    <a:p>
                      <a:pPr algn="ctr"/>
                      <a:r>
                        <a:rPr lang="en-US" sz="1400" dirty="0" smtClean="0">
                          <a:solidFill>
                            <a:schemeClr val="bg2"/>
                          </a:solidFill>
                          <a:latin typeface="Georgia" panose="02040502050405020303" pitchFamily="18" charset="0"/>
                          <a:cs typeface="Arial" panose="020B0604020202020204" pitchFamily="34" charset="0"/>
                        </a:rPr>
                        <a:t>2</a:t>
                      </a:r>
                      <a:r>
                        <a:rPr lang="en-US" sz="1400" baseline="30000" dirty="0" smtClean="0">
                          <a:solidFill>
                            <a:schemeClr val="bg2"/>
                          </a:solidFill>
                          <a:latin typeface="Georgia" panose="02040502050405020303" pitchFamily="18" charset="0"/>
                          <a:cs typeface="Arial" panose="020B0604020202020204" pitchFamily="34" charset="0"/>
                        </a:rPr>
                        <a:t>nd</a:t>
                      </a:r>
                      <a:endParaRPr lang="en-US" sz="140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r>
                        <a:rPr lang="en-US" sz="1400" dirty="0" smtClean="0">
                          <a:solidFill>
                            <a:schemeClr val="bg2"/>
                          </a:solidFill>
                          <a:latin typeface="Georgia" panose="02040502050405020303" pitchFamily="18" charset="0"/>
                          <a:cs typeface="Arial" panose="020B0604020202020204" pitchFamily="34" charset="0"/>
                        </a:rPr>
                        <a:t>(2) HDU8</a:t>
                      </a:r>
                      <a:endParaRPr lang="en-US" sz="140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r>
                        <a:rPr lang="en-US" sz="1400" dirty="0" smtClean="0">
                          <a:solidFill>
                            <a:schemeClr val="bg2"/>
                          </a:solidFill>
                          <a:latin typeface="Georgia" panose="02040502050405020303" pitchFamily="18" charset="0"/>
                          <a:cs typeface="Arial" panose="020B0604020202020204" pitchFamily="34" charset="0"/>
                        </a:rPr>
                        <a:t>5923</a:t>
                      </a:r>
                    </a:p>
                  </a:txBody>
                  <a:tcPr anchor="ctr"/>
                </a:tc>
                <a:tc>
                  <a:txBody>
                    <a:bodyPr/>
                    <a:lstStyle/>
                    <a:p>
                      <a:pPr algn="ctr"/>
                      <a:r>
                        <a:rPr lang="en-US" sz="1400" dirty="0" smtClean="0">
                          <a:solidFill>
                            <a:schemeClr val="bg2"/>
                          </a:solidFill>
                          <a:latin typeface="Georgia" panose="02040502050405020303" pitchFamily="18" charset="0"/>
                          <a:cs typeface="Arial" panose="020B0604020202020204" pitchFamily="34" charset="0"/>
                        </a:rPr>
                        <a:t>6765</a:t>
                      </a:r>
                    </a:p>
                  </a:txBody>
                  <a:tcPr anchor="ctr"/>
                </a:tc>
                <a:tc>
                  <a:txBody>
                    <a:bodyPr/>
                    <a:lstStyle/>
                    <a:p>
                      <a:pPr algn="ctr"/>
                      <a:r>
                        <a:rPr lang="en-US" sz="1400" dirty="0" smtClean="0">
                          <a:solidFill>
                            <a:schemeClr val="bg2"/>
                          </a:solidFill>
                          <a:latin typeface="Georgia" panose="02040502050405020303" pitchFamily="18" charset="0"/>
                          <a:cs typeface="Arial" panose="020B0604020202020204" pitchFamily="34" charset="0"/>
                        </a:rPr>
                        <a:t>0.876</a:t>
                      </a:r>
                    </a:p>
                  </a:txBody>
                  <a:tcPr anchor="ctr"/>
                </a:tc>
                <a:tc>
                  <a:txBody>
                    <a:bodyPr/>
                    <a:lstStyle/>
                    <a:p>
                      <a:pPr algn="ctr"/>
                      <a:r>
                        <a:rPr lang="en-US" sz="1400" dirty="0" smtClean="0">
                          <a:solidFill>
                            <a:schemeClr val="bg2"/>
                          </a:solidFill>
                          <a:latin typeface="Georgia" panose="02040502050405020303" pitchFamily="18" charset="0"/>
                          <a:cs typeface="Arial" panose="020B0604020202020204" pitchFamily="34" charset="0"/>
                        </a:rPr>
                        <a:t>0.161”</a:t>
                      </a:r>
                    </a:p>
                  </a:txBody>
                  <a:tcPr anchor="ctr"/>
                </a:tc>
                <a:tc>
                  <a:txBody>
                    <a:bodyPr/>
                    <a:lstStyle/>
                    <a:p>
                      <a:pPr algn="ctr"/>
                      <a:r>
                        <a:rPr lang="en-US" sz="1400" dirty="0" smtClean="0">
                          <a:solidFill>
                            <a:schemeClr val="bg2"/>
                          </a:solidFill>
                          <a:latin typeface="Georgia" panose="02040502050405020303" pitchFamily="18" charset="0"/>
                          <a:cs typeface="Arial" panose="020B0604020202020204" pitchFamily="34" charset="0"/>
                        </a:rPr>
                        <a:t>0.141”</a:t>
                      </a:r>
                      <a:endParaRPr lang="en-US" sz="1400" dirty="0">
                        <a:solidFill>
                          <a:schemeClr val="bg2"/>
                        </a:solidFill>
                        <a:latin typeface="Georgia" panose="02040502050405020303" pitchFamily="18" charset="0"/>
                        <a:cs typeface="Arial" panose="020B0604020202020204" pitchFamily="34" charset="0"/>
                      </a:endParaRPr>
                    </a:p>
                  </a:txBody>
                  <a:tcPr anchor="ctr"/>
                </a:tc>
                <a:extLst>
                  <a:ext uri="{0D108BD9-81ED-4DB2-BD59-A6C34878D82A}">
                    <a16:rowId xmlns:a16="http://schemas.microsoft.com/office/drawing/2014/main" val="10002"/>
                  </a:ext>
                </a:extLst>
              </a:tr>
              <a:tr h="441345">
                <a:tc>
                  <a:txBody>
                    <a:bodyPr/>
                    <a:lstStyle/>
                    <a:p>
                      <a:pPr algn="ctr"/>
                      <a:r>
                        <a:rPr lang="en-US" sz="1400" dirty="0" smtClean="0">
                          <a:solidFill>
                            <a:schemeClr val="bg2"/>
                          </a:solidFill>
                          <a:latin typeface="Georgia" panose="02040502050405020303" pitchFamily="18" charset="0"/>
                          <a:cs typeface="Arial" panose="020B0604020202020204" pitchFamily="34" charset="0"/>
                        </a:rPr>
                        <a:t>1</a:t>
                      </a:r>
                      <a:r>
                        <a:rPr lang="en-US" sz="1400" baseline="30000" dirty="0" smtClean="0">
                          <a:solidFill>
                            <a:schemeClr val="bg2"/>
                          </a:solidFill>
                          <a:latin typeface="Georgia" panose="02040502050405020303" pitchFamily="18" charset="0"/>
                          <a:cs typeface="Arial" panose="020B0604020202020204" pitchFamily="34" charset="0"/>
                        </a:rPr>
                        <a:t>st</a:t>
                      </a:r>
                      <a:endParaRPr lang="en-US" sz="140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r>
                        <a:rPr lang="en-US" sz="1400" dirty="0" smtClean="0">
                          <a:solidFill>
                            <a:schemeClr val="bg2"/>
                          </a:solidFill>
                          <a:latin typeface="Georgia" panose="02040502050405020303" pitchFamily="18" charset="0"/>
                          <a:cs typeface="Arial" panose="020B0604020202020204" pitchFamily="34" charset="0"/>
                        </a:rPr>
                        <a:t>(1) HDU14</a:t>
                      </a:r>
                      <a:endParaRPr lang="en-US" sz="140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r>
                        <a:rPr lang="en-US" sz="1400" dirty="0" smtClean="0">
                          <a:solidFill>
                            <a:schemeClr val="bg2"/>
                          </a:solidFill>
                          <a:latin typeface="Georgia" panose="02040502050405020303" pitchFamily="18" charset="0"/>
                          <a:cs typeface="Arial" panose="020B0604020202020204" pitchFamily="34" charset="0"/>
                        </a:rPr>
                        <a:t>10854</a:t>
                      </a:r>
                      <a:endParaRPr lang="en-US" sz="140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r>
                        <a:rPr lang="en-US" sz="1400" dirty="0" smtClean="0">
                          <a:solidFill>
                            <a:schemeClr val="bg2"/>
                          </a:solidFill>
                          <a:latin typeface="Georgia" panose="02040502050405020303" pitchFamily="18" charset="0"/>
                          <a:cs typeface="Arial" panose="020B0604020202020204" pitchFamily="34" charset="0"/>
                        </a:rPr>
                        <a:t>14445</a:t>
                      </a:r>
                      <a:endParaRPr lang="en-US" sz="140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r>
                        <a:rPr lang="en-US" sz="1400" dirty="0" smtClean="0">
                          <a:solidFill>
                            <a:schemeClr val="bg2"/>
                          </a:solidFill>
                          <a:latin typeface="Georgia" panose="02040502050405020303" pitchFamily="18" charset="0"/>
                          <a:cs typeface="Arial" panose="020B0604020202020204" pitchFamily="34" charset="0"/>
                        </a:rPr>
                        <a:t>0.751</a:t>
                      </a:r>
                      <a:endParaRPr lang="en-US" sz="140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r>
                        <a:rPr lang="en-US" sz="1400" dirty="0" smtClean="0">
                          <a:solidFill>
                            <a:schemeClr val="bg2"/>
                          </a:solidFill>
                          <a:latin typeface="Georgia" panose="02040502050405020303" pitchFamily="18" charset="0"/>
                          <a:cs typeface="Arial" panose="020B0604020202020204" pitchFamily="34" charset="0"/>
                        </a:rPr>
                        <a:t>0.239”</a:t>
                      </a:r>
                      <a:endParaRPr lang="en-US" sz="140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r>
                        <a:rPr lang="en-US" sz="1400" dirty="0" smtClean="0">
                          <a:solidFill>
                            <a:schemeClr val="bg2"/>
                          </a:solidFill>
                          <a:latin typeface="Georgia" panose="02040502050405020303" pitchFamily="18" charset="0"/>
                          <a:cs typeface="Arial" panose="020B0604020202020204" pitchFamily="34" charset="0"/>
                        </a:rPr>
                        <a:t>0.180”</a:t>
                      </a:r>
                      <a:endParaRPr lang="en-US" sz="1400" dirty="0">
                        <a:solidFill>
                          <a:schemeClr val="bg2"/>
                        </a:solidFill>
                        <a:latin typeface="Georgia" panose="02040502050405020303" pitchFamily="18" charset="0"/>
                        <a:cs typeface="Arial" panose="020B0604020202020204" pitchFamily="34" charset="0"/>
                      </a:endParaRPr>
                    </a:p>
                  </a:txBody>
                  <a:tcPr anchor="ctr"/>
                </a:tc>
                <a:extLst>
                  <a:ext uri="{0D108BD9-81ED-4DB2-BD59-A6C34878D82A}">
                    <a16:rowId xmlns:a16="http://schemas.microsoft.com/office/drawing/2014/main" val="10003"/>
                  </a:ext>
                </a:extLst>
              </a:tr>
            </a:tbl>
          </a:graphicData>
        </a:graphic>
      </p:graphicFrame>
      <p:sp>
        <p:nvSpPr>
          <p:cNvPr id="6" name="Rectangle 5"/>
          <p:cNvSpPr/>
          <p:nvPr/>
        </p:nvSpPr>
        <p:spPr>
          <a:xfrm>
            <a:off x="2857104" y="1339871"/>
            <a:ext cx="3398366" cy="276999"/>
          </a:xfrm>
          <a:prstGeom prst="rect">
            <a:avLst/>
          </a:prstGeom>
        </p:spPr>
        <p:txBody>
          <a:bodyPr wrap="none" lIns="0" tIns="0" rIns="0" bIns="0">
            <a:spAutoFit/>
          </a:bodyPr>
          <a:lstStyle/>
          <a:p>
            <a:pPr algn="ctr"/>
            <a:r>
              <a:rPr lang="en-US"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Holdown Hardware Deflections</a:t>
            </a:r>
            <a:endParaRPr lang="en-US"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endParaRPr>
          </a:p>
        </p:txBody>
      </p:sp>
      <p:graphicFrame>
        <p:nvGraphicFramePr>
          <p:cNvPr id="7" name="Content Placeholder 4"/>
          <p:cNvGraphicFramePr>
            <a:graphicFrameLocks/>
          </p:cNvGraphicFramePr>
          <p:nvPr>
            <p:extLst>
              <p:ext uri="{D42A27DB-BD31-4B8C-83A1-F6EECF244321}">
                <p14:modId xmlns:p14="http://schemas.microsoft.com/office/powerpoint/2010/main" val="1809100783"/>
              </p:ext>
            </p:extLst>
          </p:nvPr>
        </p:nvGraphicFramePr>
        <p:xfrm>
          <a:off x="458790" y="4065339"/>
          <a:ext cx="8228011" cy="1489396"/>
        </p:xfrm>
        <a:graphic>
          <a:graphicData uri="http://schemas.openxmlformats.org/drawingml/2006/table">
            <a:tbl>
              <a:tblPr firstRow="1" bandRow="1">
                <a:tableStyleId>{68D230F3-CF80-4859-8CE7-A43EE81993B5}</a:tableStyleId>
              </a:tblPr>
              <a:tblGrid>
                <a:gridCol w="1171291">
                  <a:extLst>
                    <a:ext uri="{9D8B030D-6E8A-4147-A177-3AD203B41FA5}">
                      <a16:colId xmlns:a16="http://schemas.microsoft.com/office/drawing/2014/main" val="20000"/>
                    </a:ext>
                  </a:extLst>
                </a:gridCol>
                <a:gridCol w="1485000">
                  <a:extLst>
                    <a:ext uri="{9D8B030D-6E8A-4147-A177-3AD203B41FA5}">
                      <a16:colId xmlns:a16="http://schemas.microsoft.com/office/drawing/2014/main" val="20001"/>
                    </a:ext>
                  </a:extLst>
                </a:gridCol>
                <a:gridCol w="1392930">
                  <a:extLst>
                    <a:ext uri="{9D8B030D-6E8A-4147-A177-3AD203B41FA5}">
                      <a16:colId xmlns:a16="http://schemas.microsoft.com/office/drawing/2014/main" val="20002"/>
                    </a:ext>
                  </a:extLst>
                </a:gridCol>
                <a:gridCol w="1138409">
                  <a:extLst>
                    <a:ext uri="{9D8B030D-6E8A-4147-A177-3AD203B41FA5}">
                      <a16:colId xmlns:a16="http://schemas.microsoft.com/office/drawing/2014/main" val="20003"/>
                    </a:ext>
                  </a:extLst>
                </a:gridCol>
                <a:gridCol w="1647451">
                  <a:extLst>
                    <a:ext uri="{9D8B030D-6E8A-4147-A177-3AD203B41FA5}">
                      <a16:colId xmlns:a16="http://schemas.microsoft.com/office/drawing/2014/main" val="20004"/>
                    </a:ext>
                  </a:extLst>
                </a:gridCol>
                <a:gridCol w="1392930">
                  <a:extLst>
                    <a:ext uri="{9D8B030D-6E8A-4147-A177-3AD203B41FA5}">
                      <a16:colId xmlns:a16="http://schemas.microsoft.com/office/drawing/2014/main" val="20005"/>
                    </a:ext>
                  </a:extLst>
                </a:gridCol>
              </a:tblGrid>
              <a:tr h="463718">
                <a:tc>
                  <a:txBody>
                    <a:bodyPr/>
                    <a:lstStyle/>
                    <a:p>
                      <a:pPr algn="ctr"/>
                      <a:r>
                        <a:rPr lang="en-US" sz="1400" dirty="0" smtClean="0">
                          <a:solidFill>
                            <a:schemeClr val="bg2"/>
                          </a:solidFill>
                          <a:latin typeface="Georgia" panose="02040502050405020303" pitchFamily="18" charset="0"/>
                          <a:cs typeface="Arial" panose="020B0604020202020204" pitchFamily="34" charset="0"/>
                        </a:rPr>
                        <a:t>Level</a:t>
                      </a:r>
                      <a:endParaRPr lang="en-US" sz="140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r>
                        <a:rPr lang="en-US" sz="1400" i="0" dirty="0" smtClean="0">
                          <a:solidFill>
                            <a:schemeClr val="bg2"/>
                          </a:solidFill>
                          <a:latin typeface="Georgia" panose="02040502050405020303" pitchFamily="18" charset="0"/>
                          <a:cs typeface="Arial" panose="020B0604020202020204" pitchFamily="34" charset="0"/>
                        </a:rPr>
                        <a:t>Rod Diameter</a:t>
                      </a:r>
                      <a:endParaRPr lang="en-US" sz="1400" i="0" baseline="-2500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r>
                        <a:rPr lang="en-US" sz="1400" i="0" dirty="0" smtClean="0">
                          <a:solidFill>
                            <a:schemeClr val="bg2"/>
                          </a:solidFill>
                          <a:latin typeface="Georgia" panose="02040502050405020303" pitchFamily="18" charset="0"/>
                          <a:cs typeface="Arial" panose="020B0604020202020204" pitchFamily="34" charset="0"/>
                        </a:rPr>
                        <a:t>Rod  Length</a:t>
                      </a:r>
                      <a:endParaRPr lang="en-US" sz="1400" i="0" baseline="-2500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r>
                        <a:rPr lang="en-US" sz="1400" i="0" baseline="0" dirty="0" smtClean="0">
                          <a:solidFill>
                            <a:schemeClr val="bg2"/>
                          </a:solidFill>
                          <a:latin typeface="Georgia" panose="02040502050405020303" pitchFamily="18" charset="0"/>
                          <a:cs typeface="Arial" panose="020B0604020202020204" pitchFamily="34" charset="0"/>
                        </a:rPr>
                        <a:t>A</a:t>
                      </a:r>
                      <a:r>
                        <a:rPr lang="en-US" sz="1400" i="0" baseline="-25000" dirty="0" smtClean="0">
                          <a:solidFill>
                            <a:schemeClr val="bg2"/>
                          </a:solidFill>
                          <a:latin typeface="Georgia" panose="02040502050405020303" pitchFamily="18" charset="0"/>
                          <a:cs typeface="Arial" panose="020B0604020202020204" pitchFamily="34" charset="0"/>
                        </a:rPr>
                        <a:t>e</a:t>
                      </a:r>
                      <a:r>
                        <a:rPr lang="en-US" sz="1400" i="0" baseline="0" dirty="0" smtClean="0">
                          <a:solidFill>
                            <a:schemeClr val="bg2"/>
                          </a:solidFill>
                          <a:latin typeface="Georgia" panose="02040502050405020303" pitchFamily="18" charset="0"/>
                          <a:cs typeface="Arial" panose="020B0604020202020204" pitchFamily="34" charset="0"/>
                        </a:rPr>
                        <a:t> (in</a:t>
                      </a:r>
                      <a:r>
                        <a:rPr lang="en-US" sz="1400" i="0" baseline="30000" dirty="0" smtClean="0">
                          <a:solidFill>
                            <a:schemeClr val="bg2"/>
                          </a:solidFill>
                          <a:latin typeface="Georgia" panose="02040502050405020303" pitchFamily="18" charset="0"/>
                          <a:cs typeface="Arial" panose="020B0604020202020204" pitchFamily="34" charset="0"/>
                        </a:rPr>
                        <a:t>2</a:t>
                      </a:r>
                      <a:r>
                        <a:rPr lang="en-US" sz="1400" i="0" baseline="0" dirty="0" smtClean="0">
                          <a:solidFill>
                            <a:schemeClr val="bg2"/>
                          </a:solidFill>
                          <a:latin typeface="Georgia" panose="02040502050405020303" pitchFamily="18" charset="0"/>
                          <a:cs typeface="Arial" panose="020B0604020202020204" pitchFamily="34" charset="0"/>
                        </a:rPr>
                        <a:t>)</a:t>
                      </a:r>
                      <a:endParaRPr lang="en-US" sz="1400" i="0" baseline="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r>
                        <a:rPr lang="en-US" sz="1400" dirty="0" smtClean="0">
                          <a:solidFill>
                            <a:schemeClr val="bg2"/>
                          </a:solidFill>
                          <a:latin typeface="Georgia" panose="02040502050405020303" pitchFamily="18" charset="0"/>
                          <a:cs typeface="Arial" panose="020B0604020202020204" pitchFamily="34" charset="0"/>
                        </a:rPr>
                        <a:t>Pu (</a:t>
                      </a:r>
                      <a:r>
                        <a:rPr lang="en-US" sz="1400" dirty="0" err="1" smtClean="0">
                          <a:solidFill>
                            <a:schemeClr val="bg2"/>
                          </a:solidFill>
                          <a:latin typeface="Georgia" panose="02040502050405020303" pitchFamily="18" charset="0"/>
                          <a:cs typeface="Arial" panose="020B0604020202020204" pitchFamily="34" charset="0"/>
                        </a:rPr>
                        <a:t>lbs</a:t>
                      </a:r>
                      <a:r>
                        <a:rPr lang="en-US" sz="1400" dirty="0" smtClean="0">
                          <a:solidFill>
                            <a:schemeClr val="bg2"/>
                          </a:solidFill>
                          <a:latin typeface="Georgia" panose="02040502050405020303" pitchFamily="18" charset="0"/>
                          <a:cs typeface="Arial" panose="020B0604020202020204" pitchFamily="34" charset="0"/>
                        </a:rPr>
                        <a:t>)</a:t>
                      </a:r>
                    </a:p>
                  </a:txBody>
                  <a:tcPr anchor="ctr"/>
                </a:tc>
                <a:tc>
                  <a:txBody>
                    <a:bodyPr/>
                    <a:lstStyle/>
                    <a:p>
                      <a:pPr algn="ctr"/>
                      <a:r>
                        <a:rPr lang="el-GR" sz="1400" dirty="0" smtClean="0">
                          <a:solidFill>
                            <a:schemeClr val="bg2"/>
                          </a:solidFill>
                          <a:latin typeface="Georgia" panose="02040502050405020303" pitchFamily="18" charset="0"/>
                          <a:cs typeface="Arial" panose="020B0604020202020204" pitchFamily="34" charset="0"/>
                        </a:rPr>
                        <a:t>Δ</a:t>
                      </a:r>
                      <a:r>
                        <a:rPr lang="en-US" sz="1400" baseline="-25000" dirty="0" smtClean="0">
                          <a:solidFill>
                            <a:schemeClr val="bg2"/>
                          </a:solidFill>
                          <a:latin typeface="Georgia" panose="02040502050405020303" pitchFamily="18" charset="0"/>
                          <a:cs typeface="Arial" panose="020B0604020202020204" pitchFamily="34" charset="0"/>
                        </a:rPr>
                        <a:t>elongation</a:t>
                      </a:r>
                      <a:endParaRPr lang="en-US" sz="1400" baseline="-25000" dirty="0">
                        <a:solidFill>
                          <a:schemeClr val="bg2"/>
                        </a:solidFill>
                        <a:latin typeface="Georgia" panose="02040502050405020303" pitchFamily="18" charset="0"/>
                        <a:cs typeface="Arial" panose="020B0604020202020204" pitchFamily="34" charset="0"/>
                      </a:endParaRPr>
                    </a:p>
                  </a:txBody>
                  <a:tcPr anchor="ctr"/>
                </a:tc>
                <a:extLst>
                  <a:ext uri="{0D108BD9-81ED-4DB2-BD59-A6C34878D82A}">
                    <a16:rowId xmlns:a16="http://schemas.microsoft.com/office/drawing/2014/main" val="10000"/>
                  </a:ext>
                </a:extLst>
              </a:tr>
              <a:tr h="361926">
                <a:tc>
                  <a:txBody>
                    <a:bodyPr/>
                    <a:lstStyle/>
                    <a:p>
                      <a:pPr algn="ctr"/>
                      <a:r>
                        <a:rPr lang="en-US" sz="1400" dirty="0" smtClean="0">
                          <a:solidFill>
                            <a:schemeClr val="bg2"/>
                          </a:solidFill>
                          <a:latin typeface="Georgia" panose="02040502050405020303" pitchFamily="18" charset="0"/>
                          <a:cs typeface="Arial" panose="020B0604020202020204" pitchFamily="34" charset="0"/>
                        </a:rPr>
                        <a:t>3</a:t>
                      </a:r>
                      <a:r>
                        <a:rPr lang="en-US" sz="1400" baseline="30000" dirty="0" smtClean="0">
                          <a:solidFill>
                            <a:schemeClr val="bg2"/>
                          </a:solidFill>
                          <a:latin typeface="Georgia" panose="02040502050405020303" pitchFamily="18" charset="0"/>
                          <a:cs typeface="Arial" panose="020B0604020202020204" pitchFamily="34" charset="0"/>
                        </a:rPr>
                        <a:t>rd</a:t>
                      </a:r>
                      <a:endParaRPr lang="en-US" sz="140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r>
                        <a:rPr lang="en-US" sz="1400" dirty="0" smtClean="0">
                          <a:solidFill>
                            <a:schemeClr val="bg2"/>
                          </a:solidFill>
                          <a:latin typeface="Georgia" panose="02040502050405020303" pitchFamily="18" charset="0"/>
                          <a:cs typeface="Arial" panose="020B0604020202020204" pitchFamily="34" charset="0"/>
                        </a:rPr>
                        <a:t>5/8”</a:t>
                      </a:r>
                      <a:endParaRPr lang="en-US" sz="140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r>
                        <a:rPr lang="en-US" sz="1400" dirty="0" smtClean="0">
                          <a:solidFill>
                            <a:schemeClr val="bg2"/>
                          </a:solidFill>
                          <a:latin typeface="Georgia" panose="02040502050405020303" pitchFamily="18" charset="0"/>
                          <a:cs typeface="Arial" panose="020B0604020202020204" pitchFamily="34" charset="0"/>
                        </a:rPr>
                        <a:t>30”</a:t>
                      </a:r>
                      <a:endParaRPr lang="en-US" sz="140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r>
                        <a:rPr lang="en-US" sz="1400" dirty="0" smtClean="0">
                          <a:solidFill>
                            <a:schemeClr val="bg2"/>
                          </a:solidFill>
                          <a:latin typeface="Georgia" panose="02040502050405020303" pitchFamily="18" charset="0"/>
                          <a:cs typeface="Arial" panose="020B0604020202020204" pitchFamily="34" charset="0"/>
                        </a:rPr>
                        <a:t>0.226</a:t>
                      </a:r>
                      <a:endParaRPr lang="en-US" sz="140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r>
                        <a:rPr lang="en-US" sz="1400" dirty="0" smtClean="0">
                          <a:solidFill>
                            <a:schemeClr val="bg2"/>
                          </a:solidFill>
                          <a:latin typeface="Georgia" panose="02040502050405020303" pitchFamily="18" charset="0"/>
                          <a:cs typeface="Arial" panose="020B0604020202020204" pitchFamily="34" charset="0"/>
                        </a:rPr>
                        <a:t>1.4*1880 = 2631</a:t>
                      </a:r>
                    </a:p>
                  </a:txBody>
                  <a:tcPr anchor="ctr"/>
                </a:tc>
                <a:tc>
                  <a:txBody>
                    <a:bodyPr/>
                    <a:lstStyle/>
                    <a:p>
                      <a:pPr algn="ctr"/>
                      <a:r>
                        <a:rPr lang="en-US" sz="1400" dirty="0" smtClean="0">
                          <a:solidFill>
                            <a:schemeClr val="bg2"/>
                          </a:solidFill>
                          <a:latin typeface="Georgia" panose="02040502050405020303" pitchFamily="18" charset="0"/>
                          <a:cs typeface="Arial" panose="020B0604020202020204" pitchFamily="34" charset="0"/>
                        </a:rPr>
                        <a:t>0.012”</a:t>
                      </a:r>
                      <a:endParaRPr lang="en-US" sz="1400" dirty="0">
                        <a:solidFill>
                          <a:schemeClr val="bg2"/>
                        </a:solidFill>
                        <a:latin typeface="Georgia" panose="02040502050405020303" pitchFamily="18" charset="0"/>
                        <a:cs typeface="Arial" panose="020B0604020202020204" pitchFamily="34" charset="0"/>
                      </a:endParaRPr>
                    </a:p>
                  </a:txBody>
                  <a:tcPr anchor="ctr"/>
                </a:tc>
                <a:extLst>
                  <a:ext uri="{0D108BD9-81ED-4DB2-BD59-A6C34878D82A}">
                    <a16:rowId xmlns:a16="http://schemas.microsoft.com/office/drawing/2014/main" val="10001"/>
                  </a:ext>
                </a:extLst>
              </a:tr>
              <a:tr h="331876">
                <a:tc>
                  <a:txBody>
                    <a:bodyPr/>
                    <a:lstStyle/>
                    <a:p>
                      <a:pPr algn="ctr"/>
                      <a:r>
                        <a:rPr lang="en-US" sz="1400" dirty="0" smtClean="0">
                          <a:solidFill>
                            <a:schemeClr val="bg2"/>
                          </a:solidFill>
                          <a:latin typeface="Georgia" panose="02040502050405020303" pitchFamily="18" charset="0"/>
                          <a:cs typeface="Arial" panose="020B0604020202020204" pitchFamily="34" charset="0"/>
                        </a:rPr>
                        <a:t>2</a:t>
                      </a:r>
                      <a:r>
                        <a:rPr lang="en-US" sz="1400" baseline="30000" dirty="0" smtClean="0">
                          <a:solidFill>
                            <a:schemeClr val="bg2"/>
                          </a:solidFill>
                          <a:latin typeface="Georgia" panose="02040502050405020303" pitchFamily="18" charset="0"/>
                          <a:cs typeface="Arial" panose="020B0604020202020204" pitchFamily="34" charset="0"/>
                        </a:rPr>
                        <a:t>nd</a:t>
                      </a:r>
                      <a:endParaRPr lang="en-US" sz="140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r>
                        <a:rPr lang="en-US" sz="1400" dirty="0" smtClean="0">
                          <a:solidFill>
                            <a:schemeClr val="bg2"/>
                          </a:solidFill>
                          <a:latin typeface="Georgia" panose="02040502050405020303" pitchFamily="18" charset="0"/>
                          <a:cs typeface="Arial" panose="020B0604020202020204" pitchFamily="34" charset="0"/>
                        </a:rPr>
                        <a:t>5/8”</a:t>
                      </a:r>
                      <a:endParaRPr lang="en-US" sz="140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r>
                        <a:rPr lang="en-US" sz="1400" dirty="0" smtClean="0">
                          <a:solidFill>
                            <a:schemeClr val="bg2"/>
                          </a:solidFill>
                          <a:latin typeface="Georgia" panose="02040502050405020303" pitchFamily="18" charset="0"/>
                          <a:cs typeface="Arial" panose="020B0604020202020204" pitchFamily="34" charset="0"/>
                        </a:rPr>
                        <a:t>30”</a:t>
                      </a:r>
                      <a:endParaRPr lang="en-US" sz="140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r>
                        <a:rPr lang="en-US" sz="1400" dirty="0" smtClean="0">
                          <a:solidFill>
                            <a:schemeClr val="bg2"/>
                          </a:solidFill>
                          <a:latin typeface="Georgia" panose="02040502050405020303" pitchFamily="18" charset="0"/>
                          <a:cs typeface="Arial" panose="020B0604020202020204" pitchFamily="34" charset="0"/>
                        </a:rPr>
                        <a:t>0.226</a:t>
                      </a:r>
                      <a:endParaRPr lang="en-US" sz="140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r>
                        <a:rPr lang="en-US" sz="1400" dirty="0" smtClean="0">
                          <a:solidFill>
                            <a:schemeClr val="bg2"/>
                          </a:solidFill>
                          <a:latin typeface="Georgia" panose="02040502050405020303" pitchFamily="18" charset="0"/>
                          <a:cs typeface="Arial" panose="020B0604020202020204" pitchFamily="34" charset="0"/>
                        </a:rPr>
                        <a:t>1.4*5923 = 8293</a:t>
                      </a:r>
                      <a:endParaRPr lang="en-US" sz="140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r>
                        <a:rPr lang="en-US" sz="1400" dirty="0" smtClean="0">
                          <a:solidFill>
                            <a:schemeClr val="bg2"/>
                          </a:solidFill>
                          <a:latin typeface="Georgia" panose="02040502050405020303" pitchFamily="18" charset="0"/>
                          <a:cs typeface="Arial" panose="020B0604020202020204" pitchFamily="34" charset="0"/>
                        </a:rPr>
                        <a:t>0.038”</a:t>
                      </a:r>
                      <a:endParaRPr lang="en-US" sz="1400" dirty="0">
                        <a:solidFill>
                          <a:schemeClr val="bg2"/>
                        </a:solidFill>
                        <a:latin typeface="Georgia" panose="02040502050405020303" pitchFamily="18" charset="0"/>
                        <a:cs typeface="Arial" panose="020B0604020202020204" pitchFamily="34" charset="0"/>
                      </a:endParaRPr>
                    </a:p>
                  </a:txBody>
                  <a:tcPr anchor="ctr"/>
                </a:tc>
                <a:extLst>
                  <a:ext uri="{0D108BD9-81ED-4DB2-BD59-A6C34878D82A}">
                    <a16:rowId xmlns:a16="http://schemas.microsoft.com/office/drawing/2014/main" val="10002"/>
                  </a:ext>
                </a:extLst>
              </a:tr>
              <a:tr h="331876">
                <a:tc>
                  <a:txBody>
                    <a:bodyPr/>
                    <a:lstStyle/>
                    <a:p>
                      <a:pPr algn="ctr"/>
                      <a:r>
                        <a:rPr lang="en-US" sz="1400" dirty="0" smtClean="0">
                          <a:solidFill>
                            <a:schemeClr val="bg2"/>
                          </a:solidFill>
                          <a:latin typeface="Georgia" panose="02040502050405020303" pitchFamily="18" charset="0"/>
                          <a:cs typeface="Arial" panose="020B0604020202020204" pitchFamily="34" charset="0"/>
                        </a:rPr>
                        <a:t>1</a:t>
                      </a:r>
                      <a:r>
                        <a:rPr lang="en-US" sz="1400" baseline="30000" dirty="0" smtClean="0">
                          <a:solidFill>
                            <a:schemeClr val="bg2"/>
                          </a:solidFill>
                          <a:latin typeface="Georgia" panose="02040502050405020303" pitchFamily="18" charset="0"/>
                          <a:cs typeface="Arial" panose="020B0604020202020204" pitchFamily="34" charset="0"/>
                        </a:rPr>
                        <a:t>st</a:t>
                      </a:r>
                      <a:endParaRPr lang="en-US" sz="140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r>
                        <a:rPr lang="en-US" sz="1400" dirty="0" smtClean="0">
                          <a:solidFill>
                            <a:schemeClr val="bg2"/>
                          </a:solidFill>
                          <a:latin typeface="Georgia" panose="02040502050405020303" pitchFamily="18" charset="0"/>
                          <a:cs typeface="Arial" panose="020B0604020202020204" pitchFamily="34" charset="0"/>
                        </a:rPr>
                        <a:t>1”</a:t>
                      </a:r>
                      <a:endParaRPr lang="en-US" sz="140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r>
                        <a:rPr lang="en-US" sz="1400" dirty="0" smtClean="0">
                          <a:solidFill>
                            <a:schemeClr val="bg2"/>
                          </a:solidFill>
                          <a:latin typeface="Georgia" panose="02040502050405020303" pitchFamily="18" charset="0"/>
                          <a:cs typeface="Arial" panose="020B0604020202020204" pitchFamily="34" charset="0"/>
                        </a:rPr>
                        <a:t>6”</a:t>
                      </a:r>
                      <a:endParaRPr lang="en-US" sz="1400" dirty="0">
                        <a:solidFill>
                          <a:schemeClr val="bg2"/>
                        </a:solidFill>
                        <a:latin typeface="Georgia" panose="02040502050405020303" pitchFamily="18" charset="0"/>
                        <a:cs typeface="Arial" panose="020B0604020202020204" pitchFamily="34" charset="0"/>
                      </a:endParaRPr>
                    </a:p>
                  </a:txBody>
                  <a:tcPr anchor="ctr"/>
                </a:tc>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solidFill>
                            <a:schemeClr val="bg2"/>
                          </a:solidFill>
                          <a:latin typeface="Georgia" panose="02040502050405020303" pitchFamily="18" charset="0"/>
                          <a:cs typeface="Arial" panose="020B0604020202020204" pitchFamily="34" charset="0"/>
                        </a:rPr>
                        <a:t>All inclusive in ESR-2330</a:t>
                      </a:r>
                      <a:r>
                        <a:rPr lang="en-US" sz="1400" baseline="0" dirty="0" smtClean="0">
                          <a:solidFill>
                            <a:schemeClr val="bg2"/>
                          </a:solidFill>
                          <a:latin typeface="Georgia" panose="02040502050405020303" pitchFamily="18" charset="0"/>
                          <a:cs typeface="Arial" panose="020B0604020202020204" pitchFamily="34" charset="0"/>
                        </a:rPr>
                        <a:t> Table 1B footnote 9</a:t>
                      </a:r>
                      <a:endParaRPr lang="en-US" sz="1400" dirty="0" smtClean="0">
                        <a:solidFill>
                          <a:schemeClr val="bg2"/>
                        </a:solidFill>
                        <a:latin typeface="Georgia" panose="02040502050405020303" pitchFamily="18" charset="0"/>
                        <a:cs typeface="Arial" panose="020B0604020202020204" pitchFamily="34" charset="0"/>
                      </a:endParaRPr>
                    </a:p>
                  </a:txBody>
                  <a:tcPr anchor="ctr"/>
                </a:tc>
                <a:tc hMerge="1">
                  <a:txBody>
                    <a:bodyPr/>
                    <a:lstStyle/>
                    <a:p>
                      <a:endParaRPr lang="en-US" sz="1600" dirty="0">
                        <a:solidFill>
                          <a:schemeClr val="bg2"/>
                        </a:solidFill>
                        <a:latin typeface="Georgia" panose="02040502050405020303" pitchFamily="18" charset="0"/>
                        <a:cs typeface="Arial" panose="020B0604020202020204" pitchFamily="34" charset="0"/>
                      </a:endParaRPr>
                    </a:p>
                  </a:txBody>
                  <a:tcPr/>
                </a:tc>
                <a:tc hMerge="1">
                  <a:txBody>
                    <a:bodyPr/>
                    <a:lstStyle/>
                    <a:p>
                      <a:pPr algn="ctr"/>
                      <a:endParaRPr lang="en-US" sz="1400" dirty="0">
                        <a:solidFill>
                          <a:schemeClr val="bg2"/>
                        </a:solidFill>
                        <a:latin typeface="Georgia" panose="02040502050405020303" pitchFamily="18" charset="0"/>
                        <a:cs typeface="Arial" panose="020B0604020202020204" pitchFamily="34" charset="0"/>
                      </a:endParaRPr>
                    </a:p>
                  </a:txBody>
                  <a:tcPr anchor="ctr"/>
                </a:tc>
                <a:extLst>
                  <a:ext uri="{0D108BD9-81ED-4DB2-BD59-A6C34878D82A}">
                    <a16:rowId xmlns:a16="http://schemas.microsoft.com/office/drawing/2014/main" val="10003"/>
                  </a:ext>
                </a:extLst>
              </a:tr>
            </a:tbl>
          </a:graphicData>
        </a:graphic>
      </p:graphicFrame>
      <p:sp>
        <p:nvSpPr>
          <p:cNvPr id="8" name="Rectangle 7"/>
          <p:cNvSpPr/>
          <p:nvPr/>
        </p:nvSpPr>
        <p:spPr>
          <a:xfrm>
            <a:off x="3049464" y="3682841"/>
            <a:ext cx="3013646" cy="276999"/>
          </a:xfrm>
          <a:prstGeom prst="rect">
            <a:avLst/>
          </a:prstGeom>
        </p:spPr>
        <p:txBody>
          <a:bodyPr wrap="none" lIns="0" tIns="0" rIns="0" bIns="0">
            <a:spAutoFit/>
          </a:bodyPr>
          <a:lstStyle/>
          <a:p>
            <a:pPr algn="r"/>
            <a:r>
              <a:rPr lang="en-US"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Rod Elongation Deflections</a:t>
            </a:r>
            <a:endParaRPr lang="en-US"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endParaRPr>
          </a:p>
        </p:txBody>
      </p:sp>
      <p:sp>
        <p:nvSpPr>
          <p:cNvPr id="9" name="TextBox 8"/>
          <p:cNvSpPr txBox="1"/>
          <p:nvPr/>
        </p:nvSpPr>
        <p:spPr bwMode="auto">
          <a:xfrm>
            <a:off x="488732" y="5726724"/>
            <a:ext cx="819806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rtlCol="0">
            <a:spAutoFit/>
          </a:bodyPr>
          <a:lstStyle/>
          <a:p>
            <a:r>
              <a:rPr kumimoji="1" lang="en-US" sz="1200" dirty="0" smtClean="0">
                <a:solidFill>
                  <a:schemeClr val="bg2"/>
                </a:solidFill>
                <a:latin typeface="Arial" panose="020B0604020202020204" pitchFamily="34" charset="0"/>
                <a:cs typeface="Arial" panose="020B0604020202020204" pitchFamily="34" charset="0"/>
              </a:rPr>
              <a:t>* Holdown Elongation values shown in ICC-ES ESR-2330 at strength levels. Deflection calculations should be at least strength level, so </a:t>
            </a:r>
            <a:r>
              <a:rPr kumimoji="1" lang="el-GR" sz="1200" dirty="0" smtClean="0">
                <a:solidFill>
                  <a:schemeClr val="bg2"/>
                </a:solidFill>
                <a:latin typeface="Arial" panose="020B0604020202020204" pitchFamily="34" charset="0"/>
                <a:cs typeface="Arial" panose="020B0604020202020204" pitchFamily="34" charset="0"/>
              </a:rPr>
              <a:t>Δ</a:t>
            </a:r>
            <a:r>
              <a:rPr kumimoji="1" lang="en-US" sz="1200" baseline="-25000" dirty="0" smtClean="0">
                <a:solidFill>
                  <a:schemeClr val="bg2"/>
                </a:solidFill>
                <a:latin typeface="Arial" panose="020B0604020202020204" pitchFamily="34" charset="0"/>
                <a:cs typeface="Arial" panose="020B0604020202020204" pitchFamily="34" charset="0"/>
              </a:rPr>
              <a:t>elongation</a:t>
            </a:r>
            <a:r>
              <a:rPr kumimoji="1" lang="en-US" sz="1200" dirty="0" smtClean="0">
                <a:solidFill>
                  <a:schemeClr val="bg2"/>
                </a:solidFill>
                <a:latin typeface="Arial" panose="020B0604020202020204" pitchFamily="34" charset="0"/>
                <a:cs typeface="Arial" panose="020B0604020202020204" pitchFamily="34" charset="0"/>
              </a:rPr>
              <a:t> is at strength level.    ** </a:t>
            </a:r>
            <a:r>
              <a:rPr kumimoji="1" lang="en-US" sz="1200" dirty="0" err="1" smtClean="0">
                <a:solidFill>
                  <a:schemeClr val="bg2"/>
                </a:solidFill>
                <a:latin typeface="Georgia" panose="02040502050405020303" pitchFamily="18" charset="0"/>
                <a:cs typeface="Arial" panose="020B0604020202020204" pitchFamily="34" charset="0"/>
              </a:rPr>
              <a:t>D</a:t>
            </a:r>
            <a:r>
              <a:rPr kumimoji="1" lang="en-US" sz="1200" baseline="-25000" dirty="0" err="1" smtClean="0">
                <a:solidFill>
                  <a:schemeClr val="bg2"/>
                </a:solidFill>
                <a:latin typeface="Georgia" panose="02040502050405020303" pitchFamily="18" charset="0"/>
                <a:cs typeface="Arial" panose="020B0604020202020204" pitchFamily="34" charset="0"/>
              </a:rPr>
              <a:t>rod</a:t>
            </a:r>
            <a:r>
              <a:rPr kumimoji="1" lang="en-US" sz="1200" dirty="0" smtClean="0">
                <a:solidFill>
                  <a:schemeClr val="bg2"/>
                </a:solidFill>
                <a:latin typeface="Georgia" panose="02040502050405020303" pitchFamily="18" charset="0"/>
                <a:cs typeface="Arial" panose="020B0604020202020204" pitchFamily="34" charset="0"/>
              </a:rPr>
              <a:t> = </a:t>
            </a:r>
            <a:r>
              <a:rPr kumimoji="1" lang="en-US" sz="1200" dirty="0" err="1" smtClean="0">
                <a:solidFill>
                  <a:schemeClr val="bg2"/>
                </a:solidFill>
                <a:latin typeface="Georgia" panose="02040502050405020303" pitchFamily="18" charset="0"/>
                <a:cs typeface="Arial" panose="020B0604020202020204" pitchFamily="34" charset="0"/>
              </a:rPr>
              <a:t>P</a:t>
            </a:r>
            <a:r>
              <a:rPr kumimoji="1" lang="en-US" sz="1200" baseline="-25000" dirty="0" err="1" smtClean="0">
                <a:solidFill>
                  <a:schemeClr val="bg2"/>
                </a:solidFill>
                <a:latin typeface="Georgia" panose="02040502050405020303" pitchFamily="18" charset="0"/>
                <a:cs typeface="Arial" panose="020B0604020202020204" pitchFamily="34" charset="0"/>
              </a:rPr>
              <a:t>u</a:t>
            </a:r>
            <a:r>
              <a:rPr kumimoji="1" lang="en-US" sz="1200" dirty="0" err="1" smtClean="0">
                <a:solidFill>
                  <a:schemeClr val="bg2"/>
                </a:solidFill>
                <a:latin typeface="Georgia" panose="02040502050405020303" pitchFamily="18" charset="0"/>
                <a:cs typeface="Arial" panose="020B0604020202020204" pitchFamily="34" charset="0"/>
              </a:rPr>
              <a:t>L</a:t>
            </a:r>
            <a:r>
              <a:rPr kumimoji="1" lang="en-US" sz="1200" dirty="0" smtClean="0">
                <a:solidFill>
                  <a:schemeClr val="bg2"/>
                </a:solidFill>
                <a:latin typeface="Georgia" panose="02040502050405020303" pitchFamily="18" charset="0"/>
                <a:cs typeface="Arial" panose="020B0604020202020204" pitchFamily="34" charset="0"/>
              </a:rPr>
              <a:t>/</a:t>
            </a:r>
            <a:r>
              <a:rPr kumimoji="1" lang="en-US" sz="1200" dirty="0" err="1" smtClean="0">
                <a:solidFill>
                  <a:schemeClr val="bg2"/>
                </a:solidFill>
                <a:latin typeface="Georgia" panose="02040502050405020303" pitchFamily="18" charset="0"/>
                <a:cs typeface="Arial" panose="020B0604020202020204" pitchFamily="34" charset="0"/>
              </a:rPr>
              <a:t>A</a:t>
            </a:r>
            <a:r>
              <a:rPr kumimoji="1" lang="en-US" sz="1200" baseline="-25000" dirty="0" err="1" smtClean="0">
                <a:solidFill>
                  <a:schemeClr val="bg2"/>
                </a:solidFill>
                <a:latin typeface="Georgia" panose="02040502050405020303" pitchFamily="18" charset="0"/>
                <a:cs typeface="Arial" panose="020B0604020202020204" pitchFamily="34" charset="0"/>
              </a:rPr>
              <a:t>e</a:t>
            </a:r>
            <a:r>
              <a:rPr kumimoji="1" lang="en-US" sz="1200" dirty="0" err="1" smtClean="0">
                <a:solidFill>
                  <a:schemeClr val="bg2"/>
                </a:solidFill>
                <a:latin typeface="Georgia" panose="02040502050405020303" pitchFamily="18" charset="0"/>
                <a:cs typeface="Arial" panose="020B0604020202020204" pitchFamily="34" charset="0"/>
              </a:rPr>
              <a:t>E</a:t>
            </a:r>
            <a:endParaRPr kumimoji="1" lang="en-US" sz="1200" dirty="0">
              <a:solidFill>
                <a:schemeClr val="bg2"/>
              </a:solidFill>
              <a:latin typeface="Georgia" panose="02040502050405020303" pitchFamily="18" charset="0"/>
              <a:cs typeface="Arial" panose="020B0604020202020204" pitchFamily="34" charset="0"/>
            </a:endParaRPr>
          </a:p>
        </p:txBody>
      </p:sp>
      <p:sp>
        <p:nvSpPr>
          <p:cNvPr id="10" name="TextBox 9"/>
          <p:cNvSpPr txBox="1"/>
          <p:nvPr/>
        </p:nvSpPr>
        <p:spPr bwMode="auto">
          <a:xfrm>
            <a:off x="6827441" y="6400800"/>
            <a:ext cx="184665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91440" rIns="0" bIns="0" rtlCol="0">
            <a:spAutoFit/>
          </a:bodyPr>
          <a:lstStyle/>
          <a:p>
            <a:pPr algn="r"/>
            <a:r>
              <a:rPr kumimoji="1" lang="en-US" sz="1200" dirty="0" smtClean="0">
                <a:solidFill>
                  <a:schemeClr val="accent5"/>
                </a:solidFill>
                <a:latin typeface="Arial" panose="020B0604020202020204" pitchFamily="34" charset="0"/>
                <a:cs typeface="Arial" panose="020B0604020202020204" pitchFamily="34" charset="0"/>
              </a:rPr>
              <a:t>DESIGN EXAMPLE SLIDE</a:t>
            </a:r>
            <a:endParaRPr kumimoji="1" lang="en-US" sz="1200" dirty="0">
              <a:solidFill>
                <a:schemeClr val="accent5"/>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1115704913"/>
      </p:ext>
    </p:extLst>
  </p:cSld>
  <p:clrMapOvr>
    <a:masterClrMapping/>
  </p:clrMapOvr>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Holdown</a:t>
            </a:r>
            <a:r>
              <a:rPr lang="en-US" dirty="0"/>
              <a:t> </a:t>
            </a:r>
            <a:r>
              <a:rPr lang="en-US" dirty="0" smtClean="0"/>
              <a:t>&amp; Rod Deflections, cont.</a:t>
            </a:r>
            <a:endParaRPr lang="en-US" dirty="0"/>
          </a:p>
        </p:txBody>
      </p:sp>
      <p:graphicFrame>
        <p:nvGraphicFramePr>
          <p:cNvPr id="7" name="Content Placeholder 6"/>
          <p:cNvGraphicFramePr>
            <a:graphicFrameLocks noGrp="1"/>
          </p:cNvGraphicFramePr>
          <p:nvPr>
            <p:ph idx="10"/>
            <p:extLst/>
          </p:nvPr>
        </p:nvGraphicFramePr>
        <p:xfrm>
          <a:off x="458788" y="2990850"/>
          <a:ext cx="8228012" cy="1483360"/>
        </p:xfrm>
        <a:graphic>
          <a:graphicData uri="http://schemas.openxmlformats.org/drawingml/2006/table">
            <a:tbl>
              <a:tblPr firstRow="1" bandRow="1">
                <a:tableStyleId>{68D230F3-CF80-4859-8CE7-A43EE81993B5}</a:tableStyleId>
              </a:tblPr>
              <a:tblGrid>
                <a:gridCol w="2057003">
                  <a:extLst>
                    <a:ext uri="{9D8B030D-6E8A-4147-A177-3AD203B41FA5}">
                      <a16:colId xmlns:a16="http://schemas.microsoft.com/office/drawing/2014/main" val="20000"/>
                    </a:ext>
                  </a:extLst>
                </a:gridCol>
                <a:gridCol w="2057003">
                  <a:extLst>
                    <a:ext uri="{9D8B030D-6E8A-4147-A177-3AD203B41FA5}">
                      <a16:colId xmlns:a16="http://schemas.microsoft.com/office/drawing/2014/main" val="20001"/>
                    </a:ext>
                  </a:extLst>
                </a:gridCol>
                <a:gridCol w="2057003">
                  <a:extLst>
                    <a:ext uri="{9D8B030D-6E8A-4147-A177-3AD203B41FA5}">
                      <a16:colId xmlns:a16="http://schemas.microsoft.com/office/drawing/2014/main" val="20002"/>
                    </a:ext>
                  </a:extLst>
                </a:gridCol>
                <a:gridCol w="2057003">
                  <a:extLst>
                    <a:ext uri="{9D8B030D-6E8A-4147-A177-3AD203B41FA5}">
                      <a16:colId xmlns:a16="http://schemas.microsoft.com/office/drawing/2014/main" val="20003"/>
                    </a:ext>
                  </a:extLst>
                </a:gridCol>
              </a:tblGrid>
              <a:tr h="370840">
                <a:tc>
                  <a:txBody>
                    <a:bodyPr/>
                    <a:lstStyle/>
                    <a:p>
                      <a:pPr algn="ctr"/>
                      <a:r>
                        <a:rPr lang="en-US" sz="1600" dirty="0" smtClean="0">
                          <a:solidFill>
                            <a:schemeClr val="bg2"/>
                          </a:solidFill>
                          <a:latin typeface="Georgia" panose="02040502050405020303" pitchFamily="18" charset="0"/>
                          <a:cs typeface="Arial" panose="020B0604020202020204" pitchFamily="34" charset="0"/>
                        </a:rPr>
                        <a:t>Level</a:t>
                      </a:r>
                      <a:endParaRPr lang="en-US" sz="1600" dirty="0">
                        <a:solidFill>
                          <a:schemeClr val="bg2"/>
                        </a:solidFill>
                        <a:latin typeface="Georgia" panose="02040502050405020303" pitchFamily="18" charset="0"/>
                        <a:cs typeface="Arial" panose="020B0604020202020204" pitchFamily="34"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l-GR" sz="1600" dirty="0" smtClean="0">
                          <a:solidFill>
                            <a:schemeClr val="bg2"/>
                          </a:solidFill>
                          <a:latin typeface="Georgia" panose="02040502050405020303" pitchFamily="18" charset="0"/>
                          <a:cs typeface="Arial" panose="020B0604020202020204" pitchFamily="34" charset="0"/>
                        </a:rPr>
                        <a:t>Δ</a:t>
                      </a:r>
                      <a:r>
                        <a:rPr lang="en-US" sz="1600" baseline="-25000" dirty="0" err="1" smtClean="0">
                          <a:solidFill>
                            <a:schemeClr val="bg2"/>
                          </a:solidFill>
                          <a:latin typeface="Georgia" panose="02040502050405020303" pitchFamily="18" charset="0"/>
                          <a:cs typeface="Arial" panose="020B0604020202020204" pitchFamily="34" charset="0"/>
                        </a:rPr>
                        <a:t>HD_Elongation</a:t>
                      </a:r>
                      <a:endParaRPr lang="en-US" sz="1600" dirty="0" smtClean="0">
                        <a:solidFill>
                          <a:schemeClr val="bg2"/>
                        </a:solidFill>
                        <a:latin typeface="Georgia" panose="02040502050405020303" pitchFamily="18" charset="0"/>
                        <a:cs typeface="Arial" panose="020B0604020202020204" pitchFamily="34"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l-GR" sz="1600" dirty="0" smtClean="0">
                          <a:solidFill>
                            <a:schemeClr val="bg2"/>
                          </a:solidFill>
                          <a:latin typeface="Georgia" panose="02040502050405020303" pitchFamily="18" charset="0"/>
                          <a:cs typeface="Arial" panose="020B0604020202020204" pitchFamily="34" charset="0"/>
                        </a:rPr>
                        <a:t>Δ</a:t>
                      </a:r>
                      <a:r>
                        <a:rPr lang="en-US" sz="1600" baseline="-25000" dirty="0" err="1" smtClean="0">
                          <a:solidFill>
                            <a:schemeClr val="bg2"/>
                          </a:solidFill>
                          <a:latin typeface="Georgia" panose="02040502050405020303" pitchFamily="18" charset="0"/>
                          <a:cs typeface="Arial" panose="020B0604020202020204" pitchFamily="34" charset="0"/>
                        </a:rPr>
                        <a:t>R_Elongation</a:t>
                      </a:r>
                      <a:endParaRPr lang="en-US" sz="1600" dirty="0" smtClean="0">
                        <a:solidFill>
                          <a:schemeClr val="bg2"/>
                        </a:solidFill>
                        <a:latin typeface="Georgia" panose="02040502050405020303" pitchFamily="18" charset="0"/>
                        <a:cs typeface="Arial" panose="020B0604020202020204" pitchFamily="34" charset="0"/>
                      </a:endParaRPr>
                    </a:p>
                  </a:txBody>
                  <a:tcPr/>
                </a:tc>
                <a:tc>
                  <a:txBody>
                    <a:bodyPr/>
                    <a:lstStyle/>
                    <a:p>
                      <a:pPr algn="ctr"/>
                      <a:r>
                        <a:rPr lang="el-GR" sz="1600" dirty="0" smtClean="0">
                          <a:solidFill>
                            <a:schemeClr val="bg2"/>
                          </a:solidFill>
                          <a:latin typeface="Georgia" panose="02040502050405020303" pitchFamily="18" charset="0"/>
                          <a:cs typeface="Arial" panose="020B0604020202020204" pitchFamily="34" charset="0"/>
                        </a:rPr>
                        <a:t>ΣΔ</a:t>
                      </a:r>
                      <a:r>
                        <a:rPr lang="en-US" sz="1600" baseline="-25000" dirty="0" smtClean="0">
                          <a:solidFill>
                            <a:schemeClr val="bg2"/>
                          </a:solidFill>
                          <a:latin typeface="Georgia" panose="02040502050405020303" pitchFamily="18" charset="0"/>
                          <a:cs typeface="Arial" panose="020B0604020202020204" pitchFamily="34" charset="0"/>
                        </a:rPr>
                        <a:t>Elongation</a:t>
                      </a:r>
                      <a:endParaRPr lang="en-US" sz="1600" dirty="0">
                        <a:solidFill>
                          <a:schemeClr val="bg2"/>
                        </a:solidFill>
                        <a:latin typeface="Georgia" panose="02040502050405020303" pitchFamily="18" charset="0"/>
                        <a:cs typeface="Arial" panose="020B0604020202020204" pitchFamily="34" charset="0"/>
                      </a:endParaRPr>
                    </a:p>
                  </a:txBody>
                  <a:tcPr/>
                </a:tc>
                <a:extLst>
                  <a:ext uri="{0D108BD9-81ED-4DB2-BD59-A6C34878D82A}">
                    <a16:rowId xmlns:a16="http://schemas.microsoft.com/office/drawing/2014/main" val="10000"/>
                  </a:ext>
                </a:extLst>
              </a:tr>
              <a:tr h="370840">
                <a:tc>
                  <a:txBody>
                    <a:bodyPr/>
                    <a:lstStyle/>
                    <a:p>
                      <a:pPr algn="ctr"/>
                      <a:r>
                        <a:rPr lang="en-US" sz="1600" dirty="0" smtClean="0">
                          <a:solidFill>
                            <a:schemeClr val="bg2"/>
                          </a:solidFill>
                          <a:latin typeface="Georgia" panose="02040502050405020303" pitchFamily="18" charset="0"/>
                          <a:cs typeface="Arial" panose="020B0604020202020204" pitchFamily="34" charset="0"/>
                        </a:rPr>
                        <a:t>3</a:t>
                      </a:r>
                      <a:r>
                        <a:rPr lang="en-US" sz="1600" baseline="30000" dirty="0" smtClean="0">
                          <a:solidFill>
                            <a:schemeClr val="bg2"/>
                          </a:solidFill>
                          <a:latin typeface="Georgia" panose="02040502050405020303" pitchFamily="18" charset="0"/>
                          <a:cs typeface="Arial" panose="020B0604020202020204" pitchFamily="34" charset="0"/>
                        </a:rPr>
                        <a:t>rd</a:t>
                      </a:r>
                      <a:endParaRPr lang="en-US" sz="1600" dirty="0">
                        <a:solidFill>
                          <a:schemeClr val="bg2"/>
                        </a:solidFill>
                        <a:latin typeface="Georgia" panose="02040502050405020303" pitchFamily="18" charset="0"/>
                        <a:cs typeface="Arial" panose="020B0604020202020204" pitchFamily="34" charset="0"/>
                      </a:endParaRPr>
                    </a:p>
                  </a:txBody>
                  <a:tcPr/>
                </a:tc>
                <a:tc>
                  <a:txBody>
                    <a:bodyPr/>
                    <a:lstStyle/>
                    <a:p>
                      <a:pPr algn="ctr"/>
                      <a:r>
                        <a:rPr lang="en-US" sz="1600" dirty="0" smtClean="0">
                          <a:solidFill>
                            <a:schemeClr val="bg2"/>
                          </a:solidFill>
                          <a:latin typeface="Georgia" panose="02040502050405020303" pitchFamily="18" charset="0"/>
                          <a:cs typeface="Arial" panose="020B0604020202020204" pitchFamily="34" charset="0"/>
                        </a:rPr>
                        <a:t>0.147”</a:t>
                      </a:r>
                      <a:endParaRPr lang="en-US" sz="160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r>
                        <a:rPr lang="en-US" sz="1600" dirty="0" smtClean="0">
                          <a:solidFill>
                            <a:schemeClr val="bg2"/>
                          </a:solidFill>
                          <a:latin typeface="Georgia" panose="02040502050405020303" pitchFamily="18" charset="0"/>
                          <a:cs typeface="Arial" panose="020B0604020202020204" pitchFamily="34" charset="0"/>
                        </a:rPr>
                        <a:t>0.012”</a:t>
                      </a:r>
                      <a:endParaRPr lang="en-US" sz="160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r>
                        <a:rPr lang="en-US" sz="1600" dirty="0" smtClean="0">
                          <a:solidFill>
                            <a:schemeClr val="bg2"/>
                          </a:solidFill>
                          <a:latin typeface="Georgia" panose="02040502050405020303" pitchFamily="18" charset="0"/>
                          <a:cs typeface="Arial" panose="020B0604020202020204" pitchFamily="34" charset="0"/>
                        </a:rPr>
                        <a:t>0.159”</a:t>
                      </a:r>
                      <a:endParaRPr lang="en-US" sz="1600" dirty="0">
                        <a:solidFill>
                          <a:schemeClr val="bg2"/>
                        </a:solidFill>
                        <a:latin typeface="Georgia" panose="02040502050405020303" pitchFamily="18" charset="0"/>
                        <a:cs typeface="Arial" panose="020B0604020202020204" pitchFamily="34" charset="0"/>
                      </a:endParaRPr>
                    </a:p>
                  </a:txBody>
                  <a:tcPr/>
                </a:tc>
                <a:extLst>
                  <a:ext uri="{0D108BD9-81ED-4DB2-BD59-A6C34878D82A}">
                    <a16:rowId xmlns:a16="http://schemas.microsoft.com/office/drawing/2014/main" val="10001"/>
                  </a:ext>
                </a:extLst>
              </a:tr>
              <a:tr h="370840">
                <a:tc>
                  <a:txBody>
                    <a:bodyPr/>
                    <a:lstStyle/>
                    <a:p>
                      <a:pPr algn="ctr"/>
                      <a:r>
                        <a:rPr lang="en-US" sz="1600" dirty="0" smtClean="0">
                          <a:solidFill>
                            <a:schemeClr val="bg2"/>
                          </a:solidFill>
                          <a:latin typeface="Georgia" panose="02040502050405020303" pitchFamily="18" charset="0"/>
                          <a:cs typeface="Arial" panose="020B0604020202020204" pitchFamily="34" charset="0"/>
                        </a:rPr>
                        <a:t>2</a:t>
                      </a:r>
                      <a:r>
                        <a:rPr lang="en-US" sz="1600" baseline="30000" dirty="0" smtClean="0">
                          <a:solidFill>
                            <a:schemeClr val="bg2"/>
                          </a:solidFill>
                          <a:latin typeface="Georgia" panose="02040502050405020303" pitchFamily="18" charset="0"/>
                          <a:cs typeface="Arial" panose="020B0604020202020204" pitchFamily="34" charset="0"/>
                        </a:rPr>
                        <a:t>nd</a:t>
                      </a:r>
                      <a:endParaRPr lang="en-US" sz="1600" dirty="0">
                        <a:solidFill>
                          <a:schemeClr val="bg2"/>
                        </a:solidFill>
                        <a:latin typeface="Georgia" panose="02040502050405020303" pitchFamily="18" charset="0"/>
                        <a:cs typeface="Arial" panose="020B0604020202020204" pitchFamily="34" charset="0"/>
                      </a:endParaRPr>
                    </a:p>
                  </a:txBody>
                  <a:tcPr/>
                </a:tc>
                <a:tc>
                  <a:txBody>
                    <a:bodyPr/>
                    <a:lstStyle/>
                    <a:p>
                      <a:pPr algn="ctr"/>
                      <a:r>
                        <a:rPr lang="en-US" sz="1600" dirty="0" smtClean="0">
                          <a:solidFill>
                            <a:schemeClr val="bg2"/>
                          </a:solidFill>
                          <a:latin typeface="Georgia" panose="02040502050405020303" pitchFamily="18" charset="0"/>
                          <a:cs typeface="Arial" panose="020B0604020202020204" pitchFamily="34" charset="0"/>
                        </a:rPr>
                        <a:t>0.141”</a:t>
                      </a:r>
                      <a:endParaRPr lang="en-US" sz="160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r>
                        <a:rPr lang="en-US" sz="1600" dirty="0" smtClean="0">
                          <a:solidFill>
                            <a:schemeClr val="bg2"/>
                          </a:solidFill>
                          <a:latin typeface="Georgia" panose="02040502050405020303" pitchFamily="18" charset="0"/>
                          <a:cs typeface="Arial" panose="020B0604020202020204" pitchFamily="34" charset="0"/>
                        </a:rPr>
                        <a:t>0.038”</a:t>
                      </a:r>
                      <a:endParaRPr lang="en-US" sz="160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r>
                        <a:rPr lang="en-US" sz="1600" dirty="0" smtClean="0">
                          <a:solidFill>
                            <a:schemeClr val="bg2"/>
                          </a:solidFill>
                          <a:latin typeface="Georgia" panose="02040502050405020303" pitchFamily="18" charset="0"/>
                          <a:cs typeface="Arial" panose="020B0604020202020204" pitchFamily="34" charset="0"/>
                        </a:rPr>
                        <a:t>0.179”</a:t>
                      </a:r>
                      <a:endParaRPr lang="en-US" sz="1600" dirty="0">
                        <a:solidFill>
                          <a:schemeClr val="bg2"/>
                        </a:solidFill>
                        <a:latin typeface="Georgia" panose="02040502050405020303" pitchFamily="18" charset="0"/>
                        <a:cs typeface="Arial" panose="020B0604020202020204" pitchFamily="34" charset="0"/>
                      </a:endParaRPr>
                    </a:p>
                  </a:txBody>
                  <a:tcPr/>
                </a:tc>
                <a:extLst>
                  <a:ext uri="{0D108BD9-81ED-4DB2-BD59-A6C34878D82A}">
                    <a16:rowId xmlns:a16="http://schemas.microsoft.com/office/drawing/2014/main" val="10002"/>
                  </a:ext>
                </a:extLst>
              </a:tr>
              <a:tr h="370840">
                <a:tc>
                  <a:txBody>
                    <a:bodyPr/>
                    <a:lstStyle/>
                    <a:p>
                      <a:pPr algn="ctr"/>
                      <a:r>
                        <a:rPr lang="en-US" sz="1600" dirty="0" smtClean="0">
                          <a:solidFill>
                            <a:schemeClr val="bg2"/>
                          </a:solidFill>
                          <a:latin typeface="Georgia" panose="02040502050405020303" pitchFamily="18" charset="0"/>
                          <a:cs typeface="Arial" panose="020B0604020202020204" pitchFamily="34" charset="0"/>
                        </a:rPr>
                        <a:t>1</a:t>
                      </a:r>
                      <a:r>
                        <a:rPr lang="en-US" sz="1600" baseline="30000" dirty="0" smtClean="0">
                          <a:solidFill>
                            <a:schemeClr val="bg2"/>
                          </a:solidFill>
                          <a:latin typeface="Georgia" panose="02040502050405020303" pitchFamily="18" charset="0"/>
                          <a:cs typeface="Arial" panose="020B0604020202020204" pitchFamily="34" charset="0"/>
                        </a:rPr>
                        <a:t>st</a:t>
                      </a:r>
                      <a:endParaRPr lang="en-US" sz="1600" dirty="0">
                        <a:solidFill>
                          <a:schemeClr val="bg2"/>
                        </a:solidFill>
                        <a:latin typeface="Georgia" panose="02040502050405020303" pitchFamily="18" charset="0"/>
                        <a:cs typeface="Arial" panose="020B0604020202020204" pitchFamily="34" charset="0"/>
                      </a:endParaRPr>
                    </a:p>
                  </a:txBody>
                  <a:tcPr/>
                </a:tc>
                <a:tc>
                  <a:txBody>
                    <a:bodyPr/>
                    <a:lstStyle/>
                    <a:p>
                      <a:pPr algn="ctr"/>
                      <a:r>
                        <a:rPr lang="en-US" sz="1600" dirty="0" smtClean="0">
                          <a:solidFill>
                            <a:schemeClr val="bg2"/>
                          </a:solidFill>
                          <a:latin typeface="Georgia" panose="02040502050405020303" pitchFamily="18" charset="0"/>
                          <a:cs typeface="Arial" panose="020B0604020202020204" pitchFamily="34" charset="0"/>
                        </a:rPr>
                        <a:t>0.180”</a:t>
                      </a:r>
                      <a:endParaRPr lang="en-US" sz="160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r>
                        <a:rPr lang="en-US" sz="1600" dirty="0" smtClean="0">
                          <a:solidFill>
                            <a:schemeClr val="bg2"/>
                          </a:solidFill>
                          <a:latin typeface="Georgia" panose="02040502050405020303" pitchFamily="18" charset="0"/>
                          <a:cs typeface="Arial" panose="020B0604020202020204" pitchFamily="34" charset="0"/>
                        </a:rPr>
                        <a:t>-</a:t>
                      </a:r>
                      <a:endParaRPr lang="en-US" sz="1600" dirty="0">
                        <a:solidFill>
                          <a:schemeClr val="bg2"/>
                        </a:solidFill>
                        <a:latin typeface="Georgia" panose="02040502050405020303" pitchFamily="18" charset="0"/>
                        <a:cs typeface="Arial" panose="020B0604020202020204" pitchFamily="34" charset="0"/>
                      </a:endParaRPr>
                    </a:p>
                  </a:txBody>
                  <a:tcPr/>
                </a:tc>
                <a:tc>
                  <a:txBody>
                    <a:bodyPr/>
                    <a:lstStyle/>
                    <a:p>
                      <a:pPr algn="ctr"/>
                      <a:r>
                        <a:rPr lang="en-US" sz="1600" dirty="0" smtClean="0">
                          <a:solidFill>
                            <a:schemeClr val="bg2"/>
                          </a:solidFill>
                          <a:latin typeface="Georgia" panose="02040502050405020303" pitchFamily="18" charset="0"/>
                          <a:cs typeface="Arial" panose="020B0604020202020204" pitchFamily="34" charset="0"/>
                        </a:rPr>
                        <a:t>0.180”</a:t>
                      </a:r>
                      <a:endParaRPr lang="en-US" sz="1600" dirty="0">
                        <a:solidFill>
                          <a:schemeClr val="bg2"/>
                        </a:solidFill>
                        <a:latin typeface="Georgia" panose="02040502050405020303" pitchFamily="18" charset="0"/>
                        <a:cs typeface="Arial" panose="020B0604020202020204" pitchFamily="34" charset="0"/>
                      </a:endParaRPr>
                    </a:p>
                  </a:txBody>
                  <a:tcPr/>
                </a:tc>
                <a:extLst>
                  <a:ext uri="{0D108BD9-81ED-4DB2-BD59-A6C34878D82A}">
                    <a16:rowId xmlns:a16="http://schemas.microsoft.com/office/drawing/2014/main" val="10003"/>
                  </a:ext>
                </a:extLst>
              </a:tr>
            </a:tbl>
          </a:graphicData>
        </a:graphic>
      </p:graphicFrame>
      <p:sp>
        <p:nvSpPr>
          <p:cNvPr id="8" name="Rectangle 7"/>
          <p:cNvSpPr/>
          <p:nvPr/>
        </p:nvSpPr>
        <p:spPr>
          <a:xfrm>
            <a:off x="2555623" y="2415783"/>
            <a:ext cx="4026743" cy="276999"/>
          </a:xfrm>
          <a:prstGeom prst="rect">
            <a:avLst/>
          </a:prstGeom>
        </p:spPr>
        <p:txBody>
          <a:bodyPr wrap="none" lIns="0" tIns="0" rIns="0" bIns="0">
            <a:spAutoFit/>
          </a:bodyPr>
          <a:lstStyle/>
          <a:p>
            <a:pPr algn="ctr"/>
            <a:r>
              <a:rPr lang="en-US"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Sum of Holdown &amp; Rod Elongations</a:t>
            </a:r>
            <a:endParaRPr lang="en-US"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endParaRPr>
          </a:p>
        </p:txBody>
      </p:sp>
      <p:sp>
        <p:nvSpPr>
          <p:cNvPr id="5" name="TextBox 4"/>
          <p:cNvSpPr txBox="1"/>
          <p:nvPr/>
        </p:nvSpPr>
        <p:spPr bwMode="auto">
          <a:xfrm>
            <a:off x="6827441" y="6400800"/>
            <a:ext cx="184665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91440" rIns="0" bIns="0" rtlCol="0">
            <a:spAutoFit/>
          </a:bodyPr>
          <a:lstStyle/>
          <a:p>
            <a:pPr algn="r"/>
            <a:r>
              <a:rPr kumimoji="1" lang="en-US" sz="1200" dirty="0" smtClean="0">
                <a:solidFill>
                  <a:schemeClr val="accent5"/>
                </a:solidFill>
                <a:latin typeface="Arial" panose="020B0604020202020204" pitchFamily="34" charset="0"/>
                <a:cs typeface="Arial" panose="020B0604020202020204" pitchFamily="34" charset="0"/>
              </a:rPr>
              <a:t>DESIGN EXAMPLE SLIDE</a:t>
            </a:r>
            <a:endParaRPr kumimoji="1" lang="en-US" sz="1200" dirty="0">
              <a:solidFill>
                <a:schemeClr val="accent5"/>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2674132016"/>
      </p:ext>
    </p:extLst>
  </p:cSld>
  <p:clrMapOvr>
    <a:masterClrMapping/>
  </p:clrMapOvr>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Wood Shrinkage</a:t>
            </a:r>
            <a:endParaRPr lang="en-US" dirty="0"/>
          </a:p>
        </p:txBody>
      </p:sp>
      <p:graphicFrame>
        <p:nvGraphicFramePr>
          <p:cNvPr id="9" name="Content Placeholder 8"/>
          <p:cNvGraphicFramePr>
            <a:graphicFrameLocks noGrp="1"/>
          </p:cNvGraphicFramePr>
          <p:nvPr>
            <p:ph idx="1"/>
            <p:extLst/>
          </p:nvPr>
        </p:nvGraphicFramePr>
        <p:xfrm>
          <a:off x="458788" y="4350319"/>
          <a:ext cx="5210491" cy="1713548"/>
        </p:xfrm>
        <a:graphic>
          <a:graphicData uri="http://schemas.openxmlformats.org/drawingml/2006/table">
            <a:tbl>
              <a:tblPr firstRow="1" bandRow="1">
                <a:tableStyleId>{68D230F3-CF80-4859-8CE7-A43EE81993B5}</a:tableStyleId>
              </a:tblPr>
              <a:tblGrid>
                <a:gridCol w="872124">
                  <a:extLst>
                    <a:ext uri="{9D8B030D-6E8A-4147-A177-3AD203B41FA5}">
                      <a16:colId xmlns:a16="http://schemas.microsoft.com/office/drawing/2014/main" val="20000"/>
                    </a:ext>
                  </a:extLst>
                </a:gridCol>
                <a:gridCol w="890336">
                  <a:extLst>
                    <a:ext uri="{9D8B030D-6E8A-4147-A177-3AD203B41FA5}">
                      <a16:colId xmlns:a16="http://schemas.microsoft.com/office/drawing/2014/main" val="20001"/>
                    </a:ext>
                  </a:extLst>
                </a:gridCol>
                <a:gridCol w="1133155">
                  <a:extLst>
                    <a:ext uri="{9D8B030D-6E8A-4147-A177-3AD203B41FA5}">
                      <a16:colId xmlns:a16="http://schemas.microsoft.com/office/drawing/2014/main" val="20002"/>
                    </a:ext>
                  </a:extLst>
                </a:gridCol>
                <a:gridCol w="1133155">
                  <a:extLst>
                    <a:ext uri="{9D8B030D-6E8A-4147-A177-3AD203B41FA5}">
                      <a16:colId xmlns:a16="http://schemas.microsoft.com/office/drawing/2014/main" val="20003"/>
                    </a:ext>
                  </a:extLst>
                </a:gridCol>
                <a:gridCol w="1181721">
                  <a:extLst>
                    <a:ext uri="{9D8B030D-6E8A-4147-A177-3AD203B41FA5}">
                      <a16:colId xmlns:a16="http://schemas.microsoft.com/office/drawing/2014/main" val="20004"/>
                    </a:ext>
                  </a:extLst>
                </a:gridCol>
              </a:tblGrid>
              <a:tr h="653471">
                <a:tc>
                  <a:txBody>
                    <a:bodyPr/>
                    <a:lstStyle/>
                    <a:p>
                      <a:pPr algn="ctr"/>
                      <a:r>
                        <a:rPr lang="en-US" sz="1300" dirty="0" smtClean="0">
                          <a:solidFill>
                            <a:schemeClr val="bg2"/>
                          </a:solidFill>
                          <a:latin typeface="Georgia" panose="02040502050405020303" pitchFamily="18" charset="0"/>
                        </a:rPr>
                        <a:t>Level</a:t>
                      </a:r>
                      <a:endParaRPr lang="en-US" sz="1300" dirty="0">
                        <a:solidFill>
                          <a:schemeClr val="bg2"/>
                        </a:solidFill>
                        <a:latin typeface="Georgia" panose="02040502050405020303" pitchFamily="18" charset="0"/>
                      </a:endParaRPr>
                    </a:p>
                  </a:txBody>
                  <a:tcPr anchor="ctr"/>
                </a:tc>
                <a:tc>
                  <a:txBody>
                    <a:bodyPr/>
                    <a:lstStyle/>
                    <a:p>
                      <a:pPr algn="ctr"/>
                      <a:r>
                        <a:rPr lang="en-US" sz="1300" dirty="0" smtClean="0">
                          <a:solidFill>
                            <a:schemeClr val="bg2"/>
                          </a:solidFill>
                          <a:latin typeface="Georgia" panose="02040502050405020303" pitchFamily="18" charset="0"/>
                        </a:rPr>
                        <a:t>Plates</a:t>
                      </a:r>
                      <a:endParaRPr lang="en-US" sz="1300" dirty="0">
                        <a:solidFill>
                          <a:schemeClr val="bg2"/>
                        </a:solidFill>
                        <a:latin typeface="Georgia" panose="02040502050405020303" pitchFamily="18" charset="0"/>
                      </a:endParaRPr>
                    </a:p>
                  </a:txBody>
                  <a:tcPr anchor="ctr"/>
                </a:tc>
                <a:tc>
                  <a:txBody>
                    <a:bodyPr/>
                    <a:lstStyle/>
                    <a:p>
                      <a:pPr algn="ctr"/>
                      <a:r>
                        <a:rPr lang="en-US" sz="1300" dirty="0" smtClean="0">
                          <a:solidFill>
                            <a:schemeClr val="bg2"/>
                          </a:solidFill>
                          <a:latin typeface="Georgia" panose="02040502050405020303" pitchFamily="18" charset="0"/>
                        </a:rPr>
                        <a:t>Plate Shrinkage</a:t>
                      </a:r>
                      <a:endParaRPr lang="en-US" sz="1300" dirty="0">
                        <a:solidFill>
                          <a:schemeClr val="bg2"/>
                        </a:solidFill>
                        <a:latin typeface="Georgia" panose="02040502050405020303" pitchFamily="18" charset="0"/>
                      </a:endParaRPr>
                    </a:p>
                  </a:txBody>
                  <a:tcPr anchor="ctr"/>
                </a:tc>
                <a:tc>
                  <a:txBody>
                    <a:bodyPr/>
                    <a:lstStyle/>
                    <a:p>
                      <a:pPr algn="ctr"/>
                      <a:r>
                        <a:rPr lang="en-US" sz="1300" dirty="0" smtClean="0">
                          <a:solidFill>
                            <a:schemeClr val="bg2"/>
                          </a:solidFill>
                          <a:latin typeface="Georgia" panose="02040502050405020303" pitchFamily="18" charset="0"/>
                        </a:rPr>
                        <a:t>Joist</a:t>
                      </a:r>
                    </a:p>
                    <a:p>
                      <a:pPr algn="ctr"/>
                      <a:r>
                        <a:rPr lang="en-US" sz="1300" dirty="0" smtClean="0">
                          <a:solidFill>
                            <a:schemeClr val="bg2"/>
                          </a:solidFill>
                          <a:latin typeface="Georgia" panose="02040502050405020303" pitchFamily="18" charset="0"/>
                        </a:rPr>
                        <a:t>Shrinkage</a:t>
                      </a:r>
                      <a:endParaRPr lang="en-US" sz="1300" dirty="0">
                        <a:solidFill>
                          <a:schemeClr val="bg2"/>
                        </a:solidFill>
                        <a:latin typeface="Georgia" panose="02040502050405020303" pitchFamily="18" charset="0"/>
                      </a:endParaRPr>
                    </a:p>
                  </a:txBody>
                  <a:tcPr anchor="ctr"/>
                </a:tc>
                <a:tc>
                  <a:txBody>
                    <a:bodyPr/>
                    <a:lstStyle/>
                    <a:p>
                      <a:pPr algn="ctr"/>
                      <a:r>
                        <a:rPr lang="el-GR" sz="1300" dirty="0" smtClean="0">
                          <a:solidFill>
                            <a:schemeClr val="bg2"/>
                          </a:solidFill>
                          <a:latin typeface="Georgia" panose="02040502050405020303" pitchFamily="18" charset="0"/>
                        </a:rPr>
                        <a:t>Δ</a:t>
                      </a:r>
                      <a:r>
                        <a:rPr lang="en-US" sz="1300" baseline="-25000" dirty="0" smtClean="0">
                          <a:solidFill>
                            <a:schemeClr val="bg2"/>
                          </a:solidFill>
                          <a:latin typeface="Georgia" panose="02040502050405020303" pitchFamily="18" charset="0"/>
                        </a:rPr>
                        <a:t>shrinkage</a:t>
                      </a:r>
                      <a:endParaRPr lang="en-US" sz="1300" dirty="0">
                        <a:solidFill>
                          <a:schemeClr val="bg2"/>
                        </a:solidFill>
                        <a:latin typeface="Georgia" panose="02040502050405020303" pitchFamily="18" charset="0"/>
                      </a:endParaRPr>
                    </a:p>
                  </a:txBody>
                  <a:tcPr anchor="ctr"/>
                </a:tc>
                <a:extLst>
                  <a:ext uri="{0D108BD9-81ED-4DB2-BD59-A6C34878D82A}">
                    <a16:rowId xmlns:a16="http://schemas.microsoft.com/office/drawing/2014/main" val="10000"/>
                  </a:ext>
                </a:extLst>
              </a:tr>
              <a:tr h="353359">
                <a:tc>
                  <a:txBody>
                    <a:bodyPr/>
                    <a:lstStyle/>
                    <a:p>
                      <a:pPr algn="ctr"/>
                      <a:r>
                        <a:rPr lang="en-US" sz="1300" dirty="0" smtClean="0">
                          <a:solidFill>
                            <a:schemeClr val="bg2"/>
                          </a:solidFill>
                          <a:latin typeface="Georgia" panose="02040502050405020303" pitchFamily="18" charset="0"/>
                        </a:rPr>
                        <a:t>3</a:t>
                      </a:r>
                      <a:r>
                        <a:rPr lang="en-US" sz="1300" baseline="30000" dirty="0" smtClean="0">
                          <a:solidFill>
                            <a:schemeClr val="bg2"/>
                          </a:solidFill>
                          <a:latin typeface="Georgia" panose="02040502050405020303" pitchFamily="18" charset="0"/>
                        </a:rPr>
                        <a:t>rd</a:t>
                      </a:r>
                      <a:endParaRPr lang="en-US" sz="1300" dirty="0">
                        <a:solidFill>
                          <a:schemeClr val="bg2"/>
                        </a:solidFill>
                        <a:latin typeface="Georgia" panose="02040502050405020303" pitchFamily="18" charset="0"/>
                      </a:endParaRPr>
                    </a:p>
                  </a:txBody>
                  <a:tcPr anchor="ctr"/>
                </a:tc>
                <a:tc>
                  <a:txBody>
                    <a:bodyPr/>
                    <a:lstStyle/>
                    <a:p>
                      <a:pPr algn="ctr"/>
                      <a:r>
                        <a:rPr lang="en-US" sz="1300" dirty="0" smtClean="0">
                          <a:solidFill>
                            <a:schemeClr val="bg2"/>
                          </a:solidFill>
                          <a:latin typeface="Georgia" panose="02040502050405020303" pitchFamily="18" charset="0"/>
                        </a:rPr>
                        <a:t>2</a:t>
                      </a:r>
                      <a:endParaRPr lang="en-US" sz="1300" dirty="0">
                        <a:solidFill>
                          <a:schemeClr val="bg2"/>
                        </a:solidFill>
                        <a:latin typeface="Georgia" panose="02040502050405020303" pitchFamily="18" charset="0"/>
                      </a:endParaRPr>
                    </a:p>
                  </a:txBody>
                  <a:tcPr anchor="ctr"/>
                </a:tc>
                <a:tc>
                  <a:txBody>
                    <a:bodyPr/>
                    <a:lstStyle/>
                    <a:p>
                      <a:pPr algn="ctr"/>
                      <a:r>
                        <a:rPr lang="en-US" sz="1300" dirty="0" smtClean="0">
                          <a:solidFill>
                            <a:schemeClr val="bg2"/>
                          </a:solidFill>
                          <a:latin typeface="Georgia" panose="02040502050405020303" pitchFamily="18" charset="0"/>
                        </a:rPr>
                        <a:t>0.072”</a:t>
                      </a:r>
                      <a:endParaRPr lang="en-US" sz="1300" dirty="0">
                        <a:solidFill>
                          <a:schemeClr val="bg2"/>
                        </a:solidFill>
                        <a:latin typeface="Georgia" panose="02040502050405020303" pitchFamily="18" charset="0"/>
                      </a:endParaRPr>
                    </a:p>
                  </a:txBody>
                  <a:tcPr anchor="ctr"/>
                </a:tc>
                <a:tc>
                  <a:txBody>
                    <a:bodyPr/>
                    <a:lstStyle/>
                    <a:p>
                      <a:pPr algn="ctr"/>
                      <a:r>
                        <a:rPr lang="en-US" sz="1300" dirty="0" smtClean="0">
                          <a:solidFill>
                            <a:schemeClr val="bg2"/>
                          </a:solidFill>
                          <a:latin typeface="Georgia" panose="02040502050405020303" pitchFamily="18" charset="0"/>
                        </a:rPr>
                        <a:t>0</a:t>
                      </a:r>
                      <a:endParaRPr lang="en-US" sz="1300" dirty="0">
                        <a:solidFill>
                          <a:schemeClr val="bg2"/>
                        </a:solidFill>
                        <a:latin typeface="Georgia" panose="02040502050405020303" pitchFamily="18" charset="0"/>
                      </a:endParaRPr>
                    </a:p>
                  </a:txBody>
                  <a:tcPr anchor="ctr"/>
                </a:tc>
                <a:tc>
                  <a:txBody>
                    <a:bodyPr/>
                    <a:lstStyle/>
                    <a:p>
                      <a:pPr algn="ctr"/>
                      <a:r>
                        <a:rPr lang="en-US" sz="1300" dirty="0" smtClean="0">
                          <a:solidFill>
                            <a:schemeClr val="bg2"/>
                          </a:solidFill>
                          <a:latin typeface="Georgia" panose="02040502050405020303" pitchFamily="18" charset="0"/>
                        </a:rPr>
                        <a:t>0.072”</a:t>
                      </a:r>
                      <a:endParaRPr lang="en-US" sz="1300" dirty="0">
                        <a:solidFill>
                          <a:schemeClr val="bg2"/>
                        </a:solidFill>
                        <a:latin typeface="Georgia" panose="02040502050405020303" pitchFamily="18" charset="0"/>
                      </a:endParaRPr>
                    </a:p>
                  </a:txBody>
                  <a:tcPr anchor="ctr"/>
                </a:tc>
                <a:extLst>
                  <a:ext uri="{0D108BD9-81ED-4DB2-BD59-A6C34878D82A}">
                    <a16:rowId xmlns:a16="http://schemas.microsoft.com/office/drawing/2014/main" val="10001"/>
                  </a:ext>
                </a:extLst>
              </a:tr>
              <a:tr h="353359">
                <a:tc>
                  <a:txBody>
                    <a:bodyPr/>
                    <a:lstStyle/>
                    <a:p>
                      <a:pPr algn="ctr"/>
                      <a:r>
                        <a:rPr lang="en-US" sz="1300" dirty="0" smtClean="0">
                          <a:solidFill>
                            <a:schemeClr val="bg2"/>
                          </a:solidFill>
                          <a:latin typeface="Georgia" panose="02040502050405020303" pitchFamily="18" charset="0"/>
                        </a:rPr>
                        <a:t>2</a:t>
                      </a:r>
                      <a:r>
                        <a:rPr lang="en-US" sz="1300" baseline="30000" dirty="0" smtClean="0">
                          <a:solidFill>
                            <a:schemeClr val="bg2"/>
                          </a:solidFill>
                          <a:latin typeface="Georgia" panose="02040502050405020303" pitchFamily="18" charset="0"/>
                        </a:rPr>
                        <a:t>nd</a:t>
                      </a:r>
                      <a:endParaRPr lang="en-US" sz="1300" dirty="0">
                        <a:solidFill>
                          <a:schemeClr val="bg2"/>
                        </a:solidFill>
                        <a:latin typeface="Georgia" panose="02040502050405020303" pitchFamily="18" charset="0"/>
                      </a:endParaRPr>
                    </a:p>
                  </a:txBody>
                  <a:tcPr anchor="ctr"/>
                </a:tc>
                <a:tc>
                  <a:txBody>
                    <a:bodyPr/>
                    <a:lstStyle/>
                    <a:p>
                      <a:pPr algn="ctr"/>
                      <a:r>
                        <a:rPr lang="en-US" sz="1300" dirty="0" smtClean="0">
                          <a:solidFill>
                            <a:schemeClr val="bg2"/>
                          </a:solidFill>
                          <a:latin typeface="Georgia" panose="02040502050405020303" pitchFamily="18" charset="0"/>
                        </a:rPr>
                        <a:t>3</a:t>
                      </a:r>
                      <a:endParaRPr lang="en-US" sz="1300" dirty="0">
                        <a:solidFill>
                          <a:schemeClr val="bg2"/>
                        </a:solidFill>
                        <a:latin typeface="Georgia" panose="02040502050405020303" pitchFamily="18" charset="0"/>
                      </a:endParaRPr>
                    </a:p>
                  </a:txBody>
                  <a:tcPr anchor="ctr"/>
                </a:tc>
                <a:tc>
                  <a:txBody>
                    <a:bodyPr/>
                    <a:lstStyle/>
                    <a:p>
                      <a:pPr algn="ctr"/>
                      <a:r>
                        <a:rPr lang="en-US" sz="1300" dirty="0" smtClean="0">
                          <a:solidFill>
                            <a:schemeClr val="bg2"/>
                          </a:solidFill>
                          <a:latin typeface="Georgia" panose="02040502050405020303" pitchFamily="18" charset="0"/>
                        </a:rPr>
                        <a:t>0.108”</a:t>
                      </a:r>
                      <a:endParaRPr lang="en-US" sz="1300" dirty="0">
                        <a:solidFill>
                          <a:schemeClr val="bg2"/>
                        </a:solidFill>
                        <a:latin typeface="Georgia" panose="02040502050405020303" pitchFamily="18" charset="0"/>
                      </a:endParaRPr>
                    </a:p>
                  </a:txBody>
                  <a:tcPr anchor="ctr"/>
                </a:tc>
                <a:tc>
                  <a:txBody>
                    <a:bodyPr/>
                    <a:lstStyle/>
                    <a:p>
                      <a:pPr algn="ctr"/>
                      <a:r>
                        <a:rPr lang="en-US" sz="1300" dirty="0" smtClean="0">
                          <a:solidFill>
                            <a:schemeClr val="bg2"/>
                          </a:solidFill>
                          <a:latin typeface="Georgia" panose="02040502050405020303" pitchFamily="18" charset="0"/>
                        </a:rPr>
                        <a:t>0</a:t>
                      </a:r>
                      <a:endParaRPr lang="en-US" sz="1300" dirty="0">
                        <a:solidFill>
                          <a:schemeClr val="bg2"/>
                        </a:solidFill>
                        <a:latin typeface="Georgia" panose="02040502050405020303" pitchFamily="18" charset="0"/>
                      </a:endParaRPr>
                    </a:p>
                  </a:txBody>
                  <a:tcPr anchor="ctr"/>
                </a:tc>
                <a:tc>
                  <a:txBody>
                    <a:bodyPr/>
                    <a:lstStyle/>
                    <a:p>
                      <a:pPr algn="ctr"/>
                      <a:r>
                        <a:rPr lang="en-US" sz="1300" dirty="0" smtClean="0">
                          <a:solidFill>
                            <a:schemeClr val="bg2"/>
                          </a:solidFill>
                          <a:latin typeface="Georgia" panose="02040502050405020303" pitchFamily="18" charset="0"/>
                        </a:rPr>
                        <a:t>0.108”</a:t>
                      </a:r>
                      <a:endParaRPr lang="en-US" sz="1300" dirty="0">
                        <a:solidFill>
                          <a:schemeClr val="bg2"/>
                        </a:solidFill>
                        <a:latin typeface="Georgia" panose="02040502050405020303" pitchFamily="18" charset="0"/>
                      </a:endParaRPr>
                    </a:p>
                  </a:txBody>
                  <a:tcPr anchor="ctr"/>
                </a:tc>
                <a:extLst>
                  <a:ext uri="{0D108BD9-81ED-4DB2-BD59-A6C34878D82A}">
                    <a16:rowId xmlns:a16="http://schemas.microsoft.com/office/drawing/2014/main" val="10002"/>
                  </a:ext>
                </a:extLst>
              </a:tr>
              <a:tr h="353359">
                <a:tc>
                  <a:txBody>
                    <a:bodyPr/>
                    <a:lstStyle/>
                    <a:p>
                      <a:pPr algn="ctr"/>
                      <a:r>
                        <a:rPr lang="en-US" sz="1300" dirty="0" smtClean="0">
                          <a:solidFill>
                            <a:schemeClr val="bg2"/>
                          </a:solidFill>
                          <a:latin typeface="Georgia" panose="02040502050405020303" pitchFamily="18" charset="0"/>
                        </a:rPr>
                        <a:t>1</a:t>
                      </a:r>
                      <a:r>
                        <a:rPr lang="en-US" sz="1300" baseline="30000" dirty="0" smtClean="0">
                          <a:solidFill>
                            <a:schemeClr val="bg2"/>
                          </a:solidFill>
                          <a:latin typeface="Georgia" panose="02040502050405020303" pitchFamily="18" charset="0"/>
                        </a:rPr>
                        <a:t>st</a:t>
                      </a:r>
                      <a:endParaRPr lang="en-US" sz="1300" dirty="0">
                        <a:solidFill>
                          <a:schemeClr val="bg2"/>
                        </a:solidFill>
                        <a:latin typeface="Georgia" panose="02040502050405020303" pitchFamily="18" charset="0"/>
                      </a:endParaRPr>
                    </a:p>
                  </a:txBody>
                  <a:tcPr anchor="ctr"/>
                </a:tc>
                <a:tc>
                  <a:txBody>
                    <a:bodyPr/>
                    <a:lstStyle/>
                    <a:p>
                      <a:pPr algn="ctr"/>
                      <a:r>
                        <a:rPr lang="en-US" sz="1300" dirty="0" smtClean="0">
                          <a:solidFill>
                            <a:schemeClr val="bg2"/>
                          </a:solidFill>
                          <a:latin typeface="Georgia" panose="02040502050405020303" pitchFamily="18" charset="0"/>
                        </a:rPr>
                        <a:t>4</a:t>
                      </a:r>
                      <a:endParaRPr lang="en-US" sz="1300" dirty="0">
                        <a:solidFill>
                          <a:schemeClr val="bg2"/>
                        </a:solidFill>
                        <a:latin typeface="Georgia" panose="02040502050405020303" pitchFamily="18" charset="0"/>
                      </a:endParaRPr>
                    </a:p>
                  </a:txBody>
                  <a:tcPr anchor="ctr"/>
                </a:tc>
                <a:tc>
                  <a:txBody>
                    <a:bodyPr/>
                    <a:lstStyle/>
                    <a:p>
                      <a:pPr algn="ctr"/>
                      <a:r>
                        <a:rPr lang="en-US" sz="1300" dirty="0" smtClean="0">
                          <a:solidFill>
                            <a:schemeClr val="bg2"/>
                          </a:solidFill>
                          <a:latin typeface="Georgia" panose="02040502050405020303" pitchFamily="18" charset="0"/>
                        </a:rPr>
                        <a:t>0.144”</a:t>
                      </a:r>
                      <a:endParaRPr lang="en-US" sz="1300" dirty="0">
                        <a:solidFill>
                          <a:schemeClr val="bg2"/>
                        </a:solidFill>
                        <a:latin typeface="Georgia" panose="02040502050405020303" pitchFamily="18" charset="0"/>
                      </a:endParaRPr>
                    </a:p>
                  </a:txBody>
                  <a:tcPr anchor="ctr"/>
                </a:tc>
                <a:tc>
                  <a:txBody>
                    <a:bodyPr/>
                    <a:lstStyle/>
                    <a:p>
                      <a:pPr algn="ctr"/>
                      <a:r>
                        <a:rPr lang="en-US" sz="1300" dirty="0" smtClean="0">
                          <a:solidFill>
                            <a:schemeClr val="bg2"/>
                          </a:solidFill>
                          <a:latin typeface="Georgia" panose="02040502050405020303" pitchFamily="18" charset="0"/>
                        </a:rPr>
                        <a:t>0</a:t>
                      </a:r>
                      <a:endParaRPr lang="en-US" sz="1300" dirty="0">
                        <a:solidFill>
                          <a:schemeClr val="bg2"/>
                        </a:solidFill>
                        <a:latin typeface="Georgia" panose="02040502050405020303" pitchFamily="18" charset="0"/>
                      </a:endParaRPr>
                    </a:p>
                  </a:txBody>
                  <a:tcPr anchor="ctr"/>
                </a:tc>
                <a:tc>
                  <a:txBody>
                    <a:bodyPr/>
                    <a:lstStyle/>
                    <a:p>
                      <a:pPr algn="ctr"/>
                      <a:r>
                        <a:rPr lang="en-US" sz="1300" dirty="0" smtClean="0">
                          <a:solidFill>
                            <a:schemeClr val="bg2"/>
                          </a:solidFill>
                          <a:latin typeface="Georgia" panose="02040502050405020303" pitchFamily="18" charset="0"/>
                        </a:rPr>
                        <a:t>0.144”</a:t>
                      </a:r>
                      <a:endParaRPr lang="en-US" sz="1300" dirty="0">
                        <a:solidFill>
                          <a:schemeClr val="bg2"/>
                        </a:solidFill>
                        <a:latin typeface="Georgia" panose="02040502050405020303" pitchFamily="18" charset="0"/>
                      </a:endParaRPr>
                    </a:p>
                  </a:txBody>
                  <a:tcPr anchor="ctr"/>
                </a:tc>
                <a:extLst>
                  <a:ext uri="{0D108BD9-81ED-4DB2-BD59-A6C34878D82A}">
                    <a16:rowId xmlns:a16="http://schemas.microsoft.com/office/drawing/2014/main" val="10003"/>
                  </a:ext>
                </a:extLst>
              </a:tr>
            </a:tbl>
          </a:graphicData>
        </a:graphic>
      </p:graphicFrame>
      <p:sp>
        <p:nvSpPr>
          <p:cNvPr id="10" name="TextBox 9"/>
          <p:cNvSpPr txBox="1"/>
          <p:nvPr/>
        </p:nvSpPr>
        <p:spPr bwMode="auto">
          <a:xfrm>
            <a:off x="458788" y="1358900"/>
            <a:ext cx="4659312" cy="2862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29" tIns="45714" rIns="91429" bIns="45714" rtlCol="0">
            <a:spAutoFit/>
          </a:bodyPr>
          <a:lstStyle/>
          <a:p>
            <a:pPr algn="ctr"/>
            <a:r>
              <a:rPr kumimoji="1" lang="en-US"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From Breyer’s Design of Wood Structures, 6</a:t>
            </a:r>
            <a:r>
              <a:rPr kumimoji="1" lang="en-US" b="1" baseline="3000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th</a:t>
            </a:r>
            <a:r>
              <a:rPr kumimoji="1" lang="en-US"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 Ed. pg. 148</a:t>
            </a:r>
          </a:p>
          <a:p>
            <a:pPr algn="ctr"/>
            <a:endParaRPr kumimoji="1" lang="en-US" dirty="0">
              <a:solidFill>
                <a:schemeClr val="bg2"/>
              </a:solidFill>
              <a:latin typeface="Arial" panose="020B0604020202020204" pitchFamily="34" charset="0"/>
              <a:cs typeface="Arial" panose="020B0604020202020204" pitchFamily="34" charset="0"/>
            </a:endParaRPr>
          </a:p>
          <a:p>
            <a:pPr algn="ctr"/>
            <a:r>
              <a:rPr kumimoji="1" lang="en-US" dirty="0" smtClean="0">
                <a:solidFill>
                  <a:schemeClr val="bg2"/>
                </a:solidFill>
                <a:latin typeface="Georgia" panose="02040502050405020303" pitchFamily="18" charset="0"/>
                <a:cs typeface="Arial" panose="020B0604020202020204" pitchFamily="34" charset="0"/>
              </a:rPr>
              <a:t>Shrinkage (</a:t>
            </a:r>
            <a:r>
              <a:rPr kumimoji="1" lang="en-US" i="1" dirty="0" smtClean="0">
                <a:solidFill>
                  <a:schemeClr val="bg2"/>
                </a:solidFill>
                <a:latin typeface="Georgia" panose="02040502050405020303" pitchFamily="18" charset="0"/>
                <a:cs typeface="Arial" panose="020B0604020202020204" pitchFamily="34" charset="0"/>
              </a:rPr>
              <a:t>S</a:t>
            </a:r>
            <a:r>
              <a:rPr kumimoji="1" lang="en-US" dirty="0" smtClean="0">
                <a:solidFill>
                  <a:schemeClr val="bg2"/>
                </a:solidFill>
                <a:latin typeface="Georgia" panose="02040502050405020303" pitchFamily="18" charset="0"/>
                <a:cs typeface="Arial" panose="020B0604020202020204" pitchFamily="34" charset="0"/>
              </a:rPr>
              <a:t>) = (0.002)(</a:t>
            </a:r>
            <a:r>
              <a:rPr kumimoji="1" lang="en-US" i="1" dirty="0" smtClean="0">
                <a:solidFill>
                  <a:schemeClr val="bg2"/>
                </a:solidFill>
                <a:latin typeface="Georgia" panose="02040502050405020303" pitchFamily="18" charset="0"/>
                <a:cs typeface="Arial" panose="020B0604020202020204" pitchFamily="34" charset="0"/>
              </a:rPr>
              <a:t>d</a:t>
            </a:r>
            <a:r>
              <a:rPr kumimoji="1" lang="en-US" dirty="0" smtClean="0">
                <a:solidFill>
                  <a:schemeClr val="bg2"/>
                </a:solidFill>
                <a:latin typeface="Georgia" panose="02040502050405020303" pitchFamily="18" charset="0"/>
                <a:cs typeface="Arial" panose="020B0604020202020204" pitchFamily="34" charset="0"/>
              </a:rPr>
              <a:t>)(</a:t>
            </a:r>
            <a:r>
              <a:rPr kumimoji="1" lang="en-US" i="1" dirty="0" smtClean="0">
                <a:solidFill>
                  <a:schemeClr val="bg2"/>
                </a:solidFill>
                <a:latin typeface="Georgia" panose="02040502050405020303" pitchFamily="18" charset="0"/>
                <a:cs typeface="Arial" panose="020B0604020202020204" pitchFamily="34" charset="0"/>
              </a:rPr>
              <a:t>D</a:t>
            </a:r>
            <a:r>
              <a:rPr kumimoji="1" lang="en-US" i="1" baseline="-25000" dirty="0" smtClean="0">
                <a:solidFill>
                  <a:schemeClr val="bg2"/>
                </a:solidFill>
                <a:latin typeface="Georgia" panose="02040502050405020303" pitchFamily="18" charset="0"/>
                <a:cs typeface="Arial" panose="020B0604020202020204" pitchFamily="34" charset="0"/>
              </a:rPr>
              <a:t>MC</a:t>
            </a:r>
            <a:r>
              <a:rPr kumimoji="1" lang="en-US" dirty="0" smtClean="0">
                <a:solidFill>
                  <a:schemeClr val="bg2"/>
                </a:solidFill>
                <a:latin typeface="Georgia" panose="02040502050405020303" pitchFamily="18" charset="0"/>
                <a:cs typeface="Arial" panose="020B0604020202020204" pitchFamily="34" charset="0"/>
              </a:rPr>
              <a:t>)</a:t>
            </a:r>
          </a:p>
          <a:p>
            <a:pPr algn="ctr"/>
            <a:r>
              <a:rPr kumimoji="1" lang="en-US" dirty="0" smtClean="0">
                <a:solidFill>
                  <a:schemeClr val="bg2"/>
                </a:solidFill>
                <a:latin typeface="Arial" panose="020B0604020202020204" pitchFamily="34" charset="0"/>
                <a:cs typeface="Arial" panose="020B0604020202020204" pitchFamily="34" charset="0"/>
              </a:rPr>
              <a:t>Assume </a:t>
            </a:r>
            <a:r>
              <a:rPr kumimoji="1" lang="en-US" dirty="0" err="1" smtClean="0">
                <a:solidFill>
                  <a:schemeClr val="bg2"/>
                </a:solidFill>
                <a:latin typeface="Georgia" panose="02040502050405020303" pitchFamily="18" charset="0"/>
                <a:cs typeface="Arial" panose="020B0604020202020204" pitchFamily="34" charset="0"/>
              </a:rPr>
              <a:t>MC</a:t>
            </a:r>
            <a:r>
              <a:rPr kumimoji="1" lang="en-US" baseline="-25000" dirty="0" err="1" smtClean="0">
                <a:solidFill>
                  <a:schemeClr val="bg2"/>
                </a:solidFill>
                <a:latin typeface="Georgia" panose="02040502050405020303" pitchFamily="18" charset="0"/>
                <a:cs typeface="Arial" panose="020B0604020202020204" pitchFamily="34" charset="0"/>
              </a:rPr>
              <a:t>initial</a:t>
            </a:r>
            <a:r>
              <a:rPr kumimoji="1" lang="en-US" dirty="0" smtClean="0">
                <a:solidFill>
                  <a:schemeClr val="bg2"/>
                </a:solidFill>
                <a:latin typeface="Georgia" panose="02040502050405020303" pitchFamily="18" charset="0"/>
                <a:cs typeface="Arial" panose="020B0604020202020204" pitchFamily="34" charset="0"/>
              </a:rPr>
              <a:t> = 19% </a:t>
            </a:r>
            <a:r>
              <a:rPr kumimoji="1" lang="en-US" dirty="0" smtClean="0">
                <a:solidFill>
                  <a:schemeClr val="bg2"/>
                </a:solidFill>
                <a:latin typeface="Arial" panose="020B0604020202020204" pitchFamily="34" charset="0"/>
                <a:cs typeface="Arial" panose="020B0604020202020204" pitchFamily="34" charset="0"/>
              </a:rPr>
              <a:t>and </a:t>
            </a:r>
            <a:r>
              <a:rPr kumimoji="1" lang="en-US" dirty="0" err="1" smtClean="0">
                <a:solidFill>
                  <a:schemeClr val="bg2"/>
                </a:solidFill>
                <a:latin typeface="Georgia" panose="02040502050405020303" pitchFamily="18" charset="0"/>
                <a:cs typeface="Arial" panose="020B0604020202020204" pitchFamily="34" charset="0"/>
              </a:rPr>
              <a:t>MC</a:t>
            </a:r>
            <a:r>
              <a:rPr kumimoji="1" lang="en-US" baseline="-25000" dirty="0" err="1" smtClean="0">
                <a:solidFill>
                  <a:schemeClr val="bg2"/>
                </a:solidFill>
                <a:latin typeface="Georgia" panose="02040502050405020303" pitchFamily="18" charset="0"/>
                <a:cs typeface="Arial" panose="020B0604020202020204" pitchFamily="34" charset="0"/>
              </a:rPr>
              <a:t>final</a:t>
            </a:r>
            <a:r>
              <a:rPr kumimoji="1" lang="en-US" dirty="0" smtClean="0">
                <a:solidFill>
                  <a:schemeClr val="bg2"/>
                </a:solidFill>
                <a:latin typeface="Georgia" panose="02040502050405020303" pitchFamily="18" charset="0"/>
                <a:cs typeface="Arial" panose="020B0604020202020204" pitchFamily="34" charset="0"/>
              </a:rPr>
              <a:t> = 7%</a:t>
            </a:r>
          </a:p>
          <a:p>
            <a:pPr algn="ctr"/>
            <a:endParaRPr kumimoji="1" lang="en-US" dirty="0" smtClean="0">
              <a:solidFill>
                <a:schemeClr val="bg2"/>
              </a:solidFill>
              <a:latin typeface="Arial" panose="020B0604020202020204" pitchFamily="34" charset="0"/>
              <a:cs typeface="Arial" panose="020B0604020202020204" pitchFamily="34" charset="0"/>
            </a:endParaRPr>
          </a:p>
          <a:p>
            <a:pPr algn="ctr"/>
            <a:r>
              <a:rPr kumimoji="1" lang="en-US"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Shrinkage Calculations</a:t>
            </a:r>
          </a:p>
          <a:p>
            <a:pPr algn="ctr"/>
            <a:endParaRPr kumimoji="1" lang="en-US" dirty="0" smtClean="0">
              <a:solidFill>
                <a:schemeClr val="bg2"/>
              </a:solidFill>
              <a:latin typeface="Arial" panose="020B0604020202020204" pitchFamily="34" charset="0"/>
              <a:cs typeface="Arial" panose="020B0604020202020204" pitchFamily="34" charset="0"/>
            </a:endParaRPr>
          </a:p>
          <a:p>
            <a:pPr algn="ctr"/>
            <a:r>
              <a:rPr kumimoji="1" lang="en-US" dirty="0">
                <a:solidFill>
                  <a:schemeClr val="bg2"/>
                </a:solidFill>
                <a:latin typeface="Georgia" panose="02040502050405020303" pitchFamily="18" charset="0"/>
                <a:cs typeface="GENISO" panose="02000400000000000000" pitchFamily="2" charset="0"/>
              </a:rPr>
              <a:t>S</a:t>
            </a:r>
            <a:r>
              <a:rPr kumimoji="1" lang="en-US" baseline="-25000" dirty="0" smtClean="0">
                <a:solidFill>
                  <a:schemeClr val="bg2"/>
                </a:solidFill>
                <a:latin typeface="Georgia" panose="02040502050405020303" pitchFamily="18" charset="0"/>
                <a:cs typeface="GENISO" panose="02000400000000000000" pitchFamily="2" charset="0"/>
              </a:rPr>
              <a:t>2X-Plate</a:t>
            </a:r>
            <a:r>
              <a:rPr kumimoji="1" lang="en-US" dirty="0" smtClean="0">
                <a:solidFill>
                  <a:schemeClr val="bg2"/>
                </a:solidFill>
                <a:latin typeface="Georgia" panose="02040502050405020303" pitchFamily="18" charset="0"/>
                <a:cs typeface="GENISO" panose="02000400000000000000" pitchFamily="2" charset="0"/>
              </a:rPr>
              <a:t> = (0.002)(1.5)(19-7) = 0.036</a:t>
            </a:r>
          </a:p>
          <a:p>
            <a:pPr algn="ctr"/>
            <a:r>
              <a:rPr kumimoji="1" lang="en-US" dirty="0" smtClean="0">
                <a:solidFill>
                  <a:schemeClr val="bg2"/>
                </a:solidFill>
                <a:latin typeface="Georgia" panose="02040502050405020303" pitchFamily="18" charset="0"/>
                <a:cs typeface="GENISO" panose="02000400000000000000" pitchFamily="2" charset="0"/>
              </a:rPr>
              <a:t>S</a:t>
            </a:r>
            <a:r>
              <a:rPr kumimoji="1" lang="en-US" baseline="-25000" dirty="0" smtClean="0">
                <a:solidFill>
                  <a:schemeClr val="bg2"/>
                </a:solidFill>
                <a:latin typeface="Georgia" panose="02040502050405020303" pitchFamily="18" charset="0"/>
                <a:cs typeface="GENISO" panose="02000400000000000000" pitchFamily="2" charset="0"/>
              </a:rPr>
              <a:t>16” TJI</a:t>
            </a:r>
            <a:r>
              <a:rPr kumimoji="1" lang="en-US" dirty="0" smtClean="0">
                <a:solidFill>
                  <a:schemeClr val="bg2"/>
                </a:solidFill>
                <a:latin typeface="Georgia" panose="02040502050405020303" pitchFamily="18" charset="0"/>
                <a:cs typeface="GENISO" panose="02000400000000000000" pitchFamily="2" charset="0"/>
              </a:rPr>
              <a:t> = Resist Shrinkage per manufacture</a:t>
            </a:r>
            <a:endParaRPr kumimoji="1" lang="en-US" dirty="0">
              <a:solidFill>
                <a:schemeClr val="bg2"/>
              </a:solidFill>
              <a:latin typeface="Georgia" panose="02040502050405020303" pitchFamily="18" charset="0"/>
              <a:cs typeface="GENISO" panose="02000400000000000000" pitchFamily="2" charset="0"/>
            </a:endParaRPr>
          </a:p>
        </p:txBody>
      </p:sp>
      <p:sp>
        <p:nvSpPr>
          <p:cNvPr id="11" name="TextBox 10"/>
          <p:cNvSpPr txBox="1"/>
          <p:nvPr/>
        </p:nvSpPr>
        <p:spPr bwMode="auto">
          <a:xfrm>
            <a:off x="6827441" y="6400800"/>
            <a:ext cx="184665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91440" rIns="0" bIns="0" rtlCol="0">
            <a:spAutoFit/>
          </a:bodyPr>
          <a:lstStyle/>
          <a:p>
            <a:pPr algn="r"/>
            <a:r>
              <a:rPr kumimoji="1" lang="en-US" sz="1200" dirty="0" smtClean="0">
                <a:solidFill>
                  <a:schemeClr val="accent5"/>
                </a:solidFill>
                <a:latin typeface="Arial" panose="020B0604020202020204" pitchFamily="34" charset="0"/>
                <a:cs typeface="Arial" panose="020B0604020202020204" pitchFamily="34" charset="0"/>
              </a:rPr>
              <a:t>DESIGN EXAMPLE SLIDE</a:t>
            </a:r>
            <a:endParaRPr kumimoji="1" lang="en-US" sz="1200" dirty="0">
              <a:solidFill>
                <a:schemeClr val="accent5"/>
              </a:solidFill>
              <a:latin typeface="Arial" panose="020B0604020202020204" pitchFamily="34" charset="0"/>
              <a:cs typeface="Arial" panose="020B0604020202020204" pitchFamily="34" charset="0"/>
            </a:endParaRPr>
          </a:p>
        </p:txBody>
      </p:sp>
      <p:pic>
        <p:nvPicPr>
          <p:cNvPr id="17" name="Picture 119"/>
          <p:cNvPicPr>
            <a:picLocks noGrp="1" noChangeAspect="1" noChangeArrowheads="1"/>
          </p:cNvPicPr>
          <p:nvPr>
            <p:ph idx="10"/>
            <p:custDataLst>
              <p:tags r:id="rId2"/>
            </p:custDataLst>
          </p:nvPr>
        </p:nvPicPr>
        <p:blipFill>
          <a:blip r:embed="rId5">
            <a:extLst>
              <a:ext uri="{28A0092B-C50C-407E-A947-70E740481C1C}">
                <a14:useLocalDpi xmlns:a14="http://schemas.microsoft.com/office/drawing/2010/main" val="0"/>
              </a:ext>
            </a:extLst>
          </a:blip>
          <a:srcRect/>
          <a:stretch>
            <a:fillRect/>
          </a:stretch>
        </p:blipFill>
        <p:spPr bwMode="auto">
          <a:xfrm>
            <a:off x="7532846" y="1358900"/>
            <a:ext cx="1437164" cy="48558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Text Box 56"/>
          <p:cNvSpPr txBox="1">
            <a:spLocks noChangeAspect="1" noChangeArrowheads="1"/>
          </p:cNvSpPr>
          <p:nvPr/>
        </p:nvSpPr>
        <p:spPr bwMode="auto">
          <a:xfrm>
            <a:off x="6204585" y="1815356"/>
            <a:ext cx="149383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rgbClr val="4D4D4D"/>
                </a:solidFill>
                <a:latin typeface="Trebuchet MS" pitchFamily="34" charset="0"/>
                <a:cs typeface="Arial" charset="0"/>
              </a:defRPr>
            </a:lvl1pPr>
            <a:lvl2pPr marL="742950" indent="-285750" eaLnBrk="0" hangingPunct="0">
              <a:defRPr sz="1600">
                <a:solidFill>
                  <a:srgbClr val="4D4D4D"/>
                </a:solidFill>
                <a:latin typeface="Trebuchet MS" pitchFamily="34" charset="0"/>
                <a:cs typeface="Arial" charset="0"/>
              </a:defRPr>
            </a:lvl2pPr>
            <a:lvl3pPr marL="1143000" indent="-228600" eaLnBrk="0" hangingPunct="0">
              <a:defRPr sz="1600">
                <a:solidFill>
                  <a:srgbClr val="4D4D4D"/>
                </a:solidFill>
                <a:latin typeface="Trebuchet MS" pitchFamily="34" charset="0"/>
                <a:cs typeface="Arial" charset="0"/>
              </a:defRPr>
            </a:lvl3pPr>
            <a:lvl4pPr marL="1600200" indent="-228600" eaLnBrk="0" hangingPunct="0">
              <a:defRPr sz="1600">
                <a:solidFill>
                  <a:srgbClr val="4D4D4D"/>
                </a:solidFill>
                <a:latin typeface="Trebuchet MS" pitchFamily="34" charset="0"/>
                <a:cs typeface="Arial" charset="0"/>
              </a:defRPr>
            </a:lvl4pPr>
            <a:lvl5pPr marL="2057400" indent="-228600" eaLnBrk="0" hangingPunct="0">
              <a:defRPr sz="1600">
                <a:solidFill>
                  <a:srgbClr val="4D4D4D"/>
                </a:solidFill>
                <a:latin typeface="Trebuchet MS" pitchFamily="34" charset="0"/>
                <a:cs typeface="Arial" charset="0"/>
              </a:defRPr>
            </a:lvl5pPr>
            <a:lvl6pPr marL="2514600" indent="-228600" eaLnBrk="0" fontAlgn="base" hangingPunct="0">
              <a:spcBef>
                <a:spcPct val="0"/>
              </a:spcBef>
              <a:spcAft>
                <a:spcPct val="0"/>
              </a:spcAft>
              <a:defRPr sz="1600">
                <a:solidFill>
                  <a:srgbClr val="4D4D4D"/>
                </a:solidFill>
                <a:latin typeface="Trebuchet MS" pitchFamily="34" charset="0"/>
                <a:cs typeface="Arial" charset="0"/>
              </a:defRPr>
            </a:lvl6pPr>
            <a:lvl7pPr marL="2971800" indent="-228600" eaLnBrk="0" fontAlgn="base" hangingPunct="0">
              <a:spcBef>
                <a:spcPct val="0"/>
              </a:spcBef>
              <a:spcAft>
                <a:spcPct val="0"/>
              </a:spcAft>
              <a:defRPr sz="1600">
                <a:solidFill>
                  <a:srgbClr val="4D4D4D"/>
                </a:solidFill>
                <a:latin typeface="Trebuchet MS" pitchFamily="34" charset="0"/>
                <a:cs typeface="Arial" charset="0"/>
              </a:defRPr>
            </a:lvl7pPr>
            <a:lvl8pPr marL="3429000" indent="-228600" eaLnBrk="0" fontAlgn="base" hangingPunct="0">
              <a:spcBef>
                <a:spcPct val="0"/>
              </a:spcBef>
              <a:spcAft>
                <a:spcPct val="0"/>
              </a:spcAft>
              <a:defRPr sz="1600">
                <a:solidFill>
                  <a:srgbClr val="4D4D4D"/>
                </a:solidFill>
                <a:latin typeface="Trebuchet MS" pitchFamily="34" charset="0"/>
                <a:cs typeface="Arial" charset="0"/>
              </a:defRPr>
            </a:lvl8pPr>
            <a:lvl9pPr marL="3886200" indent="-228600" eaLnBrk="0" fontAlgn="base" hangingPunct="0">
              <a:spcBef>
                <a:spcPct val="0"/>
              </a:spcBef>
              <a:spcAft>
                <a:spcPct val="0"/>
              </a:spcAft>
              <a:defRPr sz="1600">
                <a:solidFill>
                  <a:srgbClr val="4D4D4D"/>
                </a:solidFill>
                <a:latin typeface="Trebuchet MS" pitchFamily="34" charset="0"/>
                <a:cs typeface="Arial" charset="0"/>
              </a:defRPr>
            </a:lvl9pPr>
          </a:lstStyle>
          <a:p>
            <a:pPr algn="r">
              <a:spcBef>
                <a:spcPct val="50000"/>
              </a:spcBef>
            </a:pPr>
            <a:r>
              <a:rPr lang="en-US" altLang="en-US" dirty="0">
                <a:solidFill>
                  <a:schemeClr val="bg2"/>
                </a:solidFill>
                <a:latin typeface="Arial" charset="0"/>
              </a:rPr>
              <a:t>3</a:t>
            </a:r>
            <a:r>
              <a:rPr lang="en-US" altLang="en-US" baseline="30000" dirty="0">
                <a:solidFill>
                  <a:schemeClr val="bg2"/>
                </a:solidFill>
                <a:latin typeface="Arial" charset="0"/>
              </a:rPr>
              <a:t>rd </a:t>
            </a:r>
            <a:r>
              <a:rPr lang="en-US" altLang="en-US" dirty="0">
                <a:solidFill>
                  <a:schemeClr val="bg2"/>
                </a:solidFill>
                <a:latin typeface="Arial" charset="0"/>
              </a:rPr>
              <a:t>(2 plates)</a:t>
            </a:r>
          </a:p>
        </p:txBody>
      </p:sp>
      <p:sp>
        <p:nvSpPr>
          <p:cNvPr id="19" name="Text Box 57"/>
          <p:cNvSpPr txBox="1">
            <a:spLocks noChangeAspect="1" noChangeArrowheads="1"/>
          </p:cNvSpPr>
          <p:nvPr/>
        </p:nvSpPr>
        <p:spPr bwMode="auto">
          <a:xfrm>
            <a:off x="6036310" y="2962048"/>
            <a:ext cx="1662113"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rgbClr val="4D4D4D"/>
                </a:solidFill>
                <a:latin typeface="Trebuchet MS" pitchFamily="34" charset="0"/>
                <a:cs typeface="Arial" charset="0"/>
              </a:defRPr>
            </a:lvl1pPr>
            <a:lvl2pPr marL="742950" indent="-285750" eaLnBrk="0" hangingPunct="0">
              <a:defRPr sz="1600">
                <a:solidFill>
                  <a:srgbClr val="4D4D4D"/>
                </a:solidFill>
                <a:latin typeface="Trebuchet MS" pitchFamily="34" charset="0"/>
                <a:cs typeface="Arial" charset="0"/>
              </a:defRPr>
            </a:lvl2pPr>
            <a:lvl3pPr marL="1143000" indent="-228600" eaLnBrk="0" hangingPunct="0">
              <a:defRPr sz="1600">
                <a:solidFill>
                  <a:srgbClr val="4D4D4D"/>
                </a:solidFill>
                <a:latin typeface="Trebuchet MS" pitchFamily="34" charset="0"/>
                <a:cs typeface="Arial" charset="0"/>
              </a:defRPr>
            </a:lvl3pPr>
            <a:lvl4pPr marL="1600200" indent="-228600" eaLnBrk="0" hangingPunct="0">
              <a:defRPr sz="1600">
                <a:solidFill>
                  <a:srgbClr val="4D4D4D"/>
                </a:solidFill>
                <a:latin typeface="Trebuchet MS" pitchFamily="34" charset="0"/>
                <a:cs typeface="Arial" charset="0"/>
              </a:defRPr>
            </a:lvl4pPr>
            <a:lvl5pPr marL="2057400" indent="-228600" eaLnBrk="0" hangingPunct="0">
              <a:defRPr sz="1600">
                <a:solidFill>
                  <a:srgbClr val="4D4D4D"/>
                </a:solidFill>
                <a:latin typeface="Trebuchet MS" pitchFamily="34" charset="0"/>
                <a:cs typeface="Arial" charset="0"/>
              </a:defRPr>
            </a:lvl5pPr>
            <a:lvl6pPr marL="2514600" indent="-228600" eaLnBrk="0" fontAlgn="base" hangingPunct="0">
              <a:spcBef>
                <a:spcPct val="0"/>
              </a:spcBef>
              <a:spcAft>
                <a:spcPct val="0"/>
              </a:spcAft>
              <a:defRPr sz="1600">
                <a:solidFill>
                  <a:srgbClr val="4D4D4D"/>
                </a:solidFill>
                <a:latin typeface="Trebuchet MS" pitchFamily="34" charset="0"/>
                <a:cs typeface="Arial" charset="0"/>
              </a:defRPr>
            </a:lvl6pPr>
            <a:lvl7pPr marL="2971800" indent="-228600" eaLnBrk="0" fontAlgn="base" hangingPunct="0">
              <a:spcBef>
                <a:spcPct val="0"/>
              </a:spcBef>
              <a:spcAft>
                <a:spcPct val="0"/>
              </a:spcAft>
              <a:defRPr sz="1600">
                <a:solidFill>
                  <a:srgbClr val="4D4D4D"/>
                </a:solidFill>
                <a:latin typeface="Trebuchet MS" pitchFamily="34" charset="0"/>
                <a:cs typeface="Arial" charset="0"/>
              </a:defRPr>
            </a:lvl7pPr>
            <a:lvl8pPr marL="3429000" indent="-228600" eaLnBrk="0" fontAlgn="base" hangingPunct="0">
              <a:spcBef>
                <a:spcPct val="0"/>
              </a:spcBef>
              <a:spcAft>
                <a:spcPct val="0"/>
              </a:spcAft>
              <a:defRPr sz="1600">
                <a:solidFill>
                  <a:srgbClr val="4D4D4D"/>
                </a:solidFill>
                <a:latin typeface="Trebuchet MS" pitchFamily="34" charset="0"/>
                <a:cs typeface="Arial" charset="0"/>
              </a:defRPr>
            </a:lvl8pPr>
            <a:lvl9pPr marL="3886200" indent="-228600" eaLnBrk="0" fontAlgn="base" hangingPunct="0">
              <a:spcBef>
                <a:spcPct val="0"/>
              </a:spcBef>
              <a:spcAft>
                <a:spcPct val="0"/>
              </a:spcAft>
              <a:defRPr sz="1600">
                <a:solidFill>
                  <a:srgbClr val="4D4D4D"/>
                </a:solidFill>
                <a:latin typeface="Trebuchet MS" pitchFamily="34" charset="0"/>
                <a:cs typeface="Arial" charset="0"/>
              </a:defRPr>
            </a:lvl9pPr>
          </a:lstStyle>
          <a:p>
            <a:pPr algn="r">
              <a:spcBef>
                <a:spcPct val="50000"/>
              </a:spcBef>
            </a:pPr>
            <a:r>
              <a:rPr lang="en-US" altLang="en-US" dirty="0">
                <a:solidFill>
                  <a:schemeClr val="bg2"/>
                </a:solidFill>
                <a:latin typeface="Arial" charset="0"/>
              </a:rPr>
              <a:t>2</a:t>
            </a:r>
            <a:r>
              <a:rPr lang="en-US" altLang="en-US" baseline="30000" dirty="0">
                <a:solidFill>
                  <a:schemeClr val="bg2"/>
                </a:solidFill>
                <a:latin typeface="Arial" charset="0"/>
              </a:rPr>
              <a:t>nd</a:t>
            </a:r>
            <a:r>
              <a:rPr lang="en-US" altLang="en-US" dirty="0">
                <a:solidFill>
                  <a:schemeClr val="bg2"/>
                </a:solidFill>
                <a:latin typeface="Arial" charset="0"/>
              </a:rPr>
              <a:t> (</a:t>
            </a:r>
            <a:r>
              <a:rPr lang="en-US" altLang="en-US" dirty="0" smtClean="0">
                <a:solidFill>
                  <a:schemeClr val="bg2"/>
                </a:solidFill>
                <a:latin typeface="Arial" charset="0"/>
              </a:rPr>
              <a:t>3 Plates</a:t>
            </a:r>
            <a:r>
              <a:rPr lang="en-US" altLang="en-US" dirty="0">
                <a:solidFill>
                  <a:schemeClr val="bg2"/>
                </a:solidFill>
                <a:latin typeface="Arial" charset="0"/>
              </a:rPr>
              <a:t>)</a:t>
            </a:r>
          </a:p>
          <a:p>
            <a:pPr algn="r">
              <a:spcBef>
                <a:spcPct val="50000"/>
              </a:spcBef>
            </a:pPr>
            <a:r>
              <a:rPr lang="en-US" altLang="en-US" dirty="0">
                <a:solidFill>
                  <a:schemeClr val="bg2"/>
                </a:solidFill>
                <a:latin typeface="Arial" charset="0"/>
              </a:rPr>
              <a:t>&amp; </a:t>
            </a:r>
            <a:r>
              <a:rPr lang="en-US" altLang="en-US" dirty="0" smtClean="0">
                <a:solidFill>
                  <a:schemeClr val="bg2"/>
                </a:solidFill>
                <a:latin typeface="Arial" charset="0"/>
              </a:rPr>
              <a:t>joist</a:t>
            </a:r>
            <a:endParaRPr lang="en-US" altLang="en-US" dirty="0">
              <a:solidFill>
                <a:schemeClr val="bg2"/>
              </a:solidFill>
              <a:latin typeface="Arial" charset="0"/>
            </a:endParaRPr>
          </a:p>
        </p:txBody>
      </p:sp>
      <p:sp>
        <p:nvSpPr>
          <p:cNvPr id="20" name="Text Box 58"/>
          <p:cNvSpPr txBox="1">
            <a:spLocks noChangeAspect="1" noChangeArrowheads="1"/>
          </p:cNvSpPr>
          <p:nvPr/>
        </p:nvSpPr>
        <p:spPr bwMode="auto">
          <a:xfrm>
            <a:off x="6036310" y="4784497"/>
            <a:ext cx="1662113"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rgbClr val="4D4D4D"/>
                </a:solidFill>
                <a:latin typeface="Trebuchet MS" pitchFamily="34" charset="0"/>
                <a:cs typeface="Arial" charset="0"/>
              </a:defRPr>
            </a:lvl1pPr>
            <a:lvl2pPr marL="742950" indent="-285750" eaLnBrk="0" hangingPunct="0">
              <a:defRPr sz="1600">
                <a:solidFill>
                  <a:srgbClr val="4D4D4D"/>
                </a:solidFill>
                <a:latin typeface="Trebuchet MS" pitchFamily="34" charset="0"/>
                <a:cs typeface="Arial" charset="0"/>
              </a:defRPr>
            </a:lvl2pPr>
            <a:lvl3pPr marL="1143000" indent="-228600" eaLnBrk="0" hangingPunct="0">
              <a:defRPr sz="1600">
                <a:solidFill>
                  <a:srgbClr val="4D4D4D"/>
                </a:solidFill>
                <a:latin typeface="Trebuchet MS" pitchFamily="34" charset="0"/>
                <a:cs typeface="Arial" charset="0"/>
              </a:defRPr>
            </a:lvl3pPr>
            <a:lvl4pPr marL="1600200" indent="-228600" eaLnBrk="0" hangingPunct="0">
              <a:defRPr sz="1600">
                <a:solidFill>
                  <a:srgbClr val="4D4D4D"/>
                </a:solidFill>
                <a:latin typeface="Trebuchet MS" pitchFamily="34" charset="0"/>
                <a:cs typeface="Arial" charset="0"/>
              </a:defRPr>
            </a:lvl4pPr>
            <a:lvl5pPr marL="2057400" indent="-228600" eaLnBrk="0" hangingPunct="0">
              <a:defRPr sz="1600">
                <a:solidFill>
                  <a:srgbClr val="4D4D4D"/>
                </a:solidFill>
                <a:latin typeface="Trebuchet MS" pitchFamily="34" charset="0"/>
                <a:cs typeface="Arial" charset="0"/>
              </a:defRPr>
            </a:lvl5pPr>
            <a:lvl6pPr marL="2514600" indent="-228600" eaLnBrk="0" fontAlgn="base" hangingPunct="0">
              <a:spcBef>
                <a:spcPct val="0"/>
              </a:spcBef>
              <a:spcAft>
                <a:spcPct val="0"/>
              </a:spcAft>
              <a:defRPr sz="1600">
                <a:solidFill>
                  <a:srgbClr val="4D4D4D"/>
                </a:solidFill>
                <a:latin typeface="Trebuchet MS" pitchFamily="34" charset="0"/>
                <a:cs typeface="Arial" charset="0"/>
              </a:defRPr>
            </a:lvl6pPr>
            <a:lvl7pPr marL="2971800" indent="-228600" eaLnBrk="0" fontAlgn="base" hangingPunct="0">
              <a:spcBef>
                <a:spcPct val="0"/>
              </a:spcBef>
              <a:spcAft>
                <a:spcPct val="0"/>
              </a:spcAft>
              <a:defRPr sz="1600">
                <a:solidFill>
                  <a:srgbClr val="4D4D4D"/>
                </a:solidFill>
                <a:latin typeface="Trebuchet MS" pitchFamily="34" charset="0"/>
                <a:cs typeface="Arial" charset="0"/>
              </a:defRPr>
            </a:lvl7pPr>
            <a:lvl8pPr marL="3429000" indent="-228600" eaLnBrk="0" fontAlgn="base" hangingPunct="0">
              <a:spcBef>
                <a:spcPct val="0"/>
              </a:spcBef>
              <a:spcAft>
                <a:spcPct val="0"/>
              </a:spcAft>
              <a:defRPr sz="1600">
                <a:solidFill>
                  <a:srgbClr val="4D4D4D"/>
                </a:solidFill>
                <a:latin typeface="Trebuchet MS" pitchFamily="34" charset="0"/>
                <a:cs typeface="Arial" charset="0"/>
              </a:defRPr>
            </a:lvl8pPr>
            <a:lvl9pPr marL="3886200" indent="-228600" eaLnBrk="0" fontAlgn="base" hangingPunct="0">
              <a:spcBef>
                <a:spcPct val="0"/>
              </a:spcBef>
              <a:spcAft>
                <a:spcPct val="0"/>
              </a:spcAft>
              <a:defRPr sz="1600">
                <a:solidFill>
                  <a:srgbClr val="4D4D4D"/>
                </a:solidFill>
                <a:latin typeface="Trebuchet MS" pitchFamily="34" charset="0"/>
                <a:cs typeface="Arial" charset="0"/>
              </a:defRPr>
            </a:lvl9pPr>
          </a:lstStyle>
          <a:p>
            <a:pPr algn="r">
              <a:spcBef>
                <a:spcPct val="50000"/>
              </a:spcBef>
            </a:pPr>
            <a:r>
              <a:rPr lang="en-US" altLang="en-US" dirty="0">
                <a:solidFill>
                  <a:schemeClr val="bg2"/>
                </a:solidFill>
                <a:latin typeface="Arial" charset="0"/>
              </a:rPr>
              <a:t>1</a:t>
            </a:r>
            <a:r>
              <a:rPr lang="en-US" altLang="en-US" baseline="30000" dirty="0">
                <a:solidFill>
                  <a:schemeClr val="bg2"/>
                </a:solidFill>
                <a:latin typeface="Arial" charset="0"/>
              </a:rPr>
              <a:t>st</a:t>
            </a:r>
            <a:r>
              <a:rPr lang="en-US" altLang="en-US" dirty="0">
                <a:solidFill>
                  <a:schemeClr val="bg2"/>
                </a:solidFill>
                <a:latin typeface="Arial" charset="0"/>
              </a:rPr>
              <a:t> (4 Plates)</a:t>
            </a:r>
          </a:p>
          <a:p>
            <a:pPr algn="r">
              <a:spcBef>
                <a:spcPct val="50000"/>
              </a:spcBef>
            </a:pPr>
            <a:r>
              <a:rPr lang="en-US" altLang="en-US" dirty="0">
                <a:solidFill>
                  <a:schemeClr val="bg2"/>
                </a:solidFill>
                <a:latin typeface="Arial" charset="0"/>
              </a:rPr>
              <a:t>&amp; </a:t>
            </a:r>
            <a:r>
              <a:rPr lang="en-US" altLang="en-US" dirty="0" smtClean="0">
                <a:solidFill>
                  <a:schemeClr val="bg2"/>
                </a:solidFill>
                <a:latin typeface="Arial" charset="0"/>
              </a:rPr>
              <a:t>joist</a:t>
            </a:r>
            <a:endParaRPr lang="en-US" altLang="en-US" dirty="0">
              <a:solidFill>
                <a:schemeClr val="bg2"/>
              </a:solidFill>
              <a:latin typeface="Arial" charset="0"/>
            </a:endParaRPr>
          </a:p>
        </p:txBody>
      </p:sp>
    </p:spTree>
    <p:custDataLst>
      <p:tags r:id="rId1"/>
    </p:custDataLst>
    <p:extLst>
      <p:ext uri="{BB962C8B-B14F-4D97-AF65-F5344CB8AC3E}">
        <p14:creationId xmlns:p14="http://schemas.microsoft.com/office/powerpoint/2010/main" val="3557264940"/>
      </p:ext>
    </p:extLst>
  </p:cSld>
  <p:clrMapOvr>
    <a:masterClrMapping/>
  </p:clrMapOvr>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Assembly Deflection</a:t>
            </a:r>
            <a:endParaRPr lang="en-US" dirty="0"/>
          </a:p>
        </p:txBody>
      </p:sp>
      <p:graphicFrame>
        <p:nvGraphicFramePr>
          <p:cNvPr id="7" name="Content Placeholder 6"/>
          <p:cNvGraphicFramePr>
            <a:graphicFrameLocks noGrp="1"/>
          </p:cNvGraphicFramePr>
          <p:nvPr>
            <p:ph idx="1"/>
            <p:extLst/>
          </p:nvPr>
        </p:nvGraphicFramePr>
        <p:xfrm>
          <a:off x="761996" y="2813050"/>
          <a:ext cx="4975865" cy="1583424"/>
        </p:xfrm>
        <a:graphic>
          <a:graphicData uri="http://schemas.openxmlformats.org/drawingml/2006/table">
            <a:tbl>
              <a:tblPr firstRow="1" bandRow="1">
                <a:tableStyleId>{68D230F3-CF80-4859-8CE7-A43EE81993B5}</a:tableStyleId>
              </a:tblPr>
              <a:tblGrid>
                <a:gridCol w="712474">
                  <a:extLst>
                    <a:ext uri="{9D8B030D-6E8A-4147-A177-3AD203B41FA5}">
                      <a16:colId xmlns:a16="http://schemas.microsoft.com/office/drawing/2014/main" val="20000"/>
                    </a:ext>
                  </a:extLst>
                </a:gridCol>
                <a:gridCol w="931325">
                  <a:extLst>
                    <a:ext uri="{9D8B030D-6E8A-4147-A177-3AD203B41FA5}">
                      <a16:colId xmlns:a16="http://schemas.microsoft.com/office/drawing/2014/main" val="20001"/>
                    </a:ext>
                  </a:extLst>
                </a:gridCol>
                <a:gridCol w="931325">
                  <a:extLst>
                    <a:ext uri="{9D8B030D-6E8A-4147-A177-3AD203B41FA5}">
                      <a16:colId xmlns:a16="http://schemas.microsoft.com/office/drawing/2014/main" val="20002"/>
                    </a:ext>
                  </a:extLst>
                </a:gridCol>
                <a:gridCol w="759042">
                  <a:extLst>
                    <a:ext uri="{9D8B030D-6E8A-4147-A177-3AD203B41FA5}">
                      <a16:colId xmlns:a16="http://schemas.microsoft.com/office/drawing/2014/main" val="20003"/>
                    </a:ext>
                  </a:extLst>
                </a:gridCol>
                <a:gridCol w="759042">
                  <a:extLst>
                    <a:ext uri="{9D8B030D-6E8A-4147-A177-3AD203B41FA5}">
                      <a16:colId xmlns:a16="http://schemas.microsoft.com/office/drawing/2014/main" val="20004"/>
                    </a:ext>
                  </a:extLst>
                </a:gridCol>
                <a:gridCol w="882657">
                  <a:extLst>
                    <a:ext uri="{9D8B030D-6E8A-4147-A177-3AD203B41FA5}">
                      <a16:colId xmlns:a16="http://schemas.microsoft.com/office/drawing/2014/main" val="20005"/>
                    </a:ext>
                  </a:extLst>
                </a:gridCol>
              </a:tblGrid>
              <a:tr h="480326">
                <a:tc>
                  <a:txBody>
                    <a:bodyPr/>
                    <a:lstStyle/>
                    <a:p>
                      <a:pPr algn="ctr"/>
                      <a:r>
                        <a:rPr lang="en-US" sz="1300" dirty="0" smtClean="0">
                          <a:solidFill>
                            <a:schemeClr val="bg2"/>
                          </a:solidFill>
                          <a:latin typeface="Georgia" panose="02040502050405020303" pitchFamily="18" charset="0"/>
                        </a:rPr>
                        <a:t>Level</a:t>
                      </a:r>
                      <a:endParaRPr lang="en-US" sz="1300" dirty="0">
                        <a:solidFill>
                          <a:schemeClr val="bg2"/>
                        </a:solidFill>
                        <a:latin typeface="Georgia" panose="02040502050405020303" pitchFamily="18" charset="0"/>
                      </a:endParaRPr>
                    </a:p>
                  </a:txBody>
                  <a:tcPr anchor="ctr"/>
                </a:tc>
                <a:tc>
                  <a:txBody>
                    <a:bodyPr/>
                    <a:lstStyle/>
                    <a:p>
                      <a:pPr algn="ctr"/>
                      <a:r>
                        <a:rPr lang="el-GR" sz="1300" dirty="0" smtClean="0">
                          <a:solidFill>
                            <a:schemeClr val="bg2"/>
                          </a:solidFill>
                          <a:latin typeface="Georgia" panose="02040502050405020303" pitchFamily="18" charset="0"/>
                        </a:rPr>
                        <a:t>Δ</a:t>
                      </a:r>
                      <a:r>
                        <a:rPr lang="en-US" sz="1300" baseline="-25000" dirty="0" smtClean="0">
                          <a:solidFill>
                            <a:schemeClr val="bg2"/>
                          </a:solidFill>
                          <a:latin typeface="Georgia" panose="02040502050405020303" pitchFamily="18" charset="0"/>
                        </a:rPr>
                        <a:t>elongation</a:t>
                      </a:r>
                      <a:endParaRPr lang="en-US" sz="1300" baseline="-25000" dirty="0">
                        <a:solidFill>
                          <a:schemeClr val="bg2"/>
                        </a:solidFill>
                        <a:latin typeface="Georgia" panose="02040502050405020303" pitchFamily="18" charset="0"/>
                      </a:endParaRPr>
                    </a:p>
                  </a:txBody>
                  <a:tcPr anchor="ctr"/>
                </a:tc>
                <a:tc>
                  <a:txBody>
                    <a:bodyPr/>
                    <a:lstStyle/>
                    <a:p>
                      <a:pPr algn="ctr"/>
                      <a:r>
                        <a:rPr lang="el-GR" sz="1300" dirty="0" smtClean="0">
                          <a:solidFill>
                            <a:schemeClr val="bg2"/>
                          </a:solidFill>
                          <a:latin typeface="Georgia" panose="02040502050405020303" pitchFamily="18" charset="0"/>
                        </a:rPr>
                        <a:t>Δ</a:t>
                      </a:r>
                      <a:r>
                        <a:rPr lang="en-US" sz="1300" baseline="-25000" dirty="0" smtClean="0">
                          <a:solidFill>
                            <a:schemeClr val="bg2"/>
                          </a:solidFill>
                          <a:latin typeface="Georgia" panose="02040502050405020303" pitchFamily="18" charset="0"/>
                        </a:rPr>
                        <a:t>shrinkage</a:t>
                      </a:r>
                      <a:endParaRPr lang="en-US" sz="1300" baseline="-25000" dirty="0">
                        <a:solidFill>
                          <a:schemeClr val="bg2"/>
                        </a:solidFill>
                        <a:latin typeface="Georgia" panose="02040502050405020303" pitchFamily="18" charset="0"/>
                      </a:endParaRPr>
                    </a:p>
                  </a:txBody>
                  <a:tcPr anchor="ctr"/>
                </a:tc>
                <a:tc>
                  <a:txBody>
                    <a:bodyPr/>
                    <a:lstStyle/>
                    <a:p>
                      <a:pPr algn="ctr"/>
                      <a:r>
                        <a:rPr lang="en-US" sz="1300" baseline="0" dirty="0" smtClean="0">
                          <a:solidFill>
                            <a:schemeClr val="bg2"/>
                          </a:solidFill>
                          <a:latin typeface="Georgia" panose="02040502050405020303" pitchFamily="18" charset="0"/>
                        </a:rPr>
                        <a:t>h</a:t>
                      </a:r>
                    </a:p>
                    <a:p>
                      <a:pPr algn="ctr"/>
                      <a:r>
                        <a:rPr lang="en-US" sz="1300" baseline="0" dirty="0" smtClean="0">
                          <a:solidFill>
                            <a:schemeClr val="bg2"/>
                          </a:solidFill>
                          <a:latin typeface="Georgia" panose="02040502050405020303" pitchFamily="18" charset="0"/>
                        </a:rPr>
                        <a:t> [</a:t>
                      </a:r>
                      <a:r>
                        <a:rPr lang="en-US" sz="1300" baseline="0" dirty="0" err="1" smtClean="0">
                          <a:solidFill>
                            <a:schemeClr val="bg2"/>
                          </a:solidFill>
                          <a:latin typeface="Georgia" panose="02040502050405020303" pitchFamily="18" charset="0"/>
                        </a:rPr>
                        <a:t>ft</a:t>
                      </a:r>
                      <a:r>
                        <a:rPr lang="en-US" sz="1300" baseline="0" dirty="0" smtClean="0">
                          <a:solidFill>
                            <a:schemeClr val="bg2"/>
                          </a:solidFill>
                          <a:latin typeface="Georgia" panose="02040502050405020303" pitchFamily="18" charset="0"/>
                        </a:rPr>
                        <a:t>]</a:t>
                      </a:r>
                      <a:endParaRPr lang="en-US" sz="1300" baseline="0" dirty="0">
                        <a:solidFill>
                          <a:schemeClr val="bg2"/>
                        </a:solidFill>
                        <a:latin typeface="Georgia" panose="02040502050405020303" pitchFamily="18" charset="0"/>
                      </a:endParaRPr>
                    </a:p>
                  </a:txBody>
                  <a:tcPr anchor="ctr"/>
                </a:tc>
                <a:tc>
                  <a:txBody>
                    <a:bodyPr/>
                    <a:lstStyle/>
                    <a:p>
                      <a:pPr algn="ctr"/>
                      <a:r>
                        <a:rPr lang="en-US" sz="1300" baseline="0" dirty="0" smtClean="0">
                          <a:solidFill>
                            <a:schemeClr val="bg2"/>
                          </a:solidFill>
                          <a:latin typeface="Georgia" panose="02040502050405020303" pitchFamily="18" charset="0"/>
                        </a:rPr>
                        <a:t>b</a:t>
                      </a:r>
                    </a:p>
                    <a:p>
                      <a:pPr algn="ctr"/>
                      <a:r>
                        <a:rPr lang="en-US" sz="1300" baseline="0" dirty="0" smtClean="0">
                          <a:solidFill>
                            <a:schemeClr val="bg2"/>
                          </a:solidFill>
                          <a:latin typeface="Georgia" panose="02040502050405020303" pitchFamily="18" charset="0"/>
                        </a:rPr>
                        <a:t>[</a:t>
                      </a:r>
                      <a:r>
                        <a:rPr lang="en-US" sz="1300" baseline="0" dirty="0" err="1" smtClean="0">
                          <a:solidFill>
                            <a:schemeClr val="bg2"/>
                          </a:solidFill>
                          <a:latin typeface="Georgia" panose="02040502050405020303" pitchFamily="18" charset="0"/>
                        </a:rPr>
                        <a:t>ft</a:t>
                      </a:r>
                      <a:r>
                        <a:rPr lang="en-US" sz="1300" baseline="0" dirty="0" smtClean="0">
                          <a:solidFill>
                            <a:schemeClr val="bg2"/>
                          </a:solidFill>
                          <a:latin typeface="Georgia" panose="02040502050405020303" pitchFamily="18" charset="0"/>
                        </a:rPr>
                        <a:t>]</a:t>
                      </a:r>
                    </a:p>
                  </a:txBody>
                  <a:tcPr anchor="ctr"/>
                </a:tc>
                <a:tc>
                  <a:txBody>
                    <a:bodyPr/>
                    <a:lstStyle/>
                    <a:p>
                      <a:pPr algn="ctr"/>
                      <a:r>
                        <a:rPr lang="el-GR" sz="1300" dirty="0" smtClean="0">
                          <a:solidFill>
                            <a:schemeClr val="accent6"/>
                          </a:solidFill>
                          <a:latin typeface="Georgia" panose="02040502050405020303" pitchFamily="18" charset="0"/>
                        </a:rPr>
                        <a:t>Δ</a:t>
                      </a:r>
                      <a:r>
                        <a:rPr lang="en-US" sz="1300" baseline="-25000" dirty="0" smtClean="0">
                          <a:solidFill>
                            <a:schemeClr val="accent6"/>
                          </a:solidFill>
                          <a:latin typeface="Georgia" panose="02040502050405020303" pitchFamily="18" charset="0"/>
                        </a:rPr>
                        <a:t>assembly</a:t>
                      </a:r>
                      <a:endParaRPr lang="en-US" sz="1300" baseline="-25000" dirty="0">
                        <a:solidFill>
                          <a:schemeClr val="accent6"/>
                        </a:solidFill>
                        <a:latin typeface="Georgia" panose="02040502050405020303" pitchFamily="18" charset="0"/>
                      </a:endParaRPr>
                    </a:p>
                  </a:txBody>
                  <a:tcPr anchor="ctr"/>
                </a:tc>
                <a:extLst>
                  <a:ext uri="{0D108BD9-81ED-4DB2-BD59-A6C34878D82A}">
                    <a16:rowId xmlns:a16="http://schemas.microsoft.com/office/drawing/2014/main" val="10000"/>
                  </a:ext>
                </a:extLst>
              </a:tr>
              <a:tr h="365248">
                <a:tc>
                  <a:txBody>
                    <a:bodyPr/>
                    <a:lstStyle/>
                    <a:p>
                      <a:pPr algn="ctr"/>
                      <a:r>
                        <a:rPr lang="en-US" sz="1300" dirty="0" smtClean="0">
                          <a:solidFill>
                            <a:schemeClr val="bg2"/>
                          </a:solidFill>
                          <a:latin typeface="Georgia" panose="02040502050405020303" pitchFamily="18" charset="0"/>
                        </a:rPr>
                        <a:t>3</a:t>
                      </a:r>
                      <a:r>
                        <a:rPr lang="en-US" sz="1300" baseline="30000" dirty="0" smtClean="0">
                          <a:solidFill>
                            <a:schemeClr val="bg2"/>
                          </a:solidFill>
                          <a:latin typeface="Georgia" panose="02040502050405020303" pitchFamily="18" charset="0"/>
                        </a:rPr>
                        <a:t>rd</a:t>
                      </a:r>
                      <a:endParaRPr lang="en-US" sz="1300" dirty="0">
                        <a:solidFill>
                          <a:schemeClr val="bg2"/>
                        </a:solidFill>
                        <a:latin typeface="Georgia" panose="02040502050405020303" pitchFamily="18" charset="0"/>
                      </a:endParaRPr>
                    </a:p>
                  </a:txBody>
                  <a:tcPr anchor="ctr"/>
                </a:tc>
                <a:tc>
                  <a:txBody>
                    <a:bodyPr/>
                    <a:lstStyle/>
                    <a:p>
                      <a:pPr algn="ctr"/>
                      <a:r>
                        <a:rPr lang="en-US" sz="1300" dirty="0" smtClean="0">
                          <a:solidFill>
                            <a:schemeClr val="bg2"/>
                          </a:solidFill>
                          <a:latin typeface="Georgia" panose="02040502050405020303" pitchFamily="18" charset="0"/>
                        </a:rPr>
                        <a:t>0.159”</a:t>
                      </a:r>
                      <a:endParaRPr lang="en-US" sz="1300" dirty="0">
                        <a:solidFill>
                          <a:schemeClr val="bg2"/>
                        </a:solidFill>
                        <a:latin typeface="Georgia" panose="02040502050405020303" pitchFamily="18" charset="0"/>
                      </a:endParaRPr>
                    </a:p>
                  </a:txBody>
                  <a:tcPr anchor="ctr"/>
                </a:tc>
                <a:tc>
                  <a:txBody>
                    <a:bodyPr/>
                    <a:lstStyle/>
                    <a:p>
                      <a:pPr algn="ctr"/>
                      <a:r>
                        <a:rPr lang="en-US" sz="1300" dirty="0" smtClean="0">
                          <a:solidFill>
                            <a:schemeClr val="bg2"/>
                          </a:solidFill>
                          <a:latin typeface="Georgia" panose="02040502050405020303" pitchFamily="18" charset="0"/>
                        </a:rPr>
                        <a:t>0.072”</a:t>
                      </a:r>
                      <a:endParaRPr lang="en-US" sz="1300" dirty="0">
                        <a:solidFill>
                          <a:schemeClr val="bg2"/>
                        </a:solidFill>
                        <a:latin typeface="Georgia" panose="02040502050405020303" pitchFamily="18" charset="0"/>
                      </a:endParaRPr>
                    </a:p>
                  </a:txBody>
                  <a:tcPr anchor="ctr"/>
                </a:tc>
                <a:tc>
                  <a:txBody>
                    <a:bodyPr/>
                    <a:lstStyle/>
                    <a:p>
                      <a:pPr algn="ctr"/>
                      <a:r>
                        <a:rPr lang="en-US" sz="1300" dirty="0" smtClean="0">
                          <a:solidFill>
                            <a:schemeClr val="bg2"/>
                          </a:solidFill>
                          <a:latin typeface="Georgia" panose="02040502050405020303" pitchFamily="18" charset="0"/>
                        </a:rPr>
                        <a:t>8</a:t>
                      </a:r>
                      <a:endParaRPr lang="en-US" sz="1300" dirty="0">
                        <a:solidFill>
                          <a:schemeClr val="bg2"/>
                        </a:solidFill>
                        <a:latin typeface="Georgia" panose="02040502050405020303" pitchFamily="18" charset="0"/>
                      </a:endParaRPr>
                    </a:p>
                  </a:txBody>
                  <a:tcPr anchor="ctr"/>
                </a:tc>
                <a:tc>
                  <a:txBody>
                    <a:bodyPr/>
                    <a:lstStyle/>
                    <a:p>
                      <a:pPr algn="ctr"/>
                      <a:r>
                        <a:rPr lang="en-US" sz="1300" dirty="0" smtClean="0">
                          <a:solidFill>
                            <a:schemeClr val="bg2"/>
                          </a:solidFill>
                          <a:latin typeface="Georgia" panose="02040502050405020303" pitchFamily="18" charset="0"/>
                        </a:rPr>
                        <a:t>7</a:t>
                      </a:r>
                      <a:endParaRPr lang="en-US" sz="1300" dirty="0">
                        <a:solidFill>
                          <a:schemeClr val="bg2"/>
                        </a:solidFill>
                        <a:latin typeface="Georgia" panose="02040502050405020303" pitchFamily="18" charset="0"/>
                      </a:endParaRPr>
                    </a:p>
                  </a:txBody>
                  <a:tcPr anchor="ctr"/>
                </a:tc>
                <a:tc>
                  <a:txBody>
                    <a:bodyPr/>
                    <a:lstStyle/>
                    <a:p>
                      <a:pPr algn="ctr"/>
                      <a:r>
                        <a:rPr lang="en-US" sz="1300" dirty="0" smtClean="0">
                          <a:solidFill>
                            <a:schemeClr val="bg2"/>
                          </a:solidFill>
                          <a:latin typeface="Georgia" panose="02040502050405020303" pitchFamily="18" charset="0"/>
                        </a:rPr>
                        <a:t>0.264”</a:t>
                      </a:r>
                      <a:endParaRPr lang="en-US" sz="1300" dirty="0">
                        <a:solidFill>
                          <a:schemeClr val="bg2"/>
                        </a:solidFill>
                        <a:latin typeface="Georgia" panose="02040502050405020303" pitchFamily="18" charset="0"/>
                      </a:endParaRPr>
                    </a:p>
                  </a:txBody>
                  <a:tcPr anchor="ctr"/>
                </a:tc>
                <a:extLst>
                  <a:ext uri="{0D108BD9-81ED-4DB2-BD59-A6C34878D82A}">
                    <a16:rowId xmlns:a16="http://schemas.microsoft.com/office/drawing/2014/main" val="10001"/>
                  </a:ext>
                </a:extLst>
              </a:tr>
              <a:tr h="365248">
                <a:tc>
                  <a:txBody>
                    <a:bodyPr/>
                    <a:lstStyle/>
                    <a:p>
                      <a:pPr algn="ctr"/>
                      <a:r>
                        <a:rPr lang="en-US" sz="1300" dirty="0" smtClean="0">
                          <a:solidFill>
                            <a:schemeClr val="bg2"/>
                          </a:solidFill>
                          <a:latin typeface="Georgia" panose="02040502050405020303" pitchFamily="18" charset="0"/>
                        </a:rPr>
                        <a:t>2</a:t>
                      </a:r>
                      <a:r>
                        <a:rPr lang="en-US" sz="1300" baseline="30000" dirty="0" smtClean="0">
                          <a:solidFill>
                            <a:schemeClr val="bg2"/>
                          </a:solidFill>
                          <a:latin typeface="Georgia" panose="02040502050405020303" pitchFamily="18" charset="0"/>
                        </a:rPr>
                        <a:t>nd</a:t>
                      </a:r>
                      <a:endParaRPr lang="en-US" sz="1300" dirty="0">
                        <a:solidFill>
                          <a:schemeClr val="bg2"/>
                        </a:solidFill>
                        <a:latin typeface="Georgia" panose="02040502050405020303" pitchFamily="18" charset="0"/>
                      </a:endParaRPr>
                    </a:p>
                  </a:txBody>
                  <a:tcPr anchor="ctr"/>
                </a:tc>
                <a:tc>
                  <a:txBody>
                    <a:bodyPr/>
                    <a:lstStyle/>
                    <a:p>
                      <a:pPr algn="ctr"/>
                      <a:r>
                        <a:rPr lang="en-US" sz="1300" dirty="0" smtClean="0">
                          <a:solidFill>
                            <a:schemeClr val="bg2"/>
                          </a:solidFill>
                          <a:latin typeface="Georgia" panose="02040502050405020303" pitchFamily="18" charset="0"/>
                        </a:rPr>
                        <a:t>0.179”</a:t>
                      </a:r>
                      <a:endParaRPr lang="en-US" sz="1300" dirty="0">
                        <a:solidFill>
                          <a:schemeClr val="bg2"/>
                        </a:solidFill>
                        <a:latin typeface="Georgia" panose="02040502050405020303" pitchFamily="18" charset="0"/>
                      </a:endParaRPr>
                    </a:p>
                  </a:txBody>
                  <a:tcPr anchor="ctr"/>
                </a:tc>
                <a:tc>
                  <a:txBody>
                    <a:bodyPr/>
                    <a:lstStyle/>
                    <a:p>
                      <a:pPr algn="ctr"/>
                      <a:r>
                        <a:rPr lang="en-US" sz="1300" smtClean="0">
                          <a:solidFill>
                            <a:schemeClr val="bg2"/>
                          </a:solidFill>
                          <a:latin typeface="Georgia" panose="02040502050405020303" pitchFamily="18" charset="0"/>
                        </a:rPr>
                        <a:t>0.108”</a:t>
                      </a:r>
                      <a:endParaRPr lang="en-US" sz="1300" dirty="0">
                        <a:solidFill>
                          <a:schemeClr val="bg2"/>
                        </a:solidFill>
                        <a:latin typeface="Georgia" panose="02040502050405020303" pitchFamily="18" charset="0"/>
                      </a:endParaRPr>
                    </a:p>
                  </a:txBody>
                  <a:tcPr anchor="ctr"/>
                </a:tc>
                <a:tc>
                  <a:txBody>
                    <a:bodyPr/>
                    <a:lstStyle/>
                    <a:p>
                      <a:pPr algn="ctr"/>
                      <a:r>
                        <a:rPr lang="en-US" sz="1300" dirty="0" smtClean="0">
                          <a:solidFill>
                            <a:schemeClr val="bg2"/>
                          </a:solidFill>
                          <a:latin typeface="Georgia" panose="02040502050405020303" pitchFamily="18" charset="0"/>
                        </a:rPr>
                        <a:t>8</a:t>
                      </a:r>
                      <a:endParaRPr lang="en-US" sz="1300" dirty="0">
                        <a:solidFill>
                          <a:schemeClr val="bg2"/>
                        </a:solidFill>
                        <a:latin typeface="Georgia" panose="02040502050405020303" pitchFamily="18" charset="0"/>
                      </a:endParaRPr>
                    </a:p>
                  </a:txBody>
                  <a:tcPr anchor="ctr"/>
                </a:tc>
                <a:tc>
                  <a:txBody>
                    <a:bodyPr/>
                    <a:lstStyle/>
                    <a:p>
                      <a:pPr algn="ctr"/>
                      <a:r>
                        <a:rPr lang="en-US" sz="1300" dirty="0" smtClean="0">
                          <a:solidFill>
                            <a:schemeClr val="bg2"/>
                          </a:solidFill>
                          <a:latin typeface="Georgia" panose="02040502050405020303" pitchFamily="18" charset="0"/>
                        </a:rPr>
                        <a:t>7</a:t>
                      </a:r>
                      <a:endParaRPr lang="en-US" sz="1300" dirty="0">
                        <a:solidFill>
                          <a:schemeClr val="bg2"/>
                        </a:solidFill>
                        <a:latin typeface="Georgia" panose="02040502050405020303" pitchFamily="18" charset="0"/>
                      </a:endParaRPr>
                    </a:p>
                  </a:txBody>
                  <a:tcPr anchor="ctr"/>
                </a:tc>
                <a:tc>
                  <a:txBody>
                    <a:bodyPr/>
                    <a:lstStyle/>
                    <a:p>
                      <a:pPr algn="ctr"/>
                      <a:r>
                        <a:rPr lang="en-US" sz="1300" dirty="0" smtClean="0">
                          <a:solidFill>
                            <a:schemeClr val="bg2"/>
                          </a:solidFill>
                          <a:latin typeface="Georgia" panose="02040502050405020303" pitchFamily="18" charset="0"/>
                        </a:rPr>
                        <a:t>0.328”</a:t>
                      </a:r>
                      <a:endParaRPr lang="en-US" sz="1300" dirty="0">
                        <a:solidFill>
                          <a:schemeClr val="bg2"/>
                        </a:solidFill>
                        <a:latin typeface="Georgia" panose="02040502050405020303" pitchFamily="18" charset="0"/>
                      </a:endParaRPr>
                    </a:p>
                  </a:txBody>
                  <a:tcPr anchor="ctr"/>
                </a:tc>
                <a:extLst>
                  <a:ext uri="{0D108BD9-81ED-4DB2-BD59-A6C34878D82A}">
                    <a16:rowId xmlns:a16="http://schemas.microsoft.com/office/drawing/2014/main" val="10002"/>
                  </a:ext>
                </a:extLst>
              </a:tr>
              <a:tr h="365248">
                <a:tc>
                  <a:txBody>
                    <a:bodyPr/>
                    <a:lstStyle/>
                    <a:p>
                      <a:pPr algn="ctr"/>
                      <a:r>
                        <a:rPr lang="en-US" sz="1300" dirty="0" smtClean="0">
                          <a:solidFill>
                            <a:schemeClr val="bg2"/>
                          </a:solidFill>
                          <a:latin typeface="Georgia" panose="02040502050405020303" pitchFamily="18" charset="0"/>
                        </a:rPr>
                        <a:t>1st</a:t>
                      </a:r>
                      <a:endParaRPr lang="en-US" sz="1300" dirty="0">
                        <a:solidFill>
                          <a:schemeClr val="bg2"/>
                        </a:solidFill>
                        <a:latin typeface="Georgia" panose="02040502050405020303" pitchFamily="18" charset="0"/>
                      </a:endParaRPr>
                    </a:p>
                  </a:txBody>
                  <a:tcPr anchor="ctr"/>
                </a:tc>
                <a:tc>
                  <a:txBody>
                    <a:bodyPr/>
                    <a:lstStyle/>
                    <a:p>
                      <a:pPr algn="ctr"/>
                      <a:r>
                        <a:rPr lang="en-US" sz="1300" dirty="0" smtClean="0">
                          <a:solidFill>
                            <a:schemeClr val="bg2"/>
                          </a:solidFill>
                          <a:latin typeface="Georgia" panose="02040502050405020303" pitchFamily="18" charset="0"/>
                        </a:rPr>
                        <a:t>0.180”</a:t>
                      </a:r>
                      <a:endParaRPr lang="en-US" sz="1300" dirty="0">
                        <a:solidFill>
                          <a:schemeClr val="bg2"/>
                        </a:solidFill>
                        <a:latin typeface="Georgia" panose="02040502050405020303" pitchFamily="18" charset="0"/>
                      </a:endParaRPr>
                    </a:p>
                  </a:txBody>
                  <a:tcPr anchor="ctr"/>
                </a:tc>
                <a:tc>
                  <a:txBody>
                    <a:bodyPr/>
                    <a:lstStyle/>
                    <a:p>
                      <a:pPr algn="ctr"/>
                      <a:r>
                        <a:rPr lang="en-US" sz="1300" dirty="0" smtClean="0">
                          <a:solidFill>
                            <a:schemeClr val="bg2"/>
                          </a:solidFill>
                          <a:latin typeface="Georgia" panose="02040502050405020303" pitchFamily="18" charset="0"/>
                        </a:rPr>
                        <a:t>0.144”</a:t>
                      </a:r>
                      <a:endParaRPr lang="en-US" sz="1300" dirty="0">
                        <a:solidFill>
                          <a:schemeClr val="bg2"/>
                        </a:solidFill>
                        <a:latin typeface="Georgia" panose="02040502050405020303" pitchFamily="18" charset="0"/>
                      </a:endParaRPr>
                    </a:p>
                  </a:txBody>
                  <a:tcPr anchor="ctr"/>
                </a:tc>
                <a:tc>
                  <a:txBody>
                    <a:bodyPr/>
                    <a:lstStyle/>
                    <a:p>
                      <a:pPr algn="ctr"/>
                      <a:r>
                        <a:rPr lang="en-US" sz="1300" dirty="0" smtClean="0">
                          <a:solidFill>
                            <a:schemeClr val="bg2"/>
                          </a:solidFill>
                          <a:latin typeface="Georgia" panose="02040502050405020303" pitchFamily="18" charset="0"/>
                        </a:rPr>
                        <a:t>8</a:t>
                      </a:r>
                      <a:endParaRPr lang="en-US" sz="1300" dirty="0">
                        <a:solidFill>
                          <a:schemeClr val="bg2"/>
                        </a:solidFill>
                        <a:latin typeface="Georgia" panose="02040502050405020303" pitchFamily="18" charset="0"/>
                      </a:endParaRPr>
                    </a:p>
                  </a:txBody>
                  <a:tcPr anchor="ctr"/>
                </a:tc>
                <a:tc>
                  <a:txBody>
                    <a:bodyPr/>
                    <a:lstStyle/>
                    <a:p>
                      <a:pPr algn="ctr"/>
                      <a:r>
                        <a:rPr lang="en-US" sz="1300" dirty="0" smtClean="0">
                          <a:solidFill>
                            <a:schemeClr val="bg2"/>
                          </a:solidFill>
                          <a:latin typeface="Georgia" panose="02040502050405020303" pitchFamily="18" charset="0"/>
                        </a:rPr>
                        <a:t>7</a:t>
                      </a:r>
                      <a:endParaRPr lang="en-US" sz="1300" dirty="0">
                        <a:solidFill>
                          <a:schemeClr val="bg2"/>
                        </a:solidFill>
                        <a:latin typeface="Georgia" panose="02040502050405020303" pitchFamily="18" charset="0"/>
                      </a:endParaRPr>
                    </a:p>
                  </a:txBody>
                  <a:tcPr anchor="ctr"/>
                </a:tc>
                <a:tc>
                  <a:txBody>
                    <a:bodyPr/>
                    <a:lstStyle/>
                    <a:p>
                      <a:pPr algn="ctr"/>
                      <a:r>
                        <a:rPr lang="en-US" sz="1300" dirty="0" smtClean="0">
                          <a:solidFill>
                            <a:schemeClr val="bg2"/>
                          </a:solidFill>
                          <a:latin typeface="Georgia" panose="02040502050405020303" pitchFamily="18" charset="0"/>
                        </a:rPr>
                        <a:t>0.370”</a:t>
                      </a:r>
                      <a:endParaRPr lang="en-US" sz="1300" dirty="0">
                        <a:solidFill>
                          <a:schemeClr val="bg2"/>
                        </a:solidFill>
                        <a:latin typeface="Georgia" panose="02040502050405020303" pitchFamily="18" charset="0"/>
                      </a:endParaRPr>
                    </a:p>
                  </a:txBody>
                  <a:tcPr anchor="ctr"/>
                </a:tc>
                <a:extLst>
                  <a:ext uri="{0D108BD9-81ED-4DB2-BD59-A6C34878D82A}">
                    <a16:rowId xmlns:a16="http://schemas.microsoft.com/office/drawing/2014/main" val="10003"/>
                  </a:ext>
                </a:extLst>
              </a:tr>
            </a:tbl>
          </a:graphicData>
        </a:graphic>
      </p:graphicFrame>
      <p:pic>
        <p:nvPicPr>
          <p:cNvPr id="5" name="Picture 79" descr="2008-12-15 from client for slide 154"/>
          <p:cNvPicPr>
            <a:picLocks noGrp="1" noChangeAspect="1" noChangeArrowheads="1"/>
          </p:cNvPicPr>
          <p:nvPr>
            <p:ph idx="10"/>
            <p:custDataLst>
              <p:tags r:id="rId2"/>
            </p:custDataLst>
          </p:nvPr>
        </p:nvPicPr>
        <p:blipFill>
          <a:blip r:embed="rId5">
            <a:extLst>
              <a:ext uri="{28A0092B-C50C-407E-A947-70E740481C1C}">
                <a14:useLocalDpi xmlns:a14="http://schemas.microsoft.com/office/drawing/2010/main" val="0"/>
              </a:ext>
            </a:extLst>
          </a:blip>
          <a:srcRect/>
          <a:stretch>
            <a:fillRect/>
          </a:stretch>
        </p:blipFill>
        <p:spPr bwMode="auto">
          <a:xfrm>
            <a:off x="6117548" y="2147411"/>
            <a:ext cx="2950728" cy="3021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6" name="TextBox 5"/>
              <p:cNvSpPr txBox="1"/>
              <p:nvPr/>
            </p:nvSpPr>
            <p:spPr bwMode="auto">
              <a:xfrm>
                <a:off x="1213915" y="1480240"/>
                <a:ext cx="3199893" cy="1027320"/>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a14:m>
                  <m:oMathPara xmlns:m="http://schemas.openxmlformats.org/officeDocument/2006/math">
                    <m:oMathParaPr>
                      <m:jc m:val="centerGroup"/>
                    </m:oMathParaPr>
                    <m:oMath xmlns:m="http://schemas.openxmlformats.org/officeDocument/2006/math">
                      <m:sSub>
                        <m:sSubPr>
                          <m:ctrlPr>
                            <a:rPr kumimoji="1" lang="en-US" sz="3200" i="1" smtClean="0">
                              <a:solidFill>
                                <a:srgbClr val="000000"/>
                              </a:solidFill>
                              <a:latin typeface="Cambria Math" panose="02040503050406030204" pitchFamily="18" charset="0"/>
                            </a:rPr>
                          </m:ctrlPr>
                        </m:sSubPr>
                        <m:e>
                          <m:r>
                            <a:rPr kumimoji="1" lang="en-US" sz="3200" i="1" smtClean="0">
                              <a:solidFill>
                                <a:srgbClr val="000000"/>
                              </a:solidFill>
                              <a:latin typeface="Cambria Math"/>
                              <a:ea typeface="Cambria Math"/>
                            </a:rPr>
                            <m:t>∆</m:t>
                          </m:r>
                        </m:e>
                        <m:sub>
                          <m:r>
                            <a:rPr kumimoji="1" lang="en-US" sz="3200" b="0" i="1" smtClean="0">
                              <a:solidFill>
                                <a:srgbClr val="000000"/>
                              </a:solidFill>
                              <a:latin typeface="Cambria Math"/>
                            </a:rPr>
                            <m:t>𝑎𝑠𝑠𝑒𝑚𝑏𝑙𝑦</m:t>
                          </m:r>
                        </m:sub>
                      </m:sSub>
                      <m:r>
                        <a:rPr kumimoji="1" lang="en-US" sz="3200" b="0" i="1" smtClean="0">
                          <a:solidFill>
                            <a:srgbClr val="000000"/>
                          </a:solidFill>
                          <a:latin typeface="Cambria Math"/>
                        </a:rPr>
                        <m:t>=</m:t>
                      </m:r>
                      <m:f>
                        <m:fPr>
                          <m:ctrlPr>
                            <a:rPr kumimoji="1" lang="en-US" sz="3200" b="0" i="1" smtClean="0">
                              <a:solidFill>
                                <a:srgbClr val="000000"/>
                              </a:solidFill>
                              <a:latin typeface="Cambria Math" panose="02040503050406030204" pitchFamily="18" charset="0"/>
                            </a:rPr>
                          </m:ctrlPr>
                        </m:fPr>
                        <m:num>
                          <m:r>
                            <a:rPr kumimoji="1" lang="en-US" sz="3200" b="0" i="1" smtClean="0">
                              <a:solidFill>
                                <a:srgbClr val="000000"/>
                              </a:solidFill>
                              <a:latin typeface="Cambria Math"/>
                            </a:rPr>
                            <m:t>h</m:t>
                          </m:r>
                        </m:num>
                        <m:den>
                          <m:r>
                            <a:rPr kumimoji="1" lang="en-US" sz="3200" b="0" i="1" smtClean="0">
                              <a:solidFill>
                                <a:srgbClr val="000000"/>
                              </a:solidFill>
                              <a:latin typeface="Cambria Math"/>
                            </a:rPr>
                            <m:t>𝑏</m:t>
                          </m:r>
                        </m:den>
                      </m:f>
                      <m:sSub>
                        <m:sSubPr>
                          <m:ctrlPr>
                            <a:rPr kumimoji="1" lang="en-US" sz="3200" b="0" i="1" smtClean="0">
                              <a:solidFill>
                                <a:srgbClr val="000000"/>
                              </a:solidFill>
                              <a:latin typeface="Cambria Math" panose="02040503050406030204" pitchFamily="18" charset="0"/>
                            </a:rPr>
                          </m:ctrlPr>
                        </m:sSubPr>
                        <m:e>
                          <m:r>
                            <a:rPr kumimoji="1" lang="en-US" sz="3200" b="0" i="1" smtClean="0">
                              <a:solidFill>
                                <a:srgbClr val="000000"/>
                              </a:solidFill>
                              <a:latin typeface="Cambria Math"/>
                            </a:rPr>
                            <m:t>𝑑</m:t>
                          </m:r>
                        </m:e>
                        <m:sub>
                          <m:r>
                            <a:rPr kumimoji="1" lang="en-US" sz="3200" b="0" i="1" smtClean="0">
                              <a:solidFill>
                                <a:srgbClr val="000000"/>
                              </a:solidFill>
                              <a:latin typeface="Cambria Math"/>
                            </a:rPr>
                            <m:t>𝑎</m:t>
                          </m:r>
                        </m:sub>
                      </m:sSub>
                    </m:oMath>
                  </m:oMathPara>
                </a14:m>
                <a:endParaRPr kumimoji="1" lang="en-US" sz="3200" dirty="0">
                  <a:solidFill>
                    <a:srgbClr val="000000"/>
                  </a:solidFill>
                  <a:latin typeface="Georgia" panose="02040502050405020303" pitchFamily="18" charset="0"/>
                </a:endParaRPr>
              </a:p>
            </p:txBody>
          </p:sp>
        </mc:Choice>
        <mc:Fallback xmlns="">
          <p:sp>
            <p:nvSpPr>
              <p:cNvPr id="6" name="TextBox 5"/>
              <p:cNvSpPr txBox="1">
                <a:spLocks noRot="1" noChangeAspect="1" noMove="1" noResize="1" noEditPoints="1" noAdjustHandles="1" noChangeArrowheads="1" noChangeShapeType="1" noTextEdit="1"/>
              </p:cNvSpPr>
              <p:nvPr/>
            </p:nvSpPr>
            <p:spPr bwMode="auto">
              <a:xfrm>
                <a:off x="1213915" y="1480240"/>
                <a:ext cx="3199893" cy="1027320"/>
              </a:xfrm>
              <a:prstGeom prst="rect">
                <a:avLst/>
              </a:prstGeom>
              <a:blipFill rotWithShape="0">
                <a:blip r:embed="rId6"/>
                <a:stretch>
                  <a:fillRect/>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p:sp>
        <p:nvSpPr>
          <p:cNvPr id="9" name="Rectangle 8"/>
          <p:cNvSpPr/>
          <p:nvPr/>
        </p:nvSpPr>
        <p:spPr>
          <a:xfrm rot="16200000">
            <a:off x="30475" y="3428759"/>
            <a:ext cx="1000275" cy="276999"/>
          </a:xfrm>
          <a:prstGeom prst="rect">
            <a:avLst/>
          </a:prstGeom>
        </p:spPr>
        <p:txBody>
          <a:bodyPr wrap="none" lIns="0" tIns="0" rIns="0" bIns="0">
            <a:spAutoFit/>
          </a:bodyPr>
          <a:lstStyle/>
          <a:p>
            <a:pPr algn="ctr"/>
            <a:r>
              <a:rPr lang="en-US"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W/O TUD</a:t>
            </a:r>
            <a:endParaRPr lang="en-US"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endParaRPr>
          </a:p>
        </p:txBody>
      </p:sp>
      <p:sp>
        <p:nvSpPr>
          <p:cNvPr id="10" name="Rectangle 9"/>
          <p:cNvSpPr/>
          <p:nvPr/>
        </p:nvSpPr>
        <p:spPr>
          <a:xfrm rot="16200000">
            <a:off x="119431" y="5295659"/>
            <a:ext cx="820738" cy="276999"/>
          </a:xfrm>
          <a:prstGeom prst="rect">
            <a:avLst/>
          </a:prstGeom>
        </p:spPr>
        <p:txBody>
          <a:bodyPr wrap="none" lIns="0" tIns="0" rIns="0" bIns="0">
            <a:spAutoFit/>
          </a:bodyPr>
          <a:lstStyle/>
          <a:p>
            <a:pPr algn="ctr"/>
            <a:r>
              <a:rPr lang="en-US"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W/ TUD</a:t>
            </a:r>
            <a:endParaRPr lang="en-US"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endParaRPr>
          </a:p>
        </p:txBody>
      </p:sp>
      <p:sp>
        <p:nvSpPr>
          <p:cNvPr id="11" name="TextBox 10"/>
          <p:cNvSpPr txBox="1"/>
          <p:nvPr/>
        </p:nvSpPr>
        <p:spPr bwMode="auto">
          <a:xfrm>
            <a:off x="6827441" y="6400800"/>
            <a:ext cx="184665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91440" rIns="0" bIns="0" rtlCol="0">
            <a:spAutoFit/>
          </a:bodyPr>
          <a:lstStyle/>
          <a:p>
            <a:pPr algn="r"/>
            <a:r>
              <a:rPr kumimoji="1" lang="en-US" sz="1200" dirty="0" smtClean="0">
                <a:solidFill>
                  <a:schemeClr val="accent5"/>
                </a:solidFill>
                <a:latin typeface="Arial" panose="020B0604020202020204" pitchFamily="34" charset="0"/>
                <a:cs typeface="Arial" panose="020B0604020202020204" pitchFamily="34" charset="0"/>
              </a:rPr>
              <a:t>DESIGN EXAMPLE SLIDE</a:t>
            </a:r>
            <a:endParaRPr kumimoji="1" lang="en-US" sz="1200" dirty="0">
              <a:solidFill>
                <a:schemeClr val="accent5"/>
              </a:solidFill>
              <a:latin typeface="Arial" panose="020B0604020202020204" pitchFamily="34" charset="0"/>
              <a:cs typeface="Arial" panose="020B0604020202020204" pitchFamily="34" charset="0"/>
            </a:endParaRPr>
          </a:p>
        </p:txBody>
      </p:sp>
      <p:graphicFrame>
        <p:nvGraphicFramePr>
          <p:cNvPr id="12" name="Content Placeholder 6"/>
          <p:cNvGraphicFramePr>
            <a:graphicFrameLocks/>
          </p:cNvGraphicFramePr>
          <p:nvPr>
            <p:extLst/>
          </p:nvPr>
        </p:nvGraphicFramePr>
        <p:xfrm>
          <a:off x="754376" y="4642446"/>
          <a:ext cx="4975865" cy="1583424"/>
        </p:xfrm>
        <a:graphic>
          <a:graphicData uri="http://schemas.openxmlformats.org/drawingml/2006/table">
            <a:tbl>
              <a:tblPr firstRow="1" bandRow="1">
                <a:tableStyleId>{68D230F3-CF80-4859-8CE7-A43EE81993B5}</a:tableStyleId>
              </a:tblPr>
              <a:tblGrid>
                <a:gridCol w="712474">
                  <a:extLst>
                    <a:ext uri="{9D8B030D-6E8A-4147-A177-3AD203B41FA5}">
                      <a16:colId xmlns:a16="http://schemas.microsoft.com/office/drawing/2014/main" val="20000"/>
                    </a:ext>
                  </a:extLst>
                </a:gridCol>
                <a:gridCol w="931325">
                  <a:extLst>
                    <a:ext uri="{9D8B030D-6E8A-4147-A177-3AD203B41FA5}">
                      <a16:colId xmlns:a16="http://schemas.microsoft.com/office/drawing/2014/main" val="20001"/>
                    </a:ext>
                  </a:extLst>
                </a:gridCol>
                <a:gridCol w="931325">
                  <a:extLst>
                    <a:ext uri="{9D8B030D-6E8A-4147-A177-3AD203B41FA5}">
                      <a16:colId xmlns:a16="http://schemas.microsoft.com/office/drawing/2014/main" val="20002"/>
                    </a:ext>
                  </a:extLst>
                </a:gridCol>
                <a:gridCol w="759042">
                  <a:extLst>
                    <a:ext uri="{9D8B030D-6E8A-4147-A177-3AD203B41FA5}">
                      <a16:colId xmlns:a16="http://schemas.microsoft.com/office/drawing/2014/main" val="20003"/>
                    </a:ext>
                  </a:extLst>
                </a:gridCol>
                <a:gridCol w="759042">
                  <a:extLst>
                    <a:ext uri="{9D8B030D-6E8A-4147-A177-3AD203B41FA5}">
                      <a16:colId xmlns:a16="http://schemas.microsoft.com/office/drawing/2014/main" val="20004"/>
                    </a:ext>
                  </a:extLst>
                </a:gridCol>
                <a:gridCol w="882657">
                  <a:extLst>
                    <a:ext uri="{9D8B030D-6E8A-4147-A177-3AD203B41FA5}">
                      <a16:colId xmlns:a16="http://schemas.microsoft.com/office/drawing/2014/main" val="20005"/>
                    </a:ext>
                  </a:extLst>
                </a:gridCol>
              </a:tblGrid>
              <a:tr h="480326">
                <a:tc>
                  <a:txBody>
                    <a:bodyPr/>
                    <a:lstStyle/>
                    <a:p>
                      <a:pPr algn="ctr"/>
                      <a:r>
                        <a:rPr lang="en-US" sz="1300" dirty="0" smtClean="0">
                          <a:solidFill>
                            <a:schemeClr val="bg2"/>
                          </a:solidFill>
                          <a:latin typeface="Georgia" panose="02040502050405020303" pitchFamily="18" charset="0"/>
                        </a:rPr>
                        <a:t>Level</a:t>
                      </a:r>
                      <a:endParaRPr lang="en-US" sz="1300" dirty="0">
                        <a:solidFill>
                          <a:schemeClr val="bg2"/>
                        </a:solidFill>
                        <a:latin typeface="Georgia" panose="02040502050405020303" pitchFamily="18" charset="0"/>
                      </a:endParaRPr>
                    </a:p>
                  </a:txBody>
                  <a:tcPr anchor="ctr"/>
                </a:tc>
                <a:tc>
                  <a:txBody>
                    <a:bodyPr/>
                    <a:lstStyle/>
                    <a:p>
                      <a:pPr algn="ctr"/>
                      <a:r>
                        <a:rPr lang="el-GR" sz="1300" dirty="0" smtClean="0">
                          <a:solidFill>
                            <a:schemeClr val="bg2"/>
                          </a:solidFill>
                          <a:latin typeface="Georgia" panose="02040502050405020303" pitchFamily="18" charset="0"/>
                        </a:rPr>
                        <a:t>Δ</a:t>
                      </a:r>
                      <a:r>
                        <a:rPr lang="en-US" sz="1300" baseline="-25000" dirty="0" smtClean="0">
                          <a:solidFill>
                            <a:schemeClr val="bg2"/>
                          </a:solidFill>
                          <a:latin typeface="Georgia" panose="02040502050405020303" pitchFamily="18" charset="0"/>
                        </a:rPr>
                        <a:t>elongation</a:t>
                      </a:r>
                      <a:endParaRPr lang="en-US" sz="1300" baseline="-25000" dirty="0">
                        <a:solidFill>
                          <a:schemeClr val="bg2"/>
                        </a:solidFill>
                        <a:latin typeface="Georgia" panose="02040502050405020303" pitchFamily="18" charset="0"/>
                      </a:endParaRPr>
                    </a:p>
                  </a:txBody>
                  <a:tcPr anchor="ctr"/>
                </a:tc>
                <a:tc>
                  <a:txBody>
                    <a:bodyPr/>
                    <a:lstStyle/>
                    <a:p>
                      <a:pPr algn="ctr"/>
                      <a:r>
                        <a:rPr lang="el-GR" sz="1300" dirty="0" smtClean="0">
                          <a:solidFill>
                            <a:schemeClr val="bg2"/>
                          </a:solidFill>
                          <a:latin typeface="Georgia" panose="02040502050405020303" pitchFamily="18" charset="0"/>
                        </a:rPr>
                        <a:t>Δ</a:t>
                      </a:r>
                      <a:r>
                        <a:rPr lang="en-US" sz="1300" baseline="-25000" dirty="0" smtClean="0">
                          <a:solidFill>
                            <a:schemeClr val="bg2"/>
                          </a:solidFill>
                          <a:latin typeface="Georgia" panose="02040502050405020303" pitchFamily="18" charset="0"/>
                        </a:rPr>
                        <a:t>shrinkage</a:t>
                      </a:r>
                      <a:endParaRPr lang="en-US" sz="1300" baseline="-25000" dirty="0">
                        <a:solidFill>
                          <a:schemeClr val="bg2"/>
                        </a:solidFill>
                        <a:latin typeface="Georgia" panose="02040502050405020303" pitchFamily="18" charset="0"/>
                      </a:endParaRPr>
                    </a:p>
                  </a:txBody>
                  <a:tcPr anchor="ctr"/>
                </a:tc>
                <a:tc>
                  <a:txBody>
                    <a:bodyPr/>
                    <a:lstStyle/>
                    <a:p>
                      <a:pPr algn="ctr"/>
                      <a:r>
                        <a:rPr lang="en-US" sz="1300" baseline="0" dirty="0" smtClean="0">
                          <a:solidFill>
                            <a:schemeClr val="bg2"/>
                          </a:solidFill>
                          <a:latin typeface="Georgia" panose="02040502050405020303" pitchFamily="18" charset="0"/>
                        </a:rPr>
                        <a:t>h</a:t>
                      </a:r>
                    </a:p>
                    <a:p>
                      <a:pPr algn="ctr"/>
                      <a:r>
                        <a:rPr lang="en-US" sz="1300" baseline="0" dirty="0" smtClean="0">
                          <a:solidFill>
                            <a:schemeClr val="bg2"/>
                          </a:solidFill>
                          <a:latin typeface="Georgia" panose="02040502050405020303" pitchFamily="18" charset="0"/>
                        </a:rPr>
                        <a:t> [</a:t>
                      </a:r>
                      <a:r>
                        <a:rPr lang="en-US" sz="1300" baseline="0" dirty="0" err="1" smtClean="0">
                          <a:solidFill>
                            <a:schemeClr val="bg2"/>
                          </a:solidFill>
                          <a:latin typeface="Georgia" panose="02040502050405020303" pitchFamily="18" charset="0"/>
                        </a:rPr>
                        <a:t>ft</a:t>
                      </a:r>
                      <a:r>
                        <a:rPr lang="en-US" sz="1300" baseline="0" dirty="0" smtClean="0">
                          <a:solidFill>
                            <a:schemeClr val="bg2"/>
                          </a:solidFill>
                          <a:latin typeface="Georgia" panose="02040502050405020303" pitchFamily="18" charset="0"/>
                        </a:rPr>
                        <a:t>]</a:t>
                      </a:r>
                      <a:endParaRPr lang="en-US" sz="1300" baseline="0" dirty="0">
                        <a:solidFill>
                          <a:schemeClr val="bg2"/>
                        </a:solidFill>
                        <a:latin typeface="Georgia" panose="02040502050405020303" pitchFamily="18" charset="0"/>
                      </a:endParaRPr>
                    </a:p>
                  </a:txBody>
                  <a:tcPr anchor="ctr"/>
                </a:tc>
                <a:tc>
                  <a:txBody>
                    <a:bodyPr/>
                    <a:lstStyle/>
                    <a:p>
                      <a:pPr algn="ctr"/>
                      <a:r>
                        <a:rPr lang="en-US" sz="1300" baseline="0" dirty="0" smtClean="0">
                          <a:solidFill>
                            <a:schemeClr val="bg2"/>
                          </a:solidFill>
                          <a:latin typeface="Georgia" panose="02040502050405020303" pitchFamily="18" charset="0"/>
                        </a:rPr>
                        <a:t>b</a:t>
                      </a:r>
                    </a:p>
                    <a:p>
                      <a:pPr algn="ctr"/>
                      <a:r>
                        <a:rPr lang="en-US" sz="1300" baseline="0" dirty="0" smtClean="0">
                          <a:solidFill>
                            <a:schemeClr val="bg2"/>
                          </a:solidFill>
                          <a:latin typeface="Georgia" panose="02040502050405020303" pitchFamily="18" charset="0"/>
                        </a:rPr>
                        <a:t>[</a:t>
                      </a:r>
                      <a:r>
                        <a:rPr lang="en-US" sz="1300" baseline="0" dirty="0" err="1" smtClean="0">
                          <a:solidFill>
                            <a:schemeClr val="bg2"/>
                          </a:solidFill>
                          <a:latin typeface="Georgia" panose="02040502050405020303" pitchFamily="18" charset="0"/>
                        </a:rPr>
                        <a:t>ft</a:t>
                      </a:r>
                      <a:r>
                        <a:rPr lang="en-US" sz="1300" baseline="0" dirty="0" smtClean="0">
                          <a:solidFill>
                            <a:schemeClr val="bg2"/>
                          </a:solidFill>
                          <a:latin typeface="Georgia" panose="02040502050405020303" pitchFamily="18" charset="0"/>
                        </a:rPr>
                        <a:t>]</a:t>
                      </a:r>
                    </a:p>
                  </a:txBody>
                  <a:tcPr anchor="ctr"/>
                </a:tc>
                <a:tc>
                  <a:txBody>
                    <a:bodyPr/>
                    <a:lstStyle/>
                    <a:p>
                      <a:pPr algn="ctr"/>
                      <a:r>
                        <a:rPr lang="el-GR" sz="1300" dirty="0" smtClean="0">
                          <a:solidFill>
                            <a:schemeClr val="accent6"/>
                          </a:solidFill>
                          <a:latin typeface="Georgia" panose="02040502050405020303" pitchFamily="18" charset="0"/>
                        </a:rPr>
                        <a:t>Δ</a:t>
                      </a:r>
                      <a:r>
                        <a:rPr lang="en-US" sz="1300" baseline="-25000" dirty="0" smtClean="0">
                          <a:solidFill>
                            <a:schemeClr val="accent6"/>
                          </a:solidFill>
                          <a:latin typeface="Georgia" panose="02040502050405020303" pitchFamily="18" charset="0"/>
                        </a:rPr>
                        <a:t>assembly</a:t>
                      </a:r>
                      <a:endParaRPr lang="en-US" sz="1300" baseline="-25000" dirty="0">
                        <a:solidFill>
                          <a:schemeClr val="accent6"/>
                        </a:solidFill>
                        <a:latin typeface="Georgia" panose="02040502050405020303" pitchFamily="18" charset="0"/>
                      </a:endParaRPr>
                    </a:p>
                  </a:txBody>
                  <a:tcPr anchor="ctr"/>
                </a:tc>
                <a:extLst>
                  <a:ext uri="{0D108BD9-81ED-4DB2-BD59-A6C34878D82A}">
                    <a16:rowId xmlns:a16="http://schemas.microsoft.com/office/drawing/2014/main" val="10000"/>
                  </a:ext>
                </a:extLst>
              </a:tr>
              <a:tr h="365248">
                <a:tc>
                  <a:txBody>
                    <a:bodyPr/>
                    <a:lstStyle/>
                    <a:p>
                      <a:pPr algn="ctr"/>
                      <a:r>
                        <a:rPr lang="en-US" sz="1300" dirty="0" smtClean="0">
                          <a:solidFill>
                            <a:schemeClr val="bg2"/>
                          </a:solidFill>
                          <a:latin typeface="Georgia" panose="02040502050405020303" pitchFamily="18" charset="0"/>
                        </a:rPr>
                        <a:t>3</a:t>
                      </a:r>
                      <a:r>
                        <a:rPr lang="en-US" sz="1300" baseline="30000" dirty="0" smtClean="0">
                          <a:solidFill>
                            <a:schemeClr val="bg2"/>
                          </a:solidFill>
                          <a:latin typeface="Georgia" panose="02040502050405020303" pitchFamily="18" charset="0"/>
                        </a:rPr>
                        <a:t>rd</a:t>
                      </a:r>
                      <a:endParaRPr lang="en-US" sz="1300" dirty="0">
                        <a:solidFill>
                          <a:schemeClr val="bg2"/>
                        </a:solidFill>
                        <a:latin typeface="Georgia" panose="02040502050405020303" pitchFamily="18" charset="0"/>
                      </a:endParaRPr>
                    </a:p>
                  </a:txBody>
                  <a:tcPr anchor="ctr"/>
                </a:tc>
                <a:tc>
                  <a:txBody>
                    <a:bodyPr/>
                    <a:lstStyle/>
                    <a:p>
                      <a:pPr algn="ctr"/>
                      <a:r>
                        <a:rPr lang="en-US" sz="1300" dirty="0" smtClean="0">
                          <a:solidFill>
                            <a:schemeClr val="bg2"/>
                          </a:solidFill>
                          <a:latin typeface="Georgia" panose="02040502050405020303" pitchFamily="18" charset="0"/>
                        </a:rPr>
                        <a:t>0.159”</a:t>
                      </a:r>
                      <a:endParaRPr lang="en-US" sz="1300" dirty="0">
                        <a:solidFill>
                          <a:schemeClr val="bg2"/>
                        </a:solidFill>
                        <a:latin typeface="Georgia" panose="02040502050405020303" pitchFamily="18" charset="0"/>
                      </a:endParaRPr>
                    </a:p>
                  </a:txBody>
                  <a:tcPr anchor="ctr"/>
                </a:tc>
                <a:tc>
                  <a:txBody>
                    <a:bodyPr/>
                    <a:lstStyle/>
                    <a:p>
                      <a:pPr algn="ctr"/>
                      <a:r>
                        <a:rPr lang="en-US" sz="1300" dirty="0" smtClean="0">
                          <a:solidFill>
                            <a:schemeClr val="bg2"/>
                          </a:solidFill>
                          <a:latin typeface="Georgia" panose="02040502050405020303" pitchFamily="18" charset="0"/>
                        </a:rPr>
                        <a:t>0</a:t>
                      </a:r>
                      <a:endParaRPr lang="en-US" sz="1300" dirty="0">
                        <a:solidFill>
                          <a:schemeClr val="bg2"/>
                        </a:solidFill>
                        <a:latin typeface="Georgia" panose="02040502050405020303" pitchFamily="18" charset="0"/>
                      </a:endParaRPr>
                    </a:p>
                  </a:txBody>
                  <a:tcPr anchor="ctr"/>
                </a:tc>
                <a:tc>
                  <a:txBody>
                    <a:bodyPr/>
                    <a:lstStyle/>
                    <a:p>
                      <a:pPr algn="ctr"/>
                      <a:r>
                        <a:rPr lang="en-US" sz="1300" dirty="0" smtClean="0">
                          <a:solidFill>
                            <a:schemeClr val="bg2"/>
                          </a:solidFill>
                          <a:latin typeface="Georgia" panose="02040502050405020303" pitchFamily="18" charset="0"/>
                        </a:rPr>
                        <a:t>8</a:t>
                      </a:r>
                      <a:endParaRPr lang="en-US" sz="1300" dirty="0">
                        <a:solidFill>
                          <a:schemeClr val="bg2"/>
                        </a:solidFill>
                        <a:latin typeface="Georgia" panose="02040502050405020303" pitchFamily="18" charset="0"/>
                      </a:endParaRPr>
                    </a:p>
                  </a:txBody>
                  <a:tcPr anchor="ctr"/>
                </a:tc>
                <a:tc>
                  <a:txBody>
                    <a:bodyPr/>
                    <a:lstStyle/>
                    <a:p>
                      <a:pPr algn="ctr"/>
                      <a:r>
                        <a:rPr lang="en-US" sz="1300" dirty="0" smtClean="0">
                          <a:solidFill>
                            <a:schemeClr val="bg2"/>
                          </a:solidFill>
                          <a:latin typeface="Georgia" panose="02040502050405020303" pitchFamily="18" charset="0"/>
                        </a:rPr>
                        <a:t>7</a:t>
                      </a:r>
                      <a:endParaRPr lang="en-US" sz="1300" dirty="0">
                        <a:solidFill>
                          <a:schemeClr val="bg2"/>
                        </a:solidFill>
                        <a:latin typeface="Georgia" panose="02040502050405020303" pitchFamily="18" charset="0"/>
                      </a:endParaRPr>
                    </a:p>
                  </a:txBody>
                  <a:tcPr anchor="ctr"/>
                </a:tc>
                <a:tc>
                  <a:txBody>
                    <a:bodyPr/>
                    <a:lstStyle/>
                    <a:p>
                      <a:pPr algn="ctr"/>
                      <a:r>
                        <a:rPr lang="en-US" sz="1300" dirty="0" smtClean="0">
                          <a:solidFill>
                            <a:schemeClr val="bg2"/>
                          </a:solidFill>
                          <a:latin typeface="Georgia" panose="02040502050405020303" pitchFamily="18" charset="0"/>
                        </a:rPr>
                        <a:t>0.182”</a:t>
                      </a:r>
                      <a:endParaRPr lang="en-US" sz="1300" dirty="0">
                        <a:solidFill>
                          <a:schemeClr val="bg2"/>
                        </a:solidFill>
                        <a:latin typeface="Georgia" panose="02040502050405020303" pitchFamily="18" charset="0"/>
                      </a:endParaRPr>
                    </a:p>
                  </a:txBody>
                  <a:tcPr anchor="ctr"/>
                </a:tc>
                <a:extLst>
                  <a:ext uri="{0D108BD9-81ED-4DB2-BD59-A6C34878D82A}">
                    <a16:rowId xmlns:a16="http://schemas.microsoft.com/office/drawing/2014/main" val="10001"/>
                  </a:ext>
                </a:extLst>
              </a:tr>
              <a:tr h="365248">
                <a:tc>
                  <a:txBody>
                    <a:bodyPr/>
                    <a:lstStyle/>
                    <a:p>
                      <a:pPr algn="ctr"/>
                      <a:r>
                        <a:rPr lang="en-US" sz="1300" dirty="0" smtClean="0">
                          <a:solidFill>
                            <a:schemeClr val="bg2"/>
                          </a:solidFill>
                          <a:latin typeface="Georgia" panose="02040502050405020303" pitchFamily="18" charset="0"/>
                        </a:rPr>
                        <a:t>2</a:t>
                      </a:r>
                      <a:r>
                        <a:rPr lang="en-US" sz="1300" baseline="30000" dirty="0" smtClean="0">
                          <a:solidFill>
                            <a:schemeClr val="bg2"/>
                          </a:solidFill>
                          <a:latin typeface="Georgia" panose="02040502050405020303" pitchFamily="18" charset="0"/>
                        </a:rPr>
                        <a:t>nd</a:t>
                      </a:r>
                      <a:endParaRPr lang="en-US" sz="1300" dirty="0">
                        <a:solidFill>
                          <a:schemeClr val="bg2"/>
                        </a:solidFill>
                        <a:latin typeface="Georgia" panose="02040502050405020303" pitchFamily="18" charset="0"/>
                      </a:endParaRPr>
                    </a:p>
                  </a:txBody>
                  <a:tcPr anchor="ctr"/>
                </a:tc>
                <a:tc>
                  <a:txBody>
                    <a:bodyPr/>
                    <a:lstStyle/>
                    <a:p>
                      <a:pPr algn="ctr"/>
                      <a:r>
                        <a:rPr lang="en-US" sz="1300" dirty="0" smtClean="0">
                          <a:solidFill>
                            <a:schemeClr val="bg2"/>
                          </a:solidFill>
                          <a:latin typeface="Georgia" panose="02040502050405020303" pitchFamily="18" charset="0"/>
                        </a:rPr>
                        <a:t>0.179”</a:t>
                      </a:r>
                      <a:endParaRPr lang="en-US" sz="1300" dirty="0">
                        <a:solidFill>
                          <a:schemeClr val="bg2"/>
                        </a:solidFill>
                        <a:latin typeface="Georgia" panose="02040502050405020303" pitchFamily="18" charset="0"/>
                      </a:endParaRPr>
                    </a:p>
                  </a:txBody>
                  <a:tcPr anchor="ctr"/>
                </a:tc>
                <a:tc>
                  <a:txBody>
                    <a:bodyPr/>
                    <a:lstStyle/>
                    <a:p>
                      <a:pPr algn="ctr"/>
                      <a:r>
                        <a:rPr lang="en-US" sz="1300" dirty="0" smtClean="0">
                          <a:solidFill>
                            <a:schemeClr val="bg2"/>
                          </a:solidFill>
                          <a:latin typeface="Georgia" panose="02040502050405020303" pitchFamily="18" charset="0"/>
                        </a:rPr>
                        <a:t>0</a:t>
                      </a:r>
                      <a:endParaRPr lang="en-US" sz="1300" dirty="0">
                        <a:solidFill>
                          <a:schemeClr val="bg2"/>
                        </a:solidFill>
                        <a:latin typeface="Georgia" panose="02040502050405020303" pitchFamily="18" charset="0"/>
                      </a:endParaRPr>
                    </a:p>
                  </a:txBody>
                  <a:tcPr anchor="ctr"/>
                </a:tc>
                <a:tc>
                  <a:txBody>
                    <a:bodyPr/>
                    <a:lstStyle/>
                    <a:p>
                      <a:pPr algn="ctr"/>
                      <a:r>
                        <a:rPr lang="en-US" sz="1300" dirty="0" smtClean="0">
                          <a:solidFill>
                            <a:schemeClr val="bg2"/>
                          </a:solidFill>
                          <a:latin typeface="Georgia" panose="02040502050405020303" pitchFamily="18" charset="0"/>
                        </a:rPr>
                        <a:t>8</a:t>
                      </a:r>
                      <a:endParaRPr lang="en-US" sz="1300" dirty="0">
                        <a:solidFill>
                          <a:schemeClr val="bg2"/>
                        </a:solidFill>
                        <a:latin typeface="Georgia" panose="02040502050405020303" pitchFamily="18" charset="0"/>
                      </a:endParaRPr>
                    </a:p>
                  </a:txBody>
                  <a:tcPr anchor="ctr"/>
                </a:tc>
                <a:tc>
                  <a:txBody>
                    <a:bodyPr/>
                    <a:lstStyle/>
                    <a:p>
                      <a:pPr algn="ctr"/>
                      <a:r>
                        <a:rPr lang="en-US" sz="1300" dirty="0" smtClean="0">
                          <a:solidFill>
                            <a:schemeClr val="bg2"/>
                          </a:solidFill>
                          <a:latin typeface="Georgia" panose="02040502050405020303" pitchFamily="18" charset="0"/>
                        </a:rPr>
                        <a:t>7</a:t>
                      </a:r>
                      <a:endParaRPr lang="en-US" sz="1300" dirty="0">
                        <a:solidFill>
                          <a:schemeClr val="bg2"/>
                        </a:solidFill>
                        <a:latin typeface="Georgia" panose="02040502050405020303" pitchFamily="18" charset="0"/>
                      </a:endParaRPr>
                    </a:p>
                  </a:txBody>
                  <a:tcPr anchor="ctr"/>
                </a:tc>
                <a:tc>
                  <a:txBody>
                    <a:bodyPr/>
                    <a:lstStyle/>
                    <a:p>
                      <a:pPr algn="ctr"/>
                      <a:r>
                        <a:rPr lang="en-US" sz="1300" dirty="0" smtClean="0">
                          <a:solidFill>
                            <a:schemeClr val="bg2"/>
                          </a:solidFill>
                          <a:latin typeface="Georgia" panose="02040502050405020303" pitchFamily="18" charset="0"/>
                        </a:rPr>
                        <a:t>0.204”</a:t>
                      </a:r>
                      <a:endParaRPr lang="en-US" sz="1300" dirty="0">
                        <a:solidFill>
                          <a:schemeClr val="bg2"/>
                        </a:solidFill>
                        <a:latin typeface="Georgia" panose="02040502050405020303" pitchFamily="18" charset="0"/>
                      </a:endParaRPr>
                    </a:p>
                  </a:txBody>
                  <a:tcPr anchor="ctr"/>
                </a:tc>
                <a:extLst>
                  <a:ext uri="{0D108BD9-81ED-4DB2-BD59-A6C34878D82A}">
                    <a16:rowId xmlns:a16="http://schemas.microsoft.com/office/drawing/2014/main" val="10002"/>
                  </a:ext>
                </a:extLst>
              </a:tr>
              <a:tr h="365248">
                <a:tc>
                  <a:txBody>
                    <a:bodyPr/>
                    <a:lstStyle/>
                    <a:p>
                      <a:pPr algn="ctr"/>
                      <a:r>
                        <a:rPr lang="en-US" sz="1300" dirty="0" smtClean="0">
                          <a:solidFill>
                            <a:schemeClr val="bg2"/>
                          </a:solidFill>
                          <a:latin typeface="Georgia" panose="02040502050405020303" pitchFamily="18" charset="0"/>
                        </a:rPr>
                        <a:t>1st</a:t>
                      </a:r>
                      <a:endParaRPr lang="en-US" sz="1300" dirty="0">
                        <a:solidFill>
                          <a:schemeClr val="bg2"/>
                        </a:solidFill>
                        <a:latin typeface="Georgia" panose="02040502050405020303" pitchFamily="18" charset="0"/>
                      </a:endParaRPr>
                    </a:p>
                  </a:txBody>
                  <a:tcPr anchor="ctr"/>
                </a:tc>
                <a:tc>
                  <a:txBody>
                    <a:bodyPr/>
                    <a:lstStyle/>
                    <a:p>
                      <a:pPr algn="ctr"/>
                      <a:r>
                        <a:rPr lang="en-US" sz="1300" dirty="0" smtClean="0">
                          <a:solidFill>
                            <a:schemeClr val="bg2"/>
                          </a:solidFill>
                          <a:latin typeface="Georgia" panose="02040502050405020303" pitchFamily="18" charset="0"/>
                        </a:rPr>
                        <a:t>0.180”</a:t>
                      </a:r>
                      <a:endParaRPr lang="en-US" sz="1300" dirty="0">
                        <a:solidFill>
                          <a:schemeClr val="bg2"/>
                        </a:solidFill>
                        <a:latin typeface="Georgia" panose="02040502050405020303" pitchFamily="18" charset="0"/>
                      </a:endParaRPr>
                    </a:p>
                  </a:txBody>
                  <a:tcPr anchor="ctr"/>
                </a:tc>
                <a:tc>
                  <a:txBody>
                    <a:bodyPr/>
                    <a:lstStyle/>
                    <a:p>
                      <a:pPr algn="ctr"/>
                      <a:r>
                        <a:rPr lang="en-US" sz="1300" dirty="0" smtClean="0">
                          <a:solidFill>
                            <a:schemeClr val="bg2"/>
                          </a:solidFill>
                          <a:latin typeface="Georgia" panose="02040502050405020303" pitchFamily="18" charset="0"/>
                        </a:rPr>
                        <a:t>0</a:t>
                      </a:r>
                      <a:endParaRPr lang="en-US" sz="1300" dirty="0">
                        <a:solidFill>
                          <a:schemeClr val="bg2"/>
                        </a:solidFill>
                        <a:latin typeface="Georgia" panose="02040502050405020303" pitchFamily="18" charset="0"/>
                      </a:endParaRPr>
                    </a:p>
                  </a:txBody>
                  <a:tcPr anchor="ctr"/>
                </a:tc>
                <a:tc>
                  <a:txBody>
                    <a:bodyPr/>
                    <a:lstStyle/>
                    <a:p>
                      <a:pPr algn="ctr"/>
                      <a:r>
                        <a:rPr lang="en-US" sz="1300" dirty="0" smtClean="0">
                          <a:solidFill>
                            <a:schemeClr val="bg2"/>
                          </a:solidFill>
                          <a:latin typeface="Georgia" panose="02040502050405020303" pitchFamily="18" charset="0"/>
                        </a:rPr>
                        <a:t>8</a:t>
                      </a:r>
                      <a:endParaRPr lang="en-US" sz="1300" dirty="0">
                        <a:solidFill>
                          <a:schemeClr val="bg2"/>
                        </a:solidFill>
                        <a:latin typeface="Georgia" panose="02040502050405020303" pitchFamily="18" charset="0"/>
                      </a:endParaRPr>
                    </a:p>
                  </a:txBody>
                  <a:tcPr anchor="ctr"/>
                </a:tc>
                <a:tc>
                  <a:txBody>
                    <a:bodyPr/>
                    <a:lstStyle/>
                    <a:p>
                      <a:pPr algn="ctr"/>
                      <a:r>
                        <a:rPr lang="en-US" sz="1300" dirty="0" smtClean="0">
                          <a:solidFill>
                            <a:schemeClr val="bg2"/>
                          </a:solidFill>
                          <a:latin typeface="Georgia" panose="02040502050405020303" pitchFamily="18" charset="0"/>
                        </a:rPr>
                        <a:t>7</a:t>
                      </a:r>
                      <a:endParaRPr lang="en-US" sz="1300" dirty="0">
                        <a:solidFill>
                          <a:schemeClr val="bg2"/>
                        </a:solidFill>
                        <a:latin typeface="Georgia" panose="02040502050405020303" pitchFamily="18" charset="0"/>
                      </a:endParaRPr>
                    </a:p>
                  </a:txBody>
                  <a:tcPr anchor="ctr"/>
                </a:tc>
                <a:tc>
                  <a:txBody>
                    <a:bodyPr/>
                    <a:lstStyle/>
                    <a:p>
                      <a:pPr algn="ctr"/>
                      <a:r>
                        <a:rPr lang="en-US" sz="1300" dirty="0" smtClean="0">
                          <a:solidFill>
                            <a:schemeClr val="bg2"/>
                          </a:solidFill>
                          <a:latin typeface="Georgia" panose="02040502050405020303" pitchFamily="18" charset="0"/>
                        </a:rPr>
                        <a:t>0.205”</a:t>
                      </a:r>
                      <a:endParaRPr lang="en-US" sz="1300" dirty="0">
                        <a:solidFill>
                          <a:schemeClr val="bg2"/>
                        </a:solidFill>
                        <a:latin typeface="Georgia" panose="02040502050405020303" pitchFamily="18" charset="0"/>
                      </a:endParaRPr>
                    </a:p>
                  </a:txBody>
                  <a:tcPr anchor="ctr"/>
                </a:tc>
                <a:extLst>
                  <a:ext uri="{0D108BD9-81ED-4DB2-BD59-A6C34878D82A}">
                    <a16:rowId xmlns:a16="http://schemas.microsoft.com/office/drawing/2014/main" val="10003"/>
                  </a:ext>
                </a:extLst>
              </a:tr>
            </a:tbl>
          </a:graphicData>
        </a:graphic>
      </p:graphicFrame>
    </p:spTree>
    <p:custDataLst>
      <p:tags r:id="rId1"/>
    </p:custDataLst>
    <p:extLst>
      <p:ext uri="{BB962C8B-B14F-4D97-AF65-F5344CB8AC3E}">
        <p14:creationId xmlns:p14="http://schemas.microsoft.com/office/powerpoint/2010/main" val="2845259943"/>
      </p:ext>
    </p:extLst>
  </p:cSld>
  <p:clrMapOvr>
    <a:masterClrMapping/>
  </p:clrMapOvr>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Total Story Deflection / Drift</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274038607"/>
              </p:ext>
            </p:extLst>
          </p:nvPr>
        </p:nvGraphicFramePr>
        <p:xfrm>
          <a:off x="743978" y="1936750"/>
          <a:ext cx="7708902" cy="1483360"/>
        </p:xfrm>
        <a:graphic>
          <a:graphicData uri="http://schemas.openxmlformats.org/drawingml/2006/table">
            <a:tbl>
              <a:tblPr firstRow="1" bandRow="1">
                <a:tableStyleId>{68D230F3-CF80-4859-8CE7-A43EE81993B5}</a:tableStyleId>
              </a:tblPr>
              <a:tblGrid>
                <a:gridCol w="901702">
                  <a:extLst>
                    <a:ext uri="{9D8B030D-6E8A-4147-A177-3AD203B41FA5}">
                      <a16:colId xmlns:a16="http://schemas.microsoft.com/office/drawing/2014/main" val="20000"/>
                    </a:ext>
                  </a:extLst>
                </a:gridCol>
                <a:gridCol w="1701800">
                  <a:extLst>
                    <a:ext uri="{9D8B030D-6E8A-4147-A177-3AD203B41FA5}">
                      <a16:colId xmlns:a16="http://schemas.microsoft.com/office/drawing/2014/main" val="20001"/>
                    </a:ext>
                  </a:extLst>
                </a:gridCol>
                <a:gridCol w="1701800">
                  <a:extLst>
                    <a:ext uri="{9D8B030D-6E8A-4147-A177-3AD203B41FA5}">
                      <a16:colId xmlns:a16="http://schemas.microsoft.com/office/drawing/2014/main" val="20002"/>
                    </a:ext>
                  </a:extLst>
                </a:gridCol>
                <a:gridCol w="1701800">
                  <a:extLst>
                    <a:ext uri="{9D8B030D-6E8A-4147-A177-3AD203B41FA5}">
                      <a16:colId xmlns:a16="http://schemas.microsoft.com/office/drawing/2014/main" val="20003"/>
                    </a:ext>
                  </a:extLst>
                </a:gridCol>
                <a:gridCol w="1701800">
                  <a:extLst>
                    <a:ext uri="{9D8B030D-6E8A-4147-A177-3AD203B41FA5}">
                      <a16:colId xmlns:a16="http://schemas.microsoft.com/office/drawing/2014/main" val="20004"/>
                    </a:ext>
                  </a:extLst>
                </a:gridCol>
              </a:tblGrid>
              <a:tr h="370840">
                <a:tc>
                  <a:txBody>
                    <a:bodyPr/>
                    <a:lstStyle/>
                    <a:p>
                      <a:pPr algn="ctr"/>
                      <a:r>
                        <a:rPr lang="en-US" sz="1600" dirty="0" smtClean="0">
                          <a:solidFill>
                            <a:schemeClr val="bg2"/>
                          </a:solidFill>
                          <a:latin typeface="Georgia" panose="02040502050405020303" pitchFamily="18" charset="0"/>
                        </a:rPr>
                        <a:t>Level</a:t>
                      </a:r>
                      <a:endParaRPr lang="en-US" sz="1600" dirty="0">
                        <a:solidFill>
                          <a:schemeClr val="bg2"/>
                        </a:solidFill>
                        <a:latin typeface="Georgia" panose="02040502050405020303"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l-GR" sz="1600" dirty="0" smtClean="0">
                          <a:solidFill>
                            <a:schemeClr val="bg2"/>
                          </a:solidFill>
                          <a:latin typeface="Georgia" panose="02040502050405020303" pitchFamily="18" charset="0"/>
                        </a:rPr>
                        <a:t>Δ</a:t>
                      </a:r>
                      <a:r>
                        <a:rPr lang="en-US" sz="1600" baseline="-25000" dirty="0" smtClean="0">
                          <a:solidFill>
                            <a:schemeClr val="bg2"/>
                          </a:solidFill>
                          <a:latin typeface="Georgia" panose="02040502050405020303" pitchFamily="18" charset="0"/>
                        </a:rPr>
                        <a:t>bending</a:t>
                      </a:r>
                      <a:endParaRPr lang="en-US" sz="1600" baseline="-25000" dirty="0">
                        <a:solidFill>
                          <a:schemeClr val="bg2"/>
                        </a:solidFill>
                        <a:latin typeface="Georgia" panose="02040502050405020303" pitchFamily="18" charset="0"/>
                      </a:endParaRPr>
                    </a:p>
                  </a:txBody>
                  <a:tcPr/>
                </a:tc>
                <a:tc>
                  <a:txBody>
                    <a:bodyPr/>
                    <a:lstStyle/>
                    <a:p>
                      <a:pPr algn="ctr"/>
                      <a:r>
                        <a:rPr lang="el-GR" sz="1600" dirty="0" smtClean="0">
                          <a:solidFill>
                            <a:schemeClr val="bg2"/>
                          </a:solidFill>
                          <a:latin typeface="Georgia" panose="02040502050405020303" pitchFamily="18" charset="0"/>
                        </a:rPr>
                        <a:t>Δ</a:t>
                      </a:r>
                      <a:r>
                        <a:rPr lang="en-US" sz="1600" baseline="-25000" dirty="0" err="1" smtClean="0">
                          <a:solidFill>
                            <a:schemeClr val="bg2"/>
                          </a:solidFill>
                          <a:latin typeface="Georgia" panose="02040502050405020303" pitchFamily="18" charset="0"/>
                        </a:rPr>
                        <a:t>fastenerslip&amp;shear</a:t>
                      </a:r>
                      <a:endParaRPr lang="en-US" sz="1600" baseline="-25000" dirty="0">
                        <a:solidFill>
                          <a:schemeClr val="bg2"/>
                        </a:solidFill>
                        <a:latin typeface="Georgia" panose="02040502050405020303"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l-GR" sz="1600" dirty="0" smtClean="0">
                          <a:solidFill>
                            <a:schemeClr val="bg2"/>
                          </a:solidFill>
                          <a:latin typeface="Georgia" panose="02040502050405020303" pitchFamily="18" charset="0"/>
                        </a:rPr>
                        <a:t>Δ</a:t>
                      </a:r>
                      <a:r>
                        <a:rPr lang="en-US" sz="1600" baseline="-25000" dirty="0" smtClean="0">
                          <a:solidFill>
                            <a:schemeClr val="bg2"/>
                          </a:solidFill>
                          <a:latin typeface="Georgia" panose="02040502050405020303" pitchFamily="18" charset="0"/>
                        </a:rPr>
                        <a:t>assembly</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l-GR" sz="1600" dirty="0" smtClean="0">
                          <a:solidFill>
                            <a:schemeClr val="accent6"/>
                          </a:solidFill>
                          <a:latin typeface="Georgia" panose="02040502050405020303" pitchFamily="18" charset="0"/>
                        </a:rPr>
                        <a:t>Δ</a:t>
                      </a:r>
                      <a:r>
                        <a:rPr lang="en-US" sz="1600" baseline="-25000" dirty="0" smtClean="0">
                          <a:solidFill>
                            <a:schemeClr val="accent6"/>
                          </a:solidFill>
                          <a:latin typeface="Georgia" panose="02040502050405020303" pitchFamily="18" charset="0"/>
                        </a:rPr>
                        <a:t>story</a:t>
                      </a:r>
                    </a:p>
                  </a:txBody>
                  <a:tcPr/>
                </a:tc>
                <a:extLst>
                  <a:ext uri="{0D108BD9-81ED-4DB2-BD59-A6C34878D82A}">
                    <a16:rowId xmlns:a16="http://schemas.microsoft.com/office/drawing/2014/main" val="10000"/>
                  </a:ext>
                </a:extLst>
              </a:tr>
              <a:tr h="370840">
                <a:tc>
                  <a:txBody>
                    <a:bodyPr/>
                    <a:lstStyle/>
                    <a:p>
                      <a:pPr algn="ctr"/>
                      <a:r>
                        <a:rPr lang="en-US" sz="1600" dirty="0" smtClean="0">
                          <a:solidFill>
                            <a:schemeClr val="bg2"/>
                          </a:solidFill>
                          <a:latin typeface="Georgia" panose="02040502050405020303" pitchFamily="18" charset="0"/>
                        </a:rPr>
                        <a:t>3</a:t>
                      </a:r>
                      <a:r>
                        <a:rPr lang="en-US" sz="1600" baseline="30000" dirty="0" smtClean="0">
                          <a:solidFill>
                            <a:schemeClr val="bg2"/>
                          </a:solidFill>
                          <a:latin typeface="Georgia" panose="02040502050405020303" pitchFamily="18" charset="0"/>
                        </a:rPr>
                        <a:t>rd</a:t>
                      </a:r>
                      <a:endParaRPr lang="en-US" sz="1600" dirty="0">
                        <a:solidFill>
                          <a:schemeClr val="bg2"/>
                        </a:solidFill>
                        <a:latin typeface="Georgia" panose="02040502050405020303" pitchFamily="18" charset="0"/>
                      </a:endParaRPr>
                    </a:p>
                  </a:txBody>
                  <a:tcPr/>
                </a:tc>
                <a:tc>
                  <a:txBody>
                    <a:bodyPr/>
                    <a:lstStyle/>
                    <a:p>
                      <a:pPr algn="ctr"/>
                      <a:r>
                        <a:rPr lang="en-US" sz="1600" dirty="0" smtClean="0">
                          <a:solidFill>
                            <a:schemeClr val="bg2"/>
                          </a:solidFill>
                          <a:latin typeface="Georgia" panose="02040502050405020303" pitchFamily="18" charset="0"/>
                        </a:rPr>
                        <a:t>0.008</a:t>
                      </a:r>
                      <a:endParaRPr lang="en-US" sz="1600" dirty="0">
                        <a:solidFill>
                          <a:schemeClr val="bg2"/>
                        </a:solidFill>
                        <a:latin typeface="Georgia" panose="02040502050405020303" pitchFamily="18" charset="0"/>
                      </a:endParaRPr>
                    </a:p>
                  </a:txBody>
                  <a:tcPr/>
                </a:tc>
                <a:tc>
                  <a:txBody>
                    <a:bodyPr/>
                    <a:lstStyle/>
                    <a:p>
                      <a:pPr algn="ctr"/>
                      <a:r>
                        <a:rPr lang="en-US" sz="1600" dirty="0" smtClean="0">
                          <a:solidFill>
                            <a:schemeClr val="bg2"/>
                          </a:solidFill>
                          <a:latin typeface="Georgia" panose="02040502050405020303" pitchFamily="18" charset="0"/>
                        </a:rPr>
                        <a:t>0.265</a:t>
                      </a:r>
                      <a:endParaRPr lang="en-US" sz="1600" dirty="0">
                        <a:solidFill>
                          <a:schemeClr val="bg2"/>
                        </a:solidFill>
                        <a:latin typeface="Georgia" panose="02040502050405020303" pitchFamily="18" charset="0"/>
                      </a:endParaRPr>
                    </a:p>
                  </a:txBody>
                  <a:tcPr/>
                </a:tc>
                <a:tc>
                  <a:txBody>
                    <a:bodyPr/>
                    <a:lstStyle/>
                    <a:p>
                      <a:pPr algn="ctr"/>
                      <a:r>
                        <a:rPr lang="en-US" sz="1600" dirty="0" smtClean="0">
                          <a:solidFill>
                            <a:schemeClr val="bg2"/>
                          </a:solidFill>
                          <a:latin typeface="Georgia" panose="02040502050405020303" pitchFamily="18" charset="0"/>
                        </a:rPr>
                        <a:t>0.264</a:t>
                      </a:r>
                      <a:endParaRPr lang="en-US" sz="1600" dirty="0">
                        <a:solidFill>
                          <a:schemeClr val="bg2"/>
                        </a:solidFill>
                        <a:latin typeface="Georgia" panose="02040502050405020303" pitchFamily="18" charset="0"/>
                      </a:endParaRPr>
                    </a:p>
                  </a:txBody>
                  <a:tcPr/>
                </a:tc>
                <a:tc>
                  <a:txBody>
                    <a:bodyPr/>
                    <a:lstStyle/>
                    <a:p>
                      <a:pPr algn="ctr"/>
                      <a:r>
                        <a:rPr lang="en-US" sz="1600" dirty="0" smtClean="0">
                          <a:solidFill>
                            <a:schemeClr val="accent6"/>
                          </a:solidFill>
                          <a:latin typeface="Georgia" panose="02040502050405020303" pitchFamily="18" charset="0"/>
                        </a:rPr>
                        <a:t>0.538”</a:t>
                      </a:r>
                      <a:endParaRPr lang="en-US" sz="1600" dirty="0">
                        <a:solidFill>
                          <a:schemeClr val="accent6"/>
                        </a:solidFill>
                        <a:latin typeface="Georgia" panose="02040502050405020303" pitchFamily="18" charset="0"/>
                      </a:endParaRPr>
                    </a:p>
                  </a:txBody>
                  <a:tcPr/>
                </a:tc>
                <a:extLst>
                  <a:ext uri="{0D108BD9-81ED-4DB2-BD59-A6C34878D82A}">
                    <a16:rowId xmlns:a16="http://schemas.microsoft.com/office/drawing/2014/main" val="10001"/>
                  </a:ext>
                </a:extLst>
              </a:tr>
              <a:tr h="370840">
                <a:tc>
                  <a:txBody>
                    <a:bodyPr/>
                    <a:lstStyle/>
                    <a:p>
                      <a:pPr algn="ctr"/>
                      <a:r>
                        <a:rPr lang="en-US" sz="1600" dirty="0" smtClean="0">
                          <a:solidFill>
                            <a:schemeClr val="bg2"/>
                          </a:solidFill>
                          <a:latin typeface="Georgia" panose="02040502050405020303" pitchFamily="18" charset="0"/>
                        </a:rPr>
                        <a:t>2</a:t>
                      </a:r>
                      <a:r>
                        <a:rPr lang="en-US" sz="1600" baseline="30000" dirty="0" smtClean="0">
                          <a:solidFill>
                            <a:schemeClr val="bg2"/>
                          </a:solidFill>
                          <a:latin typeface="Georgia" panose="02040502050405020303" pitchFamily="18" charset="0"/>
                        </a:rPr>
                        <a:t>nd</a:t>
                      </a:r>
                      <a:endParaRPr lang="en-US" sz="1600" dirty="0">
                        <a:solidFill>
                          <a:schemeClr val="bg2"/>
                        </a:solidFill>
                        <a:latin typeface="Georgia" panose="02040502050405020303" pitchFamily="18" charset="0"/>
                      </a:endParaRPr>
                    </a:p>
                  </a:txBody>
                  <a:tcPr/>
                </a:tc>
                <a:tc>
                  <a:txBody>
                    <a:bodyPr/>
                    <a:lstStyle/>
                    <a:p>
                      <a:pPr algn="ctr"/>
                      <a:r>
                        <a:rPr lang="en-US" sz="1600" dirty="0" smtClean="0">
                          <a:solidFill>
                            <a:schemeClr val="bg2"/>
                          </a:solidFill>
                          <a:latin typeface="Georgia" panose="02040502050405020303" pitchFamily="18" charset="0"/>
                        </a:rPr>
                        <a:t>0.014</a:t>
                      </a:r>
                      <a:endParaRPr lang="en-US" sz="1600" dirty="0">
                        <a:solidFill>
                          <a:schemeClr val="bg2"/>
                        </a:solidFill>
                        <a:latin typeface="Georgia" panose="02040502050405020303" pitchFamily="18" charset="0"/>
                      </a:endParaRPr>
                    </a:p>
                  </a:txBody>
                  <a:tcPr/>
                </a:tc>
                <a:tc>
                  <a:txBody>
                    <a:bodyPr/>
                    <a:lstStyle/>
                    <a:p>
                      <a:pPr algn="ctr"/>
                      <a:r>
                        <a:rPr lang="en-US" sz="1600" dirty="0" smtClean="0">
                          <a:solidFill>
                            <a:schemeClr val="bg2"/>
                          </a:solidFill>
                          <a:latin typeface="Georgia" panose="02040502050405020303" pitchFamily="18" charset="0"/>
                        </a:rPr>
                        <a:t>0.301</a:t>
                      </a:r>
                      <a:endParaRPr lang="en-US" sz="1600" dirty="0">
                        <a:solidFill>
                          <a:schemeClr val="bg2"/>
                        </a:solidFill>
                        <a:latin typeface="Georgia" panose="02040502050405020303" pitchFamily="18" charset="0"/>
                      </a:endParaRPr>
                    </a:p>
                  </a:txBody>
                  <a:tcPr/>
                </a:tc>
                <a:tc>
                  <a:txBody>
                    <a:bodyPr/>
                    <a:lstStyle/>
                    <a:p>
                      <a:pPr algn="ctr"/>
                      <a:r>
                        <a:rPr lang="en-US" sz="1600" dirty="0" smtClean="0">
                          <a:solidFill>
                            <a:schemeClr val="bg2"/>
                          </a:solidFill>
                          <a:latin typeface="Georgia" panose="02040502050405020303" pitchFamily="18" charset="0"/>
                        </a:rPr>
                        <a:t>0.643</a:t>
                      </a:r>
                      <a:endParaRPr lang="en-US" sz="1600" dirty="0">
                        <a:solidFill>
                          <a:schemeClr val="bg2"/>
                        </a:solidFill>
                        <a:latin typeface="Georgia" panose="02040502050405020303" pitchFamily="18" charset="0"/>
                      </a:endParaRPr>
                    </a:p>
                  </a:txBody>
                  <a:tcPr/>
                </a:tc>
                <a:tc>
                  <a:txBody>
                    <a:bodyPr/>
                    <a:lstStyle/>
                    <a:p>
                      <a:pPr algn="ctr"/>
                      <a:r>
                        <a:rPr lang="en-US" sz="1600" dirty="0" smtClean="0">
                          <a:solidFill>
                            <a:schemeClr val="accent6"/>
                          </a:solidFill>
                          <a:latin typeface="Georgia" panose="02040502050405020303" pitchFamily="18" charset="0"/>
                        </a:rPr>
                        <a:t>0.643”</a:t>
                      </a:r>
                      <a:endParaRPr lang="en-US" sz="1600" dirty="0">
                        <a:solidFill>
                          <a:schemeClr val="accent6"/>
                        </a:solidFill>
                        <a:latin typeface="Georgia" panose="02040502050405020303" pitchFamily="18" charset="0"/>
                      </a:endParaRPr>
                    </a:p>
                  </a:txBody>
                  <a:tcPr/>
                </a:tc>
                <a:extLst>
                  <a:ext uri="{0D108BD9-81ED-4DB2-BD59-A6C34878D82A}">
                    <a16:rowId xmlns:a16="http://schemas.microsoft.com/office/drawing/2014/main" val="10002"/>
                  </a:ext>
                </a:extLst>
              </a:tr>
              <a:tr h="370840">
                <a:tc>
                  <a:txBody>
                    <a:bodyPr/>
                    <a:lstStyle/>
                    <a:p>
                      <a:pPr algn="ctr"/>
                      <a:r>
                        <a:rPr lang="en-US" sz="1600" dirty="0" smtClean="0">
                          <a:solidFill>
                            <a:schemeClr val="bg2"/>
                          </a:solidFill>
                          <a:latin typeface="Georgia" panose="02040502050405020303" pitchFamily="18" charset="0"/>
                        </a:rPr>
                        <a:t>1</a:t>
                      </a:r>
                      <a:r>
                        <a:rPr lang="en-US" sz="1600" baseline="30000" dirty="0" smtClean="0">
                          <a:solidFill>
                            <a:schemeClr val="bg2"/>
                          </a:solidFill>
                          <a:latin typeface="Georgia" panose="02040502050405020303" pitchFamily="18" charset="0"/>
                        </a:rPr>
                        <a:t>st</a:t>
                      </a:r>
                      <a:endParaRPr lang="en-US" sz="1600" dirty="0">
                        <a:solidFill>
                          <a:schemeClr val="bg2"/>
                        </a:solidFill>
                        <a:latin typeface="Georgia" panose="02040502050405020303" pitchFamily="18" charset="0"/>
                      </a:endParaRPr>
                    </a:p>
                  </a:txBody>
                  <a:tcPr/>
                </a:tc>
                <a:tc>
                  <a:txBody>
                    <a:bodyPr/>
                    <a:lstStyle/>
                    <a:p>
                      <a:pPr algn="ctr"/>
                      <a:r>
                        <a:rPr lang="en-US" sz="1600" dirty="0" smtClean="0">
                          <a:solidFill>
                            <a:schemeClr val="bg2"/>
                          </a:solidFill>
                          <a:latin typeface="Georgia" panose="02040502050405020303" pitchFamily="18" charset="0"/>
                        </a:rPr>
                        <a:t>0.010</a:t>
                      </a:r>
                      <a:endParaRPr lang="en-US" sz="1600" dirty="0">
                        <a:solidFill>
                          <a:schemeClr val="bg2"/>
                        </a:solidFill>
                        <a:latin typeface="Georgia" panose="02040502050405020303" pitchFamily="18" charset="0"/>
                      </a:endParaRPr>
                    </a:p>
                  </a:txBody>
                  <a:tcPr/>
                </a:tc>
                <a:tc>
                  <a:txBody>
                    <a:bodyPr/>
                    <a:lstStyle/>
                    <a:p>
                      <a:pPr algn="ctr"/>
                      <a:r>
                        <a:rPr lang="en-US" sz="1600" dirty="0" smtClean="0">
                          <a:solidFill>
                            <a:schemeClr val="bg2"/>
                          </a:solidFill>
                          <a:latin typeface="Georgia" panose="02040502050405020303" pitchFamily="18" charset="0"/>
                        </a:rPr>
                        <a:t>0.363</a:t>
                      </a:r>
                      <a:endParaRPr lang="en-US" sz="1600" dirty="0">
                        <a:solidFill>
                          <a:schemeClr val="bg2"/>
                        </a:solidFill>
                        <a:latin typeface="Georgia" panose="02040502050405020303" pitchFamily="18" charset="0"/>
                      </a:endParaRPr>
                    </a:p>
                  </a:txBody>
                  <a:tcPr/>
                </a:tc>
                <a:tc>
                  <a:txBody>
                    <a:bodyPr/>
                    <a:lstStyle/>
                    <a:p>
                      <a:pPr algn="ctr"/>
                      <a:r>
                        <a:rPr lang="en-US" sz="1600" dirty="0" smtClean="0">
                          <a:solidFill>
                            <a:schemeClr val="bg2"/>
                          </a:solidFill>
                          <a:latin typeface="Georgia" panose="02040502050405020303" pitchFamily="18" charset="0"/>
                        </a:rPr>
                        <a:t>0.743</a:t>
                      </a:r>
                      <a:endParaRPr lang="en-US" sz="1600" dirty="0">
                        <a:solidFill>
                          <a:schemeClr val="bg2"/>
                        </a:solidFill>
                        <a:latin typeface="Georgia" panose="02040502050405020303" pitchFamily="18" charset="0"/>
                      </a:endParaRPr>
                    </a:p>
                  </a:txBody>
                  <a:tcPr/>
                </a:tc>
                <a:tc>
                  <a:txBody>
                    <a:bodyPr/>
                    <a:lstStyle/>
                    <a:p>
                      <a:pPr algn="ctr"/>
                      <a:r>
                        <a:rPr lang="en-US" sz="1600" dirty="0" smtClean="0">
                          <a:solidFill>
                            <a:schemeClr val="accent6"/>
                          </a:solidFill>
                          <a:latin typeface="Georgia" panose="02040502050405020303" pitchFamily="18" charset="0"/>
                        </a:rPr>
                        <a:t>0.743”</a:t>
                      </a:r>
                      <a:endParaRPr lang="en-US" sz="1600" dirty="0">
                        <a:solidFill>
                          <a:schemeClr val="accent6"/>
                        </a:solidFill>
                        <a:latin typeface="Georgia" panose="02040502050405020303" pitchFamily="18" charset="0"/>
                      </a:endParaRPr>
                    </a:p>
                  </a:txBody>
                  <a:tcPr/>
                </a:tc>
                <a:extLst>
                  <a:ext uri="{0D108BD9-81ED-4DB2-BD59-A6C34878D82A}">
                    <a16:rowId xmlns:a16="http://schemas.microsoft.com/office/drawing/2014/main" val="10003"/>
                  </a:ext>
                </a:extLst>
              </a:tr>
            </a:tbl>
          </a:graphicData>
        </a:graphic>
      </p:graphicFrame>
      <p:graphicFrame>
        <p:nvGraphicFramePr>
          <p:cNvPr id="5" name="Content Placeholder 3"/>
          <p:cNvGraphicFramePr>
            <a:graphicFrameLocks/>
          </p:cNvGraphicFramePr>
          <p:nvPr>
            <p:extLst>
              <p:ext uri="{D42A27DB-BD31-4B8C-83A1-F6EECF244321}">
                <p14:modId xmlns:p14="http://schemas.microsoft.com/office/powerpoint/2010/main" val="3231635873"/>
              </p:ext>
            </p:extLst>
          </p:nvPr>
        </p:nvGraphicFramePr>
        <p:xfrm>
          <a:off x="743978" y="4375150"/>
          <a:ext cx="7708902" cy="1483360"/>
        </p:xfrm>
        <a:graphic>
          <a:graphicData uri="http://schemas.openxmlformats.org/drawingml/2006/table">
            <a:tbl>
              <a:tblPr firstRow="1" bandRow="1">
                <a:tableStyleId>{68D230F3-CF80-4859-8CE7-A43EE81993B5}</a:tableStyleId>
              </a:tblPr>
              <a:tblGrid>
                <a:gridCol w="901702">
                  <a:extLst>
                    <a:ext uri="{9D8B030D-6E8A-4147-A177-3AD203B41FA5}">
                      <a16:colId xmlns:a16="http://schemas.microsoft.com/office/drawing/2014/main" val="20000"/>
                    </a:ext>
                  </a:extLst>
                </a:gridCol>
                <a:gridCol w="1701800">
                  <a:extLst>
                    <a:ext uri="{9D8B030D-6E8A-4147-A177-3AD203B41FA5}">
                      <a16:colId xmlns:a16="http://schemas.microsoft.com/office/drawing/2014/main" val="20001"/>
                    </a:ext>
                  </a:extLst>
                </a:gridCol>
                <a:gridCol w="1701800">
                  <a:extLst>
                    <a:ext uri="{9D8B030D-6E8A-4147-A177-3AD203B41FA5}">
                      <a16:colId xmlns:a16="http://schemas.microsoft.com/office/drawing/2014/main" val="20002"/>
                    </a:ext>
                  </a:extLst>
                </a:gridCol>
                <a:gridCol w="1701800">
                  <a:extLst>
                    <a:ext uri="{9D8B030D-6E8A-4147-A177-3AD203B41FA5}">
                      <a16:colId xmlns:a16="http://schemas.microsoft.com/office/drawing/2014/main" val="20003"/>
                    </a:ext>
                  </a:extLst>
                </a:gridCol>
                <a:gridCol w="1701800">
                  <a:extLst>
                    <a:ext uri="{9D8B030D-6E8A-4147-A177-3AD203B41FA5}">
                      <a16:colId xmlns:a16="http://schemas.microsoft.com/office/drawing/2014/main" val="20004"/>
                    </a:ext>
                  </a:extLst>
                </a:gridCol>
              </a:tblGrid>
              <a:tr h="370840">
                <a:tc>
                  <a:txBody>
                    <a:bodyPr/>
                    <a:lstStyle/>
                    <a:p>
                      <a:pPr algn="ctr"/>
                      <a:r>
                        <a:rPr lang="en-US" sz="1600" dirty="0" smtClean="0">
                          <a:solidFill>
                            <a:schemeClr val="bg2"/>
                          </a:solidFill>
                          <a:latin typeface="Georgia" panose="02040502050405020303" pitchFamily="18" charset="0"/>
                        </a:rPr>
                        <a:t>Level</a:t>
                      </a:r>
                      <a:endParaRPr lang="en-US" sz="1600" dirty="0">
                        <a:solidFill>
                          <a:schemeClr val="bg2"/>
                        </a:solidFill>
                        <a:latin typeface="Georgia" panose="02040502050405020303"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l-GR" sz="1600" dirty="0" smtClean="0">
                          <a:solidFill>
                            <a:schemeClr val="bg2"/>
                          </a:solidFill>
                          <a:latin typeface="Georgia" panose="02040502050405020303" pitchFamily="18" charset="0"/>
                        </a:rPr>
                        <a:t>Δ</a:t>
                      </a:r>
                      <a:r>
                        <a:rPr lang="en-US" sz="1600" baseline="-25000" dirty="0" smtClean="0">
                          <a:solidFill>
                            <a:schemeClr val="bg2"/>
                          </a:solidFill>
                          <a:latin typeface="Georgia" panose="02040502050405020303" pitchFamily="18" charset="0"/>
                        </a:rPr>
                        <a:t>bending</a:t>
                      </a:r>
                      <a:endParaRPr lang="en-US" sz="1600" baseline="-25000" dirty="0">
                        <a:solidFill>
                          <a:schemeClr val="bg2"/>
                        </a:solidFill>
                        <a:latin typeface="Georgia" panose="02040502050405020303" pitchFamily="18" charset="0"/>
                      </a:endParaRPr>
                    </a:p>
                  </a:txBody>
                  <a:tcPr/>
                </a:tc>
                <a:tc>
                  <a:txBody>
                    <a:bodyPr/>
                    <a:lstStyle/>
                    <a:p>
                      <a:pPr algn="ctr"/>
                      <a:r>
                        <a:rPr lang="el-GR" sz="1600" dirty="0" smtClean="0">
                          <a:solidFill>
                            <a:schemeClr val="bg2"/>
                          </a:solidFill>
                          <a:latin typeface="Georgia" panose="02040502050405020303" pitchFamily="18" charset="0"/>
                        </a:rPr>
                        <a:t>Δ</a:t>
                      </a:r>
                      <a:r>
                        <a:rPr lang="en-US" sz="1600" baseline="-25000" dirty="0" err="1" smtClean="0">
                          <a:solidFill>
                            <a:schemeClr val="bg2"/>
                          </a:solidFill>
                          <a:latin typeface="Georgia" panose="02040502050405020303" pitchFamily="18" charset="0"/>
                        </a:rPr>
                        <a:t>fastenerslip&amp;shear</a:t>
                      </a:r>
                      <a:endParaRPr lang="en-US" sz="1600" baseline="-25000" dirty="0">
                        <a:solidFill>
                          <a:schemeClr val="bg2"/>
                        </a:solidFill>
                        <a:latin typeface="Georgia" panose="02040502050405020303"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l-GR" sz="1600" dirty="0" smtClean="0">
                          <a:solidFill>
                            <a:schemeClr val="bg2"/>
                          </a:solidFill>
                          <a:latin typeface="Georgia" panose="02040502050405020303" pitchFamily="18" charset="0"/>
                        </a:rPr>
                        <a:t>Δ</a:t>
                      </a:r>
                      <a:r>
                        <a:rPr lang="en-US" sz="1600" baseline="-25000" dirty="0" smtClean="0">
                          <a:solidFill>
                            <a:schemeClr val="bg2"/>
                          </a:solidFill>
                          <a:latin typeface="Georgia" panose="02040502050405020303" pitchFamily="18" charset="0"/>
                        </a:rPr>
                        <a:t>assembly</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l-GR" sz="1600" dirty="0" smtClean="0">
                          <a:solidFill>
                            <a:schemeClr val="accent6"/>
                          </a:solidFill>
                          <a:latin typeface="Georgia" panose="02040502050405020303" pitchFamily="18" charset="0"/>
                        </a:rPr>
                        <a:t>Δ</a:t>
                      </a:r>
                      <a:r>
                        <a:rPr lang="en-US" sz="1600" baseline="-25000" dirty="0" smtClean="0">
                          <a:solidFill>
                            <a:schemeClr val="accent6"/>
                          </a:solidFill>
                          <a:latin typeface="Georgia" panose="02040502050405020303" pitchFamily="18" charset="0"/>
                        </a:rPr>
                        <a:t>story</a:t>
                      </a:r>
                    </a:p>
                  </a:txBody>
                  <a:tcPr/>
                </a:tc>
                <a:extLst>
                  <a:ext uri="{0D108BD9-81ED-4DB2-BD59-A6C34878D82A}">
                    <a16:rowId xmlns:a16="http://schemas.microsoft.com/office/drawing/2014/main" val="10000"/>
                  </a:ext>
                </a:extLst>
              </a:tr>
              <a:tr h="370840">
                <a:tc>
                  <a:txBody>
                    <a:bodyPr/>
                    <a:lstStyle/>
                    <a:p>
                      <a:pPr algn="ctr"/>
                      <a:r>
                        <a:rPr lang="en-US" sz="1600" dirty="0" smtClean="0">
                          <a:solidFill>
                            <a:schemeClr val="bg2"/>
                          </a:solidFill>
                          <a:latin typeface="Georgia" panose="02040502050405020303" pitchFamily="18" charset="0"/>
                        </a:rPr>
                        <a:t>3</a:t>
                      </a:r>
                      <a:r>
                        <a:rPr lang="en-US" sz="1600" baseline="30000" dirty="0" smtClean="0">
                          <a:solidFill>
                            <a:schemeClr val="bg2"/>
                          </a:solidFill>
                          <a:latin typeface="Georgia" panose="02040502050405020303" pitchFamily="18" charset="0"/>
                        </a:rPr>
                        <a:t>rd</a:t>
                      </a:r>
                      <a:endParaRPr lang="en-US" sz="1600" dirty="0">
                        <a:solidFill>
                          <a:schemeClr val="bg2"/>
                        </a:solidFill>
                        <a:latin typeface="Georgia" panose="02040502050405020303" pitchFamily="18" charset="0"/>
                      </a:endParaRPr>
                    </a:p>
                  </a:txBody>
                  <a:tcPr/>
                </a:tc>
                <a:tc>
                  <a:txBody>
                    <a:bodyPr/>
                    <a:lstStyle/>
                    <a:p>
                      <a:pPr algn="ctr"/>
                      <a:r>
                        <a:rPr lang="en-US" sz="1600" dirty="0" smtClean="0">
                          <a:solidFill>
                            <a:schemeClr val="bg2"/>
                          </a:solidFill>
                          <a:latin typeface="Georgia" panose="02040502050405020303" pitchFamily="18" charset="0"/>
                        </a:rPr>
                        <a:t>0.008</a:t>
                      </a:r>
                      <a:endParaRPr lang="en-US" sz="1600" dirty="0">
                        <a:solidFill>
                          <a:schemeClr val="bg2"/>
                        </a:solidFill>
                        <a:latin typeface="Georgia" panose="02040502050405020303" pitchFamily="18" charset="0"/>
                      </a:endParaRPr>
                    </a:p>
                  </a:txBody>
                  <a:tcPr/>
                </a:tc>
                <a:tc>
                  <a:txBody>
                    <a:bodyPr/>
                    <a:lstStyle/>
                    <a:p>
                      <a:pPr algn="ctr"/>
                      <a:r>
                        <a:rPr lang="en-US" sz="1600" dirty="0" smtClean="0">
                          <a:solidFill>
                            <a:schemeClr val="bg2"/>
                          </a:solidFill>
                          <a:latin typeface="Georgia" panose="02040502050405020303" pitchFamily="18" charset="0"/>
                        </a:rPr>
                        <a:t>0.265</a:t>
                      </a:r>
                      <a:endParaRPr lang="en-US" sz="1600" dirty="0">
                        <a:solidFill>
                          <a:schemeClr val="bg2"/>
                        </a:solidFill>
                        <a:latin typeface="Georgia" panose="02040502050405020303" pitchFamily="18" charset="0"/>
                      </a:endParaRPr>
                    </a:p>
                  </a:txBody>
                  <a:tcPr/>
                </a:tc>
                <a:tc>
                  <a:txBody>
                    <a:bodyPr/>
                    <a:lstStyle/>
                    <a:p>
                      <a:pPr algn="ctr"/>
                      <a:r>
                        <a:rPr lang="en-US" sz="1600" dirty="0" smtClean="0">
                          <a:solidFill>
                            <a:schemeClr val="bg2"/>
                          </a:solidFill>
                          <a:latin typeface="Georgia" panose="02040502050405020303" pitchFamily="18" charset="0"/>
                        </a:rPr>
                        <a:t>0.182</a:t>
                      </a:r>
                      <a:endParaRPr lang="en-US" sz="1600" dirty="0">
                        <a:solidFill>
                          <a:schemeClr val="bg2"/>
                        </a:solidFill>
                        <a:latin typeface="Georgia" panose="02040502050405020303" pitchFamily="18" charset="0"/>
                      </a:endParaRPr>
                    </a:p>
                  </a:txBody>
                  <a:tcPr/>
                </a:tc>
                <a:tc>
                  <a:txBody>
                    <a:bodyPr/>
                    <a:lstStyle/>
                    <a:p>
                      <a:pPr algn="ctr"/>
                      <a:r>
                        <a:rPr lang="en-US" sz="1600" dirty="0" smtClean="0">
                          <a:solidFill>
                            <a:schemeClr val="accent6"/>
                          </a:solidFill>
                          <a:latin typeface="Georgia" panose="02040502050405020303" pitchFamily="18" charset="0"/>
                        </a:rPr>
                        <a:t>0.456”</a:t>
                      </a:r>
                      <a:endParaRPr lang="en-US" sz="1600" dirty="0">
                        <a:solidFill>
                          <a:schemeClr val="accent6"/>
                        </a:solidFill>
                        <a:latin typeface="Georgia" panose="02040502050405020303" pitchFamily="18" charset="0"/>
                      </a:endParaRPr>
                    </a:p>
                  </a:txBody>
                  <a:tcPr/>
                </a:tc>
                <a:extLst>
                  <a:ext uri="{0D108BD9-81ED-4DB2-BD59-A6C34878D82A}">
                    <a16:rowId xmlns:a16="http://schemas.microsoft.com/office/drawing/2014/main" val="10001"/>
                  </a:ext>
                </a:extLst>
              </a:tr>
              <a:tr h="370840">
                <a:tc>
                  <a:txBody>
                    <a:bodyPr/>
                    <a:lstStyle/>
                    <a:p>
                      <a:pPr algn="ctr"/>
                      <a:r>
                        <a:rPr lang="en-US" sz="1600" dirty="0" smtClean="0">
                          <a:solidFill>
                            <a:schemeClr val="bg2"/>
                          </a:solidFill>
                          <a:latin typeface="Georgia" panose="02040502050405020303" pitchFamily="18" charset="0"/>
                        </a:rPr>
                        <a:t>2</a:t>
                      </a:r>
                      <a:r>
                        <a:rPr lang="en-US" sz="1600" baseline="30000" dirty="0" smtClean="0">
                          <a:solidFill>
                            <a:schemeClr val="bg2"/>
                          </a:solidFill>
                          <a:latin typeface="Georgia" panose="02040502050405020303" pitchFamily="18" charset="0"/>
                        </a:rPr>
                        <a:t>nd</a:t>
                      </a:r>
                      <a:endParaRPr lang="en-US" sz="1600" dirty="0">
                        <a:solidFill>
                          <a:schemeClr val="bg2"/>
                        </a:solidFill>
                        <a:latin typeface="Georgia" panose="02040502050405020303" pitchFamily="18" charset="0"/>
                      </a:endParaRPr>
                    </a:p>
                  </a:txBody>
                  <a:tcPr/>
                </a:tc>
                <a:tc>
                  <a:txBody>
                    <a:bodyPr/>
                    <a:lstStyle/>
                    <a:p>
                      <a:pPr algn="ctr"/>
                      <a:r>
                        <a:rPr lang="en-US" sz="1600" dirty="0" smtClean="0">
                          <a:solidFill>
                            <a:schemeClr val="bg2"/>
                          </a:solidFill>
                          <a:latin typeface="Georgia" panose="02040502050405020303" pitchFamily="18" charset="0"/>
                        </a:rPr>
                        <a:t>0.014</a:t>
                      </a:r>
                      <a:endParaRPr lang="en-US" sz="1600" dirty="0">
                        <a:solidFill>
                          <a:schemeClr val="bg2"/>
                        </a:solidFill>
                        <a:latin typeface="Georgia" panose="02040502050405020303" pitchFamily="18" charset="0"/>
                      </a:endParaRPr>
                    </a:p>
                  </a:txBody>
                  <a:tcPr/>
                </a:tc>
                <a:tc>
                  <a:txBody>
                    <a:bodyPr/>
                    <a:lstStyle/>
                    <a:p>
                      <a:pPr algn="ctr"/>
                      <a:r>
                        <a:rPr lang="en-US" sz="1600" dirty="0" smtClean="0">
                          <a:solidFill>
                            <a:schemeClr val="bg2"/>
                          </a:solidFill>
                          <a:latin typeface="Georgia" panose="02040502050405020303" pitchFamily="18" charset="0"/>
                        </a:rPr>
                        <a:t>0.301</a:t>
                      </a:r>
                      <a:endParaRPr lang="en-US" sz="1600" dirty="0">
                        <a:solidFill>
                          <a:schemeClr val="bg2"/>
                        </a:solidFill>
                        <a:latin typeface="Georgia" panose="02040502050405020303" pitchFamily="18" charset="0"/>
                      </a:endParaRPr>
                    </a:p>
                  </a:txBody>
                  <a:tcPr/>
                </a:tc>
                <a:tc>
                  <a:txBody>
                    <a:bodyPr/>
                    <a:lstStyle/>
                    <a:p>
                      <a:pPr algn="ctr"/>
                      <a:r>
                        <a:rPr lang="en-US" sz="1600" dirty="0" smtClean="0">
                          <a:solidFill>
                            <a:schemeClr val="bg2"/>
                          </a:solidFill>
                          <a:latin typeface="Georgia" panose="02040502050405020303" pitchFamily="18" charset="0"/>
                        </a:rPr>
                        <a:t>0.204</a:t>
                      </a:r>
                      <a:endParaRPr lang="en-US" sz="1600" dirty="0">
                        <a:solidFill>
                          <a:schemeClr val="bg2"/>
                        </a:solidFill>
                        <a:latin typeface="Georgia" panose="02040502050405020303" pitchFamily="18" charset="0"/>
                      </a:endParaRPr>
                    </a:p>
                  </a:txBody>
                  <a:tcPr/>
                </a:tc>
                <a:tc>
                  <a:txBody>
                    <a:bodyPr/>
                    <a:lstStyle/>
                    <a:p>
                      <a:pPr algn="ctr"/>
                      <a:r>
                        <a:rPr lang="en-US" sz="1600" dirty="0" smtClean="0">
                          <a:solidFill>
                            <a:schemeClr val="accent6"/>
                          </a:solidFill>
                          <a:latin typeface="Georgia" panose="02040502050405020303" pitchFamily="18" charset="0"/>
                        </a:rPr>
                        <a:t>0.520”</a:t>
                      </a:r>
                      <a:endParaRPr lang="en-US" sz="1600" dirty="0">
                        <a:solidFill>
                          <a:schemeClr val="accent6"/>
                        </a:solidFill>
                        <a:latin typeface="Georgia" panose="02040502050405020303" pitchFamily="18" charset="0"/>
                      </a:endParaRPr>
                    </a:p>
                  </a:txBody>
                  <a:tcPr/>
                </a:tc>
                <a:extLst>
                  <a:ext uri="{0D108BD9-81ED-4DB2-BD59-A6C34878D82A}">
                    <a16:rowId xmlns:a16="http://schemas.microsoft.com/office/drawing/2014/main" val="10002"/>
                  </a:ext>
                </a:extLst>
              </a:tr>
              <a:tr h="370840">
                <a:tc>
                  <a:txBody>
                    <a:bodyPr/>
                    <a:lstStyle/>
                    <a:p>
                      <a:pPr algn="ctr"/>
                      <a:r>
                        <a:rPr lang="en-US" sz="1600" dirty="0" smtClean="0">
                          <a:solidFill>
                            <a:schemeClr val="bg2"/>
                          </a:solidFill>
                          <a:latin typeface="Georgia" panose="02040502050405020303" pitchFamily="18" charset="0"/>
                        </a:rPr>
                        <a:t>1</a:t>
                      </a:r>
                      <a:r>
                        <a:rPr lang="en-US" sz="1600" baseline="30000" dirty="0" smtClean="0">
                          <a:solidFill>
                            <a:schemeClr val="bg2"/>
                          </a:solidFill>
                          <a:latin typeface="Georgia" panose="02040502050405020303" pitchFamily="18" charset="0"/>
                        </a:rPr>
                        <a:t>st</a:t>
                      </a:r>
                      <a:endParaRPr lang="en-US" sz="1600" dirty="0">
                        <a:solidFill>
                          <a:schemeClr val="bg2"/>
                        </a:solidFill>
                        <a:latin typeface="Georgia" panose="02040502050405020303" pitchFamily="18" charset="0"/>
                      </a:endParaRPr>
                    </a:p>
                  </a:txBody>
                  <a:tcPr/>
                </a:tc>
                <a:tc>
                  <a:txBody>
                    <a:bodyPr/>
                    <a:lstStyle/>
                    <a:p>
                      <a:pPr algn="ctr"/>
                      <a:r>
                        <a:rPr lang="en-US" sz="1600" dirty="0" smtClean="0">
                          <a:solidFill>
                            <a:schemeClr val="bg2"/>
                          </a:solidFill>
                          <a:latin typeface="Georgia" panose="02040502050405020303" pitchFamily="18" charset="0"/>
                        </a:rPr>
                        <a:t>0.010</a:t>
                      </a:r>
                      <a:endParaRPr lang="en-US" sz="1600" dirty="0">
                        <a:solidFill>
                          <a:schemeClr val="bg2"/>
                        </a:solidFill>
                        <a:latin typeface="Georgia" panose="02040502050405020303" pitchFamily="18" charset="0"/>
                      </a:endParaRPr>
                    </a:p>
                  </a:txBody>
                  <a:tcPr/>
                </a:tc>
                <a:tc>
                  <a:txBody>
                    <a:bodyPr/>
                    <a:lstStyle/>
                    <a:p>
                      <a:pPr algn="ctr"/>
                      <a:r>
                        <a:rPr lang="en-US" sz="1600" dirty="0" smtClean="0">
                          <a:solidFill>
                            <a:schemeClr val="bg2"/>
                          </a:solidFill>
                          <a:latin typeface="Georgia" panose="02040502050405020303" pitchFamily="18" charset="0"/>
                        </a:rPr>
                        <a:t>0.363</a:t>
                      </a:r>
                      <a:endParaRPr lang="en-US" sz="1600" dirty="0">
                        <a:solidFill>
                          <a:schemeClr val="bg2"/>
                        </a:solidFill>
                        <a:latin typeface="Georgia" panose="02040502050405020303" pitchFamily="18" charset="0"/>
                      </a:endParaRPr>
                    </a:p>
                  </a:txBody>
                  <a:tcPr/>
                </a:tc>
                <a:tc>
                  <a:txBody>
                    <a:bodyPr/>
                    <a:lstStyle/>
                    <a:p>
                      <a:pPr algn="ctr"/>
                      <a:r>
                        <a:rPr lang="en-US" sz="1600" dirty="0" smtClean="0">
                          <a:solidFill>
                            <a:schemeClr val="bg2"/>
                          </a:solidFill>
                          <a:latin typeface="Georgia" panose="02040502050405020303" pitchFamily="18" charset="0"/>
                        </a:rPr>
                        <a:t>0.205</a:t>
                      </a:r>
                      <a:endParaRPr lang="en-US" sz="1600" dirty="0">
                        <a:solidFill>
                          <a:schemeClr val="bg2"/>
                        </a:solidFill>
                        <a:latin typeface="Georgia" panose="02040502050405020303" pitchFamily="18" charset="0"/>
                      </a:endParaRPr>
                    </a:p>
                  </a:txBody>
                  <a:tcPr/>
                </a:tc>
                <a:tc>
                  <a:txBody>
                    <a:bodyPr/>
                    <a:lstStyle/>
                    <a:p>
                      <a:pPr algn="ctr"/>
                      <a:r>
                        <a:rPr lang="en-US" sz="1600" dirty="0" smtClean="0">
                          <a:solidFill>
                            <a:schemeClr val="accent6"/>
                          </a:solidFill>
                          <a:latin typeface="Georgia" panose="02040502050405020303" pitchFamily="18" charset="0"/>
                        </a:rPr>
                        <a:t>0.578”</a:t>
                      </a:r>
                      <a:endParaRPr lang="en-US" sz="1600" dirty="0">
                        <a:solidFill>
                          <a:schemeClr val="accent6"/>
                        </a:solidFill>
                        <a:latin typeface="Georgia" panose="02040502050405020303" pitchFamily="18" charset="0"/>
                      </a:endParaRPr>
                    </a:p>
                  </a:txBody>
                  <a:tcPr/>
                </a:tc>
                <a:extLst>
                  <a:ext uri="{0D108BD9-81ED-4DB2-BD59-A6C34878D82A}">
                    <a16:rowId xmlns:a16="http://schemas.microsoft.com/office/drawing/2014/main" val="10003"/>
                  </a:ext>
                </a:extLst>
              </a:tr>
            </a:tbl>
          </a:graphicData>
        </a:graphic>
      </p:graphicFrame>
      <p:sp>
        <p:nvSpPr>
          <p:cNvPr id="6" name="Rectangle 5"/>
          <p:cNvSpPr/>
          <p:nvPr/>
        </p:nvSpPr>
        <p:spPr>
          <a:xfrm>
            <a:off x="3111920" y="1352550"/>
            <a:ext cx="2913811" cy="307777"/>
          </a:xfrm>
          <a:prstGeom prst="rect">
            <a:avLst/>
          </a:prstGeom>
        </p:spPr>
        <p:txBody>
          <a:bodyPr wrap="none" lIns="0" tIns="0" rIns="0" bIns="0">
            <a:spAutoFit/>
          </a:bodyPr>
          <a:lstStyle/>
          <a:p>
            <a:pPr algn="ctr"/>
            <a:r>
              <a:rPr lang="en-US" sz="2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Without Take-Up Device</a:t>
            </a:r>
            <a:endParaRPr lang="en-US" sz="2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endParaRPr>
          </a:p>
        </p:txBody>
      </p:sp>
      <p:sp>
        <p:nvSpPr>
          <p:cNvPr id="7" name="Rectangle 6"/>
          <p:cNvSpPr/>
          <p:nvPr/>
        </p:nvSpPr>
        <p:spPr>
          <a:xfrm>
            <a:off x="3311493" y="3821099"/>
            <a:ext cx="2514664" cy="307777"/>
          </a:xfrm>
          <a:prstGeom prst="rect">
            <a:avLst/>
          </a:prstGeom>
        </p:spPr>
        <p:txBody>
          <a:bodyPr wrap="none" lIns="0" tIns="0" rIns="0" bIns="0">
            <a:spAutoFit/>
          </a:bodyPr>
          <a:lstStyle/>
          <a:p>
            <a:pPr algn="ctr"/>
            <a:r>
              <a:rPr lang="en-US" sz="2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With Take-Up Device</a:t>
            </a:r>
            <a:endParaRPr lang="en-US" sz="2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endParaRPr>
          </a:p>
        </p:txBody>
      </p:sp>
      <p:sp>
        <p:nvSpPr>
          <p:cNvPr id="8" name="TextBox 7"/>
          <p:cNvSpPr txBox="1"/>
          <p:nvPr/>
        </p:nvSpPr>
        <p:spPr bwMode="auto">
          <a:xfrm>
            <a:off x="6827441" y="6400800"/>
            <a:ext cx="184665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91440" rIns="0" bIns="0" rtlCol="0">
            <a:spAutoFit/>
          </a:bodyPr>
          <a:lstStyle/>
          <a:p>
            <a:pPr algn="r"/>
            <a:r>
              <a:rPr kumimoji="1" lang="en-US" sz="1200" dirty="0" smtClean="0">
                <a:solidFill>
                  <a:schemeClr val="accent5"/>
                </a:solidFill>
                <a:latin typeface="Arial" panose="020B0604020202020204" pitchFamily="34" charset="0"/>
                <a:cs typeface="Arial" panose="020B0604020202020204" pitchFamily="34" charset="0"/>
              </a:rPr>
              <a:t>DESIGN EXAMPLE SLIDE</a:t>
            </a:r>
            <a:endParaRPr kumimoji="1" lang="en-US" sz="1200" dirty="0">
              <a:solidFill>
                <a:schemeClr val="accent5"/>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417448570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Part One Contents</a:t>
            </a:r>
            <a:endParaRPr lang="en-US" dirty="0"/>
          </a:p>
        </p:txBody>
      </p:sp>
      <p:grpSp>
        <p:nvGrpSpPr>
          <p:cNvPr id="10" name="Group 9"/>
          <p:cNvGrpSpPr/>
          <p:nvPr/>
        </p:nvGrpSpPr>
        <p:grpSpPr>
          <a:xfrm>
            <a:off x="458788" y="1550425"/>
            <a:ext cx="2560320" cy="4389120"/>
            <a:chOff x="782051" y="2141622"/>
            <a:chExt cx="2743200" cy="3657600"/>
          </a:xfrm>
        </p:grpSpPr>
        <p:sp>
          <p:nvSpPr>
            <p:cNvPr id="11" name="Rectangle 10"/>
            <p:cNvSpPr/>
            <p:nvPr/>
          </p:nvSpPr>
          <p:spPr>
            <a:xfrm>
              <a:off x="782051" y="2141622"/>
              <a:ext cx="2743200" cy="3657600"/>
            </a:xfrm>
            <a:prstGeom prst="rect">
              <a:avLst/>
            </a:prstGeom>
            <a:solidFill>
              <a:sysClr val="window" lastClr="FFFFFF"/>
            </a:solidFill>
            <a:ln w="12700" cap="flat" cmpd="sng" algn="ctr">
              <a:noFill/>
              <a:prstDash val="solid"/>
              <a:miter lim="800000"/>
            </a:ln>
            <a:effectLst>
              <a:outerShdw blurRad="127000" sx="102000" sy="102000" algn="c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white"/>
                </a:solidFill>
                <a:effectLst/>
                <a:uLnTx/>
                <a:uFillTx/>
                <a:latin typeface="Calibri" panose="020F0502020204030204"/>
                <a:ea typeface="+mn-ea"/>
                <a:cs typeface="+mn-cs"/>
              </a:endParaRPr>
            </a:p>
          </p:txBody>
        </p:sp>
        <p:sp>
          <p:nvSpPr>
            <p:cNvPr id="12" name="Rectangle 11"/>
            <p:cNvSpPr/>
            <p:nvPr/>
          </p:nvSpPr>
          <p:spPr>
            <a:xfrm>
              <a:off x="866275" y="2225846"/>
              <a:ext cx="2560320" cy="731520"/>
            </a:xfrm>
            <a:prstGeom prst="rect">
              <a:avLst/>
            </a:prstGeom>
            <a:solidFill>
              <a:schemeClr val="accent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smtClean="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LESSON 1</a:t>
              </a:r>
            </a:p>
          </p:txBody>
        </p:sp>
        <p:sp>
          <p:nvSpPr>
            <p:cNvPr id="13" name="TextBox 12"/>
            <p:cNvSpPr txBox="1"/>
            <p:nvPr/>
          </p:nvSpPr>
          <p:spPr>
            <a:xfrm>
              <a:off x="888423" y="3067877"/>
              <a:ext cx="2538171" cy="1015663"/>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smtClean="0">
                  <a:ln>
                    <a:noFill/>
                  </a:ln>
                  <a:solidFill>
                    <a:srgbClr val="595959"/>
                  </a:solidFill>
                  <a:effectLst/>
                  <a:uLnTx/>
                  <a:uFillTx/>
                  <a:latin typeface="Arial" panose="020B0604020202020204" pitchFamily="34" charset="0"/>
                  <a:cs typeface="Arial" panose="020B0604020202020204" pitchFamily="34" charset="0"/>
                </a:rPr>
                <a:t>2015 IBC and ASCE 7-10 Code Provisions</a:t>
              </a:r>
            </a:p>
          </p:txBody>
        </p:sp>
        <p:sp>
          <p:nvSpPr>
            <p:cNvPr id="14" name="TextBox 13"/>
            <p:cNvSpPr txBox="1"/>
            <p:nvPr/>
          </p:nvSpPr>
          <p:spPr>
            <a:xfrm>
              <a:off x="866275" y="4196951"/>
              <a:ext cx="2560320" cy="1154675"/>
            </a:xfrm>
            <a:prstGeom prst="rect">
              <a:avLst/>
            </a:prstGeom>
            <a:noFill/>
          </p:spPr>
          <p:txBody>
            <a:bodyPr wrap="square" lIns="45720" tIns="0" rIns="45720" bIns="0" rtlCol="0">
              <a:spAutoFit/>
            </a:bodyPr>
            <a:lstStyle/>
            <a:p>
              <a:pPr lvl="0" algn="ctr">
                <a:lnSpc>
                  <a:spcPct val="120000"/>
                </a:lnSpc>
              </a:pPr>
              <a:r>
                <a:rPr lang="en-US" sz="1600" dirty="0">
                  <a:solidFill>
                    <a:schemeClr val="bg2"/>
                  </a:solidFill>
                  <a:latin typeface="Arial" panose="020B0604020202020204" pitchFamily="34" charset="0"/>
                  <a:cs typeface="Arial" panose="020B0604020202020204" pitchFamily="34" charset="0"/>
                </a:rPr>
                <a:t>Summarize code provisions relating to seismic design in ASCE </a:t>
              </a:r>
              <a:r>
                <a:rPr lang="en-US" sz="1600" dirty="0" smtClean="0">
                  <a:solidFill>
                    <a:schemeClr val="bg2"/>
                  </a:solidFill>
                  <a:latin typeface="Arial" panose="020B0604020202020204" pitchFamily="34" charset="0"/>
                  <a:cs typeface="Arial" panose="020B0604020202020204" pitchFamily="34" charset="0"/>
                </a:rPr>
                <a:t/>
              </a:r>
              <a:br>
                <a:rPr lang="en-US" sz="1600" dirty="0" smtClean="0">
                  <a:solidFill>
                    <a:schemeClr val="bg2"/>
                  </a:solidFill>
                  <a:latin typeface="Arial" panose="020B0604020202020204" pitchFamily="34" charset="0"/>
                  <a:cs typeface="Arial" panose="020B0604020202020204" pitchFamily="34" charset="0"/>
                </a:rPr>
              </a:br>
              <a:r>
                <a:rPr lang="en-US" sz="1600" dirty="0" smtClean="0">
                  <a:solidFill>
                    <a:schemeClr val="bg2"/>
                  </a:solidFill>
                  <a:latin typeface="Arial" panose="020B0604020202020204" pitchFamily="34" charset="0"/>
                  <a:cs typeface="Arial" panose="020B0604020202020204" pitchFamily="34" charset="0"/>
                </a:rPr>
                <a:t>7-10 </a:t>
              </a:r>
              <a:r>
                <a:rPr lang="en-US" sz="1600" dirty="0">
                  <a:solidFill>
                    <a:schemeClr val="bg2"/>
                  </a:solidFill>
                  <a:latin typeface="Arial" panose="020B0604020202020204" pitchFamily="34" charset="0"/>
                  <a:cs typeface="Arial" panose="020B0604020202020204" pitchFamily="34" charset="0"/>
                </a:rPr>
                <a:t>and 2015 IBC</a:t>
              </a:r>
            </a:p>
          </p:txBody>
        </p:sp>
      </p:grpSp>
      <p:grpSp>
        <p:nvGrpSpPr>
          <p:cNvPr id="25" name="Group 24"/>
          <p:cNvGrpSpPr/>
          <p:nvPr/>
        </p:nvGrpSpPr>
        <p:grpSpPr>
          <a:xfrm>
            <a:off x="3292635" y="1550425"/>
            <a:ext cx="2560320" cy="4389120"/>
            <a:chOff x="782051" y="2141622"/>
            <a:chExt cx="2743200" cy="3657600"/>
          </a:xfrm>
        </p:grpSpPr>
        <p:sp>
          <p:nvSpPr>
            <p:cNvPr id="26" name="Rectangle 25"/>
            <p:cNvSpPr/>
            <p:nvPr/>
          </p:nvSpPr>
          <p:spPr>
            <a:xfrm>
              <a:off x="782051" y="2141622"/>
              <a:ext cx="2743200" cy="3657600"/>
            </a:xfrm>
            <a:prstGeom prst="rect">
              <a:avLst/>
            </a:prstGeom>
            <a:solidFill>
              <a:sysClr val="window" lastClr="FFFFFF"/>
            </a:solidFill>
            <a:ln w="12700" cap="flat" cmpd="sng" algn="ctr">
              <a:noFill/>
              <a:prstDash val="solid"/>
              <a:miter lim="800000"/>
            </a:ln>
            <a:effectLst>
              <a:outerShdw blurRad="127000" sx="102000" sy="102000" algn="c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white"/>
                </a:solidFill>
                <a:effectLst/>
                <a:uLnTx/>
                <a:uFillTx/>
                <a:latin typeface="Calibri" panose="020F0502020204030204"/>
                <a:ea typeface="+mn-ea"/>
                <a:cs typeface="+mn-cs"/>
              </a:endParaRPr>
            </a:p>
          </p:txBody>
        </p:sp>
        <p:sp>
          <p:nvSpPr>
            <p:cNvPr id="27" name="Rectangle 26"/>
            <p:cNvSpPr/>
            <p:nvPr/>
          </p:nvSpPr>
          <p:spPr>
            <a:xfrm>
              <a:off x="866275" y="2225846"/>
              <a:ext cx="2560320" cy="731520"/>
            </a:xfrm>
            <a:prstGeom prst="rect">
              <a:avLst/>
            </a:prstGeom>
            <a:solidFill>
              <a:schemeClr val="accent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smtClean="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LESSON 2</a:t>
              </a:r>
            </a:p>
          </p:txBody>
        </p:sp>
        <p:sp>
          <p:nvSpPr>
            <p:cNvPr id="28" name="TextBox 27"/>
            <p:cNvSpPr txBox="1"/>
            <p:nvPr/>
          </p:nvSpPr>
          <p:spPr>
            <a:xfrm>
              <a:off x="888423" y="3067877"/>
              <a:ext cx="2538171" cy="1015663"/>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smtClean="0">
                  <a:ln>
                    <a:noFill/>
                  </a:ln>
                  <a:solidFill>
                    <a:srgbClr val="595959"/>
                  </a:solidFill>
                  <a:effectLst/>
                  <a:uLnTx/>
                  <a:uFillTx/>
                  <a:latin typeface="Arial" panose="020B0604020202020204" pitchFamily="34" charset="0"/>
                  <a:cs typeface="Arial" panose="020B0604020202020204" pitchFamily="34" charset="0"/>
                </a:rPr>
                <a:t>Finding Seismic Design Parameters</a:t>
              </a:r>
            </a:p>
          </p:txBody>
        </p:sp>
        <p:sp>
          <p:nvSpPr>
            <p:cNvPr id="29" name="TextBox 28"/>
            <p:cNvSpPr txBox="1"/>
            <p:nvPr/>
          </p:nvSpPr>
          <p:spPr>
            <a:xfrm>
              <a:off x="866275" y="4196951"/>
              <a:ext cx="2560320" cy="1551650"/>
            </a:xfrm>
            <a:prstGeom prst="rect">
              <a:avLst/>
            </a:prstGeom>
            <a:noFill/>
          </p:spPr>
          <p:txBody>
            <a:bodyPr wrap="square" lIns="45720" tIns="0" rIns="45720" bIns="0" rtlCol="0">
              <a:spAutoFit/>
            </a:bodyPr>
            <a:lstStyle/>
            <a:p>
              <a:pPr lvl="0" algn="ctr">
                <a:lnSpc>
                  <a:spcPct val="120000"/>
                </a:lnSpc>
              </a:pPr>
              <a:r>
                <a:rPr lang="en-US" sz="1600" dirty="0">
                  <a:solidFill>
                    <a:schemeClr val="bg2"/>
                  </a:solidFill>
                  <a:latin typeface="Arial" panose="020B0604020202020204" pitchFamily="34" charset="0"/>
                  <a:cs typeface="Arial" panose="020B0604020202020204" pitchFamily="34" charset="0"/>
                </a:rPr>
                <a:t>Explain and discuss the importance of site classifications, seismic design parameters, and seismic design </a:t>
              </a:r>
              <a:r>
                <a:rPr lang="en-US" sz="1600" dirty="0" smtClean="0">
                  <a:solidFill>
                    <a:schemeClr val="bg2"/>
                  </a:solidFill>
                  <a:latin typeface="Arial" panose="020B0604020202020204" pitchFamily="34" charset="0"/>
                  <a:cs typeface="Arial" panose="020B0604020202020204" pitchFamily="34" charset="0"/>
                </a:rPr>
                <a:t>categories</a:t>
              </a:r>
              <a:endParaRPr lang="en-US" sz="1600" dirty="0">
                <a:solidFill>
                  <a:schemeClr val="bg2"/>
                </a:solidFill>
                <a:latin typeface="Arial" panose="020B0604020202020204" pitchFamily="34" charset="0"/>
                <a:cs typeface="Arial" panose="020B0604020202020204" pitchFamily="34" charset="0"/>
              </a:endParaRPr>
            </a:p>
          </p:txBody>
        </p:sp>
      </p:grpSp>
      <p:grpSp>
        <p:nvGrpSpPr>
          <p:cNvPr id="30" name="Group 29"/>
          <p:cNvGrpSpPr/>
          <p:nvPr/>
        </p:nvGrpSpPr>
        <p:grpSpPr>
          <a:xfrm>
            <a:off x="6126482" y="1550425"/>
            <a:ext cx="2560320" cy="4389120"/>
            <a:chOff x="782051" y="2141622"/>
            <a:chExt cx="2743200" cy="3657600"/>
          </a:xfrm>
        </p:grpSpPr>
        <p:sp>
          <p:nvSpPr>
            <p:cNvPr id="31" name="Rectangle 30"/>
            <p:cNvSpPr/>
            <p:nvPr/>
          </p:nvSpPr>
          <p:spPr>
            <a:xfrm>
              <a:off x="782051" y="2141622"/>
              <a:ext cx="2743200" cy="3657600"/>
            </a:xfrm>
            <a:prstGeom prst="rect">
              <a:avLst/>
            </a:prstGeom>
            <a:solidFill>
              <a:sysClr val="window" lastClr="FFFFFF"/>
            </a:solidFill>
            <a:ln w="12700" cap="flat" cmpd="sng" algn="ctr">
              <a:noFill/>
              <a:prstDash val="solid"/>
              <a:miter lim="800000"/>
            </a:ln>
            <a:effectLst>
              <a:outerShdw blurRad="127000" sx="102000" sy="102000" algn="c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white"/>
                </a:solidFill>
                <a:effectLst/>
                <a:uLnTx/>
                <a:uFillTx/>
                <a:latin typeface="Calibri" panose="020F0502020204030204"/>
                <a:ea typeface="+mn-ea"/>
                <a:cs typeface="+mn-cs"/>
              </a:endParaRPr>
            </a:p>
          </p:txBody>
        </p:sp>
        <p:sp>
          <p:nvSpPr>
            <p:cNvPr id="32" name="Rectangle 31"/>
            <p:cNvSpPr/>
            <p:nvPr/>
          </p:nvSpPr>
          <p:spPr>
            <a:xfrm>
              <a:off x="866275" y="2225846"/>
              <a:ext cx="2560320" cy="731520"/>
            </a:xfrm>
            <a:prstGeom prst="rect">
              <a:avLst/>
            </a:prstGeom>
            <a:solidFill>
              <a:schemeClr val="accent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smtClean="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LESSON 3</a:t>
              </a:r>
            </a:p>
          </p:txBody>
        </p:sp>
        <p:sp>
          <p:nvSpPr>
            <p:cNvPr id="33" name="TextBox 32"/>
            <p:cNvSpPr txBox="1"/>
            <p:nvPr/>
          </p:nvSpPr>
          <p:spPr>
            <a:xfrm>
              <a:off x="888423" y="3067877"/>
              <a:ext cx="2538171" cy="58990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smtClean="0">
                  <a:ln>
                    <a:noFill/>
                  </a:ln>
                  <a:solidFill>
                    <a:srgbClr val="595959"/>
                  </a:solidFill>
                  <a:effectLst/>
                  <a:uLnTx/>
                  <a:uFillTx/>
                  <a:latin typeface="Arial" panose="020B0604020202020204" pitchFamily="34" charset="0"/>
                  <a:cs typeface="Arial" panose="020B0604020202020204" pitchFamily="34" charset="0"/>
                </a:rPr>
                <a:t>Structural Irregularities</a:t>
              </a:r>
            </a:p>
          </p:txBody>
        </p:sp>
        <p:sp>
          <p:nvSpPr>
            <p:cNvPr id="34" name="TextBox 33"/>
            <p:cNvSpPr txBox="1"/>
            <p:nvPr/>
          </p:nvSpPr>
          <p:spPr>
            <a:xfrm>
              <a:off x="866275" y="4196951"/>
              <a:ext cx="2560320" cy="1208451"/>
            </a:xfrm>
            <a:prstGeom prst="rect">
              <a:avLst/>
            </a:prstGeom>
            <a:noFill/>
          </p:spPr>
          <p:txBody>
            <a:bodyPr wrap="square" lIns="45720" tIns="0" rIns="45720" bIns="0" rtlCol="0">
              <a:spAutoFit/>
            </a:bodyPr>
            <a:lstStyle/>
            <a:p>
              <a:pPr lvl="0" algn="ctr">
                <a:lnSpc>
                  <a:spcPct val="120000"/>
                </a:lnSpc>
              </a:pPr>
              <a:r>
                <a:rPr lang="en-US" sz="1600" dirty="0">
                  <a:solidFill>
                    <a:schemeClr val="bg2"/>
                  </a:solidFill>
                  <a:latin typeface="Arial" panose="020B0604020202020204" pitchFamily="34" charset="0"/>
                  <a:cs typeface="Arial" panose="020B0604020202020204" pitchFamily="34" charset="0"/>
                </a:rPr>
                <a:t>Evaluate and explain structural irregularities as they relate to seismic design for wood framed construction</a:t>
              </a:r>
            </a:p>
          </p:txBody>
        </p:sp>
      </p:grpSp>
    </p:spTree>
    <p:custDataLst>
      <p:tags r:id="rId1"/>
    </p:custDataLst>
    <p:extLst>
      <p:ext uri="{BB962C8B-B14F-4D97-AF65-F5344CB8AC3E}">
        <p14:creationId xmlns:p14="http://schemas.microsoft.com/office/powerpoint/2010/main" val="2142700156"/>
      </p:ext>
    </p:extLst>
  </p:cSld>
  <p:clrMapOvr>
    <a:masterClrMapping/>
  </p:clrMapOvr>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Story Drift Limitation</a:t>
            </a:r>
            <a:endParaRPr lang="en-US" dirty="0"/>
          </a:p>
        </p:txBody>
      </p:sp>
      <mc:AlternateContent xmlns:mc="http://schemas.openxmlformats.org/markup-compatibility/2006" xmlns:a14="http://schemas.microsoft.com/office/drawing/2010/main">
        <mc:Choice Requires="a14">
          <p:sp>
            <p:nvSpPr>
              <p:cNvPr id="5" name="TextBox 4"/>
              <p:cNvSpPr txBox="1"/>
              <p:nvPr/>
            </p:nvSpPr>
            <p:spPr bwMode="auto">
              <a:xfrm>
                <a:off x="1161879" y="2100312"/>
                <a:ext cx="2624158" cy="920625"/>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a14:m>
                  <m:oMathPara xmlns:m="http://schemas.openxmlformats.org/officeDocument/2006/math">
                    <m:oMathParaPr>
                      <m:jc m:val="centerGroup"/>
                    </m:oMathParaPr>
                    <m:oMath xmlns:m="http://schemas.openxmlformats.org/officeDocument/2006/math">
                      <m:sSub>
                        <m:sSubPr>
                          <m:ctrlPr>
                            <a:rPr kumimoji="1" lang="en-US" sz="2600" i="1" smtClean="0">
                              <a:solidFill>
                                <a:srgbClr val="000000"/>
                              </a:solidFill>
                              <a:latin typeface="Cambria Math" panose="02040503050406030204" pitchFamily="18" charset="0"/>
                            </a:rPr>
                          </m:ctrlPr>
                        </m:sSubPr>
                        <m:e>
                          <m:r>
                            <a:rPr kumimoji="1" lang="en-US" sz="2600" i="1" smtClean="0">
                              <a:solidFill>
                                <a:srgbClr val="000000"/>
                              </a:solidFill>
                              <a:latin typeface="Cambria Math"/>
                              <a:ea typeface="Cambria Math"/>
                            </a:rPr>
                            <m:t>𝛿</m:t>
                          </m:r>
                        </m:e>
                        <m:sub>
                          <m:r>
                            <a:rPr kumimoji="1" lang="en-US" sz="2600" b="0" i="1" smtClean="0">
                              <a:solidFill>
                                <a:srgbClr val="000000"/>
                              </a:solidFill>
                              <a:latin typeface="Cambria Math"/>
                            </a:rPr>
                            <m:t>𝑥</m:t>
                          </m:r>
                        </m:sub>
                      </m:sSub>
                      <m:r>
                        <a:rPr kumimoji="1" lang="en-US" sz="2600" b="0" i="1" smtClean="0">
                          <a:solidFill>
                            <a:srgbClr val="000000"/>
                          </a:solidFill>
                          <a:latin typeface="Cambria Math"/>
                        </a:rPr>
                        <m:t>=</m:t>
                      </m:r>
                      <m:f>
                        <m:fPr>
                          <m:ctrlPr>
                            <a:rPr kumimoji="1" lang="en-US" sz="2600" b="0" i="1" smtClean="0">
                              <a:solidFill>
                                <a:srgbClr val="000000"/>
                              </a:solidFill>
                              <a:latin typeface="Cambria Math" panose="02040503050406030204" pitchFamily="18" charset="0"/>
                            </a:rPr>
                          </m:ctrlPr>
                        </m:fPr>
                        <m:num>
                          <m:sSub>
                            <m:sSubPr>
                              <m:ctrlPr>
                                <a:rPr kumimoji="1" lang="en-US" sz="2600" b="0" i="1" smtClean="0">
                                  <a:solidFill>
                                    <a:srgbClr val="000000"/>
                                  </a:solidFill>
                                  <a:latin typeface="Cambria Math" panose="02040503050406030204" pitchFamily="18" charset="0"/>
                                </a:rPr>
                              </m:ctrlPr>
                            </m:sSubPr>
                            <m:e>
                              <m:r>
                                <a:rPr kumimoji="1" lang="en-US" sz="2600" b="0" i="1" smtClean="0">
                                  <a:solidFill>
                                    <a:srgbClr val="000000"/>
                                  </a:solidFill>
                                  <a:latin typeface="Cambria Math"/>
                                </a:rPr>
                                <m:t>𝐶</m:t>
                              </m:r>
                            </m:e>
                            <m:sub>
                              <m:r>
                                <a:rPr kumimoji="1" lang="en-US" sz="2600" b="0" i="1" smtClean="0">
                                  <a:solidFill>
                                    <a:srgbClr val="000000"/>
                                  </a:solidFill>
                                  <a:latin typeface="Cambria Math"/>
                                </a:rPr>
                                <m:t>𝑑</m:t>
                              </m:r>
                            </m:sub>
                          </m:sSub>
                          <m:sSub>
                            <m:sSubPr>
                              <m:ctrlPr>
                                <a:rPr kumimoji="1" lang="en-US" sz="2600" b="0" i="1" smtClean="0">
                                  <a:solidFill>
                                    <a:srgbClr val="000000"/>
                                  </a:solidFill>
                                  <a:latin typeface="Cambria Math" panose="02040503050406030204" pitchFamily="18" charset="0"/>
                                </a:rPr>
                              </m:ctrlPr>
                            </m:sSubPr>
                            <m:e>
                              <m:r>
                                <a:rPr kumimoji="1" lang="en-US" sz="2600" b="0" i="1" smtClean="0">
                                  <a:solidFill>
                                    <a:srgbClr val="000000"/>
                                  </a:solidFill>
                                  <a:latin typeface="Cambria Math"/>
                                  <a:ea typeface="Cambria Math"/>
                                </a:rPr>
                                <m:t>𝛿</m:t>
                              </m:r>
                            </m:e>
                            <m:sub>
                              <m:r>
                                <a:rPr kumimoji="1" lang="en-US" sz="2600" b="0" i="1" smtClean="0">
                                  <a:solidFill>
                                    <a:srgbClr val="000000"/>
                                  </a:solidFill>
                                  <a:latin typeface="Cambria Math"/>
                                </a:rPr>
                                <m:t>𝑥</m:t>
                              </m:r>
                              <m:r>
                                <a:rPr kumimoji="1" lang="en-US" sz="2600" b="0" i="1" smtClean="0">
                                  <a:solidFill>
                                    <a:srgbClr val="000000"/>
                                  </a:solidFill>
                                  <a:latin typeface="Cambria Math"/>
                                </a:rPr>
                                <m:t>_</m:t>
                              </m:r>
                              <m:r>
                                <a:rPr kumimoji="1" lang="en-US" sz="2600" b="0" i="1" smtClean="0">
                                  <a:solidFill>
                                    <a:srgbClr val="000000"/>
                                  </a:solidFill>
                                  <a:latin typeface="Cambria Math"/>
                                </a:rPr>
                                <m:t>𝑒𝑙𝑎𝑠𝑡𝑖𝑐</m:t>
                              </m:r>
                            </m:sub>
                          </m:sSub>
                        </m:num>
                        <m:den>
                          <m:sSub>
                            <m:sSubPr>
                              <m:ctrlPr>
                                <a:rPr kumimoji="1" lang="en-US" sz="2600" b="0" i="1" smtClean="0">
                                  <a:solidFill>
                                    <a:srgbClr val="000000"/>
                                  </a:solidFill>
                                  <a:latin typeface="Cambria Math" panose="02040503050406030204" pitchFamily="18" charset="0"/>
                                </a:rPr>
                              </m:ctrlPr>
                            </m:sSubPr>
                            <m:e>
                              <m:r>
                                <a:rPr kumimoji="1" lang="en-US" sz="2600" b="0" i="1" smtClean="0">
                                  <a:solidFill>
                                    <a:srgbClr val="000000"/>
                                  </a:solidFill>
                                  <a:latin typeface="Cambria Math"/>
                                </a:rPr>
                                <m:t>𝐼</m:t>
                              </m:r>
                            </m:e>
                            <m:sub>
                              <m:r>
                                <a:rPr kumimoji="1" lang="en-US" sz="2600" b="0" i="1" smtClean="0">
                                  <a:solidFill>
                                    <a:srgbClr val="000000"/>
                                  </a:solidFill>
                                  <a:latin typeface="Cambria Math"/>
                                </a:rPr>
                                <m:t>𝑒</m:t>
                              </m:r>
                            </m:sub>
                          </m:sSub>
                        </m:den>
                      </m:f>
                    </m:oMath>
                  </m:oMathPara>
                </a14:m>
                <a:endParaRPr kumimoji="1" lang="en-US" sz="2600" dirty="0">
                  <a:solidFill>
                    <a:srgbClr val="000000"/>
                  </a:solidFill>
                  <a:latin typeface="Georgia" panose="02040502050405020303" pitchFamily="18" charset="0"/>
                </a:endParaRPr>
              </a:p>
            </p:txBody>
          </p:sp>
        </mc:Choice>
        <mc:Fallback xmlns="">
          <p:sp>
            <p:nvSpPr>
              <p:cNvPr id="5" name="TextBox 4"/>
              <p:cNvSpPr txBox="1">
                <a:spLocks noRot="1" noChangeAspect="1" noMove="1" noResize="1" noEditPoints="1" noAdjustHandles="1" noChangeArrowheads="1" noChangeShapeType="1" noTextEdit="1"/>
              </p:cNvSpPr>
              <p:nvPr/>
            </p:nvSpPr>
            <p:spPr bwMode="auto">
              <a:xfrm>
                <a:off x="1161879" y="2100312"/>
                <a:ext cx="2624158" cy="920625"/>
              </a:xfrm>
              <a:prstGeom prst="rect">
                <a:avLst/>
              </a:prstGeom>
              <a:blipFill rotWithShape="0">
                <a:blip r:embed="rId4"/>
                <a:stretch>
                  <a:fillRect/>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p:sp>
        <p:nvSpPr>
          <p:cNvPr id="6" name="Rectangle 5"/>
          <p:cNvSpPr/>
          <p:nvPr/>
        </p:nvSpPr>
        <p:spPr>
          <a:xfrm>
            <a:off x="941487" y="1357600"/>
            <a:ext cx="3064942" cy="369332"/>
          </a:xfrm>
          <a:prstGeom prst="rect">
            <a:avLst/>
          </a:prstGeom>
        </p:spPr>
        <p:txBody>
          <a:bodyPr wrap="none" lIns="0" tIns="45720" rIns="0" bIns="45720">
            <a:spAutoFit/>
          </a:bodyPr>
          <a:lstStyle/>
          <a:p>
            <a:pPr algn="ctr"/>
            <a:r>
              <a:rPr lang="en-US"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ASCE 7-10 Equation 12.8-15</a:t>
            </a:r>
            <a:endParaRPr lang="en-US"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endParaRPr>
          </a:p>
        </p:txBody>
      </p:sp>
      <p:sp>
        <p:nvSpPr>
          <p:cNvPr id="7" name="Rounded Rectangle 6"/>
          <p:cNvSpPr/>
          <p:nvPr/>
        </p:nvSpPr>
        <p:spPr>
          <a:xfrm>
            <a:off x="4708525" y="1374750"/>
            <a:ext cx="3978276" cy="2143150"/>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marL="182880" indent="-182880">
              <a:lnSpc>
                <a:spcPts val="3000"/>
              </a:lnSpc>
              <a:buFont typeface="Arial" panose="020B0604020202020204" pitchFamily="34" charset="0"/>
              <a:buChar char="•"/>
            </a:pPr>
            <a:r>
              <a:rPr lang="en-US" b="1" i="1" dirty="0" smtClean="0">
                <a:solidFill>
                  <a:schemeClr val="bg2"/>
                </a:solidFill>
                <a:latin typeface="Georgia" panose="02040502050405020303" pitchFamily="18" charset="0"/>
                <a:cs typeface="Arial" panose="020B0604020202020204" pitchFamily="34" charset="0"/>
              </a:rPr>
              <a:t>C</a:t>
            </a:r>
            <a:r>
              <a:rPr lang="en-US" b="1" i="1" baseline="-25000" dirty="0" smtClean="0">
                <a:solidFill>
                  <a:schemeClr val="bg2"/>
                </a:solidFill>
                <a:latin typeface="Georgia" panose="02040502050405020303" pitchFamily="18" charset="0"/>
                <a:cs typeface="Arial" panose="020B0604020202020204" pitchFamily="34" charset="0"/>
              </a:rPr>
              <a:t>d</a:t>
            </a:r>
            <a:r>
              <a:rPr lang="en-US" b="1" i="1" dirty="0" smtClean="0">
                <a:solidFill>
                  <a:schemeClr val="bg2"/>
                </a:solidFill>
                <a:latin typeface="Georgia" panose="02040502050405020303" pitchFamily="18" charset="0"/>
                <a:cs typeface="Arial" panose="020B0604020202020204" pitchFamily="34" charset="0"/>
              </a:rPr>
              <a:t> =</a:t>
            </a:r>
            <a:r>
              <a:rPr lang="en-US" dirty="0" smtClean="0">
                <a:solidFill>
                  <a:schemeClr val="bg2"/>
                </a:solidFill>
                <a:latin typeface="Georgia" panose="02040502050405020303" pitchFamily="18" charset="0"/>
                <a:cs typeface="Arial" panose="020B0604020202020204" pitchFamily="34" charset="0"/>
              </a:rPr>
              <a:t> 4 </a:t>
            </a:r>
            <a:r>
              <a:rPr lang="en-US" sz="1600" dirty="0" smtClean="0">
                <a:solidFill>
                  <a:schemeClr val="bg2"/>
                </a:solidFill>
                <a:latin typeface="Georgia" panose="02040502050405020303" pitchFamily="18" charset="0"/>
                <a:cs typeface="Arial" panose="020B0604020202020204" pitchFamily="34" charset="0"/>
              </a:rPr>
              <a:t/>
            </a:r>
            <a:br>
              <a:rPr lang="en-US" sz="1600" dirty="0" smtClean="0">
                <a:solidFill>
                  <a:schemeClr val="bg2"/>
                </a:solidFill>
                <a:latin typeface="Georgia" panose="02040502050405020303" pitchFamily="18" charset="0"/>
                <a:cs typeface="Arial" panose="020B0604020202020204" pitchFamily="34" charset="0"/>
              </a:rPr>
            </a:br>
            <a:r>
              <a:rPr lang="en-US" sz="1400" dirty="0" smtClean="0">
                <a:solidFill>
                  <a:schemeClr val="bg2"/>
                </a:solidFill>
                <a:latin typeface="Arial" panose="020B0604020202020204" pitchFamily="34" charset="0"/>
                <a:cs typeface="Arial" panose="020B0604020202020204" pitchFamily="34" charset="0"/>
              </a:rPr>
              <a:t>(ASCE 7-10 Table 12.2-1)</a:t>
            </a:r>
          </a:p>
          <a:p>
            <a:pPr marL="182880" indent="-182880">
              <a:lnSpc>
                <a:spcPts val="3000"/>
              </a:lnSpc>
              <a:buFont typeface="Arial" panose="020B0604020202020204" pitchFamily="34" charset="0"/>
              <a:buChar char="•"/>
            </a:pPr>
            <a:r>
              <a:rPr lang="el-GR" b="1" i="1" dirty="0" smtClean="0">
                <a:solidFill>
                  <a:schemeClr val="bg2"/>
                </a:solidFill>
                <a:latin typeface="Georgia" panose="02040502050405020303" pitchFamily="18" charset="0"/>
                <a:cs typeface="Arial" panose="020B0604020202020204" pitchFamily="34" charset="0"/>
              </a:rPr>
              <a:t>δ</a:t>
            </a:r>
            <a:r>
              <a:rPr lang="en-US" b="1" i="1" baseline="-25000" dirty="0" err="1" smtClean="0">
                <a:solidFill>
                  <a:schemeClr val="bg2"/>
                </a:solidFill>
                <a:latin typeface="Georgia" panose="02040502050405020303" pitchFamily="18" charset="0"/>
                <a:cs typeface="Arial" panose="020B0604020202020204" pitchFamily="34" charset="0"/>
              </a:rPr>
              <a:t>x_allowable</a:t>
            </a:r>
            <a:r>
              <a:rPr lang="en-US" b="1" i="1" dirty="0" smtClean="0">
                <a:solidFill>
                  <a:schemeClr val="bg2"/>
                </a:solidFill>
                <a:latin typeface="Georgia" panose="02040502050405020303" pitchFamily="18" charset="0"/>
                <a:cs typeface="Arial" panose="020B0604020202020204" pitchFamily="34" charset="0"/>
              </a:rPr>
              <a:t> =</a:t>
            </a:r>
            <a:r>
              <a:rPr lang="en-US" dirty="0" smtClean="0">
                <a:solidFill>
                  <a:schemeClr val="bg2"/>
                </a:solidFill>
                <a:latin typeface="Arial" panose="020B0604020202020204" pitchFamily="34" charset="0"/>
                <a:cs typeface="Arial" panose="020B0604020202020204" pitchFamily="34" charset="0"/>
              </a:rPr>
              <a:t> </a:t>
            </a:r>
            <a:r>
              <a:rPr lang="en-US" dirty="0" smtClean="0">
                <a:solidFill>
                  <a:schemeClr val="bg2"/>
                </a:solidFill>
                <a:latin typeface="Georgia" panose="02040502050405020303" pitchFamily="18" charset="0"/>
                <a:cs typeface="Arial" panose="020B0604020202020204" pitchFamily="34" charset="0"/>
              </a:rPr>
              <a:t>0.025</a:t>
            </a:r>
            <a:r>
              <a:rPr lang="en-US" i="1" dirty="0" smtClean="0">
                <a:solidFill>
                  <a:schemeClr val="bg2"/>
                </a:solidFill>
                <a:latin typeface="Georgia" panose="02040502050405020303" pitchFamily="18" charset="0"/>
                <a:cs typeface="Arial" panose="020B0604020202020204" pitchFamily="34" charset="0"/>
              </a:rPr>
              <a:t>h</a:t>
            </a:r>
            <a:r>
              <a:rPr lang="en-US" i="1" baseline="-25000" dirty="0" smtClean="0">
                <a:solidFill>
                  <a:schemeClr val="bg2"/>
                </a:solidFill>
                <a:latin typeface="Georgia" panose="02040502050405020303" pitchFamily="18" charset="0"/>
                <a:cs typeface="Arial" panose="020B0604020202020204" pitchFamily="34" charset="0"/>
              </a:rPr>
              <a:t>sx</a:t>
            </a:r>
            <a:r>
              <a:rPr lang="en-US" i="1" dirty="0" smtClean="0">
                <a:solidFill>
                  <a:schemeClr val="bg2"/>
                </a:solidFill>
                <a:latin typeface="Georgia" panose="02040502050405020303" pitchFamily="18" charset="0"/>
                <a:cs typeface="Arial" panose="020B0604020202020204" pitchFamily="34" charset="0"/>
              </a:rPr>
              <a:t> </a:t>
            </a:r>
            <a:r>
              <a:rPr lang="en-US" sz="1600" dirty="0" smtClean="0">
                <a:solidFill>
                  <a:schemeClr val="bg2"/>
                </a:solidFill>
                <a:latin typeface="Georgia" panose="02040502050405020303" pitchFamily="18" charset="0"/>
                <a:cs typeface="Arial" panose="020B0604020202020204" pitchFamily="34" charset="0"/>
              </a:rPr>
              <a:t/>
            </a:r>
            <a:br>
              <a:rPr lang="en-US" sz="1600" dirty="0" smtClean="0">
                <a:solidFill>
                  <a:schemeClr val="bg2"/>
                </a:solidFill>
                <a:latin typeface="Georgia" panose="02040502050405020303" pitchFamily="18" charset="0"/>
                <a:cs typeface="Arial" panose="020B0604020202020204" pitchFamily="34" charset="0"/>
              </a:rPr>
            </a:br>
            <a:r>
              <a:rPr lang="en-US" sz="1400" dirty="0" smtClean="0">
                <a:solidFill>
                  <a:schemeClr val="bg2"/>
                </a:solidFill>
                <a:latin typeface="Arial" panose="020B0604020202020204" pitchFamily="34" charset="0"/>
                <a:cs typeface="Arial" panose="020B0604020202020204" pitchFamily="34" charset="0"/>
              </a:rPr>
              <a:t>(ASCE 7-10 Table 12.12-1)</a:t>
            </a:r>
            <a:endParaRPr lang="en-US" sz="1400" baseline="-25000" dirty="0" smtClean="0">
              <a:solidFill>
                <a:schemeClr val="bg2"/>
              </a:solidFill>
              <a:latin typeface="Arial" panose="020B0604020202020204" pitchFamily="34" charset="0"/>
              <a:cs typeface="Arial" panose="020B0604020202020204" pitchFamily="34" charset="0"/>
            </a:endParaRPr>
          </a:p>
          <a:p>
            <a:pPr marL="182880" indent="-182880">
              <a:lnSpc>
                <a:spcPts val="3000"/>
              </a:lnSpc>
              <a:buFont typeface="Arial" panose="020B0604020202020204" pitchFamily="34" charset="0"/>
              <a:buChar char="•"/>
            </a:pPr>
            <a:r>
              <a:rPr lang="en-US" sz="1600" b="1" i="1" dirty="0" err="1" smtClean="0">
                <a:solidFill>
                  <a:schemeClr val="bg2"/>
                </a:solidFill>
                <a:latin typeface="Georgia" panose="02040502050405020303" pitchFamily="18" charset="0"/>
                <a:cs typeface="Arial" panose="020B0604020202020204" pitchFamily="34" charset="0"/>
              </a:rPr>
              <a:t>h</a:t>
            </a:r>
            <a:r>
              <a:rPr lang="en-US" sz="1600" b="1" i="1" baseline="-25000" dirty="0" err="1" smtClean="0">
                <a:solidFill>
                  <a:schemeClr val="bg2"/>
                </a:solidFill>
                <a:latin typeface="Georgia" panose="02040502050405020303" pitchFamily="18" charset="0"/>
                <a:cs typeface="Arial" panose="020B0604020202020204" pitchFamily="34" charset="0"/>
              </a:rPr>
              <a:t>sx</a:t>
            </a:r>
            <a:r>
              <a:rPr lang="en-US" sz="1600" b="1" i="1" dirty="0" smtClean="0">
                <a:solidFill>
                  <a:schemeClr val="bg2"/>
                </a:solidFill>
                <a:latin typeface="Georgia" panose="02040502050405020303" pitchFamily="18" charset="0"/>
                <a:cs typeface="Arial" panose="020B0604020202020204" pitchFamily="34" charset="0"/>
              </a:rPr>
              <a:t> =</a:t>
            </a:r>
            <a:r>
              <a:rPr lang="en-US" sz="1600" dirty="0" smtClean="0">
                <a:solidFill>
                  <a:schemeClr val="bg2"/>
                </a:solidFill>
                <a:latin typeface="Arial" panose="020B0604020202020204" pitchFamily="34" charset="0"/>
                <a:cs typeface="Arial" panose="020B0604020202020204" pitchFamily="34" charset="0"/>
              </a:rPr>
              <a:t> Story height above level </a:t>
            </a:r>
            <a:r>
              <a:rPr lang="en-US" sz="1600" i="1" dirty="0" smtClean="0">
                <a:solidFill>
                  <a:schemeClr val="bg2"/>
                </a:solidFill>
                <a:latin typeface="Georgia" panose="02040502050405020303" pitchFamily="18" charset="0"/>
                <a:cs typeface="Arial" panose="020B0604020202020204" pitchFamily="34" charset="0"/>
              </a:rPr>
              <a:t>x</a:t>
            </a:r>
            <a:r>
              <a:rPr lang="en-US" sz="1600" dirty="0" smtClean="0">
                <a:solidFill>
                  <a:schemeClr val="bg2"/>
                </a:solidFill>
                <a:latin typeface="Arial" panose="020B0604020202020204" pitchFamily="34" charset="0"/>
                <a:cs typeface="Arial" panose="020B0604020202020204" pitchFamily="34" charset="0"/>
              </a:rPr>
              <a:t> (in)</a:t>
            </a:r>
          </a:p>
        </p:txBody>
      </p:sp>
      <mc:AlternateContent xmlns:mc="http://schemas.openxmlformats.org/markup-compatibility/2006" xmlns:a14="http://schemas.microsoft.com/office/drawing/2010/main">
        <mc:Choice Requires="a14">
          <p:sp>
            <p:nvSpPr>
              <p:cNvPr id="8" name="TextBox 7"/>
              <p:cNvSpPr txBox="1"/>
              <p:nvPr/>
            </p:nvSpPr>
            <p:spPr bwMode="auto">
              <a:xfrm>
                <a:off x="2280941" y="4394200"/>
                <a:ext cx="4580975" cy="854517"/>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a14:m>
                  <m:oMathPara xmlns:m="http://schemas.openxmlformats.org/officeDocument/2006/math">
                    <m:oMathParaPr>
                      <m:jc m:val="centerGroup"/>
                    </m:oMathParaPr>
                    <m:oMath xmlns:m="http://schemas.openxmlformats.org/officeDocument/2006/math">
                      <m:sSub>
                        <m:sSubPr>
                          <m:ctrlPr>
                            <a:rPr kumimoji="1" lang="en-US" sz="2600" i="1" smtClean="0">
                              <a:solidFill>
                                <a:srgbClr val="000000"/>
                              </a:solidFill>
                              <a:latin typeface="Cambria Math" panose="02040503050406030204" pitchFamily="18" charset="0"/>
                            </a:rPr>
                          </m:ctrlPr>
                        </m:sSubPr>
                        <m:e>
                          <m:r>
                            <a:rPr kumimoji="1" lang="en-US" sz="2600" i="1" smtClean="0">
                              <a:solidFill>
                                <a:srgbClr val="000000"/>
                              </a:solidFill>
                              <a:latin typeface="Cambria Math"/>
                              <a:ea typeface="Cambria Math"/>
                            </a:rPr>
                            <m:t>𝛿</m:t>
                          </m:r>
                        </m:e>
                        <m:sub>
                          <m:r>
                            <a:rPr kumimoji="1" lang="en-US" sz="2600" b="0" i="1" smtClean="0">
                              <a:solidFill>
                                <a:srgbClr val="000000"/>
                              </a:solidFill>
                              <a:latin typeface="Cambria Math"/>
                            </a:rPr>
                            <m:t>𝑥</m:t>
                          </m:r>
                        </m:sub>
                      </m:sSub>
                      <m:r>
                        <a:rPr kumimoji="1" lang="en-US" sz="2600" b="0" i="1" smtClean="0">
                          <a:solidFill>
                            <a:srgbClr val="000000"/>
                          </a:solidFill>
                          <a:latin typeface="Cambria Math"/>
                        </a:rPr>
                        <m:t>=</m:t>
                      </m:r>
                      <m:f>
                        <m:fPr>
                          <m:ctrlPr>
                            <a:rPr kumimoji="1" lang="en-US" sz="2600" b="0" i="1" smtClean="0">
                              <a:solidFill>
                                <a:srgbClr val="000000"/>
                              </a:solidFill>
                              <a:latin typeface="Cambria Math" panose="02040503050406030204" pitchFamily="18" charset="0"/>
                            </a:rPr>
                          </m:ctrlPr>
                        </m:fPr>
                        <m:num>
                          <m:r>
                            <a:rPr kumimoji="1" lang="en-US" sz="2600" b="0" i="1" smtClean="0">
                              <a:solidFill>
                                <a:srgbClr val="000000"/>
                              </a:solidFill>
                              <a:latin typeface="Cambria Math"/>
                            </a:rPr>
                            <m:t>4</m:t>
                          </m:r>
                          <m:sSub>
                            <m:sSubPr>
                              <m:ctrlPr>
                                <a:rPr kumimoji="1" lang="en-US" sz="2600" b="0" i="1" smtClean="0">
                                  <a:solidFill>
                                    <a:srgbClr val="000000"/>
                                  </a:solidFill>
                                  <a:latin typeface="Cambria Math" panose="02040503050406030204" pitchFamily="18" charset="0"/>
                                </a:rPr>
                              </m:ctrlPr>
                            </m:sSubPr>
                            <m:e>
                              <m:r>
                                <a:rPr kumimoji="1" lang="en-US" sz="2600" b="0" i="1" smtClean="0">
                                  <a:solidFill>
                                    <a:srgbClr val="000000"/>
                                  </a:solidFill>
                                  <a:latin typeface="Cambria Math"/>
                                </a:rPr>
                                <m:t>(</m:t>
                              </m:r>
                              <m:r>
                                <a:rPr kumimoji="1" lang="en-US" sz="2600" b="0" i="1" smtClean="0">
                                  <a:solidFill>
                                    <a:srgbClr val="000000"/>
                                  </a:solidFill>
                                  <a:latin typeface="Cambria Math"/>
                                  <a:ea typeface="Cambria Math"/>
                                </a:rPr>
                                <m:t>𝛿</m:t>
                              </m:r>
                            </m:e>
                            <m:sub>
                              <m:r>
                                <a:rPr kumimoji="1" lang="en-US" sz="2600" b="0" i="1" smtClean="0">
                                  <a:solidFill>
                                    <a:srgbClr val="000000"/>
                                  </a:solidFill>
                                  <a:latin typeface="Cambria Math"/>
                                </a:rPr>
                                <m:t>𝑥</m:t>
                              </m:r>
                              <m:r>
                                <a:rPr kumimoji="1" lang="en-US" sz="2600" b="0" i="1" smtClean="0">
                                  <a:solidFill>
                                    <a:srgbClr val="000000"/>
                                  </a:solidFill>
                                  <a:latin typeface="Cambria Math"/>
                                </a:rPr>
                                <m:t>_</m:t>
                              </m:r>
                              <m:r>
                                <a:rPr kumimoji="1" lang="en-US" sz="2600" b="0" i="1" smtClean="0">
                                  <a:solidFill>
                                    <a:srgbClr val="000000"/>
                                  </a:solidFill>
                                  <a:latin typeface="Cambria Math"/>
                                </a:rPr>
                                <m:t>𝑒𝑙𝑎𝑠𝑡𝑖𝑐</m:t>
                              </m:r>
                            </m:sub>
                          </m:sSub>
                          <m:r>
                            <a:rPr kumimoji="1" lang="en-US" sz="2600" b="0" i="1" smtClean="0">
                              <a:solidFill>
                                <a:srgbClr val="000000"/>
                              </a:solidFill>
                              <a:latin typeface="Cambria Math"/>
                            </a:rPr>
                            <m:t>)</m:t>
                          </m:r>
                        </m:num>
                        <m:den>
                          <m:r>
                            <a:rPr kumimoji="1" lang="en-US" sz="2600" b="0" i="1" smtClean="0">
                              <a:solidFill>
                                <a:srgbClr val="000000"/>
                              </a:solidFill>
                              <a:latin typeface="Cambria Math"/>
                            </a:rPr>
                            <m:t>1.0</m:t>
                          </m:r>
                        </m:den>
                      </m:f>
                      <m:r>
                        <a:rPr kumimoji="1" lang="en-US" sz="2600" i="1">
                          <a:solidFill>
                            <a:srgbClr val="000000"/>
                          </a:solidFill>
                          <a:latin typeface="Cambria Math"/>
                        </a:rPr>
                        <m:t>=4</m:t>
                      </m:r>
                      <m:sSub>
                        <m:sSubPr>
                          <m:ctrlPr>
                            <a:rPr kumimoji="1" lang="en-US" sz="2600" i="1">
                              <a:solidFill>
                                <a:srgbClr val="000000"/>
                              </a:solidFill>
                              <a:latin typeface="Cambria Math" panose="02040503050406030204" pitchFamily="18" charset="0"/>
                            </a:rPr>
                          </m:ctrlPr>
                        </m:sSubPr>
                        <m:e>
                          <m:r>
                            <a:rPr kumimoji="1" lang="en-US" sz="2600" i="1">
                              <a:solidFill>
                                <a:srgbClr val="000000"/>
                              </a:solidFill>
                              <a:latin typeface="Cambria Math"/>
                              <a:ea typeface="Cambria Math"/>
                            </a:rPr>
                            <m:t>𝛿</m:t>
                          </m:r>
                        </m:e>
                        <m:sub>
                          <m:r>
                            <a:rPr kumimoji="1" lang="en-US" sz="2600" i="1">
                              <a:solidFill>
                                <a:srgbClr val="000000"/>
                              </a:solidFill>
                              <a:latin typeface="Cambria Math"/>
                            </a:rPr>
                            <m:t>𝑥</m:t>
                          </m:r>
                          <m:r>
                            <a:rPr kumimoji="1" lang="en-US" sz="2600" i="1">
                              <a:solidFill>
                                <a:srgbClr val="000000"/>
                              </a:solidFill>
                              <a:latin typeface="Cambria Math"/>
                            </a:rPr>
                            <m:t>_</m:t>
                          </m:r>
                          <m:r>
                            <a:rPr kumimoji="1" lang="en-US" sz="2600" i="1">
                              <a:solidFill>
                                <a:srgbClr val="000000"/>
                              </a:solidFill>
                              <a:latin typeface="Cambria Math"/>
                            </a:rPr>
                            <m:t>𝑒𝑙𝑎𝑠𝑡𝑖𝑐</m:t>
                          </m:r>
                        </m:sub>
                      </m:sSub>
                    </m:oMath>
                  </m:oMathPara>
                </a14:m>
                <a:endParaRPr kumimoji="1" lang="en-US" sz="2600" dirty="0">
                  <a:solidFill>
                    <a:srgbClr val="000000"/>
                  </a:solidFill>
                  <a:latin typeface="Georgia" panose="02040502050405020303" pitchFamily="18" charset="0"/>
                </a:endParaRPr>
              </a:p>
            </p:txBody>
          </p:sp>
        </mc:Choice>
        <mc:Fallback xmlns="">
          <p:sp>
            <p:nvSpPr>
              <p:cNvPr id="8" name="TextBox 7"/>
              <p:cNvSpPr txBox="1">
                <a:spLocks noRot="1" noChangeAspect="1" noMove="1" noResize="1" noEditPoints="1" noAdjustHandles="1" noChangeArrowheads="1" noChangeShapeType="1" noTextEdit="1"/>
              </p:cNvSpPr>
              <p:nvPr/>
            </p:nvSpPr>
            <p:spPr bwMode="auto">
              <a:xfrm>
                <a:off x="2280941" y="4394200"/>
                <a:ext cx="4580975" cy="854517"/>
              </a:xfrm>
              <a:prstGeom prst="rect">
                <a:avLst/>
              </a:prstGeom>
              <a:blipFill rotWithShape="0">
                <a:blip r:embed="rId5"/>
                <a:stretch>
                  <a:fillRect/>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TextBox 8"/>
              <p:cNvSpPr txBox="1"/>
              <p:nvPr/>
            </p:nvSpPr>
            <p:spPr bwMode="auto">
              <a:xfrm>
                <a:off x="1569080" y="5473700"/>
                <a:ext cx="5999312" cy="492430"/>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a14:m>
                  <m:oMathPara xmlns:m="http://schemas.openxmlformats.org/officeDocument/2006/math">
                    <m:oMathParaPr>
                      <m:jc m:val="centerGroup"/>
                    </m:oMathParaPr>
                    <m:oMath xmlns:m="http://schemas.openxmlformats.org/officeDocument/2006/math">
                      <m:sSub>
                        <m:sSubPr>
                          <m:ctrlPr>
                            <a:rPr kumimoji="1" lang="en-US" sz="2600" i="1" smtClean="0">
                              <a:solidFill>
                                <a:srgbClr val="000000"/>
                              </a:solidFill>
                              <a:latin typeface="Cambria Math" panose="02040503050406030204" pitchFamily="18" charset="0"/>
                            </a:rPr>
                          </m:ctrlPr>
                        </m:sSubPr>
                        <m:e>
                          <m:r>
                            <a:rPr kumimoji="1" lang="en-US" sz="2600" i="1" smtClean="0">
                              <a:solidFill>
                                <a:srgbClr val="000000"/>
                              </a:solidFill>
                              <a:latin typeface="Cambria Math"/>
                              <a:ea typeface="Cambria Math"/>
                            </a:rPr>
                            <m:t>𝛿</m:t>
                          </m:r>
                        </m:e>
                        <m:sub>
                          <m:r>
                            <a:rPr kumimoji="1" lang="en-US" sz="2600" b="0" i="1" smtClean="0">
                              <a:solidFill>
                                <a:srgbClr val="000000"/>
                              </a:solidFill>
                              <a:latin typeface="Cambria Math"/>
                            </a:rPr>
                            <m:t>𝑎𝑙𝑙𝑜𝑤𝑎𝑏𝑙𝑒</m:t>
                          </m:r>
                        </m:sub>
                      </m:sSub>
                      <m:r>
                        <a:rPr kumimoji="1" lang="en-US" sz="2600" b="0" i="1" smtClean="0">
                          <a:solidFill>
                            <a:srgbClr val="000000"/>
                          </a:solidFill>
                          <a:latin typeface="Cambria Math"/>
                        </a:rPr>
                        <m:t>=0.025(8 </m:t>
                      </m:r>
                      <m:r>
                        <a:rPr kumimoji="1" lang="en-US" sz="2600" b="0" i="1" smtClean="0">
                          <a:solidFill>
                            <a:srgbClr val="000000"/>
                          </a:solidFill>
                          <a:latin typeface="Cambria Math"/>
                        </a:rPr>
                        <m:t>𝑓𝑡</m:t>
                      </m:r>
                      <m:r>
                        <a:rPr kumimoji="1" lang="en-US" sz="2600" b="0" i="1" smtClean="0">
                          <a:solidFill>
                            <a:srgbClr val="000000"/>
                          </a:solidFill>
                          <a:latin typeface="Cambria Math"/>
                        </a:rPr>
                        <m:t>)(12"/</m:t>
                      </m:r>
                      <m:r>
                        <a:rPr kumimoji="1" lang="en-US" sz="2600" b="0" i="1" smtClean="0">
                          <a:solidFill>
                            <a:srgbClr val="000000"/>
                          </a:solidFill>
                          <a:latin typeface="Cambria Math"/>
                        </a:rPr>
                        <m:t>𝑓𝑡</m:t>
                      </m:r>
                      <m:r>
                        <a:rPr kumimoji="1" lang="en-US" sz="2600" b="0" i="1" smtClean="0">
                          <a:solidFill>
                            <a:srgbClr val="000000"/>
                          </a:solidFill>
                          <a:latin typeface="Cambria Math"/>
                        </a:rPr>
                        <m:t>)=2.4"</m:t>
                      </m:r>
                    </m:oMath>
                  </m:oMathPara>
                </a14:m>
                <a:endParaRPr kumimoji="1" lang="en-US" sz="2600" dirty="0">
                  <a:solidFill>
                    <a:srgbClr val="000000"/>
                  </a:solidFill>
                  <a:latin typeface="Georgia" panose="02040502050405020303" pitchFamily="18" charset="0"/>
                </a:endParaRPr>
              </a:p>
            </p:txBody>
          </p:sp>
        </mc:Choice>
        <mc:Fallback xmlns="">
          <p:sp>
            <p:nvSpPr>
              <p:cNvPr id="9" name="TextBox 8"/>
              <p:cNvSpPr txBox="1">
                <a:spLocks noRot="1" noChangeAspect="1" noMove="1" noResize="1" noEditPoints="1" noAdjustHandles="1" noChangeArrowheads="1" noChangeShapeType="1" noTextEdit="1"/>
              </p:cNvSpPr>
              <p:nvPr/>
            </p:nvSpPr>
            <p:spPr bwMode="auto">
              <a:xfrm>
                <a:off x="1569080" y="5473700"/>
                <a:ext cx="5999312" cy="492430"/>
              </a:xfrm>
              <a:prstGeom prst="rect">
                <a:avLst/>
              </a:prstGeom>
              <a:blipFill rotWithShape="0">
                <a:blip r:embed="rId6"/>
                <a:stretch>
                  <a:fillRect/>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p:spTree>
    <p:custDataLst>
      <p:tags r:id="rId1"/>
    </p:custDataLst>
    <p:extLst>
      <p:ext uri="{BB962C8B-B14F-4D97-AF65-F5344CB8AC3E}">
        <p14:creationId xmlns:p14="http://schemas.microsoft.com/office/powerpoint/2010/main" val="1743848315"/>
      </p:ext>
    </p:extLst>
  </p:cSld>
  <p:clrMapOvr>
    <a:masterClrMapping/>
  </p:clrMapOvr>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Total Story Deflection</a:t>
            </a:r>
            <a:endParaRPr lang="en-US" dirty="0"/>
          </a:p>
        </p:txBody>
      </p:sp>
      <p:graphicFrame>
        <p:nvGraphicFramePr>
          <p:cNvPr id="4" name="Content Placeholder 3"/>
          <p:cNvGraphicFramePr>
            <a:graphicFrameLocks/>
          </p:cNvGraphicFramePr>
          <p:nvPr>
            <p:extLst/>
          </p:nvPr>
        </p:nvGraphicFramePr>
        <p:xfrm>
          <a:off x="701673" y="1771650"/>
          <a:ext cx="7708902" cy="1483360"/>
        </p:xfrm>
        <a:graphic>
          <a:graphicData uri="http://schemas.openxmlformats.org/drawingml/2006/table">
            <a:tbl>
              <a:tblPr firstRow="1" bandRow="1">
                <a:tableStyleId>{68D230F3-CF80-4859-8CE7-A43EE81993B5}</a:tableStyleId>
              </a:tblPr>
              <a:tblGrid>
                <a:gridCol w="901702">
                  <a:extLst>
                    <a:ext uri="{9D8B030D-6E8A-4147-A177-3AD203B41FA5}">
                      <a16:colId xmlns:a16="http://schemas.microsoft.com/office/drawing/2014/main" val="20000"/>
                    </a:ext>
                  </a:extLst>
                </a:gridCol>
                <a:gridCol w="1701800">
                  <a:extLst>
                    <a:ext uri="{9D8B030D-6E8A-4147-A177-3AD203B41FA5}">
                      <a16:colId xmlns:a16="http://schemas.microsoft.com/office/drawing/2014/main" val="20001"/>
                    </a:ext>
                  </a:extLst>
                </a:gridCol>
                <a:gridCol w="1701800">
                  <a:extLst>
                    <a:ext uri="{9D8B030D-6E8A-4147-A177-3AD203B41FA5}">
                      <a16:colId xmlns:a16="http://schemas.microsoft.com/office/drawing/2014/main" val="20002"/>
                    </a:ext>
                  </a:extLst>
                </a:gridCol>
                <a:gridCol w="1701800">
                  <a:extLst>
                    <a:ext uri="{9D8B030D-6E8A-4147-A177-3AD203B41FA5}">
                      <a16:colId xmlns:a16="http://schemas.microsoft.com/office/drawing/2014/main" val="20003"/>
                    </a:ext>
                  </a:extLst>
                </a:gridCol>
                <a:gridCol w="1701800">
                  <a:extLst>
                    <a:ext uri="{9D8B030D-6E8A-4147-A177-3AD203B41FA5}">
                      <a16:colId xmlns:a16="http://schemas.microsoft.com/office/drawing/2014/main" val="20004"/>
                    </a:ext>
                  </a:extLst>
                </a:gridCol>
              </a:tblGrid>
              <a:tr h="370840">
                <a:tc>
                  <a:txBody>
                    <a:bodyPr/>
                    <a:lstStyle/>
                    <a:p>
                      <a:pPr algn="ctr"/>
                      <a:r>
                        <a:rPr lang="en-US" sz="1600" dirty="0" smtClean="0">
                          <a:solidFill>
                            <a:schemeClr val="bg2"/>
                          </a:solidFill>
                          <a:latin typeface="Georgia" panose="02040502050405020303" pitchFamily="18" charset="0"/>
                        </a:rPr>
                        <a:t>Level</a:t>
                      </a:r>
                      <a:endParaRPr lang="en-US" sz="1600" dirty="0">
                        <a:solidFill>
                          <a:schemeClr val="bg2"/>
                        </a:solidFill>
                        <a:latin typeface="Georgia" panose="02040502050405020303" pitchFamily="18"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l-GR" sz="1600" dirty="0" smtClean="0">
                          <a:solidFill>
                            <a:schemeClr val="bg2"/>
                          </a:solidFill>
                          <a:latin typeface="Georgia" panose="02040502050405020303" pitchFamily="18" charset="0"/>
                        </a:rPr>
                        <a:t>δ</a:t>
                      </a:r>
                      <a:r>
                        <a:rPr lang="en-US" sz="1600" baseline="-25000" dirty="0" smtClean="0">
                          <a:solidFill>
                            <a:schemeClr val="bg2"/>
                          </a:solidFill>
                          <a:latin typeface="Georgia" panose="02040502050405020303" pitchFamily="18" charset="0"/>
                        </a:rPr>
                        <a:t>story</a:t>
                      </a:r>
                      <a:endParaRPr lang="en-US" sz="1600" baseline="-25000" dirty="0">
                        <a:solidFill>
                          <a:schemeClr val="bg2"/>
                        </a:solidFill>
                        <a:latin typeface="Georgia" panose="02040502050405020303" pitchFamily="18" charset="0"/>
                      </a:endParaRPr>
                    </a:p>
                  </a:txBody>
                  <a:tcPr anchor="ctr"/>
                </a:tc>
                <a:tc>
                  <a:txBody>
                    <a:bodyPr/>
                    <a:lstStyle/>
                    <a:p>
                      <a:pPr algn="ctr"/>
                      <a:r>
                        <a:rPr lang="en-US" sz="1600" dirty="0" smtClean="0">
                          <a:solidFill>
                            <a:schemeClr val="bg2"/>
                          </a:solidFill>
                          <a:latin typeface="Georgia" panose="02040502050405020303" pitchFamily="18" charset="0"/>
                        </a:rPr>
                        <a:t>4(</a:t>
                      </a:r>
                      <a:r>
                        <a:rPr lang="el-GR" sz="1600" dirty="0" smtClean="0">
                          <a:solidFill>
                            <a:schemeClr val="bg2"/>
                          </a:solidFill>
                          <a:latin typeface="Georgia" panose="02040502050405020303" pitchFamily="18" charset="0"/>
                        </a:rPr>
                        <a:t>δ</a:t>
                      </a:r>
                      <a:r>
                        <a:rPr lang="en-US" sz="1600" dirty="0" smtClean="0">
                          <a:solidFill>
                            <a:schemeClr val="bg2"/>
                          </a:solidFill>
                          <a:latin typeface="Georgia" panose="02040502050405020303" pitchFamily="18" charset="0"/>
                        </a:rPr>
                        <a:t>)</a:t>
                      </a:r>
                      <a:endParaRPr lang="en-US" sz="1600" baseline="-25000" dirty="0">
                        <a:solidFill>
                          <a:schemeClr val="bg2"/>
                        </a:solidFill>
                        <a:latin typeface="Georgia" panose="02040502050405020303" pitchFamily="18"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l-GR" sz="1600" dirty="0" smtClean="0">
                          <a:solidFill>
                            <a:schemeClr val="bg2"/>
                          </a:solidFill>
                          <a:latin typeface="Georgia" panose="02040502050405020303" pitchFamily="18" charset="0"/>
                        </a:rPr>
                        <a:t>δ</a:t>
                      </a:r>
                      <a:r>
                        <a:rPr lang="en-US" sz="1600" dirty="0" smtClean="0">
                          <a:solidFill>
                            <a:schemeClr val="bg2"/>
                          </a:solidFill>
                          <a:latin typeface="Georgia" panose="02040502050405020303" pitchFamily="18" charset="0"/>
                        </a:rPr>
                        <a:t> Allow.</a:t>
                      </a:r>
                      <a:endParaRPr lang="en-US" sz="1600" baseline="-25000" dirty="0" smtClean="0">
                        <a:solidFill>
                          <a:schemeClr val="bg2"/>
                        </a:solidFill>
                        <a:latin typeface="Georgia" panose="02040502050405020303" pitchFamily="18"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l-GR" sz="1600" dirty="0" smtClean="0">
                          <a:solidFill>
                            <a:schemeClr val="bg2"/>
                          </a:solidFill>
                          <a:latin typeface="Georgia" panose="02040502050405020303" pitchFamily="18" charset="0"/>
                        </a:rPr>
                        <a:t>δ</a:t>
                      </a:r>
                      <a:r>
                        <a:rPr lang="en-US" sz="1600" dirty="0" smtClean="0">
                          <a:solidFill>
                            <a:schemeClr val="bg2"/>
                          </a:solidFill>
                          <a:latin typeface="Georgia" panose="02040502050405020303" pitchFamily="18" charset="0"/>
                        </a:rPr>
                        <a:t> ≤ </a:t>
                      </a:r>
                      <a:r>
                        <a:rPr lang="el-GR" sz="1600" dirty="0" smtClean="0">
                          <a:solidFill>
                            <a:schemeClr val="bg2"/>
                          </a:solidFill>
                          <a:latin typeface="Georgia" panose="02040502050405020303" pitchFamily="18" charset="0"/>
                        </a:rPr>
                        <a:t>δ</a:t>
                      </a:r>
                      <a:r>
                        <a:rPr lang="en-US" sz="1600" dirty="0" smtClean="0">
                          <a:solidFill>
                            <a:schemeClr val="bg2"/>
                          </a:solidFill>
                          <a:latin typeface="Georgia" panose="02040502050405020303" pitchFamily="18" charset="0"/>
                        </a:rPr>
                        <a:t> Allow.</a:t>
                      </a:r>
                      <a:endParaRPr lang="en-US" sz="1600" baseline="-25000" dirty="0" smtClean="0">
                        <a:solidFill>
                          <a:schemeClr val="accent6"/>
                        </a:solidFill>
                        <a:latin typeface="Georgia" panose="02040502050405020303" pitchFamily="18" charset="0"/>
                      </a:endParaRPr>
                    </a:p>
                  </a:txBody>
                  <a:tcPr anchor="ctr"/>
                </a:tc>
                <a:extLst>
                  <a:ext uri="{0D108BD9-81ED-4DB2-BD59-A6C34878D82A}">
                    <a16:rowId xmlns:a16="http://schemas.microsoft.com/office/drawing/2014/main" val="10000"/>
                  </a:ext>
                </a:extLst>
              </a:tr>
              <a:tr h="370840">
                <a:tc>
                  <a:txBody>
                    <a:bodyPr/>
                    <a:lstStyle/>
                    <a:p>
                      <a:pPr algn="ctr"/>
                      <a:r>
                        <a:rPr lang="en-US" sz="1600" dirty="0" smtClean="0">
                          <a:solidFill>
                            <a:schemeClr val="bg2"/>
                          </a:solidFill>
                          <a:latin typeface="Georgia" panose="02040502050405020303" pitchFamily="18" charset="0"/>
                        </a:rPr>
                        <a:t>3</a:t>
                      </a:r>
                      <a:r>
                        <a:rPr lang="en-US" sz="1600" baseline="30000" dirty="0" smtClean="0">
                          <a:solidFill>
                            <a:schemeClr val="bg2"/>
                          </a:solidFill>
                          <a:latin typeface="Georgia" panose="02040502050405020303" pitchFamily="18" charset="0"/>
                        </a:rPr>
                        <a:t>rd</a:t>
                      </a:r>
                      <a:endParaRPr lang="en-US" sz="1600" dirty="0">
                        <a:solidFill>
                          <a:schemeClr val="bg2"/>
                        </a:solidFill>
                        <a:latin typeface="Georgia" panose="02040502050405020303" pitchFamily="18" charset="0"/>
                      </a:endParaRPr>
                    </a:p>
                  </a:txBody>
                  <a:tcPr anchor="ctr"/>
                </a:tc>
                <a:tc>
                  <a:txBody>
                    <a:bodyPr/>
                    <a:lstStyle/>
                    <a:p>
                      <a:pPr algn="ctr"/>
                      <a:r>
                        <a:rPr lang="en-US" sz="1600" dirty="0" smtClean="0">
                          <a:solidFill>
                            <a:schemeClr val="bg2"/>
                          </a:solidFill>
                          <a:latin typeface="Georgia" panose="02040502050405020303" pitchFamily="18" charset="0"/>
                        </a:rPr>
                        <a:t>0.538</a:t>
                      </a:r>
                      <a:endParaRPr lang="en-US" sz="1600" dirty="0">
                        <a:solidFill>
                          <a:schemeClr val="bg2"/>
                        </a:solidFill>
                        <a:latin typeface="Georgia" panose="02040502050405020303" pitchFamily="18" charset="0"/>
                      </a:endParaRPr>
                    </a:p>
                  </a:txBody>
                  <a:tcPr anchor="ctr"/>
                </a:tc>
                <a:tc>
                  <a:txBody>
                    <a:bodyPr/>
                    <a:lstStyle/>
                    <a:p>
                      <a:pPr algn="ctr"/>
                      <a:r>
                        <a:rPr lang="en-US" sz="1600" dirty="0" smtClean="0">
                          <a:solidFill>
                            <a:schemeClr val="bg2"/>
                          </a:solidFill>
                          <a:latin typeface="Georgia" panose="02040502050405020303" pitchFamily="18" charset="0"/>
                        </a:rPr>
                        <a:t>2.152</a:t>
                      </a:r>
                      <a:endParaRPr lang="en-US" sz="1600" dirty="0">
                        <a:solidFill>
                          <a:schemeClr val="bg2"/>
                        </a:solidFill>
                        <a:latin typeface="Georgia" panose="02040502050405020303" pitchFamily="18" charset="0"/>
                      </a:endParaRPr>
                    </a:p>
                  </a:txBody>
                  <a:tcPr anchor="ctr"/>
                </a:tc>
                <a:tc>
                  <a:txBody>
                    <a:bodyPr/>
                    <a:lstStyle/>
                    <a:p>
                      <a:pPr algn="ctr"/>
                      <a:r>
                        <a:rPr lang="en-US" sz="1600" dirty="0" smtClean="0">
                          <a:solidFill>
                            <a:schemeClr val="bg2"/>
                          </a:solidFill>
                          <a:latin typeface="Georgia" panose="02040502050405020303" pitchFamily="18" charset="0"/>
                        </a:rPr>
                        <a:t>2.4</a:t>
                      </a:r>
                      <a:endParaRPr lang="en-US" sz="1600" dirty="0">
                        <a:solidFill>
                          <a:schemeClr val="bg2"/>
                        </a:solidFill>
                        <a:latin typeface="Georgia" panose="02040502050405020303" pitchFamily="18" charset="0"/>
                      </a:endParaRPr>
                    </a:p>
                  </a:txBody>
                  <a:tcPr anchor="ctr"/>
                </a:tc>
                <a:tc>
                  <a:txBody>
                    <a:bodyPr/>
                    <a:lstStyle/>
                    <a:p>
                      <a:pPr algn="ctr"/>
                      <a:r>
                        <a:rPr lang="en-US" sz="1600" dirty="0" smtClean="0">
                          <a:solidFill>
                            <a:schemeClr val="bg2"/>
                          </a:solidFill>
                          <a:latin typeface="Georgia" panose="02040502050405020303" pitchFamily="18" charset="0"/>
                        </a:rPr>
                        <a:t>Yes</a:t>
                      </a:r>
                      <a:endParaRPr lang="en-US" sz="1600" dirty="0">
                        <a:solidFill>
                          <a:schemeClr val="bg2"/>
                        </a:solidFill>
                        <a:latin typeface="Georgia" panose="02040502050405020303" pitchFamily="18" charset="0"/>
                      </a:endParaRPr>
                    </a:p>
                  </a:txBody>
                  <a:tcPr anchor="ctr"/>
                </a:tc>
                <a:extLst>
                  <a:ext uri="{0D108BD9-81ED-4DB2-BD59-A6C34878D82A}">
                    <a16:rowId xmlns:a16="http://schemas.microsoft.com/office/drawing/2014/main" val="10001"/>
                  </a:ext>
                </a:extLst>
              </a:tr>
              <a:tr h="370840">
                <a:tc>
                  <a:txBody>
                    <a:bodyPr/>
                    <a:lstStyle/>
                    <a:p>
                      <a:pPr algn="ctr"/>
                      <a:r>
                        <a:rPr lang="en-US" sz="1600" dirty="0" smtClean="0">
                          <a:solidFill>
                            <a:schemeClr val="bg2"/>
                          </a:solidFill>
                          <a:latin typeface="Georgia" panose="02040502050405020303" pitchFamily="18" charset="0"/>
                        </a:rPr>
                        <a:t>2</a:t>
                      </a:r>
                      <a:r>
                        <a:rPr lang="en-US" sz="1600" baseline="30000" dirty="0" smtClean="0">
                          <a:solidFill>
                            <a:schemeClr val="bg2"/>
                          </a:solidFill>
                          <a:latin typeface="Georgia" panose="02040502050405020303" pitchFamily="18" charset="0"/>
                        </a:rPr>
                        <a:t>nd</a:t>
                      </a:r>
                      <a:endParaRPr lang="en-US" sz="1600" dirty="0">
                        <a:solidFill>
                          <a:schemeClr val="bg2"/>
                        </a:solidFill>
                        <a:latin typeface="Georgia" panose="02040502050405020303" pitchFamily="18" charset="0"/>
                      </a:endParaRPr>
                    </a:p>
                  </a:txBody>
                  <a:tcPr anchor="ctr"/>
                </a:tc>
                <a:tc>
                  <a:txBody>
                    <a:bodyPr/>
                    <a:lstStyle/>
                    <a:p>
                      <a:pPr algn="ctr"/>
                      <a:r>
                        <a:rPr lang="en-US" sz="1600" dirty="0" smtClean="0">
                          <a:solidFill>
                            <a:schemeClr val="bg2"/>
                          </a:solidFill>
                          <a:latin typeface="Georgia" panose="02040502050405020303" pitchFamily="18" charset="0"/>
                        </a:rPr>
                        <a:t>0.643</a:t>
                      </a:r>
                      <a:endParaRPr lang="en-US" sz="1600" dirty="0">
                        <a:solidFill>
                          <a:schemeClr val="bg2"/>
                        </a:solidFill>
                        <a:latin typeface="Georgia" panose="02040502050405020303" pitchFamily="18" charset="0"/>
                      </a:endParaRPr>
                    </a:p>
                  </a:txBody>
                  <a:tcPr anchor="ctr"/>
                </a:tc>
                <a:tc>
                  <a:txBody>
                    <a:bodyPr/>
                    <a:lstStyle/>
                    <a:p>
                      <a:pPr algn="ctr"/>
                      <a:r>
                        <a:rPr lang="en-US" sz="1600" dirty="0" smtClean="0">
                          <a:solidFill>
                            <a:schemeClr val="bg2"/>
                          </a:solidFill>
                          <a:latin typeface="Georgia" panose="02040502050405020303" pitchFamily="18" charset="0"/>
                        </a:rPr>
                        <a:t>2.573</a:t>
                      </a:r>
                      <a:endParaRPr lang="en-US" sz="1600" dirty="0">
                        <a:solidFill>
                          <a:schemeClr val="bg2"/>
                        </a:solidFill>
                        <a:latin typeface="Georgia" panose="02040502050405020303" pitchFamily="18" charset="0"/>
                      </a:endParaRPr>
                    </a:p>
                  </a:txBody>
                  <a:tcPr anchor="ctr"/>
                </a:tc>
                <a:tc>
                  <a:txBody>
                    <a:bodyPr/>
                    <a:lstStyle/>
                    <a:p>
                      <a:pPr algn="ctr"/>
                      <a:r>
                        <a:rPr lang="en-US" sz="1600" dirty="0" smtClean="0">
                          <a:solidFill>
                            <a:schemeClr val="bg2"/>
                          </a:solidFill>
                          <a:latin typeface="Georgia" panose="02040502050405020303" pitchFamily="18" charset="0"/>
                        </a:rPr>
                        <a:t>2.4</a:t>
                      </a:r>
                      <a:endParaRPr lang="en-US" sz="1600" dirty="0">
                        <a:solidFill>
                          <a:schemeClr val="bg2"/>
                        </a:solidFill>
                        <a:latin typeface="Georgia" panose="02040502050405020303" pitchFamily="18" charset="0"/>
                      </a:endParaRPr>
                    </a:p>
                  </a:txBody>
                  <a:tcPr anchor="ctr"/>
                </a:tc>
                <a:tc>
                  <a:txBody>
                    <a:bodyPr/>
                    <a:lstStyle/>
                    <a:p>
                      <a:pPr algn="ctr"/>
                      <a:r>
                        <a:rPr lang="en-US" sz="1600" dirty="0" smtClean="0">
                          <a:solidFill>
                            <a:srgbClr val="FF0000"/>
                          </a:solidFill>
                          <a:latin typeface="Georgia" panose="02040502050405020303" pitchFamily="18" charset="0"/>
                        </a:rPr>
                        <a:t>No *</a:t>
                      </a:r>
                      <a:endParaRPr lang="en-US" sz="1600" dirty="0">
                        <a:solidFill>
                          <a:srgbClr val="FF0000"/>
                        </a:solidFill>
                        <a:latin typeface="Georgia" panose="02040502050405020303" pitchFamily="18" charset="0"/>
                      </a:endParaRPr>
                    </a:p>
                  </a:txBody>
                  <a:tcPr anchor="ctr"/>
                </a:tc>
                <a:extLst>
                  <a:ext uri="{0D108BD9-81ED-4DB2-BD59-A6C34878D82A}">
                    <a16:rowId xmlns:a16="http://schemas.microsoft.com/office/drawing/2014/main" val="10002"/>
                  </a:ext>
                </a:extLst>
              </a:tr>
              <a:tr h="370840">
                <a:tc>
                  <a:txBody>
                    <a:bodyPr/>
                    <a:lstStyle/>
                    <a:p>
                      <a:pPr algn="ctr"/>
                      <a:r>
                        <a:rPr lang="en-US" sz="1600" dirty="0" smtClean="0">
                          <a:solidFill>
                            <a:schemeClr val="bg2"/>
                          </a:solidFill>
                          <a:latin typeface="Georgia" panose="02040502050405020303" pitchFamily="18" charset="0"/>
                        </a:rPr>
                        <a:t>1</a:t>
                      </a:r>
                      <a:r>
                        <a:rPr lang="en-US" sz="1600" baseline="30000" dirty="0" smtClean="0">
                          <a:solidFill>
                            <a:schemeClr val="bg2"/>
                          </a:solidFill>
                          <a:latin typeface="Georgia" panose="02040502050405020303" pitchFamily="18" charset="0"/>
                        </a:rPr>
                        <a:t>st</a:t>
                      </a:r>
                      <a:endParaRPr lang="en-US" sz="1600" dirty="0">
                        <a:solidFill>
                          <a:schemeClr val="bg2"/>
                        </a:solidFill>
                        <a:latin typeface="Georgia" panose="02040502050405020303" pitchFamily="18" charset="0"/>
                      </a:endParaRPr>
                    </a:p>
                  </a:txBody>
                  <a:tcPr anchor="ctr"/>
                </a:tc>
                <a:tc>
                  <a:txBody>
                    <a:bodyPr/>
                    <a:lstStyle/>
                    <a:p>
                      <a:pPr algn="ctr"/>
                      <a:r>
                        <a:rPr lang="en-US" sz="1600" dirty="0" smtClean="0">
                          <a:solidFill>
                            <a:schemeClr val="bg2"/>
                          </a:solidFill>
                          <a:latin typeface="Georgia" panose="02040502050405020303" pitchFamily="18" charset="0"/>
                        </a:rPr>
                        <a:t>0.743</a:t>
                      </a:r>
                      <a:endParaRPr lang="en-US" sz="1600" dirty="0">
                        <a:solidFill>
                          <a:schemeClr val="bg2"/>
                        </a:solidFill>
                        <a:latin typeface="Georgia" panose="02040502050405020303" pitchFamily="18" charset="0"/>
                      </a:endParaRPr>
                    </a:p>
                  </a:txBody>
                  <a:tcPr anchor="ctr"/>
                </a:tc>
                <a:tc>
                  <a:txBody>
                    <a:bodyPr/>
                    <a:lstStyle/>
                    <a:p>
                      <a:pPr algn="ctr"/>
                      <a:r>
                        <a:rPr lang="en-US" sz="1600" dirty="0" smtClean="0">
                          <a:solidFill>
                            <a:schemeClr val="bg2"/>
                          </a:solidFill>
                          <a:latin typeface="Georgia" panose="02040502050405020303" pitchFamily="18" charset="0"/>
                        </a:rPr>
                        <a:t>2.972</a:t>
                      </a:r>
                    </a:p>
                  </a:txBody>
                  <a:tcPr anchor="ctr"/>
                </a:tc>
                <a:tc>
                  <a:txBody>
                    <a:bodyPr/>
                    <a:lstStyle/>
                    <a:p>
                      <a:pPr algn="ctr"/>
                      <a:r>
                        <a:rPr lang="en-US" sz="1600" dirty="0" smtClean="0">
                          <a:solidFill>
                            <a:schemeClr val="bg2"/>
                          </a:solidFill>
                          <a:latin typeface="Georgia" panose="02040502050405020303" pitchFamily="18" charset="0"/>
                        </a:rPr>
                        <a:t>2.4</a:t>
                      </a:r>
                      <a:endParaRPr lang="en-US" sz="1600" dirty="0">
                        <a:solidFill>
                          <a:schemeClr val="bg2"/>
                        </a:solidFill>
                        <a:latin typeface="Georgia" panose="02040502050405020303" pitchFamily="18" charset="0"/>
                      </a:endParaRPr>
                    </a:p>
                  </a:txBody>
                  <a:tcPr anchor="ctr"/>
                </a:tc>
                <a:tc>
                  <a:txBody>
                    <a:bodyPr/>
                    <a:lstStyle/>
                    <a:p>
                      <a:pPr algn="ctr"/>
                      <a:r>
                        <a:rPr lang="en-US" sz="1600" dirty="0" smtClean="0">
                          <a:solidFill>
                            <a:srgbClr val="FF0000"/>
                          </a:solidFill>
                          <a:latin typeface="Georgia" panose="02040502050405020303" pitchFamily="18" charset="0"/>
                        </a:rPr>
                        <a:t>No *</a:t>
                      </a:r>
                      <a:endParaRPr lang="en-US" sz="1600" dirty="0">
                        <a:solidFill>
                          <a:srgbClr val="FF0000"/>
                        </a:solidFill>
                        <a:latin typeface="Georgia" panose="02040502050405020303" pitchFamily="18" charset="0"/>
                      </a:endParaRPr>
                    </a:p>
                  </a:txBody>
                  <a:tcPr anchor="ctr"/>
                </a:tc>
                <a:extLst>
                  <a:ext uri="{0D108BD9-81ED-4DB2-BD59-A6C34878D82A}">
                    <a16:rowId xmlns:a16="http://schemas.microsoft.com/office/drawing/2014/main" val="10003"/>
                  </a:ext>
                </a:extLst>
              </a:tr>
            </a:tbl>
          </a:graphicData>
        </a:graphic>
      </p:graphicFrame>
      <p:graphicFrame>
        <p:nvGraphicFramePr>
          <p:cNvPr id="5" name="Content Placeholder 3"/>
          <p:cNvGraphicFramePr>
            <a:graphicFrameLocks/>
          </p:cNvGraphicFramePr>
          <p:nvPr>
            <p:extLst/>
          </p:nvPr>
        </p:nvGraphicFramePr>
        <p:xfrm>
          <a:off x="698498" y="4514850"/>
          <a:ext cx="7708902" cy="1483360"/>
        </p:xfrm>
        <a:graphic>
          <a:graphicData uri="http://schemas.openxmlformats.org/drawingml/2006/table">
            <a:tbl>
              <a:tblPr firstRow="1" bandRow="1">
                <a:tableStyleId>{68D230F3-CF80-4859-8CE7-A43EE81993B5}</a:tableStyleId>
              </a:tblPr>
              <a:tblGrid>
                <a:gridCol w="901702">
                  <a:extLst>
                    <a:ext uri="{9D8B030D-6E8A-4147-A177-3AD203B41FA5}">
                      <a16:colId xmlns:a16="http://schemas.microsoft.com/office/drawing/2014/main" val="20000"/>
                    </a:ext>
                  </a:extLst>
                </a:gridCol>
                <a:gridCol w="1701800">
                  <a:extLst>
                    <a:ext uri="{9D8B030D-6E8A-4147-A177-3AD203B41FA5}">
                      <a16:colId xmlns:a16="http://schemas.microsoft.com/office/drawing/2014/main" val="20001"/>
                    </a:ext>
                  </a:extLst>
                </a:gridCol>
                <a:gridCol w="1701800">
                  <a:extLst>
                    <a:ext uri="{9D8B030D-6E8A-4147-A177-3AD203B41FA5}">
                      <a16:colId xmlns:a16="http://schemas.microsoft.com/office/drawing/2014/main" val="20002"/>
                    </a:ext>
                  </a:extLst>
                </a:gridCol>
                <a:gridCol w="1701800">
                  <a:extLst>
                    <a:ext uri="{9D8B030D-6E8A-4147-A177-3AD203B41FA5}">
                      <a16:colId xmlns:a16="http://schemas.microsoft.com/office/drawing/2014/main" val="20003"/>
                    </a:ext>
                  </a:extLst>
                </a:gridCol>
                <a:gridCol w="1701800">
                  <a:extLst>
                    <a:ext uri="{9D8B030D-6E8A-4147-A177-3AD203B41FA5}">
                      <a16:colId xmlns:a16="http://schemas.microsoft.com/office/drawing/2014/main" val="20004"/>
                    </a:ext>
                  </a:extLst>
                </a:gridCol>
              </a:tblGrid>
              <a:tr h="370840">
                <a:tc>
                  <a:txBody>
                    <a:bodyPr/>
                    <a:lstStyle/>
                    <a:p>
                      <a:pPr algn="ctr"/>
                      <a:r>
                        <a:rPr lang="en-US" sz="1600" dirty="0" smtClean="0">
                          <a:solidFill>
                            <a:schemeClr val="bg2"/>
                          </a:solidFill>
                          <a:latin typeface="Georgia" panose="02040502050405020303" pitchFamily="18" charset="0"/>
                        </a:rPr>
                        <a:t>Level</a:t>
                      </a:r>
                      <a:endParaRPr lang="en-US" sz="1600" dirty="0">
                        <a:solidFill>
                          <a:schemeClr val="bg2"/>
                        </a:solidFill>
                        <a:latin typeface="Georgia" panose="02040502050405020303" pitchFamily="18"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l-GR" sz="1600" dirty="0" smtClean="0">
                          <a:solidFill>
                            <a:schemeClr val="bg2"/>
                          </a:solidFill>
                          <a:latin typeface="Georgia" panose="02040502050405020303" pitchFamily="18" charset="0"/>
                        </a:rPr>
                        <a:t>δ</a:t>
                      </a:r>
                      <a:r>
                        <a:rPr lang="en-US" sz="1600" baseline="-25000" dirty="0" smtClean="0">
                          <a:solidFill>
                            <a:schemeClr val="bg2"/>
                          </a:solidFill>
                          <a:latin typeface="Georgia" panose="02040502050405020303" pitchFamily="18" charset="0"/>
                        </a:rPr>
                        <a:t>story</a:t>
                      </a:r>
                      <a:endParaRPr lang="en-US" sz="1600" baseline="-25000" dirty="0">
                        <a:solidFill>
                          <a:schemeClr val="bg2"/>
                        </a:solidFill>
                        <a:latin typeface="Georgia" panose="02040502050405020303" pitchFamily="18" charset="0"/>
                      </a:endParaRPr>
                    </a:p>
                  </a:txBody>
                  <a:tcPr anchor="ctr"/>
                </a:tc>
                <a:tc>
                  <a:txBody>
                    <a:bodyPr/>
                    <a:lstStyle/>
                    <a:p>
                      <a:pPr algn="ctr"/>
                      <a:r>
                        <a:rPr lang="en-US" sz="1600" dirty="0" smtClean="0">
                          <a:solidFill>
                            <a:schemeClr val="bg2"/>
                          </a:solidFill>
                          <a:latin typeface="Georgia" panose="02040502050405020303" pitchFamily="18" charset="0"/>
                        </a:rPr>
                        <a:t>4(</a:t>
                      </a:r>
                      <a:r>
                        <a:rPr lang="el-GR" sz="1600" dirty="0" smtClean="0">
                          <a:solidFill>
                            <a:schemeClr val="bg2"/>
                          </a:solidFill>
                          <a:latin typeface="Georgia" panose="02040502050405020303" pitchFamily="18" charset="0"/>
                        </a:rPr>
                        <a:t>δ</a:t>
                      </a:r>
                      <a:r>
                        <a:rPr lang="en-US" sz="1600" dirty="0" smtClean="0">
                          <a:solidFill>
                            <a:schemeClr val="bg2"/>
                          </a:solidFill>
                          <a:latin typeface="Georgia" panose="02040502050405020303" pitchFamily="18" charset="0"/>
                        </a:rPr>
                        <a:t>)</a:t>
                      </a:r>
                      <a:endParaRPr lang="en-US" sz="1600" baseline="-25000" dirty="0">
                        <a:solidFill>
                          <a:schemeClr val="bg2"/>
                        </a:solidFill>
                        <a:latin typeface="Georgia" panose="02040502050405020303" pitchFamily="18"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l-GR" sz="1600" dirty="0" smtClean="0">
                          <a:solidFill>
                            <a:schemeClr val="bg2"/>
                          </a:solidFill>
                          <a:latin typeface="Georgia" panose="02040502050405020303" pitchFamily="18" charset="0"/>
                        </a:rPr>
                        <a:t>δ</a:t>
                      </a:r>
                      <a:r>
                        <a:rPr lang="en-US" sz="1600" dirty="0" smtClean="0">
                          <a:solidFill>
                            <a:schemeClr val="bg2"/>
                          </a:solidFill>
                          <a:latin typeface="Georgia" panose="02040502050405020303" pitchFamily="18" charset="0"/>
                        </a:rPr>
                        <a:t> ≤ Allow.</a:t>
                      </a:r>
                      <a:endParaRPr lang="en-US" sz="1600" baseline="-25000" dirty="0" smtClean="0">
                        <a:solidFill>
                          <a:schemeClr val="bg2"/>
                        </a:solidFill>
                        <a:latin typeface="Georgia" panose="02040502050405020303" pitchFamily="18"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l-GR" sz="1600" dirty="0" smtClean="0">
                          <a:solidFill>
                            <a:schemeClr val="bg2"/>
                          </a:solidFill>
                          <a:latin typeface="Georgia" panose="02040502050405020303" pitchFamily="18" charset="0"/>
                        </a:rPr>
                        <a:t>δ</a:t>
                      </a:r>
                      <a:r>
                        <a:rPr lang="en-US" sz="1600" dirty="0" smtClean="0">
                          <a:solidFill>
                            <a:schemeClr val="bg2"/>
                          </a:solidFill>
                          <a:latin typeface="Georgia" panose="02040502050405020303" pitchFamily="18" charset="0"/>
                        </a:rPr>
                        <a:t> ≤ </a:t>
                      </a:r>
                      <a:r>
                        <a:rPr lang="el-GR" sz="1600" dirty="0" smtClean="0">
                          <a:solidFill>
                            <a:schemeClr val="bg2"/>
                          </a:solidFill>
                          <a:latin typeface="Georgia" panose="02040502050405020303" pitchFamily="18" charset="0"/>
                        </a:rPr>
                        <a:t>δ</a:t>
                      </a:r>
                      <a:r>
                        <a:rPr lang="en-US" sz="1600" dirty="0" smtClean="0">
                          <a:solidFill>
                            <a:schemeClr val="bg2"/>
                          </a:solidFill>
                          <a:latin typeface="Georgia" panose="02040502050405020303" pitchFamily="18" charset="0"/>
                        </a:rPr>
                        <a:t> Allow.</a:t>
                      </a:r>
                      <a:endParaRPr lang="en-US" sz="1600" baseline="-25000" dirty="0" smtClean="0">
                        <a:solidFill>
                          <a:schemeClr val="accent6"/>
                        </a:solidFill>
                        <a:latin typeface="Georgia" panose="02040502050405020303" pitchFamily="18" charset="0"/>
                      </a:endParaRPr>
                    </a:p>
                  </a:txBody>
                  <a:tcPr anchor="ctr"/>
                </a:tc>
                <a:extLst>
                  <a:ext uri="{0D108BD9-81ED-4DB2-BD59-A6C34878D82A}">
                    <a16:rowId xmlns:a16="http://schemas.microsoft.com/office/drawing/2014/main" val="10000"/>
                  </a:ext>
                </a:extLst>
              </a:tr>
              <a:tr h="370840">
                <a:tc>
                  <a:txBody>
                    <a:bodyPr/>
                    <a:lstStyle/>
                    <a:p>
                      <a:pPr algn="ctr"/>
                      <a:r>
                        <a:rPr lang="en-US" sz="1600" dirty="0" smtClean="0">
                          <a:solidFill>
                            <a:schemeClr val="bg2"/>
                          </a:solidFill>
                          <a:latin typeface="Georgia" panose="02040502050405020303" pitchFamily="18" charset="0"/>
                        </a:rPr>
                        <a:t>3</a:t>
                      </a:r>
                      <a:r>
                        <a:rPr lang="en-US" sz="1600" baseline="30000" dirty="0" smtClean="0">
                          <a:solidFill>
                            <a:schemeClr val="bg2"/>
                          </a:solidFill>
                          <a:latin typeface="Georgia" panose="02040502050405020303" pitchFamily="18" charset="0"/>
                        </a:rPr>
                        <a:t>rd</a:t>
                      </a:r>
                      <a:endParaRPr lang="en-US" sz="1600" dirty="0">
                        <a:solidFill>
                          <a:schemeClr val="bg2"/>
                        </a:solidFill>
                        <a:latin typeface="Georgia" panose="02040502050405020303" pitchFamily="18" charset="0"/>
                      </a:endParaRPr>
                    </a:p>
                  </a:txBody>
                  <a:tcPr anchor="ctr"/>
                </a:tc>
                <a:tc>
                  <a:txBody>
                    <a:bodyPr/>
                    <a:lstStyle/>
                    <a:p>
                      <a:pPr algn="ctr"/>
                      <a:r>
                        <a:rPr lang="en-US" sz="1600" dirty="0" smtClean="0">
                          <a:solidFill>
                            <a:schemeClr val="bg2"/>
                          </a:solidFill>
                          <a:latin typeface="Georgia" panose="02040502050405020303" pitchFamily="18" charset="0"/>
                        </a:rPr>
                        <a:t>0.456</a:t>
                      </a:r>
                      <a:endParaRPr lang="en-US" sz="1600" dirty="0">
                        <a:solidFill>
                          <a:schemeClr val="bg2"/>
                        </a:solidFill>
                        <a:latin typeface="Georgia" panose="02040502050405020303" pitchFamily="18" charset="0"/>
                      </a:endParaRPr>
                    </a:p>
                  </a:txBody>
                  <a:tcPr anchor="ctr"/>
                </a:tc>
                <a:tc>
                  <a:txBody>
                    <a:bodyPr/>
                    <a:lstStyle/>
                    <a:p>
                      <a:pPr algn="ctr"/>
                      <a:r>
                        <a:rPr lang="en-US" sz="1600" dirty="0" smtClean="0">
                          <a:solidFill>
                            <a:schemeClr val="bg2"/>
                          </a:solidFill>
                          <a:latin typeface="Georgia" panose="02040502050405020303" pitchFamily="18" charset="0"/>
                        </a:rPr>
                        <a:t>1.823</a:t>
                      </a:r>
                      <a:endParaRPr lang="en-US" sz="1600" dirty="0">
                        <a:solidFill>
                          <a:schemeClr val="bg2"/>
                        </a:solidFill>
                        <a:latin typeface="Georgia" panose="02040502050405020303" pitchFamily="18" charset="0"/>
                      </a:endParaRPr>
                    </a:p>
                  </a:txBody>
                  <a:tcPr anchor="ctr"/>
                </a:tc>
                <a:tc>
                  <a:txBody>
                    <a:bodyPr/>
                    <a:lstStyle/>
                    <a:p>
                      <a:pPr algn="ctr"/>
                      <a:r>
                        <a:rPr lang="en-US" sz="1600" dirty="0" smtClean="0">
                          <a:solidFill>
                            <a:schemeClr val="bg2"/>
                          </a:solidFill>
                          <a:latin typeface="Georgia" panose="02040502050405020303" pitchFamily="18" charset="0"/>
                        </a:rPr>
                        <a:t>2.4</a:t>
                      </a:r>
                      <a:endParaRPr lang="en-US" sz="1600" dirty="0">
                        <a:solidFill>
                          <a:schemeClr val="bg2"/>
                        </a:solidFill>
                        <a:latin typeface="Georgia" panose="02040502050405020303" pitchFamily="18" charset="0"/>
                      </a:endParaRPr>
                    </a:p>
                  </a:txBody>
                  <a:tcPr anchor="ctr"/>
                </a:tc>
                <a:tc>
                  <a:txBody>
                    <a:bodyPr/>
                    <a:lstStyle/>
                    <a:p>
                      <a:pPr algn="ctr"/>
                      <a:r>
                        <a:rPr lang="en-US" sz="1600" dirty="0" smtClean="0">
                          <a:solidFill>
                            <a:schemeClr val="bg2"/>
                          </a:solidFill>
                          <a:latin typeface="Georgia" panose="02040502050405020303" pitchFamily="18" charset="0"/>
                        </a:rPr>
                        <a:t>Yes</a:t>
                      </a:r>
                      <a:endParaRPr lang="en-US" sz="1600" dirty="0">
                        <a:solidFill>
                          <a:schemeClr val="bg2"/>
                        </a:solidFill>
                        <a:latin typeface="Georgia" panose="02040502050405020303" pitchFamily="18" charset="0"/>
                      </a:endParaRPr>
                    </a:p>
                  </a:txBody>
                  <a:tcPr anchor="ctr"/>
                </a:tc>
                <a:extLst>
                  <a:ext uri="{0D108BD9-81ED-4DB2-BD59-A6C34878D82A}">
                    <a16:rowId xmlns:a16="http://schemas.microsoft.com/office/drawing/2014/main" val="10001"/>
                  </a:ext>
                </a:extLst>
              </a:tr>
              <a:tr h="370840">
                <a:tc>
                  <a:txBody>
                    <a:bodyPr/>
                    <a:lstStyle/>
                    <a:p>
                      <a:pPr algn="ctr"/>
                      <a:r>
                        <a:rPr lang="en-US" sz="1600" dirty="0" smtClean="0">
                          <a:solidFill>
                            <a:schemeClr val="bg2"/>
                          </a:solidFill>
                          <a:latin typeface="Georgia" panose="02040502050405020303" pitchFamily="18" charset="0"/>
                        </a:rPr>
                        <a:t>2</a:t>
                      </a:r>
                      <a:r>
                        <a:rPr lang="en-US" sz="1600" baseline="30000" dirty="0" smtClean="0">
                          <a:solidFill>
                            <a:schemeClr val="bg2"/>
                          </a:solidFill>
                          <a:latin typeface="Georgia" panose="02040502050405020303" pitchFamily="18" charset="0"/>
                        </a:rPr>
                        <a:t>nd</a:t>
                      </a:r>
                      <a:endParaRPr lang="en-US" sz="1600" dirty="0">
                        <a:solidFill>
                          <a:schemeClr val="bg2"/>
                        </a:solidFill>
                        <a:latin typeface="Georgia" panose="02040502050405020303" pitchFamily="18" charset="0"/>
                      </a:endParaRPr>
                    </a:p>
                  </a:txBody>
                  <a:tcPr anchor="ctr"/>
                </a:tc>
                <a:tc>
                  <a:txBody>
                    <a:bodyPr/>
                    <a:lstStyle/>
                    <a:p>
                      <a:pPr algn="ctr"/>
                      <a:r>
                        <a:rPr lang="en-US" sz="1600" dirty="0" smtClean="0">
                          <a:solidFill>
                            <a:schemeClr val="bg2"/>
                          </a:solidFill>
                          <a:latin typeface="Georgia" panose="02040502050405020303" pitchFamily="18" charset="0"/>
                        </a:rPr>
                        <a:t>0.520</a:t>
                      </a:r>
                      <a:endParaRPr lang="en-US" sz="1600" dirty="0">
                        <a:solidFill>
                          <a:schemeClr val="bg2"/>
                        </a:solidFill>
                        <a:latin typeface="Georgia" panose="02040502050405020303" pitchFamily="18" charset="0"/>
                      </a:endParaRPr>
                    </a:p>
                  </a:txBody>
                  <a:tcPr anchor="ctr"/>
                </a:tc>
                <a:tc>
                  <a:txBody>
                    <a:bodyPr/>
                    <a:lstStyle/>
                    <a:p>
                      <a:pPr algn="ctr"/>
                      <a:r>
                        <a:rPr lang="en-US" sz="1600" dirty="0" smtClean="0">
                          <a:solidFill>
                            <a:schemeClr val="bg2"/>
                          </a:solidFill>
                          <a:latin typeface="Georgia" panose="02040502050405020303" pitchFamily="18" charset="0"/>
                        </a:rPr>
                        <a:t>2.079</a:t>
                      </a:r>
                      <a:endParaRPr lang="en-US" sz="1600" dirty="0">
                        <a:solidFill>
                          <a:schemeClr val="bg2"/>
                        </a:solidFill>
                        <a:latin typeface="Georgia" panose="02040502050405020303" pitchFamily="18" charset="0"/>
                      </a:endParaRPr>
                    </a:p>
                  </a:txBody>
                  <a:tcPr anchor="ctr"/>
                </a:tc>
                <a:tc>
                  <a:txBody>
                    <a:bodyPr/>
                    <a:lstStyle/>
                    <a:p>
                      <a:pPr algn="ctr"/>
                      <a:r>
                        <a:rPr lang="en-US" sz="1600" dirty="0" smtClean="0">
                          <a:solidFill>
                            <a:schemeClr val="bg2"/>
                          </a:solidFill>
                          <a:latin typeface="Georgia" panose="02040502050405020303" pitchFamily="18" charset="0"/>
                        </a:rPr>
                        <a:t>2.4</a:t>
                      </a:r>
                      <a:endParaRPr lang="en-US" sz="1600" dirty="0">
                        <a:solidFill>
                          <a:schemeClr val="bg2"/>
                        </a:solidFill>
                        <a:latin typeface="Georgia" panose="02040502050405020303" pitchFamily="18" charset="0"/>
                      </a:endParaRPr>
                    </a:p>
                  </a:txBody>
                  <a:tcPr anchor="ctr"/>
                </a:tc>
                <a:tc>
                  <a:txBody>
                    <a:bodyPr/>
                    <a:lstStyle/>
                    <a:p>
                      <a:pPr algn="ctr"/>
                      <a:r>
                        <a:rPr lang="en-US" sz="1600" dirty="0" smtClean="0">
                          <a:solidFill>
                            <a:schemeClr val="bg2"/>
                          </a:solidFill>
                          <a:latin typeface="Georgia" panose="02040502050405020303" pitchFamily="18" charset="0"/>
                        </a:rPr>
                        <a:t>Yes</a:t>
                      </a:r>
                      <a:endParaRPr lang="en-US" sz="1600" dirty="0">
                        <a:solidFill>
                          <a:schemeClr val="bg2"/>
                        </a:solidFill>
                        <a:latin typeface="Georgia" panose="02040502050405020303" pitchFamily="18" charset="0"/>
                      </a:endParaRPr>
                    </a:p>
                  </a:txBody>
                  <a:tcPr anchor="ctr"/>
                </a:tc>
                <a:extLst>
                  <a:ext uri="{0D108BD9-81ED-4DB2-BD59-A6C34878D82A}">
                    <a16:rowId xmlns:a16="http://schemas.microsoft.com/office/drawing/2014/main" val="10002"/>
                  </a:ext>
                </a:extLst>
              </a:tr>
              <a:tr h="370840">
                <a:tc>
                  <a:txBody>
                    <a:bodyPr/>
                    <a:lstStyle/>
                    <a:p>
                      <a:pPr algn="ctr"/>
                      <a:r>
                        <a:rPr lang="en-US" sz="1600" dirty="0" smtClean="0">
                          <a:solidFill>
                            <a:schemeClr val="bg2"/>
                          </a:solidFill>
                          <a:latin typeface="Georgia" panose="02040502050405020303" pitchFamily="18" charset="0"/>
                        </a:rPr>
                        <a:t>1</a:t>
                      </a:r>
                      <a:r>
                        <a:rPr lang="en-US" sz="1600" baseline="30000" dirty="0" smtClean="0">
                          <a:solidFill>
                            <a:schemeClr val="bg2"/>
                          </a:solidFill>
                          <a:latin typeface="Georgia" panose="02040502050405020303" pitchFamily="18" charset="0"/>
                        </a:rPr>
                        <a:t>st</a:t>
                      </a:r>
                      <a:endParaRPr lang="en-US" sz="1600" dirty="0">
                        <a:solidFill>
                          <a:schemeClr val="bg2"/>
                        </a:solidFill>
                        <a:latin typeface="Georgia" panose="02040502050405020303" pitchFamily="18" charset="0"/>
                      </a:endParaRPr>
                    </a:p>
                  </a:txBody>
                  <a:tcPr anchor="ctr"/>
                </a:tc>
                <a:tc>
                  <a:txBody>
                    <a:bodyPr/>
                    <a:lstStyle/>
                    <a:p>
                      <a:pPr algn="ctr"/>
                      <a:r>
                        <a:rPr lang="en-US" sz="1600" dirty="0" smtClean="0">
                          <a:solidFill>
                            <a:schemeClr val="bg2"/>
                          </a:solidFill>
                          <a:latin typeface="Georgia" panose="02040502050405020303" pitchFamily="18" charset="0"/>
                        </a:rPr>
                        <a:t>0.578</a:t>
                      </a:r>
                      <a:endParaRPr lang="en-US" sz="1600" dirty="0">
                        <a:solidFill>
                          <a:schemeClr val="bg2"/>
                        </a:solidFill>
                        <a:latin typeface="Georgia" panose="02040502050405020303" pitchFamily="18" charset="0"/>
                      </a:endParaRPr>
                    </a:p>
                  </a:txBody>
                  <a:tcPr anchor="ctr"/>
                </a:tc>
                <a:tc>
                  <a:txBody>
                    <a:bodyPr/>
                    <a:lstStyle/>
                    <a:p>
                      <a:pPr algn="ctr"/>
                      <a:r>
                        <a:rPr lang="en-US" sz="1600" dirty="0" smtClean="0">
                          <a:solidFill>
                            <a:schemeClr val="bg2"/>
                          </a:solidFill>
                          <a:latin typeface="Georgia" panose="02040502050405020303" pitchFamily="18" charset="0"/>
                        </a:rPr>
                        <a:t>2.314</a:t>
                      </a:r>
                      <a:endParaRPr lang="en-US" sz="1600" dirty="0">
                        <a:solidFill>
                          <a:schemeClr val="bg2"/>
                        </a:solidFill>
                        <a:latin typeface="Georgia" panose="02040502050405020303" pitchFamily="18" charset="0"/>
                      </a:endParaRPr>
                    </a:p>
                  </a:txBody>
                  <a:tcPr anchor="ctr"/>
                </a:tc>
                <a:tc>
                  <a:txBody>
                    <a:bodyPr/>
                    <a:lstStyle/>
                    <a:p>
                      <a:pPr algn="ctr"/>
                      <a:r>
                        <a:rPr lang="en-US" sz="1600" dirty="0" smtClean="0">
                          <a:solidFill>
                            <a:schemeClr val="bg2"/>
                          </a:solidFill>
                          <a:latin typeface="Georgia" panose="02040502050405020303" pitchFamily="18" charset="0"/>
                        </a:rPr>
                        <a:t>2.4</a:t>
                      </a:r>
                      <a:endParaRPr lang="en-US" sz="1600" dirty="0">
                        <a:solidFill>
                          <a:schemeClr val="bg2"/>
                        </a:solidFill>
                        <a:latin typeface="Georgia" panose="02040502050405020303" pitchFamily="18" charset="0"/>
                      </a:endParaRPr>
                    </a:p>
                  </a:txBody>
                  <a:tcPr anchor="ctr"/>
                </a:tc>
                <a:tc>
                  <a:txBody>
                    <a:bodyPr/>
                    <a:lstStyle/>
                    <a:p>
                      <a:pPr algn="ctr"/>
                      <a:r>
                        <a:rPr lang="en-US" sz="1600" dirty="0" smtClean="0">
                          <a:solidFill>
                            <a:schemeClr val="bg2"/>
                          </a:solidFill>
                          <a:latin typeface="Georgia" panose="02040502050405020303" pitchFamily="18" charset="0"/>
                        </a:rPr>
                        <a:t>Yes</a:t>
                      </a:r>
                      <a:endParaRPr lang="en-US" sz="1600" dirty="0">
                        <a:solidFill>
                          <a:schemeClr val="bg2"/>
                        </a:solidFill>
                        <a:latin typeface="Georgia" panose="02040502050405020303" pitchFamily="18" charset="0"/>
                      </a:endParaRPr>
                    </a:p>
                  </a:txBody>
                  <a:tcPr anchor="ctr"/>
                </a:tc>
                <a:extLst>
                  <a:ext uri="{0D108BD9-81ED-4DB2-BD59-A6C34878D82A}">
                    <a16:rowId xmlns:a16="http://schemas.microsoft.com/office/drawing/2014/main" val="10003"/>
                  </a:ext>
                </a:extLst>
              </a:tr>
            </a:tbl>
          </a:graphicData>
        </a:graphic>
      </p:graphicFrame>
      <p:sp>
        <p:nvSpPr>
          <p:cNvPr id="8" name="Rounded Rectangle 7"/>
          <p:cNvSpPr/>
          <p:nvPr/>
        </p:nvSpPr>
        <p:spPr>
          <a:xfrm>
            <a:off x="458788" y="3987800"/>
            <a:ext cx="8228012" cy="2171700"/>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bwMode="auto">
          <a:xfrm>
            <a:off x="1135043" y="3319796"/>
            <a:ext cx="6867563" cy="523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ctr"/>
            <a:r>
              <a:rPr kumimoji="1" lang="en-US" sz="1400" dirty="0" smtClean="0">
                <a:solidFill>
                  <a:schemeClr val="bg2"/>
                </a:solidFill>
                <a:latin typeface="Arial" panose="020B0604020202020204" pitchFamily="34" charset="0"/>
                <a:cs typeface="Arial" panose="020B0604020202020204" pitchFamily="34" charset="0"/>
              </a:rPr>
              <a:t>* Increasing the post size, lumber grade, lumber species, or the use of sheathing are</a:t>
            </a:r>
          </a:p>
          <a:p>
            <a:pPr algn="ctr"/>
            <a:r>
              <a:rPr kumimoji="1" lang="en-US" sz="1400" dirty="0" smtClean="0">
                <a:solidFill>
                  <a:schemeClr val="bg2"/>
                </a:solidFill>
                <a:latin typeface="Arial" panose="020B0604020202020204" pitchFamily="34" charset="0"/>
                <a:cs typeface="Arial" panose="020B0604020202020204" pitchFamily="34" charset="0"/>
              </a:rPr>
              <a:t>all changes that could bring these floors into compliance</a:t>
            </a:r>
            <a:endParaRPr kumimoji="1" lang="en-US" sz="1400" dirty="0">
              <a:solidFill>
                <a:schemeClr val="bg2"/>
              </a:solidFill>
              <a:latin typeface="Arial" panose="020B0604020202020204" pitchFamily="34" charset="0"/>
              <a:cs typeface="Arial" panose="020B0604020202020204" pitchFamily="34" charset="0"/>
            </a:endParaRPr>
          </a:p>
        </p:txBody>
      </p:sp>
      <p:sp>
        <p:nvSpPr>
          <p:cNvPr id="10" name="Rectangle 9"/>
          <p:cNvSpPr/>
          <p:nvPr/>
        </p:nvSpPr>
        <p:spPr>
          <a:xfrm>
            <a:off x="3311493" y="4100499"/>
            <a:ext cx="2514664" cy="307777"/>
          </a:xfrm>
          <a:prstGeom prst="rect">
            <a:avLst/>
          </a:prstGeom>
        </p:spPr>
        <p:txBody>
          <a:bodyPr wrap="none" lIns="0" tIns="0" rIns="0" bIns="0">
            <a:spAutoFit/>
          </a:bodyPr>
          <a:lstStyle/>
          <a:p>
            <a:pPr algn="ctr"/>
            <a:r>
              <a:rPr lang="en-US" sz="2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With Take-Up Device</a:t>
            </a:r>
            <a:endParaRPr lang="en-US" sz="2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endParaRPr>
          </a:p>
        </p:txBody>
      </p:sp>
      <p:sp>
        <p:nvSpPr>
          <p:cNvPr id="11" name="Rectangle 10"/>
          <p:cNvSpPr/>
          <p:nvPr/>
        </p:nvSpPr>
        <p:spPr>
          <a:xfrm>
            <a:off x="3111920" y="1352550"/>
            <a:ext cx="2913811" cy="307777"/>
          </a:xfrm>
          <a:prstGeom prst="rect">
            <a:avLst/>
          </a:prstGeom>
        </p:spPr>
        <p:txBody>
          <a:bodyPr wrap="none" lIns="0" tIns="0" rIns="0" bIns="0">
            <a:spAutoFit/>
          </a:bodyPr>
          <a:lstStyle/>
          <a:p>
            <a:pPr algn="ctr"/>
            <a:r>
              <a:rPr lang="en-US" sz="2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Without Take-Up Device</a:t>
            </a:r>
            <a:endParaRPr lang="en-US" sz="2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15033183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75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1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Content Placeholder 2"/>
          <p:cNvSpPr txBox="1">
            <a:spLocks/>
          </p:cNvSpPr>
          <p:nvPr/>
        </p:nvSpPr>
        <p:spPr>
          <a:xfrm>
            <a:off x="2362200" y="4320858"/>
            <a:ext cx="6324600" cy="2133600"/>
          </a:xfrm>
          <a:prstGeom prst="rect">
            <a:avLst/>
          </a:prstGeom>
          <a:gradFill>
            <a:gsLst>
              <a:gs pos="0">
                <a:schemeClr val="accent6">
                  <a:alpha val="85000"/>
                </a:schemeClr>
              </a:gs>
              <a:gs pos="50000">
                <a:schemeClr val="accent6">
                  <a:alpha val="74000"/>
                </a:schemeClr>
              </a:gs>
              <a:gs pos="100000">
                <a:schemeClr val="accent6">
                  <a:alpha val="65000"/>
                </a:schemeClr>
              </a:gs>
            </a:gsLst>
            <a:lin ang="5400000" scaled="0"/>
          </a:gradFill>
          <a:ln w="31750">
            <a:solidFill>
              <a:schemeClr val="accent6">
                <a:lumMod val="20000"/>
                <a:lumOff val="80000"/>
              </a:schemeClr>
            </a:solidFill>
          </a:ln>
          <a:effectLst>
            <a:outerShdw blurRad="50800" dist="38100" dir="2700000" algn="tl" rotWithShape="0">
              <a:prstClr val="black">
                <a:alpha val="40000"/>
              </a:prstClr>
            </a:outerShdw>
          </a:effectLst>
        </p:spPr>
        <p:txBody>
          <a:bodyPr vert="horz" lIns="182880" tIns="182880" rIns="182880" bIns="182880" rtlCol="0">
            <a:normAutofit/>
          </a:bodyPr>
          <a:lstStyle>
            <a:lvl1pPr marL="0" indent="0" algn="l" defTabSz="914400" rtl="0" eaLnBrk="1" latinLnBrk="0" hangingPunct="1">
              <a:spcBef>
                <a:spcPct val="20000"/>
              </a:spcBef>
              <a:buFont typeface="Arial" panose="020B0604020202020204" pitchFamily="34" charset="0"/>
              <a:buNone/>
              <a:defRPr sz="2200" b="1" kern="1200">
                <a:solidFill>
                  <a:schemeClr val="bg2"/>
                </a:solidFill>
                <a:latin typeface="+mn-lt"/>
                <a:ea typeface="+mn-ea"/>
                <a:cs typeface="+mn-cs"/>
              </a:defRPr>
            </a:lvl1pPr>
            <a:lvl2pPr marL="182880" indent="-182880" algn="l" defTabSz="914400" rtl="0" eaLnBrk="1" latinLnBrk="0" hangingPunct="1">
              <a:spcBef>
                <a:spcPct val="20000"/>
              </a:spcBef>
              <a:buFont typeface="Arial" panose="020B0604020202020204" pitchFamily="34" charset="0"/>
              <a:buChar char="•"/>
              <a:defRPr sz="2200" kern="1200">
                <a:solidFill>
                  <a:schemeClr val="bg2"/>
                </a:solidFill>
                <a:latin typeface="+mn-lt"/>
                <a:ea typeface="+mn-ea"/>
                <a:cs typeface="+mn-cs"/>
              </a:defRPr>
            </a:lvl2pPr>
            <a:lvl3pPr marL="594360" indent="-228600" algn="l" defTabSz="914400" rtl="0" eaLnBrk="1" latinLnBrk="0" hangingPunct="1">
              <a:spcBef>
                <a:spcPct val="20000"/>
              </a:spcBef>
              <a:buFont typeface="Arial" panose="020B0604020202020204" pitchFamily="34" charset="0"/>
              <a:buChar char="‒"/>
              <a:defRPr sz="2000" kern="1200">
                <a:solidFill>
                  <a:schemeClr val="bg2"/>
                </a:solidFill>
                <a:latin typeface="+mn-lt"/>
                <a:ea typeface="+mn-ea"/>
                <a:cs typeface="+mn-cs"/>
              </a:defRPr>
            </a:lvl3pPr>
            <a:lvl4pPr marL="914400" indent="-18288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4pPr>
            <a:lvl5pPr marL="1234440" indent="-182880" algn="l" defTabSz="914400" rtl="0" eaLnBrk="1" latinLnBrk="0" hangingPunct="1">
              <a:spcBef>
                <a:spcPct val="20000"/>
              </a:spcBef>
              <a:buFont typeface="Arial" panose="020B0604020202020204" pitchFamily="34" charset="0"/>
              <a:buChar char="»"/>
              <a:defRPr sz="1600" kern="1200">
                <a:solidFill>
                  <a:schemeClr val="bg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dirty="0" smtClean="0">
                <a:solidFill>
                  <a:srgbClr val="FFFFFF"/>
                </a:solidFill>
                <a:effectLst>
                  <a:outerShdw blurRad="38100" dist="38100" dir="2700000" algn="tl">
                    <a:srgbClr val="000000">
                      <a:alpha val="43137"/>
                    </a:srgbClr>
                  </a:outerShdw>
                </a:effectLst>
              </a:rPr>
              <a:t>Now that you’ve complete this lesson,</a:t>
            </a:r>
            <a:br>
              <a:rPr lang="en-US" dirty="0" smtClean="0">
                <a:solidFill>
                  <a:srgbClr val="FFFFFF"/>
                </a:solidFill>
                <a:effectLst>
                  <a:outerShdw blurRad="38100" dist="38100" dir="2700000" algn="tl">
                    <a:srgbClr val="000000">
                      <a:alpha val="43137"/>
                    </a:srgbClr>
                  </a:outerShdw>
                </a:effectLst>
              </a:rPr>
            </a:br>
            <a:r>
              <a:rPr lang="en-US" dirty="0" smtClean="0">
                <a:solidFill>
                  <a:srgbClr val="FFFFFF"/>
                </a:solidFill>
                <a:effectLst>
                  <a:outerShdw blurRad="38100" dist="38100" dir="2700000" algn="tl">
                    <a:srgbClr val="000000">
                      <a:alpha val="43137"/>
                    </a:srgbClr>
                  </a:outerShdw>
                </a:effectLst>
              </a:rPr>
              <a:t>you should be able to:</a:t>
            </a:r>
          </a:p>
          <a:p>
            <a:endParaRPr lang="en-US" dirty="0" smtClean="0">
              <a:solidFill>
                <a:srgbClr val="FFFFFF"/>
              </a:solidFill>
              <a:effectLst>
                <a:outerShdw blurRad="38100" dist="38100" dir="2700000" algn="tl">
                  <a:srgbClr val="000000">
                    <a:alpha val="43137"/>
                  </a:srgbClr>
                </a:outerShdw>
              </a:effectLst>
            </a:endParaRPr>
          </a:p>
          <a:p>
            <a:r>
              <a:rPr lang="en-US" sz="1800" b="0" dirty="0">
                <a:solidFill>
                  <a:srgbClr val="FFFFFF"/>
                </a:solidFill>
                <a:effectLst>
                  <a:outerShdw blurRad="38100" dist="38100" dir="2700000" algn="tl">
                    <a:srgbClr val="000000">
                      <a:alpha val="43137"/>
                    </a:srgbClr>
                  </a:outerShdw>
                </a:effectLst>
                <a:latin typeface="Georgia" panose="02040502050405020303" pitchFamily="18" charset="0"/>
                <a:cs typeface="GENISO" panose="02000400000000000000" pitchFamily="2" charset="0"/>
              </a:rPr>
              <a:t>Summarize methods to calculate and resist </a:t>
            </a:r>
            <a:r>
              <a:rPr lang="en-US" sz="1800" b="0" dirty="0" smtClean="0">
                <a:solidFill>
                  <a:srgbClr val="FFFFFF"/>
                </a:solidFill>
                <a:effectLst>
                  <a:outerShdw blurRad="38100" dist="38100" dir="2700000" algn="tl">
                    <a:srgbClr val="000000">
                      <a:alpha val="43137"/>
                    </a:srgbClr>
                  </a:outerShdw>
                </a:effectLst>
                <a:latin typeface="Georgia" panose="02040502050405020303" pitchFamily="18" charset="0"/>
                <a:cs typeface="GENISO" panose="02000400000000000000" pitchFamily="2" charset="0"/>
              </a:rPr>
              <a:t>seismic story drift</a:t>
            </a:r>
            <a:endParaRPr lang="en-US" sz="1800" b="0" dirty="0">
              <a:solidFill>
                <a:srgbClr val="FFFFFF"/>
              </a:solidFill>
              <a:effectLst>
                <a:outerShdw blurRad="38100" dist="38100" dir="2700000" algn="tl">
                  <a:srgbClr val="000000">
                    <a:alpha val="43137"/>
                  </a:srgbClr>
                </a:outerShdw>
              </a:effectLst>
              <a:latin typeface="Georgia" panose="02040502050405020303" pitchFamily="18" charset="0"/>
              <a:cs typeface="GENISO" panose="02000400000000000000" pitchFamily="2" charset="0"/>
            </a:endParaRPr>
          </a:p>
        </p:txBody>
      </p:sp>
    </p:spTree>
    <p:custDataLst>
      <p:tags r:id="rId1"/>
    </p:custDataLst>
    <p:extLst>
      <p:ext uri="{BB962C8B-B14F-4D97-AF65-F5344CB8AC3E}">
        <p14:creationId xmlns:p14="http://schemas.microsoft.com/office/powerpoint/2010/main" val="701002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Title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compatLnSpc="1">
            <a:prstTxWarp prst="textNoShape">
              <a:avLst/>
            </a:prstTxWarp>
          </a:bodyPr>
          <a:lstStyle/>
          <a:p>
            <a:pPr algn="ctr" eaLnBrk="1" hangingPunct="1"/>
            <a:r>
              <a:rPr lang="en-US" sz="2800" dirty="0" smtClean="0"/>
              <a:t>Course Summary of Part One</a:t>
            </a:r>
          </a:p>
        </p:txBody>
      </p:sp>
      <p:sp>
        <p:nvSpPr>
          <p:cNvPr id="4" name="Rectangle 3"/>
          <p:cNvSpPr>
            <a:spLocks noChangeArrowheads="1"/>
          </p:cNvSpPr>
          <p:nvPr/>
        </p:nvSpPr>
        <p:spPr bwMode="auto">
          <a:xfrm>
            <a:off x="200025" y="6253163"/>
            <a:ext cx="2921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lIns="91429" tIns="45714" rIns="91429" bIns="45714">
            <a:spAutoFit/>
          </a:bodyPr>
          <a:lstStyle/>
          <a:p>
            <a:pPr algn="r">
              <a:spcBef>
                <a:spcPct val="20000"/>
              </a:spcBef>
            </a:pPr>
            <a:endParaRPr lang="en-US"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1506502990"/>
              </p:ext>
            </p:extLst>
          </p:nvPr>
        </p:nvGraphicFramePr>
        <p:xfrm>
          <a:off x="458788" y="1327150"/>
          <a:ext cx="8228012" cy="484346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nodePh="1">
                                  <p:stCondLst>
                                    <p:cond delay="0"/>
                                  </p:stCondLst>
                                  <p:endCondLst>
                                    <p:cond evt="begin" delay="0">
                                      <p:tn val="5"/>
                                    </p:cond>
                                  </p:endCondLst>
                                  <p:childTnLst>
                                    <p:set>
                                      <p:cBhvr>
                                        <p:cTn id="6" dur="1" fill="hold">
                                          <p:stCondLst>
                                            <p:cond delay="0"/>
                                          </p:stCondLst>
                                        </p:cTn>
                                        <p:tgtEl>
                                          <p:spTgt spid="4"/>
                                        </p:tgtEl>
                                        <p:attrNameLst>
                                          <p:attrName>style.visibility</p:attrName>
                                        </p:attrNameLst>
                                      </p:cBhvr>
                                      <p:to>
                                        <p:strVal val="visible"/>
                                      </p:to>
                                    </p:set>
                                    <p:animEffect transition="in" filter="fade">
                                      <p:cBhvr>
                                        <p:cTn id="7" dur="1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Title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compatLnSpc="1">
            <a:prstTxWarp prst="textNoShape">
              <a:avLst/>
            </a:prstTxWarp>
          </a:bodyPr>
          <a:lstStyle/>
          <a:p>
            <a:pPr algn="ctr" eaLnBrk="1" hangingPunct="1"/>
            <a:r>
              <a:rPr lang="en-US" sz="2800" dirty="0" smtClean="0"/>
              <a:t>Course Summary of Part Two</a:t>
            </a:r>
          </a:p>
        </p:txBody>
      </p:sp>
      <p:graphicFrame>
        <p:nvGraphicFramePr>
          <p:cNvPr id="3" name="Diagram 2"/>
          <p:cNvGraphicFramePr/>
          <p:nvPr>
            <p:extLst/>
          </p:nvPr>
        </p:nvGraphicFramePr>
        <p:xfrm>
          <a:off x="458788" y="1349376"/>
          <a:ext cx="8228011" cy="482123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31261696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Title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compatLnSpc="1">
            <a:prstTxWarp prst="textNoShape">
              <a:avLst/>
            </a:prstTxWarp>
          </a:bodyPr>
          <a:lstStyle/>
          <a:p>
            <a:pPr algn="ctr" eaLnBrk="1" hangingPunct="1"/>
            <a:r>
              <a:rPr lang="en-US" sz="2800" dirty="0" smtClean="0"/>
              <a:t>Course Summary of Part Three</a:t>
            </a:r>
          </a:p>
        </p:txBody>
      </p:sp>
      <p:graphicFrame>
        <p:nvGraphicFramePr>
          <p:cNvPr id="3" name="Diagram 2"/>
          <p:cNvGraphicFramePr/>
          <p:nvPr>
            <p:extLst/>
          </p:nvPr>
        </p:nvGraphicFramePr>
        <p:xfrm>
          <a:off x="458788" y="1349376"/>
          <a:ext cx="8228011" cy="482123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19369069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smtClean="0"/>
              <a:t>Course Completion</a:t>
            </a:r>
            <a:endParaRPr lang="en-US" dirty="0"/>
          </a:p>
        </p:txBody>
      </p:sp>
      <p:sp>
        <p:nvSpPr>
          <p:cNvPr id="7" name="Rectangle 10"/>
          <p:cNvSpPr>
            <a:spLocks noChangeArrowheads="1"/>
          </p:cNvSpPr>
          <p:nvPr/>
        </p:nvSpPr>
        <p:spPr bwMode="auto">
          <a:xfrm>
            <a:off x="1491258" y="3076506"/>
            <a:ext cx="6161484" cy="923330"/>
          </a:xfrm>
          <a:prstGeom prst="rect">
            <a:avLst/>
          </a:prstGeom>
          <a:noFill/>
          <a:ln w="9525">
            <a:noFill/>
            <a:miter lim="800000"/>
            <a:headEnd/>
            <a:tailEnd/>
          </a:ln>
        </p:spPr>
        <p:txBody>
          <a:bodyPr wrap="square">
            <a:spAutoFit/>
          </a:bodyPr>
          <a:lstStyle/>
          <a:p>
            <a:pPr algn="ctr" eaLnBrk="0" fontAlgn="base" hangingPunct="0">
              <a:spcBef>
                <a:spcPct val="0"/>
              </a:spcBef>
              <a:spcAft>
                <a:spcPct val="0"/>
              </a:spcAft>
              <a:defRPr/>
            </a:pPr>
            <a:r>
              <a:rPr lang="en-US" b="1" dirty="0">
                <a:solidFill>
                  <a:srgbClr val="666666"/>
                </a:solidFill>
                <a:latin typeface="Arial" panose="020B0604020202020204" pitchFamily="34" charset="0"/>
                <a:cs typeface="Arial" panose="020B0604020202020204" pitchFamily="34" charset="0"/>
              </a:rPr>
              <a:t> Simpson Strong-Tie</a:t>
            </a:r>
            <a:endParaRPr lang="en-US" b="1" baseline="30000" dirty="0">
              <a:solidFill>
                <a:srgbClr val="666666"/>
              </a:solidFill>
              <a:latin typeface="Arial" panose="020B0604020202020204" pitchFamily="34" charset="0"/>
              <a:cs typeface="Arial" panose="020B0604020202020204" pitchFamily="34" charset="0"/>
            </a:endParaRPr>
          </a:p>
          <a:p>
            <a:pPr algn="ctr" eaLnBrk="0" fontAlgn="base" hangingPunct="0">
              <a:spcBef>
                <a:spcPct val="0"/>
              </a:spcBef>
              <a:spcAft>
                <a:spcPct val="0"/>
              </a:spcAft>
              <a:defRPr/>
            </a:pPr>
            <a:r>
              <a:rPr lang="en-US" dirty="0">
                <a:solidFill>
                  <a:srgbClr val="666666"/>
                </a:solidFill>
                <a:latin typeface="Arial" panose="020B0604020202020204" pitchFamily="34" charset="0"/>
                <a:cs typeface="Arial" panose="020B0604020202020204" pitchFamily="34" charset="0"/>
              </a:rPr>
              <a:t/>
            </a:r>
            <a:br>
              <a:rPr lang="en-US" dirty="0">
                <a:solidFill>
                  <a:srgbClr val="666666"/>
                </a:solidFill>
                <a:latin typeface="Arial" panose="020B0604020202020204" pitchFamily="34" charset="0"/>
                <a:cs typeface="Arial" panose="020B0604020202020204" pitchFamily="34" charset="0"/>
              </a:rPr>
            </a:br>
            <a:r>
              <a:rPr lang="en-US" dirty="0">
                <a:solidFill>
                  <a:srgbClr val="666666"/>
                </a:solidFill>
                <a:latin typeface="Arial" panose="020B0604020202020204" pitchFamily="34" charset="0"/>
                <a:cs typeface="Arial" panose="020B0604020202020204" pitchFamily="34" charset="0"/>
              </a:rPr>
              <a:t>This concludes the continuing education course.</a:t>
            </a:r>
          </a:p>
        </p:txBody>
      </p:sp>
      <p:sp>
        <p:nvSpPr>
          <p:cNvPr id="8" name="TextBox 1"/>
          <p:cNvSpPr txBox="1">
            <a:spLocks noChangeArrowheads="1"/>
          </p:cNvSpPr>
          <p:nvPr/>
        </p:nvSpPr>
        <p:spPr bwMode="auto">
          <a:xfrm>
            <a:off x="1491259" y="4675267"/>
            <a:ext cx="6161484"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lgn="ctr" eaLnBrk="0" fontAlgn="base" hangingPunct="0">
              <a:lnSpc>
                <a:spcPct val="120000"/>
              </a:lnSpc>
              <a:spcBef>
                <a:spcPct val="0"/>
              </a:spcBef>
              <a:spcAft>
                <a:spcPct val="0"/>
              </a:spcAft>
            </a:pPr>
            <a:r>
              <a:rPr lang="en-US" dirty="0">
                <a:solidFill>
                  <a:srgbClr val="666666"/>
                </a:solidFill>
                <a:latin typeface="Arial" panose="020B0604020202020204" pitchFamily="34" charset="0"/>
                <a:cs typeface="Arial" panose="020B0604020202020204" pitchFamily="34" charset="0"/>
              </a:rPr>
              <a:t>For a library of </a:t>
            </a:r>
            <a:r>
              <a:rPr lang="en-US" b="1" dirty="0">
                <a:solidFill>
                  <a:srgbClr val="666666"/>
                </a:solidFill>
                <a:latin typeface="Arial" panose="020B0604020202020204" pitchFamily="34" charset="0"/>
                <a:cs typeface="Arial" panose="020B0604020202020204" pitchFamily="34" charset="0"/>
              </a:rPr>
              <a:t>Simpson</a:t>
            </a:r>
            <a:r>
              <a:rPr lang="en-US" dirty="0">
                <a:solidFill>
                  <a:srgbClr val="666666"/>
                </a:solidFill>
                <a:latin typeface="Arial" panose="020B0604020202020204" pitchFamily="34" charset="0"/>
                <a:cs typeface="Arial" panose="020B0604020202020204" pitchFamily="34" charset="0"/>
              </a:rPr>
              <a:t> </a:t>
            </a:r>
            <a:r>
              <a:rPr lang="en-US" b="1" dirty="0">
                <a:solidFill>
                  <a:srgbClr val="666666"/>
                </a:solidFill>
                <a:latin typeface="Arial" panose="020B0604020202020204" pitchFamily="34" charset="0"/>
                <a:cs typeface="Arial" panose="020B0604020202020204" pitchFamily="34" charset="0"/>
              </a:rPr>
              <a:t>Strong-Tie</a:t>
            </a:r>
            <a:r>
              <a:rPr lang="en-US" dirty="0">
                <a:solidFill>
                  <a:srgbClr val="666666"/>
                </a:solidFill>
                <a:latin typeface="Arial" panose="020B0604020202020204" pitchFamily="34" charset="0"/>
                <a:cs typeface="Arial" panose="020B0604020202020204" pitchFamily="34" charset="0"/>
              </a:rPr>
              <a:t> </a:t>
            </a:r>
            <a:r>
              <a:rPr lang="en-US" dirty="0" smtClean="0">
                <a:solidFill>
                  <a:srgbClr val="666666"/>
                </a:solidFill>
                <a:latin typeface="Arial" panose="020B0604020202020204" pitchFamily="34" charset="0"/>
                <a:cs typeface="Arial" panose="020B0604020202020204" pitchFamily="34" charset="0"/>
              </a:rPr>
              <a:t> courses,</a:t>
            </a:r>
          </a:p>
          <a:p>
            <a:pPr algn="ctr" eaLnBrk="0" fontAlgn="base" hangingPunct="0">
              <a:lnSpc>
                <a:spcPct val="120000"/>
              </a:lnSpc>
              <a:spcBef>
                <a:spcPct val="0"/>
              </a:spcBef>
              <a:spcAft>
                <a:spcPct val="0"/>
              </a:spcAft>
            </a:pPr>
            <a:r>
              <a:rPr lang="en-US" dirty="0" smtClean="0">
                <a:solidFill>
                  <a:srgbClr val="666666"/>
                </a:solidFill>
                <a:latin typeface="Arial" panose="020B0604020202020204" pitchFamily="34" charset="0"/>
                <a:cs typeface="Arial" panose="020B0604020202020204" pitchFamily="34" charset="0"/>
              </a:rPr>
              <a:t>visit </a:t>
            </a:r>
            <a:r>
              <a:rPr lang="en-US" dirty="0" smtClean="0">
                <a:solidFill>
                  <a:schemeClr val="accent6"/>
                </a:solidFill>
                <a:latin typeface="Arial" panose="020B0604020202020204" pitchFamily="34" charset="0"/>
                <a:cs typeface="Arial" panose="020B0604020202020204" pitchFamily="34" charset="0"/>
              </a:rPr>
              <a:t>strongtie.com/workshops</a:t>
            </a:r>
            <a:endParaRPr lang="en-US" dirty="0">
              <a:solidFill>
                <a:schemeClr val="accent6"/>
              </a:solidFill>
              <a:latin typeface="Arial" panose="020B0604020202020204" pitchFamily="34" charset="0"/>
              <a:cs typeface="Arial" panose="020B0604020202020204" pitchFamily="34" charset="0"/>
            </a:endParaRPr>
          </a:p>
        </p:txBody>
      </p:sp>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40735" y="2114550"/>
            <a:ext cx="1254110" cy="836073"/>
          </a:xfrm>
          <a:prstGeom prst="rect">
            <a:avLst/>
          </a:prstGeom>
        </p:spPr>
      </p:pic>
    </p:spTree>
    <p:custDataLst>
      <p:tags r:id="rId1"/>
    </p:custDataLst>
    <p:extLst>
      <p:ext uri="{BB962C8B-B14F-4D97-AF65-F5344CB8AC3E}">
        <p14:creationId xmlns:p14="http://schemas.microsoft.com/office/powerpoint/2010/main" val="3594152363"/>
      </p:ext>
    </p:extLst>
  </p:cSld>
  <p:clrMapOvr>
    <a:masterClrMapping/>
  </p:clrMapOvr>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smtClean="0"/>
              <a:t>Next Steps!</a:t>
            </a:r>
            <a:endParaRPr lang="en-US" dirty="0"/>
          </a:p>
        </p:txBody>
      </p:sp>
      <p:sp>
        <p:nvSpPr>
          <p:cNvPr id="10" name="Rectangle 10"/>
          <p:cNvSpPr>
            <a:spLocks noChangeArrowheads="1"/>
          </p:cNvSpPr>
          <p:nvPr/>
        </p:nvSpPr>
        <p:spPr bwMode="auto">
          <a:xfrm>
            <a:off x="257175" y="1828800"/>
            <a:ext cx="7458075" cy="3554819"/>
          </a:xfrm>
          <a:prstGeom prst="rect">
            <a:avLst/>
          </a:prstGeom>
          <a:noFill/>
          <a:ln w="9525">
            <a:noFill/>
            <a:miter lim="800000"/>
            <a:headEnd/>
            <a:tailEnd/>
          </a:ln>
        </p:spPr>
        <p:txBody>
          <a:bodyPr wrap="square" lIns="0" tIns="0" rIns="0" bIns="0">
            <a:spAutoFit/>
          </a:bodyPr>
          <a:lstStyle/>
          <a:p>
            <a:pPr algn="just">
              <a:lnSpc>
                <a:spcPct val="120000"/>
              </a:lnSpc>
              <a:spcAft>
                <a:spcPts val="900"/>
              </a:spcAft>
              <a:defRPr/>
            </a:pPr>
            <a:r>
              <a:rPr lang="en-US" sz="1500" b="1" dirty="0">
                <a:solidFill>
                  <a:schemeClr val="accent6"/>
                </a:solidFill>
                <a:latin typeface="Arial" panose="020B0604020202020204" pitchFamily="34" charset="0"/>
                <a:cs typeface="Arial" panose="020B0604020202020204" pitchFamily="34" charset="0"/>
              </a:rPr>
              <a:t>AIA: </a:t>
            </a:r>
            <a:r>
              <a:rPr lang="en-US" sz="1500" dirty="0">
                <a:solidFill>
                  <a:srgbClr val="666666"/>
                </a:solidFill>
                <a:latin typeface="Arial" panose="020B0604020202020204" pitchFamily="34" charset="0"/>
                <a:cs typeface="Arial" panose="020B0604020202020204" pitchFamily="34" charset="0"/>
              </a:rPr>
              <a:t>For those seeking AIA LU/HSW: You will receive an email with a link allowing access to print your Certificate. Congratulations, you will have earned </a:t>
            </a:r>
            <a:r>
              <a:rPr lang="en-US" sz="1500" dirty="0" smtClean="0">
                <a:solidFill>
                  <a:srgbClr val="666666"/>
                </a:solidFill>
                <a:latin typeface="Arial" panose="020B0604020202020204" pitchFamily="34" charset="0"/>
                <a:cs typeface="Arial" panose="020B0604020202020204" pitchFamily="34" charset="0"/>
              </a:rPr>
              <a:t>3 </a:t>
            </a:r>
            <a:r>
              <a:rPr lang="en-US" sz="1500" dirty="0">
                <a:solidFill>
                  <a:srgbClr val="666666"/>
                </a:solidFill>
                <a:latin typeface="Arial" panose="020B0604020202020204" pitchFamily="34" charset="0"/>
                <a:cs typeface="Arial" panose="020B0604020202020204" pitchFamily="34" charset="0"/>
              </a:rPr>
              <a:t>LU/HSW </a:t>
            </a:r>
            <a:r>
              <a:rPr lang="en-US" sz="1500" dirty="0" smtClean="0">
                <a:solidFill>
                  <a:srgbClr val="666666"/>
                </a:solidFill>
                <a:latin typeface="Arial" panose="020B0604020202020204" pitchFamily="34" charset="0"/>
                <a:cs typeface="Arial" panose="020B0604020202020204" pitchFamily="34" charset="0"/>
              </a:rPr>
              <a:t>credits. </a:t>
            </a:r>
            <a:r>
              <a:rPr lang="en-US" sz="1500" dirty="0">
                <a:solidFill>
                  <a:srgbClr val="666666"/>
                </a:solidFill>
                <a:latin typeface="Arial" panose="020B0604020202020204" pitchFamily="34" charset="0"/>
                <a:cs typeface="Arial" panose="020B0604020202020204" pitchFamily="34" charset="0"/>
              </a:rPr>
              <a:t>If your AIA member number has been inserted into your profile, Simpson Strong-Tie will report your credits on your behalf  to the AIA. No test is required in order to receive HSW credits.</a:t>
            </a:r>
            <a:endParaRPr lang="en-US" sz="1500" b="1" i="1" dirty="0">
              <a:solidFill>
                <a:srgbClr val="666666"/>
              </a:solidFill>
              <a:latin typeface="Arial" panose="020B0604020202020204" pitchFamily="34" charset="0"/>
              <a:cs typeface="Arial" panose="020B0604020202020204" pitchFamily="34" charset="0"/>
            </a:endParaRPr>
          </a:p>
          <a:p>
            <a:pPr algn="just">
              <a:lnSpc>
                <a:spcPct val="120000"/>
              </a:lnSpc>
              <a:spcAft>
                <a:spcPts val="900"/>
              </a:spcAft>
              <a:defRPr/>
            </a:pPr>
            <a:r>
              <a:rPr lang="en-US" sz="1500" b="1" dirty="0">
                <a:solidFill>
                  <a:schemeClr val="accent6"/>
                </a:solidFill>
                <a:latin typeface="Arial" panose="020B0604020202020204" pitchFamily="34" charset="0"/>
                <a:cs typeface="Arial" panose="020B0604020202020204" pitchFamily="34" charset="0"/>
              </a:rPr>
              <a:t>IACET: </a:t>
            </a:r>
            <a:r>
              <a:rPr lang="en-US" sz="1500" dirty="0">
                <a:solidFill>
                  <a:srgbClr val="666666"/>
                </a:solidFill>
                <a:latin typeface="Arial" panose="020B0604020202020204" pitchFamily="34" charset="0"/>
                <a:cs typeface="Arial" panose="020B0604020202020204" pitchFamily="34" charset="0"/>
              </a:rPr>
              <a:t>For those seeking IACET CEUs: You will receive an email with a link allowing access to print your Certificate of Attendance and instructions directing you to the Simpson Student Center to take the exam before credits can be awarded. Once the exam is taken and passed, you will have earned </a:t>
            </a:r>
            <a:r>
              <a:rPr lang="en-US" sz="1500" dirty="0" smtClean="0">
                <a:solidFill>
                  <a:srgbClr val="666666"/>
                </a:solidFill>
                <a:latin typeface="Arial" panose="020B0604020202020204" pitchFamily="34" charset="0"/>
                <a:cs typeface="Arial" panose="020B0604020202020204" pitchFamily="34" charset="0"/>
              </a:rPr>
              <a:t>0.3 </a:t>
            </a:r>
            <a:r>
              <a:rPr lang="en-US" sz="1500" dirty="0">
                <a:solidFill>
                  <a:srgbClr val="666666"/>
                </a:solidFill>
                <a:latin typeface="Arial" panose="020B0604020202020204" pitchFamily="34" charset="0"/>
                <a:cs typeface="Arial" panose="020B0604020202020204" pitchFamily="34" charset="0"/>
              </a:rPr>
              <a:t>CEUs </a:t>
            </a:r>
            <a:r>
              <a:rPr lang="en-US" sz="1500" dirty="0" smtClean="0">
                <a:solidFill>
                  <a:srgbClr val="666666"/>
                </a:solidFill>
                <a:latin typeface="Arial" panose="020B0604020202020204" pitchFamily="34" charset="0"/>
                <a:cs typeface="Arial" panose="020B0604020202020204" pitchFamily="34" charset="0"/>
              </a:rPr>
              <a:t>(3 hours </a:t>
            </a:r>
            <a:r>
              <a:rPr lang="en-US" sz="1500" dirty="0">
                <a:solidFill>
                  <a:srgbClr val="666666"/>
                </a:solidFill>
                <a:latin typeface="Arial" panose="020B0604020202020204" pitchFamily="34" charset="0"/>
                <a:cs typeface="Arial" panose="020B0604020202020204" pitchFamily="34" charset="0"/>
              </a:rPr>
              <a:t>of credit). You can then access your Certificate of Completion from the Course Content tab. You must self-report your credits to your certifying organization or agency.</a:t>
            </a:r>
            <a:endParaRPr lang="en-US" sz="1500" i="1" dirty="0">
              <a:solidFill>
                <a:srgbClr val="666666"/>
              </a:solidFill>
              <a:latin typeface="Arial" panose="020B0604020202020204" pitchFamily="34" charset="0"/>
              <a:cs typeface="Arial" panose="020B0604020202020204" pitchFamily="34" charset="0"/>
            </a:endParaRPr>
          </a:p>
          <a:p>
            <a:pPr algn="just">
              <a:lnSpc>
                <a:spcPct val="120000"/>
              </a:lnSpc>
              <a:spcAft>
                <a:spcPts val="900"/>
              </a:spcAft>
              <a:defRPr/>
            </a:pPr>
            <a:r>
              <a:rPr lang="en-US" sz="1500" dirty="0">
                <a:solidFill>
                  <a:srgbClr val="666666"/>
                </a:solidFill>
                <a:latin typeface="Arial" panose="020B0604020202020204" pitchFamily="34" charset="0"/>
                <a:cs typeface="Arial" panose="020B0604020202020204" pitchFamily="34" charset="0"/>
              </a:rPr>
              <a:t>If you have questions or need assistance, please contact </a:t>
            </a:r>
            <a:r>
              <a:rPr lang="en-US" sz="1500" dirty="0">
                <a:solidFill>
                  <a:schemeClr val="accent6"/>
                </a:solidFill>
                <a:latin typeface="Arial" panose="020B0604020202020204" pitchFamily="34" charset="0"/>
                <a:cs typeface="Arial" panose="020B0604020202020204" pitchFamily="34" charset="0"/>
              </a:rPr>
              <a:t>training@strongtie.com</a:t>
            </a:r>
            <a:r>
              <a:rPr lang="en-US" sz="1500" dirty="0">
                <a:solidFill>
                  <a:srgbClr val="666666"/>
                </a:solidFill>
                <a:latin typeface="Arial" panose="020B0604020202020204" pitchFamily="34" charset="0"/>
                <a:cs typeface="Arial" panose="020B0604020202020204" pitchFamily="34" charset="0"/>
              </a:rPr>
              <a:t>.</a:t>
            </a:r>
          </a:p>
        </p:txBody>
      </p:sp>
    </p:spTree>
    <p:custDataLst>
      <p:tags r:id="rId1"/>
    </p:custDataLst>
    <p:extLst>
      <p:ext uri="{BB962C8B-B14F-4D97-AF65-F5344CB8AC3E}">
        <p14:creationId xmlns:p14="http://schemas.microsoft.com/office/powerpoint/2010/main" val="18944153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smtClean="0"/>
              <a:t>Next Steps!</a:t>
            </a:r>
            <a:endParaRPr lang="en-US" dirty="0"/>
          </a:p>
        </p:txBody>
      </p:sp>
      <p:sp>
        <p:nvSpPr>
          <p:cNvPr id="10" name="Rectangle 10"/>
          <p:cNvSpPr>
            <a:spLocks noChangeArrowheads="1"/>
          </p:cNvSpPr>
          <p:nvPr/>
        </p:nvSpPr>
        <p:spPr bwMode="auto">
          <a:xfrm>
            <a:off x="257175" y="1828800"/>
            <a:ext cx="7458075" cy="3554819"/>
          </a:xfrm>
          <a:prstGeom prst="rect">
            <a:avLst/>
          </a:prstGeom>
          <a:noFill/>
          <a:ln w="9525">
            <a:noFill/>
            <a:miter lim="800000"/>
            <a:headEnd/>
            <a:tailEnd/>
          </a:ln>
        </p:spPr>
        <p:txBody>
          <a:bodyPr wrap="square" lIns="0" tIns="0" rIns="0" bIns="0">
            <a:spAutoFit/>
          </a:bodyPr>
          <a:lstStyle/>
          <a:p>
            <a:pPr algn="just">
              <a:lnSpc>
                <a:spcPct val="120000"/>
              </a:lnSpc>
              <a:spcAft>
                <a:spcPts val="900"/>
              </a:spcAft>
              <a:defRPr/>
            </a:pPr>
            <a:r>
              <a:rPr lang="en-US" sz="1500" b="1" dirty="0">
                <a:solidFill>
                  <a:schemeClr val="accent6"/>
                </a:solidFill>
                <a:latin typeface="Arial" panose="020B0604020202020204" pitchFamily="34" charset="0"/>
                <a:cs typeface="Arial" panose="020B0604020202020204" pitchFamily="34" charset="0"/>
              </a:rPr>
              <a:t>ICC: </a:t>
            </a:r>
            <a:r>
              <a:rPr lang="en-US" sz="1500" dirty="0">
                <a:solidFill>
                  <a:srgbClr val="666666"/>
                </a:solidFill>
                <a:latin typeface="Arial" panose="020B0604020202020204" pitchFamily="34" charset="0"/>
                <a:cs typeface="Arial" panose="020B0604020202020204" pitchFamily="34" charset="0"/>
              </a:rPr>
              <a:t>For those seeking ICC CEUs: You will receive an email with a link allowing access to print your Certificate. Congratulations, you will have earned </a:t>
            </a:r>
            <a:r>
              <a:rPr lang="en-US" sz="1500" dirty="0" smtClean="0">
                <a:solidFill>
                  <a:srgbClr val="666666"/>
                </a:solidFill>
                <a:latin typeface="Arial" panose="020B0604020202020204" pitchFamily="34" charset="0"/>
                <a:cs typeface="Arial" panose="020B0604020202020204" pitchFamily="34" charset="0"/>
              </a:rPr>
              <a:t>0.3 </a:t>
            </a:r>
            <a:r>
              <a:rPr lang="en-US" sz="1500" dirty="0">
                <a:solidFill>
                  <a:srgbClr val="666666"/>
                </a:solidFill>
                <a:latin typeface="Arial" panose="020B0604020202020204" pitchFamily="34" charset="0"/>
                <a:cs typeface="Arial" panose="020B0604020202020204" pitchFamily="34" charset="0"/>
              </a:rPr>
              <a:t>ICC CEU </a:t>
            </a:r>
            <a:r>
              <a:rPr lang="en-US" sz="1500" dirty="0" smtClean="0">
                <a:solidFill>
                  <a:srgbClr val="666666"/>
                </a:solidFill>
                <a:latin typeface="Arial" panose="020B0604020202020204" pitchFamily="34" charset="0"/>
                <a:cs typeface="Arial" panose="020B0604020202020204" pitchFamily="34" charset="0"/>
              </a:rPr>
              <a:t>(3 hours </a:t>
            </a:r>
            <a:r>
              <a:rPr lang="en-US" sz="1500" dirty="0">
                <a:solidFill>
                  <a:srgbClr val="666666"/>
                </a:solidFill>
                <a:latin typeface="Arial" panose="020B0604020202020204" pitchFamily="34" charset="0"/>
                <a:cs typeface="Arial" panose="020B0604020202020204" pitchFamily="34" charset="0"/>
              </a:rPr>
              <a:t>of credit). Please make sure your ICC member number has been inserted into your profile. It is your responsibility to self-report your credits to the ICC. Please retain your Completion Certificate for your records.</a:t>
            </a:r>
            <a:endParaRPr lang="en-US" sz="1500" b="1" i="1" dirty="0">
              <a:solidFill>
                <a:srgbClr val="666666"/>
              </a:solidFill>
              <a:latin typeface="Arial" panose="020B0604020202020204" pitchFamily="34" charset="0"/>
              <a:cs typeface="Arial" panose="020B0604020202020204" pitchFamily="34" charset="0"/>
            </a:endParaRPr>
          </a:p>
          <a:p>
            <a:pPr algn="just">
              <a:lnSpc>
                <a:spcPct val="120000"/>
              </a:lnSpc>
              <a:spcAft>
                <a:spcPts val="900"/>
              </a:spcAft>
              <a:defRPr/>
            </a:pPr>
            <a:r>
              <a:rPr lang="en-US" sz="1500" b="1" dirty="0">
                <a:solidFill>
                  <a:schemeClr val="accent6"/>
                </a:solidFill>
                <a:latin typeface="Arial" panose="020B0604020202020204" pitchFamily="34" charset="0"/>
                <a:cs typeface="Arial" panose="020B0604020202020204" pitchFamily="34" charset="0"/>
              </a:rPr>
              <a:t>IACET: </a:t>
            </a:r>
            <a:r>
              <a:rPr lang="en-US" sz="1500" dirty="0">
                <a:solidFill>
                  <a:srgbClr val="666666"/>
                </a:solidFill>
                <a:latin typeface="Arial" panose="020B0604020202020204" pitchFamily="34" charset="0"/>
                <a:cs typeface="Arial" panose="020B0604020202020204" pitchFamily="34" charset="0"/>
              </a:rPr>
              <a:t>For those seeking IACET CEUs: You will receive an email with a link allowing access to print your Certificate of Attendance and instructions directing you to the Simpson Student Center to take the exam before credits can be awarded. Once the exam is taken and passed, you will have earned </a:t>
            </a:r>
            <a:r>
              <a:rPr lang="en-US" sz="1500" dirty="0" smtClean="0">
                <a:solidFill>
                  <a:srgbClr val="666666"/>
                </a:solidFill>
                <a:latin typeface="Arial" panose="020B0604020202020204" pitchFamily="34" charset="0"/>
                <a:cs typeface="Arial" panose="020B0604020202020204" pitchFamily="34" charset="0"/>
              </a:rPr>
              <a:t>0.3 </a:t>
            </a:r>
            <a:r>
              <a:rPr lang="en-US" sz="1500" dirty="0">
                <a:solidFill>
                  <a:srgbClr val="666666"/>
                </a:solidFill>
                <a:latin typeface="Arial" panose="020B0604020202020204" pitchFamily="34" charset="0"/>
                <a:cs typeface="Arial" panose="020B0604020202020204" pitchFamily="34" charset="0"/>
              </a:rPr>
              <a:t>CEUs </a:t>
            </a:r>
            <a:r>
              <a:rPr lang="en-US" sz="1500" dirty="0" smtClean="0">
                <a:solidFill>
                  <a:srgbClr val="666666"/>
                </a:solidFill>
                <a:latin typeface="Arial" panose="020B0604020202020204" pitchFamily="34" charset="0"/>
                <a:cs typeface="Arial" panose="020B0604020202020204" pitchFamily="34" charset="0"/>
              </a:rPr>
              <a:t>(3 hours </a:t>
            </a:r>
            <a:r>
              <a:rPr lang="en-US" sz="1500" dirty="0">
                <a:solidFill>
                  <a:srgbClr val="666666"/>
                </a:solidFill>
                <a:latin typeface="Arial" panose="020B0604020202020204" pitchFamily="34" charset="0"/>
                <a:cs typeface="Arial" panose="020B0604020202020204" pitchFamily="34" charset="0"/>
              </a:rPr>
              <a:t>of credit). You can then access your Certificate of Completion from the Course Content tab. You must self-report your credits to your certifying organization or agency.</a:t>
            </a:r>
            <a:endParaRPr lang="en-US" sz="1500" i="1" dirty="0">
              <a:solidFill>
                <a:srgbClr val="666666"/>
              </a:solidFill>
              <a:latin typeface="Arial" panose="020B0604020202020204" pitchFamily="34" charset="0"/>
              <a:cs typeface="Arial" panose="020B0604020202020204" pitchFamily="34" charset="0"/>
            </a:endParaRPr>
          </a:p>
          <a:p>
            <a:pPr algn="just">
              <a:lnSpc>
                <a:spcPct val="120000"/>
              </a:lnSpc>
              <a:spcAft>
                <a:spcPts val="900"/>
              </a:spcAft>
              <a:defRPr/>
            </a:pPr>
            <a:r>
              <a:rPr lang="en-US" sz="1500" dirty="0">
                <a:solidFill>
                  <a:srgbClr val="666666"/>
                </a:solidFill>
                <a:latin typeface="Arial" panose="020B0604020202020204" pitchFamily="34" charset="0"/>
                <a:cs typeface="Arial" panose="020B0604020202020204" pitchFamily="34" charset="0"/>
              </a:rPr>
              <a:t>If you have questions or need assistance, please contact </a:t>
            </a:r>
            <a:r>
              <a:rPr lang="en-US" sz="1500" dirty="0">
                <a:solidFill>
                  <a:schemeClr val="accent6"/>
                </a:solidFill>
                <a:latin typeface="Arial" panose="020B0604020202020204" pitchFamily="34" charset="0"/>
                <a:cs typeface="Arial" panose="020B0604020202020204" pitchFamily="34" charset="0"/>
              </a:rPr>
              <a:t>training@strongtie.com</a:t>
            </a:r>
            <a:r>
              <a:rPr lang="en-US" sz="1500" dirty="0">
                <a:solidFill>
                  <a:srgbClr val="666666"/>
                </a:solidFill>
                <a:latin typeface="Arial" panose="020B0604020202020204" pitchFamily="34" charset="0"/>
                <a:cs typeface="Arial" panose="020B0604020202020204" pitchFamily="34" charset="0"/>
              </a:rPr>
              <a:t>.</a:t>
            </a:r>
          </a:p>
        </p:txBody>
      </p:sp>
    </p:spTree>
    <p:custDataLst>
      <p:tags r:id="rId1"/>
    </p:custDataLst>
    <p:extLst>
      <p:ext uri="{BB962C8B-B14F-4D97-AF65-F5344CB8AC3E}">
        <p14:creationId xmlns:p14="http://schemas.microsoft.com/office/powerpoint/2010/main" val="10591252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3035300" y="1541721"/>
            <a:ext cx="5410200" cy="1988879"/>
          </a:xfrm>
        </p:spPr>
        <p:txBody>
          <a:bodyPr>
            <a:normAutofit/>
          </a:bodyPr>
          <a:lstStyle/>
          <a:p>
            <a:pPr>
              <a:lnSpc>
                <a:spcPct val="120000"/>
              </a:lnSpc>
              <a:spcBef>
                <a:spcPts val="600"/>
              </a:spcBef>
            </a:pPr>
            <a:r>
              <a:rPr lang="en-US" sz="1600" b="1" dirty="0" smtClean="0">
                <a:solidFill>
                  <a:schemeClr val="bg2"/>
                </a:solidFill>
                <a:latin typeface="Arial" panose="020B0604020202020204" pitchFamily="34" charset="0"/>
              </a:rPr>
              <a:t>Part 1 Lesson 1:</a:t>
            </a:r>
            <a:br>
              <a:rPr lang="en-US" sz="1600" b="1" dirty="0" smtClean="0">
                <a:solidFill>
                  <a:schemeClr val="bg2"/>
                </a:solidFill>
                <a:latin typeface="Arial" panose="020B0604020202020204" pitchFamily="34" charset="0"/>
              </a:rPr>
            </a:br>
            <a:r>
              <a:rPr lang="en-US" sz="2200" dirty="0" smtClean="0">
                <a:solidFill>
                  <a:schemeClr val="tx2"/>
                </a:solidFill>
              </a:rPr>
              <a:t>2015 IBC &amp; ASCE 7-10 Code Provisions</a:t>
            </a:r>
            <a:endParaRPr lang="en-US" sz="2200" dirty="0">
              <a:solidFill>
                <a:schemeClr val="tx2"/>
              </a:solidFill>
            </a:endParaRPr>
          </a:p>
        </p:txBody>
      </p:sp>
      <p:sp>
        <p:nvSpPr>
          <p:cNvPr id="3" name="Content Placeholder 2"/>
          <p:cNvSpPr txBox="1">
            <a:spLocks/>
          </p:cNvSpPr>
          <p:nvPr/>
        </p:nvSpPr>
        <p:spPr>
          <a:xfrm>
            <a:off x="3644900" y="3851593"/>
            <a:ext cx="4775200" cy="1812607"/>
          </a:xfrm>
          <a:prstGeom prst="rect">
            <a:avLst/>
          </a:prstGeom>
          <a:gradFill>
            <a:gsLst>
              <a:gs pos="0">
                <a:schemeClr val="accent6">
                  <a:alpha val="20000"/>
                </a:schemeClr>
              </a:gs>
              <a:gs pos="50000">
                <a:schemeClr val="accent6">
                  <a:alpha val="15000"/>
                </a:schemeClr>
              </a:gs>
              <a:gs pos="100000">
                <a:schemeClr val="accent6">
                  <a:alpha val="10000"/>
                </a:schemeClr>
              </a:gs>
            </a:gsLst>
            <a:lin ang="5400000" scaled="0"/>
          </a:gradFill>
          <a:ln w="12700">
            <a:solidFill>
              <a:schemeClr val="accent6">
                <a:lumMod val="20000"/>
                <a:lumOff val="80000"/>
              </a:schemeClr>
            </a:solidFill>
          </a:ln>
          <a:effectLst/>
        </p:spPr>
        <p:txBody>
          <a:bodyPr vert="horz" lIns="182880" tIns="182880" rIns="182880" bIns="182880" rtlCol="0">
            <a:noAutofit/>
          </a:bodyPr>
          <a:lstStyle>
            <a:lvl1pPr marL="0" indent="0" algn="l" defTabSz="914400" rtl="0" eaLnBrk="1" latinLnBrk="0" hangingPunct="1">
              <a:spcBef>
                <a:spcPct val="20000"/>
              </a:spcBef>
              <a:buFont typeface="Arial" panose="020B0604020202020204" pitchFamily="34" charset="0"/>
              <a:buNone/>
              <a:defRPr sz="2200" b="1" kern="1200">
                <a:solidFill>
                  <a:schemeClr val="bg2"/>
                </a:solidFill>
                <a:latin typeface="+mn-lt"/>
                <a:ea typeface="+mn-ea"/>
                <a:cs typeface="+mn-cs"/>
              </a:defRPr>
            </a:lvl1pPr>
            <a:lvl2pPr marL="182880" indent="-182880" algn="l" defTabSz="914400" rtl="0" eaLnBrk="1" latinLnBrk="0" hangingPunct="1">
              <a:spcBef>
                <a:spcPct val="20000"/>
              </a:spcBef>
              <a:buFont typeface="Arial" panose="020B0604020202020204" pitchFamily="34" charset="0"/>
              <a:buChar char="•"/>
              <a:defRPr sz="2200" kern="1200">
                <a:solidFill>
                  <a:schemeClr val="bg2"/>
                </a:solidFill>
                <a:latin typeface="+mn-lt"/>
                <a:ea typeface="+mn-ea"/>
                <a:cs typeface="+mn-cs"/>
              </a:defRPr>
            </a:lvl2pPr>
            <a:lvl3pPr marL="594360" indent="-228600" algn="l" defTabSz="914400" rtl="0" eaLnBrk="1" latinLnBrk="0" hangingPunct="1">
              <a:spcBef>
                <a:spcPct val="20000"/>
              </a:spcBef>
              <a:buFont typeface="Arial" panose="020B0604020202020204" pitchFamily="34" charset="0"/>
              <a:buChar char="‒"/>
              <a:defRPr sz="2000" kern="1200">
                <a:solidFill>
                  <a:schemeClr val="bg2"/>
                </a:solidFill>
                <a:latin typeface="+mn-lt"/>
                <a:ea typeface="+mn-ea"/>
                <a:cs typeface="+mn-cs"/>
              </a:defRPr>
            </a:lvl3pPr>
            <a:lvl4pPr marL="914400" indent="-18288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4pPr>
            <a:lvl5pPr marL="1234440" indent="-182880" algn="l" defTabSz="914400" rtl="0" eaLnBrk="1" latinLnBrk="0" hangingPunct="1">
              <a:spcBef>
                <a:spcPct val="20000"/>
              </a:spcBef>
              <a:buFont typeface="Arial" panose="020B0604020202020204" pitchFamily="34" charset="0"/>
              <a:buChar char="»"/>
              <a:defRPr sz="1600" kern="1200">
                <a:solidFill>
                  <a:schemeClr val="bg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1400" dirty="0" smtClean="0">
                <a:solidFill>
                  <a:schemeClr val="accent6"/>
                </a:solidFill>
                <a:latin typeface="Arial" panose="020B0604020202020204" pitchFamily="34" charset="0"/>
                <a:cs typeface="Arial" panose="020B0604020202020204" pitchFamily="34" charset="0"/>
              </a:rPr>
              <a:t>After completing this lesson,</a:t>
            </a:r>
            <a:br>
              <a:rPr lang="en-US" sz="1400" dirty="0" smtClean="0">
                <a:solidFill>
                  <a:schemeClr val="accent6"/>
                </a:solidFill>
                <a:latin typeface="Arial" panose="020B0604020202020204" pitchFamily="34" charset="0"/>
                <a:cs typeface="Arial" panose="020B0604020202020204" pitchFamily="34" charset="0"/>
              </a:rPr>
            </a:br>
            <a:r>
              <a:rPr lang="en-US" sz="1400" dirty="0" smtClean="0">
                <a:solidFill>
                  <a:schemeClr val="accent6"/>
                </a:solidFill>
                <a:latin typeface="Arial" panose="020B0604020202020204" pitchFamily="34" charset="0"/>
                <a:cs typeface="Arial" panose="020B0604020202020204" pitchFamily="34" charset="0"/>
              </a:rPr>
              <a:t>you will be able to:</a:t>
            </a:r>
          </a:p>
          <a:p>
            <a:endParaRPr lang="en-US" sz="1400" dirty="0" smtClean="0">
              <a:solidFill>
                <a:schemeClr val="tx2"/>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1400" b="0" dirty="0">
                <a:solidFill>
                  <a:schemeClr val="tx2"/>
                </a:solidFill>
                <a:latin typeface="Arial" panose="020B0604020202020204" pitchFamily="34" charset="0"/>
                <a:cs typeface="Arial" panose="020B0604020202020204" pitchFamily="34" charset="0"/>
              </a:rPr>
              <a:t>Summarize code provisions relating to seismic design in ASCE 7-10 and </a:t>
            </a:r>
            <a:r>
              <a:rPr lang="en-US" sz="1400" b="0" dirty="0" smtClean="0">
                <a:solidFill>
                  <a:schemeClr val="tx2"/>
                </a:solidFill>
                <a:latin typeface="Arial" panose="020B0604020202020204" pitchFamily="34" charset="0"/>
                <a:cs typeface="Arial" panose="020B0604020202020204" pitchFamily="34" charset="0"/>
              </a:rPr>
              <a:t>2015 </a:t>
            </a:r>
            <a:r>
              <a:rPr lang="en-US" sz="1400" b="0" dirty="0">
                <a:solidFill>
                  <a:schemeClr val="tx2"/>
                </a:solidFill>
                <a:latin typeface="Arial" panose="020B0604020202020204" pitchFamily="34" charset="0"/>
                <a:cs typeface="Arial" panose="020B0604020202020204" pitchFamily="34" charset="0"/>
              </a:rPr>
              <a:t>IBC</a:t>
            </a:r>
          </a:p>
        </p:txBody>
      </p:sp>
    </p:spTree>
    <p:custDataLst>
      <p:tags r:id="rId1"/>
    </p:custDataLst>
    <p:extLst>
      <p:ext uri="{BB962C8B-B14F-4D97-AF65-F5344CB8AC3E}">
        <p14:creationId xmlns:p14="http://schemas.microsoft.com/office/powerpoint/2010/main" val="153561336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Referencing IBC vs. ASCE 7</a:t>
            </a:r>
            <a:endParaRPr lang="en-US"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995779465"/>
              </p:ext>
            </p:extLst>
          </p:nvPr>
        </p:nvGraphicFramePr>
        <p:xfrm>
          <a:off x="458788" y="1327150"/>
          <a:ext cx="8228012" cy="484346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295400885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Rectangle 7"/>
          <p:cNvSpPr>
            <a:spLocks noChangeArrowheads="1"/>
          </p:cNvSpPr>
          <p:nvPr/>
        </p:nvSpPr>
        <p:spPr bwMode="auto">
          <a:xfrm>
            <a:off x="706438" y="5954713"/>
            <a:ext cx="506412" cy="452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lIns="91429" tIns="45714" rIns="91429" bIns="45714"/>
          <a:lstStyle/>
          <a:p>
            <a:pPr algn="r">
              <a:spcBef>
                <a:spcPct val="20000"/>
              </a:spcBef>
            </a:pPr>
            <a:endParaRPr lang="en-US" dirty="0"/>
          </a:p>
        </p:txBody>
      </p:sp>
      <p:sp>
        <p:nvSpPr>
          <p:cNvPr id="18437" name="Rectangle 1"/>
          <p:cNvSpPr>
            <a:spLocks noChangeArrowheads="1"/>
          </p:cNvSpPr>
          <p:nvPr/>
        </p:nvSpPr>
        <p:spPr bwMode="auto">
          <a:xfrm>
            <a:off x="615950" y="6180138"/>
            <a:ext cx="2603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lIns="91429" tIns="45714" rIns="91429" bIns="45714"/>
          <a:lstStyle/>
          <a:p>
            <a:pPr algn="r" eaLnBrk="1" hangingPunct="1">
              <a:spcBef>
                <a:spcPct val="20000"/>
              </a:spcBef>
            </a:pPr>
            <a:endParaRPr lang="en-US" sz="2400" baseline="-25000" dirty="0">
              <a:solidFill>
                <a:srgbClr val="4D4D4D"/>
              </a:solidFill>
              <a:latin typeface="Eras Medium ITC" pitchFamily="34" charset="0"/>
            </a:endParaRPr>
          </a:p>
        </p:txBody>
      </p:sp>
      <p:sp>
        <p:nvSpPr>
          <p:cNvPr id="6" name="Title 5"/>
          <p:cNvSpPr>
            <a:spLocks noGrp="1"/>
          </p:cNvSpPr>
          <p:nvPr>
            <p:ph type="title"/>
          </p:nvPr>
        </p:nvSpPr>
        <p:spPr/>
        <p:txBody>
          <a:bodyPr/>
          <a:lstStyle/>
          <a:p>
            <a:pPr algn="ctr"/>
            <a:r>
              <a:rPr lang="en-US" dirty="0" smtClean="0"/>
              <a:t>Welcome!</a:t>
            </a:r>
            <a:endParaRPr lang="en-US" dirty="0"/>
          </a:p>
        </p:txBody>
      </p:sp>
      <p:sp>
        <p:nvSpPr>
          <p:cNvPr id="7" name="Content Placeholder 2"/>
          <p:cNvSpPr txBox="1">
            <a:spLocks/>
          </p:cNvSpPr>
          <p:nvPr/>
        </p:nvSpPr>
        <p:spPr>
          <a:xfrm>
            <a:off x="458788" y="1681018"/>
            <a:ext cx="8228012" cy="4491181"/>
          </a:xfrm>
          <a:prstGeom prst="rect">
            <a:avLst/>
          </a:prstGeom>
        </p:spPr>
        <p:txBody>
          <a:bodyPr/>
          <a:lstStyle>
            <a:lvl1pPr marL="0" indent="0" algn="l" defTabSz="914400" rtl="0" eaLnBrk="1" latinLnBrk="0" hangingPunct="1">
              <a:spcBef>
                <a:spcPct val="20000"/>
              </a:spcBef>
              <a:buFont typeface="Arial" panose="020B0604020202020204" pitchFamily="34" charset="0"/>
              <a:buNone/>
              <a:defRPr sz="2200" b="1" kern="1200">
                <a:solidFill>
                  <a:schemeClr val="bg2"/>
                </a:solidFill>
                <a:latin typeface="+mn-lt"/>
                <a:ea typeface="+mn-ea"/>
                <a:cs typeface="+mn-cs"/>
              </a:defRPr>
            </a:lvl1pPr>
            <a:lvl2pPr marL="0" indent="-285750" algn="l" defTabSz="914400" rtl="0" eaLnBrk="1" latinLnBrk="0" hangingPunct="1">
              <a:spcBef>
                <a:spcPct val="20000"/>
              </a:spcBef>
              <a:buFont typeface="Arial" panose="020B0604020202020204" pitchFamily="34" charset="0"/>
              <a:buChar char="•"/>
              <a:defRPr sz="2200" kern="1200">
                <a:solidFill>
                  <a:schemeClr val="bg2"/>
                </a:solidFill>
                <a:latin typeface="+mn-lt"/>
                <a:ea typeface="+mn-ea"/>
                <a:cs typeface="+mn-cs"/>
              </a:defRPr>
            </a:lvl2pPr>
            <a:lvl3pPr marL="594360" indent="-228600" algn="l" defTabSz="914400" rtl="0" eaLnBrk="1" latinLnBrk="0" hangingPunct="1">
              <a:spcBef>
                <a:spcPct val="20000"/>
              </a:spcBef>
              <a:buFont typeface="Arial" panose="020B0604020202020204" pitchFamily="34" charset="0"/>
              <a:buChar char="‒"/>
              <a:defRPr sz="2000" kern="1200">
                <a:solidFill>
                  <a:schemeClr val="bg2"/>
                </a:solidFill>
                <a:latin typeface="+mn-lt"/>
                <a:ea typeface="+mn-ea"/>
                <a:cs typeface="+mn-cs"/>
              </a:defRPr>
            </a:lvl3pPr>
            <a:lvl4pPr marL="914400" indent="-22860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4pPr>
            <a:lvl5pPr marL="1234440" indent="-228600" algn="l" defTabSz="914400" rtl="0" eaLnBrk="1" latinLnBrk="0" hangingPunct="1">
              <a:spcBef>
                <a:spcPct val="20000"/>
              </a:spcBef>
              <a:buFont typeface="Arial" panose="020B0604020202020204" pitchFamily="34" charset="0"/>
              <a:buChar char="»"/>
              <a:defRPr sz="1600" kern="1200">
                <a:solidFill>
                  <a:schemeClr val="bg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spcBef>
                <a:spcPts val="0"/>
              </a:spcBef>
              <a:spcAft>
                <a:spcPts val="22200"/>
              </a:spcAft>
            </a:pPr>
            <a:r>
              <a:rPr lang="en-US" b="0" dirty="0" smtClean="0">
                <a:latin typeface="Arial" panose="020B0604020202020204" pitchFamily="34" charset="0"/>
                <a:cs typeface="Arial" panose="020B0604020202020204" pitchFamily="34" charset="0"/>
              </a:rPr>
              <a:t>We will begin in a few minutes.</a:t>
            </a:r>
          </a:p>
          <a:p>
            <a:pPr algn="ctr"/>
            <a:r>
              <a:rPr lang="en-US" b="0" dirty="0" smtClean="0">
                <a:latin typeface="Arial" panose="020B0604020202020204" pitchFamily="34" charset="0"/>
                <a:cs typeface="Arial" panose="020B0604020202020204" pitchFamily="34" charset="0"/>
              </a:rPr>
              <a:t>Please be sure to sign the registration form to receive</a:t>
            </a:r>
            <a:br>
              <a:rPr lang="en-US" b="0" dirty="0" smtClean="0">
                <a:latin typeface="Arial" panose="020B0604020202020204" pitchFamily="34" charset="0"/>
                <a:cs typeface="Arial" panose="020B0604020202020204" pitchFamily="34" charset="0"/>
              </a:rPr>
            </a:br>
            <a:r>
              <a:rPr lang="en-US" b="0" dirty="0" smtClean="0">
                <a:latin typeface="Arial" panose="020B0604020202020204" pitchFamily="34" charset="0"/>
                <a:cs typeface="Arial" panose="020B0604020202020204" pitchFamily="34" charset="0"/>
              </a:rPr>
              <a:t>credit for attending today’s learning event.</a:t>
            </a:r>
            <a:endParaRPr lang="en-US" b="0" dirty="0">
              <a:latin typeface="Arial" panose="020B0604020202020204" pitchFamily="34" charset="0"/>
              <a:cs typeface="Arial" panose="020B0604020202020204" pitchFamily="34" charset="0"/>
            </a:endParaRPr>
          </a:p>
        </p:txBody>
      </p:sp>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13928" y="2653152"/>
            <a:ext cx="1760246" cy="1714500"/>
          </a:xfrm>
          <a:prstGeom prst="rect">
            <a:avLst/>
          </a:prstGeom>
        </p:spPr>
      </p:pic>
    </p:spTree>
    <p:custDataLst>
      <p:tags r:id="rId1"/>
    </p:custDataLst>
    <p:extLst>
      <p:ext uri="{BB962C8B-B14F-4D97-AF65-F5344CB8AC3E}">
        <p14:creationId xmlns:p14="http://schemas.microsoft.com/office/powerpoint/2010/main" val="1731945841"/>
      </p:ext>
    </p:extLst>
  </p:cSld>
  <p:clrMapOvr>
    <a:masterClrMapping/>
  </p:clrMapOvr>
  <p:transition spd="slow">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Layout of IBC vs. ASCE 7</a:t>
            </a:r>
            <a:endParaRPr lang="en-US" dirty="0"/>
          </a:p>
        </p:txBody>
      </p:sp>
      <p:sp>
        <p:nvSpPr>
          <p:cNvPr id="3" name="Content Placeholder 2"/>
          <p:cNvSpPr>
            <a:spLocks noGrp="1"/>
          </p:cNvSpPr>
          <p:nvPr>
            <p:ph idx="1"/>
          </p:nvPr>
        </p:nvSpPr>
        <p:spPr/>
        <p:txBody>
          <a:bodyPr lIns="0" tIns="0" rIns="0" bIns="0"/>
          <a:lstStyle/>
          <a:p>
            <a:pPr marL="0" indent="0">
              <a:buNone/>
            </a:pPr>
            <a:r>
              <a:rPr lang="en-US"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2015 IBC Section</a:t>
            </a:r>
          </a:p>
          <a:p>
            <a:r>
              <a:rPr lang="en-US" sz="1800" b="1" dirty="0" smtClean="0">
                <a:solidFill>
                  <a:schemeClr val="bg2"/>
                </a:solidFill>
              </a:rPr>
              <a:t>1613: </a:t>
            </a:r>
            <a:r>
              <a:rPr lang="en-US" sz="1800" dirty="0" smtClean="0">
                <a:solidFill>
                  <a:schemeClr val="bg2"/>
                </a:solidFill>
              </a:rPr>
              <a:t>Earthquake Loads</a:t>
            </a:r>
          </a:p>
          <a:p>
            <a:pPr lvl="1"/>
            <a:r>
              <a:rPr lang="en-US" sz="1600" b="1" dirty="0" smtClean="0">
                <a:solidFill>
                  <a:schemeClr val="bg2"/>
                </a:solidFill>
              </a:rPr>
              <a:t>1613.1:</a:t>
            </a:r>
            <a:r>
              <a:rPr lang="en-US" sz="1600" dirty="0" smtClean="0">
                <a:solidFill>
                  <a:schemeClr val="bg2"/>
                </a:solidFill>
              </a:rPr>
              <a:t> Scope</a:t>
            </a:r>
          </a:p>
          <a:p>
            <a:pPr lvl="1"/>
            <a:r>
              <a:rPr lang="en-US" sz="1600" b="1" dirty="0" smtClean="0">
                <a:solidFill>
                  <a:schemeClr val="bg2"/>
                </a:solidFill>
              </a:rPr>
              <a:t>1613.2:</a:t>
            </a:r>
            <a:r>
              <a:rPr lang="en-US" sz="1600" dirty="0" smtClean="0">
                <a:solidFill>
                  <a:schemeClr val="bg2"/>
                </a:solidFill>
              </a:rPr>
              <a:t> Definitions</a:t>
            </a:r>
          </a:p>
          <a:p>
            <a:pPr lvl="1"/>
            <a:r>
              <a:rPr lang="en-US" sz="1600" b="1" dirty="0" smtClean="0">
                <a:solidFill>
                  <a:schemeClr val="bg2"/>
                </a:solidFill>
              </a:rPr>
              <a:t>1613.3:</a:t>
            </a:r>
            <a:r>
              <a:rPr lang="en-US" sz="1600" dirty="0" smtClean="0">
                <a:solidFill>
                  <a:schemeClr val="bg2"/>
                </a:solidFill>
              </a:rPr>
              <a:t> Seismic Ground Motion Values</a:t>
            </a:r>
          </a:p>
          <a:p>
            <a:pPr lvl="1"/>
            <a:r>
              <a:rPr lang="en-US" sz="1600" b="1" dirty="0" smtClean="0">
                <a:solidFill>
                  <a:schemeClr val="bg2"/>
                </a:solidFill>
              </a:rPr>
              <a:t>1613.4:</a:t>
            </a:r>
            <a:r>
              <a:rPr lang="en-US" sz="1600" dirty="0" smtClean="0">
                <a:solidFill>
                  <a:schemeClr val="bg2"/>
                </a:solidFill>
              </a:rPr>
              <a:t> Alternatives to ASCE 7</a:t>
            </a:r>
          </a:p>
          <a:p>
            <a:pPr lvl="1"/>
            <a:r>
              <a:rPr lang="en-US" sz="1600" b="1" dirty="0" smtClean="0">
                <a:solidFill>
                  <a:schemeClr val="bg2"/>
                </a:solidFill>
              </a:rPr>
              <a:t>1613.5:</a:t>
            </a:r>
            <a:r>
              <a:rPr lang="en-US" sz="1600" dirty="0" smtClean="0">
                <a:solidFill>
                  <a:schemeClr val="bg2"/>
                </a:solidFill>
              </a:rPr>
              <a:t> Amendments to ASCE 7</a:t>
            </a:r>
          </a:p>
          <a:p>
            <a:pPr lvl="1"/>
            <a:r>
              <a:rPr lang="en-US" sz="1600" b="1" dirty="0" smtClean="0">
                <a:solidFill>
                  <a:schemeClr val="bg2"/>
                </a:solidFill>
              </a:rPr>
              <a:t>1613.6</a:t>
            </a:r>
            <a:r>
              <a:rPr lang="en-US" sz="1600" dirty="0" smtClean="0">
                <a:solidFill>
                  <a:schemeClr val="bg2"/>
                </a:solidFill>
              </a:rPr>
              <a:t> Ballasted photovoltaic panel systems</a:t>
            </a:r>
            <a:endParaRPr lang="en-US" sz="1600" dirty="0">
              <a:solidFill>
                <a:schemeClr val="bg2"/>
              </a:solidFill>
            </a:endParaRPr>
          </a:p>
          <a:p>
            <a:pPr lvl="1"/>
            <a:endParaRPr lang="en-US" sz="1600" dirty="0" smtClean="0">
              <a:solidFill>
                <a:schemeClr val="bg2"/>
              </a:solidFill>
            </a:endParaRPr>
          </a:p>
          <a:p>
            <a:pPr lvl="1"/>
            <a:endParaRPr lang="en-US" sz="1600" dirty="0" smtClean="0">
              <a:solidFill>
                <a:schemeClr val="tx2"/>
              </a:solidFill>
            </a:endParaRPr>
          </a:p>
        </p:txBody>
      </p:sp>
      <p:sp>
        <p:nvSpPr>
          <p:cNvPr id="4" name="Content Placeholder 3"/>
          <p:cNvSpPr>
            <a:spLocks noGrp="1"/>
          </p:cNvSpPr>
          <p:nvPr>
            <p:ph idx="10"/>
          </p:nvPr>
        </p:nvSpPr>
        <p:spPr/>
        <p:txBody>
          <a:bodyPr lIns="0" tIns="0" rIns="0" bIns="0"/>
          <a:lstStyle/>
          <a:p>
            <a:pPr marL="0" indent="0">
              <a:buNone/>
            </a:pPr>
            <a:r>
              <a:rPr lang="en-US"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ASCE 7-10 Section</a:t>
            </a:r>
          </a:p>
          <a:p>
            <a:r>
              <a:rPr lang="en-US" sz="1800" b="1" dirty="0" smtClean="0">
                <a:solidFill>
                  <a:schemeClr val="bg2"/>
                </a:solidFill>
              </a:rPr>
              <a:t>11: </a:t>
            </a:r>
            <a:r>
              <a:rPr lang="en-US" sz="1800" dirty="0" smtClean="0">
                <a:solidFill>
                  <a:schemeClr val="bg2"/>
                </a:solidFill>
              </a:rPr>
              <a:t>Seismic Design Criteria</a:t>
            </a:r>
          </a:p>
          <a:p>
            <a:r>
              <a:rPr lang="en-US" sz="1800" b="1" dirty="0" smtClean="0">
                <a:solidFill>
                  <a:schemeClr val="bg2"/>
                </a:solidFill>
              </a:rPr>
              <a:t>12: </a:t>
            </a:r>
            <a:r>
              <a:rPr lang="en-US" sz="1800" dirty="0" smtClean="0">
                <a:solidFill>
                  <a:schemeClr val="bg2"/>
                </a:solidFill>
              </a:rPr>
              <a:t>Seismic Design Requirements</a:t>
            </a:r>
          </a:p>
          <a:p>
            <a:r>
              <a:rPr lang="en-US" sz="1800" b="1" dirty="0" smtClean="0">
                <a:solidFill>
                  <a:schemeClr val="bg2"/>
                </a:solidFill>
              </a:rPr>
              <a:t>13: </a:t>
            </a:r>
            <a:r>
              <a:rPr lang="en-US" sz="1800" dirty="0" smtClean="0">
                <a:solidFill>
                  <a:schemeClr val="bg2"/>
                </a:solidFill>
              </a:rPr>
              <a:t>Nonstructural Components</a:t>
            </a:r>
          </a:p>
          <a:p>
            <a:r>
              <a:rPr lang="en-US" sz="1800" b="1" dirty="0" smtClean="0">
                <a:solidFill>
                  <a:schemeClr val="bg2"/>
                </a:solidFill>
              </a:rPr>
              <a:t>14: </a:t>
            </a:r>
            <a:r>
              <a:rPr lang="en-US" sz="1800" dirty="0" smtClean="0">
                <a:solidFill>
                  <a:schemeClr val="bg2"/>
                </a:solidFill>
              </a:rPr>
              <a:t>Material Specific Requirements</a:t>
            </a:r>
          </a:p>
          <a:p>
            <a:r>
              <a:rPr lang="en-US" sz="1800" b="1" dirty="0" smtClean="0">
                <a:solidFill>
                  <a:schemeClr val="bg2"/>
                </a:solidFill>
              </a:rPr>
              <a:t>15: </a:t>
            </a:r>
            <a:r>
              <a:rPr lang="en-US" sz="1800" dirty="0" smtClean="0">
                <a:solidFill>
                  <a:schemeClr val="bg2"/>
                </a:solidFill>
              </a:rPr>
              <a:t>Non-Building Structures</a:t>
            </a:r>
          </a:p>
          <a:p>
            <a:r>
              <a:rPr lang="en-US" sz="1800" b="1" dirty="0" smtClean="0">
                <a:solidFill>
                  <a:schemeClr val="bg2"/>
                </a:solidFill>
              </a:rPr>
              <a:t>16: </a:t>
            </a:r>
            <a:r>
              <a:rPr lang="en-US" sz="1800" dirty="0" smtClean="0">
                <a:solidFill>
                  <a:schemeClr val="bg2"/>
                </a:solidFill>
              </a:rPr>
              <a:t>Seismic Response History </a:t>
            </a:r>
          </a:p>
          <a:p>
            <a:r>
              <a:rPr lang="en-US" sz="1800" b="1" dirty="0" smtClean="0">
                <a:solidFill>
                  <a:schemeClr val="bg2"/>
                </a:solidFill>
              </a:rPr>
              <a:t>17: </a:t>
            </a:r>
            <a:r>
              <a:rPr lang="en-US" sz="1800" dirty="0" smtClean="0">
                <a:solidFill>
                  <a:schemeClr val="bg2"/>
                </a:solidFill>
              </a:rPr>
              <a:t>Structurally Isolated Structures</a:t>
            </a:r>
          </a:p>
          <a:p>
            <a:r>
              <a:rPr lang="en-US" sz="1800" b="1" dirty="0" smtClean="0">
                <a:solidFill>
                  <a:schemeClr val="bg2"/>
                </a:solidFill>
              </a:rPr>
              <a:t>18: </a:t>
            </a:r>
            <a:r>
              <a:rPr lang="en-US" sz="1800" dirty="0" smtClean="0">
                <a:solidFill>
                  <a:schemeClr val="bg2"/>
                </a:solidFill>
              </a:rPr>
              <a:t>Damping Systems</a:t>
            </a:r>
          </a:p>
          <a:p>
            <a:r>
              <a:rPr lang="en-US" sz="1800" b="1" dirty="0" smtClean="0">
                <a:solidFill>
                  <a:schemeClr val="bg2"/>
                </a:solidFill>
              </a:rPr>
              <a:t>19: </a:t>
            </a:r>
            <a:r>
              <a:rPr lang="en-US" sz="1800" dirty="0" smtClean="0">
                <a:solidFill>
                  <a:schemeClr val="bg2"/>
                </a:solidFill>
              </a:rPr>
              <a:t>Soil-Structure Interaction</a:t>
            </a:r>
          </a:p>
          <a:p>
            <a:r>
              <a:rPr lang="en-US" sz="1800" b="1" dirty="0" smtClean="0">
                <a:solidFill>
                  <a:schemeClr val="bg2"/>
                </a:solidFill>
              </a:rPr>
              <a:t>20:</a:t>
            </a:r>
            <a:r>
              <a:rPr lang="en-US" sz="1800" dirty="0" smtClean="0">
                <a:solidFill>
                  <a:schemeClr val="bg2"/>
                </a:solidFill>
              </a:rPr>
              <a:t> Site Classification</a:t>
            </a:r>
          </a:p>
          <a:p>
            <a:r>
              <a:rPr lang="en-US" sz="1800" b="1" dirty="0" smtClean="0">
                <a:solidFill>
                  <a:schemeClr val="bg2"/>
                </a:solidFill>
              </a:rPr>
              <a:t>21:</a:t>
            </a:r>
            <a:r>
              <a:rPr lang="en-US" sz="1800" dirty="0" smtClean="0">
                <a:solidFill>
                  <a:schemeClr val="bg2"/>
                </a:solidFill>
              </a:rPr>
              <a:t> Site Specific Procedures</a:t>
            </a:r>
          </a:p>
          <a:p>
            <a:pPr marL="182563" indent="-182563"/>
            <a:r>
              <a:rPr lang="en-US" sz="1800" b="1" dirty="0" smtClean="0">
                <a:solidFill>
                  <a:schemeClr val="bg2"/>
                </a:solidFill>
              </a:rPr>
              <a:t>22:</a:t>
            </a:r>
            <a:r>
              <a:rPr lang="en-US" sz="1800" dirty="0" smtClean="0">
                <a:solidFill>
                  <a:schemeClr val="bg2"/>
                </a:solidFill>
              </a:rPr>
              <a:t> Long-Period Transition &amp; Risk Coefficient Maps</a:t>
            </a:r>
            <a:endParaRPr lang="en-US" sz="1800" b="1" dirty="0" smtClean="0">
              <a:solidFill>
                <a:schemeClr val="bg2"/>
              </a:solidFill>
            </a:endParaRPr>
          </a:p>
        </p:txBody>
      </p:sp>
    </p:spTree>
    <p:custDataLst>
      <p:tags r:id="rId1"/>
    </p:custDataLst>
    <p:extLst>
      <p:ext uri="{BB962C8B-B14F-4D97-AF65-F5344CB8AC3E}">
        <p14:creationId xmlns:p14="http://schemas.microsoft.com/office/powerpoint/2010/main" val="36912121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What’s New in 2015 IBC</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306063318"/>
              </p:ext>
            </p:extLst>
          </p:nvPr>
        </p:nvGraphicFramePr>
        <p:xfrm>
          <a:off x="439812" y="1327150"/>
          <a:ext cx="8228012" cy="484346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265171026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Scope of Seismic Analysis</a:t>
            </a:r>
            <a:endParaRPr lang="en-US"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1326561790"/>
              </p:ext>
            </p:extLst>
          </p:nvPr>
        </p:nvGraphicFramePr>
        <p:xfrm>
          <a:off x="458788" y="1327150"/>
          <a:ext cx="8228012" cy="484346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87635364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Exceptions</a:t>
            </a:r>
            <a:endParaRPr lang="en-US"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3905319204"/>
              </p:ext>
            </p:extLst>
          </p:nvPr>
        </p:nvGraphicFramePr>
        <p:xfrm>
          <a:off x="458788" y="2171700"/>
          <a:ext cx="8228012" cy="399891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6" name="TextBox 5"/>
          <p:cNvSpPr txBox="1"/>
          <p:nvPr/>
        </p:nvSpPr>
        <p:spPr bwMode="auto">
          <a:xfrm>
            <a:off x="458788" y="1333500"/>
            <a:ext cx="8215312"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rtlCol="0">
            <a:spAutoFit/>
          </a:bodyPr>
          <a:lstStyle/>
          <a:p>
            <a:r>
              <a:rPr kumimoji="1" lang="en-US" sz="2200" b="1" dirty="0">
                <a:solidFill>
                  <a:schemeClr val="bg2"/>
                </a:solidFill>
                <a:latin typeface="Arial" panose="020B0604020202020204" pitchFamily="34" charset="0"/>
                <a:cs typeface="Arial" panose="020B0604020202020204" pitchFamily="34" charset="0"/>
              </a:rPr>
              <a:t>Structures that do not follow the </a:t>
            </a:r>
            <a:r>
              <a:rPr kumimoji="1" lang="en-US" sz="2200" b="1" dirty="0" smtClean="0">
                <a:solidFill>
                  <a:schemeClr val="bg2"/>
                </a:solidFill>
                <a:latin typeface="Arial" panose="020B0604020202020204" pitchFamily="34" charset="0"/>
                <a:cs typeface="Arial" panose="020B0604020202020204" pitchFamily="34" charset="0"/>
              </a:rPr>
              <a:t>2015 IBC </a:t>
            </a:r>
            <a:r>
              <a:rPr kumimoji="1" lang="en-US" sz="2200" b="1" dirty="0">
                <a:solidFill>
                  <a:schemeClr val="bg2"/>
                </a:solidFill>
                <a:latin typeface="Arial" panose="020B0604020202020204" pitchFamily="34" charset="0"/>
                <a:cs typeface="Arial" panose="020B0604020202020204" pitchFamily="34" charset="0"/>
              </a:rPr>
              <a:t>and  ASCE </a:t>
            </a:r>
            <a:r>
              <a:rPr kumimoji="1" lang="en-US" sz="2200" b="1" dirty="0" smtClean="0">
                <a:solidFill>
                  <a:schemeClr val="bg2"/>
                </a:solidFill>
                <a:latin typeface="Arial" panose="020B0604020202020204" pitchFamily="34" charset="0"/>
                <a:cs typeface="Arial" panose="020B0604020202020204" pitchFamily="34" charset="0"/>
              </a:rPr>
              <a:t>7-10 </a:t>
            </a:r>
            <a:r>
              <a:rPr kumimoji="1" lang="en-US" sz="2200" b="1" dirty="0">
                <a:solidFill>
                  <a:schemeClr val="bg2"/>
                </a:solidFill>
                <a:latin typeface="Arial" panose="020B0604020202020204" pitchFamily="34" charset="0"/>
                <a:cs typeface="Arial" panose="020B0604020202020204" pitchFamily="34" charset="0"/>
              </a:rPr>
              <a:t>seismic provisions:</a:t>
            </a:r>
          </a:p>
        </p:txBody>
      </p:sp>
    </p:spTree>
    <p:custDataLst>
      <p:tags r:id="rId1"/>
    </p:custDataLst>
    <p:extLst>
      <p:ext uri="{BB962C8B-B14F-4D97-AF65-F5344CB8AC3E}">
        <p14:creationId xmlns:p14="http://schemas.microsoft.com/office/powerpoint/2010/main" val="229083407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4" cstate="print">
            <a:extLst>
              <a:ext uri="{28A0092B-C50C-407E-A947-70E740481C1C}">
                <a14:useLocalDpi xmlns:a14="http://schemas.microsoft.com/office/drawing/2010/main" val="0"/>
              </a:ext>
            </a:extLst>
          </a:blip>
          <a:srcRect l="5488" r="5513"/>
          <a:stretch/>
        </p:blipFill>
        <p:spPr>
          <a:xfrm>
            <a:off x="0" y="0"/>
            <a:ext cx="9144000" cy="6858000"/>
          </a:xfrm>
          <a:prstGeom prst="rect">
            <a:avLst/>
          </a:prstGeom>
        </p:spPr>
      </p:pic>
      <p:sp>
        <p:nvSpPr>
          <p:cNvPr id="3" name="Content Placeholder 2"/>
          <p:cNvSpPr txBox="1">
            <a:spLocks/>
          </p:cNvSpPr>
          <p:nvPr/>
        </p:nvSpPr>
        <p:spPr>
          <a:xfrm>
            <a:off x="2362200" y="4270058"/>
            <a:ext cx="6324600" cy="2133600"/>
          </a:xfrm>
          <a:prstGeom prst="rect">
            <a:avLst/>
          </a:prstGeom>
          <a:gradFill>
            <a:gsLst>
              <a:gs pos="0">
                <a:schemeClr val="accent6">
                  <a:alpha val="85000"/>
                </a:schemeClr>
              </a:gs>
              <a:gs pos="50000">
                <a:schemeClr val="accent6">
                  <a:alpha val="74000"/>
                </a:schemeClr>
              </a:gs>
              <a:gs pos="100000">
                <a:schemeClr val="accent6">
                  <a:alpha val="65000"/>
                </a:schemeClr>
              </a:gs>
            </a:gsLst>
            <a:lin ang="5400000" scaled="0"/>
          </a:gradFill>
          <a:ln w="31750">
            <a:solidFill>
              <a:schemeClr val="accent6">
                <a:lumMod val="20000"/>
                <a:lumOff val="80000"/>
              </a:schemeClr>
            </a:solidFill>
          </a:ln>
          <a:effectLst>
            <a:outerShdw blurRad="50800" dist="38100" dir="2700000" algn="tl" rotWithShape="0">
              <a:prstClr val="black">
                <a:alpha val="40000"/>
              </a:prstClr>
            </a:outerShdw>
          </a:effectLst>
        </p:spPr>
        <p:txBody>
          <a:bodyPr vert="horz" lIns="182880" tIns="182880" rIns="182880" bIns="182880" rtlCol="0">
            <a:normAutofit/>
          </a:bodyPr>
          <a:lstStyle>
            <a:lvl1pPr marL="0" indent="0" algn="l" defTabSz="914400" rtl="0" eaLnBrk="1" latinLnBrk="0" hangingPunct="1">
              <a:spcBef>
                <a:spcPct val="20000"/>
              </a:spcBef>
              <a:buFont typeface="Arial" panose="020B0604020202020204" pitchFamily="34" charset="0"/>
              <a:buNone/>
              <a:defRPr sz="2200" b="1" kern="1200">
                <a:solidFill>
                  <a:schemeClr val="bg2"/>
                </a:solidFill>
                <a:latin typeface="+mn-lt"/>
                <a:ea typeface="+mn-ea"/>
                <a:cs typeface="+mn-cs"/>
              </a:defRPr>
            </a:lvl1pPr>
            <a:lvl2pPr marL="182880" indent="-182880" algn="l" defTabSz="914400" rtl="0" eaLnBrk="1" latinLnBrk="0" hangingPunct="1">
              <a:spcBef>
                <a:spcPct val="20000"/>
              </a:spcBef>
              <a:buFont typeface="Arial" panose="020B0604020202020204" pitchFamily="34" charset="0"/>
              <a:buChar char="•"/>
              <a:defRPr sz="2200" kern="1200">
                <a:solidFill>
                  <a:schemeClr val="bg2"/>
                </a:solidFill>
                <a:latin typeface="+mn-lt"/>
                <a:ea typeface="+mn-ea"/>
                <a:cs typeface="+mn-cs"/>
              </a:defRPr>
            </a:lvl2pPr>
            <a:lvl3pPr marL="594360" indent="-228600" algn="l" defTabSz="914400" rtl="0" eaLnBrk="1" latinLnBrk="0" hangingPunct="1">
              <a:spcBef>
                <a:spcPct val="20000"/>
              </a:spcBef>
              <a:buFont typeface="Arial" panose="020B0604020202020204" pitchFamily="34" charset="0"/>
              <a:buChar char="‒"/>
              <a:defRPr sz="2000" kern="1200">
                <a:solidFill>
                  <a:schemeClr val="bg2"/>
                </a:solidFill>
                <a:latin typeface="+mn-lt"/>
                <a:ea typeface="+mn-ea"/>
                <a:cs typeface="+mn-cs"/>
              </a:defRPr>
            </a:lvl3pPr>
            <a:lvl4pPr marL="914400" indent="-18288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4pPr>
            <a:lvl5pPr marL="1234440" indent="-182880" algn="l" defTabSz="914400" rtl="0" eaLnBrk="1" latinLnBrk="0" hangingPunct="1">
              <a:spcBef>
                <a:spcPct val="20000"/>
              </a:spcBef>
              <a:buFont typeface="Arial" panose="020B0604020202020204" pitchFamily="34" charset="0"/>
              <a:buChar char="»"/>
              <a:defRPr sz="1600" kern="1200">
                <a:solidFill>
                  <a:schemeClr val="bg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dirty="0" smtClean="0">
                <a:solidFill>
                  <a:srgbClr val="FFFF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Now that you’ve completed this lesson,</a:t>
            </a:r>
            <a:br>
              <a:rPr lang="en-US" dirty="0" smtClean="0">
                <a:solidFill>
                  <a:srgbClr val="FFFF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br>
            <a:r>
              <a:rPr lang="en-US" dirty="0" smtClean="0">
                <a:solidFill>
                  <a:srgbClr val="FFFF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you should be able to:</a:t>
            </a:r>
          </a:p>
          <a:p>
            <a:endParaRPr lang="en-US" dirty="0" smtClean="0">
              <a:solidFill>
                <a:srgbClr val="FFFF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r>
              <a:rPr lang="en-US" sz="1900" b="0" dirty="0">
                <a:solidFill>
                  <a:srgbClr val="FFFFFF"/>
                </a:solidFill>
                <a:effectLst>
                  <a:outerShdw blurRad="38100" dist="38100" dir="2700000" algn="tl">
                    <a:srgbClr val="000000">
                      <a:alpha val="43137"/>
                    </a:srgbClr>
                  </a:outerShdw>
                </a:effectLst>
                <a:latin typeface="Georgia" panose="02040502050405020303" pitchFamily="18" charset="0"/>
                <a:cs typeface="GENISO" panose="02000400000000000000" pitchFamily="2" charset="0"/>
              </a:rPr>
              <a:t>Summarize code provisions relating to seismic design in ASCE 7-10 and </a:t>
            </a:r>
            <a:r>
              <a:rPr lang="en-US" sz="1900" b="0" dirty="0" smtClean="0">
                <a:solidFill>
                  <a:srgbClr val="FFFFFF"/>
                </a:solidFill>
                <a:effectLst>
                  <a:outerShdw blurRad="38100" dist="38100" dir="2700000" algn="tl">
                    <a:srgbClr val="000000">
                      <a:alpha val="43137"/>
                    </a:srgbClr>
                  </a:outerShdw>
                </a:effectLst>
                <a:latin typeface="Georgia" panose="02040502050405020303" pitchFamily="18" charset="0"/>
                <a:cs typeface="GENISO" panose="02000400000000000000" pitchFamily="2" charset="0"/>
              </a:rPr>
              <a:t>2015 </a:t>
            </a:r>
            <a:r>
              <a:rPr lang="en-US" sz="1900" b="0" dirty="0">
                <a:solidFill>
                  <a:srgbClr val="FFFFFF"/>
                </a:solidFill>
                <a:effectLst>
                  <a:outerShdw blurRad="38100" dist="38100" dir="2700000" algn="tl">
                    <a:srgbClr val="000000">
                      <a:alpha val="43137"/>
                    </a:srgbClr>
                  </a:outerShdw>
                </a:effectLst>
                <a:latin typeface="Georgia" panose="02040502050405020303" pitchFamily="18" charset="0"/>
                <a:cs typeface="GENISO" panose="02000400000000000000" pitchFamily="2" charset="0"/>
              </a:rPr>
              <a:t>IBC</a:t>
            </a:r>
          </a:p>
        </p:txBody>
      </p:sp>
    </p:spTree>
    <p:custDataLst>
      <p:tags r:id="rId1"/>
    </p:custDataLst>
    <p:extLst>
      <p:ext uri="{BB962C8B-B14F-4D97-AF65-F5344CB8AC3E}">
        <p14:creationId xmlns:p14="http://schemas.microsoft.com/office/powerpoint/2010/main" val="24245176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3035300" y="1520456"/>
            <a:ext cx="5410200" cy="2010144"/>
          </a:xfrm>
        </p:spPr>
        <p:txBody>
          <a:bodyPr>
            <a:normAutofit/>
          </a:bodyPr>
          <a:lstStyle/>
          <a:p>
            <a:pPr>
              <a:lnSpc>
                <a:spcPct val="120000"/>
              </a:lnSpc>
              <a:spcBef>
                <a:spcPts val="600"/>
              </a:spcBef>
            </a:pPr>
            <a:r>
              <a:rPr lang="en-US" sz="1600" b="1" dirty="0" smtClean="0">
                <a:solidFill>
                  <a:schemeClr val="bg2"/>
                </a:solidFill>
                <a:latin typeface="Arial" panose="020B0604020202020204" pitchFamily="34" charset="0"/>
              </a:rPr>
              <a:t>Part 1 Lesson 2:</a:t>
            </a:r>
            <a:br>
              <a:rPr lang="en-US" sz="1600" b="1" dirty="0" smtClean="0">
                <a:solidFill>
                  <a:schemeClr val="bg2"/>
                </a:solidFill>
                <a:latin typeface="Arial" panose="020B0604020202020204" pitchFamily="34" charset="0"/>
              </a:rPr>
            </a:br>
            <a:r>
              <a:rPr lang="en-US" sz="2200" dirty="0" smtClean="0"/>
              <a:t>Finding Seismic Design Parameters</a:t>
            </a:r>
            <a:endParaRPr lang="en-US" sz="2200" dirty="0"/>
          </a:p>
        </p:txBody>
      </p:sp>
      <p:sp>
        <p:nvSpPr>
          <p:cNvPr id="3" name="Content Placeholder 2"/>
          <p:cNvSpPr txBox="1">
            <a:spLocks/>
          </p:cNvSpPr>
          <p:nvPr/>
        </p:nvSpPr>
        <p:spPr>
          <a:xfrm>
            <a:off x="3644900" y="3851593"/>
            <a:ext cx="4775200" cy="2104707"/>
          </a:xfrm>
          <a:prstGeom prst="rect">
            <a:avLst/>
          </a:prstGeom>
          <a:gradFill>
            <a:gsLst>
              <a:gs pos="0">
                <a:schemeClr val="accent6">
                  <a:alpha val="20000"/>
                </a:schemeClr>
              </a:gs>
              <a:gs pos="50000">
                <a:schemeClr val="accent6">
                  <a:alpha val="15000"/>
                </a:schemeClr>
              </a:gs>
              <a:gs pos="100000">
                <a:schemeClr val="accent6">
                  <a:alpha val="10000"/>
                </a:schemeClr>
              </a:gs>
            </a:gsLst>
            <a:lin ang="5400000" scaled="0"/>
          </a:gradFill>
          <a:ln w="12700">
            <a:solidFill>
              <a:schemeClr val="accent6">
                <a:lumMod val="20000"/>
                <a:lumOff val="80000"/>
              </a:schemeClr>
            </a:solidFill>
          </a:ln>
          <a:effectLst/>
        </p:spPr>
        <p:txBody>
          <a:bodyPr vert="horz" lIns="182880" tIns="182880" rIns="182880" bIns="182880" rtlCol="0">
            <a:noAutofit/>
          </a:bodyPr>
          <a:lstStyle>
            <a:lvl1pPr marL="0" indent="0" algn="l" defTabSz="914400" rtl="0" eaLnBrk="1" latinLnBrk="0" hangingPunct="1">
              <a:spcBef>
                <a:spcPct val="20000"/>
              </a:spcBef>
              <a:buFont typeface="Arial" panose="020B0604020202020204" pitchFamily="34" charset="0"/>
              <a:buNone/>
              <a:defRPr sz="2200" b="1" kern="1200">
                <a:solidFill>
                  <a:schemeClr val="bg2"/>
                </a:solidFill>
                <a:latin typeface="+mn-lt"/>
                <a:ea typeface="+mn-ea"/>
                <a:cs typeface="+mn-cs"/>
              </a:defRPr>
            </a:lvl1pPr>
            <a:lvl2pPr marL="182880" indent="-182880" algn="l" defTabSz="914400" rtl="0" eaLnBrk="1" latinLnBrk="0" hangingPunct="1">
              <a:spcBef>
                <a:spcPct val="20000"/>
              </a:spcBef>
              <a:buFont typeface="Arial" panose="020B0604020202020204" pitchFamily="34" charset="0"/>
              <a:buChar char="•"/>
              <a:defRPr sz="2200" kern="1200">
                <a:solidFill>
                  <a:schemeClr val="bg2"/>
                </a:solidFill>
                <a:latin typeface="+mn-lt"/>
                <a:ea typeface="+mn-ea"/>
                <a:cs typeface="+mn-cs"/>
              </a:defRPr>
            </a:lvl2pPr>
            <a:lvl3pPr marL="594360" indent="-228600" algn="l" defTabSz="914400" rtl="0" eaLnBrk="1" latinLnBrk="0" hangingPunct="1">
              <a:spcBef>
                <a:spcPct val="20000"/>
              </a:spcBef>
              <a:buFont typeface="Arial" panose="020B0604020202020204" pitchFamily="34" charset="0"/>
              <a:buChar char="‒"/>
              <a:defRPr sz="2000" kern="1200">
                <a:solidFill>
                  <a:schemeClr val="bg2"/>
                </a:solidFill>
                <a:latin typeface="+mn-lt"/>
                <a:ea typeface="+mn-ea"/>
                <a:cs typeface="+mn-cs"/>
              </a:defRPr>
            </a:lvl3pPr>
            <a:lvl4pPr marL="914400" indent="-18288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4pPr>
            <a:lvl5pPr marL="1234440" indent="-182880" algn="l" defTabSz="914400" rtl="0" eaLnBrk="1" latinLnBrk="0" hangingPunct="1">
              <a:spcBef>
                <a:spcPct val="20000"/>
              </a:spcBef>
              <a:buFont typeface="Arial" panose="020B0604020202020204" pitchFamily="34" charset="0"/>
              <a:buChar char="»"/>
              <a:defRPr sz="1600" kern="1200">
                <a:solidFill>
                  <a:schemeClr val="bg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1400" dirty="0" smtClean="0">
                <a:solidFill>
                  <a:schemeClr val="accent6"/>
                </a:solidFill>
                <a:latin typeface="Arial" panose="020B0604020202020204" pitchFamily="34" charset="0"/>
                <a:cs typeface="Arial" panose="020B0604020202020204" pitchFamily="34" charset="0"/>
              </a:rPr>
              <a:t>After completing this lesson,</a:t>
            </a:r>
            <a:br>
              <a:rPr lang="en-US" sz="1400" dirty="0" smtClean="0">
                <a:solidFill>
                  <a:schemeClr val="accent6"/>
                </a:solidFill>
                <a:latin typeface="Arial" panose="020B0604020202020204" pitchFamily="34" charset="0"/>
                <a:cs typeface="Arial" panose="020B0604020202020204" pitchFamily="34" charset="0"/>
              </a:rPr>
            </a:br>
            <a:r>
              <a:rPr lang="en-US" sz="1400" dirty="0" smtClean="0">
                <a:solidFill>
                  <a:schemeClr val="accent6"/>
                </a:solidFill>
                <a:latin typeface="Arial" panose="020B0604020202020204" pitchFamily="34" charset="0"/>
                <a:cs typeface="Arial" panose="020B0604020202020204" pitchFamily="34" charset="0"/>
              </a:rPr>
              <a:t>you will be able to:</a:t>
            </a:r>
            <a:endParaRPr lang="en-US" sz="1400" dirty="0" smtClean="0">
              <a:solidFill>
                <a:schemeClr val="tx2"/>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1400" b="0" dirty="0">
                <a:solidFill>
                  <a:schemeClr val="tx2"/>
                </a:solidFill>
                <a:latin typeface="Arial" panose="020B0604020202020204" pitchFamily="34" charset="0"/>
                <a:cs typeface="Arial" panose="020B0604020202020204" pitchFamily="34" charset="0"/>
              </a:rPr>
              <a:t>Explain and discuss the importance of site classifications, seismic design parameters, and seismic design </a:t>
            </a:r>
            <a:r>
              <a:rPr lang="en-US" sz="1400" b="0" dirty="0" smtClean="0">
                <a:solidFill>
                  <a:schemeClr val="tx2"/>
                </a:solidFill>
                <a:latin typeface="Arial" panose="020B0604020202020204" pitchFamily="34" charset="0"/>
                <a:cs typeface="Arial" panose="020B0604020202020204" pitchFamily="34" charset="0"/>
              </a:rPr>
              <a:t>categories</a:t>
            </a:r>
            <a:endParaRPr lang="en-US" sz="1400" b="0" dirty="0">
              <a:solidFill>
                <a:schemeClr val="tx2"/>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1400" b="0" dirty="0">
                <a:solidFill>
                  <a:schemeClr val="tx2"/>
                </a:solidFill>
                <a:latin typeface="Arial" panose="020B0604020202020204" pitchFamily="34" charset="0"/>
                <a:cs typeface="Arial" panose="020B0604020202020204" pitchFamily="34" charset="0"/>
              </a:rPr>
              <a:t>Use USGS Seismic Design </a:t>
            </a:r>
            <a:r>
              <a:rPr lang="en-US" sz="1400" b="0" dirty="0" smtClean="0">
                <a:solidFill>
                  <a:schemeClr val="tx2"/>
                </a:solidFill>
                <a:latin typeface="Arial" panose="020B0604020202020204" pitchFamily="34" charset="0"/>
                <a:cs typeface="Arial" panose="020B0604020202020204" pitchFamily="34" charset="0"/>
              </a:rPr>
              <a:t>Mapping online tool to </a:t>
            </a:r>
            <a:r>
              <a:rPr lang="en-US" sz="1400" b="0" dirty="0">
                <a:solidFill>
                  <a:schemeClr val="tx2"/>
                </a:solidFill>
                <a:latin typeface="Arial" panose="020B0604020202020204" pitchFamily="34" charset="0"/>
                <a:cs typeface="Arial" panose="020B0604020202020204" pitchFamily="34" charset="0"/>
              </a:rPr>
              <a:t>determine seismic design parameters and seismic design category</a:t>
            </a:r>
          </a:p>
        </p:txBody>
      </p:sp>
    </p:spTree>
    <p:custDataLst>
      <p:tags r:id="rId1"/>
    </p:custDataLst>
    <p:extLst>
      <p:ext uri="{BB962C8B-B14F-4D97-AF65-F5344CB8AC3E}">
        <p14:creationId xmlns:p14="http://schemas.microsoft.com/office/powerpoint/2010/main" val="270192143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Seismic Design Category</a:t>
            </a:r>
            <a:endParaRPr lang="en-US" dirty="0"/>
          </a:p>
        </p:txBody>
      </p:sp>
      <p:pic>
        <p:nvPicPr>
          <p:cNvPr id="4" name="Picture 3"/>
          <p:cNvPicPr>
            <a:picLocks noChangeAspect="1"/>
          </p:cNvPicPr>
          <p:nvPr/>
        </p:nvPicPr>
        <p:blipFill>
          <a:blip r:embed="rId4"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457263" y="6495800"/>
            <a:ext cx="264160" cy="264160"/>
          </a:xfrm>
          <a:prstGeom prst="rect">
            <a:avLst/>
          </a:prstGeom>
        </p:spPr>
      </p:pic>
      <p:sp>
        <p:nvSpPr>
          <p:cNvPr id="5" name="TextBox 4"/>
          <p:cNvSpPr txBox="1"/>
          <p:nvPr/>
        </p:nvSpPr>
        <p:spPr>
          <a:xfrm>
            <a:off x="446867" y="1329319"/>
            <a:ext cx="8227233" cy="369332"/>
          </a:xfrm>
          <a:prstGeom prst="rect">
            <a:avLst/>
          </a:prstGeom>
          <a:noFill/>
        </p:spPr>
        <p:txBody>
          <a:bodyPr wrap="square" rtlCol="0">
            <a:spAutoFit/>
          </a:bodyPr>
          <a:lstStyle/>
          <a:p>
            <a:pPr algn="ctr"/>
            <a:r>
              <a:rPr lang="en-US" dirty="0" smtClean="0">
                <a:solidFill>
                  <a:schemeClr val="bg2"/>
                </a:solidFill>
                <a:latin typeface="Arial" panose="020B0604020202020204" pitchFamily="34" charset="0"/>
                <a:cs typeface="Arial" panose="020B0604020202020204" pitchFamily="34" charset="0"/>
              </a:rPr>
              <a:t>The Seismic Design Category reveals many aspects of design, including:</a:t>
            </a:r>
            <a:endParaRPr lang="en-US" dirty="0">
              <a:solidFill>
                <a:schemeClr val="bg2"/>
              </a:solidFill>
              <a:latin typeface="Arial" panose="020B0604020202020204" pitchFamily="34" charset="0"/>
              <a:cs typeface="Arial" panose="020B0604020202020204" pitchFamily="34" charset="0"/>
            </a:endParaRPr>
          </a:p>
        </p:txBody>
      </p:sp>
      <p:sp>
        <p:nvSpPr>
          <p:cNvPr id="6" name="Rounded Rectangle 5"/>
          <p:cNvSpPr/>
          <p:nvPr/>
        </p:nvSpPr>
        <p:spPr>
          <a:xfrm>
            <a:off x="446867" y="2042553"/>
            <a:ext cx="3988608" cy="807522"/>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dirty="0" smtClean="0">
                <a:solidFill>
                  <a:schemeClr val="accent6"/>
                </a:solidFill>
                <a:latin typeface="Arial" panose="020B0604020202020204" pitchFamily="34" charset="0"/>
                <a:cs typeface="Arial" panose="020B0604020202020204" pitchFamily="34" charset="0"/>
              </a:rPr>
              <a:t>Permissible structural system</a:t>
            </a:r>
            <a:endParaRPr lang="en-US" dirty="0">
              <a:solidFill>
                <a:schemeClr val="accent6"/>
              </a:solidFill>
              <a:latin typeface="Arial" panose="020B0604020202020204" pitchFamily="34" charset="0"/>
              <a:cs typeface="Arial" panose="020B0604020202020204" pitchFamily="34" charset="0"/>
            </a:endParaRPr>
          </a:p>
        </p:txBody>
      </p:sp>
      <p:sp>
        <p:nvSpPr>
          <p:cNvPr id="7" name="Rounded Rectangle 6"/>
          <p:cNvSpPr/>
          <p:nvPr/>
        </p:nvSpPr>
        <p:spPr>
          <a:xfrm>
            <a:off x="4685492" y="2042553"/>
            <a:ext cx="3988608" cy="807522"/>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dirty="0" smtClean="0">
                <a:solidFill>
                  <a:schemeClr val="accent6"/>
                </a:solidFill>
                <a:latin typeface="Arial" panose="020B0604020202020204" pitchFamily="34" charset="0"/>
                <a:cs typeface="Arial" panose="020B0604020202020204" pitchFamily="34" charset="0"/>
              </a:rPr>
              <a:t>Limitations on height and irregularity</a:t>
            </a:r>
            <a:endParaRPr lang="en-US" dirty="0">
              <a:solidFill>
                <a:schemeClr val="accent6"/>
              </a:solidFill>
              <a:latin typeface="Arial" panose="020B0604020202020204" pitchFamily="34" charset="0"/>
              <a:cs typeface="Arial" panose="020B0604020202020204" pitchFamily="34" charset="0"/>
            </a:endParaRPr>
          </a:p>
        </p:txBody>
      </p:sp>
      <p:sp>
        <p:nvSpPr>
          <p:cNvPr id="8" name="Rounded Rectangle 7"/>
          <p:cNvSpPr/>
          <p:nvPr/>
        </p:nvSpPr>
        <p:spPr>
          <a:xfrm>
            <a:off x="446867" y="3137523"/>
            <a:ext cx="3988608" cy="807522"/>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dirty="0" smtClean="0">
                <a:solidFill>
                  <a:schemeClr val="accent6"/>
                </a:solidFill>
                <a:latin typeface="Arial" panose="020B0604020202020204" pitchFamily="34" charset="0"/>
                <a:cs typeface="Arial" panose="020B0604020202020204" pitchFamily="34" charset="0"/>
              </a:rPr>
              <a:t>Components of the structure that must be designed for seismic forces</a:t>
            </a:r>
            <a:endParaRPr lang="en-US" dirty="0">
              <a:solidFill>
                <a:schemeClr val="accent6"/>
              </a:solidFill>
              <a:latin typeface="Arial" panose="020B0604020202020204" pitchFamily="34" charset="0"/>
              <a:cs typeface="Arial" panose="020B0604020202020204" pitchFamily="34" charset="0"/>
            </a:endParaRPr>
          </a:p>
        </p:txBody>
      </p:sp>
      <p:sp>
        <p:nvSpPr>
          <p:cNvPr id="9" name="Rounded Rectangle 8"/>
          <p:cNvSpPr/>
          <p:nvPr/>
        </p:nvSpPr>
        <p:spPr>
          <a:xfrm>
            <a:off x="4685492" y="3137523"/>
            <a:ext cx="3988608" cy="807522"/>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dirty="0" smtClean="0">
                <a:solidFill>
                  <a:schemeClr val="accent6"/>
                </a:solidFill>
                <a:latin typeface="Arial" panose="020B0604020202020204" pitchFamily="34" charset="0"/>
                <a:cs typeface="Arial" panose="020B0604020202020204" pitchFamily="34" charset="0"/>
              </a:rPr>
              <a:t>Types of lateral force analysis that may be used</a:t>
            </a:r>
            <a:endParaRPr lang="en-US" dirty="0">
              <a:solidFill>
                <a:schemeClr val="accent6"/>
              </a:solidFill>
              <a:latin typeface="Arial" panose="020B0604020202020204" pitchFamily="34" charset="0"/>
              <a:cs typeface="Arial" panose="020B0604020202020204" pitchFamily="34" charset="0"/>
            </a:endParaRPr>
          </a:p>
        </p:txBody>
      </p:sp>
      <p:sp>
        <p:nvSpPr>
          <p:cNvPr id="10" name="Rounded Rectangle 9"/>
          <p:cNvSpPr/>
          <p:nvPr/>
        </p:nvSpPr>
        <p:spPr>
          <a:xfrm>
            <a:off x="446867" y="4232493"/>
            <a:ext cx="3988608" cy="807522"/>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dirty="0" smtClean="0">
                <a:solidFill>
                  <a:schemeClr val="accent6"/>
                </a:solidFill>
                <a:latin typeface="Arial" panose="020B0604020202020204" pitchFamily="34" charset="0"/>
                <a:cs typeface="Arial" panose="020B0604020202020204" pitchFamily="34" charset="0"/>
              </a:rPr>
              <a:t>Structural material detailing</a:t>
            </a:r>
            <a:endParaRPr lang="en-US" dirty="0">
              <a:solidFill>
                <a:schemeClr val="accent6"/>
              </a:solidFill>
              <a:latin typeface="Arial" panose="020B0604020202020204" pitchFamily="34" charset="0"/>
              <a:cs typeface="Arial" panose="020B0604020202020204" pitchFamily="34" charset="0"/>
            </a:endParaRPr>
          </a:p>
        </p:txBody>
      </p:sp>
      <p:sp>
        <p:nvSpPr>
          <p:cNvPr id="11" name="Rounded Rectangle 10"/>
          <p:cNvSpPr/>
          <p:nvPr/>
        </p:nvSpPr>
        <p:spPr>
          <a:xfrm>
            <a:off x="4708525" y="4232493"/>
            <a:ext cx="3988608" cy="807522"/>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dirty="0" smtClean="0">
                <a:solidFill>
                  <a:schemeClr val="accent6"/>
                </a:solidFill>
                <a:latin typeface="Arial" panose="020B0604020202020204" pitchFamily="34" charset="0"/>
                <a:cs typeface="Arial" panose="020B0604020202020204" pitchFamily="34" charset="0"/>
              </a:rPr>
              <a:t>Special inspection requirements</a:t>
            </a:r>
            <a:endParaRPr lang="en-US" dirty="0">
              <a:solidFill>
                <a:schemeClr val="accent6"/>
              </a:solidFill>
              <a:latin typeface="Arial" panose="020B0604020202020204" pitchFamily="34" charset="0"/>
              <a:cs typeface="Arial" panose="020B0604020202020204" pitchFamily="34" charset="0"/>
            </a:endParaRPr>
          </a:p>
        </p:txBody>
      </p:sp>
      <p:sp>
        <p:nvSpPr>
          <p:cNvPr id="12" name="Rounded Rectangle 11"/>
          <p:cNvSpPr/>
          <p:nvPr/>
        </p:nvSpPr>
        <p:spPr>
          <a:xfrm>
            <a:off x="2566179" y="5327462"/>
            <a:ext cx="3988608" cy="807522"/>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dirty="0" smtClean="0">
                <a:solidFill>
                  <a:schemeClr val="accent6"/>
                </a:solidFill>
                <a:latin typeface="Arial" panose="020B0604020202020204" pitchFamily="34" charset="0"/>
                <a:cs typeface="Arial" panose="020B0604020202020204" pitchFamily="34" charset="0"/>
              </a:rPr>
              <a:t>Structural observation requirements</a:t>
            </a:r>
            <a:endParaRPr lang="en-US" dirty="0">
              <a:solidFill>
                <a:schemeClr val="accent6"/>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38157013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Determining the Seismic Design Category</a:t>
            </a:r>
            <a:endParaRPr lang="en-US" dirty="0"/>
          </a:p>
        </p:txBody>
      </p:sp>
      <p:sp>
        <p:nvSpPr>
          <p:cNvPr id="4" name="Isosceles Triangle 3"/>
          <p:cNvSpPr/>
          <p:nvPr/>
        </p:nvSpPr>
        <p:spPr>
          <a:xfrm>
            <a:off x="952500" y="1714500"/>
            <a:ext cx="7239000" cy="3733800"/>
          </a:xfrm>
          <a:prstGeom prst="triangle">
            <a:avLst/>
          </a:prstGeom>
          <a:gradFill>
            <a:gsLst>
              <a:gs pos="0">
                <a:schemeClr val="accent6"/>
              </a:gs>
              <a:gs pos="53000">
                <a:schemeClr val="accent6">
                  <a:lumMod val="60000"/>
                  <a:lumOff val="40000"/>
                  <a:alpha val="19000"/>
                </a:schemeClr>
              </a:gs>
              <a:gs pos="65000">
                <a:schemeClr val="accent6">
                  <a:lumMod val="20000"/>
                  <a:lumOff val="80000"/>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5" name="Diagram 4"/>
          <p:cNvGraphicFramePr/>
          <p:nvPr>
            <p:extLst>
              <p:ext uri="{D42A27DB-BD31-4B8C-83A1-F6EECF244321}">
                <p14:modId xmlns:p14="http://schemas.microsoft.com/office/powerpoint/2010/main" val="311580000"/>
              </p:ext>
            </p:extLst>
          </p:nvPr>
        </p:nvGraphicFramePr>
        <p:xfrm>
          <a:off x="1587500" y="3848100"/>
          <a:ext cx="5941207" cy="22987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6" name="TextBox 5"/>
          <p:cNvSpPr txBox="1"/>
          <p:nvPr/>
        </p:nvSpPr>
        <p:spPr>
          <a:xfrm rot="16200000">
            <a:off x="611793" y="4879657"/>
            <a:ext cx="1416222" cy="246221"/>
          </a:xfrm>
          <a:prstGeom prst="rect">
            <a:avLst/>
          </a:prstGeom>
          <a:noFill/>
        </p:spPr>
        <p:txBody>
          <a:bodyPr wrap="none" lIns="0" tIns="0" rIns="0" bIns="0" rtlCol="0">
            <a:spAutoFit/>
          </a:bodyPr>
          <a:lstStyle/>
          <a:p>
            <a:pPr algn="ctr"/>
            <a:r>
              <a:rPr lang="en-US" sz="1600" b="1" dirty="0" smtClean="0">
                <a:solidFill>
                  <a:schemeClr val="bg2"/>
                </a:solidFill>
                <a:latin typeface="Arial" panose="020B0604020202020204" pitchFamily="34" charset="0"/>
                <a:cs typeface="Arial" panose="020B0604020202020204" pitchFamily="34" charset="0"/>
              </a:rPr>
              <a:t>PARAMETERS</a:t>
            </a:r>
            <a:endParaRPr lang="en-US" sz="1600" b="1" dirty="0">
              <a:solidFill>
                <a:schemeClr val="bg2"/>
              </a:solidFill>
              <a:latin typeface="Arial" panose="020B0604020202020204" pitchFamily="34" charset="0"/>
              <a:cs typeface="Arial" panose="020B0604020202020204" pitchFamily="34" charset="0"/>
            </a:endParaRPr>
          </a:p>
        </p:txBody>
      </p:sp>
      <p:sp>
        <p:nvSpPr>
          <p:cNvPr id="7" name="Down Arrow 6"/>
          <p:cNvSpPr/>
          <p:nvPr/>
        </p:nvSpPr>
        <p:spPr>
          <a:xfrm>
            <a:off x="4381500" y="3071456"/>
            <a:ext cx="381000" cy="624244"/>
          </a:xfrm>
          <a:prstGeom prst="downArrow">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a:p>
        </p:txBody>
      </p:sp>
      <p:sp>
        <p:nvSpPr>
          <p:cNvPr id="8" name="Rectangle 7"/>
          <p:cNvSpPr/>
          <p:nvPr/>
        </p:nvSpPr>
        <p:spPr>
          <a:xfrm>
            <a:off x="1535804" y="3708400"/>
            <a:ext cx="461986" cy="369332"/>
          </a:xfrm>
          <a:prstGeom prst="rect">
            <a:avLst/>
          </a:prstGeom>
        </p:spPr>
        <p:txBody>
          <a:bodyPr wrap="none">
            <a:spAutoFit/>
          </a:bodyPr>
          <a:lstStyle/>
          <a:p>
            <a:r>
              <a:rPr lang="en-US" dirty="0">
                <a:solidFill>
                  <a:srgbClr val="2B5781"/>
                </a:solidFill>
              </a:rPr>
              <a:t>❶</a:t>
            </a:r>
          </a:p>
        </p:txBody>
      </p:sp>
      <p:sp>
        <p:nvSpPr>
          <p:cNvPr id="9" name="Rectangle 8"/>
          <p:cNvSpPr/>
          <p:nvPr/>
        </p:nvSpPr>
        <p:spPr>
          <a:xfrm>
            <a:off x="3477407" y="3700841"/>
            <a:ext cx="461986" cy="369332"/>
          </a:xfrm>
          <a:prstGeom prst="rect">
            <a:avLst/>
          </a:prstGeom>
        </p:spPr>
        <p:txBody>
          <a:bodyPr wrap="none">
            <a:spAutoFit/>
          </a:bodyPr>
          <a:lstStyle/>
          <a:p>
            <a:r>
              <a:rPr lang="en-US" dirty="0">
                <a:solidFill>
                  <a:srgbClr val="2B5781"/>
                </a:solidFill>
              </a:rPr>
              <a:t>❷</a:t>
            </a:r>
          </a:p>
        </p:txBody>
      </p:sp>
      <p:sp>
        <p:nvSpPr>
          <p:cNvPr id="10" name="Rectangle 9"/>
          <p:cNvSpPr/>
          <p:nvPr/>
        </p:nvSpPr>
        <p:spPr>
          <a:xfrm>
            <a:off x="5418114" y="3700841"/>
            <a:ext cx="461986" cy="369332"/>
          </a:xfrm>
          <a:prstGeom prst="rect">
            <a:avLst/>
          </a:prstGeom>
        </p:spPr>
        <p:txBody>
          <a:bodyPr wrap="none">
            <a:spAutoFit/>
          </a:bodyPr>
          <a:lstStyle/>
          <a:p>
            <a:r>
              <a:rPr lang="en-US" dirty="0">
                <a:solidFill>
                  <a:srgbClr val="2B5781"/>
                </a:solidFill>
              </a:rPr>
              <a:t>❸</a:t>
            </a:r>
          </a:p>
        </p:txBody>
      </p:sp>
      <p:sp>
        <p:nvSpPr>
          <p:cNvPr id="11" name="Rectangle 10"/>
          <p:cNvSpPr/>
          <p:nvPr/>
        </p:nvSpPr>
        <p:spPr>
          <a:xfrm>
            <a:off x="1535042" y="4938235"/>
            <a:ext cx="461986" cy="369332"/>
          </a:xfrm>
          <a:prstGeom prst="rect">
            <a:avLst/>
          </a:prstGeom>
        </p:spPr>
        <p:txBody>
          <a:bodyPr wrap="none">
            <a:spAutoFit/>
          </a:bodyPr>
          <a:lstStyle/>
          <a:p>
            <a:r>
              <a:rPr lang="en-US" dirty="0">
                <a:solidFill>
                  <a:srgbClr val="2B5781"/>
                </a:solidFill>
              </a:rPr>
              <a:t>❹</a:t>
            </a:r>
          </a:p>
        </p:txBody>
      </p:sp>
      <p:sp>
        <p:nvSpPr>
          <p:cNvPr id="12" name="Rectangle 11"/>
          <p:cNvSpPr/>
          <p:nvPr/>
        </p:nvSpPr>
        <p:spPr>
          <a:xfrm>
            <a:off x="3477407" y="4938235"/>
            <a:ext cx="461986" cy="369332"/>
          </a:xfrm>
          <a:prstGeom prst="rect">
            <a:avLst/>
          </a:prstGeom>
        </p:spPr>
        <p:txBody>
          <a:bodyPr wrap="none">
            <a:spAutoFit/>
          </a:bodyPr>
          <a:lstStyle/>
          <a:p>
            <a:r>
              <a:rPr lang="en-US" dirty="0">
                <a:solidFill>
                  <a:srgbClr val="2B5781"/>
                </a:solidFill>
              </a:rPr>
              <a:t>❺</a:t>
            </a:r>
          </a:p>
        </p:txBody>
      </p:sp>
      <p:sp>
        <p:nvSpPr>
          <p:cNvPr id="13" name="Rectangle 12"/>
          <p:cNvSpPr/>
          <p:nvPr/>
        </p:nvSpPr>
        <p:spPr>
          <a:xfrm>
            <a:off x="5418114" y="4939268"/>
            <a:ext cx="461986" cy="369332"/>
          </a:xfrm>
          <a:prstGeom prst="rect">
            <a:avLst/>
          </a:prstGeom>
        </p:spPr>
        <p:txBody>
          <a:bodyPr wrap="none">
            <a:spAutoFit/>
          </a:bodyPr>
          <a:lstStyle/>
          <a:p>
            <a:r>
              <a:rPr lang="en-US" dirty="0">
                <a:solidFill>
                  <a:srgbClr val="2B5781"/>
                </a:solidFill>
              </a:rPr>
              <a:t>❻</a:t>
            </a:r>
          </a:p>
        </p:txBody>
      </p:sp>
      <p:graphicFrame>
        <p:nvGraphicFramePr>
          <p:cNvPr id="18" name="Diagram 17"/>
          <p:cNvGraphicFramePr/>
          <p:nvPr>
            <p:extLst>
              <p:ext uri="{D42A27DB-BD31-4B8C-83A1-F6EECF244321}">
                <p14:modId xmlns:p14="http://schemas.microsoft.com/office/powerpoint/2010/main" val="3813284493"/>
              </p:ext>
            </p:extLst>
          </p:nvPr>
        </p:nvGraphicFramePr>
        <p:xfrm>
          <a:off x="1728697" y="1342312"/>
          <a:ext cx="5650003" cy="1589314"/>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Tree>
    <p:custDataLst>
      <p:tags r:id="rId1"/>
    </p:custDataLst>
    <p:extLst>
      <p:ext uri="{BB962C8B-B14F-4D97-AF65-F5344CB8AC3E}">
        <p14:creationId xmlns:p14="http://schemas.microsoft.com/office/powerpoint/2010/main" val="32883573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25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1000"/>
                                        <p:tgtEl>
                                          <p:spTgt spid="4"/>
                                        </p:tgtEl>
                                      </p:cBhvr>
                                    </p:animEffect>
                                  </p:childTnLst>
                                </p:cTn>
                              </p:par>
                              <p:par>
                                <p:cTn id="8" presetID="10" presetClass="entr" presetSubtype="0" fill="hold" grpId="0" nodeType="withEffect">
                                  <p:stCondLst>
                                    <p:cond delay="75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par>
                          <p:cTn id="11" fill="hold">
                            <p:stCondLst>
                              <p:cond delay="1250"/>
                            </p:stCondLst>
                            <p:childTnLst>
                              <p:par>
                                <p:cTn id="12" presetID="10" presetClass="entr" presetSubtype="0"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childTnLst>
                          </p:cTn>
                        </p:par>
                        <p:par>
                          <p:cTn id="15" fill="hold">
                            <p:stCondLst>
                              <p:cond delay="1750"/>
                            </p:stCondLst>
                            <p:childTnLst>
                              <p:par>
                                <p:cTn id="16" presetID="10" presetClass="entr" presetSubtype="0"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500"/>
                                        <p:tgtEl>
                                          <p:spTgt spid="12"/>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500"/>
                                        <p:tgtEl>
                                          <p:spTgt spid="13"/>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fade">
                                      <p:cBhvr>
                                        <p:cTn id="3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Graphic spid="5" grpId="0">
        <p:bldAsOne/>
      </p:bldGraphic>
      <p:bldP spid="6" grpId="0"/>
      <p:bldP spid="7" grpId="0" animBg="1"/>
      <p:bldP spid="8" grpId="0"/>
      <p:bldP spid="9" grpId="0"/>
      <p:bldP spid="10" grpId="0"/>
      <p:bldP spid="11" grpId="0"/>
      <p:bldP spid="12" grpId="0"/>
      <p:bldP spid="1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85081" y="3322743"/>
            <a:ext cx="2132584" cy="21608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18"/>
          <p:cNvPicPr>
            <a:picLocks noChangeAspect="1" noChangeArrowheads="1"/>
          </p:cNvPicPr>
          <p:nvPr/>
        </p:nvPicPr>
        <p:blipFill rotWithShape="1">
          <a:blip r:embed="rId5">
            <a:extLst>
              <a:ext uri="{28A0092B-C50C-407E-A947-70E740481C1C}">
                <a14:useLocalDpi xmlns:a14="http://schemas.microsoft.com/office/drawing/2010/main" val="0"/>
              </a:ext>
            </a:extLst>
          </a:blip>
          <a:srcRect r="1484"/>
          <a:stretch/>
        </p:blipFill>
        <p:spPr bwMode="auto">
          <a:xfrm>
            <a:off x="534120" y="1311910"/>
            <a:ext cx="3721649" cy="48463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r>
              <a:rPr lang="en-US" dirty="0" smtClean="0"/>
              <a:t>Mapped Acceleration Parameter (Short Period)</a:t>
            </a:r>
            <a:endParaRPr lang="en-US" dirty="0"/>
          </a:p>
        </p:txBody>
      </p:sp>
      <p:sp>
        <p:nvSpPr>
          <p:cNvPr id="4" name="Content Placeholder 3"/>
          <p:cNvSpPr>
            <a:spLocks noGrp="1"/>
          </p:cNvSpPr>
          <p:nvPr>
            <p:ph idx="10"/>
          </p:nvPr>
        </p:nvSpPr>
        <p:spPr>
          <a:xfrm>
            <a:off x="4710113" y="1327150"/>
            <a:ext cx="3976687" cy="4843463"/>
          </a:xfrm>
        </p:spPr>
        <p:txBody>
          <a:bodyPr lIns="0" tIns="0" rIns="0" bIns="0">
            <a:normAutofit/>
          </a:bodyPr>
          <a:lstStyle/>
          <a:p>
            <a:r>
              <a:rPr lang="en-US" sz="2000" i="1" dirty="0" smtClean="0">
                <a:solidFill>
                  <a:schemeClr val="bg2"/>
                </a:solidFill>
                <a:latin typeface="Georgia" panose="02040502050405020303" pitchFamily="18" charset="0"/>
              </a:rPr>
              <a:t>S</a:t>
            </a:r>
            <a:r>
              <a:rPr lang="en-US" sz="2000" i="1" baseline="-25000" dirty="0" smtClean="0">
                <a:solidFill>
                  <a:schemeClr val="bg2"/>
                </a:solidFill>
                <a:latin typeface="Georgia" panose="02040502050405020303" pitchFamily="18" charset="0"/>
              </a:rPr>
              <a:t>S</a:t>
            </a:r>
            <a:r>
              <a:rPr lang="en-US" sz="2000" dirty="0" smtClean="0">
                <a:solidFill>
                  <a:schemeClr val="bg2"/>
                </a:solidFill>
              </a:rPr>
              <a:t>: Mapped </a:t>
            </a:r>
            <a:r>
              <a:rPr lang="en-US" sz="2000" i="1" dirty="0" smtClean="0">
                <a:solidFill>
                  <a:schemeClr val="bg2"/>
                </a:solidFill>
                <a:latin typeface="Georgia" panose="02040502050405020303" pitchFamily="18" charset="0"/>
              </a:rPr>
              <a:t>MCE</a:t>
            </a:r>
            <a:r>
              <a:rPr lang="en-US" sz="2000" i="1" baseline="-25000" dirty="0" smtClean="0">
                <a:solidFill>
                  <a:schemeClr val="bg2"/>
                </a:solidFill>
                <a:latin typeface="Georgia" panose="02040502050405020303" pitchFamily="18" charset="0"/>
              </a:rPr>
              <a:t>R</a:t>
            </a:r>
            <a:r>
              <a:rPr lang="en-US" sz="2000" dirty="0" smtClean="0">
                <a:solidFill>
                  <a:schemeClr val="bg2"/>
                </a:solidFill>
              </a:rPr>
              <a:t>, 5 percent damped, spectral response acceleration parameter at short periods (0.2 second)</a:t>
            </a:r>
          </a:p>
          <a:p>
            <a:r>
              <a:rPr lang="en-US" sz="2000" dirty="0" smtClean="0">
                <a:solidFill>
                  <a:schemeClr val="bg2"/>
                </a:solidFill>
                <a:latin typeface="Georgia" panose="02040502050405020303" pitchFamily="18" charset="0"/>
              </a:rPr>
              <a:t>53% </a:t>
            </a:r>
            <a:r>
              <a:rPr lang="en-US" sz="2000" dirty="0" smtClean="0">
                <a:solidFill>
                  <a:schemeClr val="bg2"/>
                </a:solidFill>
              </a:rPr>
              <a:t>of </a:t>
            </a:r>
            <a:r>
              <a:rPr lang="en-US" sz="2000" i="1" dirty="0" smtClean="0">
                <a:solidFill>
                  <a:schemeClr val="bg2"/>
                </a:solidFill>
                <a:latin typeface="Georgia" panose="02040502050405020303" pitchFamily="18" charset="0"/>
              </a:rPr>
              <a:t>g</a:t>
            </a:r>
            <a:r>
              <a:rPr lang="en-US" sz="2000" dirty="0" smtClean="0">
                <a:solidFill>
                  <a:schemeClr val="bg2"/>
                </a:solidFill>
              </a:rPr>
              <a:t> for Sacramento</a:t>
            </a:r>
            <a:endParaRPr lang="en-US" sz="2000" dirty="0">
              <a:solidFill>
                <a:schemeClr val="bg2"/>
              </a:solidFill>
            </a:endParaRPr>
          </a:p>
        </p:txBody>
      </p:sp>
      <p:sp>
        <p:nvSpPr>
          <p:cNvPr id="12" name="Isosceles Triangle 11"/>
          <p:cNvSpPr/>
          <p:nvPr/>
        </p:nvSpPr>
        <p:spPr>
          <a:xfrm flipV="1">
            <a:off x="910590" y="3295627"/>
            <a:ext cx="8004810" cy="4104052"/>
          </a:xfrm>
          <a:prstGeom prst="triangle">
            <a:avLst>
              <a:gd name="adj" fmla="val 100000"/>
            </a:avLst>
          </a:prstGeom>
          <a:gradFill>
            <a:gsLst>
              <a:gs pos="0">
                <a:schemeClr val="accent6">
                  <a:lumMod val="40000"/>
                  <a:lumOff val="60000"/>
                </a:schemeClr>
              </a:gs>
              <a:gs pos="50000">
                <a:schemeClr val="accent6">
                  <a:lumMod val="20000"/>
                  <a:lumOff val="80000"/>
                  <a:alpha val="0"/>
                </a:schemeClr>
              </a:gs>
              <a:gs pos="100000">
                <a:srgbClr val="FFFFFF">
                  <a:alpha val="0"/>
                </a:srgbClr>
              </a:gs>
            </a:gsLst>
            <a:lin ang="19800000" scaled="0"/>
          </a:gradFill>
          <a:ln>
            <a:gradFill>
              <a:gsLst>
                <a:gs pos="0">
                  <a:schemeClr val="accent6"/>
                </a:gs>
                <a:gs pos="50000">
                  <a:schemeClr val="accent6">
                    <a:lumMod val="40000"/>
                    <a:lumOff val="60000"/>
                    <a:alpha val="0"/>
                  </a:schemeClr>
                </a:gs>
                <a:gs pos="100000">
                  <a:schemeClr val="accent6">
                    <a:lumMod val="20000"/>
                    <a:lumOff val="80000"/>
                    <a:alpha val="0"/>
                  </a:schemeClr>
                </a:gs>
              </a:gsLst>
              <a:lin ang="19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13"/>
          <p:cNvSpPr>
            <a:spLocks noChangeArrowheads="1"/>
          </p:cNvSpPr>
          <p:nvPr/>
        </p:nvSpPr>
        <p:spPr bwMode="auto">
          <a:xfrm>
            <a:off x="918116" y="3259243"/>
            <a:ext cx="127000" cy="127000"/>
          </a:xfrm>
          <a:prstGeom prst="rect">
            <a:avLst/>
          </a:prstGeom>
          <a:solidFill>
            <a:srgbClr val="FFFF99"/>
          </a:solidFill>
          <a:ln w="12700" algn="ctr">
            <a:solidFill>
              <a:schemeClr val="bg2"/>
            </a:solidFill>
            <a:miter lim="800000"/>
            <a:headEnd/>
            <a:tailEnd/>
          </a:ln>
        </p:spPr>
        <p:txBody>
          <a:bodyPr wrap="none" lIns="91429" tIns="45714" rIns="91429" bIns="45714" anchor="ctr"/>
          <a:lstStyle>
            <a:lvl1pPr eaLnBrk="0" hangingPunct="0">
              <a:defRPr sz="1600">
                <a:solidFill>
                  <a:srgbClr val="4D4D4D"/>
                </a:solidFill>
                <a:latin typeface="Trebuchet MS" pitchFamily="34" charset="0"/>
                <a:cs typeface="Arial" charset="0"/>
              </a:defRPr>
            </a:lvl1pPr>
            <a:lvl2pPr marL="742950" indent="-285750" eaLnBrk="0" hangingPunct="0">
              <a:defRPr sz="1600">
                <a:solidFill>
                  <a:srgbClr val="4D4D4D"/>
                </a:solidFill>
                <a:latin typeface="Trebuchet MS" pitchFamily="34" charset="0"/>
                <a:cs typeface="Arial" charset="0"/>
              </a:defRPr>
            </a:lvl2pPr>
            <a:lvl3pPr marL="1143000" indent="-228600" eaLnBrk="0" hangingPunct="0">
              <a:defRPr sz="1600">
                <a:solidFill>
                  <a:srgbClr val="4D4D4D"/>
                </a:solidFill>
                <a:latin typeface="Trebuchet MS" pitchFamily="34" charset="0"/>
                <a:cs typeface="Arial" charset="0"/>
              </a:defRPr>
            </a:lvl3pPr>
            <a:lvl4pPr marL="1600200" indent="-228600" eaLnBrk="0" hangingPunct="0">
              <a:defRPr sz="1600">
                <a:solidFill>
                  <a:srgbClr val="4D4D4D"/>
                </a:solidFill>
                <a:latin typeface="Trebuchet MS" pitchFamily="34" charset="0"/>
                <a:cs typeface="Arial" charset="0"/>
              </a:defRPr>
            </a:lvl4pPr>
            <a:lvl5pPr marL="2057400" indent="-228600" eaLnBrk="0" hangingPunct="0">
              <a:defRPr sz="1600">
                <a:solidFill>
                  <a:srgbClr val="4D4D4D"/>
                </a:solidFill>
                <a:latin typeface="Trebuchet MS" pitchFamily="34" charset="0"/>
                <a:cs typeface="Arial" charset="0"/>
              </a:defRPr>
            </a:lvl5pPr>
            <a:lvl6pPr marL="2514600" indent="-228600" eaLnBrk="0" fontAlgn="base" hangingPunct="0">
              <a:spcBef>
                <a:spcPct val="0"/>
              </a:spcBef>
              <a:spcAft>
                <a:spcPct val="0"/>
              </a:spcAft>
              <a:defRPr sz="1600">
                <a:solidFill>
                  <a:srgbClr val="4D4D4D"/>
                </a:solidFill>
                <a:latin typeface="Trebuchet MS" pitchFamily="34" charset="0"/>
                <a:cs typeface="Arial" charset="0"/>
              </a:defRPr>
            </a:lvl6pPr>
            <a:lvl7pPr marL="2971800" indent="-228600" eaLnBrk="0" fontAlgn="base" hangingPunct="0">
              <a:spcBef>
                <a:spcPct val="0"/>
              </a:spcBef>
              <a:spcAft>
                <a:spcPct val="0"/>
              </a:spcAft>
              <a:defRPr sz="1600">
                <a:solidFill>
                  <a:srgbClr val="4D4D4D"/>
                </a:solidFill>
                <a:latin typeface="Trebuchet MS" pitchFamily="34" charset="0"/>
                <a:cs typeface="Arial" charset="0"/>
              </a:defRPr>
            </a:lvl7pPr>
            <a:lvl8pPr marL="3429000" indent="-228600" eaLnBrk="0" fontAlgn="base" hangingPunct="0">
              <a:spcBef>
                <a:spcPct val="0"/>
              </a:spcBef>
              <a:spcAft>
                <a:spcPct val="0"/>
              </a:spcAft>
              <a:defRPr sz="1600">
                <a:solidFill>
                  <a:srgbClr val="4D4D4D"/>
                </a:solidFill>
                <a:latin typeface="Trebuchet MS" pitchFamily="34" charset="0"/>
                <a:cs typeface="Arial" charset="0"/>
              </a:defRPr>
            </a:lvl8pPr>
            <a:lvl9pPr marL="3886200" indent="-228600" eaLnBrk="0" fontAlgn="base" hangingPunct="0">
              <a:spcBef>
                <a:spcPct val="0"/>
              </a:spcBef>
              <a:spcAft>
                <a:spcPct val="0"/>
              </a:spcAft>
              <a:defRPr sz="1600">
                <a:solidFill>
                  <a:srgbClr val="4D4D4D"/>
                </a:solidFill>
                <a:latin typeface="Trebuchet MS" pitchFamily="34" charset="0"/>
                <a:cs typeface="Arial" charset="0"/>
              </a:defRPr>
            </a:lvl9pPr>
          </a:lstStyle>
          <a:p>
            <a:pPr algn="r" eaLnBrk="1" hangingPunct="1">
              <a:spcBef>
                <a:spcPct val="20000"/>
              </a:spcBef>
            </a:pPr>
            <a:endParaRPr lang="en-US" altLang="en-US"/>
          </a:p>
        </p:txBody>
      </p:sp>
      <p:sp>
        <p:nvSpPr>
          <p:cNvPr id="9" name="AutoShape 8"/>
          <p:cNvSpPr>
            <a:spLocks noChangeAspect="1" noChangeArrowheads="1"/>
          </p:cNvSpPr>
          <p:nvPr/>
        </p:nvSpPr>
        <p:spPr bwMode="auto">
          <a:xfrm>
            <a:off x="6132039" y="4019717"/>
            <a:ext cx="232576" cy="206081"/>
          </a:xfrm>
          <a:custGeom>
            <a:avLst/>
            <a:gdLst>
              <a:gd name="T0" fmla="*/ 101 w 201"/>
              <a:gd name="T1" fmla="*/ 0 h 237"/>
              <a:gd name="T2" fmla="*/ 0 w 201"/>
              <a:gd name="T3" fmla="*/ 91 h 237"/>
              <a:gd name="T4" fmla="*/ 38 w 201"/>
              <a:gd name="T5" fmla="*/ 237 h 237"/>
              <a:gd name="T6" fmla="*/ 163 w 201"/>
              <a:gd name="T7" fmla="*/ 237 h 237"/>
              <a:gd name="T8" fmla="*/ 201 w 201"/>
              <a:gd name="T9" fmla="*/ 91 h 237"/>
              <a:gd name="T10" fmla="*/ 17694720 60000 65536"/>
              <a:gd name="T11" fmla="*/ 11796480 60000 65536"/>
              <a:gd name="T12" fmla="*/ 5898240 60000 65536"/>
              <a:gd name="T13" fmla="*/ 5898240 60000 65536"/>
              <a:gd name="T14" fmla="*/ 0 60000 65536"/>
              <a:gd name="T15" fmla="*/ 62 w 201"/>
              <a:gd name="T16" fmla="*/ 91 h 237"/>
              <a:gd name="T17" fmla="*/ 139 w 201"/>
              <a:gd name="T18" fmla="*/ 181 h 237"/>
            </a:gdLst>
            <a:ahLst/>
            <a:cxnLst>
              <a:cxn ang="T10">
                <a:pos x="T0" y="T1"/>
              </a:cxn>
              <a:cxn ang="T11">
                <a:pos x="T2" y="T3"/>
              </a:cxn>
              <a:cxn ang="T12">
                <a:pos x="T4" y="T5"/>
              </a:cxn>
              <a:cxn ang="T13">
                <a:pos x="T6" y="T7"/>
              </a:cxn>
              <a:cxn ang="T14">
                <a:pos x="T8" y="T9"/>
              </a:cxn>
            </a:cxnLst>
            <a:rect l="T15" t="T16" r="T17" b="T18"/>
            <a:pathLst>
              <a:path w="201" h="237">
                <a:moveTo>
                  <a:pt x="0" y="91"/>
                </a:moveTo>
                <a:lnTo>
                  <a:pt x="77" y="91"/>
                </a:lnTo>
                <a:lnTo>
                  <a:pt x="101" y="0"/>
                </a:lnTo>
                <a:lnTo>
                  <a:pt x="124" y="91"/>
                </a:lnTo>
                <a:lnTo>
                  <a:pt x="201" y="91"/>
                </a:lnTo>
                <a:lnTo>
                  <a:pt x="139" y="146"/>
                </a:lnTo>
                <a:lnTo>
                  <a:pt x="163" y="237"/>
                </a:lnTo>
                <a:lnTo>
                  <a:pt x="101" y="181"/>
                </a:lnTo>
                <a:lnTo>
                  <a:pt x="38" y="237"/>
                </a:lnTo>
                <a:lnTo>
                  <a:pt x="62" y="146"/>
                </a:lnTo>
                <a:lnTo>
                  <a:pt x="0" y="91"/>
                </a:lnTo>
                <a:close/>
              </a:path>
            </a:pathLst>
          </a:custGeom>
          <a:solidFill>
            <a:srgbClr val="FF0000"/>
          </a:solidFill>
          <a:ln w="12700">
            <a:solidFill>
              <a:schemeClr val="bg2"/>
            </a:solidFill>
            <a:miter lim="800000"/>
            <a:headEnd/>
            <a:tailEnd/>
          </a:ln>
        </p:spPr>
        <p:txBody>
          <a:bodyPr wrap="none" anchor="ctr"/>
          <a:lstStyle/>
          <a:p>
            <a:endParaRPr lang="en-US"/>
          </a:p>
        </p:txBody>
      </p:sp>
      <p:sp>
        <p:nvSpPr>
          <p:cNvPr id="10" name="TextBox 9"/>
          <p:cNvSpPr txBox="1"/>
          <p:nvPr/>
        </p:nvSpPr>
        <p:spPr bwMode="auto">
          <a:xfrm>
            <a:off x="6827441" y="6400800"/>
            <a:ext cx="184665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91440" rIns="0" bIns="0" rtlCol="0">
            <a:spAutoFit/>
          </a:bodyPr>
          <a:lstStyle/>
          <a:p>
            <a:pPr algn="r"/>
            <a:r>
              <a:rPr kumimoji="1" lang="en-US" sz="1200" dirty="0" smtClean="0">
                <a:solidFill>
                  <a:schemeClr val="accent5"/>
                </a:solidFill>
                <a:latin typeface="Arial" panose="020B0604020202020204" pitchFamily="34" charset="0"/>
                <a:cs typeface="Arial" panose="020B0604020202020204" pitchFamily="34" charset="0"/>
              </a:rPr>
              <a:t>DESIGN EXAMPLE SLIDE</a:t>
            </a:r>
            <a:endParaRPr kumimoji="1" lang="en-US" sz="1200" dirty="0">
              <a:solidFill>
                <a:schemeClr val="accent5"/>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41710432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50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77460" y="3290548"/>
            <a:ext cx="2090694" cy="21796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3297" y="1109952"/>
            <a:ext cx="3918738" cy="50408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r>
              <a:rPr lang="en-US" dirty="0" smtClean="0"/>
              <a:t>Mapped Acceleration Parameter (1 Second Period)</a:t>
            </a:r>
            <a:endParaRPr lang="en-US" dirty="0"/>
          </a:p>
        </p:txBody>
      </p:sp>
      <p:sp>
        <p:nvSpPr>
          <p:cNvPr id="4" name="Content Placeholder 3"/>
          <p:cNvSpPr>
            <a:spLocks noGrp="1"/>
          </p:cNvSpPr>
          <p:nvPr>
            <p:ph idx="10"/>
          </p:nvPr>
        </p:nvSpPr>
        <p:spPr/>
        <p:txBody>
          <a:bodyPr lIns="0" tIns="0" rIns="0" bIns="0">
            <a:normAutofit/>
          </a:bodyPr>
          <a:lstStyle/>
          <a:p>
            <a:r>
              <a:rPr lang="en-US" sz="2000" i="1" dirty="0" smtClean="0">
                <a:solidFill>
                  <a:schemeClr val="bg2"/>
                </a:solidFill>
                <a:latin typeface="Georgia" panose="02040502050405020303" pitchFamily="18" charset="0"/>
              </a:rPr>
              <a:t>S</a:t>
            </a:r>
            <a:r>
              <a:rPr lang="en-US" sz="2000" i="1" baseline="-25000" dirty="0" smtClean="0">
                <a:solidFill>
                  <a:schemeClr val="bg2"/>
                </a:solidFill>
                <a:latin typeface="Georgia" panose="02040502050405020303" pitchFamily="18" charset="0"/>
              </a:rPr>
              <a:t>1</a:t>
            </a:r>
            <a:r>
              <a:rPr lang="en-US" sz="2000" dirty="0" smtClean="0">
                <a:solidFill>
                  <a:schemeClr val="bg2"/>
                </a:solidFill>
              </a:rPr>
              <a:t>: Mapped </a:t>
            </a:r>
            <a:r>
              <a:rPr lang="en-US" sz="2000" i="1" dirty="0" smtClean="0">
                <a:solidFill>
                  <a:schemeClr val="bg2"/>
                </a:solidFill>
                <a:latin typeface="Georgia" panose="02040502050405020303" pitchFamily="18" charset="0"/>
              </a:rPr>
              <a:t>MCE</a:t>
            </a:r>
            <a:r>
              <a:rPr lang="en-US" sz="2000" i="1" baseline="-25000" dirty="0" smtClean="0">
                <a:solidFill>
                  <a:schemeClr val="bg2"/>
                </a:solidFill>
                <a:latin typeface="Georgia" panose="02040502050405020303" pitchFamily="18" charset="0"/>
              </a:rPr>
              <a:t>R</a:t>
            </a:r>
            <a:r>
              <a:rPr lang="en-US" sz="2000" dirty="0" smtClean="0">
                <a:solidFill>
                  <a:schemeClr val="bg2"/>
                </a:solidFill>
              </a:rPr>
              <a:t>, 5 percent damped, spectral response acceleration parameter at a period of 1 second</a:t>
            </a:r>
          </a:p>
          <a:p>
            <a:r>
              <a:rPr lang="en-US" sz="2000" dirty="0" smtClean="0">
                <a:solidFill>
                  <a:schemeClr val="bg2"/>
                </a:solidFill>
                <a:latin typeface="Georgia" panose="02040502050405020303" pitchFamily="18" charset="0"/>
              </a:rPr>
              <a:t>25%</a:t>
            </a:r>
            <a:r>
              <a:rPr lang="en-US" sz="2000" dirty="0" smtClean="0">
                <a:solidFill>
                  <a:schemeClr val="bg2"/>
                </a:solidFill>
              </a:rPr>
              <a:t> of </a:t>
            </a:r>
            <a:r>
              <a:rPr lang="en-US" sz="2000" i="1" dirty="0" smtClean="0">
                <a:solidFill>
                  <a:schemeClr val="bg2"/>
                </a:solidFill>
                <a:latin typeface="Georgia" panose="02040502050405020303" pitchFamily="18" charset="0"/>
              </a:rPr>
              <a:t>g</a:t>
            </a:r>
            <a:r>
              <a:rPr lang="en-US" sz="2000" dirty="0" smtClean="0">
                <a:solidFill>
                  <a:schemeClr val="bg2"/>
                </a:solidFill>
              </a:rPr>
              <a:t> for Sacramento</a:t>
            </a:r>
            <a:endParaRPr lang="en-US" sz="2000" dirty="0">
              <a:solidFill>
                <a:schemeClr val="bg2"/>
              </a:solidFill>
            </a:endParaRPr>
          </a:p>
        </p:txBody>
      </p:sp>
      <p:sp>
        <p:nvSpPr>
          <p:cNvPr id="12" name="Isosceles Triangle 11"/>
          <p:cNvSpPr/>
          <p:nvPr/>
        </p:nvSpPr>
        <p:spPr>
          <a:xfrm flipV="1">
            <a:off x="910590" y="3290548"/>
            <a:ext cx="8004810" cy="4104052"/>
          </a:xfrm>
          <a:prstGeom prst="triangle">
            <a:avLst>
              <a:gd name="adj" fmla="val 100000"/>
            </a:avLst>
          </a:prstGeom>
          <a:gradFill>
            <a:gsLst>
              <a:gs pos="0">
                <a:schemeClr val="accent6">
                  <a:lumMod val="40000"/>
                  <a:lumOff val="60000"/>
                </a:schemeClr>
              </a:gs>
              <a:gs pos="50000">
                <a:schemeClr val="accent6">
                  <a:lumMod val="20000"/>
                  <a:lumOff val="80000"/>
                  <a:alpha val="0"/>
                </a:schemeClr>
              </a:gs>
              <a:gs pos="100000">
                <a:srgbClr val="FFFFFF">
                  <a:alpha val="0"/>
                </a:srgbClr>
              </a:gs>
            </a:gsLst>
            <a:lin ang="19800000" scaled="0"/>
          </a:gradFill>
          <a:ln>
            <a:gradFill>
              <a:gsLst>
                <a:gs pos="0">
                  <a:schemeClr val="accent6"/>
                </a:gs>
                <a:gs pos="50000">
                  <a:schemeClr val="accent6">
                    <a:lumMod val="40000"/>
                    <a:lumOff val="60000"/>
                    <a:alpha val="0"/>
                  </a:schemeClr>
                </a:gs>
                <a:gs pos="100000">
                  <a:schemeClr val="accent6">
                    <a:lumMod val="20000"/>
                    <a:lumOff val="80000"/>
                    <a:alpha val="0"/>
                  </a:schemeClr>
                </a:gs>
              </a:gsLst>
              <a:lin ang="19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AutoShape 8"/>
          <p:cNvSpPr>
            <a:spLocks noChangeAspect="1" noChangeArrowheads="1"/>
          </p:cNvSpPr>
          <p:nvPr/>
        </p:nvSpPr>
        <p:spPr bwMode="auto">
          <a:xfrm>
            <a:off x="6082610" y="4276569"/>
            <a:ext cx="228975" cy="189187"/>
          </a:xfrm>
          <a:prstGeom prst="star5">
            <a:avLst/>
          </a:prstGeom>
          <a:solidFill>
            <a:srgbClr val="FF0000"/>
          </a:solidFill>
          <a:ln w="9525">
            <a:solidFill>
              <a:schemeClr val="bg2"/>
            </a:solidFill>
            <a:miter lim="800000"/>
            <a:headEnd/>
            <a:tailEnd/>
          </a:ln>
          <a:effectLst/>
        </p:spPr>
        <p:txBody>
          <a:bodyPr wrap="none" anchor="ctr"/>
          <a:lstStyle/>
          <a:p>
            <a:pPr algn="r">
              <a:spcBef>
                <a:spcPct val="20000"/>
              </a:spcBef>
              <a:defRPr/>
            </a:pPr>
            <a:endParaRPr lang="en-US">
              <a:cs typeface="+mn-cs"/>
            </a:endParaRPr>
          </a:p>
        </p:txBody>
      </p:sp>
      <p:sp>
        <p:nvSpPr>
          <p:cNvPr id="9" name="Rectangle 14"/>
          <p:cNvSpPr>
            <a:spLocks noChangeArrowheads="1"/>
          </p:cNvSpPr>
          <p:nvPr/>
        </p:nvSpPr>
        <p:spPr bwMode="auto">
          <a:xfrm>
            <a:off x="909638" y="3259138"/>
            <a:ext cx="128587" cy="128587"/>
          </a:xfrm>
          <a:prstGeom prst="rect">
            <a:avLst/>
          </a:prstGeom>
          <a:solidFill>
            <a:srgbClr val="FFFF99"/>
          </a:solidFill>
          <a:ln w="12700" algn="ctr">
            <a:solidFill>
              <a:schemeClr val="bg2"/>
            </a:solidFill>
            <a:miter lim="800000"/>
            <a:headEnd/>
            <a:tailEnd/>
          </a:ln>
        </p:spPr>
        <p:txBody>
          <a:bodyPr wrap="none" lIns="91429" tIns="45714" rIns="91429" bIns="45714" anchor="ctr"/>
          <a:lstStyle>
            <a:lvl1pPr eaLnBrk="0" hangingPunct="0">
              <a:defRPr sz="1600">
                <a:solidFill>
                  <a:srgbClr val="4D4D4D"/>
                </a:solidFill>
                <a:latin typeface="Trebuchet MS" pitchFamily="34" charset="0"/>
                <a:cs typeface="Arial" charset="0"/>
              </a:defRPr>
            </a:lvl1pPr>
            <a:lvl2pPr marL="742950" indent="-285750" eaLnBrk="0" hangingPunct="0">
              <a:defRPr sz="1600">
                <a:solidFill>
                  <a:srgbClr val="4D4D4D"/>
                </a:solidFill>
                <a:latin typeface="Trebuchet MS" pitchFamily="34" charset="0"/>
                <a:cs typeface="Arial" charset="0"/>
              </a:defRPr>
            </a:lvl2pPr>
            <a:lvl3pPr marL="1143000" indent="-228600" eaLnBrk="0" hangingPunct="0">
              <a:defRPr sz="1600">
                <a:solidFill>
                  <a:srgbClr val="4D4D4D"/>
                </a:solidFill>
                <a:latin typeface="Trebuchet MS" pitchFamily="34" charset="0"/>
                <a:cs typeface="Arial" charset="0"/>
              </a:defRPr>
            </a:lvl3pPr>
            <a:lvl4pPr marL="1600200" indent="-228600" eaLnBrk="0" hangingPunct="0">
              <a:defRPr sz="1600">
                <a:solidFill>
                  <a:srgbClr val="4D4D4D"/>
                </a:solidFill>
                <a:latin typeface="Trebuchet MS" pitchFamily="34" charset="0"/>
                <a:cs typeface="Arial" charset="0"/>
              </a:defRPr>
            </a:lvl4pPr>
            <a:lvl5pPr marL="2057400" indent="-228600" eaLnBrk="0" hangingPunct="0">
              <a:defRPr sz="1600">
                <a:solidFill>
                  <a:srgbClr val="4D4D4D"/>
                </a:solidFill>
                <a:latin typeface="Trebuchet MS" pitchFamily="34" charset="0"/>
                <a:cs typeface="Arial" charset="0"/>
              </a:defRPr>
            </a:lvl5pPr>
            <a:lvl6pPr marL="2514600" indent="-228600" eaLnBrk="0" fontAlgn="base" hangingPunct="0">
              <a:spcBef>
                <a:spcPct val="0"/>
              </a:spcBef>
              <a:spcAft>
                <a:spcPct val="0"/>
              </a:spcAft>
              <a:defRPr sz="1600">
                <a:solidFill>
                  <a:srgbClr val="4D4D4D"/>
                </a:solidFill>
                <a:latin typeface="Trebuchet MS" pitchFamily="34" charset="0"/>
                <a:cs typeface="Arial" charset="0"/>
              </a:defRPr>
            </a:lvl6pPr>
            <a:lvl7pPr marL="2971800" indent="-228600" eaLnBrk="0" fontAlgn="base" hangingPunct="0">
              <a:spcBef>
                <a:spcPct val="0"/>
              </a:spcBef>
              <a:spcAft>
                <a:spcPct val="0"/>
              </a:spcAft>
              <a:defRPr sz="1600">
                <a:solidFill>
                  <a:srgbClr val="4D4D4D"/>
                </a:solidFill>
                <a:latin typeface="Trebuchet MS" pitchFamily="34" charset="0"/>
                <a:cs typeface="Arial" charset="0"/>
              </a:defRPr>
            </a:lvl7pPr>
            <a:lvl8pPr marL="3429000" indent="-228600" eaLnBrk="0" fontAlgn="base" hangingPunct="0">
              <a:spcBef>
                <a:spcPct val="0"/>
              </a:spcBef>
              <a:spcAft>
                <a:spcPct val="0"/>
              </a:spcAft>
              <a:defRPr sz="1600">
                <a:solidFill>
                  <a:srgbClr val="4D4D4D"/>
                </a:solidFill>
                <a:latin typeface="Trebuchet MS" pitchFamily="34" charset="0"/>
                <a:cs typeface="Arial" charset="0"/>
              </a:defRPr>
            </a:lvl8pPr>
            <a:lvl9pPr marL="3886200" indent="-228600" eaLnBrk="0" fontAlgn="base" hangingPunct="0">
              <a:spcBef>
                <a:spcPct val="0"/>
              </a:spcBef>
              <a:spcAft>
                <a:spcPct val="0"/>
              </a:spcAft>
              <a:defRPr sz="1600">
                <a:solidFill>
                  <a:srgbClr val="4D4D4D"/>
                </a:solidFill>
                <a:latin typeface="Trebuchet MS" pitchFamily="34" charset="0"/>
                <a:cs typeface="Arial" charset="0"/>
              </a:defRPr>
            </a:lvl9pPr>
          </a:lstStyle>
          <a:p>
            <a:pPr algn="r" eaLnBrk="1" hangingPunct="1">
              <a:spcBef>
                <a:spcPct val="20000"/>
              </a:spcBef>
            </a:pPr>
            <a:endParaRPr lang="en-US" altLang="en-US"/>
          </a:p>
        </p:txBody>
      </p:sp>
      <p:sp>
        <p:nvSpPr>
          <p:cNvPr id="10" name="TextBox 9"/>
          <p:cNvSpPr txBox="1"/>
          <p:nvPr/>
        </p:nvSpPr>
        <p:spPr bwMode="auto">
          <a:xfrm>
            <a:off x="6827441" y="6400800"/>
            <a:ext cx="184665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91440" rIns="0" bIns="0" rtlCol="0">
            <a:spAutoFit/>
          </a:bodyPr>
          <a:lstStyle/>
          <a:p>
            <a:pPr algn="r"/>
            <a:r>
              <a:rPr kumimoji="1" lang="en-US" sz="1200" dirty="0" smtClean="0">
                <a:solidFill>
                  <a:schemeClr val="accent5"/>
                </a:solidFill>
                <a:latin typeface="Arial" panose="020B0604020202020204" pitchFamily="34" charset="0"/>
                <a:cs typeface="Arial" panose="020B0604020202020204" pitchFamily="34" charset="0"/>
              </a:rPr>
              <a:t>DESIGN EXAMPLE SLIDE</a:t>
            </a:r>
            <a:endParaRPr kumimoji="1" lang="en-US" sz="1200" dirty="0">
              <a:solidFill>
                <a:schemeClr val="accent5"/>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38314561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50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8"/>
          <p:cNvSpPr txBox="1">
            <a:spLocks/>
          </p:cNvSpPr>
          <p:nvPr/>
        </p:nvSpPr>
        <p:spPr>
          <a:xfrm>
            <a:off x="423503" y="3353249"/>
            <a:ext cx="1639805" cy="1975926"/>
          </a:xfrm>
          <a:prstGeom prst="rect">
            <a:avLst/>
          </a:prstGeom>
        </p:spPr>
        <p:txBody>
          <a:bodyPr lIns="0" tIns="0" rIns="0" bIns="0" anchor="b" anchorCtr="0">
            <a:sp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45720" indent="0" algn="l" fontAlgn="auto">
              <a:spcAft>
                <a:spcPts val="0"/>
              </a:spcAft>
              <a:buFont typeface="Arial" panose="020B0604020202020204" pitchFamily="34" charset="0"/>
              <a:buNone/>
            </a:pPr>
            <a:r>
              <a:rPr lang="en-US" sz="1600" b="0" dirty="0" smtClean="0">
                <a:solidFill>
                  <a:schemeClr val="tx2"/>
                </a:solidFill>
                <a:latin typeface="Georgia" panose="02040502050405020303" pitchFamily="18" charset="0"/>
                <a:cs typeface="Arial" panose="020B0604020202020204" pitchFamily="34" charset="0"/>
              </a:rPr>
              <a:t>Instructor Name</a:t>
            </a:r>
          </a:p>
          <a:p>
            <a:pPr marL="45720" indent="0" algn="l" fontAlgn="auto">
              <a:spcAft>
                <a:spcPts val="0"/>
              </a:spcAft>
              <a:buFont typeface="Arial" panose="020B0604020202020204" pitchFamily="34" charset="0"/>
              <a:buNone/>
            </a:pPr>
            <a:r>
              <a:rPr lang="en-US" sz="1400" dirty="0" smtClean="0">
                <a:solidFill>
                  <a:schemeClr val="accent1"/>
                </a:solidFill>
                <a:latin typeface="Arial" panose="020B0604020202020204" pitchFamily="34" charset="0"/>
                <a:cs typeface="Arial" panose="020B0604020202020204" pitchFamily="34" charset="0"/>
              </a:rPr>
              <a:t>Title/Role</a:t>
            </a:r>
            <a:endParaRPr lang="en-US" sz="1600" dirty="0" smtClean="0">
              <a:solidFill>
                <a:schemeClr val="accent1"/>
              </a:solidFill>
              <a:latin typeface="Arial" panose="020B0604020202020204" pitchFamily="34" charset="0"/>
              <a:cs typeface="Arial" panose="020B0604020202020204" pitchFamily="34" charset="0"/>
            </a:endParaRPr>
          </a:p>
          <a:p>
            <a:pPr marL="45720" indent="0" algn="l" fontAlgn="auto">
              <a:spcBef>
                <a:spcPts val="2400"/>
              </a:spcBef>
              <a:spcAft>
                <a:spcPts val="0"/>
              </a:spcAft>
              <a:buFont typeface="Arial" panose="020B0604020202020204" pitchFamily="34" charset="0"/>
              <a:buNone/>
            </a:pPr>
            <a:r>
              <a:rPr lang="en-US" sz="1400" dirty="0" smtClean="0">
                <a:solidFill>
                  <a:schemeClr val="bg2"/>
                </a:solidFill>
                <a:latin typeface="Arial" panose="020B0604020202020204" pitchFamily="34" charset="0"/>
                <a:cs typeface="Arial" panose="020B0604020202020204" pitchFamily="34" charset="0"/>
              </a:rPr>
              <a:t>AIA Provider: </a:t>
            </a:r>
          </a:p>
          <a:p>
            <a:pPr marL="45720" indent="0" algn="l" fontAlgn="auto">
              <a:spcAft>
                <a:spcPts val="0"/>
              </a:spcAft>
              <a:buFont typeface="Arial" panose="020B0604020202020204" pitchFamily="34" charset="0"/>
              <a:buNone/>
            </a:pPr>
            <a:r>
              <a:rPr lang="en-US" sz="1400" b="0" dirty="0" smtClean="0">
                <a:solidFill>
                  <a:schemeClr val="bg2"/>
                </a:solidFill>
                <a:latin typeface="Arial" panose="020B0604020202020204" pitchFamily="34" charset="0"/>
                <a:cs typeface="Arial" panose="020B0604020202020204" pitchFamily="34" charset="0"/>
              </a:rPr>
              <a:t>50119826</a:t>
            </a:r>
          </a:p>
          <a:p>
            <a:pPr marL="45720" indent="0" algn="l" fontAlgn="auto">
              <a:spcBef>
                <a:spcPts val="1200"/>
              </a:spcBef>
              <a:spcAft>
                <a:spcPts val="0"/>
              </a:spcAft>
              <a:buFont typeface="Arial" panose="020B0604020202020204" pitchFamily="34" charset="0"/>
              <a:buNone/>
            </a:pPr>
            <a:r>
              <a:rPr lang="en-US" sz="1400" dirty="0" smtClean="0">
                <a:solidFill>
                  <a:schemeClr val="bg2"/>
                </a:solidFill>
                <a:latin typeface="Arial" panose="020B0604020202020204" pitchFamily="34" charset="0"/>
                <a:cs typeface="Arial" panose="020B0604020202020204" pitchFamily="34" charset="0"/>
              </a:rPr>
              <a:t>AIA Course:</a:t>
            </a:r>
          </a:p>
          <a:p>
            <a:pPr marL="45720" indent="0" algn="l" fontAlgn="auto">
              <a:spcAft>
                <a:spcPts val="0"/>
              </a:spcAft>
              <a:buFont typeface="Arial" panose="020B0604020202020204" pitchFamily="34" charset="0"/>
              <a:buNone/>
            </a:pPr>
            <a:r>
              <a:rPr lang="en-US" sz="1400" b="0" dirty="0" smtClean="0">
                <a:solidFill>
                  <a:schemeClr val="bg2"/>
                </a:solidFill>
                <a:latin typeface="Arial" panose="020B0604020202020204" pitchFamily="34" charset="0"/>
                <a:cs typeface="Arial" panose="020B0604020202020204" pitchFamily="34" charset="0"/>
              </a:rPr>
              <a:t>AIA-WSD10316</a:t>
            </a:r>
            <a:endParaRPr lang="en-US" sz="1400" b="0" dirty="0">
              <a:solidFill>
                <a:schemeClr val="bg2"/>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36720992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Site Class</a:t>
            </a:r>
            <a:endParaRPr lang="en-US" dirty="0"/>
          </a:p>
        </p:txBody>
      </p:sp>
      <p:sp>
        <p:nvSpPr>
          <p:cNvPr id="3" name="Content Placeholder 2"/>
          <p:cNvSpPr>
            <a:spLocks noGrp="1"/>
          </p:cNvSpPr>
          <p:nvPr>
            <p:ph idx="1"/>
          </p:nvPr>
        </p:nvSpPr>
        <p:spPr/>
        <p:txBody>
          <a:bodyPr lIns="0" tIns="0" rIns="0" bIns="0">
            <a:normAutofit/>
          </a:bodyPr>
          <a:lstStyle/>
          <a:p>
            <a:r>
              <a:rPr lang="en-US" sz="2000" dirty="0" smtClean="0">
                <a:solidFill>
                  <a:schemeClr val="bg2"/>
                </a:solidFill>
              </a:rPr>
              <a:t>Based on site soil properties</a:t>
            </a:r>
          </a:p>
          <a:p>
            <a:r>
              <a:rPr lang="en-US" sz="2000" dirty="0" smtClean="0">
                <a:solidFill>
                  <a:schemeClr val="bg2"/>
                </a:solidFill>
              </a:rPr>
              <a:t>Classified as Site Class A, B, C, D, E, or F</a:t>
            </a:r>
          </a:p>
          <a:p>
            <a:r>
              <a:rPr lang="en-US" sz="2000" dirty="0" smtClean="0">
                <a:solidFill>
                  <a:schemeClr val="bg2"/>
                </a:solidFill>
              </a:rPr>
              <a:t>If soil properties not known, Site Class D shall be used</a:t>
            </a:r>
          </a:p>
          <a:p>
            <a:r>
              <a:rPr lang="en-US" sz="2000" dirty="0" smtClean="0">
                <a:solidFill>
                  <a:schemeClr val="bg2"/>
                </a:solidFill>
              </a:rPr>
              <a:t>Site Class D for our Design Example</a:t>
            </a:r>
            <a:endParaRPr lang="en-US" sz="2000" dirty="0">
              <a:solidFill>
                <a:schemeClr val="bg2"/>
              </a:solidFill>
            </a:endParaRPr>
          </a:p>
        </p:txBody>
      </p:sp>
      <p:pic>
        <p:nvPicPr>
          <p:cNvPr id="4" name="Picture 9"/>
          <p:cNvPicPr>
            <a:picLocks noChangeAspect="1" noChangeArrowheads="1"/>
          </p:cNvPicPr>
          <p:nvPr>
            <p:custDataLst>
              <p:tags r:id="rId2"/>
            </p:custDataLst>
          </p:nvPr>
        </p:nvPicPr>
        <p:blipFill rotWithShape="1">
          <a:blip r:embed="rId5">
            <a:extLst>
              <a:ext uri="{28A0092B-C50C-407E-A947-70E740481C1C}">
                <a14:useLocalDpi xmlns:a14="http://schemas.microsoft.com/office/drawing/2010/main" val="0"/>
              </a:ext>
            </a:extLst>
          </a:blip>
          <a:srcRect b="6733"/>
          <a:stretch/>
        </p:blipFill>
        <p:spPr bwMode="auto">
          <a:xfrm>
            <a:off x="492443" y="2932249"/>
            <a:ext cx="8224837" cy="3238364"/>
          </a:xfrm>
          <a:prstGeom prst="rect">
            <a:avLst/>
          </a:prstGeom>
          <a:solidFill>
            <a:schemeClr val="accent1"/>
          </a:solidFill>
          <a:ln w="9525">
            <a:noFill/>
            <a:miter lim="800000"/>
            <a:headEnd/>
            <a:tailEnd/>
          </a:ln>
        </p:spPr>
      </p:pic>
      <p:sp>
        <p:nvSpPr>
          <p:cNvPr id="5" name="TextBox 4"/>
          <p:cNvSpPr txBox="1"/>
          <p:nvPr/>
        </p:nvSpPr>
        <p:spPr bwMode="auto">
          <a:xfrm>
            <a:off x="6827441" y="6400800"/>
            <a:ext cx="184665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91440" rIns="0" bIns="0" rtlCol="0">
            <a:spAutoFit/>
          </a:bodyPr>
          <a:lstStyle/>
          <a:p>
            <a:pPr algn="r"/>
            <a:r>
              <a:rPr kumimoji="1" lang="en-US" sz="1200" dirty="0" smtClean="0">
                <a:solidFill>
                  <a:schemeClr val="accent5"/>
                </a:solidFill>
                <a:latin typeface="Arial" panose="020B0604020202020204" pitchFamily="34" charset="0"/>
                <a:cs typeface="Arial" panose="020B0604020202020204" pitchFamily="34" charset="0"/>
              </a:rPr>
              <a:t>DESIGN EXAMPLE SLIDE</a:t>
            </a:r>
            <a:endParaRPr kumimoji="1" lang="en-US" sz="1200" dirty="0">
              <a:solidFill>
                <a:schemeClr val="accent5"/>
              </a:solidFill>
              <a:latin typeface="Arial" panose="020B0604020202020204" pitchFamily="34" charset="0"/>
              <a:cs typeface="Arial" panose="020B0604020202020204" pitchFamily="34" charset="0"/>
            </a:endParaRPr>
          </a:p>
        </p:txBody>
      </p:sp>
      <p:pic>
        <p:nvPicPr>
          <p:cNvPr id="6" name="Picture 5"/>
          <p:cNvPicPr>
            <a:picLocks noChangeAspect="1"/>
          </p:cNvPicPr>
          <p:nvPr/>
        </p:nvPicPr>
        <p:blipFill>
          <a:blip r:embed="rId6"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457263" y="6495800"/>
            <a:ext cx="264160" cy="264160"/>
          </a:xfrm>
          <a:prstGeom prst="rect">
            <a:avLst/>
          </a:prstGeom>
        </p:spPr>
      </p:pic>
    </p:spTree>
    <p:custDataLst>
      <p:tags r:id="rId1"/>
    </p:custDataLst>
    <p:extLst>
      <p:ext uri="{BB962C8B-B14F-4D97-AF65-F5344CB8AC3E}">
        <p14:creationId xmlns:p14="http://schemas.microsoft.com/office/powerpoint/2010/main" val="385934473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Site Coefficient (Short Period)</a:t>
            </a:r>
            <a:endParaRPr lang="en-US" dirty="0"/>
          </a:p>
        </p:txBody>
      </p:sp>
      <p:sp>
        <p:nvSpPr>
          <p:cNvPr id="3" name="Content Placeholder 2"/>
          <p:cNvSpPr>
            <a:spLocks noGrp="1"/>
          </p:cNvSpPr>
          <p:nvPr>
            <p:ph idx="1"/>
          </p:nvPr>
        </p:nvSpPr>
        <p:spPr/>
        <p:txBody>
          <a:bodyPr lIns="0" tIns="0" rIns="0" bIns="0"/>
          <a:lstStyle/>
          <a:p>
            <a:r>
              <a:rPr lang="en-US" i="1" dirty="0" smtClean="0">
                <a:solidFill>
                  <a:schemeClr val="bg2"/>
                </a:solidFill>
                <a:latin typeface="Georgia" panose="02040502050405020303" pitchFamily="18" charset="0"/>
              </a:rPr>
              <a:t>F</a:t>
            </a:r>
            <a:r>
              <a:rPr lang="en-US" i="1" baseline="-25000" dirty="0" smtClean="0">
                <a:solidFill>
                  <a:schemeClr val="bg2"/>
                </a:solidFill>
                <a:latin typeface="Georgia" panose="02040502050405020303" pitchFamily="18" charset="0"/>
              </a:rPr>
              <a:t>a</a:t>
            </a:r>
            <a:r>
              <a:rPr lang="en-US" dirty="0" smtClean="0">
                <a:solidFill>
                  <a:schemeClr val="bg2"/>
                </a:solidFill>
              </a:rPr>
              <a:t>: Short period site coefficient (at 0.2 second period)</a:t>
            </a:r>
          </a:p>
          <a:p>
            <a:r>
              <a:rPr lang="en-US" dirty="0" smtClean="0">
                <a:solidFill>
                  <a:schemeClr val="bg2"/>
                </a:solidFill>
              </a:rPr>
              <a:t>Found using IBC 2015 Table 1613.3.3(1)</a:t>
            </a:r>
          </a:p>
          <a:p>
            <a:pPr lvl="1"/>
            <a:r>
              <a:rPr lang="en-US" i="1" dirty="0" smtClean="0">
                <a:solidFill>
                  <a:schemeClr val="bg2"/>
                </a:solidFill>
                <a:latin typeface="Georgia" panose="02040502050405020303" pitchFamily="18" charset="0"/>
              </a:rPr>
              <a:t>F</a:t>
            </a:r>
            <a:r>
              <a:rPr lang="en-US" i="1" baseline="-25000" dirty="0" smtClean="0">
                <a:solidFill>
                  <a:schemeClr val="bg2"/>
                </a:solidFill>
                <a:latin typeface="Georgia" panose="02040502050405020303" pitchFamily="18" charset="0"/>
              </a:rPr>
              <a:t>a</a:t>
            </a:r>
            <a:r>
              <a:rPr lang="en-US" dirty="0" smtClean="0">
                <a:solidFill>
                  <a:schemeClr val="bg2"/>
                </a:solidFill>
              </a:rPr>
              <a:t> interpolated to </a:t>
            </a:r>
            <a:r>
              <a:rPr lang="en-US" dirty="0" smtClean="0">
                <a:solidFill>
                  <a:schemeClr val="bg2"/>
                </a:solidFill>
                <a:latin typeface="Georgia" panose="02040502050405020303" pitchFamily="18" charset="0"/>
              </a:rPr>
              <a:t>1.3</a:t>
            </a:r>
            <a:endParaRPr lang="en-US" dirty="0">
              <a:solidFill>
                <a:schemeClr val="bg2"/>
              </a:solidFill>
              <a:latin typeface="Georgia" panose="02040502050405020303" pitchFamily="18" charset="0"/>
            </a:endParaRPr>
          </a:p>
        </p:txBody>
      </p:sp>
      <p:graphicFrame>
        <p:nvGraphicFramePr>
          <p:cNvPr id="4" name="Group 78"/>
          <p:cNvGraphicFramePr>
            <a:graphicFrameLocks noGrp="1"/>
          </p:cNvGraphicFramePr>
          <p:nvPr>
            <p:extLst>
              <p:ext uri="{D42A27DB-BD31-4B8C-83A1-F6EECF244321}">
                <p14:modId xmlns:p14="http://schemas.microsoft.com/office/powerpoint/2010/main" val="3174406563"/>
              </p:ext>
            </p:extLst>
          </p:nvPr>
        </p:nvGraphicFramePr>
        <p:xfrm>
          <a:off x="454024" y="2938212"/>
          <a:ext cx="8232775" cy="2869513"/>
        </p:xfrm>
        <a:graphic>
          <a:graphicData uri="http://schemas.openxmlformats.org/drawingml/2006/table">
            <a:tbl>
              <a:tblPr/>
              <a:tblGrid>
                <a:gridCol w="945356">
                  <a:extLst>
                    <a:ext uri="{9D8B030D-6E8A-4147-A177-3AD203B41FA5}">
                      <a16:colId xmlns:a16="http://schemas.microsoft.com/office/drawing/2014/main" val="20000"/>
                    </a:ext>
                  </a:extLst>
                </a:gridCol>
                <a:gridCol w="1313193">
                  <a:extLst>
                    <a:ext uri="{9D8B030D-6E8A-4147-A177-3AD203B41FA5}">
                      <a16:colId xmlns:a16="http://schemas.microsoft.com/office/drawing/2014/main" val="20001"/>
                    </a:ext>
                  </a:extLst>
                </a:gridCol>
                <a:gridCol w="1457128">
                  <a:extLst>
                    <a:ext uri="{9D8B030D-6E8A-4147-A177-3AD203B41FA5}">
                      <a16:colId xmlns:a16="http://schemas.microsoft.com/office/drawing/2014/main" val="20002"/>
                    </a:ext>
                  </a:extLst>
                </a:gridCol>
                <a:gridCol w="1384271">
                  <a:extLst>
                    <a:ext uri="{9D8B030D-6E8A-4147-A177-3AD203B41FA5}">
                      <a16:colId xmlns:a16="http://schemas.microsoft.com/office/drawing/2014/main" val="20003"/>
                    </a:ext>
                  </a:extLst>
                </a:gridCol>
                <a:gridCol w="1531762">
                  <a:extLst>
                    <a:ext uri="{9D8B030D-6E8A-4147-A177-3AD203B41FA5}">
                      <a16:colId xmlns:a16="http://schemas.microsoft.com/office/drawing/2014/main" val="20004"/>
                    </a:ext>
                  </a:extLst>
                </a:gridCol>
                <a:gridCol w="1601065">
                  <a:extLst>
                    <a:ext uri="{9D8B030D-6E8A-4147-A177-3AD203B41FA5}">
                      <a16:colId xmlns:a16="http://schemas.microsoft.com/office/drawing/2014/main" val="20005"/>
                    </a:ext>
                  </a:extLst>
                </a:gridCol>
              </a:tblGrid>
              <a:tr h="341181">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rgbClr val="4D4D4D"/>
                          </a:solidFill>
                          <a:effectLst/>
                          <a:latin typeface="Georgia" panose="02040502050405020303" pitchFamily="18" charset="0"/>
                        </a:rPr>
                        <a:t>Site Class</a:t>
                      </a:r>
                    </a:p>
                  </a:txBody>
                  <a:tcPr marL="102354" marR="102354" marT="51177" marB="51177" horzOverflow="overflow">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5">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rgbClr val="4D4D4D"/>
                          </a:solidFill>
                          <a:effectLst/>
                          <a:latin typeface="Georgia" panose="02040502050405020303" pitchFamily="18" charset="0"/>
                        </a:rPr>
                        <a:t>Mapped Spectral Response Acceleration at Short Periods</a:t>
                      </a:r>
                    </a:p>
                  </a:txBody>
                  <a:tcPr marL="102354" marR="102354" marT="51177" marB="51177" horzOverflow="overflow">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369613">
                <a:tc vMerge="1">
                  <a:txBody>
                    <a:bodyPr/>
                    <a:lstStyle/>
                    <a:p>
                      <a:endParaRPr 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rgbClr val="4D4D4D"/>
                          </a:solidFill>
                          <a:effectLst/>
                          <a:latin typeface="Georgia" panose="02040502050405020303" pitchFamily="18" charset="0"/>
                        </a:rPr>
                        <a:t>S</a:t>
                      </a:r>
                      <a:r>
                        <a:rPr kumimoji="0" lang="en-US" sz="1600" b="0" i="0" u="none" strike="noStrike" cap="none" normalizeH="0" baseline="-25000" dirty="0" smtClean="0">
                          <a:ln>
                            <a:noFill/>
                          </a:ln>
                          <a:solidFill>
                            <a:srgbClr val="4D4D4D"/>
                          </a:solidFill>
                          <a:effectLst/>
                          <a:latin typeface="Georgia" panose="02040502050405020303" pitchFamily="18" charset="0"/>
                        </a:rPr>
                        <a:t>S</a:t>
                      </a:r>
                      <a:r>
                        <a:rPr kumimoji="0" lang="en-US" sz="1600" b="0" i="0" u="sng" strike="noStrike" cap="none" normalizeH="0" baseline="0" dirty="0" smtClean="0">
                          <a:ln>
                            <a:noFill/>
                          </a:ln>
                          <a:solidFill>
                            <a:srgbClr val="4D4D4D"/>
                          </a:solidFill>
                          <a:effectLst/>
                          <a:latin typeface="Georgia" panose="02040502050405020303" pitchFamily="18" charset="0"/>
                        </a:rPr>
                        <a:t>&gt;</a:t>
                      </a:r>
                      <a:r>
                        <a:rPr kumimoji="0" lang="en-US" sz="1600" b="0" i="0" u="none" strike="noStrike" cap="none" normalizeH="0" baseline="0" dirty="0" smtClean="0">
                          <a:ln>
                            <a:noFill/>
                          </a:ln>
                          <a:solidFill>
                            <a:srgbClr val="4D4D4D"/>
                          </a:solidFill>
                          <a:effectLst/>
                          <a:latin typeface="Georgia" panose="02040502050405020303" pitchFamily="18" charset="0"/>
                        </a:rPr>
                        <a:t>0.25</a:t>
                      </a:r>
                    </a:p>
                  </a:txBody>
                  <a:tcPr marL="102354" marR="102354" marT="51177" marB="5117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4D4D4D"/>
                          </a:solidFill>
                          <a:effectLst/>
                          <a:latin typeface="Georgia" panose="02040502050405020303" pitchFamily="18" charset="0"/>
                        </a:rPr>
                        <a:t>S</a:t>
                      </a:r>
                      <a:r>
                        <a:rPr kumimoji="0" lang="en-US" sz="1600" b="0" i="0" u="none" strike="noStrike" cap="none" normalizeH="0" baseline="-25000" smtClean="0">
                          <a:ln>
                            <a:noFill/>
                          </a:ln>
                          <a:solidFill>
                            <a:srgbClr val="4D4D4D"/>
                          </a:solidFill>
                          <a:effectLst/>
                          <a:latin typeface="Georgia" panose="02040502050405020303" pitchFamily="18" charset="0"/>
                        </a:rPr>
                        <a:t>S</a:t>
                      </a:r>
                      <a:r>
                        <a:rPr kumimoji="0" lang="en-US" sz="1600" b="0" i="0" u="none" strike="noStrike" cap="none" normalizeH="0" baseline="0" smtClean="0">
                          <a:ln>
                            <a:noFill/>
                          </a:ln>
                          <a:solidFill>
                            <a:srgbClr val="4D4D4D"/>
                          </a:solidFill>
                          <a:effectLst/>
                          <a:latin typeface="Georgia" panose="02040502050405020303" pitchFamily="18" charset="0"/>
                        </a:rPr>
                        <a:t>=0.50</a:t>
                      </a:r>
                    </a:p>
                  </a:txBody>
                  <a:tcPr marL="102354" marR="102354" marT="51177" marB="5117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4D4D4D"/>
                          </a:solidFill>
                          <a:effectLst/>
                          <a:latin typeface="Georgia" panose="02040502050405020303" pitchFamily="18" charset="0"/>
                        </a:rPr>
                        <a:t>S</a:t>
                      </a:r>
                      <a:r>
                        <a:rPr kumimoji="0" lang="en-US" sz="1600" b="0" i="0" u="none" strike="noStrike" cap="none" normalizeH="0" baseline="-25000" smtClean="0">
                          <a:ln>
                            <a:noFill/>
                          </a:ln>
                          <a:solidFill>
                            <a:srgbClr val="4D4D4D"/>
                          </a:solidFill>
                          <a:effectLst/>
                          <a:latin typeface="Georgia" panose="02040502050405020303" pitchFamily="18" charset="0"/>
                        </a:rPr>
                        <a:t>S</a:t>
                      </a:r>
                      <a:r>
                        <a:rPr kumimoji="0" lang="en-US" sz="1600" b="0" i="0" u="none" strike="noStrike" cap="none" normalizeH="0" baseline="0" smtClean="0">
                          <a:ln>
                            <a:noFill/>
                          </a:ln>
                          <a:solidFill>
                            <a:srgbClr val="4D4D4D"/>
                          </a:solidFill>
                          <a:effectLst/>
                          <a:latin typeface="Georgia" panose="02040502050405020303" pitchFamily="18" charset="0"/>
                        </a:rPr>
                        <a:t>=0.75</a:t>
                      </a:r>
                    </a:p>
                  </a:txBody>
                  <a:tcPr marL="102354" marR="102354" marT="51177" marB="5117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4D4D4D"/>
                          </a:solidFill>
                          <a:effectLst/>
                          <a:latin typeface="Georgia" panose="02040502050405020303" pitchFamily="18" charset="0"/>
                        </a:rPr>
                        <a:t>S</a:t>
                      </a:r>
                      <a:r>
                        <a:rPr kumimoji="0" lang="en-US" sz="1600" b="0" i="0" u="none" strike="noStrike" cap="none" normalizeH="0" baseline="-25000" smtClean="0">
                          <a:ln>
                            <a:noFill/>
                          </a:ln>
                          <a:solidFill>
                            <a:srgbClr val="4D4D4D"/>
                          </a:solidFill>
                          <a:effectLst/>
                          <a:latin typeface="Georgia" panose="02040502050405020303" pitchFamily="18" charset="0"/>
                        </a:rPr>
                        <a:t>S</a:t>
                      </a:r>
                      <a:r>
                        <a:rPr kumimoji="0" lang="en-US" sz="1600" b="0" i="0" u="none" strike="noStrike" cap="none" normalizeH="0" baseline="0" smtClean="0">
                          <a:ln>
                            <a:noFill/>
                          </a:ln>
                          <a:solidFill>
                            <a:srgbClr val="4D4D4D"/>
                          </a:solidFill>
                          <a:effectLst/>
                          <a:latin typeface="Georgia" panose="02040502050405020303" pitchFamily="18" charset="0"/>
                        </a:rPr>
                        <a:t>=1.00</a:t>
                      </a:r>
                    </a:p>
                  </a:txBody>
                  <a:tcPr marL="102354" marR="102354" marT="51177" marB="5117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4D4D4D"/>
                          </a:solidFill>
                          <a:effectLst/>
                          <a:latin typeface="Georgia" panose="02040502050405020303" pitchFamily="18" charset="0"/>
                        </a:rPr>
                        <a:t>S</a:t>
                      </a:r>
                      <a:r>
                        <a:rPr kumimoji="0" lang="en-US" sz="1600" b="0" i="0" u="none" strike="noStrike" cap="none" normalizeH="0" baseline="-25000" smtClean="0">
                          <a:ln>
                            <a:noFill/>
                          </a:ln>
                          <a:solidFill>
                            <a:srgbClr val="4D4D4D"/>
                          </a:solidFill>
                          <a:effectLst/>
                          <a:latin typeface="Georgia" panose="02040502050405020303" pitchFamily="18" charset="0"/>
                        </a:rPr>
                        <a:t>S</a:t>
                      </a:r>
                      <a:r>
                        <a:rPr kumimoji="0" lang="en-US" sz="1600" b="0" i="0" u="sng" strike="noStrike" cap="none" normalizeH="0" baseline="0" smtClean="0">
                          <a:ln>
                            <a:noFill/>
                          </a:ln>
                          <a:solidFill>
                            <a:srgbClr val="4D4D4D"/>
                          </a:solidFill>
                          <a:effectLst/>
                          <a:latin typeface="Georgia" panose="02040502050405020303" pitchFamily="18" charset="0"/>
                        </a:rPr>
                        <a:t>&gt;</a:t>
                      </a:r>
                      <a:r>
                        <a:rPr kumimoji="0" lang="en-US" sz="1600" b="0" i="0" u="none" strike="noStrike" cap="none" normalizeH="0" baseline="0" smtClean="0">
                          <a:ln>
                            <a:noFill/>
                          </a:ln>
                          <a:solidFill>
                            <a:srgbClr val="4D4D4D"/>
                          </a:solidFill>
                          <a:effectLst/>
                          <a:latin typeface="Georgia" panose="02040502050405020303" pitchFamily="18" charset="0"/>
                        </a:rPr>
                        <a:t>1.25</a:t>
                      </a:r>
                    </a:p>
                  </a:txBody>
                  <a:tcPr marL="102354" marR="102354" marT="51177" marB="51177" horzOverflow="overflow">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58951">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rgbClr val="4D4D4D"/>
                          </a:solidFill>
                          <a:effectLst/>
                          <a:latin typeface="Georgia" panose="02040502050405020303" pitchFamily="18" charset="0"/>
                        </a:rPr>
                        <a:t>A</a:t>
                      </a:r>
                    </a:p>
                  </a:txBody>
                  <a:tcPr marL="102354" marR="102354" marT="51177" marB="51177" horzOverflow="overflow">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rgbClr val="4D4D4D"/>
                          </a:solidFill>
                          <a:effectLst/>
                          <a:latin typeface="Georgia" panose="02040502050405020303" pitchFamily="18" charset="0"/>
                        </a:rPr>
                        <a:t>0.8</a:t>
                      </a:r>
                    </a:p>
                  </a:txBody>
                  <a:tcPr marL="102354" marR="102354" marT="51177" marB="5117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4D4D4D"/>
                          </a:solidFill>
                          <a:effectLst/>
                          <a:latin typeface="Georgia" panose="02040502050405020303" pitchFamily="18" charset="0"/>
                        </a:rPr>
                        <a:t>0.8</a:t>
                      </a:r>
                    </a:p>
                  </a:txBody>
                  <a:tcPr marL="102354" marR="102354" marT="51177" marB="5117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4D4D4D"/>
                          </a:solidFill>
                          <a:effectLst/>
                          <a:latin typeface="Georgia" panose="02040502050405020303" pitchFamily="18" charset="0"/>
                        </a:rPr>
                        <a:t>0.8</a:t>
                      </a:r>
                    </a:p>
                  </a:txBody>
                  <a:tcPr marL="102354" marR="102354" marT="51177" marB="5117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4D4D4D"/>
                          </a:solidFill>
                          <a:effectLst/>
                          <a:latin typeface="Georgia" panose="02040502050405020303" pitchFamily="18" charset="0"/>
                        </a:rPr>
                        <a:t>0.8</a:t>
                      </a:r>
                    </a:p>
                  </a:txBody>
                  <a:tcPr marL="102354" marR="102354" marT="51177" marB="5117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4D4D4D"/>
                          </a:solidFill>
                          <a:effectLst/>
                          <a:latin typeface="Georgia" panose="02040502050405020303" pitchFamily="18" charset="0"/>
                        </a:rPr>
                        <a:t>0.8</a:t>
                      </a:r>
                    </a:p>
                  </a:txBody>
                  <a:tcPr marL="102354" marR="102354" marT="51177" marB="51177" horzOverflow="overflow">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8951">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4D4D4D"/>
                          </a:solidFill>
                          <a:effectLst/>
                          <a:latin typeface="Georgia" panose="02040502050405020303" pitchFamily="18" charset="0"/>
                        </a:rPr>
                        <a:t>B</a:t>
                      </a:r>
                    </a:p>
                  </a:txBody>
                  <a:tcPr marL="102354" marR="102354" marT="51177" marB="51177" horzOverflow="overflow">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rgbClr val="4D4D4D"/>
                          </a:solidFill>
                          <a:effectLst/>
                          <a:latin typeface="Georgia" panose="02040502050405020303" pitchFamily="18" charset="0"/>
                        </a:rPr>
                        <a:t>1.0</a:t>
                      </a:r>
                    </a:p>
                  </a:txBody>
                  <a:tcPr marL="102354" marR="102354" marT="51177" marB="5117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rgbClr val="4D4D4D"/>
                          </a:solidFill>
                          <a:effectLst/>
                          <a:latin typeface="Georgia" panose="02040502050405020303" pitchFamily="18" charset="0"/>
                        </a:rPr>
                        <a:t>1.0</a:t>
                      </a:r>
                    </a:p>
                  </a:txBody>
                  <a:tcPr marL="102354" marR="102354" marT="51177" marB="5117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4D4D4D"/>
                          </a:solidFill>
                          <a:effectLst/>
                          <a:latin typeface="Georgia" panose="02040502050405020303" pitchFamily="18" charset="0"/>
                        </a:rPr>
                        <a:t>1.0</a:t>
                      </a:r>
                    </a:p>
                  </a:txBody>
                  <a:tcPr marL="102354" marR="102354" marT="51177" marB="5117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rgbClr val="4D4D4D"/>
                          </a:solidFill>
                          <a:effectLst/>
                          <a:latin typeface="Georgia" panose="02040502050405020303" pitchFamily="18" charset="0"/>
                        </a:rPr>
                        <a:t>1.0</a:t>
                      </a:r>
                    </a:p>
                  </a:txBody>
                  <a:tcPr marL="102354" marR="102354" marT="51177" marB="5117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4D4D4D"/>
                          </a:solidFill>
                          <a:effectLst/>
                          <a:latin typeface="Georgia" panose="02040502050405020303" pitchFamily="18" charset="0"/>
                        </a:rPr>
                        <a:t>1.0</a:t>
                      </a:r>
                    </a:p>
                  </a:txBody>
                  <a:tcPr marL="102354" marR="102354" marT="51177" marB="51177" horzOverflow="overflow">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58951">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4D4D4D"/>
                          </a:solidFill>
                          <a:effectLst/>
                          <a:latin typeface="Georgia" panose="02040502050405020303" pitchFamily="18" charset="0"/>
                        </a:rPr>
                        <a:t>C</a:t>
                      </a:r>
                    </a:p>
                  </a:txBody>
                  <a:tcPr marL="102354" marR="102354" marT="51177" marB="51177" horzOverflow="overflow">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4D4D4D"/>
                          </a:solidFill>
                          <a:effectLst/>
                          <a:latin typeface="Georgia" panose="02040502050405020303" pitchFamily="18" charset="0"/>
                        </a:rPr>
                        <a:t>1.2</a:t>
                      </a:r>
                    </a:p>
                  </a:txBody>
                  <a:tcPr marL="102354" marR="102354" marT="51177" marB="5117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rgbClr val="4D4D4D"/>
                          </a:solidFill>
                          <a:effectLst/>
                          <a:latin typeface="Georgia" panose="02040502050405020303" pitchFamily="18" charset="0"/>
                        </a:rPr>
                        <a:t>1.2</a:t>
                      </a:r>
                    </a:p>
                  </a:txBody>
                  <a:tcPr marL="102354" marR="102354" marT="51177" marB="5117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rgbClr val="4D4D4D"/>
                          </a:solidFill>
                          <a:effectLst/>
                          <a:latin typeface="Georgia" panose="02040502050405020303" pitchFamily="18" charset="0"/>
                        </a:rPr>
                        <a:t>1.1</a:t>
                      </a:r>
                    </a:p>
                  </a:txBody>
                  <a:tcPr marL="102354" marR="102354" marT="51177" marB="5117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rgbClr val="4D4D4D"/>
                          </a:solidFill>
                          <a:effectLst/>
                          <a:latin typeface="Georgia" panose="02040502050405020303" pitchFamily="18" charset="0"/>
                        </a:rPr>
                        <a:t>1.0</a:t>
                      </a:r>
                    </a:p>
                  </a:txBody>
                  <a:tcPr marL="102354" marR="102354" marT="51177" marB="5117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4D4D4D"/>
                          </a:solidFill>
                          <a:effectLst/>
                          <a:latin typeface="Georgia" panose="02040502050405020303" pitchFamily="18" charset="0"/>
                        </a:rPr>
                        <a:t>1.0</a:t>
                      </a:r>
                    </a:p>
                  </a:txBody>
                  <a:tcPr marL="102354" marR="102354" marT="51177" marB="51177" horzOverflow="overflow">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58951">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4D4D4D"/>
                          </a:solidFill>
                          <a:effectLst/>
                          <a:latin typeface="Georgia" panose="02040502050405020303" pitchFamily="18" charset="0"/>
                        </a:rPr>
                        <a:t>D</a:t>
                      </a:r>
                    </a:p>
                  </a:txBody>
                  <a:tcPr marL="102354" marR="102354" marT="51177" marB="51177" horzOverflow="overflow">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4D4D4D"/>
                          </a:solidFill>
                          <a:effectLst/>
                          <a:latin typeface="Georgia" panose="02040502050405020303" pitchFamily="18" charset="0"/>
                        </a:rPr>
                        <a:t>1.6</a:t>
                      </a:r>
                    </a:p>
                  </a:txBody>
                  <a:tcPr marL="102354" marR="102354" marT="51177" marB="5117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4D4D4D"/>
                          </a:solidFill>
                          <a:effectLst/>
                          <a:latin typeface="Georgia" panose="02040502050405020303" pitchFamily="18" charset="0"/>
                        </a:rPr>
                        <a:t>1.4</a:t>
                      </a:r>
                    </a:p>
                  </a:txBody>
                  <a:tcPr marL="102354" marR="102354" marT="51177" marB="5117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rgbClr val="4D4D4D"/>
                          </a:solidFill>
                          <a:effectLst/>
                          <a:latin typeface="Georgia" panose="02040502050405020303" pitchFamily="18" charset="0"/>
                        </a:rPr>
                        <a:t>1.2</a:t>
                      </a:r>
                    </a:p>
                  </a:txBody>
                  <a:tcPr marL="102354" marR="102354" marT="51177" marB="5117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rgbClr val="4D4D4D"/>
                          </a:solidFill>
                          <a:effectLst/>
                          <a:latin typeface="Georgia" panose="02040502050405020303" pitchFamily="18" charset="0"/>
                        </a:rPr>
                        <a:t>1.1</a:t>
                      </a:r>
                    </a:p>
                  </a:txBody>
                  <a:tcPr marL="102354" marR="102354" marT="51177" marB="5117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4D4D4D"/>
                          </a:solidFill>
                          <a:effectLst/>
                          <a:latin typeface="Georgia" panose="02040502050405020303" pitchFamily="18" charset="0"/>
                        </a:rPr>
                        <a:t>1.0</a:t>
                      </a:r>
                    </a:p>
                  </a:txBody>
                  <a:tcPr marL="102354" marR="102354" marT="51177" marB="51177" horzOverflow="overflow">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358951">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4D4D4D"/>
                          </a:solidFill>
                          <a:effectLst/>
                          <a:latin typeface="Georgia" panose="02040502050405020303" pitchFamily="18" charset="0"/>
                        </a:rPr>
                        <a:t>E</a:t>
                      </a:r>
                    </a:p>
                  </a:txBody>
                  <a:tcPr marL="102354" marR="102354" marT="51177" marB="51177" horzOverflow="overflow">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4D4D4D"/>
                          </a:solidFill>
                          <a:effectLst/>
                          <a:latin typeface="Georgia" panose="02040502050405020303" pitchFamily="18" charset="0"/>
                        </a:rPr>
                        <a:t>2.5</a:t>
                      </a:r>
                    </a:p>
                  </a:txBody>
                  <a:tcPr marL="102354" marR="102354" marT="51177" marB="5117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4D4D4D"/>
                          </a:solidFill>
                          <a:effectLst/>
                          <a:latin typeface="Georgia" panose="02040502050405020303" pitchFamily="18" charset="0"/>
                        </a:rPr>
                        <a:t>1.7</a:t>
                      </a:r>
                    </a:p>
                  </a:txBody>
                  <a:tcPr marL="102354" marR="102354" marT="51177" marB="5117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rgbClr val="4D4D4D"/>
                          </a:solidFill>
                          <a:effectLst/>
                          <a:latin typeface="Georgia" panose="02040502050405020303" pitchFamily="18" charset="0"/>
                        </a:rPr>
                        <a:t>1.2</a:t>
                      </a:r>
                    </a:p>
                  </a:txBody>
                  <a:tcPr marL="102354" marR="102354" marT="51177" marB="5117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rgbClr val="4D4D4D"/>
                          </a:solidFill>
                          <a:effectLst/>
                          <a:latin typeface="Georgia" panose="02040502050405020303" pitchFamily="18" charset="0"/>
                        </a:rPr>
                        <a:t>0.9</a:t>
                      </a:r>
                    </a:p>
                  </a:txBody>
                  <a:tcPr marL="102354" marR="102354" marT="51177" marB="5117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4D4D4D"/>
                          </a:solidFill>
                          <a:effectLst/>
                          <a:latin typeface="Georgia" panose="02040502050405020303" pitchFamily="18" charset="0"/>
                        </a:rPr>
                        <a:t>0.9</a:t>
                      </a:r>
                    </a:p>
                  </a:txBody>
                  <a:tcPr marL="102354" marR="102354" marT="51177" marB="51177" horzOverflow="overflow">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358951">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4D4D4D"/>
                          </a:solidFill>
                          <a:effectLst/>
                          <a:latin typeface="Georgia" panose="02040502050405020303" pitchFamily="18" charset="0"/>
                        </a:rPr>
                        <a:t>F</a:t>
                      </a:r>
                    </a:p>
                  </a:txBody>
                  <a:tcPr marL="102354" marR="102354" marT="51177" marB="51177" horzOverflow="overflow">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4D4D4D"/>
                          </a:solidFill>
                          <a:effectLst/>
                          <a:latin typeface="Georgia" panose="02040502050405020303" pitchFamily="18" charset="0"/>
                        </a:rPr>
                        <a:t>Note b</a:t>
                      </a:r>
                    </a:p>
                  </a:txBody>
                  <a:tcPr marL="102354" marR="102354" marT="51177" marB="5117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4D4D4D"/>
                          </a:solidFill>
                          <a:effectLst/>
                          <a:latin typeface="Georgia" panose="02040502050405020303" pitchFamily="18" charset="0"/>
                        </a:rPr>
                        <a:t>Note b</a:t>
                      </a:r>
                    </a:p>
                  </a:txBody>
                  <a:tcPr marL="102354" marR="102354" marT="51177" marB="5117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4D4D4D"/>
                          </a:solidFill>
                          <a:effectLst/>
                          <a:latin typeface="Georgia" panose="02040502050405020303" pitchFamily="18" charset="0"/>
                        </a:rPr>
                        <a:t>Note b</a:t>
                      </a:r>
                    </a:p>
                  </a:txBody>
                  <a:tcPr marL="102354" marR="102354" marT="51177" marB="5117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rgbClr val="4D4D4D"/>
                          </a:solidFill>
                          <a:effectLst/>
                          <a:latin typeface="Georgia" panose="02040502050405020303" pitchFamily="18" charset="0"/>
                        </a:rPr>
                        <a:t>Note b</a:t>
                      </a:r>
                    </a:p>
                  </a:txBody>
                  <a:tcPr marL="102354" marR="102354" marT="51177" marB="5117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rgbClr val="4D4D4D"/>
                          </a:solidFill>
                          <a:effectLst/>
                          <a:latin typeface="Georgia" panose="02040502050405020303" pitchFamily="18" charset="0"/>
                        </a:rPr>
                        <a:t>Note b</a:t>
                      </a:r>
                    </a:p>
                  </a:txBody>
                  <a:tcPr marL="102354" marR="102354" marT="51177" marB="51177" horzOverflow="overflow">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bl>
          </a:graphicData>
        </a:graphic>
      </p:graphicFrame>
      <p:sp>
        <p:nvSpPr>
          <p:cNvPr id="5" name="Rectangle 4"/>
          <p:cNvSpPr/>
          <p:nvPr/>
        </p:nvSpPr>
        <p:spPr>
          <a:xfrm>
            <a:off x="458788" y="4737100"/>
            <a:ext cx="938212" cy="355600"/>
          </a:xfrm>
          <a:prstGeom prst="rect">
            <a:avLst/>
          </a:prstGeom>
          <a:solidFill>
            <a:schemeClr val="accent6">
              <a:lumMod val="60000"/>
              <a:lumOff val="4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2719388" y="3289300"/>
            <a:ext cx="2830512" cy="355600"/>
          </a:xfrm>
          <a:prstGeom prst="rect">
            <a:avLst/>
          </a:prstGeom>
          <a:solidFill>
            <a:schemeClr val="accent6">
              <a:lumMod val="60000"/>
              <a:lumOff val="4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2732088" y="4737100"/>
            <a:ext cx="2830512" cy="355600"/>
          </a:xfrm>
          <a:prstGeom prst="rect">
            <a:avLst/>
          </a:prstGeom>
          <a:solidFill>
            <a:srgbClr val="92D05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bwMode="auto">
          <a:xfrm>
            <a:off x="6827441" y="6400800"/>
            <a:ext cx="184665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91440" rIns="0" bIns="0" rtlCol="0">
            <a:spAutoFit/>
          </a:bodyPr>
          <a:lstStyle/>
          <a:p>
            <a:pPr algn="r"/>
            <a:r>
              <a:rPr kumimoji="1" lang="en-US" sz="1200" dirty="0" smtClean="0">
                <a:solidFill>
                  <a:schemeClr val="accent5"/>
                </a:solidFill>
                <a:latin typeface="Arial" panose="020B0604020202020204" pitchFamily="34" charset="0"/>
                <a:cs typeface="Arial" panose="020B0604020202020204" pitchFamily="34" charset="0"/>
              </a:rPr>
              <a:t>DESIGN EXAMPLE SLIDE</a:t>
            </a:r>
            <a:endParaRPr kumimoji="1" lang="en-US" sz="1200" dirty="0">
              <a:solidFill>
                <a:schemeClr val="accent5"/>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29818568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1000"/>
                                        <p:tgtEl>
                                          <p:spTgt spid="5"/>
                                        </p:tgtEl>
                                      </p:cBhvr>
                                    </p:animEffect>
                                  </p:childTnLst>
                                </p:cTn>
                              </p:par>
                            </p:childTnLst>
                          </p:cTn>
                        </p:par>
                        <p:par>
                          <p:cTn id="8" fill="hold">
                            <p:stCondLst>
                              <p:cond delay="1000"/>
                            </p:stCondLst>
                            <p:childTnLst>
                              <p:par>
                                <p:cTn id="9" presetID="16" presetClass="entr" presetSubtype="21"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arn(inVertical)">
                                      <p:cBhvr>
                                        <p:cTn id="11" dur="1000"/>
                                        <p:tgtEl>
                                          <p:spTgt spid="6"/>
                                        </p:tgtEl>
                                      </p:cBhvr>
                                    </p:animEffect>
                                  </p:childTnLst>
                                </p:cTn>
                              </p:par>
                            </p:childTnLst>
                          </p:cTn>
                        </p:par>
                        <p:par>
                          <p:cTn id="12" fill="hold">
                            <p:stCondLst>
                              <p:cond delay="2000"/>
                            </p:stCondLst>
                            <p:childTnLst>
                              <p:par>
                                <p:cTn id="13" presetID="16" presetClass="entr" presetSubtype="21"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arn(inVertical)">
                                      <p:cBhvr>
                                        <p:cTn id="15" dur="1250"/>
                                        <p:tgtEl>
                                          <p:spTgt spid="7"/>
                                        </p:tgtEl>
                                      </p:cBhvr>
                                    </p:animEffect>
                                  </p:childTnLst>
                                </p:cTn>
                              </p:par>
                              <p:par>
                                <p:cTn id="16" presetID="10" presetClass="exit" presetSubtype="0" fill="hold" grpId="1" nodeType="withEffect">
                                  <p:stCondLst>
                                    <p:cond delay="0"/>
                                  </p:stCondLst>
                                  <p:childTnLst>
                                    <p:animEffect transition="out" filter="fade">
                                      <p:cBhvr>
                                        <p:cTn id="17" dur="3000"/>
                                        <p:tgtEl>
                                          <p:spTgt spid="5"/>
                                        </p:tgtEl>
                                      </p:cBhvr>
                                    </p:animEffect>
                                    <p:set>
                                      <p:cBhvr>
                                        <p:cTn id="18" dur="1" fill="hold">
                                          <p:stCondLst>
                                            <p:cond delay="2999"/>
                                          </p:stCondLst>
                                        </p:cTn>
                                        <p:tgtEl>
                                          <p:spTgt spid="5"/>
                                        </p:tgtEl>
                                        <p:attrNameLst>
                                          <p:attrName>style.visibility</p:attrName>
                                        </p:attrNameLst>
                                      </p:cBhvr>
                                      <p:to>
                                        <p:strVal val="hidden"/>
                                      </p:to>
                                    </p:set>
                                  </p:childTnLst>
                                </p:cTn>
                              </p:par>
                              <p:par>
                                <p:cTn id="19" presetID="10" presetClass="exit" presetSubtype="0" fill="hold" grpId="1" nodeType="withEffect">
                                  <p:stCondLst>
                                    <p:cond delay="0"/>
                                  </p:stCondLst>
                                  <p:childTnLst>
                                    <p:animEffect transition="out" filter="fade">
                                      <p:cBhvr>
                                        <p:cTn id="20" dur="3000"/>
                                        <p:tgtEl>
                                          <p:spTgt spid="6"/>
                                        </p:tgtEl>
                                      </p:cBhvr>
                                    </p:animEffect>
                                    <p:set>
                                      <p:cBhvr>
                                        <p:cTn id="21" dur="1" fill="hold">
                                          <p:stCondLst>
                                            <p:cond delay="29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animBg="1"/>
      <p:bldP spid="6" grpId="1" animBg="1"/>
      <p:bldP spid="7"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Group 75"/>
          <p:cNvGraphicFramePr>
            <a:graphicFrameLocks noGrp="1"/>
          </p:cNvGraphicFramePr>
          <p:nvPr>
            <p:extLst>
              <p:ext uri="{D42A27DB-BD31-4B8C-83A1-F6EECF244321}">
                <p14:modId xmlns:p14="http://schemas.microsoft.com/office/powerpoint/2010/main" val="3011145159"/>
              </p:ext>
            </p:extLst>
          </p:nvPr>
        </p:nvGraphicFramePr>
        <p:xfrm>
          <a:off x="447674" y="2933630"/>
          <a:ext cx="8259841" cy="2857569"/>
        </p:xfrm>
        <a:graphic>
          <a:graphicData uri="http://schemas.openxmlformats.org/drawingml/2006/table">
            <a:tbl>
              <a:tblPr/>
              <a:tblGrid>
                <a:gridCol w="948524">
                  <a:extLst>
                    <a:ext uri="{9D8B030D-6E8A-4147-A177-3AD203B41FA5}">
                      <a16:colId xmlns:a16="http://schemas.microsoft.com/office/drawing/2014/main" val="20000"/>
                    </a:ext>
                  </a:extLst>
                </a:gridCol>
                <a:gridCol w="1318288">
                  <a:extLst>
                    <a:ext uri="{9D8B030D-6E8A-4147-A177-3AD203B41FA5}">
                      <a16:colId xmlns:a16="http://schemas.microsoft.com/office/drawing/2014/main" val="20001"/>
                    </a:ext>
                  </a:extLst>
                </a:gridCol>
                <a:gridCol w="1461192">
                  <a:extLst>
                    <a:ext uri="{9D8B030D-6E8A-4147-A177-3AD203B41FA5}">
                      <a16:colId xmlns:a16="http://schemas.microsoft.com/office/drawing/2014/main" val="20002"/>
                    </a:ext>
                  </a:extLst>
                </a:gridCol>
                <a:gridCol w="1389740">
                  <a:extLst>
                    <a:ext uri="{9D8B030D-6E8A-4147-A177-3AD203B41FA5}">
                      <a16:colId xmlns:a16="http://schemas.microsoft.com/office/drawing/2014/main" val="20003"/>
                    </a:ext>
                  </a:extLst>
                </a:gridCol>
                <a:gridCol w="1534429">
                  <a:extLst>
                    <a:ext uri="{9D8B030D-6E8A-4147-A177-3AD203B41FA5}">
                      <a16:colId xmlns:a16="http://schemas.microsoft.com/office/drawing/2014/main" val="20004"/>
                    </a:ext>
                  </a:extLst>
                </a:gridCol>
                <a:gridCol w="1607668">
                  <a:extLst>
                    <a:ext uri="{9D8B030D-6E8A-4147-A177-3AD203B41FA5}">
                      <a16:colId xmlns:a16="http://schemas.microsoft.com/office/drawing/2014/main" val="20005"/>
                    </a:ext>
                  </a:extLst>
                </a:gridCol>
              </a:tblGrid>
              <a:tr h="387627">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rgbClr val="4D4D4D"/>
                          </a:solidFill>
                          <a:effectLst/>
                          <a:latin typeface="Georgia" panose="02040502050405020303" pitchFamily="18" charset="0"/>
                        </a:rPr>
                        <a:t>Site Class</a:t>
                      </a:r>
                    </a:p>
                  </a:txBody>
                  <a:tcPr marL="102890" marR="102890" marT="51446" marB="51446" horzOverflow="overflow">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5">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rgbClr val="4D4D4D"/>
                          </a:solidFill>
                          <a:effectLst/>
                          <a:latin typeface="Georgia" panose="02040502050405020303" pitchFamily="18" charset="0"/>
                        </a:rPr>
                        <a:t>Mapped Spectral Response Acceleration At 1 Sec. Period</a:t>
                      </a:r>
                    </a:p>
                  </a:txBody>
                  <a:tcPr marL="102890" marR="102890" marT="51446" marB="51446" horzOverflow="overflow">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347820">
                <a:tc vMerge="1">
                  <a:txBody>
                    <a:bodyPr/>
                    <a:lstStyle/>
                    <a:p>
                      <a:endParaRPr 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4D4D4D"/>
                          </a:solidFill>
                          <a:effectLst/>
                          <a:latin typeface="Georgia" panose="02040502050405020303" pitchFamily="18" charset="0"/>
                        </a:rPr>
                        <a:t>S</a:t>
                      </a:r>
                      <a:r>
                        <a:rPr kumimoji="0" lang="en-US" sz="1600" b="0" i="0" u="none" strike="noStrike" cap="none" normalizeH="0" baseline="-25000" smtClean="0">
                          <a:ln>
                            <a:noFill/>
                          </a:ln>
                          <a:solidFill>
                            <a:srgbClr val="4D4D4D"/>
                          </a:solidFill>
                          <a:effectLst/>
                          <a:latin typeface="Georgia" panose="02040502050405020303" pitchFamily="18" charset="0"/>
                        </a:rPr>
                        <a:t>1</a:t>
                      </a:r>
                      <a:r>
                        <a:rPr kumimoji="0" lang="en-US" sz="1600" b="0" i="0" u="sng" strike="noStrike" cap="none" normalizeH="0" baseline="0" smtClean="0">
                          <a:ln>
                            <a:noFill/>
                          </a:ln>
                          <a:solidFill>
                            <a:srgbClr val="4D4D4D"/>
                          </a:solidFill>
                          <a:effectLst/>
                          <a:latin typeface="Georgia" panose="02040502050405020303" pitchFamily="18" charset="0"/>
                        </a:rPr>
                        <a:t>&gt;</a:t>
                      </a:r>
                      <a:r>
                        <a:rPr kumimoji="0" lang="en-US" sz="1600" b="0" i="0" u="none" strike="noStrike" cap="none" normalizeH="0" baseline="0" smtClean="0">
                          <a:ln>
                            <a:noFill/>
                          </a:ln>
                          <a:solidFill>
                            <a:srgbClr val="4D4D4D"/>
                          </a:solidFill>
                          <a:effectLst/>
                          <a:latin typeface="Georgia" panose="02040502050405020303" pitchFamily="18" charset="0"/>
                        </a:rPr>
                        <a:t>0.1</a:t>
                      </a:r>
                    </a:p>
                  </a:txBody>
                  <a:tcPr marL="102890" marR="102890" marT="51446" marB="5144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rgbClr val="4D4D4D"/>
                          </a:solidFill>
                          <a:effectLst/>
                          <a:latin typeface="Georgia" panose="02040502050405020303" pitchFamily="18" charset="0"/>
                        </a:rPr>
                        <a:t>S</a:t>
                      </a:r>
                      <a:r>
                        <a:rPr kumimoji="0" lang="en-US" sz="1600" b="0" i="0" u="none" strike="noStrike" cap="none" normalizeH="0" baseline="-25000" dirty="0" smtClean="0">
                          <a:ln>
                            <a:noFill/>
                          </a:ln>
                          <a:solidFill>
                            <a:srgbClr val="4D4D4D"/>
                          </a:solidFill>
                          <a:effectLst/>
                          <a:latin typeface="Georgia" panose="02040502050405020303" pitchFamily="18" charset="0"/>
                        </a:rPr>
                        <a:t>1</a:t>
                      </a:r>
                      <a:r>
                        <a:rPr kumimoji="0" lang="en-US" sz="1600" b="0" i="0" u="none" strike="noStrike" cap="none" normalizeH="0" baseline="0" dirty="0" smtClean="0">
                          <a:ln>
                            <a:noFill/>
                          </a:ln>
                          <a:solidFill>
                            <a:srgbClr val="4D4D4D"/>
                          </a:solidFill>
                          <a:effectLst/>
                          <a:latin typeface="Georgia" panose="02040502050405020303" pitchFamily="18" charset="0"/>
                        </a:rPr>
                        <a:t>=0.2</a:t>
                      </a:r>
                    </a:p>
                  </a:txBody>
                  <a:tcPr marL="102890" marR="102890" marT="51446" marB="5144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rgbClr val="4D4D4D"/>
                          </a:solidFill>
                          <a:effectLst/>
                          <a:latin typeface="Georgia" panose="02040502050405020303" pitchFamily="18" charset="0"/>
                        </a:rPr>
                        <a:t>S</a:t>
                      </a:r>
                      <a:r>
                        <a:rPr kumimoji="0" lang="en-US" sz="1600" b="0" i="0" u="none" strike="noStrike" cap="none" normalizeH="0" baseline="-25000" dirty="0" smtClean="0">
                          <a:ln>
                            <a:noFill/>
                          </a:ln>
                          <a:solidFill>
                            <a:srgbClr val="4D4D4D"/>
                          </a:solidFill>
                          <a:effectLst/>
                          <a:latin typeface="Georgia" panose="02040502050405020303" pitchFamily="18" charset="0"/>
                        </a:rPr>
                        <a:t>1</a:t>
                      </a:r>
                      <a:r>
                        <a:rPr kumimoji="0" lang="en-US" sz="1600" b="0" i="0" u="none" strike="noStrike" cap="none" normalizeH="0" baseline="0" dirty="0" smtClean="0">
                          <a:ln>
                            <a:noFill/>
                          </a:ln>
                          <a:solidFill>
                            <a:srgbClr val="4D4D4D"/>
                          </a:solidFill>
                          <a:effectLst/>
                          <a:latin typeface="Georgia" panose="02040502050405020303" pitchFamily="18" charset="0"/>
                        </a:rPr>
                        <a:t>=0.3</a:t>
                      </a:r>
                    </a:p>
                  </a:txBody>
                  <a:tcPr marL="102890" marR="102890" marT="51446" marB="5144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4D4D4D"/>
                          </a:solidFill>
                          <a:effectLst/>
                          <a:latin typeface="Georgia" panose="02040502050405020303" pitchFamily="18" charset="0"/>
                        </a:rPr>
                        <a:t>S</a:t>
                      </a:r>
                      <a:r>
                        <a:rPr kumimoji="0" lang="en-US" sz="1600" b="0" i="0" u="none" strike="noStrike" cap="none" normalizeH="0" baseline="-25000" smtClean="0">
                          <a:ln>
                            <a:noFill/>
                          </a:ln>
                          <a:solidFill>
                            <a:srgbClr val="4D4D4D"/>
                          </a:solidFill>
                          <a:effectLst/>
                          <a:latin typeface="Georgia" panose="02040502050405020303" pitchFamily="18" charset="0"/>
                        </a:rPr>
                        <a:t>1</a:t>
                      </a:r>
                      <a:r>
                        <a:rPr kumimoji="0" lang="en-US" sz="1600" b="0" i="0" u="none" strike="noStrike" cap="none" normalizeH="0" baseline="0" smtClean="0">
                          <a:ln>
                            <a:noFill/>
                          </a:ln>
                          <a:solidFill>
                            <a:srgbClr val="4D4D4D"/>
                          </a:solidFill>
                          <a:effectLst/>
                          <a:latin typeface="Georgia" panose="02040502050405020303" pitchFamily="18" charset="0"/>
                        </a:rPr>
                        <a:t>=0.4</a:t>
                      </a:r>
                    </a:p>
                  </a:txBody>
                  <a:tcPr marL="102890" marR="102890" marT="51446" marB="5144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4D4D4D"/>
                          </a:solidFill>
                          <a:effectLst/>
                          <a:latin typeface="Georgia" panose="02040502050405020303" pitchFamily="18" charset="0"/>
                        </a:rPr>
                        <a:t>S</a:t>
                      </a:r>
                      <a:r>
                        <a:rPr kumimoji="0" lang="en-US" sz="1600" b="0" i="0" u="none" strike="noStrike" cap="none" normalizeH="0" baseline="-25000" smtClean="0">
                          <a:ln>
                            <a:noFill/>
                          </a:ln>
                          <a:solidFill>
                            <a:srgbClr val="4D4D4D"/>
                          </a:solidFill>
                          <a:effectLst/>
                          <a:latin typeface="Georgia" panose="02040502050405020303" pitchFamily="18" charset="0"/>
                        </a:rPr>
                        <a:t>1</a:t>
                      </a:r>
                      <a:r>
                        <a:rPr kumimoji="0" lang="en-US" sz="1600" b="0" i="0" u="sng" strike="noStrike" cap="none" normalizeH="0" baseline="0" smtClean="0">
                          <a:ln>
                            <a:noFill/>
                          </a:ln>
                          <a:solidFill>
                            <a:srgbClr val="4D4D4D"/>
                          </a:solidFill>
                          <a:effectLst/>
                          <a:latin typeface="Georgia" panose="02040502050405020303" pitchFamily="18" charset="0"/>
                        </a:rPr>
                        <a:t>&gt;</a:t>
                      </a:r>
                      <a:r>
                        <a:rPr kumimoji="0" lang="en-US" sz="1600" b="0" i="0" u="none" strike="noStrike" cap="none" normalizeH="0" baseline="0" smtClean="0">
                          <a:ln>
                            <a:noFill/>
                          </a:ln>
                          <a:solidFill>
                            <a:srgbClr val="4D4D4D"/>
                          </a:solidFill>
                          <a:effectLst/>
                          <a:latin typeface="Georgia" panose="02040502050405020303" pitchFamily="18" charset="0"/>
                        </a:rPr>
                        <a:t>0.5</a:t>
                      </a:r>
                    </a:p>
                  </a:txBody>
                  <a:tcPr marL="102890" marR="102890" marT="51446" marB="51446" horzOverflow="overflow">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53687">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4D4D4D"/>
                          </a:solidFill>
                          <a:effectLst/>
                          <a:latin typeface="Georgia" panose="02040502050405020303" pitchFamily="18" charset="0"/>
                        </a:rPr>
                        <a:t>A</a:t>
                      </a:r>
                    </a:p>
                  </a:txBody>
                  <a:tcPr marL="102890" marR="102890" marT="51446" marB="51446" horzOverflow="overflow">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4D4D4D"/>
                          </a:solidFill>
                          <a:effectLst/>
                          <a:latin typeface="Georgia" panose="02040502050405020303" pitchFamily="18" charset="0"/>
                        </a:rPr>
                        <a:t>0.8</a:t>
                      </a:r>
                    </a:p>
                  </a:txBody>
                  <a:tcPr marL="102890" marR="102890" marT="51446" marB="5144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4D4D4D"/>
                          </a:solidFill>
                          <a:effectLst/>
                          <a:latin typeface="Georgia" panose="02040502050405020303" pitchFamily="18" charset="0"/>
                        </a:rPr>
                        <a:t>0.8</a:t>
                      </a:r>
                    </a:p>
                  </a:txBody>
                  <a:tcPr marL="102890" marR="102890" marT="51446" marB="5144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4D4D4D"/>
                          </a:solidFill>
                          <a:effectLst/>
                          <a:latin typeface="Georgia" panose="02040502050405020303" pitchFamily="18" charset="0"/>
                        </a:rPr>
                        <a:t>0.8</a:t>
                      </a:r>
                    </a:p>
                  </a:txBody>
                  <a:tcPr marL="102890" marR="102890" marT="51446" marB="5144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4D4D4D"/>
                          </a:solidFill>
                          <a:effectLst/>
                          <a:latin typeface="Georgia" panose="02040502050405020303" pitchFamily="18" charset="0"/>
                        </a:rPr>
                        <a:t>0.8</a:t>
                      </a:r>
                    </a:p>
                  </a:txBody>
                  <a:tcPr marL="102890" marR="102890" marT="51446" marB="5144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4D4D4D"/>
                          </a:solidFill>
                          <a:effectLst/>
                          <a:latin typeface="Georgia" panose="02040502050405020303" pitchFamily="18" charset="0"/>
                        </a:rPr>
                        <a:t>0.8</a:t>
                      </a:r>
                    </a:p>
                  </a:txBody>
                  <a:tcPr marL="102890" marR="102890" marT="51446" marB="51446" horzOverflow="overflow">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3687">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4D4D4D"/>
                          </a:solidFill>
                          <a:effectLst/>
                          <a:latin typeface="Georgia" panose="02040502050405020303" pitchFamily="18" charset="0"/>
                        </a:rPr>
                        <a:t>B</a:t>
                      </a:r>
                    </a:p>
                  </a:txBody>
                  <a:tcPr marL="102890" marR="102890" marT="51446" marB="51446" horzOverflow="overflow">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4D4D4D"/>
                          </a:solidFill>
                          <a:effectLst/>
                          <a:latin typeface="Georgia" panose="02040502050405020303" pitchFamily="18" charset="0"/>
                        </a:rPr>
                        <a:t>1.0</a:t>
                      </a:r>
                    </a:p>
                  </a:txBody>
                  <a:tcPr marL="102890" marR="102890" marT="51446" marB="5144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4D4D4D"/>
                          </a:solidFill>
                          <a:effectLst/>
                          <a:latin typeface="Georgia" panose="02040502050405020303" pitchFamily="18" charset="0"/>
                        </a:rPr>
                        <a:t>1.0</a:t>
                      </a:r>
                    </a:p>
                  </a:txBody>
                  <a:tcPr marL="102890" marR="102890" marT="51446" marB="5144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4D4D4D"/>
                          </a:solidFill>
                          <a:effectLst/>
                          <a:latin typeface="Georgia" panose="02040502050405020303" pitchFamily="18" charset="0"/>
                        </a:rPr>
                        <a:t>1.0</a:t>
                      </a:r>
                    </a:p>
                  </a:txBody>
                  <a:tcPr marL="102890" marR="102890" marT="51446" marB="5144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4D4D4D"/>
                          </a:solidFill>
                          <a:effectLst/>
                          <a:latin typeface="Georgia" panose="02040502050405020303" pitchFamily="18" charset="0"/>
                        </a:rPr>
                        <a:t>1.0</a:t>
                      </a:r>
                    </a:p>
                  </a:txBody>
                  <a:tcPr marL="102890" marR="102890" marT="51446" marB="5144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4D4D4D"/>
                          </a:solidFill>
                          <a:effectLst/>
                          <a:latin typeface="Georgia" panose="02040502050405020303" pitchFamily="18" charset="0"/>
                        </a:rPr>
                        <a:t>1.0</a:t>
                      </a:r>
                    </a:p>
                  </a:txBody>
                  <a:tcPr marL="102890" marR="102890" marT="51446" marB="51446" horzOverflow="overflow">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53687">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4D4D4D"/>
                          </a:solidFill>
                          <a:effectLst/>
                          <a:latin typeface="Georgia" panose="02040502050405020303" pitchFamily="18" charset="0"/>
                        </a:rPr>
                        <a:t>C</a:t>
                      </a:r>
                    </a:p>
                  </a:txBody>
                  <a:tcPr marL="102890" marR="102890" marT="51446" marB="51446" horzOverflow="overflow">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4D4D4D"/>
                          </a:solidFill>
                          <a:effectLst/>
                          <a:latin typeface="Georgia" panose="02040502050405020303" pitchFamily="18" charset="0"/>
                        </a:rPr>
                        <a:t>1.7</a:t>
                      </a:r>
                    </a:p>
                  </a:txBody>
                  <a:tcPr marL="102890" marR="102890" marT="51446" marB="5144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4D4D4D"/>
                          </a:solidFill>
                          <a:effectLst/>
                          <a:latin typeface="Georgia" panose="02040502050405020303" pitchFamily="18" charset="0"/>
                        </a:rPr>
                        <a:t>1.6</a:t>
                      </a:r>
                    </a:p>
                  </a:txBody>
                  <a:tcPr marL="102890" marR="102890" marT="51446" marB="5144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4D4D4D"/>
                          </a:solidFill>
                          <a:effectLst/>
                          <a:latin typeface="Georgia" panose="02040502050405020303" pitchFamily="18" charset="0"/>
                        </a:rPr>
                        <a:t>1.5</a:t>
                      </a:r>
                    </a:p>
                  </a:txBody>
                  <a:tcPr marL="102890" marR="102890" marT="51446" marB="5144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4D4D4D"/>
                          </a:solidFill>
                          <a:effectLst/>
                          <a:latin typeface="Georgia" panose="02040502050405020303" pitchFamily="18" charset="0"/>
                        </a:rPr>
                        <a:t>1.4</a:t>
                      </a:r>
                    </a:p>
                  </a:txBody>
                  <a:tcPr marL="102890" marR="102890" marT="51446" marB="5144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4D4D4D"/>
                          </a:solidFill>
                          <a:effectLst/>
                          <a:latin typeface="Georgia" panose="02040502050405020303" pitchFamily="18" charset="0"/>
                        </a:rPr>
                        <a:t>1.3</a:t>
                      </a:r>
                    </a:p>
                  </a:txBody>
                  <a:tcPr marL="102890" marR="102890" marT="51446" marB="51446" horzOverflow="overflow">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53687">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4D4D4D"/>
                          </a:solidFill>
                          <a:effectLst/>
                          <a:latin typeface="Georgia" panose="02040502050405020303" pitchFamily="18" charset="0"/>
                        </a:rPr>
                        <a:t>D</a:t>
                      </a:r>
                    </a:p>
                  </a:txBody>
                  <a:tcPr marL="102890" marR="102890" marT="51446" marB="51446" horzOverflow="overflow">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4D4D4D"/>
                          </a:solidFill>
                          <a:effectLst/>
                          <a:latin typeface="Georgia" panose="02040502050405020303" pitchFamily="18" charset="0"/>
                        </a:rPr>
                        <a:t>2.4</a:t>
                      </a:r>
                    </a:p>
                  </a:txBody>
                  <a:tcPr marL="102890" marR="102890" marT="51446" marB="5144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4D4D4D"/>
                          </a:solidFill>
                          <a:effectLst/>
                          <a:latin typeface="Georgia" panose="02040502050405020303" pitchFamily="18" charset="0"/>
                        </a:rPr>
                        <a:t>2.0</a:t>
                      </a:r>
                    </a:p>
                  </a:txBody>
                  <a:tcPr marL="102890" marR="102890" marT="51446" marB="5144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4D4D4D"/>
                          </a:solidFill>
                          <a:effectLst/>
                          <a:latin typeface="Georgia" panose="02040502050405020303" pitchFamily="18" charset="0"/>
                        </a:rPr>
                        <a:t>1.8</a:t>
                      </a:r>
                    </a:p>
                  </a:txBody>
                  <a:tcPr marL="102890" marR="102890" marT="51446" marB="5144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4D4D4D"/>
                          </a:solidFill>
                          <a:effectLst/>
                          <a:latin typeface="Georgia" panose="02040502050405020303" pitchFamily="18" charset="0"/>
                        </a:rPr>
                        <a:t>1.6</a:t>
                      </a:r>
                    </a:p>
                  </a:txBody>
                  <a:tcPr marL="102890" marR="102890" marT="51446" marB="5144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4D4D4D"/>
                          </a:solidFill>
                          <a:effectLst/>
                          <a:latin typeface="Georgia" panose="02040502050405020303" pitchFamily="18" charset="0"/>
                        </a:rPr>
                        <a:t>1.5</a:t>
                      </a:r>
                    </a:p>
                  </a:txBody>
                  <a:tcPr marL="102890" marR="102890" marT="51446" marB="51446" horzOverflow="overflow">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353687">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4D4D4D"/>
                          </a:solidFill>
                          <a:effectLst/>
                          <a:latin typeface="Georgia" panose="02040502050405020303" pitchFamily="18" charset="0"/>
                        </a:rPr>
                        <a:t>E</a:t>
                      </a:r>
                    </a:p>
                  </a:txBody>
                  <a:tcPr marL="102890" marR="102890" marT="51446" marB="51446" horzOverflow="overflow">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4D4D4D"/>
                          </a:solidFill>
                          <a:effectLst/>
                          <a:latin typeface="Georgia" panose="02040502050405020303" pitchFamily="18" charset="0"/>
                        </a:rPr>
                        <a:t>3.5</a:t>
                      </a:r>
                    </a:p>
                  </a:txBody>
                  <a:tcPr marL="102890" marR="102890" marT="51446" marB="5144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4D4D4D"/>
                          </a:solidFill>
                          <a:effectLst/>
                          <a:latin typeface="Georgia" panose="02040502050405020303" pitchFamily="18" charset="0"/>
                        </a:rPr>
                        <a:t>3.2</a:t>
                      </a:r>
                    </a:p>
                  </a:txBody>
                  <a:tcPr marL="102890" marR="102890" marT="51446" marB="5144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4D4D4D"/>
                          </a:solidFill>
                          <a:effectLst/>
                          <a:latin typeface="Georgia" panose="02040502050405020303" pitchFamily="18" charset="0"/>
                        </a:rPr>
                        <a:t>2.8</a:t>
                      </a:r>
                    </a:p>
                  </a:txBody>
                  <a:tcPr marL="102890" marR="102890" marT="51446" marB="5144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4D4D4D"/>
                          </a:solidFill>
                          <a:effectLst/>
                          <a:latin typeface="Georgia" panose="02040502050405020303" pitchFamily="18" charset="0"/>
                        </a:rPr>
                        <a:t>2.4</a:t>
                      </a:r>
                    </a:p>
                  </a:txBody>
                  <a:tcPr marL="102890" marR="102890" marT="51446" marB="5144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4D4D4D"/>
                          </a:solidFill>
                          <a:effectLst/>
                          <a:latin typeface="Georgia" panose="02040502050405020303" pitchFamily="18" charset="0"/>
                        </a:rPr>
                        <a:t>2.4</a:t>
                      </a:r>
                    </a:p>
                  </a:txBody>
                  <a:tcPr marL="102890" marR="102890" marT="51446" marB="51446" horzOverflow="overflow">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353687">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rgbClr val="4D4D4D"/>
                          </a:solidFill>
                          <a:effectLst/>
                          <a:latin typeface="Georgia" panose="02040502050405020303" pitchFamily="18" charset="0"/>
                        </a:rPr>
                        <a:t>F</a:t>
                      </a:r>
                    </a:p>
                  </a:txBody>
                  <a:tcPr marL="102890" marR="102890" marT="51446" marB="51446" horzOverflow="overflow">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4D4D4D"/>
                          </a:solidFill>
                          <a:effectLst/>
                          <a:latin typeface="Georgia" panose="02040502050405020303" pitchFamily="18" charset="0"/>
                        </a:rPr>
                        <a:t>Note b</a:t>
                      </a:r>
                    </a:p>
                  </a:txBody>
                  <a:tcPr marL="102890" marR="102890" marT="51446" marB="5144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4D4D4D"/>
                          </a:solidFill>
                          <a:effectLst/>
                          <a:latin typeface="Georgia" panose="02040502050405020303" pitchFamily="18" charset="0"/>
                        </a:rPr>
                        <a:t>Note b</a:t>
                      </a:r>
                    </a:p>
                  </a:txBody>
                  <a:tcPr marL="102890" marR="102890" marT="51446" marB="5144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4D4D4D"/>
                          </a:solidFill>
                          <a:effectLst/>
                          <a:latin typeface="Georgia" panose="02040502050405020303" pitchFamily="18" charset="0"/>
                        </a:rPr>
                        <a:t>Note b</a:t>
                      </a:r>
                    </a:p>
                  </a:txBody>
                  <a:tcPr marL="102890" marR="102890" marT="51446" marB="5144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rgbClr val="4D4D4D"/>
                          </a:solidFill>
                          <a:effectLst/>
                          <a:latin typeface="Georgia" panose="02040502050405020303" pitchFamily="18" charset="0"/>
                        </a:rPr>
                        <a:t>Note b</a:t>
                      </a:r>
                    </a:p>
                  </a:txBody>
                  <a:tcPr marL="102890" marR="102890" marT="51446" marB="5144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rgbClr val="4D4D4D"/>
                          </a:solidFill>
                          <a:effectLst/>
                          <a:latin typeface="Georgia" panose="02040502050405020303" pitchFamily="18" charset="0"/>
                        </a:rPr>
                        <a:t>Note b</a:t>
                      </a:r>
                    </a:p>
                  </a:txBody>
                  <a:tcPr marL="102890" marR="102890" marT="51446" marB="51446" horzOverflow="overflow">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bl>
          </a:graphicData>
        </a:graphic>
      </p:graphicFrame>
      <p:sp>
        <p:nvSpPr>
          <p:cNvPr id="2" name="Title 1"/>
          <p:cNvSpPr>
            <a:spLocks noGrp="1"/>
          </p:cNvSpPr>
          <p:nvPr>
            <p:ph type="title"/>
          </p:nvPr>
        </p:nvSpPr>
        <p:spPr/>
        <p:txBody>
          <a:bodyPr/>
          <a:lstStyle/>
          <a:p>
            <a:r>
              <a:rPr lang="en-US" dirty="0" smtClean="0"/>
              <a:t>Site Coefficient (1 Second Period)</a:t>
            </a:r>
            <a:endParaRPr lang="en-US" dirty="0"/>
          </a:p>
        </p:txBody>
      </p:sp>
      <p:sp>
        <p:nvSpPr>
          <p:cNvPr id="3" name="Content Placeholder 2"/>
          <p:cNvSpPr>
            <a:spLocks noGrp="1"/>
          </p:cNvSpPr>
          <p:nvPr>
            <p:ph idx="1"/>
          </p:nvPr>
        </p:nvSpPr>
        <p:spPr/>
        <p:txBody>
          <a:bodyPr lIns="0" tIns="0" rIns="0" bIns="0"/>
          <a:lstStyle/>
          <a:p>
            <a:r>
              <a:rPr lang="en-US" i="1" dirty="0" smtClean="0">
                <a:solidFill>
                  <a:schemeClr val="bg2"/>
                </a:solidFill>
                <a:latin typeface="Georgia" panose="02040502050405020303" pitchFamily="18" charset="0"/>
              </a:rPr>
              <a:t>F</a:t>
            </a:r>
            <a:r>
              <a:rPr lang="en-US" i="1" baseline="-25000" dirty="0" smtClean="0">
                <a:solidFill>
                  <a:schemeClr val="bg2"/>
                </a:solidFill>
                <a:latin typeface="Georgia" panose="02040502050405020303" pitchFamily="18" charset="0"/>
              </a:rPr>
              <a:t>V</a:t>
            </a:r>
            <a:r>
              <a:rPr lang="en-US" dirty="0" smtClean="0">
                <a:solidFill>
                  <a:schemeClr val="bg2"/>
                </a:solidFill>
              </a:rPr>
              <a:t>: Short period site coefficient (at 0.2 second period)</a:t>
            </a:r>
          </a:p>
          <a:p>
            <a:r>
              <a:rPr lang="en-US" dirty="0" smtClean="0">
                <a:solidFill>
                  <a:schemeClr val="bg2"/>
                </a:solidFill>
              </a:rPr>
              <a:t>Found using IBC 2015 Table 1613.3.3(1)</a:t>
            </a:r>
          </a:p>
          <a:p>
            <a:pPr lvl="1"/>
            <a:r>
              <a:rPr lang="en-US" i="1" dirty="0" smtClean="0">
                <a:solidFill>
                  <a:schemeClr val="bg2"/>
                </a:solidFill>
                <a:latin typeface="Georgia" panose="02040502050405020303" pitchFamily="18" charset="0"/>
              </a:rPr>
              <a:t>F</a:t>
            </a:r>
            <a:r>
              <a:rPr lang="en-US" i="1" baseline="-25000" dirty="0" smtClean="0">
                <a:solidFill>
                  <a:schemeClr val="bg2"/>
                </a:solidFill>
                <a:latin typeface="Georgia" panose="02040502050405020303" pitchFamily="18" charset="0"/>
              </a:rPr>
              <a:t>V</a:t>
            </a:r>
            <a:r>
              <a:rPr lang="en-US" dirty="0" smtClean="0">
                <a:solidFill>
                  <a:schemeClr val="bg2"/>
                </a:solidFill>
              </a:rPr>
              <a:t> interpolated to </a:t>
            </a:r>
            <a:r>
              <a:rPr lang="en-US" dirty="0" smtClean="0">
                <a:solidFill>
                  <a:schemeClr val="bg2"/>
                </a:solidFill>
                <a:latin typeface="Georgia" panose="02040502050405020303" pitchFamily="18" charset="0"/>
              </a:rPr>
              <a:t>1.9</a:t>
            </a:r>
            <a:endParaRPr lang="en-US" dirty="0">
              <a:solidFill>
                <a:schemeClr val="bg2"/>
              </a:solidFill>
              <a:latin typeface="Georgia" panose="02040502050405020303" pitchFamily="18" charset="0"/>
            </a:endParaRPr>
          </a:p>
        </p:txBody>
      </p:sp>
      <p:sp>
        <p:nvSpPr>
          <p:cNvPr id="5" name="Rectangle 4"/>
          <p:cNvSpPr/>
          <p:nvPr/>
        </p:nvSpPr>
        <p:spPr>
          <a:xfrm>
            <a:off x="458788" y="4737100"/>
            <a:ext cx="938212" cy="355600"/>
          </a:xfrm>
          <a:prstGeom prst="rect">
            <a:avLst/>
          </a:prstGeom>
          <a:solidFill>
            <a:schemeClr val="accent6">
              <a:lumMod val="60000"/>
              <a:lumOff val="4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2719388" y="3314700"/>
            <a:ext cx="2830512" cy="355600"/>
          </a:xfrm>
          <a:prstGeom prst="rect">
            <a:avLst/>
          </a:prstGeom>
          <a:solidFill>
            <a:schemeClr val="accent6">
              <a:lumMod val="60000"/>
              <a:lumOff val="4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2732088" y="4737100"/>
            <a:ext cx="2830512" cy="355600"/>
          </a:xfrm>
          <a:prstGeom prst="rect">
            <a:avLst/>
          </a:prstGeom>
          <a:solidFill>
            <a:srgbClr val="92D05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bwMode="auto">
          <a:xfrm>
            <a:off x="6827441" y="6400800"/>
            <a:ext cx="184665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91440" rIns="0" bIns="0" rtlCol="0">
            <a:spAutoFit/>
          </a:bodyPr>
          <a:lstStyle/>
          <a:p>
            <a:pPr algn="r"/>
            <a:r>
              <a:rPr kumimoji="1" lang="en-US" sz="1200" dirty="0" smtClean="0">
                <a:solidFill>
                  <a:schemeClr val="accent5"/>
                </a:solidFill>
                <a:latin typeface="Arial" panose="020B0604020202020204" pitchFamily="34" charset="0"/>
                <a:cs typeface="Arial" panose="020B0604020202020204" pitchFamily="34" charset="0"/>
              </a:rPr>
              <a:t>DESIGN EXAMPLE SLIDE</a:t>
            </a:r>
            <a:endParaRPr kumimoji="1" lang="en-US" sz="1200" dirty="0">
              <a:solidFill>
                <a:schemeClr val="accent5"/>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16022389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1000"/>
                                        <p:tgtEl>
                                          <p:spTgt spid="5"/>
                                        </p:tgtEl>
                                      </p:cBhvr>
                                    </p:animEffect>
                                  </p:childTnLst>
                                </p:cTn>
                              </p:par>
                            </p:childTnLst>
                          </p:cTn>
                        </p:par>
                        <p:par>
                          <p:cTn id="8" fill="hold">
                            <p:stCondLst>
                              <p:cond delay="1000"/>
                            </p:stCondLst>
                            <p:childTnLst>
                              <p:par>
                                <p:cTn id="9" presetID="16" presetClass="entr" presetSubtype="21"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arn(inVertical)">
                                      <p:cBhvr>
                                        <p:cTn id="11" dur="1000"/>
                                        <p:tgtEl>
                                          <p:spTgt spid="6"/>
                                        </p:tgtEl>
                                      </p:cBhvr>
                                    </p:animEffect>
                                  </p:childTnLst>
                                </p:cTn>
                              </p:par>
                            </p:childTnLst>
                          </p:cTn>
                        </p:par>
                        <p:par>
                          <p:cTn id="12" fill="hold">
                            <p:stCondLst>
                              <p:cond delay="2000"/>
                            </p:stCondLst>
                            <p:childTnLst>
                              <p:par>
                                <p:cTn id="13" presetID="16" presetClass="entr" presetSubtype="21"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arn(inVertical)">
                                      <p:cBhvr>
                                        <p:cTn id="15" dur="1250"/>
                                        <p:tgtEl>
                                          <p:spTgt spid="7"/>
                                        </p:tgtEl>
                                      </p:cBhvr>
                                    </p:animEffect>
                                  </p:childTnLst>
                                </p:cTn>
                              </p:par>
                              <p:par>
                                <p:cTn id="16" presetID="10" presetClass="exit" presetSubtype="0" fill="hold" grpId="1" nodeType="withEffect">
                                  <p:stCondLst>
                                    <p:cond delay="0"/>
                                  </p:stCondLst>
                                  <p:childTnLst>
                                    <p:animEffect transition="out" filter="fade">
                                      <p:cBhvr>
                                        <p:cTn id="17" dur="3000"/>
                                        <p:tgtEl>
                                          <p:spTgt spid="5"/>
                                        </p:tgtEl>
                                      </p:cBhvr>
                                    </p:animEffect>
                                    <p:set>
                                      <p:cBhvr>
                                        <p:cTn id="18" dur="1" fill="hold">
                                          <p:stCondLst>
                                            <p:cond delay="2999"/>
                                          </p:stCondLst>
                                        </p:cTn>
                                        <p:tgtEl>
                                          <p:spTgt spid="5"/>
                                        </p:tgtEl>
                                        <p:attrNameLst>
                                          <p:attrName>style.visibility</p:attrName>
                                        </p:attrNameLst>
                                      </p:cBhvr>
                                      <p:to>
                                        <p:strVal val="hidden"/>
                                      </p:to>
                                    </p:set>
                                  </p:childTnLst>
                                </p:cTn>
                              </p:par>
                              <p:par>
                                <p:cTn id="19" presetID="10" presetClass="exit" presetSubtype="0" fill="hold" grpId="1" nodeType="withEffect">
                                  <p:stCondLst>
                                    <p:cond delay="0"/>
                                  </p:stCondLst>
                                  <p:childTnLst>
                                    <p:animEffect transition="out" filter="fade">
                                      <p:cBhvr>
                                        <p:cTn id="20" dur="3000"/>
                                        <p:tgtEl>
                                          <p:spTgt spid="6"/>
                                        </p:tgtEl>
                                      </p:cBhvr>
                                    </p:animEffect>
                                    <p:set>
                                      <p:cBhvr>
                                        <p:cTn id="21" dur="1" fill="hold">
                                          <p:stCondLst>
                                            <p:cond delay="29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animBg="1"/>
      <p:bldP spid="6" grpId="1" animBg="1"/>
      <p:bldP spid="7"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Site Adjusted Spectral Response Acceleration</a:t>
            </a:r>
            <a:endParaRPr lang="en-US" dirty="0"/>
          </a:p>
        </p:txBody>
      </p:sp>
      <p:graphicFrame>
        <p:nvGraphicFramePr>
          <p:cNvPr id="14" name="Diagram 13"/>
          <p:cNvGraphicFramePr/>
          <p:nvPr>
            <p:extLst>
              <p:ext uri="{D42A27DB-BD31-4B8C-83A1-F6EECF244321}">
                <p14:modId xmlns:p14="http://schemas.microsoft.com/office/powerpoint/2010/main" val="3756326349"/>
              </p:ext>
            </p:extLst>
          </p:nvPr>
        </p:nvGraphicFramePr>
        <p:xfrm>
          <a:off x="458788" y="1409699"/>
          <a:ext cx="8228012" cy="347821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mc:AlternateContent xmlns:mc="http://schemas.openxmlformats.org/markup-compatibility/2006" xmlns:a14="http://schemas.microsoft.com/office/drawing/2010/main">
        <mc:Choice Requires="a14">
          <p:sp>
            <p:nvSpPr>
              <p:cNvPr id="8" name="TextBox 7"/>
              <p:cNvSpPr txBox="1"/>
              <p:nvPr/>
            </p:nvSpPr>
            <p:spPr bwMode="auto">
              <a:xfrm>
                <a:off x="1160917" y="2674620"/>
                <a:ext cx="2567091" cy="584763"/>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a14:m>
                  <m:oMathPara xmlns:m="http://schemas.openxmlformats.org/officeDocument/2006/math">
                    <m:oMathParaPr>
                      <m:jc m:val="centerGroup"/>
                    </m:oMathParaPr>
                    <m:oMath xmlns:m="http://schemas.openxmlformats.org/officeDocument/2006/math">
                      <m:sSub>
                        <m:sSubPr>
                          <m:ctrlPr>
                            <a:rPr kumimoji="1" lang="en-US" sz="3200" b="0" i="1" smtClean="0">
                              <a:solidFill>
                                <a:srgbClr val="000000"/>
                              </a:solidFill>
                              <a:latin typeface="Cambria Math" panose="02040503050406030204" pitchFamily="18" charset="0"/>
                            </a:rPr>
                          </m:ctrlPr>
                        </m:sSubPr>
                        <m:e>
                          <m:r>
                            <a:rPr kumimoji="1" lang="en-US" sz="3200" b="0" i="1" smtClean="0">
                              <a:solidFill>
                                <a:srgbClr val="000000"/>
                              </a:solidFill>
                              <a:latin typeface="Cambria Math"/>
                            </a:rPr>
                            <m:t>𝑆</m:t>
                          </m:r>
                        </m:e>
                        <m:sub>
                          <m:r>
                            <a:rPr kumimoji="1" lang="en-US" sz="3200" b="0" i="1" smtClean="0">
                              <a:solidFill>
                                <a:srgbClr val="000000"/>
                              </a:solidFill>
                              <a:latin typeface="Cambria Math"/>
                            </a:rPr>
                            <m:t>𝑀𝑆</m:t>
                          </m:r>
                        </m:sub>
                      </m:sSub>
                      <m:r>
                        <a:rPr kumimoji="1" lang="en-US" sz="3200" b="0" i="1" smtClean="0">
                          <a:solidFill>
                            <a:srgbClr val="000000"/>
                          </a:solidFill>
                          <a:latin typeface="Cambria Math"/>
                          <a:ea typeface="Cambria Math"/>
                        </a:rPr>
                        <m:t>=</m:t>
                      </m:r>
                      <m:sSub>
                        <m:sSubPr>
                          <m:ctrlPr>
                            <a:rPr kumimoji="1" lang="en-US" sz="3200" b="0" i="1" smtClean="0">
                              <a:solidFill>
                                <a:srgbClr val="000000"/>
                              </a:solidFill>
                              <a:latin typeface="Cambria Math" panose="02040503050406030204" pitchFamily="18" charset="0"/>
                              <a:ea typeface="Cambria Math"/>
                            </a:rPr>
                          </m:ctrlPr>
                        </m:sSubPr>
                        <m:e>
                          <m:r>
                            <a:rPr kumimoji="1" lang="en-US" sz="3200" b="0" i="1" smtClean="0">
                              <a:solidFill>
                                <a:srgbClr val="000000"/>
                              </a:solidFill>
                              <a:latin typeface="Cambria Math"/>
                              <a:ea typeface="Cambria Math"/>
                            </a:rPr>
                            <m:t>𝐹</m:t>
                          </m:r>
                        </m:e>
                        <m:sub>
                          <m:r>
                            <a:rPr kumimoji="1" lang="en-US" sz="3200" b="0" i="1" smtClean="0">
                              <a:solidFill>
                                <a:srgbClr val="000000"/>
                              </a:solidFill>
                              <a:latin typeface="Cambria Math"/>
                              <a:ea typeface="Cambria Math"/>
                            </a:rPr>
                            <m:t>𝑎</m:t>
                          </m:r>
                        </m:sub>
                      </m:sSub>
                      <m:r>
                        <a:rPr kumimoji="1" lang="en-US" sz="3200" b="0" i="1" smtClean="0">
                          <a:solidFill>
                            <a:srgbClr val="000000"/>
                          </a:solidFill>
                          <a:latin typeface="Cambria Math"/>
                          <a:ea typeface="Cambria Math"/>
                        </a:rPr>
                        <m:t>(</m:t>
                      </m:r>
                      <m:sSub>
                        <m:sSubPr>
                          <m:ctrlPr>
                            <a:rPr kumimoji="1" lang="en-US" sz="3200" b="0" i="1" smtClean="0">
                              <a:solidFill>
                                <a:srgbClr val="000000"/>
                              </a:solidFill>
                              <a:latin typeface="Cambria Math" panose="02040503050406030204" pitchFamily="18" charset="0"/>
                              <a:ea typeface="Cambria Math"/>
                            </a:rPr>
                          </m:ctrlPr>
                        </m:sSubPr>
                        <m:e>
                          <m:r>
                            <a:rPr kumimoji="1" lang="en-US" sz="3200" b="0" i="1" smtClean="0">
                              <a:solidFill>
                                <a:srgbClr val="000000"/>
                              </a:solidFill>
                              <a:latin typeface="Cambria Math"/>
                              <a:ea typeface="Cambria Math"/>
                            </a:rPr>
                            <m:t>𝑆</m:t>
                          </m:r>
                        </m:e>
                        <m:sub>
                          <m:r>
                            <a:rPr kumimoji="1" lang="en-US" sz="3200" b="0" i="1" smtClean="0">
                              <a:solidFill>
                                <a:srgbClr val="000000"/>
                              </a:solidFill>
                              <a:latin typeface="Cambria Math"/>
                              <a:ea typeface="Cambria Math"/>
                            </a:rPr>
                            <m:t>𝑆</m:t>
                          </m:r>
                        </m:sub>
                      </m:sSub>
                      <m:r>
                        <a:rPr kumimoji="1" lang="en-US" sz="3200" b="0" i="1" smtClean="0">
                          <a:solidFill>
                            <a:srgbClr val="000000"/>
                          </a:solidFill>
                          <a:latin typeface="Cambria Math"/>
                          <a:ea typeface="Cambria Math"/>
                        </a:rPr>
                        <m:t>)</m:t>
                      </m:r>
                    </m:oMath>
                  </m:oMathPara>
                </a14:m>
                <a:endParaRPr kumimoji="1" lang="en-US" sz="3200" dirty="0">
                  <a:solidFill>
                    <a:srgbClr val="000000"/>
                  </a:solidFill>
                  <a:latin typeface="Georgia" panose="02040502050405020303" pitchFamily="18" charset="0"/>
                </a:endParaRPr>
              </a:p>
            </p:txBody>
          </p:sp>
        </mc:Choice>
        <mc:Fallback xmlns="">
          <p:sp>
            <p:nvSpPr>
              <p:cNvPr id="8" name="TextBox 7"/>
              <p:cNvSpPr txBox="1">
                <a:spLocks noRot="1" noChangeAspect="1" noMove="1" noResize="1" noEditPoints="1" noAdjustHandles="1" noChangeArrowheads="1" noChangeShapeType="1" noTextEdit="1"/>
              </p:cNvSpPr>
              <p:nvPr/>
            </p:nvSpPr>
            <p:spPr bwMode="auto">
              <a:xfrm>
                <a:off x="1160917" y="2674620"/>
                <a:ext cx="2567091" cy="584763"/>
              </a:xfrm>
              <a:prstGeom prst="rect">
                <a:avLst/>
              </a:prstGeom>
              <a:blipFill rotWithShape="1">
                <a:blip r:embed="rId9"/>
                <a:stretch>
                  <a:fillRect/>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TextBox 8"/>
              <p:cNvSpPr txBox="1"/>
              <p:nvPr/>
            </p:nvSpPr>
            <p:spPr bwMode="auto">
              <a:xfrm>
                <a:off x="5413489" y="2674619"/>
                <a:ext cx="2556319" cy="584763"/>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a14:m>
                  <m:oMathPara xmlns:m="http://schemas.openxmlformats.org/officeDocument/2006/math">
                    <m:oMathParaPr>
                      <m:jc m:val="centerGroup"/>
                    </m:oMathParaPr>
                    <m:oMath xmlns:m="http://schemas.openxmlformats.org/officeDocument/2006/math">
                      <m:sSub>
                        <m:sSubPr>
                          <m:ctrlPr>
                            <a:rPr kumimoji="1" lang="en-US" sz="3200" b="0" i="1" smtClean="0">
                              <a:solidFill>
                                <a:srgbClr val="000000"/>
                              </a:solidFill>
                              <a:latin typeface="Cambria Math" panose="02040503050406030204" pitchFamily="18" charset="0"/>
                            </a:rPr>
                          </m:ctrlPr>
                        </m:sSubPr>
                        <m:e>
                          <m:r>
                            <a:rPr kumimoji="1" lang="en-US" sz="3200" b="0" i="1" smtClean="0">
                              <a:solidFill>
                                <a:srgbClr val="000000"/>
                              </a:solidFill>
                              <a:latin typeface="Cambria Math"/>
                            </a:rPr>
                            <m:t>𝑆</m:t>
                          </m:r>
                        </m:e>
                        <m:sub>
                          <m:r>
                            <a:rPr kumimoji="1" lang="en-US" sz="3200" b="0" i="1" smtClean="0">
                              <a:solidFill>
                                <a:srgbClr val="000000"/>
                              </a:solidFill>
                              <a:latin typeface="Cambria Math"/>
                            </a:rPr>
                            <m:t>𝑀</m:t>
                          </m:r>
                          <m:r>
                            <a:rPr kumimoji="1" lang="en-US" sz="3200" b="0" i="1" smtClean="0">
                              <a:solidFill>
                                <a:srgbClr val="000000"/>
                              </a:solidFill>
                              <a:latin typeface="Cambria Math"/>
                            </a:rPr>
                            <m:t>1</m:t>
                          </m:r>
                        </m:sub>
                      </m:sSub>
                      <m:r>
                        <a:rPr kumimoji="1" lang="en-US" sz="3200" b="0" i="1" smtClean="0">
                          <a:solidFill>
                            <a:srgbClr val="000000"/>
                          </a:solidFill>
                          <a:latin typeface="Cambria Math"/>
                          <a:ea typeface="Cambria Math"/>
                        </a:rPr>
                        <m:t>=</m:t>
                      </m:r>
                      <m:sSub>
                        <m:sSubPr>
                          <m:ctrlPr>
                            <a:rPr kumimoji="1" lang="en-US" sz="3200" b="0" i="1" smtClean="0">
                              <a:solidFill>
                                <a:srgbClr val="000000"/>
                              </a:solidFill>
                              <a:latin typeface="Cambria Math" panose="02040503050406030204" pitchFamily="18" charset="0"/>
                              <a:ea typeface="Cambria Math"/>
                            </a:rPr>
                          </m:ctrlPr>
                        </m:sSubPr>
                        <m:e>
                          <m:r>
                            <a:rPr kumimoji="1" lang="en-US" sz="3200" b="0" i="1" smtClean="0">
                              <a:solidFill>
                                <a:srgbClr val="000000"/>
                              </a:solidFill>
                              <a:latin typeface="Cambria Math"/>
                              <a:ea typeface="Cambria Math"/>
                            </a:rPr>
                            <m:t>𝐹</m:t>
                          </m:r>
                        </m:e>
                        <m:sub>
                          <m:r>
                            <a:rPr kumimoji="1" lang="en-US" sz="3200" b="0" i="1" smtClean="0">
                              <a:solidFill>
                                <a:srgbClr val="000000"/>
                              </a:solidFill>
                              <a:latin typeface="Cambria Math"/>
                              <a:ea typeface="Cambria Math"/>
                            </a:rPr>
                            <m:t>𝑣</m:t>
                          </m:r>
                        </m:sub>
                      </m:sSub>
                      <m:r>
                        <a:rPr kumimoji="1" lang="en-US" sz="3200" b="0" i="1" smtClean="0">
                          <a:solidFill>
                            <a:srgbClr val="000000"/>
                          </a:solidFill>
                          <a:latin typeface="Cambria Math"/>
                          <a:ea typeface="Cambria Math"/>
                        </a:rPr>
                        <m:t>(</m:t>
                      </m:r>
                      <m:sSub>
                        <m:sSubPr>
                          <m:ctrlPr>
                            <a:rPr kumimoji="1" lang="en-US" sz="3200" b="0" i="1" smtClean="0">
                              <a:solidFill>
                                <a:srgbClr val="000000"/>
                              </a:solidFill>
                              <a:latin typeface="Cambria Math" panose="02040503050406030204" pitchFamily="18" charset="0"/>
                              <a:ea typeface="Cambria Math"/>
                            </a:rPr>
                          </m:ctrlPr>
                        </m:sSubPr>
                        <m:e>
                          <m:r>
                            <a:rPr kumimoji="1" lang="en-US" sz="3200" b="0" i="1" smtClean="0">
                              <a:solidFill>
                                <a:srgbClr val="000000"/>
                              </a:solidFill>
                              <a:latin typeface="Cambria Math"/>
                              <a:ea typeface="Cambria Math"/>
                            </a:rPr>
                            <m:t>𝑆</m:t>
                          </m:r>
                        </m:e>
                        <m:sub>
                          <m:r>
                            <a:rPr kumimoji="1" lang="en-US" sz="3200" b="0" i="1" smtClean="0">
                              <a:solidFill>
                                <a:srgbClr val="000000"/>
                              </a:solidFill>
                              <a:latin typeface="Cambria Math"/>
                              <a:ea typeface="Cambria Math"/>
                            </a:rPr>
                            <m:t>1</m:t>
                          </m:r>
                        </m:sub>
                      </m:sSub>
                      <m:r>
                        <a:rPr kumimoji="1" lang="en-US" sz="3200" b="0" i="1" smtClean="0">
                          <a:solidFill>
                            <a:srgbClr val="000000"/>
                          </a:solidFill>
                          <a:latin typeface="Cambria Math"/>
                          <a:ea typeface="Cambria Math"/>
                        </a:rPr>
                        <m:t>)</m:t>
                      </m:r>
                    </m:oMath>
                  </m:oMathPara>
                </a14:m>
                <a:endParaRPr kumimoji="1" lang="en-US" sz="3200" dirty="0">
                  <a:solidFill>
                    <a:srgbClr val="000000"/>
                  </a:solidFill>
                  <a:latin typeface="Georgia" panose="02040502050405020303" pitchFamily="18" charset="0"/>
                </a:endParaRPr>
              </a:p>
            </p:txBody>
          </p:sp>
        </mc:Choice>
        <mc:Fallback xmlns="">
          <p:sp>
            <p:nvSpPr>
              <p:cNvPr id="9" name="TextBox 8"/>
              <p:cNvSpPr txBox="1">
                <a:spLocks noRot="1" noChangeAspect="1" noMove="1" noResize="1" noEditPoints="1" noAdjustHandles="1" noChangeArrowheads="1" noChangeShapeType="1" noTextEdit="1"/>
              </p:cNvSpPr>
              <p:nvPr/>
            </p:nvSpPr>
            <p:spPr bwMode="auto">
              <a:xfrm>
                <a:off x="5413489" y="2674619"/>
                <a:ext cx="2556319" cy="584763"/>
              </a:xfrm>
              <a:prstGeom prst="rect">
                <a:avLst/>
              </a:prstGeom>
              <a:blipFill rotWithShape="1">
                <a:blip r:embed="rId10"/>
                <a:stretch>
                  <a:fillRect/>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 name="TextBox 9"/>
              <p:cNvSpPr txBox="1"/>
              <p:nvPr/>
            </p:nvSpPr>
            <p:spPr bwMode="auto">
              <a:xfrm>
                <a:off x="685113" y="5368619"/>
                <a:ext cx="3518698" cy="461653"/>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a14:m>
                  <m:oMathPara xmlns:m="http://schemas.openxmlformats.org/officeDocument/2006/math">
                    <m:oMathParaPr>
                      <m:jc m:val="centerGroup"/>
                    </m:oMathParaPr>
                    <m:oMath xmlns:m="http://schemas.openxmlformats.org/officeDocument/2006/math">
                      <m:sSub>
                        <m:sSubPr>
                          <m:ctrlPr>
                            <a:rPr kumimoji="1" lang="en-US" sz="2400" b="0" i="1" smtClean="0">
                              <a:solidFill>
                                <a:srgbClr val="000000"/>
                              </a:solidFill>
                              <a:latin typeface="Cambria Math" panose="02040503050406030204" pitchFamily="18" charset="0"/>
                            </a:rPr>
                          </m:ctrlPr>
                        </m:sSubPr>
                        <m:e>
                          <m:r>
                            <a:rPr kumimoji="1" lang="en-US" sz="2400" b="0" i="1" smtClean="0">
                              <a:solidFill>
                                <a:srgbClr val="000000"/>
                              </a:solidFill>
                              <a:latin typeface="Cambria Math"/>
                            </a:rPr>
                            <m:t>𝑆</m:t>
                          </m:r>
                        </m:e>
                        <m:sub>
                          <m:r>
                            <a:rPr kumimoji="1" lang="en-US" sz="2400" b="0" i="1" smtClean="0">
                              <a:solidFill>
                                <a:srgbClr val="000000"/>
                              </a:solidFill>
                              <a:latin typeface="Cambria Math"/>
                            </a:rPr>
                            <m:t>𝑀𝑆</m:t>
                          </m:r>
                        </m:sub>
                      </m:sSub>
                      <m:r>
                        <a:rPr kumimoji="1" lang="en-US" sz="2400" b="0" i="1" smtClean="0">
                          <a:solidFill>
                            <a:srgbClr val="000000"/>
                          </a:solidFill>
                          <a:latin typeface="Cambria Math"/>
                          <a:ea typeface="Cambria Math"/>
                        </a:rPr>
                        <m:t>=1.3</m:t>
                      </m:r>
                      <m:d>
                        <m:dPr>
                          <m:ctrlPr>
                            <a:rPr kumimoji="1" lang="en-US" sz="2400" b="0" i="1" smtClean="0">
                              <a:solidFill>
                                <a:srgbClr val="000000"/>
                              </a:solidFill>
                              <a:latin typeface="Cambria Math" panose="02040503050406030204" pitchFamily="18" charset="0"/>
                              <a:ea typeface="Cambria Math"/>
                            </a:rPr>
                          </m:ctrlPr>
                        </m:dPr>
                        <m:e>
                          <m:r>
                            <a:rPr kumimoji="1" lang="en-US" sz="2400" b="0" i="1" smtClean="0">
                              <a:solidFill>
                                <a:srgbClr val="000000"/>
                              </a:solidFill>
                              <a:latin typeface="Cambria Math"/>
                              <a:ea typeface="Cambria Math"/>
                            </a:rPr>
                            <m:t>0.53</m:t>
                          </m:r>
                        </m:e>
                      </m:d>
                      <m:r>
                        <a:rPr kumimoji="1" lang="en-US" sz="2400" b="0" i="1" smtClean="0">
                          <a:solidFill>
                            <a:srgbClr val="000000"/>
                          </a:solidFill>
                          <a:latin typeface="Cambria Math"/>
                          <a:ea typeface="Cambria Math"/>
                        </a:rPr>
                        <m:t>=0.689</m:t>
                      </m:r>
                    </m:oMath>
                  </m:oMathPara>
                </a14:m>
                <a:endParaRPr kumimoji="1" lang="en-US" sz="2400" dirty="0">
                  <a:solidFill>
                    <a:srgbClr val="000000"/>
                  </a:solidFill>
                  <a:latin typeface="Georgia" panose="02040502050405020303" pitchFamily="18" charset="0"/>
                </a:endParaRPr>
              </a:p>
            </p:txBody>
          </p:sp>
        </mc:Choice>
        <mc:Fallback xmlns="">
          <p:sp>
            <p:nvSpPr>
              <p:cNvPr id="10" name="TextBox 9"/>
              <p:cNvSpPr txBox="1">
                <a:spLocks noRot="1" noChangeAspect="1" noMove="1" noResize="1" noEditPoints="1" noAdjustHandles="1" noChangeArrowheads="1" noChangeShapeType="1" noTextEdit="1"/>
              </p:cNvSpPr>
              <p:nvPr/>
            </p:nvSpPr>
            <p:spPr bwMode="auto">
              <a:xfrm>
                <a:off x="685113" y="5368619"/>
                <a:ext cx="3518698" cy="461653"/>
              </a:xfrm>
              <a:prstGeom prst="rect">
                <a:avLst/>
              </a:prstGeom>
              <a:blipFill rotWithShape="1">
                <a:blip r:embed="rId11"/>
                <a:stretch>
                  <a:fillRect b="-4000"/>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1" name="TextBox 10"/>
              <p:cNvSpPr txBox="1"/>
              <p:nvPr/>
            </p:nvSpPr>
            <p:spPr bwMode="auto">
              <a:xfrm>
                <a:off x="4978562" y="5368619"/>
                <a:ext cx="3426172" cy="461653"/>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a14:m>
                  <m:oMath xmlns:m="http://schemas.openxmlformats.org/officeDocument/2006/math">
                    <m:sSub>
                      <m:sSubPr>
                        <m:ctrlPr>
                          <a:rPr kumimoji="1" lang="en-US" sz="2400" b="0" i="1" smtClean="0">
                            <a:solidFill>
                              <a:srgbClr val="000000"/>
                            </a:solidFill>
                            <a:latin typeface="Cambria Math" panose="02040503050406030204" pitchFamily="18" charset="0"/>
                          </a:rPr>
                        </m:ctrlPr>
                      </m:sSubPr>
                      <m:e>
                        <m:r>
                          <a:rPr kumimoji="1" lang="en-US" sz="2400" b="0" i="1" smtClean="0">
                            <a:solidFill>
                              <a:srgbClr val="000000"/>
                            </a:solidFill>
                            <a:latin typeface="Cambria Math"/>
                          </a:rPr>
                          <m:t>𝑆</m:t>
                        </m:r>
                      </m:e>
                      <m:sub>
                        <m:r>
                          <a:rPr kumimoji="1" lang="en-US" sz="2400" b="0" i="1" smtClean="0">
                            <a:solidFill>
                              <a:srgbClr val="000000"/>
                            </a:solidFill>
                            <a:latin typeface="Cambria Math"/>
                          </a:rPr>
                          <m:t>𝑀</m:t>
                        </m:r>
                        <m:r>
                          <a:rPr kumimoji="1" lang="en-US" sz="2400" b="0" i="1" smtClean="0">
                            <a:solidFill>
                              <a:srgbClr val="000000"/>
                            </a:solidFill>
                            <a:latin typeface="Cambria Math"/>
                          </a:rPr>
                          <m:t>1</m:t>
                        </m:r>
                      </m:sub>
                    </m:sSub>
                    <m:r>
                      <a:rPr kumimoji="1" lang="en-US" sz="2400" b="0" i="1" smtClean="0">
                        <a:solidFill>
                          <a:srgbClr val="000000"/>
                        </a:solidFill>
                        <a:latin typeface="Cambria Math"/>
                        <a:ea typeface="Cambria Math"/>
                      </a:rPr>
                      <m:t>=1.9</m:t>
                    </m:r>
                    <m:d>
                      <m:dPr>
                        <m:ctrlPr>
                          <a:rPr kumimoji="1" lang="en-US" sz="2400" b="0" i="1" smtClean="0">
                            <a:solidFill>
                              <a:srgbClr val="000000"/>
                            </a:solidFill>
                            <a:latin typeface="Cambria Math" panose="02040503050406030204" pitchFamily="18" charset="0"/>
                            <a:ea typeface="Cambria Math"/>
                          </a:rPr>
                        </m:ctrlPr>
                      </m:dPr>
                      <m:e>
                        <m:r>
                          <a:rPr kumimoji="1" lang="en-US" sz="2400" b="0" i="1" smtClean="0">
                            <a:solidFill>
                              <a:srgbClr val="000000"/>
                            </a:solidFill>
                            <a:latin typeface="Cambria Math"/>
                            <a:ea typeface="Cambria Math"/>
                          </a:rPr>
                          <m:t>0.25</m:t>
                        </m:r>
                      </m:e>
                    </m:d>
                    <m:r>
                      <a:rPr kumimoji="1" lang="en-US" sz="2400" b="0" i="1" smtClean="0">
                        <a:solidFill>
                          <a:srgbClr val="000000"/>
                        </a:solidFill>
                        <a:latin typeface="Cambria Math"/>
                        <a:ea typeface="Cambria Math"/>
                      </a:rPr>
                      <m:t>=0.</m:t>
                    </m:r>
                  </m:oMath>
                </a14:m>
                <a:r>
                  <a:rPr kumimoji="1" lang="en-US" sz="2400" dirty="0" smtClean="0">
                    <a:solidFill>
                      <a:srgbClr val="000000"/>
                    </a:solidFill>
                    <a:latin typeface="Georgia" panose="02040502050405020303" pitchFamily="18" charset="0"/>
                  </a:rPr>
                  <a:t>475</a:t>
                </a:r>
                <a:endParaRPr kumimoji="1" lang="en-US" sz="2400" dirty="0">
                  <a:solidFill>
                    <a:srgbClr val="000000"/>
                  </a:solidFill>
                  <a:latin typeface="Georgia" panose="02040502050405020303" pitchFamily="18" charset="0"/>
                </a:endParaRPr>
              </a:p>
            </p:txBody>
          </p:sp>
        </mc:Choice>
        <mc:Fallback xmlns="">
          <p:sp>
            <p:nvSpPr>
              <p:cNvPr id="11" name="TextBox 10"/>
              <p:cNvSpPr txBox="1">
                <a:spLocks noRot="1" noChangeAspect="1" noMove="1" noResize="1" noEditPoints="1" noAdjustHandles="1" noChangeArrowheads="1" noChangeShapeType="1" noTextEdit="1"/>
              </p:cNvSpPr>
              <p:nvPr/>
            </p:nvSpPr>
            <p:spPr bwMode="auto">
              <a:xfrm>
                <a:off x="4978562" y="5368619"/>
                <a:ext cx="3426172" cy="461653"/>
              </a:xfrm>
              <a:prstGeom prst="rect">
                <a:avLst/>
              </a:prstGeom>
              <a:blipFill rotWithShape="1">
                <a:blip r:embed="rId12"/>
                <a:stretch>
                  <a:fillRect t="-10667" r="-2669" b="-30667"/>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p:sp>
        <p:nvSpPr>
          <p:cNvPr id="12" name="TextBox 11"/>
          <p:cNvSpPr txBox="1"/>
          <p:nvPr/>
        </p:nvSpPr>
        <p:spPr bwMode="auto">
          <a:xfrm>
            <a:off x="6827441" y="6400800"/>
            <a:ext cx="184665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91440" rIns="0" bIns="0" rtlCol="0">
            <a:spAutoFit/>
          </a:bodyPr>
          <a:lstStyle/>
          <a:p>
            <a:pPr algn="r"/>
            <a:r>
              <a:rPr kumimoji="1" lang="en-US" sz="1200" dirty="0" smtClean="0">
                <a:solidFill>
                  <a:schemeClr val="accent5"/>
                </a:solidFill>
                <a:latin typeface="Arial" panose="020B0604020202020204" pitchFamily="34" charset="0"/>
                <a:cs typeface="Arial" panose="020B0604020202020204" pitchFamily="34" charset="0"/>
              </a:rPr>
              <a:t>DESIGN EXAMPLE SLIDE</a:t>
            </a:r>
            <a:endParaRPr kumimoji="1" lang="en-US" sz="1200" dirty="0">
              <a:solidFill>
                <a:schemeClr val="accent5"/>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221097516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Design Spectral Response Acceleration</a:t>
            </a:r>
            <a:endParaRPr lang="en-US" dirty="0"/>
          </a:p>
        </p:txBody>
      </p:sp>
      <p:graphicFrame>
        <p:nvGraphicFramePr>
          <p:cNvPr id="14" name="Diagram 13"/>
          <p:cNvGraphicFramePr/>
          <p:nvPr>
            <p:extLst>
              <p:ext uri="{D42A27DB-BD31-4B8C-83A1-F6EECF244321}">
                <p14:modId xmlns:p14="http://schemas.microsoft.com/office/powerpoint/2010/main" val="4149047472"/>
              </p:ext>
            </p:extLst>
          </p:nvPr>
        </p:nvGraphicFramePr>
        <p:xfrm>
          <a:off x="458788" y="1409699"/>
          <a:ext cx="8228012" cy="347821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mc:AlternateContent xmlns:mc="http://schemas.openxmlformats.org/markup-compatibility/2006" xmlns:a14="http://schemas.microsoft.com/office/drawing/2010/main">
        <mc:Choice Requires="a14">
          <p:sp>
            <p:nvSpPr>
              <p:cNvPr id="5" name="TextBox 4"/>
              <p:cNvSpPr txBox="1"/>
              <p:nvPr/>
            </p:nvSpPr>
            <p:spPr bwMode="auto">
              <a:xfrm>
                <a:off x="1258416" y="2465864"/>
                <a:ext cx="2367934" cy="1017511"/>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a14:m>
                  <m:oMathPara xmlns:m="http://schemas.openxmlformats.org/officeDocument/2006/math">
                    <m:oMathParaPr>
                      <m:jc m:val="centerGroup"/>
                    </m:oMathParaPr>
                    <m:oMath xmlns:m="http://schemas.openxmlformats.org/officeDocument/2006/math">
                      <m:sSub>
                        <m:sSubPr>
                          <m:ctrlPr>
                            <a:rPr kumimoji="1" lang="en-US" sz="3200" b="0" i="1" smtClean="0">
                              <a:solidFill>
                                <a:srgbClr val="000000"/>
                              </a:solidFill>
                              <a:latin typeface="Cambria Math" panose="02040503050406030204" pitchFamily="18" charset="0"/>
                            </a:rPr>
                          </m:ctrlPr>
                        </m:sSubPr>
                        <m:e>
                          <m:r>
                            <a:rPr kumimoji="1" lang="en-US" sz="3200" b="0" i="1" smtClean="0">
                              <a:solidFill>
                                <a:srgbClr val="000000"/>
                              </a:solidFill>
                              <a:latin typeface="Cambria Math"/>
                            </a:rPr>
                            <m:t>𝑆</m:t>
                          </m:r>
                        </m:e>
                        <m:sub>
                          <m:r>
                            <a:rPr kumimoji="1" lang="en-US" sz="3200" b="0" i="1" smtClean="0">
                              <a:solidFill>
                                <a:srgbClr val="000000"/>
                              </a:solidFill>
                              <a:latin typeface="Cambria Math"/>
                            </a:rPr>
                            <m:t>𝐷𝑆</m:t>
                          </m:r>
                        </m:sub>
                      </m:sSub>
                      <m:r>
                        <a:rPr kumimoji="1" lang="en-US" sz="3200" b="0" i="1" smtClean="0">
                          <a:solidFill>
                            <a:srgbClr val="000000"/>
                          </a:solidFill>
                          <a:latin typeface="Cambria Math"/>
                          <a:ea typeface="Cambria Math"/>
                        </a:rPr>
                        <m:t>=</m:t>
                      </m:r>
                      <m:f>
                        <m:fPr>
                          <m:ctrlPr>
                            <a:rPr kumimoji="1" lang="en-US" sz="3200" b="0" i="1" smtClean="0">
                              <a:solidFill>
                                <a:srgbClr val="000000"/>
                              </a:solidFill>
                              <a:latin typeface="Cambria Math" panose="02040503050406030204" pitchFamily="18" charset="0"/>
                              <a:ea typeface="Cambria Math"/>
                            </a:rPr>
                          </m:ctrlPr>
                        </m:fPr>
                        <m:num>
                          <m:r>
                            <a:rPr kumimoji="1" lang="en-US" sz="3200" b="0" i="1" smtClean="0">
                              <a:solidFill>
                                <a:srgbClr val="000000"/>
                              </a:solidFill>
                              <a:latin typeface="Cambria Math"/>
                              <a:ea typeface="Cambria Math"/>
                            </a:rPr>
                            <m:t>2</m:t>
                          </m:r>
                        </m:num>
                        <m:den>
                          <m:r>
                            <a:rPr kumimoji="1" lang="en-US" sz="3200" b="0" i="1" smtClean="0">
                              <a:solidFill>
                                <a:srgbClr val="000000"/>
                              </a:solidFill>
                              <a:latin typeface="Cambria Math"/>
                              <a:ea typeface="Cambria Math"/>
                            </a:rPr>
                            <m:t>3</m:t>
                          </m:r>
                        </m:den>
                      </m:f>
                      <m:sSub>
                        <m:sSubPr>
                          <m:ctrlPr>
                            <a:rPr kumimoji="1" lang="en-US" sz="3200" b="0" i="1" smtClean="0">
                              <a:solidFill>
                                <a:srgbClr val="000000"/>
                              </a:solidFill>
                              <a:latin typeface="Cambria Math" panose="02040503050406030204" pitchFamily="18" charset="0"/>
                              <a:ea typeface="Cambria Math"/>
                            </a:rPr>
                          </m:ctrlPr>
                        </m:sSubPr>
                        <m:e>
                          <m:r>
                            <a:rPr kumimoji="1" lang="en-US" sz="3200" b="0" i="1" smtClean="0">
                              <a:solidFill>
                                <a:srgbClr val="000000"/>
                              </a:solidFill>
                              <a:latin typeface="Cambria Math"/>
                              <a:ea typeface="Cambria Math"/>
                            </a:rPr>
                            <m:t>𝑆</m:t>
                          </m:r>
                        </m:e>
                        <m:sub>
                          <m:r>
                            <a:rPr kumimoji="1" lang="en-US" sz="3200" b="0" i="1" smtClean="0">
                              <a:solidFill>
                                <a:srgbClr val="000000"/>
                              </a:solidFill>
                              <a:latin typeface="Cambria Math"/>
                              <a:ea typeface="Cambria Math"/>
                            </a:rPr>
                            <m:t>𝑀𝑆</m:t>
                          </m:r>
                        </m:sub>
                      </m:sSub>
                    </m:oMath>
                  </m:oMathPara>
                </a14:m>
                <a:endParaRPr kumimoji="1" lang="en-US" sz="3200" dirty="0">
                  <a:solidFill>
                    <a:srgbClr val="000000"/>
                  </a:solidFill>
                  <a:latin typeface="Georgia" panose="02040502050405020303" pitchFamily="18" charset="0"/>
                </a:endParaRPr>
              </a:p>
            </p:txBody>
          </p:sp>
        </mc:Choice>
        <mc:Fallback xmlns="">
          <p:sp>
            <p:nvSpPr>
              <p:cNvPr id="5" name="TextBox 4"/>
              <p:cNvSpPr txBox="1">
                <a:spLocks noRot="1" noChangeAspect="1" noMove="1" noResize="1" noEditPoints="1" noAdjustHandles="1" noChangeArrowheads="1" noChangeShapeType="1" noTextEdit="1"/>
              </p:cNvSpPr>
              <p:nvPr/>
            </p:nvSpPr>
            <p:spPr bwMode="auto">
              <a:xfrm>
                <a:off x="1258416" y="2465864"/>
                <a:ext cx="2367934" cy="1017511"/>
              </a:xfrm>
              <a:prstGeom prst="rect">
                <a:avLst/>
              </a:prstGeom>
              <a:blipFill rotWithShape="1">
                <a:blip r:embed="rId9"/>
                <a:stretch>
                  <a:fillRect/>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TextBox 5"/>
              <p:cNvSpPr txBox="1"/>
              <p:nvPr/>
            </p:nvSpPr>
            <p:spPr bwMode="auto">
              <a:xfrm>
                <a:off x="5516188" y="2465863"/>
                <a:ext cx="2372294" cy="1017511"/>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a14:m>
                  <m:oMathPara xmlns:m="http://schemas.openxmlformats.org/officeDocument/2006/math">
                    <m:oMathParaPr>
                      <m:jc m:val="centerGroup"/>
                    </m:oMathParaPr>
                    <m:oMath xmlns:m="http://schemas.openxmlformats.org/officeDocument/2006/math">
                      <m:sSub>
                        <m:sSubPr>
                          <m:ctrlPr>
                            <a:rPr kumimoji="1" lang="en-US" sz="3200" b="0" i="1" smtClean="0">
                              <a:solidFill>
                                <a:srgbClr val="000000"/>
                              </a:solidFill>
                              <a:latin typeface="Cambria Math" panose="02040503050406030204" pitchFamily="18" charset="0"/>
                            </a:rPr>
                          </m:ctrlPr>
                        </m:sSubPr>
                        <m:e>
                          <m:r>
                            <a:rPr kumimoji="1" lang="en-US" sz="3200" b="0" i="1" smtClean="0">
                              <a:solidFill>
                                <a:srgbClr val="000000"/>
                              </a:solidFill>
                              <a:latin typeface="Cambria Math"/>
                            </a:rPr>
                            <m:t>𝑆</m:t>
                          </m:r>
                        </m:e>
                        <m:sub>
                          <m:r>
                            <a:rPr kumimoji="1" lang="en-US" sz="3200" b="0" i="1" smtClean="0">
                              <a:solidFill>
                                <a:srgbClr val="000000"/>
                              </a:solidFill>
                              <a:latin typeface="Cambria Math"/>
                            </a:rPr>
                            <m:t>𝐷</m:t>
                          </m:r>
                          <m:r>
                            <a:rPr kumimoji="1" lang="en-US" sz="3200" b="0" i="1" smtClean="0">
                              <a:solidFill>
                                <a:srgbClr val="000000"/>
                              </a:solidFill>
                              <a:latin typeface="Cambria Math"/>
                            </a:rPr>
                            <m:t>1</m:t>
                          </m:r>
                        </m:sub>
                      </m:sSub>
                      <m:r>
                        <a:rPr kumimoji="1" lang="en-US" sz="3200" b="0" i="1" smtClean="0">
                          <a:solidFill>
                            <a:srgbClr val="000000"/>
                          </a:solidFill>
                          <a:latin typeface="Cambria Math"/>
                          <a:ea typeface="Cambria Math"/>
                        </a:rPr>
                        <m:t>=</m:t>
                      </m:r>
                      <m:f>
                        <m:fPr>
                          <m:ctrlPr>
                            <a:rPr kumimoji="1" lang="en-US" sz="3200" b="0" i="1" smtClean="0">
                              <a:solidFill>
                                <a:srgbClr val="000000"/>
                              </a:solidFill>
                              <a:latin typeface="Cambria Math" panose="02040503050406030204" pitchFamily="18" charset="0"/>
                              <a:ea typeface="Cambria Math"/>
                            </a:rPr>
                          </m:ctrlPr>
                        </m:fPr>
                        <m:num>
                          <m:r>
                            <a:rPr kumimoji="1" lang="en-US" sz="3200" b="0" i="1" smtClean="0">
                              <a:solidFill>
                                <a:srgbClr val="000000"/>
                              </a:solidFill>
                              <a:latin typeface="Cambria Math"/>
                              <a:ea typeface="Cambria Math"/>
                            </a:rPr>
                            <m:t>2</m:t>
                          </m:r>
                        </m:num>
                        <m:den>
                          <m:r>
                            <a:rPr kumimoji="1" lang="en-US" sz="3200" b="0" i="1" smtClean="0">
                              <a:solidFill>
                                <a:srgbClr val="000000"/>
                              </a:solidFill>
                              <a:latin typeface="Cambria Math"/>
                              <a:ea typeface="Cambria Math"/>
                            </a:rPr>
                            <m:t>3</m:t>
                          </m:r>
                        </m:den>
                      </m:f>
                      <m:sSub>
                        <m:sSubPr>
                          <m:ctrlPr>
                            <a:rPr kumimoji="1" lang="en-US" sz="3200" b="0" i="1" smtClean="0">
                              <a:solidFill>
                                <a:srgbClr val="000000"/>
                              </a:solidFill>
                              <a:latin typeface="Cambria Math" panose="02040503050406030204" pitchFamily="18" charset="0"/>
                              <a:ea typeface="Cambria Math"/>
                            </a:rPr>
                          </m:ctrlPr>
                        </m:sSubPr>
                        <m:e>
                          <m:r>
                            <a:rPr kumimoji="1" lang="en-US" sz="3200" b="0" i="1" smtClean="0">
                              <a:solidFill>
                                <a:srgbClr val="000000"/>
                              </a:solidFill>
                              <a:latin typeface="Cambria Math"/>
                              <a:ea typeface="Cambria Math"/>
                            </a:rPr>
                            <m:t>𝑆</m:t>
                          </m:r>
                        </m:e>
                        <m:sub>
                          <m:r>
                            <a:rPr kumimoji="1" lang="en-US" sz="3200" b="0" i="1" smtClean="0">
                              <a:solidFill>
                                <a:srgbClr val="000000"/>
                              </a:solidFill>
                              <a:latin typeface="Cambria Math"/>
                              <a:ea typeface="Cambria Math"/>
                            </a:rPr>
                            <m:t>𝑀</m:t>
                          </m:r>
                          <m:r>
                            <a:rPr kumimoji="1" lang="en-US" sz="3200" b="0" i="1" smtClean="0">
                              <a:solidFill>
                                <a:srgbClr val="000000"/>
                              </a:solidFill>
                              <a:latin typeface="Cambria Math"/>
                              <a:ea typeface="Cambria Math"/>
                            </a:rPr>
                            <m:t>1</m:t>
                          </m:r>
                        </m:sub>
                      </m:sSub>
                    </m:oMath>
                  </m:oMathPara>
                </a14:m>
                <a:endParaRPr kumimoji="1" lang="en-US" sz="3200" dirty="0">
                  <a:solidFill>
                    <a:srgbClr val="000000"/>
                  </a:solidFill>
                  <a:latin typeface="Georgia" panose="02040502050405020303" pitchFamily="18" charset="0"/>
                </a:endParaRPr>
              </a:p>
            </p:txBody>
          </p:sp>
        </mc:Choice>
        <mc:Fallback xmlns="">
          <p:sp>
            <p:nvSpPr>
              <p:cNvPr id="6" name="TextBox 5"/>
              <p:cNvSpPr txBox="1">
                <a:spLocks noRot="1" noChangeAspect="1" noMove="1" noResize="1" noEditPoints="1" noAdjustHandles="1" noChangeArrowheads="1" noChangeShapeType="1" noTextEdit="1"/>
              </p:cNvSpPr>
              <p:nvPr/>
            </p:nvSpPr>
            <p:spPr bwMode="auto">
              <a:xfrm>
                <a:off x="5516188" y="2465863"/>
                <a:ext cx="2372294" cy="1017511"/>
              </a:xfrm>
              <a:prstGeom prst="rect">
                <a:avLst/>
              </a:prstGeom>
              <a:blipFill rotWithShape="1">
                <a:blip r:embed="rId10"/>
                <a:stretch>
                  <a:fillRect/>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 name="TextBox 7"/>
              <p:cNvSpPr txBox="1"/>
              <p:nvPr/>
            </p:nvSpPr>
            <p:spPr bwMode="auto">
              <a:xfrm>
                <a:off x="531550" y="5368619"/>
                <a:ext cx="3821665" cy="461653"/>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a14:m>
                  <m:oMathPara xmlns:m="http://schemas.openxmlformats.org/officeDocument/2006/math">
                    <m:oMathParaPr>
                      <m:jc m:val="centerGroup"/>
                    </m:oMathParaPr>
                    <m:oMath xmlns:m="http://schemas.openxmlformats.org/officeDocument/2006/math">
                      <m:sSub>
                        <m:sSubPr>
                          <m:ctrlPr>
                            <a:rPr kumimoji="1" lang="en-US" sz="2400" b="0" i="1" smtClean="0">
                              <a:solidFill>
                                <a:srgbClr val="000000"/>
                              </a:solidFill>
                              <a:latin typeface="Cambria Math" panose="02040503050406030204" pitchFamily="18" charset="0"/>
                            </a:rPr>
                          </m:ctrlPr>
                        </m:sSubPr>
                        <m:e>
                          <m:r>
                            <a:rPr kumimoji="1" lang="en-US" sz="2400" b="0" i="1" smtClean="0">
                              <a:solidFill>
                                <a:srgbClr val="000000"/>
                              </a:solidFill>
                              <a:latin typeface="Cambria Math"/>
                            </a:rPr>
                            <m:t>𝑆</m:t>
                          </m:r>
                        </m:e>
                        <m:sub>
                          <m:r>
                            <a:rPr kumimoji="1" lang="en-US" sz="2400" b="0" i="1" smtClean="0">
                              <a:solidFill>
                                <a:srgbClr val="000000"/>
                              </a:solidFill>
                              <a:latin typeface="Cambria Math"/>
                            </a:rPr>
                            <m:t>𝐷𝑆</m:t>
                          </m:r>
                        </m:sub>
                      </m:sSub>
                      <m:r>
                        <a:rPr kumimoji="1" lang="en-US" sz="2400" b="0" i="1" smtClean="0">
                          <a:solidFill>
                            <a:srgbClr val="000000"/>
                          </a:solidFill>
                          <a:latin typeface="Cambria Math"/>
                          <a:ea typeface="Cambria Math"/>
                        </a:rPr>
                        <m:t>=0.66</m:t>
                      </m:r>
                      <m:d>
                        <m:dPr>
                          <m:ctrlPr>
                            <a:rPr kumimoji="1" lang="en-US" sz="2400" b="0" i="1" smtClean="0">
                              <a:solidFill>
                                <a:srgbClr val="000000"/>
                              </a:solidFill>
                              <a:latin typeface="Cambria Math" panose="02040503050406030204" pitchFamily="18" charset="0"/>
                              <a:ea typeface="Cambria Math"/>
                            </a:rPr>
                          </m:ctrlPr>
                        </m:dPr>
                        <m:e>
                          <m:r>
                            <a:rPr kumimoji="1" lang="en-US" sz="2400" b="0" i="1" smtClean="0">
                              <a:solidFill>
                                <a:srgbClr val="000000"/>
                              </a:solidFill>
                              <a:latin typeface="Cambria Math"/>
                              <a:ea typeface="Cambria Math"/>
                            </a:rPr>
                            <m:t>0.689</m:t>
                          </m:r>
                        </m:e>
                      </m:d>
                      <m:r>
                        <a:rPr kumimoji="1" lang="en-US" sz="2400" b="0" i="1" smtClean="0">
                          <a:solidFill>
                            <a:srgbClr val="000000"/>
                          </a:solidFill>
                          <a:latin typeface="Cambria Math"/>
                          <a:ea typeface="Cambria Math"/>
                        </a:rPr>
                        <m:t>=0.455</m:t>
                      </m:r>
                    </m:oMath>
                  </m:oMathPara>
                </a14:m>
                <a:endParaRPr kumimoji="1" lang="en-US" sz="2400" dirty="0">
                  <a:solidFill>
                    <a:srgbClr val="000000"/>
                  </a:solidFill>
                  <a:latin typeface="Georgia" panose="02040502050405020303" pitchFamily="18" charset="0"/>
                </a:endParaRPr>
              </a:p>
            </p:txBody>
          </p:sp>
        </mc:Choice>
        <mc:Fallback xmlns="">
          <p:sp>
            <p:nvSpPr>
              <p:cNvPr id="8" name="TextBox 7"/>
              <p:cNvSpPr txBox="1">
                <a:spLocks noRot="1" noChangeAspect="1" noMove="1" noResize="1" noEditPoints="1" noAdjustHandles="1" noChangeArrowheads="1" noChangeShapeType="1" noTextEdit="1"/>
              </p:cNvSpPr>
              <p:nvPr/>
            </p:nvSpPr>
            <p:spPr bwMode="auto">
              <a:xfrm>
                <a:off x="531550" y="5368619"/>
                <a:ext cx="3821665" cy="461653"/>
              </a:xfrm>
              <a:prstGeom prst="rect">
                <a:avLst/>
              </a:prstGeom>
              <a:blipFill rotWithShape="1">
                <a:blip r:embed="rId11"/>
                <a:stretch>
                  <a:fillRect b="-4000"/>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TextBox 8"/>
              <p:cNvSpPr txBox="1"/>
              <p:nvPr/>
            </p:nvSpPr>
            <p:spPr bwMode="auto">
              <a:xfrm>
                <a:off x="4861810" y="5368619"/>
                <a:ext cx="3717919" cy="461653"/>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a14:m>
                  <m:oMath xmlns:m="http://schemas.openxmlformats.org/officeDocument/2006/math">
                    <m:sSub>
                      <m:sSubPr>
                        <m:ctrlPr>
                          <a:rPr kumimoji="1" lang="en-US" sz="2400" b="0" i="1" smtClean="0">
                            <a:solidFill>
                              <a:srgbClr val="000000"/>
                            </a:solidFill>
                            <a:latin typeface="Cambria Math" panose="02040503050406030204" pitchFamily="18" charset="0"/>
                          </a:rPr>
                        </m:ctrlPr>
                      </m:sSubPr>
                      <m:e>
                        <m:r>
                          <a:rPr kumimoji="1" lang="en-US" sz="2400" b="0" i="1" smtClean="0">
                            <a:solidFill>
                              <a:srgbClr val="000000"/>
                            </a:solidFill>
                            <a:latin typeface="Cambria Math"/>
                          </a:rPr>
                          <m:t>𝑆</m:t>
                        </m:r>
                      </m:e>
                      <m:sub>
                        <m:r>
                          <a:rPr kumimoji="1" lang="en-US" sz="2400" b="0" i="1" smtClean="0">
                            <a:solidFill>
                              <a:srgbClr val="000000"/>
                            </a:solidFill>
                            <a:latin typeface="Cambria Math"/>
                          </a:rPr>
                          <m:t>𝐷</m:t>
                        </m:r>
                        <m:r>
                          <a:rPr kumimoji="1" lang="en-US" sz="2400" b="0" i="1" smtClean="0">
                            <a:solidFill>
                              <a:srgbClr val="000000"/>
                            </a:solidFill>
                            <a:latin typeface="Cambria Math"/>
                          </a:rPr>
                          <m:t>1</m:t>
                        </m:r>
                      </m:sub>
                    </m:sSub>
                    <m:r>
                      <a:rPr kumimoji="1" lang="en-US" sz="2400" b="0" i="1" smtClean="0">
                        <a:solidFill>
                          <a:srgbClr val="000000"/>
                        </a:solidFill>
                        <a:latin typeface="Cambria Math"/>
                        <a:ea typeface="Cambria Math"/>
                      </a:rPr>
                      <m:t>=0.66</m:t>
                    </m:r>
                    <m:d>
                      <m:dPr>
                        <m:ctrlPr>
                          <a:rPr kumimoji="1" lang="en-US" sz="2400" b="0" i="1" smtClean="0">
                            <a:solidFill>
                              <a:srgbClr val="000000"/>
                            </a:solidFill>
                            <a:latin typeface="Cambria Math" panose="02040503050406030204" pitchFamily="18" charset="0"/>
                            <a:ea typeface="Cambria Math"/>
                          </a:rPr>
                        </m:ctrlPr>
                      </m:dPr>
                      <m:e>
                        <m:r>
                          <a:rPr kumimoji="1" lang="en-US" sz="2400" b="0" i="1" smtClean="0">
                            <a:solidFill>
                              <a:srgbClr val="000000"/>
                            </a:solidFill>
                            <a:latin typeface="Cambria Math"/>
                            <a:ea typeface="Cambria Math"/>
                          </a:rPr>
                          <m:t>0.475</m:t>
                        </m:r>
                      </m:e>
                    </m:d>
                    <m:r>
                      <a:rPr kumimoji="1" lang="en-US" sz="2400" b="0" i="1" smtClean="0">
                        <a:solidFill>
                          <a:srgbClr val="000000"/>
                        </a:solidFill>
                        <a:latin typeface="Cambria Math"/>
                        <a:ea typeface="Cambria Math"/>
                      </a:rPr>
                      <m:t>=0.</m:t>
                    </m:r>
                  </m:oMath>
                </a14:m>
                <a:r>
                  <a:rPr kumimoji="1" lang="en-US" sz="2400" dirty="0" smtClean="0">
                    <a:solidFill>
                      <a:srgbClr val="000000"/>
                    </a:solidFill>
                    <a:latin typeface="Georgia" panose="02040502050405020303" pitchFamily="18" charset="0"/>
                  </a:rPr>
                  <a:t>316</a:t>
                </a:r>
                <a:endParaRPr kumimoji="1" lang="en-US" sz="2400" dirty="0">
                  <a:solidFill>
                    <a:srgbClr val="000000"/>
                  </a:solidFill>
                  <a:latin typeface="Georgia" panose="02040502050405020303" pitchFamily="18" charset="0"/>
                </a:endParaRPr>
              </a:p>
            </p:txBody>
          </p:sp>
        </mc:Choice>
        <mc:Fallback xmlns="">
          <p:sp>
            <p:nvSpPr>
              <p:cNvPr id="9" name="TextBox 8"/>
              <p:cNvSpPr txBox="1">
                <a:spLocks noRot="1" noChangeAspect="1" noMove="1" noResize="1" noEditPoints="1" noAdjustHandles="1" noChangeArrowheads="1" noChangeShapeType="1" noTextEdit="1"/>
              </p:cNvSpPr>
              <p:nvPr/>
            </p:nvSpPr>
            <p:spPr bwMode="auto">
              <a:xfrm>
                <a:off x="4861810" y="5368619"/>
                <a:ext cx="3717919" cy="461653"/>
              </a:xfrm>
              <a:prstGeom prst="rect">
                <a:avLst/>
              </a:prstGeom>
              <a:blipFill rotWithShape="1">
                <a:blip r:embed="rId12"/>
                <a:stretch>
                  <a:fillRect t="-10667" r="-2627" b="-30667"/>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p:sp>
        <p:nvSpPr>
          <p:cNvPr id="10" name="TextBox 9"/>
          <p:cNvSpPr txBox="1"/>
          <p:nvPr/>
        </p:nvSpPr>
        <p:spPr bwMode="auto">
          <a:xfrm>
            <a:off x="6827441" y="6400800"/>
            <a:ext cx="184665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91440" rIns="0" bIns="0" rtlCol="0">
            <a:spAutoFit/>
          </a:bodyPr>
          <a:lstStyle/>
          <a:p>
            <a:pPr algn="r"/>
            <a:r>
              <a:rPr kumimoji="1" lang="en-US" sz="1200" dirty="0" smtClean="0">
                <a:solidFill>
                  <a:schemeClr val="accent5"/>
                </a:solidFill>
                <a:latin typeface="Arial" panose="020B0604020202020204" pitchFamily="34" charset="0"/>
                <a:cs typeface="Arial" panose="020B0604020202020204" pitchFamily="34" charset="0"/>
              </a:rPr>
              <a:t>DESIGN EXAMPLE SLIDE</a:t>
            </a:r>
            <a:endParaRPr kumimoji="1" lang="en-US" sz="1200" dirty="0">
              <a:solidFill>
                <a:schemeClr val="accent5"/>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290850729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Risk Category</a:t>
            </a:r>
            <a:endParaRPr lang="en-US" dirty="0"/>
          </a:p>
        </p:txBody>
      </p:sp>
      <p:graphicFrame>
        <p:nvGraphicFramePr>
          <p:cNvPr id="6" name="Content Placeholder 6"/>
          <p:cNvGraphicFramePr>
            <a:graphicFrameLocks/>
          </p:cNvGraphicFramePr>
          <p:nvPr>
            <p:extLst>
              <p:ext uri="{D42A27DB-BD31-4B8C-83A1-F6EECF244321}">
                <p14:modId xmlns:p14="http://schemas.microsoft.com/office/powerpoint/2010/main" val="2505849494"/>
              </p:ext>
            </p:extLst>
          </p:nvPr>
        </p:nvGraphicFramePr>
        <p:xfrm>
          <a:off x="458788" y="1600200"/>
          <a:ext cx="8228012" cy="43434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5" name="TextBox 4"/>
          <p:cNvSpPr txBox="1"/>
          <p:nvPr/>
        </p:nvSpPr>
        <p:spPr bwMode="auto">
          <a:xfrm>
            <a:off x="6827441" y="6400800"/>
            <a:ext cx="184665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91440" rIns="0" bIns="0" rtlCol="0">
            <a:spAutoFit/>
          </a:bodyPr>
          <a:lstStyle/>
          <a:p>
            <a:pPr algn="r"/>
            <a:r>
              <a:rPr kumimoji="1" lang="en-US" sz="1200" dirty="0" smtClean="0">
                <a:solidFill>
                  <a:schemeClr val="accent5"/>
                </a:solidFill>
                <a:latin typeface="Arial" panose="020B0604020202020204" pitchFamily="34" charset="0"/>
                <a:cs typeface="Arial" panose="020B0604020202020204" pitchFamily="34" charset="0"/>
              </a:rPr>
              <a:t>DESIGN EXAMPLE SLIDE</a:t>
            </a:r>
            <a:endParaRPr kumimoji="1" lang="en-US" sz="1200" dirty="0">
              <a:solidFill>
                <a:schemeClr val="accent5"/>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244740669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Seismic Design Category</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225419645"/>
              </p:ext>
            </p:extLst>
          </p:nvPr>
        </p:nvGraphicFramePr>
        <p:xfrm>
          <a:off x="458788" y="2939875"/>
          <a:ext cx="3976686" cy="2225040"/>
        </p:xfrm>
        <a:graphic>
          <a:graphicData uri="http://schemas.openxmlformats.org/drawingml/2006/table">
            <a:tbl>
              <a:tblPr firstRow="1" bandRow="1">
                <a:tableStyleId>{2D5ABB26-0587-4C30-8999-92F81FD0307C}</a:tableStyleId>
              </a:tblPr>
              <a:tblGrid>
                <a:gridCol w="1928812">
                  <a:extLst>
                    <a:ext uri="{9D8B030D-6E8A-4147-A177-3AD203B41FA5}">
                      <a16:colId xmlns:a16="http://schemas.microsoft.com/office/drawing/2014/main" val="20000"/>
                    </a:ext>
                  </a:extLst>
                </a:gridCol>
                <a:gridCol w="1244600">
                  <a:extLst>
                    <a:ext uri="{9D8B030D-6E8A-4147-A177-3AD203B41FA5}">
                      <a16:colId xmlns:a16="http://schemas.microsoft.com/office/drawing/2014/main" val="20001"/>
                    </a:ext>
                  </a:extLst>
                </a:gridCol>
                <a:gridCol w="803274">
                  <a:extLst>
                    <a:ext uri="{9D8B030D-6E8A-4147-A177-3AD203B41FA5}">
                      <a16:colId xmlns:a16="http://schemas.microsoft.com/office/drawing/2014/main" val="20002"/>
                    </a:ext>
                  </a:extLst>
                </a:gridCol>
              </a:tblGrid>
              <a:tr h="370840">
                <a:tc>
                  <a:txBody>
                    <a:bodyPr/>
                    <a:lstStyle/>
                    <a:p>
                      <a:endParaRPr lang="en-US" sz="1600" dirty="0">
                        <a:latin typeface="Georgia" panose="02040502050405020303" pitchFamily="18" charset="0"/>
                      </a:endParaRPr>
                    </a:p>
                  </a:txBody>
                  <a:tcPr>
                    <a:lnT w="12700" cap="flat" cmpd="sng" algn="ctr">
                      <a:solidFill>
                        <a:schemeClr val="tx1"/>
                      </a:solidFill>
                      <a:prstDash val="solid"/>
                      <a:round/>
                      <a:headEnd type="none" w="med" len="med"/>
                      <a:tailEnd type="none" w="med" len="med"/>
                    </a:lnT>
                  </a:tcPr>
                </a:tc>
                <a:tc gridSpan="2">
                  <a:txBody>
                    <a:bodyPr/>
                    <a:lstStyle/>
                    <a:p>
                      <a:pPr algn="ctr"/>
                      <a:r>
                        <a:rPr lang="en-US" sz="1600" dirty="0" smtClean="0">
                          <a:latin typeface="Georgia" panose="02040502050405020303" pitchFamily="18" charset="0"/>
                        </a:rPr>
                        <a:t>Risk Category</a:t>
                      </a:r>
                      <a:endParaRPr lang="en-US" sz="1600" dirty="0">
                        <a:latin typeface="Georgia" panose="02040502050405020303" pitchFamily="18" charset="0"/>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dirty="0"/>
                    </a:p>
                  </a:txBody>
                  <a:tcPr/>
                </a:tc>
                <a:extLst>
                  <a:ext uri="{0D108BD9-81ED-4DB2-BD59-A6C34878D82A}">
                    <a16:rowId xmlns:a16="http://schemas.microsoft.com/office/drawing/2014/main" val="10000"/>
                  </a:ext>
                </a:extLst>
              </a:tr>
              <a:tr h="370840">
                <a:tc>
                  <a:txBody>
                    <a:bodyPr/>
                    <a:lstStyle/>
                    <a:p>
                      <a:r>
                        <a:rPr lang="en-US" sz="1600" dirty="0" smtClean="0">
                          <a:latin typeface="Georgia" panose="02040502050405020303" pitchFamily="18" charset="0"/>
                        </a:rPr>
                        <a:t>Value of S</a:t>
                      </a:r>
                      <a:r>
                        <a:rPr lang="en-US" sz="1600" baseline="-25000" dirty="0" smtClean="0">
                          <a:latin typeface="Georgia" panose="02040502050405020303" pitchFamily="18" charset="0"/>
                        </a:rPr>
                        <a:t>DS</a:t>
                      </a:r>
                      <a:endParaRPr lang="en-US" sz="1600" baseline="-25000" dirty="0">
                        <a:latin typeface="Georgia" panose="02040502050405020303" pitchFamily="18" charset="0"/>
                      </a:endParaRPr>
                    </a:p>
                  </a:txBody>
                  <a:tcPr>
                    <a:lnB w="12700" cap="flat" cmpd="sng" algn="ctr">
                      <a:solidFill>
                        <a:schemeClr val="tx1"/>
                      </a:solidFill>
                      <a:prstDash val="solid"/>
                      <a:round/>
                      <a:headEnd type="none" w="med" len="med"/>
                      <a:tailEnd type="none" w="med" len="med"/>
                    </a:lnB>
                  </a:tcPr>
                </a:tc>
                <a:tc>
                  <a:txBody>
                    <a:bodyPr/>
                    <a:lstStyle/>
                    <a:p>
                      <a:pPr algn="ctr"/>
                      <a:r>
                        <a:rPr lang="en-US" sz="1600" dirty="0" smtClean="0">
                          <a:latin typeface="Georgia" panose="02040502050405020303" pitchFamily="18" charset="0"/>
                        </a:rPr>
                        <a:t>I or II or III</a:t>
                      </a:r>
                      <a:endParaRPr lang="en-US" sz="1600" dirty="0">
                        <a:latin typeface="Georgia" panose="02040502050405020303" pitchFamily="18" charset="0"/>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smtClean="0">
                          <a:latin typeface="Georgia" panose="02040502050405020303" pitchFamily="18" charset="0"/>
                        </a:rPr>
                        <a:t>IV</a:t>
                      </a:r>
                      <a:endParaRPr lang="en-US" sz="1600" dirty="0">
                        <a:latin typeface="Georgia" panose="02040502050405020303" pitchFamily="18" charset="0"/>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370840">
                <a:tc>
                  <a:txBody>
                    <a:bodyPr/>
                    <a:lstStyle/>
                    <a:p>
                      <a:r>
                        <a:rPr lang="en-US" sz="1600" dirty="0" smtClean="0">
                          <a:latin typeface="Georgia" panose="02040502050405020303" pitchFamily="18" charset="0"/>
                        </a:rPr>
                        <a:t>S</a:t>
                      </a:r>
                      <a:r>
                        <a:rPr lang="en-US" sz="1600" baseline="-25000" dirty="0" smtClean="0">
                          <a:latin typeface="Georgia" panose="02040502050405020303" pitchFamily="18" charset="0"/>
                        </a:rPr>
                        <a:t>DS</a:t>
                      </a:r>
                      <a:r>
                        <a:rPr lang="en-US" sz="1600" dirty="0" smtClean="0">
                          <a:latin typeface="Georgia" panose="02040502050405020303" pitchFamily="18" charset="0"/>
                        </a:rPr>
                        <a:t> &lt; 0.167</a:t>
                      </a:r>
                      <a:endParaRPr lang="en-US" sz="1600" dirty="0">
                        <a:latin typeface="Georgia" panose="02040502050405020303" pitchFamily="18" charset="0"/>
                      </a:endParaRPr>
                    </a:p>
                  </a:txBody>
                  <a:tcPr>
                    <a:lnT w="12700" cap="flat" cmpd="sng" algn="ctr">
                      <a:solidFill>
                        <a:schemeClr val="tx1"/>
                      </a:solidFill>
                      <a:prstDash val="solid"/>
                      <a:round/>
                      <a:headEnd type="none" w="med" len="med"/>
                      <a:tailEnd type="none" w="med" len="med"/>
                    </a:lnT>
                  </a:tcPr>
                </a:tc>
                <a:tc>
                  <a:txBody>
                    <a:bodyPr/>
                    <a:lstStyle/>
                    <a:p>
                      <a:pPr algn="ctr"/>
                      <a:r>
                        <a:rPr lang="en-US" sz="1600" dirty="0" smtClean="0">
                          <a:latin typeface="Georgia" panose="02040502050405020303" pitchFamily="18" charset="0"/>
                        </a:rPr>
                        <a:t>A</a:t>
                      </a:r>
                      <a:endParaRPr lang="en-US" sz="1600" dirty="0">
                        <a:latin typeface="Georgia" panose="02040502050405020303" pitchFamily="18" charset="0"/>
                      </a:endParaRPr>
                    </a:p>
                  </a:txBody>
                  <a:tcPr>
                    <a:lnT w="12700" cap="flat" cmpd="sng" algn="ctr">
                      <a:solidFill>
                        <a:schemeClr val="tx1"/>
                      </a:solidFill>
                      <a:prstDash val="solid"/>
                      <a:round/>
                      <a:headEnd type="none" w="med" len="med"/>
                      <a:tailEnd type="none" w="med" len="med"/>
                    </a:lnT>
                  </a:tcPr>
                </a:tc>
                <a:tc>
                  <a:txBody>
                    <a:bodyPr/>
                    <a:lstStyle/>
                    <a:p>
                      <a:pPr algn="ctr"/>
                      <a:r>
                        <a:rPr lang="en-US" sz="1600" dirty="0" smtClean="0">
                          <a:latin typeface="Georgia" panose="02040502050405020303" pitchFamily="18" charset="0"/>
                        </a:rPr>
                        <a:t>A</a:t>
                      </a:r>
                      <a:endParaRPr lang="en-US" sz="1600" dirty="0">
                        <a:latin typeface="Georgia" panose="02040502050405020303" pitchFamily="18" charset="0"/>
                      </a:endParaRPr>
                    </a:p>
                  </a:txBody>
                  <a:tcP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0002"/>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latin typeface="Georgia" panose="02040502050405020303" pitchFamily="18" charset="0"/>
                        </a:rPr>
                        <a:t>0.167 ≤ S</a:t>
                      </a:r>
                      <a:r>
                        <a:rPr lang="en-US" sz="1600" baseline="-25000" dirty="0" smtClean="0">
                          <a:latin typeface="Georgia" panose="02040502050405020303" pitchFamily="18" charset="0"/>
                        </a:rPr>
                        <a:t>DS</a:t>
                      </a:r>
                      <a:r>
                        <a:rPr lang="en-US" sz="1600" dirty="0" smtClean="0">
                          <a:latin typeface="Georgia" panose="02040502050405020303" pitchFamily="18" charset="0"/>
                        </a:rPr>
                        <a:t> &lt; 0.33</a:t>
                      </a:r>
                    </a:p>
                  </a:txBody>
                  <a:tcPr/>
                </a:tc>
                <a:tc>
                  <a:txBody>
                    <a:bodyPr/>
                    <a:lstStyle/>
                    <a:p>
                      <a:pPr algn="ctr"/>
                      <a:r>
                        <a:rPr lang="en-US" sz="1600" dirty="0" smtClean="0">
                          <a:latin typeface="Georgia" panose="02040502050405020303" pitchFamily="18" charset="0"/>
                        </a:rPr>
                        <a:t>B</a:t>
                      </a:r>
                      <a:endParaRPr lang="en-US" sz="1600" dirty="0">
                        <a:latin typeface="Georgia" panose="02040502050405020303" pitchFamily="18" charset="0"/>
                      </a:endParaRPr>
                    </a:p>
                  </a:txBody>
                  <a:tcPr/>
                </a:tc>
                <a:tc>
                  <a:txBody>
                    <a:bodyPr/>
                    <a:lstStyle/>
                    <a:p>
                      <a:pPr algn="ctr"/>
                      <a:r>
                        <a:rPr lang="en-US" sz="1600" dirty="0" smtClean="0">
                          <a:latin typeface="Georgia" panose="02040502050405020303" pitchFamily="18" charset="0"/>
                        </a:rPr>
                        <a:t>C</a:t>
                      </a:r>
                      <a:endParaRPr lang="en-US" sz="1600" dirty="0">
                        <a:latin typeface="Georgia" panose="02040502050405020303" pitchFamily="18" charset="0"/>
                      </a:endParaRPr>
                    </a:p>
                  </a:txBody>
                  <a:tcPr/>
                </a:tc>
                <a:extLst>
                  <a:ext uri="{0D108BD9-81ED-4DB2-BD59-A6C34878D82A}">
                    <a16:rowId xmlns:a16="http://schemas.microsoft.com/office/drawing/2014/main" val="10003"/>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latin typeface="Georgia" panose="02040502050405020303" pitchFamily="18" charset="0"/>
                        </a:rPr>
                        <a:t>0.33 ≤ S</a:t>
                      </a:r>
                      <a:r>
                        <a:rPr lang="en-US" sz="1600" baseline="-25000" dirty="0" smtClean="0">
                          <a:latin typeface="Georgia" panose="02040502050405020303" pitchFamily="18" charset="0"/>
                        </a:rPr>
                        <a:t>DS</a:t>
                      </a:r>
                      <a:r>
                        <a:rPr lang="en-US" sz="1600" dirty="0" smtClean="0">
                          <a:latin typeface="Georgia" panose="02040502050405020303" pitchFamily="18" charset="0"/>
                        </a:rPr>
                        <a:t> &lt; 0.50</a:t>
                      </a:r>
                    </a:p>
                  </a:txBody>
                  <a:tcPr/>
                </a:tc>
                <a:tc>
                  <a:txBody>
                    <a:bodyPr/>
                    <a:lstStyle/>
                    <a:p>
                      <a:pPr algn="ctr"/>
                      <a:r>
                        <a:rPr lang="en-US" sz="1600" dirty="0" smtClean="0">
                          <a:latin typeface="Georgia" panose="02040502050405020303" pitchFamily="18" charset="0"/>
                        </a:rPr>
                        <a:t>C</a:t>
                      </a:r>
                      <a:endParaRPr lang="en-US" sz="1600" dirty="0">
                        <a:latin typeface="Georgia" panose="02040502050405020303" pitchFamily="18" charset="0"/>
                      </a:endParaRPr>
                    </a:p>
                  </a:txBody>
                  <a:tcPr/>
                </a:tc>
                <a:tc>
                  <a:txBody>
                    <a:bodyPr/>
                    <a:lstStyle/>
                    <a:p>
                      <a:pPr algn="ctr"/>
                      <a:r>
                        <a:rPr lang="en-US" sz="1600" dirty="0" smtClean="0">
                          <a:latin typeface="Georgia" panose="02040502050405020303" pitchFamily="18" charset="0"/>
                        </a:rPr>
                        <a:t>D</a:t>
                      </a:r>
                      <a:endParaRPr lang="en-US" sz="1600" dirty="0">
                        <a:latin typeface="Georgia" panose="02040502050405020303" pitchFamily="18" charset="0"/>
                      </a:endParaRPr>
                    </a:p>
                  </a:txBody>
                  <a:tcPr/>
                </a:tc>
                <a:extLst>
                  <a:ext uri="{0D108BD9-81ED-4DB2-BD59-A6C34878D82A}">
                    <a16:rowId xmlns:a16="http://schemas.microsoft.com/office/drawing/2014/main" val="10004"/>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latin typeface="Georgia" panose="02040502050405020303" pitchFamily="18" charset="0"/>
                        </a:rPr>
                        <a:t>0.50 ≤ S</a:t>
                      </a:r>
                      <a:r>
                        <a:rPr lang="en-US" sz="1600" baseline="-25000" dirty="0" smtClean="0">
                          <a:latin typeface="Georgia" panose="02040502050405020303" pitchFamily="18" charset="0"/>
                        </a:rPr>
                        <a:t>DS</a:t>
                      </a:r>
                      <a:r>
                        <a:rPr lang="en-US" sz="1600" dirty="0" smtClean="0">
                          <a:latin typeface="Georgia" panose="02040502050405020303" pitchFamily="18" charset="0"/>
                        </a:rPr>
                        <a:t> </a:t>
                      </a:r>
                    </a:p>
                  </a:txBody>
                  <a:tcPr>
                    <a:lnB w="12700" cap="flat" cmpd="sng" algn="ctr">
                      <a:solidFill>
                        <a:schemeClr val="tx1"/>
                      </a:solidFill>
                      <a:prstDash val="solid"/>
                      <a:round/>
                      <a:headEnd type="none" w="med" len="med"/>
                      <a:tailEnd type="none" w="med" len="med"/>
                    </a:lnB>
                  </a:tcPr>
                </a:tc>
                <a:tc>
                  <a:txBody>
                    <a:bodyPr/>
                    <a:lstStyle/>
                    <a:p>
                      <a:pPr algn="ctr"/>
                      <a:r>
                        <a:rPr lang="en-US" sz="1600" dirty="0" smtClean="0">
                          <a:latin typeface="Georgia" panose="02040502050405020303" pitchFamily="18" charset="0"/>
                        </a:rPr>
                        <a:t>D</a:t>
                      </a:r>
                      <a:endParaRPr lang="en-US" sz="1600" dirty="0">
                        <a:latin typeface="Georgia" panose="02040502050405020303" pitchFamily="18" charset="0"/>
                      </a:endParaRPr>
                    </a:p>
                  </a:txBody>
                  <a:tcPr>
                    <a:lnB w="12700" cap="flat" cmpd="sng" algn="ctr">
                      <a:solidFill>
                        <a:schemeClr val="tx1"/>
                      </a:solidFill>
                      <a:prstDash val="solid"/>
                      <a:round/>
                      <a:headEnd type="none" w="med" len="med"/>
                      <a:tailEnd type="none" w="med" len="med"/>
                    </a:lnB>
                  </a:tcPr>
                </a:tc>
                <a:tc>
                  <a:txBody>
                    <a:bodyPr/>
                    <a:lstStyle/>
                    <a:p>
                      <a:pPr algn="ctr"/>
                      <a:r>
                        <a:rPr lang="en-US" sz="1600" dirty="0" smtClean="0">
                          <a:latin typeface="Georgia" panose="02040502050405020303" pitchFamily="18" charset="0"/>
                        </a:rPr>
                        <a:t>D</a:t>
                      </a:r>
                      <a:endParaRPr lang="en-US" sz="1600" dirty="0">
                        <a:latin typeface="Georgia" panose="02040502050405020303" pitchFamily="18" charset="0"/>
                      </a:endParaRPr>
                    </a:p>
                  </a:txBody>
                  <a:tcP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graphicFrame>
        <p:nvGraphicFramePr>
          <p:cNvPr id="5" name="Content Placeholder 3"/>
          <p:cNvGraphicFramePr>
            <a:graphicFrameLocks/>
          </p:cNvGraphicFramePr>
          <p:nvPr>
            <p:extLst>
              <p:ext uri="{D42A27DB-BD31-4B8C-83A1-F6EECF244321}">
                <p14:modId xmlns:p14="http://schemas.microsoft.com/office/powerpoint/2010/main" val="1919009017"/>
              </p:ext>
            </p:extLst>
          </p:nvPr>
        </p:nvGraphicFramePr>
        <p:xfrm>
          <a:off x="4710114" y="2939875"/>
          <a:ext cx="3976686" cy="2225040"/>
        </p:xfrm>
        <a:graphic>
          <a:graphicData uri="http://schemas.openxmlformats.org/drawingml/2006/table">
            <a:tbl>
              <a:tblPr firstRow="1" bandRow="1">
                <a:tableStyleId>{2D5ABB26-0587-4C30-8999-92F81FD0307C}</a:tableStyleId>
              </a:tblPr>
              <a:tblGrid>
                <a:gridCol w="1957386">
                  <a:extLst>
                    <a:ext uri="{9D8B030D-6E8A-4147-A177-3AD203B41FA5}">
                      <a16:colId xmlns:a16="http://schemas.microsoft.com/office/drawing/2014/main" val="20000"/>
                    </a:ext>
                  </a:extLst>
                </a:gridCol>
                <a:gridCol w="1371600">
                  <a:extLst>
                    <a:ext uri="{9D8B030D-6E8A-4147-A177-3AD203B41FA5}">
                      <a16:colId xmlns:a16="http://schemas.microsoft.com/office/drawing/2014/main" val="20001"/>
                    </a:ext>
                  </a:extLst>
                </a:gridCol>
                <a:gridCol w="647700">
                  <a:extLst>
                    <a:ext uri="{9D8B030D-6E8A-4147-A177-3AD203B41FA5}">
                      <a16:colId xmlns:a16="http://schemas.microsoft.com/office/drawing/2014/main" val="20002"/>
                    </a:ext>
                  </a:extLst>
                </a:gridCol>
              </a:tblGrid>
              <a:tr h="370840">
                <a:tc>
                  <a:txBody>
                    <a:bodyPr/>
                    <a:lstStyle/>
                    <a:p>
                      <a:endParaRPr lang="en-US" sz="1600" dirty="0">
                        <a:latin typeface="Georgia" panose="02040502050405020303" pitchFamily="18" charset="0"/>
                      </a:endParaRPr>
                    </a:p>
                  </a:txBody>
                  <a:tcPr>
                    <a:lnT w="12700" cap="flat" cmpd="sng" algn="ctr">
                      <a:solidFill>
                        <a:schemeClr val="tx1"/>
                      </a:solidFill>
                      <a:prstDash val="solid"/>
                      <a:round/>
                      <a:headEnd type="none" w="med" len="med"/>
                      <a:tailEnd type="none" w="med" len="med"/>
                    </a:lnT>
                  </a:tcPr>
                </a:tc>
                <a:tc gridSpan="2">
                  <a:txBody>
                    <a:bodyPr/>
                    <a:lstStyle/>
                    <a:p>
                      <a:pPr algn="ctr"/>
                      <a:r>
                        <a:rPr lang="en-US" sz="1600" dirty="0" smtClean="0">
                          <a:latin typeface="Georgia" panose="02040502050405020303" pitchFamily="18" charset="0"/>
                        </a:rPr>
                        <a:t>Risk Category</a:t>
                      </a:r>
                      <a:endParaRPr lang="en-US" sz="1600" dirty="0">
                        <a:latin typeface="Georgia" panose="02040502050405020303" pitchFamily="18" charset="0"/>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dirty="0"/>
                    </a:p>
                  </a:txBody>
                  <a:tcPr/>
                </a:tc>
                <a:extLst>
                  <a:ext uri="{0D108BD9-81ED-4DB2-BD59-A6C34878D82A}">
                    <a16:rowId xmlns:a16="http://schemas.microsoft.com/office/drawing/2014/main" val="10000"/>
                  </a:ext>
                </a:extLst>
              </a:tr>
              <a:tr h="370840">
                <a:tc>
                  <a:txBody>
                    <a:bodyPr/>
                    <a:lstStyle/>
                    <a:p>
                      <a:r>
                        <a:rPr lang="en-US" sz="1600" dirty="0" smtClean="0">
                          <a:latin typeface="Georgia" panose="02040502050405020303" pitchFamily="18" charset="0"/>
                        </a:rPr>
                        <a:t>Value of S</a:t>
                      </a:r>
                      <a:r>
                        <a:rPr lang="en-US" sz="1600" baseline="-25000" dirty="0" smtClean="0">
                          <a:latin typeface="Georgia" panose="02040502050405020303" pitchFamily="18" charset="0"/>
                        </a:rPr>
                        <a:t>D1</a:t>
                      </a:r>
                      <a:endParaRPr lang="en-US" sz="1600" baseline="-25000" dirty="0">
                        <a:latin typeface="Georgia" panose="02040502050405020303" pitchFamily="18" charset="0"/>
                      </a:endParaRPr>
                    </a:p>
                  </a:txBody>
                  <a:tcPr>
                    <a:lnB w="12700" cap="flat" cmpd="sng" algn="ctr">
                      <a:solidFill>
                        <a:schemeClr val="tx1"/>
                      </a:solidFill>
                      <a:prstDash val="solid"/>
                      <a:round/>
                      <a:headEnd type="none" w="med" len="med"/>
                      <a:tailEnd type="none" w="med" len="med"/>
                    </a:lnB>
                  </a:tcPr>
                </a:tc>
                <a:tc>
                  <a:txBody>
                    <a:bodyPr/>
                    <a:lstStyle/>
                    <a:p>
                      <a:pPr algn="ctr"/>
                      <a:r>
                        <a:rPr lang="en-US" sz="1600" dirty="0" smtClean="0">
                          <a:latin typeface="Georgia" panose="02040502050405020303" pitchFamily="18" charset="0"/>
                        </a:rPr>
                        <a:t>I or II or III</a:t>
                      </a:r>
                      <a:endParaRPr lang="en-US" sz="1600" dirty="0">
                        <a:latin typeface="Georgia" panose="02040502050405020303" pitchFamily="18" charset="0"/>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smtClean="0">
                          <a:latin typeface="Georgia" panose="02040502050405020303" pitchFamily="18" charset="0"/>
                        </a:rPr>
                        <a:t>IV</a:t>
                      </a:r>
                      <a:endParaRPr lang="en-US" sz="1600" dirty="0">
                        <a:latin typeface="Georgia" panose="02040502050405020303" pitchFamily="18" charset="0"/>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370840">
                <a:tc>
                  <a:txBody>
                    <a:bodyPr/>
                    <a:lstStyle/>
                    <a:p>
                      <a:r>
                        <a:rPr lang="en-US" sz="1600" dirty="0" smtClean="0">
                          <a:latin typeface="Georgia" panose="02040502050405020303" pitchFamily="18" charset="0"/>
                        </a:rPr>
                        <a:t>S</a:t>
                      </a:r>
                      <a:r>
                        <a:rPr lang="en-US" sz="1600" baseline="-25000" dirty="0" smtClean="0">
                          <a:latin typeface="Georgia" panose="02040502050405020303" pitchFamily="18" charset="0"/>
                        </a:rPr>
                        <a:t>D1</a:t>
                      </a:r>
                      <a:r>
                        <a:rPr lang="en-US" sz="1600" dirty="0" smtClean="0">
                          <a:latin typeface="Georgia" panose="02040502050405020303" pitchFamily="18" charset="0"/>
                        </a:rPr>
                        <a:t> &lt; 0.067</a:t>
                      </a:r>
                      <a:endParaRPr lang="en-US" sz="1600" dirty="0">
                        <a:latin typeface="Georgia" panose="02040502050405020303" pitchFamily="18" charset="0"/>
                      </a:endParaRPr>
                    </a:p>
                  </a:txBody>
                  <a:tcPr>
                    <a:lnT w="12700" cap="flat" cmpd="sng" algn="ctr">
                      <a:solidFill>
                        <a:schemeClr val="tx1"/>
                      </a:solidFill>
                      <a:prstDash val="solid"/>
                      <a:round/>
                      <a:headEnd type="none" w="med" len="med"/>
                      <a:tailEnd type="none" w="med" len="med"/>
                    </a:lnT>
                  </a:tcPr>
                </a:tc>
                <a:tc>
                  <a:txBody>
                    <a:bodyPr/>
                    <a:lstStyle/>
                    <a:p>
                      <a:pPr algn="ctr"/>
                      <a:r>
                        <a:rPr lang="en-US" sz="1600" dirty="0" smtClean="0">
                          <a:latin typeface="Georgia" panose="02040502050405020303" pitchFamily="18" charset="0"/>
                        </a:rPr>
                        <a:t>A</a:t>
                      </a:r>
                      <a:endParaRPr lang="en-US" sz="1600" dirty="0">
                        <a:latin typeface="Georgia" panose="02040502050405020303" pitchFamily="18" charset="0"/>
                      </a:endParaRPr>
                    </a:p>
                  </a:txBody>
                  <a:tcPr>
                    <a:lnT w="12700" cap="flat" cmpd="sng" algn="ctr">
                      <a:solidFill>
                        <a:schemeClr val="tx1"/>
                      </a:solidFill>
                      <a:prstDash val="solid"/>
                      <a:round/>
                      <a:headEnd type="none" w="med" len="med"/>
                      <a:tailEnd type="none" w="med" len="med"/>
                    </a:lnT>
                  </a:tcPr>
                </a:tc>
                <a:tc>
                  <a:txBody>
                    <a:bodyPr/>
                    <a:lstStyle/>
                    <a:p>
                      <a:pPr algn="ctr"/>
                      <a:r>
                        <a:rPr lang="en-US" sz="1600" dirty="0" smtClean="0">
                          <a:latin typeface="Georgia" panose="02040502050405020303" pitchFamily="18" charset="0"/>
                        </a:rPr>
                        <a:t>A</a:t>
                      </a:r>
                      <a:endParaRPr lang="en-US" sz="1600" dirty="0">
                        <a:latin typeface="Georgia" panose="02040502050405020303" pitchFamily="18" charset="0"/>
                      </a:endParaRPr>
                    </a:p>
                  </a:txBody>
                  <a:tcP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0002"/>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latin typeface="Georgia" panose="02040502050405020303" pitchFamily="18" charset="0"/>
                        </a:rPr>
                        <a:t>0.067 ≤ S</a:t>
                      </a:r>
                      <a:r>
                        <a:rPr lang="en-US" sz="1600" baseline="-25000" dirty="0" smtClean="0">
                          <a:latin typeface="Georgia" panose="02040502050405020303" pitchFamily="18" charset="0"/>
                        </a:rPr>
                        <a:t>D1</a:t>
                      </a:r>
                      <a:r>
                        <a:rPr lang="en-US" sz="1600" dirty="0" smtClean="0">
                          <a:latin typeface="Georgia" panose="02040502050405020303" pitchFamily="18" charset="0"/>
                        </a:rPr>
                        <a:t> &lt; 0.133</a:t>
                      </a:r>
                    </a:p>
                  </a:txBody>
                  <a:tcPr/>
                </a:tc>
                <a:tc>
                  <a:txBody>
                    <a:bodyPr/>
                    <a:lstStyle/>
                    <a:p>
                      <a:pPr algn="ctr"/>
                      <a:r>
                        <a:rPr lang="en-US" sz="1600" dirty="0" smtClean="0">
                          <a:latin typeface="Georgia" panose="02040502050405020303" pitchFamily="18" charset="0"/>
                        </a:rPr>
                        <a:t>B</a:t>
                      </a:r>
                      <a:endParaRPr lang="en-US" sz="1600" dirty="0">
                        <a:latin typeface="Georgia" panose="02040502050405020303" pitchFamily="18" charset="0"/>
                      </a:endParaRPr>
                    </a:p>
                  </a:txBody>
                  <a:tcPr/>
                </a:tc>
                <a:tc>
                  <a:txBody>
                    <a:bodyPr/>
                    <a:lstStyle/>
                    <a:p>
                      <a:pPr algn="ctr"/>
                      <a:r>
                        <a:rPr lang="en-US" sz="1600" dirty="0" smtClean="0">
                          <a:latin typeface="Georgia" panose="02040502050405020303" pitchFamily="18" charset="0"/>
                        </a:rPr>
                        <a:t>C</a:t>
                      </a:r>
                      <a:endParaRPr lang="en-US" sz="1600" dirty="0">
                        <a:latin typeface="Georgia" panose="02040502050405020303" pitchFamily="18" charset="0"/>
                      </a:endParaRPr>
                    </a:p>
                  </a:txBody>
                  <a:tcPr/>
                </a:tc>
                <a:extLst>
                  <a:ext uri="{0D108BD9-81ED-4DB2-BD59-A6C34878D82A}">
                    <a16:rowId xmlns:a16="http://schemas.microsoft.com/office/drawing/2014/main" val="10003"/>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latin typeface="Georgia" panose="02040502050405020303" pitchFamily="18" charset="0"/>
                        </a:rPr>
                        <a:t>0.133 ≤ S</a:t>
                      </a:r>
                      <a:r>
                        <a:rPr lang="en-US" sz="1600" baseline="-25000" dirty="0" smtClean="0">
                          <a:latin typeface="Georgia" panose="02040502050405020303" pitchFamily="18" charset="0"/>
                        </a:rPr>
                        <a:t>D1</a:t>
                      </a:r>
                      <a:r>
                        <a:rPr lang="en-US" sz="1600" dirty="0" smtClean="0">
                          <a:latin typeface="Georgia" panose="02040502050405020303" pitchFamily="18" charset="0"/>
                        </a:rPr>
                        <a:t> &lt; 0.20</a:t>
                      </a:r>
                    </a:p>
                  </a:txBody>
                  <a:tcPr/>
                </a:tc>
                <a:tc>
                  <a:txBody>
                    <a:bodyPr/>
                    <a:lstStyle/>
                    <a:p>
                      <a:pPr algn="ctr"/>
                      <a:r>
                        <a:rPr lang="en-US" sz="1600" dirty="0" smtClean="0">
                          <a:latin typeface="Georgia" panose="02040502050405020303" pitchFamily="18" charset="0"/>
                        </a:rPr>
                        <a:t>C</a:t>
                      </a:r>
                      <a:endParaRPr lang="en-US" sz="1600" dirty="0">
                        <a:latin typeface="Georgia" panose="02040502050405020303" pitchFamily="18" charset="0"/>
                      </a:endParaRPr>
                    </a:p>
                  </a:txBody>
                  <a:tcPr/>
                </a:tc>
                <a:tc>
                  <a:txBody>
                    <a:bodyPr/>
                    <a:lstStyle/>
                    <a:p>
                      <a:pPr algn="ctr"/>
                      <a:r>
                        <a:rPr lang="en-US" sz="1600" dirty="0" smtClean="0">
                          <a:latin typeface="Georgia" panose="02040502050405020303" pitchFamily="18" charset="0"/>
                        </a:rPr>
                        <a:t>D</a:t>
                      </a:r>
                      <a:endParaRPr lang="en-US" sz="1600" dirty="0">
                        <a:latin typeface="Georgia" panose="02040502050405020303" pitchFamily="18" charset="0"/>
                      </a:endParaRPr>
                    </a:p>
                  </a:txBody>
                  <a:tcPr/>
                </a:tc>
                <a:extLst>
                  <a:ext uri="{0D108BD9-81ED-4DB2-BD59-A6C34878D82A}">
                    <a16:rowId xmlns:a16="http://schemas.microsoft.com/office/drawing/2014/main" val="10004"/>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latin typeface="Georgia" panose="02040502050405020303" pitchFamily="18" charset="0"/>
                        </a:rPr>
                        <a:t>0.20 ≤ S</a:t>
                      </a:r>
                      <a:r>
                        <a:rPr lang="en-US" sz="1600" baseline="-25000" dirty="0" smtClean="0">
                          <a:latin typeface="Georgia" panose="02040502050405020303" pitchFamily="18" charset="0"/>
                        </a:rPr>
                        <a:t>D1</a:t>
                      </a:r>
                      <a:r>
                        <a:rPr lang="en-US" sz="1600" dirty="0" smtClean="0">
                          <a:latin typeface="Georgia" panose="02040502050405020303" pitchFamily="18" charset="0"/>
                        </a:rPr>
                        <a:t> </a:t>
                      </a:r>
                    </a:p>
                  </a:txBody>
                  <a:tcPr>
                    <a:lnB w="12700" cap="flat" cmpd="sng" algn="ctr">
                      <a:solidFill>
                        <a:schemeClr val="tx1"/>
                      </a:solidFill>
                      <a:prstDash val="solid"/>
                      <a:round/>
                      <a:headEnd type="none" w="med" len="med"/>
                      <a:tailEnd type="none" w="med" len="med"/>
                    </a:lnB>
                  </a:tcPr>
                </a:tc>
                <a:tc>
                  <a:txBody>
                    <a:bodyPr/>
                    <a:lstStyle/>
                    <a:p>
                      <a:pPr algn="ctr"/>
                      <a:r>
                        <a:rPr lang="en-US" sz="1600" dirty="0" smtClean="0">
                          <a:latin typeface="Georgia" panose="02040502050405020303" pitchFamily="18" charset="0"/>
                        </a:rPr>
                        <a:t>D</a:t>
                      </a:r>
                      <a:endParaRPr lang="en-US" sz="1600" dirty="0">
                        <a:latin typeface="Georgia" panose="02040502050405020303" pitchFamily="18" charset="0"/>
                      </a:endParaRPr>
                    </a:p>
                  </a:txBody>
                  <a:tcPr>
                    <a:lnB w="12700" cap="flat" cmpd="sng" algn="ctr">
                      <a:solidFill>
                        <a:schemeClr val="tx1"/>
                      </a:solidFill>
                      <a:prstDash val="solid"/>
                      <a:round/>
                      <a:headEnd type="none" w="med" len="med"/>
                      <a:tailEnd type="none" w="med" len="med"/>
                    </a:lnB>
                  </a:tcPr>
                </a:tc>
                <a:tc>
                  <a:txBody>
                    <a:bodyPr/>
                    <a:lstStyle/>
                    <a:p>
                      <a:pPr algn="ctr"/>
                      <a:r>
                        <a:rPr lang="en-US" sz="1600" dirty="0" smtClean="0">
                          <a:latin typeface="Georgia" panose="02040502050405020303" pitchFamily="18" charset="0"/>
                        </a:rPr>
                        <a:t>D</a:t>
                      </a:r>
                      <a:endParaRPr lang="en-US" sz="1600" dirty="0">
                        <a:latin typeface="Georgia" panose="02040502050405020303" pitchFamily="18" charset="0"/>
                      </a:endParaRPr>
                    </a:p>
                  </a:txBody>
                  <a:tcP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
        <p:nvSpPr>
          <p:cNvPr id="6" name="TextBox 5"/>
          <p:cNvSpPr txBox="1"/>
          <p:nvPr/>
        </p:nvSpPr>
        <p:spPr bwMode="auto">
          <a:xfrm>
            <a:off x="446867" y="2184225"/>
            <a:ext cx="397544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lgn="ctr"/>
            <a:r>
              <a:rPr kumimoji="1" lang="en-US" sz="1500" dirty="0" smtClean="0">
                <a:solidFill>
                  <a:srgbClr val="000000"/>
                </a:solidFill>
                <a:latin typeface="Georgia" panose="02040502050405020303" pitchFamily="18" charset="0"/>
              </a:rPr>
              <a:t>Table 11.6-1 Seismic Design Category Based on</a:t>
            </a:r>
          </a:p>
          <a:p>
            <a:pPr algn="ctr"/>
            <a:r>
              <a:rPr kumimoji="1" lang="en-US" sz="1500" dirty="0" smtClean="0">
                <a:solidFill>
                  <a:srgbClr val="000000"/>
                </a:solidFill>
                <a:latin typeface="Georgia" panose="02040502050405020303" pitchFamily="18" charset="0"/>
              </a:rPr>
              <a:t>Short Period Response Acceleration Parameter</a:t>
            </a:r>
            <a:endParaRPr kumimoji="1" lang="en-US" sz="1500" dirty="0">
              <a:solidFill>
                <a:srgbClr val="000000"/>
              </a:solidFill>
              <a:latin typeface="Georgia" panose="02040502050405020303" pitchFamily="18" charset="0"/>
            </a:endParaRPr>
          </a:p>
        </p:txBody>
      </p:sp>
      <p:sp>
        <p:nvSpPr>
          <p:cNvPr id="7" name="TextBox 6"/>
          <p:cNvSpPr txBox="1"/>
          <p:nvPr/>
        </p:nvSpPr>
        <p:spPr bwMode="auto">
          <a:xfrm>
            <a:off x="4711353" y="2184225"/>
            <a:ext cx="397544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lgn="ctr"/>
            <a:r>
              <a:rPr kumimoji="1" lang="en-US" sz="1500" dirty="0" smtClean="0">
                <a:solidFill>
                  <a:srgbClr val="000000"/>
                </a:solidFill>
                <a:latin typeface="Georgia" panose="02040502050405020303" pitchFamily="18" charset="0"/>
              </a:rPr>
              <a:t>Table 11.6-2 Seismic Design Category Based on</a:t>
            </a:r>
          </a:p>
          <a:p>
            <a:pPr algn="ctr"/>
            <a:r>
              <a:rPr kumimoji="1" lang="en-US" sz="1500" dirty="0" smtClean="0">
                <a:solidFill>
                  <a:srgbClr val="000000"/>
                </a:solidFill>
                <a:latin typeface="Georgia" panose="02040502050405020303" pitchFamily="18" charset="0"/>
              </a:rPr>
              <a:t>1-S Period Response Acceleration Parameter</a:t>
            </a:r>
            <a:endParaRPr kumimoji="1" lang="en-US" sz="1500" dirty="0">
              <a:solidFill>
                <a:srgbClr val="000000"/>
              </a:solidFill>
              <a:latin typeface="Georgia" panose="02040502050405020303" pitchFamily="18" charset="0"/>
            </a:endParaRPr>
          </a:p>
        </p:txBody>
      </p:sp>
      <p:sp>
        <p:nvSpPr>
          <p:cNvPr id="8" name="TextBox 7"/>
          <p:cNvSpPr txBox="1"/>
          <p:nvPr/>
        </p:nvSpPr>
        <p:spPr>
          <a:xfrm>
            <a:off x="2183605" y="5582665"/>
            <a:ext cx="4756817" cy="584775"/>
          </a:xfrm>
          <a:prstGeom prst="rect">
            <a:avLst/>
          </a:prstGeom>
          <a:noFill/>
        </p:spPr>
        <p:txBody>
          <a:bodyPr wrap="square" rtlCol="0">
            <a:spAutoFit/>
          </a:bodyPr>
          <a:lstStyle/>
          <a:p>
            <a:pPr algn="ctr"/>
            <a:r>
              <a:rPr lang="en-US" sz="1600" dirty="0" smtClean="0">
                <a:solidFill>
                  <a:schemeClr val="bg2"/>
                </a:solidFill>
                <a:latin typeface="Arial" panose="020B0604020202020204" pitchFamily="34" charset="0"/>
                <a:cs typeface="Arial" panose="020B0604020202020204" pitchFamily="34" charset="0"/>
              </a:rPr>
              <a:t>By assigning the most severe category to the structure, we receive Seismic Design Category D</a:t>
            </a:r>
            <a:endParaRPr lang="en-US" sz="1600" dirty="0">
              <a:solidFill>
                <a:schemeClr val="bg2"/>
              </a:solidFill>
              <a:latin typeface="Arial" panose="020B0604020202020204" pitchFamily="34" charset="0"/>
              <a:cs typeface="Arial" panose="020B0604020202020204" pitchFamily="34" charset="0"/>
            </a:endParaRPr>
          </a:p>
        </p:txBody>
      </p:sp>
      <p:sp>
        <p:nvSpPr>
          <p:cNvPr id="10" name="Rectangle 9"/>
          <p:cNvSpPr/>
          <p:nvPr/>
        </p:nvSpPr>
        <p:spPr>
          <a:xfrm>
            <a:off x="459566" y="4406725"/>
            <a:ext cx="1724039" cy="355600"/>
          </a:xfrm>
          <a:prstGeom prst="rect">
            <a:avLst/>
          </a:prstGeom>
          <a:solidFill>
            <a:schemeClr val="accent6">
              <a:lumMod val="60000"/>
              <a:lumOff val="4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2383790" y="3339925"/>
            <a:ext cx="1286510" cy="355600"/>
          </a:xfrm>
          <a:prstGeom prst="rect">
            <a:avLst/>
          </a:prstGeom>
          <a:solidFill>
            <a:schemeClr val="accent6">
              <a:lumMod val="60000"/>
              <a:lumOff val="4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2383790" y="4406725"/>
            <a:ext cx="1278398" cy="355600"/>
          </a:xfrm>
          <a:prstGeom prst="rect">
            <a:avLst/>
          </a:prstGeom>
          <a:solidFill>
            <a:srgbClr val="92D05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4708525" y="4762325"/>
            <a:ext cx="1178733" cy="355600"/>
          </a:xfrm>
          <a:prstGeom prst="rect">
            <a:avLst/>
          </a:prstGeom>
          <a:solidFill>
            <a:schemeClr val="accent6">
              <a:lumMod val="60000"/>
              <a:lumOff val="4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6670848" y="3339925"/>
            <a:ext cx="1380951" cy="355600"/>
          </a:xfrm>
          <a:prstGeom prst="rect">
            <a:avLst/>
          </a:prstGeom>
          <a:solidFill>
            <a:schemeClr val="accent6">
              <a:lumMod val="60000"/>
              <a:lumOff val="4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6678961" y="4762325"/>
            <a:ext cx="1372838" cy="355600"/>
          </a:xfrm>
          <a:prstGeom prst="rect">
            <a:avLst/>
          </a:prstGeom>
          <a:solidFill>
            <a:srgbClr val="92D05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p:cNvSpPr txBox="1"/>
          <p:nvPr/>
        </p:nvSpPr>
        <p:spPr bwMode="auto">
          <a:xfrm>
            <a:off x="6827441" y="6400800"/>
            <a:ext cx="184665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91440" rIns="0" bIns="0" rtlCol="0">
            <a:spAutoFit/>
          </a:bodyPr>
          <a:lstStyle/>
          <a:p>
            <a:pPr algn="r"/>
            <a:r>
              <a:rPr kumimoji="1" lang="en-US" sz="1200" dirty="0" smtClean="0">
                <a:solidFill>
                  <a:schemeClr val="accent5"/>
                </a:solidFill>
                <a:latin typeface="Arial" panose="020B0604020202020204" pitchFamily="34" charset="0"/>
                <a:cs typeface="Arial" panose="020B0604020202020204" pitchFamily="34" charset="0"/>
              </a:rPr>
              <a:t>DESIGN EXAMPLE SLIDE</a:t>
            </a:r>
            <a:endParaRPr kumimoji="1" lang="en-US" sz="1200" dirty="0">
              <a:solidFill>
                <a:schemeClr val="accent5"/>
              </a:solidFill>
              <a:latin typeface="Arial" panose="020B0604020202020204" pitchFamily="34" charset="0"/>
              <a:cs typeface="Arial" panose="020B0604020202020204" pitchFamily="34" charset="0"/>
            </a:endParaRPr>
          </a:p>
        </p:txBody>
      </p:sp>
      <p:pic>
        <p:nvPicPr>
          <p:cNvPr id="17" name="Picture 16"/>
          <p:cNvPicPr>
            <a:picLocks noChangeAspect="1"/>
          </p:cNvPicPr>
          <p:nvPr/>
        </p:nvPicPr>
        <p:blipFill>
          <a:blip r:embed="rId4"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457263" y="6495800"/>
            <a:ext cx="264160" cy="264160"/>
          </a:xfrm>
          <a:prstGeom prst="rect">
            <a:avLst/>
          </a:prstGeom>
        </p:spPr>
      </p:pic>
      <p:sp>
        <p:nvSpPr>
          <p:cNvPr id="18" name="TextBox 17"/>
          <p:cNvSpPr txBox="1"/>
          <p:nvPr/>
        </p:nvSpPr>
        <p:spPr>
          <a:xfrm>
            <a:off x="446867" y="1305569"/>
            <a:ext cx="8227233" cy="584775"/>
          </a:xfrm>
          <a:prstGeom prst="rect">
            <a:avLst/>
          </a:prstGeom>
          <a:noFill/>
        </p:spPr>
        <p:txBody>
          <a:bodyPr wrap="square" rtlCol="0">
            <a:spAutoFit/>
          </a:bodyPr>
          <a:lstStyle/>
          <a:p>
            <a:pPr algn="ctr"/>
            <a:r>
              <a:rPr lang="en-US" sz="1600" dirty="0" smtClean="0">
                <a:solidFill>
                  <a:schemeClr val="bg2"/>
                </a:solidFill>
                <a:latin typeface="Arial" panose="020B0604020202020204" pitchFamily="34" charset="0"/>
                <a:cs typeface="Arial" panose="020B0604020202020204" pitchFamily="34" charset="0"/>
              </a:rPr>
              <a:t>Seismic Design Category of a structure is based on the Risk Category </a:t>
            </a:r>
            <a:br>
              <a:rPr lang="en-US" sz="1600" dirty="0" smtClean="0">
                <a:solidFill>
                  <a:schemeClr val="bg2"/>
                </a:solidFill>
                <a:latin typeface="Arial" panose="020B0604020202020204" pitchFamily="34" charset="0"/>
                <a:cs typeface="Arial" panose="020B0604020202020204" pitchFamily="34" charset="0"/>
              </a:rPr>
            </a:br>
            <a:r>
              <a:rPr lang="en-US" sz="1600" dirty="0" smtClean="0">
                <a:solidFill>
                  <a:schemeClr val="bg2"/>
                </a:solidFill>
                <a:latin typeface="Arial" panose="020B0604020202020204" pitchFamily="34" charset="0"/>
                <a:cs typeface="Arial" panose="020B0604020202020204" pitchFamily="34" charset="0"/>
              </a:rPr>
              <a:t>and Design Spectral Response Acceleration Parameters (S</a:t>
            </a:r>
            <a:r>
              <a:rPr lang="en-US" sz="1600" baseline="-25000" dirty="0" smtClean="0">
                <a:solidFill>
                  <a:schemeClr val="bg2"/>
                </a:solidFill>
                <a:latin typeface="Arial" panose="020B0604020202020204" pitchFamily="34" charset="0"/>
                <a:cs typeface="Arial" panose="020B0604020202020204" pitchFamily="34" charset="0"/>
              </a:rPr>
              <a:t>DS</a:t>
            </a:r>
            <a:r>
              <a:rPr lang="en-US" sz="1600" dirty="0" smtClean="0">
                <a:solidFill>
                  <a:schemeClr val="bg2"/>
                </a:solidFill>
                <a:latin typeface="Arial" panose="020B0604020202020204" pitchFamily="34" charset="0"/>
                <a:cs typeface="Arial" panose="020B0604020202020204" pitchFamily="34" charset="0"/>
              </a:rPr>
              <a:t> and S</a:t>
            </a:r>
            <a:r>
              <a:rPr lang="en-US" sz="1600" baseline="-25000" dirty="0" smtClean="0">
                <a:solidFill>
                  <a:schemeClr val="bg2"/>
                </a:solidFill>
                <a:latin typeface="Arial" panose="020B0604020202020204" pitchFamily="34" charset="0"/>
                <a:cs typeface="Arial" panose="020B0604020202020204" pitchFamily="34" charset="0"/>
              </a:rPr>
              <a:t>D1</a:t>
            </a:r>
            <a:r>
              <a:rPr lang="en-US" sz="1600" dirty="0" smtClean="0">
                <a:solidFill>
                  <a:schemeClr val="bg2"/>
                </a:solidFill>
                <a:latin typeface="Arial" panose="020B0604020202020204" pitchFamily="34" charset="0"/>
                <a:cs typeface="Arial" panose="020B0604020202020204" pitchFamily="34" charset="0"/>
              </a:rPr>
              <a:t>)</a:t>
            </a:r>
            <a:endParaRPr lang="en-US" sz="1600" dirty="0">
              <a:solidFill>
                <a:schemeClr val="bg2"/>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26673217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1000"/>
                                        <p:tgtEl>
                                          <p:spTgt spid="10"/>
                                        </p:tgtEl>
                                      </p:cBhvr>
                                    </p:animEffect>
                                  </p:childTnLst>
                                </p:cTn>
                              </p:par>
                            </p:childTnLst>
                          </p:cTn>
                        </p:par>
                        <p:par>
                          <p:cTn id="8" fill="hold">
                            <p:stCondLst>
                              <p:cond delay="1000"/>
                            </p:stCondLst>
                            <p:childTnLst>
                              <p:par>
                                <p:cTn id="9" presetID="16" presetClass="entr" presetSubtype="21"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barn(inVertical)">
                                      <p:cBhvr>
                                        <p:cTn id="11" dur="1000"/>
                                        <p:tgtEl>
                                          <p:spTgt spid="11"/>
                                        </p:tgtEl>
                                      </p:cBhvr>
                                    </p:animEffect>
                                  </p:childTnLst>
                                </p:cTn>
                              </p:par>
                            </p:childTnLst>
                          </p:cTn>
                        </p:par>
                        <p:par>
                          <p:cTn id="12" fill="hold">
                            <p:stCondLst>
                              <p:cond delay="2000"/>
                            </p:stCondLst>
                            <p:childTnLst>
                              <p:par>
                                <p:cTn id="13" presetID="16" presetClass="entr" presetSubtype="21"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barn(inVertical)">
                                      <p:cBhvr>
                                        <p:cTn id="15" dur="1250"/>
                                        <p:tgtEl>
                                          <p:spTgt spid="12"/>
                                        </p:tgtEl>
                                      </p:cBhvr>
                                    </p:animEffect>
                                  </p:childTnLst>
                                </p:cTn>
                              </p:par>
                              <p:par>
                                <p:cTn id="16" presetID="10" presetClass="exit" presetSubtype="0" fill="hold" grpId="1" nodeType="withEffect">
                                  <p:stCondLst>
                                    <p:cond delay="0"/>
                                  </p:stCondLst>
                                  <p:childTnLst>
                                    <p:animEffect transition="out" filter="fade">
                                      <p:cBhvr>
                                        <p:cTn id="17" dur="3000"/>
                                        <p:tgtEl>
                                          <p:spTgt spid="10"/>
                                        </p:tgtEl>
                                      </p:cBhvr>
                                    </p:animEffect>
                                    <p:set>
                                      <p:cBhvr>
                                        <p:cTn id="18" dur="1" fill="hold">
                                          <p:stCondLst>
                                            <p:cond delay="2999"/>
                                          </p:stCondLst>
                                        </p:cTn>
                                        <p:tgtEl>
                                          <p:spTgt spid="10"/>
                                        </p:tgtEl>
                                        <p:attrNameLst>
                                          <p:attrName>style.visibility</p:attrName>
                                        </p:attrNameLst>
                                      </p:cBhvr>
                                      <p:to>
                                        <p:strVal val="hidden"/>
                                      </p:to>
                                    </p:set>
                                  </p:childTnLst>
                                </p:cTn>
                              </p:par>
                              <p:par>
                                <p:cTn id="19" presetID="10" presetClass="exit" presetSubtype="0" fill="hold" grpId="1" nodeType="withEffect">
                                  <p:stCondLst>
                                    <p:cond delay="0"/>
                                  </p:stCondLst>
                                  <p:childTnLst>
                                    <p:animEffect transition="out" filter="fade">
                                      <p:cBhvr>
                                        <p:cTn id="20" dur="3000"/>
                                        <p:tgtEl>
                                          <p:spTgt spid="11"/>
                                        </p:tgtEl>
                                      </p:cBhvr>
                                    </p:animEffect>
                                    <p:set>
                                      <p:cBhvr>
                                        <p:cTn id="21" dur="1" fill="hold">
                                          <p:stCondLst>
                                            <p:cond delay="2999"/>
                                          </p:stCondLst>
                                        </p:cTn>
                                        <p:tgtEl>
                                          <p:spTgt spid="11"/>
                                        </p:tgtEl>
                                        <p:attrNameLst>
                                          <p:attrName>style.visibility</p:attrName>
                                        </p:attrNameLst>
                                      </p:cBhvr>
                                      <p:to>
                                        <p:strVal val="hidden"/>
                                      </p:to>
                                    </p:set>
                                  </p:childTnLst>
                                </p:cTn>
                              </p:par>
                              <p:par>
                                <p:cTn id="22" presetID="16" presetClass="entr" presetSubtype="21" fill="hold" grpId="0" nodeType="withEffect">
                                  <p:stCondLst>
                                    <p:cond delay="1500"/>
                                  </p:stCondLst>
                                  <p:childTnLst>
                                    <p:set>
                                      <p:cBhvr>
                                        <p:cTn id="23" dur="1" fill="hold">
                                          <p:stCondLst>
                                            <p:cond delay="0"/>
                                          </p:stCondLst>
                                        </p:cTn>
                                        <p:tgtEl>
                                          <p:spTgt spid="13"/>
                                        </p:tgtEl>
                                        <p:attrNameLst>
                                          <p:attrName>style.visibility</p:attrName>
                                        </p:attrNameLst>
                                      </p:cBhvr>
                                      <p:to>
                                        <p:strVal val="visible"/>
                                      </p:to>
                                    </p:set>
                                    <p:animEffect transition="in" filter="barn(inVertical)">
                                      <p:cBhvr>
                                        <p:cTn id="24" dur="1000"/>
                                        <p:tgtEl>
                                          <p:spTgt spid="13"/>
                                        </p:tgtEl>
                                      </p:cBhvr>
                                    </p:animEffect>
                                  </p:childTnLst>
                                </p:cTn>
                              </p:par>
                              <p:par>
                                <p:cTn id="25" presetID="16" presetClass="entr" presetSubtype="21" fill="hold" grpId="0" nodeType="withEffect">
                                  <p:stCondLst>
                                    <p:cond delay="2500"/>
                                  </p:stCondLst>
                                  <p:childTnLst>
                                    <p:set>
                                      <p:cBhvr>
                                        <p:cTn id="26" dur="1" fill="hold">
                                          <p:stCondLst>
                                            <p:cond delay="0"/>
                                          </p:stCondLst>
                                        </p:cTn>
                                        <p:tgtEl>
                                          <p:spTgt spid="14"/>
                                        </p:tgtEl>
                                        <p:attrNameLst>
                                          <p:attrName>style.visibility</p:attrName>
                                        </p:attrNameLst>
                                      </p:cBhvr>
                                      <p:to>
                                        <p:strVal val="visible"/>
                                      </p:to>
                                    </p:set>
                                    <p:animEffect transition="in" filter="barn(inVertical)">
                                      <p:cBhvr>
                                        <p:cTn id="27" dur="1000"/>
                                        <p:tgtEl>
                                          <p:spTgt spid="14"/>
                                        </p:tgtEl>
                                      </p:cBhvr>
                                    </p:animEffect>
                                  </p:childTnLst>
                                </p:cTn>
                              </p:par>
                            </p:childTnLst>
                          </p:cTn>
                        </p:par>
                        <p:par>
                          <p:cTn id="28" fill="hold">
                            <p:stCondLst>
                              <p:cond delay="5500"/>
                            </p:stCondLst>
                            <p:childTnLst>
                              <p:par>
                                <p:cTn id="29" presetID="16" presetClass="entr" presetSubtype="21"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barn(inVertical)">
                                      <p:cBhvr>
                                        <p:cTn id="31" dur="1250"/>
                                        <p:tgtEl>
                                          <p:spTgt spid="15"/>
                                        </p:tgtEl>
                                      </p:cBhvr>
                                    </p:animEffect>
                                  </p:childTnLst>
                                </p:cTn>
                              </p:par>
                              <p:par>
                                <p:cTn id="32" presetID="10" presetClass="exit" presetSubtype="0" fill="hold" grpId="1" nodeType="withEffect">
                                  <p:stCondLst>
                                    <p:cond delay="0"/>
                                  </p:stCondLst>
                                  <p:childTnLst>
                                    <p:animEffect transition="out" filter="fade">
                                      <p:cBhvr>
                                        <p:cTn id="33" dur="3000"/>
                                        <p:tgtEl>
                                          <p:spTgt spid="13"/>
                                        </p:tgtEl>
                                      </p:cBhvr>
                                    </p:animEffect>
                                    <p:set>
                                      <p:cBhvr>
                                        <p:cTn id="34" dur="1" fill="hold">
                                          <p:stCondLst>
                                            <p:cond delay="2999"/>
                                          </p:stCondLst>
                                        </p:cTn>
                                        <p:tgtEl>
                                          <p:spTgt spid="13"/>
                                        </p:tgtEl>
                                        <p:attrNameLst>
                                          <p:attrName>style.visibility</p:attrName>
                                        </p:attrNameLst>
                                      </p:cBhvr>
                                      <p:to>
                                        <p:strVal val="hidden"/>
                                      </p:to>
                                    </p:set>
                                  </p:childTnLst>
                                </p:cTn>
                              </p:par>
                              <p:par>
                                <p:cTn id="35" presetID="10" presetClass="exit" presetSubtype="0" fill="hold" grpId="1" nodeType="withEffect">
                                  <p:stCondLst>
                                    <p:cond delay="0"/>
                                  </p:stCondLst>
                                  <p:childTnLst>
                                    <p:animEffect transition="out" filter="fade">
                                      <p:cBhvr>
                                        <p:cTn id="36" dur="3000"/>
                                        <p:tgtEl>
                                          <p:spTgt spid="14"/>
                                        </p:tgtEl>
                                      </p:cBhvr>
                                    </p:animEffect>
                                    <p:set>
                                      <p:cBhvr>
                                        <p:cTn id="37" dur="1" fill="hold">
                                          <p:stCondLst>
                                            <p:cond delay="29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 grpId="1" animBg="1"/>
      <p:bldP spid="11" grpId="0" animBg="1"/>
      <p:bldP spid="11" grpId="1" animBg="1"/>
      <p:bldP spid="12" grpId="0" animBg="1"/>
      <p:bldP spid="13" grpId="0" animBg="1"/>
      <p:bldP spid="13" grpId="1" animBg="1"/>
      <p:bldP spid="14" grpId="0" animBg="1"/>
      <p:bldP spid="14" grpId="1" animBg="1"/>
      <p:bldP spid="15"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USGS Seismic Design Online Tool</a:t>
            </a:r>
            <a:endParaRPr lang="en-US" dirty="0"/>
          </a:p>
        </p:txBody>
      </p:sp>
      <p:sp>
        <p:nvSpPr>
          <p:cNvPr id="5" name="TextBox 4"/>
          <p:cNvSpPr txBox="1"/>
          <p:nvPr/>
        </p:nvSpPr>
        <p:spPr>
          <a:xfrm>
            <a:off x="889001" y="6098882"/>
            <a:ext cx="7785099" cy="276999"/>
          </a:xfrm>
          <a:prstGeom prst="rect">
            <a:avLst/>
          </a:prstGeom>
          <a:noFill/>
        </p:spPr>
        <p:txBody>
          <a:bodyPr wrap="square" lIns="0" tIns="0" rIns="0" bIns="0" rtlCol="0">
            <a:spAutoFit/>
          </a:bodyPr>
          <a:lstStyle/>
          <a:p>
            <a:pPr algn="ctr"/>
            <a:r>
              <a:rPr lang="en-US" dirty="0" smtClean="0">
                <a:solidFill>
                  <a:schemeClr val="bg2"/>
                </a:solidFill>
                <a:latin typeface="Arial" panose="020B0604020202020204" pitchFamily="34" charset="0"/>
                <a:cs typeface="Arial" panose="020B0604020202020204" pitchFamily="34" charset="0"/>
              </a:rPr>
              <a:t>Visit </a:t>
            </a:r>
            <a:r>
              <a:rPr lang="en-US" dirty="0">
                <a:solidFill>
                  <a:schemeClr val="accent1"/>
                </a:solidFill>
                <a:latin typeface="Arial" panose="020B0604020202020204" pitchFamily="34" charset="0"/>
                <a:cs typeface="Arial" panose="020B0604020202020204" pitchFamily="34" charset="0"/>
              </a:rPr>
              <a:t>http://earthquake.usgs.gov/designmaps/us/application.php</a:t>
            </a:r>
            <a:r>
              <a:rPr lang="en-US" dirty="0" smtClean="0">
                <a:solidFill>
                  <a:prstClr val="black"/>
                </a:solidFill>
                <a:latin typeface="Arial" panose="020B0604020202020204" pitchFamily="34" charset="0"/>
                <a:cs typeface="Arial" panose="020B0604020202020204" pitchFamily="34" charset="0"/>
              </a:rPr>
              <a:t> </a:t>
            </a:r>
            <a:r>
              <a:rPr lang="en-US" dirty="0" smtClean="0">
                <a:solidFill>
                  <a:schemeClr val="bg2"/>
                </a:solidFill>
                <a:latin typeface="Arial" panose="020B0604020202020204" pitchFamily="34" charset="0"/>
                <a:cs typeface="Arial" panose="020B0604020202020204" pitchFamily="34" charset="0"/>
              </a:rPr>
              <a:t>for access</a:t>
            </a:r>
            <a:endParaRPr lang="en-US" dirty="0">
              <a:solidFill>
                <a:schemeClr val="bg2"/>
              </a:solidFill>
              <a:latin typeface="Arial" panose="020B0604020202020204" pitchFamily="34" charset="0"/>
              <a:cs typeface="Arial" panose="020B0604020202020204" pitchFamily="34" charset="0"/>
            </a:endParaRPr>
          </a:p>
        </p:txBody>
      </p:sp>
      <p:sp>
        <p:nvSpPr>
          <p:cNvPr id="8" name="Right Arrow 7"/>
          <p:cNvSpPr/>
          <p:nvPr/>
        </p:nvSpPr>
        <p:spPr>
          <a:xfrm>
            <a:off x="-1058094" y="-461792"/>
            <a:ext cx="359229" cy="18505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p:cNvSpPr txBox="1"/>
          <p:nvPr/>
        </p:nvSpPr>
        <p:spPr bwMode="auto">
          <a:xfrm>
            <a:off x="6827441" y="6400800"/>
            <a:ext cx="184665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91440" rIns="0" bIns="0" rtlCol="0">
            <a:spAutoFit/>
          </a:bodyPr>
          <a:lstStyle/>
          <a:p>
            <a:pPr algn="r"/>
            <a:r>
              <a:rPr kumimoji="1" lang="en-US" sz="1200" dirty="0" smtClean="0">
                <a:solidFill>
                  <a:schemeClr val="accent5"/>
                </a:solidFill>
                <a:latin typeface="Arial" panose="020B0604020202020204" pitchFamily="34" charset="0"/>
                <a:cs typeface="Arial" panose="020B0604020202020204" pitchFamily="34" charset="0"/>
              </a:rPr>
              <a:t>DESIGN EXAMPLE SLIDE</a:t>
            </a:r>
            <a:endParaRPr kumimoji="1" lang="en-US" sz="1200" dirty="0">
              <a:solidFill>
                <a:schemeClr val="accent5"/>
              </a:solidFill>
              <a:latin typeface="Arial" panose="020B0604020202020204" pitchFamily="34" charset="0"/>
              <a:cs typeface="Arial" panose="020B0604020202020204" pitchFamily="34" charset="0"/>
            </a:endParaRPr>
          </a:p>
        </p:txBody>
      </p:sp>
      <p:pic>
        <p:nvPicPr>
          <p:cNvPr id="28" name="Picture 27"/>
          <p:cNvPicPr>
            <a:picLocks noChangeAspect="1"/>
          </p:cNvPicPr>
          <p:nvPr/>
        </p:nvPicPr>
        <p:blipFill>
          <a:blip r:embed="rId4"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457263" y="6495800"/>
            <a:ext cx="264160" cy="264160"/>
          </a:xfrm>
          <a:prstGeom prst="rect">
            <a:avLst/>
          </a:prstGeom>
        </p:spPr>
      </p:pic>
      <p:pic>
        <p:nvPicPr>
          <p:cNvPr id="307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16873" y="1054341"/>
            <a:ext cx="6938846" cy="50445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1" name="Left Arrow 30"/>
          <p:cNvSpPr/>
          <p:nvPr/>
        </p:nvSpPr>
        <p:spPr>
          <a:xfrm>
            <a:off x="4017796" y="4817747"/>
            <a:ext cx="457200" cy="228600"/>
          </a:xfrm>
          <a:prstGeom prst="lef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Left Arrow 31"/>
          <p:cNvSpPr/>
          <p:nvPr/>
        </p:nvSpPr>
        <p:spPr>
          <a:xfrm>
            <a:off x="4017796" y="5401222"/>
            <a:ext cx="457200" cy="228600"/>
          </a:xfrm>
          <a:prstGeom prst="lef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Left Arrow 32"/>
          <p:cNvSpPr/>
          <p:nvPr/>
        </p:nvSpPr>
        <p:spPr>
          <a:xfrm>
            <a:off x="4012232" y="2644958"/>
            <a:ext cx="457200" cy="228600"/>
          </a:xfrm>
          <a:prstGeom prst="lef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Left Arrow 33"/>
          <p:cNvSpPr/>
          <p:nvPr/>
        </p:nvSpPr>
        <p:spPr>
          <a:xfrm>
            <a:off x="4006668" y="3742239"/>
            <a:ext cx="457200" cy="228600"/>
          </a:xfrm>
          <a:prstGeom prst="lef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Left Arrow 34"/>
          <p:cNvSpPr/>
          <p:nvPr/>
        </p:nvSpPr>
        <p:spPr>
          <a:xfrm>
            <a:off x="4017796" y="4290878"/>
            <a:ext cx="457200" cy="228600"/>
          </a:xfrm>
          <a:prstGeom prst="lef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Left Arrow 37"/>
          <p:cNvSpPr/>
          <p:nvPr/>
        </p:nvSpPr>
        <p:spPr>
          <a:xfrm>
            <a:off x="2615716" y="5651324"/>
            <a:ext cx="457200" cy="228600"/>
          </a:xfrm>
          <a:prstGeom prst="lef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75"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36044" y="1011825"/>
            <a:ext cx="4291012" cy="54839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0" name="Left Arrow 39"/>
          <p:cNvSpPr/>
          <p:nvPr/>
        </p:nvSpPr>
        <p:spPr>
          <a:xfrm>
            <a:off x="6370241" y="1171758"/>
            <a:ext cx="457200" cy="228600"/>
          </a:xfrm>
          <a:prstGeom prst="lef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76" name="Picture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193633" y="1515022"/>
            <a:ext cx="6562725" cy="3886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2" name="Left Arrow 41"/>
          <p:cNvSpPr/>
          <p:nvPr/>
        </p:nvSpPr>
        <p:spPr>
          <a:xfrm>
            <a:off x="5303441" y="5172622"/>
            <a:ext cx="457200" cy="228600"/>
          </a:xfrm>
          <a:prstGeom prst="lef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77" name="Picture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437639" y="1011825"/>
            <a:ext cx="6052457" cy="533888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1"/>
    </p:custDataLst>
    <p:extLst>
      <p:ext uri="{BB962C8B-B14F-4D97-AF65-F5344CB8AC3E}">
        <p14:creationId xmlns:p14="http://schemas.microsoft.com/office/powerpoint/2010/main" val="29829236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8"/>
                                        </p:tgtEl>
                                        <p:attrNameLst>
                                          <p:attrName>style.visibility</p:attrName>
                                        </p:attrNameLst>
                                      </p:cBhvr>
                                      <p:to>
                                        <p:strVal val="visible"/>
                                      </p:to>
                                    </p:set>
                                  </p:childTnLst>
                                </p:cTn>
                              </p:par>
                            </p:childTnLst>
                          </p:cTn>
                        </p:par>
                        <p:par>
                          <p:cTn id="25" fill="hold">
                            <p:stCondLst>
                              <p:cond delay="0"/>
                            </p:stCondLst>
                            <p:childTnLst>
                              <p:par>
                                <p:cTn id="26" presetID="1" presetClass="exit" presetSubtype="0" fill="hold" grpId="1" nodeType="afterEffect">
                                  <p:stCondLst>
                                    <p:cond delay="500"/>
                                  </p:stCondLst>
                                  <p:childTnLst>
                                    <p:set>
                                      <p:cBhvr>
                                        <p:cTn id="27" dur="1" fill="hold">
                                          <p:stCondLst>
                                            <p:cond delay="0"/>
                                          </p:stCondLst>
                                        </p:cTn>
                                        <p:tgtEl>
                                          <p:spTgt spid="33"/>
                                        </p:tgtEl>
                                        <p:attrNameLst>
                                          <p:attrName>style.visibility</p:attrName>
                                        </p:attrNameLst>
                                      </p:cBhvr>
                                      <p:to>
                                        <p:strVal val="hidden"/>
                                      </p:to>
                                    </p:set>
                                  </p:childTnLst>
                                </p:cTn>
                              </p:par>
                              <p:par>
                                <p:cTn id="28" presetID="1" presetClass="exit" presetSubtype="0" fill="hold" grpId="1" nodeType="withEffect">
                                  <p:stCondLst>
                                    <p:cond delay="500"/>
                                  </p:stCondLst>
                                  <p:childTnLst>
                                    <p:set>
                                      <p:cBhvr>
                                        <p:cTn id="29" dur="1" fill="hold">
                                          <p:stCondLst>
                                            <p:cond delay="0"/>
                                          </p:stCondLst>
                                        </p:cTn>
                                        <p:tgtEl>
                                          <p:spTgt spid="34"/>
                                        </p:tgtEl>
                                        <p:attrNameLst>
                                          <p:attrName>style.visibility</p:attrName>
                                        </p:attrNameLst>
                                      </p:cBhvr>
                                      <p:to>
                                        <p:strVal val="hidden"/>
                                      </p:to>
                                    </p:set>
                                  </p:childTnLst>
                                </p:cTn>
                              </p:par>
                              <p:par>
                                <p:cTn id="30" presetID="1" presetClass="exit" presetSubtype="0" fill="hold" grpId="1" nodeType="withEffect">
                                  <p:stCondLst>
                                    <p:cond delay="500"/>
                                  </p:stCondLst>
                                  <p:childTnLst>
                                    <p:set>
                                      <p:cBhvr>
                                        <p:cTn id="31" dur="1" fill="hold">
                                          <p:stCondLst>
                                            <p:cond delay="0"/>
                                          </p:stCondLst>
                                        </p:cTn>
                                        <p:tgtEl>
                                          <p:spTgt spid="35"/>
                                        </p:tgtEl>
                                        <p:attrNameLst>
                                          <p:attrName>style.visibility</p:attrName>
                                        </p:attrNameLst>
                                      </p:cBhvr>
                                      <p:to>
                                        <p:strVal val="hidden"/>
                                      </p:to>
                                    </p:set>
                                  </p:childTnLst>
                                </p:cTn>
                              </p:par>
                              <p:par>
                                <p:cTn id="32" presetID="1" presetClass="exit" presetSubtype="0" fill="hold" grpId="1" nodeType="withEffect">
                                  <p:stCondLst>
                                    <p:cond delay="500"/>
                                  </p:stCondLst>
                                  <p:childTnLst>
                                    <p:set>
                                      <p:cBhvr>
                                        <p:cTn id="33" dur="1" fill="hold">
                                          <p:stCondLst>
                                            <p:cond delay="0"/>
                                          </p:stCondLst>
                                        </p:cTn>
                                        <p:tgtEl>
                                          <p:spTgt spid="31"/>
                                        </p:tgtEl>
                                        <p:attrNameLst>
                                          <p:attrName>style.visibility</p:attrName>
                                        </p:attrNameLst>
                                      </p:cBhvr>
                                      <p:to>
                                        <p:strVal val="hidden"/>
                                      </p:to>
                                    </p:set>
                                  </p:childTnLst>
                                </p:cTn>
                              </p:par>
                              <p:par>
                                <p:cTn id="34" presetID="1" presetClass="exit" presetSubtype="0" fill="hold" grpId="1" nodeType="withEffect">
                                  <p:stCondLst>
                                    <p:cond delay="500"/>
                                  </p:stCondLst>
                                  <p:childTnLst>
                                    <p:set>
                                      <p:cBhvr>
                                        <p:cTn id="35" dur="1" fill="hold">
                                          <p:stCondLst>
                                            <p:cond delay="0"/>
                                          </p:stCondLst>
                                        </p:cTn>
                                        <p:tgtEl>
                                          <p:spTgt spid="32"/>
                                        </p:tgtEl>
                                        <p:attrNameLst>
                                          <p:attrName>style.visibility</p:attrName>
                                        </p:attrNameLst>
                                      </p:cBhvr>
                                      <p:to>
                                        <p:strVal val="hidden"/>
                                      </p:to>
                                    </p:set>
                                  </p:childTnLst>
                                </p:cTn>
                              </p:par>
                              <p:par>
                                <p:cTn id="36" presetID="1" presetClass="exit" presetSubtype="0" fill="hold" nodeType="withEffect">
                                  <p:stCondLst>
                                    <p:cond delay="500"/>
                                  </p:stCondLst>
                                  <p:childTnLst>
                                    <p:set>
                                      <p:cBhvr>
                                        <p:cTn id="37" dur="1" fill="hold">
                                          <p:stCondLst>
                                            <p:cond delay="0"/>
                                          </p:stCondLst>
                                        </p:cTn>
                                        <p:tgtEl>
                                          <p:spTgt spid="3074"/>
                                        </p:tgtEl>
                                        <p:attrNameLst>
                                          <p:attrName>style.visibility</p:attrName>
                                        </p:attrNameLst>
                                      </p:cBhvr>
                                      <p:to>
                                        <p:strVal val="hidden"/>
                                      </p:to>
                                    </p:set>
                                  </p:childTnLst>
                                </p:cTn>
                              </p:par>
                              <p:par>
                                <p:cTn id="38" presetID="1" presetClass="exit" presetSubtype="0" fill="hold" grpId="0" nodeType="withEffect">
                                  <p:stCondLst>
                                    <p:cond delay="500"/>
                                  </p:stCondLst>
                                  <p:childTnLst>
                                    <p:set>
                                      <p:cBhvr>
                                        <p:cTn id="39" dur="1" fill="hold">
                                          <p:stCondLst>
                                            <p:cond delay="0"/>
                                          </p:stCondLst>
                                        </p:cTn>
                                        <p:tgtEl>
                                          <p:spTgt spid="5"/>
                                        </p:tgtEl>
                                        <p:attrNameLst>
                                          <p:attrName>style.visibility</p:attrName>
                                        </p:attrNameLst>
                                      </p:cBhvr>
                                      <p:to>
                                        <p:strVal val="hidden"/>
                                      </p:to>
                                    </p:set>
                                  </p:childTnLst>
                                </p:cTn>
                              </p:par>
                              <p:par>
                                <p:cTn id="40" presetID="1" presetClass="exit" presetSubtype="0" fill="hold" grpId="1" nodeType="withEffect">
                                  <p:stCondLst>
                                    <p:cond delay="500"/>
                                  </p:stCondLst>
                                  <p:childTnLst>
                                    <p:set>
                                      <p:cBhvr>
                                        <p:cTn id="41" dur="1" fill="hold">
                                          <p:stCondLst>
                                            <p:cond delay="0"/>
                                          </p:stCondLst>
                                        </p:cTn>
                                        <p:tgtEl>
                                          <p:spTgt spid="38"/>
                                        </p:tgtEl>
                                        <p:attrNameLst>
                                          <p:attrName>style.visibility</p:attrName>
                                        </p:attrNameLst>
                                      </p:cBhvr>
                                      <p:to>
                                        <p:strVal val="hidden"/>
                                      </p:to>
                                    </p:set>
                                  </p:childTnLst>
                                </p:cTn>
                              </p:par>
                              <p:par>
                                <p:cTn id="42" presetID="1" presetClass="entr" presetSubtype="0" fill="hold" nodeType="withEffect">
                                  <p:stCondLst>
                                    <p:cond delay="500"/>
                                  </p:stCondLst>
                                  <p:childTnLst>
                                    <p:set>
                                      <p:cBhvr>
                                        <p:cTn id="43" dur="1" fill="hold">
                                          <p:stCondLst>
                                            <p:cond delay="0"/>
                                          </p:stCondLst>
                                        </p:cTn>
                                        <p:tgtEl>
                                          <p:spTgt spid="3075"/>
                                        </p:tgtEl>
                                        <p:attrNameLst>
                                          <p:attrName>style.visibility</p:attrName>
                                        </p:attrNameLst>
                                      </p:cBhvr>
                                      <p:to>
                                        <p:strVal val="visible"/>
                                      </p:to>
                                    </p:set>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grpId="0" nodeType="clickEffect">
                                  <p:stCondLst>
                                    <p:cond delay="0"/>
                                  </p:stCondLst>
                                  <p:childTnLst>
                                    <p:set>
                                      <p:cBhvr>
                                        <p:cTn id="47" dur="1" fill="hold">
                                          <p:stCondLst>
                                            <p:cond delay="0"/>
                                          </p:stCondLst>
                                        </p:cTn>
                                        <p:tgtEl>
                                          <p:spTgt spid="40"/>
                                        </p:tgtEl>
                                        <p:attrNameLst>
                                          <p:attrName>style.visibility</p:attrName>
                                        </p:attrNameLst>
                                      </p:cBhvr>
                                      <p:to>
                                        <p:strVal val="visible"/>
                                      </p:to>
                                    </p:set>
                                  </p:childTnLst>
                                </p:cTn>
                              </p:par>
                            </p:childTnLst>
                          </p:cTn>
                        </p:par>
                      </p:childTnLst>
                    </p:cTn>
                  </p:par>
                  <p:par>
                    <p:cTn id="48" fill="hold">
                      <p:stCondLst>
                        <p:cond delay="indefinite"/>
                      </p:stCondLst>
                      <p:childTnLst>
                        <p:par>
                          <p:cTn id="49" fill="hold">
                            <p:stCondLst>
                              <p:cond delay="0"/>
                            </p:stCondLst>
                            <p:childTnLst>
                              <p:par>
                                <p:cTn id="50" presetID="1" presetClass="exit" presetSubtype="0" fill="hold" nodeType="clickEffect">
                                  <p:stCondLst>
                                    <p:cond delay="0"/>
                                  </p:stCondLst>
                                  <p:childTnLst>
                                    <p:set>
                                      <p:cBhvr>
                                        <p:cTn id="51" dur="1" fill="hold">
                                          <p:stCondLst>
                                            <p:cond delay="0"/>
                                          </p:stCondLst>
                                        </p:cTn>
                                        <p:tgtEl>
                                          <p:spTgt spid="3075"/>
                                        </p:tgtEl>
                                        <p:attrNameLst>
                                          <p:attrName>style.visibility</p:attrName>
                                        </p:attrNameLst>
                                      </p:cBhvr>
                                      <p:to>
                                        <p:strVal val="hidden"/>
                                      </p:to>
                                    </p:set>
                                  </p:childTnLst>
                                </p:cTn>
                              </p:par>
                              <p:par>
                                <p:cTn id="52" presetID="1" presetClass="exit" presetSubtype="0" fill="hold" grpId="1" nodeType="withEffect">
                                  <p:stCondLst>
                                    <p:cond delay="0"/>
                                  </p:stCondLst>
                                  <p:childTnLst>
                                    <p:set>
                                      <p:cBhvr>
                                        <p:cTn id="53" dur="1" fill="hold">
                                          <p:stCondLst>
                                            <p:cond delay="0"/>
                                          </p:stCondLst>
                                        </p:cTn>
                                        <p:tgtEl>
                                          <p:spTgt spid="40"/>
                                        </p:tgtEl>
                                        <p:attrNameLst>
                                          <p:attrName>style.visibility</p:attrName>
                                        </p:attrNameLst>
                                      </p:cBhvr>
                                      <p:to>
                                        <p:strVal val="hidden"/>
                                      </p:to>
                                    </p:set>
                                  </p:childTnLst>
                                </p:cTn>
                              </p:par>
                              <p:par>
                                <p:cTn id="54" presetID="1" presetClass="entr" presetSubtype="0" fill="hold" nodeType="withEffect">
                                  <p:stCondLst>
                                    <p:cond delay="0"/>
                                  </p:stCondLst>
                                  <p:childTnLst>
                                    <p:set>
                                      <p:cBhvr>
                                        <p:cTn id="55" dur="1" fill="hold">
                                          <p:stCondLst>
                                            <p:cond delay="0"/>
                                          </p:stCondLst>
                                        </p:cTn>
                                        <p:tgtEl>
                                          <p:spTgt spid="3076"/>
                                        </p:tgtEl>
                                        <p:attrNameLst>
                                          <p:attrName>style.visibility</p:attrName>
                                        </p:attrNameLst>
                                      </p:cBhvr>
                                      <p:to>
                                        <p:strVal val="visible"/>
                                      </p:to>
                                    </p:set>
                                  </p:childTnLst>
                                </p:cTn>
                              </p:par>
                              <p:par>
                                <p:cTn id="56" presetID="1" presetClass="entr" presetSubtype="0" fill="hold" grpId="0" nodeType="withEffect">
                                  <p:stCondLst>
                                    <p:cond delay="0"/>
                                  </p:stCondLst>
                                  <p:childTnLst>
                                    <p:set>
                                      <p:cBhvr>
                                        <p:cTn id="57" dur="1" fill="hold">
                                          <p:stCondLst>
                                            <p:cond delay="0"/>
                                          </p:stCondLst>
                                        </p:cTn>
                                        <p:tgtEl>
                                          <p:spTgt spid="42"/>
                                        </p:tgtEl>
                                        <p:attrNameLst>
                                          <p:attrName>style.visibility</p:attrName>
                                        </p:attrNameLst>
                                      </p:cBhvr>
                                      <p:to>
                                        <p:strVal val="visible"/>
                                      </p:to>
                                    </p:set>
                                  </p:childTnLst>
                                </p:cTn>
                              </p:par>
                            </p:childTnLst>
                          </p:cTn>
                        </p:par>
                      </p:childTnLst>
                    </p:cTn>
                  </p:par>
                  <p:par>
                    <p:cTn id="58" fill="hold">
                      <p:stCondLst>
                        <p:cond delay="indefinite"/>
                      </p:stCondLst>
                      <p:childTnLst>
                        <p:par>
                          <p:cTn id="59" fill="hold">
                            <p:stCondLst>
                              <p:cond delay="0"/>
                            </p:stCondLst>
                            <p:childTnLst>
                              <p:par>
                                <p:cTn id="60" presetID="1" presetClass="exit" presetSubtype="0" fill="hold" nodeType="clickEffect">
                                  <p:stCondLst>
                                    <p:cond delay="0"/>
                                  </p:stCondLst>
                                  <p:childTnLst>
                                    <p:set>
                                      <p:cBhvr>
                                        <p:cTn id="61" dur="1" fill="hold">
                                          <p:stCondLst>
                                            <p:cond delay="0"/>
                                          </p:stCondLst>
                                        </p:cTn>
                                        <p:tgtEl>
                                          <p:spTgt spid="3076"/>
                                        </p:tgtEl>
                                        <p:attrNameLst>
                                          <p:attrName>style.visibility</p:attrName>
                                        </p:attrNameLst>
                                      </p:cBhvr>
                                      <p:to>
                                        <p:strVal val="hidden"/>
                                      </p:to>
                                    </p:set>
                                  </p:childTnLst>
                                </p:cTn>
                              </p:par>
                              <p:par>
                                <p:cTn id="62" presetID="1" presetClass="exit" presetSubtype="0" fill="hold" grpId="1" nodeType="withEffect">
                                  <p:stCondLst>
                                    <p:cond delay="0"/>
                                  </p:stCondLst>
                                  <p:childTnLst>
                                    <p:set>
                                      <p:cBhvr>
                                        <p:cTn id="63" dur="1" fill="hold">
                                          <p:stCondLst>
                                            <p:cond delay="0"/>
                                          </p:stCondLst>
                                        </p:cTn>
                                        <p:tgtEl>
                                          <p:spTgt spid="42"/>
                                        </p:tgtEl>
                                        <p:attrNameLst>
                                          <p:attrName>style.visibility</p:attrName>
                                        </p:attrNameLst>
                                      </p:cBhvr>
                                      <p:to>
                                        <p:strVal val="hidden"/>
                                      </p:to>
                                    </p:set>
                                  </p:childTnLst>
                                </p:cTn>
                              </p:par>
                              <p:par>
                                <p:cTn id="64" presetID="1" presetClass="entr" presetSubtype="0" fill="hold" nodeType="withEffect">
                                  <p:stCondLst>
                                    <p:cond delay="0"/>
                                  </p:stCondLst>
                                  <p:childTnLst>
                                    <p:set>
                                      <p:cBhvr>
                                        <p:cTn id="65" dur="1" fill="hold">
                                          <p:stCondLst>
                                            <p:cond delay="0"/>
                                          </p:stCondLst>
                                        </p:cTn>
                                        <p:tgtEl>
                                          <p:spTgt spid="307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1" grpId="0" animBg="1"/>
      <p:bldP spid="31" grpId="1" animBg="1"/>
      <p:bldP spid="32" grpId="0" animBg="1"/>
      <p:bldP spid="32" grpId="1" animBg="1"/>
      <p:bldP spid="33" grpId="0" animBg="1"/>
      <p:bldP spid="33" grpId="1" animBg="1"/>
      <p:bldP spid="34" grpId="0" animBg="1"/>
      <p:bldP spid="34" grpId="1" animBg="1"/>
      <p:bldP spid="35" grpId="0" animBg="1"/>
      <p:bldP spid="35" grpId="1" animBg="1"/>
      <p:bldP spid="38" grpId="0" animBg="1"/>
      <p:bldP spid="38" grpId="1" animBg="1"/>
      <p:bldP spid="40" grpId="0" animBg="1"/>
      <p:bldP spid="40" grpId="1" animBg="1"/>
      <p:bldP spid="42" grpId="0" animBg="1"/>
      <p:bldP spid="42" grpId="1"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Analysis Types Allowed</a:t>
            </a:r>
            <a:endParaRPr lang="en-US" dirty="0"/>
          </a:p>
        </p:txBody>
      </p:sp>
      <p:sp>
        <p:nvSpPr>
          <p:cNvPr id="3" name="Content Placeholder 2"/>
          <p:cNvSpPr>
            <a:spLocks noGrp="1"/>
          </p:cNvSpPr>
          <p:nvPr>
            <p:ph idx="1"/>
          </p:nvPr>
        </p:nvSpPr>
        <p:spPr/>
        <p:txBody>
          <a:bodyPr lIns="0" tIns="0" rIns="0" bIns="0">
            <a:normAutofit/>
          </a:bodyPr>
          <a:lstStyle/>
          <a:p>
            <a:r>
              <a:rPr lang="en-US" sz="2000" dirty="0" smtClean="0">
                <a:solidFill>
                  <a:schemeClr val="bg2"/>
                </a:solidFill>
              </a:rPr>
              <a:t>For our Sacramento example, all three analytical procedures in this table are permitted</a:t>
            </a:r>
            <a:endParaRPr lang="en-US" sz="2000" dirty="0">
              <a:solidFill>
                <a:schemeClr val="bg2"/>
              </a:solidFill>
            </a:endParaRPr>
          </a:p>
        </p:txBody>
      </p:sp>
      <p:pic>
        <p:nvPicPr>
          <p:cNvPr id="4" name="Picture 10"/>
          <p:cNvPicPr>
            <a:picLocks noChangeAspect="1" noChangeArrowheads="1"/>
          </p:cNvPicPr>
          <p:nvPr>
            <p:custDataLst>
              <p:tags r:id="rId2"/>
            </p:custDataLst>
          </p:nvPr>
        </p:nvPicPr>
        <p:blipFill>
          <a:blip r:embed="rId5">
            <a:extLst>
              <a:ext uri="{28A0092B-C50C-407E-A947-70E740481C1C}">
                <a14:useLocalDpi xmlns:a14="http://schemas.microsoft.com/office/drawing/2010/main" val="0"/>
              </a:ext>
            </a:extLst>
          </a:blip>
          <a:srcRect/>
          <a:stretch>
            <a:fillRect/>
          </a:stretch>
        </p:blipFill>
        <p:spPr bwMode="auto">
          <a:xfrm>
            <a:off x="1335996" y="2569259"/>
            <a:ext cx="6450012" cy="336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1785257" y="3940629"/>
            <a:ext cx="5715000" cy="21771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bwMode="auto">
          <a:xfrm>
            <a:off x="6827441" y="6400800"/>
            <a:ext cx="184665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91440" rIns="0" bIns="0" rtlCol="0">
            <a:spAutoFit/>
          </a:bodyPr>
          <a:lstStyle/>
          <a:p>
            <a:pPr algn="r"/>
            <a:r>
              <a:rPr kumimoji="1" lang="en-US" sz="1200" dirty="0" smtClean="0">
                <a:solidFill>
                  <a:schemeClr val="accent5"/>
                </a:solidFill>
                <a:latin typeface="Arial" panose="020B0604020202020204" pitchFamily="34" charset="0"/>
                <a:cs typeface="Arial" panose="020B0604020202020204" pitchFamily="34" charset="0"/>
              </a:rPr>
              <a:t>DESIGN EXAMPLE SLIDE</a:t>
            </a:r>
            <a:endParaRPr kumimoji="1" lang="en-US" sz="1200" dirty="0">
              <a:solidFill>
                <a:schemeClr val="accent5"/>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41777584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75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rwelch\Pictures\Napa Earthquake Pictures\Steve Pryor\Resized\SEP_5661.jpg"/>
          <p:cNvPicPr>
            <a:picLocks noChangeAspect="1" noChangeArrowheads="1"/>
          </p:cNvPicPr>
          <p:nvPr/>
        </p:nvPicPr>
        <p:blipFill rotWithShape="1">
          <a:blip r:embed="rId4">
            <a:extLst>
              <a:ext uri="{28A0092B-C50C-407E-A947-70E740481C1C}">
                <a14:useLocalDpi xmlns:a14="http://schemas.microsoft.com/office/drawing/2010/main" val="0"/>
              </a:ext>
            </a:extLst>
          </a:blip>
          <a:srcRect r="11111"/>
          <a:stretch/>
        </p:blipFill>
        <p:spPr bwMode="auto">
          <a:xfrm>
            <a:off x="0" y="-9251"/>
            <a:ext cx="9144000" cy="6868045"/>
          </a:xfrm>
          <a:prstGeom prst="rect">
            <a:avLst/>
          </a:prstGeom>
          <a:noFill/>
          <a:extLst>
            <a:ext uri="{909E8E84-426E-40DD-AFC4-6F175D3DCCD1}">
              <a14:hiddenFill xmlns:a14="http://schemas.microsoft.com/office/drawing/2010/main">
                <a:solidFill>
                  <a:srgbClr val="FFFFFF"/>
                </a:solidFill>
              </a14:hiddenFill>
            </a:ext>
          </a:extLst>
        </p:spPr>
      </p:pic>
      <p:sp>
        <p:nvSpPr>
          <p:cNvPr id="4" name="Content Placeholder 2"/>
          <p:cNvSpPr txBox="1">
            <a:spLocks/>
          </p:cNvSpPr>
          <p:nvPr/>
        </p:nvSpPr>
        <p:spPr>
          <a:xfrm>
            <a:off x="2363788" y="3462072"/>
            <a:ext cx="6324600" cy="2957286"/>
          </a:xfrm>
          <a:prstGeom prst="rect">
            <a:avLst/>
          </a:prstGeom>
          <a:gradFill>
            <a:gsLst>
              <a:gs pos="0">
                <a:schemeClr val="accent6">
                  <a:alpha val="85000"/>
                </a:schemeClr>
              </a:gs>
              <a:gs pos="50000">
                <a:schemeClr val="accent6">
                  <a:alpha val="74000"/>
                </a:schemeClr>
              </a:gs>
              <a:gs pos="100000">
                <a:schemeClr val="accent6">
                  <a:alpha val="65000"/>
                </a:schemeClr>
              </a:gs>
            </a:gsLst>
            <a:lin ang="5400000" scaled="0"/>
          </a:gradFill>
          <a:ln w="31750">
            <a:solidFill>
              <a:schemeClr val="accent6">
                <a:lumMod val="20000"/>
                <a:lumOff val="80000"/>
              </a:schemeClr>
            </a:solidFill>
          </a:ln>
          <a:effectLst>
            <a:outerShdw blurRad="50800" dist="38100" dir="2700000" algn="tl" rotWithShape="0">
              <a:prstClr val="black">
                <a:alpha val="40000"/>
              </a:prstClr>
            </a:outerShdw>
          </a:effectLst>
        </p:spPr>
        <p:txBody>
          <a:bodyPr vert="horz" lIns="182880" tIns="182880" rIns="182880" bIns="182880" rtlCol="0">
            <a:noAutofit/>
          </a:bodyPr>
          <a:lstStyle>
            <a:lvl1pPr marL="0" indent="0" algn="l" defTabSz="914400" rtl="0" eaLnBrk="1" latinLnBrk="0" hangingPunct="1">
              <a:spcBef>
                <a:spcPct val="20000"/>
              </a:spcBef>
              <a:buFont typeface="Arial" panose="020B0604020202020204" pitchFamily="34" charset="0"/>
              <a:buNone/>
              <a:defRPr sz="2200" b="1" kern="1200">
                <a:solidFill>
                  <a:schemeClr val="bg2"/>
                </a:solidFill>
                <a:latin typeface="+mn-lt"/>
                <a:ea typeface="+mn-ea"/>
                <a:cs typeface="+mn-cs"/>
              </a:defRPr>
            </a:lvl1pPr>
            <a:lvl2pPr marL="182880" indent="-182880" algn="l" defTabSz="914400" rtl="0" eaLnBrk="1" latinLnBrk="0" hangingPunct="1">
              <a:spcBef>
                <a:spcPct val="20000"/>
              </a:spcBef>
              <a:buFont typeface="Arial" panose="020B0604020202020204" pitchFamily="34" charset="0"/>
              <a:buChar char="•"/>
              <a:defRPr sz="2200" kern="1200">
                <a:solidFill>
                  <a:schemeClr val="bg2"/>
                </a:solidFill>
                <a:latin typeface="+mn-lt"/>
                <a:ea typeface="+mn-ea"/>
                <a:cs typeface="+mn-cs"/>
              </a:defRPr>
            </a:lvl2pPr>
            <a:lvl3pPr marL="594360" indent="-228600" algn="l" defTabSz="914400" rtl="0" eaLnBrk="1" latinLnBrk="0" hangingPunct="1">
              <a:spcBef>
                <a:spcPct val="20000"/>
              </a:spcBef>
              <a:buFont typeface="Arial" panose="020B0604020202020204" pitchFamily="34" charset="0"/>
              <a:buChar char="‒"/>
              <a:defRPr sz="2000" kern="1200">
                <a:solidFill>
                  <a:schemeClr val="bg2"/>
                </a:solidFill>
                <a:latin typeface="+mn-lt"/>
                <a:ea typeface="+mn-ea"/>
                <a:cs typeface="+mn-cs"/>
              </a:defRPr>
            </a:lvl3pPr>
            <a:lvl4pPr marL="914400" indent="-18288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4pPr>
            <a:lvl5pPr marL="1234440" indent="-182880" algn="l" defTabSz="914400" rtl="0" eaLnBrk="1" latinLnBrk="0" hangingPunct="1">
              <a:spcBef>
                <a:spcPct val="20000"/>
              </a:spcBef>
              <a:buFont typeface="Arial" panose="020B0604020202020204" pitchFamily="34" charset="0"/>
              <a:buChar char="»"/>
              <a:defRPr sz="1600" kern="1200">
                <a:solidFill>
                  <a:schemeClr val="bg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000" dirty="0" smtClean="0">
                <a:solidFill>
                  <a:srgbClr val="FFFF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Now that you’ve completed this lesson,</a:t>
            </a:r>
            <a:br>
              <a:rPr lang="en-US" sz="2000" dirty="0" smtClean="0">
                <a:solidFill>
                  <a:srgbClr val="FFFF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br>
            <a:r>
              <a:rPr lang="en-US" sz="2000" dirty="0" smtClean="0">
                <a:solidFill>
                  <a:srgbClr val="FFFF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you should be able to:</a:t>
            </a:r>
          </a:p>
          <a:p>
            <a:endParaRPr lang="en-US" sz="1800" dirty="0" smtClean="0">
              <a:solidFill>
                <a:srgbClr val="FFFF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r>
              <a:rPr lang="en-US" sz="1800" b="0" dirty="0">
                <a:solidFill>
                  <a:srgbClr val="FFFFFF"/>
                </a:solidFill>
                <a:effectLst>
                  <a:outerShdw blurRad="38100" dist="38100" dir="2700000" algn="tl">
                    <a:srgbClr val="000000">
                      <a:alpha val="43137"/>
                    </a:srgbClr>
                  </a:outerShdw>
                </a:effectLst>
                <a:latin typeface="Georgia" panose="02040502050405020303" pitchFamily="18" charset="0"/>
                <a:cs typeface="GENISO" panose="02000400000000000000" pitchFamily="2" charset="0"/>
              </a:rPr>
              <a:t>Explain and discuss the importance of site classifications, seismic design parameters, and seismic design </a:t>
            </a:r>
            <a:r>
              <a:rPr lang="en-US" sz="1800" b="0" dirty="0" smtClean="0">
                <a:solidFill>
                  <a:srgbClr val="FFFFFF"/>
                </a:solidFill>
                <a:effectLst>
                  <a:outerShdw blurRad="38100" dist="38100" dir="2700000" algn="tl">
                    <a:srgbClr val="000000">
                      <a:alpha val="43137"/>
                    </a:srgbClr>
                  </a:outerShdw>
                </a:effectLst>
                <a:latin typeface="Georgia" panose="02040502050405020303" pitchFamily="18" charset="0"/>
                <a:cs typeface="GENISO" panose="02000400000000000000" pitchFamily="2" charset="0"/>
              </a:rPr>
              <a:t>categories</a:t>
            </a:r>
            <a:br>
              <a:rPr lang="en-US" sz="1800" b="0" dirty="0" smtClean="0">
                <a:solidFill>
                  <a:srgbClr val="FFFFFF"/>
                </a:solidFill>
                <a:effectLst>
                  <a:outerShdw blurRad="38100" dist="38100" dir="2700000" algn="tl">
                    <a:srgbClr val="000000">
                      <a:alpha val="43137"/>
                    </a:srgbClr>
                  </a:outerShdw>
                </a:effectLst>
                <a:latin typeface="Georgia" panose="02040502050405020303" pitchFamily="18" charset="0"/>
                <a:cs typeface="GENISO" panose="02000400000000000000" pitchFamily="2" charset="0"/>
              </a:rPr>
            </a:br>
            <a:endParaRPr lang="en-US" sz="1800" b="0" dirty="0" smtClean="0">
              <a:solidFill>
                <a:srgbClr val="FFFFFF"/>
              </a:solidFill>
              <a:effectLst>
                <a:outerShdw blurRad="38100" dist="38100" dir="2700000" algn="tl">
                  <a:srgbClr val="000000">
                    <a:alpha val="43137"/>
                  </a:srgbClr>
                </a:outerShdw>
              </a:effectLst>
              <a:latin typeface="Georgia" panose="02040502050405020303" pitchFamily="18" charset="0"/>
              <a:cs typeface="GENISO" panose="02000400000000000000" pitchFamily="2" charset="0"/>
            </a:endParaRPr>
          </a:p>
          <a:p>
            <a:r>
              <a:rPr lang="en-US" sz="1800" b="0" dirty="0">
                <a:solidFill>
                  <a:srgbClr val="FFFFFF"/>
                </a:solidFill>
                <a:effectLst>
                  <a:outerShdw blurRad="38100" dist="38100" dir="2700000" algn="tl">
                    <a:srgbClr val="000000">
                      <a:alpha val="43137"/>
                    </a:srgbClr>
                  </a:outerShdw>
                </a:effectLst>
                <a:latin typeface="Georgia" panose="02040502050405020303" pitchFamily="18" charset="0"/>
                <a:cs typeface="GENISO" panose="02000400000000000000" pitchFamily="2" charset="0"/>
              </a:rPr>
              <a:t>Use USGS Seismic Design Mapping </a:t>
            </a:r>
            <a:r>
              <a:rPr lang="en-US" sz="1800" b="0" dirty="0" smtClean="0">
                <a:solidFill>
                  <a:srgbClr val="FFFFFF"/>
                </a:solidFill>
                <a:effectLst>
                  <a:outerShdw blurRad="38100" dist="38100" dir="2700000" algn="tl">
                    <a:srgbClr val="000000">
                      <a:alpha val="43137"/>
                    </a:srgbClr>
                  </a:outerShdw>
                </a:effectLst>
                <a:latin typeface="Georgia" panose="02040502050405020303" pitchFamily="18" charset="0"/>
                <a:cs typeface="GENISO" panose="02000400000000000000" pitchFamily="2" charset="0"/>
              </a:rPr>
              <a:t>online tool </a:t>
            </a:r>
            <a:r>
              <a:rPr lang="en-US" sz="1800" b="0" dirty="0">
                <a:solidFill>
                  <a:srgbClr val="FFFFFF"/>
                </a:solidFill>
                <a:effectLst>
                  <a:outerShdw blurRad="38100" dist="38100" dir="2700000" algn="tl">
                    <a:srgbClr val="000000">
                      <a:alpha val="43137"/>
                    </a:srgbClr>
                  </a:outerShdw>
                </a:effectLst>
                <a:latin typeface="Georgia" panose="02040502050405020303" pitchFamily="18" charset="0"/>
                <a:cs typeface="GENISO" panose="02000400000000000000" pitchFamily="2" charset="0"/>
              </a:rPr>
              <a:t>to determine seismic design parameters and seismic design </a:t>
            </a:r>
            <a:r>
              <a:rPr lang="en-US" sz="1800" b="0" dirty="0" smtClean="0">
                <a:solidFill>
                  <a:srgbClr val="FFFFFF"/>
                </a:solidFill>
                <a:effectLst>
                  <a:outerShdw blurRad="38100" dist="38100" dir="2700000" algn="tl">
                    <a:srgbClr val="000000">
                      <a:alpha val="43137"/>
                    </a:srgbClr>
                  </a:outerShdw>
                </a:effectLst>
                <a:latin typeface="Georgia" panose="02040502050405020303" pitchFamily="18" charset="0"/>
                <a:cs typeface="GENISO" panose="02000400000000000000" pitchFamily="2" charset="0"/>
              </a:rPr>
              <a:t>category</a:t>
            </a:r>
            <a:endParaRPr lang="en-US" sz="1800" b="0" dirty="0">
              <a:solidFill>
                <a:srgbClr val="FFFFFF"/>
              </a:solidFill>
              <a:effectLst>
                <a:outerShdw blurRad="38100" dist="38100" dir="2700000" algn="tl">
                  <a:srgbClr val="000000">
                    <a:alpha val="43137"/>
                  </a:srgbClr>
                </a:outerShdw>
              </a:effectLst>
              <a:latin typeface="Georgia" panose="02040502050405020303" pitchFamily="18" charset="0"/>
              <a:cs typeface="GENISO" panose="02000400000000000000" pitchFamily="2" charset="0"/>
            </a:endParaRPr>
          </a:p>
        </p:txBody>
      </p:sp>
    </p:spTree>
    <p:custDataLst>
      <p:tags r:id="rId1"/>
    </p:custDataLst>
    <p:extLst>
      <p:ext uri="{BB962C8B-B14F-4D97-AF65-F5344CB8AC3E}">
        <p14:creationId xmlns:p14="http://schemas.microsoft.com/office/powerpoint/2010/main" val="29966323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smtClean="0"/>
              <a:t>Credit Information</a:t>
            </a:r>
            <a:endParaRPr lang="en-US" dirty="0"/>
          </a:p>
        </p:txBody>
      </p:sp>
      <p:sp>
        <p:nvSpPr>
          <p:cNvPr id="6" name="Content Placeholder 2"/>
          <p:cNvSpPr txBox="1">
            <a:spLocks/>
          </p:cNvSpPr>
          <p:nvPr/>
        </p:nvSpPr>
        <p:spPr>
          <a:xfrm>
            <a:off x="257176" y="1828800"/>
            <a:ext cx="5343524" cy="3627834"/>
          </a:xfrm>
          <a:prstGeom prst="rect">
            <a:avLst/>
          </a:prstGeom>
          <a:noFill/>
          <a:ln>
            <a:noFill/>
          </a:ln>
          <a:effectLst/>
        </p:spPr>
        <p:txBody>
          <a:bodyPr vert="horz" lIns="0" tIns="0" rIns="0" bIns="0" rtlCol="0">
            <a:noAutofit/>
          </a:bodyPr>
          <a:lstStyle>
            <a:lvl1pPr marL="0" indent="0" algn="l" defTabSz="914400" rtl="0" eaLnBrk="1" latinLnBrk="0" hangingPunct="1">
              <a:spcBef>
                <a:spcPct val="20000"/>
              </a:spcBef>
              <a:buFont typeface="Arial" panose="020B0604020202020204" pitchFamily="34" charset="0"/>
              <a:buNone/>
              <a:defRPr sz="2800" b="1" kern="1200">
                <a:solidFill>
                  <a:schemeClr val="bg2"/>
                </a:solidFill>
                <a:latin typeface="+mn-lt"/>
                <a:ea typeface="+mn-ea"/>
                <a:cs typeface="+mn-cs"/>
              </a:defRPr>
            </a:lvl1pPr>
            <a:lvl2pPr marL="0" indent="-285750" algn="l" defTabSz="914400" rtl="0" eaLnBrk="1" latinLnBrk="0" hangingPunct="1">
              <a:spcBef>
                <a:spcPct val="20000"/>
              </a:spcBef>
              <a:buFont typeface="Arial" panose="020B0604020202020204" pitchFamily="34" charset="0"/>
              <a:buChar char="•"/>
              <a:defRPr sz="2400" kern="1200">
                <a:solidFill>
                  <a:schemeClr val="bg2"/>
                </a:solidFill>
                <a:latin typeface="+mn-lt"/>
                <a:ea typeface="+mn-ea"/>
                <a:cs typeface="+mn-cs"/>
              </a:defRPr>
            </a:lvl2pPr>
            <a:lvl3pPr marL="594360" indent="-228600" algn="l" defTabSz="914400" rtl="0" eaLnBrk="1" latinLnBrk="0" hangingPunct="1">
              <a:spcBef>
                <a:spcPct val="20000"/>
              </a:spcBef>
              <a:buFont typeface="Arial" panose="020B0604020202020204" pitchFamily="34" charset="0"/>
              <a:buChar char="‒"/>
              <a:defRPr sz="2000" kern="1200">
                <a:solidFill>
                  <a:schemeClr val="bg2"/>
                </a:solidFill>
                <a:latin typeface="+mn-lt"/>
                <a:ea typeface="+mn-ea"/>
                <a:cs typeface="+mn-cs"/>
              </a:defRPr>
            </a:lvl3pPr>
            <a:lvl4pPr marL="914400" indent="-22860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4pPr>
            <a:lvl5pPr marL="1234440" indent="-22860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spcBef>
                <a:spcPts val="0"/>
              </a:spcBef>
              <a:spcAft>
                <a:spcPts val="450"/>
              </a:spcAft>
              <a:defRPr/>
            </a:pPr>
            <a:r>
              <a:rPr lang="en-US" sz="1350" dirty="0">
                <a:solidFill>
                  <a:schemeClr val="tx2"/>
                </a:solidFill>
                <a:latin typeface="Arial"/>
                <a:cs typeface="Calibri" pitchFamily="34" charset="0"/>
              </a:rPr>
              <a:t>IACET Accreditation Information</a:t>
            </a:r>
          </a:p>
          <a:p>
            <a:pPr>
              <a:lnSpc>
                <a:spcPct val="120000"/>
              </a:lnSpc>
              <a:spcBef>
                <a:spcPts val="0"/>
              </a:spcBef>
              <a:spcAft>
                <a:spcPts val="450"/>
              </a:spcAft>
              <a:defRPr/>
            </a:pPr>
            <a:r>
              <a:rPr lang="en-US" sz="1350" b="0" dirty="0">
                <a:solidFill>
                  <a:schemeClr val="tx2"/>
                </a:solidFill>
                <a:latin typeface="Arial"/>
                <a:cs typeface="Calibri" pitchFamily="34" charset="0"/>
              </a:rPr>
              <a:t>Simpson Strong-Tie</a:t>
            </a:r>
            <a:r>
              <a:rPr lang="en-US" sz="1350" b="0" baseline="30000" dirty="0">
                <a:solidFill>
                  <a:schemeClr val="tx2"/>
                </a:solidFill>
                <a:latin typeface="Arial"/>
                <a:cs typeface="Calibri" pitchFamily="34" charset="0"/>
              </a:rPr>
              <a:t>®</a:t>
            </a:r>
            <a:r>
              <a:rPr lang="en-US" sz="1350" b="0" dirty="0">
                <a:solidFill>
                  <a:schemeClr val="tx2"/>
                </a:solidFill>
                <a:latin typeface="Arial"/>
                <a:cs typeface="Calibri" pitchFamily="34" charset="0"/>
              </a:rPr>
              <a:t> has been accredited as an Authorized Provider by the International Association for Continuing Education and Training (IACET).  As a result of their Authorized Provider accreditation status, Simpson Strong-Tie</a:t>
            </a:r>
            <a:r>
              <a:rPr lang="en-US" sz="1350" b="0" baseline="30000" dirty="0">
                <a:solidFill>
                  <a:schemeClr val="tx2"/>
                </a:solidFill>
                <a:latin typeface="Arial"/>
                <a:cs typeface="Calibri" pitchFamily="34" charset="0"/>
              </a:rPr>
              <a:t>®</a:t>
            </a:r>
            <a:r>
              <a:rPr lang="en-US" sz="1350" b="0" dirty="0">
                <a:solidFill>
                  <a:schemeClr val="tx2"/>
                </a:solidFill>
                <a:latin typeface="Arial"/>
                <a:cs typeface="Calibri" pitchFamily="34" charset="0"/>
              </a:rPr>
              <a:t> is authorized to offer IACET CEUs for its programs that qualify under the ANSI/IACET Standard.</a:t>
            </a:r>
          </a:p>
          <a:p>
            <a:pPr>
              <a:lnSpc>
                <a:spcPct val="120000"/>
              </a:lnSpc>
              <a:spcBef>
                <a:spcPts val="0"/>
              </a:spcBef>
              <a:spcAft>
                <a:spcPts val="450"/>
              </a:spcAft>
              <a:defRPr/>
            </a:pPr>
            <a:r>
              <a:rPr lang="en-US" sz="1350" spc="8" dirty="0">
                <a:solidFill>
                  <a:schemeClr val="tx2"/>
                </a:solidFill>
                <a:latin typeface="Arial"/>
                <a:cs typeface="Calibri" pitchFamily="34" charset="0"/>
              </a:rPr>
              <a:t>This course offers </a:t>
            </a:r>
            <a:r>
              <a:rPr lang="en-US" sz="1350" spc="8" dirty="0" smtClean="0">
                <a:solidFill>
                  <a:schemeClr val="tx2"/>
                </a:solidFill>
                <a:latin typeface="Arial"/>
                <a:cs typeface="Calibri" pitchFamily="34" charset="0"/>
              </a:rPr>
              <a:t>0.3 </a:t>
            </a:r>
            <a:r>
              <a:rPr lang="en-US" sz="1350" spc="8" dirty="0">
                <a:solidFill>
                  <a:schemeClr val="tx2"/>
                </a:solidFill>
                <a:latin typeface="Arial"/>
                <a:cs typeface="Calibri" pitchFamily="34" charset="0"/>
              </a:rPr>
              <a:t>CEU </a:t>
            </a:r>
            <a:r>
              <a:rPr lang="en-US" sz="1350" spc="8" dirty="0" smtClean="0">
                <a:solidFill>
                  <a:schemeClr val="tx2"/>
                </a:solidFill>
                <a:latin typeface="Arial"/>
                <a:cs typeface="Calibri" pitchFamily="34" charset="0"/>
              </a:rPr>
              <a:t>(3 hours </a:t>
            </a:r>
            <a:r>
              <a:rPr lang="en-US" sz="1350" spc="8" dirty="0">
                <a:solidFill>
                  <a:schemeClr val="tx2"/>
                </a:solidFill>
                <a:latin typeface="Arial"/>
                <a:cs typeface="Calibri" pitchFamily="34" charset="0"/>
              </a:rPr>
              <a:t>of credit).</a:t>
            </a:r>
          </a:p>
          <a:p>
            <a:pPr defTabSz="685800" fontAlgn="auto">
              <a:lnSpc>
                <a:spcPct val="120000"/>
              </a:lnSpc>
              <a:spcBef>
                <a:spcPts val="0"/>
              </a:spcBef>
              <a:spcAft>
                <a:spcPts val="450"/>
              </a:spcAft>
              <a:defRPr/>
            </a:pPr>
            <a:endParaRPr lang="en-US" sz="1350" b="0" dirty="0">
              <a:solidFill>
                <a:schemeClr val="tx2"/>
              </a:solidFill>
              <a:latin typeface="Arial"/>
              <a:cs typeface="Calibri" pitchFamily="34" charset="0"/>
            </a:endParaRPr>
          </a:p>
        </p:txBody>
      </p:sp>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53398" y="2118067"/>
            <a:ext cx="2144557" cy="1345223"/>
          </a:xfrm>
          <a:prstGeom prst="rect">
            <a:avLst/>
          </a:prstGeom>
        </p:spPr>
      </p:pic>
    </p:spTree>
    <p:custDataLst>
      <p:tags r:id="rId1"/>
    </p:custDataLst>
    <p:extLst>
      <p:ext uri="{BB962C8B-B14F-4D97-AF65-F5344CB8AC3E}">
        <p14:creationId xmlns:p14="http://schemas.microsoft.com/office/powerpoint/2010/main" val="39941841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3035300" y="1520456"/>
            <a:ext cx="5410200" cy="2010144"/>
          </a:xfrm>
        </p:spPr>
        <p:txBody>
          <a:bodyPr/>
          <a:lstStyle/>
          <a:p>
            <a:pPr>
              <a:lnSpc>
                <a:spcPct val="120000"/>
              </a:lnSpc>
              <a:spcBef>
                <a:spcPts val="600"/>
              </a:spcBef>
            </a:pPr>
            <a:r>
              <a:rPr lang="en-US" sz="1600" b="1" dirty="0" smtClean="0">
                <a:solidFill>
                  <a:schemeClr val="bg2"/>
                </a:solidFill>
                <a:latin typeface="Arial" panose="020B0604020202020204" pitchFamily="34" charset="0"/>
              </a:rPr>
              <a:t>Part 1 Lesson 3:</a:t>
            </a:r>
          </a:p>
          <a:p>
            <a:pPr>
              <a:lnSpc>
                <a:spcPct val="120000"/>
              </a:lnSpc>
              <a:spcBef>
                <a:spcPts val="600"/>
              </a:spcBef>
            </a:pPr>
            <a:r>
              <a:rPr lang="en-US" sz="2200" dirty="0" smtClean="0"/>
              <a:t>Structural Irregularities</a:t>
            </a:r>
            <a:endParaRPr lang="en-US" sz="2200" dirty="0"/>
          </a:p>
        </p:txBody>
      </p:sp>
      <p:sp>
        <p:nvSpPr>
          <p:cNvPr id="3" name="Content Placeholder 2"/>
          <p:cNvSpPr txBox="1">
            <a:spLocks/>
          </p:cNvSpPr>
          <p:nvPr/>
        </p:nvSpPr>
        <p:spPr>
          <a:xfrm>
            <a:off x="3644900" y="3851593"/>
            <a:ext cx="4775200" cy="1812607"/>
          </a:xfrm>
          <a:prstGeom prst="rect">
            <a:avLst/>
          </a:prstGeom>
          <a:gradFill>
            <a:gsLst>
              <a:gs pos="0">
                <a:schemeClr val="accent6">
                  <a:alpha val="20000"/>
                </a:schemeClr>
              </a:gs>
              <a:gs pos="50000">
                <a:schemeClr val="accent6">
                  <a:alpha val="15000"/>
                </a:schemeClr>
              </a:gs>
              <a:gs pos="100000">
                <a:schemeClr val="accent6">
                  <a:alpha val="10000"/>
                </a:schemeClr>
              </a:gs>
            </a:gsLst>
            <a:lin ang="5400000" scaled="0"/>
          </a:gradFill>
          <a:ln w="12700">
            <a:solidFill>
              <a:schemeClr val="accent6">
                <a:lumMod val="20000"/>
                <a:lumOff val="80000"/>
              </a:schemeClr>
            </a:solidFill>
          </a:ln>
          <a:effectLst/>
        </p:spPr>
        <p:txBody>
          <a:bodyPr vert="horz" lIns="182880" tIns="182880" rIns="182880" bIns="182880" rtlCol="0">
            <a:noAutofit/>
          </a:bodyPr>
          <a:lstStyle>
            <a:lvl1pPr marL="0" indent="0" algn="l" defTabSz="914400" rtl="0" eaLnBrk="1" latinLnBrk="0" hangingPunct="1">
              <a:spcBef>
                <a:spcPct val="20000"/>
              </a:spcBef>
              <a:buFont typeface="Arial" panose="020B0604020202020204" pitchFamily="34" charset="0"/>
              <a:buNone/>
              <a:defRPr sz="2200" b="1" kern="1200">
                <a:solidFill>
                  <a:schemeClr val="bg2"/>
                </a:solidFill>
                <a:latin typeface="+mn-lt"/>
                <a:ea typeface="+mn-ea"/>
                <a:cs typeface="+mn-cs"/>
              </a:defRPr>
            </a:lvl1pPr>
            <a:lvl2pPr marL="182880" indent="-182880" algn="l" defTabSz="914400" rtl="0" eaLnBrk="1" latinLnBrk="0" hangingPunct="1">
              <a:spcBef>
                <a:spcPct val="20000"/>
              </a:spcBef>
              <a:buFont typeface="Arial" panose="020B0604020202020204" pitchFamily="34" charset="0"/>
              <a:buChar char="•"/>
              <a:defRPr sz="2200" kern="1200">
                <a:solidFill>
                  <a:schemeClr val="bg2"/>
                </a:solidFill>
                <a:latin typeface="+mn-lt"/>
                <a:ea typeface="+mn-ea"/>
                <a:cs typeface="+mn-cs"/>
              </a:defRPr>
            </a:lvl2pPr>
            <a:lvl3pPr marL="594360" indent="-228600" algn="l" defTabSz="914400" rtl="0" eaLnBrk="1" latinLnBrk="0" hangingPunct="1">
              <a:spcBef>
                <a:spcPct val="20000"/>
              </a:spcBef>
              <a:buFont typeface="Arial" panose="020B0604020202020204" pitchFamily="34" charset="0"/>
              <a:buChar char="‒"/>
              <a:defRPr sz="2000" kern="1200">
                <a:solidFill>
                  <a:schemeClr val="bg2"/>
                </a:solidFill>
                <a:latin typeface="+mn-lt"/>
                <a:ea typeface="+mn-ea"/>
                <a:cs typeface="+mn-cs"/>
              </a:defRPr>
            </a:lvl3pPr>
            <a:lvl4pPr marL="914400" indent="-18288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4pPr>
            <a:lvl5pPr marL="1234440" indent="-182880" algn="l" defTabSz="914400" rtl="0" eaLnBrk="1" latinLnBrk="0" hangingPunct="1">
              <a:spcBef>
                <a:spcPct val="20000"/>
              </a:spcBef>
              <a:buFont typeface="Arial" panose="020B0604020202020204" pitchFamily="34" charset="0"/>
              <a:buChar char="»"/>
              <a:defRPr sz="1600" kern="1200">
                <a:solidFill>
                  <a:schemeClr val="bg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1400" dirty="0" smtClean="0">
                <a:solidFill>
                  <a:schemeClr val="accent6"/>
                </a:solidFill>
                <a:latin typeface="Arial" panose="020B0604020202020204" pitchFamily="34" charset="0"/>
                <a:cs typeface="Arial" panose="020B0604020202020204" pitchFamily="34" charset="0"/>
              </a:rPr>
              <a:t>After completing this lesson,</a:t>
            </a:r>
            <a:br>
              <a:rPr lang="en-US" sz="1400" dirty="0" smtClean="0">
                <a:solidFill>
                  <a:schemeClr val="accent6"/>
                </a:solidFill>
                <a:latin typeface="Arial" panose="020B0604020202020204" pitchFamily="34" charset="0"/>
                <a:cs typeface="Arial" panose="020B0604020202020204" pitchFamily="34" charset="0"/>
              </a:rPr>
            </a:br>
            <a:r>
              <a:rPr lang="en-US" sz="1400" dirty="0" smtClean="0">
                <a:solidFill>
                  <a:schemeClr val="accent6"/>
                </a:solidFill>
                <a:latin typeface="Arial" panose="020B0604020202020204" pitchFamily="34" charset="0"/>
                <a:cs typeface="Arial" panose="020B0604020202020204" pitchFamily="34" charset="0"/>
              </a:rPr>
              <a:t>you will be able to:</a:t>
            </a:r>
          </a:p>
          <a:p>
            <a:endParaRPr lang="en-US" sz="1400" dirty="0" smtClean="0">
              <a:solidFill>
                <a:schemeClr val="tx2"/>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1400" b="0" dirty="0">
                <a:solidFill>
                  <a:schemeClr val="tx2"/>
                </a:solidFill>
                <a:latin typeface="Arial" panose="020B0604020202020204" pitchFamily="34" charset="0"/>
                <a:cs typeface="Arial" panose="020B0604020202020204" pitchFamily="34" charset="0"/>
              </a:rPr>
              <a:t>Evaluate and explain structural irregularities as they relate to seismic design for wood framed construction</a:t>
            </a:r>
          </a:p>
        </p:txBody>
      </p:sp>
    </p:spTree>
    <p:custDataLst>
      <p:tags r:id="rId1"/>
    </p:custDataLst>
    <p:extLst>
      <p:ext uri="{BB962C8B-B14F-4D97-AF65-F5344CB8AC3E}">
        <p14:creationId xmlns:p14="http://schemas.microsoft.com/office/powerpoint/2010/main" val="137332869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Experiences with Seismic Design</a:t>
            </a:r>
            <a:endParaRPr lang="en-US" dirty="0"/>
          </a:p>
        </p:txBody>
      </p:sp>
      <p:sp>
        <p:nvSpPr>
          <p:cNvPr id="3" name="Content Placeholder 2"/>
          <p:cNvSpPr>
            <a:spLocks noGrp="1"/>
          </p:cNvSpPr>
          <p:nvPr>
            <p:ph idx="1"/>
          </p:nvPr>
        </p:nvSpPr>
        <p:spPr/>
        <p:txBody>
          <a:bodyPr lIns="0" tIns="0" rIns="0" bIns="0"/>
          <a:lstStyle/>
          <a:p>
            <a:pPr marL="0" lvl="0" indent="0">
              <a:buNone/>
              <a:defRPr/>
            </a:pPr>
            <a:r>
              <a:rPr lang="en-US" b="1" dirty="0" smtClean="0">
                <a:solidFill>
                  <a:srgbClr val="666666"/>
                </a:solidFill>
                <a:latin typeface="Arial"/>
              </a:rPr>
              <a:t>Overcoming </a:t>
            </a:r>
            <a:r>
              <a:rPr lang="en-US" b="1" dirty="0">
                <a:solidFill>
                  <a:srgbClr val="666666"/>
                </a:solidFill>
                <a:latin typeface="Arial"/>
              </a:rPr>
              <a:t>problems in </a:t>
            </a:r>
            <a:r>
              <a:rPr lang="en-US" b="1" dirty="0" smtClean="0">
                <a:solidFill>
                  <a:srgbClr val="666666"/>
                </a:solidFill>
                <a:latin typeface="Arial"/>
              </a:rPr>
              <a:t>seismic </a:t>
            </a:r>
            <a:r>
              <a:rPr lang="en-US" b="1" dirty="0">
                <a:solidFill>
                  <a:srgbClr val="666666"/>
                </a:solidFill>
                <a:latin typeface="Arial"/>
              </a:rPr>
              <a:t>design:</a:t>
            </a:r>
          </a:p>
          <a:p>
            <a:pPr marL="0" lvl="0" indent="0">
              <a:buNone/>
              <a:defRPr/>
            </a:pPr>
            <a:endParaRPr lang="en-US" b="1" dirty="0">
              <a:solidFill>
                <a:srgbClr val="666666"/>
              </a:solidFill>
              <a:latin typeface="Arial"/>
            </a:endParaRPr>
          </a:p>
          <a:p>
            <a:pPr lvl="0">
              <a:lnSpc>
                <a:spcPct val="120000"/>
              </a:lnSpc>
              <a:defRPr/>
            </a:pPr>
            <a:r>
              <a:rPr lang="en-US" sz="2000" dirty="0">
                <a:solidFill>
                  <a:srgbClr val="666666"/>
                </a:solidFill>
                <a:latin typeface="Arial"/>
              </a:rPr>
              <a:t>Break into groups of 2 or 3</a:t>
            </a:r>
          </a:p>
          <a:p>
            <a:pPr lvl="0">
              <a:lnSpc>
                <a:spcPct val="120000"/>
              </a:lnSpc>
              <a:defRPr/>
            </a:pPr>
            <a:r>
              <a:rPr lang="en-US" sz="2000" dirty="0">
                <a:solidFill>
                  <a:srgbClr val="666666"/>
                </a:solidFill>
                <a:latin typeface="Arial"/>
              </a:rPr>
              <a:t>Find out who drove the furthest distance to get here today</a:t>
            </a:r>
          </a:p>
          <a:p>
            <a:pPr lvl="0">
              <a:lnSpc>
                <a:spcPct val="120000"/>
              </a:lnSpc>
              <a:defRPr/>
            </a:pPr>
            <a:r>
              <a:rPr lang="en-US" sz="2000" dirty="0">
                <a:solidFill>
                  <a:srgbClr val="666666"/>
                </a:solidFill>
                <a:latin typeface="Arial"/>
              </a:rPr>
              <a:t>Within your group, take one minute per person to find out:</a:t>
            </a:r>
          </a:p>
          <a:p>
            <a:pPr marL="777240" lvl="2" indent="-228600">
              <a:lnSpc>
                <a:spcPct val="120000"/>
              </a:lnSpc>
              <a:buFont typeface="Arial" panose="020B0604020202020204" pitchFamily="34" charset="0"/>
              <a:buChar char="‒"/>
              <a:defRPr/>
            </a:pPr>
            <a:r>
              <a:rPr lang="en-US" dirty="0">
                <a:solidFill>
                  <a:srgbClr val="666666"/>
                </a:solidFill>
                <a:latin typeface="Arial"/>
              </a:rPr>
              <a:t>What was the most problematic situation you’ve experienced in </a:t>
            </a:r>
            <a:r>
              <a:rPr lang="en-US" dirty="0" smtClean="0">
                <a:solidFill>
                  <a:srgbClr val="666666"/>
                </a:solidFill>
                <a:latin typeface="Arial"/>
              </a:rPr>
              <a:t>designing or building a structure with a horizontal or vertical irregularity?</a:t>
            </a:r>
            <a:endParaRPr lang="en-US" dirty="0">
              <a:solidFill>
                <a:srgbClr val="666666"/>
              </a:solidFill>
              <a:latin typeface="Arial"/>
            </a:endParaRPr>
          </a:p>
          <a:p>
            <a:pPr marL="777240" lvl="2" indent="-228600">
              <a:lnSpc>
                <a:spcPct val="120000"/>
              </a:lnSpc>
              <a:buFont typeface="Arial" panose="020B0604020202020204" pitchFamily="34" charset="0"/>
              <a:buChar char="‒"/>
              <a:defRPr/>
            </a:pPr>
            <a:r>
              <a:rPr lang="en-US" dirty="0">
                <a:solidFill>
                  <a:srgbClr val="666666"/>
                </a:solidFill>
                <a:latin typeface="Arial"/>
              </a:rPr>
              <a:t>What was the problem you had to overcome?</a:t>
            </a:r>
          </a:p>
          <a:p>
            <a:pPr marL="777240" lvl="2" indent="-228600">
              <a:lnSpc>
                <a:spcPct val="120000"/>
              </a:lnSpc>
              <a:buFont typeface="Arial" panose="020B0604020202020204" pitchFamily="34" charset="0"/>
              <a:buChar char="‒"/>
              <a:defRPr/>
            </a:pPr>
            <a:r>
              <a:rPr lang="en-US" dirty="0">
                <a:solidFill>
                  <a:srgbClr val="666666"/>
                </a:solidFill>
                <a:latin typeface="Arial"/>
              </a:rPr>
              <a:t>How did you overcome it?</a:t>
            </a:r>
          </a:p>
          <a:p>
            <a:pPr marL="0" indent="0">
              <a:buNone/>
            </a:pPr>
            <a:endParaRPr lang="en-US" dirty="0"/>
          </a:p>
        </p:txBody>
      </p:sp>
    </p:spTree>
    <p:custDataLst>
      <p:tags r:id="rId1"/>
    </p:custDataLst>
    <p:extLst>
      <p:ext uri="{BB962C8B-B14F-4D97-AF65-F5344CB8AC3E}">
        <p14:creationId xmlns:p14="http://schemas.microsoft.com/office/powerpoint/2010/main" val="3631477702"/>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Types of Irregularities</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782900194"/>
              </p:ext>
            </p:extLst>
          </p:nvPr>
        </p:nvGraphicFramePr>
        <p:xfrm>
          <a:off x="458788" y="1753675"/>
          <a:ext cx="8228013" cy="3794760"/>
        </p:xfrm>
        <a:graphic>
          <a:graphicData uri="http://schemas.openxmlformats.org/drawingml/2006/table">
            <a:tbl>
              <a:tblPr firstRow="1" bandRow="1">
                <a:tableStyleId>{5940675A-B579-460E-94D1-54222C63F5DA}</a:tableStyleId>
              </a:tblPr>
              <a:tblGrid>
                <a:gridCol w="709612">
                  <a:extLst>
                    <a:ext uri="{9D8B030D-6E8A-4147-A177-3AD203B41FA5}">
                      <a16:colId xmlns:a16="http://schemas.microsoft.com/office/drawing/2014/main" val="20000"/>
                    </a:ext>
                  </a:extLst>
                </a:gridCol>
                <a:gridCol w="3695700">
                  <a:extLst>
                    <a:ext uri="{9D8B030D-6E8A-4147-A177-3AD203B41FA5}">
                      <a16:colId xmlns:a16="http://schemas.microsoft.com/office/drawing/2014/main" val="20001"/>
                    </a:ext>
                  </a:extLst>
                </a:gridCol>
                <a:gridCol w="3822701">
                  <a:extLst>
                    <a:ext uri="{9D8B030D-6E8A-4147-A177-3AD203B41FA5}">
                      <a16:colId xmlns:a16="http://schemas.microsoft.com/office/drawing/2014/main" val="20002"/>
                    </a:ext>
                  </a:extLst>
                </a:gridCol>
              </a:tblGrid>
              <a:tr h="370840">
                <a:tc>
                  <a:txBody>
                    <a:bodyPr/>
                    <a:lstStyle/>
                    <a:p>
                      <a:r>
                        <a:rPr lang="en-US" sz="1500" b="1" dirty="0" smtClean="0">
                          <a:solidFill>
                            <a:schemeClr val="bg2"/>
                          </a:solidFill>
                          <a:latin typeface="Georgia" panose="02040502050405020303" pitchFamily="18" charset="0"/>
                        </a:rPr>
                        <a:t>Type</a:t>
                      </a:r>
                      <a:endParaRPr lang="en-US" sz="1500" b="1" dirty="0">
                        <a:solidFill>
                          <a:schemeClr val="bg2"/>
                        </a:solidFill>
                        <a:latin typeface="Georgia" panose="02040502050405020303" pitchFamily="18" charset="0"/>
                      </a:endParaRPr>
                    </a:p>
                  </a:txBody>
                  <a:tcPr marT="91440" marB="91440">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20000"/>
                        <a:lumOff val="80000"/>
                      </a:schemeClr>
                    </a:solidFill>
                  </a:tcPr>
                </a:tc>
                <a:tc>
                  <a:txBody>
                    <a:bodyPr/>
                    <a:lstStyle/>
                    <a:p>
                      <a:r>
                        <a:rPr lang="en-US" sz="1500" b="1" dirty="0" smtClean="0">
                          <a:solidFill>
                            <a:schemeClr val="bg2"/>
                          </a:solidFill>
                          <a:latin typeface="Georgia" panose="02040502050405020303" pitchFamily="18" charset="0"/>
                        </a:rPr>
                        <a:t>Horizontal Structural Irregularities</a:t>
                      </a:r>
                      <a:br>
                        <a:rPr lang="en-US" sz="1500" b="1" dirty="0" smtClean="0">
                          <a:solidFill>
                            <a:schemeClr val="bg2"/>
                          </a:solidFill>
                          <a:latin typeface="Georgia" panose="02040502050405020303" pitchFamily="18" charset="0"/>
                        </a:rPr>
                      </a:br>
                      <a:r>
                        <a:rPr lang="en-US" sz="1500" b="1" dirty="0" smtClean="0">
                          <a:solidFill>
                            <a:schemeClr val="bg2"/>
                          </a:solidFill>
                          <a:latin typeface="Georgia" panose="02040502050405020303" pitchFamily="18" charset="0"/>
                        </a:rPr>
                        <a:t>(ASCE 7-10</a:t>
                      </a:r>
                      <a:r>
                        <a:rPr lang="en-US" sz="1500" b="1" baseline="0" dirty="0" smtClean="0">
                          <a:solidFill>
                            <a:schemeClr val="bg2"/>
                          </a:solidFill>
                          <a:latin typeface="Georgia" panose="02040502050405020303" pitchFamily="18" charset="0"/>
                        </a:rPr>
                        <a:t> Table 12.3-1)</a:t>
                      </a:r>
                      <a:endParaRPr lang="en-US" sz="1500" b="1" dirty="0">
                        <a:solidFill>
                          <a:schemeClr val="bg2"/>
                        </a:solidFill>
                        <a:latin typeface="Georgia" panose="02040502050405020303" pitchFamily="18" charset="0"/>
                      </a:endParaRPr>
                    </a:p>
                  </a:txBody>
                  <a:tcPr marT="91440" marB="91440">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500" b="1" dirty="0" smtClean="0">
                          <a:solidFill>
                            <a:schemeClr val="bg2"/>
                          </a:solidFill>
                          <a:latin typeface="Georgia" panose="02040502050405020303" pitchFamily="18" charset="0"/>
                        </a:rPr>
                        <a:t>Vertical Structural Irregularities</a:t>
                      </a:r>
                      <a:br>
                        <a:rPr lang="en-US" sz="1500" b="1" dirty="0" smtClean="0">
                          <a:solidFill>
                            <a:schemeClr val="bg2"/>
                          </a:solidFill>
                          <a:latin typeface="Georgia" panose="02040502050405020303" pitchFamily="18" charset="0"/>
                        </a:rPr>
                      </a:br>
                      <a:r>
                        <a:rPr lang="en-US" sz="1500" b="1" dirty="0" smtClean="0">
                          <a:solidFill>
                            <a:schemeClr val="bg2"/>
                          </a:solidFill>
                          <a:latin typeface="Georgia" panose="02040502050405020303" pitchFamily="18" charset="0"/>
                        </a:rPr>
                        <a:t>(ASCE 7-10</a:t>
                      </a:r>
                      <a:r>
                        <a:rPr lang="en-US" sz="1500" b="1" baseline="0" dirty="0" smtClean="0">
                          <a:solidFill>
                            <a:schemeClr val="bg2"/>
                          </a:solidFill>
                          <a:latin typeface="Georgia" panose="02040502050405020303" pitchFamily="18" charset="0"/>
                        </a:rPr>
                        <a:t> Table 12.3-2)</a:t>
                      </a:r>
                      <a:endParaRPr lang="en-US" sz="1500" b="1" dirty="0" smtClean="0">
                        <a:solidFill>
                          <a:schemeClr val="bg2"/>
                        </a:solidFill>
                        <a:latin typeface="Georgia" panose="02040502050405020303" pitchFamily="18" charset="0"/>
                      </a:endParaRPr>
                    </a:p>
                  </a:txBody>
                  <a:tcPr marT="91440" marB="91440">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20000"/>
                        <a:lumOff val="80000"/>
                      </a:schemeClr>
                    </a:solidFill>
                  </a:tcPr>
                </a:tc>
                <a:extLst>
                  <a:ext uri="{0D108BD9-81ED-4DB2-BD59-A6C34878D82A}">
                    <a16:rowId xmlns:a16="http://schemas.microsoft.com/office/drawing/2014/main" val="10000"/>
                  </a:ext>
                </a:extLst>
              </a:tr>
              <a:tr h="370840">
                <a:tc>
                  <a:txBody>
                    <a:bodyPr/>
                    <a:lstStyle/>
                    <a:p>
                      <a:r>
                        <a:rPr lang="en-US" sz="1500" dirty="0" smtClean="0">
                          <a:solidFill>
                            <a:schemeClr val="bg2"/>
                          </a:solidFill>
                          <a:latin typeface="Georgia" panose="02040502050405020303" pitchFamily="18" charset="0"/>
                        </a:rPr>
                        <a:t>1a</a:t>
                      </a:r>
                      <a:endParaRPr lang="en-US" sz="1500" dirty="0">
                        <a:solidFill>
                          <a:schemeClr val="bg2"/>
                        </a:solidFill>
                        <a:latin typeface="Georgia" panose="02040502050405020303" pitchFamily="18" charset="0"/>
                      </a:endParaRPr>
                    </a:p>
                  </a:txBody>
                  <a:tcPr marT="91440" marB="9144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500" dirty="0" smtClean="0">
                          <a:solidFill>
                            <a:schemeClr val="bg2"/>
                          </a:solidFill>
                          <a:latin typeface="Georgia" panose="02040502050405020303" pitchFamily="18" charset="0"/>
                        </a:rPr>
                        <a:t>Torsional Irregularity</a:t>
                      </a:r>
                      <a:endParaRPr lang="en-US" sz="1500" dirty="0">
                        <a:solidFill>
                          <a:schemeClr val="bg2"/>
                        </a:solidFill>
                        <a:latin typeface="Georgia" panose="02040502050405020303" pitchFamily="18" charset="0"/>
                      </a:endParaRPr>
                    </a:p>
                  </a:txBody>
                  <a:tcPr marT="91440" marB="9144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500" dirty="0" smtClean="0">
                          <a:solidFill>
                            <a:schemeClr val="bg2"/>
                          </a:solidFill>
                          <a:latin typeface="Georgia" panose="02040502050405020303" pitchFamily="18" charset="0"/>
                        </a:rPr>
                        <a:t>Stiffness Irregularity – Soft Story</a:t>
                      </a:r>
                      <a:endParaRPr lang="en-US" sz="1500" dirty="0">
                        <a:solidFill>
                          <a:schemeClr val="bg2"/>
                        </a:solidFill>
                        <a:latin typeface="Georgia" panose="02040502050405020303" pitchFamily="18" charset="0"/>
                      </a:endParaRPr>
                    </a:p>
                  </a:txBody>
                  <a:tcPr marT="91440" marB="9144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370840">
                <a:tc>
                  <a:txBody>
                    <a:bodyPr/>
                    <a:lstStyle/>
                    <a:p>
                      <a:r>
                        <a:rPr lang="en-US" sz="1500" dirty="0" smtClean="0">
                          <a:solidFill>
                            <a:schemeClr val="bg2"/>
                          </a:solidFill>
                          <a:latin typeface="Georgia" panose="02040502050405020303" pitchFamily="18" charset="0"/>
                        </a:rPr>
                        <a:t>1b</a:t>
                      </a:r>
                      <a:endParaRPr lang="en-US" sz="1500" dirty="0">
                        <a:solidFill>
                          <a:schemeClr val="bg2"/>
                        </a:solidFill>
                        <a:latin typeface="Georgia" panose="02040502050405020303" pitchFamily="18" charset="0"/>
                      </a:endParaRPr>
                    </a:p>
                  </a:txBody>
                  <a:tcPr marT="91440" marB="9144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500" dirty="0" smtClean="0">
                          <a:solidFill>
                            <a:schemeClr val="bg2"/>
                          </a:solidFill>
                          <a:latin typeface="Georgia" panose="02040502050405020303" pitchFamily="18" charset="0"/>
                        </a:rPr>
                        <a:t>Extreme Torsional Irregularity</a:t>
                      </a:r>
                      <a:endParaRPr lang="en-US" sz="1500" dirty="0">
                        <a:solidFill>
                          <a:schemeClr val="bg2"/>
                        </a:solidFill>
                        <a:latin typeface="Georgia" panose="02040502050405020303" pitchFamily="18" charset="0"/>
                      </a:endParaRPr>
                    </a:p>
                  </a:txBody>
                  <a:tcPr marT="91440" marB="9144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500" dirty="0" smtClean="0">
                          <a:solidFill>
                            <a:schemeClr val="bg2"/>
                          </a:solidFill>
                          <a:latin typeface="Georgia" panose="02040502050405020303" pitchFamily="18" charset="0"/>
                        </a:rPr>
                        <a:t>Stiffness Irregularity</a:t>
                      </a:r>
                      <a:r>
                        <a:rPr lang="en-US" sz="1500" baseline="0" dirty="0" smtClean="0">
                          <a:solidFill>
                            <a:schemeClr val="bg2"/>
                          </a:solidFill>
                          <a:latin typeface="Georgia" panose="02040502050405020303" pitchFamily="18" charset="0"/>
                        </a:rPr>
                        <a:t> – Extreme Soft Story</a:t>
                      </a:r>
                      <a:endParaRPr lang="en-US" sz="1500" dirty="0">
                        <a:solidFill>
                          <a:schemeClr val="bg2"/>
                        </a:solidFill>
                        <a:latin typeface="Georgia" panose="02040502050405020303" pitchFamily="18" charset="0"/>
                      </a:endParaRPr>
                    </a:p>
                  </a:txBody>
                  <a:tcPr marT="91440" marB="9144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370840">
                <a:tc>
                  <a:txBody>
                    <a:bodyPr/>
                    <a:lstStyle/>
                    <a:p>
                      <a:r>
                        <a:rPr lang="en-US" sz="1500" dirty="0" smtClean="0">
                          <a:solidFill>
                            <a:schemeClr val="bg2"/>
                          </a:solidFill>
                          <a:latin typeface="Georgia" panose="02040502050405020303" pitchFamily="18" charset="0"/>
                        </a:rPr>
                        <a:t>2</a:t>
                      </a:r>
                      <a:endParaRPr lang="en-US" sz="1500" dirty="0">
                        <a:solidFill>
                          <a:schemeClr val="bg2"/>
                        </a:solidFill>
                        <a:latin typeface="Georgia" panose="02040502050405020303" pitchFamily="18" charset="0"/>
                      </a:endParaRPr>
                    </a:p>
                  </a:txBody>
                  <a:tcPr marT="91440" marB="9144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500" dirty="0" smtClean="0">
                          <a:solidFill>
                            <a:schemeClr val="bg2"/>
                          </a:solidFill>
                          <a:latin typeface="Georgia" panose="02040502050405020303" pitchFamily="18" charset="0"/>
                        </a:rPr>
                        <a:t>Re-entrant</a:t>
                      </a:r>
                      <a:r>
                        <a:rPr lang="en-US" sz="1500" baseline="0" dirty="0" smtClean="0">
                          <a:solidFill>
                            <a:schemeClr val="bg2"/>
                          </a:solidFill>
                          <a:latin typeface="Georgia" panose="02040502050405020303" pitchFamily="18" charset="0"/>
                        </a:rPr>
                        <a:t> Corners</a:t>
                      </a:r>
                      <a:endParaRPr lang="en-US" sz="1500" dirty="0">
                        <a:solidFill>
                          <a:schemeClr val="bg2"/>
                        </a:solidFill>
                        <a:latin typeface="Georgia" panose="02040502050405020303" pitchFamily="18" charset="0"/>
                      </a:endParaRPr>
                    </a:p>
                  </a:txBody>
                  <a:tcPr marT="91440" marB="9144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500" dirty="0" smtClean="0">
                          <a:solidFill>
                            <a:schemeClr val="bg2"/>
                          </a:solidFill>
                          <a:latin typeface="Georgia" panose="02040502050405020303" pitchFamily="18" charset="0"/>
                        </a:rPr>
                        <a:t>Weight (Mass)</a:t>
                      </a:r>
                      <a:r>
                        <a:rPr lang="en-US" sz="1500" baseline="0" dirty="0" smtClean="0">
                          <a:solidFill>
                            <a:schemeClr val="bg2"/>
                          </a:solidFill>
                          <a:latin typeface="Georgia" panose="02040502050405020303" pitchFamily="18" charset="0"/>
                        </a:rPr>
                        <a:t> Irregularity</a:t>
                      </a:r>
                      <a:endParaRPr lang="en-US" sz="1500" dirty="0">
                        <a:solidFill>
                          <a:schemeClr val="bg2"/>
                        </a:solidFill>
                        <a:latin typeface="Georgia" panose="02040502050405020303" pitchFamily="18" charset="0"/>
                      </a:endParaRPr>
                    </a:p>
                  </a:txBody>
                  <a:tcPr marT="91440" marB="9144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370840">
                <a:tc>
                  <a:txBody>
                    <a:bodyPr/>
                    <a:lstStyle/>
                    <a:p>
                      <a:r>
                        <a:rPr lang="en-US" sz="1500" dirty="0" smtClean="0">
                          <a:solidFill>
                            <a:schemeClr val="bg2"/>
                          </a:solidFill>
                          <a:latin typeface="Georgia" panose="02040502050405020303" pitchFamily="18" charset="0"/>
                        </a:rPr>
                        <a:t>3</a:t>
                      </a:r>
                      <a:endParaRPr lang="en-US" sz="1500" dirty="0">
                        <a:solidFill>
                          <a:schemeClr val="bg2"/>
                        </a:solidFill>
                        <a:latin typeface="Georgia" panose="02040502050405020303" pitchFamily="18" charset="0"/>
                      </a:endParaRPr>
                    </a:p>
                  </a:txBody>
                  <a:tcPr marT="91440" marB="9144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500" dirty="0" smtClean="0">
                          <a:solidFill>
                            <a:schemeClr val="bg2"/>
                          </a:solidFill>
                          <a:latin typeface="Georgia" panose="02040502050405020303" pitchFamily="18" charset="0"/>
                        </a:rPr>
                        <a:t>Diaphragm Discontinuity</a:t>
                      </a:r>
                      <a:endParaRPr lang="en-US" sz="1500" dirty="0">
                        <a:solidFill>
                          <a:schemeClr val="bg2"/>
                        </a:solidFill>
                        <a:latin typeface="Georgia" panose="02040502050405020303" pitchFamily="18" charset="0"/>
                      </a:endParaRPr>
                    </a:p>
                  </a:txBody>
                  <a:tcPr marT="91440" marB="9144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500" dirty="0" smtClean="0">
                          <a:solidFill>
                            <a:schemeClr val="bg2"/>
                          </a:solidFill>
                          <a:latin typeface="Georgia" panose="02040502050405020303" pitchFamily="18" charset="0"/>
                        </a:rPr>
                        <a:t>Vertical Geometric Irregularity</a:t>
                      </a:r>
                      <a:endParaRPr lang="en-US" sz="1500" dirty="0">
                        <a:solidFill>
                          <a:schemeClr val="bg2"/>
                        </a:solidFill>
                        <a:latin typeface="Georgia" panose="02040502050405020303" pitchFamily="18" charset="0"/>
                      </a:endParaRPr>
                    </a:p>
                  </a:txBody>
                  <a:tcPr marT="91440" marB="9144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370840">
                <a:tc>
                  <a:txBody>
                    <a:bodyPr/>
                    <a:lstStyle/>
                    <a:p>
                      <a:r>
                        <a:rPr lang="en-US" sz="1500" dirty="0" smtClean="0">
                          <a:solidFill>
                            <a:schemeClr val="bg2"/>
                          </a:solidFill>
                          <a:latin typeface="Georgia" panose="02040502050405020303" pitchFamily="18" charset="0"/>
                        </a:rPr>
                        <a:t>4</a:t>
                      </a:r>
                      <a:endParaRPr lang="en-US" sz="1500" dirty="0">
                        <a:solidFill>
                          <a:schemeClr val="bg2"/>
                        </a:solidFill>
                        <a:latin typeface="Georgia" panose="02040502050405020303" pitchFamily="18" charset="0"/>
                      </a:endParaRPr>
                    </a:p>
                  </a:txBody>
                  <a:tcPr marT="91440" marB="9144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500" dirty="0" smtClean="0">
                          <a:solidFill>
                            <a:schemeClr val="bg2"/>
                          </a:solidFill>
                          <a:latin typeface="Georgia" panose="02040502050405020303" pitchFamily="18" charset="0"/>
                        </a:rPr>
                        <a:t>Out-of-plane Offsets</a:t>
                      </a:r>
                      <a:endParaRPr lang="en-US" sz="1500" dirty="0">
                        <a:solidFill>
                          <a:schemeClr val="bg2"/>
                        </a:solidFill>
                        <a:latin typeface="Georgia" panose="02040502050405020303" pitchFamily="18" charset="0"/>
                      </a:endParaRPr>
                    </a:p>
                  </a:txBody>
                  <a:tcPr marT="91440" marB="9144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500" dirty="0" smtClean="0">
                          <a:solidFill>
                            <a:schemeClr val="bg2"/>
                          </a:solidFill>
                          <a:latin typeface="Georgia" panose="02040502050405020303" pitchFamily="18" charset="0"/>
                        </a:rPr>
                        <a:t>In-plane Discontinuity </a:t>
                      </a:r>
                      <a:endParaRPr lang="en-US" sz="1500" dirty="0">
                        <a:solidFill>
                          <a:schemeClr val="bg2"/>
                        </a:solidFill>
                        <a:latin typeface="Georgia" panose="02040502050405020303" pitchFamily="18" charset="0"/>
                      </a:endParaRPr>
                    </a:p>
                  </a:txBody>
                  <a:tcPr marT="91440" marB="9144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370840">
                <a:tc>
                  <a:txBody>
                    <a:bodyPr/>
                    <a:lstStyle/>
                    <a:p>
                      <a:r>
                        <a:rPr lang="en-US" sz="1500" dirty="0" smtClean="0">
                          <a:solidFill>
                            <a:schemeClr val="bg2"/>
                          </a:solidFill>
                          <a:latin typeface="Georgia" panose="02040502050405020303" pitchFamily="18" charset="0"/>
                        </a:rPr>
                        <a:t>5</a:t>
                      </a:r>
                      <a:endParaRPr lang="en-US" sz="1500" dirty="0">
                        <a:solidFill>
                          <a:schemeClr val="bg2"/>
                        </a:solidFill>
                        <a:latin typeface="Georgia" panose="02040502050405020303" pitchFamily="18" charset="0"/>
                      </a:endParaRPr>
                    </a:p>
                  </a:txBody>
                  <a:tcPr marT="91440" marB="9144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500" dirty="0" smtClean="0">
                          <a:solidFill>
                            <a:schemeClr val="bg2"/>
                          </a:solidFill>
                          <a:latin typeface="Georgia" panose="02040502050405020303" pitchFamily="18" charset="0"/>
                        </a:rPr>
                        <a:t>Nonparallel Systems</a:t>
                      </a:r>
                      <a:endParaRPr lang="en-US" sz="1500" dirty="0">
                        <a:solidFill>
                          <a:schemeClr val="bg2"/>
                        </a:solidFill>
                        <a:latin typeface="Georgia" panose="02040502050405020303" pitchFamily="18" charset="0"/>
                      </a:endParaRPr>
                    </a:p>
                  </a:txBody>
                  <a:tcPr marT="91440" marB="9144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500" dirty="0" smtClean="0">
                          <a:solidFill>
                            <a:schemeClr val="bg2"/>
                          </a:solidFill>
                          <a:latin typeface="Georgia" panose="02040502050405020303" pitchFamily="18" charset="0"/>
                        </a:rPr>
                        <a:t>5a: Discontinuity in Lateral Strength – Weak Story Irregularity</a:t>
                      </a:r>
                    </a:p>
                    <a:p>
                      <a:r>
                        <a:rPr lang="en-US" sz="1500" dirty="0" smtClean="0">
                          <a:solidFill>
                            <a:schemeClr val="bg2"/>
                          </a:solidFill>
                          <a:latin typeface="Georgia" panose="02040502050405020303" pitchFamily="18" charset="0"/>
                        </a:rPr>
                        <a:t>5b: Discontinuity in Lateral Strength – Extreme Weak Story Irregularity</a:t>
                      </a:r>
                      <a:endParaRPr lang="en-US" sz="1500" dirty="0">
                        <a:solidFill>
                          <a:schemeClr val="bg2"/>
                        </a:solidFill>
                        <a:latin typeface="Georgia" panose="02040502050405020303" pitchFamily="18" charset="0"/>
                      </a:endParaRPr>
                    </a:p>
                  </a:txBody>
                  <a:tcPr marT="91440" marB="9144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bl>
          </a:graphicData>
        </a:graphic>
      </p:graphicFrame>
    </p:spTree>
    <p:custDataLst>
      <p:tags r:id="rId1"/>
    </p:custDataLst>
    <p:extLst>
      <p:ext uri="{BB962C8B-B14F-4D97-AF65-F5344CB8AC3E}">
        <p14:creationId xmlns:p14="http://schemas.microsoft.com/office/powerpoint/2010/main" val="53989074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Irregularities and Design Forces</a:t>
            </a:r>
            <a:endParaRPr lang="en-US" dirty="0"/>
          </a:p>
        </p:txBody>
      </p:sp>
      <p:sp>
        <p:nvSpPr>
          <p:cNvPr id="4" name="Content Placeholder 3"/>
          <p:cNvSpPr txBox="1">
            <a:spLocks noGrp="1"/>
          </p:cNvSpPr>
          <p:nvPr>
            <p:ph idx="1"/>
          </p:nvPr>
        </p:nvSpPr>
        <p:spPr>
          <a:xfrm>
            <a:off x="458788" y="1327156"/>
            <a:ext cx="8228012" cy="4579715"/>
          </a:xfrm>
          <a:prstGeom prst="rect">
            <a:avLst/>
          </a:prstGeom>
          <a:noFill/>
        </p:spPr>
        <p:txBody>
          <a:bodyPr wrap="square" lIns="0" tIns="0" rIns="0" bIns="0" rtlCol="0">
            <a:spAutoFit/>
          </a:bodyPr>
          <a:lstStyle/>
          <a:p>
            <a:pPr marL="0" indent="0">
              <a:lnSpc>
                <a:spcPct val="120000"/>
              </a:lnSpc>
              <a:buNone/>
            </a:pPr>
            <a:r>
              <a:rPr lang="en-US" sz="2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ASCE 7-10 </a:t>
            </a:r>
            <a:r>
              <a:rPr lang="en-US" sz="2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12.3.3.4</a:t>
            </a:r>
            <a:r>
              <a:rPr lang="en-US" sz="2400" dirty="0" smtClean="0">
                <a:solidFill>
                  <a:schemeClr val="accent6"/>
                </a:solidFill>
                <a:latin typeface="Arial" panose="020B0604020202020204" pitchFamily="34" charset="0"/>
                <a:cs typeface="Arial" panose="020B0604020202020204" pitchFamily="34" charset="0"/>
              </a:rPr>
              <a:t/>
            </a:r>
            <a:br>
              <a:rPr lang="en-US" sz="2400" dirty="0" smtClean="0">
                <a:solidFill>
                  <a:schemeClr val="accent6"/>
                </a:solidFill>
                <a:latin typeface="Arial" panose="020B0604020202020204" pitchFamily="34" charset="0"/>
                <a:cs typeface="Arial" panose="020B0604020202020204" pitchFamily="34" charset="0"/>
              </a:rPr>
            </a:br>
            <a:r>
              <a:rPr lang="en-US" sz="2400" dirty="0" smtClean="0">
                <a:solidFill>
                  <a:schemeClr val="bg2"/>
                </a:solidFill>
                <a:latin typeface="Arial" panose="020B0604020202020204" pitchFamily="34" charset="0"/>
                <a:cs typeface="Arial" panose="020B0604020202020204" pitchFamily="34" charset="0"/>
              </a:rPr>
              <a:t>For </a:t>
            </a:r>
            <a:r>
              <a:rPr lang="en-US" sz="2400" dirty="0">
                <a:solidFill>
                  <a:schemeClr val="bg2"/>
                </a:solidFill>
                <a:latin typeface="Arial" panose="020B0604020202020204" pitchFamily="34" charset="0"/>
                <a:cs typeface="Arial" panose="020B0604020202020204" pitchFamily="34" charset="0"/>
              </a:rPr>
              <a:t>structures assigned to </a:t>
            </a:r>
            <a:r>
              <a:rPr lang="en-US" sz="2400" b="1" dirty="0" smtClean="0">
                <a:solidFill>
                  <a:schemeClr val="bg2"/>
                </a:solidFill>
                <a:latin typeface="Arial" panose="020B0604020202020204" pitchFamily="34" charset="0"/>
                <a:cs typeface="Arial" panose="020B0604020202020204" pitchFamily="34" charset="0"/>
              </a:rPr>
              <a:t>SDC D</a:t>
            </a:r>
            <a:r>
              <a:rPr lang="en-US" sz="2400" b="1" dirty="0">
                <a:solidFill>
                  <a:schemeClr val="bg2"/>
                </a:solidFill>
                <a:latin typeface="Arial" panose="020B0604020202020204" pitchFamily="34" charset="0"/>
                <a:cs typeface="Arial" panose="020B0604020202020204" pitchFamily="34" charset="0"/>
              </a:rPr>
              <a:t>, E, or F</a:t>
            </a:r>
            <a:r>
              <a:rPr lang="en-US" sz="2400" dirty="0">
                <a:solidFill>
                  <a:schemeClr val="bg2"/>
                </a:solidFill>
                <a:latin typeface="Arial" panose="020B0604020202020204" pitchFamily="34" charset="0"/>
                <a:cs typeface="Arial" panose="020B0604020202020204" pitchFamily="34" charset="0"/>
              </a:rPr>
              <a:t> and having a horizontal </a:t>
            </a:r>
            <a:r>
              <a:rPr lang="en-US" sz="2400" dirty="0" smtClean="0">
                <a:solidFill>
                  <a:schemeClr val="bg2"/>
                </a:solidFill>
                <a:latin typeface="Arial" panose="020B0604020202020204" pitchFamily="34" charset="0"/>
                <a:cs typeface="Arial" panose="020B0604020202020204" pitchFamily="34" charset="0"/>
              </a:rPr>
              <a:t>structural irregularity </a:t>
            </a:r>
            <a:r>
              <a:rPr lang="en-US" sz="2400" dirty="0">
                <a:solidFill>
                  <a:schemeClr val="bg2"/>
                </a:solidFill>
                <a:latin typeface="Arial" panose="020B0604020202020204" pitchFamily="34" charset="0"/>
                <a:cs typeface="Arial" panose="020B0604020202020204" pitchFamily="34" charset="0"/>
              </a:rPr>
              <a:t>of Type 1a, 1b, 2, 3, or </a:t>
            </a:r>
            <a:r>
              <a:rPr lang="en-US" sz="2400" dirty="0" smtClean="0">
                <a:solidFill>
                  <a:schemeClr val="bg2"/>
                </a:solidFill>
                <a:latin typeface="Arial" panose="020B0604020202020204" pitchFamily="34" charset="0"/>
                <a:cs typeface="Arial" panose="020B0604020202020204" pitchFamily="34" charset="0"/>
              </a:rPr>
              <a:t>4 or </a:t>
            </a:r>
            <a:r>
              <a:rPr lang="en-US" sz="2400" dirty="0">
                <a:solidFill>
                  <a:schemeClr val="bg2"/>
                </a:solidFill>
                <a:latin typeface="Arial" panose="020B0604020202020204" pitchFamily="34" charset="0"/>
                <a:cs typeface="Arial" panose="020B0604020202020204" pitchFamily="34" charset="0"/>
              </a:rPr>
              <a:t>a vertical structural irregularity of Type </a:t>
            </a:r>
            <a:r>
              <a:rPr lang="en-US" sz="2400" dirty="0" smtClean="0">
                <a:solidFill>
                  <a:schemeClr val="bg2"/>
                </a:solidFill>
                <a:latin typeface="Arial" panose="020B0604020202020204" pitchFamily="34" charset="0"/>
                <a:cs typeface="Arial" panose="020B0604020202020204" pitchFamily="34" charset="0"/>
              </a:rPr>
              <a:t>4, </a:t>
            </a:r>
            <a:r>
              <a:rPr lang="en-US" sz="2400" dirty="0">
                <a:solidFill>
                  <a:schemeClr val="bg2"/>
                </a:solidFill>
                <a:latin typeface="Arial" panose="020B0604020202020204" pitchFamily="34" charset="0"/>
                <a:cs typeface="Arial" panose="020B0604020202020204" pitchFamily="34" charset="0"/>
              </a:rPr>
              <a:t>the </a:t>
            </a:r>
            <a:r>
              <a:rPr lang="en-US" sz="2400" b="1" dirty="0" smtClean="0">
                <a:solidFill>
                  <a:schemeClr val="bg2"/>
                </a:solidFill>
                <a:latin typeface="Arial" panose="020B0604020202020204" pitchFamily="34" charset="0"/>
                <a:cs typeface="Arial" panose="020B0604020202020204" pitchFamily="34" charset="0"/>
              </a:rPr>
              <a:t>design </a:t>
            </a:r>
            <a:r>
              <a:rPr lang="en-US" sz="2400" b="1" dirty="0">
                <a:solidFill>
                  <a:schemeClr val="bg2"/>
                </a:solidFill>
                <a:latin typeface="Arial" panose="020B0604020202020204" pitchFamily="34" charset="0"/>
                <a:cs typeface="Arial" panose="020B0604020202020204" pitchFamily="34" charset="0"/>
              </a:rPr>
              <a:t>forces shall be increased 25% </a:t>
            </a:r>
            <a:r>
              <a:rPr lang="en-US" sz="2400" dirty="0">
                <a:solidFill>
                  <a:schemeClr val="bg2"/>
                </a:solidFill>
                <a:latin typeface="Arial" panose="020B0604020202020204" pitchFamily="34" charset="0"/>
                <a:cs typeface="Arial" panose="020B0604020202020204" pitchFamily="34" charset="0"/>
              </a:rPr>
              <a:t>for </a:t>
            </a:r>
            <a:r>
              <a:rPr lang="en-US" sz="2400" dirty="0" smtClean="0">
                <a:solidFill>
                  <a:schemeClr val="bg2"/>
                </a:solidFill>
                <a:latin typeface="Arial" panose="020B0604020202020204" pitchFamily="34" charset="0"/>
                <a:cs typeface="Arial" panose="020B0604020202020204" pitchFamily="34" charset="0"/>
              </a:rPr>
              <a:t>the following elements of the seismic force resisting system:</a:t>
            </a:r>
          </a:p>
          <a:p>
            <a:pPr marL="457200" indent="-457200">
              <a:lnSpc>
                <a:spcPct val="120000"/>
              </a:lnSpc>
              <a:buFont typeface="+mj-lt"/>
              <a:buAutoNum type="arabicPeriod"/>
            </a:pPr>
            <a:r>
              <a:rPr lang="en-US" sz="2400" dirty="0" smtClean="0">
                <a:solidFill>
                  <a:schemeClr val="bg2"/>
                </a:solidFill>
              </a:rPr>
              <a:t>Connections of diaphragms to vertical elements and to collectors.</a:t>
            </a:r>
          </a:p>
          <a:p>
            <a:pPr marL="457200" indent="-457200">
              <a:lnSpc>
                <a:spcPct val="120000"/>
              </a:lnSpc>
              <a:buFont typeface="+mj-lt"/>
              <a:buAutoNum type="arabicPeriod"/>
            </a:pPr>
            <a:r>
              <a:rPr lang="en-US" sz="2400" dirty="0" smtClean="0">
                <a:solidFill>
                  <a:schemeClr val="bg2"/>
                </a:solidFill>
                <a:latin typeface="Arial" panose="020B0604020202020204" pitchFamily="34" charset="0"/>
                <a:cs typeface="Arial" panose="020B0604020202020204" pitchFamily="34" charset="0"/>
              </a:rPr>
              <a:t>Collectors and their connections, including connections to vertical elements, of the seismic force-resisting system.</a:t>
            </a:r>
            <a:endParaRPr lang="en-US" sz="2400" dirty="0">
              <a:solidFill>
                <a:schemeClr val="bg2"/>
              </a:solidFill>
              <a:latin typeface="Arial" panose="020B0604020202020204" pitchFamily="34" charset="0"/>
              <a:cs typeface="Arial" panose="020B0604020202020204" pitchFamily="34" charset="0"/>
            </a:endParaRPr>
          </a:p>
        </p:txBody>
      </p:sp>
      <p:pic>
        <p:nvPicPr>
          <p:cNvPr id="5" name="Picture 4"/>
          <p:cNvPicPr>
            <a:picLocks noChangeAspect="1"/>
          </p:cNvPicPr>
          <p:nvPr/>
        </p:nvPicPr>
        <p:blipFill>
          <a:blip r:embed="rId4"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457263" y="6495800"/>
            <a:ext cx="264160" cy="264160"/>
          </a:xfrm>
          <a:prstGeom prst="rect">
            <a:avLst/>
          </a:prstGeom>
        </p:spPr>
      </p:pic>
    </p:spTree>
    <p:custDataLst>
      <p:tags r:id="rId1"/>
    </p:custDataLst>
    <p:extLst>
      <p:ext uri="{BB962C8B-B14F-4D97-AF65-F5344CB8AC3E}">
        <p14:creationId xmlns:p14="http://schemas.microsoft.com/office/powerpoint/2010/main" val="363466396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Horizontal Irregularity 1a &amp; 1b</a:t>
            </a:r>
            <a:endParaRPr lang="en-US" dirty="0"/>
          </a:p>
        </p:txBody>
      </p:sp>
      <p:sp>
        <p:nvSpPr>
          <p:cNvPr id="3" name="Content Placeholder 2"/>
          <p:cNvSpPr>
            <a:spLocks noGrp="1"/>
          </p:cNvSpPr>
          <p:nvPr>
            <p:ph idx="1"/>
          </p:nvPr>
        </p:nvSpPr>
        <p:spPr>
          <a:xfrm>
            <a:off x="458788" y="1327150"/>
            <a:ext cx="3976687" cy="4843463"/>
          </a:xfrm>
        </p:spPr>
        <p:txBody>
          <a:bodyPr lIns="0" tIns="0" rIns="0" bIns="0">
            <a:normAutofit/>
          </a:bodyPr>
          <a:lstStyle/>
          <a:p>
            <a:pPr marL="0" indent="0">
              <a:buNone/>
            </a:pPr>
            <a:endParaRPr lang="en-US" sz="2000" dirty="0" smtClean="0"/>
          </a:p>
          <a:p>
            <a:pPr marL="0" indent="0">
              <a:buNone/>
            </a:pPr>
            <a:endParaRPr lang="en-US" sz="2000" b="1" dirty="0" smtClean="0">
              <a:solidFill>
                <a:schemeClr val="bg2"/>
              </a:solidFill>
            </a:endParaRPr>
          </a:p>
          <a:p>
            <a:pPr marL="0" indent="0">
              <a:buNone/>
            </a:pPr>
            <a:r>
              <a:rPr lang="en-US" sz="2000" b="1" dirty="0" smtClean="0">
                <a:solidFill>
                  <a:schemeClr val="bg2"/>
                </a:solidFill>
              </a:rPr>
              <a:t>Torsional Irregularity considered to exist where:</a:t>
            </a:r>
          </a:p>
          <a:p>
            <a:pPr marL="0" indent="0">
              <a:buNone/>
            </a:pPr>
            <a:endParaRPr lang="en-US" sz="2000" dirty="0">
              <a:solidFill>
                <a:schemeClr val="bg2"/>
              </a:solidFill>
            </a:endParaRPr>
          </a:p>
          <a:p>
            <a:pPr marL="0" indent="0">
              <a:buNone/>
            </a:pPr>
            <a:endParaRPr lang="en-US" sz="2000" dirty="0" smtClean="0">
              <a:solidFill>
                <a:schemeClr val="bg2"/>
              </a:solidFill>
            </a:endParaRPr>
          </a:p>
          <a:p>
            <a:pPr marL="0" indent="0">
              <a:buNone/>
            </a:pPr>
            <a:endParaRPr lang="en-US" sz="2000" dirty="0">
              <a:solidFill>
                <a:schemeClr val="bg2"/>
              </a:solidFill>
            </a:endParaRPr>
          </a:p>
          <a:p>
            <a:pPr marL="0" indent="0">
              <a:buNone/>
            </a:pPr>
            <a:endParaRPr lang="en-US" sz="2000" dirty="0" smtClean="0">
              <a:solidFill>
                <a:schemeClr val="bg2"/>
              </a:solidFill>
            </a:endParaRPr>
          </a:p>
          <a:p>
            <a:pPr marL="0" indent="0">
              <a:buNone/>
            </a:pPr>
            <a:r>
              <a:rPr lang="en-US" sz="2000" b="1" dirty="0" smtClean="0">
                <a:solidFill>
                  <a:schemeClr val="bg2"/>
                </a:solidFill>
              </a:rPr>
              <a:t>Extreme Torsional Irregularity considered to exist where:</a:t>
            </a:r>
            <a:endParaRPr lang="en-US" sz="2000" b="1" dirty="0">
              <a:solidFill>
                <a:schemeClr val="bg2"/>
              </a:solidFill>
            </a:endParaRPr>
          </a:p>
        </p:txBody>
      </p:sp>
      <p:sp>
        <p:nvSpPr>
          <p:cNvPr id="4" name="Line 9"/>
          <p:cNvSpPr>
            <a:spLocks noChangeShapeType="1"/>
          </p:cNvSpPr>
          <p:nvPr/>
        </p:nvSpPr>
        <p:spPr bwMode="auto">
          <a:xfrm flipV="1">
            <a:off x="8488363" y="2867025"/>
            <a:ext cx="0" cy="15875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a:p>
        </p:txBody>
      </p:sp>
      <p:sp>
        <p:nvSpPr>
          <p:cNvPr id="5" name="Line 10"/>
          <p:cNvSpPr>
            <a:spLocks noChangeShapeType="1"/>
          </p:cNvSpPr>
          <p:nvPr/>
        </p:nvSpPr>
        <p:spPr bwMode="auto">
          <a:xfrm flipV="1">
            <a:off x="8429625" y="2809875"/>
            <a:ext cx="101600" cy="11588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a:p>
        </p:txBody>
      </p:sp>
      <p:sp>
        <p:nvSpPr>
          <p:cNvPr id="6" name="Line 11"/>
          <p:cNvSpPr>
            <a:spLocks noChangeShapeType="1"/>
          </p:cNvSpPr>
          <p:nvPr/>
        </p:nvSpPr>
        <p:spPr bwMode="auto">
          <a:xfrm flipV="1">
            <a:off x="8445500" y="2968625"/>
            <a:ext cx="101600" cy="11588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a:p>
        </p:txBody>
      </p:sp>
      <p:grpSp>
        <p:nvGrpSpPr>
          <p:cNvPr id="7" name="Group 12"/>
          <p:cNvGrpSpPr>
            <a:grpSpLocks/>
          </p:cNvGrpSpPr>
          <p:nvPr>
            <p:custDataLst>
              <p:tags r:id="rId2"/>
            </p:custDataLst>
          </p:nvPr>
        </p:nvGrpSpPr>
        <p:grpSpPr bwMode="auto">
          <a:xfrm>
            <a:off x="4436512" y="2676526"/>
            <a:ext cx="3885161" cy="2593974"/>
            <a:chOff x="1962" y="1017"/>
            <a:chExt cx="3015" cy="2013"/>
          </a:xfrm>
        </p:grpSpPr>
        <p:sp>
          <p:nvSpPr>
            <p:cNvPr id="8" name="Line 13"/>
            <p:cNvSpPr>
              <a:spLocks noChangeShapeType="1"/>
            </p:cNvSpPr>
            <p:nvPr/>
          </p:nvSpPr>
          <p:spPr bwMode="auto">
            <a:xfrm flipV="1">
              <a:off x="2252" y="1020"/>
              <a:ext cx="64" cy="73"/>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a:p>
          </p:txBody>
        </p:sp>
        <p:grpSp>
          <p:nvGrpSpPr>
            <p:cNvPr id="9" name="Group 14"/>
            <p:cNvGrpSpPr>
              <a:grpSpLocks/>
            </p:cNvGrpSpPr>
            <p:nvPr/>
          </p:nvGrpSpPr>
          <p:grpSpPr bwMode="auto">
            <a:xfrm>
              <a:off x="1962" y="1017"/>
              <a:ext cx="3015" cy="2013"/>
              <a:chOff x="1962" y="1017"/>
              <a:chExt cx="3015" cy="2013"/>
            </a:xfrm>
          </p:grpSpPr>
          <p:grpSp>
            <p:nvGrpSpPr>
              <p:cNvPr id="10" name="Group 15"/>
              <p:cNvGrpSpPr>
                <a:grpSpLocks/>
              </p:cNvGrpSpPr>
              <p:nvPr/>
            </p:nvGrpSpPr>
            <p:grpSpPr bwMode="auto">
              <a:xfrm>
                <a:off x="2433" y="1302"/>
                <a:ext cx="2544" cy="1728"/>
                <a:chOff x="912" y="1536"/>
                <a:chExt cx="2544" cy="1728"/>
              </a:xfrm>
            </p:grpSpPr>
            <p:sp>
              <p:nvSpPr>
                <p:cNvPr id="17" name="Rectangle 16"/>
                <p:cNvSpPr>
                  <a:spLocks noChangeArrowheads="1"/>
                </p:cNvSpPr>
                <p:nvPr/>
              </p:nvSpPr>
              <p:spPr bwMode="auto">
                <a:xfrm>
                  <a:off x="912" y="1536"/>
                  <a:ext cx="2544" cy="864"/>
                </a:xfrm>
                <a:prstGeom prst="rect">
                  <a:avLst/>
                </a:prstGeom>
                <a:solidFill>
                  <a:schemeClr val="accent6">
                    <a:lumMod val="40000"/>
                    <a:lumOff val="6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600">
                      <a:solidFill>
                        <a:srgbClr val="4D4D4D"/>
                      </a:solidFill>
                      <a:latin typeface="Trebuchet MS" pitchFamily="34" charset="0"/>
                      <a:cs typeface="Arial" charset="0"/>
                    </a:defRPr>
                  </a:lvl1pPr>
                  <a:lvl2pPr marL="742950" indent="-285750" eaLnBrk="0" hangingPunct="0">
                    <a:defRPr sz="1600">
                      <a:solidFill>
                        <a:srgbClr val="4D4D4D"/>
                      </a:solidFill>
                      <a:latin typeface="Trebuchet MS" pitchFamily="34" charset="0"/>
                      <a:cs typeface="Arial" charset="0"/>
                    </a:defRPr>
                  </a:lvl2pPr>
                  <a:lvl3pPr marL="1143000" indent="-228600" eaLnBrk="0" hangingPunct="0">
                    <a:defRPr sz="1600">
                      <a:solidFill>
                        <a:srgbClr val="4D4D4D"/>
                      </a:solidFill>
                      <a:latin typeface="Trebuchet MS" pitchFamily="34" charset="0"/>
                      <a:cs typeface="Arial" charset="0"/>
                    </a:defRPr>
                  </a:lvl3pPr>
                  <a:lvl4pPr marL="1600200" indent="-228600" eaLnBrk="0" hangingPunct="0">
                    <a:defRPr sz="1600">
                      <a:solidFill>
                        <a:srgbClr val="4D4D4D"/>
                      </a:solidFill>
                      <a:latin typeface="Trebuchet MS" pitchFamily="34" charset="0"/>
                      <a:cs typeface="Arial" charset="0"/>
                    </a:defRPr>
                  </a:lvl4pPr>
                  <a:lvl5pPr marL="2057400" indent="-228600" eaLnBrk="0" hangingPunct="0">
                    <a:defRPr sz="1600">
                      <a:solidFill>
                        <a:srgbClr val="4D4D4D"/>
                      </a:solidFill>
                      <a:latin typeface="Trebuchet MS" pitchFamily="34" charset="0"/>
                      <a:cs typeface="Arial" charset="0"/>
                    </a:defRPr>
                  </a:lvl5pPr>
                  <a:lvl6pPr marL="2514600" indent="-228600" eaLnBrk="0" fontAlgn="base" hangingPunct="0">
                    <a:spcBef>
                      <a:spcPct val="0"/>
                    </a:spcBef>
                    <a:spcAft>
                      <a:spcPct val="0"/>
                    </a:spcAft>
                    <a:defRPr sz="1600">
                      <a:solidFill>
                        <a:srgbClr val="4D4D4D"/>
                      </a:solidFill>
                      <a:latin typeface="Trebuchet MS" pitchFamily="34" charset="0"/>
                      <a:cs typeface="Arial" charset="0"/>
                    </a:defRPr>
                  </a:lvl6pPr>
                  <a:lvl7pPr marL="2971800" indent="-228600" eaLnBrk="0" fontAlgn="base" hangingPunct="0">
                    <a:spcBef>
                      <a:spcPct val="0"/>
                    </a:spcBef>
                    <a:spcAft>
                      <a:spcPct val="0"/>
                    </a:spcAft>
                    <a:defRPr sz="1600">
                      <a:solidFill>
                        <a:srgbClr val="4D4D4D"/>
                      </a:solidFill>
                      <a:latin typeface="Trebuchet MS" pitchFamily="34" charset="0"/>
                      <a:cs typeface="Arial" charset="0"/>
                    </a:defRPr>
                  </a:lvl7pPr>
                  <a:lvl8pPr marL="3429000" indent="-228600" eaLnBrk="0" fontAlgn="base" hangingPunct="0">
                    <a:spcBef>
                      <a:spcPct val="0"/>
                    </a:spcBef>
                    <a:spcAft>
                      <a:spcPct val="0"/>
                    </a:spcAft>
                    <a:defRPr sz="1600">
                      <a:solidFill>
                        <a:srgbClr val="4D4D4D"/>
                      </a:solidFill>
                      <a:latin typeface="Trebuchet MS" pitchFamily="34" charset="0"/>
                      <a:cs typeface="Arial" charset="0"/>
                    </a:defRPr>
                  </a:lvl8pPr>
                  <a:lvl9pPr marL="3886200" indent="-228600" eaLnBrk="0" fontAlgn="base" hangingPunct="0">
                    <a:spcBef>
                      <a:spcPct val="0"/>
                    </a:spcBef>
                    <a:spcAft>
                      <a:spcPct val="0"/>
                    </a:spcAft>
                    <a:defRPr sz="1600">
                      <a:solidFill>
                        <a:srgbClr val="4D4D4D"/>
                      </a:solidFill>
                      <a:latin typeface="Trebuchet MS" pitchFamily="34" charset="0"/>
                      <a:cs typeface="Arial" charset="0"/>
                    </a:defRPr>
                  </a:lvl9pPr>
                </a:lstStyle>
                <a:p>
                  <a:pPr algn="r" eaLnBrk="1" hangingPunct="1">
                    <a:spcBef>
                      <a:spcPct val="20000"/>
                    </a:spcBef>
                  </a:pPr>
                  <a:endParaRPr lang="en-US" altLang="en-US"/>
                </a:p>
              </p:txBody>
            </p:sp>
            <p:sp>
              <p:nvSpPr>
                <p:cNvPr id="18" name="Rectangle 17"/>
                <p:cNvSpPr>
                  <a:spLocks noChangeArrowheads="1"/>
                </p:cNvSpPr>
                <p:nvPr/>
              </p:nvSpPr>
              <p:spPr bwMode="auto">
                <a:xfrm>
                  <a:off x="2448" y="2400"/>
                  <a:ext cx="1008" cy="864"/>
                </a:xfrm>
                <a:prstGeom prst="rect">
                  <a:avLst/>
                </a:prstGeom>
                <a:solidFill>
                  <a:schemeClr val="accent6">
                    <a:lumMod val="40000"/>
                    <a:lumOff val="6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600">
                      <a:solidFill>
                        <a:srgbClr val="4D4D4D"/>
                      </a:solidFill>
                      <a:latin typeface="Trebuchet MS" pitchFamily="34" charset="0"/>
                      <a:cs typeface="Arial" charset="0"/>
                    </a:defRPr>
                  </a:lvl1pPr>
                  <a:lvl2pPr marL="742950" indent="-285750" eaLnBrk="0" hangingPunct="0">
                    <a:defRPr sz="1600">
                      <a:solidFill>
                        <a:srgbClr val="4D4D4D"/>
                      </a:solidFill>
                      <a:latin typeface="Trebuchet MS" pitchFamily="34" charset="0"/>
                      <a:cs typeface="Arial" charset="0"/>
                    </a:defRPr>
                  </a:lvl2pPr>
                  <a:lvl3pPr marL="1143000" indent="-228600" eaLnBrk="0" hangingPunct="0">
                    <a:defRPr sz="1600">
                      <a:solidFill>
                        <a:srgbClr val="4D4D4D"/>
                      </a:solidFill>
                      <a:latin typeface="Trebuchet MS" pitchFamily="34" charset="0"/>
                      <a:cs typeface="Arial" charset="0"/>
                    </a:defRPr>
                  </a:lvl3pPr>
                  <a:lvl4pPr marL="1600200" indent="-228600" eaLnBrk="0" hangingPunct="0">
                    <a:defRPr sz="1600">
                      <a:solidFill>
                        <a:srgbClr val="4D4D4D"/>
                      </a:solidFill>
                      <a:latin typeface="Trebuchet MS" pitchFamily="34" charset="0"/>
                      <a:cs typeface="Arial" charset="0"/>
                    </a:defRPr>
                  </a:lvl4pPr>
                  <a:lvl5pPr marL="2057400" indent="-228600" eaLnBrk="0" hangingPunct="0">
                    <a:defRPr sz="1600">
                      <a:solidFill>
                        <a:srgbClr val="4D4D4D"/>
                      </a:solidFill>
                      <a:latin typeface="Trebuchet MS" pitchFamily="34" charset="0"/>
                      <a:cs typeface="Arial" charset="0"/>
                    </a:defRPr>
                  </a:lvl5pPr>
                  <a:lvl6pPr marL="2514600" indent="-228600" eaLnBrk="0" fontAlgn="base" hangingPunct="0">
                    <a:spcBef>
                      <a:spcPct val="0"/>
                    </a:spcBef>
                    <a:spcAft>
                      <a:spcPct val="0"/>
                    </a:spcAft>
                    <a:defRPr sz="1600">
                      <a:solidFill>
                        <a:srgbClr val="4D4D4D"/>
                      </a:solidFill>
                      <a:latin typeface="Trebuchet MS" pitchFamily="34" charset="0"/>
                      <a:cs typeface="Arial" charset="0"/>
                    </a:defRPr>
                  </a:lvl6pPr>
                  <a:lvl7pPr marL="2971800" indent="-228600" eaLnBrk="0" fontAlgn="base" hangingPunct="0">
                    <a:spcBef>
                      <a:spcPct val="0"/>
                    </a:spcBef>
                    <a:spcAft>
                      <a:spcPct val="0"/>
                    </a:spcAft>
                    <a:defRPr sz="1600">
                      <a:solidFill>
                        <a:srgbClr val="4D4D4D"/>
                      </a:solidFill>
                      <a:latin typeface="Trebuchet MS" pitchFamily="34" charset="0"/>
                      <a:cs typeface="Arial" charset="0"/>
                    </a:defRPr>
                  </a:lvl7pPr>
                  <a:lvl8pPr marL="3429000" indent="-228600" eaLnBrk="0" fontAlgn="base" hangingPunct="0">
                    <a:spcBef>
                      <a:spcPct val="0"/>
                    </a:spcBef>
                    <a:spcAft>
                      <a:spcPct val="0"/>
                    </a:spcAft>
                    <a:defRPr sz="1600">
                      <a:solidFill>
                        <a:srgbClr val="4D4D4D"/>
                      </a:solidFill>
                      <a:latin typeface="Trebuchet MS" pitchFamily="34" charset="0"/>
                      <a:cs typeface="Arial" charset="0"/>
                    </a:defRPr>
                  </a:lvl8pPr>
                  <a:lvl9pPr marL="3886200" indent="-228600" eaLnBrk="0" fontAlgn="base" hangingPunct="0">
                    <a:spcBef>
                      <a:spcPct val="0"/>
                    </a:spcBef>
                    <a:spcAft>
                      <a:spcPct val="0"/>
                    </a:spcAft>
                    <a:defRPr sz="1600">
                      <a:solidFill>
                        <a:srgbClr val="4D4D4D"/>
                      </a:solidFill>
                      <a:latin typeface="Trebuchet MS" pitchFamily="34" charset="0"/>
                      <a:cs typeface="Arial" charset="0"/>
                    </a:defRPr>
                  </a:lvl9pPr>
                </a:lstStyle>
                <a:p>
                  <a:pPr algn="r" eaLnBrk="1" hangingPunct="1">
                    <a:spcBef>
                      <a:spcPct val="20000"/>
                    </a:spcBef>
                  </a:pPr>
                  <a:endParaRPr lang="en-US" altLang="en-US"/>
                </a:p>
              </p:txBody>
            </p:sp>
          </p:grpSp>
          <p:grpSp>
            <p:nvGrpSpPr>
              <p:cNvPr id="11" name="Group 18"/>
              <p:cNvGrpSpPr>
                <a:grpSpLocks/>
              </p:cNvGrpSpPr>
              <p:nvPr/>
            </p:nvGrpSpPr>
            <p:grpSpPr bwMode="auto">
              <a:xfrm rot="169924">
                <a:off x="2385" y="1110"/>
                <a:ext cx="2544" cy="1728"/>
                <a:chOff x="912" y="1536"/>
                <a:chExt cx="2544" cy="1728"/>
              </a:xfrm>
            </p:grpSpPr>
            <p:sp>
              <p:nvSpPr>
                <p:cNvPr id="15" name="Rectangle 19"/>
                <p:cNvSpPr>
                  <a:spLocks noChangeArrowheads="1"/>
                </p:cNvSpPr>
                <p:nvPr/>
              </p:nvSpPr>
              <p:spPr bwMode="auto">
                <a:xfrm>
                  <a:off x="912" y="1536"/>
                  <a:ext cx="2544" cy="864"/>
                </a:xfrm>
                <a:prstGeom prst="rect">
                  <a:avLst/>
                </a:prstGeom>
                <a:noFill/>
                <a:ln w="9525">
                  <a:solidFill>
                    <a:schemeClr val="tx1"/>
                  </a:solidFill>
                  <a:prstDash val="sysDot"/>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1600">
                      <a:solidFill>
                        <a:srgbClr val="4D4D4D"/>
                      </a:solidFill>
                      <a:latin typeface="Trebuchet MS" pitchFamily="34" charset="0"/>
                      <a:cs typeface="Arial" charset="0"/>
                    </a:defRPr>
                  </a:lvl1pPr>
                  <a:lvl2pPr marL="742950" indent="-285750" eaLnBrk="0" hangingPunct="0">
                    <a:defRPr sz="1600">
                      <a:solidFill>
                        <a:srgbClr val="4D4D4D"/>
                      </a:solidFill>
                      <a:latin typeface="Trebuchet MS" pitchFamily="34" charset="0"/>
                      <a:cs typeface="Arial" charset="0"/>
                    </a:defRPr>
                  </a:lvl2pPr>
                  <a:lvl3pPr marL="1143000" indent="-228600" eaLnBrk="0" hangingPunct="0">
                    <a:defRPr sz="1600">
                      <a:solidFill>
                        <a:srgbClr val="4D4D4D"/>
                      </a:solidFill>
                      <a:latin typeface="Trebuchet MS" pitchFamily="34" charset="0"/>
                      <a:cs typeface="Arial" charset="0"/>
                    </a:defRPr>
                  </a:lvl3pPr>
                  <a:lvl4pPr marL="1600200" indent="-228600" eaLnBrk="0" hangingPunct="0">
                    <a:defRPr sz="1600">
                      <a:solidFill>
                        <a:srgbClr val="4D4D4D"/>
                      </a:solidFill>
                      <a:latin typeface="Trebuchet MS" pitchFamily="34" charset="0"/>
                      <a:cs typeface="Arial" charset="0"/>
                    </a:defRPr>
                  </a:lvl4pPr>
                  <a:lvl5pPr marL="2057400" indent="-228600" eaLnBrk="0" hangingPunct="0">
                    <a:defRPr sz="1600">
                      <a:solidFill>
                        <a:srgbClr val="4D4D4D"/>
                      </a:solidFill>
                      <a:latin typeface="Trebuchet MS" pitchFamily="34" charset="0"/>
                      <a:cs typeface="Arial" charset="0"/>
                    </a:defRPr>
                  </a:lvl5pPr>
                  <a:lvl6pPr marL="2514600" indent="-228600" eaLnBrk="0" fontAlgn="base" hangingPunct="0">
                    <a:spcBef>
                      <a:spcPct val="0"/>
                    </a:spcBef>
                    <a:spcAft>
                      <a:spcPct val="0"/>
                    </a:spcAft>
                    <a:defRPr sz="1600">
                      <a:solidFill>
                        <a:srgbClr val="4D4D4D"/>
                      </a:solidFill>
                      <a:latin typeface="Trebuchet MS" pitchFamily="34" charset="0"/>
                      <a:cs typeface="Arial" charset="0"/>
                    </a:defRPr>
                  </a:lvl6pPr>
                  <a:lvl7pPr marL="2971800" indent="-228600" eaLnBrk="0" fontAlgn="base" hangingPunct="0">
                    <a:spcBef>
                      <a:spcPct val="0"/>
                    </a:spcBef>
                    <a:spcAft>
                      <a:spcPct val="0"/>
                    </a:spcAft>
                    <a:defRPr sz="1600">
                      <a:solidFill>
                        <a:srgbClr val="4D4D4D"/>
                      </a:solidFill>
                      <a:latin typeface="Trebuchet MS" pitchFamily="34" charset="0"/>
                      <a:cs typeface="Arial" charset="0"/>
                    </a:defRPr>
                  </a:lvl7pPr>
                  <a:lvl8pPr marL="3429000" indent="-228600" eaLnBrk="0" fontAlgn="base" hangingPunct="0">
                    <a:spcBef>
                      <a:spcPct val="0"/>
                    </a:spcBef>
                    <a:spcAft>
                      <a:spcPct val="0"/>
                    </a:spcAft>
                    <a:defRPr sz="1600">
                      <a:solidFill>
                        <a:srgbClr val="4D4D4D"/>
                      </a:solidFill>
                      <a:latin typeface="Trebuchet MS" pitchFamily="34" charset="0"/>
                      <a:cs typeface="Arial" charset="0"/>
                    </a:defRPr>
                  </a:lvl8pPr>
                  <a:lvl9pPr marL="3886200" indent="-228600" eaLnBrk="0" fontAlgn="base" hangingPunct="0">
                    <a:spcBef>
                      <a:spcPct val="0"/>
                    </a:spcBef>
                    <a:spcAft>
                      <a:spcPct val="0"/>
                    </a:spcAft>
                    <a:defRPr sz="1600">
                      <a:solidFill>
                        <a:srgbClr val="4D4D4D"/>
                      </a:solidFill>
                      <a:latin typeface="Trebuchet MS" pitchFamily="34" charset="0"/>
                      <a:cs typeface="Arial" charset="0"/>
                    </a:defRPr>
                  </a:lvl9pPr>
                </a:lstStyle>
                <a:p>
                  <a:pPr algn="r" eaLnBrk="1" hangingPunct="1">
                    <a:spcBef>
                      <a:spcPct val="20000"/>
                    </a:spcBef>
                  </a:pPr>
                  <a:endParaRPr lang="en-US" altLang="en-US"/>
                </a:p>
              </p:txBody>
            </p:sp>
            <p:sp>
              <p:nvSpPr>
                <p:cNvPr id="16" name="Rectangle 20"/>
                <p:cNvSpPr>
                  <a:spLocks noChangeArrowheads="1"/>
                </p:cNvSpPr>
                <p:nvPr/>
              </p:nvSpPr>
              <p:spPr bwMode="auto">
                <a:xfrm>
                  <a:off x="2448" y="2400"/>
                  <a:ext cx="1008" cy="864"/>
                </a:xfrm>
                <a:prstGeom prst="rect">
                  <a:avLst/>
                </a:prstGeom>
                <a:noFill/>
                <a:ln w="9525">
                  <a:solidFill>
                    <a:schemeClr val="tx1"/>
                  </a:solidFill>
                  <a:prstDash val="sysDot"/>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1600">
                      <a:solidFill>
                        <a:srgbClr val="4D4D4D"/>
                      </a:solidFill>
                      <a:latin typeface="Trebuchet MS" pitchFamily="34" charset="0"/>
                      <a:cs typeface="Arial" charset="0"/>
                    </a:defRPr>
                  </a:lvl1pPr>
                  <a:lvl2pPr marL="742950" indent="-285750" eaLnBrk="0" hangingPunct="0">
                    <a:defRPr sz="1600">
                      <a:solidFill>
                        <a:srgbClr val="4D4D4D"/>
                      </a:solidFill>
                      <a:latin typeface="Trebuchet MS" pitchFamily="34" charset="0"/>
                      <a:cs typeface="Arial" charset="0"/>
                    </a:defRPr>
                  </a:lvl2pPr>
                  <a:lvl3pPr marL="1143000" indent="-228600" eaLnBrk="0" hangingPunct="0">
                    <a:defRPr sz="1600">
                      <a:solidFill>
                        <a:srgbClr val="4D4D4D"/>
                      </a:solidFill>
                      <a:latin typeface="Trebuchet MS" pitchFamily="34" charset="0"/>
                      <a:cs typeface="Arial" charset="0"/>
                    </a:defRPr>
                  </a:lvl3pPr>
                  <a:lvl4pPr marL="1600200" indent="-228600" eaLnBrk="0" hangingPunct="0">
                    <a:defRPr sz="1600">
                      <a:solidFill>
                        <a:srgbClr val="4D4D4D"/>
                      </a:solidFill>
                      <a:latin typeface="Trebuchet MS" pitchFamily="34" charset="0"/>
                      <a:cs typeface="Arial" charset="0"/>
                    </a:defRPr>
                  </a:lvl4pPr>
                  <a:lvl5pPr marL="2057400" indent="-228600" eaLnBrk="0" hangingPunct="0">
                    <a:defRPr sz="1600">
                      <a:solidFill>
                        <a:srgbClr val="4D4D4D"/>
                      </a:solidFill>
                      <a:latin typeface="Trebuchet MS" pitchFamily="34" charset="0"/>
                      <a:cs typeface="Arial" charset="0"/>
                    </a:defRPr>
                  </a:lvl5pPr>
                  <a:lvl6pPr marL="2514600" indent="-228600" eaLnBrk="0" fontAlgn="base" hangingPunct="0">
                    <a:spcBef>
                      <a:spcPct val="0"/>
                    </a:spcBef>
                    <a:spcAft>
                      <a:spcPct val="0"/>
                    </a:spcAft>
                    <a:defRPr sz="1600">
                      <a:solidFill>
                        <a:srgbClr val="4D4D4D"/>
                      </a:solidFill>
                      <a:latin typeface="Trebuchet MS" pitchFamily="34" charset="0"/>
                      <a:cs typeface="Arial" charset="0"/>
                    </a:defRPr>
                  </a:lvl6pPr>
                  <a:lvl7pPr marL="2971800" indent="-228600" eaLnBrk="0" fontAlgn="base" hangingPunct="0">
                    <a:spcBef>
                      <a:spcPct val="0"/>
                    </a:spcBef>
                    <a:spcAft>
                      <a:spcPct val="0"/>
                    </a:spcAft>
                    <a:defRPr sz="1600">
                      <a:solidFill>
                        <a:srgbClr val="4D4D4D"/>
                      </a:solidFill>
                      <a:latin typeface="Trebuchet MS" pitchFamily="34" charset="0"/>
                      <a:cs typeface="Arial" charset="0"/>
                    </a:defRPr>
                  </a:lvl7pPr>
                  <a:lvl8pPr marL="3429000" indent="-228600" eaLnBrk="0" fontAlgn="base" hangingPunct="0">
                    <a:spcBef>
                      <a:spcPct val="0"/>
                    </a:spcBef>
                    <a:spcAft>
                      <a:spcPct val="0"/>
                    </a:spcAft>
                    <a:defRPr sz="1600">
                      <a:solidFill>
                        <a:srgbClr val="4D4D4D"/>
                      </a:solidFill>
                      <a:latin typeface="Trebuchet MS" pitchFamily="34" charset="0"/>
                      <a:cs typeface="Arial" charset="0"/>
                    </a:defRPr>
                  </a:lvl8pPr>
                  <a:lvl9pPr marL="3886200" indent="-228600" eaLnBrk="0" fontAlgn="base" hangingPunct="0">
                    <a:spcBef>
                      <a:spcPct val="0"/>
                    </a:spcBef>
                    <a:spcAft>
                      <a:spcPct val="0"/>
                    </a:spcAft>
                    <a:defRPr sz="1600">
                      <a:solidFill>
                        <a:srgbClr val="4D4D4D"/>
                      </a:solidFill>
                      <a:latin typeface="Trebuchet MS" pitchFamily="34" charset="0"/>
                      <a:cs typeface="Arial" charset="0"/>
                    </a:defRPr>
                  </a:lvl9pPr>
                </a:lstStyle>
                <a:p>
                  <a:pPr algn="r" eaLnBrk="1" hangingPunct="1">
                    <a:spcBef>
                      <a:spcPct val="20000"/>
                    </a:spcBef>
                  </a:pPr>
                  <a:endParaRPr lang="en-US" altLang="en-US"/>
                </a:p>
              </p:txBody>
            </p:sp>
          </p:grpSp>
          <p:sp>
            <p:nvSpPr>
              <p:cNvPr id="12" name="Text Box 21"/>
              <p:cNvSpPr txBox="1">
                <a:spLocks noChangeArrowheads="1"/>
              </p:cNvSpPr>
              <p:nvPr/>
            </p:nvSpPr>
            <p:spPr bwMode="auto">
              <a:xfrm>
                <a:off x="1962" y="1017"/>
                <a:ext cx="384" cy="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600">
                    <a:solidFill>
                      <a:srgbClr val="4D4D4D"/>
                    </a:solidFill>
                    <a:latin typeface="Trebuchet MS" pitchFamily="34" charset="0"/>
                    <a:cs typeface="Arial" charset="0"/>
                  </a:defRPr>
                </a:lvl1pPr>
                <a:lvl2pPr marL="742950" indent="-285750" eaLnBrk="0" hangingPunct="0">
                  <a:defRPr sz="1600">
                    <a:solidFill>
                      <a:srgbClr val="4D4D4D"/>
                    </a:solidFill>
                    <a:latin typeface="Trebuchet MS" pitchFamily="34" charset="0"/>
                    <a:cs typeface="Arial" charset="0"/>
                  </a:defRPr>
                </a:lvl2pPr>
                <a:lvl3pPr marL="1143000" indent="-228600" eaLnBrk="0" hangingPunct="0">
                  <a:defRPr sz="1600">
                    <a:solidFill>
                      <a:srgbClr val="4D4D4D"/>
                    </a:solidFill>
                    <a:latin typeface="Trebuchet MS" pitchFamily="34" charset="0"/>
                    <a:cs typeface="Arial" charset="0"/>
                  </a:defRPr>
                </a:lvl3pPr>
                <a:lvl4pPr marL="1600200" indent="-228600" eaLnBrk="0" hangingPunct="0">
                  <a:defRPr sz="1600">
                    <a:solidFill>
                      <a:srgbClr val="4D4D4D"/>
                    </a:solidFill>
                    <a:latin typeface="Trebuchet MS" pitchFamily="34" charset="0"/>
                    <a:cs typeface="Arial" charset="0"/>
                  </a:defRPr>
                </a:lvl4pPr>
                <a:lvl5pPr marL="2057400" indent="-228600" eaLnBrk="0" hangingPunct="0">
                  <a:defRPr sz="1600">
                    <a:solidFill>
                      <a:srgbClr val="4D4D4D"/>
                    </a:solidFill>
                    <a:latin typeface="Trebuchet MS" pitchFamily="34" charset="0"/>
                    <a:cs typeface="Arial" charset="0"/>
                  </a:defRPr>
                </a:lvl5pPr>
                <a:lvl6pPr marL="2514600" indent="-228600" eaLnBrk="0" fontAlgn="base" hangingPunct="0">
                  <a:spcBef>
                    <a:spcPct val="0"/>
                  </a:spcBef>
                  <a:spcAft>
                    <a:spcPct val="0"/>
                  </a:spcAft>
                  <a:defRPr sz="1600">
                    <a:solidFill>
                      <a:srgbClr val="4D4D4D"/>
                    </a:solidFill>
                    <a:latin typeface="Trebuchet MS" pitchFamily="34" charset="0"/>
                    <a:cs typeface="Arial" charset="0"/>
                  </a:defRPr>
                </a:lvl6pPr>
                <a:lvl7pPr marL="2971800" indent="-228600" eaLnBrk="0" fontAlgn="base" hangingPunct="0">
                  <a:spcBef>
                    <a:spcPct val="0"/>
                  </a:spcBef>
                  <a:spcAft>
                    <a:spcPct val="0"/>
                  </a:spcAft>
                  <a:defRPr sz="1600">
                    <a:solidFill>
                      <a:srgbClr val="4D4D4D"/>
                    </a:solidFill>
                    <a:latin typeface="Trebuchet MS" pitchFamily="34" charset="0"/>
                    <a:cs typeface="Arial" charset="0"/>
                  </a:defRPr>
                </a:lvl7pPr>
                <a:lvl8pPr marL="3429000" indent="-228600" eaLnBrk="0" fontAlgn="base" hangingPunct="0">
                  <a:spcBef>
                    <a:spcPct val="0"/>
                  </a:spcBef>
                  <a:spcAft>
                    <a:spcPct val="0"/>
                  </a:spcAft>
                  <a:defRPr sz="1600">
                    <a:solidFill>
                      <a:srgbClr val="4D4D4D"/>
                    </a:solidFill>
                    <a:latin typeface="Trebuchet MS" pitchFamily="34" charset="0"/>
                    <a:cs typeface="Arial" charset="0"/>
                  </a:defRPr>
                </a:lvl8pPr>
                <a:lvl9pPr marL="3886200" indent="-228600" eaLnBrk="0" fontAlgn="base" hangingPunct="0">
                  <a:spcBef>
                    <a:spcPct val="0"/>
                  </a:spcBef>
                  <a:spcAft>
                    <a:spcPct val="0"/>
                  </a:spcAft>
                  <a:defRPr sz="1600">
                    <a:solidFill>
                      <a:srgbClr val="4D4D4D"/>
                    </a:solidFill>
                    <a:latin typeface="Trebuchet MS" pitchFamily="34" charset="0"/>
                    <a:cs typeface="Arial" charset="0"/>
                  </a:defRPr>
                </a:lvl9pPr>
              </a:lstStyle>
              <a:p>
                <a:pPr>
                  <a:spcBef>
                    <a:spcPct val="50000"/>
                  </a:spcBef>
                </a:pPr>
                <a:r>
                  <a:rPr lang="en-US" altLang="en-US" sz="1800" dirty="0">
                    <a:solidFill>
                      <a:schemeClr val="tx1"/>
                    </a:solidFill>
                    <a:latin typeface="Georgia" panose="02040502050405020303" pitchFamily="18" charset="0"/>
                  </a:rPr>
                  <a:t>Δ</a:t>
                </a:r>
                <a:r>
                  <a:rPr lang="en-US" altLang="en-US" sz="1800" baseline="-25000" dirty="0">
                    <a:solidFill>
                      <a:schemeClr val="tx1"/>
                    </a:solidFill>
                    <a:latin typeface="Georgia" panose="02040502050405020303" pitchFamily="18" charset="0"/>
                  </a:rPr>
                  <a:t>2</a:t>
                </a:r>
              </a:p>
            </p:txBody>
          </p:sp>
          <p:sp>
            <p:nvSpPr>
              <p:cNvPr id="13" name="Line 22"/>
              <p:cNvSpPr>
                <a:spLocks noChangeShapeType="1"/>
              </p:cNvSpPr>
              <p:nvPr/>
            </p:nvSpPr>
            <p:spPr bwMode="auto">
              <a:xfrm flipV="1">
                <a:off x="2289" y="1056"/>
                <a:ext cx="0" cy="23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a:p>
            </p:txBody>
          </p:sp>
          <p:sp>
            <p:nvSpPr>
              <p:cNvPr id="14" name="Line 23"/>
              <p:cNvSpPr>
                <a:spLocks noChangeShapeType="1"/>
              </p:cNvSpPr>
              <p:nvPr/>
            </p:nvSpPr>
            <p:spPr bwMode="auto">
              <a:xfrm flipV="1">
                <a:off x="2262" y="1256"/>
                <a:ext cx="64" cy="73"/>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a:p>
            </p:txBody>
          </p:sp>
        </p:grpSp>
      </p:grpSp>
      <p:sp>
        <p:nvSpPr>
          <p:cNvPr id="19" name="Text Box 48"/>
          <p:cNvSpPr txBox="1">
            <a:spLocks noChangeArrowheads="1"/>
          </p:cNvSpPr>
          <p:nvPr/>
        </p:nvSpPr>
        <p:spPr bwMode="auto">
          <a:xfrm>
            <a:off x="8374063" y="3021013"/>
            <a:ext cx="6096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600">
                <a:solidFill>
                  <a:srgbClr val="4D4D4D"/>
                </a:solidFill>
                <a:latin typeface="Trebuchet MS" pitchFamily="34" charset="0"/>
                <a:cs typeface="Arial" charset="0"/>
              </a:defRPr>
            </a:lvl1pPr>
            <a:lvl2pPr marL="742950" indent="-285750" eaLnBrk="0" hangingPunct="0">
              <a:defRPr sz="1600">
                <a:solidFill>
                  <a:srgbClr val="4D4D4D"/>
                </a:solidFill>
                <a:latin typeface="Trebuchet MS" pitchFamily="34" charset="0"/>
                <a:cs typeface="Arial" charset="0"/>
              </a:defRPr>
            </a:lvl2pPr>
            <a:lvl3pPr marL="1143000" indent="-228600" eaLnBrk="0" hangingPunct="0">
              <a:defRPr sz="1600">
                <a:solidFill>
                  <a:srgbClr val="4D4D4D"/>
                </a:solidFill>
                <a:latin typeface="Trebuchet MS" pitchFamily="34" charset="0"/>
                <a:cs typeface="Arial" charset="0"/>
              </a:defRPr>
            </a:lvl3pPr>
            <a:lvl4pPr marL="1600200" indent="-228600" eaLnBrk="0" hangingPunct="0">
              <a:defRPr sz="1600">
                <a:solidFill>
                  <a:srgbClr val="4D4D4D"/>
                </a:solidFill>
                <a:latin typeface="Trebuchet MS" pitchFamily="34" charset="0"/>
                <a:cs typeface="Arial" charset="0"/>
              </a:defRPr>
            </a:lvl4pPr>
            <a:lvl5pPr marL="2057400" indent="-228600" eaLnBrk="0" hangingPunct="0">
              <a:defRPr sz="1600">
                <a:solidFill>
                  <a:srgbClr val="4D4D4D"/>
                </a:solidFill>
                <a:latin typeface="Trebuchet MS" pitchFamily="34" charset="0"/>
                <a:cs typeface="Arial" charset="0"/>
              </a:defRPr>
            </a:lvl5pPr>
            <a:lvl6pPr marL="2514600" indent="-228600" eaLnBrk="0" fontAlgn="base" hangingPunct="0">
              <a:spcBef>
                <a:spcPct val="0"/>
              </a:spcBef>
              <a:spcAft>
                <a:spcPct val="0"/>
              </a:spcAft>
              <a:defRPr sz="1600">
                <a:solidFill>
                  <a:srgbClr val="4D4D4D"/>
                </a:solidFill>
                <a:latin typeface="Trebuchet MS" pitchFamily="34" charset="0"/>
                <a:cs typeface="Arial" charset="0"/>
              </a:defRPr>
            </a:lvl6pPr>
            <a:lvl7pPr marL="2971800" indent="-228600" eaLnBrk="0" fontAlgn="base" hangingPunct="0">
              <a:spcBef>
                <a:spcPct val="0"/>
              </a:spcBef>
              <a:spcAft>
                <a:spcPct val="0"/>
              </a:spcAft>
              <a:defRPr sz="1600">
                <a:solidFill>
                  <a:srgbClr val="4D4D4D"/>
                </a:solidFill>
                <a:latin typeface="Trebuchet MS" pitchFamily="34" charset="0"/>
                <a:cs typeface="Arial" charset="0"/>
              </a:defRPr>
            </a:lvl7pPr>
            <a:lvl8pPr marL="3429000" indent="-228600" eaLnBrk="0" fontAlgn="base" hangingPunct="0">
              <a:spcBef>
                <a:spcPct val="0"/>
              </a:spcBef>
              <a:spcAft>
                <a:spcPct val="0"/>
              </a:spcAft>
              <a:defRPr sz="1600">
                <a:solidFill>
                  <a:srgbClr val="4D4D4D"/>
                </a:solidFill>
                <a:latin typeface="Trebuchet MS" pitchFamily="34" charset="0"/>
                <a:cs typeface="Arial" charset="0"/>
              </a:defRPr>
            </a:lvl8pPr>
            <a:lvl9pPr marL="3886200" indent="-228600" eaLnBrk="0" fontAlgn="base" hangingPunct="0">
              <a:spcBef>
                <a:spcPct val="0"/>
              </a:spcBef>
              <a:spcAft>
                <a:spcPct val="0"/>
              </a:spcAft>
              <a:defRPr sz="1600">
                <a:solidFill>
                  <a:srgbClr val="4D4D4D"/>
                </a:solidFill>
                <a:latin typeface="Trebuchet MS" pitchFamily="34" charset="0"/>
                <a:cs typeface="Arial" charset="0"/>
              </a:defRPr>
            </a:lvl9pPr>
          </a:lstStyle>
          <a:p>
            <a:pPr>
              <a:spcBef>
                <a:spcPct val="50000"/>
              </a:spcBef>
            </a:pPr>
            <a:r>
              <a:rPr lang="en-US" altLang="en-US" sz="1800" dirty="0">
                <a:solidFill>
                  <a:schemeClr val="tx1"/>
                </a:solidFill>
                <a:latin typeface="Georgia" panose="02040502050405020303" pitchFamily="18" charset="0"/>
              </a:rPr>
              <a:t>Δ</a:t>
            </a:r>
            <a:r>
              <a:rPr lang="en-US" altLang="en-US" sz="1800" baseline="-25000" dirty="0">
                <a:solidFill>
                  <a:schemeClr val="tx1"/>
                </a:solidFill>
                <a:latin typeface="Georgia" panose="02040502050405020303" pitchFamily="18" charset="0"/>
              </a:rPr>
              <a:t>1</a:t>
            </a:r>
          </a:p>
        </p:txBody>
      </p:sp>
      <mc:AlternateContent xmlns:mc="http://schemas.openxmlformats.org/markup-compatibility/2006" xmlns:a14="http://schemas.microsoft.com/office/drawing/2010/main">
        <mc:Choice Requires="a14">
          <p:sp>
            <p:nvSpPr>
              <p:cNvPr id="20" name="TextBox 19"/>
              <p:cNvSpPr txBox="1"/>
              <p:nvPr/>
            </p:nvSpPr>
            <p:spPr bwMode="auto">
              <a:xfrm>
                <a:off x="720402" y="2924613"/>
                <a:ext cx="2375115" cy="783857"/>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a14:m>
                  <m:oMathPara xmlns:m="http://schemas.openxmlformats.org/officeDocument/2006/math">
                    <m:oMathParaPr>
                      <m:jc m:val="centerGroup"/>
                    </m:oMathParaPr>
                    <m:oMath xmlns:m="http://schemas.openxmlformats.org/officeDocument/2006/math">
                      <m:sSub>
                        <m:sSubPr>
                          <m:ctrlPr>
                            <a:rPr lang="el-GR" sz="2000" i="1" smtClean="0">
                              <a:solidFill>
                                <a:schemeClr val="bg2"/>
                              </a:solidFill>
                              <a:latin typeface="Cambria Math" panose="02040503050406030204" pitchFamily="18" charset="0"/>
                            </a:rPr>
                          </m:ctrlPr>
                        </m:sSubPr>
                        <m:e>
                          <m:r>
                            <m:rPr>
                              <m:sty m:val="p"/>
                            </m:rPr>
                            <a:rPr lang="el-GR" sz="2000" i="1">
                              <a:solidFill>
                                <a:schemeClr val="bg2"/>
                              </a:solidFill>
                              <a:latin typeface="Cambria Math"/>
                            </a:rPr>
                            <m:t>Δ</m:t>
                          </m:r>
                        </m:e>
                        <m:sub>
                          <m:r>
                            <a:rPr lang="en-US" sz="2000" i="1">
                              <a:solidFill>
                                <a:schemeClr val="bg2"/>
                              </a:solidFill>
                              <a:latin typeface="Cambria Math"/>
                            </a:rPr>
                            <m:t>2</m:t>
                          </m:r>
                        </m:sub>
                      </m:sSub>
                      <m:r>
                        <a:rPr lang="el-GR" sz="2000" i="1">
                          <a:solidFill>
                            <a:schemeClr val="bg2"/>
                          </a:solidFill>
                          <a:latin typeface="Cambria Math"/>
                          <a:ea typeface="Cambria Math"/>
                        </a:rPr>
                        <m:t>&gt;</m:t>
                      </m:r>
                      <m:r>
                        <a:rPr lang="en-US" sz="2000" i="1">
                          <a:solidFill>
                            <a:schemeClr val="bg2"/>
                          </a:solidFill>
                          <a:latin typeface="Cambria Math"/>
                          <a:ea typeface="Cambria Math"/>
                        </a:rPr>
                        <m:t>1.2</m:t>
                      </m:r>
                      <m:d>
                        <m:dPr>
                          <m:ctrlPr>
                            <a:rPr lang="en-US" sz="2000" i="1">
                              <a:solidFill>
                                <a:schemeClr val="bg2"/>
                              </a:solidFill>
                              <a:latin typeface="Cambria Math" panose="02040503050406030204" pitchFamily="18" charset="0"/>
                              <a:ea typeface="Cambria Math"/>
                            </a:rPr>
                          </m:ctrlPr>
                        </m:dPr>
                        <m:e>
                          <m:f>
                            <m:fPr>
                              <m:ctrlPr>
                                <a:rPr lang="en-US" sz="2000" i="1">
                                  <a:solidFill>
                                    <a:schemeClr val="bg2"/>
                                  </a:solidFill>
                                  <a:latin typeface="Cambria Math" panose="02040503050406030204" pitchFamily="18" charset="0"/>
                                  <a:ea typeface="Cambria Math"/>
                                </a:rPr>
                              </m:ctrlPr>
                            </m:fPr>
                            <m:num>
                              <m:sSub>
                                <m:sSubPr>
                                  <m:ctrlPr>
                                    <a:rPr lang="en-US" sz="2000" i="1">
                                      <a:solidFill>
                                        <a:schemeClr val="bg2"/>
                                      </a:solidFill>
                                      <a:latin typeface="Cambria Math" panose="02040503050406030204" pitchFamily="18" charset="0"/>
                                      <a:ea typeface="Cambria Math"/>
                                    </a:rPr>
                                  </m:ctrlPr>
                                </m:sSubPr>
                                <m:e>
                                  <m:r>
                                    <m:rPr>
                                      <m:sty m:val="p"/>
                                    </m:rPr>
                                    <a:rPr lang="el-GR" sz="2000" i="1">
                                      <a:solidFill>
                                        <a:schemeClr val="bg2"/>
                                      </a:solidFill>
                                      <a:latin typeface="Cambria Math"/>
                                    </a:rPr>
                                    <m:t>Δ</m:t>
                                  </m:r>
                                </m:e>
                                <m:sub>
                                  <m:r>
                                    <a:rPr lang="en-US" sz="2000" i="1">
                                      <a:solidFill>
                                        <a:schemeClr val="bg2"/>
                                      </a:solidFill>
                                      <a:latin typeface="Cambria Math"/>
                                      <a:ea typeface="Cambria Math"/>
                                    </a:rPr>
                                    <m:t>1</m:t>
                                  </m:r>
                                </m:sub>
                              </m:sSub>
                              <m:r>
                                <a:rPr lang="en-US" sz="2000" i="1">
                                  <a:solidFill>
                                    <a:schemeClr val="bg2"/>
                                  </a:solidFill>
                                  <a:latin typeface="Cambria Math"/>
                                  <a:ea typeface="Cambria Math"/>
                                </a:rPr>
                                <m:t>+</m:t>
                              </m:r>
                              <m:sSub>
                                <m:sSubPr>
                                  <m:ctrlPr>
                                    <a:rPr lang="en-US" sz="2000" i="1">
                                      <a:solidFill>
                                        <a:schemeClr val="bg2"/>
                                      </a:solidFill>
                                      <a:latin typeface="Cambria Math" panose="02040503050406030204" pitchFamily="18" charset="0"/>
                                      <a:ea typeface="Cambria Math"/>
                                    </a:rPr>
                                  </m:ctrlPr>
                                </m:sSubPr>
                                <m:e>
                                  <m:r>
                                    <m:rPr>
                                      <m:sty m:val="p"/>
                                    </m:rPr>
                                    <a:rPr lang="el-GR" sz="2000" i="1">
                                      <a:solidFill>
                                        <a:schemeClr val="bg2"/>
                                      </a:solidFill>
                                      <a:latin typeface="Cambria Math"/>
                                    </a:rPr>
                                    <m:t>Δ</m:t>
                                  </m:r>
                                </m:e>
                                <m:sub>
                                  <m:r>
                                    <a:rPr lang="en-US" sz="2000" i="1">
                                      <a:solidFill>
                                        <a:schemeClr val="bg2"/>
                                      </a:solidFill>
                                      <a:latin typeface="Cambria Math"/>
                                      <a:ea typeface="Cambria Math"/>
                                    </a:rPr>
                                    <m:t>2</m:t>
                                  </m:r>
                                </m:sub>
                              </m:sSub>
                            </m:num>
                            <m:den>
                              <m:r>
                                <a:rPr lang="en-US" sz="2000" i="1">
                                  <a:solidFill>
                                    <a:schemeClr val="bg2"/>
                                  </a:solidFill>
                                  <a:latin typeface="Cambria Math"/>
                                  <a:ea typeface="Cambria Math"/>
                                </a:rPr>
                                <m:t>2</m:t>
                              </m:r>
                            </m:den>
                          </m:f>
                        </m:e>
                      </m:d>
                    </m:oMath>
                  </m:oMathPara>
                </a14:m>
                <a:endParaRPr lang="en-US" sz="2000" dirty="0">
                  <a:solidFill>
                    <a:schemeClr val="bg2"/>
                  </a:solidFill>
                </a:endParaRPr>
              </a:p>
            </p:txBody>
          </p:sp>
        </mc:Choice>
        <mc:Fallback xmlns="">
          <p:sp>
            <p:nvSpPr>
              <p:cNvPr id="20" name="TextBox 19"/>
              <p:cNvSpPr txBox="1">
                <a:spLocks noRot="1" noChangeAspect="1" noMove="1" noResize="1" noEditPoints="1" noAdjustHandles="1" noChangeArrowheads="1" noChangeShapeType="1" noTextEdit="1"/>
              </p:cNvSpPr>
              <p:nvPr/>
            </p:nvSpPr>
            <p:spPr bwMode="auto">
              <a:xfrm>
                <a:off x="720402" y="2924613"/>
                <a:ext cx="2375115" cy="783857"/>
              </a:xfrm>
              <a:prstGeom prst="rect">
                <a:avLst/>
              </a:prstGeom>
              <a:blipFill rotWithShape="1">
                <a:blip r:embed="rId5"/>
                <a:stretch>
                  <a:fillRect/>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1" name="TextBox 20"/>
              <p:cNvSpPr txBox="1"/>
              <p:nvPr/>
            </p:nvSpPr>
            <p:spPr bwMode="auto">
              <a:xfrm>
                <a:off x="720402" y="5121713"/>
                <a:ext cx="2375115" cy="783857"/>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a14:m>
                  <m:oMathPara xmlns:m="http://schemas.openxmlformats.org/officeDocument/2006/math">
                    <m:oMathParaPr>
                      <m:jc m:val="centerGroup"/>
                    </m:oMathParaPr>
                    <m:oMath xmlns:m="http://schemas.openxmlformats.org/officeDocument/2006/math">
                      <m:sSub>
                        <m:sSubPr>
                          <m:ctrlPr>
                            <a:rPr lang="el-GR" sz="2000" i="1" smtClean="0">
                              <a:solidFill>
                                <a:schemeClr val="bg2"/>
                              </a:solidFill>
                              <a:latin typeface="Cambria Math" panose="02040503050406030204" pitchFamily="18" charset="0"/>
                            </a:rPr>
                          </m:ctrlPr>
                        </m:sSubPr>
                        <m:e>
                          <m:r>
                            <m:rPr>
                              <m:sty m:val="p"/>
                            </m:rPr>
                            <a:rPr lang="el-GR" sz="2000" i="1">
                              <a:solidFill>
                                <a:schemeClr val="bg2"/>
                              </a:solidFill>
                              <a:latin typeface="Cambria Math"/>
                            </a:rPr>
                            <m:t>Δ</m:t>
                          </m:r>
                        </m:e>
                        <m:sub>
                          <m:r>
                            <a:rPr lang="en-US" sz="2000" i="1">
                              <a:solidFill>
                                <a:schemeClr val="bg2"/>
                              </a:solidFill>
                              <a:latin typeface="Cambria Math"/>
                            </a:rPr>
                            <m:t>2</m:t>
                          </m:r>
                        </m:sub>
                      </m:sSub>
                      <m:r>
                        <a:rPr lang="el-GR" sz="2000" i="1">
                          <a:solidFill>
                            <a:schemeClr val="bg2"/>
                          </a:solidFill>
                          <a:latin typeface="Cambria Math"/>
                          <a:ea typeface="Cambria Math"/>
                        </a:rPr>
                        <m:t>&gt;</m:t>
                      </m:r>
                      <m:r>
                        <a:rPr lang="en-US" sz="2000" i="1">
                          <a:solidFill>
                            <a:schemeClr val="bg2"/>
                          </a:solidFill>
                          <a:latin typeface="Cambria Math"/>
                          <a:ea typeface="Cambria Math"/>
                        </a:rPr>
                        <m:t>1.</m:t>
                      </m:r>
                      <m:r>
                        <a:rPr lang="en-US" sz="2000" b="0" i="1" smtClean="0">
                          <a:solidFill>
                            <a:schemeClr val="bg2"/>
                          </a:solidFill>
                          <a:latin typeface="Cambria Math"/>
                          <a:ea typeface="Cambria Math"/>
                        </a:rPr>
                        <m:t>4</m:t>
                      </m:r>
                      <m:d>
                        <m:dPr>
                          <m:ctrlPr>
                            <a:rPr lang="en-US" sz="2000" i="1">
                              <a:solidFill>
                                <a:schemeClr val="bg2"/>
                              </a:solidFill>
                              <a:latin typeface="Cambria Math" panose="02040503050406030204" pitchFamily="18" charset="0"/>
                              <a:ea typeface="Cambria Math"/>
                            </a:rPr>
                          </m:ctrlPr>
                        </m:dPr>
                        <m:e>
                          <m:f>
                            <m:fPr>
                              <m:ctrlPr>
                                <a:rPr lang="en-US" sz="2000" i="1">
                                  <a:solidFill>
                                    <a:schemeClr val="bg2"/>
                                  </a:solidFill>
                                  <a:latin typeface="Cambria Math" panose="02040503050406030204" pitchFamily="18" charset="0"/>
                                  <a:ea typeface="Cambria Math"/>
                                </a:rPr>
                              </m:ctrlPr>
                            </m:fPr>
                            <m:num>
                              <m:sSub>
                                <m:sSubPr>
                                  <m:ctrlPr>
                                    <a:rPr lang="en-US" sz="2000" i="1">
                                      <a:solidFill>
                                        <a:schemeClr val="bg2"/>
                                      </a:solidFill>
                                      <a:latin typeface="Cambria Math" panose="02040503050406030204" pitchFamily="18" charset="0"/>
                                      <a:ea typeface="Cambria Math"/>
                                    </a:rPr>
                                  </m:ctrlPr>
                                </m:sSubPr>
                                <m:e>
                                  <m:r>
                                    <m:rPr>
                                      <m:sty m:val="p"/>
                                    </m:rPr>
                                    <a:rPr lang="el-GR" sz="2000" i="1">
                                      <a:solidFill>
                                        <a:schemeClr val="bg2"/>
                                      </a:solidFill>
                                      <a:latin typeface="Cambria Math"/>
                                    </a:rPr>
                                    <m:t>Δ</m:t>
                                  </m:r>
                                </m:e>
                                <m:sub>
                                  <m:r>
                                    <a:rPr lang="en-US" sz="2000" i="1">
                                      <a:solidFill>
                                        <a:schemeClr val="bg2"/>
                                      </a:solidFill>
                                      <a:latin typeface="Cambria Math"/>
                                      <a:ea typeface="Cambria Math"/>
                                    </a:rPr>
                                    <m:t>1</m:t>
                                  </m:r>
                                </m:sub>
                              </m:sSub>
                              <m:r>
                                <a:rPr lang="en-US" sz="2000" i="1">
                                  <a:solidFill>
                                    <a:schemeClr val="bg2"/>
                                  </a:solidFill>
                                  <a:latin typeface="Cambria Math"/>
                                  <a:ea typeface="Cambria Math"/>
                                </a:rPr>
                                <m:t>+</m:t>
                              </m:r>
                              <m:sSub>
                                <m:sSubPr>
                                  <m:ctrlPr>
                                    <a:rPr lang="en-US" sz="2000" i="1">
                                      <a:solidFill>
                                        <a:schemeClr val="bg2"/>
                                      </a:solidFill>
                                      <a:latin typeface="Cambria Math" panose="02040503050406030204" pitchFamily="18" charset="0"/>
                                      <a:ea typeface="Cambria Math"/>
                                    </a:rPr>
                                  </m:ctrlPr>
                                </m:sSubPr>
                                <m:e>
                                  <m:r>
                                    <m:rPr>
                                      <m:sty m:val="p"/>
                                    </m:rPr>
                                    <a:rPr lang="el-GR" sz="2000" i="1">
                                      <a:solidFill>
                                        <a:schemeClr val="bg2"/>
                                      </a:solidFill>
                                      <a:latin typeface="Cambria Math"/>
                                    </a:rPr>
                                    <m:t>Δ</m:t>
                                  </m:r>
                                </m:e>
                                <m:sub>
                                  <m:r>
                                    <a:rPr lang="en-US" sz="2000" i="1">
                                      <a:solidFill>
                                        <a:schemeClr val="bg2"/>
                                      </a:solidFill>
                                      <a:latin typeface="Cambria Math"/>
                                      <a:ea typeface="Cambria Math"/>
                                    </a:rPr>
                                    <m:t>2</m:t>
                                  </m:r>
                                </m:sub>
                              </m:sSub>
                            </m:num>
                            <m:den>
                              <m:r>
                                <a:rPr lang="en-US" sz="2000" i="1">
                                  <a:solidFill>
                                    <a:schemeClr val="bg2"/>
                                  </a:solidFill>
                                  <a:latin typeface="Cambria Math"/>
                                  <a:ea typeface="Cambria Math"/>
                                </a:rPr>
                                <m:t>2</m:t>
                              </m:r>
                            </m:den>
                          </m:f>
                        </m:e>
                      </m:d>
                    </m:oMath>
                  </m:oMathPara>
                </a14:m>
                <a:endParaRPr lang="en-US" sz="2000" dirty="0">
                  <a:solidFill>
                    <a:schemeClr val="bg2"/>
                  </a:solidFill>
                </a:endParaRPr>
              </a:p>
            </p:txBody>
          </p:sp>
        </mc:Choice>
        <mc:Fallback xmlns="">
          <p:sp>
            <p:nvSpPr>
              <p:cNvPr id="21" name="TextBox 20"/>
              <p:cNvSpPr txBox="1">
                <a:spLocks noRot="1" noChangeAspect="1" noMove="1" noResize="1" noEditPoints="1" noAdjustHandles="1" noChangeArrowheads="1" noChangeShapeType="1" noTextEdit="1"/>
              </p:cNvSpPr>
              <p:nvPr/>
            </p:nvSpPr>
            <p:spPr bwMode="auto">
              <a:xfrm>
                <a:off x="720402" y="5121713"/>
                <a:ext cx="2375115" cy="783857"/>
              </a:xfrm>
              <a:prstGeom prst="rect">
                <a:avLst/>
              </a:prstGeom>
              <a:blipFill rotWithShape="1">
                <a:blip r:embed="rId6"/>
                <a:stretch>
                  <a:fillRect/>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p:sp>
        <p:nvSpPr>
          <p:cNvPr id="22" name="TextBox 21"/>
          <p:cNvSpPr txBox="1"/>
          <p:nvPr/>
        </p:nvSpPr>
        <p:spPr bwMode="auto">
          <a:xfrm>
            <a:off x="458788" y="1327150"/>
            <a:ext cx="457535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r>
              <a:rPr kumimoji="1" lang="en-US" sz="2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1a: Torsional</a:t>
            </a:r>
            <a:r>
              <a:rPr kumimoji="1" lang="en-US" sz="2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 </a:t>
            </a:r>
            <a:r>
              <a:rPr kumimoji="1" lang="en-US" sz="2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&amp; 1b: Extreme Torsional</a:t>
            </a:r>
            <a:endParaRPr kumimoji="1" lang="en-US" sz="2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341533201"/>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ounded Rectangle 36"/>
          <p:cNvSpPr/>
          <p:nvPr/>
        </p:nvSpPr>
        <p:spPr>
          <a:xfrm>
            <a:off x="1183093" y="5429172"/>
            <a:ext cx="6703607" cy="741441"/>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a:p>
        </p:txBody>
      </p:sp>
      <p:sp>
        <p:nvSpPr>
          <p:cNvPr id="2" name="Title 1"/>
          <p:cNvSpPr>
            <a:spLocks noGrp="1"/>
          </p:cNvSpPr>
          <p:nvPr>
            <p:ph type="title"/>
          </p:nvPr>
        </p:nvSpPr>
        <p:spPr/>
        <p:txBody>
          <a:bodyPr/>
          <a:lstStyle/>
          <a:p>
            <a:r>
              <a:rPr lang="en-US" dirty="0"/>
              <a:t>Horizontal Irregularity 1a &amp; </a:t>
            </a:r>
            <a:r>
              <a:rPr lang="en-US" dirty="0" smtClean="0"/>
              <a:t>1b, cont.</a:t>
            </a:r>
            <a:endParaRPr lang="en-US" dirty="0"/>
          </a:p>
        </p:txBody>
      </p:sp>
      <p:pic>
        <p:nvPicPr>
          <p:cNvPr id="23" name="Picture 4"/>
          <p:cNvPicPr>
            <a:picLocks noChangeAspect="1" noChangeArrowheads="1"/>
          </p:cNvPicPr>
          <p:nvPr/>
        </p:nvPicPr>
        <p:blipFill rotWithShape="1">
          <a:blip r:embed="rId4">
            <a:extLst>
              <a:ext uri="{28A0092B-C50C-407E-A947-70E740481C1C}">
                <a14:useLocalDpi xmlns:a14="http://schemas.microsoft.com/office/drawing/2010/main" val="0"/>
              </a:ext>
            </a:extLst>
          </a:blip>
          <a:srcRect l="1879" t="3821" r="66452"/>
          <a:stretch/>
        </p:blipFill>
        <p:spPr bwMode="auto">
          <a:xfrm>
            <a:off x="458788" y="1998082"/>
            <a:ext cx="1448610" cy="20939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4" name="Picture 6"/>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249119" y="1998082"/>
            <a:ext cx="3484356" cy="16975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5" name="Picture 5"/>
          <p:cNvPicPr>
            <a:picLocks noChangeAspect="1" noChangeArrowheads="1"/>
          </p:cNvPicPr>
          <p:nvPr/>
        </p:nvPicPr>
        <p:blipFill rotWithShape="1">
          <a:blip r:embed="rId4">
            <a:extLst>
              <a:ext uri="{28A0092B-C50C-407E-A947-70E740481C1C}">
                <a14:useLocalDpi xmlns:a14="http://schemas.microsoft.com/office/drawing/2010/main" val="0"/>
              </a:ext>
            </a:extLst>
          </a:blip>
          <a:srcRect l="41330" t="4583" r="2292"/>
          <a:stretch/>
        </p:blipFill>
        <p:spPr bwMode="auto">
          <a:xfrm>
            <a:off x="6069541" y="1997545"/>
            <a:ext cx="2593758" cy="20892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6" name="TextBox 25"/>
          <p:cNvSpPr txBox="1"/>
          <p:nvPr/>
        </p:nvSpPr>
        <p:spPr bwMode="auto">
          <a:xfrm>
            <a:off x="2371739" y="4092022"/>
            <a:ext cx="2133639" cy="307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r>
              <a:rPr kumimoji="1" lang="en-US" sz="1400" dirty="0" smtClean="0">
                <a:solidFill>
                  <a:schemeClr val="bg2"/>
                </a:solidFill>
                <a:latin typeface="Arial" panose="020B0604020202020204" pitchFamily="34" charset="0"/>
                <a:cs typeface="Arial" panose="020B0604020202020204" pitchFamily="34" charset="0"/>
              </a:rPr>
              <a:t>Left Wall Drift at 2</a:t>
            </a:r>
            <a:r>
              <a:rPr kumimoji="1" lang="en-US" sz="1400" baseline="30000" dirty="0" smtClean="0">
                <a:solidFill>
                  <a:schemeClr val="bg2"/>
                </a:solidFill>
                <a:latin typeface="Arial" panose="020B0604020202020204" pitchFamily="34" charset="0"/>
                <a:cs typeface="Arial" panose="020B0604020202020204" pitchFamily="34" charset="0"/>
              </a:rPr>
              <a:t>nd</a:t>
            </a:r>
            <a:r>
              <a:rPr kumimoji="1" lang="en-US" sz="1400" dirty="0" smtClean="0">
                <a:solidFill>
                  <a:schemeClr val="bg2"/>
                </a:solidFill>
                <a:latin typeface="Arial" panose="020B0604020202020204" pitchFamily="34" charset="0"/>
                <a:cs typeface="Arial" panose="020B0604020202020204" pitchFamily="34" charset="0"/>
              </a:rPr>
              <a:t> floor</a:t>
            </a:r>
            <a:endParaRPr kumimoji="1" lang="en-US" sz="1400" dirty="0">
              <a:solidFill>
                <a:schemeClr val="bg2"/>
              </a:solidFill>
              <a:latin typeface="Arial" panose="020B0604020202020204" pitchFamily="34" charset="0"/>
              <a:cs typeface="Arial" panose="020B0604020202020204" pitchFamily="34" charset="0"/>
            </a:endParaRPr>
          </a:p>
        </p:txBody>
      </p:sp>
      <mc:AlternateContent xmlns:mc="http://schemas.openxmlformats.org/markup-compatibility/2006" xmlns:a14="http://schemas.microsoft.com/office/drawing/2010/main">
        <mc:Choice Requires="a14">
          <p:sp>
            <p:nvSpPr>
              <p:cNvPr id="27" name="TextBox 26"/>
              <p:cNvSpPr txBox="1"/>
              <p:nvPr/>
            </p:nvSpPr>
            <p:spPr bwMode="auto">
              <a:xfrm>
                <a:off x="4597137" y="4086832"/>
                <a:ext cx="1529884" cy="315011"/>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a14:m>
                  <m:oMathPara xmlns:m="http://schemas.openxmlformats.org/officeDocument/2006/math">
                    <m:oMathParaPr>
                      <m:jc m:val="centerGroup"/>
                    </m:oMathParaPr>
                    <m:oMath xmlns:m="http://schemas.openxmlformats.org/officeDocument/2006/math">
                      <m:sSub>
                        <m:sSubPr>
                          <m:ctrlPr>
                            <a:rPr kumimoji="1" lang="en-US" sz="1400" i="1" smtClean="0">
                              <a:solidFill>
                                <a:srgbClr val="000000"/>
                              </a:solidFill>
                              <a:latin typeface="Cambria Math" panose="02040503050406030204" pitchFamily="18" charset="0"/>
                            </a:rPr>
                          </m:ctrlPr>
                        </m:sSubPr>
                        <m:e>
                          <m:r>
                            <a:rPr kumimoji="1" lang="en-US" sz="1400" i="1" smtClean="0">
                              <a:solidFill>
                                <a:srgbClr val="000000"/>
                              </a:solidFill>
                              <a:latin typeface="Cambria Math"/>
                              <a:ea typeface="Cambria Math"/>
                            </a:rPr>
                            <m:t>∆</m:t>
                          </m:r>
                        </m:e>
                        <m:sub>
                          <m:r>
                            <a:rPr kumimoji="1" lang="en-US" sz="1400" b="0" i="1" smtClean="0">
                              <a:solidFill>
                                <a:srgbClr val="000000"/>
                              </a:solidFill>
                              <a:latin typeface="Cambria Math"/>
                            </a:rPr>
                            <m:t>𝐿</m:t>
                          </m:r>
                          <m:r>
                            <a:rPr kumimoji="1" lang="en-US" sz="1400" b="0" i="1" smtClean="0">
                              <a:solidFill>
                                <a:srgbClr val="000000"/>
                              </a:solidFill>
                              <a:latin typeface="Cambria Math"/>
                            </a:rPr>
                            <m:t>_2</m:t>
                          </m:r>
                        </m:sub>
                      </m:sSub>
                      <m:r>
                        <a:rPr kumimoji="1" lang="en-US" sz="1400" b="0" i="1" smtClean="0">
                          <a:solidFill>
                            <a:srgbClr val="000000"/>
                          </a:solidFill>
                          <a:latin typeface="Cambria Math"/>
                        </a:rPr>
                        <m:t>=2"</m:t>
                      </m:r>
                      <m:r>
                        <m:rPr>
                          <m:nor/>
                        </m:rPr>
                        <a:rPr kumimoji="1" lang="en-US" sz="1400" b="0" i="0" smtClean="0">
                          <a:solidFill>
                            <a:srgbClr val="000000"/>
                          </a:solidFill>
                          <a:latin typeface="Cambria Math"/>
                        </a:rPr>
                        <m:t>−1"</m:t>
                      </m:r>
                      <m:r>
                        <a:rPr kumimoji="1" lang="en-US" sz="1400" b="0" i="1" smtClean="0">
                          <a:solidFill>
                            <a:srgbClr val="000000"/>
                          </a:solidFill>
                          <a:latin typeface="Cambria Math"/>
                        </a:rPr>
                        <m:t>=1"</m:t>
                      </m:r>
                    </m:oMath>
                  </m:oMathPara>
                </a14:m>
                <a:endParaRPr kumimoji="1" lang="en-US" sz="1400" dirty="0">
                  <a:solidFill>
                    <a:srgbClr val="000000"/>
                  </a:solidFill>
                  <a:latin typeface="Georgia" panose="02040502050405020303" pitchFamily="18" charset="0"/>
                </a:endParaRPr>
              </a:p>
            </p:txBody>
          </p:sp>
        </mc:Choice>
        <mc:Fallback xmlns="">
          <p:sp>
            <p:nvSpPr>
              <p:cNvPr id="27" name="TextBox 26"/>
              <p:cNvSpPr txBox="1">
                <a:spLocks noRot="1" noChangeAspect="1" noMove="1" noResize="1" noEditPoints="1" noAdjustHandles="1" noChangeArrowheads="1" noChangeShapeType="1" noTextEdit="1"/>
              </p:cNvSpPr>
              <p:nvPr/>
            </p:nvSpPr>
            <p:spPr bwMode="auto">
              <a:xfrm>
                <a:off x="4597137" y="4086832"/>
                <a:ext cx="1529884" cy="315011"/>
              </a:xfrm>
              <a:prstGeom prst="rect">
                <a:avLst/>
              </a:prstGeom>
              <a:blipFill rotWithShape="1">
                <a:blip r:embed="rId6"/>
                <a:stretch>
                  <a:fillRect/>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p:sp>
        <p:nvSpPr>
          <p:cNvPr id="28" name="TextBox 27"/>
          <p:cNvSpPr txBox="1"/>
          <p:nvPr/>
        </p:nvSpPr>
        <p:spPr bwMode="auto">
          <a:xfrm>
            <a:off x="2251851" y="4408949"/>
            <a:ext cx="2253865" cy="307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r>
              <a:rPr kumimoji="1" lang="en-US" sz="1400" dirty="0" smtClean="0">
                <a:solidFill>
                  <a:schemeClr val="bg2"/>
                </a:solidFill>
                <a:latin typeface="Arial" panose="020B0604020202020204" pitchFamily="34" charset="0"/>
                <a:cs typeface="Arial" panose="020B0604020202020204" pitchFamily="34" charset="0"/>
              </a:rPr>
              <a:t>Right Wall Drift at 2</a:t>
            </a:r>
            <a:r>
              <a:rPr kumimoji="1" lang="en-US" sz="1400" baseline="30000" dirty="0" smtClean="0">
                <a:solidFill>
                  <a:schemeClr val="bg2"/>
                </a:solidFill>
                <a:latin typeface="Arial" panose="020B0604020202020204" pitchFamily="34" charset="0"/>
                <a:cs typeface="Arial" panose="020B0604020202020204" pitchFamily="34" charset="0"/>
              </a:rPr>
              <a:t>nd</a:t>
            </a:r>
            <a:r>
              <a:rPr kumimoji="1" lang="en-US" sz="1400" dirty="0" smtClean="0">
                <a:solidFill>
                  <a:schemeClr val="bg2"/>
                </a:solidFill>
                <a:latin typeface="Arial" panose="020B0604020202020204" pitchFamily="34" charset="0"/>
                <a:cs typeface="Arial" panose="020B0604020202020204" pitchFamily="34" charset="0"/>
              </a:rPr>
              <a:t> floor</a:t>
            </a:r>
            <a:endParaRPr kumimoji="1" lang="en-US" sz="1400" dirty="0">
              <a:solidFill>
                <a:schemeClr val="bg2"/>
              </a:solidFill>
              <a:latin typeface="Arial" panose="020B0604020202020204" pitchFamily="34" charset="0"/>
              <a:cs typeface="Arial" panose="020B0604020202020204" pitchFamily="34" charset="0"/>
            </a:endParaRPr>
          </a:p>
        </p:txBody>
      </p:sp>
      <mc:AlternateContent xmlns:mc="http://schemas.openxmlformats.org/markup-compatibility/2006" xmlns:a14="http://schemas.microsoft.com/office/drawing/2010/main">
        <mc:Choice Requires="a14">
          <p:sp>
            <p:nvSpPr>
              <p:cNvPr id="29" name="TextBox 28"/>
              <p:cNvSpPr txBox="1"/>
              <p:nvPr/>
            </p:nvSpPr>
            <p:spPr bwMode="auto">
              <a:xfrm>
                <a:off x="4590318" y="4408738"/>
                <a:ext cx="2152298" cy="315011"/>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a14:m>
                  <m:oMathPara xmlns:m="http://schemas.openxmlformats.org/officeDocument/2006/math">
                    <m:oMathParaPr>
                      <m:jc m:val="centerGroup"/>
                    </m:oMathParaPr>
                    <m:oMath xmlns:m="http://schemas.openxmlformats.org/officeDocument/2006/math">
                      <m:sSub>
                        <m:sSubPr>
                          <m:ctrlPr>
                            <a:rPr kumimoji="1" lang="en-US" sz="1400" i="1" smtClean="0">
                              <a:solidFill>
                                <a:srgbClr val="000000"/>
                              </a:solidFill>
                              <a:latin typeface="Cambria Math" panose="02040503050406030204" pitchFamily="18" charset="0"/>
                            </a:rPr>
                          </m:ctrlPr>
                        </m:sSubPr>
                        <m:e>
                          <m:r>
                            <a:rPr kumimoji="1" lang="en-US" sz="1400" i="1" smtClean="0">
                              <a:solidFill>
                                <a:srgbClr val="000000"/>
                              </a:solidFill>
                              <a:latin typeface="Cambria Math"/>
                              <a:ea typeface="Cambria Math"/>
                            </a:rPr>
                            <m:t>∆</m:t>
                          </m:r>
                        </m:e>
                        <m:sub>
                          <m:r>
                            <a:rPr kumimoji="1" lang="en-US" sz="1400" b="0" i="1" smtClean="0">
                              <a:solidFill>
                                <a:srgbClr val="000000"/>
                              </a:solidFill>
                              <a:latin typeface="Cambria Math"/>
                            </a:rPr>
                            <m:t>𝑅</m:t>
                          </m:r>
                          <m:r>
                            <a:rPr kumimoji="1" lang="en-US" sz="1400" b="0" i="1" smtClean="0">
                              <a:solidFill>
                                <a:srgbClr val="000000"/>
                              </a:solidFill>
                              <a:latin typeface="Cambria Math"/>
                            </a:rPr>
                            <m:t>_2</m:t>
                          </m:r>
                        </m:sub>
                      </m:sSub>
                      <m:r>
                        <a:rPr kumimoji="1" lang="en-US" sz="1400" b="0" i="1" smtClean="0">
                          <a:solidFill>
                            <a:srgbClr val="000000"/>
                          </a:solidFill>
                          <a:latin typeface="Cambria Math"/>
                        </a:rPr>
                        <m:t>=0.5"</m:t>
                      </m:r>
                      <m:r>
                        <m:rPr>
                          <m:nor/>
                        </m:rPr>
                        <a:rPr kumimoji="1" lang="en-US" sz="1400" b="0" i="0" smtClean="0">
                          <a:solidFill>
                            <a:srgbClr val="000000"/>
                          </a:solidFill>
                          <a:latin typeface="Cambria Math"/>
                        </a:rPr>
                        <m:t>−0.25"</m:t>
                      </m:r>
                      <m:r>
                        <a:rPr kumimoji="1" lang="en-US" sz="1400" b="0" i="1" smtClean="0">
                          <a:solidFill>
                            <a:srgbClr val="000000"/>
                          </a:solidFill>
                          <a:latin typeface="Cambria Math"/>
                        </a:rPr>
                        <m:t>=0.25"</m:t>
                      </m:r>
                    </m:oMath>
                  </m:oMathPara>
                </a14:m>
                <a:endParaRPr kumimoji="1" lang="en-US" sz="1400" dirty="0">
                  <a:solidFill>
                    <a:srgbClr val="000000"/>
                  </a:solidFill>
                  <a:latin typeface="Georgia" panose="02040502050405020303" pitchFamily="18" charset="0"/>
                </a:endParaRPr>
              </a:p>
            </p:txBody>
          </p:sp>
        </mc:Choice>
        <mc:Fallback xmlns="">
          <p:sp>
            <p:nvSpPr>
              <p:cNvPr id="29" name="TextBox 28"/>
              <p:cNvSpPr txBox="1">
                <a:spLocks noRot="1" noChangeAspect="1" noMove="1" noResize="1" noEditPoints="1" noAdjustHandles="1" noChangeArrowheads="1" noChangeShapeType="1" noTextEdit="1"/>
              </p:cNvSpPr>
              <p:nvPr/>
            </p:nvSpPr>
            <p:spPr bwMode="auto">
              <a:xfrm>
                <a:off x="4590318" y="4408738"/>
                <a:ext cx="2152298" cy="315011"/>
              </a:xfrm>
              <a:prstGeom prst="rect">
                <a:avLst/>
              </a:prstGeom>
              <a:blipFill rotWithShape="1">
                <a:blip r:embed="rId7"/>
                <a:stretch>
                  <a:fillRect/>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p:sp>
        <p:nvSpPr>
          <p:cNvPr id="30" name="TextBox 29"/>
          <p:cNvSpPr txBox="1"/>
          <p:nvPr/>
        </p:nvSpPr>
        <p:spPr bwMode="auto">
          <a:xfrm>
            <a:off x="2398798" y="4725876"/>
            <a:ext cx="2106580" cy="307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r>
              <a:rPr kumimoji="1" lang="en-US" sz="1400" dirty="0" smtClean="0">
                <a:solidFill>
                  <a:schemeClr val="bg2"/>
                </a:solidFill>
                <a:latin typeface="Arial" panose="020B0604020202020204" pitchFamily="34" charset="0"/>
                <a:cs typeface="Arial" panose="020B0604020202020204" pitchFamily="34" charset="0"/>
              </a:rPr>
              <a:t>Average Drift at 2</a:t>
            </a:r>
            <a:r>
              <a:rPr kumimoji="1" lang="en-US" sz="1400" baseline="30000" dirty="0" smtClean="0">
                <a:solidFill>
                  <a:schemeClr val="bg2"/>
                </a:solidFill>
                <a:latin typeface="Arial" panose="020B0604020202020204" pitchFamily="34" charset="0"/>
                <a:cs typeface="Arial" panose="020B0604020202020204" pitchFamily="34" charset="0"/>
              </a:rPr>
              <a:t>nd</a:t>
            </a:r>
            <a:r>
              <a:rPr kumimoji="1" lang="en-US" sz="1400" dirty="0" smtClean="0">
                <a:solidFill>
                  <a:schemeClr val="bg2"/>
                </a:solidFill>
                <a:latin typeface="Arial" panose="020B0604020202020204" pitchFamily="34" charset="0"/>
                <a:cs typeface="Arial" panose="020B0604020202020204" pitchFamily="34" charset="0"/>
              </a:rPr>
              <a:t> floor</a:t>
            </a:r>
            <a:endParaRPr kumimoji="1" lang="en-US" sz="1400" dirty="0">
              <a:solidFill>
                <a:schemeClr val="bg2"/>
              </a:solidFill>
              <a:latin typeface="Arial" panose="020B0604020202020204" pitchFamily="34" charset="0"/>
              <a:cs typeface="Arial" panose="020B0604020202020204" pitchFamily="34" charset="0"/>
            </a:endParaRPr>
          </a:p>
        </p:txBody>
      </p:sp>
      <p:sp>
        <p:nvSpPr>
          <p:cNvPr id="31" name="TextBox 30"/>
          <p:cNvSpPr txBox="1"/>
          <p:nvPr/>
        </p:nvSpPr>
        <p:spPr bwMode="auto">
          <a:xfrm>
            <a:off x="2724143" y="5042802"/>
            <a:ext cx="1781235" cy="307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r>
              <a:rPr kumimoji="1" lang="en-US" sz="1400" dirty="0" smtClean="0">
                <a:solidFill>
                  <a:schemeClr val="bg2"/>
                </a:solidFill>
                <a:latin typeface="Arial" panose="020B0604020202020204" pitchFamily="34" charset="0"/>
                <a:cs typeface="Arial" panose="020B0604020202020204" pitchFamily="34" charset="0"/>
              </a:rPr>
              <a:t>Max Drift at 2</a:t>
            </a:r>
            <a:r>
              <a:rPr kumimoji="1" lang="en-US" sz="1400" baseline="30000" dirty="0" smtClean="0">
                <a:solidFill>
                  <a:schemeClr val="bg2"/>
                </a:solidFill>
                <a:latin typeface="Arial" panose="020B0604020202020204" pitchFamily="34" charset="0"/>
                <a:cs typeface="Arial" panose="020B0604020202020204" pitchFamily="34" charset="0"/>
              </a:rPr>
              <a:t>nd</a:t>
            </a:r>
            <a:r>
              <a:rPr kumimoji="1" lang="en-US" sz="1400" dirty="0" smtClean="0">
                <a:solidFill>
                  <a:schemeClr val="bg2"/>
                </a:solidFill>
                <a:latin typeface="Arial" panose="020B0604020202020204" pitchFamily="34" charset="0"/>
                <a:cs typeface="Arial" panose="020B0604020202020204" pitchFamily="34" charset="0"/>
              </a:rPr>
              <a:t> floor</a:t>
            </a:r>
            <a:endParaRPr kumimoji="1" lang="en-US" sz="1400" dirty="0">
              <a:solidFill>
                <a:schemeClr val="bg2"/>
              </a:solidFill>
              <a:latin typeface="Arial" panose="020B0604020202020204" pitchFamily="34" charset="0"/>
              <a:cs typeface="Arial" panose="020B0604020202020204" pitchFamily="34" charset="0"/>
            </a:endParaRPr>
          </a:p>
        </p:txBody>
      </p:sp>
      <mc:AlternateContent xmlns:mc="http://schemas.openxmlformats.org/markup-compatibility/2006" xmlns:a14="http://schemas.microsoft.com/office/drawing/2010/main">
        <mc:Choice Requires="a14">
          <p:sp>
            <p:nvSpPr>
              <p:cNvPr id="32" name="TextBox 31"/>
              <p:cNvSpPr txBox="1"/>
              <p:nvPr/>
            </p:nvSpPr>
            <p:spPr bwMode="auto">
              <a:xfrm>
                <a:off x="4585696" y="4730644"/>
                <a:ext cx="2648652" cy="325270"/>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a14:m>
                  <m:oMathPara xmlns:m="http://schemas.openxmlformats.org/officeDocument/2006/math">
                    <m:oMathParaPr>
                      <m:jc m:val="centerGroup"/>
                    </m:oMathParaPr>
                    <m:oMath xmlns:m="http://schemas.openxmlformats.org/officeDocument/2006/math">
                      <m:sSub>
                        <m:sSubPr>
                          <m:ctrlPr>
                            <a:rPr kumimoji="1" lang="en-US" sz="1400" i="1" smtClean="0">
                              <a:solidFill>
                                <a:srgbClr val="000000"/>
                              </a:solidFill>
                              <a:latin typeface="Cambria Math" panose="02040503050406030204" pitchFamily="18" charset="0"/>
                            </a:rPr>
                          </m:ctrlPr>
                        </m:sSubPr>
                        <m:e>
                          <m:r>
                            <a:rPr kumimoji="1" lang="en-US" sz="1400" i="1" smtClean="0">
                              <a:solidFill>
                                <a:srgbClr val="000000"/>
                              </a:solidFill>
                              <a:latin typeface="Cambria Math"/>
                              <a:ea typeface="Cambria Math"/>
                            </a:rPr>
                            <m:t>∆</m:t>
                          </m:r>
                        </m:e>
                        <m:sub>
                          <m:r>
                            <a:rPr kumimoji="1" lang="en-US" sz="1400" b="0" i="1" smtClean="0">
                              <a:solidFill>
                                <a:srgbClr val="000000"/>
                              </a:solidFill>
                              <a:latin typeface="Cambria Math"/>
                            </a:rPr>
                            <m:t>𝑎𝑣𝑔</m:t>
                          </m:r>
                        </m:sub>
                      </m:sSub>
                      <m:r>
                        <a:rPr kumimoji="1" lang="en-US" sz="1400" b="0" i="1" smtClean="0">
                          <a:solidFill>
                            <a:srgbClr val="000000"/>
                          </a:solidFill>
                          <a:latin typeface="Cambria Math"/>
                        </a:rPr>
                        <m:t>=</m:t>
                      </m:r>
                      <m:f>
                        <m:fPr>
                          <m:type m:val="lin"/>
                          <m:ctrlPr>
                            <a:rPr kumimoji="1" lang="en-US" sz="1400" b="0" i="1" smtClean="0">
                              <a:solidFill>
                                <a:srgbClr val="000000"/>
                              </a:solidFill>
                              <a:latin typeface="Cambria Math" panose="02040503050406030204" pitchFamily="18" charset="0"/>
                            </a:rPr>
                          </m:ctrlPr>
                        </m:fPr>
                        <m:num>
                          <m:d>
                            <m:dPr>
                              <m:ctrlPr>
                                <a:rPr kumimoji="1" lang="en-US" sz="1400" b="0" i="1" smtClean="0">
                                  <a:solidFill>
                                    <a:srgbClr val="000000"/>
                                  </a:solidFill>
                                  <a:latin typeface="Cambria Math" panose="02040503050406030204" pitchFamily="18" charset="0"/>
                                </a:rPr>
                              </m:ctrlPr>
                            </m:dPr>
                            <m:e>
                              <m:r>
                                <a:rPr kumimoji="1" lang="en-US" sz="1400" b="0" i="1" smtClean="0">
                                  <a:solidFill>
                                    <a:srgbClr val="000000"/>
                                  </a:solidFill>
                                  <a:latin typeface="Cambria Math"/>
                                </a:rPr>
                                <m:t>1"+0.25"</m:t>
                              </m:r>
                            </m:e>
                          </m:d>
                        </m:num>
                        <m:den>
                          <m:r>
                            <a:rPr kumimoji="1" lang="en-US" sz="1400" b="0" i="1" smtClean="0">
                              <a:solidFill>
                                <a:srgbClr val="000000"/>
                              </a:solidFill>
                              <a:latin typeface="Cambria Math"/>
                            </a:rPr>
                            <m:t>2</m:t>
                          </m:r>
                        </m:den>
                      </m:f>
                      <m:r>
                        <a:rPr kumimoji="1" lang="en-US" sz="1400" b="0" i="1" smtClean="0">
                          <a:solidFill>
                            <a:srgbClr val="000000"/>
                          </a:solidFill>
                          <a:latin typeface="Cambria Math"/>
                        </a:rPr>
                        <m:t>=0.625"</m:t>
                      </m:r>
                    </m:oMath>
                  </m:oMathPara>
                </a14:m>
                <a:endParaRPr kumimoji="1" lang="en-US" sz="1400" dirty="0">
                  <a:solidFill>
                    <a:srgbClr val="000000"/>
                  </a:solidFill>
                  <a:latin typeface="Georgia" panose="02040502050405020303" pitchFamily="18" charset="0"/>
                </a:endParaRPr>
              </a:p>
            </p:txBody>
          </p:sp>
        </mc:Choice>
        <mc:Fallback xmlns="">
          <p:sp>
            <p:nvSpPr>
              <p:cNvPr id="32" name="TextBox 31"/>
              <p:cNvSpPr txBox="1">
                <a:spLocks noRot="1" noChangeAspect="1" noMove="1" noResize="1" noEditPoints="1" noAdjustHandles="1" noChangeArrowheads="1" noChangeShapeType="1" noTextEdit="1"/>
              </p:cNvSpPr>
              <p:nvPr/>
            </p:nvSpPr>
            <p:spPr bwMode="auto">
              <a:xfrm>
                <a:off x="4585696" y="4730644"/>
                <a:ext cx="2648652" cy="325270"/>
              </a:xfrm>
              <a:prstGeom prst="rect">
                <a:avLst/>
              </a:prstGeom>
              <a:blipFill rotWithShape="1">
                <a:blip r:embed="rId8"/>
                <a:stretch>
                  <a:fillRect t="-88679" b="-143396"/>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3" name="TextBox 32"/>
              <p:cNvSpPr txBox="1"/>
              <p:nvPr/>
            </p:nvSpPr>
            <p:spPr bwMode="auto">
              <a:xfrm>
                <a:off x="4576214" y="5062808"/>
                <a:ext cx="2466615" cy="307764"/>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a14:m>
                  <m:oMathPara xmlns:m="http://schemas.openxmlformats.org/officeDocument/2006/math">
                    <m:oMathParaPr>
                      <m:jc m:val="centerGroup"/>
                    </m:oMathParaPr>
                    <m:oMath xmlns:m="http://schemas.openxmlformats.org/officeDocument/2006/math">
                      <m:sSub>
                        <m:sSubPr>
                          <m:ctrlPr>
                            <a:rPr kumimoji="1" lang="en-US" sz="1400" i="1" smtClean="0">
                              <a:solidFill>
                                <a:srgbClr val="000000"/>
                              </a:solidFill>
                              <a:latin typeface="Cambria Math" panose="02040503050406030204" pitchFamily="18" charset="0"/>
                            </a:rPr>
                          </m:ctrlPr>
                        </m:sSubPr>
                        <m:e>
                          <m:r>
                            <a:rPr kumimoji="1" lang="en-US" sz="1400" i="1" smtClean="0">
                              <a:solidFill>
                                <a:srgbClr val="000000"/>
                              </a:solidFill>
                              <a:latin typeface="Cambria Math"/>
                              <a:ea typeface="Cambria Math"/>
                            </a:rPr>
                            <m:t>∆</m:t>
                          </m:r>
                        </m:e>
                        <m:sub>
                          <m:r>
                            <a:rPr kumimoji="1" lang="en-US" sz="1400" b="0" i="1" smtClean="0">
                              <a:solidFill>
                                <a:srgbClr val="000000"/>
                              </a:solidFill>
                              <a:latin typeface="Cambria Math"/>
                            </a:rPr>
                            <m:t>𝑚𝑎𝑥</m:t>
                          </m:r>
                        </m:sub>
                      </m:sSub>
                      <m:r>
                        <a:rPr kumimoji="1" lang="en-US" sz="1400" b="0" i="1" smtClean="0">
                          <a:solidFill>
                            <a:srgbClr val="000000"/>
                          </a:solidFill>
                          <a:latin typeface="Cambria Math"/>
                        </a:rPr>
                        <m:t>=</m:t>
                      </m:r>
                      <m:r>
                        <a:rPr kumimoji="1" lang="en-US" sz="1400" b="0" i="1" smtClean="0">
                          <a:solidFill>
                            <a:srgbClr val="000000"/>
                          </a:solidFill>
                          <a:latin typeface="Cambria Math"/>
                        </a:rPr>
                        <m:t>𝑀𝑎𝑥</m:t>
                      </m:r>
                      <m:d>
                        <m:dPr>
                          <m:ctrlPr>
                            <a:rPr kumimoji="1" lang="en-US" sz="1400" b="0" i="1" smtClean="0">
                              <a:solidFill>
                                <a:srgbClr val="000000"/>
                              </a:solidFill>
                              <a:latin typeface="Cambria Math" panose="02040503050406030204" pitchFamily="18" charset="0"/>
                            </a:rPr>
                          </m:ctrlPr>
                        </m:dPr>
                        <m:e>
                          <m:r>
                            <a:rPr kumimoji="1" lang="en-US" sz="1400" b="0" i="1" smtClean="0">
                              <a:solidFill>
                                <a:srgbClr val="000000"/>
                              </a:solidFill>
                              <a:latin typeface="Cambria Math"/>
                            </a:rPr>
                            <m:t>1"</m:t>
                          </m:r>
                          <m:r>
                            <m:rPr>
                              <m:nor/>
                            </m:rPr>
                            <a:rPr kumimoji="1" lang="en-US" sz="1400" b="0" i="0" smtClean="0">
                              <a:solidFill>
                                <a:srgbClr val="000000"/>
                              </a:solidFill>
                              <a:latin typeface="Cambria Math"/>
                            </a:rPr>
                            <m:t>,0.25"</m:t>
                          </m:r>
                        </m:e>
                      </m:d>
                      <m:r>
                        <a:rPr kumimoji="1" lang="en-US" sz="1400" b="0" i="1" smtClean="0">
                          <a:solidFill>
                            <a:srgbClr val="000000"/>
                          </a:solidFill>
                          <a:latin typeface="Cambria Math"/>
                        </a:rPr>
                        <m:t>=1.0"</m:t>
                      </m:r>
                    </m:oMath>
                  </m:oMathPara>
                </a14:m>
                <a:endParaRPr kumimoji="1" lang="en-US" sz="1400" dirty="0">
                  <a:solidFill>
                    <a:srgbClr val="000000"/>
                  </a:solidFill>
                  <a:latin typeface="Georgia" panose="02040502050405020303" pitchFamily="18" charset="0"/>
                </a:endParaRPr>
              </a:p>
            </p:txBody>
          </p:sp>
        </mc:Choice>
        <mc:Fallback xmlns="">
          <p:sp>
            <p:nvSpPr>
              <p:cNvPr id="33" name="TextBox 32"/>
              <p:cNvSpPr txBox="1">
                <a:spLocks noRot="1" noChangeAspect="1" noMove="1" noResize="1" noEditPoints="1" noAdjustHandles="1" noChangeArrowheads="1" noChangeShapeType="1" noTextEdit="1"/>
              </p:cNvSpPr>
              <p:nvPr/>
            </p:nvSpPr>
            <p:spPr bwMode="auto">
              <a:xfrm>
                <a:off x="4576214" y="5062808"/>
                <a:ext cx="2466615" cy="307764"/>
              </a:xfrm>
              <a:prstGeom prst="rect">
                <a:avLst/>
              </a:prstGeom>
              <a:blipFill rotWithShape="1">
                <a:blip r:embed="rId9"/>
                <a:stretch>
                  <a:fillRect b="-4000"/>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4" name="TextBox 33"/>
              <p:cNvSpPr txBox="1"/>
              <p:nvPr/>
            </p:nvSpPr>
            <p:spPr bwMode="auto">
              <a:xfrm>
                <a:off x="1475073" y="5479972"/>
                <a:ext cx="3071331" cy="629584"/>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a14:m>
                  <m:oMathPara xmlns:m="http://schemas.openxmlformats.org/officeDocument/2006/math">
                    <m:oMathParaPr>
                      <m:jc m:val="centerGroup"/>
                    </m:oMathParaPr>
                    <m:oMath xmlns:m="http://schemas.openxmlformats.org/officeDocument/2006/math">
                      <m:f>
                        <m:fPr>
                          <m:ctrlPr>
                            <a:rPr kumimoji="1" lang="en-US" sz="1600" i="1" smtClean="0">
                              <a:solidFill>
                                <a:srgbClr val="000000"/>
                              </a:solidFill>
                              <a:latin typeface="Cambria Math" panose="02040503050406030204" pitchFamily="18" charset="0"/>
                            </a:rPr>
                          </m:ctrlPr>
                        </m:fPr>
                        <m:num>
                          <m:sSub>
                            <m:sSubPr>
                              <m:ctrlPr>
                                <a:rPr kumimoji="1" lang="en-US" sz="1600" i="1" smtClean="0">
                                  <a:solidFill>
                                    <a:srgbClr val="000000"/>
                                  </a:solidFill>
                                  <a:latin typeface="Cambria Math" panose="02040503050406030204" pitchFamily="18" charset="0"/>
                                </a:rPr>
                              </m:ctrlPr>
                            </m:sSubPr>
                            <m:e>
                              <m:r>
                                <a:rPr kumimoji="1" lang="en-US" sz="1600" i="1" smtClean="0">
                                  <a:solidFill>
                                    <a:srgbClr val="000000"/>
                                  </a:solidFill>
                                  <a:latin typeface="Cambria Math"/>
                                  <a:ea typeface="Cambria Math"/>
                                </a:rPr>
                                <m:t>∆</m:t>
                              </m:r>
                            </m:e>
                            <m:sub>
                              <m:r>
                                <a:rPr kumimoji="1" lang="en-US" sz="1600" b="0" i="1" smtClean="0">
                                  <a:solidFill>
                                    <a:srgbClr val="000000"/>
                                  </a:solidFill>
                                  <a:latin typeface="Cambria Math"/>
                                </a:rPr>
                                <m:t>𝑚𝑎𝑥</m:t>
                              </m:r>
                            </m:sub>
                          </m:sSub>
                        </m:num>
                        <m:den>
                          <m:sSub>
                            <m:sSubPr>
                              <m:ctrlPr>
                                <a:rPr kumimoji="1" lang="en-US" sz="1600" i="1" smtClean="0">
                                  <a:solidFill>
                                    <a:srgbClr val="000000"/>
                                  </a:solidFill>
                                  <a:latin typeface="Cambria Math" panose="02040503050406030204" pitchFamily="18" charset="0"/>
                                </a:rPr>
                              </m:ctrlPr>
                            </m:sSubPr>
                            <m:e>
                              <m:r>
                                <a:rPr kumimoji="1" lang="en-US" sz="1600" i="1" smtClean="0">
                                  <a:solidFill>
                                    <a:srgbClr val="000000"/>
                                  </a:solidFill>
                                  <a:latin typeface="Cambria Math"/>
                                  <a:ea typeface="Cambria Math"/>
                                </a:rPr>
                                <m:t>∆</m:t>
                              </m:r>
                            </m:e>
                            <m:sub>
                              <m:r>
                                <a:rPr kumimoji="1" lang="en-US" sz="1600" b="0" i="1" smtClean="0">
                                  <a:solidFill>
                                    <a:srgbClr val="000000"/>
                                  </a:solidFill>
                                  <a:latin typeface="Cambria Math"/>
                                </a:rPr>
                                <m:t>𝑎𝑣𝑔</m:t>
                              </m:r>
                            </m:sub>
                          </m:sSub>
                        </m:den>
                      </m:f>
                      <m:r>
                        <a:rPr kumimoji="1" lang="en-US" sz="1600" b="0" i="1" smtClean="0">
                          <a:solidFill>
                            <a:srgbClr val="000000"/>
                          </a:solidFill>
                          <a:latin typeface="Cambria Math"/>
                        </a:rPr>
                        <m:t>=</m:t>
                      </m:r>
                      <m:f>
                        <m:fPr>
                          <m:ctrlPr>
                            <a:rPr kumimoji="1" lang="en-US" sz="1600" b="0" i="1" smtClean="0">
                              <a:solidFill>
                                <a:srgbClr val="000000"/>
                              </a:solidFill>
                              <a:latin typeface="Cambria Math" panose="02040503050406030204" pitchFamily="18" charset="0"/>
                            </a:rPr>
                          </m:ctrlPr>
                        </m:fPr>
                        <m:num>
                          <m:r>
                            <a:rPr kumimoji="1" lang="en-US" sz="1600" b="0" i="1" smtClean="0">
                              <a:solidFill>
                                <a:srgbClr val="000000"/>
                              </a:solidFill>
                              <a:latin typeface="Cambria Math"/>
                            </a:rPr>
                            <m:t>1.0"</m:t>
                          </m:r>
                        </m:num>
                        <m:den>
                          <m:r>
                            <a:rPr kumimoji="1" lang="en-US" sz="1600" b="0" i="1" smtClean="0">
                              <a:solidFill>
                                <a:srgbClr val="000000"/>
                              </a:solidFill>
                              <a:latin typeface="Cambria Math"/>
                            </a:rPr>
                            <m:t>0.625"</m:t>
                          </m:r>
                        </m:den>
                      </m:f>
                      <m:r>
                        <a:rPr kumimoji="1" lang="en-US" sz="1600" b="0" i="1" smtClean="0">
                          <a:solidFill>
                            <a:srgbClr val="000000"/>
                          </a:solidFill>
                          <a:latin typeface="Cambria Math"/>
                        </a:rPr>
                        <m:t>=1.6=</m:t>
                      </m:r>
                      <m:r>
                        <a:rPr kumimoji="1" lang="en-US" sz="1600" b="0" i="1" smtClean="0">
                          <a:solidFill>
                            <a:srgbClr val="000000"/>
                          </a:solidFill>
                          <a:latin typeface="Cambria Math"/>
                        </a:rPr>
                        <m:t>𝑇𝑦𝑝𝑒</m:t>
                      </m:r>
                      <m:r>
                        <a:rPr kumimoji="1" lang="en-US" sz="1600" b="0" i="1" smtClean="0">
                          <a:solidFill>
                            <a:srgbClr val="000000"/>
                          </a:solidFill>
                          <a:latin typeface="Cambria Math"/>
                        </a:rPr>
                        <m:t> 1</m:t>
                      </m:r>
                      <m:r>
                        <a:rPr kumimoji="1" lang="en-US" sz="1600" b="0" i="1" smtClean="0">
                          <a:solidFill>
                            <a:srgbClr val="000000"/>
                          </a:solidFill>
                          <a:latin typeface="Cambria Math"/>
                        </a:rPr>
                        <m:t>𝑏</m:t>
                      </m:r>
                    </m:oMath>
                  </m:oMathPara>
                </a14:m>
                <a:endParaRPr kumimoji="1" lang="en-US" sz="1600" dirty="0">
                  <a:solidFill>
                    <a:srgbClr val="000000"/>
                  </a:solidFill>
                  <a:latin typeface="Georgia" panose="02040502050405020303" pitchFamily="18" charset="0"/>
                </a:endParaRPr>
              </a:p>
            </p:txBody>
          </p:sp>
        </mc:Choice>
        <mc:Fallback xmlns="">
          <p:sp>
            <p:nvSpPr>
              <p:cNvPr id="34" name="TextBox 33"/>
              <p:cNvSpPr txBox="1">
                <a:spLocks noRot="1" noChangeAspect="1" noMove="1" noResize="1" noEditPoints="1" noAdjustHandles="1" noChangeArrowheads="1" noChangeShapeType="1" noTextEdit="1"/>
              </p:cNvSpPr>
              <p:nvPr/>
            </p:nvSpPr>
            <p:spPr bwMode="auto">
              <a:xfrm>
                <a:off x="1475073" y="5479972"/>
                <a:ext cx="3071331" cy="629584"/>
              </a:xfrm>
              <a:prstGeom prst="rect">
                <a:avLst/>
              </a:prstGeom>
              <a:blipFill rotWithShape="1">
                <a:blip r:embed="rId10"/>
                <a:stretch>
                  <a:fillRect/>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p:sp>
        <p:nvSpPr>
          <p:cNvPr id="35" name="TextBox 34"/>
          <p:cNvSpPr txBox="1"/>
          <p:nvPr/>
        </p:nvSpPr>
        <p:spPr bwMode="auto">
          <a:xfrm>
            <a:off x="4556125" y="5502383"/>
            <a:ext cx="3026832" cy="584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1600" dirty="0" smtClean="0">
                <a:solidFill>
                  <a:schemeClr val="bg2"/>
                </a:solidFill>
                <a:latin typeface="Georgia" panose="02040502050405020303" pitchFamily="18" charset="0"/>
              </a:rPr>
              <a:t>&gt;1.2, </a:t>
            </a:r>
            <a:r>
              <a:rPr kumimoji="1" lang="en-US" sz="1600" dirty="0" smtClean="0">
                <a:solidFill>
                  <a:schemeClr val="bg2"/>
                </a:solidFill>
                <a:latin typeface="Arial" panose="020B0604020202020204" pitchFamily="34" charset="0"/>
                <a:cs typeface="Arial" panose="020B0604020202020204" pitchFamily="34" charset="0"/>
              </a:rPr>
              <a:t>Type 1a Irregularity exists</a:t>
            </a:r>
          </a:p>
          <a:p>
            <a:pPr algn="r"/>
            <a:r>
              <a:rPr kumimoji="1" lang="en-US" sz="1600" dirty="0" smtClean="0">
                <a:solidFill>
                  <a:schemeClr val="bg2"/>
                </a:solidFill>
                <a:latin typeface="Georgia" panose="02040502050405020303" pitchFamily="18" charset="0"/>
              </a:rPr>
              <a:t>&gt;1.4, </a:t>
            </a:r>
            <a:r>
              <a:rPr kumimoji="1" lang="en-US" sz="1600" dirty="0" smtClean="0">
                <a:solidFill>
                  <a:schemeClr val="bg2"/>
                </a:solidFill>
                <a:latin typeface="Arial" panose="020B0604020202020204" pitchFamily="34" charset="0"/>
                <a:cs typeface="Arial" panose="020B0604020202020204" pitchFamily="34" charset="0"/>
              </a:rPr>
              <a:t>Type 1b Irregularity exists</a:t>
            </a:r>
            <a:endParaRPr kumimoji="1" lang="en-US" sz="1600" dirty="0">
              <a:solidFill>
                <a:schemeClr val="bg2"/>
              </a:solidFill>
              <a:latin typeface="Arial" panose="020B0604020202020204" pitchFamily="34" charset="0"/>
              <a:cs typeface="Arial" panose="020B0604020202020204" pitchFamily="34" charset="0"/>
            </a:endParaRPr>
          </a:p>
        </p:txBody>
      </p:sp>
      <p:sp>
        <p:nvSpPr>
          <p:cNvPr id="38" name="TextBox 37"/>
          <p:cNvSpPr txBox="1"/>
          <p:nvPr/>
        </p:nvSpPr>
        <p:spPr bwMode="auto">
          <a:xfrm>
            <a:off x="458788" y="1327150"/>
            <a:ext cx="457535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r>
              <a:rPr kumimoji="1" lang="en-US" sz="2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1a: Torsional</a:t>
            </a:r>
            <a:r>
              <a:rPr kumimoji="1" lang="en-US" sz="2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 </a:t>
            </a:r>
            <a:r>
              <a:rPr kumimoji="1" lang="en-US" sz="2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&amp; 1b: Extreme Torsional</a:t>
            </a:r>
            <a:endParaRPr kumimoji="1" lang="en-US" sz="2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330928578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Horizontal Irregularity 2</a:t>
            </a:r>
            <a:endParaRPr lang="en-US" dirty="0"/>
          </a:p>
        </p:txBody>
      </p:sp>
      <p:sp>
        <p:nvSpPr>
          <p:cNvPr id="3" name="Content Placeholder 2"/>
          <p:cNvSpPr>
            <a:spLocks noGrp="1"/>
          </p:cNvSpPr>
          <p:nvPr>
            <p:ph idx="1"/>
          </p:nvPr>
        </p:nvSpPr>
        <p:spPr>
          <a:xfrm>
            <a:off x="458788" y="1327150"/>
            <a:ext cx="3976687" cy="4843463"/>
          </a:xfrm>
        </p:spPr>
        <p:txBody>
          <a:bodyPr lIns="0" tIns="0" rIns="0" bIns="0"/>
          <a:lstStyle/>
          <a:p>
            <a:pPr marL="0" indent="0">
              <a:buNone/>
            </a:pPr>
            <a:endParaRPr lang="en-US" dirty="0"/>
          </a:p>
          <a:p>
            <a:pPr marL="0" indent="0">
              <a:buNone/>
            </a:pPr>
            <a:endParaRPr lang="en-US" sz="2000" b="1" dirty="0" smtClean="0">
              <a:solidFill>
                <a:schemeClr val="bg2"/>
              </a:solidFill>
            </a:endParaRPr>
          </a:p>
          <a:p>
            <a:pPr marL="0" indent="0">
              <a:buNone/>
            </a:pPr>
            <a:r>
              <a:rPr lang="en-US" sz="2000" b="1" dirty="0" smtClean="0">
                <a:solidFill>
                  <a:schemeClr val="bg2"/>
                </a:solidFill>
              </a:rPr>
              <a:t>Reentrant Corners Irregularity considered to exist where:</a:t>
            </a:r>
            <a:endParaRPr lang="en-US" sz="2000" b="1" dirty="0">
              <a:solidFill>
                <a:schemeClr val="bg2"/>
              </a:solidFill>
            </a:endParaRPr>
          </a:p>
          <a:p>
            <a:pPr marL="0" indent="0">
              <a:buNone/>
            </a:pPr>
            <a:endParaRPr lang="en-US" sz="2000" dirty="0" smtClean="0"/>
          </a:p>
          <a:p>
            <a:pPr marL="0" indent="0">
              <a:buNone/>
            </a:pPr>
            <a:endParaRPr lang="en-US" sz="2000" dirty="0"/>
          </a:p>
          <a:p>
            <a:pPr marL="0" indent="0">
              <a:buNone/>
            </a:pPr>
            <a:endParaRPr lang="en-US" sz="2000" dirty="0" smtClean="0"/>
          </a:p>
          <a:p>
            <a:pPr marL="0" indent="0">
              <a:buNone/>
            </a:pPr>
            <a:r>
              <a:rPr lang="en-US" sz="2000" dirty="0" smtClean="0"/>
              <a:t>	</a:t>
            </a:r>
            <a:r>
              <a:rPr lang="en-US" sz="2000" dirty="0" smtClean="0">
                <a:solidFill>
                  <a:schemeClr val="bg2"/>
                </a:solidFill>
              </a:rPr>
              <a:t>and</a:t>
            </a:r>
            <a:endParaRPr lang="en-US" sz="2000" dirty="0">
              <a:solidFill>
                <a:schemeClr val="bg2"/>
              </a:solidFill>
            </a:endParaRPr>
          </a:p>
        </p:txBody>
      </p:sp>
      <p:grpSp>
        <p:nvGrpSpPr>
          <p:cNvPr id="4" name="Group 6"/>
          <p:cNvGrpSpPr>
            <a:grpSpLocks/>
          </p:cNvGrpSpPr>
          <p:nvPr>
            <p:custDataLst>
              <p:tags r:id="rId2"/>
            </p:custDataLst>
          </p:nvPr>
        </p:nvGrpSpPr>
        <p:grpSpPr bwMode="auto">
          <a:xfrm>
            <a:off x="4791075" y="2124075"/>
            <a:ext cx="3748088" cy="3625850"/>
            <a:chOff x="2261" y="1030"/>
            <a:chExt cx="2361" cy="2284"/>
          </a:xfrm>
        </p:grpSpPr>
        <p:grpSp>
          <p:nvGrpSpPr>
            <p:cNvPr id="5" name="Group 7"/>
            <p:cNvGrpSpPr>
              <a:grpSpLocks/>
            </p:cNvGrpSpPr>
            <p:nvPr/>
          </p:nvGrpSpPr>
          <p:grpSpPr bwMode="auto">
            <a:xfrm>
              <a:off x="2708" y="1068"/>
              <a:ext cx="1913" cy="1871"/>
              <a:chOff x="912" y="1536"/>
              <a:chExt cx="2544" cy="1728"/>
            </a:xfrm>
          </p:grpSpPr>
          <p:sp>
            <p:nvSpPr>
              <p:cNvPr id="24" name="Rectangle 8"/>
              <p:cNvSpPr>
                <a:spLocks noChangeArrowheads="1"/>
              </p:cNvSpPr>
              <p:nvPr/>
            </p:nvSpPr>
            <p:spPr bwMode="auto">
              <a:xfrm>
                <a:off x="912" y="1536"/>
                <a:ext cx="2544" cy="864"/>
              </a:xfrm>
              <a:prstGeom prst="rect">
                <a:avLst/>
              </a:prstGeom>
              <a:solidFill>
                <a:schemeClr val="accent6">
                  <a:lumMod val="40000"/>
                  <a:lumOff val="60000"/>
                </a:schemeClr>
              </a:solidFill>
              <a:ln w="12700">
                <a:noFill/>
                <a:miter lim="800000"/>
                <a:headEnd/>
                <a:tailEnd/>
              </a:ln>
            </p:spPr>
            <p:txBody>
              <a:bodyPr wrap="none" anchor="ctr"/>
              <a:lstStyle>
                <a:lvl1pPr eaLnBrk="0" hangingPunct="0">
                  <a:defRPr sz="1600">
                    <a:solidFill>
                      <a:srgbClr val="4D4D4D"/>
                    </a:solidFill>
                    <a:latin typeface="Trebuchet MS" pitchFamily="34" charset="0"/>
                    <a:cs typeface="Arial" charset="0"/>
                  </a:defRPr>
                </a:lvl1pPr>
                <a:lvl2pPr marL="742950" indent="-285750" eaLnBrk="0" hangingPunct="0">
                  <a:defRPr sz="1600">
                    <a:solidFill>
                      <a:srgbClr val="4D4D4D"/>
                    </a:solidFill>
                    <a:latin typeface="Trebuchet MS" pitchFamily="34" charset="0"/>
                    <a:cs typeface="Arial" charset="0"/>
                  </a:defRPr>
                </a:lvl2pPr>
                <a:lvl3pPr marL="1143000" indent="-228600" eaLnBrk="0" hangingPunct="0">
                  <a:defRPr sz="1600">
                    <a:solidFill>
                      <a:srgbClr val="4D4D4D"/>
                    </a:solidFill>
                    <a:latin typeface="Trebuchet MS" pitchFamily="34" charset="0"/>
                    <a:cs typeface="Arial" charset="0"/>
                  </a:defRPr>
                </a:lvl3pPr>
                <a:lvl4pPr marL="1600200" indent="-228600" eaLnBrk="0" hangingPunct="0">
                  <a:defRPr sz="1600">
                    <a:solidFill>
                      <a:srgbClr val="4D4D4D"/>
                    </a:solidFill>
                    <a:latin typeface="Trebuchet MS" pitchFamily="34" charset="0"/>
                    <a:cs typeface="Arial" charset="0"/>
                  </a:defRPr>
                </a:lvl4pPr>
                <a:lvl5pPr marL="2057400" indent="-228600" eaLnBrk="0" hangingPunct="0">
                  <a:defRPr sz="1600">
                    <a:solidFill>
                      <a:srgbClr val="4D4D4D"/>
                    </a:solidFill>
                    <a:latin typeface="Trebuchet MS" pitchFamily="34" charset="0"/>
                    <a:cs typeface="Arial" charset="0"/>
                  </a:defRPr>
                </a:lvl5pPr>
                <a:lvl6pPr marL="2514600" indent="-228600" eaLnBrk="0" fontAlgn="base" hangingPunct="0">
                  <a:spcBef>
                    <a:spcPct val="0"/>
                  </a:spcBef>
                  <a:spcAft>
                    <a:spcPct val="0"/>
                  </a:spcAft>
                  <a:defRPr sz="1600">
                    <a:solidFill>
                      <a:srgbClr val="4D4D4D"/>
                    </a:solidFill>
                    <a:latin typeface="Trebuchet MS" pitchFamily="34" charset="0"/>
                    <a:cs typeface="Arial" charset="0"/>
                  </a:defRPr>
                </a:lvl6pPr>
                <a:lvl7pPr marL="2971800" indent="-228600" eaLnBrk="0" fontAlgn="base" hangingPunct="0">
                  <a:spcBef>
                    <a:spcPct val="0"/>
                  </a:spcBef>
                  <a:spcAft>
                    <a:spcPct val="0"/>
                  </a:spcAft>
                  <a:defRPr sz="1600">
                    <a:solidFill>
                      <a:srgbClr val="4D4D4D"/>
                    </a:solidFill>
                    <a:latin typeface="Trebuchet MS" pitchFamily="34" charset="0"/>
                    <a:cs typeface="Arial" charset="0"/>
                  </a:defRPr>
                </a:lvl7pPr>
                <a:lvl8pPr marL="3429000" indent="-228600" eaLnBrk="0" fontAlgn="base" hangingPunct="0">
                  <a:spcBef>
                    <a:spcPct val="0"/>
                  </a:spcBef>
                  <a:spcAft>
                    <a:spcPct val="0"/>
                  </a:spcAft>
                  <a:defRPr sz="1600">
                    <a:solidFill>
                      <a:srgbClr val="4D4D4D"/>
                    </a:solidFill>
                    <a:latin typeface="Trebuchet MS" pitchFamily="34" charset="0"/>
                    <a:cs typeface="Arial" charset="0"/>
                  </a:defRPr>
                </a:lvl8pPr>
                <a:lvl9pPr marL="3886200" indent="-228600" eaLnBrk="0" fontAlgn="base" hangingPunct="0">
                  <a:spcBef>
                    <a:spcPct val="0"/>
                  </a:spcBef>
                  <a:spcAft>
                    <a:spcPct val="0"/>
                  </a:spcAft>
                  <a:defRPr sz="1600">
                    <a:solidFill>
                      <a:srgbClr val="4D4D4D"/>
                    </a:solidFill>
                    <a:latin typeface="Trebuchet MS" pitchFamily="34" charset="0"/>
                    <a:cs typeface="Arial" charset="0"/>
                  </a:defRPr>
                </a:lvl9pPr>
              </a:lstStyle>
              <a:p>
                <a:pPr algn="r" eaLnBrk="1" hangingPunct="1">
                  <a:spcBef>
                    <a:spcPct val="20000"/>
                  </a:spcBef>
                </a:pPr>
                <a:endParaRPr lang="en-US" altLang="en-US"/>
              </a:p>
            </p:txBody>
          </p:sp>
          <p:sp>
            <p:nvSpPr>
              <p:cNvPr id="25" name="Rectangle 9"/>
              <p:cNvSpPr>
                <a:spLocks noChangeArrowheads="1"/>
              </p:cNvSpPr>
              <p:nvPr/>
            </p:nvSpPr>
            <p:spPr bwMode="auto">
              <a:xfrm>
                <a:off x="2448" y="2400"/>
                <a:ext cx="1008" cy="864"/>
              </a:xfrm>
              <a:prstGeom prst="rect">
                <a:avLst/>
              </a:prstGeom>
              <a:solidFill>
                <a:schemeClr val="accent6">
                  <a:lumMod val="40000"/>
                  <a:lumOff val="6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600">
                    <a:solidFill>
                      <a:srgbClr val="4D4D4D"/>
                    </a:solidFill>
                    <a:latin typeface="Trebuchet MS" pitchFamily="34" charset="0"/>
                    <a:cs typeface="Arial" charset="0"/>
                  </a:defRPr>
                </a:lvl1pPr>
                <a:lvl2pPr marL="742950" indent="-285750" eaLnBrk="0" hangingPunct="0">
                  <a:defRPr sz="1600">
                    <a:solidFill>
                      <a:srgbClr val="4D4D4D"/>
                    </a:solidFill>
                    <a:latin typeface="Trebuchet MS" pitchFamily="34" charset="0"/>
                    <a:cs typeface="Arial" charset="0"/>
                  </a:defRPr>
                </a:lvl2pPr>
                <a:lvl3pPr marL="1143000" indent="-228600" eaLnBrk="0" hangingPunct="0">
                  <a:defRPr sz="1600">
                    <a:solidFill>
                      <a:srgbClr val="4D4D4D"/>
                    </a:solidFill>
                    <a:latin typeface="Trebuchet MS" pitchFamily="34" charset="0"/>
                    <a:cs typeface="Arial" charset="0"/>
                  </a:defRPr>
                </a:lvl3pPr>
                <a:lvl4pPr marL="1600200" indent="-228600" eaLnBrk="0" hangingPunct="0">
                  <a:defRPr sz="1600">
                    <a:solidFill>
                      <a:srgbClr val="4D4D4D"/>
                    </a:solidFill>
                    <a:latin typeface="Trebuchet MS" pitchFamily="34" charset="0"/>
                    <a:cs typeface="Arial" charset="0"/>
                  </a:defRPr>
                </a:lvl4pPr>
                <a:lvl5pPr marL="2057400" indent="-228600" eaLnBrk="0" hangingPunct="0">
                  <a:defRPr sz="1600">
                    <a:solidFill>
                      <a:srgbClr val="4D4D4D"/>
                    </a:solidFill>
                    <a:latin typeface="Trebuchet MS" pitchFamily="34" charset="0"/>
                    <a:cs typeface="Arial" charset="0"/>
                  </a:defRPr>
                </a:lvl5pPr>
                <a:lvl6pPr marL="2514600" indent="-228600" eaLnBrk="0" fontAlgn="base" hangingPunct="0">
                  <a:spcBef>
                    <a:spcPct val="0"/>
                  </a:spcBef>
                  <a:spcAft>
                    <a:spcPct val="0"/>
                  </a:spcAft>
                  <a:defRPr sz="1600">
                    <a:solidFill>
                      <a:srgbClr val="4D4D4D"/>
                    </a:solidFill>
                    <a:latin typeface="Trebuchet MS" pitchFamily="34" charset="0"/>
                    <a:cs typeface="Arial" charset="0"/>
                  </a:defRPr>
                </a:lvl6pPr>
                <a:lvl7pPr marL="2971800" indent="-228600" eaLnBrk="0" fontAlgn="base" hangingPunct="0">
                  <a:spcBef>
                    <a:spcPct val="0"/>
                  </a:spcBef>
                  <a:spcAft>
                    <a:spcPct val="0"/>
                  </a:spcAft>
                  <a:defRPr sz="1600">
                    <a:solidFill>
                      <a:srgbClr val="4D4D4D"/>
                    </a:solidFill>
                    <a:latin typeface="Trebuchet MS" pitchFamily="34" charset="0"/>
                    <a:cs typeface="Arial" charset="0"/>
                  </a:defRPr>
                </a:lvl7pPr>
                <a:lvl8pPr marL="3429000" indent="-228600" eaLnBrk="0" fontAlgn="base" hangingPunct="0">
                  <a:spcBef>
                    <a:spcPct val="0"/>
                  </a:spcBef>
                  <a:spcAft>
                    <a:spcPct val="0"/>
                  </a:spcAft>
                  <a:defRPr sz="1600">
                    <a:solidFill>
                      <a:srgbClr val="4D4D4D"/>
                    </a:solidFill>
                    <a:latin typeface="Trebuchet MS" pitchFamily="34" charset="0"/>
                    <a:cs typeface="Arial" charset="0"/>
                  </a:defRPr>
                </a:lvl8pPr>
                <a:lvl9pPr marL="3886200" indent="-228600" eaLnBrk="0" fontAlgn="base" hangingPunct="0">
                  <a:spcBef>
                    <a:spcPct val="0"/>
                  </a:spcBef>
                  <a:spcAft>
                    <a:spcPct val="0"/>
                  </a:spcAft>
                  <a:defRPr sz="1600">
                    <a:solidFill>
                      <a:srgbClr val="4D4D4D"/>
                    </a:solidFill>
                    <a:latin typeface="Trebuchet MS" pitchFamily="34" charset="0"/>
                    <a:cs typeface="Arial" charset="0"/>
                  </a:defRPr>
                </a:lvl9pPr>
              </a:lstStyle>
              <a:p>
                <a:pPr algn="r" eaLnBrk="1" hangingPunct="1">
                  <a:spcBef>
                    <a:spcPct val="20000"/>
                  </a:spcBef>
                </a:pPr>
                <a:endParaRPr lang="en-US" altLang="en-US"/>
              </a:p>
            </p:txBody>
          </p:sp>
        </p:grpSp>
        <p:sp>
          <p:nvSpPr>
            <p:cNvPr id="6" name="Text Box 10"/>
            <p:cNvSpPr txBox="1">
              <a:spLocks noChangeArrowheads="1"/>
            </p:cNvSpPr>
            <p:nvPr/>
          </p:nvSpPr>
          <p:spPr bwMode="auto">
            <a:xfrm>
              <a:off x="3120" y="1242"/>
              <a:ext cx="1197" cy="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600">
                  <a:solidFill>
                    <a:srgbClr val="4D4D4D"/>
                  </a:solidFill>
                  <a:latin typeface="Trebuchet MS" pitchFamily="34" charset="0"/>
                  <a:cs typeface="Arial" charset="0"/>
                </a:defRPr>
              </a:lvl1pPr>
              <a:lvl2pPr marL="742950" indent="-285750" eaLnBrk="0" hangingPunct="0">
                <a:defRPr sz="1600">
                  <a:solidFill>
                    <a:srgbClr val="4D4D4D"/>
                  </a:solidFill>
                  <a:latin typeface="Trebuchet MS" pitchFamily="34" charset="0"/>
                  <a:cs typeface="Arial" charset="0"/>
                </a:defRPr>
              </a:lvl2pPr>
              <a:lvl3pPr marL="1143000" indent="-228600" eaLnBrk="0" hangingPunct="0">
                <a:defRPr sz="1600">
                  <a:solidFill>
                    <a:srgbClr val="4D4D4D"/>
                  </a:solidFill>
                  <a:latin typeface="Trebuchet MS" pitchFamily="34" charset="0"/>
                  <a:cs typeface="Arial" charset="0"/>
                </a:defRPr>
              </a:lvl3pPr>
              <a:lvl4pPr marL="1600200" indent="-228600" eaLnBrk="0" hangingPunct="0">
                <a:defRPr sz="1600">
                  <a:solidFill>
                    <a:srgbClr val="4D4D4D"/>
                  </a:solidFill>
                  <a:latin typeface="Trebuchet MS" pitchFamily="34" charset="0"/>
                  <a:cs typeface="Arial" charset="0"/>
                </a:defRPr>
              </a:lvl4pPr>
              <a:lvl5pPr marL="2057400" indent="-228600" eaLnBrk="0" hangingPunct="0">
                <a:defRPr sz="1600">
                  <a:solidFill>
                    <a:srgbClr val="4D4D4D"/>
                  </a:solidFill>
                  <a:latin typeface="Trebuchet MS" pitchFamily="34" charset="0"/>
                  <a:cs typeface="Arial" charset="0"/>
                </a:defRPr>
              </a:lvl5pPr>
              <a:lvl6pPr marL="2514600" indent="-228600" eaLnBrk="0" fontAlgn="base" hangingPunct="0">
                <a:spcBef>
                  <a:spcPct val="0"/>
                </a:spcBef>
                <a:spcAft>
                  <a:spcPct val="0"/>
                </a:spcAft>
                <a:defRPr sz="1600">
                  <a:solidFill>
                    <a:srgbClr val="4D4D4D"/>
                  </a:solidFill>
                  <a:latin typeface="Trebuchet MS" pitchFamily="34" charset="0"/>
                  <a:cs typeface="Arial" charset="0"/>
                </a:defRPr>
              </a:lvl6pPr>
              <a:lvl7pPr marL="2971800" indent="-228600" eaLnBrk="0" fontAlgn="base" hangingPunct="0">
                <a:spcBef>
                  <a:spcPct val="0"/>
                </a:spcBef>
                <a:spcAft>
                  <a:spcPct val="0"/>
                </a:spcAft>
                <a:defRPr sz="1600">
                  <a:solidFill>
                    <a:srgbClr val="4D4D4D"/>
                  </a:solidFill>
                  <a:latin typeface="Trebuchet MS" pitchFamily="34" charset="0"/>
                  <a:cs typeface="Arial" charset="0"/>
                </a:defRPr>
              </a:lvl7pPr>
              <a:lvl8pPr marL="3429000" indent="-228600" eaLnBrk="0" fontAlgn="base" hangingPunct="0">
                <a:spcBef>
                  <a:spcPct val="0"/>
                </a:spcBef>
                <a:spcAft>
                  <a:spcPct val="0"/>
                </a:spcAft>
                <a:defRPr sz="1600">
                  <a:solidFill>
                    <a:srgbClr val="4D4D4D"/>
                  </a:solidFill>
                  <a:latin typeface="Trebuchet MS" pitchFamily="34" charset="0"/>
                  <a:cs typeface="Arial" charset="0"/>
                </a:defRPr>
              </a:lvl8pPr>
              <a:lvl9pPr marL="3886200" indent="-228600" eaLnBrk="0" fontAlgn="base" hangingPunct="0">
                <a:spcBef>
                  <a:spcPct val="0"/>
                </a:spcBef>
                <a:spcAft>
                  <a:spcPct val="0"/>
                </a:spcAft>
                <a:defRPr sz="1600">
                  <a:solidFill>
                    <a:srgbClr val="4D4D4D"/>
                  </a:solidFill>
                  <a:latin typeface="Trebuchet MS" pitchFamily="34" charset="0"/>
                  <a:cs typeface="Arial" charset="0"/>
                </a:defRPr>
              </a:lvl9pPr>
            </a:lstStyle>
            <a:p>
              <a:pPr>
                <a:spcBef>
                  <a:spcPct val="50000"/>
                </a:spcBef>
              </a:pPr>
              <a:r>
                <a:rPr lang="en-US" altLang="en-US" sz="2000" dirty="0">
                  <a:solidFill>
                    <a:schemeClr val="tx1"/>
                  </a:solidFill>
                  <a:latin typeface="Georgia" panose="02040502050405020303" pitchFamily="18" charset="0"/>
                </a:rPr>
                <a:t>Re-entrant corner</a:t>
              </a:r>
            </a:p>
          </p:txBody>
        </p:sp>
        <p:sp>
          <p:nvSpPr>
            <p:cNvPr id="7" name="Line 11"/>
            <p:cNvSpPr>
              <a:spLocks noChangeShapeType="1"/>
            </p:cNvSpPr>
            <p:nvPr/>
          </p:nvSpPr>
          <p:spPr bwMode="auto">
            <a:xfrm>
              <a:off x="3725" y="1662"/>
              <a:ext cx="147" cy="333"/>
            </a:xfrm>
            <a:prstGeom prst="line">
              <a:avLst/>
            </a:prstGeom>
            <a:noFill/>
            <a:ln w="28575">
              <a:solidFill>
                <a:schemeClr val="tx1"/>
              </a:solidFill>
              <a:round/>
              <a:headEnd/>
              <a:tailEnd type="triangle" w="lg" len="lg"/>
            </a:ln>
            <a:extLst>
              <a:ext uri="{909E8E84-426E-40DD-AFC4-6F175D3DCCD1}">
                <a14:hiddenFill xmlns:a14="http://schemas.microsoft.com/office/drawing/2010/main">
                  <a:noFill/>
                </a14:hiddenFill>
              </a:ext>
            </a:extLst>
          </p:spPr>
          <p:txBody>
            <a:bodyPr wrap="none"/>
            <a:lstStyle/>
            <a:p>
              <a:endParaRPr lang="en-US"/>
            </a:p>
          </p:txBody>
        </p:sp>
        <p:sp>
          <p:nvSpPr>
            <p:cNvPr id="8" name="Line 12"/>
            <p:cNvSpPr>
              <a:spLocks noChangeShapeType="1"/>
            </p:cNvSpPr>
            <p:nvPr/>
          </p:nvSpPr>
          <p:spPr bwMode="auto">
            <a:xfrm>
              <a:off x="2484" y="1066"/>
              <a:ext cx="0" cy="186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a:p>
          </p:txBody>
        </p:sp>
        <p:sp>
          <p:nvSpPr>
            <p:cNvPr id="9" name="Line 13"/>
            <p:cNvSpPr>
              <a:spLocks noChangeShapeType="1"/>
            </p:cNvSpPr>
            <p:nvPr/>
          </p:nvSpPr>
          <p:spPr bwMode="auto">
            <a:xfrm flipV="1">
              <a:off x="2437" y="1030"/>
              <a:ext cx="91" cy="69"/>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a:p>
          </p:txBody>
        </p:sp>
        <p:sp>
          <p:nvSpPr>
            <p:cNvPr id="10" name="Line 14"/>
            <p:cNvSpPr>
              <a:spLocks noChangeShapeType="1"/>
            </p:cNvSpPr>
            <p:nvPr/>
          </p:nvSpPr>
          <p:spPr bwMode="auto">
            <a:xfrm flipV="1">
              <a:off x="2444" y="2888"/>
              <a:ext cx="91" cy="69"/>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a:p>
          </p:txBody>
        </p:sp>
        <p:sp>
          <p:nvSpPr>
            <p:cNvPr id="11" name="Line 15"/>
            <p:cNvSpPr>
              <a:spLocks noChangeShapeType="1"/>
            </p:cNvSpPr>
            <p:nvPr/>
          </p:nvSpPr>
          <p:spPr bwMode="auto">
            <a:xfrm>
              <a:off x="2706" y="3262"/>
              <a:ext cx="19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a:p>
          </p:txBody>
        </p:sp>
        <p:sp>
          <p:nvSpPr>
            <p:cNvPr id="12" name="Line 16"/>
            <p:cNvSpPr>
              <a:spLocks noChangeShapeType="1"/>
            </p:cNvSpPr>
            <p:nvPr/>
          </p:nvSpPr>
          <p:spPr bwMode="auto">
            <a:xfrm flipV="1">
              <a:off x="2692" y="3201"/>
              <a:ext cx="33" cy="11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a:p>
          </p:txBody>
        </p:sp>
        <p:sp>
          <p:nvSpPr>
            <p:cNvPr id="13" name="Line 17"/>
            <p:cNvSpPr>
              <a:spLocks noChangeShapeType="1"/>
            </p:cNvSpPr>
            <p:nvPr/>
          </p:nvSpPr>
          <p:spPr bwMode="auto">
            <a:xfrm flipV="1">
              <a:off x="4589" y="3202"/>
              <a:ext cx="33" cy="11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a:p>
          </p:txBody>
        </p:sp>
        <p:sp>
          <p:nvSpPr>
            <p:cNvPr id="14" name="Line 18"/>
            <p:cNvSpPr>
              <a:spLocks noChangeShapeType="1"/>
            </p:cNvSpPr>
            <p:nvPr/>
          </p:nvSpPr>
          <p:spPr bwMode="auto">
            <a:xfrm>
              <a:off x="2719" y="3023"/>
              <a:ext cx="112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a:p>
          </p:txBody>
        </p:sp>
        <p:sp>
          <p:nvSpPr>
            <p:cNvPr id="15" name="Line 19"/>
            <p:cNvSpPr>
              <a:spLocks noChangeShapeType="1"/>
            </p:cNvSpPr>
            <p:nvPr/>
          </p:nvSpPr>
          <p:spPr bwMode="auto">
            <a:xfrm flipV="1">
              <a:off x="2706" y="2963"/>
              <a:ext cx="34" cy="11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a:p>
          </p:txBody>
        </p:sp>
        <p:sp>
          <p:nvSpPr>
            <p:cNvPr id="16" name="Line 20"/>
            <p:cNvSpPr>
              <a:spLocks noChangeShapeType="1"/>
            </p:cNvSpPr>
            <p:nvPr/>
          </p:nvSpPr>
          <p:spPr bwMode="auto">
            <a:xfrm flipV="1">
              <a:off x="3828" y="2964"/>
              <a:ext cx="33" cy="11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a:p>
          </p:txBody>
        </p:sp>
        <p:sp>
          <p:nvSpPr>
            <p:cNvPr id="17" name="Line 21"/>
            <p:cNvSpPr>
              <a:spLocks noChangeShapeType="1"/>
            </p:cNvSpPr>
            <p:nvPr/>
          </p:nvSpPr>
          <p:spPr bwMode="auto">
            <a:xfrm>
              <a:off x="2632" y="2005"/>
              <a:ext cx="0" cy="91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a:p>
          </p:txBody>
        </p:sp>
        <p:sp>
          <p:nvSpPr>
            <p:cNvPr id="18" name="Line 22"/>
            <p:cNvSpPr>
              <a:spLocks noChangeShapeType="1"/>
            </p:cNvSpPr>
            <p:nvPr/>
          </p:nvSpPr>
          <p:spPr bwMode="auto">
            <a:xfrm flipV="1">
              <a:off x="2580" y="1971"/>
              <a:ext cx="91" cy="7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a:p>
          </p:txBody>
        </p:sp>
        <p:sp>
          <p:nvSpPr>
            <p:cNvPr id="19" name="Line 23"/>
            <p:cNvSpPr>
              <a:spLocks noChangeShapeType="1"/>
            </p:cNvSpPr>
            <p:nvPr/>
          </p:nvSpPr>
          <p:spPr bwMode="auto">
            <a:xfrm flipV="1">
              <a:off x="2587" y="2879"/>
              <a:ext cx="91" cy="7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a:p>
          </p:txBody>
        </p:sp>
        <p:sp>
          <p:nvSpPr>
            <p:cNvPr id="20" name="Text Box 24"/>
            <p:cNvSpPr txBox="1">
              <a:spLocks noChangeArrowheads="1"/>
            </p:cNvSpPr>
            <p:nvPr/>
          </p:nvSpPr>
          <p:spPr bwMode="auto">
            <a:xfrm>
              <a:off x="2261" y="1854"/>
              <a:ext cx="260"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600">
                  <a:solidFill>
                    <a:srgbClr val="4D4D4D"/>
                  </a:solidFill>
                  <a:latin typeface="Trebuchet MS" pitchFamily="34" charset="0"/>
                  <a:cs typeface="Arial" charset="0"/>
                </a:defRPr>
              </a:lvl1pPr>
              <a:lvl2pPr marL="742950" indent="-285750" eaLnBrk="0" hangingPunct="0">
                <a:defRPr sz="1600">
                  <a:solidFill>
                    <a:srgbClr val="4D4D4D"/>
                  </a:solidFill>
                  <a:latin typeface="Trebuchet MS" pitchFamily="34" charset="0"/>
                  <a:cs typeface="Arial" charset="0"/>
                </a:defRPr>
              </a:lvl2pPr>
              <a:lvl3pPr marL="1143000" indent="-228600" eaLnBrk="0" hangingPunct="0">
                <a:defRPr sz="1600">
                  <a:solidFill>
                    <a:srgbClr val="4D4D4D"/>
                  </a:solidFill>
                  <a:latin typeface="Trebuchet MS" pitchFamily="34" charset="0"/>
                  <a:cs typeface="Arial" charset="0"/>
                </a:defRPr>
              </a:lvl3pPr>
              <a:lvl4pPr marL="1600200" indent="-228600" eaLnBrk="0" hangingPunct="0">
                <a:defRPr sz="1600">
                  <a:solidFill>
                    <a:srgbClr val="4D4D4D"/>
                  </a:solidFill>
                  <a:latin typeface="Trebuchet MS" pitchFamily="34" charset="0"/>
                  <a:cs typeface="Arial" charset="0"/>
                </a:defRPr>
              </a:lvl4pPr>
              <a:lvl5pPr marL="2057400" indent="-228600" eaLnBrk="0" hangingPunct="0">
                <a:defRPr sz="1600">
                  <a:solidFill>
                    <a:srgbClr val="4D4D4D"/>
                  </a:solidFill>
                  <a:latin typeface="Trebuchet MS" pitchFamily="34" charset="0"/>
                  <a:cs typeface="Arial" charset="0"/>
                </a:defRPr>
              </a:lvl5pPr>
              <a:lvl6pPr marL="2514600" indent="-228600" eaLnBrk="0" fontAlgn="base" hangingPunct="0">
                <a:spcBef>
                  <a:spcPct val="0"/>
                </a:spcBef>
                <a:spcAft>
                  <a:spcPct val="0"/>
                </a:spcAft>
                <a:defRPr sz="1600">
                  <a:solidFill>
                    <a:srgbClr val="4D4D4D"/>
                  </a:solidFill>
                  <a:latin typeface="Trebuchet MS" pitchFamily="34" charset="0"/>
                  <a:cs typeface="Arial" charset="0"/>
                </a:defRPr>
              </a:lvl6pPr>
              <a:lvl7pPr marL="2971800" indent="-228600" eaLnBrk="0" fontAlgn="base" hangingPunct="0">
                <a:spcBef>
                  <a:spcPct val="0"/>
                </a:spcBef>
                <a:spcAft>
                  <a:spcPct val="0"/>
                </a:spcAft>
                <a:defRPr sz="1600">
                  <a:solidFill>
                    <a:srgbClr val="4D4D4D"/>
                  </a:solidFill>
                  <a:latin typeface="Trebuchet MS" pitchFamily="34" charset="0"/>
                  <a:cs typeface="Arial" charset="0"/>
                </a:defRPr>
              </a:lvl7pPr>
              <a:lvl8pPr marL="3429000" indent="-228600" eaLnBrk="0" fontAlgn="base" hangingPunct="0">
                <a:spcBef>
                  <a:spcPct val="0"/>
                </a:spcBef>
                <a:spcAft>
                  <a:spcPct val="0"/>
                </a:spcAft>
                <a:defRPr sz="1600">
                  <a:solidFill>
                    <a:srgbClr val="4D4D4D"/>
                  </a:solidFill>
                  <a:latin typeface="Trebuchet MS" pitchFamily="34" charset="0"/>
                  <a:cs typeface="Arial" charset="0"/>
                </a:defRPr>
              </a:lvl8pPr>
              <a:lvl9pPr marL="3886200" indent="-228600" eaLnBrk="0" fontAlgn="base" hangingPunct="0">
                <a:spcBef>
                  <a:spcPct val="0"/>
                </a:spcBef>
                <a:spcAft>
                  <a:spcPct val="0"/>
                </a:spcAft>
                <a:defRPr sz="1600">
                  <a:solidFill>
                    <a:srgbClr val="4D4D4D"/>
                  </a:solidFill>
                  <a:latin typeface="Trebuchet MS" pitchFamily="34" charset="0"/>
                  <a:cs typeface="Arial" charset="0"/>
                </a:defRPr>
              </a:lvl9pPr>
            </a:lstStyle>
            <a:p>
              <a:pPr>
                <a:spcBef>
                  <a:spcPct val="50000"/>
                </a:spcBef>
              </a:pPr>
              <a:r>
                <a:rPr lang="en-US" altLang="en-US" sz="2400" i="1" dirty="0">
                  <a:solidFill>
                    <a:schemeClr val="bg2"/>
                  </a:solidFill>
                  <a:latin typeface="Georgia" panose="02040502050405020303" pitchFamily="18" charset="0"/>
                </a:rPr>
                <a:t>a</a:t>
              </a:r>
            </a:p>
          </p:txBody>
        </p:sp>
        <p:sp>
          <p:nvSpPr>
            <p:cNvPr id="21" name="Text Box 25"/>
            <p:cNvSpPr txBox="1">
              <a:spLocks noChangeArrowheads="1"/>
            </p:cNvSpPr>
            <p:nvPr/>
          </p:nvSpPr>
          <p:spPr bwMode="auto">
            <a:xfrm>
              <a:off x="2618" y="2278"/>
              <a:ext cx="26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600">
                  <a:solidFill>
                    <a:srgbClr val="4D4D4D"/>
                  </a:solidFill>
                  <a:latin typeface="Trebuchet MS" pitchFamily="34" charset="0"/>
                  <a:cs typeface="Arial" charset="0"/>
                </a:defRPr>
              </a:lvl1pPr>
              <a:lvl2pPr marL="742950" indent="-285750" eaLnBrk="0" hangingPunct="0">
                <a:defRPr sz="1600">
                  <a:solidFill>
                    <a:srgbClr val="4D4D4D"/>
                  </a:solidFill>
                  <a:latin typeface="Trebuchet MS" pitchFamily="34" charset="0"/>
                  <a:cs typeface="Arial" charset="0"/>
                </a:defRPr>
              </a:lvl2pPr>
              <a:lvl3pPr marL="1143000" indent="-228600" eaLnBrk="0" hangingPunct="0">
                <a:defRPr sz="1600">
                  <a:solidFill>
                    <a:srgbClr val="4D4D4D"/>
                  </a:solidFill>
                  <a:latin typeface="Trebuchet MS" pitchFamily="34" charset="0"/>
                  <a:cs typeface="Arial" charset="0"/>
                </a:defRPr>
              </a:lvl3pPr>
              <a:lvl4pPr marL="1600200" indent="-228600" eaLnBrk="0" hangingPunct="0">
                <a:defRPr sz="1600">
                  <a:solidFill>
                    <a:srgbClr val="4D4D4D"/>
                  </a:solidFill>
                  <a:latin typeface="Trebuchet MS" pitchFamily="34" charset="0"/>
                  <a:cs typeface="Arial" charset="0"/>
                </a:defRPr>
              </a:lvl4pPr>
              <a:lvl5pPr marL="2057400" indent="-228600" eaLnBrk="0" hangingPunct="0">
                <a:defRPr sz="1600">
                  <a:solidFill>
                    <a:srgbClr val="4D4D4D"/>
                  </a:solidFill>
                  <a:latin typeface="Trebuchet MS" pitchFamily="34" charset="0"/>
                  <a:cs typeface="Arial" charset="0"/>
                </a:defRPr>
              </a:lvl5pPr>
              <a:lvl6pPr marL="2514600" indent="-228600" eaLnBrk="0" fontAlgn="base" hangingPunct="0">
                <a:spcBef>
                  <a:spcPct val="0"/>
                </a:spcBef>
                <a:spcAft>
                  <a:spcPct val="0"/>
                </a:spcAft>
                <a:defRPr sz="1600">
                  <a:solidFill>
                    <a:srgbClr val="4D4D4D"/>
                  </a:solidFill>
                  <a:latin typeface="Trebuchet MS" pitchFamily="34" charset="0"/>
                  <a:cs typeface="Arial" charset="0"/>
                </a:defRPr>
              </a:lvl6pPr>
              <a:lvl7pPr marL="2971800" indent="-228600" eaLnBrk="0" fontAlgn="base" hangingPunct="0">
                <a:spcBef>
                  <a:spcPct val="0"/>
                </a:spcBef>
                <a:spcAft>
                  <a:spcPct val="0"/>
                </a:spcAft>
                <a:defRPr sz="1600">
                  <a:solidFill>
                    <a:srgbClr val="4D4D4D"/>
                  </a:solidFill>
                  <a:latin typeface="Trebuchet MS" pitchFamily="34" charset="0"/>
                  <a:cs typeface="Arial" charset="0"/>
                </a:defRPr>
              </a:lvl7pPr>
              <a:lvl8pPr marL="3429000" indent="-228600" eaLnBrk="0" fontAlgn="base" hangingPunct="0">
                <a:spcBef>
                  <a:spcPct val="0"/>
                </a:spcBef>
                <a:spcAft>
                  <a:spcPct val="0"/>
                </a:spcAft>
                <a:defRPr sz="1600">
                  <a:solidFill>
                    <a:srgbClr val="4D4D4D"/>
                  </a:solidFill>
                  <a:latin typeface="Trebuchet MS" pitchFamily="34" charset="0"/>
                  <a:cs typeface="Arial" charset="0"/>
                </a:defRPr>
              </a:lvl8pPr>
              <a:lvl9pPr marL="3886200" indent="-228600" eaLnBrk="0" fontAlgn="base" hangingPunct="0">
                <a:spcBef>
                  <a:spcPct val="0"/>
                </a:spcBef>
                <a:spcAft>
                  <a:spcPct val="0"/>
                </a:spcAft>
                <a:defRPr sz="1600">
                  <a:solidFill>
                    <a:srgbClr val="4D4D4D"/>
                  </a:solidFill>
                  <a:latin typeface="Trebuchet MS" pitchFamily="34" charset="0"/>
                  <a:cs typeface="Arial" charset="0"/>
                </a:defRPr>
              </a:lvl9pPr>
            </a:lstStyle>
            <a:p>
              <a:pPr>
                <a:spcBef>
                  <a:spcPct val="50000"/>
                </a:spcBef>
              </a:pPr>
              <a:r>
                <a:rPr lang="en-US" altLang="en-US" sz="2400" i="1" dirty="0">
                  <a:solidFill>
                    <a:schemeClr val="bg2"/>
                  </a:solidFill>
                  <a:latin typeface="Georgia" panose="02040502050405020303" pitchFamily="18" charset="0"/>
                </a:rPr>
                <a:t>b</a:t>
              </a:r>
            </a:p>
          </p:txBody>
        </p:sp>
        <p:sp>
          <p:nvSpPr>
            <p:cNvPr id="22" name="Text Box 26"/>
            <p:cNvSpPr txBox="1">
              <a:spLocks noChangeArrowheads="1"/>
            </p:cNvSpPr>
            <p:nvPr/>
          </p:nvSpPr>
          <p:spPr bwMode="auto">
            <a:xfrm>
              <a:off x="3482" y="3018"/>
              <a:ext cx="260"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600">
                  <a:solidFill>
                    <a:srgbClr val="4D4D4D"/>
                  </a:solidFill>
                  <a:latin typeface="Trebuchet MS" pitchFamily="34" charset="0"/>
                  <a:cs typeface="Arial" charset="0"/>
                </a:defRPr>
              </a:lvl1pPr>
              <a:lvl2pPr marL="742950" indent="-285750" eaLnBrk="0" hangingPunct="0">
                <a:defRPr sz="1600">
                  <a:solidFill>
                    <a:srgbClr val="4D4D4D"/>
                  </a:solidFill>
                  <a:latin typeface="Trebuchet MS" pitchFamily="34" charset="0"/>
                  <a:cs typeface="Arial" charset="0"/>
                </a:defRPr>
              </a:lvl2pPr>
              <a:lvl3pPr marL="1143000" indent="-228600" eaLnBrk="0" hangingPunct="0">
                <a:defRPr sz="1600">
                  <a:solidFill>
                    <a:srgbClr val="4D4D4D"/>
                  </a:solidFill>
                  <a:latin typeface="Trebuchet MS" pitchFamily="34" charset="0"/>
                  <a:cs typeface="Arial" charset="0"/>
                </a:defRPr>
              </a:lvl3pPr>
              <a:lvl4pPr marL="1600200" indent="-228600" eaLnBrk="0" hangingPunct="0">
                <a:defRPr sz="1600">
                  <a:solidFill>
                    <a:srgbClr val="4D4D4D"/>
                  </a:solidFill>
                  <a:latin typeface="Trebuchet MS" pitchFamily="34" charset="0"/>
                  <a:cs typeface="Arial" charset="0"/>
                </a:defRPr>
              </a:lvl4pPr>
              <a:lvl5pPr marL="2057400" indent="-228600" eaLnBrk="0" hangingPunct="0">
                <a:defRPr sz="1600">
                  <a:solidFill>
                    <a:srgbClr val="4D4D4D"/>
                  </a:solidFill>
                  <a:latin typeface="Trebuchet MS" pitchFamily="34" charset="0"/>
                  <a:cs typeface="Arial" charset="0"/>
                </a:defRPr>
              </a:lvl5pPr>
              <a:lvl6pPr marL="2514600" indent="-228600" eaLnBrk="0" fontAlgn="base" hangingPunct="0">
                <a:spcBef>
                  <a:spcPct val="0"/>
                </a:spcBef>
                <a:spcAft>
                  <a:spcPct val="0"/>
                </a:spcAft>
                <a:defRPr sz="1600">
                  <a:solidFill>
                    <a:srgbClr val="4D4D4D"/>
                  </a:solidFill>
                  <a:latin typeface="Trebuchet MS" pitchFamily="34" charset="0"/>
                  <a:cs typeface="Arial" charset="0"/>
                </a:defRPr>
              </a:lvl6pPr>
              <a:lvl7pPr marL="2971800" indent="-228600" eaLnBrk="0" fontAlgn="base" hangingPunct="0">
                <a:spcBef>
                  <a:spcPct val="0"/>
                </a:spcBef>
                <a:spcAft>
                  <a:spcPct val="0"/>
                </a:spcAft>
                <a:defRPr sz="1600">
                  <a:solidFill>
                    <a:srgbClr val="4D4D4D"/>
                  </a:solidFill>
                  <a:latin typeface="Trebuchet MS" pitchFamily="34" charset="0"/>
                  <a:cs typeface="Arial" charset="0"/>
                </a:defRPr>
              </a:lvl7pPr>
              <a:lvl8pPr marL="3429000" indent="-228600" eaLnBrk="0" fontAlgn="base" hangingPunct="0">
                <a:spcBef>
                  <a:spcPct val="0"/>
                </a:spcBef>
                <a:spcAft>
                  <a:spcPct val="0"/>
                </a:spcAft>
                <a:defRPr sz="1600">
                  <a:solidFill>
                    <a:srgbClr val="4D4D4D"/>
                  </a:solidFill>
                  <a:latin typeface="Trebuchet MS" pitchFamily="34" charset="0"/>
                  <a:cs typeface="Arial" charset="0"/>
                </a:defRPr>
              </a:lvl8pPr>
              <a:lvl9pPr marL="3886200" indent="-228600" eaLnBrk="0" fontAlgn="base" hangingPunct="0">
                <a:spcBef>
                  <a:spcPct val="0"/>
                </a:spcBef>
                <a:spcAft>
                  <a:spcPct val="0"/>
                </a:spcAft>
                <a:defRPr sz="1600">
                  <a:solidFill>
                    <a:srgbClr val="4D4D4D"/>
                  </a:solidFill>
                  <a:latin typeface="Trebuchet MS" pitchFamily="34" charset="0"/>
                  <a:cs typeface="Arial" charset="0"/>
                </a:defRPr>
              </a:lvl9pPr>
            </a:lstStyle>
            <a:p>
              <a:pPr>
                <a:spcBef>
                  <a:spcPct val="50000"/>
                </a:spcBef>
              </a:pPr>
              <a:r>
                <a:rPr lang="en-US" altLang="en-US" sz="2400" i="1" dirty="0">
                  <a:solidFill>
                    <a:schemeClr val="bg2"/>
                  </a:solidFill>
                  <a:latin typeface="Georgia" panose="02040502050405020303" pitchFamily="18" charset="0"/>
                </a:rPr>
                <a:t>c</a:t>
              </a:r>
            </a:p>
          </p:txBody>
        </p:sp>
        <p:sp>
          <p:nvSpPr>
            <p:cNvPr id="23" name="Text Box 27"/>
            <p:cNvSpPr txBox="1">
              <a:spLocks noChangeArrowheads="1"/>
            </p:cNvSpPr>
            <p:nvPr/>
          </p:nvSpPr>
          <p:spPr bwMode="auto">
            <a:xfrm>
              <a:off x="3160" y="2778"/>
              <a:ext cx="261"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600">
                  <a:solidFill>
                    <a:srgbClr val="4D4D4D"/>
                  </a:solidFill>
                  <a:latin typeface="Trebuchet MS" pitchFamily="34" charset="0"/>
                  <a:cs typeface="Arial" charset="0"/>
                </a:defRPr>
              </a:lvl1pPr>
              <a:lvl2pPr marL="742950" indent="-285750" eaLnBrk="0" hangingPunct="0">
                <a:defRPr sz="1600">
                  <a:solidFill>
                    <a:srgbClr val="4D4D4D"/>
                  </a:solidFill>
                  <a:latin typeface="Trebuchet MS" pitchFamily="34" charset="0"/>
                  <a:cs typeface="Arial" charset="0"/>
                </a:defRPr>
              </a:lvl2pPr>
              <a:lvl3pPr marL="1143000" indent="-228600" eaLnBrk="0" hangingPunct="0">
                <a:defRPr sz="1600">
                  <a:solidFill>
                    <a:srgbClr val="4D4D4D"/>
                  </a:solidFill>
                  <a:latin typeface="Trebuchet MS" pitchFamily="34" charset="0"/>
                  <a:cs typeface="Arial" charset="0"/>
                </a:defRPr>
              </a:lvl3pPr>
              <a:lvl4pPr marL="1600200" indent="-228600" eaLnBrk="0" hangingPunct="0">
                <a:defRPr sz="1600">
                  <a:solidFill>
                    <a:srgbClr val="4D4D4D"/>
                  </a:solidFill>
                  <a:latin typeface="Trebuchet MS" pitchFamily="34" charset="0"/>
                  <a:cs typeface="Arial" charset="0"/>
                </a:defRPr>
              </a:lvl4pPr>
              <a:lvl5pPr marL="2057400" indent="-228600" eaLnBrk="0" hangingPunct="0">
                <a:defRPr sz="1600">
                  <a:solidFill>
                    <a:srgbClr val="4D4D4D"/>
                  </a:solidFill>
                  <a:latin typeface="Trebuchet MS" pitchFamily="34" charset="0"/>
                  <a:cs typeface="Arial" charset="0"/>
                </a:defRPr>
              </a:lvl5pPr>
              <a:lvl6pPr marL="2514600" indent="-228600" eaLnBrk="0" fontAlgn="base" hangingPunct="0">
                <a:spcBef>
                  <a:spcPct val="0"/>
                </a:spcBef>
                <a:spcAft>
                  <a:spcPct val="0"/>
                </a:spcAft>
                <a:defRPr sz="1600">
                  <a:solidFill>
                    <a:srgbClr val="4D4D4D"/>
                  </a:solidFill>
                  <a:latin typeface="Trebuchet MS" pitchFamily="34" charset="0"/>
                  <a:cs typeface="Arial" charset="0"/>
                </a:defRPr>
              </a:lvl6pPr>
              <a:lvl7pPr marL="2971800" indent="-228600" eaLnBrk="0" fontAlgn="base" hangingPunct="0">
                <a:spcBef>
                  <a:spcPct val="0"/>
                </a:spcBef>
                <a:spcAft>
                  <a:spcPct val="0"/>
                </a:spcAft>
                <a:defRPr sz="1600">
                  <a:solidFill>
                    <a:srgbClr val="4D4D4D"/>
                  </a:solidFill>
                  <a:latin typeface="Trebuchet MS" pitchFamily="34" charset="0"/>
                  <a:cs typeface="Arial" charset="0"/>
                </a:defRPr>
              </a:lvl7pPr>
              <a:lvl8pPr marL="3429000" indent="-228600" eaLnBrk="0" fontAlgn="base" hangingPunct="0">
                <a:spcBef>
                  <a:spcPct val="0"/>
                </a:spcBef>
                <a:spcAft>
                  <a:spcPct val="0"/>
                </a:spcAft>
                <a:defRPr sz="1600">
                  <a:solidFill>
                    <a:srgbClr val="4D4D4D"/>
                  </a:solidFill>
                  <a:latin typeface="Trebuchet MS" pitchFamily="34" charset="0"/>
                  <a:cs typeface="Arial" charset="0"/>
                </a:defRPr>
              </a:lvl8pPr>
              <a:lvl9pPr marL="3886200" indent="-228600" eaLnBrk="0" fontAlgn="base" hangingPunct="0">
                <a:spcBef>
                  <a:spcPct val="0"/>
                </a:spcBef>
                <a:spcAft>
                  <a:spcPct val="0"/>
                </a:spcAft>
                <a:defRPr sz="1600">
                  <a:solidFill>
                    <a:srgbClr val="4D4D4D"/>
                  </a:solidFill>
                  <a:latin typeface="Trebuchet MS" pitchFamily="34" charset="0"/>
                  <a:cs typeface="Arial" charset="0"/>
                </a:defRPr>
              </a:lvl9pPr>
            </a:lstStyle>
            <a:p>
              <a:pPr>
                <a:spcBef>
                  <a:spcPct val="50000"/>
                </a:spcBef>
              </a:pPr>
              <a:r>
                <a:rPr lang="en-US" altLang="en-US" sz="2400" i="1" dirty="0">
                  <a:solidFill>
                    <a:schemeClr val="bg2"/>
                  </a:solidFill>
                  <a:latin typeface="Georgia" panose="02040502050405020303" pitchFamily="18" charset="0"/>
                </a:rPr>
                <a:t>d</a:t>
              </a:r>
            </a:p>
          </p:txBody>
        </p:sp>
      </p:grpSp>
      <mc:AlternateContent xmlns:mc="http://schemas.openxmlformats.org/markup-compatibility/2006" xmlns:a14="http://schemas.microsoft.com/office/drawing/2010/main">
        <mc:Choice Requires="a14">
          <p:sp>
            <p:nvSpPr>
              <p:cNvPr id="27" name="TextBox 26"/>
              <p:cNvSpPr txBox="1"/>
              <p:nvPr/>
            </p:nvSpPr>
            <p:spPr bwMode="auto">
              <a:xfrm>
                <a:off x="708009" y="3247386"/>
                <a:ext cx="1584899" cy="461653"/>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a14:m>
                  <m:oMathPara xmlns:m="http://schemas.openxmlformats.org/officeDocument/2006/math">
                    <m:oMathParaPr>
                      <m:jc m:val="centerGroup"/>
                    </m:oMathParaPr>
                    <m:oMath xmlns:m="http://schemas.openxmlformats.org/officeDocument/2006/math">
                      <m:r>
                        <a:rPr kumimoji="1" lang="en-US" sz="2400" b="0" i="1" smtClean="0">
                          <a:solidFill>
                            <a:schemeClr val="bg2"/>
                          </a:solidFill>
                          <a:latin typeface="Cambria Math"/>
                        </a:rPr>
                        <m:t>𝑏</m:t>
                      </m:r>
                      <m:r>
                        <a:rPr kumimoji="1" lang="en-US" sz="2400" i="1">
                          <a:solidFill>
                            <a:schemeClr val="bg2"/>
                          </a:solidFill>
                          <a:latin typeface="Cambria Math"/>
                          <a:ea typeface="Cambria Math"/>
                        </a:rPr>
                        <m:t>&gt;</m:t>
                      </m:r>
                      <m:r>
                        <a:rPr kumimoji="1" lang="en-US" sz="2400" b="0" i="1" smtClean="0">
                          <a:solidFill>
                            <a:schemeClr val="bg2"/>
                          </a:solidFill>
                          <a:latin typeface="Cambria Math"/>
                          <a:ea typeface="Cambria Math"/>
                        </a:rPr>
                        <m:t>0.15</m:t>
                      </m:r>
                      <m:r>
                        <a:rPr kumimoji="1" lang="en-US" sz="2400" b="0" i="1" smtClean="0">
                          <a:solidFill>
                            <a:schemeClr val="bg2"/>
                          </a:solidFill>
                          <a:latin typeface="Cambria Math"/>
                          <a:ea typeface="Cambria Math"/>
                        </a:rPr>
                        <m:t>𝑎</m:t>
                      </m:r>
                    </m:oMath>
                  </m:oMathPara>
                </a14:m>
                <a:endParaRPr kumimoji="1" lang="en-US" sz="2400" dirty="0">
                  <a:solidFill>
                    <a:schemeClr val="bg2"/>
                  </a:solidFill>
                  <a:latin typeface="Georgia" panose="02040502050405020303" pitchFamily="18" charset="0"/>
                </a:endParaRPr>
              </a:p>
            </p:txBody>
          </p:sp>
        </mc:Choice>
        <mc:Fallback xmlns="">
          <p:sp>
            <p:nvSpPr>
              <p:cNvPr id="27" name="TextBox 26"/>
              <p:cNvSpPr txBox="1">
                <a:spLocks noRot="1" noChangeAspect="1" noMove="1" noResize="1" noEditPoints="1" noAdjustHandles="1" noChangeArrowheads="1" noChangeShapeType="1" noTextEdit="1"/>
              </p:cNvSpPr>
              <p:nvPr/>
            </p:nvSpPr>
            <p:spPr bwMode="auto">
              <a:xfrm>
                <a:off x="708009" y="3247386"/>
                <a:ext cx="1584899" cy="461653"/>
              </a:xfrm>
              <a:prstGeom prst="rect">
                <a:avLst/>
              </a:prstGeom>
              <a:blipFill rotWithShape="1">
                <a:blip r:embed="rId5"/>
                <a:stretch>
                  <a:fillRect/>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9" name="TextBox 28"/>
              <p:cNvSpPr txBox="1"/>
              <p:nvPr/>
            </p:nvSpPr>
            <p:spPr bwMode="auto">
              <a:xfrm>
                <a:off x="721987" y="4377686"/>
                <a:ext cx="1570921" cy="461653"/>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a14:m>
                  <m:oMathPara xmlns:m="http://schemas.openxmlformats.org/officeDocument/2006/math">
                    <m:oMathParaPr>
                      <m:jc m:val="centerGroup"/>
                    </m:oMathParaPr>
                    <m:oMath xmlns:m="http://schemas.openxmlformats.org/officeDocument/2006/math">
                      <m:r>
                        <a:rPr kumimoji="1" lang="en-US" sz="2400" b="0" i="1" smtClean="0">
                          <a:solidFill>
                            <a:schemeClr val="bg2"/>
                          </a:solidFill>
                          <a:latin typeface="Cambria Math"/>
                          <a:ea typeface="Cambria Math"/>
                        </a:rPr>
                        <m:t>𝑑</m:t>
                      </m:r>
                      <m:r>
                        <a:rPr kumimoji="1" lang="en-US" sz="2400" i="1">
                          <a:solidFill>
                            <a:schemeClr val="bg2"/>
                          </a:solidFill>
                          <a:latin typeface="Cambria Math"/>
                          <a:ea typeface="Cambria Math"/>
                        </a:rPr>
                        <m:t>&gt;</m:t>
                      </m:r>
                      <m:r>
                        <a:rPr kumimoji="1" lang="en-US" sz="2400" b="0" i="1" smtClean="0">
                          <a:solidFill>
                            <a:schemeClr val="bg2"/>
                          </a:solidFill>
                          <a:latin typeface="Cambria Math"/>
                          <a:ea typeface="Cambria Math"/>
                        </a:rPr>
                        <m:t>0.15</m:t>
                      </m:r>
                      <m:r>
                        <a:rPr kumimoji="1" lang="en-US" sz="2400" b="0" i="1" smtClean="0">
                          <a:solidFill>
                            <a:schemeClr val="bg2"/>
                          </a:solidFill>
                          <a:latin typeface="Cambria Math"/>
                          <a:ea typeface="Cambria Math"/>
                        </a:rPr>
                        <m:t>𝑐</m:t>
                      </m:r>
                    </m:oMath>
                  </m:oMathPara>
                </a14:m>
                <a:endParaRPr kumimoji="1" lang="en-US" sz="2400" dirty="0">
                  <a:solidFill>
                    <a:schemeClr val="bg2"/>
                  </a:solidFill>
                  <a:latin typeface="Georgia" panose="02040502050405020303" pitchFamily="18" charset="0"/>
                </a:endParaRPr>
              </a:p>
            </p:txBody>
          </p:sp>
        </mc:Choice>
        <mc:Fallback xmlns="">
          <p:sp>
            <p:nvSpPr>
              <p:cNvPr id="29" name="TextBox 28"/>
              <p:cNvSpPr txBox="1">
                <a:spLocks noRot="1" noChangeAspect="1" noMove="1" noResize="1" noEditPoints="1" noAdjustHandles="1" noChangeArrowheads="1" noChangeShapeType="1" noTextEdit="1"/>
              </p:cNvSpPr>
              <p:nvPr/>
            </p:nvSpPr>
            <p:spPr bwMode="auto">
              <a:xfrm>
                <a:off x="721987" y="4377686"/>
                <a:ext cx="1570921" cy="461653"/>
              </a:xfrm>
              <a:prstGeom prst="rect">
                <a:avLst/>
              </a:prstGeom>
              <a:blipFill rotWithShape="1">
                <a:blip r:embed="rId6"/>
                <a:stretch>
                  <a:fillRect/>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p:sp>
        <p:nvSpPr>
          <p:cNvPr id="28" name="TextBox 27"/>
          <p:cNvSpPr txBox="1"/>
          <p:nvPr/>
        </p:nvSpPr>
        <p:spPr bwMode="auto">
          <a:xfrm>
            <a:off x="458788" y="1327150"/>
            <a:ext cx="263533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r>
              <a:rPr kumimoji="1" lang="en-US" sz="2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2: Reentrant Corners</a:t>
            </a:r>
            <a:endParaRPr kumimoji="1" lang="en-US" sz="2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1201579473"/>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Horizontal Irregularity 2, cont.</a:t>
            </a:r>
            <a:endParaRPr lang="en-US" dirty="0"/>
          </a:p>
        </p:txBody>
      </p:sp>
      <p:pic>
        <p:nvPicPr>
          <p:cNvPr id="30"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05813" y="2209800"/>
            <a:ext cx="4031787" cy="30733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8" name="TextBox 27"/>
          <p:cNvSpPr txBox="1"/>
          <p:nvPr/>
        </p:nvSpPr>
        <p:spPr bwMode="auto">
          <a:xfrm>
            <a:off x="458788" y="1333500"/>
            <a:ext cx="3976687" cy="4924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rtlCol="0">
            <a:spAutoFit/>
          </a:bodyPr>
          <a:lstStyle/>
          <a:p>
            <a:endParaRPr kumimoji="1" lang="en-US" sz="2000" dirty="0" smtClean="0">
              <a:solidFill>
                <a:schemeClr val="bg2"/>
              </a:solidFill>
              <a:latin typeface="Arial" panose="020B0604020202020204" pitchFamily="34" charset="0"/>
              <a:cs typeface="Arial" panose="020B0604020202020204" pitchFamily="34" charset="0"/>
            </a:endParaRPr>
          </a:p>
          <a:p>
            <a:endParaRPr kumimoji="1" lang="en-US" sz="2000" dirty="0" smtClean="0">
              <a:solidFill>
                <a:schemeClr val="bg2"/>
              </a:solidFill>
              <a:latin typeface="Arial" panose="020B0604020202020204" pitchFamily="34" charset="0"/>
              <a:cs typeface="Arial" panose="020B0604020202020204" pitchFamily="34" charset="0"/>
            </a:endParaRPr>
          </a:p>
          <a:p>
            <a:r>
              <a:rPr kumimoji="1" lang="en-US" sz="2000" dirty="0" smtClean="0">
                <a:solidFill>
                  <a:schemeClr val="bg2"/>
                </a:solidFill>
                <a:latin typeface="Arial" panose="020B0604020202020204" pitchFamily="34" charset="0"/>
                <a:cs typeface="Arial" panose="020B0604020202020204" pitchFamily="34" charset="0"/>
              </a:rPr>
              <a:t>Along Gridline 1: Projection beyond Re-entrant Corner = 15’</a:t>
            </a:r>
          </a:p>
          <a:p>
            <a:endParaRPr kumimoji="1" lang="en-US" sz="2000" dirty="0" smtClean="0">
              <a:solidFill>
                <a:schemeClr val="bg2"/>
              </a:solidFill>
              <a:latin typeface="Arial" panose="020B0604020202020204" pitchFamily="34" charset="0"/>
              <a:cs typeface="Arial" panose="020B0604020202020204" pitchFamily="34" charset="0"/>
            </a:endParaRPr>
          </a:p>
          <a:p>
            <a:endParaRPr kumimoji="1" lang="en-US" sz="2000" dirty="0" smtClean="0">
              <a:solidFill>
                <a:schemeClr val="bg2"/>
              </a:solidFill>
              <a:latin typeface="Arial" panose="020B0604020202020204" pitchFamily="34" charset="0"/>
              <a:cs typeface="Arial" panose="020B0604020202020204" pitchFamily="34" charset="0"/>
            </a:endParaRPr>
          </a:p>
          <a:p>
            <a:endParaRPr kumimoji="1" lang="en-US" sz="2000" dirty="0">
              <a:solidFill>
                <a:schemeClr val="bg2"/>
              </a:solidFill>
              <a:latin typeface="Arial" panose="020B0604020202020204" pitchFamily="34" charset="0"/>
              <a:cs typeface="Arial" panose="020B0604020202020204" pitchFamily="34" charset="0"/>
            </a:endParaRPr>
          </a:p>
          <a:p>
            <a:endParaRPr kumimoji="1" lang="en-US" sz="2000" dirty="0" smtClean="0">
              <a:solidFill>
                <a:schemeClr val="bg2"/>
              </a:solidFill>
              <a:latin typeface="Arial" panose="020B0604020202020204" pitchFamily="34" charset="0"/>
              <a:cs typeface="Arial" panose="020B0604020202020204" pitchFamily="34" charset="0"/>
            </a:endParaRPr>
          </a:p>
          <a:p>
            <a:r>
              <a:rPr kumimoji="1" lang="en-US" sz="2000" dirty="0" smtClean="0">
                <a:solidFill>
                  <a:schemeClr val="bg2"/>
                </a:solidFill>
                <a:latin typeface="Arial" panose="020B0604020202020204" pitchFamily="34" charset="0"/>
                <a:cs typeface="Arial" panose="020B0604020202020204" pitchFamily="34" charset="0"/>
              </a:rPr>
              <a:t>Alone Gridline D: Projection beyond Re-entrant Corner = 20’</a:t>
            </a:r>
          </a:p>
          <a:p>
            <a:endParaRPr kumimoji="1" lang="en-US" sz="2000" dirty="0" smtClean="0">
              <a:solidFill>
                <a:schemeClr val="bg2"/>
              </a:solidFill>
              <a:latin typeface="Arial" panose="020B0604020202020204" pitchFamily="34" charset="0"/>
              <a:cs typeface="Arial" panose="020B0604020202020204" pitchFamily="34" charset="0"/>
            </a:endParaRPr>
          </a:p>
          <a:p>
            <a:endParaRPr kumimoji="1" lang="en-US" sz="2000" dirty="0" smtClean="0">
              <a:solidFill>
                <a:schemeClr val="bg2"/>
              </a:solidFill>
              <a:latin typeface="Arial" panose="020B0604020202020204" pitchFamily="34" charset="0"/>
              <a:cs typeface="Arial" panose="020B0604020202020204" pitchFamily="34" charset="0"/>
            </a:endParaRPr>
          </a:p>
          <a:p>
            <a:endParaRPr kumimoji="1" lang="en-US" sz="2000" dirty="0">
              <a:solidFill>
                <a:schemeClr val="bg2"/>
              </a:solidFill>
              <a:latin typeface="Arial" panose="020B0604020202020204" pitchFamily="34" charset="0"/>
              <a:cs typeface="Arial" panose="020B0604020202020204" pitchFamily="34" charset="0"/>
            </a:endParaRPr>
          </a:p>
          <a:p>
            <a:endParaRPr kumimoji="1" lang="en-US" sz="2000" dirty="0" smtClean="0">
              <a:solidFill>
                <a:schemeClr val="bg2"/>
              </a:solidFill>
              <a:latin typeface="Arial" panose="020B0604020202020204" pitchFamily="34" charset="0"/>
              <a:cs typeface="Arial" panose="020B0604020202020204" pitchFamily="34" charset="0"/>
            </a:endParaRPr>
          </a:p>
          <a:p>
            <a:r>
              <a:rPr kumimoji="1" lang="en-US" sz="2000" dirty="0" smtClean="0">
                <a:solidFill>
                  <a:schemeClr val="bg2"/>
                </a:solidFill>
                <a:latin typeface="Arial" panose="020B0604020202020204" pitchFamily="34" charset="0"/>
                <a:cs typeface="Arial" panose="020B0604020202020204" pitchFamily="34" charset="0"/>
              </a:rPr>
              <a:t>As </a:t>
            </a:r>
            <a:r>
              <a:rPr kumimoji="1" lang="en-US" sz="2000" b="1" dirty="0" smtClean="0">
                <a:solidFill>
                  <a:schemeClr val="bg2"/>
                </a:solidFill>
                <a:latin typeface="Arial" panose="020B0604020202020204" pitchFamily="34" charset="0"/>
                <a:cs typeface="Arial" panose="020B0604020202020204" pitchFamily="34" charset="0"/>
              </a:rPr>
              <a:t>both</a:t>
            </a:r>
            <a:r>
              <a:rPr kumimoji="1" lang="en-US" sz="2000" dirty="0" smtClean="0">
                <a:solidFill>
                  <a:schemeClr val="bg2"/>
                </a:solidFill>
                <a:latin typeface="Arial" panose="020B0604020202020204" pitchFamily="34" charset="0"/>
                <a:cs typeface="Arial" panose="020B0604020202020204" pitchFamily="34" charset="0"/>
              </a:rPr>
              <a:t> projections are </a:t>
            </a:r>
            <a:r>
              <a:rPr kumimoji="1" lang="en-US" sz="2000" dirty="0" smtClean="0">
                <a:solidFill>
                  <a:schemeClr val="bg2"/>
                </a:solidFill>
                <a:latin typeface="Georgia" panose="02040502050405020303" pitchFamily="18" charset="0"/>
                <a:cs typeface="Arial" panose="020B0604020202020204" pitchFamily="34" charset="0"/>
              </a:rPr>
              <a:t>&gt; 15%</a:t>
            </a:r>
            <a:r>
              <a:rPr kumimoji="1" lang="en-US" sz="2000" dirty="0" smtClean="0">
                <a:solidFill>
                  <a:schemeClr val="bg2"/>
                </a:solidFill>
                <a:latin typeface="Arial" panose="020B0604020202020204" pitchFamily="34" charset="0"/>
                <a:cs typeface="Arial" panose="020B0604020202020204" pitchFamily="34" charset="0"/>
              </a:rPr>
              <a:t>,</a:t>
            </a:r>
            <a:r>
              <a:rPr kumimoji="1" lang="en-US" sz="2000" dirty="0">
                <a:solidFill>
                  <a:schemeClr val="bg2"/>
                </a:solidFill>
                <a:latin typeface="Arial" panose="020B0604020202020204" pitchFamily="34" charset="0"/>
                <a:cs typeface="Arial" panose="020B0604020202020204" pitchFamily="34" charset="0"/>
              </a:rPr>
              <a:t> </a:t>
            </a:r>
            <a:r>
              <a:rPr kumimoji="1" lang="en-US" sz="2000" dirty="0" smtClean="0">
                <a:solidFill>
                  <a:schemeClr val="bg2"/>
                </a:solidFill>
                <a:latin typeface="Arial" panose="020B0604020202020204" pitchFamily="34" charset="0"/>
                <a:cs typeface="Arial" panose="020B0604020202020204" pitchFamily="34" charset="0"/>
              </a:rPr>
              <a:t>Type 2 Irregularity exists</a:t>
            </a:r>
          </a:p>
        </p:txBody>
      </p:sp>
      <mc:AlternateContent xmlns:mc="http://schemas.openxmlformats.org/markup-compatibility/2006" xmlns:a14="http://schemas.microsoft.com/office/drawing/2010/main">
        <mc:Choice Requires="a14">
          <p:sp>
            <p:nvSpPr>
              <p:cNvPr id="31" name="TextBox 30"/>
              <p:cNvSpPr txBox="1"/>
              <p:nvPr/>
            </p:nvSpPr>
            <p:spPr bwMode="auto">
              <a:xfrm>
                <a:off x="992449" y="2742636"/>
                <a:ext cx="2843641" cy="748591"/>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a14:m>
                  <m:oMathPara xmlns:m="http://schemas.openxmlformats.org/officeDocument/2006/math">
                    <m:oMathParaPr>
                      <m:jc m:val="centerGroup"/>
                    </m:oMathParaPr>
                    <m:oMath xmlns:m="http://schemas.openxmlformats.org/officeDocument/2006/math">
                      <m:f>
                        <m:fPr>
                          <m:ctrlPr>
                            <a:rPr kumimoji="1" lang="en-US" sz="2000" i="1" smtClean="0">
                              <a:solidFill>
                                <a:srgbClr val="000000"/>
                              </a:solidFill>
                              <a:latin typeface="Cambria Math" panose="02040503050406030204" pitchFamily="18" charset="0"/>
                            </a:rPr>
                          </m:ctrlPr>
                        </m:fPr>
                        <m:num>
                          <m:r>
                            <a:rPr kumimoji="1" lang="en-US" sz="2000" b="0" i="1" smtClean="0">
                              <a:solidFill>
                                <a:srgbClr val="000000"/>
                              </a:solidFill>
                              <a:latin typeface="Cambria Math"/>
                            </a:rPr>
                            <m:t>15′</m:t>
                          </m:r>
                        </m:num>
                        <m:den>
                          <m:r>
                            <a:rPr kumimoji="1" lang="en-US" sz="2000" b="0" i="1" smtClean="0">
                              <a:solidFill>
                                <a:srgbClr val="000000"/>
                              </a:solidFill>
                              <a:latin typeface="Cambria Math"/>
                            </a:rPr>
                            <m:t>3(30′)</m:t>
                          </m:r>
                        </m:den>
                      </m:f>
                      <m:r>
                        <a:rPr kumimoji="1" lang="en-US" sz="2000" b="0" i="1" smtClean="0">
                          <a:solidFill>
                            <a:srgbClr val="000000"/>
                          </a:solidFill>
                          <a:latin typeface="Cambria Math"/>
                        </a:rPr>
                        <m:t>=16.7%&gt;15%</m:t>
                      </m:r>
                    </m:oMath>
                  </m:oMathPara>
                </a14:m>
                <a:endParaRPr kumimoji="1" lang="en-US" sz="2000" dirty="0">
                  <a:solidFill>
                    <a:srgbClr val="000000"/>
                  </a:solidFill>
                  <a:latin typeface="Georgia" panose="02040502050405020303" pitchFamily="18" charset="0"/>
                </a:endParaRPr>
              </a:p>
            </p:txBody>
          </p:sp>
        </mc:Choice>
        <mc:Fallback xmlns="">
          <p:sp>
            <p:nvSpPr>
              <p:cNvPr id="31" name="TextBox 30"/>
              <p:cNvSpPr txBox="1">
                <a:spLocks noRot="1" noChangeAspect="1" noMove="1" noResize="1" noEditPoints="1" noAdjustHandles="1" noChangeArrowheads="1" noChangeShapeType="1" noTextEdit="1"/>
              </p:cNvSpPr>
              <p:nvPr/>
            </p:nvSpPr>
            <p:spPr bwMode="auto">
              <a:xfrm>
                <a:off x="992449" y="2742636"/>
                <a:ext cx="2843641" cy="748591"/>
              </a:xfrm>
              <a:prstGeom prst="rect">
                <a:avLst/>
              </a:prstGeom>
              <a:blipFill rotWithShape="1">
                <a:blip r:embed="rId5"/>
                <a:stretch>
                  <a:fillRect/>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2" name="TextBox 31"/>
              <p:cNvSpPr txBox="1"/>
              <p:nvPr/>
            </p:nvSpPr>
            <p:spPr bwMode="auto">
              <a:xfrm>
                <a:off x="992448" y="4634936"/>
                <a:ext cx="2843641" cy="748591"/>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a14:m>
                  <m:oMathPara xmlns:m="http://schemas.openxmlformats.org/officeDocument/2006/math">
                    <m:oMathParaPr>
                      <m:jc m:val="centerGroup"/>
                    </m:oMathParaPr>
                    <m:oMath xmlns:m="http://schemas.openxmlformats.org/officeDocument/2006/math">
                      <m:f>
                        <m:fPr>
                          <m:ctrlPr>
                            <a:rPr kumimoji="1" lang="en-US" sz="2000" i="1" smtClean="0">
                              <a:solidFill>
                                <a:srgbClr val="000000"/>
                              </a:solidFill>
                              <a:latin typeface="Cambria Math" panose="02040503050406030204" pitchFamily="18" charset="0"/>
                            </a:rPr>
                          </m:ctrlPr>
                        </m:fPr>
                        <m:num>
                          <m:r>
                            <a:rPr kumimoji="1" lang="en-US" sz="2000" b="0" i="1" smtClean="0">
                              <a:solidFill>
                                <a:srgbClr val="000000"/>
                              </a:solidFill>
                              <a:latin typeface="Cambria Math"/>
                            </a:rPr>
                            <m:t>20′</m:t>
                          </m:r>
                        </m:num>
                        <m:den>
                          <m:r>
                            <a:rPr kumimoji="1" lang="en-US" sz="2000" b="0" i="1" smtClean="0">
                              <a:solidFill>
                                <a:srgbClr val="000000"/>
                              </a:solidFill>
                              <a:latin typeface="Cambria Math"/>
                            </a:rPr>
                            <m:t>4(30′)</m:t>
                          </m:r>
                        </m:den>
                      </m:f>
                      <m:r>
                        <a:rPr kumimoji="1" lang="en-US" sz="2000" b="0" i="1" smtClean="0">
                          <a:solidFill>
                            <a:srgbClr val="000000"/>
                          </a:solidFill>
                          <a:latin typeface="Cambria Math"/>
                        </a:rPr>
                        <m:t>=16.7%&gt;15%</m:t>
                      </m:r>
                    </m:oMath>
                  </m:oMathPara>
                </a14:m>
                <a:endParaRPr kumimoji="1" lang="en-US" sz="2000" dirty="0">
                  <a:solidFill>
                    <a:srgbClr val="000000"/>
                  </a:solidFill>
                  <a:latin typeface="Georgia" panose="02040502050405020303" pitchFamily="18" charset="0"/>
                </a:endParaRPr>
              </a:p>
            </p:txBody>
          </p:sp>
        </mc:Choice>
        <mc:Fallback xmlns="">
          <p:sp>
            <p:nvSpPr>
              <p:cNvPr id="32" name="TextBox 31"/>
              <p:cNvSpPr txBox="1">
                <a:spLocks noRot="1" noChangeAspect="1" noMove="1" noResize="1" noEditPoints="1" noAdjustHandles="1" noChangeArrowheads="1" noChangeShapeType="1" noTextEdit="1"/>
              </p:cNvSpPr>
              <p:nvPr/>
            </p:nvSpPr>
            <p:spPr bwMode="auto">
              <a:xfrm>
                <a:off x="992448" y="4634936"/>
                <a:ext cx="2843641" cy="748591"/>
              </a:xfrm>
              <a:prstGeom prst="rect">
                <a:avLst/>
              </a:prstGeom>
              <a:blipFill rotWithShape="1">
                <a:blip r:embed="rId6"/>
                <a:stretch>
                  <a:fillRect/>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p:sp>
        <p:nvSpPr>
          <p:cNvPr id="33" name="TextBox 32"/>
          <p:cNvSpPr txBox="1"/>
          <p:nvPr/>
        </p:nvSpPr>
        <p:spPr bwMode="auto">
          <a:xfrm>
            <a:off x="458788" y="1327150"/>
            <a:ext cx="263533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r>
              <a:rPr kumimoji="1" lang="en-US" sz="2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2: Reentrant Corners</a:t>
            </a:r>
            <a:endParaRPr kumimoji="1" lang="en-US" sz="2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2301787905"/>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Horizontal Irregularity 3</a:t>
            </a:r>
            <a:endParaRPr lang="en-US" dirty="0"/>
          </a:p>
        </p:txBody>
      </p:sp>
      <p:sp>
        <p:nvSpPr>
          <p:cNvPr id="3" name="Content Placeholder 2"/>
          <p:cNvSpPr>
            <a:spLocks noGrp="1"/>
          </p:cNvSpPr>
          <p:nvPr>
            <p:ph idx="1"/>
          </p:nvPr>
        </p:nvSpPr>
        <p:spPr/>
        <p:txBody>
          <a:bodyPr lIns="0" tIns="0" rIns="0" bIns="0"/>
          <a:lstStyle/>
          <a:p>
            <a:pPr marL="0" indent="0">
              <a:buNone/>
            </a:pPr>
            <a:endParaRPr lang="en-US" sz="2000" dirty="0"/>
          </a:p>
          <a:p>
            <a:pPr marL="0" indent="0">
              <a:buNone/>
            </a:pPr>
            <a:endParaRPr lang="en-US" sz="2000" dirty="0" smtClean="0">
              <a:solidFill>
                <a:schemeClr val="bg2"/>
              </a:solidFill>
            </a:endParaRPr>
          </a:p>
          <a:p>
            <a:pPr marL="0" indent="0">
              <a:buNone/>
            </a:pPr>
            <a:r>
              <a:rPr lang="en-US" sz="2000" b="1" dirty="0" smtClean="0">
                <a:solidFill>
                  <a:schemeClr val="bg2"/>
                </a:solidFill>
              </a:rPr>
              <a:t>Diaphragm Discontinuity</a:t>
            </a:r>
          </a:p>
          <a:p>
            <a:pPr marL="0" indent="0">
              <a:buNone/>
            </a:pPr>
            <a:r>
              <a:rPr lang="en-US" sz="2000" b="1" dirty="0" smtClean="0">
                <a:solidFill>
                  <a:schemeClr val="bg2"/>
                </a:solidFill>
              </a:rPr>
              <a:t>Irregularity considered to</a:t>
            </a:r>
            <a:br>
              <a:rPr lang="en-US" sz="2000" b="1" dirty="0" smtClean="0">
                <a:solidFill>
                  <a:schemeClr val="bg2"/>
                </a:solidFill>
              </a:rPr>
            </a:br>
            <a:r>
              <a:rPr lang="en-US" sz="2000" b="1" dirty="0" smtClean="0">
                <a:solidFill>
                  <a:schemeClr val="bg2"/>
                </a:solidFill>
              </a:rPr>
              <a:t>exist where:</a:t>
            </a:r>
            <a:endParaRPr lang="en-US" sz="2000" b="1" dirty="0">
              <a:solidFill>
                <a:schemeClr val="bg2"/>
              </a:solidFill>
            </a:endParaRPr>
          </a:p>
          <a:p>
            <a:pPr marL="0" indent="0">
              <a:buNone/>
            </a:pPr>
            <a:endParaRPr lang="en-US" sz="2000" dirty="0"/>
          </a:p>
          <a:p>
            <a:pPr marL="0" indent="0">
              <a:buNone/>
            </a:pPr>
            <a:endParaRPr lang="en-US" sz="2000" dirty="0"/>
          </a:p>
          <a:p>
            <a:pPr marL="0" indent="0">
              <a:buNone/>
            </a:pPr>
            <a:r>
              <a:rPr lang="en-US" sz="2000" dirty="0"/>
              <a:t>	</a:t>
            </a:r>
            <a:r>
              <a:rPr lang="en-US" sz="2000" dirty="0" smtClean="0">
                <a:solidFill>
                  <a:schemeClr val="bg2"/>
                </a:solidFill>
              </a:rPr>
              <a:t>or</a:t>
            </a:r>
          </a:p>
          <a:p>
            <a:pPr marL="0" indent="0">
              <a:buNone/>
            </a:pPr>
            <a:endParaRPr lang="en-US" sz="2000" dirty="0">
              <a:solidFill>
                <a:schemeClr val="bg2"/>
              </a:solidFill>
            </a:endParaRPr>
          </a:p>
          <a:p>
            <a:pPr marL="0" indent="0">
              <a:buNone/>
            </a:pPr>
            <a:endParaRPr lang="en-US" sz="2000" dirty="0">
              <a:solidFill>
                <a:schemeClr val="bg2"/>
              </a:solidFill>
            </a:endParaRPr>
          </a:p>
          <a:p>
            <a:pPr marL="0" indent="0">
              <a:buNone/>
            </a:pPr>
            <a:endParaRPr lang="en-US" sz="2000" dirty="0" smtClean="0">
              <a:solidFill>
                <a:schemeClr val="bg2"/>
              </a:solidFill>
            </a:endParaRPr>
          </a:p>
          <a:p>
            <a:pPr marL="0" indent="0">
              <a:buNone/>
            </a:pPr>
            <a:r>
              <a:rPr lang="en-US" sz="1800" dirty="0" smtClean="0">
                <a:solidFill>
                  <a:schemeClr val="bg2"/>
                </a:solidFill>
              </a:rPr>
              <a:t>Where </a:t>
            </a:r>
            <a:r>
              <a:rPr lang="el-GR" sz="1800" dirty="0" smtClean="0">
                <a:solidFill>
                  <a:schemeClr val="bg2"/>
                </a:solidFill>
                <a:latin typeface="Georgia" panose="02040502050405020303" pitchFamily="18" charset="0"/>
              </a:rPr>
              <a:t>Δ</a:t>
            </a:r>
            <a:r>
              <a:rPr lang="en-US" sz="1800" i="1" dirty="0" smtClean="0">
                <a:solidFill>
                  <a:schemeClr val="bg2"/>
                </a:solidFill>
                <a:latin typeface="Georgia" panose="02040502050405020303" pitchFamily="18" charset="0"/>
              </a:rPr>
              <a:t>EDS </a:t>
            </a:r>
            <a:r>
              <a:rPr lang="en-US" sz="1800" dirty="0" smtClean="0">
                <a:solidFill>
                  <a:schemeClr val="bg2"/>
                </a:solidFill>
              </a:rPr>
              <a:t>represents the Change in</a:t>
            </a:r>
            <a:br>
              <a:rPr lang="en-US" sz="1800" dirty="0" smtClean="0">
                <a:solidFill>
                  <a:schemeClr val="bg2"/>
                </a:solidFill>
              </a:rPr>
            </a:br>
            <a:r>
              <a:rPr lang="en-US" sz="1800" dirty="0" smtClean="0">
                <a:solidFill>
                  <a:schemeClr val="bg2"/>
                </a:solidFill>
              </a:rPr>
              <a:t>Effective Diaphragm Stiffness from floor to floor</a:t>
            </a:r>
            <a:endParaRPr lang="en-US" sz="1800" dirty="0">
              <a:solidFill>
                <a:schemeClr val="bg2"/>
              </a:solidFill>
            </a:endParaRPr>
          </a:p>
        </p:txBody>
      </p:sp>
      <p:grpSp>
        <p:nvGrpSpPr>
          <p:cNvPr id="16" name="Group 6"/>
          <p:cNvGrpSpPr>
            <a:grpSpLocks/>
          </p:cNvGrpSpPr>
          <p:nvPr>
            <p:custDataLst>
              <p:tags r:id="rId2"/>
            </p:custDataLst>
          </p:nvPr>
        </p:nvGrpSpPr>
        <p:grpSpPr bwMode="auto">
          <a:xfrm>
            <a:off x="4969104" y="2087563"/>
            <a:ext cx="3739921" cy="2655888"/>
            <a:chOff x="2187" y="960"/>
            <a:chExt cx="2496" cy="1673"/>
          </a:xfrm>
        </p:grpSpPr>
        <p:sp>
          <p:nvSpPr>
            <p:cNvPr id="17" name="Rectangle 7"/>
            <p:cNvSpPr>
              <a:spLocks noChangeArrowheads="1"/>
            </p:cNvSpPr>
            <p:nvPr/>
          </p:nvSpPr>
          <p:spPr bwMode="auto">
            <a:xfrm>
              <a:off x="2380" y="1153"/>
              <a:ext cx="2279" cy="1444"/>
            </a:xfrm>
            <a:prstGeom prst="rect">
              <a:avLst/>
            </a:prstGeom>
            <a:solidFill>
              <a:schemeClr val="accent6">
                <a:lumMod val="40000"/>
                <a:lumOff val="60000"/>
              </a:schemeClr>
            </a:solidFill>
            <a:ln w="12700">
              <a:noFill/>
              <a:miter lim="800000"/>
              <a:headEnd/>
              <a:tailEnd/>
            </a:ln>
          </p:spPr>
          <p:txBody>
            <a:bodyPr wrap="none" anchor="ctr"/>
            <a:lstStyle>
              <a:lvl1pPr eaLnBrk="0" hangingPunct="0">
                <a:defRPr sz="1600">
                  <a:solidFill>
                    <a:srgbClr val="4D4D4D"/>
                  </a:solidFill>
                  <a:latin typeface="Trebuchet MS" pitchFamily="34" charset="0"/>
                  <a:cs typeface="Arial" charset="0"/>
                </a:defRPr>
              </a:lvl1pPr>
              <a:lvl2pPr marL="742950" indent="-285750" eaLnBrk="0" hangingPunct="0">
                <a:defRPr sz="1600">
                  <a:solidFill>
                    <a:srgbClr val="4D4D4D"/>
                  </a:solidFill>
                  <a:latin typeface="Trebuchet MS" pitchFamily="34" charset="0"/>
                  <a:cs typeface="Arial" charset="0"/>
                </a:defRPr>
              </a:lvl2pPr>
              <a:lvl3pPr marL="1143000" indent="-228600" eaLnBrk="0" hangingPunct="0">
                <a:defRPr sz="1600">
                  <a:solidFill>
                    <a:srgbClr val="4D4D4D"/>
                  </a:solidFill>
                  <a:latin typeface="Trebuchet MS" pitchFamily="34" charset="0"/>
                  <a:cs typeface="Arial" charset="0"/>
                </a:defRPr>
              </a:lvl3pPr>
              <a:lvl4pPr marL="1600200" indent="-228600" eaLnBrk="0" hangingPunct="0">
                <a:defRPr sz="1600">
                  <a:solidFill>
                    <a:srgbClr val="4D4D4D"/>
                  </a:solidFill>
                  <a:latin typeface="Trebuchet MS" pitchFamily="34" charset="0"/>
                  <a:cs typeface="Arial" charset="0"/>
                </a:defRPr>
              </a:lvl4pPr>
              <a:lvl5pPr marL="2057400" indent="-228600" eaLnBrk="0" hangingPunct="0">
                <a:defRPr sz="1600">
                  <a:solidFill>
                    <a:srgbClr val="4D4D4D"/>
                  </a:solidFill>
                  <a:latin typeface="Trebuchet MS" pitchFamily="34" charset="0"/>
                  <a:cs typeface="Arial" charset="0"/>
                </a:defRPr>
              </a:lvl5pPr>
              <a:lvl6pPr marL="2514600" indent="-228600" eaLnBrk="0" fontAlgn="base" hangingPunct="0">
                <a:spcBef>
                  <a:spcPct val="0"/>
                </a:spcBef>
                <a:spcAft>
                  <a:spcPct val="0"/>
                </a:spcAft>
                <a:defRPr sz="1600">
                  <a:solidFill>
                    <a:srgbClr val="4D4D4D"/>
                  </a:solidFill>
                  <a:latin typeface="Trebuchet MS" pitchFamily="34" charset="0"/>
                  <a:cs typeface="Arial" charset="0"/>
                </a:defRPr>
              </a:lvl6pPr>
              <a:lvl7pPr marL="2971800" indent="-228600" eaLnBrk="0" fontAlgn="base" hangingPunct="0">
                <a:spcBef>
                  <a:spcPct val="0"/>
                </a:spcBef>
                <a:spcAft>
                  <a:spcPct val="0"/>
                </a:spcAft>
                <a:defRPr sz="1600">
                  <a:solidFill>
                    <a:srgbClr val="4D4D4D"/>
                  </a:solidFill>
                  <a:latin typeface="Trebuchet MS" pitchFamily="34" charset="0"/>
                  <a:cs typeface="Arial" charset="0"/>
                </a:defRPr>
              </a:lvl7pPr>
              <a:lvl8pPr marL="3429000" indent="-228600" eaLnBrk="0" fontAlgn="base" hangingPunct="0">
                <a:spcBef>
                  <a:spcPct val="0"/>
                </a:spcBef>
                <a:spcAft>
                  <a:spcPct val="0"/>
                </a:spcAft>
                <a:defRPr sz="1600">
                  <a:solidFill>
                    <a:srgbClr val="4D4D4D"/>
                  </a:solidFill>
                  <a:latin typeface="Trebuchet MS" pitchFamily="34" charset="0"/>
                  <a:cs typeface="Arial" charset="0"/>
                </a:defRPr>
              </a:lvl8pPr>
              <a:lvl9pPr marL="3886200" indent="-228600" eaLnBrk="0" fontAlgn="base" hangingPunct="0">
                <a:spcBef>
                  <a:spcPct val="0"/>
                </a:spcBef>
                <a:spcAft>
                  <a:spcPct val="0"/>
                </a:spcAft>
                <a:defRPr sz="1600">
                  <a:solidFill>
                    <a:srgbClr val="4D4D4D"/>
                  </a:solidFill>
                  <a:latin typeface="Trebuchet MS" pitchFamily="34" charset="0"/>
                  <a:cs typeface="Arial" charset="0"/>
                </a:defRPr>
              </a:lvl9pPr>
            </a:lstStyle>
            <a:p>
              <a:pPr algn="r" eaLnBrk="1" hangingPunct="1">
                <a:spcBef>
                  <a:spcPct val="20000"/>
                </a:spcBef>
              </a:pPr>
              <a:endParaRPr lang="en-US" altLang="en-US"/>
            </a:p>
          </p:txBody>
        </p:sp>
        <p:sp>
          <p:nvSpPr>
            <p:cNvPr id="18" name="Rectangle 8"/>
            <p:cNvSpPr>
              <a:spLocks noChangeArrowheads="1"/>
            </p:cNvSpPr>
            <p:nvPr/>
          </p:nvSpPr>
          <p:spPr bwMode="auto">
            <a:xfrm>
              <a:off x="2956" y="1388"/>
              <a:ext cx="1437" cy="985"/>
            </a:xfrm>
            <a:prstGeom prst="rect">
              <a:avLst/>
            </a:prstGeom>
            <a:solidFill>
              <a:srgbClr val="FFFFFF">
                <a:alpha val="80000"/>
              </a:srgbClr>
            </a:solidFill>
            <a:ln w="9525">
              <a:solidFill>
                <a:schemeClr val="folHlink"/>
              </a:solidFill>
              <a:miter lim="800000"/>
              <a:headEnd/>
              <a:tailEnd/>
            </a:ln>
          </p:spPr>
          <p:txBody>
            <a:bodyPr wrap="none" anchor="ctr"/>
            <a:lstStyle>
              <a:lvl1pPr eaLnBrk="0" hangingPunct="0">
                <a:defRPr sz="1600">
                  <a:solidFill>
                    <a:srgbClr val="4D4D4D"/>
                  </a:solidFill>
                  <a:latin typeface="Trebuchet MS" pitchFamily="34" charset="0"/>
                  <a:cs typeface="Arial" charset="0"/>
                </a:defRPr>
              </a:lvl1pPr>
              <a:lvl2pPr marL="742950" indent="-285750" eaLnBrk="0" hangingPunct="0">
                <a:defRPr sz="1600">
                  <a:solidFill>
                    <a:srgbClr val="4D4D4D"/>
                  </a:solidFill>
                  <a:latin typeface="Trebuchet MS" pitchFamily="34" charset="0"/>
                  <a:cs typeface="Arial" charset="0"/>
                </a:defRPr>
              </a:lvl2pPr>
              <a:lvl3pPr marL="1143000" indent="-228600" eaLnBrk="0" hangingPunct="0">
                <a:defRPr sz="1600">
                  <a:solidFill>
                    <a:srgbClr val="4D4D4D"/>
                  </a:solidFill>
                  <a:latin typeface="Trebuchet MS" pitchFamily="34" charset="0"/>
                  <a:cs typeface="Arial" charset="0"/>
                </a:defRPr>
              </a:lvl3pPr>
              <a:lvl4pPr marL="1600200" indent="-228600" eaLnBrk="0" hangingPunct="0">
                <a:defRPr sz="1600">
                  <a:solidFill>
                    <a:srgbClr val="4D4D4D"/>
                  </a:solidFill>
                  <a:latin typeface="Trebuchet MS" pitchFamily="34" charset="0"/>
                  <a:cs typeface="Arial" charset="0"/>
                </a:defRPr>
              </a:lvl4pPr>
              <a:lvl5pPr marL="2057400" indent="-228600" eaLnBrk="0" hangingPunct="0">
                <a:defRPr sz="1600">
                  <a:solidFill>
                    <a:srgbClr val="4D4D4D"/>
                  </a:solidFill>
                  <a:latin typeface="Trebuchet MS" pitchFamily="34" charset="0"/>
                  <a:cs typeface="Arial" charset="0"/>
                </a:defRPr>
              </a:lvl5pPr>
              <a:lvl6pPr marL="2514600" indent="-228600" eaLnBrk="0" fontAlgn="base" hangingPunct="0">
                <a:spcBef>
                  <a:spcPct val="0"/>
                </a:spcBef>
                <a:spcAft>
                  <a:spcPct val="0"/>
                </a:spcAft>
                <a:defRPr sz="1600">
                  <a:solidFill>
                    <a:srgbClr val="4D4D4D"/>
                  </a:solidFill>
                  <a:latin typeface="Trebuchet MS" pitchFamily="34" charset="0"/>
                  <a:cs typeface="Arial" charset="0"/>
                </a:defRPr>
              </a:lvl6pPr>
              <a:lvl7pPr marL="2971800" indent="-228600" eaLnBrk="0" fontAlgn="base" hangingPunct="0">
                <a:spcBef>
                  <a:spcPct val="0"/>
                </a:spcBef>
                <a:spcAft>
                  <a:spcPct val="0"/>
                </a:spcAft>
                <a:defRPr sz="1600">
                  <a:solidFill>
                    <a:srgbClr val="4D4D4D"/>
                  </a:solidFill>
                  <a:latin typeface="Trebuchet MS" pitchFamily="34" charset="0"/>
                  <a:cs typeface="Arial" charset="0"/>
                </a:defRPr>
              </a:lvl7pPr>
              <a:lvl8pPr marL="3429000" indent="-228600" eaLnBrk="0" fontAlgn="base" hangingPunct="0">
                <a:spcBef>
                  <a:spcPct val="0"/>
                </a:spcBef>
                <a:spcAft>
                  <a:spcPct val="0"/>
                </a:spcAft>
                <a:defRPr sz="1600">
                  <a:solidFill>
                    <a:srgbClr val="4D4D4D"/>
                  </a:solidFill>
                  <a:latin typeface="Trebuchet MS" pitchFamily="34" charset="0"/>
                  <a:cs typeface="Arial" charset="0"/>
                </a:defRPr>
              </a:lvl8pPr>
              <a:lvl9pPr marL="3886200" indent="-228600" eaLnBrk="0" fontAlgn="base" hangingPunct="0">
                <a:spcBef>
                  <a:spcPct val="0"/>
                </a:spcBef>
                <a:spcAft>
                  <a:spcPct val="0"/>
                </a:spcAft>
                <a:defRPr sz="1600">
                  <a:solidFill>
                    <a:srgbClr val="4D4D4D"/>
                  </a:solidFill>
                  <a:latin typeface="Trebuchet MS" pitchFamily="34" charset="0"/>
                  <a:cs typeface="Arial" charset="0"/>
                </a:defRPr>
              </a:lvl9pPr>
            </a:lstStyle>
            <a:p>
              <a:pPr algn="r" eaLnBrk="1" hangingPunct="1">
                <a:spcBef>
                  <a:spcPct val="20000"/>
                </a:spcBef>
              </a:pPr>
              <a:endParaRPr lang="en-US" altLang="en-US"/>
            </a:p>
          </p:txBody>
        </p:sp>
        <p:sp>
          <p:nvSpPr>
            <p:cNvPr id="19" name="Line 9"/>
            <p:cNvSpPr>
              <a:spLocks noChangeShapeType="1"/>
            </p:cNvSpPr>
            <p:nvPr/>
          </p:nvSpPr>
          <p:spPr bwMode="auto">
            <a:xfrm flipH="1">
              <a:off x="2224" y="1153"/>
              <a:ext cx="8" cy="145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a:p>
          </p:txBody>
        </p:sp>
        <p:sp>
          <p:nvSpPr>
            <p:cNvPr id="20" name="Line 10"/>
            <p:cNvSpPr>
              <a:spLocks noChangeShapeType="1"/>
            </p:cNvSpPr>
            <p:nvPr/>
          </p:nvSpPr>
          <p:spPr bwMode="auto">
            <a:xfrm flipV="1">
              <a:off x="2187" y="2594"/>
              <a:ext cx="82" cy="39"/>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a:p>
          </p:txBody>
        </p:sp>
        <p:sp>
          <p:nvSpPr>
            <p:cNvPr id="21" name="Line 11"/>
            <p:cNvSpPr>
              <a:spLocks noChangeShapeType="1"/>
            </p:cNvSpPr>
            <p:nvPr/>
          </p:nvSpPr>
          <p:spPr bwMode="auto">
            <a:xfrm flipV="1">
              <a:off x="2188" y="1129"/>
              <a:ext cx="82" cy="3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a:p>
          </p:txBody>
        </p:sp>
        <p:sp>
          <p:nvSpPr>
            <p:cNvPr id="22" name="Line 12"/>
            <p:cNvSpPr>
              <a:spLocks noChangeShapeType="1"/>
            </p:cNvSpPr>
            <p:nvPr/>
          </p:nvSpPr>
          <p:spPr bwMode="auto">
            <a:xfrm>
              <a:off x="2372" y="1021"/>
              <a:ext cx="1035" cy="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a:p>
          </p:txBody>
        </p:sp>
        <p:sp>
          <p:nvSpPr>
            <p:cNvPr id="23" name="Line 13"/>
            <p:cNvSpPr>
              <a:spLocks noChangeShapeType="1"/>
            </p:cNvSpPr>
            <p:nvPr/>
          </p:nvSpPr>
          <p:spPr bwMode="auto">
            <a:xfrm flipV="1">
              <a:off x="2338" y="960"/>
              <a:ext cx="68" cy="10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a:p>
          </p:txBody>
        </p:sp>
        <p:sp>
          <p:nvSpPr>
            <p:cNvPr id="24" name="Line 14"/>
            <p:cNvSpPr>
              <a:spLocks noChangeShapeType="1"/>
            </p:cNvSpPr>
            <p:nvPr/>
          </p:nvSpPr>
          <p:spPr bwMode="auto">
            <a:xfrm flipV="1">
              <a:off x="4615" y="965"/>
              <a:ext cx="68" cy="10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a:p>
          </p:txBody>
        </p:sp>
        <p:sp>
          <p:nvSpPr>
            <p:cNvPr id="25" name="Line 15"/>
            <p:cNvSpPr>
              <a:spLocks noChangeShapeType="1"/>
            </p:cNvSpPr>
            <p:nvPr/>
          </p:nvSpPr>
          <p:spPr bwMode="auto">
            <a:xfrm>
              <a:off x="3612" y="1022"/>
              <a:ext cx="103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a:p>
          </p:txBody>
        </p:sp>
      </p:grpSp>
      <p:sp>
        <p:nvSpPr>
          <p:cNvPr id="26" name="Text Box 16"/>
          <p:cNvSpPr txBox="1">
            <a:spLocks noChangeArrowheads="1"/>
          </p:cNvSpPr>
          <p:nvPr/>
        </p:nvSpPr>
        <p:spPr bwMode="auto">
          <a:xfrm>
            <a:off x="4611688" y="3155950"/>
            <a:ext cx="4730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600">
                <a:solidFill>
                  <a:srgbClr val="4D4D4D"/>
                </a:solidFill>
                <a:latin typeface="Trebuchet MS" pitchFamily="34" charset="0"/>
                <a:cs typeface="Arial" charset="0"/>
              </a:defRPr>
            </a:lvl1pPr>
            <a:lvl2pPr marL="742950" indent="-285750" eaLnBrk="0" hangingPunct="0">
              <a:defRPr sz="1600">
                <a:solidFill>
                  <a:srgbClr val="4D4D4D"/>
                </a:solidFill>
                <a:latin typeface="Trebuchet MS" pitchFamily="34" charset="0"/>
                <a:cs typeface="Arial" charset="0"/>
              </a:defRPr>
            </a:lvl2pPr>
            <a:lvl3pPr marL="1143000" indent="-228600" eaLnBrk="0" hangingPunct="0">
              <a:defRPr sz="1600">
                <a:solidFill>
                  <a:srgbClr val="4D4D4D"/>
                </a:solidFill>
                <a:latin typeface="Trebuchet MS" pitchFamily="34" charset="0"/>
                <a:cs typeface="Arial" charset="0"/>
              </a:defRPr>
            </a:lvl3pPr>
            <a:lvl4pPr marL="1600200" indent="-228600" eaLnBrk="0" hangingPunct="0">
              <a:defRPr sz="1600">
                <a:solidFill>
                  <a:srgbClr val="4D4D4D"/>
                </a:solidFill>
                <a:latin typeface="Trebuchet MS" pitchFamily="34" charset="0"/>
                <a:cs typeface="Arial" charset="0"/>
              </a:defRPr>
            </a:lvl4pPr>
            <a:lvl5pPr marL="2057400" indent="-228600" eaLnBrk="0" hangingPunct="0">
              <a:defRPr sz="1600">
                <a:solidFill>
                  <a:srgbClr val="4D4D4D"/>
                </a:solidFill>
                <a:latin typeface="Trebuchet MS" pitchFamily="34" charset="0"/>
                <a:cs typeface="Arial" charset="0"/>
              </a:defRPr>
            </a:lvl5pPr>
            <a:lvl6pPr marL="2514600" indent="-228600" eaLnBrk="0" fontAlgn="base" hangingPunct="0">
              <a:spcBef>
                <a:spcPct val="0"/>
              </a:spcBef>
              <a:spcAft>
                <a:spcPct val="0"/>
              </a:spcAft>
              <a:defRPr sz="1600">
                <a:solidFill>
                  <a:srgbClr val="4D4D4D"/>
                </a:solidFill>
                <a:latin typeface="Trebuchet MS" pitchFamily="34" charset="0"/>
                <a:cs typeface="Arial" charset="0"/>
              </a:defRPr>
            </a:lvl6pPr>
            <a:lvl7pPr marL="2971800" indent="-228600" eaLnBrk="0" fontAlgn="base" hangingPunct="0">
              <a:spcBef>
                <a:spcPct val="0"/>
              </a:spcBef>
              <a:spcAft>
                <a:spcPct val="0"/>
              </a:spcAft>
              <a:defRPr sz="1600">
                <a:solidFill>
                  <a:srgbClr val="4D4D4D"/>
                </a:solidFill>
                <a:latin typeface="Trebuchet MS" pitchFamily="34" charset="0"/>
                <a:cs typeface="Arial" charset="0"/>
              </a:defRPr>
            </a:lvl7pPr>
            <a:lvl8pPr marL="3429000" indent="-228600" eaLnBrk="0" fontAlgn="base" hangingPunct="0">
              <a:spcBef>
                <a:spcPct val="0"/>
              </a:spcBef>
              <a:spcAft>
                <a:spcPct val="0"/>
              </a:spcAft>
              <a:defRPr sz="1600">
                <a:solidFill>
                  <a:srgbClr val="4D4D4D"/>
                </a:solidFill>
                <a:latin typeface="Trebuchet MS" pitchFamily="34" charset="0"/>
                <a:cs typeface="Arial" charset="0"/>
              </a:defRPr>
            </a:lvl8pPr>
            <a:lvl9pPr marL="3886200" indent="-228600" eaLnBrk="0" fontAlgn="base" hangingPunct="0">
              <a:spcBef>
                <a:spcPct val="0"/>
              </a:spcBef>
              <a:spcAft>
                <a:spcPct val="0"/>
              </a:spcAft>
              <a:defRPr sz="1600">
                <a:solidFill>
                  <a:srgbClr val="4D4D4D"/>
                </a:solidFill>
                <a:latin typeface="Trebuchet MS" pitchFamily="34" charset="0"/>
                <a:cs typeface="Arial" charset="0"/>
              </a:defRPr>
            </a:lvl9pPr>
          </a:lstStyle>
          <a:p>
            <a:pPr>
              <a:spcBef>
                <a:spcPct val="50000"/>
              </a:spcBef>
            </a:pPr>
            <a:r>
              <a:rPr lang="en-US" altLang="en-US" sz="2400" i="1" dirty="0">
                <a:solidFill>
                  <a:schemeClr val="bg2"/>
                </a:solidFill>
                <a:latin typeface="Georgia" panose="02040502050405020303" pitchFamily="18" charset="0"/>
              </a:rPr>
              <a:t>w</a:t>
            </a:r>
          </a:p>
        </p:txBody>
      </p:sp>
      <p:sp>
        <p:nvSpPr>
          <p:cNvPr id="27" name="Text Box 17"/>
          <p:cNvSpPr txBox="1">
            <a:spLocks noChangeArrowheads="1"/>
          </p:cNvSpPr>
          <p:nvPr/>
        </p:nvSpPr>
        <p:spPr bwMode="auto">
          <a:xfrm>
            <a:off x="6800850" y="1889125"/>
            <a:ext cx="4730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600">
                <a:solidFill>
                  <a:srgbClr val="4D4D4D"/>
                </a:solidFill>
                <a:latin typeface="Trebuchet MS" pitchFamily="34" charset="0"/>
                <a:cs typeface="Arial" charset="0"/>
              </a:defRPr>
            </a:lvl1pPr>
            <a:lvl2pPr marL="742950" indent="-285750" eaLnBrk="0" hangingPunct="0">
              <a:defRPr sz="1600">
                <a:solidFill>
                  <a:srgbClr val="4D4D4D"/>
                </a:solidFill>
                <a:latin typeface="Trebuchet MS" pitchFamily="34" charset="0"/>
                <a:cs typeface="Arial" charset="0"/>
              </a:defRPr>
            </a:lvl2pPr>
            <a:lvl3pPr marL="1143000" indent="-228600" eaLnBrk="0" hangingPunct="0">
              <a:defRPr sz="1600">
                <a:solidFill>
                  <a:srgbClr val="4D4D4D"/>
                </a:solidFill>
                <a:latin typeface="Trebuchet MS" pitchFamily="34" charset="0"/>
                <a:cs typeface="Arial" charset="0"/>
              </a:defRPr>
            </a:lvl3pPr>
            <a:lvl4pPr marL="1600200" indent="-228600" eaLnBrk="0" hangingPunct="0">
              <a:defRPr sz="1600">
                <a:solidFill>
                  <a:srgbClr val="4D4D4D"/>
                </a:solidFill>
                <a:latin typeface="Trebuchet MS" pitchFamily="34" charset="0"/>
                <a:cs typeface="Arial" charset="0"/>
              </a:defRPr>
            </a:lvl4pPr>
            <a:lvl5pPr marL="2057400" indent="-228600" eaLnBrk="0" hangingPunct="0">
              <a:defRPr sz="1600">
                <a:solidFill>
                  <a:srgbClr val="4D4D4D"/>
                </a:solidFill>
                <a:latin typeface="Trebuchet MS" pitchFamily="34" charset="0"/>
                <a:cs typeface="Arial" charset="0"/>
              </a:defRPr>
            </a:lvl5pPr>
            <a:lvl6pPr marL="2514600" indent="-228600" eaLnBrk="0" fontAlgn="base" hangingPunct="0">
              <a:spcBef>
                <a:spcPct val="0"/>
              </a:spcBef>
              <a:spcAft>
                <a:spcPct val="0"/>
              </a:spcAft>
              <a:defRPr sz="1600">
                <a:solidFill>
                  <a:srgbClr val="4D4D4D"/>
                </a:solidFill>
                <a:latin typeface="Trebuchet MS" pitchFamily="34" charset="0"/>
                <a:cs typeface="Arial" charset="0"/>
              </a:defRPr>
            </a:lvl6pPr>
            <a:lvl7pPr marL="2971800" indent="-228600" eaLnBrk="0" fontAlgn="base" hangingPunct="0">
              <a:spcBef>
                <a:spcPct val="0"/>
              </a:spcBef>
              <a:spcAft>
                <a:spcPct val="0"/>
              </a:spcAft>
              <a:defRPr sz="1600">
                <a:solidFill>
                  <a:srgbClr val="4D4D4D"/>
                </a:solidFill>
                <a:latin typeface="Trebuchet MS" pitchFamily="34" charset="0"/>
                <a:cs typeface="Arial" charset="0"/>
              </a:defRPr>
            </a:lvl7pPr>
            <a:lvl8pPr marL="3429000" indent="-228600" eaLnBrk="0" fontAlgn="base" hangingPunct="0">
              <a:spcBef>
                <a:spcPct val="0"/>
              </a:spcBef>
              <a:spcAft>
                <a:spcPct val="0"/>
              </a:spcAft>
              <a:defRPr sz="1600">
                <a:solidFill>
                  <a:srgbClr val="4D4D4D"/>
                </a:solidFill>
                <a:latin typeface="Trebuchet MS" pitchFamily="34" charset="0"/>
                <a:cs typeface="Arial" charset="0"/>
              </a:defRPr>
            </a:lvl8pPr>
            <a:lvl9pPr marL="3886200" indent="-228600" eaLnBrk="0" fontAlgn="base" hangingPunct="0">
              <a:spcBef>
                <a:spcPct val="0"/>
              </a:spcBef>
              <a:spcAft>
                <a:spcPct val="0"/>
              </a:spcAft>
              <a:defRPr sz="1600">
                <a:solidFill>
                  <a:srgbClr val="4D4D4D"/>
                </a:solidFill>
                <a:latin typeface="Trebuchet MS" pitchFamily="34" charset="0"/>
                <a:cs typeface="Arial" charset="0"/>
              </a:defRPr>
            </a:lvl9pPr>
          </a:lstStyle>
          <a:p>
            <a:pPr>
              <a:spcBef>
                <a:spcPct val="50000"/>
              </a:spcBef>
            </a:pPr>
            <a:r>
              <a:rPr lang="en-US" altLang="en-US" sz="2400" i="1" dirty="0" smtClean="0">
                <a:solidFill>
                  <a:schemeClr val="bg2"/>
                </a:solidFill>
                <a:latin typeface="Georgia" panose="02040502050405020303" pitchFamily="18" charset="0"/>
              </a:rPr>
              <a:t>l</a:t>
            </a:r>
            <a:endParaRPr lang="en-US" altLang="en-US" sz="2400" i="1" dirty="0">
              <a:solidFill>
                <a:schemeClr val="bg2"/>
              </a:solidFill>
              <a:latin typeface="Georgia" panose="02040502050405020303" pitchFamily="18" charset="0"/>
            </a:endParaRPr>
          </a:p>
        </p:txBody>
      </p:sp>
      <mc:AlternateContent xmlns:mc="http://schemas.openxmlformats.org/markup-compatibility/2006" xmlns:a14="http://schemas.microsoft.com/office/drawing/2010/main">
        <mc:Choice Requires="a14">
          <p:sp>
            <p:nvSpPr>
              <p:cNvPr id="29" name="TextBox 28"/>
              <p:cNvSpPr txBox="1"/>
              <p:nvPr/>
            </p:nvSpPr>
            <p:spPr bwMode="auto">
              <a:xfrm>
                <a:off x="757993" y="3378200"/>
                <a:ext cx="3566915" cy="400097"/>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a14:m>
                  <m:oMathPara xmlns:m="http://schemas.openxmlformats.org/officeDocument/2006/math">
                    <m:oMathParaPr>
                      <m:jc m:val="left"/>
                    </m:oMathParaPr>
                    <m:oMath xmlns:m="http://schemas.openxmlformats.org/officeDocument/2006/math">
                      <m:r>
                        <a:rPr kumimoji="1" lang="en-US" sz="2000" b="0" i="1" smtClean="0">
                          <a:solidFill>
                            <a:schemeClr val="bg2"/>
                          </a:solidFill>
                          <a:latin typeface="Cambria Math"/>
                        </a:rPr>
                        <m:t>𝐴𝑟𝑒𝑎</m:t>
                      </m:r>
                      <m:r>
                        <a:rPr kumimoji="1" lang="en-US" sz="2000" b="0" i="1" smtClean="0">
                          <a:solidFill>
                            <a:schemeClr val="bg2"/>
                          </a:solidFill>
                          <a:latin typeface="Cambria Math"/>
                        </a:rPr>
                        <m:t> </m:t>
                      </m:r>
                      <m:r>
                        <a:rPr kumimoji="1" lang="en-US" sz="2000" b="0" i="1" smtClean="0">
                          <a:solidFill>
                            <a:schemeClr val="bg2"/>
                          </a:solidFill>
                          <a:latin typeface="Cambria Math"/>
                        </a:rPr>
                        <m:t>𝑜𝑓</m:t>
                      </m:r>
                      <m:r>
                        <a:rPr kumimoji="1" lang="en-US" sz="2000" b="0" i="1" smtClean="0">
                          <a:solidFill>
                            <a:schemeClr val="bg2"/>
                          </a:solidFill>
                          <a:latin typeface="Cambria Math"/>
                        </a:rPr>
                        <m:t> </m:t>
                      </m:r>
                      <m:r>
                        <a:rPr kumimoji="1" lang="en-US" sz="2000" b="0" i="1" smtClean="0">
                          <a:solidFill>
                            <a:schemeClr val="bg2"/>
                          </a:solidFill>
                          <a:latin typeface="Cambria Math"/>
                        </a:rPr>
                        <m:t>𝑂𝑝𝑒𝑛𝑖𝑛𝑔</m:t>
                      </m:r>
                      <m:r>
                        <a:rPr kumimoji="1" lang="en-US" sz="2000" b="0" i="1" smtClean="0">
                          <a:solidFill>
                            <a:schemeClr val="bg2"/>
                          </a:solidFill>
                          <a:latin typeface="Cambria Math"/>
                          <a:ea typeface="Cambria Math"/>
                        </a:rPr>
                        <m:t>&gt;0.5(</m:t>
                      </m:r>
                      <m:r>
                        <a:rPr kumimoji="1" lang="en-US" sz="2000" b="0" i="1" smtClean="0">
                          <a:solidFill>
                            <a:schemeClr val="bg2"/>
                          </a:solidFill>
                          <a:latin typeface="Cambria Math"/>
                          <a:ea typeface="Cambria Math"/>
                        </a:rPr>
                        <m:t>𝑤</m:t>
                      </m:r>
                      <m:r>
                        <a:rPr kumimoji="1" lang="en-US" sz="2000" b="0" i="1" smtClean="0">
                          <a:solidFill>
                            <a:schemeClr val="bg2"/>
                          </a:solidFill>
                          <a:latin typeface="Cambria Math"/>
                          <a:ea typeface="Cambria Math"/>
                        </a:rPr>
                        <m:t>)(</m:t>
                      </m:r>
                      <m:r>
                        <a:rPr kumimoji="1" lang="en-US" sz="2000" b="0" i="1" smtClean="0">
                          <a:solidFill>
                            <a:schemeClr val="bg2"/>
                          </a:solidFill>
                          <a:latin typeface="Cambria Math"/>
                          <a:ea typeface="Cambria Math"/>
                        </a:rPr>
                        <m:t>𝑙</m:t>
                      </m:r>
                      <m:r>
                        <a:rPr kumimoji="1" lang="en-US" sz="2000" b="0" i="1" smtClean="0">
                          <a:solidFill>
                            <a:schemeClr val="bg2"/>
                          </a:solidFill>
                          <a:latin typeface="Cambria Math"/>
                          <a:ea typeface="Cambria Math"/>
                        </a:rPr>
                        <m:t>)</m:t>
                      </m:r>
                    </m:oMath>
                  </m:oMathPara>
                </a14:m>
                <a:endParaRPr kumimoji="1" lang="en-US" sz="2000" dirty="0">
                  <a:solidFill>
                    <a:schemeClr val="bg2"/>
                  </a:solidFill>
                  <a:latin typeface="Georgia" panose="02040502050405020303" pitchFamily="18" charset="0"/>
                </a:endParaRPr>
              </a:p>
            </p:txBody>
          </p:sp>
        </mc:Choice>
        <mc:Fallback xmlns="">
          <p:sp>
            <p:nvSpPr>
              <p:cNvPr id="29" name="TextBox 28"/>
              <p:cNvSpPr txBox="1">
                <a:spLocks noRot="1" noChangeAspect="1" noMove="1" noResize="1" noEditPoints="1" noAdjustHandles="1" noChangeArrowheads="1" noChangeShapeType="1" noTextEdit="1"/>
              </p:cNvSpPr>
              <p:nvPr/>
            </p:nvSpPr>
            <p:spPr bwMode="auto">
              <a:xfrm>
                <a:off x="757993" y="3378200"/>
                <a:ext cx="3566915" cy="400097"/>
              </a:xfrm>
              <a:prstGeom prst="rect">
                <a:avLst/>
              </a:prstGeom>
              <a:blipFill rotWithShape="1">
                <a:blip r:embed="rId5"/>
                <a:stretch>
                  <a:fillRect b="-15152"/>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1" name="TextBox 30"/>
              <p:cNvSpPr txBox="1"/>
              <p:nvPr/>
            </p:nvSpPr>
            <p:spPr bwMode="auto">
              <a:xfrm>
                <a:off x="751370" y="4252258"/>
                <a:ext cx="1782838" cy="400097"/>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a14:m>
                  <m:oMathPara xmlns:m="http://schemas.openxmlformats.org/officeDocument/2006/math">
                    <m:oMathParaPr>
                      <m:jc m:val="left"/>
                    </m:oMathParaPr>
                    <m:oMath xmlns:m="http://schemas.openxmlformats.org/officeDocument/2006/math">
                      <m:r>
                        <m:rPr>
                          <m:sty m:val="p"/>
                        </m:rPr>
                        <a:rPr lang="el-GR" sz="2000" i="1" smtClean="0">
                          <a:solidFill>
                            <a:schemeClr val="bg2"/>
                          </a:solidFill>
                          <a:latin typeface="Cambria Math"/>
                        </a:rPr>
                        <m:t>Δ</m:t>
                      </m:r>
                      <m:r>
                        <a:rPr kumimoji="1" lang="en-US" sz="2000" b="0" i="1" smtClean="0">
                          <a:solidFill>
                            <a:schemeClr val="bg2"/>
                          </a:solidFill>
                          <a:latin typeface="Cambria Math"/>
                        </a:rPr>
                        <m:t> </m:t>
                      </m:r>
                      <m:r>
                        <a:rPr kumimoji="1" lang="en-US" sz="2000" b="0" i="1" smtClean="0">
                          <a:solidFill>
                            <a:schemeClr val="bg2"/>
                          </a:solidFill>
                          <a:latin typeface="Cambria Math"/>
                        </a:rPr>
                        <m:t>𝐸𝐷𝑆</m:t>
                      </m:r>
                      <m:r>
                        <a:rPr kumimoji="1" lang="en-US" sz="2000" b="0" i="1" smtClean="0">
                          <a:solidFill>
                            <a:schemeClr val="bg2"/>
                          </a:solidFill>
                          <a:latin typeface="Cambria Math"/>
                          <a:ea typeface="Cambria Math"/>
                        </a:rPr>
                        <m:t>&gt;50%</m:t>
                      </m:r>
                    </m:oMath>
                  </m:oMathPara>
                </a14:m>
                <a:endParaRPr kumimoji="1" lang="en-US" sz="2000" dirty="0">
                  <a:solidFill>
                    <a:schemeClr val="bg2"/>
                  </a:solidFill>
                  <a:latin typeface="Georgia" panose="02040502050405020303" pitchFamily="18" charset="0"/>
                </a:endParaRPr>
              </a:p>
            </p:txBody>
          </p:sp>
        </mc:Choice>
        <mc:Fallback xmlns="">
          <p:sp>
            <p:nvSpPr>
              <p:cNvPr id="31" name="TextBox 30"/>
              <p:cNvSpPr txBox="1">
                <a:spLocks noRot="1" noChangeAspect="1" noMove="1" noResize="1" noEditPoints="1" noAdjustHandles="1" noChangeArrowheads="1" noChangeShapeType="1" noTextEdit="1"/>
              </p:cNvSpPr>
              <p:nvPr/>
            </p:nvSpPr>
            <p:spPr bwMode="auto">
              <a:xfrm>
                <a:off x="751370" y="4252258"/>
                <a:ext cx="1782838" cy="400097"/>
              </a:xfrm>
              <a:prstGeom prst="rect">
                <a:avLst/>
              </a:prstGeom>
              <a:blipFill rotWithShape="1">
                <a:blip r:embed="rId6"/>
                <a:stretch>
                  <a:fillRect/>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p:sp>
        <p:nvSpPr>
          <p:cNvPr id="28" name="TextBox 27"/>
          <p:cNvSpPr txBox="1"/>
          <p:nvPr/>
        </p:nvSpPr>
        <p:spPr bwMode="auto">
          <a:xfrm>
            <a:off x="458788" y="1327150"/>
            <a:ext cx="333264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r>
              <a:rPr kumimoji="1" lang="en-US" sz="2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3: Diaphragm Discontinuity</a:t>
            </a:r>
            <a:endParaRPr kumimoji="1" lang="en-US" sz="2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1941430114"/>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Horizontal Irregularity 3, cont.</a:t>
            </a:r>
            <a:endParaRPr lang="en-US" dirty="0"/>
          </a:p>
        </p:txBody>
      </p:sp>
      <p:pic>
        <p:nvPicPr>
          <p:cNvPr id="28" name="Picture 9"/>
          <p:cNvPicPr>
            <a:picLocks noChangeAspect="1" noChangeArrowheads="1"/>
          </p:cNvPicPr>
          <p:nvPr/>
        </p:nvPicPr>
        <p:blipFill rotWithShape="1">
          <a:blip r:embed="rId4">
            <a:extLst>
              <a:ext uri="{28A0092B-C50C-407E-A947-70E740481C1C}">
                <a14:useLocalDpi xmlns:a14="http://schemas.microsoft.com/office/drawing/2010/main" val="0"/>
              </a:ext>
            </a:extLst>
          </a:blip>
          <a:srcRect r="50000"/>
          <a:stretch/>
        </p:blipFill>
        <p:spPr bwMode="auto">
          <a:xfrm>
            <a:off x="1134531" y="1677160"/>
            <a:ext cx="3058821" cy="21201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mc:AlternateContent xmlns:mc="http://schemas.openxmlformats.org/markup-compatibility/2006" xmlns:a14="http://schemas.microsoft.com/office/drawing/2010/main">
        <mc:Choice Requires="a14">
          <p:sp>
            <p:nvSpPr>
              <p:cNvPr id="5" name="TextBox 4"/>
              <p:cNvSpPr txBox="1"/>
              <p:nvPr/>
            </p:nvSpPr>
            <p:spPr bwMode="auto">
              <a:xfrm>
                <a:off x="724207" y="5070140"/>
                <a:ext cx="3449149" cy="580993"/>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0" tIns="45720" rIns="0" bIns="45720" rtlCol="0">
                <a:spAutoFit/>
              </a:bodyPr>
              <a:lstStyle/>
              <a:p>
                <a:pPr algn="r"/>
                <a14:m>
                  <m:oMathPara xmlns:m="http://schemas.openxmlformats.org/officeDocument/2006/math">
                    <m:oMathParaPr>
                      <m:jc m:val="centerGroup"/>
                    </m:oMathParaPr>
                    <m:oMath xmlns:m="http://schemas.openxmlformats.org/officeDocument/2006/math">
                      <m:f>
                        <m:fPr>
                          <m:ctrlPr>
                            <a:rPr kumimoji="1" lang="en-US" sz="1600" i="1" smtClean="0">
                              <a:solidFill>
                                <a:srgbClr val="000000"/>
                              </a:solidFill>
                              <a:latin typeface="Cambria Math" panose="02040503050406030204" pitchFamily="18" charset="0"/>
                            </a:rPr>
                          </m:ctrlPr>
                        </m:fPr>
                        <m:num>
                          <m:r>
                            <a:rPr kumimoji="1" lang="en-US" sz="1600" b="0" i="1" smtClean="0">
                              <a:solidFill>
                                <a:srgbClr val="000000"/>
                              </a:solidFill>
                              <a:latin typeface="Cambria Math"/>
                            </a:rPr>
                            <m:t>𝑂𝑝𝑒𝑛𝑖𝑛𝑔</m:t>
                          </m:r>
                          <m:r>
                            <a:rPr kumimoji="1" lang="en-US" sz="1600" b="0" i="1" smtClean="0">
                              <a:solidFill>
                                <a:srgbClr val="000000"/>
                              </a:solidFill>
                              <a:latin typeface="Cambria Math"/>
                            </a:rPr>
                            <m:t> </m:t>
                          </m:r>
                          <m:r>
                            <a:rPr kumimoji="1" lang="en-US" sz="1600" b="0" i="1" smtClean="0">
                              <a:solidFill>
                                <a:srgbClr val="000000"/>
                              </a:solidFill>
                              <a:latin typeface="Cambria Math"/>
                            </a:rPr>
                            <m:t>𝐴𝑟𝑒𝑎</m:t>
                          </m:r>
                        </m:num>
                        <m:den>
                          <m:r>
                            <a:rPr kumimoji="1" lang="en-US" sz="1600" b="0" i="1" smtClean="0">
                              <a:solidFill>
                                <a:srgbClr val="000000"/>
                              </a:solidFill>
                              <a:latin typeface="Cambria Math"/>
                            </a:rPr>
                            <m:t>𝑇𝑜𝑡𝑎𝑙</m:t>
                          </m:r>
                          <m:r>
                            <a:rPr kumimoji="1" lang="en-US" sz="1600" b="0" i="1" smtClean="0">
                              <a:solidFill>
                                <a:srgbClr val="000000"/>
                              </a:solidFill>
                              <a:latin typeface="Cambria Math"/>
                            </a:rPr>
                            <m:t> </m:t>
                          </m:r>
                          <m:r>
                            <a:rPr kumimoji="1" lang="en-US" sz="1600" b="0" i="1" smtClean="0">
                              <a:solidFill>
                                <a:srgbClr val="000000"/>
                              </a:solidFill>
                              <a:latin typeface="Cambria Math"/>
                            </a:rPr>
                            <m:t>𝐴𝑟𝑒𝑎</m:t>
                          </m:r>
                        </m:den>
                      </m:f>
                      <m:r>
                        <a:rPr kumimoji="1" lang="en-US" sz="1600" b="0" i="1" smtClean="0">
                          <a:solidFill>
                            <a:srgbClr val="000000"/>
                          </a:solidFill>
                          <a:latin typeface="Cambria Math"/>
                        </a:rPr>
                        <m:t>=</m:t>
                      </m:r>
                      <m:f>
                        <m:fPr>
                          <m:ctrlPr>
                            <a:rPr kumimoji="1" lang="en-US" sz="1600" b="0" i="1" smtClean="0">
                              <a:solidFill>
                                <a:srgbClr val="000000"/>
                              </a:solidFill>
                              <a:latin typeface="Cambria Math" panose="02040503050406030204" pitchFamily="18" charset="0"/>
                            </a:rPr>
                          </m:ctrlPr>
                        </m:fPr>
                        <m:num>
                          <m:r>
                            <a:rPr kumimoji="1" lang="en-US" sz="1600" b="0" i="1" smtClean="0">
                              <a:solidFill>
                                <a:srgbClr val="000000"/>
                              </a:solidFill>
                              <a:latin typeface="Cambria Math"/>
                            </a:rPr>
                            <m:t>1,800</m:t>
                          </m:r>
                        </m:num>
                        <m:den>
                          <m:r>
                            <a:rPr kumimoji="1" lang="en-US" sz="1600" b="0" i="1" smtClean="0">
                              <a:solidFill>
                                <a:srgbClr val="000000"/>
                              </a:solidFill>
                              <a:latin typeface="Cambria Math"/>
                            </a:rPr>
                            <m:t>7,200</m:t>
                          </m:r>
                        </m:den>
                      </m:f>
                      <m:r>
                        <a:rPr kumimoji="1" lang="en-US" sz="1600" i="1">
                          <a:solidFill>
                            <a:srgbClr val="000000"/>
                          </a:solidFill>
                          <a:latin typeface="Cambria Math"/>
                        </a:rPr>
                        <m:t>=25%≯50%</m:t>
                      </m:r>
                    </m:oMath>
                  </m:oMathPara>
                </a14:m>
                <a:endParaRPr kumimoji="1" lang="en-US" sz="1600" dirty="0">
                  <a:solidFill>
                    <a:srgbClr val="000000"/>
                  </a:solidFill>
                  <a:latin typeface="Georgia" panose="02040502050405020303" pitchFamily="18" charset="0"/>
                </a:endParaRPr>
              </a:p>
            </p:txBody>
          </p:sp>
        </mc:Choice>
        <mc:Fallback xmlns="">
          <p:sp>
            <p:nvSpPr>
              <p:cNvPr id="5" name="TextBox 4"/>
              <p:cNvSpPr txBox="1">
                <a:spLocks noRot="1" noChangeAspect="1" noMove="1" noResize="1" noEditPoints="1" noAdjustHandles="1" noChangeArrowheads="1" noChangeShapeType="1" noTextEdit="1"/>
              </p:cNvSpPr>
              <p:nvPr/>
            </p:nvSpPr>
            <p:spPr bwMode="auto">
              <a:xfrm>
                <a:off x="724207" y="5070140"/>
                <a:ext cx="3449149" cy="580993"/>
              </a:xfrm>
              <a:prstGeom prst="rect">
                <a:avLst/>
              </a:prstGeom>
              <a:blipFill rotWithShape="1">
                <a:blip r:embed="rId5"/>
                <a:stretch>
                  <a:fillRect/>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TextBox 5"/>
              <p:cNvSpPr txBox="1"/>
              <p:nvPr/>
            </p:nvSpPr>
            <p:spPr bwMode="auto">
              <a:xfrm>
                <a:off x="731613" y="4299371"/>
                <a:ext cx="3434338" cy="338554"/>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0" tIns="45720" rIns="0" bIns="45720" rtlCol="0">
                <a:spAutoFit/>
              </a:bodyPr>
              <a:lstStyle/>
              <a:p>
                <a:pPr algn="r"/>
                <a14:m>
                  <m:oMathPara xmlns:m="http://schemas.openxmlformats.org/officeDocument/2006/math">
                    <m:oMathParaPr>
                      <m:jc m:val="centerGroup"/>
                    </m:oMathParaPr>
                    <m:oMath xmlns:m="http://schemas.openxmlformats.org/officeDocument/2006/math">
                      <m:r>
                        <a:rPr kumimoji="1" lang="en-US" sz="1600" b="0" i="1" smtClean="0">
                          <a:solidFill>
                            <a:srgbClr val="000000"/>
                          </a:solidFill>
                          <a:latin typeface="Cambria Math"/>
                        </a:rPr>
                        <m:t>𝑇𝑜𝑡𝑎𝑙</m:t>
                      </m:r>
                      <m:r>
                        <a:rPr kumimoji="1" lang="en-US" sz="1600" b="0" i="1" smtClean="0">
                          <a:solidFill>
                            <a:srgbClr val="000000"/>
                          </a:solidFill>
                          <a:latin typeface="Cambria Math"/>
                        </a:rPr>
                        <m:t> </m:t>
                      </m:r>
                      <m:r>
                        <a:rPr kumimoji="1" lang="en-US" sz="1600" b="0" i="1" smtClean="0">
                          <a:solidFill>
                            <a:srgbClr val="000000"/>
                          </a:solidFill>
                          <a:latin typeface="Cambria Math"/>
                        </a:rPr>
                        <m:t>𝐴𝑟𝑒𝑎</m:t>
                      </m:r>
                      <m:r>
                        <a:rPr kumimoji="1" lang="en-US" sz="1600" b="0" i="1" smtClean="0">
                          <a:solidFill>
                            <a:srgbClr val="000000"/>
                          </a:solidFill>
                          <a:latin typeface="Cambria Math"/>
                        </a:rPr>
                        <m:t>=</m:t>
                      </m:r>
                      <m:d>
                        <m:dPr>
                          <m:ctrlPr>
                            <a:rPr kumimoji="1" lang="en-US" sz="1600" b="0" i="1" smtClean="0">
                              <a:solidFill>
                                <a:srgbClr val="000000"/>
                              </a:solidFill>
                              <a:latin typeface="Cambria Math" panose="02040503050406030204" pitchFamily="18" charset="0"/>
                            </a:rPr>
                          </m:ctrlPr>
                        </m:dPr>
                        <m:e>
                          <m:r>
                            <a:rPr kumimoji="1" lang="en-US" sz="1600" b="0" i="1" smtClean="0">
                              <a:solidFill>
                                <a:srgbClr val="000000"/>
                              </a:solidFill>
                              <a:latin typeface="Cambria Math"/>
                            </a:rPr>
                            <m:t>120′</m:t>
                          </m:r>
                        </m:e>
                      </m:d>
                      <m:d>
                        <m:dPr>
                          <m:ctrlPr>
                            <a:rPr kumimoji="1" lang="en-US" sz="1600" b="0" i="1" smtClean="0">
                              <a:solidFill>
                                <a:srgbClr val="000000"/>
                              </a:solidFill>
                              <a:latin typeface="Cambria Math" panose="02040503050406030204" pitchFamily="18" charset="0"/>
                            </a:rPr>
                          </m:ctrlPr>
                        </m:dPr>
                        <m:e>
                          <m:r>
                            <a:rPr kumimoji="1" lang="en-US" sz="1600" b="0" i="1" smtClean="0">
                              <a:solidFill>
                                <a:srgbClr val="000000"/>
                              </a:solidFill>
                              <a:latin typeface="Cambria Math"/>
                            </a:rPr>
                            <m:t>60′</m:t>
                          </m:r>
                        </m:e>
                      </m:d>
                      <m:r>
                        <a:rPr kumimoji="1" lang="en-US" sz="1600" b="0" i="1" smtClean="0">
                          <a:solidFill>
                            <a:srgbClr val="000000"/>
                          </a:solidFill>
                          <a:latin typeface="Cambria Math"/>
                        </a:rPr>
                        <m:t>=7,200 </m:t>
                      </m:r>
                      <m:sSup>
                        <m:sSupPr>
                          <m:ctrlPr>
                            <a:rPr kumimoji="1" lang="en-US" sz="1600" b="0" i="1" smtClean="0">
                              <a:solidFill>
                                <a:srgbClr val="000000"/>
                              </a:solidFill>
                              <a:latin typeface="Cambria Math" panose="02040503050406030204" pitchFamily="18" charset="0"/>
                            </a:rPr>
                          </m:ctrlPr>
                        </m:sSupPr>
                        <m:e>
                          <m:r>
                            <a:rPr kumimoji="1" lang="en-US" sz="1600" b="0" i="1" smtClean="0">
                              <a:solidFill>
                                <a:srgbClr val="000000"/>
                              </a:solidFill>
                              <a:latin typeface="Cambria Math"/>
                            </a:rPr>
                            <m:t>𝑓𝑡</m:t>
                          </m:r>
                        </m:e>
                        <m:sup>
                          <m:r>
                            <a:rPr kumimoji="1" lang="en-US" sz="1600" b="0" i="1" smtClean="0">
                              <a:solidFill>
                                <a:srgbClr val="000000"/>
                              </a:solidFill>
                              <a:latin typeface="Cambria Math"/>
                            </a:rPr>
                            <m:t>2</m:t>
                          </m:r>
                        </m:sup>
                      </m:sSup>
                    </m:oMath>
                  </m:oMathPara>
                </a14:m>
                <a:endParaRPr kumimoji="1" lang="en-US" sz="1600" dirty="0">
                  <a:solidFill>
                    <a:srgbClr val="000000"/>
                  </a:solidFill>
                  <a:latin typeface="Georgia" panose="02040502050405020303" pitchFamily="18" charset="0"/>
                </a:endParaRPr>
              </a:p>
            </p:txBody>
          </p:sp>
        </mc:Choice>
        <mc:Fallback xmlns="">
          <p:sp>
            <p:nvSpPr>
              <p:cNvPr id="6" name="TextBox 5"/>
              <p:cNvSpPr txBox="1">
                <a:spLocks noRot="1" noChangeAspect="1" noMove="1" noResize="1" noEditPoints="1" noAdjustHandles="1" noChangeArrowheads="1" noChangeShapeType="1" noTextEdit="1"/>
              </p:cNvSpPr>
              <p:nvPr/>
            </p:nvSpPr>
            <p:spPr bwMode="auto">
              <a:xfrm>
                <a:off x="731613" y="4299371"/>
                <a:ext cx="3434338" cy="338554"/>
              </a:xfrm>
              <a:prstGeom prst="rect">
                <a:avLst/>
              </a:prstGeom>
              <a:blipFill rotWithShape="1">
                <a:blip r:embed="rId6"/>
                <a:stretch>
                  <a:fillRect l="-710" r="-178" b="-10714"/>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TextBox 6"/>
              <p:cNvSpPr txBox="1"/>
              <p:nvPr/>
            </p:nvSpPr>
            <p:spPr bwMode="auto">
              <a:xfrm>
                <a:off x="441982" y="4684755"/>
                <a:ext cx="4013599" cy="338554"/>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0" tIns="45720" rIns="0" bIns="45720" rtlCol="0">
                <a:spAutoFit/>
              </a:bodyPr>
              <a:lstStyle/>
              <a:p>
                <a:pPr algn="r"/>
                <a14:m>
                  <m:oMathPara xmlns:m="http://schemas.openxmlformats.org/officeDocument/2006/math">
                    <m:oMathParaPr>
                      <m:jc m:val="centerGroup"/>
                    </m:oMathParaPr>
                    <m:oMath xmlns:m="http://schemas.openxmlformats.org/officeDocument/2006/math">
                      <m:r>
                        <a:rPr kumimoji="1" lang="en-US" sz="1600" b="0" i="1" smtClean="0">
                          <a:solidFill>
                            <a:srgbClr val="000000"/>
                          </a:solidFill>
                          <a:latin typeface="Cambria Math"/>
                        </a:rPr>
                        <m:t>𝑂𝑝𝑒𝑛𝑖𝑛𝑔</m:t>
                      </m:r>
                      <m:r>
                        <a:rPr kumimoji="1" lang="en-US" sz="1600" b="0" i="1" smtClean="0">
                          <a:solidFill>
                            <a:srgbClr val="000000"/>
                          </a:solidFill>
                          <a:latin typeface="Cambria Math"/>
                        </a:rPr>
                        <m:t> </m:t>
                      </m:r>
                      <m:r>
                        <a:rPr kumimoji="1" lang="en-US" sz="1600" b="0" i="1" smtClean="0">
                          <a:solidFill>
                            <a:srgbClr val="000000"/>
                          </a:solidFill>
                          <a:latin typeface="Cambria Math"/>
                        </a:rPr>
                        <m:t>𝐴𝑟𝑒𝑎</m:t>
                      </m:r>
                      <m:r>
                        <a:rPr kumimoji="1" lang="en-US" sz="1600" b="0" i="1" smtClean="0">
                          <a:solidFill>
                            <a:srgbClr val="000000"/>
                          </a:solidFill>
                          <a:latin typeface="Cambria Math"/>
                        </a:rPr>
                        <m:t>=</m:t>
                      </m:r>
                      <m:d>
                        <m:dPr>
                          <m:ctrlPr>
                            <a:rPr kumimoji="1" lang="en-US" sz="1600" b="0" i="1" smtClean="0">
                              <a:solidFill>
                                <a:srgbClr val="000000"/>
                              </a:solidFill>
                              <a:latin typeface="Cambria Math" panose="02040503050406030204" pitchFamily="18" charset="0"/>
                            </a:rPr>
                          </m:ctrlPr>
                        </m:dPr>
                        <m:e>
                          <m:r>
                            <a:rPr kumimoji="1" lang="en-US" sz="1600" b="0" i="1" smtClean="0">
                              <a:solidFill>
                                <a:srgbClr val="000000"/>
                              </a:solidFill>
                              <a:latin typeface="Cambria Math"/>
                            </a:rPr>
                            <m:t>2</m:t>
                          </m:r>
                        </m:e>
                      </m:d>
                      <m:d>
                        <m:dPr>
                          <m:ctrlPr>
                            <a:rPr kumimoji="1" lang="en-US" sz="1600" b="0" i="1" smtClean="0">
                              <a:solidFill>
                                <a:srgbClr val="000000"/>
                              </a:solidFill>
                              <a:latin typeface="Cambria Math" panose="02040503050406030204" pitchFamily="18" charset="0"/>
                            </a:rPr>
                          </m:ctrlPr>
                        </m:dPr>
                        <m:e>
                          <m:r>
                            <a:rPr kumimoji="1" lang="en-US" sz="1600" b="0" i="1" smtClean="0">
                              <a:solidFill>
                                <a:srgbClr val="000000"/>
                              </a:solidFill>
                              <a:latin typeface="Cambria Math"/>
                            </a:rPr>
                            <m:t>30′</m:t>
                          </m:r>
                        </m:e>
                      </m:d>
                      <m:d>
                        <m:dPr>
                          <m:ctrlPr>
                            <a:rPr kumimoji="1" lang="en-US" sz="1600" b="0" i="1" smtClean="0">
                              <a:solidFill>
                                <a:srgbClr val="000000"/>
                              </a:solidFill>
                              <a:latin typeface="Cambria Math" panose="02040503050406030204" pitchFamily="18" charset="0"/>
                            </a:rPr>
                          </m:ctrlPr>
                        </m:dPr>
                        <m:e>
                          <m:r>
                            <a:rPr kumimoji="1" lang="en-US" sz="1600" b="0" i="1" smtClean="0">
                              <a:solidFill>
                                <a:srgbClr val="000000"/>
                              </a:solidFill>
                              <a:latin typeface="Cambria Math"/>
                            </a:rPr>
                            <m:t>30′</m:t>
                          </m:r>
                        </m:e>
                      </m:d>
                      <m:r>
                        <a:rPr kumimoji="1" lang="en-US" sz="1600" b="0" i="1" smtClean="0">
                          <a:solidFill>
                            <a:srgbClr val="000000"/>
                          </a:solidFill>
                          <a:latin typeface="Cambria Math"/>
                        </a:rPr>
                        <m:t>=1,800 </m:t>
                      </m:r>
                      <m:sSup>
                        <m:sSupPr>
                          <m:ctrlPr>
                            <a:rPr kumimoji="1" lang="en-US" sz="1600" b="0" i="1" smtClean="0">
                              <a:solidFill>
                                <a:srgbClr val="000000"/>
                              </a:solidFill>
                              <a:latin typeface="Cambria Math" panose="02040503050406030204" pitchFamily="18" charset="0"/>
                            </a:rPr>
                          </m:ctrlPr>
                        </m:sSupPr>
                        <m:e>
                          <m:r>
                            <a:rPr kumimoji="1" lang="en-US" sz="1600" b="0" i="1" smtClean="0">
                              <a:solidFill>
                                <a:srgbClr val="000000"/>
                              </a:solidFill>
                              <a:latin typeface="Cambria Math"/>
                            </a:rPr>
                            <m:t>𝑓𝑡</m:t>
                          </m:r>
                        </m:e>
                        <m:sup>
                          <m:r>
                            <a:rPr kumimoji="1" lang="en-US" sz="1600" b="0" i="1" smtClean="0">
                              <a:solidFill>
                                <a:srgbClr val="000000"/>
                              </a:solidFill>
                              <a:latin typeface="Cambria Math"/>
                            </a:rPr>
                            <m:t>2</m:t>
                          </m:r>
                        </m:sup>
                      </m:sSup>
                    </m:oMath>
                  </m:oMathPara>
                </a14:m>
                <a:endParaRPr kumimoji="1" lang="en-US" sz="1600" dirty="0">
                  <a:solidFill>
                    <a:srgbClr val="000000"/>
                  </a:solidFill>
                  <a:latin typeface="Georgia" panose="02040502050405020303" pitchFamily="18" charset="0"/>
                </a:endParaRPr>
              </a:p>
            </p:txBody>
          </p:sp>
        </mc:Choice>
        <mc:Fallback xmlns="">
          <p:sp>
            <p:nvSpPr>
              <p:cNvPr id="7" name="TextBox 6"/>
              <p:cNvSpPr txBox="1">
                <a:spLocks noRot="1" noChangeAspect="1" noMove="1" noResize="1" noEditPoints="1" noAdjustHandles="1" noChangeArrowheads="1" noChangeShapeType="1" noTextEdit="1"/>
              </p:cNvSpPr>
              <p:nvPr/>
            </p:nvSpPr>
            <p:spPr bwMode="auto">
              <a:xfrm>
                <a:off x="441982" y="4684755"/>
                <a:ext cx="4013599" cy="338554"/>
              </a:xfrm>
              <a:prstGeom prst="rect">
                <a:avLst/>
              </a:prstGeom>
              <a:blipFill rotWithShape="1">
                <a:blip r:embed="rId7"/>
                <a:stretch>
                  <a:fillRect b="-10714"/>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p:sp>
        <p:nvSpPr>
          <p:cNvPr id="8" name="TextBox 7"/>
          <p:cNvSpPr txBox="1"/>
          <p:nvPr/>
        </p:nvSpPr>
        <p:spPr bwMode="auto">
          <a:xfrm>
            <a:off x="704213" y="5801293"/>
            <a:ext cx="3489139" cy="369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ctr"/>
            <a:r>
              <a:rPr kumimoji="1" lang="en-US" dirty="0" smtClean="0">
                <a:solidFill>
                  <a:schemeClr val="bg2"/>
                </a:solidFill>
                <a:latin typeface="Arial" panose="020B0604020202020204" pitchFamily="34" charset="0"/>
                <a:cs typeface="Arial" panose="020B0604020202020204" pitchFamily="34" charset="0"/>
              </a:rPr>
              <a:t>No Horizontal Irregularity Type 3</a:t>
            </a:r>
          </a:p>
        </p:txBody>
      </p:sp>
      <mc:AlternateContent xmlns:mc="http://schemas.openxmlformats.org/markup-compatibility/2006" xmlns:a14="http://schemas.microsoft.com/office/drawing/2010/main">
        <mc:Choice Requires="a14">
          <p:sp>
            <p:nvSpPr>
              <p:cNvPr id="9" name="TextBox 8"/>
              <p:cNvSpPr txBox="1"/>
              <p:nvPr/>
            </p:nvSpPr>
            <p:spPr bwMode="auto">
              <a:xfrm>
                <a:off x="5595736" y="4299371"/>
                <a:ext cx="2176664" cy="601499"/>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a14:m>
                  <m:oMathPara xmlns:m="http://schemas.openxmlformats.org/officeDocument/2006/math">
                    <m:oMathParaPr>
                      <m:jc m:val="centerGroup"/>
                    </m:oMathParaPr>
                    <m:oMath xmlns:m="http://schemas.openxmlformats.org/officeDocument/2006/math">
                      <m:f>
                        <m:fPr>
                          <m:ctrlPr>
                            <a:rPr kumimoji="1" lang="en-US" sz="1600" i="1" smtClean="0">
                              <a:solidFill>
                                <a:srgbClr val="000000"/>
                              </a:solidFill>
                              <a:latin typeface="Cambria Math" panose="02040503050406030204" pitchFamily="18" charset="0"/>
                            </a:rPr>
                          </m:ctrlPr>
                        </m:fPr>
                        <m:num>
                          <m:sSub>
                            <m:sSubPr>
                              <m:ctrlPr>
                                <a:rPr kumimoji="1" lang="en-US" sz="1600" i="1" smtClean="0">
                                  <a:solidFill>
                                    <a:srgbClr val="000000"/>
                                  </a:solidFill>
                                  <a:latin typeface="Cambria Math" panose="02040503050406030204" pitchFamily="18" charset="0"/>
                                </a:rPr>
                              </m:ctrlPr>
                            </m:sSubPr>
                            <m:e>
                              <m:r>
                                <a:rPr kumimoji="1" lang="en-US" sz="1600" i="1" smtClean="0">
                                  <a:solidFill>
                                    <a:srgbClr val="000000"/>
                                  </a:solidFill>
                                  <a:latin typeface="Cambria Math"/>
                                  <a:ea typeface="Cambria Math"/>
                                </a:rPr>
                                <m:t>∆</m:t>
                              </m:r>
                            </m:e>
                            <m:sub>
                              <m:r>
                                <a:rPr kumimoji="1" lang="en-US" sz="1600" b="0" i="1" smtClean="0">
                                  <a:solidFill>
                                    <a:srgbClr val="000000"/>
                                  </a:solidFill>
                                  <a:latin typeface="Cambria Math"/>
                                </a:rPr>
                                <m:t>2</m:t>
                              </m:r>
                            </m:sub>
                          </m:sSub>
                        </m:num>
                        <m:den>
                          <m:sSub>
                            <m:sSubPr>
                              <m:ctrlPr>
                                <a:rPr kumimoji="1" lang="en-US" sz="1600" i="1" smtClean="0">
                                  <a:solidFill>
                                    <a:srgbClr val="000000"/>
                                  </a:solidFill>
                                  <a:latin typeface="Cambria Math" panose="02040503050406030204" pitchFamily="18" charset="0"/>
                                </a:rPr>
                              </m:ctrlPr>
                            </m:sSubPr>
                            <m:e>
                              <m:r>
                                <a:rPr kumimoji="1" lang="en-US" sz="1600" i="1" smtClean="0">
                                  <a:solidFill>
                                    <a:srgbClr val="000000"/>
                                  </a:solidFill>
                                  <a:latin typeface="Cambria Math"/>
                                  <a:ea typeface="Cambria Math"/>
                                </a:rPr>
                                <m:t>∆</m:t>
                              </m:r>
                            </m:e>
                            <m:sub>
                              <m:r>
                                <a:rPr kumimoji="1" lang="en-US" sz="1600" b="0" i="1" smtClean="0">
                                  <a:solidFill>
                                    <a:srgbClr val="000000"/>
                                  </a:solidFill>
                                  <a:latin typeface="Cambria Math"/>
                                </a:rPr>
                                <m:t>3</m:t>
                              </m:r>
                            </m:sub>
                          </m:sSub>
                        </m:den>
                      </m:f>
                      <m:r>
                        <a:rPr kumimoji="1" lang="en-US" sz="1600" b="0" i="1" smtClean="0">
                          <a:solidFill>
                            <a:srgbClr val="000000"/>
                          </a:solidFill>
                          <a:latin typeface="Cambria Math"/>
                        </a:rPr>
                        <m:t>=</m:t>
                      </m:r>
                      <m:f>
                        <m:fPr>
                          <m:ctrlPr>
                            <a:rPr kumimoji="1" lang="en-US" sz="1600" b="0" i="1" smtClean="0">
                              <a:solidFill>
                                <a:srgbClr val="000000"/>
                              </a:solidFill>
                              <a:latin typeface="Cambria Math" panose="02040503050406030204" pitchFamily="18" charset="0"/>
                            </a:rPr>
                          </m:ctrlPr>
                        </m:fPr>
                        <m:num>
                          <m:r>
                            <a:rPr kumimoji="1" lang="en-US" sz="1600" b="0" i="1" smtClean="0">
                              <a:solidFill>
                                <a:srgbClr val="000000"/>
                              </a:solidFill>
                              <a:latin typeface="Cambria Math"/>
                            </a:rPr>
                            <m:t>1.5</m:t>
                          </m:r>
                        </m:num>
                        <m:den>
                          <m:r>
                            <a:rPr kumimoji="1" lang="en-US" sz="1600" b="0" i="1" smtClean="0">
                              <a:solidFill>
                                <a:srgbClr val="000000"/>
                              </a:solidFill>
                              <a:latin typeface="Cambria Math"/>
                            </a:rPr>
                            <m:t>0.8</m:t>
                          </m:r>
                        </m:den>
                      </m:f>
                      <m:r>
                        <a:rPr kumimoji="1" lang="en-US" sz="1600" b="0" i="1" smtClean="0">
                          <a:solidFill>
                            <a:srgbClr val="000000"/>
                          </a:solidFill>
                          <a:latin typeface="Cambria Math"/>
                        </a:rPr>
                        <m:t>=1.88&gt;1.5</m:t>
                      </m:r>
                    </m:oMath>
                  </m:oMathPara>
                </a14:m>
                <a:endParaRPr kumimoji="1" lang="en-US" sz="1600" dirty="0">
                  <a:solidFill>
                    <a:srgbClr val="000000"/>
                  </a:solidFill>
                  <a:latin typeface="Georgia" panose="02040502050405020303" pitchFamily="18" charset="0"/>
                </a:endParaRPr>
              </a:p>
            </p:txBody>
          </p:sp>
        </mc:Choice>
        <mc:Fallback xmlns="">
          <p:sp>
            <p:nvSpPr>
              <p:cNvPr id="9" name="TextBox 8"/>
              <p:cNvSpPr txBox="1">
                <a:spLocks noRot="1" noChangeAspect="1" noMove="1" noResize="1" noEditPoints="1" noAdjustHandles="1" noChangeArrowheads="1" noChangeShapeType="1" noTextEdit="1"/>
              </p:cNvSpPr>
              <p:nvPr/>
            </p:nvSpPr>
            <p:spPr bwMode="auto">
              <a:xfrm>
                <a:off x="5595736" y="4299371"/>
                <a:ext cx="2176664" cy="601499"/>
              </a:xfrm>
              <a:prstGeom prst="rect">
                <a:avLst/>
              </a:prstGeom>
              <a:blipFill rotWithShape="1">
                <a:blip r:embed="rId8"/>
                <a:stretch>
                  <a:fillRect/>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p:sp>
        <p:nvSpPr>
          <p:cNvPr id="30" name="TextBox 29"/>
          <p:cNvSpPr txBox="1"/>
          <p:nvPr/>
        </p:nvSpPr>
        <p:spPr bwMode="auto">
          <a:xfrm>
            <a:off x="4708526" y="5800520"/>
            <a:ext cx="3978274" cy="369320"/>
          </a:xfrm>
          <a:prstGeom prst="rect">
            <a:avLst/>
          </a:prstGeom>
          <a:noFill/>
          <a:ln w="9525" algn="ctr">
            <a:solidFill>
              <a:schemeClr val="accent1"/>
            </a:solidFill>
            <a:miter lim="800000"/>
            <a:headEnd/>
            <a:tailEnd/>
          </a:ln>
          <a:extLst>
            <a:ext uri="{909E8E84-426E-40DD-AFC4-6F175D3DCCD1}">
              <a14:hiddenFill xmlns:a14="http://schemas.microsoft.com/office/drawing/2010/main">
                <a:solidFill>
                  <a:srgbClr val="FFFFFF"/>
                </a:solidFill>
              </a14:hiddenFill>
            </a:ext>
          </a:extLst>
        </p:spPr>
        <p:txBody>
          <a:bodyPr wrap="square" lIns="91429" tIns="45714" rIns="91429" bIns="45714" rtlCol="0">
            <a:spAutoFit/>
          </a:bodyPr>
          <a:lstStyle/>
          <a:p>
            <a:pPr algn="ctr"/>
            <a:r>
              <a:rPr kumimoji="1" lang="en-US" dirty="0" smtClean="0">
                <a:solidFill>
                  <a:schemeClr val="bg2"/>
                </a:solidFill>
                <a:latin typeface="Arial" panose="020B0604020202020204" pitchFamily="34" charset="0"/>
                <a:cs typeface="Arial" panose="020B0604020202020204" pitchFamily="34" charset="0"/>
              </a:rPr>
              <a:t>Horizontal Irregularity Type 3 </a:t>
            </a:r>
            <a:r>
              <a:rPr kumimoji="1" lang="en-US" dirty="0">
                <a:solidFill>
                  <a:schemeClr val="bg2"/>
                </a:solidFill>
                <a:latin typeface="Arial" panose="020B0604020202020204" pitchFamily="34" charset="0"/>
                <a:cs typeface="Arial" panose="020B0604020202020204" pitchFamily="34" charset="0"/>
              </a:rPr>
              <a:t>E</a:t>
            </a:r>
            <a:r>
              <a:rPr kumimoji="1" lang="en-US" dirty="0" smtClean="0">
                <a:solidFill>
                  <a:schemeClr val="bg2"/>
                </a:solidFill>
                <a:latin typeface="Arial" panose="020B0604020202020204" pitchFamily="34" charset="0"/>
                <a:cs typeface="Arial" panose="020B0604020202020204" pitchFamily="34" charset="0"/>
              </a:rPr>
              <a:t>xists</a:t>
            </a:r>
            <a:endParaRPr kumimoji="1" lang="en-US" dirty="0">
              <a:solidFill>
                <a:schemeClr val="bg2"/>
              </a:solidFill>
              <a:latin typeface="Arial" panose="020B0604020202020204" pitchFamily="34" charset="0"/>
              <a:cs typeface="Arial" panose="020B0604020202020204" pitchFamily="34" charset="0"/>
            </a:endParaRPr>
          </a:p>
        </p:txBody>
      </p:sp>
      <p:pic>
        <p:nvPicPr>
          <p:cNvPr id="32" name="Picture 9"/>
          <p:cNvPicPr>
            <a:picLocks noChangeAspect="1" noChangeArrowheads="1"/>
          </p:cNvPicPr>
          <p:nvPr/>
        </p:nvPicPr>
        <p:blipFill rotWithShape="1">
          <a:blip r:embed="rId4">
            <a:extLst>
              <a:ext uri="{28A0092B-C50C-407E-A947-70E740481C1C}">
                <a14:useLocalDpi xmlns:a14="http://schemas.microsoft.com/office/drawing/2010/main" val="0"/>
              </a:ext>
            </a:extLst>
          </a:blip>
          <a:srcRect l="50000"/>
          <a:stretch/>
        </p:blipFill>
        <p:spPr bwMode="auto">
          <a:xfrm>
            <a:off x="5283893" y="1685726"/>
            <a:ext cx="3046462" cy="21115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3" name="Straight Connector 12"/>
          <p:cNvCxnSpPr/>
          <p:nvPr/>
        </p:nvCxnSpPr>
        <p:spPr>
          <a:xfrm>
            <a:off x="6718646" y="4779961"/>
            <a:ext cx="952154"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bwMode="auto">
          <a:xfrm>
            <a:off x="1458782" y="3871875"/>
            <a:ext cx="1980007" cy="369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ctr"/>
            <a:r>
              <a:rPr kumimoji="1" lang="en-US"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Area of Opening</a:t>
            </a:r>
            <a:endParaRPr kumimoji="1" lang="en-US"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endParaRPr>
          </a:p>
        </p:txBody>
      </p:sp>
      <p:sp>
        <p:nvSpPr>
          <p:cNvPr id="34" name="TextBox 33"/>
          <p:cNvSpPr txBox="1"/>
          <p:nvPr/>
        </p:nvSpPr>
        <p:spPr bwMode="auto">
          <a:xfrm>
            <a:off x="5399114" y="3871875"/>
            <a:ext cx="2569913" cy="369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ctr"/>
            <a:r>
              <a:rPr kumimoji="1" lang="en-US"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Diaphragm Deflection</a:t>
            </a:r>
            <a:endParaRPr kumimoji="1" lang="en-US"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endParaRPr>
          </a:p>
        </p:txBody>
      </p:sp>
      <p:cxnSp>
        <p:nvCxnSpPr>
          <p:cNvPr id="15" name="Straight Connector 14"/>
          <p:cNvCxnSpPr/>
          <p:nvPr/>
        </p:nvCxnSpPr>
        <p:spPr>
          <a:xfrm>
            <a:off x="441982" y="3848100"/>
            <a:ext cx="8244818"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36" name="Straight Connector 35"/>
          <p:cNvCxnSpPr/>
          <p:nvPr/>
        </p:nvCxnSpPr>
        <p:spPr>
          <a:xfrm>
            <a:off x="4564391" y="3848100"/>
            <a:ext cx="0" cy="2321740"/>
          </a:xfrm>
          <a:prstGeom prst="line">
            <a:avLst/>
          </a:prstGeom>
        </p:spPr>
        <p:style>
          <a:lnRef idx="1">
            <a:schemeClr val="accent6"/>
          </a:lnRef>
          <a:fillRef idx="0">
            <a:schemeClr val="accent6"/>
          </a:fillRef>
          <a:effectRef idx="0">
            <a:schemeClr val="accent6"/>
          </a:effectRef>
          <a:fontRef idx="minor">
            <a:schemeClr val="tx1"/>
          </a:fontRef>
        </p:style>
      </p:cxnSp>
      <p:sp>
        <p:nvSpPr>
          <p:cNvPr id="37" name="TextBox 36"/>
          <p:cNvSpPr txBox="1"/>
          <p:nvPr/>
        </p:nvSpPr>
        <p:spPr bwMode="auto">
          <a:xfrm>
            <a:off x="458788" y="1327150"/>
            <a:ext cx="333264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r>
              <a:rPr kumimoji="1" lang="en-US" sz="2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3: Diaphragm Discontinuity</a:t>
            </a:r>
            <a:endParaRPr kumimoji="1" lang="en-US" sz="2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9923458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50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smtClean="0"/>
              <a:t>Credit Information</a:t>
            </a:r>
            <a:endParaRPr lang="en-US" dirty="0"/>
          </a:p>
        </p:txBody>
      </p:sp>
      <p:sp>
        <p:nvSpPr>
          <p:cNvPr id="6" name="Content Placeholder 2"/>
          <p:cNvSpPr txBox="1">
            <a:spLocks/>
          </p:cNvSpPr>
          <p:nvPr/>
        </p:nvSpPr>
        <p:spPr>
          <a:xfrm>
            <a:off x="257176" y="1828800"/>
            <a:ext cx="4840061" cy="3627834"/>
          </a:xfrm>
          <a:prstGeom prst="rect">
            <a:avLst/>
          </a:prstGeom>
          <a:noFill/>
          <a:ln>
            <a:noFill/>
          </a:ln>
          <a:effectLst/>
        </p:spPr>
        <p:txBody>
          <a:bodyPr vert="horz" lIns="0" tIns="0" rIns="0" bIns="0" rtlCol="0">
            <a:noAutofit/>
          </a:bodyPr>
          <a:lstStyle>
            <a:lvl1pPr marL="0" indent="0" algn="l" defTabSz="914400" rtl="0" eaLnBrk="1" latinLnBrk="0" hangingPunct="1">
              <a:spcBef>
                <a:spcPct val="20000"/>
              </a:spcBef>
              <a:buFont typeface="Arial" panose="020B0604020202020204" pitchFamily="34" charset="0"/>
              <a:buNone/>
              <a:defRPr sz="2800" b="1" kern="1200">
                <a:solidFill>
                  <a:schemeClr val="bg2"/>
                </a:solidFill>
                <a:latin typeface="+mn-lt"/>
                <a:ea typeface="+mn-ea"/>
                <a:cs typeface="+mn-cs"/>
              </a:defRPr>
            </a:lvl1pPr>
            <a:lvl2pPr marL="0" indent="-285750" algn="l" defTabSz="914400" rtl="0" eaLnBrk="1" latinLnBrk="0" hangingPunct="1">
              <a:spcBef>
                <a:spcPct val="20000"/>
              </a:spcBef>
              <a:buFont typeface="Arial" panose="020B0604020202020204" pitchFamily="34" charset="0"/>
              <a:buChar char="•"/>
              <a:defRPr sz="2400" kern="1200">
                <a:solidFill>
                  <a:schemeClr val="bg2"/>
                </a:solidFill>
                <a:latin typeface="+mn-lt"/>
                <a:ea typeface="+mn-ea"/>
                <a:cs typeface="+mn-cs"/>
              </a:defRPr>
            </a:lvl2pPr>
            <a:lvl3pPr marL="594360" indent="-228600" algn="l" defTabSz="914400" rtl="0" eaLnBrk="1" latinLnBrk="0" hangingPunct="1">
              <a:spcBef>
                <a:spcPct val="20000"/>
              </a:spcBef>
              <a:buFont typeface="Arial" panose="020B0604020202020204" pitchFamily="34" charset="0"/>
              <a:buChar char="‒"/>
              <a:defRPr sz="2000" kern="1200">
                <a:solidFill>
                  <a:schemeClr val="bg2"/>
                </a:solidFill>
                <a:latin typeface="+mn-lt"/>
                <a:ea typeface="+mn-ea"/>
                <a:cs typeface="+mn-cs"/>
              </a:defRPr>
            </a:lvl3pPr>
            <a:lvl4pPr marL="914400" indent="-22860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4pPr>
            <a:lvl5pPr marL="1234440" indent="-22860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9pPr>
          </a:lstStyle>
          <a:p>
            <a:pPr defTabSz="685800" fontAlgn="auto">
              <a:lnSpc>
                <a:spcPct val="120000"/>
              </a:lnSpc>
              <a:spcBef>
                <a:spcPts val="0"/>
              </a:spcBef>
              <a:spcAft>
                <a:spcPts val="450"/>
              </a:spcAft>
              <a:defRPr/>
            </a:pPr>
            <a:r>
              <a:rPr lang="en-US" sz="1350" dirty="0">
                <a:solidFill>
                  <a:schemeClr val="tx2"/>
                </a:solidFill>
                <a:latin typeface="Arial"/>
                <a:cs typeface="Calibri" pitchFamily="34" charset="0"/>
              </a:rPr>
              <a:t>AIA Member Information</a:t>
            </a:r>
          </a:p>
          <a:p>
            <a:pPr defTabSz="685800" fontAlgn="auto">
              <a:lnSpc>
                <a:spcPct val="120000"/>
              </a:lnSpc>
              <a:spcBef>
                <a:spcPts val="0"/>
              </a:spcBef>
              <a:spcAft>
                <a:spcPts val="450"/>
              </a:spcAft>
              <a:defRPr/>
            </a:pPr>
            <a:r>
              <a:rPr lang="en-US" sz="1350" b="0" dirty="0">
                <a:solidFill>
                  <a:schemeClr val="tx2"/>
                </a:solidFill>
                <a:latin typeface="Arial"/>
                <a:cs typeface="Calibri" pitchFamily="34" charset="0"/>
              </a:rPr>
              <a:t>This course is registered with AIA CES for continuing professional education.  As such, it does not include content that may be deemed or construed to be an approval or endorsement by the AIA of any material of construction or any method or manner of handling, using, distributing, or dealing in any material or product. </a:t>
            </a:r>
            <a:r>
              <a:rPr lang="en-US" sz="1350" b="0" dirty="0">
                <a:solidFill>
                  <a:schemeClr val="tx2"/>
                </a:solidFill>
                <a:latin typeface="Arial"/>
              </a:rPr>
              <a:t>Upon completion of this course, Credit(s) earned will be reported to AIA CES for AIA members who pass the course and have entered their AIA member number on their Simpson profile page.  A link to the Certificate of Completion will be available upon completion of this course. Only AIA LU/HSW will be reported.</a:t>
            </a:r>
          </a:p>
          <a:p>
            <a:pPr defTabSz="685800" fontAlgn="auto">
              <a:lnSpc>
                <a:spcPct val="120000"/>
              </a:lnSpc>
              <a:spcBef>
                <a:spcPts val="0"/>
              </a:spcBef>
              <a:spcAft>
                <a:spcPts val="450"/>
              </a:spcAft>
              <a:defRPr/>
            </a:pPr>
            <a:r>
              <a:rPr lang="en-US" sz="1350" dirty="0">
                <a:solidFill>
                  <a:schemeClr val="tx2"/>
                </a:solidFill>
                <a:latin typeface="Arial"/>
              </a:rPr>
              <a:t>This course offers </a:t>
            </a:r>
            <a:r>
              <a:rPr lang="en-US" sz="1350" dirty="0" smtClean="0">
                <a:solidFill>
                  <a:schemeClr val="tx2"/>
                </a:solidFill>
                <a:latin typeface="Arial"/>
              </a:rPr>
              <a:t>3 </a:t>
            </a:r>
            <a:r>
              <a:rPr lang="en-US" sz="1350" dirty="0">
                <a:solidFill>
                  <a:schemeClr val="tx2"/>
                </a:solidFill>
                <a:latin typeface="Arial"/>
              </a:rPr>
              <a:t>LU/HSW </a:t>
            </a:r>
            <a:r>
              <a:rPr lang="en-US" sz="1350" dirty="0" smtClean="0">
                <a:solidFill>
                  <a:schemeClr val="tx2"/>
                </a:solidFill>
                <a:latin typeface="Arial"/>
              </a:rPr>
              <a:t>credits.</a:t>
            </a:r>
            <a:endParaRPr lang="en-US" sz="1350" dirty="0">
              <a:solidFill>
                <a:schemeClr val="tx2"/>
              </a:solidFill>
              <a:latin typeface="Arial"/>
            </a:endParaRPr>
          </a:p>
          <a:p>
            <a:pPr defTabSz="685800" fontAlgn="auto">
              <a:lnSpc>
                <a:spcPct val="120000"/>
              </a:lnSpc>
              <a:spcBef>
                <a:spcPts val="0"/>
              </a:spcBef>
              <a:spcAft>
                <a:spcPts val="450"/>
              </a:spcAft>
              <a:defRPr/>
            </a:pPr>
            <a:r>
              <a:rPr lang="en-US" sz="1350" dirty="0">
                <a:solidFill>
                  <a:schemeClr val="tx2"/>
                </a:solidFill>
                <a:latin typeface="Arial"/>
              </a:rPr>
              <a:t>AIA Course Number: </a:t>
            </a:r>
            <a:r>
              <a:rPr lang="en-US" sz="1350" dirty="0">
                <a:solidFill>
                  <a:schemeClr val="tx2"/>
                </a:solidFill>
                <a:latin typeface="Arial"/>
              </a:rPr>
              <a:t>AIA-WSD10316</a:t>
            </a:r>
            <a:endParaRPr lang="en-US" sz="1350" dirty="0">
              <a:solidFill>
                <a:schemeClr val="tx2"/>
              </a:solidFill>
              <a:latin typeface="Arial"/>
              <a:cs typeface="Calibri" pitchFamily="34" charset="0"/>
            </a:endParaRPr>
          </a:p>
        </p:txBody>
      </p:sp>
      <p:pic>
        <p:nvPicPr>
          <p:cNvPr id="7" name="Picture 6"/>
          <p:cNvPicPr>
            <a:picLocks noChangeAspect="1"/>
          </p:cNvPicPr>
          <p:nvPr>
            <p:custDataLst>
              <p:tags r:id="rId2"/>
            </p:custDataLst>
          </p:nvPr>
        </p:nvPicPr>
        <p:blipFill>
          <a:blip r:embed="rId5">
            <a:extLst>
              <a:ext uri="{28A0092B-C50C-407E-A947-70E740481C1C}">
                <a14:useLocalDpi xmlns:a14="http://schemas.microsoft.com/office/drawing/2010/main" val="0"/>
              </a:ext>
            </a:extLst>
          </a:blip>
          <a:srcRect/>
          <a:stretch>
            <a:fillRect/>
          </a:stretch>
        </p:blipFill>
        <p:spPr bwMode="auto">
          <a:xfrm>
            <a:off x="6434138" y="2121695"/>
            <a:ext cx="1143000" cy="1143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2527920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Horizontal Irregularity 3, cont.</a:t>
            </a:r>
            <a:endParaRPr lang="en-US" dirty="0"/>
          </a:p>
        </p:txBody>
      </p:sp>
      <p:sp>
        <p:nvSpPr>
          <p:cNvPr id="3" name="Content Placeholder 2"/>
          <p:cNvSpPr>
            <a:spLocks noGrp="1"/>
          </p:cNvSpPr>
          <p:nvPr>
            <p:ph idx="1"/>
          </p:nvPr>
        </p:nvSpPr>
        <p:spPr>
          <a:xfrm>
            <a:off x="458788" y="1327150"/>
            <a:ext cx="3976687" cy="4843463"/>
          </a:xfrm>
        </p:spPr>
        <p:txBody>
          <a:bodyPr lIns="0" tIns="0" rIns="0" bIns="0"/>
          <a:lstStyle/>
          <a:p>
            <a:pPr marL="0" indent="0">
              <a:buNone/>
            </a:pPr>
            <a:endParaRPr lang="en-US" dirty="0" smtClean="0"/>
          </a:p>
          <a:p>
            <a:pPr marL="0" indent="0">
              <a:buNone/>
            </a:pPr>
            <a:endParaRPr lang="en-US" b="1" dirty="0" smtClean="0">
              <a:solidFill>
                <a:schemeClr val="bg2"/>
              </a:solidFill>
            </a:endParaRPr>
          </a:p>
          <a:p>
            <a:pPr marL="0" indent="0">
              <a:buNone/>
            </a:pPr>
            <a:r>
              <a:rPr lang="en-US" b="1" dirty="0" smtClean="0">
                <a:solidFill>
                  <a:schemeClr val="bg2"/>
                </a:solidFill>
              </a:rPr>
              <a:t>To transfer shear properly:</a:t>
            </a:r>
          </a:p>
          <a:p>
            <a:pPr marL="0" indent="0">
              <a:buNone/>
            </a:pPr>
            <a:endParaRPr lang="en-US" dirty="0" smtClean="0">
              <a:solidFill>
                <a:schemeClr val="bg2"/>
              </a:solidFill>
            </a:endParaRPr>
          </a:p>
          <a:p>
            <a:r>
              <a:rPr lang="en-US" sz="2000" dirty="0" smtClean="0">
                <a:solidFill>
                  <a:schemeClr val="bg2"/>
                </a:solidFill>
              </a:rPr>
              <a:t>Diaphragms with openings</a:t>
            </a:r>
            <a:br>
              <a:rPr lang="en-US" sz="2000" dirty="0" smtClean="0">
                <a:solidFill>
                  <a:schemeClr val="bg2"/>
                </a:solidFill>
              </a:rPr>
            </a:br>
            <a:r>
              <a:rPr lang="en-US" sz="2000" dirty="0" smtClean="0">
                <a:solidFill>
                  <a:schemeClr val="bg2"/>
                </a:solidFill>
              </a:rPr>
              <a:t>have additional chords and</a:t>
            </a:r>
            <a:br>
              <a:rPr lang="en-US" sz="2000" dirty="0" smtClean="0">
                <a:solidFill>
                  <a:schemeClr val="bg2"/>
                </a:solidFill>
              </a:rPr>
            </a:br>
            <a:r>
              <a:rPr lang="en-US" sz="2000" dirty="0" smtClean="0">
                <a:solidFill>
                  <a:schemeClr val="bg2"/>
                </a:solidFill>
              </a:rPr>
              <a:t>collectors</a:t>
            </a:r>
          </a:p>
          <a:p>
            <a:r>
              <a:rPr lang="en-US" sz="2000" dirty="0" smtClean="0">
                <a:solidFill>
                  <a:schemeClr val="bg2"/>
                </a:solidFill>
              </a:rPr>
              <a:t>Blocking between joists and strapping over the diaphragm may be required to create </a:t>
            </a:r>
            <a:br>
              <a:rPr lang="en-US" sz="2000" dirty="0" smtClean="0">
                <a:solidFill>
                  <a:schemeClr val="bg2"/>
                </a:solidFill>
              </a:rPr>
            </a:br>
            <a:r>
              <a:rPr lang="en-US" sz="2000" dirty="0" smtClean="0">
                <a:solidFill>
                  <a:schemeClr val="bg2"/>
                </a:solidFill>
              </a:rPr>
              <a:t>“drag struts”</a:t>
            </a:r>
          </a:p>
        </p:txBody>
      </p:sp>
      <p:pic>
        <p:nvPicPr>
          <p:cNvPr id="4" name="Picture 14429" descr="slide 44"/>
          <p:cNvPicPr>
            <a:picLocks noChangeAspect="1" noChangeArrowheads="1"/>
          </p:cNvPicPr>
          <p:nvPr>
            <p:custDataLst>
              <p:tags r:id="rId2"/>
            </p:custDataLst>
          </p:nvPr>
        </p:nvPicPr>
        <p:blipFill>
          <a:blip r:embed="rId5">
            <a:extLst>
              <a:ext uri="{28A0092B-C50C-407E-A947-70E740481C1C}">
                <a14:useLocalDpi xmlns:a14="http://schemas.microsoft.com/office/drawing/2010/main" val="0"/>
              </a:ext>
            </a:extLst>
          </a:blip>
          <a:srcRect/>
          <a:stretch>
            <a:fillRect/>
          </a:stretch>
        </p:blipFill>
        <p:spPr bwMode="auto">
          <a:xfrm>
            <a:off x="4708524" y="2057401"/>
            <a:ext cx="3973513" cy="34917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bwMode="auto">
          <a:xfrm>
            <a:off x="458788" y="1327150"/>
            <a:ext cx="333264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r>
              <a:rPr kumimoji="1" lang="en-US" sz="2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3: Diaphragm Discontinuity</a:t>
            </a:r>
            <a:endParaRPr kumimoji="1" lang="en-US" sz="2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4084028043"/>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Horizontal Irregularity 4</a:t>
            </a:r>
            <a:endParaRPr lang="en-US" dirty="0"/>
          </a:p>
        </p:txBody>
      </p:sp>
      <p:pic>
        <p:nvPicPr>
          <p:cNvPr id="8" name="Picture 6"/>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8902" t="7094" r="13722" b="13242"/>
          <a:stretch/>
        </p:blipFill>
        <p:spPr bwMode="auto">
          <a:xfrm>
            <a:off x="458788" y="1764138"/>
            <a:ext cx="4598936" cy="36587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8"/>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28747" t="23441" r="25931" b="33547"/>
          <a:stretch/>
        </p:blipFill>
        <p:spPr bwMode="auto">
          <a:xfrm>
            <a:off x="5345569" y="1751438"/>
            <a:ext cx="2909431" cy="2133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Content Placeholder 3"/>
          <p:cNvSpPr txBox="1">
            <a:spLocks/>
          </p:cNvSpPr>
          <p:nvPr/>
        </p:nvSpPr>
        <p:spPr>
          <a:xfrm>
            <a:off x="1983556" y="5464918"/>
            <a:ext cx="1828800" cy="381000"/>
          </a:xfrm>
          <a:prstGeom prst="rect">
            <a:avLst/>
          </a:prstGeom>
        </p:spPr>
        <p:txBody>
          <a:bodyPr>
            <a:normAutofit/>
          </a:bodyPr>
          <a:lstStyle>
            <a:lvl1pPr marL="182880" indent="-182880" algn="l" defTabSz="914400" rtl="0" eaLnBrk="1" latinLnBrk="0" hangingPunct="1">
              <a:spcBef>
                <a:spcPct val="20000"/>
              </a:spcBef>
              <a:buFont typeface="Arial" panose="020B0604020202020204" pitchFamily="34" charset="0"/>
              <a:buChar char="•"/>
              <a:defRPr sz="2200" kern="1200">
                <a:solidFill>
                  <a:schemeClr val="tx1"/>
                </a:solidFill>
                <a:latin typeface="Arial" panose="020B0604020202020204" pitchFamily="34" charset="0"/>
                <a:ea typeface="+mn-ea"/>
                <a:cs typeface="Arial" panose="020B0604020202020204" pitchFamily="34" charset="0"/>
              </a:defRPr>
            </a:lvl1pPr>
            <a:lvl2pPr marL="594360" indent="-28575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914400" indent="-182880" algn="l" defTabSz="914400" rtl="0" eaLnBrk="1" latinLnBrk="0" hangingPunct="1">
              <a:spcBef>
                <a:spcPct val="200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3pPr>
            <a:lvl4pPr marL="1371600" indent="-182880" algn="l" defTabSz="914400" rtl="0" eaLnBrk="1" latinLnBrk="0" hangingPunct="1">
              <a:spcBef>
                <a:spcPct val="20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4pPr>
            <a:lvl5pPr marL="1828800" indent="-182880" algn="l" defTabSz="914400" rtl="0" eaLnBrk="1" latinLnBrk="0" hangingPunct="1">
              <a:spcBef>
                <a:spcPct val="20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fontAlgn="auto">
              <a:spcAft>
                <a:spcPts val="0"/>
              </a:spcAft>
              <a:buFont typeface="Arial" panose="020B0604020202020204" pitchFamily="34" charset="0"/>
              <a:buNone/>
              <a:tabLst>
                <a:tab pos="1198563" algn="l"/>
                <a:tab pos="1768475" algn="l"/>
                <a:tab pos="2855913" algn="l"/>
              </a:tabLst>
            </a:pPr>
            <a:r>
              <a:rPr lang="en-US" sz="1300" u="sng" dirty="0" smtClean="0">
                <a:solidFill>
                  <a:schemeClr val="tx2"/>
                </a:solidFill>
                <a:latin typeface="Georgia" panose="02040502050405020303" pitchFamily="18" charset="0"/>
              </a:rPr>
              <a:t>SIDE ELEVATION</a:t>
            </a:r>
            <a:endParaRPr lang="en-US" sz="1300" u="sng" dirty="0">
              <a:solidFill>
                <a:schemeClr val="tx2"/>
              </a:solidFill>
              <a:latin typeface="Georgia" panose="02040502050405020303" pitchFamily="18" charset="0"/>
            </a:endParaRPr>
          </a:p>
        </p:txBody>
      </p:sp>
      <p:sp>
        <p:nvSpPr>
          <p:cNvPr id="11" name="Content Placeholder 3"/>
          <p:cNvSpPr txBox="1">
            <a:spLocks/>
          </p:cNvSpPr>
          <p:nvPr/>
        </p:nvSpPr>
        <p:spPr>
          <a:xfrm>
            <a:off x="5809684" y="3846938"/>
            <a:ext cx="1828800" cy="381000"/>
          </a:xfrm>
          <a:prstGeom prst="rect">
            <a:avLst/>
          </a:prstGeom>
        </p:spPr>
        <p:txBody>
          <a:bodyPr>
            <a:normAutofit/>
          </a:bodyPr>
          <a:lstStyle>
            <a:lvl1pPr marL="182880" indent="-182880" algn="l" defTabSz="914400" rtl="0" eaLnBrk="1" latinLnBrk="0" hangingPunct="1">
              <a:spcBef>
                <a:spcPct val="20000"/>
              </a:spcBef>
              <a:buFont typeface="Arial" panose="020B0604020202020204" pitchFamily="34" charset="0"/>
              <a:buChar char="•"/>
              <a:defRPr sz="2200" kern="1200">
                <a:solidFill>
                  <a:schemeClr val="tx1"/>
                </a:solidFill>
                <a:latin typeface="Arial" panose="020B0604020202020204" pitchFamily="34" charset="0"/>
                <a:ea typeface="+mn-ea"/>
                <a:cs typeface="Arial" panose="020B0604020202020204" pitchFamily="34" charset="0"/>
              </a:defRPr>
            </a:lvl1pPr>
            <a:lvl2pPr marL="594360" indent="-28575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914400" indent="-182880" algn="l" defTabSz="914400" rtl="0" eaLnBrk="1" latinLnBrk="0" hangingPunct="1">
              <a:spcBef>
                <a:spcPct val="200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3pPr>
            <a:lvl4pPr marL="1371600" indent="-182880" algn="l" defTabSz="914400" rtl="0" eaLnBrk="1" latinLnBrk="0" hangingPunct="1">
              <a:spcBef>
                <a:spcPct val="20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4pPr>
            <a:lvl5pPr marL="1828800" indent="-182880" algn="l" defTabSz="914400" rtl="0" eaLnBrk="1" latinLnBrk="0" hangingPunct="1">
              <a:spcBef>
                <a:spcPct val="20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fontAlgn="auto">
              <a:spcAft>
                <a:spcPts val="0"/>
              </a:spcAft>
              <a:buFont typeface="Arial" panose="020B0604020202020204" pitchFamily="34" charset="0"/>
              <a:buNone/>
              <a:tabLst>
                <a:tab pos="1198563" algn="l"/>
                <a:tab pos="1768475" algn="l"/>
                <a:tab pos="2855913" algn="l"/>
              </a:tabLst>
            </a:pPr>
            <a:r>
              <a:rPr lang="en-US" sz="1300" u="sng" dirty="0" smtClean="0">
                <a:solidFill>
                  <a:schemeClr val="tx2"/>
                </a:solidFill>
                <a:latin typeface="Georgia" panose="02040502050405020303" pitchFamily="18" charset="0"/>
              </a:rPr>
              <a:t>PLAN SECTION A - A</a:t>
            </a:r>
            <a:endParaRPr lang="en-US" sz="1300" u="sng" dirty="0">
              <a:solidFill>
                <a:schemeClr val="tx2"/>
              </a:solidFill>
              <a:latin typeface="Georgia" panose="02040502050405020303" pitchFamily="18" charset="0"/>
            </a:endParaRPr>
          </a:p>
        </p:txBody>
      </p:sp>
      <p:sp>
        <p:nvSpPr>
          <p:cNvPr id="3" name="Content Placeholder 2"/>
          <p:cNvSpPr>
            <a:spLocks noGrp="1"/>
          </p:cNvSpPr>
          <p:nvPr>
            <p:ph idx="1"/>
          </p:nvPr>
        </p:nvSpPr>
        <p:spPr>
          <a:xfrm>
            <a:off x="5114925" y="4431138"/>
            <a:ext cx="3978275" cy="1835944"/>
          </a:xfrm>
        </p:spPr>
        <p:txBody>
          <a:bodyPr lIns="0" tIns="0" rIns="0" bIns="0">
            <a:normAutofit/>
          </a:bodyPr>
          <a:lstStyle/>
          <a:p>
            <a:pPr marL="0" indent="0">
              <a:buNone/>
            </a:pPr>
            <a:endParaRPr lang="en-US" sz="1600" dirty="0" smtClean="0">
              <a:solidFill>
                <a:schemeClr val="bg2"/>
              </a:solidFill>
            </a:endParaRPr>
          </a:p>
          <a:p>
            <a:pPr marL="0" indent="0">
              <a:buNone/>
            </a:pPr>
            <a:r>
              <a:rPr lang="en-US" sz="1600" b="1" dirty="0" smtClean="0">
                <a:solidFill>
                  <a:schemeClr val="bg2"/>
                </a:solidFill>
              </a:rPr>
              <a:t>Out-of-Plane Offset Irregularities considered to exist where:</a:t>
            </a:r>
          </a:p>
          <a:p>
            <a:r>
              <a:rPr lang="en-US" sz="1600" dirty="0">
                <a:solidFill>
                  <a:schemeClr val="bg2"/>
                </a:solidFill>
              </a:rPr>
              <a:t>T</a:t>
            </a:r>
            <a:r>
              <a:rPr lang="en-US" sz="1600" dirty="0" smtClean="0">
                <a:solidFill>
                  <a:schemeClr val="bg2"/>
                </a:solidFill>
              </a:rPr>
              <a:t>here are discontinuities in the lateral force resistance path, such as out-of-plane offsets of the vertical elements</a:t>
            </a:r>
            <a:endParaRPr lang="en-US" sz="1600" dirty="0">
              <a:solidFill>
                <a:schemeClr val="bg2"/>
              </a:solidFill>
            </a:endParaRPr>
          </a:p>
        </p:txBody>
      </p:sp>
      <p:sp>
        <p:nvSpPr>
          <p:cNvPr id="12" name="TextBox 11"/>
          <p:cNvSpPr txBox="1"/>
          <p:nvPr/>
        </p:nvSpPr>
        <p:spPr bwMode="auto">
          <a:xfrm>
            <a:off x="458788" y="1327150"/>
            <a:ext cx="278762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r>
              <a:rPr kumimoji="1" lang="en-US" sz="2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4: Out-of-Plane Offsets</a:t>
            </a:r>
            <a:endParaRPr kumimoji="1" lang="en-US" sz="2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3149232528"/>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Horizontal Irregularity 5</a:t>
            </a:r>
            <a:endParaRPr lang="en-US" dirty="0"/>
          </a:p>
        </p:txBody>
      </p:sp>
      <p:sp>
        <p:nvSpPr>
          <p:cNvPr id="3" name="Content Placeholder 2"/>
          <p:cNvSpPr>
            <a:spLocks noGrp="1"/>
          </p:cNvSpPr>
          <p:nvPr>
            <p:ph idx="1"/>
          </p:nvPr>
        </p:nvSpPr>
        <p:spPr/>
        <p:txBody>
          <a:bodyPr lIns="0" tIns="0" rIns="0" bIns="0"/>
          <a:lstStyle/>
          <a:p>
            <a:pPr marL="0" indent="0">
              <a:buNone/>
            </a:pPr>
            <a:endParaRPr lang="en-US" sz="2000" dirty="0">
              <a:solidFill>
                <a:schemeClr val="bg2"/>
              </a:solidFill>
            </a:endParaRPr>
          </a:p>
          <a:p>
            <a:pPr marL="0" indent="0">
              <a:buNone/>
            </a:pPr>
            <a:endParaRPr lang="en-US" sz="2000" b="1" dirty="0" smtClean="0">
              <a:solidFill>
                <a:schemeClr val="bg2"/>
              </a:solidFill>
            </a:endParaRPr>
          </a:p>
          <a:p>
            <a:pPr marL="0" indent="0">
              <a:buNone/>
            </a:pPr>
            <a:r>
              <a:rPr lang="en-US" sz="2000" b="1" dirty="0" smtClean="0">
                <a:solidFill>
                  <a:schemeClr val="bg2"/>
                </a:solidFill>
              </a:rPr>
              <a:t>Nonparallel System Irregularities considered to exist where:</a:t>
            </a:r>
          </a:p>
          <a:p>
            <a:r>
              <a:rPr lang="en-US" sz="2000" dirty="0" smtClean="0">
                <a:solidFill>
                  <a:schemeClr val="bg2"/>
                </a:solidFill>
              </a:rPr>
              <a:t>Vertical lateral force-resisting elements are not parallel to or symmetric about the major orthogonal axes of the seismic force-resisting system</a:t>
            </a:r>
            <a:endParaRPr lang="en-US" sz="2000" dirty="0">
              <a:solidFill>
                <a:schemeClr val="bg2"/>
              </a:solidFill>
            </a:endParaRPr>
          </a:p>
          <a:p>
            <a:pPr marL="0" indent="0">
              <a:buNone/>
            </a:pPr>
            <a:endParaRPr lang="en-US" dirty="0"/>
          </a:p>
        </p:txBody>
      </p:sp>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6088" y="3587977"/>
            <a:ext cx="8243398" cy="26707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extBox 7"/>
          <p:cNvSpPr txBox="1"/>
          <p:nvPr/>
        </p:nvSpPr>
        <p:spPr bwMode="auto">
          <a:xfrm>
            <a:off x="458788" y="1327150"/>
            <a:ext cx="281968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r>
              <a:rPr kumimoji="1" lang="en-US" sz="2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5: Nonparallel Systems</a:t>
            </a:r>
            <a:endParaRPr kumimoji="1" lang="en-US" sz="2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1531674652"/>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Vertical Irregularity Type 1a &amp; 1b</a:t>
            </a:r>
          </a:p>
        </p:txBody>
      </p:sp>
      <p:sp>
        <p:nvSpPr>
          <p:cNvPr id="3" name="Content Placeholder 2"/>
          <p:cNvSpPr>
            <a:spLocks noGrp="1"/>
          </p:cNvSpPr>
          <p:nvPr>
            <p:ph idx="1"/>
          </p:nvPr>
        </p:nvSpPr>
        <p:spPr>
          <a:xfrm>
            <a:off x="458788" y="1327150"/>
            <a:ext cx="3976687" cy="4843463"/>
          </a:xfrm>
        </p:spPr>
        <p:txBody>
          <a:bodyPr lIns="0" tIns="0" rIns="0" bIns="0"/>
          <a:lstStyle/>
          <a:p>
            <a:pPr marL="0" lvl="0" indent="0">
              <a:buNone/>
            </a:pPr>
            <a:endParaRPr lang="en-US" sz="2000" dirty="0">
              <a:solidFill>
                <a:prstClr val="black"/>
              </a:solidFill>
            </a:endParaRPr>
          </a:p>
          <a:p>
            <a:pPr marL="0" lvl="0" indent="0">
              <a:buNone/>
            </a:pPr>
            <a:r>
              <a:rPr lang="en-US" sz="2000" b="1" dirty="0" smtClean="0">
                <a:solidFill>
                  <a:srgbClr val="666666"/>
                </a:solidFill>
              </a:rPr>
              <a:t/>
            </a:r>
            <a:br>
              <a:rPr lang="en-US" sz="2000" b="1" dirty="0" smtClean="0">
                <a:solidFill>
                  <a:srgbClr val="666666"/>
                </a:solidFill>
              </a:rPr>
            </a:br>
            <a:r>
              <a:rPr lang="en-US" sz="2000" b="1" dirty="0" smtClean="0">
                <a:solidFill>
                  <a:srgbClr val="666666"/>
                </a:solidFill>
              </a:rPr>
              <a:t>Soft Story Irregularity:</a:t>
            </a:r>
            <a:endParaRPr lang="en-US" sz="2000" b="1" dirty="0">
              <a:solidFill>
                <a:srgbClr val="666666"/>
              </a:solidFill>
            </a:endParaRPr>
          </a:p>
          <a:p>
            <a:r>
              <a:rPr lang="en-US" sz="1800" dirty="0" smtClean="0">
                <a:solidFill>
                  <a:srgbClr val="666666"/>
                </a:solidFill>
              </a:rPr>
              <a:t>Story stiffness </a:t>
            </a:r>
            <a:r>
              <a:rPr lang="en-US" sz="1800" dirty="0" smtClean="0">
                <a:solidFill>
                  <a:srgbClr val="666666"/>
                </a:solidFill>
                <a:latin typeface="Georgia" panose="02040502050405020303" pitchFamily="18" charset="0"/>
              </a:rPr>
              <a:t>&lt; 70%</a:t>
            </a:r>
            <a:r>
              <a:rPr lang="en-US" sz="1800" dirty="0" smtClean="0">
                <a:solidFill>
                  <a:srgbClr val="666666"/>
                </a:solidFill>
              </a:rPr>
              <a:t> story </a:t>
            </a:r>
            <a:r>
              <a:rPr lang="en-US" sz="1800" dirty="0">
                <a:solidFill>
                  <a:srgbClr val="666666"/>
                </a:solidFill>
              </a:rPr>
              <a:t>s</a:t>
            </a:r>
            <a:r>
              <a:rPr lang="en-US" sz="1800" dirty="0" smtClean="0">
                <a:solidFill>
                  <a:srgbClr val="666666"/>
                </a:solidFill>
              </a:rPr>
              <a:t>tiffness above, or…</a:t>
            </a:r>
          </a:p>
          <a:p>
            <a:r>
              <a:rPr lang="en-US" sz="1800" dirty="0" smtClean="0">
                <a:solidFill>
                  <a:srgbClr val="666666"/>
                </a:solidFill>
              </a:rPr>
              <a:t>Story stiffness </a:t>
            </a:r>
            <a:r>
              <a:rPr lang="en-US" sz="1800" dirty="0" smtClean="0">
                <a:solidFill>
                  <a:srgbClr val="666666"/>
                </a:solidFill>
                <a:latin typeface="Georgia" panose="02040502050405020303" pitchFamily="18" charset="0"/>
              </a:rPr>
              <a:t>&lt; 80%</a:t>
            </a:r>
            <a:r>
              <a:rPr lang="en-US" sz="1800" dirty="0" smtClean="0">
                <a:solidFill>
                  <a:srgbClr val="666666"/>
                </a:solidFill>
              </a:rPr>
              <a:t> average stiffness of three stories above</a:t>
            </a:r>
            <a:endParaRPr lang="en-US" sz="2000" dirty="0">
              <a:solidFill>
                <a:srgbClr val="666666"/>
              </a:solidFill>
            </a:endParaRPr>
          </a:p>
          <a:p>
            <a:pPr marL="0" lvl="0" indent="0">
              <a:spcBef>
                <a:spcPts val="1200"/>
              </a:spcBef>
              <a:buNone/>
            </a:pPr>
            <a:r>
              <a:rPr lang="en-US" sz="2000" b="1" dirty="0">
                <a:solidFill>
                  <a:srgbClr val="666666"/>
                </a:solidFill>
              </a:rPr>
              <a:t>Extreme </a:t>
            </a:r>
            <a:r>
              <a:rPr lang="en-US" sz="2000" b="1" dirty="0" smtClean="0">
                <a:solidFill>
                  <a:srgbClr val="666666"/>
                </a:solidFill>
              </a:rPr>
              <a:t>Soft Story Irregularity:</a:t>
            </a:r>
            <a:endParaRPr lang="en-US" sz="2000" b="1" dirty="0">
              <a:solidFill>
                <a:srgbClr val="666666"/>
              </a:solidFill>
            </a:endParaRPr>
          </a:p>
          <a:p>
            <a:r>
              <a:rPr lang="en-US" sz="1800" dirty="0" smtClean="0">
                <a:solidFill>
                  <a:schemeClr val="bg2"/>
                </a:solidFill>
              </a:rPr>
              <a:t>Story stiffness </a:t>
            </a:r>
            <a:r>
              <a:rPr lang="en-US" sz="1800" dirty="0" smtClean="0">
                <a:solidFill>
                  <a:schemeClr val="bg2"/>
                </a:solidFill>
                <a:latin typeface="Georgia" panose="02040502050405020303" pitchFamily="18" charset="0"/>
              </a:rPr>
              <a:t>&lt; 60%</a:t>
            </a:r>
            <a:r>
              <a:rPr lang="en-US" sz="1800" dirty="0" smtClean="0">
                <a:solidFill>
                  <a:schemeClr val="bg2"/>
                </a:solidFill>
              </a:rPr>
              <a:t> story stiffness above, or…</a:t>
            </a:r>
          </a:p>
          <a:p>
            <a:r>
              <a:rPr lang="en-US" sz="1800" dirty="0" smtClean="0">
                <a:solidFill>
                  <a:schemeClr val="bg2"/>
                </a:solidFill>
              </a:rPr>
              <a:t>Story stiffness </a:t>
            </a:r>
            <a:r>
              <a:rPr lang="en-US" sz="1800" dirty="0" smtClean="0">
                <a:solidFill>
                  <a:schemeClr val="bg2"/>
                </a:solidFill>
                <a:latin typeface="Georgia" panose="02040502050405020303" pitchFamily="18" charset="0"/>
              </a:rPr>
              <a:t>&lt; 70% </a:t>
            </a:r>
            <a:r>
              <a:rPr lang="en-US" sz="1800" dirty="0" smtClean="0">
                <a:solidFill>
                  <a:schemeClr val="bg2"/>
                </a:solidFill>
              </a:rPr>
              <a:t>average stiffness of three stories above</a:t>
            </a:r>
            <a:endParaRPr lang="en-US" sz="1800" dirty="0">
              <a:solidFill>
                <a:schemeClr val="bg2"/>
              </a:solidFill>
            </a:endParaRPr>
          </a:p>
        </p:txBody>
      </p:sp>
      <p:pic>
        <p:nvPicPr>
          <p:cNvPr id="4" name="Picture 25"/>
          <p:cNvPicPr>
            <a:picLocks noChangeAspect="1" noChangeArrowheads="1"/>
          </p:cNvPicPr>
          <p:nvPr>
            <p:custDataLst>
              <p:tags r:id="rId2"/>
            </p:custDataLst>
          </p:nvPr>
        </p:nvPicPr>
        <p:blipFill>
          <a:blip r:embed="rId5">
            <a:extLst>
              <a:ext uri="{28A0092B-C50C-407E-A947-70E740481C1C}">
                <a14:useLocalDpi xmlns:a14="http://schemas.microsoft.com/office/drawing/2010/main" val="0"/>
              </a:ext>
            </a:extLst>
          </a:blip>
          <a:srcRect/>
          <a:stretch>
            <a:fillRect/>
          </a:stretch>
        </p:blipFill>
        <p:spPr bwMode="auto">
          <a:xfrm>
            <a:off x="4978400" y="2045200"/>
            <a:ext cx="3481388" cy="2998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bwMode="auto">
          <a:xfrm>
            <a:off x="458788" y="1327150"/>
            <a:ext cx="616194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r>
              <a:rPr kumimoji="1" lang="en-US" sz="2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1a: Soft Story Irregularity &amp; 1b: Extreme Soft Story</a:t>
            </a:r>
            <a:endParaRPr kumimoji="1" lang="en-US" sz="2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endParaRPr>
          </a:p>
        </p:txBody>
      </p:sp>
      <p:sp>
        <p:nvSpPr>
          <p:cNvPr id="6" name="TextBox 5"/>
          <p:cNvSpPr txBox="1"/>
          <p:nvPr/>
        </p:nvSpPr>
        <p:spPr bwMode="auto">
          <a:xfrm>
            <a:off x="458788" y="5581402"/>
            <a:ext cx="8228012" cy="584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29" tIns="45714" rIns="91429" bIns="45714" rtlCol="0">
            <a:spAutoFit/>
          </a:bodyPr>
          <a:lstStyle/>
          <a:p>
            <a:pPr algn="ctr"/>
            <a:r>
              <a:rPr lang="en-US" sz="1600" dirty="0">
                <a:solidFill>
                  <a:schemeClr val="bg2"/>
                </a:solidFill>
                <a:latin typeface="Arial" panose="020B0604020202020204" pitchFamily="34" charset="0"/>
                <a:cs typeface="Arial" panose="020B0604020202020204" pitchFamily="34" charset="0"/>
              </a:rPr>
              <a:t>The Loma </a:t>
            </a:r>
            <a:r>
              <a:rPr lang="en-US" sz="1600" dirty="0" err="1">
                <a:solidFill>
                  <a:schemeClr val="bg2"/>
                </a:solidFill>
                <a:latin typeface="Arial" panose="020B0604020202020204" pitchFamily="34" charset="0"/>
                <a:cs typeface="Arial" panose="020B0604020202020204" pitchFamily="34" charset="0"/>
              </a:rPr>
              <a:t>Prieta</a:t>
            </a:r>
            <a:r>
              <a:rPr lang="en-US" sz="1600" dirty="0">
                <a:solidFill>
                  <a:schemeClr val="bg2"/>
                </a:solidFill>
                <a:latin typeface="Arial" panose="020B0604020202020204" pitchFamily="34" charset="0"/>
                <a:cs typeface="Arial" panose="020B0604020202020204" pitchFamily="34" charset="0"/>
              </a:rPr>
              <a:t> earthquake of 1989 and the Northridge earthquake of 1994 were the catalysts for exposing the nation to the dangers of </a:t>
            </a:r>
            <a:r>
              <a:rPr lang="en-US" sz="1600" dirty="0" smtClean="0">
                <a:solidFill>
                  <a:schemeClr val="bg2"/>
                </a:solidFill>
                <a:latin typeface="Arial" panose="020B0604020202020204" pitchFamily="34" charset="0"/>
                <a:cs typeface="Arial" panose="020B0604020202020204" pitchFamily="34" charset="0"/>
              </a:rPr>
              <a:t>soft stories</a:t>
            </a:r>
            <a:endParaRPr kumimoji="1" lang="en-US" sz="1600" dirty="0">
              <a:solidFill>
                <a:schemeClr val="bg2"/>
              </a:solidFill>
              <a:latin typeface="Arial" panose="020B0604020202020204" pitchFamily="34" charset="0"/>
              <a:cs typeface="Arial" panose="020B0604020202020204" pitchFamily="34" charset="0"/>
            </a:endParaRPr>
          </a:p>
        </p:txBody>
      </p:sp>
      <p:pic>
        <p:nvPicPr>
          <p:cNvPr id="7" name="Picture 6"/>
          <p:cNvPicPr>
            <a:picLocks noChangeAspect="1"/>
          </p:cNvPicPr>
          <p:nvPr/>
        </p:nvPicPr>
        <p:blipFill>
          <a:blip r:embed="rId6"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457263" y="6495800"/>
            <a:ext cx="264160" cy="264160"/>
          </a:xfrm>
          <a:prstGeom prst="rect">
            <a:avLst/>
          </a:prstGeom>
        </p:spPr>
      </p:pic>
    </p:spTree>
    <p:custDataLst>
      <p:tags r:id="rId1"/>
    </p:custDataLst>
    <p:extLst>
      <p:ext uri="{BB962C8B-B14F-4D97-AF65-F5344CB8AC3E}">
        <p14:creationId xmlns:p14="http://schemas.microsoft.com/office/powerpoint/2010/main" val="936018309"/>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Vertical Irregularity Type 1a &amp; 1b, cont.</a:t>
            </a:r>
            <a:endParaRPr lang="en-US" dirty="0"/>
          </a:p>
        </p:txBody>
      </p:sp>
      <p:pic>
        <p:nvPicPr>
          <p:cNvPr id="6" name="Picture 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60900" y="1327151"/>
            <a:ext cx="4013200" cy="31466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8" name="Table 7"/>
          <p:cNvGraphicFramePr>
            <a:graphicFrameLocks noGrp="1"/>
          </p:cNvGraphicFramePr>
          <p:nvPr>
            <p:extLst>
              <p:ext uri="{D42A27DB-BD31-4B8C-83A1-F6EECF244321}">
                <p14:modId xmlns:p14="http://schemas.microsoft.com/office/powerpoint/2010/main" val="2516686401"/>
              </p:ext>
            </p:extLst>
          </p:nvPr>
        </p:nvGraphicFramePr>
        <p:xfrm>
          <a:off x="458788" y="4585653"/>
          <a:ext cx="8228016" cy="1584960"/>
        </p:xfrm>
        <a:graphic>
          <a:graphicData uri="http://schemas.openxmlformats.org/drawingml/2006/table">
            <a:tbl>
              <a:tblPr firstRow="1" bandRow="1">
                <a:tableStyleId>{68D230F3-CF80-4859-8CE7-A43EE81993B5}</a:tableStyleId>
              </a:tblPr>
              <a:tblGrid>
                <a:gridCol w="531817">
                  <a:extLst>
                    <a:ext uri="{9D8B030D-6E8A-4147-A177-3AD203B41FA5}">
                      <a16:colId xmlns:a16="http://schemas.microsoft.com/office/drawing/2014/main" val="20000"/>
                    </a:ext>
                  </a:extLst>
                </a:gridCol>
                <a:gridCol w="1028700">
                  <a:extLst>
                    <a:ext uri="{9D8B030D-6E8A-4147-A177-3AD203B41FA5}">
                      <a16:colId xmlns:a16="http://schemas.microsoft.com/office/drawing/2014/main" val="20001"/>
                    </a:ext>
                  </a:extLst>
                </a:gridCol>
                <a:gridCol w="520700">
                  <a:extLst>
                    <a:ext uri="{9D8B030D-6E8A-4147-A177-3AD203B41FA5}">
                      <a16:colId xmlns:a16="http://schemas.microsoft.com/office/drawing/2014/main" val="20002"/>
                    </a:ext>
                  </a:extLst>
                </a:gridCol>
                <a:gridCol w="838200">
                  <a:extLst>
                    <a:ext uri="{9D8B030D-6E8A-4147-A177-3AD203B41FA5}">
                      <a16:colId xmlns:a16="http://schemas.microsoft.com/office/drawing/2014/main" val="20003"/>
                    </a:ext>
                  </a:extLst>
                </a:gridCol>
                <a:gridCol w="736600">
                  <a:extLst>
                    <a:ext uri="{9D8B030D-6E8A-4147-A177-3AD203B41FA5}">
                      <a16:colId xmlns:a16="http://schemas.microsoft.com/office/drawing/2014/main" val="20004"/>
                    </a:ext>
                  </a:extLst>
                </a:gridCol>
                <a:gridCol w="952500">
                  <a:extLst>
                    <a:ext uri="{9D8B030D-6E8A-4147-A177-3AD203B41FA5}">
                      <a16:colId xmlns:a16="http://schemas.microsoft.com/office/drawing/2014/main" val="20005"/>
                    </a:ext>
                  </a:extLst>
                </a:gridCol>
                <a:gridCol w="596900">
                  <a:extLst>
                    <a:ext uri="{9D8B030D-6E8A-4147-A177-3AD203B41FA5}">
                      <a16:colId xmlns:a16="http://schemas.microsoft.com/office/drawing/2014/main" val="20006"/>
                    </a:ext>
                  </a:extLst>
                </a:gridCol>
                <a:gridCol w="571500">
                  <a:extLst>
                    <a:ext uri="{9D8B030D-6E8A-4147-A177-3AD203B41FA5}">
                      <a16:colId xmlns:a16="http://schemas.microsoft.com/office/drawing/2014/main" val="20007"/>
                    </a:ext>
                  </a:extLst>
                </a:gridCol>
                <a:gridCol w="901695">
                  <a:extLst>
                    <a:ext uri="{9D8B030D-6E8A-4147-A177-3AD203B41FA5}">
                      <a16:colId xmlns:a16="http://schemas.microsoft.com/office/drawing/2014/main" val="20008"/>
                    </a:ext>
                  </a:extLst>
                </a:gridCol>
                <a:gridCol w="406405">
                  <a:extLst>
                    <a:ext uri="{9D8B030D-6E8A-4147-A177-3AD203B41FA5}">
                      <a16:colId xmlns:a16="http://schemas.microsoft.com/office/drawing/2014/main" val="20009"/>
                    </a:ext>
                  </a:extLst>
                </a:gridCol>
                <a:gridCol w="571500">
                  <a:extLst>
                    <a:ext uri="{9D8B030D-6E8A-4147-A177-3AD203B41FA5}">
                      <a16:colId xmlns:a16="http://schemas.microsoft.com/office/drawing/2014/main" val="20010"/>
                    </a:ext>
                  </a:extLst>
                </a:gridCol>
                <a:gridCol w="571499">
                  <a:extLst>
                    <a:ext uri="{9D8B030D-6E8A-4147-A177-3AD203B41FA5}">
                      <a16:colId xmlns:a16="http://schemas.microsoft.com/office/drawing/2014/main" val="20011"/>
                    </a:ext>
                  </a:extLst>
                </a:gridCol>
              </a:tblGrid>
              <a:tr h="471487">
                <a:tc>
                  <a:txBody>
                    <a:bodyPr/>
                    <a:lstStyle/>
                    <a:p>
                      <a:pPr algn="ctr"/>
                      <a:r>
                        <a:rPr lang="en-US" sz="1000" b="0" dirty="0" smtClean="0">
                          <a:solidFill>
                            <a:schemeClr val="bg2"/>
                          </a:solidFill>
                          <a:latin typeface="Georgia" panose="02040502050405020303" pitchFamily="18" charset="0"/>
                          <a:cs typeface="Arial" panose="020B0604020202020204" pitchFamily="34" charset="0"/>
                        </a:rPr>
                        <a:t>Level</a:t>
                      </a:r>
                      <a:endParaRPr lang="en-US" sz="1000" b="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r>
                        <a:rPr lang="en-US" sz="1000" b="0" dirty="0" smtClean="0">
                          <a:solidFill>
                            <a:schemeClr val="bg2"/>
                          </a:solidFill>
                          <a:latin typeface="Georgia" panose="02040502050405020303" pitchFamily="18" charset="0"/>
                          <a:cs typeface="Arial" panose="020B0604020202020204" pitchFamily="34" charset="0"/>
                        </a:rPr>
                        <a:t>Story Displacement [in]</a:t>
                      </a:r>
                      <a:endParaRPr lang="en-US" sz="1000" b="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r>
                        <a:rPr lang="en-US" sz="1000" b="0" dirty="0" smtClean="0">
                          <a:solidFill>
                            <a:schemeClr val="bg2"/>
                          </a:solidFill>
                          <a:latin typeface="Georgia" panose="02040502050405020303" pitchFamily="18" charset="0"/>
                          <a:cs typeface="Arial" panose="020B0604020202020204" pitchFamily="34" charset="0"/>
                        </a:rPr>
                        <a:t>Story Drift [in]</a:t>
                      </a:r>
                      <a:endParaRPr lang="en-US" sz="1000" b="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r>
                        <a:rPr lang="en-US" sz="1000" b="0" dirty="0" smtClean="0">
                          <a:solidFill>
                            <a:schemeClr val="bg2"/>
                          </a:solidFill>
                          <a:latin typeface="Georgia" panose="02040502050405020303" pitchFamily="18" charset="0"/>
                          <a:cs typeface="Arial" panose="020B0604020202020204" pitchFamily="34" charset="0"/>
                        </a:rPr>
                        <a:t>Story Shear Force [kip]</a:t>
                      </a:r>
                      <a:endParaRPr lang="en-US" sz="1000" b="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r>
                        <a:rPr lang="en-US" sz="1000" b="0" dirty="0" smtClean="0">
                          <a:solidFill>
                            <a:schemeClr val="bg2"/>
                          </a:solidFill>
                          <a:latin typeface="Georgia" panose="02040502050405020303" pitchFamily="18" charset="0"/>
                          <a:cs typeface="Arial" panose="020B0604020202020204" pitchFamily="34" charset="0"/>
                        </a:rPr>
                        <a:t>Story Stiffness [k/in]</a:t>
                      </a:r>
                      <a:endParaRPr lang="en-US" sz="1000" b="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r>
                        <a:rPr lang="en-US" sz="1000" b="0" dirty="0" smtClean="0">
                          <a:solidFill>
                            <a:schemeClr val="bg2"/>
                          </a:solidFill>
                          <a:latin typeface="Georgia" panose="02040502050405020303" pitchFamily="18" charset="0"/>
                          <a:cs typeface="Arial" panose="020B0604020202020204" pitchFamily="34" charset="0"/>
                        </a:rPr>
                        <a:t>% of Story</a:t>
                      </a:r>
                      <a:r>
                        <a:rPr lang="en-US" sz="1000" b="0" baseline="0" dirty="0" smtClean="0">
                          <a:solidFill>
                            <a:schemeClr val="bg2"/>
                          </a:solidFill>
                          <a:latin typeface="Georgia" panose="02040502050405020303" pitchFamily="18" charset="0"/>
                          <a:cs typeface="Arial" panose="020B0604020202020204" pitchFamily="34" charset="0"/>
                        </a:rPr>
                        <a:t> Stiffness of Story Above</a:t>
                      </a:r>
                      <a:endParaRPr lang="en-US" sz="1000" b="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r>
                        <a:rPr lang="en-US" sz="1000" b="0" dirty="0" smtClean="0">
                          <a:solidFill>
                            <a:schemeClr val="bg2"/>
                          </a:solidFill>
                          <a:latin typeface="Georgia" panose="02040502050405020303" pitchFamily="18" charset="0"/>
                          <a:cs typeface="Arial" panose="020B0604020202020204" pitchFamily="34" charset="0"/>
                        </a:rPr>
                        <a:t>Check &lt;70%</a:t>
                      </a:r>
                      <a:endParaRPr lang="en-US" sz="1000" b="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r>
                        <a:rPr lang="en-US" sz="1000" b="0" dirty="0" smtClean="0">
                          <a:solidFill>
                            <a:schemeClr val="bg2"/>
                          </a:solidFill>
                          <a:latin typeface="Georgia" panose="02040502050405020303" pitchFamily="18" charset="0"/>
                          <a:cs typeface="Arial" panose="020B0604020202020204" pitchFamily="34" charset="0"/>
                        </a:rPr>
                        <a:t>Check &lt;60%</a:t>
                      </a:r>
                      <a:endParaRPr lang="en-US" sz="1000" b="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r>
                        <a:rPr lang="en-US" sz="1000" b="0" dirty="0" smtClean="0">
                          <a:solidFill>
                            <a:schemeClr val="bg2"/>
                          </a:solidFill>
                          <a:latin typeface="Georgia" panose="02040502050405020303" pitchFamily="18" charset="0"/>
                          <a:cs typeface="Arial" panose="020B0604020202020204" pitchFamily="34" charset="0"/>
                        </a:rPr>
                        <a:t>Avg.</a:t>
                      </a:r>
                      <a:r>
                        <a:rPr lang="en-US" sz="1000" b="0" baseline="0" dirty="0" smtClean="0">
                          <a:solidFill>
                            <a:schemeClr val="bg2"/>
                          </a:solidFill>
                          <a:latin typeface="Georgia" panose="02040502050405020303" pitchFamily="18" charset="0"/>
                          <a:cs typeface="Arial" panose="020B0604020202020204" pitchFamily="34" charset="0"/>
                        </a:rPr>
                        <a:t> Story Stiff of 3 Above [k/in]</a:t>
                      </a:r>
                      <a:endParaRPr lang="en-US" sz="1000" b="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r>
                        <a:rPr lang="en-US" sz="1000" b="0" dirty="0" smtClean="0">
                          <a:solidFill>
                            <a:schemeClr val="bg2"/>
                          </a:solidFill>
                          <a:latin typeface="Georgia" panose="02040502050405020303" pitchFamily="18" charset="0"/>
                          <a:cs typeface="Arial" panose="020B0604020202020204" pitchFamily="34" charset="0"/>
                        </a:rPr>
                        <a:t>%</a:t>
                      </a:r>
                      <a:endParaRPr lang="en-US" sz="1000" b="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r>
                        <a:rPr lang="en-US" sz="1000" b="0" dirty="0" smtClean="0">
                          <a:solidFill>
                            <a:schemeClr val="bg2"/>
                          </a:solidFill>
                          <a:latin typeface="Georgia" panose="02040502050405020303" pitchFamily="18" charset="0"/>
                          <a:cs typeface="Arial" panose="020B0604020202020204" pitchFamily="34" charset="0"/>
                        </a:rPr>
                        <a:t>Check &lt;80%</a:t>
                      </a:r>
                      <a:endParaRPr lang="en-US" sz="1000" b="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r>
                        <a:rPr lang="en-US" sz="1000" b="0" dirty="0" smtClean="0">
                          <a:solidFill>
                            <a:schemeClr val="bg2"/>
                          </a:solidFill>
                          <a:latin typeface="Georgia" panose="02040502050405020303" pitchFamily="18" charset="0"/>
                          <a:cs typeface="Arial" panose="020B0604020202020204" pitchFamily="34" charset="0"/>
                        </a:rPr>
                        <a:t>Check</a:t>
                      </a:r>
                      <a:r>
                        <a:rPr lang="en-US" sz="1000" b="0" baseline="0" dirty="0" smtClean="0">
                          <a:solidFill>
                            <a:schemeClr val="bg2"/>
                          </a:solidFill>
                          <a:latin typeface="Georgia" panose="02040502050405020303" pitchFamily="18" charset="0"/>
                          <a:cs typeface="Arial" panose="020B0604020202020204" pitchFamily="34" charset="0"/>
                        </a:rPr>
                        <a:t> &lt;70%</a:t>
                      </a:r>
                      <a:endParaRPr lang="en-US" sz="1000" b="0" dirty="0">
                        <a:solidFill>
                          <a:schemeClr val="bg2"/>
                        </a:solidFill>
                        <a:latin typeface="Georgia" panose="02040502050405020303" pitchFamily="18" charset="0"/>
                        <a:cs typeface="Arial" panose="020B0604020202020204" pitchFamily="34" charset="0"/>
                      </a:endParaRPr>
                    </a:p>
                  </a:txBody>
                  <a:tcPr anchor="ctr"/>
                </a:tc>
                <a:extLst>
                  <a:ext uri="{0D108BD9-81ED-4DB2-BD59-A6C34878D82A}">
                    <a16:rowId xmlns:a16="http://schemas.microsoft.com/office/drawing/2014/main" val="10000"/>
                  </a:ext>
                </a:extLst>
              </a:tr>
              <a:tr h="202247">
                <a:tc>
                  <a:txBody>
                    <a:bodyPr/>
                    <a:lstStyle/>
                    <a:p>
                      <a:pPr algn="ctr"/>
                      <a:r>
                        <a:rPr lang="en-US" sz="1100" dirty="0" smtClean="0">
                          <a:solidFill>
                            <a:schemeClr val="bg2"/>
                          </a:solidFill>
                          <a:latin typeface="Georgia" panose="02040502050405020303" pitchFamily="18" charset="0"/>
                          <a:cs typeface="Arial" panose="020B0604020202020204" pitchFamily="34" charset="0"/>
                        </a:rPr>
                        <a:t>Roof</a:t>
                      </a:r>
                      <a:endParaRPr lang="en-US" sz="110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r>
                        <a:rPr lang="en-US" sz="1100" dirty="0" smtClean="0">
                          <a:solidFill>
                            <a:schemeClr val="bg2"/>
                          </a:solidFill>
                          <a:latin typeface="Georgia" panose="02040502050405020303" pitchFamily="18" charset="0"/>
                          <a:cs typeface="Arial" panose="020B0604020202020204" pitchFamily="34" charset="0"/>
                        </a:rPr>
                        <a:t>5.00</a:t>
                      </a:r>
                      <a:endParaRPr lang="en-US" sz="110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r>
                        <a:rPr lang="en-US" sz="1100" dirty="0" smtClean="0">
                          <a:solidFill>
                            <a:schemeClr val="bg2"/>
                          </a:solidFill>
                          <a:latin typeface="Georgia" panose="02040502050405020303" pitchFamily="18" charset="0"/>
                          <a:cs typeface="Arial" panose="020B0604020202020204" pitchFamily="34" charset="0"/>
                        </a:rPr>
                        <a:t>0.75</a:t>
                      </a:r>
                      <a:endParaRPr lang="en-US" sz="110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r>
                        <a:rPr lang="en-US" sz="1100" dirty="0" smtClean="0">
                          <a:solidFill>
                            <a:schemeClr val="bg2"/>
                          </a:solidFill>
                          <a:latin typeface="Georgia" panose="02040502050405020303" pitchFamily="18" charset="0"/>
                          <a:cs typeface="Arial" panose="020B0604020202020204" pitchFamily="34" charset="0"/>
                        </a:rPr>
                        <a:t>60</a:t>
                      </a:r>
                      <a:endParaRPr lang="en-US" sz="110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r>
                        <a:rPr lang="en-US" sz="1100" dirty="0" smtClean="0">
                          <a:solidFill>
                            <a:schemeClr val="bg2"/>
                          </a:solidFill>
                          <a:latin typeface="Georgia" panose="02040502050405020303" pitchFamily="18" charset="0"/>
                          <a:cs typeface="Arial" panose="020B0604020202020204" pitchFamily="34" charset="0"/>
                        </a:rPr>
                        <a:t>80</a:t>
                      </a:r>
                      <a:endParaRPr lang="en-US" sz="110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endParaRPr lang="en-US" sz="110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endParaRPr lang="en-US" sz="110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endParaRPr lang="en-US" sz="110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endParaRPr lang="en-US" sz="110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endParaRPr lang="en-US" sz="110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endParaRPr lang="en-US" sz="1100">
                        <a:solidFill>
                          <a:schemeClr val="bg2"/>
                        </a:solidFill>
                        <a:latin typeface="Georgia" panose="02040502050405020303" pitchFamily="18" charset="0"/>
                        <a:cs typeface="Arial" panose="020B0604020202020204" pitchFamily="34" charset="0"/>
                      </a:endParaRPr>
                    </a:p>
                  </a:txBody>
                  <a:tcPr anchor="ctr"/>
                </a:tc>
                <a:tc>
                  <a:txBody>
                    <a:bodyPr/>
                    <a:lstStyle/>
                    <a:p>
                      <a:pPr algn="ctr"/>
                      <a:endParaRPr lang="en-US" sz="1100" dirty="0">
                        <a:solidFill>
                          <a:schemeClr val="bg2"/>
                        </a:solidFill>
                        <a:latin typeface="Georgia" panose="02040502050405020303" pitchFamily="18" charset="0"/>
                        <a:cs typeface="Arial" panose="020B0604020202020204" pitchFamily="34" charset="0"/>
                      </a:endParaRPr>
                    </a:p>
                  </a:txBody>
                  <a:tcPr anchor="ctr"/>
                </a:tc>
                <a:extLst>
                  <a:ext uri="{0D108BD9-81ED-4DB2-BD59-A6C34878D82A}">
                    <a16:rowId xmlns:a16="http://schemas.microsoft.com/office/drawing/2014/main" val="10001"/>
                  </a:ext>
                </a:extLst>
              </a:tr>
              <a:tr h="0">
                <a:tc>
                  <a:txBody>
                    <a:bodyPr/>
                    <a:lstStyle/>
                    <a:p>
                      <a:pPr algn="ctr"/>
                      <a:r>
                        <a:rPr lang="en-US" sz="1100" dirty="0" smtClean="0">
                          <a:solidFill>
                            <a:schemeClr val="bg2"/>
                          </a:solidFill>
                          <a:latin typeface="Georgia" panose="02040502050405020303" pitchFamily="18" charset="0"/>
                          <a:cs typeface="Arial" panose="020B0604020202020204" pitchFamily="34" charset="0"/>
                        </a:rPr>
                        <a:t>4</a:t>
                      </a:r>
                      <a:r>
                        <a:rPr lang="en-US" sz="1100" baseline="30000" dirty="0" smtClean="0">
                          <a:solidFill>
                            <a:schemeClr val="bg2"/>
                          </a:solidFill>
                          <a:latin typeface="Georgia" panose="02040502050405020303" pitchFamily="18" charset="0"/>
                          <a:cs typeface="Arial" panose="020B0604020202020204" pitchFamily="34" charset="0"/>
                        </a:rPr>
                        <a:t>th</a:t>
                      </a:r>
                      <a:endParaRPr lang="en-US" sz="110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r>
                        <a:rPr lang="en-US" sz="1100" dirty="0" smtClean="0">
                          <a:solidFill>
                            <a:schemeClr val="bg2"/>
                          </a:solidFill>
                          <a:latin typeface="Georgia" panose="02040502050405020303" pitchFamily="18" charset="0"/>
                          <a:cs typeface="Arial" panose="020B0604020202020204" pitchFamily="34" charset="0"/>
                        </a:rPr>
                        <a:t>4.25</a:t>
                      </a:r>
                      <a:endParaRPr lang="en-US" sz="110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r>
                        <a:rPr lang="en-US" sz="1100" dirty="0" smtClean="0">
                          <a:solidFill>
                            <a:schemeClr val="bg2"/>
                          </a:solidFill>
                          <a:latin typeface="Georgia" panose="02040502050405020303" pitchFamily="18" charset="0"/>
                          <a:cs typeface="Arial" panose="020B0604020202020204" pitchFamily="34" charset="0"/>
                        </a:rPr>
                        <a:t>0.75</a:t>
                      </a:r>
                      <a:endParaRPr lang="en-US" sz="110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r>
                        <a:rPr lang="en-US" sz="1100" dirty="0" smtClean="0">
                          <a:solidFill>
                            <a:schemeClr val="bg2"/>
                          </a:solidFill>
                          <a:latin typeface="Georgia" panose="02040502050405020303" pitchFamily="18" charset="0"/>
                          <a:cs typeface="Arial" panose="020B0604020202020204" pitchFamily="34" charset="0"/>
                        </a:rPr>
                        <a:t>90</a:t>
                      </a:r>
                      <a:endParaRPr lang="en-US" sz="110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r>
                        <a:rPr lang="en-US" sz="1100" dirty="0" smtClean="0">
                          <a:solidFill>
                            <a:schemeClr val="bg2"/>
                          </a:solidFill>
                          <a:latin typeface="Georgia" panose="02040502050405020303" pitchFamily="18" charset="0"/>
                          <a:cs typeface="Arial" panose="020B0604020202020204" pitchFamily="34" charset="0"/>
                        </a:rPr>
                        <a:t>120</a:t>
                      </a:r>
                      <a:endParaRPr lang="en-US" sz="110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r>
                        <a:rPr lang="en-US" sz="1100" dirty="0" smtClean="0">
                          <a:solidFill>
                            <a:schemeClr val="bg2"/>
                          </a:solidFill>
                          <a:latin typeface="Georgia" panose="02040502050405020303" pitchFamily="18" charset="0"/>
                          <a:cs typeface="Arial" panose="020B0604020202020204" pitchFamily="34" charset="0"/>
                        </a:rPr>
                        <a:t>150%</a:t>
                      </a:r>
                      <a:endParaRPr lang="en-US" sz="110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r>
                        <a:rPr lang="en-US" sz="1100" dirty="0" err="1" smtClean="0">
                          <a:solidFill>
                            <a:schemeClr val="bg2"/>
                          </a:solidFill>
                          <a:latin typeface="Georgia" panose="02040502050405020303" pitchFamily="18" charset="0"/>
                          <a:cs typeface="Arial" panose="020B0604020202020204" pitchFamily="34" charset="0"/>
                        </a:rPr>
                        <a:t>Reg</a:t>
                      </a:r>
                      <a:endParaRPr lang="en-US" sz="110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r>
                        <a:rPr lang="en-US" sz="1100" dirty="0" err="1" smtClean="0">
                          <a:solidFill>
                            <a:schemeClr val="bg2"/>
                          </a:solidFill>
                          <a:latin typeface="Georgia" panose="02040502050405020303" pitchFamily="18" charset="0"/>
                          <a:cs typeface="Arial" panose="020B0604020202020204" pitchFamily="34" charset="0"/>
                        </a:rPr>
                        <a:t>Reg</a:t>
                      </a:r>
                      <a:endParaRPr lang="en-US" sz="110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endParaRPr lang="en-US" sz="110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endParaRPr lang="en-US" sz="110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endParaRPr lang="en-US" sz="110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endParaRPr lang="en-US" sz="1100" dirty="0">
                        <a:solidFill>
                          <a:schemeClr val="bg2"/>
                        </a:solidFill>
                        <a:latin typeface="Georgia" panose="02040502050405020303" pitchFamily="18" charset="0"/>
                        <a:cs typeface="Arial" panose="020B0604020202020204" pitchFamily="34" charset="0"/>
                      </a:endParaRPr>
                    </a:p>
                  </a:txBody>
                  <a:tcPr anchor="ctr"/>
                </a:tc>
                <a:extLst>
                  <a:ext uri="{0D108BD9-81ED-4DB2-BD59-A6C34878D82A}">
                    <a16:rowId xmlns:a16="http://schemas.microsoft.com/office/drawing/2014/main" val="10002"/>
                  </a:ext>
                </a:extLst>
              </a:tr>
              <a:tr h="0">
                <a:tc>
                  <a:txBody>
                    <a:bodyPr/>
                    <a:lstStyle/>
                    <a:p>
                      <a:pPr algn="ctr"/>
                      <a:r>
                        <a:rPr lang="en-US" sz="1100" dirty="0" smtClean="0">
                          <a:solidFill>
                            <a:schemeClr val="bg2"/>
                          </a:solidFill>
                          <a:latin typeface="Georgia" panose="02040502050405020303" pitchFamily="18" charset="0"/>
                          <a:cs typeface="Arial" panose="020B0604020202020204" pitchFamily="34" charset="0"/>
                        </a:rPr>
                        <a:t>3</a:t>
                      </a:r>
                      <a:r>
                        <a:rPr lang="en-US" sz="1100" baseline="30000" dirty="0" smtClean="0">
                          <a:solidFill>
                            <a:schemeClr val="bg2"/>
                          </a:solidFill>
                          <a:latin typeface="Georgia" panose="02040502050405020303" pitchFamily="18" charset="0"/>
                          <a:cs typeface="Arial" panose="020B0604020202020204" pitchFamily="34" charset="0"/>
                        </a:rPr>
                        <a:t>rd</a:t>
                      </a:r>
                      <a:endParaRPr lang="en-US" sz="110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r>
                        <a:rPr lang="en-US" sz="1100" dirty="0" smtClean="0">
                          <a:solidFill>
                            <a:schemeClr val="bg2"/>
                          </a:solidFill>
                          <a:latin typeface="Georgia" panose="02040502050405020303" pitchFamily="18" charset="0"/>
                          <a:cs typeface="Arial" panose="020B0604020202020204" pitchFamily="34" charset="0"/>
                        </a:rPr>
                        <a:t>3.50</a:t>
                      </a:r>
                      <a:endParaRPr lang="en-US" sz="110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r>
                        <a:rPr lang="en-US" sz="1100" dirty="0" smtClean="0">
                          <a:solidFill>
                            <a:schemeClr val="bg2"/>
                          </a:solidFill>
                          <a:latin typeface="Georgia" panose="02040502050405020303" pitchFamily="18" charset="0"/>
                          <a:cs typeface="Arial" panose="020B0604020202020204" pitchFamily="34" charset="0"/>
                        </a:rPr>
                        <a:t>1.00</a:t>
                      </a:r>
                      <a:endParaRPr lang="en-US" sz="110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r>
                        <a:rPr lang="en-US" sz="1100" dirty="0" smtClean="0">
                          <a:solidFill>
                            <a:schemeClr val="bg2"/>
                          </a:solidFill>
                          <a:latin typeface="Georgia" panose="02040502050405020303" pitchFamily="18" charset="0"/>
                          <a:cs typeface="Arial" panose="020B0604020202020204" pitchFamily="34" charset="0"/>
                        </a:rPr>
                        <a:t>90</a:t>
                      </a:r>
                      <a:endParaRPr lang="en-US" sz="110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r>
                        <a:rPr lang="en-US" sz="1100" dirty="0" smtClean="0">
                          <a:solidFill>
                            <a:schemeClr val="bg2"/>
                          </a:solidFill>
                          <a:latin typeface="Georgia" panose="02040502050405020303" pitchFamily="18" charset="0"/>
                          <a:cs typeface="Arial" panose="020B0604020202020204" pitchFamily="34" charset="0"/>
                        </a:rPr>
                        <a:t>90</a:t>
                      </a:r>
                      <a:endParaRPr lang="en-US" sz="110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r>
                        <a:rPr lang="en-US" sz="1100" dirty="0" smtClean="0">
                          <a:solidFill>
                            <a:schemeClr val="bg2"/>
                          </a:solidFill>
                          <a:latin typeface="Georgia" panose="02040502050405020303" pitchFamily="18" charset="0"/>
                          <a:cs typeface="Arial" panose="020B0604020202020204" pitchFamily="34" charset="0"/>
                        </a:rPr>
                        <a:t>75%</a:t>
                      </a:r>
                      <a:endParaRPr lang="en-US" sz="110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r>
                        <a:rPr lang="en-US" sz="1100" dirty="0" err="1" smtClean="0">
                          <a:solidFill>
                            <a:schemeClr val="bg2"/>
                          </a:solidFill>
                          <a:latin typeface="Georgia" panose="02040502050405020303" pitchFamily="18" charset="0"/>
                          <a:cs typeface="Arial" panose="020B0604020202020204" pitchFamily="34" charset="0"/>
                        </a:rPr>
                        <a:t>Reg</a:t>
                      </a:r>
                      <a:endParaRPr lang="en-US" sz="110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r>
                        <a:rPr lang="en-US" sz="1100" dirty="0" err="1" smtClean="0">
                          <a:solidFill>
                            <a:schemeClr val="bg2"/>
                          </a:solidFill>
                          <a:latin typeface="Georgia" panose="02040502050405020303" pitchFamily="18" charset="0"/>
                          <a:cs typeface="Arial" panose="020B0604020202020204" pitchFamily="34" charset="0"/>
                        </a:rPr>
                        <a:t>Reg</a:t>
                      </a:r>
                      <a:endParaRPr lang="en-US" sz="110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endParaRPr lang="en-US" sz="110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endParaRPr lang="en-US" sz="110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endParaRPr lang="en-US" sz="1100">
                        <a:solidFill>
                          <a:schemeClr val="bg2"/>
                        </a:solidFill>
                        <a:latin typeface="Georgia" panose="02040502050405020303" pitchFamily="18" charset="0"/>
                        <a:cs typeface="Arial" panose="020B0604020202020204" pitchFamily="34" charset="0"/>
                      </a:endParaRPr>
                    </a:p>
                  </a:txBody>
                  <a:tcPr anchor="ctr"/>
                </a:tc>
                <a:tc>
                  <a:txBody>
                    <a:bodyPr/>
                    <a:lstStyle/>
                    <a:p>
                      <a:pPr algn="ctr"/>
                      <a:endParaRPr lang="en-US" sz="1100" dirty="0">
                        <a:solidFill>
                          <a:schemeClr val="bg2"/>
                        </a:solidFill>
                        <a:latin typeface="Georgia" panose="02040502050405020303" pitchFamily="18" charset="0"/>
                        <a:cs typeface="Arial" panose="020B0604020202020204" pitchFamily="34" charset="0"/>
                      </a:endParaRPr>
                    </a:p>
                  </a:txBody>
                  <a:tcPr anchor="ctr"/>
                </a:tc>
                <a:extLst>
                  <a:ext uri="{0D108BD9-81ED-4DB2-BD59-A6C34878D82A}">
                    <a16:rowId xmlns:a16="http://schemas.microsoft.com/office/drawing/2014/main" val="10003"/>
                  </a:ext>
                </a:extLst>
              </a:tr>
              <a:tr h="256032">
                <a:tc>
                  <a:txBody>
                    <a:bodyPr/>
                    <a:lstStyle/>
                    <a:p>
                      <a:pPr algn="ctr"/>
                      <a:r>
                        <a:rPr lang="en-US" sz="1100" dirty="0" smtClean="0">
                          <a:solidFill>
                            <a:schemeClr val="bg2"/>
                          </a:solidFill>
                          <a:latin typeface="Georgia" panose="02040502050405020303" pitchFamily="18" charset="0"/>
                          <a:cs typeface="Arial" panose="020B0604020202020204" pitchFamily="34" charset="0"/>
                        </a:rPr>
                        <a:t>2</a:t>
                      </a:r>
                      <a:r>
                        <a:rPr lang="en-US" sz="1100" baseline="30000" dirty="0" smtClean="0">
                          <a:solidFill>
                            <a:schemeClr val="bg2"/>
                          </a:solidFill>
                          <a:latin typeface="Georgia" panose="02040502050405020303" pitchFamily="18" charset="0"/>
                          <a:cs typeface="Arial" panose="020B0604020202020204" pitchFamily="34" charset="0"/>
                        </a:rPr>
                        <a:t>nd</a:t>
                      </a:r>
                      <a:endParaRPr lang="en-US" sz="110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r>
                        <a:rPr lang="en-US" sz="1100" dirty="0" smtClean="0">
                          <a:solidFill>
                            <a:schemeClr val="bg2"/>
                          </a:solidFill>
                          <a:latin typeface="Georgia" panose="02040502050405020303" pitchFamily="18" charset="0"/>
                          <a:cs typeface="Arial" panose="020B0604020202020204" pitchFamily="34" charset="0"/>
                        </a:rPr>
                        <a:t>2.50</a:t>
                      </a:r>
                      <a:endParaRPr lang="en-US" sz="110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r>
                        <a:rPr lang="en-US" sz="1100" dirty="0" smtClean="0">
                          <a:solidFill>
                            <a:schemeClr val="bg2"/>
                          </a:solidFill>
                          <a:latin typeface="Georgia" panose="02040502050405020303" pitchFamily="18" charset="0"/>
                          <a:cs typeface="Arial" panose="020B0604020202020204" pitchFamily="34" charset="0"/>
                        </a:rPr>
                        <a:t>2.50</a:t>
                      </a:r>
                      <a:endParaRPr lang="en-US" sz="110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r>
                        <a:rPr lang="en-US" sz="1100" dirty="0" smtClean="0">
                          <a:solidFill>
                            <a:schemeClr val="bg2"/>
                          </a:solidFill>
                          <a:latin typeface="Georgia" panose="02040502050405020303" pitchFamily="18" charset="0"/>
                          <a:cs typeface="Arial" panose="020B0604020202020204" pitchFamily="34" charset="0"/>
                        </a:rPr>
                        <a:t>100</a:t>
                      </a:r>
                      <a:endParaRPr lang="en-US" sz="110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r>
                        <a:rPr lang="en-US" sz="1100" dirty="0" smtClean="0">
                          <a:solidFill>
                            <a:schemeClr val="bg2"/>
                          </a:solidFill>
                          <a:latin typeface="Georgia" panose="02040502050405020303" pitchFamily="18" charset="0"/>
                          <a:cs typeface="Arial" panose="020B0604020202020204" pitchFamily="34" charset="0"/>
                        </a:rPr>
                        <a:t>40</a:t>
                      </a:r>
                      <a:endParaRPr lang="en-US" sz="110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r>
                        <a:rPr lang="en-US" sz="1100" dirty="0" smtClean="0">
                          <a:solidFill>
                            <a:schemeClr val="bg2"/>
                          </a:solidFill>
                          <a:latin typeface="Georgia" panose="02040502050405020303" pitchFamily="18" charset="0"/>
                          <a:cs typeface="Arial" panose="020B0604020202020204" pitchFamily="34" charset="0"/>
                        </a:rPr>
                        <a:t>44%</a:t>
                      </a:r>
                      <a:endParaRPr lang="en-US" sz="110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r>
                        <a:rPr lang="en-US" sz="1100" dirty="0" err="1" smtClean="0">
                          <a:solidFill>
                            <a:schemeClr val="bg2"/>
                          </a:solidFill>
                          <a:latin typeface="Georgia" panose="02040502050405020303" pitchFamily="18" charset="0"/>
                          <a:cs typeface="Arial" panose="020B0604020202020204" pitchFamily="34" charset="0"/>
                        </a:rPr>
                        <a:t>Irreg</a:t>
                      </a:r>
                      <a:endParaRPr lang="en-US" sz="110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r>
                        <a:rPr lang="en-US" sz="1100" dirty="0" smtClean="0">
                          <a:solidFill>
                            <a:schemeClr val="bg2"/>
                          </a:solidFill>
                          <a:latin typeface="Georgia" panose="02040502050405020303" pitchFamily="18" charset="0"/>
                          <a:cs typeface="Arial" panose="020B0604020202020204" pitchFamily="34" charset="0"/>
                        </a:rPr>
                        <a:t>X-</a:t>
                      </a:r>
                      <a:r>
                        <a:rPr lang="en-US" sz="1100" dirty="0" err="1" smtClean="0">
                          <a:solidFill>
                            <a:schemeClr val="bg2"/>
                          </a:solidFill>
                          <a:latin typeface="Georgia" panose="02040502050405020303" pitchFamily="18" charset="0"/>
                          <a:cs typeface="Arial" panose="020B0604020202020204" pitchFamily="34" charset="0"/>
                        </a:rPr>
                        <a:t>Irr</a:t>
                      </a:r>
                      <a:endParaRPr lang="en-US" sz="110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r>
                        <a:rPr lang="en-US" sz="1100" dirty="0" smtClean="0">
                          <a:solidFill>
                            <a:schemeClr val="bg2"/>
                          </a:solidFill>
                          <a:latin typeface="Georgia" panose="02040502050405020303" pitchFamily="18" charset="0"/>
                          <a:cs typeface="Arial" panose="020B0604020202020204" pitchFamily="34" charset="0"/>
                        </a:rPr>
                        <a:t>96.7</a:t>
                      </a:r>
                      <a:endParaRPr lang="en-US" sz="110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r>
                        <a:rPr lang="en-US" sz="1100" dirty="0" smtClean="0">
                          <a:solidFill>
                            <a:schemeClr val="bg2"/>
                          </a:solidFill>
                          <a:latin typeface="Georgia" panose="02040502050405020303" pitchFamily="18" charset="0"/>
                          <a:cs typeface="Arial" panose="020B0604020202020204" pitchFamily="34" charset="0"/>
                        </a:rPr>
                        <a:t>41</a:t>
                      </a:r>
                      <a:endParaRPr lang="en-US" sz="110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r>
                        <a:rPr lang="en-US" sz="1100" dirty="0" err="1" smtClean="0">
                          <a:solidFill>
                            <a:schemeClr val="bg2"/>
                          </a:solidFill>
                          <a:latin typeface="Georgia" panose="02040502050405020303" pitchFamily="18" charset="0"/>
                          <a:cs typeface="Arial" panose="020B0604020202020204" pitchFamily="34" charset="0"/>
                        </a:rPr>
                        <a:t>Irreg</a:t>
                      </a:r>
                      <a:endParaRPr lang="en-US" sz="110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r>
                        <a:rPr lang="en-US" sz="1100" dirty="0" smtClean="0">
                          <a:solidFill>
                            <a:schemeClr val="bg2"/>
                          </a:solidFill>
                          <a:latin typeface="Georgia" panose="02040502050405020303" pitchFamily="18" charset="0"/>
                          <a:cs typeface="Arial" panose="020B0604020202020204" pitchFamily="34" charset="0"/>
                        </a:rPr>
                        <a:t>X-</a:t>
                      </a:r>
                      <a:r>
                        <a:rPr lang="en-US" sz="1100" dirty="0" err="1" smtClean="0">
                          <a:solidFill>
                            <a:schemeClr val="bg2"/>
                          </a:solidFill>
                          <a:latin typeface="Georgia" panose="02040502050405020303" pitchFamily="18" charset="0"/>
                          <a:cs typeface="Arial" panose="020B0604020202020204" pitchFamily="34" charset="0"/>
                        </a:rPr>
                        <a:t>Irr</a:t>
                      </a:r>
                      <a:endParaRPr lang="en-US" sz="1100" dirty="0">
                        <a:solidFill>
                          <a:schemeClr val="bg2"/>
                        </a:solidFill>
                        <a:latin typeface="Georgia" panose="02040502050405020303" pitchFamily="18" charset="0"/>
                        <a:cs typeface="Arial" panose="020B0604020202020204" pitchFamily="34" charset="0"/>
                      </a:endParaRPr>
                    </a:p>
                  </a:txBody>
                  <a:tcPr anchor="ctr"/>
                </a:tc>
                <a:extLst>
                  <a:ext uri="{0D108BD9-81ED-4DB2-BD59-A6C34878D82A}">
                    <a16:rowId xmlns:a16="http://schemas.microsoft.com/office/drawing/2014/main" val="10004"/>
                  </a:ext>
                </a:extLst>
              </a:tr>
            </a:tbl>
          </a:graphicData>
        </a:graphic>
      </p:graphicFrame>
      <p:sp>
        <p:nvSpPr>
          <p:cNvPr id="9" name="TextBox 8"/>
          <p:cNvSpPr txBox="1"/>
          <p:nvPr/>
        </p:nvSpPr>
        <p:spPr bwMode="auto">
          <a:xfrm>
            <a:off x="458788" y="1327150"/>
            <a:ext cx="3072957"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r>
              <a:rPr kumimoji="1" lang="en-US" sz="2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1a: Soft Story Irregularity</a:t>
            </a:r>
          </a:p>
          <a:p>
            <a:r>
              <a:rPr kumimoji="1" lang="en-US" sz="2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1b: Extreme Soft Story</a:t>
            </a:r>
            <a:endParaRPr kumimoji="1" lang="en-US" sz="2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endParaRPr>
          </a:p>
        </p:txBody>
      </p:sp>
      <p:sp>
        <p:nvSpPr>
          <p:cNvPr id="10" name="TextBox 9"/>
          <p:cNvSpPr txBox="1"/>
          <p:nvPr/>
        </p:nvSpPr>
        <p:spPr bwMode="auto">
          <a:xfrm>
            <a:off x="458788" y="2311400"/>
            <a:ext cx="3976687" cy="1723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rtlCol="0">
            <a:spAutoFit/>
          </a:bodyPr>
          <a:lstStyle/>
          <a:p>
            <a:r>
              <a:rPr kumimoji="1" lang="en-US" sz="2000" b="1" dirty="0" smtClean="0">
                <a:solidFill>
                  <a:schemeClr val="bg2"/>
                </a:solidFill>
                <a:latin typeface="Arial" panose="020B0604020202020204" pitchFamily="34" charset="0"/>
                <a:cs typeface="Arial" panose="020B0604020202020204" pitchFamily="34" charset="0"/>
              </a:rPr>
              <a:t>Extreme Soft Story on Level 2:</a:t>
            </a:r>
            <a:r>
              <a:rPr kumimoji="1" lang="en-US" sz="2000" dirty="0" smtClean="0">
                <a:solidFill>
                  <a:schemeClr val="bg2"/>
                </a:solidFill>
                <a:latin typeface="Arial" panose="020B0604020202020204" pitchFamily="34" charset="0"/>
                <a:cs typeface="Arial" panose="020B0604020202020204" pitchFamily="34" charset="0"/>
              </a:rPr>
              <a:t/>
            </a:r>
            <a:br>
              <a:rPr kumimoji="1" lang="en-US" sz="2000" dirty="0" smtClean="0">
                <a:solidFill>
                  <a:schemeClr val="bg2"/>
                </a:solidFill>
                <a:latin typeface="Arial" panose="020B0604020202020204" pitchFamily="34" charset="0"/>
                <a:cs typeface="Arial" panose="020B0604020202020204" pitchFamily="34" charset="0"/>
              </a:rPr>
            </a:br>
            <a:endParaRPr kumimoji="1" lang="en-US" sz="2000" dirty="0" smtClean="0">
              <a:solidFill>
                <a:schemeClr val="bg2"/>
              </a:solidFill>
              <a:latin typeface="Arial" panose="020B0604020202020204" pitchFamily="34" charset="0"/>
              <a:cs typeface="Arial" panose="020B0604020202020204" pitchFamily="34" charset="0"/>
            </a:endParaRPr>
          </a:p>
          <a:p>
            <a:pPr marL="342900" indent="-182880">
              <a:buFont typeface="Arial" panose="020B0604020202020204" pitchFamily="34" charset="0"/>
              <a:buChar char="•"/>
            </a:pPr>
            <a:r>
              <a:rPr kumimoji="1" lang="en-US" dirty="0" smtClean="0">
                <a:solidFill>
                  <a:schemeClr val="bg2"/>
                </a:solidFill>
                <a:latin typeface="Arial" panose="020B0604020202020204" pitchFamily="34" charset="0"/>
                <a:cs typeface="Arial" panose="020B0604020202020204" pitchFamily="34" charset="0"/>
              </a:rPr>
              <a:t>2</a:t>
            </a:r>
            <a:r>
              <a:rPr kumimoji="1" lang="en-US" baseline="30000" dirty="0" smtClean="0">
                <a:solidFill>
                  <a:schemeClr val="bg2"/>
                </a:solidFill>
                <a:latin typeface="Arial" panose="020B0604020202020204" pitchFamily="34" charset="0"/>
                <a:cs typeface="Arial" panose="020B0604020202020204" pitchFamily="34" charset="0"/>
              </a:rPr>
              <a:t>nd</a:t>
            </a:r>
            <a:r>
              <a:rPr kumimoji="1" lang="en-US" dirty="0" smtClean="0">
                <a:solidFill>
                  <a:schemeClr val="bg2"/>
                </a:solidFill>
                <a:latin typeface="Arial" panose="020B0604020202020204" pitchFamily="34" charset="0"/>
                <a:cs typeface="Arial" panose="020B0604020202020204" pitchFamily="34" charset="0"/>
              </a:rPr>
              <a:t> Story Stiffness is 44% of 3</a:t>
            </a:r>
            <a:r>
              <a:rPr kumimoji="1" lang="en-US" baseline="30000" dirty="0" smtClean="0">
                <a:solidFill>
                  <a:schemeClr val="bg2"/>
                </a:solidFill>
                <a:latin typeface="Arial" panose="020B0604020202020204" pitchFamily="34" charset="0"/>
                <a:cs typeface="Arial" panose="020B0604020202020204" pitchFamily="34" charset="0"/>
              </a:rPr>
              <a:t>rd</a:t>
            </a:r>
            <a:r>
              <a:rPr kumimoji="1" lang="en-US" dirty="0" smtClean="0">
                <a:solidFill>
                  <a:schemeClr val="bg2"/>
                </a:solidFill>
                <a:latin typeface="Arial" panose="020B0604020202020204" pitchFamily="34" charset="0"/>
                <a:cs typeface="Arial" panose="020B0604020202020204" pitchFamily="34" charset="0"/>
              </a:rPr>
              <a:t> Story Stiffness</a:t>
            </a:r>
          </a:p>
          <a:p>
            <a:pPr marL="342900" indent="-182880">
              <a:buFont typeface="Arial" panose="020B0604020202020204" pitchFamily="34" charset="0"/>
              <a:buChar char="•"/>
            </a:pPr>
            <a:r>
              <a:rPr kumimoji="1" lang="en-US" dirty="0" smtClean="0">
                <a:solidFill>
                  <a:schemeClr val="bg2"/>
                </a:solidFill>
                <a:latin typeface="Arial" panose="020B0604020202020204" pitchFamily="34" charset="0"/>
                <a:cs typeface="Arial" panose="020B0604020202020204" pitchFamily="34" charset="0"/>
              </a:rPr>
              <a:t>2</a:t>
            </a:r>
            <a:r>
              <a:rPr kumimoji="1" lang="en-US" baseline="30000" dirty="0" smtClean="0">
                <a:solidFill>
                  <a:schemeClr val="bg2"/>
                </a:solidFill>
                <a:latin typeface="Arial" panose="020B0604020202020204" pitchFamily="34" charset="0"/>
                <a:cs typeface="Arial" panose="020B0604020202020204" pitchFamily="34" charset="0"/>
              </a:rPr>
              <a:t>nd</a:t>
            </a:r>
            <a:r>
              <a:rPr kumimoji="1" lang="en-US" dirty="0" smtClean="0">
                <a:solidFill>
                  <a:schemeClr val="bg2"/>
                </a:solidFill>
                <a:latin typeface="Arial" panose="020B0604020202020204" pitchFamily="34" charset="0"/>
                <a:cs typeface="Arial" panose="020B0604020202020204" pitchFamily="34" charset="0"/>
              </a:rPr>
              <a:t> Story Stiffness is 41% of Avg. Story Stiffness of 3 Stories </a:t>
            </a:r>
            <a:r>
              <a:rPr kumimoji="1" lang="en-US" dirty="0">
                <a:solidFill>
                  <a:schemeClr val="bg2"/>
                </a:solidFill>
                <a:latin typeface="Arial" panose="020B0604020202020204" pitchFamily="34" charset="0"/>
                <a:cs typeface="Arial" panose="020B0604020202020204" pitchFamily="34" charset="0"/>
              </a:rPr>
              <a:t>A</a:t>
            </a:r>
            <a:r>
              <a:rPr kumimoji="1" lang="en-US" dirty="0" smtClean="0">
                <a:solidFill>
                  <a:schemeClr val="bg2"/>
                </a:solidFill>
                <a:latin typeface="Arial" panose="020B0604020202020204" pitchFamily="34" charset="0"/>
                <a:cs typeface="Arial" panose="020B0604020202020204" pitchFamily="34" charset="0"/>
              </a:rPr>
              <a:t>bove</a:t>
            </a:r>
            <a:endParaRPr kumimoji="1" lang="en-US" dirty="0">
              <a:solidFill>
                <a:schemeClr val="bg2"/>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218522354"/>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Vertical Irregularity Type 2</a:t>
            </a:r>
          </a:p>
        </p:txBody>
      </p:sp>
      <p:sp>
        <p:nvSpPr>
          <p:cNvPr id="3" name="Content Placeholder 2"/>
          <p:cNvSpPr>
            <a:spLocks noGrp="1"/>
          </p:cNvSpPr>
          <p:nvPr>
            <p:ph idx="1"/>
          </p:nvPr>
        </p:nvSpPr>
        <p:spPr/>
        <p:txBody>
          <a:bodyPr lIns="0" tIns="0" rIns="0" bIns="0">
            <a:normAutofit/>
          </a:bodyPr>
          <a:lstStyle/>
          <a:p>
            <a:pPr marL="0" indent="0">
              <a:buNone/>
            </a:pPr>
            <a:endParaRPr lang="en-US" sz="2000" dirty="0" smtClean="0">
              <a:solidFill>
                <a:schemeClr val="bg2"/>
              </a:solidFill>
            </a:endParaRPr>
          </a:p>
          <a:p>
            <a:pPr marL="0" indent="0">
              <a:buNone/>
            </a:pPr>
            <a:endParaRPr lang="en-US" sz="2000" b="1" dirty="0" smtClean="0">
              <a:solidFill>
                <a:schemeClr val="bg2"/>
              </a:solidFill>
            </a:endParaRPr>
          </a:p>
          <a:p>
            <a:pPr marL="0" indent="0">
              <a:buNone/>
            </a:pPr>
            <a:r>
              <a:rPr lang="en-US" sz="2000" b="1" dirty="0" smtClean="0">
                <a:solidFill>
                  <a:schemeClr val="bg2"/>
                </a:solidFill>
              </a:rPr>
              <a:t>Mass Irregularities considered to exist where</a:t>
            </a:r>
            <a:r>
              <a:rPr lang="en-US" sz="2000" dirty="0" smtClean="0">
                <a:solidFill>
                  <a:schemeClr val="bg2"/>
                </a:solidFill>
              </a:rPr>
              <a:t>:</a:t>
            </a:r>
            <a:endParaRPr lang="en-US" sz="2000" dirty="0">
              <a:solidFill>
                <a:schemeClr val="bg2"/>
              </a:solidFill>
            </a:endParaRPr>
          </a:p>
          <a:p>
            <a:r>
              <a:rPr lang="en-US" sz="2000" dirty="0" smtClean="0">
                <a:solidFill>
                  <a:schemeClr val="bg2"/>
                </a:solidFill>
              </a:rPr>
              <a:t>The effective mass of any story is more than </a:t>
            </a:r>
            <a:r>
              <a:rPr lang="en-US" sz="2000" dirty="0" smtClean="0">
                <a:solidFill>
                  <a:schemeClr val="bg2"/>
                </a:solidFill>
                <a:latin typeface="Georgia" panose="02040502050405020303" pitchFamily="18" charset="0"/>
              </a:rPr>
              <a:t>150%</a:t>
            </a:r>
            <a:r>
              <a:rPr lang="en-US" sz="2000" dirty="0" smtClean="0">
                <a:solidFill>
                  <a:schemeClr val="bg2"/>
                </a:solidFill>
              </a:rPr>
              <a:t> of the effective mass of the adjacent story</a:t>
            </a:r>
          </a:p>
          <a:p>
            <a:r>
              <a:rPr lang="en-US" sz="2000" dirty="0" smtClean="0">
                <a:solidFill>
                  <a:schemeClr val="bg2"/>
                </a:solidFill>
              </a:rPr>
              <a:t>However, a roof that is lighter than a floor need not be considered.</a:t>
            </a:r>
            <a:endParaRPr lang="en-US" sz="2000" dirty="0">
              <a:solidFill>
                <a:schemeClr val="bg2"/>
              </a:solidFill>
            </a:endParaRPr>
          </a:p>
        </p:txBody>
      </p:sp>
      <p:pic>
        <p:nvPicPr>
          <p:cNvPr id="5" name="Picture 26"/>
          <p:cNvPicPr>
            <a:picLocks noGrp="1" noChangeAspect="1" noChangeArrowheads="1"/>
          </p:cNvPicPr>
          <p:nvPr>
            <p:ph idx="10"/>
            <p:custDataLst>
              <p:tags r:id="rId2"/>
            </p:custDataLst>
          </p:nvPr>
        </p:nvPicPr>
        <p:blipFill>
          <a:blip r:embed="rId5">
            <a:extLst>
              <a:ext uri="{28A0092B-C50C-407E-A947-70E740481C1C}">
                <a14:useLocalDpi xmlns:a14="http://schemas.microsoft.com/office/drawing/2010/main" val="0"/>
              </a:ext>
            </a:extLst>
          </a:blip>
          <a:srcRect/>
          <a:stretch>
            <a:fillRect/>
          </a:stretch>
        </p:blipFill>
        <p:spPr bwMode="auto">
          <a:xfrm>
            <a:off x="5098256" y="2114391"/>
            <a:ext cx="3200400" cy="32689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bwMode="auto">
          <a:xfrm>
            <a:off x="458788" y="1327150"/>
            <a:ext cx="234679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r>
              <a:rPr kumimoji="1" lang="en-US" sz="2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2: Mass Irregularity</a:t>
            </a:r>
            <a:endParaRPr kumimoji="1" lang="en-US" sz="2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2335340167"/>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Vertical Irregularity Type 2, cont.</a:t>
            </a:r>
            <a:endParaRPr lang="en-US" dirty="0"/>
          </a:p>
        </p:txBody>
      </p:sp>
      <p:pic>
        <p:nvPicPr>
          <p:cNvPr id="7" name="Picture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93232" y="1361873"/>
            <a:ext cx="3902868" cy="24308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TextBox 8"/>
          <p:cNvSpPr txBox="1"/>
          <p:nvPr/>
        </p:nvSpPr>
        <p:spPr bwMode="auto">
          <a:xfrm>
            <a:off x="1631674" y="3956683"/>
            <a:ext cx="4219851" cy="1323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r>
              <a:rPr kumimoji="1" lang="en-US" sz="1600" dirty="0" smtClean="0">
                <a:solidFill>
                  <a:schemeClr val="bg2"/>
                </a:solidFill>
                <a:latin typeface="Arial" panose="020B0604020202020204" pitchFamily="34" charset="0"/>
                <a:cs typeface="Arial" panose="020B0604020202020204" pitchFamily="34" charset="0"/>
              </a:rPr>
              <a:t>Weight of Roof + Landscape Weight</a:t>
            </a:r>
          </a:p>
          <a:p>
            <a:r>
              <a:rPr kumimoji="1" lang="en-US" sz="1600" dirty="0" smtClean="0">
                <a:solidFill>
                  <a:schemeClr val="bg2"/>
                </a:solidFill>
                <a:latin typeface="Arial" panose="020B0604020202020204" pitchFamily="34" charset="0"/>
                <a:cs typeface="Arial" panose="020B0604020202020204" pitchFamily="34" charset="0"/>
              </a:rPr>
              <a:t>Area of Landscape</a:t>
            </a:r>
          </a:p>
          <a:p>
            <a:r>
              <a:rPr kumimoji="1" lang="en-US" sz="1600" dirty="0" smtClean="0">
                <a:solidFill>
                  <a:schemeClr val="bg2"/>
                </a:solidFill>
                <a:latin typeface="Arial" panose="020B0604020202020204" pitchFamily="34" charset="0"/>
                <a:cs typeface="Arial" panose="020B0604020202020204" pitchFamily="34" charset="0"/>
              </a:rPr>
              <a:t>Weight of Floor</a:t>
            </a:r>
          </a:p>
          <a:p>
            <a:r>
              <a:rPr kumimoji="1" lang="en-US" sz="1600" dirty="0" smtClean="0">
                <a:solidFill>
                  <a:schemeClr val="bg2"/>
                </a:solidFill>
                <a:latin typeface="Arial" panose="020B0604020202020204" pitchFamily="34" charset="0"/>
                <a:cs typeface="Arial" panose="020B0604020202020204" pitchFamily="34" charset="0"/>
              </a:rPr>
              <a:t>Effective Weight of Roof </a:t>
            </a:r>
            <a:r>
              <a:rPr kumimoji="1" lang="en-US" sz="1600" dirty="0" smtClean="0">
                <a:solidFill>
                  <a:schemeClr val="bg2"/>
                </a:solidFill>
                <a:latin typeface="Georgia" panose="02040502050405020303" pitchFamily="18" charset="0"/>
                <a:cs typeface="Arial" panose="020B0604020202020204" pitchFamily="34" charset="0"/>
              </a:rPr>
              <a:t>(0.7 x 50psf x Area)</a:t>
            </a:r>
          </a:p>
          <a:p>
            <a:r>
              <a:rPr kumimoji="1" lang="en-US" sz="1600" dirty="0" smtClean="0">
                <a:solidFill>
                  <a:schemeClr val="bg2"/>
                </a:solidFill>
                <a:latin typeface="Arial" panose="020B0604020202020204" pitchFamily="34" charset="0"/>
                <a:cs typeface="Arial" panose="020B0604020202020204" pitchFamily="34" charset="0"/>
              </a:rPr>
              <a:t>Effective Weight of Floor</a:t>
            </a:r>
          </a:p>
        </p:txBody>
      </p:sp>
      <p:sp>
        <p:nvSpPr>
          <p:cNvPr id="10" name="TextBox 9"/>
          <p:cNvSpPr txBox="1"/>
          <p:nvPr/>
        </p:nvSpPr>
        <p:spPr bwMode="auto">
          <a:xfrm>
            <a:off x="5851525" y="3967838"/>
            <a:ext cx="1561496" cy="1323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r>
              <a:rPr kumimoji="1" lang="en-US" sz="1600" dirty="0" smtClean="0">
                <a:solidFill>
                  <a:schemeClr val="bg2"/>
                </a:solidFill>
                <a:latin typeface="Georgia" panose="02040502050405020303" pitchFamily="18" charset="0"/>
                <a:cs typeface="Arial" panose="020B0604020202020204" pitchFamily="34" charset="0"/>
              </a:rPr>
              <a:t>= 50 </a:t>
            </a:r>
            <a:r>
              <a:rPr kumimoji="1" lang="en-US" sz="1600" dirty="0" err="1" smtClean="0">
                <a:solidFill>
                  <a:schemeClr val="bg2"/>
                </a:solidFill>
                <a:latin typeface="Georgia" panose="02040502050405020303" pitchFamily="18" charset="0"/>
                <a:cs typeface="Arial" panose="020B0604020202020204" pitchFamily="34" charset="0"/>
              </a:rPr>
              <a:t>psf</a:t>
            </a:r>
            <a:endParaRPr kumimoji="1" lang="en-US" sz="1600" dirty="0" smtClean="0">
              <a:solidFill>
                <a:schemeClr val="bg2"/>
              </a:solidFill>
              <a:latin typeface="Georgia" panose="02040502050405020303" pitchFamily="18" charset="0"/>
              <a:cs typeface="Arial" panose="020B0604020202020204" pitchFamily="34" charset="0"/>
            </a:endParaRPr>
          </a:p>
          <a:p>
            <a:r>
              <a:rPr kumimoji="1" lang="en-US" sz="1600" dirty="0" smtClean="0">
                <a:solidFill>
                  <a:schemeClr val="bg2"/>
                </a:solidFill>
                <a:latin typeface="Georgia" panose="02040502050405020303" pitchFamily="18" charset="0"/>
                <a:cs typeface="Arial" panose="020B0604020202020204" pitchFamily="34" charset="0"/>
              </a:rPr>
              <a:t>= 70% plan</a:t>
            </a:r>
          </a:p>
          <a:p>
            <a:r>
              <a:rPr kumimoji="1" lang="en-US" sz="1600" dirty="0" smtClean="0">
                <a:solidFill>
                  <a:schemeClr val="bg2"/>
                </a:solidFill>
                <a:latin typeface="Georgia" panose="02040502050405020303" pitchFamily="18" charset="0"/>
                <a:cs typeface="Arial" panose="020B0604020202020204" pitchFamily="34" charset="0"/>
              </a:rPr>
              <a:t>= 20 </a:t>
            </a:r>
            <a:r>
              <a:rPr kumimoji="1" lang="en-US" sz="1600" dirty="0" err="1" smtClean="0">
                <a:solidFill>
                  <a:schemeClr val="bg2"/>
                </a:solidFill>
                <a:latin typeface="Georgia" panose="02040502050405020303" pitchFamily="18" charset="0"/>
                <a:cs typeface="Arial" panose="020B0604020202020204" pitchFamily="34" charset="0"/>
              </a:rPr>
              <a:t>psf</a:t>
            </a:r>
            <a:endParaRPr kumimoji="1" lang="en-US" sz="1600" dirty="0" smtClean="0">
              <a:solidFill>
                <a:schemeClr val="bg2"/>
              </a:solidFill>
              <a:latin typeface="Georgia" panose="02040502050405020303" pitchFamily="18" charset="0"/>
              <a:cs typeface="Arial" panose="020B0604020202020204" pitchFamily="34" charset="0"/>
            </a:endParaRPr>
          </a:p>
          <a:p>
            <a:r>
              <a:rPr kumimoji="1" lang="en-US" sz="1600" dirty="0" smtClean="0">
                <a:solidFill>
                  <a:schemeClr val="bg2"/>
                </a:solidFill>
                <a:latin typeface="Georgia" panose="02040502050405020303" pitchFamily="18" charset="0"/>
                <a:cs typeface="Arial" panose="020B0604020202020204" pitchFamily="34" charset="0"/>
              </a:rPr>
              <a:t>= 35 </a:t>
            </a:r>
            <a:r>
              <a:rPr kumimoji="1" lang="en-US" sz="1600" dirty="0" err="1" smtClean="0">
                <a:solidFill>
                  <a:schemeClr val="bg2"/>
                </a:solidFill>
                <a:latin typeface="Georgia" panose="02040502050405020303" pitchFamily="18" charset="0"/>
                <a:cs typeface="Arial" panose="020B0604020202020204" pitchFamily="34" charset="0"/>
              </a:rPr>
              <a:t>psf</a:t>
            </a:r>
            <a:r>
              <a:rPr kumimoji="1" lang="en-US" sz="1600" dirty="0" smtClean="0">
                <a:solidFill>
                  <a:schemeClr val="bg2"/>
                </a:solidFill>
                <a:latin typeface="Georgia" panose="02040502050405020303" pitchFamily="18" charset="0"/>
                <a:cs typeface="Arial" panose="020B0604020202020204" pitchFamily="34" charset="0"/>
              </a:rPr>
              <a:t> x Area</a:t>
            </a:r>
          </a:p>
          <a:p>
            <a:r>
              <a:rPr kumimoji="1" lang="en-US" sz="1600" dirty="0" smtClean="0">
                <a:solidFill>
                  <a:schemeClr val="bg2"/>
                </a:solidFill>
                <a:latin typeface="Georgia" panose="02040502050405020303" pitchFamily="18" charset="0"/>
                <a:cs typeface="Arial" panose="020B0604020202020204" pitchFamily="34" charset="0"/>
              </a:rPr>
              <a:t>= 20 </a:t>
            </a:r>
            <a:r>
              <a:rPr kumimoji="1" lang="en-US" sz="1600" dirty="0" err="1" smtClean="0">
                <a:solidFill>
                  <a:schemeClr val="bg2"/>
                </a:solidFill>
                <a:latin typeface="Georgia" panose="02040502050405020303" pitchFamily="18" charset="0"/>
                <a:cs typeface="Arial" panose="020B0604020202020204" pitchFamily="34" charset="0"/>
              </a:rPr>
              <a:t>psf</a:t>
            </a:r>
            <a:r>
              <a:rPr kumimoji="1" lang="en-US" sz="1600" dirty="0" smtClean="0">
                <a:solidFill>
                  <a:schemeClr val="bg2"/>
                </a:solidFill>
                <a:latin typeface="Georgia" panose="02040502050405020303" pitchFamily="18" charset="0"/>
                <a:cs typeface="Arial" panose="020B0604020202020204" pitchFamily="34" charset="0"/>
              </a:rPr>
              <a:t> x Area</a:t>
            </a:r>
          </a:p>
        </p:txBody>
      </p:sp>
      <mc:AlternateContent xmlns:mc="http://schemas.openxmlformats.org/markup-compatibility/2006" xmlns:a14="http://schemas.microsoft.com/office/drawing/2010/main">
        <mc:Choice Requires="a14">
          <p:sp>
            <p:nvSpPr>
              <p:cNvPr id="11" name="TextBox 10"/>
              <p:cNvSpPr txBox="1"/>
              <p:nvPr/>
            </p:nvSpPr>
            <p:spPr bwMode="auto">
              <a:xfrm>
                <a:off x="3209138" y="5318210"/>
                <a:ext cx="2732072" cy="420680"/>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a14:m>
                  <m:oMathPara xmlns:m="http://schemas.openxmlformats.org/officeDocument/2006/math">
                    <m:oMathParaPr>
                      <m:jc m:val="centerGroup"/>
                    </m:oMathParaPr>
                    <m:oMath xmlns:m="http://schemas.openxmlformats.org/officeDocument/2006/math">
                      <m:r>
                        <a:rPr kumimoji="1" lang="en-US" sz="1600" b="0" i="1" smtClean="0">
                          <a:solidFill>
                            <a:srgbClr val="000000"/>
                          </a:solidFill>
                          <a:latin typeface="Cambria Math"/>
                        </a:rPr>
                        <m:t>𝑅𝑎𝑡𝑖𝑜</m:t>
                      </m:r>
                      <m:r>
                        <a:rPr kumimoji="1" lang="en-US" sz="1600" b="0" i="1" smtClean="0">
                          <a:solidFill>
                            <a:srgbClr val="000000"/>
                          </a:solidFill>
                          <a:latin typeface="Cambria Math"/>
                        </a:rPr>
                        <m:t>=</m:t>
                      </m:r>
                      <m:f>
                        <m:fPr>
                          <m:type m:val="skw"/>
                          <m:ctrlPr>
                            <a:rPr kumimoji="1" lang="en-US" sz="1600" b="0" i="1" smtClean="0">
                              <a:solidFill>
                                <a:srgbClr val="000000"/>
                              </a:solidFill>
                              <a:latin typeface="Cambria Math" panose="02040503050406030204" pitchFamily="18" charset="0"/>
                            </a:rPr>
                          </m:ctrlPr>
                        </m:fPr>
                        <m:num>
                          <m:r>
                            <a:rPr kumimoji="1" lang="en-US" sz="1600" b="0" i="1" smtClean="0">
                              <a:solidFill>
                                <a:srgbClr val="000000"/>
                              </a:solidFill>
                              <a:latin typeface="Cambria Math"/>
                            </a:rPr>
                            <m:t>35</m:t>
                          </m:r>
                        </m:num>
                        <m:den>
                          <m:r>
                            <a:rPr kumimoji="1" lang="en-US" sz="1600" b="0" i="1" smtClean="0">
                              <a:solidFill>
                                <a:srgbClr val="000000"/>
                              </a:solidFill>
                              <a:latin typeface="Cambria Math"/>
                            </a:rPr>
                            <m:t>20</m:t>
                          </m:r>
                        </m:den>
                      </m:f>
                      <m:r>
                        <a:rPr kumimoji="1" lang="en-US" sz="1600" b="0" i="1" smtClean="0">
                          <a:solidFill>
                            <a:srgbClr val="000000"/>
                          </a:solidFill>
                          <a:latin typeface="Cambria Math"/>
                        </a:rPr>
                        <m:t>=1.75&gt;1.5</m:t>
                      </m:r>
                    </m:oMath>
                  </m:oMathPara>
                </a14:m>
                <a:endParaRPr kumimoji="1" lang="en-US" sz="1600" dirty="0">
                  <a:solidFill>
                    <a:srgbClr val="000000"/>
                  </a:solidFill>
                  <a:latin typeface="Georgia" panose="02040502050405020303" pitchFamily="18" charset="0"/>
                </a:endParaRPr>
              </a:p>
            </p:txBody>
          </p:sp>
        </mc:Choice>
        <mc:Fallback xmlns="">
          <p:sp>
            <p:nvSpPr>
              <p:cNvPr id="11" name="TextBox 10"/>
              <p:cNvSpPr txBox="1">
                <a:spLocks noRot="1" noChangeAspect="1" noMove="1" noResize="1" noEditPoints="1" noAdjustHandles="1" noChangeArrowheads="1" noChangeShapeType="1" noTextEdit="1"/>
              </p:cNvSpPr>
              <p:nvPr/>
            </p:nvSpPr>
            <p:spPr bwMode="auto">
              <a:xfrm>
                <a:off x="3209138" y="5318210"/>
                <a:ext cx="2732072" cy="420680"/>
              </a:xfrm>
              <a:prstGeom prst="rect">
                <a:avLst/>
              </a:prstGeom>
              <a:blipFill rotWithShape="1">
                <a:blip r:embed="rId5"/>
                <a:stretch>
                  <a:fillRect t="-105797" b="-171014"/>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p:sp>
        <p:nvSpPr>
          <p:cNvPr id="12" name="TextBox 11"/>
          <p:cNvSpPr txBox="1"/>
          <p:nvPr/>
        </p:nvSpPr>
        <p:spPr bwMode="auto">
          <a:xfrm>
            <a:off x="2586037" y="5800520"/>
            <a:ext cx="3978274" cy="369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29" tIns="45714" rIns="91429" bIns="45714" rtlCol="0">
            <a:spAutoFit/>
          </a:bodyPr>
          <a:lstStyle/>
          <a:p>
            <a:pPr algn="ctr"/>
            <a:r>
              <a:rPr kumimoji="1" lang="en-US" dirty="0" smtClean="0">
                <a:solidFill>
                  <a:schemeClr val="bg2"/>
                </a:solidFill>
                <a:latin typeface="Arial" panose="020B0604020202020204" pitchFamily="34" charset="0"/>
                <a:cs typeface="Arial" panose="020B0604020202020204" pitchFamily="34" charset="0"/>
              </a:rPr>
              <a:t>Vertical Irregularity Type 2 </a:t>
            </a:r>
            <a:r>
              <a:rPr kumimoji="1" lang="en-US" dirty="0">
                <a:solidFill>
                  <a:schemeClr val="bg2"/>
                </a:solidFill>
                <a:latin typeface="Arial" panose="020B0604020202020204" pitchFamily="34" charset="0"/>
                <a:cs typeface="Arial" panose="020B0604020202020204" pitchFamily="34" charset="0"/>
              </a:rPr>
              <a:t>E</a:t>
            </a:r>
            <a:r>
              <a:rPr kumimoji="1" lang="en-US" dirty="0" smtClean="0">
                <a:solidFill>
                  <a:schemeClr val="bg2"/>
                </a:solidFill>
                <a:latin typeface="Arial" panose="020B0604020202020204" pitchFamily="34" charset="0"/>
                <a:cs typeface="Arial" panose="020B0604020202020204" pitchFamily="34" charset="0"/>
              </a:rPr>
              <a:t>xists</a:t>
            </a:r>
            <a:endParaRPr kumimoji="1" lang="en-US" dirty="0">
              <a:solidFill>
                <a:schemeClr val="bg2"/>
              </a:solidFill>
              <a:latin typeface="Arial" panose="020B0604020202020204" pitchFamily="34" charset="0"/>
              <a:cs typeface="Arial" panose="020B0604020202020204" pitchFamily="34" charset="0"/>
            </a:endParaRPr>
          </a:p>
        </p:txBody>
      </p:sp>
      <p:sp>
        <p:nvSpPr>
          <p:cNvPr id="13" name="TextBox 12"/>
          <p:cNvSpPr txBox="1"/>
          <p:nvPr/>
        </p:nvSpPr>
        <p:spPr bwMode="auto">
          <a:xfrm>
            <a:off x="458788" y="1327150"/>
            <a:ext cx="234679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r>
              <a:rPr kumimoji="1" lang="en-US" sz="2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2: Mass Irregularity</a:t>
            </a:r>
            <a:endParaRPr kumimoji="1" lang="en-US" sz="2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3640322480"/>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Vertical Irregularity Type 3</a:t>
            </a:r>
            <a:endParaRPr lang="en-US" dirty="0"/>
          </a:p>
        </p:txBody>
      </p:sp>
      <p:sp>
        <p:nvSpPr>
          <p:cNvPr id="3" name="Content Placeholder 2"/>
          <p:cNvSpPr>
            <a:spLocks noGrp="1"/>
          </p:cNvSpPr>
          <p:nvPr>
            <p:ph idx="1"/>
          </p:nvPr>
        </p:nvSpPr>
        <p:spPr>
          <a:xfrm>
            <a:off x="458788" y="1634927"/>
            <a:ext cx="8228012" cy="4535686"/>
          </a:xfrm>
        </p:spPr>
        <p:txBody>
          <a:bodyPr lIns="0" tIns="0" rIns="0" bIns="0">
            <a:normAutofit/>
          </a:bodyPr>
          <a:lstStyle/>
          <a:p>
            <a:endParaRPr lang="en-US" sz="2000" dirty="0" smtClean="0">
              <a:solidFill>
                <a:schemeClr val="bg2"/>
              </a:solidFill>
            </a:endParaRPr>
          </a:p>
          <a:p>
            <a:r>
              <a:rPr lang="en-US" sz="2000" dirty="0" smtClean="0">
                <a:solidFill>
                  <a:schemeClr val="bg2"/>
                </a:solidFill>
              </a:rPr>
              <a:t>The horizontal dimension of the lateral-force-resisting system in any story is more than </a:t>
            </a:r>
            <a:r>
              <a:rPr lang="en-US" sz="2000" dirty="0" smtClean="0">
                <a:solidFill>
                  <a:schemeClr val="bg2"/>
                </a:solidFill>
                <a:latin typeface="Georgia" panose="02040502050405020303" pitchFamily="18" charset="0"/>
              </a:rPr>
              <a:t>130%</a:t>
            </a:r>
            <a:r>
              <a:rPr lang="en-US" sz="2000" dirty="0" smtClean="0">
                <a:solidFill>
                  <a:schemeClr val="bg2"/>
                </a:solidFill>
              </a:rPr>
              <a:t> of that in an adjacent story.</a:t>
            </a:r>
            <a:endParaRPr lang="en-US" sz="2000" dirty="0">
              <a:solidFill>
                <a:schemeClr val="bg2"/>
              </a:solidFill>
            </a:endParaRPr>
          </a:p>
        </p:txBody>
      </p:sp>
      <p:pic>
        <p:nvPicPr>
          <p:cNvPr id="4" name="Picture 31" descr="Slide 50"/>
          <p:cNvPicPr>
            <a:picLocks noChangeAspect="1" noChangeArrowheads="1"/>
          </p:cNvPicPr>
          <p:nvPr>
            <p:custDataLst>
              <p:tags r:id="rId2"/>
            </p:custDataLst>
          </p:nvPr>
        </p:nvPicPr>
        <p:blipFill>
          <a:blip r:embed="rId6" cstate="print">
            <a:extLst>
              <a:ext uri="{28A0092B-C50C-407E-A947-70E740481C1C}">
                <a14:useLocalDpi xmlns:a14="http://schemas.microsoft.com/office/drawing/2010/main" val="0"/>
              </a:ext>
            </a:extLst>
          </a:blip>
          <a:srcRect/>
          <a:stretch>
            <a:fillRect/>
          </a:stretch>
        </p:blipFill>
        <p:spPr bwMode="auto">
          <a:xfrm>
            <a:off x="1573817" y="3098800"/>
            <a:ext cx="1737441" cy="3052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6"/>
          <p:cNvPicPr>
            <a:picLocks noChangeAspect="1" noChangeArrowheads="1"/>
          </p:cNvPicPr>
          <p:nvPr>
            <p:custDataLst>
              <p:tags r:id="rId3"/>
            </p:custDataLst>
          </p:nvPr>
        </p:nvPicPr>
        <p:blipFill>
          <a:blip r:embed="rId7">
            <a:extLst>
              <a:ext uri="{28A0092B-C50C-407E-A947-70E740481C1C}">
                <a14:useLocalDpi xmlns:a14="http://schemas.microsoft.com/office/drawing/2010/main" val="0"/>
              </a:ext>
            </a:extLst>
          </a:blip>
          <a:srcRect/>
          <a:stretch>
            <a:fillRect/>
          </a:stretch>
        </p:blipFill>
        <p:spPr bwMode="auto">
          <a:xfrm>
            <a:off x="5256063" y="3098800"/>
            <a:ext cx="2889400" cy="31067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bwMode="auto">
          <a:xfrm>
            <a:off x="458788" y="1327150"/>
            <a:ext cx="297196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r>
              <a:rPr kumimoji="1" lang="en-US" sz="2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3: Geometric Irregularity</a:t>
            </a:r>
            <a:endParaRPr kumimoji="1" lang="en-US" sz="2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757090197"/>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Vertical Irregularity Type 3, cont.</a:t>
            </a:r>
            <a:endParaRPr lang="en-US" dirty="0"/>
          </a:p>
        </p:txBody>
      </p:sp>
      <p:pic>
        <p:nvPicPr>
          <p:cNvPr id="7" name="Picture 9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56900" y="1930400"/>
            <a:ext cx="4229900" cy="3327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Content Placeholder 3"/>
          <p:cNvSpPr txBox="1">
            <a:spLocks/>
          </p:cNvSpPr>
          <p:nvPr/>
        </p:nvSpPr>
        <p:spPr>
          <a:xfrm>
            <a:off x="5428850" y="5207000"/>
            <a:ext cx="2483250" cy="381000"/>
          </a:xfrm>
          <a:prstGeom prst="rect">
            <a:avLst/>
          </a:prstGeom>
        </p:spPr>
        <p:txBody>
          <a:bodyPr>
            <a:normAutofit/>
          </a:bodyPr>
          <a:lstStyle>
            <a:lvl1pPr marL="182880" indent="-182880" algn="l" defTabSz="914400" rtl="0" eaLnBrk="1" latinLnBrk="0" hangingPunct="1">
              <a:spcBef>
                <a:spcPct val="20000"/>
              </a:spcBef>
              <a:buFont typeface="Arial" panose="020B0604020202020204" pitchFamily="34" charset="0"/>
              <a:buChar char="•"/>
              <a:defRPr sz="2200" kern="1200">
                <a:solidFill>
                  <a:schemeClr val="tx1"/>
                </a:solidFill>
                <a:latin typeface="Arial" panose="020B0604020202020204" pitchFamily="34" charset="0"/>
                <a:ea typeface="+mn-ea"/>
                <a:cs typeface="Arial" panose="020B0604020202020204" pitchFamily="34" charset="0"/>
              </a:defRPr>
            </a:lvl1pPr>
            <a:lvl2pPr marL="594360" indent="-28575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914400" indent="-182880" algn="l" defTabSz="914400" rtl="0" eaLnBrk="1" latinLnBrk="0" hangingPunct="1">
              <a:spcBef>
                <a:spcPct val="200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3pPr>
            <a:lvl4pPr marL="1371600" indent="-182880" algn="l" defTabSz="914400" rtl="0" eaLnBrk="1" latinLnBrk="0" hangingPunct="1">
              <a:spcBef>
                <a:spcPct val="20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4pPr>
            <a:lvl5pPr marL="1828800" indent="-182880" algn="l" defTabSz="914400" rtl="0" eaLnBrk="1" latinLnBrk="0" hangingPunct="1">
              <a:spcBef>
                <a:spcPct val="20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fontAlgn="auto">
              <a:spcAft>
                <a:spcPts val="0"/>
              </a:spcAft>
              <a:buFont typeface="Arial" panose="020B0604020202020204" pitchFamily="34" charset="0"/>
              <a:buNone/>
              <a:tabLst>
                <a:tab pos="1198563" algn="l"/>
                <a:tab pos="1768475" algn="l"/>
                <a:tab pos="2855913" algn="l"/>
              </a:tabLst>
            </a:pPr>
            <a:r>
              <a:rPr lang="en-US" sz="1300" u="sng" dirty="0" smtClean="0">
                <a:solidFill>
                  <a:schemeClr val="tx2"/>
                </a:solidFill>
                <a:latin typeface="Georgia" panose="02040502050405020303" pitchFamily="18" charset="0"/>
              </a:rPr>
              <a:t>BUILDING ELEVATION</a:t>
            </a:r>
            <a:endParaRPr lang="en-US" sz="1300" u="sng" dirty="0">
              <a:solidFill>
                <a:schemeClr val="tx2"/>
              </a:solidFill>
              <a:latin typeface="Georgia" panose="02040502050405020303" pitchFamily="18" charset="0"/>
            </a:endParaRPr>
          </a:p>
        </p:txBody>
      </p:sp>
      <mc:AlternateContent xmlns:mc="http://schemas.openxmlformats.org/markup-compatibility/2006" xmlns:a14="http://schemas.microsoft.com/office/drawing/2010/main">
        <mc:Choice Requires="a14">
          <p:sp>
            <p:nvSpPr>
              <p:cNvPr id="9" name="TextBox 8"/>
              <p:cNvSpPr txBox="1"/>
              <p:nvPr/>
            </p:nvSpPr>
            <p:spPr bwMode="auto">
              <a:xfrm>
                <a:off x="1029471" y="3221953"/>
                <a:ext cx="2698537" cy="744294"/>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a14:m>
                  <m:oMathPara xmlns:m="http://schemas.openxmlformats.org/officeDocument/2006/math">
                    <m:oMathParaPr>
                      <m:jc m:val="centerGroup"/>
                    </m:oMathParaPr>
                    <m:oMath xmlns:m="http://schemas.openxmlformats.org/officeDocument/2006/math">
                      <m:f>
                        <m:fPr>
                          <m:ctrlPr>
                            <a:rPr kumimoji="1" lang="en-US" sz="2000" i="1" smtClean="0">
                              <a:solidFill>
                                <a:srgbClr val="000000"/>
                              </a:solidFill>
                              <a:latin typeface="Cambria Math" panose="02040503050406030204" pitchFamily="18" charset="0"/>
                            </a:rPr>
                          </m:ctrlPr>
                        </m:fPr>
                        <m:num>
                          <m:sSub>
                            <m:sSubPr>
                              <m:ctrlPr>
                                <a:rPr kumimoji="1" lang="en-US" sz="2000" i="1" smtClean="0">
                                  <a:solidFill>
                                    <a:srgbClr val="000000"/>
                                  </a:solidFill>
                                  <a:latin typeface="Cambria Math" panose="02040503050406030204" pitchFamily="18" charset="0"/>
                                </a:rPr>
                              </m:ctrlPr>
                            </m:sSubPr>
                            <m:e>
                              <m:r>
                                <a:rPr kumimoji="1" lang="en-US" sz="2000" b="0" i="1" smtClean="0">
                                  <a:solidFill>
                                    <a:srgbClr val="000000"/>
                                  </a:solidFill>
                                  <a:latin typeface="Cambria Math"/>
                                </a:rPr>
                                <m:t>𝐵</m:t>
                              </m:r>
                            </m:e>
                            <m:sub>
                              <m:r>
                                <a:rPr kumimoji="1" lang="en-US" sz="2000" b="0" i="1" smtClean="0">
                                  <a:solidFill>
                                    <a:srgbClr val="000000"/>
                                  </a:solidFill>
                                  <a:latin typeface="Cambria Math"/>
                                </a:rPr>
                                <m:t>1</m:t>
                              </m:r>
                            </m:sub>
                          </m:sSub>
                        </m:num>
                        <m:den>
                          <m:sSub>
                            <m:sSubPr>
                              <m:ctrlPr>
                                <a:rPr kumimoji="1" lang="en-US" sz="2000" i="1" smtClean="0">
                                  <a:solidFill>
                                    <a:srgbClr val="000000"/>
                                  </a:solidFill>
                                  <a:latin typeface="Cambria Math" panose="02040503050406030204" pitchFamily="18" charset="0"/>
                                </a:rPr>
                              </m:ctrlPr>
                            </m:sSubPr>
                            <m:e>
                              <m:r>
                                <a:rPr kumimoji="1" lang="en-US" sz="2000" b="0" i="1" smtClean="0">
                                  <a:solidFill>
                                    <a:srgbClr val="000000"/>
                                  </a:solidFill>
                                  <a:latin typeface="Cambria Math"/>
                                </a:rPr>
                                <m:t>𝐵</m:t>
                              </m:r>
                            </m:e>
                            <m:sub>
                              <m:r>
                                <a:rPr kumimoji="1" lang="en-US" sz="2000" b="0" i="1" smtClean="0">
                                  <a:solidFill>
                                    <a:srgbClr val="000000"/>
                                  </a:solidFill>
                                  <a:latin typeface="Cambria Math"/>
                                </a:rPr>
                                <m:t>2</m:t>
                              </m:r>
                            </m:sub>
                          </m:sSub>
                        </m:den>
                      </m:f>
                      <m:r>
                        <a:rPr kumimoji="1" lang="en-US" sz="2000" b="0" i="1" smtClean="0">
                          <a:solidFill>
                            <a:srgbClr val="000000"/>
                          </a:solidFill>
                          <a:latin typeface="Cambria Math"/>
                        </a:rPr>
                        <m:t>=</m:t>
                      </m:r>
                      <m:f>
                        <m:fPr>
                          <m:ctrlPr>
                            <a:rPr kumimoji="1" lang="en-US" sz="2000" b="0" i="1" smtClean="0">
                              <a:solidFill>
                                <a:srgbClr val="000000"/>
                              </a:solidFill>
                              <a:latin typeface="Cambria Math" panose="02040503050406030204" pitchFamily="18" charset="0"/>
                            </a:rPr>
                          </m:ctrlPr>
                        </m:fPr>
                        <m:num>
                          <m:r>
                            <a:rPr kumimoji="1" lang="en-US" sz="2000" b="0" i="1" smtClean="0">
                              <a:solidFill>
                                <a:srgbClr val="000000"/>
                              </a:solidFill>
                              <a:latin typeface="Cambria Math"/>
                            </a:rPr>
                            <m:t>10′</m:t>
                          </m:r>
                        </m:num>
                        <m:den>
                          <m:r>
                            <a:rPr kumimoji="1" lang="en-US" sz="2000" b="0" i="1" smtClean="0">
                              <a:solidFill>
                                <a:srgbClr val="000000"/>
                              </a:solidFill>
                              <a:latin typeface="Cambria Math"/>
                            </a:rPr>
                            <m:t>6′</m:t>
                          </m:r>
                        </m:den>
                      </m:f>
                      <m:r>
                        <a:rPr kumimoji="1" lang="en-US" sz="2000" b="0" i="1" smtClean="0">
                          <a:solidFill>
                            <a:srgbClr val="000000"/>
                          </a:solidFill>
                          <a:latin typeface="Cambria Math"/>
                        </a:rPr>
                        <m:t>=1.67&gt;1.3</m:t>
                      </m:r>
                    </m:oMath>
                  </m:oMathPara>
                </a14:m>
                <a:endParaRPr kumimoji="1" lang="en-US" sz="2000" dirty="0">
                  <a:solidFill>
                    <a:srgbClr val="000000"/>
                  </a:solidFill>
                  <a:latin typeface="Georgia" panose="02040502050405020303" pitchFamily="18" charset="0"/>
                </a:endParaRPr>
              </a:p>
            </p:txBody>
          </p:sp>
        </mc:Choice>
        <mc:Fallback xmlns="">
          <p:sp>
            <p:nvSpPr>
              <p:cNvPr id="9" name="TextBox 8"/>
              <p:cNvSpPr txBox="1">
                <a:spLocks noRot="1" noChangeAspect="1" noMove="1" noResize="1" noEditPoints="1" noAdjustHandles="1" noChangeArrowheads="1" noChangeShapeType="1" noTextEdit="1"/>
              </p:cNvSpPr>
              <p:nvPr/>
            </p:nvSpPr>
            <p:spPr bwMode="auto">
              <a:xfrm>
                <a:off x="1029471" y="3221953"/>
                <a:ext cx="2698537" cy="744294"/>
              </a:xfrm>
              <a:prstGeom prst="rect">
                <a:avLst/>
              </a:prstGeom>
              <a:blipFill rotWithShape="1">
                <a:blip r:embed="rId5"/>
                <a:stretch>
                  <a:fillRect/>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p:sp>
        <p:nvSpPr>
          <p:cNvPr id="10" name="TextBox 9"/>
          <p:cNvSpPr txBox="1"/>
          <p:nvPr/>
        </p:nvSpPr>
        <p:spPr bwMode="auto">
          <a:xfrm>
            <a:off x="453226" y="4428920"/>
            <a:ext cx="3978274" cy="369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29" tIns="45714" rIns="91429" bIns="45714" rtlCol="0">
            <a:spAutoFit/>
          </a:bodyPr>
          <a:lstStyle/>
          <a:p>
            <a:pPr algn="ctr"/>
            <a:r>
              <a:rPr kumimoji="1" lang="en-US" dirty="0" smtClean="0">
                <a:solidFill>
                  <a:schemeClr val="bg2"/>
                </a:solidFill>
                <a:latin typeface="Arial" panose="020B0604020202020204" pitchFamily="34" charset="0"/>
                <a:cs typeface="Arial" panose="020B0604020202020204" pitchFamily="34" charset="0"/>
              </a:rPr>
              <a:t>Vertical Irregularity Type 3 </a:t>
            </a:r>
            <a:r>
              <a:rPr kumimoji="1" lang="en-US" dirty="0">
                <a:solidFill>
                  <a:schemeClr val="bg2"/>
                </a:solidFill>
                <a:latin typeface="Arial" panose="020B0604020202020204" pitchFamily="34" charset="0"/>
                <a:cs typeface="Arial" panose="020B0604020202020204" pitchFamily="34" charset="0"/>
              </a:rPr>
              <a:t>E</a:t>
            </a:r>
            <a:r>
              <a:rPr kumimoji="1" lang="en-US" dirty="0" smtClean="0">
                <a:solidFill>
                  <a:schemeClr val="bg2"/>
                </a:solidFill>
                <a:latin typeface="Arial" panose="020B0604020202020204" pitchFamily="34" charset="0"/>
                <a:cs typeface="Arial" panose="020B0604020202020204" pitchFamily="34" charset="0"/>
              </a:rPr>
              <a:t>xists</a:t>
            </a:r>
            <a:endParaRPr kumimoji="1" lang="en-US" dirty="0">
              <a:solidFill>
                <a:schemeClr val="bg2"/>
              </a:solidFill>
              <a:latin typeface="Arial" panose="020B0604020202020204" pitchFamily="34" charset="0"/>
              <a:cs typeface="Arial" panose="020B0604020202020204" pitchFamily="34" charset="0"/>
            </a:endParaRPr>
          </a:p>
        </p:txBody>
      </p:sp>
      <p:sp>
        <p:nvSpPr>
          <p:cNvPr id="11" name="TextBox 10"/>
          <p:cNvSpPr txBox="1"/>
          <p:nvPr/>
        </p:nvSpPr>
        <p:spPr bwMode="auto">
          <a:xfrm>
            <a:off x="458788" y="1327150"/>
            <a:ext cx="297196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r>
              <a:rPr kumimoji="1" lang="en-US" sz="2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3: Geometric Irregularity</a:t>
            </a:r>
            <a:endParaRPr kumimoji="1" lang="en-US" sz="2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291870078"/>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Vertical Irregularity Type 4</a:t>
            </a:r>
            <a:endParaRPr lang="en-US" dirty="0"/>
          </a:p>
        </p:txBody>
      </p:sp>
      <p:sp>
        <p:nvSpPr>
          <p:cNvPr id="3" name="Content Placeholder 2"/>
          <p:cNvSpPr>
            <a:spLocks noGrp="1"/>
          </p:cNvSpPr>
          <p:nvPr>
            <p:ph idx="1"/>
          </p:nvPr>
        </p:nvSpPr>
        <p:spPr>
          <a:xfrm>
            <a:off x="458788" y="4660900"/>
            <a:ext cx="8228012" cy="1509713"/>
          </a:xfrm>
        </p:spPr>
        <p:txBody>
          <a:bodyPr lIns="0" tIns="0" rIns="0" bIns="0">
            <a:normAutofit/>
          </a:bodyPr>
          <a:lstStyle/>
          <a:p>
            <a:pPr marL="0" indent="0">
              <a:buNone/>
            </a:pPr>
            <a:r>
              <a:rPr lang="en-US" sz="2000" b="1" dirty="0" smtClean="0">
                <a:solidFill>
                  <a:schemeClr val="bg2"/>
                </a:solidFill>
              </a:rPr>
              <a:t>Discontinuity in Vertical Lateral Force-resisting Elements is considered to exist where:</a:t>
            </a:r>
          </a:p>
          <a:p>
            <a:r>
              <a:rPr lang="en-US" sz="1800" dirty="0" smtClean="0">
                <a:solidFill>
                  <a:schemeClr val="bg2"/>
                </a:solidFill>
              </a:rPr>
              <a:t>There </a:t>
            </a:r>
            <a:r>
              <a:rPr lang="en-US" sz="1800" dirty="0">
                <a:solidFill>
                  <a:schemeClr val="bg2"/>
                </a:solidFill>
              </a:rPr>
              <a:t>is an in-plane offset of a vertical seismic force-resisting element resulting in overturning demands on a supporting beam, column, truss or slab</a:t>
            </a:r>
          </a:p>
        </p:txBody>
      </p:sp>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75669" y="1634926"/>
            <a:ext cx="4797915" cy="234609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Content Placeholder 3"/>
          <p:cNvSpPr txBox="1">
            <a:spLocks/>
          </p:cNvSpPr>
          <p:nvPr/>
        </p:nvSpPr>
        <p:spPr>
          <a:xfrm>
            <a:off x="3314500" y="4006422"/>
            <a:ext cx="2483250" cy="381000"/>
          </a:xfrm>
          <a:prstGeom prst="rect">
            <a:avLst/>
          </a:prstGeom>
        </p:spPr>
        <p:txBody>
          <a:bodyPr>
            <a:normAutofit/>
          </a:bodyPr>
          <a:lstStyle>
            <a:lvl1pPr marL="182880" indent="-182880" algn="l" defTabSz="914400" rtl="0" eaLnBrk="1" latinLnBrk="0" hangingPunct="1">
              <a:spcBef>
                <a:spcPct val="20000"/>
              </a:spcBef>
              <a:buFont typeface="Arial" panose="020B0604020202020204" pitchFamily="34" charset="0"/>
              <a:buChar char="•"/>
              <a:defRPr sz="2200" kern="1200">
                <a:solidFill>
                  <a:schemeClr val="tx1"/>
                </a:solidFill>
                <a:latin typeface="Arial" panose="020B0604020202020204" pitchFamily="34" charset="0"/>
                <a:ea typeface="+mn-ea"/>
                <a:cs typeface="Arial" panose="020B0604020202020204" pitchFamily="34" charset="0"/>
              </a:defRPr>
            </a:lvl1pPr>
            <a:lvl2pPr marL="594360" indent="-28575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914400" indent="-182880" algn="l" defTabSz="914400" rtl="0" eaLnBrk="1" latinLnBrk="0" hangingPunct="1">
              <a:spcBef>
                <a:spcPct val="200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3pPr>
            <a:lvl4pPr marL="1371600" indent="-182880" algn="l" defTabSz="914400" rtl="0" eaLnBrk="1" latinLnBrk="0" hangingPunct="1">
              <a:spcBef>
                <a:spcPct val="20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4pPr>
            <a:lvl5pPr marL="1828800" indent="-182880" algn="l" defTabSz="914400" rtl="0" eaLnBrk="1" latinLnBrk="0" hangingPunct="1">
              <a:spcBef>
                <a:spcPct val="20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fontAlgn="auto">
              <a:spcAft>
                <a:spcPts val="0"/>
              </a:spcAft>
              <a:buFont typeface="Arial" panose="020B0604020202020204" pitchFamily="34" charset="0"/>
              <a:buNone/>
              <a:tabLst>
                <a:tab pos="1198563" algn="l"/>
                <a:tab pos="1768475" algn="l"/>
                <a:tab pos="2855913" algn="l"/>
              </a:tabLst>
            </a:pPr>
            <a:r>
              <a:rPr lang="en-US" sz="1300" u="sng" dirty="0" smtClean="0">
                <a:solidFill>
                  <a:schemeClr val="tx2"/>
                </a:solidFill>
                <a:latin typeface="Georgia" panose="02040502050405020303" pitchFamily="18" charset="0"/>
              </a:rPr>
              <a:t>BUILDING ELEVATION</a:t>
            </a:r>
            <a:endParaRPr lang="en-US" sz="1300" u="sng" dirty="0">
              <a:solidFill>
                <a:schemeClr val="tx2"/>
              </a:solidFill>
              <a:latin typeface="Georgia" panose="02040502050405020303" pitchFamily="18" charset="0"/>
            </a:endParaRPr>
          </a:p>
        </p:txBody>
      </p:sp>
      <p:sp>
        <p:nvSpPr>
          <p:cNvPr id="8" name="TextBox 7"/>
          <p:cNvSpPr txBox="1"/>
          <p:nvPr/>
        </p:nvSpPr>
        <p:spPr bwMode="auto">
          <a:xfrm>
            <a:off x="458788" y="1327150"/>
            <a:ext cx="297517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r>
              <a:rPr kumimoji="1" lang="en-US" sz="2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4: In Plane Discontinuity</a:t>
            </a:r>
            <a:endParaRPr kumimoji="1" lang="en-US" sz="2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26405028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smtClean="0"/>
              <a:t>Credit Information, cont.</a:t>
            </a:r>
            <a:endParaRPr lang="en-US" dirty="0"/>
          </a:p>
        </p:txBody>
      </p:sp>
      <p:sp>
        <p:nvSpPr>
          <p:cNvPr id="6" name="Content Placeholder 2"/>
          <p:cNvSpPr txBox="1">
            <a:spLocks/>
          </p:cNvSpPr>
          <p:nvPr/>
        </p:nvSpPr>
        <p:spPr>
          <a:xfrm>
            <a:off x="257176" y="1828800"/>
            <a:ext cx="4840061" cy="3627834"/>
          </a:xfrm>
          <a:prstGeom prst="rect">
            <a:avLst/>
          </a:prstGeom>
          <a:noFill/>
          <a:ln>
            <a:noFill/>
          </a:ln>
          <a:effectLst/>
        </p:spPr>
        <p:txBody>
          <a:bodyPr vert="horz" lIns="0" tIns="0" rIns="0" bIns="0" rtlCol="0">
            <a:noAutofit/>
          </a:bodyPr>
          <a:lstStyle>
            <a:lvl1pPr marL="0" indent="0" algn="l" defTabSz="914400" rtl="0" eaLnBrk="1" latinLnBrk="0" hangingPunct="1">
              <a:spcBef>
                <a:spcPct val="20000"/>
              </a:spcBef>
              <a:buFont typeface="Arial" panose="020B0604020202020204" pitchFamily="34" charset="0"/>
              <a:buNone/>
              <a:defRPr sz="2800" b="1" kern="1200">
                <a:solidFill>
                  <a:schemeClr val="bg2"/>
                </a:solidFill>
                <a:latin typeface="+mn-lt"/>
                <a:ea typeface="+mn-ea"/>
                <a:cs typeface="+mn-cs"/>
              </a:defRPr>
            </a:lvl1pPr>
            <a:lvl2pPr marL="0" indent="-285750" algn="l" defTabSz="914400" rtl="0" eaLnBrk="1" latinLnBrk="0" hangingPunct="1">
              <a:spcBef>
                <a:spcPct val="20000"/>
              </a:spcBef>
              <a:buFont typeface="Arial" panose="020B0604020202020204" pitchFamily="34" charset="0"/>
              <a:buChar char="•"/>
              <a:defRPr sz="2400" kern="1200">
                <a:solidFill>
                  <a:schemeClr val="bg2"/>
                </a:solidFill>
                <a:latin typeface="+mn-lt"/>
                <a:ea typeface="+mn-ea"/>
                <a:cs typeface="+mn-cs"/>
              </a:defRPr>
            </a:lvl2pPr>
            <a:lvl3pPr marL="594360" indent="-228600" algn="l" defTabSz="914400" rtl="0" eaLnBrk="1" latinLnBrk="0" hangingPunct="1">
              <a:spcBef>
                <a:spcPct val="20000"/>
              </a:spcBef>
              <a:buFont typeface="Arial" panose="020B0604020202020204" pitchFamily="34" charset="0"/>
              <a:buChar char="‒"/>
              <a:defRPr sz="2000" kern="1200">
                <a:solidFill>
                  <a:schemeClr val="bg2"/>
                </a:solidFill>
                <a:latin typeface="+mn-lt"/>
                <a:ea typeface="+mn-ea"/>
                <a:cs typeface="+mn-cs"/>
              </a:defRPr>
            </a:lvl3pPr>
            <a:lvl4pPr marL="914400" indent="-22860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4pPr>
            <a:lvl5pPr marL="1234440" indent="-22860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spcBef>
                <a:spcPts val="0"/>
              </a:spcBef>
              <a:spcAft>
                <a:spcPts val="450"/>
              </a:spcAft>
              <a:defRPr/>
            </a:pPr>
            <a:r>
              <a:rPr lang="en-US" sz="1350" dirty="0">
                <a:solidFill>
                  <a:schemeClr val="tx2"/>
                </a:solidFill>
                <a:latin typeface="Arial"/>
                <a:cs typeface="Calibri" pitchFamily="34" charset="0"/>
              </a:rPr>
              <a:t>ICC Member Information</a:t>
            </a:r>
          </a:p>
          <a:p>
            <a:pPr>
              <a:lnSpc>
                <a:spcPct val="120000"/>
              </a:lnSpc>
              <a:spcBef>
                <a:spcPts val="0"/>
              </a:spcBef>
              <a:spcAft>
                <a:spcPts val="450"/>
              </a:spcAft>
              <a:defRPr/>
            </a:pPr>
            <a:r>
              <a:rPr lang="en-US" sz="1350" b="0" dirty="0">
                <a:solidFill>
                  <a:schemeClr val="tx2"/>
                </a:solidFill>
                <a:latin typeface="Arial"/>
                <a:cs typeface="Calibri" pitchFamily="34" charset="0"/>
              </a:rPr>
              <a:t>This course has been approved by the International Code Council (ICC) for continuing professional education. For learners that complete this course, it is your responsibility to self-report your credits to the ICC. Please retain your Completion Certificate for your records.</a:t>
            </a:r>
          </a:p>
          <a:p>
            <a:pPr>
              <a:lnSpc>
                <a:spcPct val="120000"/>
              </a:lnSpc>
              <a:spcBef>
                <a:spcPts val="0"/>
              </a:spcBef>
              <a:spcAft>
                <a:spcPts val="450"/>
              </a:spcAft>
              <a:defRPr/>
            </a:pPr>
            <a:r>
              <a:rPr lang="en-US" sz="1350" b="0" dirty="0">
                <a:solidFill>
                  <a:schemeClr val="tx2"/>
                </a:solidFill>
                <a:latin typeface="Arial"/>
                <a:cs typeface="Calibri" pitchFamily="34" charset="0"/>
              </a:rPr>
              <a:t>Be sure that your ICC ID number is provided on the sign-in sheet or in your Simpson profile in order to have it displayed on your certificate.</a:t>
            </a:r>
          </a:p>
          <a:p>
            <a:pPr>
              <a:lnSpc>
                <a:spcPct val="120000"/>
              </a:lnSpc>
              <a:spcBef>
                <a:spcPts val="0"/>
              </a:spcBef>
              <a:spcAft>
                <a:spcPts val="450"/>
              </a:spcAft>
              <a:defRPr/>
            </a:pPr>
            <a:r>
              <a:rPr lang="en-US" sz="1350" spc="8" dirty="0">
                <a:solidFill>
                  <a:schemeClr val="tx2"/>
                </a:solidFill>
                <a:latin typeface="Arial"/>
                <a:cs typeface="Calibri" pitchFamily="34" charset="0"/>
              </a:rPr>
              <a:t>This course offers </a:t>
            </a:r>
            <a:r>
              <a:rPr lang="en-US" sz="1350" spc="8" dirty="0" smtClean="0">
                <a:solidFill>
                  <a:schemeClr val="tx2"/>
                </a:solidFill>
                <a:latin typeface="Arial"/>
                <a:cs typeface="Calibri" pitchFamily="34" charset="0"/>
              </a:rPr>
              <a:t>0.3 </a:t>
            </a:r>
            <a:r>
              <a:rPr lang="en-US" sz="1350" spc="8" dirty="0">
                <a:solidFill>
                  <a:schemeClr val="tx2"/>
                </a:solidFill>
                <a:latin typeface="Arial"/>
                <a:cs typeface="Calibri" pitchFamily="34" charset="0"/>
              </a:rPr>
              <a:t>CEU </a:t>
            </a:r>
            <a:r>
              <a:rPr lang="en-US" sz="1350" spc="8" dirty="0" smtClean="0">
                <a:solidFill>
                  <a:schemeClr val="tx2"/>
                </a:solidFill>
                <a:latin typeface="Arial"/>
                <a:cs typeface="Calibri" pitchFamily="34" charset="0"/>
              </a:rPr>
              <a:t>(3 hours </a:t>
            </a:r>
            <a:r>
              <a:rPr lang="en-US" sz="1350" spc="8" dirty="0">
                <a:solidFill>
                  <a:schemeClr val="tx2"/>
                </a:solidFill>
                <a:latin typeface="Arial"/>
                <a:cs typeface="Calibri" pitchFamily="34" charset="0"/>
              </a:rPr>
              <a:t>of credit).</a:t>
            </a:r>
          </a:p>
          <a:p>
            <a:pPr>
              <a:lnSpc>
                <a:spcPct val="120000"/>
              </a:lnSpc>
              <a:spcBef>
                <a:spcPts val="0"/>
              </a:spcBef>
              <a:spcAft>
                <a:spcPts val="450"/>
              </a:spcAft>
              <a:defRPr/>
            </a:pPr>
            <a:r>
              <a:rPr lang="en-US" sz="1350" spc="8" dirty="0">
                <a:solidFill>
                  <a:schemeClr val="tx2"/>
                </a:solidFill>
                <a:latin typeface="Arial"/>
                <a:cs typeface="Calibri" pitchFamily="34" charset="0"/>
              </a:rPr>
              <a:t>ICC Course Number: </a:t>
            </a:r>
            <a:r>
              <a:rPr lang="en-US" sz="1350" spc="8" dirty="0">
                <a:solidFill>
                  <a:schemeClr val="tx2"/>
                </a:solidFill>
                <a:latin typeface="Arial"/>
                <a:cs typeface="Calibri" pitchFamily="34" charset="0"/>
              </a:rPr>
              <a:t>8890</a:t>
            </a:r>
            <a:endParaRPr lang="en-US" sz="1350" b="0" dirty="0">
              <a:solidFill>
                <a:schemeClr val="tx2"/>
              </a:solidFill>
              <a:latin typeface="Arial"/>
              <a:cs typeface="Calibri" pitchFamily="34" charset="0"/>
            </a:endParaRPr>
          </a:p>
        </p:txBody>
      </p:sp>
      <p:pic>
        <p:nvPicPr>
          <p:cNvPr id="7" name="Picture 6"/>
          <p:cNvPicPr>
            <a:picLocks noChangeAspect="1"/>
          </p:cNvPicPr>
          <p:nvPr>
            <p:custDataLst>
              <p:tags r:id="rId2"/>
            </p:custDataLst>
          </p:nvPr>
        </p:nvPicPr>
        <p:blipFill>
          <a:blip r:embed="rId5" cstate="print">
            <a:extLst>
              <a:ext uri="{28A0092B-C50C-407E-A947-70E740481C1C}">
                <a14:useLocalDpi xmlns:a14="http://schemas.microsoft.com/office/drawing/2010/main" val="0"/>
              </a:ext>
            </a:extLst>
          </a:blip>
          <a:stretch>
            <a:fillRect/>
          </a:stretch>
        </p:blipFill>
        <p:spPr bwMode="auto">
          <a:xfrm>
            <a:off x="6356639" y="2144840"/>
            <a:ext cx="1303020" cy="64427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11456041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Vertical Irregularity Type 5a &amp; 5b</a:t>
            </a:r>
          </a:p>
        </p:txBody>
      </p:sp>
      <p:sp>
        <p:nvSpPr>
          <p:cNvPr id="3" name="Content Placeholder 2"/>
          <p:cNvSpPr>
            <a:spLocks noGrp="1"/>
          </p:cNvSpPr>
          <p:nvPr>
            <p:ph idx="1"/>
          </p:nvPr>
        </p:nvSpPr>
        <p:spPr/>
        <p:txBody>
          <a:bodyPr lIns="0" tIns="0" rIns="0" bIns="0">
            <a:normAutofit/>
          </a:bodyPr>
          <a:lstStyle/>
          <a:p>
            <a:pPr marL="0" indent="0">
              <a:buNone/>
            </a:pPr>
            <a:r>
              <a:rPr lang="en-US" sz="2000" b="1" dirty="0" smtClean="0">
                <a:solidFill>
                  <a:schemeClr val="bg2"/>
                </a:solidFill>
              </a:rPr>
              <a:t>A </a:t>
            </a:r>
            <a:r>
              <a:rPr lang="en-US" sz="2000" b="1" dirty="0">
                <a:solidFill>
                  <a:schemeClr val="bg2"/>
                </a:solidFill>
              </a:rPr>
              <a:t>W</a:t>
            </a:r>
            <a:r>
              <a:rPr lang="en-US" sz="2000" b="1" dirty="0" smtClean="0">
                <a:solidFill>
                  <a:schemeClr val="bg2"/>
                </a:solidFill>
              </a:rPr>
              <a:t>eak </a:t>
            </a:r>
            <a:r>
              <a:rPr lang="en-US" sz="2000" b="1" dirty="0">
                <a:solidFill>
                  <a:schemeClr val="bg2"/>
                </a:solidFill>
              </a:rPr>
              <a:t>S</a:t>
            </a:r>
            <a:r>
              <a:rPr lang="en-US" sz="2000" b="1" dirty="0" smtClean="0">
                <a:solidFill>
                  <a:schemeClr val="bg2"/>
                </a:solidFill>
              </a:rPr>
              <a:t>tory Irregularity is considered to exist where:</a:t>
            </a:r>
          </a:p>
          <a:p>
            <a:r>
              <a:rPr lang="en-US" sz="2000" dirty="0" smtClean="0">
                <a:solidFill>
                  <a:schemeClr val="bg2"/>
                </a:solidFill>
              </a:rPr>
              <a:t>The story lateral strength is less than </a:t>
            </a:r>
            <a:r>
              <a:rPr lang="en-US" sz="2000" dirty="0" smtClean="0">
                <a:solidFill>
                  <a:schemeClr val="bg2"/>
                </a:solidFill>
                <a:latin typeface="Georgia" panose="02040502050405020303" pitchFamily="18" charset="0"/>
              </a:rPr>
              <a:t>80%</a:t>
            </a:r>
            <a:r>
              <a:rPr lang="en-US" sz="2000" dirty="0" smtClean="0">
                <a:solidFill>
                  <a:schemeClr val="bg2"/>
                </a:solidFill>
              </a:rPr>
              <a:t> of that in the story above.</a:t>
            </a:r>
          </a:p>
          <a:p>
            <a:endParaRPr lang="en-US" sz="2000" dirty="0" smtClean="0">
              <a:solidFill>
                <a:schemeClr val="bg2"/>
              </a:solidFill>
            </a:endParaRPr>
          </a:p>
          <a:p>
            <a:pPr marL="0" lvl="0" indent="0">
              <a:buNone/>
            </a:pPr>
            <a:r>
              <a:rPr lang="en-US" sz="2000" b="1" dirty="0">
                <a:solidFill>
                  <a:srgbClr val="666666"/>
                </a:solidFill>
              </a:rPr>
              <a:t>An Extreme Weak Story Irregularity is considered to exist where:</a:t>
            </a:r>
          </a:p>
          <a:p>
            <a:pPr lvl="0"/>
            <a:r>
              <a:rPr lang="en-US" sz="2000" dirty="0">
                <a:solidFill>
                  <a:srgbClr val="666666"/>
                </a:solidFill>
              </a:rPr>
              <a:t>The story lateral strength is less than </a:t>
            </a:r>
            <a:r>
              <a:rPr lang="en-US" sz="2000" dirty="0">
                <a:solidFill>
                  <a:srgbClr val="666666"/>
                </a:solidFill>
                <a:latin typeface="Georgia" panose="02040502050405020303" pitchFamily="18" charset="0"/>
              </a:rPr>
              <a:t>65%</a:t>
            </a:r>
            <a:r>
              <a:rPr lang="en-US" sz="2000" dirty="0">
                <a:solidFill>
                  <a:srgbClr val="666666"/>
                </a:solidFill>
              </a:rPr>
              <a:t> of that in the story above</a:t>
            </a:r>
            <a:r>
              <a:rPr lang="en-US" sz="2000" dirty="0" smtClean="0">
                <a:solidFill>
                  <a:srgbClr val="666666"/>
                </a:solidFill>
              </a:rPr>
              <a:t>.</a:t>
            </a:r>
            <a:endParaRPr lang="en-US" sz="2000" dirty="0">
              <a:solidFill>
                <a:srgbClr val="666666"/>
              </a:solidFill>
            </a:endParaRPr>
          </a:p>
        </p:txBody>
      </p:sp>
      <p:pic>
        <p:nvPicPr>
          <p:cNvPr id="4" name="Picture 31" descr="slide 48"/>
          <p:cNvPicPr>
            <a:picLocks noChangeAspect="1" noChangeArrowheads="1"/>
          </p:cNvPicPr>
          <p:nvPr>
            <p:custDataLst>
              <p:tags r:id="rId2"/>
            </p:custDataLst>
          </p:nvPr>
        </p:nvPicPr>
        <p:blipFill>
          <a:blip r:embed="rId5">
            <a:extLst>
              <a:ext uri="{28A0092B-C50C-407E-A947-70E740481C1C}">
                <a14:useLocalDpi xmlns:a14="http://schemas.microsoft.com/office/drawing/2010/main" val="0"/>
              </a:ext>
            </a:extLst>
          </a:blip>
          <a:srcRect/>
          <a:stretch>
            <a:fillRect/>
          </a:stretch>
        </p:blipFill>
        <p:spPr bwMode="auto">
          <a:xfrm>
            <a:off x="2374900" y="4193760"/>
            <a:ext cx="4375150" cy="1902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32"/>
          <p:cNvSpPr txBox="1">
            <a:spLocks noChangeArrowheads="1"/>
          </p:cNvSpPr>
          <p:nvPr/>
        </p:nvSpPr>
        <p:spPr bwMode="auto">
          <a:xfrm>
            <a:off x="2438400" y="3573030"/>
            <a:ext cx="1312862" cy="830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29" tIns="45714" rIns="91429" bIns="45714">
            <a:spAutoFit/>
          </a:bodyPr>
          <a:lstStyle>
            <a:lvl1pPr eaLnBrk="0" hangingPunct="0">
              <a:defRPr sz="1600">
                <a:solidFill>
                  <a:srgbClr val="4D4D4D"/>
                </a:solidFill>
                <a:latin typeface="Trebuchet MS" pitchFamily="34" charset="0"/>
                <a:cs typeface="Arial" charset="0"/>
              </a:defRPr>
            </a:lvl1pPr>
            <a:lvl2pPr marL="742950" indent="-285750" eaLnBrk="0" hangingPunct="0">
              <a:defRPr sz="1600">
                <a:solidFill>
                  <a:srgbClr val="4D4D4D"/>
                </a:solidFill>
                <a:latin typeface="Trebuchet MS" pitchFamily="34" charset="0"/>
                <a:cs typeface="Arial" charset="0"/>
              </a:defRPr>
            </a:lvl2pPr>
            <a:lvl3pPr marL="1143000" indent="-228600" eaLnBrk="0" hangingPunct="0">
              <a:defRPr sz="1600">
                <a:solidFill>
                  <a:srgbClr val="4D4D4D"/>
                </a:solidFill>
                <a:latin typeface="Trebuchet MS" pitchFamily="34" charset="0"/>
                <a:cs typeface="Arial" charset="0"/>
              </a:defRPr>
            </a:lvl3pPr>
            <a:lvl4pPr marL="1600200" indent="-228600" eaLnBrk="0" hangingPunct="0">
              <a:defRPr sz="1600">
                <a:solidFill>
                  <a:srgbClr val="4D4D4D"/>
                </a:solidFill>
                <a:latin typeface="Trebuchet MS" pitchFamily="34" charset="0"/>
                <a:cs typeface="Arial" charset="0"/>
              </a:defRPr>
            </a:lvl4pPr>
            <a:lvl5pPr marL="2057400" indent="-228600" eaLnBrk="0" hangingPunct="0">
              <a:defRPr sz="1600">
                <a:solidFill>
                  <a:srgbClr val="4D4D4D"/>
                </a:solidFill>
                <a:latin typeface="Trebuchet MS" pitchFamily="34" charset="0"/>
                <a:cs typeface="Arial" charset="0"/>
              </a:defRPr>
            </a:lvl5pPr>
            <a:lvl6pPr marL="2514600" indent="-228600" eaLnBrk="0" fontAlgn="base" hangingPunct="0">
              <a:spcBef>
                <a:spcPct val="0"/>
              </a:spcBef>
              <a:spcAft>
                <a:spcPct val="0"/>
              </a:spcAft>
              <a:defRPr sz="1600">
                <a:solidFill>
                  <a:srgbClr val="4D4D4D"/>
                </a:solidFill>
                <a:latin typeface="Trebuchet MS" pitchFamily="34" charset="0"/>
                <a:cs typeface="Arial" charset="0"/>
              </a:defRPr>
            </a:lvl6pPr>
            <a:lvl7pPr marL="2971800" indent="-228600" eaLnBrk="0" fontAlgn="base" hangingPunct="0">
              <a:spcBef>
                <a:spcPct val="0"/>
              </a:spcBef>
              <a:spcAft>
                <a:spcPct val="0"/>
              </a:spcAft>
              <a:defRPr sz="1600">
                <a:solidFill>
                  <a:srgbClr val="4D4D4D"/>
                </a:solidFill>
                <a:latin typeface="Trebuchet MS" pitchFamily="34" charset="0"/>
                <a:cs typeface="Arial" charset="0"/>
              </a:defRPr>
            </a:lvl7pPr>
            <a:lvl8pPr marL="3429000" indent="-228600" eaLnBrk="0" fontAlgn="base" hangingPunct="0">
              <a:spcBef>
                <a:spcPct val="0"/>
              </a:spcBef>
              <a:spcAft>
                <a:spcPct val="0"/>
              </a:spcAft>
              <a:defRPr sz="1600">
                <a:solidFill>
                  <a:srgbClr val="4D4D4D"/>
                </a:solidFill>
                <a:latin typeface="Trebuchet MS" pitchFamily="34" charset="0"/>
                <a:cs typeface="Arial" charset="0"/>
              </a:defRPr>
            </a:lvl8pPr>
            <a:lvl9pPr marL="3886200" indent="-228600" eaLnBrk="0" fontAlgn="base" hangingPunct="0">
              <a:spcBef>
                <a:spcPct val="0"/>
              </a:spcBef>
              <a:spcAft>
                <a:spcPct val="0"/>
              </a:spcAft>
              <a:defRPr sz="1600">
                <a:solidFill>
                  <a:srgbClr val="4D4D4D"/>
                </a:solidFill>
                <a:latin typeface="Trebuchet MS" pitchFamily="34" charset="0"/>
                <a:cs typeface="Arial" charset="0"/>
              </a:defRPr>
            </a:lvl9pPr>
          </a:lstStyle>
          <a:p>
            <a:pPr>
              <a:spcBef>
                <a:spcPct val="50000"/>
              </a:spcBef>
            </a:pPr>
            <a:r>
              <a:rPr lang="en-US" altLang="en-US" dirty="0">
                <a:solidFill>
                  <a:schemeClr val="bg2"/>
                </a:solidFill>
                <a:latin typeface="Arial" panose="020B0604020202020204" pitchFamily="34" charset="0"/>
                <a:cs typeface="Arial" panose="020B0604020202020204" pitchFamily="34" charset="0"/>
              </a:rPr>
              <a:t>Stiff Resisting </a:t>
            </a:r>
            <a:r>
              <a:rPr lang="en-US" altLang="en-US" dirty="0" smtClean="0">
                <a:solidFill>
                  <a:schemeClr val="bg2"/>
                </a:solidFill>
                <a:latin typeface="Arial" panose="020B0604020202020204" pitchFamily="34" charset="0"/>
                <a:cs typeface="Arial" panose="020B0604020202020204" pitchFamily="34" charset="0"/>
              </a:rPr>
              <a:t>Elements</a:t>
            </a:r>
            <a:endParaRPr lang="en-US" altLang="en-US" dirty="0">
              <a:solidFill>
                <a:schemeClr val="bg2"/>
              </a:solidFill>
              <a:latin typeface="Arial" panose="020B0604020202020204" pitchFamily="34" charset="0"/>
              <a:cs typeface="Arial" panose="020B0604020202020204" pitchFamily="34" charset="0"/>
            </a:endParaRPr>
          </a:p>
        </p:txBody>
      </p:sp>
      <p:sp>
        <p:nvSpPr>
          <p:cNvPr id="6" name="Line 40"/>
          <p:cNvSpPr>
            <a:spLocks noChangeShapeType="1"/>
          </p:cNvSpPr>
          <p:nvPr/>
        </p:nvSpPr>
        <p:spPr bwMode="auto">
          <a:xfrm>
            <a:off x="1976438" y="6137275"/>
            <a:ext cx="5154612" cy="0"/>
          </a:xfrm>
          <a:prstGeom prst="line">
            <a:avLst/>
          </a:prstGeom>
          <a:noFill/>
          <a:ln w="317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a:p>
        </p:txBody>
      </p:sp>
    </p:spTree>
    <p:custDataLst>
      <p:tags r:id="rId1"/>
    </p:custDataLst>
    <p:extLst>
      <p:ext uri="{BB962C8B-B14F-4D97-AF65-F5344CB8AC3E}">
        <p14:creationId xmlns:p14="http://schemas.microsoft.com/office/powerpoint/2010/main" val="2981599764"/>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Vertical Irregularity Type 5a &amp; 5b, cont.</a:t>
            </a:r>
            <a:endParaRPr lang="en-US" dirty="0"/>
          </a:p>
        </p:txBody>
      </p:sp>
      <p:sp>
        <p:nvSpPr>
          <p:cNvPr id="8" name="TextBox 7"/>
          <p:cNvSpPr txBox="1"/>
          <p:nvPr/>
        </p:nvSpPr>
        <p:spPr bwMode="auto">
          <a:xfrm>
            <a:off x="458788" y="1327150"/>
            <a:ext cx="4964692"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r>
              <a:rPr kumimoji="1" lang="en-US" sz="2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5a: Lateral Strength Weak Story</a:t>
            </a:r>
          </a:p>
          <a:p>
            <a:r>
              <a:rPr kumimoji="1" lang="en-US" sz="2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5b: Lateral Strength Extreme Weak Story</a:t>
            </a:r>
            <a:endParaRPr kumimoji="1" lang="en-US" sz="2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endParaRPr>
          </a:p>
        </p:txBody>
      </p:sp>
      <p:pic>
        <p:nvPicPr>
          <p:cNvPr id="9"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423480" y="1327152"/>
            <a:ext cx="3307770" cy="28570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11" name="Table 10"/>
          <p:cNvGraphicFramePr>
            <a:graphicFrameLocks noGrp="1"/>
          </p:cNvGraphicFramePr>
          <p:nvPr>
            <p:extLst>
              <p:ext uri="{D42A27DB-BD31-4B8C-83A1-F6EECF244321}">
                <p14:modId xmlns:p14="http://schemas.microsoft.com/office/powerpoint/2010/main" val="674672599"/>
              </p:ext>
            </p:extLst>
          </p:nvPr>
        </p:nvGraphicFramePr>
        <p:xfrm>
          <a:off x="458788" y="4443413"/>
          <a:ext cx="8215312" cy="1706880"/>
        </p:xfrm>
        <a:graphic>
          <a:graphicData uri="http://schemas.openxmlformats.org/drawingml/2006/table">
            <a:tbl>
              <a:tblPr firstRow="1" bandRow="1">
                <a:tableStyleId>{68D230F3-CF80-4859-8CE7-A43EE81993B5}</a:tableStyleId>
              </a:tblPr>
              <a:tblGrid>
                <a:gridCol w="671512">
                  <a:extLst>
                    <a:ext uri="{9D8B030D-6E8A-4147-A177-3AD203B41FA5}">
                      <a16:colId xmlns:a16="http://schemas.microsoft.com/office/drawing/2014/main" val="20000"/>
                    </a:ext>
                  </a:extLst>
                </a:gridCol>
                <a:gridCol w="1117600">
                  <a:extLst>
                    <a:ext uri="{9D8B030D-6E8A-4147-A177-3AD203B41FA5}">
                      <a16:colId xmlns:a16="http://schemas.microsoft.com/office/drawing/2014/main" val="20001"/>
                    </a:ext>
                  </a:extLst>
                </a:gridCol>
                <a:gridCol w="977900">
                  <a:extLst>
                    <a:ext uri="{9D8B030D-6E8A-4147-A177-3AD203B41FA5}">
                      <a16:colId xmlns:a16="http://schemas.microsoft.com/office/drawing/2014/main" val="20002"/>
                    </a:ext>
                  </a:extLst>
                </a:gridCol>
                <a:gridCol w="1193800">
                  <a:extLst>
                    <a:ext uri="{9D8B030D-6E8A-4147-A177-3AD203B41FA5}">
                      <a16:colId xmlns:a16="http://schemas.microsoft.com/office/drawing/2014/main" val="20003"/>
                    </a:ext>
                  </a:extLst>
                </a:gridCol>
                <a:gridCol w="1173758">
                  <a:extLst>
                    <a:ext uri="{9D8B030D-6E8A-4147-A177-3AD203B41FA5}">
                      <a16:colId xmlns:a16="http://schemas.microsoft.com/office/drawing/2014/main" val="20004"/>
                    </a:ext>
                  </a:extLst>
                </a:gridCol>
                <a:gridCol w="1026914">
                  <a:extLst>
                    <a:ext uri="{9D8B030D-6E8A-4147-A177-3AD203B41FA5}">
                      <a16:colId xmlns:a16="http://schemas.microsoft.com/office/drawing/2014/main" val="20005"/>
                    </a:ext>
                  </a:extLst>
                </a:gridCol>
                <a:gridCol w="1026914">
                  <a:extLst>
                    <a:ext uri="{9D8B030D-6E8A-4147-A177-3AD203B41FA5}">
                      <a16:colId xmlns:a16="http://schemas.microsoft.com/office/drawing/2014/main" val="20006"/>
                    </a:ext>
                  </a:extLst>
                </a:gridCol>
                <a:gridCol w="1026914">
                  <a:extLst>
                    <a:ext uri="{9D8B030D-6E8A-4147-A177-3AD203B41FA5}">
                      <a16:colId xmlns:a16="http://schemas.microsoft.com/office/drawing/2014/main" val="20007"/>
                    </a:ext>
                  </a:extLst>
                </a:gridCol>
              </a:tblGrid>
              <a:tr h="370840">
                <a:tc>
                  <a:txBody>
                    <a:bodyPr/>
                    <a:lstStyle/>
                    <a:p>
                      <a:pPr algn="ctr"/>
                      <a:r>
                        <a:rPr lang="en-US" sz="1100" b="0" dirty="0" smtClean="0">
                          <a:solidFill>
                            <a:schemeClr val="bg2"/>
                          </a:solidFill>
                          <a:latin typeface="Georgia" panose="02040502050405020303" pitchFamily="18" charset="0"/>
                        </a:rPr>
                        <a:t>Level</a:t>
                      </a:r>
                      <a:endParaRPr lang="en-US" sz="1100" b="0" dirty="0">
                        <a:solidFill>
                          <a:schemeClr val="bg2"/>
                        </a:solidFill>
                        <a:latin typeface="Georgia" panose="02040502050405020303" pitchFamily="18" charset="0"/>
                      </a:endParaRPr>
                    </a:p>
                  </a:txBody>
                  <a:tcPr anchor="ctr"/>
                </a:tc>
                <a:tc>
                  <a:txBody>
                    <a:bodyPr/>
                    <a:lstStyle/>
                    <a:p>
                      <a:pPr algn="ctr"/>
                      <a:r>
                        <a:rPr lang="en-US" sz="1100" b="0" dirty="0" smtClean="0">
                          <a:solidFill>
                            <a:schemeClr val="bg2"/>
                          </a:solidFill>
                          <a:latin typeface="Georgia" panose="02040502050405020303" pitchFamily="18" charset="0"/>
                        </a:rPr>
                        <a:t>Shear Wall Length per Elevation [</a:t>
                      </a:r>
                      <a:r>
                        <a:rPr lang="en-US" sz="1100" b="0" dirty="0" err="1" smtClean="0">
                          <a:solidFill>
                            <a:schemeClr val="bg2"/>
                          </a:solidFill>
                          <a:latin typeface="Georgia" panose="02040502050405020303" pitchFamily="18" charset="0"/>
                        </a:rPr>
                        <a:t>ft</a:t>
                      </a:r>
                      <a:r>
                        <a:rPr lang="en-US" sz="1100" b="0" dirty="0" smtClean="0">
                          <a:solidFill>
                            <a:schemeClr val="bg2"/>
                          </a:solidFill>
                          <a:latin typeface="Georgia" panose="02040502050405020303" pitchFamily="18" charset="0"/>
                        </a:rPr>
                        <a:t>]</a:t>
                      </a:r>
                      <a:endParaRPr lang="en-US" sz="1100" b="0" dirty="0">
                        <a:solidFill>
                          <a:schemeClr val="bg2"/>
                        </a:solidFill>
                        <a:latin typeface="Georgia" panose="02040502050405020303" pitchFamily="18" charset="0"/>
                      </a:endParaRPr>
                    </a:p>
                  </a:txBody>
                  <a:tcPr anchor="ctr"/>
                </a:tc>
                <a:tc>
                  <a:txBody>
                    <a:bodyPr/>
                    <a:lstStyle/>
                    <a:p>
                      <a:pPr algn="ctr"/>
                      <a:r>
                        <a:rPr lang="en-US" sz="1100" b="0" dirty="0" smtClean="0">
                          <a:solidFill>
                            <a:schemeClr val="bg2"/>
                          </a:solidFill>
                          <a:latin typeface="Georgia" panose="02040502050405020303" pitchFamily="18" charset="0"/>
                        </a:rPr>
                        <a:t>Shear Wall Cap [</a:t>
                      </a:r>
                      <a:r>
                        <a:rPr lang="en-US" sz="1100" b="0" dirty="0" err="1" smtClean="0">
                          <a:solidFill>
                            <a:schemeClr val="bg2"/>
                          </a:solidFill>
                          <a:latin typeface="Georgia" panose="02040502050405020303" pitchFamily="18" charset="0"/>
                        </a:rPr>
                        <a:t>plf</a:t>
                      </a:r>
                      <a:r>
                        <a:rPr lang="en-US" sz="1100" b="0" dirty="0" smtClean="0">
                          <a:solidFill>
                            <a:schemeClr val="bg2"/>
                          </a:solidFill>
                          <a:latin typeface="Georgia" panose="02040502050405020303" pitchFamily="18" charset="0"/>
                        </a:rPr>
                        <a:t>]</a:t>
                      </a:r>
                      <a:endParaRPr lang="en-US" sz="1100" b="0" dirty="0">
                        <a:solidFill>
                          <a:schemeClr val="bg2"/>
                        </a:solidFill>
                        <a:latin typeface="Georgia" panose="02040502050405020303" pitchFamily="18" charset="0"/>
                      </a:endParaRPr>
                    </a:p>
                  </a:txBody>
                  <a:tcPr anchor="ctr"/>
                </a:tc>
                <a:tc>
                  <a:txBody>
                    <a:bodyPr/>
                    <a:lstStyle/>
                    <a:p>
                      <a:pPr algn="ctr"/>
                      <a:r>
                        <a:rPr lang="en-US" sz="1100" b="0" dirty="0" smtClean="0">
                          <a:solidFill>
                            <a:schemeClr val="bg2"/>
                          </a:solidFill>
                          <a:latin typeface="Georgia" panose="02040502050405020303" pitchFamily="18" charset="0"/>
                        </a:rPr>
                        <a:t>Shear Capacity </a:t>
                      </a:r>
                      <a:r>
                        <a:rPr lang="en-US" sz="1100" b="0" dirty="0" err="1" smtClean="0">
                          <a:solidFill>
                            <a:schemeClr val="bg2"/>
                          </a:solidFill>
                          <a:latin typeface="Georgia" panose="02040502050405020303" pitchFamily="18" charset="0"/>
                        </a:rPr>
                        <a:t>Vcap</a:t>
                      </a:r>
                      <a:r>
                        <a:rPr lang="en-US" sz="1100" b="0" dirty="0" smtClean="0">
                          <a:solidFill>
                            <a:schemeClr val="bg2"/>
                          </a:solidFill>
                          <a:latin typeface="Georgia" panose="02040502050405020303" pitchFamily="18" charset="0"/>
                        </a:rPr>
                        <a:t> [k] - One Side</a:t>
                      </a:r>
                      <a:endParaRPr lang="en-US" sz="1100" b="0" dirty="0">
                        <a:solidFill>
                          <a:schemeClr val="bg2"/>
                        </a:solidFill>
                        <a:latin typeface="Georgia" panose="02040502050405020303" pitchFamily="18" charset="0"/>
                      </a:endParaRPr>
                    </a:p>
                  </a:txBody>
                  <a:tcPr anchor="ctr"/>
                </a:tc>
                <a:tc>
                  <a:txBody>
                    <a:bodyPr/>
                    <a:lstStyle/>
                    <a:p>
                      <a:pPr algn="ctr"/>
                      <a:r>
                        <a:rPr lang="en-US" sz="1100" b="0" dirty="0" smtClean="0">
                          <a:solidFill>
                            <a:schemeClr val="bg2"/>
                          </a:solidFill>
                          <a:latin typeface="Georgia" panose="02040502050405020303" pitchFamily="18" charset="0"/>
                        </a:rPr>
                        <a:t>Total Story Shear Capacity </a:t>
                      </a:r>
                      <a:r>
                        <a:rPr lang="en-US" sz="1100" b="0" dirty="0" err="1" smtClean="0">
                          <a:solidFill>
                            <a:schemeClr val="bg2"/>
                          </a:solidFill>
                          <a:latin typeface="Georgia" panose="02040502050405020303" pitchFamily="18" charset="0"/>
                        </a:rPr>
                        <a:t>Vcap</a:t>
                      </a:r>
                      <a:r>
                        <a:rPr lang="en-US" sz="1100" b="0" dirty="0" smtClean="0">
                          <a:solidFill>
                            <a:schemeClr val="bg2"/>
                          </a:solidFill>
                          <a:latin typeface="Georgia" panose="02040502050405020303" pitchFamily="18" charset="0"/>
                        </a:rPr>
                        <a:t> [k]</a:t>
                      </a:r>
                      <a:endParaRPr lang="en-US" sz="1100" b="0" dirty="0">
                        <a:solidFill>
                          <a:schemeClr val="bg2"/>
                        </a:solidFill>
                        <a:latin typeface="Georgia" panose="02040502050405020303" pitchFamily="18" charset="0"/>
                      </a:endParaRPr>
                    </a:p>
                  </a:txBody>
                  <a:tcPr anchor="ctr"/>
                </a:tc>
                <a:tc>
                  <a:txBody>
                    <a:bodyPr/>
                    <a:lstStyle/>
                    <a:p>
                      <a:pPr algn="ctr"/>
                      <a:r>
                        <a:rPr lang="en-US" sz="1100" b="0" dirty="0" smtClean="0">
                          <a:solidFill>
                            <a:schemeClr val="bg2"/>
                          </a:solidFill>
                          <a:latin typeface="Georgia" panose="02040502050405020303" pitchFamily="18" charset="0"/>
                        </a:rPr>
                        <a:t>% of Capacity of</a:t>
                      </a:r>
                      <a:r>
                        <a:rPr lang="en-US" sz="1100" b="0" baseline="0" dirty="0" smtClean="0">
                          <a:solidFill>
                            <a:schemeClr val="bg2"/>
                          </a:solidFill>
                          <a:latin typeface="Georgia" panose="02040502050405020303" pitchFamily="18" charset="0"/>
                        </a:rPr>
                        <a:t> Story Above</a:t>
                      </a:r>
                      <a:endParaRPr lang="en-US" sz="1100" b="0" dirty="0">
                        <a:solidFill>
                          <a:schemeClr val="bg2"/>
                        </a:solidFill>
                        <a:latin typeface="Georgia" panose="02040502050405020303" pitchFamily="18" charset="0"/>
                      </a:endParaRPr>
                    </a:p>
                  </a:txBody>
                  <a:tcPr anchor="ctr"/>
                </a:tc>
                <a:tc>
                  <a:txBody>
                    <a:bodyPr/>
                    <a:lstStyle/>
                    <a:p>
                      <a:pPr algn="ctr"/>
                      <a:r>
                        <a:rPr lang="en-US" sz="1100" b="0" dirty="0" smtClean="0">
                          <a:solidFill>
                            <a:schemeClr val="bg2"/>
                          </a:solidFill>
                          <a:latin typeface="Georgia" panose="02040502050405020303" pitchFamily="18" charset="0"/>
                        </a:rPr>
                        <a:t>Check &lt;80%</a:t>
                      </a:r>
                      <a:endParaRPr lang="en-US" sz="1100" b="0" dirty="0">
                        <a:solidFill>
                          <a:schemeClr val="bg2"/>
                        </a:solidFill>
                        <a:latin typeface="Georgia" panose="02040502050405020303" pitchFamily="18" charset="0"/>
                      </a:endParaRPr>
                    </a:p>
                  </a:txBody>
                  <a:tcPr anchor="ctr"/>
                </a:tc>
                <a:tc>
                  <a:txBody>
                    <a:bodyPr/>
                    <a:lstStyle/>
                    <a:p>
                      <a:pPr algn="ctr"/>
                      <a:r>
                        <a:rPr lang="en-US" sz="1100" b="0" dirty="0" smtClean="0">
                          <a:solidFill>
                            <a:schemeClr val="bg2"/>
                          </a:solidFill>
                          <a:latin typeface="Georgia" panose="02040502050405020303" pitchFamily="18" charset="0"/>
                        </a:rPr>
                        <a:t>Check &lt;65%</a:t>
                      </a:r>
                      <a:endParaRPr lang="en-US" sz="1100" b="0" dirty="0">
                        <a:solidFill>
                          <a:schemeClr val="bg2"/>
                        </a:solidFill>
                        <a:latin typeface="Georgia" panose="02040502050405020303" pitchFamily="18" charset="0"/>
                      </a:endParaRPr>
                    </a:p>
                  </a:txBody>
                  <a:tcPr anchor="ctr"/>
                </a:tc>
                <a:extLst>
                  <a:ext uri="{0D108BD9-81ED-4DB2-BD59-A6C34878D82A}">
                    <a16:rowId xmlns:a16="http://schemas.microsoft.com/office/drawing/2014/main" val="10000"/>
                  </a:ext>
                </a:extLst>
              </a:tr>
              <a:tr h="370840">
                <a:tc>
                  <a:txBody>
                    <a:bodyPr/>
                    <a:lstStyle/>
                    <a:p>
                      <a:pPr algn="ctr"/>
                      <a:r>
                        <a:rPr lang="en-US" sz="1100" dirty="0" smtClean="0">
                          <a:solidFill>
                            <a:schemeClr val="bg2"/>
                          </a:solidFill>
                          <a:latin typeface="Georgia" panose="02040502050405020303" pitchFamily="18" charset="0"/>
                        </a:rPr>
                        <a:t>Roof</a:t>
                      </a:r>
                      <a:endParaRPr lang="en-US" sz="1100" dirty="0">
                        <a:solidFill>
                          <a:schemeClr val="bg2"/>
                        </a:solidFill>
                        <a:latin typeface="Georgia" panose="02040502050405020303" pitchFamily="18" charset="0"/>
                      </a:endParaRPr>
                    </a:p>
                  </a:txBody>
                  <a:tcPr anchor="ctr"/>
                </a:tc>
                <a:tc>
                  <a:txBody>
                    <a:bodyPr/>
                    <a:lstStyle/>
                    <a:p>
                      <a:pPr algn="ctr"/>
                      <a:r>
                        <a:rPr lang="en-US" sz="1100" dirty="0" smtClean="0">
                          <a:solidFill>
                            <a:schemeClr val="bg2"/>
                          </a:solidFill>
                          <a:latin typeface="Georgia" panose="02040502050405020303" pitchFamily="18" charset="0"/>
                        </a:rPr>
                        <a:t>8</a:t>
                      </a:r>
                      <a:endParaRPr lang="en-US" sz="1100" dirty="0">
                        <a:solidFill>
                          <a:schemeClr val="bg2"/>
                        </a:solidFill>
                        <a:latin typeface="Georgia" panose="02040502050405020303" pitchFamily="18" charset="0"/>
                      </a:endParaRPr>
                    </a:p>
                  </a:txBody>
                  <a:tcPr anchor="ctr"/>
                </a:tc>
                <a:tc>
                  <a:txBody>
                    <a:bodyPr/>
                    <a:lstStyle/>
                    <a:p>
                      <a:pPr algn="ctr"/>
                      <a:r>
                        <a:rPr lang="en-US" sz="1100" dirty="0" smtClean="0">
                          <a:solidFill>
                            <a:schemeClr val="bg2"/>
                          </a:solidFill>
                          <a:latin typeface="Georgia" panose="02040502050405020303" pitchFamily="18" charset="0"/>
                        </a:rPr>
                        <a:t>185</a:t>
                      </a:r>
                      <a:endParaRPr lang="en-US" sz="1100" dirty="0">
                        <a:solidFill>
                          <a:schemeClr val="bg2"/>
                        </a:solidFill>
                        <a:latin typeface="Georgia" panose="02040502050405020303" pitchFamily="18" charset="0"/>
                      </a:endParaRPr>
                    </a:p>
                  </a:txBody>
                  <a:tcPr anchor="ctr"/>
                </a:tc>
                <a:tc>
                  <a:txBody>
                    <a:bodyPr/>
                    <a:lstStyle/>
                    <a:p>
                      <a:pPr algn="ctr"/>
                      <a:r>
                        <a:rPr lang="en-US" sz="1100" dirty="0" smtClean="0">
                          <a:solidFill>
                            <a:schemeClr val="bg2"/>
                          </a:solidFill>
                          <a:latin typeface="Georgia" panose="02040502050405020303" pitchFamily="18" charset="0"/>
                        </a:rPr>
                        <a:t>14.8</a:t>
                      </a:r>
                      <a:endParaRPr lang="en-US" sz="1100" dirty="0">
                        <a:solidFill>
                          <a:schemeClr val="bg2"/>
                        </a:solidFill>
                        <a:latin typeface="Georgia" panose="02040502050405020303" pitchFamily="18" charset="0"/>
                      </a:endParaRPr>
                    </a:p>
                  </a:txBody>
                  <a:tcPr anchor="ctr"/>
                </a:tc>
                <a:tc>
                  <a:txBody>
                    <a:bodyPr/>
                    <a:lstStyle/>
                    <a:p>
                      <a:pPr algn="ctr"/>
                      <a:r>
                        <a:rPr lang="en-US" sz="1100" dirty="0" smtClean="0">
                          <a:solidFill>
                            <a:schemeClr val="bg2"/>
                          </a:solidFill>
                          <a:latin typeface="Georgia" panose="02040502050405020303" pitchFamily="18" charset="0"/>
                        </a:rPr>
                        <a:t>29.6</a:t>
                      </a:r>
                      <a:endParaRPr lang="en-US" sz="1100" dirty="0">
                        <a:solidFill>
                          <a:schemeClr val="bg2"/>
                        </a:solidFill>
                        <a:latin typeface="Georgia" panose="02040502050405020303" pitchFamily="18" charset="0"/>
                      </a:endParaRPr>
                    </a:p>
                  </a:txBody>
                  <a:tcPr anchor="ctr"/>
                </a:tc>
                <a:tc>
                  <a:txBody>
                    <a:bodyPr/>
                    <a:lstStyle/>
                    <a:p>
                      <a:pPr algn="ctr"/>
                      <a:endParaRPr lang="en-US" sz="1100" dirty="0">
                        <a:solidFill>
                          <a:schemeClr val="bg2"/>
                        </a:solidFill>
                        <a:latin typeface="Georgia" panose="02040502050405020303" pitchFamily="18" charset="0"/>
                      </a:endParaRPr>
                    </a:p>
                  </a:txBody>
                  <a:tcPr anchor="ctr"/>
                </a:tc>
                <a:tc>
                  <a:txBody>
                    <a:bodyPr/>
                    <a:lstStyle/>
                    <a:p>
                      <a:pPr algn="ctr"/>
                      <a:endParaRPr lang="en-US" sz="1100" dirty="0">
                        <a:solidFill>
                          <a:schemeClr val="bg2"/>
                        </a:solidFill>
                        <a:latin typeface="Georgia" panose="02040502050405020303" pitchFamily="18" charset="0"/>
                      </a:endParaRPr>
                    </a:p>
                  </a:txBody>
                  <a:tcPr anchor="ctr"/>
                </a:tc>
                <a:tc>
                  <a:txBody>
                    <a:bodyPr/>
                    <a:lstStyle/>
                    <a:p>
                      <a:pPr algn="ctr"/>
                      <a:endParaRPr lang="en-US" sz="1100" dirty="0">
                        <a:solidFill>
                          <a:schemeClr val="bg2"/>
                        </a:solidFill>
                        <a:latin typeface="Georgia" panose="02040502050405020303" pitchFamily="18" charset="0"/>
                      </a:endParaRPr>
                    </a:p>
                  </a:txBody>
                  <a:tcPr anchor="ctr"/>
                </a:tc>
                <a:extLst>
                  <a:ext uri="{0D108BD9-81ED-4DB2-BD59-A6C34878D82A}">
                    <a16:rowId xmlns:a16="http://schemas.microsoft.com/office/drawing/2014/main" val="10001"/>
                  </a:ext>
                </a:extLst>
              </a:tr>
              <a:tr h="370840">
                <a:tc>
                  <a:txBody>
                    <a:bodyPr/>
                    <a:lstStyle/>
                    <a:p>
                      <a:pPr algn="ctr"/>
                      <a:r>
                        <a:rPr lang="en-US" sz="1100" dirty="0" smtClean="0">
                          <a:solidFill>
                            <a:schemeClr val="bg2"/>
                          </a:solidFill>
                          <a:latin typeface="Georgia" panose="02040502050405020303" pitchFamily="18" charset="0"/>
                        </a:rPr>
                        <a:t>3</a:t>
                      </a:r>
                      <a:r>
                        <a:rPr lang="en-US" sz="1100" baseline="30000" dirty="0" smtClean="0">
                          <a:solidFill>
                            <a:schemeClr val="bg2"/>
                          </a:solidFill>
                          <a:latin typeface="Georgia" panose="02040502050405020303" pitchFamily="18" charset="0"/>
                        </a:rPr>
                        <a:t>rd</a:t>
                      </a:r>
                      <a:endParaRPr lang="en-US" sz="1100" dirty="0">
                        <a:solidFill>
                          <a:schemeClr val="bg2"/>
                        </a:solidFill>
                        <a:latin typeface="Georgia" panose="02040502050405020303" pitchFamily="18" charset="0"/>
                      </a:endParaRPr>
                    </a:p>
                  </a:txBody>
                  <a:tcPr anchor="ctr"/>
                </a:tc>
                <a:tc>
                  <a:txBody>
                    <a:bodyPr/>
                    <a:lstStyle/>
                    <a:p>
                      <a:pPr algn="ctr"/>
                      <a:r>
                        <a:rPr lang="en-US" sz="1100" dirty="0" smtClean="0">
                          <a:solidFill>
                            <a:schemeClr val="bg2"/>
                          </a:solidFill>
                          <a:latin typeface="Georgia" panose="02040502050405020303" pitchFamily="18" charset="0"/>
                        </a:rPr>
                        <a:t>30</a:t>
                      </a:r>
                      <a:endParaRPr lang="en-US" sz="1100" dirty="0">
                        <a:solidFill>
                          <a:schemeClr val="bg2"/>
                        </a:solidFill>
                        <a:latin typeface="Georgia" panose="02040502050405020303" pitchFamily="18" charset="0"/>
                      </a:endParaRPr>
                    </a:p>
                  </a:txBody>
                  <a:tcPr anchor="ctr"/>
                </a:tc>
                <a:tc>
                  <a:txBody>
                    <a:bodyPr/>
                    <a:lstStyle/>
                    <a:p>
                      <a:pPr algn="ctr"/>
                      <a:r>
                        <a:rPr lang="en-US" sz="1100" dirty="0" smtClean="0">
                          <a:solidFill>
                            <a:schemeClr val="bg2"/>
                          </a:solidFill>
                          <a:latin typeface="Georgia" panose="02040502050405020303" pitchFamily="18" charset="0"/>
                        </a:rPr>
                        <a:t>185</a:t>
                      </a:r>
                      <a:endParaRPr lang="en-US" sz="1100" dirty="0">
                        <a:solidFill>
                          <a:schemeClr val="bg2"/>
                        </a:solidFill>
                        <a:latin typeface="Georgia" panose="02040502050405020303" pitchFamily="18" charset="0"/>
                      </a:endParaRPr>
                    </a:p>
                  </a:txBody>
                  <a:tcPr anchor="ctr"/>
                </a:tc>
                <a:tc>
                  <a:txBody>
                    <a:bodyPr/>
                    <a:lstStyle/>
                    <a:p>
                      <a:pPr algn="ctr"/>
                      <a:r>
                        <a:rPr lang="en-US" sz="1100" dirty="0" smtClean="0">
                          <a:solidFill>
                            <a:schemeClr val="bg2"/>
                          </a:solidFill>
                          <a:latin typeface="Georgia" panose="02040502050405020303" pitchFamily="18" charset="0"/>
                        </a:rPr>
                        <a:t>55.5</a:t>
                      </a:r>
                      <a:endParaRPr lang="en-US" sz="1100" dirty="0">
                        <a:solidFill>
                          <a:schemeClr val="bg2"/>
                        </a:solidFill>
                        <a:latin typeface="Georgia" panose="02040502050405020303" pitchFamily="18" charset="0"/>
                      </a:endParaRPr>
                    </a:p>
                  </a:txBody>
                  <a:tcPr anchor="ctr"/>
                </a:tc>
                <a:tc>
                  <a:txBody>
                    <a:bodyPr/>
                    <a:lstStyle/>
                    <a:p>
                      <a:pPr algn="ctr"/>
                      <a:r>
                        <a:rPr lang="en-US" sz="1100" dirty="0" smtClean="0">
                          <a:solidFill>
                            <a:schemeClr val="bg2"/>
                          </a:solidFill>
                          <a:latin typeface="Georgia" panose="02040502050405020303" pitchFamily="18" charset="0"/>
                        </a:rPr>
                        <a:t>111.0</a:t>
                      </a:r>
                      <a:endParaRPr lang="en-US" sz="1100" dirty="0">
                        <a:solidFill>
                          <a:schemeClr val="bg2"/>
                        </a:solidFill>
                        <a:latin typeface="Georgia" panose="02040502050405020303" pitchFamily="18" charset="0"/>
                      </a:endParaRPr>
                    </a:p>
                  </a:txBody>
                  <a:tcPr anchor="ctr"/>
                </a:tc>
                <a:tc>
                  <a:txBody>
                    <a:bodyPr/>
                    <a:lstStyle/>
                    <a:p>
                      <a:pPr algn="ctr"/>
                      <a:r>
                        <a:rPr lang="en-US" sz="1100" dirty="0" smtClean="0">
                          <a:solidFill>
                            <a:schemeClr val="bg2"/>
                          </a:solidFill>
                          <a:latin typeface="Georgia" panose="02040502050405020303" pitchFamily="18" charset="0"/>
                        </a:rPr>
                        <a:t>375%</a:t>
                      </a:r>
                      <a:endParaRPr lang="en-US" sz="1100" dirty="0">
                        <a:solidFill>
                          <a:schemeClr val="bg2"/>
                        </a:solidFill>
                        <a:latin typeface="Georgia" panose="02040502050405020303" pitchFamily="18" charset="0"/>
                      </a:endParaRPr>
                    </a:p>
                  </a:txBody>
                  <a:tcPr anchor="ctr"/>
                </a:tc>
                <a:tc>
                  <a:txBody>
                    <a:bodyPr/>
                    <a:lstStyle/>
                    <a:p>
                      <a:pPr algn="ctr"/>
                      <a:r>
                        <a:rPr lang="en-US" sz="1100" dirty="0" err="1" smtClean="0">
                          <a:solidFill>
                            <a:schemeClr val="bg2"/>
                          </a:solidFill>
                          <a:latin typeface="Georgia" panose="02040502050405020303" pitchFamily="18" charset="0"/>
                        </a:rPr>
                        <a:t>Reg</a:t>
                      </a:r>
                      <a:endParaRPr lang="en-US" sz="1100" dirty="0">
                        <a:solidFill>
                          <a:schemeClr val="bg2"/>
                        </a:solidFill>
                        <a:latin typeface="Georgia" panose="02040502050405020303" pitchFamily="18" charset="0"/>
                      </a:endParaRPr>
                    </a:p>
                  </a:txBody>
                  <a:tcPr anchor="ctr"/>
                </a:tc>
                <a:tc>
                  <a:txBody>
                    <a:bodyPr/>
                    <a:lstStyle/>
                    <a:p>
                      <a:pPr algn="ctr"/>
                      <a:r>
                        <a:rPr lang="en-US" sz="1100" dirty="0" err="1" smtClean="0">
                          <a:solidFill>
                            <a:schemeClr val="bg2"/>
                          </a:solidFill>
                          <a:latin typeface="Georgia" panose="02040502050405020303" pitchFamily="18" charset="0"/>
                        </a:rPr>
                        <a:t>Reg</a:t>
                      </a:r>
                      <a:endParaRPr lang="en-US" sz="1100" dirty="0">
                        <a:solidFill>
                          <a:schemeClr val="bg2"/>
                        </a:solidFill>
                        <a:latin typeface="Georgia" panose="02040502050405020303" pitchFamily="18" charset="0"/>
                      </a:endParaRPr>
                    </a:p>
                  </a:txBody>
                  <a:tcPr anchor="ctr"/>
                </a:tc>
                <a:extLst>
                  <a:ext uri="{0D108BD9-81ED-4DB2-BD59-A6C34878D82A}">
                    <a16:rowId xmlns:a16="http://schemas.microsoft.com/office/drawing/2014/main" val="10002"/>
                  </a:ext>
                </a:extLst>
              </a:tr>
              <a:tr h="370840">
                <a:tc>
                  <a:txBody>
                    <a:bodyPr/>
                    <a:lstStyle/>
                    <a:p>
                      <a:pPr algn="ctr"/>
                      <a:r>
                        <a:rPr lang="en-US" sz="1100" dirty="0" smtClean="0">
                          <a:solidFill>
                            <a:schemeClr val="bg2"/>
                          </a:solidFill>
                          <a:latin typeface="Georgia" panose="02040502050405020303" pitchFamily="18" charset="0"/>
                        </a:rPr>
                        <a:t>2</a:t>
                      </a:r>
                      <a:r>
                        <a:rPr lang="en-US" sz="1100" baseline="30000" dirty="0" smtClean="0">
                          <a:solidFill>
                            <a:schemeClr val="bg2"/>
                          </a:solidFill>
                          <a:latin typeface="Georgia" panose="02040502050405020303" pitchFamily="18" charset="0"/>
                        </a:rPr>
                        <a:t>nd</a:t>
                      </a:r>
                      <a:endParaRPr lang="en-US" sz="1100" dirty="0">
                        <a:solidFill>
                          <a:schemeClr val="bg2"/>
                        </a:solidFill>
                        <a:latin typeface="Georgia" panose="02040502050405020303" pitchFamily="18" charset="0"/>
                      </a:endParaRPr>
                    </a:p>
                  </a:txBody>
                  <a:tcPr anchor="ctr"/>
                </a:tc>
                <a:tc>
                  <a:txBody>
                    <a:bodyPr/>
                    <a:lstStyle/>
                    <a:p>
                      <a:pPr algn="ctr"/>
                      <a:r>
                        <a:rPr lang="en-US" sz="1100" dirty="0" smtClean="0">
                          <a:solidFill>
                            <a:schemeClr val="bg2"/>
                          </a:solidFill>
                          <a:latin typeface="Georgia" panose="02040502050405020303" pitchFamily="18" charset="0"/>
                        </a:rPr>
                        <a:t>12</a:t>
                      </a:r>
                      <a:endParaRPr lang="en-US" sz="1100" dirty="0">
                        <a:solidFill>
                          <a:schemeClr val="bg2"/>
                        </a:solidFill>
                        <a:latin typeface="Georgia" panose="02040502050405020303" pitchFamily="18" charset="0"/>
                      </a:endParaRPr>
                    </a:p>
                  </a:txBody>
                  <a:tcPr anchor="ctr"/>
                </a:tc>
                <a:tc>
                  <a:txBody>
                    <a:bodyPr/>
                    <a:lstStyle/>
                    <a:p>
                      <a:pPr algn="ctr"/>
                      <a:r>
                        <a:rPr lang="en-US" sz="1100" dirty="0" smtClean="0">
                          <a:solidFill>
                            <a:schemeClr val="bg2"/>
                          </a:solidFill>
                          <a:latin typeface="Georgia" panose="02040502050405020303" pitchFamily="18" charset="0"/>
                        </a:rPr>
                        <a:t>280</a:t>
                      </a:r>
                      <a:endParaRPr lang="en-US" sz="1100" dirty="0">
                        <a:solidFill>
                          <a:schemeClr val="bg2"/>
                        </a:solidFill>
                        <a:latin typeface="Georgia" panose="02040502050405020303" pitchFamily="18" charset="0"/>
                      </a:endParaRPr>
                    </a:p>
                  </a:txBody>
                  <a:tcPr anchor="ctr"/>
                </a:tc>
                <a:tc>
                  <a:txBody>
                    <a:bodyPr/>
                    <a:lstStyle/>
                    <a:p>
                      <a:pPr algn="ctr"/>
                      <a:r>
                        <a:rPr lang="en-US" sz="1100" dirty="0" smtClean="0">
                          <a:solidFill>
                            <a:schemeClr val="bg2"/>
                          </a:solidFill>
                          <a:latin typeface="Georgia" panose="02040502050405020303" pitchFamily="18" charset="0"/>
                        </a:rPr>
                        <a:t>33.6</a:t>
                      </a:r>
                      <a:endParaRPr lang="en-US" sz="1100" dirty="0">
                        <a:solidFill>
                          <a:schemeClr val="bg2"/>
                        </a:solidFill>
                        <a:latin typeface="Georgia" panose="02040502050405020303" pitchFamily="18" charset="0"/>
                      </a:endParaRPr>
                    </a:p>
                  </a:txBody>
                  <a:tcPr anchor="ctr"/>
                </a:tc>
                <a:tc>
                  <a:txBody>
                    <a:bodyPr/>
                    <a:lstStyle/>
                    <a:p>
                      <a:pPr algn="ctr"/>
                      <a:r>
                        <a:rPr lang="en-US" sz="1100" dirty="0" smtClean="0">
                          <a:solidFill>
                            <a:schemeClr val="bg2"/>
                          </a:solidFill>
                          <a:latin typeface="Georgia" panose="02040502050405020303" pitchFamily="18" charset="0"/>
                        </a:rPr>
                        <a:t>67.2</a:t>
                      </a:r>
                      <a:endParaRPr lang="en-US" sz="1100" dirty="0">
                        <a:solidFill>
                          <a:schemeClr val="bg2"/>
                        </a:solidFill>
                        <a:latin typeface="Georgia" panose="02040502050405020303" pitchFamily="18" charset="0"/>
                      </a:endParaRPr>
                    </a:p>
                  </a:txBody>
                  <a:tcPr anchor="ctr"/>
                </a:tc>
                <a:tc>
                  <a:txBody>
                    <a:bodyPr/>
                    <a:lstStyle/>
                    <a:p>
                      <a:pPr algn="ctr"/>
                      <a:r>
                        <a:rPr lang="en-US" sz="1100" dirty="0" smtClean="0">
                          <a:solidFill>
                            <a:schemeClr val="bg2"/>
                          </a:solidFill>
                          <a:latin typeface="Georgia" panose="02040502050405020303" pitchFamily="18" charset="0"/>
                        </a:rPr>
                        <a:t>61%</a:t>
                      </a:r>
                      <a:endParaRPr lang="en-US" sz="1100" dirty="0">
                        <a:solidFill>
                          <a:schemeClr val="bg2"/>
                        </a:solidFill>
                        <a:latin typeface="Georgia" panose="02040502050405020303" pitchFamily="18" charset="0"/>
                      </a:endParaRPr>
                    </a:p>
                  </a:txBody>
                  <a:tcPr anchor="ctr"/>
                </a:tc>
                <a:tc>
                  <a:txBody>
                    <a:bodyPr/>
                    <a:lstStyle/>
                    <a:p>
                      <a:pPr algn="ctr"/>
                      <a:r>
                        <a:rPr lang="en-US" sz="1100" dirty="0" err="1" smtClean="0">
                          <a:solidFill>
                            <a:schemeClr val="bg2"/>
                          </a:solidFill>
                          <a:latin typeface="Georgia" panose="02040502050405020303" pitchFamily="18" charset="0"/>
                        </a:rPr>
                        <a:t>Irreg</a:t>
                      </a:r>
                      <a:endParaRPr lang="en-US" sz="1100" dirty="0">
                        <a:solidFill>
                          <a:schemeClr val="bg2"/>
                        </a:solidFill>
                        <a:latin typeface="Georgia" panose="02040502050405020303" pitchFamily="18" charset="0"/>
                      </a:endParaRPr>
                    </a:p>
                  </a:txBody>
                  <a:tcPr anchor="ctr"/>
                </a:tc>
                <a:tc>
                  <a:txBody>
                    <a:bodyPr/>
                    <a:lstStyle/>
                    <a:p>
                      <a:pPr algn="ctr"/>
                      <a:r>
                        <a:rPr lang="en-US" sz="1100" dirty="0" smtClean="0">
                          <a:solidFill>
                            <a:schemeClr val="bg2"/>
                          </a:solidFill>
                          <a:latin typeface="Georgia" panose="02040502050405020303" pitchFamily="18" charset="0"/>
                        </a:rPr>
                        <a:t>Ex-</a:t>
                      </a:r>
                      <a:r>
                        <a:rPr lang="en-US" sz="1100" dirty="0" err="1" smtClean="0">
                          <a:solidFill>
                            <a:schemeClr val="bg2"/>
                          </a:solidFill>
                          <a:latin typeface="Georgia" panose="02040502050405020303" pitchFamily="18" charset="0"/>
                        </a:rPr>
                        <a:t>Irr</a:t>
                      </a:r>
                      <a:endParaRPr lang="en-US" sz="1100" dirty="0">
                        <a:solidFill>
                          <a:schemeClr val="bg2"/>
                        </a:solidFill>
                        <a:latin typeface="Georgia" panose="02040502050405020303" pitchFamily="18" charset="0"/>
                      </a:endParaRPr>
                    </a:p>
                  </a:txBody>
                  <a:tcPr anchor="ctr"/>
                </a:tc>
                <a:extLst>
                  <a:ext uri="{0D108BD9-81ED-4DB2-BD59-A6C34878D82A}">
                    <a16:rowId xmlns:a16="http://schemas.microsoft.com/office/drawing/2014/main" val="10003"/>
                  </a:ext>
                </a:extLst>
              </a:tr>
            </a:tbl>
          </a:graphicData>
        </a:graphic>
      </p:graphicFrame>
      <p:sp>
        <p:nvSpPr>
          <p:cNvPr id="12" name="TextBox 11"/>
          <p:cNvSpPr txBox="1"/>
          <p:nvPr/>
        </p:nvSpPr>
        <p:spPr bwMode="auto">
          <a:xfrm>
            <a:off x="458788" y="2311400"/>
            <a:ext cx="3976687"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rtlCol="0">
            <a:spAutoFit/>
          </a:bodyPr>
          <a:lstStyle/>
          <a:p>
            <a:r>
              <a:rPr kumimoji="1" lang="en-US" sz="2000" b="1" dirty="0" smtClean="0">
                <a:solidFill>
                  <a:schemeClr val="bg2"/>
                </a:solidFill>
                <a:latin typeface="Arial" panose="020B0604020202020204" pitchFamily="34" charset="0"/>
                <a:cs typeface="Arial" panose="020B0604020202020204" pitchFamily="34" charset="0"/>
              </a:rPr>
              <a:t>Extreme Weak Story on Level 2:</a:t>
            </a:r>
            <a:r>
              <a:rPr kumimoji="1" lang="en-US" sz="2000" dirty="0" smtClean="0">
                <a:solidFill>
                  <a:schemeClr val="bg2"/>
                </a:solidFill>
                <a:latin typeface="Arial" panose="020B0604020202020204" pitchFamily="34" charset="0"/>
                <a:cs typeface="Arial" panose="020B0604020202020204" pitchFamily="34" charset="0"/>
              </a:rPr>
              <a:t/>
            </a:r>
            <a:br>
              <a:rPr kumimoji="1" lang="en-US" sz="2000" dirty="0" smtClean="0">
                <a:solidFill>
                  <a:schemeClr val="bg2"/>
                </a:solidFill>
                <a:latin typeface="Arial" panose="020B0604020202020204" pitchFamily="34" charset="0"/>
                <a:cs typeface="Arial" panose="020B0604020202020204" pitchFamily="34" charset="0"/>
              </a:rPr>
            </a:br>
            <a:endParaRPr kumimoji="1" lang="en-US" sz="2000" dirty="0" smtClean="0">
              <a:solidFill>
                <a:schemeClr val="bg2"/>
              </a:solidFill>
              <a:latin typeface="Arial" panose="020B0604020202020204" pitchFamily="34" charset="0"/>
              <a:cs typeface="Arial" panose="020B0604020202020204" pitchFamily="34" charset="0"/>
            </a:endParaRPr>
          </a:p>
          <a:p>
            <a:pPr marL="342900" indent="-182880">
              <a:buFont typeface="Arial" panose="020B0604020202020204" pitchFamily="34" charset="0"/>
              <a:buChar char="•"/>
            </a:pPr>
            <a:r>
              <a:rPr kumimoji="1" lang="en-US" dirty="0" smtClean="0">
                <a:solidFill>
                  <a:schemeClr val="bg2"/>
                </a:solidFill>
                <a:latin typeface="Arial" panose="020B0604020202020204" pitchFamily="34" charset="0"/>
                <a:cs typeface="Arial" panose="020B0604020202020204" pitchFamily="34" charset="0"/>
              </a:rPr>
              <a:t>2</a:t>
            </a:r>
            <a:r>
              <a:rPr kumimoji="1" lang="en-US" baseline="30000" dirty="0" smtClean="0">
                <a:solidFill>
                  <a:schemeClr val="bg2"/>
                </a:solidFill>
                <a:latin typeface="Arial" panose="020B0604020202020204" pitchFamily="34" charset="0"/>
                <a:cs typeface="Arial" panose="020B0604020202020204" pitchFamily="34" charset="0"/>
              </a:rPr>
              <a:t>nd</a:t>
            </a:r>
            <a:r>
              <a:rPr kumimoji="1" lang="en-US" dirty="0" smtClean="0">
                <a:solidFill>
                  <a:schemeClr val="bg2"/>
                </a:solidFill>
                <a:latin typeface="Arial" panose="020B0604020202020204" pitchFamily="34" charset="0"/>
                <a:cs typeface="Arial" panose="020B0604020202020204" pitchFamily="34" charset="0"/>
              </a:rPr>
              <a:t> Story Shear Capacity is 61% of 3</a:t>
            </a:r>
            <a:r>
              <a:rPr kumimoji="1" lang="en-US" baseline="30000" dirty="0" smtClean="0">
                <a:solidFill>
                  <a:schemeClr val="bg2"/>
                </a:solidFill>
                <a:latin typeface="Arial" panose="020B0604020202020204" pitchFamily="34" charset="0"/>
                <a:cs typeface="Arial" panose="020B0604020202020204" pitchFamily="34" charset="0"/>
              </a:rPr>
              <a:t>rd</a:t>
            </a:r>
            <a:r>
              <a:rPr kumimoji="1" lang="en-US" dirty="0" smtClean="0">
                <a:solidFill>
                  <a:schemeClr val="bg2"/>
                </a:solidFill>
                <a:latin typeface="Arial" panose="020B0604020202020204" pitchFamily="34" charset="0"/>
                <a:cs typeface="Arial" panose="020B0604020202020204" pitchFamily="34" charset="0"/>
              </a:rPr>
              <a:t> Story Shear Capacity</a:t>
            </a:r>
            <a:endParaRPr kumimoji="1" lang="en-US" dirty="0">
              <a:solidFill>
                <a:schemeClr val="bg2"/>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588850861"/>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4">
            <a:extLst>
              <a:ext uri="{28A0092B-C50C-407E-A947-70E740481C1C}">
                <a14:useLocalDpi xmlns:a14="http://schemas.microsoft.com/office/drawing/2010/main" val="0"/>
              </a:ext>
            </a:extLst>
          </a:blip>
          <a:srcRect l="3021" r="21978"/>
          <a:stretch/>
        </p:blipFill>
        <p:spPr>
          <a:xfrm>
            <a:off x="0" y="0"/>
            <a:ext cx="9144000" cy="6858000"/>
          </a:xfrm>
          <a:prstGeom prst="rect">
            <a:avLst/>
          </a:prstGeom>
        </p:spPr>
      </p:pic>
      <p:sp>
        <p:nvSpPr>
          <p:cNvPr id="3" name="Content Placeholder 2"/>
          <p:cNvSpPr txBox="1">
            <a:spLocks/>
          </p:cNvSpPr>
          <p:nvPr/>
        </p:nvSpPr>
        <p:spPr>
          <a:xfrm>
            <a:off x="458788" y="434658"/>
            <a:ext cx="6324600" cy="2133600"/>
          </a:xfrm>
          <a:prstGeom prst="rect">
            <a:avLst/>
          </a:prstGeom>
          <a:gradFill>
            <a:gsLst>
              <a:gs pos="0">
                <a:schemeClr val="accent6">
                  <a:alpha val="85000"/>
                </a:schemeClr>
              </a:gs>
              <a:gs pos="50000">
                <a:schemeClr val="accent6">
                  <a:alpha val="74000"/>
                </a:schemeClr>
              </a:gs>
              <a:gs pos="100000">
                <a:schemeClr val="accent6">
                  <a:alpha val="65000"/>
                </a:schemeClr>
              </a:gs>
            </a:gsLst>
            <a:lin ang="5400000" scaled="0"/>
          </a:gradFill>
          <a:ln w="31750">
            <a:solidFill>
              <a:schemeClr val="accent6">
                <a:lumMod val="20000"/>
                <a:lumOff val="80000"/>
              </a:schemeClr>
            </a:solidFill>
          </a:ln>
          <a:effectLst>
            <a:outerShdw blurRad="50800" dist="38100" dir="2700000" algn="tl" rotWithShape="0">
              <a:prstClr val="black">
                <a:alpha val="40000"/>
              </a:prstClr>
            </a:outerShdw>
          </a:effectLst>
        </p:spPr>
        <p:txBody>
          <a:bodyPr vert="horz" lIns="182880" tIns="182880" rIns="182880" bIns="182880" rtlCol="0">
            <a:normAutofit/>
          </a:bodyPr>
          <a:lstStyle>
            <a:lvl1pPr marL="0" indent="0" algn="l" defTabSz="914400" rtl="0" eaLnBrk="1" latinLnBrk="0" hangingPunct="1">
              <a:spcBef>
                <a:spcPct val="20000"/>
              </a:spcBef>
              <a:buFont typeface="Arial" panose="020B0604020202020204" pitchFamily="34" charset="0"/>
              <a:buNone/>
              <a:defRPr sz="2200" b="1" kern="1200">
                <a:solidFill>
                  <a:schemeClr val="bg2"/>
                </a:solidFill>
                <a:latin typeface="+mn-lt"/>
                <a:ea typeface="+mn-ea"/>
                <a:cs typeface="+mn-cs"/>
              </a:defRPr>
            </a:lvl1pPr>
            <a:lvl2pPr marL="182880" indent="-182880" algn="l" defTabSz="914400" rtl="0" eaLnBrk="1" latinLnBrk="0" hangingPunct="1">
              <a:spcBef>
                <a:spcPct val="20000"/>
              </a:spcBef>
              <a:buFont typeface="Arial" panose="020B0604020202020204" pitchFamily="34" charset="0"/>
              <a:buChar char="•"/>
              <a:defRPr sz="2200" kern="1200">
                <a:solidFill>
                  <a:schemeClr val="bg2"/>
                </a:solidFill>
                <a:latin typeface="+mn-lt"/>
                <a:ea typeface="+mn-ea"/>
                <a:cs typeface="+mn-cs"/>
              </a:defRPr>
            </a:lvl2pPr>
            <a:lvl3pPr marL="594360" indent="-228600" algn="l" defTabSz="914400" rtl="0" eaLnBrk="1" latinLnBrk="0" hangingPunct="1">
              <a:spcBef>
                <a:spcPct val="20000"/>
              </a:spcBef>
              <a:buFont typeface="Arial" panose="020B0604020202020204" pitchFamily="34" charset="0"/>
              <a:buChar char="‒"/>
              <a:defRPr sz="2000" kern="1200">
                <a:solidFill>
                  <a:schemeClr val="bg2"/>
                </a:solidFill>
                <a:latin typeface="+mn-lt"/>
                <a:ea typeface="+mn-ea"/>
                <a:cs typeface="+mn-cs"/>
              </a:defRPr>
            </a:lvl3pPr>
            <a:lvl4pPr marL="914400" indent="-18288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4pPr>
            <a:lvl5pPr marL="1234440" indent="-182880" algn="l" defTabSz="914400" rtl="0" eaLnBrk="1" latinLnBrk="0" hangingPunct="1">
              <a:spcBef>
                <a:spcPct val="20000"/>
              </a:spcBef>
              <a:buFont typeface="Arial" panose="020B0604020202020204" pitchFamily="34" charset="0"/>
              <a:buChar char="»"/>
              <a:defRPr sz="1600" kern="1200">
                <a:solidFill>
                  <a:schemeClr val="bg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dirty="0" smtClean="0">
                <a:solidFill>
                  <a:srgbClr val="FFFF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Now that you’ve complete this lesson,</a:t>
            </a:r>
            <a:br>
              <a:rPr lang="en-US" dirty="0" smtClean="0">
                <a:solidFill>
                  <a:srgbClr val="FFFF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br>
            <a:r>
              <a:rPr lang="en-US" dirty="0" smtClean="0">
                <a:solidFill>
                  <a:srgbClr val="FFFF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you should be able to:</a:t>
            </a:r>
          </a:p>
          <a:p>
            <a:endParaRPr lang="en-US" dirty="0" smtClean="0">
              <a:solidFill>
                <a:srgbClr val="FFFF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r>
              <a:rPr lang="en-US" sz="1900" b="0" dirty="0">
                <a:solidFill>
                  <a:srgbClr val="FFFFFF"/>
                </a:solidFill>
                <a:effectLst>
                  <a:outerShdw blurRad="38100" dist="38100" dir="2700000" algn="tl">
                    <a:srgbClr val="000000">
                      <a:alpha val="43137"/>
                    </a:srgbClr>
                  </a:outerShdw>
                </a:effectLst>
                <a:latin typeface="Georgia" panose="02040502050405020303" pitchFamily="18" charset="0"/>
                <a:cs typeface="GENISO" panose="02000400000000000000" pitchFamily="2" charset="0"/>
              </a:rPr>
              <a:t>Evaluate and explain structural </a:t>
            </a:r>
            <a:r>
              <a:rPr lang="en-US" sz="1900" b="0" dirty="0" smtClean="0">
                <a:solidFill>
                  <a:srgbClr val="FFFFFF"/>
                </a:solidFill>
                <a:effectLst>
                  <a:outerShdw blurRad="38100" dist="38100" dir="2700000" algn="tl">
                    <a:srgbClr val="000000">
                      <a:alpha val="43137"/>
                    </a:srgbClr>
                  </a:outerShdw>
                </a:effectLst>
                <a:latin typeface="Georgia" panose="02040502050405020303" pitchFamily="18" charset="0"/>
                <a:cs typeface="GENISO" panose="02000400000000000000" pitchFamily="2" charset="0"/>
              </a:rPr>
              <a:t>irregularities as they relate to seismic design for wood framed construction</a:t>
            </a:r>
            <a:endParaRPr lang="en-US" sz="1900" b="0" dirty="0">
              <a:solidFill>
                <a:srgbClr val="FFFFFF"/>
              </a:solidFill>
              <a:effectLst>
                <a:outerShdw blurRad="38100" dist="38100" dir="2700000" algn="tl">
                  <a:srgbClr val="000000">
                    <a:alpha val="43137"/>
                  </a:srgbClr>
                </a:outerShdw>
              </a:effectLst>
              <a:latin typeface="Georgia" panose="02040502050405020303" pitchFamily="18" charset="0"/>
              <a:cs typeface="GENISO" panose="02000400000000000000" pitchFamily="2" charset="0"/>
            </a:endParaRPr>
          </a:p>
        </p:txBody>
      </p:sp>
    </p:spTree>
    <p:custDataLst>
      <p:tags r:id="rId1"/>
    </p:custDataLst>
    <p:extLst>
      <p:ext uri="{BB962C8B-B14F-4D97-AF65-F5344CB8AC3E}">
        <p14:creationId xmlns:p14="http://schemas.microsoft.com/office/powerpoint/2010/main" val="19107560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Part Two Contents</a:t>
            </a:r>
            <a:endParaRPr lang="en-US" dirty="0"/>
          </a:p>
        </p:txBody>
      </p:sp>
      <p:grpSp>
        <p:nvGrpSpPr>
          <p:cNvPr id="10" name="Group 9"/>
          <p:cNvGrpSpPr/>
          <p:nvPr/>
        </p:nvGrpSpPr>
        <p:grpSpPr>
          <a:xfrm>
            <a:off x="458788" y="1550425"/>
            <a:ext cx="2560320" cy="4389120"/>
            <a:chOff x="782051" y="2141622"/>
            <a:chExt cx="2743200" cy="3657600"/>
          </a:xfrm>
        </p:grpSpPr>
        <p:sp>
          <p:nvSpPr>
            <p:cNvPr id="11" name="Rectangle 10"/>
            <p:cNvSpPr/>
            <p:nvPr/>
          </p:nvSpPr>
          <p:spPr>
            <a:xfrm>
              <a:off x="782051" y="2141622"/>
              <a:ext cx="2743200" cy="3657600"/>
            </a:xfrm>
            <a:prstGeom prst="rect">
              <a:avLst/>
            </a:prstGeom>
            <a:solidFill>
              <a:sysClr val="window" lastClr="FFFFFF"/>
            </a:solidFill>
            <a:ln w="12700" cap="flat" cmpd="sng" algn="ctr">
              <a:noFill/>
              <a:prstDash val="solid"/>
              <a:miter lim="800000"/>
            </a:ln>
            <a:effectLst>
              <a:outerShdw blurRad="127000" sx="102000" sy="102000" algn="c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white"/>
                </a:solidFill>
                <a:effectLst/>
                <a:uLnTx/>
                <a:uFillTx/>
                <a:latin typeface="Calibri" panose="020F0502020204030204"/>
                <a:ea typeface="+mn-ea"/>
                <a:cs typeface="+mn-cs"/>
              </a:endParaRPr>
            </a:p>
          </p:txBody>
        </p:sp>
        <p:sp>
          <p:nvSpPr>
            <p:cNvPr id="12" name="Rectangle 11"/>
            <p:cNvSpPr/>
            <p:nvPr/>
          </p:nvSpPr>
          <p:spPr>
            <a:xfrm>
              <a:off x="866275" y="2225846"/>
              <a:ext cx="2560320" cy="731520"/>
            </a:xfrm>
            <a:prstGeom prst="rect">
              <a:avLst/>
            </a:prstGeom>
            <a:solidFill>
              <a:schemeClr val="accent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smtClean="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LESSON 1</a:t>
              </a:r>
            </a:p>
          </p:txBody>
        </p:sp>
        <p:sp>
          <p:nvSpPr>
            <p:cNvPr id="13" name="TextBox 12"/>
            <p:cNvSpPr txBox="1"/>
            <p:nvPr/>
          </p:nvSpPr>
          <p:spPr>
            <a:xfrm>
              <a:off x="888423" y="3067877"/>
              <a:ext cx="2538171" cy="58990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smtClean="0">
                  <a:ln>
                    <a:noFill/>
                  </a:ln>
                  <a:solidFill>
                    <a:srgbClr val="595959"/>
                  </a:solidFill>
                  <a:effectLst/>
                  <a:uLnTx/>
                  <a:uFillTx/>
                  <a:latin typeface="Arial" panose="020B0604020202020204" pitchFamily="34" charset="0"/>
                  <a:cs typeface="Arial" panose="020B0604020202020204" pitchFamily="34" charset="0"/>
                </a:rPr>
                <a:t>Design Base</a:t>
              </a:r>
              <a:r>
                <a:rPr kumimoji="0" lang="en-US" sz="2000" b="1" i="0" u="none" strike="noStrike" kern="0" cap="none" spc="0" normalizeH="0" noProof="0" dirty="0" smtClean="0">
                  <a:ln>
                    <a:noFill/>
                  </a:ln>
                  <a:solidFill>
                    <a:srgbClr val="595959"/>
                  </a:solidFill>
                  <a:effectLst/>
                  <a:uLnTx/>
                  <a:uFillTx/>
                  <a:latin typeface="Arial" panose="020B0604020202020204" pitchFamily="34" charset="0"/>
                  <a:cs typeface="Arial" panose="020B0604020202020204" pitchFamily="34" charset="0"/>
                </a:rPr>
                <a:t> Shear</a:t>
              </a:r>
              <a:endParaRPr kumimoji="0" lang="en-US" sz="2000" b="1" i="0" u="none" strike="noStrike" kern="0" cap="none" spc="0" normalizeH="0" baseline="0" noProof="0" dirty="0" smtClean="0">
                <a:ln>
                  <a:noFill/>
                </a:ln>
                <a:solidFill>
                  <a:srgbClr val="595959"/>
                </a:solidFill>
                <a:effectLst/>
                <a:uLnTx/>
                <a:uFillTx/>
                <a:latin typeface="Arial" panose="020B0604020202020204" pitchFamily="34" charset="0"/>
                <a:cs typeface="Arial" panose="020B0604020202020204" pitchFamily="34" charset="0"/>
              </a:endParaRPr>
            </a:p>
          </p:txBody>
        </p:sp>
        <p:sp>
          <p:nvSpPr>
            <p:cNvPr id="14" name="TextBox 13"/>
            <p:cNvSpPr txBox="1"/>
            <p:nvPr/>
          </p:nvSpPr>
          <p:spPr>
            <a:xfrm>
              <a:off x="866275" y="4019750"/>
              <a:ext cx="2560320" cy="1208451"/>
            </a:xfrm>
            <a:prstGeom prst="rect">
              <a:avLst/>
            </a:prstGeom>
            <a:noFill/>
          </p:spPr>
          <p:txBody>
            <a:bodyPr wrap="square" lIns="45720" tIns="0" rIns="45720" bIns="0" rtlCol="0">
              <a:spAutoFit/>
            </a:bodyPr>
            <a:lstStyle/>
            <a:p>
              <a:pPr lvl="0" algn="ctr">
                <a:lnSpc>
                  <a:spcPct val="120000"/>
                </a:lnSpc>
              </a:pPr>
              <a:r>
                <a:rPr lang="en-US" sz="1600" dirty="0">
                  <a:solidFill>
                    <a:schemeClr val="bg2"/>
                  </a:solidFill>
                  <a:latin typeface="Arial" panose="020B0604020202020204" pitchFamily="34" charset="0"/>
                  <a:cs typeface="Arial" panose="020B0604020202020204" pitchFamily="34" charset="0"/>
                </a:rPr>
                <a:t>Evaluate and explain structural design base shear for use in the equivalent lateral force procedure</a:t>
              </a:r>
            </a:p>
          </p:txBody>
        </p:sp>
      </p:grpSp>
      <p:grpSp>
        <p:nvGrpSpPr>
          <p:cNvPr id="25" name="Group 24"/>
          <p:cNvGrpSpPr/>
          <p:nvPr/>
        </p:nvGrpSpPr>
        <p:grpSpPr>
          <a:xfrm>
            <a:off x="3292635" y="1550425"/>
            <a:ext cx="2560320" cy="4389120"/>
            <a:chOff x="782051" y="2141622"/>
            <a:chExt cx="2743200" cy="3657600"/>
          </a:xfrm>
        </p:grpSpPr>
        <p:sp>
          <p:nvSpPr>
            <p:cNvPr id="26" name="Rectangle 25"/>
            <p:cNvSpPr/>
            <p:nvPr/>
          </p:nvSpPr>
          <p:spPr>
            <a:xfrm>
              <a:off x="782051" y="2141622"/>
              <a:ext cx="2743200" cy="3657600"/>
            </a:xfrm>
            <a:prstGeom prst="rect">
              <a:avLst/>
            </a:prstGeom>
            <a:solidFill>
              <a:sysClr val="window" lastClr="FFFFFF"/>
            </a:solidFill>
            <a:ln w="12700" cap="flat" cmpd="sng" algn="ctr">
              <a:noFill/>
              <a:prstDash val="solid"/>
              <a:miter lim="800000"/>
            </a:ln>
            <a:effectLst>
              <a:outerShdw blurRad="127000" sx="102000" sy="102000" algn="c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white"/>
                </a:solidFill>
                <a:effectLst/>
                <a:uLnTx/>
                <a:uFillTx/>
                <a:latin typeface="Calibri" panose="020F0502020204030204"/>
                <a:ea typeface="+mn-ea"/>
                <a:cs typeface="+mn-cs"/>
              </a:endParaRPr>
            </a:p>
          </p:txBody>
        </p:sp>
        <p:sp>
          <p:nvSpPr>
            <p:cNvPr id="27" name="Rectangle 26"/>
            <p:cNvSpPr/>
            <p:nvPr/>
          </p:nvSpPr>
          <p:spPr>
            <a:xfrm>
              <a:off x="866275" y="2225846"/>
              <a:ext cx="2560320" cy="731520"/>
            </a:xfrm>
            <a:prstGeom prst="rect">
              <a:avLst/>
            </a:prstGeom>
            <a:solidFill>
              <a:schemeClr val="accent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smtClean="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LESSON 2</a:t>
              </a:r>
            </a:p>
          </p:txBody>
        </p:sp>
        <p:sp>
          <p:nvSpPr>
            <p:cNvPr id="28" name="TextBox 27"/>
            <p:cNvSpPr txBox="1"/>
            <p:nvPr/>
          </p:nvSpPr>
          <p:spPr>
            <a:xfrm>
              <a:off x="888423" y="3067877"/>
              <a:ext cx="2538171" cy="58990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smtClean="0">
                  <a:ln>
                    <a:noFill/>
                  </a:ln>
                  <a:solidFill>
                    <a:srgbClr val="595959"/>
                  </a:solidFill>
                  <a:effectLst/>
                  <a:uLnTx/>
                  <a:uFillTx/>
                  <a:latin typeface="Arial" panose="020B0604020202020204" pitchFamily="34" charset="0"/>
                  <a:cs typeface="Arial" panose="020B0604020202020204" pitchFamily="34" charset="0"/>
                </a:rPr>
                <a:t>Distribution of Seismic Forces</a:t>
              </a:r>
            </a:p>
          </p:txBody>
        </p:sp>
        <p:sp>
          <p:nvSpPr>
            <p:cNvPr id="29" name="TextBox 28"/>
            <p:cNvSpPr txBox="1"/>
            <p:nvPr/>
          </p:nvSpPr>
          <p:spPr>
            <a:xfrm>
              <a:off x="866275" y="4019750"/>
              <a:ext cx="2560320" cy="962229"/>
            </a:xfrm>
            <a:prstGeom prst="rect">
              <a:avLst/>
            </a:prstGeom>
            <a:noFill/>
          </p:spPr>
          <p:txBody>
            <a:bodyPr wrap="square" lIns="45720" tIns="0" rIns="45720" bIns="0" rtlCol="0">
              <a:spAutoFit/>
            </a:bodyPr>
            <a:lstStyle/>
            <a:p>
              <a:pPr lvl="0" algn="ctr">
                <a:lnSpc>
                  <a:spcPct val="120000"/>
                </a:lnSpc>
              </a:pPr>
              <a:r>
                <a:rPr lang="en-US" sz="1600" dirty="0">
                  <a:solidFill>
                    <a:schemeClr val="bg2"/>
                  </a:solidFill>
                  <a:latin typeface="Arial" panose="020B0604020202020204" pitchFamily="34" charset="0"/>
                  <a:cs typeface="Arial" panose="020B0604020202020204" pitchFamily="34" charset="0"/>
                </a:rPr>
                <a:t>Explain the distribution of seismic forces for use in the equivalent lateral force procedure</a:t>
              </a:r>
            </a:p>
          </p:txBody>
        </p:sp>
      </p:grpSp>
      <p:grpSp>
        <p:nvGrpSpPr>
          <p:cNvPr id="30" name="Group 29"/>
          <p:cNvGrpSpPr/>
          <p:nvPr/>
        </p:nvGrpSpPr>
        <p:grpSpPr>
          <a:xfrm>
            <a:off x="6126482" y="1550425"/>
            <a:ext cx="2560320" cy="4389120"/>
            <a:chOff x="782051" y="2141622"/>
            <a:chExt cx="2743200" cy="3657600"/>
          </a:xfrm>
        </p:grpSpPr>
        <p:sp>
          <p:nvSpPr>
            <p:cNvPr id="31" name="Rectangle 30"/>
            <p:cNvSpPr/>
            <p:nvPr/>
          </p:nvSpPr>
          <p:spPr>
            <a:xfrm>
              <a:off x="782051" y="2141622"/>
              <a:ext cx="2743200" cy="3657600"/>
            </a:xfrm>
            <a:prstGeom prst="rect">
              <a:avLst/>
            </a:prstGeom>
            <a:solidFill>
              <a:sysClr val="window" lastClr="FFFFFF"/>
            </a:solidFill>
            <a:ln w="12700" cap="flat" cmpd="sng" algn="ctr">
              <a:noFill/>
              <a:prstDash val="solid"/>
              <a:miter lim="800000"/>
            </a:ln>
            <a:effectLst>
              <a:outerShdw blurRad="127000" sx="102000" sy="102000" algn="c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white"/>
                </a:solidFill>
                <a:effectLst/>
                <a:uLnTx/>
                <a:uFillTx/>
                <a:latin typeface="Calibri" panose="020F0502020204030204"/>
                <a:ea typeface="+mn-ea"/>
                <a:cs typeface="+mn-cs"/>
              </a:endParaRPr>
            </a:p>
          </p:txBody>
        </p:sp>
        <p:sp>
          <p:nvSpPr>
            <p:cNvPr id="32" name="Rectangle 31"/>
            <p:cNvSpPr/>
            <p:nvPr/>
          </p:nvSpPr>
          <p:spPr>
            <a:xfrm>
              <a:off x="866275" y="2225846"/>
              <a:ext cx="2560320" cy="731520"/>
            </a:xfrm>
            <a:prstGeom prst="rect">
              <a:avLst/>
            </a:prstGeom>
            <a:solidFill>
              <a:schemeClr val="accent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smtClean="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LESSON 3</a:t>
              </a:r>
            </a:p>
          </p:txBody>
        </p:sp>
        <p:sp>
          <p:nvSpPr>
            <p:cNvPr id="33" name="TextBox 32"/>
            <p:cNvSpPr txBox="1"/>
            <p:nvPr/>
          </p:nvSpPr>
          <p:spPr>
            <a:xfrm>
              <a:off x="888423" y="3067877"/>
              <a:ext cx="2538171" cy="58990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smtClean="0">
                  <a:ln>
                    <a:noFill/>
                  </a:ln>
                  <a:solidFill>
                    <a:srgbClr val="595959"/>
                  </a:solidFill>
                  <a:effectLst/>
                  <a:uLnTx/>
                  <a:uFillTx/>
                  <a:latin typeface="Arial" panose="020B0604020202020204" pitchFamily="34" charset="0"/>
                  <a:cs typeface="Arial" panose="020B0604020202020204" pitchFamily="34" charset="0"/>
                </a:rPr>
                <a:t>Diaphragm Design</a:t>
              </a:r>
            </a:p>
          </p:txBody>
        </p:sp>
        <p:sp>
          <p:nvSpPr>
            <p:cNvPr id="34" name="TextBox 33"/>
            <p:cNvSpPr txBox="1"/>
            <p:nvPr/>
          </p:nvSpPr>
          <p:spPr>
            <a:xfrm>
              <a:off x="866275" y="4019750"/>
              <a:ext cx="2560320" cy="1208451"/>
            </a:xfrm>
            <a:prstGeom prst="rect">
              <a:avLst/>
            </a:prstGeom>
            <a:noFill/>
          </p:spPr>
          <p:txBody>
            <a:bodyPr wrap="square" lIns="45720" tIns="0" rIns="45720" bIns="0" rtlCol="0">
              <a:spAutoFit/>
            </a:bodyPr>
            <a:lstStyle/>
            <a:p>
              <a:pPr lvl="0" algn="ctr">
                <a:lnSpc>
                  <a:spcPct val="120000"/>
                </a:lnSpc>
              </a:pPr>
              <a:r>
                <a:rPr lang="en-US" sz="1600" dirty="0">
                  <a:solidFill>
                    <a:schemeClr val="bg2"/>
                  </a:solidFill>
                  <a:latin typeface="Arial" panose="020B0604020202020204" pitchFamily="34" charset="0"/>
                  <a:cs typeface="Arial" panose="020B0604020202020204" pitchFamily="34" charset="0"/>
                </a:rPr>
                <a:t>Summarize how to design diaphragms with wood framed construction to resist seismic forces</a:t>
              </a:r>
            </a:p>
          </p:txBody>
        </p:sp>
      </p:grpSp>
    </p:spTree>
    <p:custDataLst>
      <p:tags r:id="rId1"/>
    </p:custDataLst>
    <p:extLst>
      <p:ext uri="{BB962C8B-B14F-4D97-AF65-F5344CB8AC3E}">
        <p14:creationId xmlns:p14="http://schemas.microsoft.com/office/powerpoint/2010/main" val="1666226255"/>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3035300" y="1531088"/>
            <a:ext cx="5410200" cy="1999512"/>
          </a:xfrm>
        </p:spPr>
        <p:txBody>
          <a:bodyPr/>
          <a:lstStyle/>
          <a:p>
            <a:pPr>
              <a:lnSpc>
                <a:spcPct val="120000"/>
              </a:lnSpc>
              <a:spcBef>
                <a:spcPts val="600"/>
              </a:spcBef>
            </a:pPr>
            <a:r>
              <a:rPr lang="en-US" sz="1600" b="1" dirty="0" smtClean="0">
                <a:solidFill>
                  <a:schemeClr val="bg2"/>
                </a:solidFill>
                <a:latin typeface="Arial" panose="020B0604020202020204" pitchFamily="34" charset="0"/>
              </a:rPr>
              <a:t>Part 2 Lesson 1:</a:t>
            </a:r>
          </a:p>
          <a:p>
            <a:pPr>
              <a:lnSpc>
                <a:spcPct val="120000"/>
              </a:lnSpc>
              <a:spcBef>
                <a:spcPts val="600"/>
              </a:spcBef>
            </a:pPr>
            <a:r>
              <a:rPr lang="en-US" sz="2200" dirty="0" smtClean="0">
                <a:solidFill>
                  <a:schemeClr val="tx2"/>
                </a:solidFill>
              </a:rPr>
              <a:t>Design Base Shear</a:t>
            </a:r>
            <a:endParaRPr lang="en-US" sz="2200" dirty="0">
              <a:solidFill>
                <a:schemeClr val="tx2"/>
              </a:solidFill>
            </a:endParaRPr>
          </a:p>
        </p:txBody>
      </p:sp>
      <p:sp>
        <p:nvSpPr>
          <p:cNvPr id="3" name="Content Placeholder 2"/>
          <p:cNvSpPr txBox="1">
            <a:spLocks/>
          </p:cNvSpPr>
          <p:nvPr/>
        </p:nvSpPr>
        <p:spPr>
          <a:xfrm>
            <a:off x="3644900" y="3851593"/>
            <a:ext cx="4775200" cy="2117407"/>
          </a:xfrm>
          <a:prstGeom prst="rect">
            <a:avLst/>
          </a:prstGeom>
          <a:gradFill>
            <a:gsLst>
              <a:gs pos="0">
                <a:schemeClr val="accent6">
                  <a:alpha val="20000"/>
                </a:schemeClr>
              </a:gs>
              <a:gs pos="50000">
                <a:schemeClr val="accent6">
                  <a:alpha val="15000"/>
                </a:schemeClr>
              </a:gs>
              <a:gs pos="100000">
                <a:schemeClr val="accent6">
                  <a:alpha val="10000"/>
                </a:schemeClr>
              </a:gs>
            </a:gsLst>
            <a:lin ang="5400000" scaled="0"/>
          </a:gradFill>
          <a:ln w="12700">
            <a:solidFill>
              <a:schemeClr val="accent6">
                <a:lumMod val="20000"/>
                <a:lumOff val="80000"/>
              </a:schemeClr>
            </a:solidFill>
          </a:ln>
          <a:effectLst/>
        </p:spPr>
        <p:txBody>
          <a:bodyPr vert="horz" lIns="182880" tIns="182880" rIns="182880" bIns="182880" rtlCol="0">
            <a:noAutofit/>
          </a:bodyPr>
          <a:lstStyle>
            <a:lvl1pPr marL="0" indent="0" algn="l" defTabSz="914400" rtl="0" eaLnBrk="1" latinLnBrk="0" hangingPunct="1">
              <a:spcBef>
                <a:spcPct val="20000"/>
              </a:spcBef>
              <a:buFont typeface="Arial" panose="020B0604020202020204" pitchFamily="34" charset="0"/>
              <a:buNone/>
              <a:defRPr sz="2200" b="1" kern="1200">
                <a:solidFill>
                  <a:schemeClr val="bg2"/>
                </a:solidFill>
                <a:latin typeface="+mn-lt"/>
                <a:ea typeface="+mn-ea"/>
                <a:cs typeface="+mn-cs"/>
              </a:defRPr>
            </a:lvl1pPr>
            <a:lvl2pPr marL="182880" indent="-182880" algn="l" defTabSz="914400" rtl="0" eaLnBrk="1" latinLnBrk="0" hangingPunct="1">
              <a:spcBef>
                <a:spcPct val="20000"/>
              </a:spcBef>
              <a:buFont typeface="Arial" panose="020B0604020202020204" pitchFamily="34" charset="0"/>
              <a:buChar char="•"/>
              <a:defRPr sz="2200" kern="1200">
                <a:solidFill>
                  <a:schemeClr val="bg2"/>
                </a:solidFill>
                <a:latin typeface="+mn-lt"/>
                <a:ea typeface="+mn-ea"/>
                <a:cs typeface="+mn-cs"/>
              </a:defRPr>
            </a:lvl2pPr>
            <a:lvl3pPr marL="594360" indent="-228600" algn="l" defTabSz="914400" rtl="0" eaLnBrk="1" latinLnBrk="0" hangingPunct="1">
              <a:spcBef>
                <a:spcPct val="20000"/>
              </a:spcBef>
              <a:buFont typeface="Arial" panose="020B0604020202020204" pitchFamily="34" charset="0"/>
              <a:buChar char="‒"/>
              <a:defRPr sz="2000" kern="1200">
                <a:solidFill>
                  <a:schemeClr val="bg2"/>
                </a:solidFill>
                <a:latin typeface="+mn-lt"/>
                <a:ea typeface="+mn-ea"/>
                <a:cs typeface="+mn-cs"/>
              </a:defRPr>
            </a:lvl3pPr>
            <a:lvl4pPr marL="914400" indent="-18288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4pPr>
            <a:lvl5pPr marL="1234440" indent="-182880" algn="l" defTabSz="914400" rtl="0" eaLnBrk="1" latinLnBrk="0" hangingPunct="1">
              <a:spcBef>
                <a:spcPct val="20000"/>
              </a:spcBef>
              <a:buFont typeface="Arial" panose="020B0604020202020204" pitchFamily="34" charset="0"/>
              <a:buChar char="»"/>
              <a:defRPr sz="1600" kern="1200">
                <a:solidFill>
                  <a:schemeClr val="bg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1400" dirty="0" smtClean="0">
                <a:solidFill>
                  <a:schemeClr val="accent6"/>
                </a:solidFill>
                <a:latin typeface="Arial" panose="020B0604020202020204" pitchFamily="34" charset="0"/>
                <a:cs typeface="Arial" panose="020B0604020202020204" pitchFamily="34" charset="0"/>
              </a:rPr>
              <a:t>After completing this lesson,</a:t>
            </a:r>
            <a:br>
              <a:rPr lang="en-US" sz="1400" dirty="0" smtClean="0">
                <a:solidFill>
                  <a:schemeClr val="accent6"/>
                </a:solidFill>
                <a:latin typeface="Arial" panose="020B0604020202020204" pitchFamily="34" charset="0"/>
                <a:cs typeface="Arial" panose="020B0604020202020204" pitchFamily="34" charset="0"/>
              </a:rPr>
            </a:br>
            <a:r>
              <a:rPr lang="en-US" sz="1400" dirty="0" smtClean="0">
                <a:solidFill>
                  <a:schemeClr val="accent6"/>
                </a:solidFill>
                <a:latin typeface="Arial" panose="020B0604020202020204" pitchFamily="34" charset="0"/>
                <a:cs typeface="Arial" panose="020B0604020202020204" pitchFamily="34" charset="0"/>
              </a:rPr>
              <a:t>you will be able to:</a:t>
            </a:r>
          </a:p>
          <a:p>
            <a:endParaRPr lang="en-US" sz="1400" dirty="0" smtClean="0">
              <a:solidFill>
                <a:schemeClr val="tx2"/>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1400" b="0" dirty="0">
                <a:solidFill>
                  <a:schemeClr val="tx2"/>
                </a:solidFill>
                <a:latin typeface="Arial" panose="020B0604020202020204" pitchFamily="34" charset="0"/>
                <a:cs typeface="Arial" panose="020B0604020202020204" pitchFamily="34" charset="0"/>
              </a:rPr>
              <a:t>Evaluate and explain structural design base shear for use in the equivalent lateral force </a:t>
            </a:r>
            <a:r>
              <a:rPr lang="en-US" sz="1400" b="0" dirty="0" smtClean="0">
                <a:solidFill>
                  <a:schemeClr val="tx2"/>
                </a:solidFill>
                <a:latin typeface="Arial" panose="020B0604020202020204" pitchFamily="34" charset="0"/>
                <a:cs typeface="Arial" panose="020B0604020202020204" pitchFamily="34" charset="0"/>
              </a:rPr>
              <a:t>procedure</a:t>
            </a:r>
          </a:p>
          <a:p>
            <a:pPr marL="285750" indent="-285750">
              <a:buFont typeface="Arial" panose="020B0604020202020204" pitchFamily="34" charset="0"/>
              <a:buChar char="•"/>
            </a:pPr>
            <a:r>
              <a:rPr lang="en-US" sz="1400" b="0" dirty="0" smtClean="0">
                <a:solidFill>
                  <a:schemeClr val="tx2"/>
                </a:solidFill>
                <a:latin typeface="Arial" panose="020B0604020202020204" pitchFamily="34" charset="0"/>
                <a:cs typeface="Arial" panose="020B0604020202020204" pitchFamily="34" charset="0"/>
              </a:rPr>
              <a:t>Calculate and confirm the seismic response coefficient for use in the seismic base shear equation</a:t>
            </a:r>
            <a:endParaRPr lang="en-US" sz="1400" b="0" dirty="0">
              <a:solidFill>
                <a:schemeClr val="tx2"/>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4257411593"/>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Equivalent Lateral Force Procedure</a:t>
            </a:r>
            <a:endParaRPr lang="en-US" dirty="0"/>
          </a:p>
        </p:txBody>
      </p:sp>
      <p:graphicFrame>
        <p:nvGraphicFramePr>
          <p:cNvPr id="6" name="Content Placeholder 5"/>
          <p:cNvGraphicFramePr>
            <a:graphicFrameLocks noGrp="1"/>
          </p:cNvGraphicFramePr>
          <p:nvPr>
            <p:ph idx="1"/>
            <p:extLst/>
          </p:nvPr>
        </p:nvGraphicFramePr>
        <p:xfrm>
          <a:off x="458788" y="1327150"/>
          <a:ext cx="8228012" cy="484346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3" name="TextBox 2"/>
          <p:cNvSpPr txBox="1"/>
          <p:nvPr/>
        </p:nvSpPr>
        <p:spPr bwMode="auto">
          <a:xfrm>
            <a:off x="3762064" y="4754880"/>
            <a:ext cx="4204975" cy="1323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ctr"/>
            <a:r>
              <a:rPr kumimoji="1" lang="en-US" sz="2000" dirty="0" smtClean="0">
                <a:solidFill>
                  <a:schemeClr val="bg2"/>
                </a:solidFill>
                <a:latin typeface="Arial" panose="020B0604020202020204" pitchFamily="34" charset="0"/>
                <a:cs typeface="Arial" panose="020B0604020202020204" pitchFamily="34" charset="0"/>
              </a:rPr>
              <a:t>This lesson will review the usage of</a:t>
            </a:r>
          </a:p>
          <a:p>
            <a:pPr algn="ctr"/>
            <a:r>
              <a:rPr kumimoji="1" lang="en-US" sz="2000" dirty="0" smtClean="0">
                <a:solidFill>
                  <a:schemeClr val="bg2"/>
                </a:solidFill>
                <a:latin typeface="Arial" panose="020B0604020202020204" pitchFamily="34" charset="0"/>
                <a:cs typeface="Arial" panose="020B0604020202020204" pitchFamily="34" charset="0"/>
              </a:rPr>
              <a:t>Seismic Base Shear and</a:t>
            </a:r>
          </a:p>
          <a:p>
            <a:pPr algn="ctr"/>
            <a:r>
              <a:rPr kumimoji="1" lang="en-US" sz="2000" dirty="0" smtClean="0">
                <a:solidFill>
                  <a:schemeClr val="bg2"/>
                </a:solidFill>
                <a:latin typeface="Arial" panose="020B0604020202020204" pitchFamily="34" charset="0"/>
                <a:cs typeface="Arial" panose="020B0604020202020204" pitchFamily="34" charset="0"/>
              </a:rPr>
              <a:t>Period Determination equations</a:t>
            </a:r>
          </a:p>
          <a:p>
            <a:pPr algn="ctr"/>
            <a:r>
              <a:rPr kumimoji="1" lang="en-US" sz="2000" dirty="0" smtClean="0">
                <a:solidFill>
                  <a:schemeClr val="bg2"/>
                </a:solidFill>
                <a:latin typeface="Arial" panose="020B0604020202020204" pitchFamily="34" charset="0"/>
                <a:cs typeface="Arial" panose="020B0604020202020204" pitchFamily="34" charset="0"/>
              </a:rPr>
              <a:t>for the Lateral Force Procedure</a:t>
            </a:r>
            <a:endParaRPr kumimoji="1" lang="en-US" sz="2000" dirty="0">
              <a:solidFill>
                <a:schemeClr val="bg2"/>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1590152149"/>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Seismic Base Shear</a:t>
            </a:r>
            <a:endParaRPr lang="en-US" dirty="0"/>
          </a:p>
        </p:txBody>
      </p:sp>
      <mc:AlternateContent xmlns:mc="http://schemas.openxmlformats.org/markup-compatibility/2006" xmlns:a14="http://schemas.microsoft.com/office/drawing/2010/main">
        <mc:Choice Requires="a14">
          <p:graphicFrame>
            <p:nvGraphicFramePr>
              <p:cNvPr id="4" name="Content Placeholder 3"/>
              <p:cNvGraphicFramePr>
                <a:graphicFrameLocks noGrp="1"/>
              </p:cNvGraphicFramePr>
              <p:nvPr>
                <p:ph idx="1"/>
                <p:extLst>
                  <p:ext uri="{D42A27DB-BD31-4B8C-83A1-F6EECF244321}">
                    <p14:modId xmlns:p14="http://schemas.microsoft.com/office/powerpoint/2010/main" val="2383194181"/>
                  </p:ext>
                </p:extLst>
              </p:nvPr>
            </p:nvGraphicFramePr>
            <p:xfrm>
              <a:off x="458788" y="1327150"/>
              <a:ext cx="8228012" cy="484346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mc:Choice>
        <mc:Fallback xmlns="">
          <p:graphicFrame>
            <p:nvGraphicFramePr>
              <p:cNvPr id="4" name="Content Placeholder 3"/>
              <p:cNvGraphicFramePr>
                <a:graphicFrameLocks noGrp="1"/>
              </p:cNvGraphicFramePr>
              <p:nvPr>
                <p:ph idx="1"/>
                <p:extLst>
                  <p:ext uri="{D42A27DB-BD31-4B8C-83A1-F6EECF244321}">
                    <p14:modId xmlns:p14="http://schemas.microsoft.com/office/powerpoint/2010/main" val="2383194181"/>
                  </p:ext>
                </p:extLst>
              </p:nvPr>
            </p:nvGraphicFramePr>
            <p:xfrm>
              <a:off x="458788" y="1327150"/>
              <a:ext cx="8228012" cy="4843463"/>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mc:Fallback>
      </mc:AlternateContent>
      <p:sp>
        <p:nvSpPr>
          <p:cNvPr id="5" name="TextBox 4"/>
          <p:cNvSpPr txBox="1"/>
          <p:nvPr/>
        </p:nvSpPr>
        <p:spPr bwMode="auto">
          <a:xfrm rot="16200000">
            <a:off x="2971596" y="3564810"/>
            <a:ext cx="957291" cy="338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1600" b="1" dirty="0" smtClean="0">
                <a:solidFill>
                  <a:schemeClr val="bg1"/>
                </a:solidFill>
                <a:latin typeface="Georgia" panose="02040502050405020303" pitchFamily="18" charset="0"/>
              </a:rPr>
              <a:t>12.8.1.1</a:t>
            </a:r>
            <a:endParaRPr kumimoji="1" lang="en-US" sz="1600" b="1" dirty="0">
              <a:solidFill>
                <a:schemeClr val="bg1"/>
              </a:solidFill>
              <a:latin typeface="Georgia" panose="02040502050405020303" pitchFamily="18" charset="0"/>
            </a:endParaRPr>
          </a:p>
        </p:txBody>
      </p:sp>
      <p:sp>
        <p:nvSpPr>
          <p:cNvPr id="6" name="TextBox 5"/>
          <p:cNvSpPr txBox="1"/>
          <p:nvPr/>
        </p:nvSpPr>
        <p:spPr bwMode="auto">
          <a:xfrm rot="16200000">
            <a:off x="569916" y="3564810"/>
            <a:ext cx="790579" cy="338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1600" b="1" dirty="0" smtClean="0">
                <a:solidFill>
                  <a:schemeClr val="bg1"/>
                </a:solidFill>
                <a:latin typeface="Georgia" panose="02040502050405020303" pitchFamily="18" charset="0"/>
              </a:rPr>
              <a:t>12.7.2</a:t>
            </a:r>
            <a:endParaRPr kumimoji="1" lang="en-US" sz="1600" b="1" dirty="0">
              <a:solidFill>
                <a:schemeClr val="bg1"/>
              </a:solidFill>
              <a:latin typeface="Georgia" panose="02040502050405020303" pitchFamily="18" charset="0"/>
            </a:endParaRPr>
          </a:p>
        </p:txBody>
      </p:sp>
      <p:sp>
        <p:nvSpPr>
          <p:cNvPr id="7" name="TextBox 6"/>
          <p:cNvSpPr txBox="1"/>
          <p:nvPr/>
        </p:nvSpPr>
        <p:spPr bwMode="auto">
          <a:xfrm rot="16200000">
            <a:off x="1815316" y="1786810"/>
            <a:ext cx="788976" cy="338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1600" b="1" dirty="0" smtClean="0">
                <a:solidFill>
                  <a:schemeClr val="bg1"/>
                </a:solidFill>
                <a:latin typeface="Georgia" panose="02040502050405020303" pitchFamily="18" charset="0"/>
              </a:rPr>
              <a:t>12.8.1</a:t>
            </a:r>
            <a:endParaRPr kumimoji="1" lang="en-US" sz="1600" b="1" dirty="0">
              <a:solidFill>
                <a:schemeClr val="bg1"/>
              </a:solidFill>
              <a:latin typeface="Georgia" panose="02040502050405020303" pitchFamily="18" charset="0"/>
            </a:endParaRPr>
          </a:p>
        </p:txBody>
      </p:sp>
      <p:sp>
        <p:nvSpPr>
          <p:cNvPr id="8" name="TextBox 7"/>
          <p:cNvSpPr txBox="1"/>
          <p:nvPr/>
        </p:nvSpPr>
        <p:spPr bwMode="auto">
          <a:xfrm rot="16200000">
            <a:off x="571519" y="5355510"/>
            <a:ext cx="787373" cy="338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1600" b="1" dirty="0" smtClean="0">
                <a:solidFill>
                  <a:schemeClr val="bg1"/>
                </a:solidFill>
                <a:latin typeface="Georgia" panose="02040502050405020303" pitchFamily="18" charset="0"/>
              </a:rPr>
              <a:t>11.4.4</a:t>
            </a:r>
            <a:endParaRPr kumimoji="1" lang="en-US" sz="1600" b="1" dirty="0">
              <a:solidFill>
                <a:schemeClr val="bg1"/>
              </a:solidFill>
              <a:latin typeface="Georgia" panose="02040502050405020303" pitchFamily="18" charset="0"/>
            </a:endParaRPr>
          </a:p>
        </p:txBody>
      </p:sp>
      <p:sp>
        <p:nvSpPr>
          <p:cNvPr id="9" name="TextBox 8"/>
          <p:cNvSpPr txBox="1"/>
          <p:nvPr/>
        </p:nvSpPr>
        <p:spPr bwMode="auto">
          <a:xfrm rot="16200000">
            <a:off x="2737557" y="5354709"/>
            <a:ext cx="1425368" cy="338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1600" b="1" dirty="0" smtClean="0">
                <a:solidFill>
                  <a:schemeClr val="bg1"/>
                </a:solidFill>
                <a:latin typeface="Georgia" panose="02040502050405020303" pitchFamily="18" charset="0"/>
              </a:rPr>
              <a:t>Table 12.2-1</a:t>
            </a:r>
            <a:endParaRPr kumimoji="1" lang="en-US" sz="1600" b="1" dirty="0">
              <a:solidFill>
                <a:schemeClr val="bg1"/>
              </a:solidFill>
              <a:latin typeface="Georgia" panose="02040502050405020303" pitchFamily="18" charset="0"/>
            </a:endParaRPr>
          </a:p>
        </p:txBody>
      </p:sp>
      <p:sp>
        <p:nvSpPr>
          <p:cNvPr id="10" name="TextBox 9"/>
          <p:cNvSpPr txBox="1"/>
          <p:nvPr/>
        </p:nvSpPr>
        <p:spPr bwMode="auto">
          <a:xfrm rot="16200000">
            <a:off x="5266956" y="5354709"/>
            <a:ext cx="1319570" cy="338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1600" b="1" dirty="0" smtClean="0">
                <a:solidFill>
                  <a:schemeClr val="bg1"/>
                </a:solidFill>
                <a:latin typeface="Georgia" panose="02040502050405020303" pitchFamily="18" charset="0"/>
              </a:rPr>
              <a:t>Table 1.5-2</a:t>
            </a:r>
            <a:endParaRPr kumimoji="1" lang="en-US" sz="1600" b="1" dirty="0">
              <a:solidFill>
                <a:schemeClr val="bg1"/>
              </a:solidFill>
              <a:latin typeface="Georgia" panose="02040502050405020303" pitchFamily="18" charset="0"/>
            </a:endParaRPr>
          </a:p>
        </p:txBody>
      </p:sp>
      <p:pic>
        <p:nvPicPr>
          <p:cNvPr id="11" name="Picture 10"/>
          <p:cNvPicPr>
            <a:picLocks noChangeAspect="1"/>
          </p:cNvPicPr>
          <p:nvPr/>
        </p:nvPicPr>
        <p:blipFill>
          <a:blip r:embed="rId13"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457263" y="6495800"/>
            <a:ext cx="264160" cy="264160"/>
          </a:xfrm>
          <a:prstGeom prst="rect">
            <a:avLst/>
          </a:prstGeom>
        </p:spPr>
      </p:pic>
    </p:spTree>
    <p:custDataLst>
      <p:tags r:id="rId1"/>
    </p:custDataLst>
    <p:extLst>
      <p:ext uri="{BB962C8B-B14F-4D97-AF65-F5344CB8AC3E}">
        <p14:creationId xmlns:p14="http://schemas.microsoft.com/office/powerpoint/2010/main" val="1877688993"/>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Effective Seismic Weight</a:t>
            </a:r>
            <a:endParaRPr lang="en-US" dirty="0"/>
          </a:p>
        </p:txBody>
      </p:sp>
      <p:graphicFrame>
        <p:nvGraphicFramePr>
          <p:cNvPr id="4" name="Content Placeholder 3"/>
          <p:cNvGraphicFramePr>
            <a:graphicFrameLocks noGrp="1"/>
          </p:cNvGraphicFramePr>
          <p:nvPr>
            <p:ph idx="1"/>
            <p:extLst/>
          </p:nvPr>
        </p:nvGraphicFramePr>
        <p:xfrm>
          <a:off x="458788" y="1327150"/>
          <a:ext cx="8228012" cy="484346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1009712976"/>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Roof Weights</a:t>
            </a:r>
            <a:endParaRPr lang="en-US" dirty="0"/>
          </a:p>
        </p:txBody>
      </p:sp>
      <p:graphicFrame>
        <p:nvGraphicFramePr>
          <p:cNvPr id="4" name="Content Placeholder 3"/>
          <p:cNvGraphicFramePr>
            <a:graphicFrameLocks noGrp="1"/>
          </p:cNvGraphicFramePr>
          <p:nvPr>
            <p:ph idx="1"/>
            <p:extLst/>
          </p:nvPr>
        </p:nvGraphicFramePr>
        <p:xfrm>
          <a:off x="458789" y="1327150"/>
          <a:ext cx="3976686" cy="3261360"/>
        </p:xfrm>
        <a:graphic>
          <a:graphicData uri="http://schemas.openxmlformats.org/drawingml/2006/table">
            <a:tbl>
              <a:tblPr firstRow="1" bandRow="1">
                <a:tableStyleId>{68D230F3-CF80-4859-8CE7-A43EE81993B5}</a:tableStyleId>
              </a:tblPr>
              <a:tblGrid>
                <a:gridCol w="2728911">
                  <a:extLst>
                    <a:ext uri="{9D8B030D-6E8A-4147-A177-3AD203B41FA5}">
                      <a16:colId xmlns:a16="http://schemas.microsoft.com/office/drawing/2014/main" val="20000"/>
                    </a:ext>
                  </a:extLst>
                </a:gridCol>
                <a:gridCol w="1247775">
                  <a:extLst>
                    <a:ext uri="{9D8B030D-6E8A-4147-A177-3AD203B41FA5}">
                      <a16:colId xmlns:a16="http://schemas.microsoft.com/office/drawing/2014/main" val="20001"/>
                    </a:ext>
                  </a:extLst>
                </a:gridCol>
              </a:tblGrid>
              <a:tr h="301752">
                <a:tc>
                  <a:txBody>
                    <a:bodyPr/>
                    <a:lstStyle/>
                    <a:p>
                      <a:r>
                        <a:rPr lang="en-US" sz="1400" dirty="0" smtClean="0">
                          <a:solidFill>
                            <a:schemeClr val="bg2"/>
                          </a:solidFill>
                          <a:latin typeface="Georgia" panose="02040502050405020303" pitchFamily="18" charset="0"/>
                          <a:cs typeface="Arial" panose="020B0604020202020204" pitchFamily="34" charset="0"/>
                        </a:rPr>
                        <a:t>Component</a:t>
                      </a:r>
                      <a:endParaRPr lang="en-US" sz="1400" dirty="0">
                        <a:solidFill>
                          <a:schemeClr val="bg2"/>
                        </a:solidFill>
                        <a:latin typeface="Georgia" panose="02040502050405020303" pitchFamily="18" charset="0"/>
                        <a:cs typeface="Arial" panose="020B0604020202020204" pitchFamily="34" charset="0"/>
                      </a:endParaRPr>
                    </a:p>
                  </a:txBody>
                  <a:tcPr/>
                </a:tc>
                <a:tc>
                  <a:txBody>
                    <a:bodyPr/>
                    <a:lstStyle/>
                    <a:p>
                      <a:pPr algn="ctr"/>
                      <a:r>
                        <a:rPr lang="en-US" sz="1400" dirty="0" smtClean="0">
                          <a:solidFill>
                            <a:schemeClr val="bg2"/>
                          </a:solidFill>
                          <a:latin typeface="Georgia" panose="02040502050405020303" pitchFamily="18" charset="0"/>
                          <a:cs typeface="Arial" panose="020B0604020202020204" pitchFamily="34" charset="0"/>
                        </a:rPr>
                        <a:t>Load (</a:t>
                      </a:r>
                      <a:r>
                        <a:rPr lang="en-US" sz="1400" dirty="0" err="1" smtClean="0">
                          <a:solidFill>
                            <a:schemeClr val="bg2"/>
                          </a:solidFill>
                          <a:latin typeface="Georgia" panose="02040502050405020303" pitchFamily="18" charset="0"/>
                          <a:cs typeface="Arial" panose="020B0604020202020204" pitchFamily="34" charset="0"/>
                        </a:rPr>
                        <a:t>psf</a:t>
                      </a:r>
                      <a:r>
                        <a:rPr lang="en-US" sz="1400" dirty="0" smtClean="0">
                          <a:solidFill>
                            <a:schemeClr val="bg2"/>
                          </a:solidFill>
                          <a:latin typeface="Georgia" panose="02040502050405020303" pitchFamily="18" charset="0"/>
                          <a:cs typeface="Arial" panose="020B0604020202020204" pitchFamily="34" charset="0"/>
                        </a:rPr>
                        <a:t>)</a:t>
                      </a:r>
                      <a:endParaRPr lang="en-US" sz="1400" dirty="0">
                        <a:solidFill>
                          <a:schemeClr val="bg2"/>
                        </a:solidFill>
                        <a:latin typeface="Georgia" panose="02040502050405020303" pitchFamily="18" charset="0"/>
                        <a:cs typeface="Arial" panose="020B0604020202020204" pitchFamily="34" charset="0"/>
                      </a:endParaRPr>
                    </a:p>
                  </a:txBody>
                  <a:tcPr/>
                </a:tc>
                <a:extLst>
                  <a:ext uri="{0D108BD9-81ED-4DB2-BD59-A6C34878D82A}">
                    <a16:rowId xmlns:a16="http://schemas.microsoft.com/office/drawing/2014/main" val="10000"/>
                  </a:ext>
                </a:extLst>
              </a:tr>
              <a:tr h="301752">
                <a:tc>
                  <a:txBody>
                    <a:bodyPr/>
                    <a:lstStyle/>
                    <a:p>
                      <a:r>
                        <a:rPr lang="en-US" sz="1400" dirty="0" smtClean="0">
                          <a:solidFill>
                            <a:schemeClr val="bg2"/>
                          </a:solidFill>
                          <a:latin typeface="Georgia" panose="02040502050405020303" pitchFamily="18" charset="0"/>
                          <a:cs typeface="Arial" panose="020B0604020202020204" pitchFamily="34" charset="0"/>
                        </a:rPr>
                        <a:t>Roofing</a:t>
                      </a:r>
                      <a:endParaRPr lang="en-US" sz="1400" dirty="0">
                        <a:solidFill>
                          <a:schemeClr val="bg2"/>
                        </a:solidFill>
                        <a:latin typeface="Georgia" panose="02040502050405020303" pitchFamily="18" charset="0"/>
                        <a:cs typeface="Arial" panose="020B0604020202020204" pitchFamily="34" charset="0"/>
                      </a:endParaRPr>
                    </a:p>
                  </a:txBody>
                  <a:tcPr/>
                </a:tc>
                <a:tc>
                  <a:txBody>
                    <a:bodyPr/>
                    <a:lstStyle/>
                    <a:p>
                      <a:pPr algn="ctr"/>
                      <a:r>
                        <a:rPr lang="en-US" sz="1400" dirty="0" smtClean="0">
                          <a:solidFill>
                            <a:schemeClr val="bg2"/>
                          </a:solidFill>
                          <a:latin typeface="Georgia" panose="02040502050405020303" pitchFamily="18" charset="0"/>
                          <a:cs typeface="Arial" panose="020B0604020202020204" pitchFamily="34" charset="0"/>
                        </a:rPr>
                        <a:t>3.5</a:t>
                      </a:r>
                      <a:endParaRPr lang="en-US" sz="1400" dirty="0">
                        <a:solidFill>
                          <a:schemeClr val="bg2"/>
                        </a:solidFill>
                        <a:latin typeface="Georgia" panose="02040502050405020303" pitchFamily="18" charset="0"/>
                        <a:cs typeface="Arial" panose="020B0604020202020204" pitchFamily="34" charset="0"/>
                      </a:endParaRPr>
                    </a:p>
                  </a:txBody>
                  <a:tcPr/>
                </a:tc>
                <a:extLst>
                  <a:ext uri="{0D108BD9-81ED-4DB2-BD59-A6C34878D82A}">
                    <a16:rowId xmlns:a16="http://schemas.microsoft.com/office/drawing/2014/main" val="10001"/>
                  </a:ext>
                </a:extLst>
              </a:tr>
              <a:tr h="301752">
                <a:tc>
                  <a:txBody>
                    <a:bodyPr/>
                    <a:lstStyle/>
                    <a:p>
                      <a:r>
                        <a:rPr lang="en-US" sz="1400" dirty="0" smtClean="0">
                          <a:solidFill>
                            <a:schemeClr val="bg2"/>
                          </a:solidFill>
                          <a:latin typeface="Georgia" panose="02040502050405020303" pitchFamily="18" charset="0"/>
                          <a:cs typeface="Arial" panose="020B0604020202020204" pitchFamily="34" charset="0"/>
                        </a:rPr>
                        <a:t>½” Sheathing</a:t>
                      </a:r>
                      <a:endParaRPr lang="en-US" sz="1400" dirty="0">
                        <a:solidFill>
                          <a:schemeClr val="bg2"/>
                        </a:solidFill>
                        <a:latin typeface="Georgia" panose="02040502050405020303" pitchFamily="18" charset="0"/>
                        <a:cs typeface="Arial" panose="020B0604020202020204" pitchFamily="34" charset="0"/>
                      </a:endParaRPr>
                    </a:p>
                  </a:txBody>
                  <a:tcPr/>
                </a:tc>
                <a:tc>
                  <a:txBody>
                    <a:bodyPr/>
                    <a:lstStyle/>
                    <a:p>
                      <a:pPr algn="ctr"/>
                      <a:r>
                        <a:rPr lang="en-US" sz="1400" dirty="0" smtClean="0">
                          <a:solidFill>
                            <a:schemeClr val="bg2"/>
                          </a:solidFill>
                          <a:latin typeface="Georgia" panose="02040502050405020303" pitchFamily="18" charset="0"/>
                          <a:cs typeface="Arial" panose="020B0604020202020204" pitchFamily="34" charset="0"/>
                        </a:rPr>
                        <a:t>1.5</a:t>
                      </a:r>
                      <a:endParaRPr lang="en-US" sz="1400" dirty="0">
                        <a:solidFill>
                          <a:schemeClr val="bg2"/>
                        </a:solidFill>
                        <a:latin typeface="Georgia" panose="02040502050405020303" pitchFamily="18" charset="0"/>
                        <a:cs typeface="Arial" panose="020B0604020202020204" pitchFamily="34" charset="0"/>
                      </a:endParaRPr>
                    </a:p>
                  </a:txBody>
                  <a:tcPr/>
                </a:tc>
                <a:extLst>
                  <a:ext uri="{0D108BD9-81ED-4DB2-BD59-A6C34878D82A}">
                    <a16:rowId xmlns:a16="http://schemas.microsoft.com/office/drawing/2014/main" val="10002"/>
                  </a:ext>
                </a:extLst>
              </a:tr>
              <a:tr h="301752">
                <a:tc>
                  <a:txBody>
                    <a:bodyPr/>
                    <a:lstStyle/>
                    <a:p>
                      <a:r>
                        <a:rPr lang="en-US" sz="1400" dirty="0" smtClean="0">
                          <a:solidFill>
                            <a:schemeClr val="bg2"/>
                          </a:solidFill>
                          <a:latin typeface="Georgia" panose="02040502050405020303" pitchFamily="18" charset="0"/>
                          <a:cs typeface="Arial" panose="020B0604020202020204" pitchFamily="34" charset="0"/>
                        </a:rPr>
                        <a:t>Trusses</a:t>
                      </a:r>
                      <a:endParaRPr lang="en-US" sz="1400" dirty="0">
                        <a:solidFill>
                          <a:schemeClr val="bg2"/>
                        </a:solidFill>
                        <a:latin typeface="Georgia" panose="02040502050405020303" pitchFamily="18" charset="0"/>
                        <a:cs typeface="Arial" panose="020B0604020202020204" pitchFamily="34" charset="0"/>
                      </a:endParaRPr>
                    </a:p>
                  </a:txBody>
                  <a:tcPr/>
                </a:tc>
                <a:tc>
                  <a:txBody>
                    <a:bodyPr/>
                    <a:lstStyle/>
                    <a:p>
                      <a:pPr algn="ctr"/>
                      <a:r>
                        <a:rPr lang="en-US" sz="1400" dirty="0" smtClean="0">
                          <a:solidFill>
                            <a:schemeClr val="bg2"/>
                          </a:solidFill>
                          <a:latin typeface="Georgia" panose="02040502050405020303" pitchFamily="18" charset="0"/>
                          <a:cs typeface="Arial" panose="020B0604020202020204" pitchFamily="34" charset="0"/>
                        </a:rPr>
                        <a:t>3.5</a:t>
                      </a:r>
                      <a:endParaRPr lang="en-US" sz="1400" dirty="0">
                        <a:solidFill>
                          <a:schemeClr val="bg2"/>
                        </a:solidFill>
                        <a:latin typeface="Georgia" panose="02040502050405020303" pitchFamily="18" charset="0"/>
                        <a:cs typeface="Arial" panose="020B0604020202020204" pitchFamily="34" charset="0"/>
                      </a:endParaRPr>
                    </a:p>
                  </a:txBody>
                  <a:tcPr/>
                </a:tc>
                <a:extLst>
                  <a:ext uri="{0D108BD9-81ED-4DB2-BD59-A6C34878D82A}">
                    <a16:rowId xmlns:a16="http://schemas.microsoft.com/office/drawing/2014/main" val="10003"/>
                  </a:ext>
                </a:extLst>
              </a:tr>
              <a:tr h="301752">
                <a:tc>
                  <a:txBody>
                    <a:bodyPr/>
                    <a:lstStyle/>
                    <a:p>
                      <a:r>
                        <a:rPr lang="en-US" sz="1400" dirty="0" smtClean="0">
                          <a:solidFill>
                            <a:schemeClr val="bg2"/>
                          </a:solidFill>
                          <a:latin typeface="Georgia" panose="02040502050405020303" pitchFamily="18" charset="0"/>
                          <a:cs typeface="Arial" panose="020B0604020202020204" pitchFamily="34" charset="0"/>
                        </a:rPr>
                        <a:t>Insulation</a:t>
                      </a:r>
                      <a:endParaRPr lang="en-US" sz="1400" dirty="0">
                        <a:solidFill>
                          <a:schemeClr val="bg2"/>
                        </a:solidFill>
                        <a:latin typeface="Georgia" panose="02040502050405020303" pitchFamily="18" charset="0"/>
                        <a:cs typeface="Arial" panose="020B0604020202020204" pitchFamily="34" charset="0"/>
                      </a:endParaRPr>
                    </a:p>
                  </a:txBody>
                  <a:tcPr/>
                </a:tc>
                <a:tc>
                  <a:txBody>
                    <a:bodyPr/>
                    <a:lstStyle/>
                    <a:p>
                      <a:pPr algn="ctr"/>
                      <a:r>
                        <a:rPr lang="en-US" sz="1400" dirty="0" smtClean="0">
                          <a:solidFill>
                            <a:schemeClr val="bg2"/>
                          </a:solidFill>
                          <a:latin typeface="Georgia" panose="02040502050405020303" pitchFamily="18" charset="0"/>
                          <a:cs typeface="Arial" panose="020B0604020202020204" pitchFamily="34" charset="0"/>
                        </a:rPr>
                        <a:t>1.5</a:t>
                      </a:r>
                      <a:endParaRPr lang="en-US" sz="1400" dirty="0">
                        <a:solidFill>
                          <a:schemeClr val="bg2"/>
                        </a:solidFill>
                        <a:latin typeface="Georgia" panose="02040502050405020303" pitchFamily="18" charset="0"/>
                        <a:cs typeface="Arial" panose="020B0604020202020204" pitchFamily="34" charset="0"/>
                      </a:endParaRPr>
                    </a:p>
                  </a:txBody>
                  <a:tcPr/>
                </a:tc>
                <a:extLst>
                  <a:ext uri="{0D108BD9-81ED-4DB2-BD59-A6C34878D82A}">
                    <a16:rowId xmlns:a16="http://schemas.microsoft.com/office/drawing/2014/main" val="10004"/>
                  </a:ext>
                </a:extLst>
              </a:tr>
              <a:tr h="301752">
                <a:tc>
                  <a:txBody>
                    <a:bodyPr/>
                    <a:lstStyle/>
                    <a:p>
                      <a:r>
                        <a:rPr lang="en-US" sz="1400" dirty="0" smtClean="0">
                          <a:solidFill>
                            <a:schemeClr val="bg2"/>
                          </a:solidFill>
                          <a:latin typeface="Georgia" panose="02040502050405020303" pitchFamily="18" charset="0"/>
                          <a:cs typeface="Arial" panose="020B0604020202020204" pitchFamily="34" charset="0"/>
                        </a:rPr>
                        <a:t>Gyp Ceiling</a:t>
                      </a:r>
                      <a:endParaRPr lang="en-US" sz="1400" dirty="0">
                        <a:solidFill>
                          <a:schemeClr val="bg2"/>
                        </a:solidFill>
                        <a:latin typeface="Georgia" panose="02040502050405020303" pitchFamily="18" charset="0"/>
                        <a:cs typeface="Arial" panose="020B0604020202020204" pitchFamily="34" charset="0"/>
                      </a:endParaRPr>
                    </a:p>
                  </a:txBody>
                  <a:tcPr/>
                </a:tc>
                <a:tc>
                  <a:txBody>
                    <a:bodyPr/>
                    <a:lstStyle/>
                    <a:p>
                      <a:pPr algn="ctr"/>
                      <a:r>
                        <a:rPr lang="en-US" sz="1400" dirty="0" smtClean="0">
                          <a:solidFill>
                            <a:schemeClr val="bg2"/>
                          </a:solidFill>
                          <a:latin typeface="Georgia" panose="02040502050405020303" pitchFamily="18" charset="0"/>
                          <a:cs typeface="Arial" panose="020B0604020202020204" pitchFamily="34" charset="0"/>
                        </a:rPr>
                        <a:t>2.8</a:t>
                      </a:r>
                      <a:endParaRPr lang="en-US" sz="1400" dirty="0">
                        <a:solidFill>
                          <a:schemeClr val="bg2"/>
                        </a:solidFill>
                        <a:latin typeface="Georgia" panose="02040502050405020303" pitchFamily="18" charset="0"/>
                        <a:cs typeface="Arial" panose="020B0604020202020204" pitchFamily="34" charset="0"/>
                      </a:endParaRPr>
                    </a:p>
                  </a:txBody>
                  <a:tcPr/>
                </a:tc>
                <a:extLst>
                  <a:ext uri="{0D108BD9-81ED-4DB2-BD59-A6C34878D82A}">
                    <a16:rowId xmlns:a16="http://schemas.microsoft.com/office/drawing/2014/main" val="10005"/>
                  </a:ext>
                </a:extLst>
              </a:tr>
              <a:tr h="301752">
                <a:tc>
                  <a:txBody>
                    <a:bodyPr/>
                    <a:lstStyle/>
                    <a:p>
                      <a:r>
                        <a:rPr lang="en-US" sz="1400" dirty="0" smtClean="0">
                          <a:solidFill>
                            <a:schemeClr val="bg2"/>
                          </a:solidFill>
                          <a:latin typeface="Georgia" panose="02040502050405020303" pitchFamily="18" charset="0"/>
                          <a:cs typeface="Arial" panose="020B0604020202020204" pitchFamily="34" charset="0"/>
                        </a:rPr>
                        <a:t>Sprinkler</a:t>
                      </a:r>
                      <a:endParaRPr lang="en-US" sz="1400" dirty="0">
                        <a:solidFill>
                          <a:schemeClr val="bg2"/>
                        </a:solidFill>
                        <a:latin typeface="Georgia" panose="02040502050405020303" pitchFamily="18" charset="0"/>
                        <a:cs typeface="Arial" panose="020B0604020202020204" pitchFamily="34" charset="0"/>
                      </a:endParaRPr>
                    </a:p>
                  </a:txBody>
                  <a:tcPr/>
                </a:tc>
                <a:tc>
                  <a:txBody>
                    <a:bodyPr/>
                    <a:lstStyle/>
                    <a:p>
                      <a:pPr algn="ctr"/>
                      <a:r>
                        <a:rPr lang="en-US" sz="1400" dirty="0" smtClean="0">
                          <a:solidFill>
                            <a:schemeClr val="bg2"/>
                          </a:solidFill>
                          <a:latin typeface="Georgia" panose="02040502050405020303" pitchFamily="18" charset="0"/>
                          <a:cs typeface="Arial" panose="020B0604020202020204" pitchFamily="34" charset="0"/>
                        </a:rPr>
                        <a:t>1.5</a:t>
                      </a:r>
                      <a:endParaRPr lang="en-US" sz="1400" dirty="0">
                        <a:solidFill>
                          <a:schemeClr val="bg2"/>
                        </a:solidFill>
                        <a:latin typeface="Georgia" panose="02040502050405020303" pitchFamily="18" charset="0"/>
                        <a:cs typeface="Arial" panose="020B0604020202020204" pitchFamily="34" charset="0"/>
                      </a:endParaRPr>
                    </a:p>
                  </a:txBody>
                  <a:tcPr/>
                </a:tc>
                <a:extLst>
                  <a:ext uri="{0D108BD9-81ED-4DB2-BD59-A6C34878D82A}">
                    <a16:rowId xmlns:a16="http://schemas.microsoft.com/office/drawing/2014/main" val="10006"/>
                  </a:ext>
                </a:extLst>
              </a:tr>
              <a:tr h="301752">
                <a:tc>
                  <a:txBody>
                    <a:bodyPr/>
                    <a:lstStyle/>
                    <a:p>
                      <a:r>
                        <a:rPr lang="en-US" sz="1400" dirty="0" smtClean="0">
                          <a:solidFill>
                            <a:schemeClr val="bg2"/>
                          </a:solidFill>
                          <a:latin typeface="Georgia" panose="02040502050405020303" pitchFamily="18" charset="0"/>
                          <a:cs typeface="Arial" panose="020B0604020202020204" pitchFamily="34" charset="0"/>
                        </a:rPr>
                        <a:t>Mech./Elect.</a:t>
                      </a:r>
                      <a:endParaRPr lang="en-US" sz="1400" dirty="0">
                        <a:solidFill>
                          <a:schemeClr val="bg2"/>
                        </a:solidFill>
                        <a:latin typeface="Georgia" panose="02040502050405020303" pitchFamily="18" charset="0"/>
                        <a:cs typeface="Arial" panose="020B0604020202020204" pitchFamily="34" charset="0"/>
                      </a:endParaRPr>
                    </a:p>
                  </a:txBody>
                  <a:tcPr/>
                </a:tc>
                <a:tc>
                  <a:txBody>
                    <a:bodyPr/>
                    <a:lstStyle/>
                    <a:p>
                      <a:pPr algn="ctr"/>
                      <a:r>
                        <a:rPr lang="en-US" sz="1400" dirty="0" smtClean="0">
                          <a:solidFill>
                            <a:schemeClr val="bg2"/>
                          </a:solidFill>
                          <a:latin typeface="Georgia" panose="02040502050405020303" pitchFamily="18" charset="0"/>
                          <a:cs typeface="Arial" panose="020B0604020202020204" pitchFamily="34" charset="0"/>
                        </a:rPr>
                        <a:t>1.0</a:t>
                      </a:r>
                      <a:endParaRPr lang="en-US" sz="1400" dirty="0">
                        <a:solidFill>
                          <a:schemeClr val="bg2"/>
                        </a:solidFill>
                        <a:latin typeface="Georgia" panose="02040502050405020303" pitchFamily="18" charset="0"/>
                        <a:cs typeface="Arial" panose="020B0604020202020204" pitchFamily="34" charset="0"/>
                      </a:endParaRPr>
                    </a:p>
                  </a:txBody>
                  <a:tcPr/>
                </a:tc>
                <a:extLst>
                  <a:ext uri="{0D108BD9-81ED-4DB2-BD59-A6C34878D82A}">
                    <a16:rowId xmlns:a16="http://schemas.microsoft.com/office/drawing/2014/main" val="10007"/>
                  </a:ext>
                </a:extLst>
              </a:tr>
              <a:tr h="301752">
                <a:tc>
                  <a:txBody>
                    <a:bodyPr/>
                    <a:lstStyle/>
                    <a:p>
                      <a:r>
                        <a:rPr lang="en-US" sz="1400" dirty="0" smtClean="0">
                          <a:solidFill>
                            <a:schemeClr val="bg2"/>
                          </a:solidFill>
                          <a:latin typeface="Georgia" panose="02040502050405020303" pitchFamily="18" charset="0"/>
                          <a:cs typeface="Arial" panose="020B0604020202020204" pitchFamily="34" charset="0"/>
                        </a:rPr>
                        <a:t>Misc.</a:t>
                      </a:r>
                      <a:endParaRPr lang="en-US" sz="1400" dirty="0">
                        <a:solidFill>
                          <a:schemeClr val="bg2"/>
                        </a:solidFill>
                        <a:latin typeface="Georgia" panose="02040502050405020303" pitchFamily="18" charset="0"/>
                        <a:cs typeface="Arial" panose="020B0604020202020204" pitchFamily="34" charset="0"/>
                      </a:endParaRPr>
                    </a:p>
                  </a:txBody>
                  <a:tcPr>
                    <a:lnB w="12700" cap="flat" cmpd="sng" algn="ctr">
                      <a:solidFill>
                        <a:schemeClr val="tx1"/>
                      </a:solidFill>
                      <a:prstDash val="solid"/>
                      <a:round/>
                      <a:headEnd type="none" w="med" len="med"/>
                      <a:tailEnd type="none" w="med" len="med"/>
                    </a:lnB>
                  </a:tcPr>
                </a:tc>
                <a:tc>
                  <a:txBody>
                    <a:bodyPr/>
                    <a:lstStyle/>
                    <a:p>
                      <a:pPr algn="ctr"/>
                      <a:r>
                        <a:rPr lang="en-US" sz="1400" dirty="0" smtClean="0">
                          <a:solidFill>
                            <a:schemeClr val="bg2"/>
                          </a:solidFill>
                          <a:latin typeface="Georgia" panose="02040502050405020303" pitchFamily="18" charset="0"/>
                          <a:cs typeface="Arial" panose="020B0604020202020204" pitchFamily="34" charset="0"/>
                        </a:rPr>
                        <a:t>0.7</a:t>
                      </a:r>
                      <a:endParaRPr lang="en-US" sz="1400" dirty="0">
                        <a:solidFill>
                          <a:schemeClr val="bg2"/>
                        </a:solidFill>
                        <a:latin typeface="Georgia" panose="02040502050405020303" pitchFamily="18" charset="0"/>
                        <a:cs typeface="Arial" panose="020B0604020202020204" pitchFamily="34" charset="0"/>
                      </a:endParaRPr>
                    </a:p>
                  </a:txBody>
                  <a:tcP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8"/>
                  </a:ext>
                </a:extLst>
              </a:tr>
              <a:tr h="301752">
                <a:tc>
                  <a:txBody>
                    <a:bodyPr/>
                    <a:lstStyle/>
                    <a:p>
                      <a:r>
                        <a:rPr lang="en-US" sz="1400" b="1" i="1" dirty="0" smtClean="0">
                          <a:solidFill>
                            <a:schemeClr val="bg2"/>
                          </a:solidFill>
                          <a:latin typeface="Georgia" panose="02040502050405020303" pitchFamily="18" charset="0"/>
                          <a:cs typeface="Arial" panose="020B0604020202020204" pitchFamily="34" charset="0"/>
                        </a:rPr>
                        <a:t>DL</a:t>
                      </a:r>
                      <a:r>
                        <a:rPr lang="en-US" sz="1400" b="1" i="1" baseline="-25000" dirty="0" smtClean="0">
                          <a:solidFill>
                            <a:schemeClr val="bg2"/>
                          </a:solidFill>
                          <a:latin typeface="Georgia" panose="02040502050405020303" pitchFamily="18" charset="0"/>
                          <a:cs typeface="Arial" panose="020B0604020202020204" pitchFamily="34" charset="0"/>
                        </a:rPr>
                        <a:t>SL</a:t>
                      </a:r>
                      <a:r>
                        <a:rPr lang="en-US" sz="1400" b="1" baseline="-25000" dirty="0" smtClean="0">
                          <a:solidFill>
                            <a:schemeClr val="bg2"/>
                          </a:solidFill>
                          <a:latin typeface="Georgia" panose="02040502050405020303" pitchFamily="18" charset="0"/>
                          <a:cs typeface="Arial" panose="020B0604020202020204" pitchFamily="34" charset="0"/>
                        </a:rPr>
                        <a:t> </a:t>
                      </a:r>
                      <a:r>
                        <a:rPr lang="en-US" sz="1400" b="1" dirty="0" smtClean="0">
                          <a:solidFill>
                            <a:schemeClr val="bg2"/>
                          </a:solidFill>
                          <a:latin typeface="Georgia" panose="02040502050405020303" pitchFamily="18" charset="0"/>
                          <a:cs typeface="Arial" panose="020B0604020202020204" pitchFamily="34" charset="0"/>
                        </a:rPr>
                        <a:t>=</a:t>
                      </a:r>
                      <a:r>
                        <a:rPr lang="en-US" sz="1400" b="1" baseline="0" dirty="0" smtClean="0">
                          <a:solidFill>
                            <a:schemeClr val="bg2"/>
                          </a:solidFill>
                          <a:latin typeface="Georgia" panose="02040502050405020303" pitchFamily="18" charset="0"/>
                          <a:cs typeface="Arial" panose="020B0604020202020204" pitchFamily="34" charset="0"/>
                        </a:rPr>
                        <a:t> Total Roof Load </a:t>
                      </a:r>
                      <a:br>
                        <a:rPr lang="en-US" sz="1400" b="1" baseline="0" dirty="0" smtClean="0">
                          <a:solidFill>
                            <a:schemeClr val="bg2"/>
                          </a:solidFill>
                          <a:latin typeface="Georgia" panose="02040502050405020303" pitchFamily="18" charset="0"/>
                          <a:cs typeface="Arial" panose="020B0604020202020204" pitchFamily="34" charset="0"/>
                        </a:rPr>
                      </a:br>
                      <a:r>
                        <a:rPr lang="en-US" sz="1400" b="1" baseline="0" dirty="0" smtClean="0">
                          <a:solidFill>
                            <a:schemeClr val="bg2"/>
                          </a:solidFill>
                          <a:latin typeface="Georgia" panose="02040502050405020303" pitchFamily="18" charset="0"/>
                          <a:cs typeface="Arial" panose="020B0604020202020204" pitchFamily="34" charset="0"/>
                        </a:rPr>
                        <a:t>(along slope)</a:t>
                      </a:r>
                      <a:endParaRPr lang="en-US" sz="1400" b="1" dirty="0">
                        <a:solidFill>
                          <a:schemeClr val="bg2"/>
                        </a:solidFill>
                        <a:latin typeface="Georgia" panose="02040502050405020303" pitchFamily="18" charset="0"/>
                        <a:cs typeface="Arial" panose="020B0604020202020204" pitchFamily="34" charset="0"/>
                      </a:endParaRPr>
                    </a:p>
                  </a:txBody>
                  <a:tcPr>
                    <a:lnT w="12700" cap="flat" cmpd="sng" algn="ctr">
                      <a:solidFill>
                        <a:schemeClr val="tx1"/>
                      </a:solidFill>
                      <a:prstDash val="solid"/>
                      <a:round/>
                      <a:headEnd type="none" w="med" len="med"/>
                      <a:tailEnd type="none" w="med" len="med"/>
                    </a:lnT>
                  </a:tcPr>
                </a:tc>
                <a:tc>
                  <a:txBody>
                    <a:bodyPr/>
                    <a:lstStyle/>
                    <a:p>
                      <a:pPr algn="ctr"/>
                      <a:r>
                        <a:rPr lang="en-US" sz="1400" b="1" dirty="0" smtClean="0">
                          <a:solidFill>
                            <a:schemeClr val="bg2"/>
                          </a:solidFill>
                          <a:latin typeface="Georgia" panose="02040502050405020303" pitchFamily="18" charset="0"/>
                          <a:cs typeface="Arial" panose="020B0604020202020204" pitchFamily="34" charset="0"/>
                        </a:rPr>
                        <a:t>16.0</a:t>
                      </a:r>
                      <a:endParaRPr lang="en-US" sz="1400" b="1" dirty="0">
                        <a:solidFill>
                          <a:schemeClr val="bg2"/>
                        </a:solidFill>
                        <a:latin typeface="Georgia" panose="02040502050405020303" pitchFamily="18" charset="0"/>
                        <a:cs typeface="Arial" panose="020B0604020202020204" pitchFamily="34" charset="0"/>
                      </a:endParaRPr>
                    </a:p>
                  </a:txBody>
                  <a:tcP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0009"/>
                  </a:ext>
                </a:extLst>
              </a:tr>
            </a:tbl>
          </a:graphicData>
        </a:graphic>
      </p:graphicFrame>
      <p:pic>
        <p:nvPicPr>
          <p:cNvPr id="5" name="Picture 391"/>
          <p:cNvPicPr>
            <a:picLocks noChangeAspect="1" noChangeArrowheads="1"/>
          </p:cNvPicPr>
          <p:nvPr>
            <p:custDataLst>
              <p:tags r:id="rId2"/>
            </p:custDataLst>
          </p:nvPr>
        </p:nvPicPr>
        <p:blipFill>
          <a:blip r:embed="rId5">
            <a:extLst>
              <a:ext uri="{28A0092B-C50C-407E-A947-70E740481C1C}">
                <a14:useLocalDpi xmlns:a14="http://schemas.microsoft.com/office/drawing/2010/main" val="0"/>
              </a:ext>
            </a:extLst>
          </a:blip>
          <a:srcRect/>
          <a:stretch>
            <a:fillRect/>
          </a:stretch>
        </p:blipFill>
        <p:spPr bwMode="auto">
          <a:xfrm>
            <a:off x="6851650" y="2152650"/>
            <a:ext cx="1822450" cy="1441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mc:AlternateContent xmlns:mc="http://schemas.openxmlformats.org/markup-compatibility/2006" xmlns:a14="http://schemas.microsoft.com/office/drawing/2010/main">
        <mc:Choice Requires="a14">
          <p:sp>
            <p:nvSpPr>
              <p:cNvPr id="8" name="TextBox 7"/>
              <p:cNvSpPr txBox="1"/>
              <p:nvPr/>
            </p:nvSpPr>
            <p:spPr bwMode="auto">
              <a:xfrm>
                <a:off x="1330603" y="4927881"/>
                <a:ext cx="6451359" cy="746411"/>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a14:m>
                  <m:oMathPara xmlns:m="http://schemas.openxmlformats.org/officeDocument/2006/math">
                    <m:oMathParaPr>
                      <m:jc m:val="centerGroup"/>
                    </m:oMathParaPr>
                    <m:oMath xmlns:m="http://schemas.openxmlformats.org/officeDocument/2006/math">
                      <m:sSub>
                        <m:sSubPr>
                          <m:ctrlPr>
                            <a:rPr kumimoji="1" lang="en-US" sz="2000" i="1" smtClean="0">
                              <a:solidFill>
                                <a:srgbClr val="000000"/>
                              </a:solidFill>
                              <a:latin typeface="Cambria Math" panose="02040503050406030204" pitchFamily="18" charset="0"/>
                            </a:rPr>
                          </m:ctrlPr>
                        </m:sSubPr>
                        <m:e>
                          <m:r>
                            <a:rPr kumimoji="1" lang="en-US" sz="2000" b="0" i="1" smtClean="0">
                              <a:solidFill>
                                <a:srgbClr val="000000"/>
                              </a:solidFill>
                              <a:latin typeface="Cambria Math"/>
                            </a:rPr>
                            <m:t>𝐷𝐿</m:t>
                          </m:r>
                        </m:e>
                        <m:sub>
                          <m:r>
                            <a:rPr kumimoji="1" lang="en-US" sz="2000" b="0" i="1" smtClean="0">
                              <a:solidFill>
                                <a:srgbClr val="000000"/>
                              </a:solidFill>
                              <a:latin typeface="Cambria Math"/>
                            </a:rPr>
                            <m:t>𝐻𝑍</m:t>
                          </m:r>
                        </m:sub>
                      </m:sSub>
                      <m:r>
                        <a:rPr kumimoji="1" lang="en-US" sz="2000" b="0" i="1" smtClean="0">
                          <a:solidFill>
                            <a:srgbClr val="000000"/>
                          </a:solidFill>
                          <a:latin typeface="Cambria Math"/>
                        </a:rPr>
                        <m:t>=</m:t>
                      </m:r>
                      <m:sSub>
                        <m:sSubPr>
                          <m:ctrlPr>
                            <a:rPr kumimoji="1" lang="en-US" sz="2000" b="0" i="1" smtClean="0">
                              <a:solidFill>
                                <a:srgbClr val="000000"/>
                              </a:solidFill>
                              <a:latin typeface="Cambria Math" panose="02040503050406030204" pitchFamily="18" charset="0"/>
                            </a:rPr>
                          </m:ctrlPr>
                        </m:sSubPr>
                        <m:e>
                          <m:r>
                            <a:rPr kumimoji="1" lang="en-US" sz="2000" b="0" i="1" smtClean="0">
                              <a:solidFill>
                                <a:srgbClr val="000000"/>
                              </a:solidFill>
                              <a:latin typeface="Cambria Math"/>
                            </a:rPr>
                            <m:t>𝐷𝐿</m:t>
                          </m:r>
                        </m:e>
                        <m:sub>
                          <m:r>
                            <a:rPr kumimoji="1" lang="en-US" sz="2000" b="0" i="1" smtClean="0">
                              <a:solidFill>
                                <a:srgbClr val="000000"/>
                              </a:solidFill>
                              <a:latin typeface="Cambria Math"/>
                            </a:rPr>
                            <m:t>𝑆𝐿</m:t>
                          </m:r>
                        </m:sub>
                      </m:sSub>
                      <m:f>
                        <m:fPr>
                          <m:ctrlPr>
                            <a:rPr kumimoji="1" lang="en-US" sz="2000" b="0" i="1" smtClean="0">
                              <a:solidFill>
                                <a:srgbClr val="000000"/>
                              </a:solidFill>
                              <a:latin typeface="Cambria Math" panose="02040503050406030204" pitchFamily="18" charset="0"/>
                            </a:rPr>
                          </m:ctrlPr>
                        </m:fPr>
                        <m:num>
                          <m:rad>
                            <m:radPr>
                              <m:degHide m:val="on"/>
                              <m:ctrlPr>
                                <a:rPr kumimoji="1" lang="en-US" sz="2000" b="0" i="1" smtClean="0">
                                  <a:solidFill>
                                    <a:srgbClr val="000000"/>
                                  </a:solidFill>
                                  <a:latin typeface="Cambria Math" panose="02040503050406030204" pitchFamily="18" charset="0"/>
                                </a:rPr>
                              </m:ctrlPr>
                            </m:radPr>
                            <m:deg/>
                            <m:e>
                              <m:sSup>
                                <m:sSupPr>
                                  <m:ctrlPr>
                                    <a:rPr kumimoji="1" lang="en-US" sz="2000" b="0" i="1" smtClean="0">
                                      <a:solidFill>
                                        <a:srgbClr val="000000"/>
                                      </a:solidFill>
                                      <a:latin typeface="Cambria Math" panose="02040503050406030204" pitchFamily="18" charset="0"/>
                                    </a:rPr>
                                  </m:ctrlPr>
                                </m:sSupPr>
                                <m:e>
                                  <m:r>
                                    <a:rPr kumimoji="1" lang="en-US" sz="2000" b="0" i="1" smtClean="0">
                                      <a:solidFill>
                                        <a:srgbClr val="000000"/>
                                      </a:solidFill>
                                      <a:latin typeface="Cambria Math"/>
                                    </a:rPr>
                                    <m:t>𝑅𝑖𝑠𝑒</m:t>
                                  </m:r>
                                </m:e>
                                <m:sup>
                                  <m:r>
                                    <a:rPr kumimoji="1" lang="en-US" sz="2000" b="0" i="1" smtClean="0">
                                      <a:solidFill>
                                        <a:srgbClr val="000000"/>
                                      </a:solidFill>
                                      <a:latin typeface="Cambria Math"/>
                                    </a:rPr>
                                    <m:t>2</m:t>
                                  </m:r>
                                </m:sup>
                              </m:sSup>
                              <m:r>
                                <a:rPr kumimoji="1" lang="en-US" sz="2000" b="0" i="1" smtClean="0">
                                  <a:solidFill>
                                    <a:srgbClr val="000000"/>
                                  </a:solidFill>
                                  <a:latin typeface="Cambria Math"/>
                                </a:rPr>
                                <m:t>+</m:t>
                              </m:r>
                              <m:sSup>
                                <m:sSupPr>
                                  <m:ctrlPr>
                                    <a:rPr kumimoji="1" lang="en-US" sz="2000" b="0" i="1" smtClean="0">
                                      <a:solidFill>
                                        <a:srgbClr val="000000"/>
                                      </a:solidFill>
                                      <a:latin typeface="Cambria Math" panose="02040503050406030204" pitchFamily="18" charset="0"/>
                                    </a:rPr>
                                  </m:ctrlPr>
                                </m:sSupPr>
                                <m:e>
                                  <m:r>
                                    <a:rPr kumimoji="1" lang="en-US" sz="2000" b="0" i="1" smtClean="0">
                                      <a:solidFill>
                                        <a:srgbClr val="000000"/>
                                      </a:solidFill>
                                      <a:latin typeface="Cambria Math"/>
                                    </a:rPr>
                                    <m:t>𝑅𝑢𝑛</m:t>
                                  </m:r>
                                </m:e>
                                <m:sup>
                                  <m:r>
                                    <a:rPr kumimoji="1" lang="en-US" sz="2000" b="0" i="1" smtClean="0">
                                      <a:solidFill>
                                        <a:srgbClr val="000000"/>
                                      </a:solidFill>
                                      <a:latin typeface="Cambria Math"/>
                                    </a:rPr>
                                    <m:t>2</m:t>
                                  </m:r>
                                </m:sup>
                              </m:sSup>
                            </m:e>
                          </m:rad>
                        </m:num>
                        <m:den>
                          <m:r>
                            <a:rPr kumimoji="1" lang="en-US" sz="2000" b="0" i="1" smtClean="0">
                              <a:solidFill>
                                <a:srgbClr val="000000"/>
                              </a:solidFill>
                              <a:latin typeface="Cambria Math"/>
                            </a:rPr>
                            <m:t>𝑅𝑢𝑛</m:t>
                          </m:r>
                        </m:den>
                      </m:f>
                      <m:r>
                        <a:rPr kumimoji="1" lang="en-US" sz="2000" b="0" i="1" smtClean="0">
                          <a:solidFill>
                            <a:srgbClr val="000000"/>
                          </a:solidFill>
                          <a:latin typeface="Cambria Math"/>
                        </a:rPr>
                        <m:t>=16.0</m:t>
                      </m:r>
                      <m:f>
                        <m:fPr>
                          <m:ctrlPr>
                            <a:rPr kumimoji="1" lang="en-US" sz="2000" b="0" i="1" smtClean="0">
                              <a:solidFill>
                                <a:srgbClr val="000000"/>
                              </a:solidFill>
                              <a:latin typeface="Cambria Math" panose="02040503050406030204" pitchFamily="18" charset="0"/>
                            </a:rPr>
                          </m:ctrlPr>
                        </m:fPr>
                        <m:num>
                          <m:rad>
                            <m:radPr>
                              <m:degHide m:val="on"/>
                              <m:ctrlPr>
                                <a:rPr kumimoji="1" lang="en-US" sz="2000" b="0" i="1" smtClean="0">
                                  <a:solidFill>
                                    <a:srgbClr val="000000"/>
                                  </a:solidFill>
                                  <a:latin typeface="Cambria Math" panose="02040503050406030204" pitchFamily="18" charset="0"/>
                                </a:rPr>
                              </m:ctrlPr>
                            </m:radPr>
                            <m:deg/>
                            <m:e>
                              <m:sSup>
                                <m:sSupPr>
                                  <m:ctrlPr>
                                    <a:rPr kumimoji="1" lang="en-US" sz="2000" b="0" i="1" smtClean="0">
                                      <a:solidFill>
                                        <a:srgbClr val="000000"/>
                                      </a:solidFill>
                                      <a:latin typeface="Cambria Math" panose="02040503050406030204" pitchFamily="18" charset="0"/>
                                    </a:rPr>
                                  </m:ctrlPr>
                                </m:sSupPr>
                                <m:e>
                                  <m:r>
                                    <a:rPr kumimoji="1" lang="en-US" sz="2000" b="0" i="1" smtClean="0">
                                      <a:solidFill>
                                        <a:srgbClr val="000000"/>
                                      </a:solidFill>
                                      <a:latin typeface="Cambria Math"/>
                                    </a:rPr>
                                    <m:t>6</m:t>
                                  </m:r>
                                </m:e>
                                <m:sup>
                                  <m:r>
                                    <a:rPr kumimoji="1" lang="en-US" sz="2000" b="0" i="1" smtClean="0">
                                      <a:solidFill>
                                        <a:srgbClr val="000000"/>
                                      </a:solidFill>
                                      <a:latin typeface="Cambria Math"/>
                                    </a:rPr>
                                    <m:t>2</m:t>
                                  </m:r>
                                </m:sup>
                              </m:sSup>
                              <m:r>
                                <a:rPr kumimoji="1" lang="en-US" sz="2000" b="0" i="1" smtClean="0">
                                  <a:solidFill>
                                    <a:srgbClr val="000000"/>
                                  </a:solidFill>
                                  <a:latin typeface="Cambria Math"/>
                                </a:rPr>
                                <m:t>+</m:t>
                              </m:r>
                              <m:sSup>
                                <m:sSupPr>
                                  <m:ctrlPr>
                                    <a:rPr kumimoji="1" lang="en-US" sz="2000" b="0" i="1" smtClean="0">
                                      <a:solidFill>
                                        <a:srgbClr val="000000"/>
                                      </a:solidFill>
                                      <a:latin typeface="Cambria Math" panose="02040503050406030204" pitchFamily="18" charset="0"/>
                                    </a:rPr>
                                  </m:ctrlPr>
                                </m:sSupPr>
                                <m:e>
                                  <m:r>
                                    <a:rPr kumimoji="1" lang="en-US" sz="2000" b="0" i="1" smtClean="0">
                                      <a:solidFill>
                                        <a:srgbClr val="000000"/>
                                      </a:solidFill>
                                      <a:latin typeface="Cambria Math"/>
                                    </a:rPr>
                                    <m:t>12</m:t>
                                  </m:r>
                                </m:e>
                                <m:sup>
                                  <m:r>
                                    <a:rPr kumimoji="1" lang="en-US" sz="2000" b="0" i="1" smtClean="0">
                                      <a:solidFill>
                                        <a:srgbClr val="000000"/>
                                      </a:solidFill>
                                      <a:latin typeface="Cambria Math"/>
                                    </a:rPr>
                                    <m:t>2</m:t>
                                  </m:r>
                                </m:sup>
                              </m:sSup>
                            </m:e>
                          </m:rad>
                        </m:num>
                        <m:den>
                          <m:r>
                            <a:rPr kumimoji="1" lang="en-US" sz="2000" b="0" i="1" smtClean="0">
                              <a:solidFill>
                                <a:srgbClr val="000000"/>
                              </a:solidFill>
                              <a:latin typeface="Cambria Math"/>
                            </a:rPr>
                            <m:t>12</m:t>
                          </m:r>
                        </m:den>
                      </m:f>
                      <m:r>
                        <a:rPr kumimoji="1" lang="en-US" sz="2000" b="0" i="1" smtClean="0">
                          <a:solidFill>
                            <a:srgbClr val="000000"/>
                          </a:solidFill>
                          <a:latin typeface="Cambria Math"/>
                        </a:rPr>
                        <m:t>=18</m:t>
                      </m:r>
                      <m:r>
                        <a:rPr kumimoji="1" lang="en-US" sz="2000" b="0" i="1" smtClean="0">
                          <a:solidFill>
                            <a:srgbClr val="000000"/>
                          </a:solidFill>
                          <a:latin typeface="Cambria Math"/>
                        </a:rPr>
                        <m:t>𝑝𝑠𝑓</m:t>
                      </m:r>
                    </m:oMath>
                  </m:oMathPara>
                </a14:m>
                <a:endParaRPr kumimoji="1" lang="en-US" sz="2000" dirty="0">
                  <a:solidFill>
                    <a:srgbClr val="000000"/>
                  </a:solidFill>
                  <a:latin typeface="Georgia" panose="02040502050405020303" pitchFamily="18" charset="0"/>
                </a:endParaRPr>
              </a:p>
            </p:txBody>
          </p:sp>
        </mc:Choice>
        <mc:Fallback xmlns="">
          <p:sp>
            <p:nvSpPr>
              <p:cNvPr id="8" name="TextBox 7"/>
              <p:cNvSpPr txBox="1">
                <a:spLocks noRot="1" noChangeAspect="1" noMove="1" noResize="1" noEditPoints="1" noAdjustHandles="1" noChangeArrowheads="1" noChangeShapeType="1" noTextEdit="1"/>
              </p:cNvSpPr>
              <p:nvPr/>
            </p:nvSpPr>
            <p:spPr bwMode="auto">
              <a:xfrm>
                <a:off x="1330603" y="4927881"/>
                <a:ext cx="6451359" cy="746411"/>
              </a:xfrm>
              <a:prstGeom prst="rect">
                <a:avLst/>
              </a:prstGeom>
              <a:blipFill rotWithShape="0">
                <a:blip r:embed="rId6"/>
                <a:stretch>
                  <a:fillRect/>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TextBox 8"/>
              <p:cNvSpPr txBox="1"/>
              <p:nvPr/>
            </p:nvSpPr>
            <p:spPr bwMode="auto">
              <a:xfrm>
                <a:off x="3634102" y="5820670"/>
                <a:ext cx="1862603" cy="400097"/>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a14:m>
                  <m:oMathPara xmlns:m="http://schemas.openxmlformats.org/officeDocument/2006/math">
                    <m:oMathParaPr>
                      <m:jc m:val="centerGroup"/>
                    </m:oMathParaPr>
                    <m:oMath xmlns:m="http://schemas.openxmlformats.org/officeDocument/2006/math">
                      <m:sSub>
                        <m:sSubPr>
                          <m:ctrlPr>
                            <a:rPr kumimoji="1" lang="en-US" sz="2000" i="1" smtClean="0">
                              <a:solidFill>
                                <a:srgbClr val="000000"/>
                              </a:solidFill>
                              <a:latin typeface="Cambria Math" panose="02040503050406030204" pitchFamily="18" charset="0"/>
                            </a:rPr>
                          </m:ctrlPr>
                        </m:sSubPr>
                        <m:e>
                          <m:r>
                            <a:rPr kumimoji="1" lang="en-US" sz="2000" b="0" i="1" smtClean="0">
                              <a:solidFill>
                                <a:srgbClr val="000000"/>
                              </a:solidFill>
                              <a:latin typeface="Cambria Math"/>
                            </a:rPr>
                            <m:t>𝐷𝐿</m:t>
                          </m:r>
                        </m:e>
                        <m:sub>
                          <m:r>
                            <a:rPr kumimoji="1" lang="en-US" sz="2000" b="0" i="1" smtClean="0">
                              <a:solidFill>
                                <a:srgbClr val="000000"/>
                              </a:solidFill>
                              <a:latin typeface="Cambria Math"/>
                            </a:rPr>
                            <m:t>𝐻𝑍</m:t>
                          </m:r>
                        </m:sub>
                      </m:sSub>
                      <m:r>
                        <a:rPr kumimoji="1" lang="en-US" sz="2000" b="0" i="1" smtClean="0">
                          <a:solidFill>
                            <a:srgbClr val="000000"/>
                          </a:solidFill>
                          <a:latin typeface="Cambria Math"/>
                        </a:rPr>
                        <m:t>=18</m:t>
                      </m:r>
                      <m:r>
                        <a:rPr kumimoji="1" lang="en-US" sz="2000" b="0" i="1" smtClean="0">
                          <a:solidFill>
                            <a:srgbClr val="000000"/>
                          </a:solidFill>
                          <a:latin typeface="Cambria Math"/>
                        </a:rPr>
                        <m:t>𝑝𝑠𝑓</m:t>
                      </m:r>
                    </m:oMath>
                  </m:oMathPara>
                </a14:m>
                <a:endParaRPr kumimoji="1" lang="en-US" sz="2000" dirty="0">
                  <a:solidFill>
                    <a:srgbClr val="000000"/>
                  </a:solidFill>
                  <a:latin typeface="Georgia" panose="02040502050405020303" pitchFamily="18" charset="0"/>
                </a:endParaRPr>
              </a:p>
            </p:txBody>
          </p:sp>
        </mc:Choice>
        <mc:Fallback xmlns="">
          <p:sp>
            <p:nvSpPr>
              <p:cNvPr id="9" name="TextBox 8"/>
              <p:cNvSpPr txBox="1">
                <a:spLocks noRot="1" noChangeAspect="1" noMove="1" noResize="1" noEditPoints="1" noAdjustHandles="1" noChangeArrowheads="1" noChangeShapeType="1" noTextEdit="1"/>
              </p:cNvSpPr>
              <p:nvPr/>
            </p:nvSpPr>
            <p:spPr bwMode="auto">
              <a:xfrm>
                <a:off x="3634102" y="5820670"/>
                <a:ext cx="1862603" cy="400097"/>
              </a:xfrm>
              <a:prstGeom prst="rect">
                <a:avLst/>
              </a:prstGeom>
              <a:blipFill rotWithShape="0">
                <a:blip r:embed="rId7"/>
                <a:stretch>
                  <a:fillRect b="-16923"/>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 name="TextBox 9"/>
              <p:cNvSpPr txBox="1"/>
              <p:nvPr/>
            </p:nvSpPr>
            <p:spPr bwMode="auto">
              <a:xfrm>
                <a:off x="5444239" y="2216150"/>
                <a:ext cx="1261284" cy="400097"/>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a14:m>
                  <m:oMathPara xmlns:m="http://schemas.openxmlformats.org/officeDocument/2006/math">
                    <m:oMathParaPr>
                      <m:jc m:val="centerGroup"/>
                    </m:oMathParaPr>
                    <m:oMath xmlns:m="http://schemas.openxmlformats.org/officeDocument/2006/math">
                      <m:sSub>
                        <m:sSubPr>
                          <m:ctrlPr>
                            <a:rPr kumimoji="1" lang="en-US" sz="2000" i="1" smtClean="0">
                              <a:solidFill>
                                <a:srgbClr val="000000"/>
                              </a:solidFill>
                              <a:latin typeface="Cambria Math" panose="02040503050406030204" pitchFamily="18" charset="0"/>
                            </a:rPr>
                          </m:ctrlPr>
                        </m:sSubPr>
                        <m:e>
                          <m:r>
                            <a:rPr kumimoji="1" lang="en-US" sz="2000" b="0" i="1" smtClean="0">
                              <a:solidFill>
                                <a:srgbClr val="000000"/>
                              </a:solidFill>
                              <a:latin typeface="Cambria Math"/>
                            </a:rPr>
                            <m:t>𝐷𝐿</m:t>
                          </m:r>
                        </m:e>
                        <m:sub>
                          <m:r>
                            <a:rPr kumimoji="1" lang="en-US" sz="2000" b="0" i="1" smtClean="0">
                              <a:solidFill>
                                <a:srgbClr val="000000"/>
                              </a:solidFill>
                              <a:latin typeface="Cambria Math"/>
                            </a:rPr>
                            <m:t>𝐻𝑍</m:t>
                          </m:r>
                        </m:sub>
                      </m:sSub>
                      <m:r>
                        <a:rPr kumimoji="1" lang="en-US" sz="2000" b="0" i="1" smtClean="0">
                          <a:solidFill>
                            <a:srgbClr val="000000"/>
                          </a:solidFill>
                          <a:latin typeface="Cambria Math"/>
                        </a:rPr>
                        <m:t>= ?</m:t>
                      </m:r>
                    </m:oMath>
                  </m:oMathPara>
                </a14:m>
                <a:endParaRPr kumimoji="1" lang="en-US" sz="2000" dirty="0">
                  <a:solidFill>
                    <a:srgbClr val="000000"/>
                  </a:solidFill>
                  <a:latin typeface="Georgia" panose="02040502050405020303" pitchFamily="18" charset="0"/>
                </a:endParaRPr>
              </a:p>
            </p:txBody>
          </p:sp>
        </mc:Choice>
        <mc:Fallback xmlns="">
          <p:sp>
            <p:nvSpPr>
              <p:cNvPr id="10" name="TextBox 9"/>
              <p:cNvSpPr txBox="1">
                <a:spLocks noRot="1" noChangeAspect="1" noMove="1" noResize="1" noEditPoints="1" noAdjustHandles="1" noChangeArrowheads="1" noChangeShapeType="1" noTextEdit="1"/>
              </p:cNvSpPr>
              <p:nvPr/>
            </p:nvSpPr>
            <p:spPr bwMode="auto">
              <a:xfrm>
                <a:off x="5444239" y="2216150"/>
                <a:ext cx="1261284" cy="400097"/>
              </a:xfrm>
              <a:prstGeom prst="rect">
                <a:avLst/>
              </a:prstGeom>
              <a:blipFill rotWithShape="0">
                <a:blip r:embed="rId8"/>
                <a:stretch>
                  <a:fillRect b="-3077"/>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1" name="TextBox 10"/>
              <p:cNvSpPr txBox="1"/>
              <p:nvPr/>
            </p:nvSpPr>
            <p:spPr bwMode="auto">
              <a:xfrm>
                <a:off x="4899025" y="2936875"/>
                <a:ext cx="1806498" cy="400097"/>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a14:m>
                  <m:oMathPara xmlns:m="http://schemas.openxmlformats.org/officeDocument/2006/math">
                    <m:oMathParaPr>
                      <m:jc m:val="centerGroup"/>
                    </m:oMathParaPr>
                    <m:oMath xmlns:m="http://schemas.openxmlformats.org/officeDocument/2006/math">
                      <m:sSub>
                        <m:sSubPr>
                          <m:ctrlPr>
                            <a:rPr kumimoji="1" lang="en-US" sz="2000" i="1" smtClean="0">
                              <a:solidFill>
                                <a:srgbClr val="000000"/>
                              </a:solidFill>
                              <a:latin typeface="Cambria Math" panose="02040503050406030204" pitchFamily="18" charset="0"/>
                            </a:rPr>
                          </m:ctrlPr>
                        </m:sSubPr>
                        <m:e>
                          <m:r>
                            <a:rPr kumimoji="1" lang="en-US" sz="2000" b="0" i="1" smtClean="0">
                              <a:solidFill>
                                <a:srgbClr val="000000"/>
                              </a:solidFill>
                              <a:latin typeface="Cambria Math"/>
                            </a:rPr>
                            <m:t>𝐷𝐿</m:t>
                          </m:r>
                        </m:e>
                        <m:sub>
                          <m:r>
                            <a:rPr kumimoji="1" lang="en-US" sz="2000" b="0" i="1" smtClean="0">
                              <a:solidFill>
                                <a:srgbClr val="000000"/>
                              </a:solidFill>
                              <a:latin typeface="Cambria Math"/>
                            </a:rPr>
                            <m:t>𝑆𝐿</m:t>
                          </m:r>
                        </m:sub>
                      </m:sSub>
                      <m:r>
                        <a:rPr kumimoji="1" lang="en-US" sz="2000" b="0" i="1" smtClean="0">
                          <a:solidFill>
                            <a:srgbClr val="000000"/>
                          </a:solidFill>
                          <a:latin typeface="Cambria Math"/>
                        </a:rPr>
                        <m:t>=16</m:t>
                      </m:r>
                      <m:r>
                        <a:rPr kumimoji="1" lang="en-US" sz="2000" b="0" i="1" smtClean="0">
                          <a:solidFill>
                            <a:srgbClr val="000000"/>
                          </a:solidFill>
                          <a:latin typeface="Cambria Math"/>
                        </a:rPr>
                        <m:t>𝑝𝑠𝑓</m:t>
                      </m:r>
                    </m:oMath>
                  </m:oMathPara>
                </a14:m>
                <a:endParaRPr kumimoji="1" lang="en-US" sz="2000" dirty="0">
                  <a:solidFill>
                    <a:srgbClr val="000000"/>
                  </a:solidFill>
                  <a:latin typeface="Georgia" panose="02040502050405020303" pitchFamily="18" charset="0"/>
                </a:endParaRPr>
              </a:p>
            </p:txBody>
          </p:sp>
        </mc:Choice>
        <mc:Fallback xmlns="">
          <p:sp>
            <p:nvSpPr>
              <p:cNvPr id="11" name="TextBox 10"/>
              <p:cNvSpPr txBox="1">
                <a:spLocks noRot="1" noChangeAspect="1" noMove="1" noResize="1" noEditPoints="1" noAdjustHandles="1" noChangeArrowheads="1" noChangeShapeType="1" noTextEdit="1"/>
              </p:cNvSpPr>
              <p:nvPr/>
            </p:nvSpPr>
            <p:spPr bwMode="auto">
              <a:xfrm>
                <a:off x="4899025" y="2936875"/>
                <a:ext cx="1806498" cy="400097"/>
              </a:xfrm>
              <a:prstGeom prst="rect">
                <a:avLst/>
              </a:prstGeom>
              <a:blipFill rotWithShape="0">
                <a:blip r:embed="rId9"/>
                <a:stretch>
                  <a:fillRect b="-16923"/>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p:sp>
        <p:nvSpPr>
          <p:cNvPr id="12" name="TextBox 11"/>
          <p:cNvSpPr txBox="1"/>
          <p:nvPr/>
        </p:nvSpPr>
        <p:spPr bwMode="auto">
          <a:xfrm>
            <a:off x="6827441" y="6400800"/>
            <a:ext cx="184665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91440" rIns="0" bIns="0" rtlCol="0">
            <a:spAutoFit/>
          </a:bodyPr>
          <a:lstStyle/>
          <a:p>
            <a:pPr algn="r"/>
            <a:r>
              <a:rPr kumimoji="1" lang="en-US" sz="1200" dirty="0" smtClean="0">
                <a:solidFill>
                  <a:schemeClr val="accent5"/>
                </a:solidFill>
                <a:latin typeface="Arial" panose="020B0604020202020204" pitchFamily="34" charset="0"/>
                <a:cs typeface="Arial" panose="020B0604020202020204" pitchFamily="34" charset="0"/>
              </a:rPr>
              <a:t>DESIGN EXAMPLE SLIDE</a:t>
            </a:r>
            <a:endParaRPr kumimoji="1" lang="en-US" sz="1200" dirty="0">
              <a:solidFill>
                <a:schemeClr val="accent5"/>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1379837152"/>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Floor and Wall Weights</a:t>
            </a:r>
            <a:endParaRPr lang="en-US" dirty="0"/>
          </a:p>
        </p:txBody>
      </p:sp>
      <p:graphicFrame>
        <p:nvGraphicFramePr>
          <p:cNvPr id="4" name="Content Placeholder 3"/>
          <p:cNvGraphicFramePr>
            <a:graphicFrameLocks noGrp="1"/>
          </p:cNvGraphicFramePr>
          <p:nvPr>
            <p:ph idx="1"/>
            <p:extLst/>
          </p:nvPr>
        </p:nvGraphicFramePr>
        <p:xfrm>
          <a:off x="446088" y="2413002"/>
          <a:ext cx="3976687" cy="3158908"/>
        </p:xfrm>
        <a:graphic>
          <a:graphicData uri="http://schemas.openxmlformats.org/drawingml/2006/table">
            <a:tbl>
              <a:tblPr firstRow="1" bandRow="1">
                <a:tableStyleId>{68D230F3-CF80-4859-8CE7-A43EE81993B5}</a:tableStyleId>
              </a:tblPr>
              <a:tblGrid>
                <a:gridCol w="2490406">
                  <a:extLst>
                    <a:ext uri="{9D8B030D-6E8A-4147-A177-3AD203B41FA5}">
                      <a16:colId xmlns:a16="http://schemas.microsoft.com/office/drawing/2014/main" val="20000"/>
                    </a:ext>
                  </a:extLst>
                </a:gridCol>
                <a:gridCol w="1486281">
                  <a:extLst>
                    <a:ext uri="{9D8B030D-6E8A-4147-A177-3AD203B41FA5}">
                      <a16:colId xmlns:a16="http://schemas.microsoft.com/office/drawing/2014/main" val="20001"/>
                    </a:ext>
                  </a:extLst>
                </a:gridCol>
              </a:tblGrid>
              <a:tr h="311692">
                <a:tc>
                  <a:txBody>
                    <a:bodyPr/>
                    <a:lstStyle/>
                    <a:p>
                      <a:r>
                        <a:rPr lang="en-US" sz="1400" dirty="0" smtClean="0">
                          <a:solidFill>
                            <a:schemeClr val="bg2"/>
                          </a:solidFill>
                          <a:latin typeface="Arial" panose="020B0604020202020204" pitchFamily="34" charset="0"/>
                          <a:cs typeface="Arial" panose="020B0604020202020204" pitchFamily="34" charset="0"/>
                        </a:rPr>
                        <a:t>Component</a:t>
                      </a:r>
                      <a:endParaRPr lang="en-US" sz="1400" dirty="0">
                        <a:solidFill>
                          <a:schemeClr val="bg2"/>
                        </a:solidFill>
                        <a:latin typeface="Arial" panose="020B0604020202020204" pitchFamily="34" charset="0"/>
                        <a:cs typeface="Arial" panose="020B0604020202020204" pitchFamily="34" charset="0"/>
                      </a:endParaRPr>
                    </a:p>
                  </a:txBody>
                  <a:tcPr/>
                </a:tc>
                <a:tc>
                  <a:txBody>
                    <a:bodyPr/>
                    <a:lstStyle/>
                    <a:p>
                      <a:pPr algn="ctr"/>
                      <a:r>
                        <a:rPr lang="en-US" sz="1400" dirty="0" smtClean="0">
                          <a:solidFill>
                            <a:schemeClr val="bg2"/>
                          </a:solidFill>
                          <a:latin typeface="Arial" panose="020B0604020202020204" pitchFamily="34" charset="0"/>
                          <a:cs typeface="Arial" panose="020B0604020202020204" pitchFamily="34" charset="0"/>
                        </a:rPr>
                        <a:t>Load (</a:t>
                      </a:r>
                      <a:r>
                        <a:rPr lang="en-US" sz="1400" dirty="0" err="1" smtClean="0">
                          <a:solidFill>
                            <a:schemeClr val="bg2"/>
                          </a:solidFill>
                          <a:latin typeface="Arial" panose="020B0604020202020204" pitchFamily="34" charset="0"/>
                          <a:cs typeface="Arial" panose="020B0604020202020204" pitchFamily="34" charset="0"/>
                        </a:rPr>
                        <a:t>psf</a:t>
                      </a:r>
                      <a:r>
                        <a:rPr lang="en-US" sz="1400" dirty="0" smtClean="0">
                          <a:solidFill>
                            <a:schemeClr val="bg2"/>
                          </a:solidFill>
                          <a:latin typeface="Arial" panose="020B0604020202020204" pitchFamily="34" charset="0"/>
                          <a:cs typeface="Arial" panose="020B0604020202020204" pitchFamily="34" charset="0"/>
                        </a:rPr>
                        <a:t>)</a:t>
                      </a:r>
                      <a:endParaRPr lang="en-US" sz="1400" dirty="0">
                        <a:solidFill>
                          <a:schemeClr val="bg2"/>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0"/>
                  </a:ext>
                </a:extLst>
              </a:tr>
              <a:tr h="355902">
                <a:tc>
                  <a:txBody>
                    <a:bodyPr/>
                    <a:lstStyle/>
                    <a:p>
                      <a:r>
                        <a:rPr lang="en-US" sz="1400" dirty="0" smtClean="0">
                          <a:solidFill>
                            <a:schemeClr val="bg2"/>
                          </a:solidFill>
                          <a:latin typeface="Arial" panose="020B0604020202020204" pitchFamily="34" charset="0"/>
                          <a:cs typeface="Arial" panose="020B0604020202020204" pitchFamily="34" charset="0"/>
                        </a:rPr>
                        <a:t>Flooring</a:t>
                      </a:r>
                      <a:endParaRPr lang="en-US" sz="1400" dirty="0">
                        <a:solidFill>
                          <a:schemeClr val="bg2"/>
                        </a:solidFill>
                        <a:latin typeface="Arial" panose="020B0604020202020204" pitchFamily="34" charset="0"/>
                        <a:cs typeface="Arial" panose="020B0604020202020204" pitchFamily="34" charset="0"/>
                      </a:endParaRPr>
                    </a:p>
                  </a:txBody>
                  <a:tcPr/>
                </a:tc>
                <a:tc>
                  <a:txBody>
                    <a:bodyPr/>
                    <a:lstStyle/>
                    <a:p>
                      <a:pPr algn="ctr"/>
                      <a:r>
                        <a:rPr lang="en-US" sz="1400" dirty="0" smtClean="0">
                          <a:solidFill>
                            <a:schemeClr val="bg2"/>
                          </a:solidFill>
                          <a:latin typeface="Arial" panose="020B0604020202020204" pitchFamily="34" charset="0"/>
                          <a:cs typeface="Arial" panose="020B0604020202020204" pitchFamily="34" charset="0"/>
                        </a:rPr>
                        <a:t>1.0</a:t>
                      </a:r>
                      <a:endParaRPr lang="en-US" sz="1400" dirty="0">
                        <a:solidFill>
                          <a:schemeClr val="bg2"/>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1"/>
                  </a:ext>
                </a:extLst>
              </a:tr>
              <a:tr h="355902">
                <a:tc>
                  <a:txBody>
                    <a:bodyPr/>
                    <a:lstStyle/>
                    <a:p>
                      <a:r>
                        <a:rPr lang="en-US" sz="1400" dirty="0" smtClean="0">
                          <a:solidFill>
                            <a:schemeClr val="bg2"/>
                          </a:solidFill>
                          <a:latin typeface="Arial" panose="020B0604020202020204" pitchFamily="34" charset="0"/>
                          <a:cs typeface="Arial" panose="020B0604020202020204" pitchFamily="34" charset="0"/>
                        </a:rPr>
                        <a:t>1” Lt. Wt. Concrete</a:t>
                      </a:r>
                      <a:endParaRPr lang="en-US" sz="1400" dirty="0">
                        <a:solidFill>
                          <a:schemeClr val="bg2"/>
                        </a:solidFill>
                        <a:latin typeface="Arial" panose="020B0604020202020204" pitchFamily="34" charset="0"/>
                        <a:cs typeface="Arial" panose="020B0604020202020204" pitchFamily="34" charset="0"/>
                      </a:endParaRPr>
                    </a:p>
                  </a:txBody>
                  <a:tcPr/>
                </a:tc>
                <a:tc>
                  <a:txBody>
                    <a:bodyPr/>
                    <a:lstStyle/>
                    <a:p>
                      <a:pPr algn="ctr"/>
                      <a:r>
                        <a:rPr lang="en-US" sz="1400" dirty="0" smtClean="0">
                          <a:solidFill>
                            <a:schemeClr val="bg2"/>
                          </a:solidFill>
                          <a:latin typeface="Arial" panose="020B0604020202020204" pitchFamily="34" charset="0"/>
                          <a:cs typeface="Arial" panose="020B0604020202020204" pitchFamily="34" charset="0"/>
                        </a:rPr>
                        <a:t>10.0</a:t>
                      </a:r>
                      <a:endParaRPr lang="en-US" sz="1400" dirty="0">
                        <a:solidFill>
                          <a:schemeClr val="bg2"/>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2"/>
                  </a:ext>
                </a:extLst>
              </a:tr>
              <a:tr h="355902">
                <a:tc>
                  <a:txBody>
                    <a:bodyPr/>
                    <a:lstStyle/>
                    <a:p>
                      <a:r>
                        <a:rPr lang="en-US" sz="1400" dirty="0" smtClean="0">
                          <a:solidFill>
                            <a:schemeClr val="bg2"/>
                          </a:solidFill>
                          <a:latin typeface="Arial" panose="020B0604020202020204" pitchFamily="34" charset="0"/>
                          <a:cs typeface="Arial" panose="020B0604020202020204" pitchFamily="34" charset="0"/>
                        </a:rPr>
                        <a:t>¾” Floor Sheathing</a:t>
                      </a:r>
                      <a:endParaRPr lang="en-US" sz="1400" dirty="0">
                        <a:solidFill>
                          <a:schemeClr val="bg2"/>
                        </a:solidFill>
                        <a:latin typeface="Arial" panose="020B0604020202020204" pitchFamily="34" charset="0"/>
                        <a:cs typeface="Arial" panose="020B0604020202020204" pitchFamily="34" charset="0"/>
                      </a:endParaRPr>
                    </a:p>
                  </a:txBody>
                  <a:tcPr/>
                </a:tc>
                <a:tc>
                  <a:txBody>
                    <a:bodyPr/>
                    <a:lstStyle/>
                    <a:p>
                      <a:pPr algn="ctr"/>
                      <a:r>
                        <a:rPr lang="en-US" sz="1400" dirty="0" smtClean="0">
                          <a:solidFill>
                            <a:schemeClr val="bg2"/>
                          </a:solidFill>
                          <a:latin typeface="Arial" panose="020B0604020202020204" pitchFamily="34" charset="0"/>
                          <a:cs typeface="Arial" panose="020B0604020202020204" pitchFamily="34" charset="0"/>
                        </a:rPr>
                        <a:t>3.0</a:t>
                      </a:r>
                      <a:endParaRPr lang="en-US" sz="1400" dirty="0">
                        <a:solidFill>
                          <a:schemeClr val="bg2"/>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3"/>
                  </a:ext>
                </a:extLst>
              </a:tr>
              <a:tr h="355902">
                <a:tc>
                  <a:txBody>
                    <a:bodyPr/>
                    <a:lstStyle/>
                    <a:p>
                      <a:r>
                        <a:rPr lang="en-US" sz="1400" dirty="0" smtClean="0">
                          <a:solidFill>
                            <a:schemeClr val="bg2"/>
                          </a:solidFill>
                          <a:latin typeface="Arial" panose="020B0604020202020204" pitchFamily="34" charset="0"/>
                          <a:cs typeface="Arial" panose="020B0604020202020204" pitchFamily="34" charset="0"/>
                        </a:rPr>
                        <a:t>Floor Framing</a:t>
                      </a:r>
                      <a:endParaRPr lang="en-US" sz="1400" dirty="0">
                        <a:solidFill>
                          <a:schemeClr val="bg2"/>
                        </a:solidFill>
                        <a:latin typeface="Arial" panose="020B0604020202020204" pitchFamily="34" charset="0"/>
                        <a:cs typeface="Arial" panose="020B0604020202020204" pitchFamily="34" charset="0"/>
                      </a:endParaRPr>
                    </a:p>
                  </a:txBody>
                  <a:tcPr/>
                </a:tc>
                <a:tc>
                  <a:txBody>
                    <a:bodyPr/>
                    <a:lstStyle/>
                    <a:p>
                      <a:pPr algn="ctr"/>
                      <a:r>
                        <a:rPr lang="en-US" sz="1400" dirty="0" smtClean="0">
                          <a:solidFill>
                            <a:schemeClr val="bg2"/>
                          </a:solidFill>
                          <a:latin typeface="Arial" panose="020B0604020202020204" pitchFamily="34" charset="0"/>
                          <a:cs typeface="Arial" panose="020B0604020202020204" pitchFamily="34" charset="0"/>
                        </a:rPr>
                        <a:t>3.0</a:t>
                      </a:r>
                      <a:endParaRPr lang="en-US" sz="1400" dirty="0">
                        <a:solidFill>
                          <a:schemeClr val="bg2"/>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4"/>
                  </a:ext>
                </a:extLst>
              </a:tr>
              <a:tr h="355902">
                <a:tc>
                  <a:txBody>
                    <a:bodyPr/>
                    <a:lstStyle/>
                    <a:p>
                      <a:r>
                        <a:rPr lang="en-US" sz="1400" dirty="0" smtClean="0">
                          <a:solidFill>
                            <a:schemeClr val="bg2"/>
                          </a:solidFill>
                          <a:latin typeface="Arial" panose="020B0604020202020204" pitchFamily="34" charset="0"/>
                          <a:cs typeface="Arial" panose="020B0604020202020204" pitchFamily="34" charset="0"/>
                        </a:rPr>
                        <a:t>Gyp Ceiling</a:t>
                      </a:r>
                      <a:endParaRPr lang="en-US" sz="1400" dirty="0">
                        <a:solidFill>
                          <a:schemeClr val="bg2"/>
                        </a:solidFill>
                        <a:latin typeface="Arial" panose="020B0604020202020204" pitchFamily="34" charset="0"/>
                        <a:cs typeface="Arial" panose="020B0604020202020204" pitchFamily="34" charset="0"/>
                      </a:endParaRPr>
                    </a:p>
                  </a:txBody>
                  <a:tcPr/>
                </a:tc>
                <a:tc>
                  <a:txBody>
                    <a:bodyPr/>
                    <a:lstStyle/>
                    <a:p>
                      <a:pPr algn="ctr"/>
                      <a:r>
                        <a:rPr lang="en-US" sz="1400" dirty="0" smtClean="0">
                          <a:solidFill>
                            <a:schemeClr val="bg2"/>
                          </a:solidFill>
                          <a:latin typeface="Arial" panose="020B0604020202020204" pitchFamily="34" charset="0"/>
                          <a:cs typeface="Arial" panose="020B0604020202020204" pitchFamily="34" charset="0"/>
                        </a:rPr>
                        <a:t>2.8</a:t>
                      </a:r>
                      <a:endParaRPr lang="en-US" sz="1400" dirty="0">
                        <a:solidFill>
                          <a:schemeClr val="bg2"/>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5"/>
                  </a:ext>
                </a:extLst>
              </a:tr>
              <a:tr h="355902">
                <a:tc>
                  <a:txBody>
                    <a:bodyPr/>
                    <a:lstStyle/>
                    <a:p>
                      <a:r>
                        <a:rPr lang="en-US" sz="1400" dirty="0" smtClean="0">
                          <a:solidFill>
                            <a:schemeClr val="bg2"/>
                          </a:solidFill>
                          <a:latin typeface="Arial" panose="020B0604020202020204" pitchFamily="34" charset="0"/>
                          <a:cs typeface="Arial" panose="020B0604020202020204" pitchFamily="34" charset="0"/>
                        </a:rPr>
                        <a:t>Sprinkler</a:t>
                      </a:r>
                      <a:endParaRPr lang="en-US" sz="1400" dirty="0">
                        <a:solidFill>
                          <a:schemeClr val="bg2"/>
                        </a:solidFill>
                        <a:latin typeface="Arial" panose="020B0604020202020204" pitchFamily="34" charset="0"/>
                        <a:cs typeface="Arial" panose="020B0604020202020204" pitchFamily="34" charset="0"/>
                      </a:endParaRPr>
                    </a:p>
                  </a:txBody>
                  <a:tcPr/>
                </a:tc>
                <a:tc>
                  <a:txBody>
                    <a:bodyPr/>
                    <a:lstStyle/>
                    <a:p>
                      <a:pPr algn="ctr"/>
                      <a:r>
                        <a:rPr lang="en-US" sz="1400" dirty="0" smtClean="0">
                          <a:solidFill>
                            <a:schemeClr val="bg2"/>
                          </a:solidFill>
                          <a:latin typeface="Arial" panose="020B0604020202020204" pitchFamily="34" charset="0"/>
                          <a:cs typeface="Arial" panose="020B0604020202020204" pitchFamily="34" charset="0"/>
                        </a:rPr>
                        <a:t>1.5</a:t>
                      </a:r>
                      <a:endParaRPr lang="en-US" sz="1400" dirty="0">
                        <a:solidFill>
                          <a:schemeClr val="bg2"/>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6"/>
                  </a:ext>
                </a:extLst>
              </a:tr>
              <a:tr h="355902">
                <a:tc>
                  <a:txBody>
                    <a:bodyPr/>
                    <a:lstStyle/>
                    <a:p>
                      <a:r>
                        <a:rPr lang="en-US" sz="1400" dirty="0" smtClean="0">
                          <a:solidFill>
                            <a:schemeClr val="bg2"/>
                          </a:solidFill>
                          <a:latin typeface="Arial" panose="020B0604020202020204" pitchFamily="34" charset="0"/>
                          <a:cs typeface="Arial" panose="020B0604020202020204" pitchFamily="34" charset="0"/>
                        </a:rPr>
                        <a:t>Misc.</a:t>
                      </a:r>
                      <a:endParaRPr lang="en-US" sz="1400" dirty="0">
                        <a:solidFill>
                          <a:schemeClr val="bg2"/>
                        </a:solidFill>
                        <a:latin typeface="Arial" panose="020B0604020202020204" pitchFamily="34" charset="0"/>
                        <a:cs typeface="Arial" panose="020B0604020202020204" pitchFamily="34" charset="0"/>
                      </a:endParaRPr>
                    </a:p>
                  </a:txBody>
                  <a:tcPr>
                    <a:lnB w="12700" cap="flat" cmpd="sng" algn="ctr">
                      <a:solidFill>
                        <a:schemeClr val="tx1"/>
                      </a:solidFill>
                      <a:prstDash val="solid"/>
                      <a:round/>
                      <a:headEnd type="none" w="med" len="med"/>
                      <a:tailEnd type="none" w="med" len="med"/>
                    </a:lnB>
                  </a:tcPr>
                </a:tc>
                <a:tc>
                  <a:txBody>
                    <a:bodyPr/>
                    <a:lstStyle/>
                    <a:p>
                      <a:pPr algn="ctr"/>
                      <a:r>
                        <a:rPr lang="en-US" sz="1400" dirty="0" smtClean="0">
                          <a:solidFill>
                            <a:schemeClr val="bg2"/>
                          </a:solidFill>
                          <a:latin typeface="Arial" panose="020B0604020202020204" pitchFamily="34" charset="0"/>
                          <a:cs typeface="Arial" panose="020B0604020202020204" pitchFamily="34" charset="0"/>
                        </a:rPr>
                        <a:t>0.7</a:t>
                      </a:r>
                      <a:endParaRPr lang="en-US" sz="1400" dirty="0">
                        <a:solidFill>
                          <a:schemeClr val="bg2"/>
                        </a:solidFill>
                        <a:latin typeface="Arial" panose="020B0604020202020204" pitchFamily="34" charset="0"/>
                        <a:cs typeface="Arial" panose="020B0604020202020204" pitchFamily="34" charset="0"/>
                      </a:endParaRPr>
                    </a:p>
                  </a:txBody>
                  <a:tcP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7"/>
                  </a:ext>
                </a:extLst>
              </a:tr>
              <a:tr h="355902">
                <a:tc>
                  <a:txBody>
                    <a:bodyPr/>
                    <a:lstStyle/>
                    <a:p>
                      <a:r>
                        <a:rPr lang="en-US" sz="1400" b="1" dirty="0" smtClean="0">
                          <a:solidFill>
                            <a:schemeClr val="bg2"/>
                          </a:solidFill>
                          <a:latin typeface="Arial" panose="020B0604020202020204" pitchFamily="34" charset="0"/>
                          <a:cs typeface="Arial" panose="020B0604020202020204" pitchFamily="34" charset="0"/>
                        </a:rPr>
                        <a:t>Total Floor Load</a:t>
                      </a:r>
                      <a:endParaRPr lang="en-US" sz="1400" b="1" dirty="0">
                        <a:solidFill>
                          <a:schemeClr val="bg2"/>
                        </a:solidFill>
                        <a:latin typeface="Arial" panose="020B0604020202020204" pitchFamily="34" charset="0"/>
                        <a:cs typeface="Arial" panose="020B0604020202020204" pitchFamily="34" charset="0"/>
                      </a:endParaRPr>
                    </a:p>
                  </a:txBody>
                  <a:tcPr>
                    <a:lnT w="12700" cap="flat" cmpd="sng" algn="ctr">
                      <a:solidFill>
                        <a:schemeClr val="tx1"/>
                      </a:solidFill>
                      <a:prstDash val="solid"/>
                      <a:round/>
                      <a:headEnd type="none" w="med" len="med"/>
                      <a:tailEnd type="none" w="med" len="med"/>
                    </a:lnT>
                  </a:tcPr>
                </a:tc>
                <a:tc>
                  <a:txBody>
                    <a:bodyPr/>
                    <a:lstStyle/>
                    <a:p>
                      <a:pPr algn="ctr"/>
                      <a:r>
                        <a:rPr lang="en-US" sz="1400" b="1" dirty="0" smtClean="0">
                          <a:solidFill>
                            <a:schemeClr val="bg2"/>
                          </a:solidFill>
                          <a:latin typeface="Arial" panose="020B0604020202020204" pitchFamily="34" charset="0"/>
                          <a:cs typeface="Arial" panose="020B0604020202020204" pitchFamily="34" charset="0"/>
                        </a:rPr>
                        <a:t>22.0</a:t>
                      </a:r>
                      <a:endParaRPr lang="en-US" sz="1400" b="1" dirty="0">
                        <a:solidFill>
                          <a:schemeClr val="bg2"/>
                        </a:solidFill>
                        <a:latin typeface="Arial" panose="020B0604020202020204" pitchFamily="34" charset="0"/>
                        <a:cs typeface="Arial" panose="020B0604020202020204" pitchFamily="34" charset="0"/>
                      </a:endParaRPr>
                    </a:p>
                  </a:txBody>
                  <a:tcP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0008"/>
                  </a:ext>
                </a:extLst>
              </a:tr>
            </a:tbl>
          </a:graphicData>
        </a:graphic>
      </p:graphicFrame>
      <mc:AlternateContent xmlns:mc="http://schemas.openxmlformats.org/markup-compatibility/2006" xmlns:a14="http://schemas.microsoft.com/office/drawing/2010/main">
        <mc:Choice Requires="a14">
          <p:sp>
            <p:nvSpPr>
              <p:cNvPr id="12" name="TextBox 11"/>
              <p:cNvSpPr txBox="1"/>
              <p:nvPr/>
            </p:nvSpPr>
            <p:spPr bwMode="auto">
              <a:xfrm>
                <a:off x="1110684" y="5754843"/>
                <a:ext cx="2544521" cy="400097"/>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a14:m>
                  <m:oMathPara xmlns:m="http://schemas.openxmlformats.org/officeDocument/2006/math">
                    <m:oMathParaPr>
                      <m:jc m:val="centerGroup"/>
                    </m:oMathParaPr>
                    <m:oMath xmlns:m="http://schemas.openxmlformats.org/officeDocument/2006/math">
                      <m:r>
                        <a:rPr kumimoji="1" lang="en-US" sz="2000" i="1" smtClean="0">
                          <a:solidFill>
                            <a:schemeClr val="tx2"/>
                          </a:solidFill>
                          <a:latin typeface="Cambria Math"/>
                        </a:rPr>
                        <m:t>𝐹</m:t>
                      </m:r>
                      <m:r>
                        <a:rPr kumimoji="1" lang="en-US" sz="2000" b="0" i="1" smtClean="0">
                          <a:solidFill>
                            <a:schemeClr val="tx2"/>
                          </a:solidFill>
                          <a:latin typeface="Cambria Math"/>
                        </a:rPr>
                        <m:t>𝑙𝑜𝑜𝑟</m:t>
                      </m:r>
                      <m:r>
                        <a:rPr kumimoji="1" lang="en-US" sz="2000" b="0" i="1" smtClean="0">
                          <a:solidFill>
                            <a:schemeClr val="tx2"/>
                          </a:solidFill>
                          <a:latin typeface="Cambria Math"/>
                        </a:rPr>
                        <m:t> </m:t>
                      </m:r>
                      <m:r>
                        <a:rPr kumimoji="1" lang="en-US" sz="2000" b="0" i="1" smtClean="0">
                          <a:solidFill>
                            <a:schemeClr val="tx2"/>
                          </a:solidFill>
                          <a:latin typeface="Cambria Math"/>
                        </a:rPr>
                        <m:t>𝐿𝑜𝑎𝑑</m:t>
                      </m:r>
                      <m:r>
                        <a:rPr kumimoji="1" lang="en-US" sz="2000" b="0" i="1" smtClean="0">
                          <a:solidFill>
                            <a:schemeClr val="tx2"/>
                          </a:solidFill>
                          <a:latin typeface="Cambria Math"/>
                        </a:rPr>
                        <m:t>=22</m:t>
                      </m:r>
                      <m:r>
                        <a:rPr kumimoji="1" lang="en-US" sz="2000" b="0" i="1" smtClean="0">
                          <a:solidFill>
                            <a:schemeClr val="tx2"/>
                          </a:solidFill>
                          <a:latin typeface="Cambria Math"/>
                        </a:rPr>
                        <m:t>𝑝𝑠𝑓</m:t>
                      </m:r>
                    </m:oMath>
                  </m:oMathPara>
                </a14:m>
                <a:endParaRPr kumimoji="1" lang="en-US" sz="2000" dirty="0">
                  <a:solidFill>
                    <a:schemeClr val="tx2"/>
                  </a:solidFill>
                  <a:latin typeface="Georgia" panose="02040502050405020303" pitchFamily="18" charset="0"/>
                </a:endParaRPr>
              </a:p>
            </p:txBody>
          </p:sp>
        </mc:Choice>
        <mc:Fallback xmlns="">
          <p:sp>
            <p:nvSpPr>
              <p:cNvPr id="12" name="TextBox 11"/>
              <p:cNvSpPr txBox="1">
                <a:spLocks noRot="1" noChangeAspect="1" noMove="1" noResize="1" noEditPoints="1" noAdjustHandles="1" noChangeArrowheads="1" noChangeShapeType="1" noTextEdit="1"/>
              </p:cNvSpPr>
              <p:nvPr/>
            </p:nvSpPr>
            <p:spPr bwMode="auto">
              <a:xfrm>
                <a:off x="1110684" y="5754843"/>
                <a:ext cx="2544521" cy="400097"/>
              </a:xfrm>
              <a:prstGeom prst="rect">
                <a:avLst/>
              </a:prstGeom>
              <a:blipFill rotWithShape="0">
                <a:blip r:embed="rId4"/>
                <a:stretch>
                  <a:fillRect b="-15152"/>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p:graphicFrame>
        <p:nvGraphicFramePr>
          <p:cNvPr id="13" name="Content Placeholder 3"/>
          <p:cNvGraphicFramePr>
            <a:graphicFrameLocks/>
          </p:cNvGraphicFramePr>
          <p:nvPr>
            <p:extLst/>
          </p:nvPr>
        </p:nvGraphicFramePr>
        <p:xfrm>
          <a:off x="4710113" y="2424903"/>
          <a:ext cx="3976687" cy="3139440"/>
        </p:xfrm>
        <a:graphic>
          <a:graphicData uri="http://schemas.openxmlformats.org/drawingml/2006/table">
            <a:tbl>
              <a:tblPr firstRow="1" bandRow="1">
                <a:tableStyleId>{68D230F3-CF80-4859-8CE7-A43EE81993B5}</a:tableStyleId>
              </a:tblPr>
              <a:tblGrid>
                <a:gridCol w="2490406">
                  <a:extLst>
                    <a:ext uri="{9D8B030D-6E8A-4147-A177-3AD203B41FA5}">
                      <a16:colId xmlns:a16="http://schemas.microsoft.com/office/drawing/2014/main" val="20000"/>
                    </a:ext>
                  </a:extLst>
                </a:gridCol>
                <a:gridCol w="1486281">
                  <a:extLst>
                    <a:ext uri="{9D8B030D-6E8A-4147-A177-3AD203B41FA5}">
                      <a16:colId xmlns:a16="http://schemas.microsoft.com/office/drawing/2014/main" val="20001"/>
                    </a:ext>
                  </a:extLst>
                </a:gridCol>
              </a:tblGrid>
              <a:tr h="267497">
                <a:tc>
                  <a:txBody>
                    <a:bodyPr/>
                    <a:lstStyle/>
                    <a:p>
                      <a:r>
                        <a:rPr lang="en-US" sz="1400" dirty="0" smtClean="0">
                          <a:solidFill>
                            <a:schemeClr val="bg2"/>
                          </a:solidFill>
                          <a:latin typeface="Arial" panose="020B0604020202020204" pitchFamily="34" charset="0"/>
                          <a:cs typeface="Arial" panose="020B0604020202020204" pitchFamily="34" charset="0"/>
                        </a:rPr>
                        <a:t>Component</a:t>
                      </a:r>
                      <a:endParaRPr lang="en-US" sz="1400" dirty="0">
                        <a:solidFill>
                          <a:schemeClr val="bg2"/>
                        </a:solidFill>
                        <a:latin typeface="Arial" panose="020B0604020202020204" pitchFamily="34" charset="0"/>
                        <a:cs typeface="Arial" panose="020B0604020202020204" pitchFamily="34" charset="0"/>
                      </a:endParaRPr>
                    </a:p>
                  </a:txBody>
                  <a:tcPr anchor="ctr"/>
                </a:tc>
                <a:tc>
                  <a:txBody>
                    <a:bodyPr/>
                    <a:lstStyle/>
                    <a:p>
                      <a:pPr algn="ctr"/>
                      <a:r>
                        <a:rPr lang="en-US" sz="1400" dirty="0" smtClean="0">
                          <a:solidFill>
                            <a:schemeClr val="bg2"/>
                          </a:solidFill>
                          <a:latin typeface="Arial" panose="020B0604020202020204" pitchFamily="34" charset="0"/>
                          <a:cs typeface="Arial" panose="020B0604020202020204" pitchFamily="34" charset="0"/>
                        </a:rPr>
                        <a:t>Load (</a:t>
                      </a:r>
                      <a:r>
                        <a:rPr lang="en-US" sz="1400" dirty="0" err="1" smtClean="0">
                          <a:solidFill>
                            <a:schemeClr val="bg2"/>
                          </a:solidFill>
                          <a:latin typeface="Arial" panose="020B0604020202020204" pitchFamily="34" charset="0"/>
                          <a:cs typeface="Arial" panose="020B0604020202020204" pitchFamily="34" charset="0"/>
                        </a:rPr>
                        <a:t>psf</a:t>
                      </a:r>
                      <a:r>
                        <a:rPr lang="en-US" sz="1400" dirty="0" smtClean="0">
                          <a:solidFill>
                            <a:schemeClr val="bg2"/>
                          </a:solidFill>
                          <a:latin typeface="Arial" panose="020B0604020202020204" pitchFamily="34" charset="0"/>
                          <a:cs typeface="Arial" panose="020B0604020202020204" pitchFamily="34" charset="0"/>
                        </a:rPr>
                        <a:t>)</a:t>
                      </a:r>
                      <a:endParaRPr lang="en-US" sz="1400" dirty="0">
                        <a:solidFill>
                          <a:schemeClr val="bg2"/>
                        </a:solidFill>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0000"/>
                  </a:ext>
                </a:extLst>
              </a:tr>
              <a:tr h="301752">
                <a:tc>
                  <a:txBody>
                    <a:bodyPr/>
                    <a:lstStyle/>
                    <a:p>
                      <a:r>
                        <a:rPr lang="en-US" sz="1400" dirty="0" smtClean="0">
                          <a:solidFill>
                            <a:schemeClr val="bg2"/>
                          </a:solidFill>
                          <a:latin typeface="Arial" panose="020B0604020202020204" pitchFamily="34" charset="0"/>
                          <a:cs typeface="Arial" panose="020B0604020202020204" pitchFamily="34" charset="0"/>
                        </a:rPr>
                        <a:t>Exterior</a:t>
                      </a:r>
                      <a:r>
                        <a:rPr lang="en-US" sz="1400" baseline="0" dirty="0" smtClean="0">
                          <a:solidFill>
                            <a:schemeClr val="bg2"/>
                          </a:solidFill>
                          <a:latin typeface="Arial" panose="020B0604020202020204" pitchFamily="34" charset="0"/>
                          <a:cs typeface="Arial" panose="020B0604020202020204" pitchFamily="34" charset="0"/>
                        </a:rPr>
                        <a:t> Walls</a:t>
                      </a:r>
                    </a:p>
                    <a:p>
                      <a:r>
                        <a:rPr lang="en-US" sz="1400" baseline="0" dirty="0" smtClean="0">
                          <a:solidFill>
                            <a:schemeClr val="bg2"/>
                          </a:solidFill>
                          <a:latin typeface="Arial" panose="020B0604020202020204" pitchFamily="34" charset="0"/>
                          <a:cs typeface="Arial" panose="020B0604020202020204" pitchFamily="34" charset="0"/>
                        </a:rPr>
                        <a:t>(Walls only)</a:t>
                      </a:r>
                    </a:p>
                    <a:p>
                      <a:endParaRPr lang="en-US" sz="1400" baseline="0" dirty="0" smtClean="0">
                        <a:solidFill>
                          <a:schemeClr val="bg2"/>
                        </a:solidFill>
                        <a:latin typeface="Arial" panose="020B0604020202020204" pitchFamily="34" charset="0"/>
                        <a:cs typeface="Arial" panose="020B0604020202020204" pitchFamily="34" charset="0"/>
                      </a:endParaRPr>
                    </a:p>
                  </a:txBody>
                  <a:tcPr anchor="ctr"/>
                </a:tc>
                <a:tc>
                  <a:txBody>
                    <a:bodyPr/>
                    <a:lstStyle/>
                    <a:p>
                      <a:pPr algn="ctr"/>
                      <a:r>
                        <a:rPr lang="en-US" sz="1400" dirty="0" smtClean="0">
                          <a:solidFill>
                            <a:schemeClr val="bg2"/>
                          </a:solidFill>
                          <a:latin typeface="Arial" panose="020B0604020202020204" pitchFamily="34" charset="0"/>
                          <a:cs typeface="Arial" panose="020B0604020202020204" pitchFamily="34" charset="0"/>
                        </a:rPr>
                        <a:t>12.0</a:t>
                      </a:r>
                      <a:endParaRPr lang="en-US" sz="1400" dirty="0">
                        <a:solidFill>
                          <a:schemeClr val="bg2"/>
                        </a:solidFill>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0001"/>
                  </a:ext>
                </a:extLst>
              </a:tr>
              <a:tr h="301752">
                <a:tc>
                  <a:txBody>
                    <a:bodyPr/>
                    <a:lstStyle/>
                    <a:p>
                      <a:r>
                        <a:rPr lang="en-US" sz="1400" dirty="0" smtClean="0">
                          <a:solidFill>
                            <a:schemeClr val="bg2"/>
                          </a:solidFill>
                          <a:latin typeface="Arial" panose="020B0604020202020204" pitchFamily="34" charset="0"/>
                          <a:cs typeface="Arial" panose="020B0604020202020204" pitchFamily="34" charset="0"/>
                        </a:rPr>
                        <a:t>Interior Walls</a:t>
                      </a:r>
                    </a:p>
                    <a:p>
                      <a:r>
                        <a:rPr lang="en-US" sz="1400" dirty="0" smtClean="0">
                          <a:solidFill>
                            <a:schemeClr val="bg2"/>
                          </a:solidFill>
                          <a:latin typeface="Arial" panose="020B0604020202020204" pitchFamily="34" charset="0"/>
                          <a:cs typeface="Arial" panose="020B0604020202020204" pitchFamily="34" charset="0"/>
                        </a:rPr>
                        <a:t>(Uniform load</a:t>
                      </a:r>
                      <a:r>
                        <a:rPr lang="en-US" sz="1400" baseline="0" dirty="0" smtClean="0">
                          <a:solidFill>
                            <a:schemeClr val="bg2"/>
                          </a:solidFill>
                          <a:latin typeface="Arial" panose="020B0604020202020204" pitchFamily="34" charset="0"/>
                          <a:cs typeface="Arial" panose="020B0604020202020204" pitchFamily="34" charset="0"/>
                        </a:rPr>
                        <a:t> over entire floor surface)</a:t>
                      </a:r>
                      <a:endParaRPr lang="en-US" sz="1400" dirty="0">
                        <a:solidFill>
                          <a:schemeClr val="bg2"/>
                        </a:solidFill>
                        <a:latin typeface="Arial" panose="020B0604020202020204" pitchFamily="34" charset="0"/>
                        <a:cs typeface="Arial" panose="020B0604020202020204" pitchFamily="34" charset="0"/>
                      </a:endParaRPr>
                    </a:p>
                  </a:txBody>
                  <a:tcPr anchor="ctr"/>
                </a:tc>
                <a:tc>
                  <a:txBody>
                    <a:bodyPr/>
                    <a:lstStyle/>
                    <a:p>
                      <a:pPr algn="ctr"/>
                      <a:r>
                        <a:rPr lang="en-US" sz="1400" dirty="0" smtClean="0">
                          <a:solidFill>
                            <a:schemeClr val="bg2"/>
                          </a:solidFill>
                          <a:latin typeface="Arial" panose="020B0604020202020204" pitchFamily="34" charset="0"/>
                          <a:cs typeface="Arial" panose="020B0604020202020204" pitchFamily="34" charset="0"/>
                        </a:rPr>
                        <a:t>10.0*</a:t>
                      </a:r>
                      <a:endParaRPr lang="en-US" sz="1400" dirty="0">
                        <a:solidFill>
                          <a:schemeClr val="bg2"/>
                        </a:solidFill>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0002"/>
                  </a:ext>
                </a:extLst>
              </a:tr>
              <a:tr h="301752">
                <a:tc gridSpan="2">
                  <a:txBody>
                    <a:bodyPr/>
                    <a:lstStyle/>
                    <a:p>
                      <a:r>
                        <a:rPr lang="en-US" sz="1400" dirty="0" smtClean="0">
                          <a:solidFill>
                            <a:schemeClr val="bg2"/>
                          </a:solidFill>
                          <a:latin typeface="Arial" panose="020B0604020202020204" pitchFamily="34" charset="0"/>
                          <a:cs typeface="Arial" panose="020B0604020202020204" pitchFamily="34" charset="0"/>
                        </a:rPr>
                        <a:t>*Typically, the actual weight of the interior walls would be calculated and applied to the seismic lateral forces. The uniform</a:t>
                      </a:r>
                      <a:r>
                        <a:rPr lang="en-US" sz="1400" baseline="0" dirty="0" smtClean="0">
                          <a:solidFill>
                            <a:schemeClr val="bg2"/>
                          </a:solidFill>
                          <a:latin typeface="Arial" panose="020B0604020202020204" pitchFamily="34" charset="0"/>
                          <a:cs typeface="Arial" panose="020B0604020202020204" pitchFamily="34" charset="0"/>
                        </a:rPr>
                        <a:t> load over the floor surface is used here is for simplicity. A minimum 10 </a:t>
                      </a:r>
                      <a:r>
                        <a:rPr lang="en-US" sz="1400" baseline="0" dirty="0" err="1" smtClean="0">
                          <a:solidFill>
                            <a:schemeClr val="bg2"/>
                          </a:solidFill>
                          <a:latin typeface="Arial" panose="020B0604020202020204" pitchFamily="34" charset="0"/>
                          <a:cs typeface="Arial" panose="020B0604020202020204" pitchFamily="34" charset="0"/>
                        </a:rPr>
                        <a:t>psf</a:t>
                      </a:r>
                      <a:r>
                        <a:rPr lang="en-US" sz="1400" baseline="0" dirty="0" smtClean="0">
                          <a:solidFill>
                            <a:schemeClr val="bg2"/>
                          </a:solidFill>
                          <a:latin typeface="Arial" panose="020B0604020202020204" pitchFamily="34" charset="0"/>
                          <a:cs typeface="Arial" panose="020B0604020202020204" pitchFamily="34" charset="0"/>
                        </a:rPr>
                        <a:t> partition loading is required per ASCE 7-10 12.7.2.2.</a:t>
                      </a:r>
                      <a:endParaRPr lang="en-US" sz="1400" dirty="0">
                        <a:solidFill>
                          <a:schemeClr val="bg2"/>
                        </a:solidFill>
                        <a:latin typeface="Arial" panose="020B0604020202020204" pitchFamily="34" charset="0"/>
                        <a:cs typeface="Arial" panose="020B0604020202020204" pitchFamily="34" charset="0"/>
                      </a:endParaRPr>
                    </a:p>
                  </a:txBody>
                  <a:tcPr anchor="ctr"/>
                </a:tc>
                <a:tc hMerge="1">
                  <a:txBody>
                    <a:bodyPr/>
                    <a:lstStyle/>
                    <a:p>
                      <a:endParaRPr lang="en-US" sz="1400" dirty="0"/>
                    </a:p>
                  </a:txBody>
                  <a:tcPr/>
                </a:tc>
                <a:extLst>
                  <a:ext uri="{0D108BD9-81ED-4DB2-BD59-A6C34878D82A}">
                    <a16:rowId xmlns:a16="http://schemas.microsoft.com/office/drawing/2014/main" val="10003"/>
                  </a:ext>
                </a:extLst>
              </a:tr>
            </a:tbl>
          </a:graphicData>
        </a:graphic>
      </p:graphicFrame>
      <p:sp>
        <p:nvSpPr>
          <p:cNvPr id="3" name="Rectangle 2"/>
          <p:cNvSpPr/>
          <p:nvPr/>
        </p:nvSpPr>
        <p:spPr>
          <a:xfrm>
            <a:off x="1337355" y="1659235"/>
            <a:ext cx="2064732" cy="430887"/>
          </a:xfrm>
          <a:prstGeom prst="rect">
            <a:avLst/>
          </a:prstGeom>
          <a:noFill/>
        </p:spPr>
        <p:txBody>
          <a:bodyPr wrap="none" lIns="91440" tIns="45720" rIns="91440" bIns="45720">
            <a:spAutoFit/>
          </a:bodyPr>
          <a:lstStyle/>
          <a:p>
            <a:pPr algn="ctr"/>
            <a:r>
              <a:rPr lang="en-US" sz="22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Floor Weights</a:t>
            </a:r>
            <a:endParaRPr lang="en-US" sz="22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endParaRPr>
          </a:p>
        </p:txBody>
      </p:sp>
      <p:sp>
        <p:nvSpPr>
          <p:cNvPr id="14" name="Rectangle 13"/>
          <p:cNvSpPr/>
          <p:nvPr/>
        </p:nvSpPr>
        <p:spPr>
          <a:xfrm>
            <a:off x="5774700" y="1659235"/>
            <a:ext cx="1927644" cy="430887"/>
          </a:xfrm>
          <a:prstGeom prst="rect">
            <a:avLst/>
          </a:prstGeom>
          <a:noFill/>
        </p:spPr>
        <p:txBody>
          <a:bodyPr wrap="none" lIns="91440" tIns="45720" rIns="91440" bIns="45720">
            <a:spAutoFit/>
          </a:bodyPr>
          <a:lstStyle/>
          <a:p>
            <a:pPr algn="ctr"/>
            <a:r>
              <a:rPr lang="en-US" sz="22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Wall Weights</a:t>
            </a:r>
            <a:endParaRPr lang="en-US" sz="22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endParaRPr>
          </a:p>
        </p:txBody>
      </p:sp>
      <p:sp>
        <p:nvSpPr>
          <p:cNvPr id="8" name="TextBox 7"/>
          <p:cNvSpPr txBox="1"/>
          <p:nvPr/>
        </p:nvSpPr>
        <p:spPr bwMode="auto">
          <a:xfrm>
            <a:off x="6827441" y="6400800"/>
            <a:ext cx="184665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91440" rIns="0" bIns="0" rtlCol="0">
            <a:spAutoFit/>
          </a:bodyPr>
          <a:lstStyle/>
          <a:p>
            <a:pPr algn="r"/>
            <a:r>
              <a:rPr kumimoji="1" lang="en-US" sz="1200" dirty="0" smtClean="0">
                <a:solidFill>
                  <a:schemeClr val="accent5"/>
                </a:solidFill>
                <a:latin typeface="Arial" panose="020B0604020202020204" pitchFamily="34" charset="0"/>
                <a:cs typeface="Arial" panose="020B0604020202020204" pitchFamily="34" charset="0"/>
              </a:rPr>
              <a:t>DESIGN EXAMPLE SLIDE</a:t>
            </a:r>
            <a:endParaRPr kumimoji="1" lang="en-US" sz="1200" dirty="0">
              <a:solidFill>
                <a:schemeClr val="accent5"/>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33289251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smtClean="0"/>
              <a:t>Additional Credit Offerings</a:t>
            </a:r>
            <a:endParaRPr lang="en-US" dirty="0"/>
          </a:p>
        </p:txBody>
      </p:sp>
      <p:sp>
        <p:nvSpPr>
          <p:cNvPr id="6" name="Content Placeholder 2"/>
          <p:cNvSpPr txBox="1">
            <a:spLocks/>
          </p:cNvSpPr>
          <p:nvPr/>
        </p:nvSpPr>
        <p:spPr>
          <a:xfrm>
            <a:off x="5050631" y="1835943"/>
            <a:ext cx="3836195" cy="3707608"/>
          </a:xfrm>
          <a:prstGeom prst="rect">
            <a:avLst/>
          </a:prstGeom>
          <a:noFill/>
          <a:ln>
            <a:noFill/>
          </a:ln>
          <a:effectLst/>
        </p:spPr>
        <p:txBody>
          <a:bodyPr vert="horz" lIns="0" tIns="0" rIns="0" bIns="0" rtlCol="0" anchor="ctr">
            <a:noAutofit/>
          </a:bodyPr>
          <a:lstStyle>
            <a:lvl1pPr marL="0" indent="0" algn="l" defTabSz="914400" rtl="0" eaLnBrk="1" latinLnBrk="0" hangingPunct="1">
              <a:spcBef>
                <a:spcPct val="20000"/>
              </a:spcBef>
              <a:buFont typeface="Arial" panose="020B0604020202020204" pitchFamily="34" charset="0"/>
              <a:buNone/>
              <a:defRPr sz="2800" b="1" kern="1200">
                <a:solidFill>
                  <a:schemeClr val="bg2"/>
                </a:solidFill>
                <a:latin typeface="+mn-lt"/>
                <a:ea typeface="+mn-ea"/>
                <a:cs typeface="+mn-cs"/>
              </a:defRPr>
            </a:lvl1pPr>
            <a:lvl2pPr marL="0" indent="-285750" algn="l" defTabSz="914400" rtl="0" eaLnBrk="1" latinLnBrk="0" hangingPunct="1">
              <a:spcBef>
                <a:spcPct val="20000"/>
              </a:spcBef>
              <a:buFont typeface="Arial" panose="020B0604020202020204" pitchFamily="34" charset="0"/>
              <a:buChar char="•"/>
              <a:defRPr sz="2400" kern="1200">
                <a:solidFill>
                  <a:schemeClr val="bg2"/>
                </a:solidFill>
                <a:latin typeface="+mn-lt"/>
                <a:ea typeface="+mn-ea"/>
                <a:cs typeface="+mn-cs"/>
              </a:defRPr>
            </a:lvl2pPr>
            <a:lvl3pPr marL="594360" indent="-228600" algn="l" defTabSz="914400" rtl="0" eaLnBrk="1" latinLnBrk="0" hangingPunct="1">
              <a:spcBef>
                <a:spcPct val="20000"/>
              </a:spcBef>
              <a:buFont typeface="Arial" panose="020B0604020202020204" pitchFamily="34" charset="0"/>
              <a:buChar char="‒"/>
              <a:defRPr sz="2000" kern="1200">
                <a:solidFill>
                  <a:schemeClr val="bg2"/>
                </a:solidFill>
                <a:latin typeface="+mn-lt"/>
                <a:ea typeface="+mn-ea"/>
                <a:cs typeface="+mn-cs"/>
              </a:defRPr>
            </a:lvl3pPr>
            <a:lvl4pPr marL="914400" indent="-22860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4pPr>
            <a:lvl5pPr marL="1234440" indent="-22860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9pPr>
          </a:lstStyle>
          <a:p>
            <a:pPr algn="ctr">
              <a:lnSpc>
                <a:spcPct val="150000"/>
              </a:lnSpc>
              <a:spcBef>
                <a:spcPts val="0"/>
              </a:spcBef>
              <a:spcAft>
                <a:spcPts val="450"/>
              </a:spcAft>
              <a:defRPr/>
            </a:pPr>
            <a:r>
              <a:rPr lang="en-US" sz="1800" b="0" dirty="0">
                <a:solidFill>
                  <a:schemeClr val="tx2"/>
                </a:solidFill>
                <a:latin typeface="Arial"/>
                <a:cs typeface="Calibri" pitchFamily="34" charset="0"/>
              </a:rPr>
              <a:t>Visit</a:t>
            </a:r>
          </a:p>
          <a:p>
            <a:pPr algn="ctr">
              <a:lnSpc>
                <a:spcPct val="150000"/>
              </a:lnSpc>
              <a:spcBef>
                <a:spcPts val="0"/>
              </a:spcBef>
              <a:spcAft>
                <a:spcPts val="450"/>
              </a:spcAft>
              <a:defRPr/>
            </a:pPr>
            <a:r>
              <a:rPr lang="en-US" sz="1800" dirty="0">
                <a:solidFill>
                  <a:srgbClr val="666666"/>
                </a:solidFill>
                <a:latin typeface="Arial"/>
                <a:cs typeface="Calibri" pitchFamily="34" charset="0"/>
                <a:hlinkClick r:id="rId4"/>
              </a:rPr>
              <a:t>strongtie.com/workshops</a:t>
            </a:r>
            <a:r>
              <a:rPr lang="en-US" sz="1500" dirty="0">
                <a:solidFill>
                  <a:srgbClr val="666666"/>
                </a:solidFill>
                <a:latin typeface="Arial"/>
                <a:cs typeface="Calibri" pitchFamily="34" charset="0"/>
              </a:rPr>
              <a:t> </a:t>
            </a:r>
          </a:p>
          <a:p>
            <a:pPr algn="ctr">
              <a:lnSpc>
                <a:spcPct val="150000"/>
              </a:lnSpc>
              <a:spcBef>
                <a:spcPts val="0"/>
              </a:spcBef>
              <a:spcAft>
                <a:spcPts val="450"/>
              </a:spcAft>
              <a:defRPr/>
            </a:pPr>
            <a:r>
              <a:rPr lang="en-US" sz="1800" b="0" dirty="0">
                <a:solidFill>
                  <a:schemeClr val="tx2"/>
                </a:solidFill>
                <a:latin typeface="Arial"/>
                <a:cs typeface="Calibri" pitchFamily="34" charset="0"/>
              </a:rPr>
              <a:t>for more information</a:t>
            </a:r>
          </a:p>
        </p:txBody>
      </p:sp>
      <p:graphicFrame>
        <p:nvGraphicFramePr>
          <p:cNvPr id="3" name="Table 2"/>
          <p:cNvGraphicFramePr>
            <a:graphicFrameLocks noGrp="1"/>
          </p:cNvGraphicFramePr>
          <p:nvPr>
            <p:extLst/>
          </p:nvPr>
        </p:nvGraphicFramePr>
        <p:xfrm>
          <a:off x="257175" y="1828800"/>
          <a:ext cx="4314824" cy="3482511"/>
        </p:xfrm>
        <a:graphic>
          <a:graphicData uri="http://schemas.openxmlformats.org/drawingml/2006/table">
            <a:tbl>
              <a:tblPr firstRow="1" bandRow="1">
                <a:tableStyleId>{5C22544A-7EE6-4342-B048-85BDC9FD1C3A}</a:tableStyleId>
              </a:tblPr>
              <a:tblGrid>
                <a:gridCol w="2664155">
                  <a:extLst>
                    <a:ext uri="{9D8B030D-6E8A-4147-A177-3AD203B41FA5}">
                      <a16:colId xmlns:a16="http://schemas.microsoft.com/office/drawing/2014/main" val="2259256711"/>
                    </a:ext>
                  </a:extLst>
                </a:gridCol>
                <a:gridCol w="676894">
                  <a:extLst>
                    <a:ext uri="{9D8B030D-6E8A-4147-A177-3AD203B41FA5}">
                      <a16:colId xmlns:a16="http://schemas.microsoft.com/office/drawing/2014/main" val="3725519834"/>
                    </a:ext>
                  </a:extLst>
                </a:gridCol>
                <a:gridCol w="516577">
                  <a:extLst>
                    <a:ext uri="{9D8B030D-6E8A-4147-A177-3AD203B41FA5}">
                      <a16:colId xmlns:a16="http://schemas.microsoft.com/office/drawing/2014/main" val="2916451015"/>
                    </a:ext>
                  </a:extLst>
                </a:gridCol>
                <a:gridCol w="457199">
                  <a:extLst>
                    <a:ext uri="{9D8B030D-6E8A-4147-A177-3AD203B41FA5}">
                      <a16:colId xmlns:a16="http://schemas.microsoft.com/office/drawing/2014/main" val="3505433091"/>
                    </a:ext>
                  </a:extLst>
                </a:gridCol>
              </a:tblGrid>
              <a:tr h="275433">
                <a:tc>
                  <a:txBody>
                    <a:bodyPr/>
                    <a:lstStyle/>
                    <a:p>
                      <a:r>
                        <a:rPr lang="en-US" sz="1400" b="1" dirty="0" smtClean="0">
                          <a:solidFill>
                            <a:schemeClr val="tx2"/>
                          </a:solidFill>
                        </a:rPr>
                        <a:t>Course</a:t>
                      </a:r>
                      <a:r>
                        <a:rPr lang="en-US" sz="1400" b="1" baseline="0" dirty="0" smtClean="0">
                          <a:solidFill>
                            <a:schemeClr val="tx2"/>
                          </a:solidFill>
                        </a:rPr>
                        <a:t> Name</a:t>
                      </a:r>
                      <a:endParaRPr lang="en-US" sz="1400" b="1" dirty="0">
                        <a:solidFill>
                          <a:schemeClr val="tx2"/>
                        </a:solidFill>
                      </a:endParaRPr>
                    </a:p>
                  </a:txBody>
                  <a:tcPr marL="68580" marR="68580" marT="34290" marB="34290">
                    <a:solidFill>
                      <a:srgbClr val="FBEBD5"/>
                    </a:solidFill>
                  </a:tcPr>
                </a:tc>
                <a:tc>
                  <a:txBody>
                    <a:bodyPr/>
                    <a:lstStyle/>
                    <a:p>
                      <a:r>
                        <a:rPr lang="en-US" sz="1400" dirty="0" smtClean="0">
                          <a:solidFill>
                            <a:schemeClr val="tx2"/>
                          </a:solidFill>
                        </a:rPr>
                        <a:t>CEUs</a:t>
                      </a:r>
                      <a:endParaRPr lang="en-US" sz="1400" dirty="0">
                        <a:solidFill>
                          <a:schemeClr val="tx2"/>
                        </a:solidFill>
                      </a:endParaRPr>
                    </a:p>
                  </a:txBody>
                  <a:tcPr marL="68580" marR="68580" marT="34290" marB="34290">
                    <a:solidFill>
                      <a:srgbClr val="FBEBD5"/>
                    </a:solidFill>
                  </a:tcPr>
                </a:tc>
                <a:tc>
                  <a:txBody>
                    <a:bodyPr/>
                    <a:lstStyle/>
                    <a:p>
                      <a:r>
                        <a:rPr lang="en-US" sz="1400" dirty="0" smtClean="0">
                          <a:solidFill>
                            <a:schemeClr val="tx2"/>
                          </a:solidFill>
                        </a:rPr>
                        <a:t>AIA</a:t>
                      </a:r>
                      <a:endParaRPr lang="en-US" sz="1400" dirty="0">
                        <a:solidFill>
                          <a:schemeClr val="tx2"/>
                        </a:solidFill>
                      </a:endParaRPr>
                    </a:p>
                  </a:txBody>
                  <a:tcPr marL="68580" marR="68580" marT="34290" marB="34290">
                    <a:solidFill>
                      <a:srgbClr val="FBEBD5"/>
                    </a:solidFill>
                  </a:tcPr>
                </a:tc>
                <a:tc>
                  <a:txBody>
                    <a:bodyPr/>
                    <a:lstStyle/>
                    <a:p>
                      <a:r>
                        <a:rPr lang="en-US" sz="1400" dirty="0" smtClean="0">
                          <a:solidFill>
                            <a:schemeClr val="tx2"/>
                          </a:solidFill>
                        </a:rPr>
                        <a:t>ICC</a:t>
                      </a:r>
                      <a:endParaRPr lang="en-US" sz="1400" dirty="0">
                        <a:solidFill>
                          <a:schemeClr val="tx2"/>
                        </a:solidFill>
                      </a:endParaRPr>
                    </a:p>
                  </a:txBody>
                  <a:tcPr marL="68580" marR="68580" marT="34290" marB="34290">
                    <a:solidFill>
                      <a:srgbClr val="FBEBD5"/>
                    </a:solidFill>
                  </a:tcPr>
                </a:tc>
                <a:extLst>
                  <a:ext uri="{0D108BD9-81ED-4DB2-BD59-A6C34878D82A}">
                    <a16:rowId xmlns:a16="http://schemas.microsoft.com/office/drawing/2014/main" val="1586458345"/>
                  </a:ext>
                </a:extLst>
              </a:tr>
              <a:tr h="275433">
                <a:tc>
                  <a:txBody>
                    <a:bodyPr/>
                    <a:lstStyle/>
                    <a:p>
                      <a:r>
                        <a:rPr lang="en-US" sz="1100" dirty="0" smtClean="0">
                          <a:solidFill>
                            <a:schemeClr val="tx2"/>
                          </a:solidFill>
                        </a:rPr>
                        <a:t>Introduction to Deck</a:t>
                      </a:r>
                      <a:r>
                        <a:rPr lang="en-US" sz="1100" baseline="0" dirty="0" smtClean="0">
                          <a:solidFill>
                            <a:schemeClr val="tx2"/>
                          </a:solidFill>
                        </a:rPr>
                        <a:t> Design</a:t>
                      </a:r>
                      <a:endParaRPr lang="en-US" sz="1100" dirty="0">
                        <a:solidFill>
                          <a:schemeClr val="tx2"/>
                        </a:solidFill>
                      </a:endParaRPr>
                    </a:p>
                  </a:txBody>
                  <a:tcPr marL="68580" marR="68580" marT="34290" marB="34290"/>
                </a:tc>
                <a:tc>
                  <a:txBody>
                    <a:bodyPr/>
                    <a:lstStyle/>
                    <a:p>
                      <a:r>
                        <a:rPr lang="en-US" sz="1100" dirty="0" smtClean="0">
                          <a:solidFill>
                            <a:schemeClr val="tx2"/>
                          </a:solidFill>
                        </a:rPr>
                        <a:t>0.1</a:t>
                      </a:r>
                      <a:endParaRPr lang="en-US" sz="1100" dirty="0">
                        <a:solidFill>
                          <a:schemeClr val="tx2"/>
                        </a:solidFill>
                      </a:endParaRPr>
                    </a:p>
                  </a:txBody>
                  <a:tcPr marL="68580" marR="68580" marT="34290" marB="34290"/>
                </a:tc>
                <a:tc>
                  <a:txBody>
                    <a:bodyPr/>
                    <a:lstStyle/>
                    <a:p>
                      <a:pPr algn="ctr"/>
                      <a:r>
                        <a:rPr lang="en-US" sz="1400" b="0" i="0" kern="1200" dirty="0" smtClean="0">
                          <a:solidFill>
                            <a:srgbClr val="00B050"/>
                          </a:solidFill>
                          <a:effectLst/>
                          <a:latin typeface="+mn-lt"/>
                          <a:ea typeface="+mn-ea"/>
                          <a:cs typeface="+mn-cs"/>
                        </a:rPr>
                        <a:t>✔</a:t>
                      </a:r>
                      <a:endParaRPr lang="en-US" sz="1400" dirty="0">
                        <a:solidFill>
                          <a:srgbClr val="00B050"/>
                        </a:solidFill>
                      </a:endParaRPr>
                    </a:p>
                  </a:txBody>
                  <a:tcPr marL="68580" marR="68580" marT="34290" marB="34290"/>
                </a:tc>
                <a:tc>
                  <a:txBody>
                    <a:bodyPr/>
                    <a:lstStyle/>
                    <a:p>
                      <a:pPr algn="ctr"/>
                      <a:r>
                        <a:rPr lang="en-US" sz="1400" b="0" i="0" kern="1200" dirty="0" smtClean="0">
                          <a:solidFill>
                            <a:srgbClr val="00B050"/>
                          </a:solidFill>
                          <a:effectLst/>
                          <a:latin typeface="+mn-lt"/>
                          <a:ea typeface="+mn-ea"/>
                          <a:cs typeface="+mn-cs"/>
                        </a:rPr>
                        <a:t>✔</a:t>
                      </a:r>
                      <a:endParaRPr lang="en-US" sz="1400" dirty="0">
                        <a:solidFill>
                          <a:srgbClr val="00B050"/>
                        </a:solidFill>
                      </a:endParaRPr>
                    </a:p>
                  </a:txBody>
                  <a:tcPr marL="68580" marR="68580" marT="34290" marB="34290"/>
                </a:tc>
                <a:extLst>
                  <a:ext uri="{0D108BD9-81ED-4DB2-BD59-A6C34878D82A}">
                    <a16:rowId xmlns:a16="http://schemas.microsoft.com/office/drawing/2014/main" val="2322473799"/>
                  </a:ext>
                </a:extLst>
              </a:tr>
              <a:tr h="388620">
                <a:tc>
                  <a:txBody>
                    <a:bodyPr/>
                    <a:lstStyle/>
                    <a:p>
                      <a:r>
                        <a:rPr lang="en-US" sz="1100" dirty="0" smtClean="0">
                          <a:solidFill>
                            <a:schemeClr val="tx2"/>
                          </a:solidFill>
                        </a:rPr>
                        <a:t>Introduction to Wind</a:t>
                      </a:r>
                      <a:r>
                        <a:rPr lang="en-US" sz="1100" baseline="0" dirty="0" smtClean="0">
                          <a:solidFill>
                            <a:schemeClr val="tx2"/>
                          </a:solidFill>
                        </a:rPr>
                        <a:t> Design and the Wood Frame Construction Manual</a:t>
                      </a:r>
                      <a:endParaRPr lang="en-US" sz="1100" dirty="0">
                        <a:solidFill>
                          <a:schemeClr val="tx2"/>
                        </a:solidFill>
                      </a:endParaRPr>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smtClean="0">
                          <a:solidFill>
                            <a:schemeClr val="tx2"/>
                          </a:solidFill>
                        </a:rPr>
                        <a:t>0.1</a:t>
                      </a:r>
                    </a:p>
                  </a:txBody>
                  <a:tcPr marL="68580" marR="68580" marT="34290" marB="34290"/>
                </a:tc>
                <a:tc>
                  <a:txBody>
                    <a:bodyPr/>
                    <a:lstStyle/>
                    <a:p>
                      <a:pPr algn="ctr"/>
                      <a:r>
                        <a:rPr lang="en-US" sz="1400" b="0" i="0" kern="1200" dirty="0" smtClean="0">
                          <a:solidFill>
                            <a:srgbClr val="00B050"/>
                          </a:solidFill>
                          <a:effectLst/>
                          <a:latin typeface="+mn-lt"/>
                          <a:ea typeface="+mn-ea"/>
                          <a:cs typeface="+mn-cs"/>
                        </a:rPr>
                        <a:t>✔</a:t>
                      </a:r>
                      <a:endParaRPr lang="en-US" sz="1400" dirty="0">
                        <a:solidFill>
                          <a:srgbClr val="00B050"/>
                        </a:solidFill>
                      </a:endParaRPr>
                    </a:p>
                  </a:txBody>
                  <a:tcPr marL="68580" marR="68580" marT="34290" marB="34290"/>
                </a:tc>
                <a:tc>
                  <a:txBody>
                    <a:bodyPr/>
                    <a:lstStyle/>
                    <a:p>
                      <a:pPr algn="ctr"/>
                      <a:r>
                        <a:rPr lang="en-US" sz="1400" b="0" i="0" kern="1200" dirty="0" smtClean="0">
                          <a:solidFill>
                            <a:srgbClr val="00B050"/>
                          </a:solidFill>
                          <a:effectLst/>
                          <a:latin typeface="+mn-lt"/>
                          <a:ea typeface="+mn-ea"/>
                          <a:cs typeface="+mn-cs"/>
                        </a:rPr>
                        <a:t>✔</a:t>
                      </a:r>
                      <a:endParaRPr lang="en-US" sz="1400" dirty="0">
                        <a:solidFill>
                          <a:srgbClr val="00B050"/>
                        </a:solidFill>
                      </a:endParaRPr>
                    </a:p>
                  </a:txBody>
                  <a:tcPr marL="68580" marR="68580" marT="34290" marB="34290"/>
                </a:tc>
                <a:extLst>
                  <a:ext uri="{0D108BD9-81ED-4DB2-BD59-A6C34878D82A}">
                    <a16:rowId xmlns:a16="http://schemas.microsoft.com/office/drawing/2014/main" val="540969009"/>
                  </a:ext>
                </a:extLst>
              </a:tr>
              <a:tr h="388620">
                <a:tc>
                  <a:txBody>
                    <a:bodyPr/>
                    <a:lstStyle/>
                    <a:p>
                      <a:r>
                        <a:rPr lang="en-US" sz="1100" dirty="0" smtClean="0">
                          <a:solidFill>
                            <a:schemeClr val="tx2"/>
                          </a:solidFill>
                        </a:rPr>
                        <a:t>Shear Walls and Lateral Bracing</a:t>
                      </a:r>
                      <a:r>
                        <a:rPr lang="en-US" sz="1100" baseline="0" dirty="0" smtClean="0">
                          <a:solidFill>
                            <a:schemeClr val="tx2"/>
                          </a:solidFill>
                        </a:rPr>
                        <a:t> in Light Frame Construction</a:t>
                      </a:r>
                      <a:endParaRPr lang="en-US" sz="1100" dirty="0">
                        <a:solidFill>
                          <a:schemeClr val="tx2"/>
                        </a:solidFill>
                      </a:endParaRPr>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smtClean="0">
                          <a:solidFill>
                            <a:schemeClr val="tx2"/>
                          </a:solidFill>
                        </a:rPr>
                        <a:t>0.1</a:t>
                      </a:r>
                    </a:p>
                  </a:txBody>
                  <a:tcPr marL="68580" marR="68580" marT="34290" marB="34290"/>
                </a:tc>
                <a:tc>
                  <a:txBody>
                    <a:bodyPr/>
                    <a:lstStyle/>
                    <a:p>
                      <a:pPr algn="ctr"/>
                      <a:r>
                        <a:rPr lang="en-US" sz="1400" b="0" i="0" kern="1200" dirty="0" smtClean="0">
                          <a:solidFill>
                            <a:srgbClr val="00B050"/>
                          </a:solidFill>
                          <a:effectLst/>
                          <a:latin typeface="+mn-lt"/>
                          <a:ea typeface="+mn-ea"/>
                          <a:cs typeface="+mn-cs"/>
                        </a:rPr>
                        <a:t>✔</a:t>
                      </a:r>
                      <a:endParaRPr lang="en-US" sz="1400" dirty="0">
                        <a:solidFill>
                          <a:srgbClr val="00B050"/>
                        </a:solidFill>
                      </a:endParaRPr>
                    </a:p>
                  </a:txBody>
                  <a:tcPr marL="68580" marR="68580" marT="34290" marB="34290"/>
                </a:tc>
                <a:tc>
                  <a:txBody>
                    <a:bodyPr/>
                    <a:lstStyle/>
                    <a:p>
                      <a:pPr algn="ctr"/>
                      <a:r>
                        <a:rPr lang="en-US" sz="1400" b="0" i="0" kern="1200" dirty="0" smtClean="0">
                          <a:solidFill>
                            <a:srgbClr val="00B050"/>
                          </a:solidFill>
                          <a:effectLst/>
                          <a:latin typeface="+mn-lt"/>
                          <a:ea typeface="+mn-ea"/>
                          <a:cs typeface="+mn-cs"/>
                        </a:rPr>
                        <a:t>✔</a:t>
                      </a:r>
                      <a:endParaRPr lang="en-US" sz="1400" dirty="0">
                        <a:solidFill>
                          <a:srgbClr val="00B050"/>
                        </a:solidFill>
                      </a:endParaRPr>
                    </a:p>
                  </a:txBody>
                  <a:tcPr marL="68580" marR="68580" marT="34290" marB="34290"/>
                </a:tc>
                <a:extLst>
                  <a:ext uri="{0D108BD9-81ED-4DB2-BD59-A6C34878D82A}">
                    <a16:rowId xmlns:a16="http://schemas.microsoft.com/office/drawing/2014/main" val="4250044656"/>
                  </a:ext>
                </a:extLst>
              </a:tr>
              <a:tr h="275433">
                <a:tc>
                  <a:txBody>
                    <a:bodyPr/>
                    <a:lstStyle/>
                    <a:p>
                      <a:r>
                        <a:rPr lang="en-US" sz="1100" dirty="0" smtClean="0">
                          <a:solidFill>
                            <a:schemeClr val="tx2"/>
                          </a:solidFill>
                        </a:rPr>
                        <a:t>Understanding Restraint Rod Systems</a:t>
                      </a:r>
                      <a:endParaRPr lang="en-US" sz="1100" dirty="0">
                        <a:solidFill>
                          <a:schemeClr val="tx2"/>
                        </a:solidFill>
                      </a:endParaRPr>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smtClean="0">
                          <a:solidFill>
                            <a:schemeClr val="tx2"/>
                          </a:solidFill>
                        </a:rPr>
                        <a:t>0.1</a:t>
                      </a:r>
                    </a:p>
                  </a:txBody>
                  <a:tcPr marL="68580" marR="68580" marT="34290" marB="34290"/>
                </a:tc>
                <a:tc>
                  <a:txBody>
                    <a:bodyPr/>
                    <a:lstStyle/>
                    <a:p>
                      <a:pPr algn="ctr"/>
                      <a:r>
                        <a:rPr lang="en-US" sz="1400" b="0" i="0" kern="1200" dirty="0" smtClean="0">
                          <a:solidFill>
                            <a:srgbClr val="00B050"/>
                          </a:solidFill>
                          <a:effectLst/>
                          <a:latin typeface="+mn-lt"/>
                          <a:ea typeface="+mn-ea"/>
                          <a:cs typeface="+mn-cs"/>
                        </a:rPr>
                        <a:t>✔</a:t>
                      </a:r>
                      <a:endParaRPr lang="en-US" sz="1400" dirty="0">
                        <a:solidFill>
                          <a:srgbClr val="00B050"/>
                        </a:solidFill>
                      </a:endParaRPr>
                    </a:p>
                  </a:txBody>
                  <a:tcPr marL="68580" marR="68580" marT="34290" marB="34290"/>
                </a:tc>
                <a:tc>
                  <a:txBody>
                    <a:bodyPr/>
                    <a:lstStyle/>
                    <a:p>
                      <a:pPr algn="ctr"/>
                      <a:r>
                        <a:rPr lang="en-US" sz="1400" b="0" i="0" kern="1200" dirty="0" smtClean="0">
                          <a:solidFill>
                            <a:srgbClr val="00B050"/>
                          </a:solidFill>
                          <a:effectLst/>
                          <a:latin typeface="+mn-lt"/>
                          <a:ea typeface="+mn-ea"/>
                          <a:cs typeface="+mn-cs"/>
                        </a:rPr>
                        <a:t>✔</a:t>
                      </a:r>
                      <a:endParaRPr lang="en-US" sz="1400" dirty="0">
                        <a:solidFill>
                          <a:srgbClr val="00B050"/>
                        </a:solidFill>
                      </a:endParaRPr>
                    </a:p>
                  </a:txBody>
                  <a:tcPr marL="68580" marR="68580" marT="34290" marB="34290"/>
                </a:tc>
                <a:extLst>
                  <a:ext uri="{0D108BD9-81ED-4DB2-BD59-A6C34878D82A}">
                    <a16:rowId xmlns:a16="http://schemas.microsoft.com/office/drawing/2014/main" val="458162553"/>
                  </a:ext>
                </a:extLst>
              </a:tr>
              <a:tr h="275433">
                <a:tc>
                  <a:txBody>
                    <a:bodyPr/>
                    <a:lstStyle/>
                    <a:p>
                      <a:r>
                        <a:rPr lang="en-US" sz="1100" dirty="0" smtClean="0">
                          <a:solidFill>
                            <a:schemeClr val="tx2"/>
                          </a:solidFill>
                        </a:rPr>
                        <a:t>Cracking the Concrete</a:t>
                      </a:r>
                      <a:r>
                        <a:rPr lang="en-US" sz="1100" baseline="0" dirty="0" smtClean="0">
                          <a:solidFill>
                            <a:schemeClr val="tx2"/>
                          </a:solidFill>
                        </a:rPr>
                        <a:t> Anchor Codes</a:t>
                      </a:r>
                      <a:endParaRPr lang="en-US" sz="1100" dirty="0">
                        <a:solidFill>
                          <a:schemeClr val="tx2"/>
                        </a:solidFill>
                      </a:endParaRPr>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smtClean="0">
                          <a:solidFill>
                            <a:schemeClr val="tx2"/>
                          </a:solidFill>
                        </a:rPr>
                        <a:t>0.1</a:t>
                      </a:r>
                    </a:p>
                  </a:txBody>
                  <a:tcPr marL="68580" marR="68580" marT="34290" marB="34290"/>
                </a:tc>
                <a:tc>
                  <a:txBody>
                    <a:bodyPr/>
                    <a:lstStyle/>
                    <a:p>
                      <a:pPr algn="ctr"/>
                      <a:r>
                        <a:rPr lang="en-US" sz="1400" b="0" i="0" kern="1200" dirty="0" smtClean="0">
                          <a:solidFill>
                            <a:srgbClr val="00B050"/>
                          </a:solidFill>
                          <a:effectLst/>
                          <a:latin typeface="+mn-lt"/>
                          <a:ea typeface="+mn-ea"/>
                          <a:cs typeface="+mn-cs"/>
                        </a:rPr>
                        <a:t>✔</a:t>
                      </a:r>
                      <a:endParaRPr lang="en-US" sz="1400" dirty="0">
                        <a:solidFill>
                          <a:srgbClr val="00B050"/>
                        </a:solidFill>
                      </a:endParaRPr>
                    </a:p>
                  </a:txBody>
                  <a:tcPr marL="68580" marR="68580" marT="34290" marB="34290"/>
                </a:tc>
                <a:tc>
                  <a:txBody>
                    <a:bodyPr/>
                    <a:lstStyle/>
                    <a:p>
                      <a:pPr algn="ctr"/>
                      <a:r>
                        <a:rPr lang="en-US" sz="1400" b="0" i="0" kern="1200" dirty="0" smtClean="0">
                          <a:solidFill>
                            <a:srgbClr val="00B050"/>
                          </a:solidFill>
                          <a:effectLst/>
                          <a:latin typeface="+mn-lt"/>
                          <a:ea typeface="+mn-ea"/>
                          <a:cs typeface="+mn-cs"/>
                        </a:rPr>
                        <a:t>✔</a:t>
                      </a:r>
                      <a:endParaRPr lang="en-US" sz="1400" dirty="0">
                        <a:solidFill>
                          <a:srgbClr val="00B050"/>
                        </a:solidFill>
                      </a:endParaRPr>
                    </a:p>
                  </a:txBody>
                  <a:tcPr marL="68580" marR="68580" marT="34290" marB="34290"/>
                </a:tc>
                <a:extLst>
                  <a:ext uri="{0D108BD9-81ED-4DB2-BD59-A6C34878D82A}">
                    <a16:rowId xmlns:a16="http://schemas.microsoft.com/office/drawing/2014/main" val="1296403420"/>
                  </a:ext>
                </a:extLst>
              </a:tr>
              <a:tr h="275433">
                <a:tc>
                  <a:txBody>
                    <a:bodyPr/>
                    <a:lstStyle/>
                    <a:p>
                      <a:r>
                        <a:rPr lang="en-US" sz="1100" dirty="0" smtClean="0">
                          <a:solidFill>
                            <a:schemeClr val="tx2"/>
                          </a:solidFill>
                        </a:rPr>
                        <a:t>Concrete Deterioration</a:t>
                      </a:r>
                      <a:endParaRPr lang="en-US" sz="1100" dirty="0">
                        <a:solidFill>
                          <a:schemeClr val="tx2"/>
                        </a:solidFill>
                      </a:endParaRPr>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smtClean="0">
                          <a:solidFill>
                            <a:schemeClr val="tx2"/>
                          </a:solidFill>
                        </a:rPr>
                        <a:t>0.1</a:t>
                      </a:r>
                    </a:p>
                  </a:txBody>
                  <a:tcPr marL="68580" marR="68580" marT="34290" marB="34290"/>
                </a:tc>
                <a:tc>
                  <a:txBody>
                    <a:bodyPr/>
                    <a:lstStyle/>
                    <a:p>
                      <a:pPr algn="ctr"/>
                      <a:r>
                        <a:rPr lang="en-US" sz="1400" b="0" i="0" kern="1200" dirty="0" smtClean="0">
                          <a:solidFill>
                            <a:srgbClr val="00B050"/>
                          </a:solidFill>
                          <a:effectLst/>
                          <a:latin typeface="+mn-lt"/>
                          <a:ea typeface="+mn-ea"/>
                          <a:cs typeface="+mn-cs"/>
                        </a:rPr>
                        <a:t>✔</a:t>
                      </a:r>
                      <a:endParaRPr lang="en-US" sz="1400" dirty="0">
                        <a:solidFill>
                          <a:srgbClr val="00B050"/>
                        </a:solidFill>
                      </a:endParaRPr>
                    </a:p>
                  </a:txBody>
                  <a:tcPr marL="68580" marR="68580" marT="34290" marB="34290"/>
                </a:tc>
                <a:tc>
                  <a:txBody>
                    <a:bodyPr/>
                    <a:lstStyle/>
                    <a:p>
                      <a:pPr algn="ctr"/>
                      <a:r>
                        <a:rPr lang="en-US" sz="1400" b="0" i="0" kern="1200" dirty="0" smtClean="0">
                          <a:solidFill>
                            <a:srgbClr val="00B050"/>
                          </a:solidFill>
                          <a:effectLst/>
                          <a:latin typeface="+mn-lt"/>
                          <a:ea typeface="+mn-ea"/>
                          <a:cs typeface="+mn-cs"/>
                        </a:rPr>
                        <a:t>✔</a:t>
                      </a:r>
                      <a:endParaRPr lang="en-US" sz="1400" dirty="0">
                        <a:solidFill>
                          <a:srgbClr val="00B050"/>
                        </a:solidFill>
                      </a:endParaRPr>
                    </a:p>
                  </a:txBody>
                  <a:tcPr marL="68580" marR="68580" marT="34290" marB="34290"/>
                </a:tc>
                <a:extLst>
                  <a:ext uri="{0D108BD9-81ED-4DB2-BD59-A6C34878D82A}">
                    <a16:rowId xmlns:a16="http://schemas.microsoft.com/office/drawing/2014/main" val="3282687141"/>
                  </a:ext>
                </a:extLst>
              </a:tr>
              <a:tr h="275433">
                <a:tc>
                  <a:txBody>
                    <a:bodyPr/>
                    <a:lstStyle/>
                    <a:p>
                      <a:r>
                        <a:rPr lang="en-US" sz="1100" dirty="0" smtClean="0">
                          <a:solidFill>
                            <a:schemeClr val="tx2"/>
                          </a:solidFill>
                        </a:rPr>
                        <a:t>Moment Frame Design</a:t>
                      </a:r>
                      <a:endParaRPr lang="en-US" sz="1100" dirty="0">
                        <a:solidFill>
                          <a:schemeClr val="tx2"/>
                        </a:solidFill>
                      </a:endParaRPr>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smtClean="0">
                          <a:solidFill>
                            <a:schemeClr val="tx2"/>
                          </a:solidFill>
                        </a:rPr>
                        <a:t>0.1</a:t>
                      </a:r>
                    </a:p>
                  </a:txBody>
                  <a:tcPr marL="68580" marR="68580" marT="34290" marB="34290"/>
                </a:tc>
                <a:tc>
                  <a:txBody>
                    <a:bodyPr/>
                    <a:lstStyle/>
                    <a:p>
                      <a:pPr algn="ctr"/>
                      <a:r>
                        <a:rPr lang="en-US" sz="1400" b="0" i="0" kern="1200" dirty="0" smtClean="0">
                          <a:solidFill>
                            <a:srgbClr val="00B050"/>
                          </a:solidFill>
                          <a:effectLst/>
                          <a:latin typeface="+mn-lt"/>
                          <a:ea typeface="+mn-ea"/>
                          <a:cs typeface="+mn-cs"/>
                        </a:rPr>
                        <a:t>✔</a:t>
                      </a:r>
                      <a:endParaRPr lang="en-US" sz="1400" dirty="0">
                        <a:solidFill>
                          <a:srgbClr val="00B050"/>
                        </a:solidFill>
                      </a:endParaRPr>
                    </a:p>
                  </a:txBody>
                  <a:tcPr marL="68580" marR="68580" marT="34290" marB="34290"/>
                </a:tc>
                <a:tc>
                  <a:txBody>
                    <a:bodyPr/>
                    <a:lstStyle/>
                    <a:p>
                      <a:pPr algn="ctr"/>
                      <a:r>
                        <a:rPr lang="en-US" sz="1400" b="0" i="0" kern="1200" dirty="0" smtClean="0">
                          <a:solidFill>
                            <a:srgbClr val="00B050"/>
                          </a:solidFill>
                          <a:effectLst/>
                          <a:latin typeface="+mn-lt"/>
                          <a:ea typeface="+mn-ea"/>
                          <a:cs typeface="+mn-cs"/>
                        </a:rPr>
                        <a:t>✔</a:t>
                      </a:r>
                      <a:endParaRPr lang="en-US" sz="1400" dirty="0">
                        <a:solidFill>
                          <a:srgbClr val="00B050"/>
                        </a:solidFill>
                      </a:endParaRPr>
                    </a:p>
                  </a:txBody>
                  <a:tcPr marL="68580" marR="68580" marT="34290" marB="34290"/>
                </a:tc>
                <a:extLst>
                  <a:ext uri="{0D108BD9-81ED-4DB2-BD59-A6C34878D82A}">
                    <a16:rowId xmlns:a16="http://schemas.microsoft.com/office/drawing/2014/main" val="852815169"/>
                  </a:ext>
                </a:extLst>
              </a:tr>
              <a:tr h="388620">
                <a:tc>
                  <a:txBody>
                    <a:bodyPr/>
                    <a:lstStyle/>
                    <a:p>
                      <a:r>
                        <a:rPr lang="en-US" sz="1100" dirty="0" smtClean="0">
                          <a:solidFill>
                            <a:schemeClr val="tx2"/>
                          </a:solidFill>
                        </a:rPr>
                        <a:t>Introduction to Wind Code Provisions and Meteorological Concepts</a:t>
                      </a:r>
                      <a:endParaRPr lang="en-US" sz="1100" dirty="0">
                        <a:solidFill>
                          <a:schemeClr val="tx2"/>
                        </a:solidFill>
                      </a:endParaRPr>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smtClean="0">
                          <a:solidFill>
                            <a:schemeClr val="tx2"/>
                          </a:solidFill>
                        </a:rPr>
                        <a:t>0.1</a:t>
                      </a:r>
                    </a:p>
                  </a:txBody>
                  <a:tcPr marL="68580" marR="68580" marT="34290" marB="34290"/>
                </a:tc>
                <a:tc>
                  <a:txBody>
                    <a:bodyPr/>
                    <a:lstStyle/>
                    <a:p>
                      <a:pPr algn="ctr"/>
                      <a:r>
                        <a:rPr lang="en-US" sz="1400" b="0" i="0" kern="1200" dirty="0" smtClean="0">
                          <a:solidFill>
                            <a:srgbClr val="00B050"/>
                          </a:solidFill>
                          <a:effectLst/>
                          <a:latin typeface="+mn-lt"/>
                          <a:ea typeface="+mn-ea"/>
                          <a:cs typeface="+mn-cs"/>
                        </a:rPr>
                        <a:t>✔</a:t>
                      </a:r>
                      <a:endParaRPr lang="en-US" sz="1400" dirty="0">
                        <a:solidFill>
                          <a:srgbClr val="00B050"/>
                        </a:solidFill>
                      </a:endParaRPr>
                    </a:p>
                  </a:txBody>
                  <a:tcPr marL="68580" marR="68580" marT="34290" marB="34290"/>
                </a:tc>
                <a:tc>
                  <a:txBody>
                    <a:bodyPr/>
                    <a:lstStyle/>
                    <a:p>
                      <a:pPr algn="ctr"/>
                      <a:r>
                        <a:rPr lang="en-US" sz="1400" b="0" i="0" kern="1200" dirty="0" smtClean="0">
                          <a:solidFill>
                            <a:srgbClr val="00B050"/>
                          </a:solidFill>
                          <a:effectLst/>
                          <a:latin typeface="+mn-lt"/>
                          <a:ea typeface="+mn-ea"/>
                          <a:cs typeface="+mn-cs"/>
                        </a:rPr>
                        <a:t>✔</a:t>
                      </a:r>
                      <a:endParaRPr lang="en-US" sz="1400" dirty="0">
                        <a:solidFill>
                          <a:srgbClr val="00B050"/>
                        </a:solidFill>
                      </a:endParaRPr>
                    </a:p>
                  </a:txBody>
                  <a:tcPr marL="68580" marR="68580" marT="34290" marB="34290"/>
                </a:tc>
                <a:extLst>
                  <a:ext uri="{0D108BD9-81ED-4DB2-BD59-A6C34878D82A}">
                    <a16:rowId xmlns:a16="http://schemas.microsoft.com/office/drawing/2014/main" val="3513889307"/>
                  </a:ext>
                </a:extLst>
              </a:tr>
              <a:tr h="275433">
                <a:tc>
                  <a:txBody>
                    <a:bodyPr/>
                    <a:lstStyle/>
                    <a:p>
                      <a:r>
                        <a:rPr lang="en-US" sz="1100" dirty="0" smtClean="0">
                          <a:solidFill>
                            <a:schemeClr val="tx2"/>
                          </a:solidFill>
                        </a:rPr>
                        <a:t>Wind Design</a:t>
                      </a:r>
                      <a:r>
                        <a:rPr lang="en-US" sz="1100" baseline="0" dirty="0" smtClean="0">
                          <a:solidFill>
                            <a:schemeClr val="tx2"/>
                          </a:solidFill>
                        </a:rPr>
                        <a:t> in Accordance with ASCE 7-10</a:t>
                      </a:r>
                      <a:endParaRPr lang="en-US" sz="1100" dirty="0">
                        <a:solidFill>
                          <a:schemeClr val="tx2"/>
                        </a:solidFill>
                      </a:endParaRPr>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smtClean="0">
                          <a:solidFill>
                            <a:schemeClr val="tx2"/>
                          </a:solidFill>
                        </a:rPr>
                        <a:t>0.1</a:t>
                      </a:r>
                    </a:p>
                  </a:txBody>
                  <a:tcPr marL="68580" marR="68580" marT="34290" marB="34290"/>
                </a:tc>
                <a:tc>
                  <a:txBody>
                    <a:bodyPr/>
                    <a:lstStyle/>
                    <a:p>
                      <a:pPr algn="ctr"/>
                      <a:r>
                        <a:rPr lang="en-US" sz="1400" b="0" i="0" kern="1200" dirty="0" smtClean="0">
                          <a:solidFill>
                            <a:srgbClr val="00B050"/>
                          </a:solidFill>
                          <a:effectLst/>
                          <a:latin typeface="+mn-lt"/>
                          <a:ea typeface="+mn-ea"/>
                          <a:cs typeface="+mn-cs"/>
                        </a:rPr>
                        <a:t>✔</a:t>
                      </a:r>
                      <a:endParaRPr lang="en-US" sz="1400" dirty="0">
                        <a:solidFill>
                          <a:srgbClr val="00B050"/>
                        </a:solidFill>
                      </a:endParaRPr>
                    </a:p>
                  </a:txBody>
                  <a:tcPr marL="68580" marR="68580" marT="34290" marB="34290"/>
                </a:tc>
                <a:tc>
                  <a:txBody>
                    <a:bodyPr/>
                    <a:lstStyle/>
                    <a:p>
                      <a:pPr algn="ctr"/>
                      <a:r>
                        <a:rPr lang="en-US" sz="1400" b="0" i="0" kern="1200" dirty="0" smtClean="0">
                          <a:solidFill>
                            <a:srgbClr val="00B050"/>
                          </a:solidFill>
                          <a:effectLst/>
                          <a:latin typeface="+mn-lt"/>
                          <a:ea typeface="+mn-ea"/>
                          <a:cs typeface="+mn-cs"/>
                        </a:rPr>
                        <a:t>✔</a:t>
                      </a:r>
                      <a:endParaRPr lang="en-US" sz="1400" dirty="0">
                        <a:solidFill>
                          <a:srgbClr val="00B050"/>
                        </a:solidFill>
                      </a:endParaRPr>
                    </a:p>
                  </a:txBody>
                  <a:tcPr marL="68580" marR="68580" marT="34290" marB="34290"/>
                </a:tc>
                <a:extLst>
                  <a:ext uri="{0D108BD9-81ED-4DB2-BD59-A6C34878D82A}">
                    <a16:rowId xmlns:a16="http://schemas.microsoft.com/office/drawing/2014/main" val="44024530"/>
                  </a:ext>
                </a:extLst>
              </a:tr>
              <a:tr h="388620">
                <a:tc>
                  <a:txBody>
                    <a:bodyPr/>
                    <a:lstStyle/>
                    <a:p>
                      <a:r>
                        <a:rPr lang="en-US" sz="1100" dirty="0" smtClean="0">
                          <a:solidFill>
                            <a:schemeClr val="tx2"/>
                          </a:solidFill>
                        </a:rPr>
                        <a:t>Wood Framed Seismic Design 1: Code Provisions,</a:t>
                      </a:r>
                      <a:r>
                        <a:rPr lang="en-US" sz="1100" baseline="0" dirty="0" smtClean="0">
                          <a:solidFill>
                            <a:schemeClr val="tx2"/>
                          </a:solidFill>
                        </a:rPr>
                        <a:t> Design Parameters </a:t>
                      </a:r>
                      <a:endParaRPr lang="en-US" sz="1100" dirty="0">
                        <a:solidFill>
                          <a:schemeClr val="tx2"/>
                        </a:solidFill>
                      </a:endParaRPr>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smtClean="0">
                          <a:solidFill>
                            <a:schemeClr val="tx2"/>
                          </a:solidFill>
                        </a:rPr>
                        <a:t>0.1</a:t>
                      </a:r>
                    </a:p>
                  </a:txBody>
                  <a:tcPr marL="68580" marR="68580" marT="34290" marB="34290"/>
                </a:tc>
                <a:tc>
                  <a:txBody>
                    <a:bodyPr/>
                    <a:lstStyle/>
                    <a:p>
                      <a:pPr algn="ctr"/>
                      <a:r>
                        <a:rPr lang="en-US" sz="1400" b="0" i="0" kern="1200" dirty="0" smtClean="0">
                          <a:solidFill>
                            <a:srgbClr val="00B050"/>
                          </a:solidFill>
                          <a:effectLst/>
                          <a:latin typeface="+mn-lt"/>
                          <a:ea typeface="+mn-ea"/>
                          <a:cs typeface="+mn-cs"/>
                        </a:rPr>
                        <a:t>✔</a:t>
                      </a:r>
                      <a:endParaRPr lang="en-US" sz="1400" dirty="0">
                        <a:solidFill>
                          <a:srgbClr val="00B050"/>
                        </a:solidFill>
                      </a:endParaRPr>
                    </a:p>
                  </a:txBody>
                  <a:tcPr marL="68580" marR="68580" marT="34290" marB="34290"/>
                </a:tc>
                <a:tc>
                  <a:txBody>
                    <a:bodyPr/>
                    <a:lstStyle/>
                    <a:p>
                      <a:pPr algn="ctr"/>
                      <a:r>
                        <a:rPr lang="en-US" sz="1400" b="0" i="0" kern="1200" dirty="0" smtClean="0">
                          <a:solidFill>
                            <a:srgbClr val="00B050"/>
                          </a:solidFill>
                          <a:effectLst/>
                          <a:latin typeface="+mn-lt"/>
                          <a:ea typeface="+mn-ea"/>
                          <a:cs typeface="+mn-cs"/>
                        </a:rPr>
                        <a:t>✔</a:t>
                      </a:r>
                      <a:endParaRPr lang="en-US" sz="1400" dirty="0">
                        <a:solidFill>
                          <a:srgbClr val="00B050"/>
                        </a:solidFill>
                      </a:endParaRPr>
                    </a:p>
                  </a:txBody>
                  <a:tcPr marL="68580" marR="68580" marT="34290" marB="34290"/>
                </a:tc>
                <a:extLst>
                  <a:ext uri="{0D108BD9-81ED-4DB2-BD59-A6C34878D82A}">
                    <a16:rowId xmlns:a16="http://schemas.microsoft.com/office/drawing/2014/main" val="2533447444"/>
                  </a:ext>
                </a:extLst>
              </a:tr>
            </a:tbl>
          </a:graphicData>
        </a:graphic>
      </p:graphicFrame>
    </p:spTree>
    <p:custDataLst>
      <p:tags r:id="rId1"/>
    </p:custDataLst>
    <p:extLst>
      <p:ext uri="{BB962C8B-B14F-4D97-AF65-F5344CB8AC3E}">
        <p14:creationId xmlns:p14="http://schemas.microsoft.com/office/powerpoint/2010/main" val="350416619"/>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Recall the Floor Plan</a:t>
            </a:r>
            <a:endParaRPr lang="en-US" dirty="0"/>
          </a:p>
        </p:txBody>
      </p:sp>
      <p:pic>
        <p:nvPicPr>
          <p:cNvPr id="4" name="Picture 6"/>
          <p:cNvPicPr>
            <a:picLocks noChangeAspect="1" noChangeArrowheads="1"/>
          </p:cNvPicPr>
          <p:nvPr>
            <p:custDataLst>
              <p:tags r:id="rId2"/>
            </p:custDataLst>
          </p:nvPr>
        </p:nvPicPr>
        <p:blipFill>
          <a:blip r:embed="rId7">
            <a:extLst>
              <a:ext uri="{28A0092B-C50C-407E-A947-70E740481C1C}">
                <a14:useLocalDpi xmlns:a14="http://schemas.microsoft.com/office/drawing/2010/main" val="0"/>
              </a:ext>
            </a:extLst>
          </a:blip>
          <a:srcRect l="7967" t="2409" r="7967" b="2409"/>
          <a:stretch>
            <a:fillRect/>
          </a:stretch>
        </p:blipFill>
        <p:spPr bwMode="auto">
          <a:xfrm>
            <a:off x="1848906" y="1327150"/>
            <a:ext cx="5427137" cy="3228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3"/>
          <p:cNvSpPr txBox="1">
            <a:spLocks noChangeArrowheads="1"/>
          </p:cNvSpPr>
          <p:nvPr/>
        </p:nvSpPr>
        <p:spPr bwMode="auto">
          <a:xfrm>
            <a:off x="1168400" y="4929157"/>
            <a:ext cx="6794500" cy="1247774"/>
          </a:xfrm>
          <a:prstGeom prst="rect">
            <a:avLst/>
          </a:prstGeom>
          <a:noFill/>
        </p:spPr>
        <p:txBody>
          <a:bodyPr vert="horz" lIns="91440" tIns="45720" rIns="91440" bIns="45720" rtlCol="0">
            <a:normAutofit/>
          </a:bodyPr>
          <a:lstStyle>
            <a:lvl1pPr marL="182880" indent="-182880" algn="l" defTabSz="914400" rtl="0" eaLnBrk="1" latinLnBrk="0" hangingPunct="1">
              <a:spcBef>
                <a:spcPct val="20000"/>
              </a:spcBef>
              <a:buFont typeface="Arial" panose="020B0604020202020204" pitchFamily="34" charset="0"/>
              <a:buChar char="•"/>
              <a:defRPr sz="2200" kern="1200">
                <a:solidFill>
                  <a:schemeClr val="tx1"/>
                </a:solidFill>
                <a:latin typeface="Arial" panose="020B0604020202020204" pitchFamily="34" charset="0"/>
                <a:ea typeface="+mn-ea"/>
                <a:cs typeface="Arial" panose="020B0604020202020204" pitchFamily="34" charset="0"/>
              </a:defRPr>
            </a:lvl1pPr>
            <a:lvl2pPr marL="594360" indent="-28575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914400" indent="-182880" algn="l" defTabSz="914400" rtl="0" eaLnBrk="1" latinLnBrk="0" hangingPunct="1">
              <a:spcBef>
                <a:spcPct val="200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3pPr>
            <a:lvl4pPr marL="1371600" indent="-182880" algn="l" defTabSz="914400" rtl="0" eaLnBrk="1" latinLnBrk="0" hangingPunct="1">
              <a:spcBef>
                <a:spcPct val="20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4pPr>
            <a:lvl5pPr marL="1828800" indent="-182880" algn="l" defTabSz="914400" rtl="0" eaLnBrk="1" latinLnBrk="0" hangingPunct="1">
              <a:spcBef>
                <a:spcPct val="20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fontAlgn="auto">
              <a:spcAft>
                <a:spcPts val="0"/>
              </a:spcAft>
              <a:buFontTx/>
              <a:buNone/>
            </a:pPr>
            <a:r>
              <a:rPr lang="en-US" altLang="en-US" sz="1800" dirty="0" smtClean="0">
                <a:solidFill>
                  <a:schemeClr val="bg2"/>
                </a:solidFill>
              </a:rPr>
              <a:t>The building has 8 units on each level and has overall dimensions of 105’-4” by 65’-0” (Note: Roof framing spans in the N-S direction). It is symmetrical in both directions (at vertical gridline 3 and between horizontal gridlines B &amp; C).</a:t>
            </a:r>
          </a:p>
        </p:txBody>
      </p:sp>
      <p:sp>
        <p:nvSpPr>
          <p:cNvPr id="6" name="TextBox 5"/>
          <p:cNvSpPr txBox="1"/>
          <p:nvPr/>
        </p:nvSpPr>
        <p:spPr bwMode="auto">
          <a:xfrm>
            <a:off x="6827441" y="6400800"/>
            <a:ext cx="184665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91440" rIns="0" bIns="0" rtlCol="0">
            <a:spAutoFit/>
          </a:bodyPr>
          <a:lstStyle/>
          <a:p>
            <a:pPr algn="r"/>
            <a:r>
              <a:rPr kumimoji="1" lang="en-US" sz="1200" dirty="0" smtClean="0">
                <a:solidFill>
                  <a:schemeClr val="accent5"/>
                </a:solidFill>
                <a:latin typeface="Arial" panose="020B0604020202020204" pitchFamily="34" charset="0"/>
                <a:cs typeface="Arial" panose="020B0604020202020204" pitchFamily="34" charset="0"/>
              </a:rPr>
              <a:t>DESIGN EXAMPLE SLIDE</a:t>
            </a:r>
            <a:endParaRPr kumimoji="1" lang="en-US" sz="1200" dirty="0">
              <a:solidFill>
                <a:schemeClr val="accent5"/>
              </a:solidFill>
              <a:latin typeface="Arial" panose="020B0604020202020204" pitchFamily="34" charset="0"/>
              <a:cs typeface="Arial" panose="020B0604020202020204" pitchFamily="34" charset="0"/>
            </a:endParaRPr>
          </a:p>
        </p:txBody>
      </p:sp>
      <p:pic>
        <p:nvPicPr>
          <p:cNvPr id="7" name="Picture 6"/>
          <p:cNvPicPr>
            <a:picLocks noChangeAspect="1" noChangeArrowheads="1"/>
          </p:cNvPicPr>
          <p:nvPr>
            <p:custDataLst>
              <p:tags r:id="rId3"/>
            </p:custDataLst>
          </p:nvPr>
        </p:nvPicPr>
        <p:blipFill>
          <a:blip r:embed="rId8">
            <a:extLst>
              <a:ext uri="{28A0092B-C50C-407E-A947-70E740481C1C}">
                <a14:useLocalDpi xmlns:a14="http://schemas.microsoft.com/office/drawing/2010/main" val="0"/>
              </a:ext>
            </a:extLst>
          </a:blip>
          <a:srcRect l="7967" t="2409" r="7967" b="2409"/>
          <a:stretch>
            <a:fillRect/>
          </a:stretch>
        </p:blipFill>
        <p:spPr bwMode="auto">
          <a:xfrm>
            <a:off x="1371741" y="1273145"/>
            <a:ext cx="5965052" cy="35496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 name="Group 16"/>
          <p:cNvGrpSpPr>
            <a:grpSpLocks/>
          </p:cNvGrpSpPr>
          <p:nvPr>
            <p:custDataLst>
              <p:tags r:id="rId4"/>
            </p:custDataLst>
          </p:nvPr>
        </p:nvGrpSpPr>
        <p:grpSpPr bwMode="auto">
          <a:xfrm>
            <a:off x="7579320" y="3223982"/>
            <a:ext cx="171450" cy="806450"/>
            <a:chOff x="2788" y="1108"/>
            <a:chExt cx="108" cy="508"/>
          </a:xfrm>
        </p:grpSpPr>
        <p:sp>
          <p:nvSpPr>
            <p:cNvPr id="9" name="Line 17"/>
            <p:cNvSpPr>
              <a:spLocks noChangeAspect="1" noChangeShapeType="1"/>
            </p:cNvSpPr>
            <p:nvPr/>
          </p:nvSpPr>
          <p:spPr bwMode="auto">
            <a:xfrm flipV="1">
              <a:off x="2788" y="1362"/>
              <a:ext cx="10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91429" tIns="45714" rIns="91429" bIns="45714"/>
            <a:lstStyle/>
            <a:p>
              <a:endParaRPr lang="en-US"/>
            </a:p>
          </p:txBody>
        </p:sp>
        <p:sp>
          <p:nvSpPr>
            <p:cNvPr id="10" name="Line 18"/>
            <p:cNvSpPr>
              <a:spLocks noChangeAspect="1" noChangeShapeType="1"/>
            </p:cNvSpPr>
            <p:nvPr/>
          </p:nvSpPr>
          <p:spPr bwMode="auto">
            <a:xfrm flipH="1">
              <a:off x="2788" y="1108"/>
              <a:ext cx="55" cy="254"/>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91429" tIns="45714" rIns="91429" bIns="45714"/>
            <a:lstStyle/>
            <a:p>
              <a:endParaRPr lang="en-US"/>
            </a:p>
          </p:txBody>
        </p:sp>
        <p:sp>
          <p:nvSpPr>
            <p:cNvPr id="11" name="Line 19"/>
            <p:cNvSpPr>
              <a:spLocks noChangeAspect="1" noChangeShapeType="1"/>
            </p:cNvSpPr>
            <p:nvPr/>
          </p:nvSpPr>
          <p:spPr bwMode="auto">
            <a:xfrm>
              <a:off x="2843" y="1108"/>
              <a:ext cx="0" cy="50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91429" tIns="45714" rIns="91429" bIns="45714"/>
            <a:lstStyle/>
            <a:p>
              <a:endParaRPr lang="en-US"/>
            </a:p>
          </p:txBody>
        </p:sp>
      </p:grpSp>
      <p:sp>
        <p:nvSpPr>
          <p:cNvPr id="12" name="Text Box 20"/>
          <p:cNvSpPr txBox="1">
            <a:spLocks noChangeArrowheads="1"/>
          </p:cNvSpPr>
          <p:nvPr/>
        </p:nvSpPr>
        <p:spPr bwMode="auto">
          <a:xfrm>
            <a:off x="7317382" y="3512907"/>
            <a:ext cx="690563" cy="725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29" tIns="45714" rIns="91429" bIns="45714">
            <a:spAutoFit/>
          </a:bodyPr>
          <a:lstStyle>
            <a:lvl1pPr eaLnBrk="0" hangingPunct="0">
              <a:defRPr sz="1600">
                <a:solidFill>
                  <a:srgbClr val="4D4D4D"/>
                </a:solidFill>
                <a:latin typeface="Trebuchet MS" pitchFamily="34" charset="0"/>
                <a:cs typeface="Arial" pitchFamily="34" charset="0"/>
              </a:defRPr>
            </a:lvl1pPr>
            <a:lvl2pPr marL="742950" indent="-285750" eaLnBrk="0" hangingPunct="0">
              <a:defRPr sz="1600">
                <a:solidFill>
                  <a:srgbClr val="4D4D4D"/>
                </a:solidFill>
                <a:latin typeface="Trebuchet MS" pitchFamily="34" charset="0"/>
                <a:cs typeface="Arial" pitchFamily="34" charset="0"/>
              </a:defRPr>
            </a:lvl2pPr>
            <a:lvl3pPr marL="1143000" indent="-228600" eaLnBrk="0" hangingPunct="0">
              <a:defRPr sz="1600">
                <a:solidFill>
                  <a:srgbClr val="4D4D4D"/>
                </a:solidFill>
                <a:latin typeface="Trebuchet MS" pitchFamily="34" charset="0"/>
                <a:cs typeface="Arial" pitchFamily="34" charset="0"/>
              </a:defRPr>
            </a:lvl3pPr>
            <a:lvl4pPr marL="1600200" indent="-228600" eaLnBrk="0" hangingPunct="0">
              <a:defRPr sz="1600">
                <a:solidFill>
                  <a:srgbClr val="4D4D4D"/>
                </a:solidFill>
                <a:latin typeface="Trebuchet MS" pitchFamily="34" charset="0"/>
                <a:cs typeface="Arial" pitchFamily="34" charset="0"/>
              </a:defRPr>
            </a:lvl4pPr>
            <a:lvl5pPr marL="2057400" indent="-228600" eaLnBrk="0" hangingPunct="0">
              <a:defRPr sz="1600">
                <a:solidFill>
                  <a:srgbClr val="4D4D4D"/>
                </a:solidFill>
                <a:latin typeface="Trebuchet MS" pitchFamily="34" charset="0"/>
                <a:cs typeface="Arial" pitchFamily="34" charset="0"/>
              </a:defRPr>
            </a:lvl5pPr>
            <a:lvl6pPr marL="2514600" indent="-228600" eaLnBrk="0" fontAlgn="base" hangingPunct="0">
              <a:spcBef>
                <a:spcPct val="0"/>
              </a:spcBef>
              <a:spcAft>
                <a:spcPct val="0"/>
              </a:spcAft>
              <a:defRPr sz="1600">
                <a:solidFill>
                  <a:srgbClr val="4D4D4D"/>
                </a:solidFill>
                <a:latin typeface="Trebuchet MS" pitchFamily="34" charset="0"/>
                <a:cs typeface="Arial" pitchFamily="34" charset="0"/>
              </a:defRPr>
            </a:lvl6pPr>
            <a:lvl7pPr marL="2971800" indent="-228600" eaLnBrk="0" fontAlgn="base" hangingPunct="0">
              <a:spcBef>
                <a:spcPct val="0"/>
              </a:spcBef>
              <a:spcAft>
                <a:spcPct val="0"/>
              </a:spcAft>
              <a:defRPr sz="1600">
                <a:solidFill>
                  <a:srgbClr val="4D4D4D"/>
                </a:solidFill>
                <a:latin typeface="Trebuchet MS" pitchFamily="34" charset="0"/>
                <a:cs typeface="Arial" pitchFamily="34" charset="0"/>
              </a:defRPr>
            </a:lvl7pPr>
            <a:lvl8pPr marL="3429000" indent="-228600" eaLnBrk="0" fontAlgn="base" hangingPunct="0">
              <a:spcBef>
                <a:spcPct val="0"/>
              </a:spcBef>
              <a:spcAft>
                <a:spcPct val="0"/>
              </a:spcAft>
              <a:defRPr sz="1600">
                <a:solidFill>
                  <a:srgbClr val="4D4D4D"/>
                </a:solidFill>
                <a:latin typeface="Trebuchet MS" pitchFamily="34" charset="0"/>
                <a:cs typeface="Arial" pitchFamily="34" charset="0"/>
              </a:defRPr>
            </a:lvl8pPr>
            <a:lvl9pPr marL="3886200" indent="-228600" eaLnBrk="0" fontAlgn="base" hangingPunct="0">
              <a:spcBef>
                <a:spcPct val="0"/>
              </a:spcBef>
              <a:spcAft>
                <a:spcPct val="0"/>
              </a:spcAft>
              <a:defRPr sz="1600">
                <a:solidFill>
                  <a:srgbClr val="4D4D4D"/>
                </a:solidFill>
                <a:latin typeface="Trebuchet MS" pitchFamily="34" charset="0"/>
                <a:cs typeface="Arial" pitchFamily="34" charset="0"/>
              </a:defRPr>
            </a:lvl9pPr>
          </a:lstStyle>
          <a:p>
            <a:pPr algn="ctr" eaLnBrk="1" hangingPunct="1">
              <a:lnSpc>
                <a:spcPct val="130000"/>
              </a:lnSpc>
            </a:pPr>
            <a:r>
              <a:rPr lang="en-US" sz="2200" dirty="0">
                <a:latin typeface="Century Schoolbook" pitchFamily="18" charset="0"/>
              </a:rPr>
              <a:t>N</a:t>
            </a:r>
            <a:br>
              <a:rPr lang="en-US" sz="2200" dirty="0">
                <a:latin typeface="Century Schoolbook" pitchFamily="18" charset="0"/>
              </a:rPr>
            </a:br>
            <a:r>
              <a:rPr lang="en-US" sz="1000" dirty="0"/>
              <a:t>(REF)</a:t>
            </a:r>
            <a:endParaRPr lang="en-US" sz="2000" dirty="0"/>
          </a:p>
        </p:txBody>
      </p:sp>
    </p:spTree>
    <p:custDataLst>
      <p:tags r:id="rId1"/>
    </p:custDataLst>
    <p:extLst>
      <p:ext uri="{BB962C8B-B14F-4D97-AF65-F5344CB8AC3E}">
        <p14:creationId xmlns:p14="http://schemas.microsoft.com/office/powerpoint/2010/main" val="1799414469"/>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Tributary Load Distribution</a:t>
            </a:r>
            <a:endParaRPr lang="en-US" dirty="0"/>
          </a:p>
        </p:txBody>
      </p:sp>
      <p:sp>
        <p:nvSpPr>
          <p:cNvPr id="3" name="Content Placeholder 2"/>
          <p:cNvSpPr>
            <a:spLocks noGrp="1"/>
          </p:cNvSpPr>
          <p:nvPr>
            <p:ph idx="1"/>
          </p:nvPr>
        </p:nvSpPr>
        <p:spPr>
          <a:xfrm>
            <a:off x="4708524" y="1327150"/>
            <a:ext cx="3978275" cy="4843463"/>
          </a:xfrm>
        </p:spPr>
        <p:txBody>
          <a:bodyPr lIns="0" tIns="0" rIns="0" bIns="0">
            <a:normAutofit/>
          </a:bodyPr>
          <a:lstStyle/>
          <a:p>
            <a:pPr marL="0" indent="0">
              <a:buNone/>
            </a:pPr>
            <a:endParaRPr lang="en-US" sz="2000" b="1" dirty="0" smtClean="0">
              <a:solidFill>
                <a:schemeClr val="bg2"/>
              </a:solidFill>
            </a:endParaRPr>
          </a:p>
          <a:p>
            <a:pPr marL="0" indent="0">
              <a:buNone/>
            </a:pPr>
            <a:endParaRPr lang="en-US" sz="2000" b="1" dirty="0">
              <a:solidFill>
                <a:schemeClr val="bg2"/>
              </a:solidFill>
            </a:endParaRPr>
          </a:p>
          <a:p>
            <a:pPr marL="0" indent="0">
              <a:buNone/>
            </a:pPr>
            <a:endParaRPr lang="en-US" sz="2000" b="1" dirty="0" smtClean="0">
              <a:solidFill>
                <a:schemeClr val="bg2"/>
              </a:solidFill>
            </a:endParaRPr>
          </a:p>
          <a:p>
            <a:pPr marL="0" indent="0">
              <a:buNone/>
            </a:pPr>
            <a:r>
              <a:rPr lang="en-US" sz="2000" b="1" dirty="0" smtClean="0">
                <a:solidFill>
                  <a:schemeClr val="bg2"/>
                </a:solidFill>
              </a:rPr>
              <a:t>To distribute loads correctly:</a:t>
            </a:r>
          </a:p>
          <a:p>
            <a:r>
              <a:rPr lang="en-US" sz="2000" dirty="0" smtClean="0">
                <a:solidFill>
                  <a:schemeClr val="bg2"/>
                </a:solidFill>
              </a:rPr>
              <a:t>Take wall, roof, and floor areas and apply their dead loads to the correct diaphragm that will transfer this load to the lateral-resisting elements.</a:t>
            </a:r>
            <a:endParaRPr lang="en-US" sz="2000" dirty="0">
              <a:solidFill>
                <a:schemeClr val="bg2"/>
              </a:solidFill>
            </a:endParaRPr>
          </a:p>
        </p:txBody>
      </p:sp>
      <p:sp>
        <p:nvSpPr>
          <p:cNvPr id="4" name="Rectangle 3"/>
          <p:cNvSpPr/>
          <p:nvPr/>
        </p:nvSpPr>
        <p:spPr>
          <a:xfrm>
            <a:off x="1308100" y="3754203"/>
            <a:ext cx="2984500" cy="5969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1308100" y="3165014"/>
            <a:ext cx="2984500" cy="5969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1308100" y="2874275"/>
            <a:ext cx="2984500" cy="29845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Isosceles Triangle 6"/>
          <p:cNvSpPr/>
          <p:nvPr/>
        </p:nvSpPr>
        <p:spPr>
          <a:xfrm>
            <a:off x="1308100" y="1826525"/>
            <a:ext cx="2984500" cy="1047750"/>
          </a:xfrm>
          <a:prstGeom prs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308100" y="4050839"/>
            <a:ext cx="2984500" cy="596900"/>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308100" y="3460289"/>
            <a:ext cx="2984500" cy="596900"/>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1308100" y="2863389"/>
            <a:ext cx="2984500" cy="596900"/>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Isosceles Triangle 10"/>
          <p:cNvSpPr/>
          <p:nvPr/>
        </p:nvSpPr>
        <p:spPr>
          <a:xfrm>
            <a:off x="1308100" y="1815639"/>
            <a:ext cx="2984500" cy="1047750"/>
          </a:xfrm>
          <a:prstGeom prst="triangle">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p:cNvSpPr txBox="1"/>
          <p:nvPr/>
        </p:nvSpPr>
        <p:spPr bwMode="auto">
          <a:xfrm>
            <a:off x="456319" y="2720514"/>
            <a:ext cx="29988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lgn="r"/>
            <a:r>
              <a:rPr kumimoji="1" lang="en-US" sz="2000" i="1" dirty="0" err="1" smtClean="0">
                <a:solidFill>
                  <a:schemeClr val="tx2"/>
                </a:solidFill>
                <a:latin typeface="Cambria Math" panose="02040503050406030204" pitchFamily="18" charset="0"/>
                <a:ea typeface="Cambria Math" panose="02040503050406030204" pitchFamily="18" charset="0"/>
              </a:rPr>
              <a:t>W</a:t>
            </a:r>
            <a:r>
              <a:rPr kumimoji="1" lang="en-US" sz="2000" i="1" baseline="-25000" dirty="0" err="1" smtClean="0">
                <a:solidFill>
                  <a:schemeClr val="tx2"/>
                </a:solidFill>
                <a:latin typeface="Cambria Math" panose="02040503050406030204" pitchFamily="18" charset="0"/>
                <a:ea typeface="Cambria Math" panose="02040503050406030204" pitchFamily="18" charset="0"/>
              </a:rPr>
              <a:t>r</a:t>
            </a:r>
            <a:endParaRPr kumimoji="1" lang="en-US" sz="2000" i="1" baseline="-25000" dirty="0">
              <a:solidFill>
                <a:schemeClr val="tx2"/>
              </a:solidFill>
              <a:latin typeface="Cambria Math" panose="02040503050406030204" pitchFamily="18" charset="0"/>
              <a:ea typeface="Cambria Math" panose="02040503050406030204" pitchFamily="18" charset="0"/>
            </a:endParaRPr>
          </a:p>
        </p:txBody>
      </p:sp>
      <p:sp>
        <p:nvSpPr>
          <p:cNvPr id="13" name="TextBox 12"/>
          <p:cNvSpPr txBox="1"/>
          <p:nvPr/>
        </p:nvSpPr>
        <p:spPr bwMode="auto">
          <a:xfrm>
            <a:off x="458647" y="3306400"/>
            <a:ext cx="33021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lgn="r"/>
            <a:r>
              <a:rPr kumimoji="1" lang="en-US" sz="2000" i="1" dirty="0" smtClean="0">
                <a:solidFill>
                  <a:schemeClr val="tx2"/>
                </a:solidFill>
                <a:latin typeface="Cambria Math" panose="02040503050406030204" pitchFamily="18" charset="0"/>
                <a:ea typeface="Cambria Math" panose="02040503050406030204" pitchFamily="18" charset="0"/>
              </a:rPr>
              <a:t>W</a:t>
            </a:r>
            <a:r>
              <a:rPr kumimoji="1" lang="en-US" sz="2000" i="1" baseline="-25000" dirty="0" smtClean="0">
                <a:solidFill>
                  <a:schemeClr val="tx2"/>
                </a:solidFill>
                <a:latin typeface="Cambria Math" panose="02040503050406030204" pitchFamily="18" charset="0"/>
                <a:ea typeface="Cambria Math" panose="02040503050406030204" pitchFamily="18" charset="0"/>
              </a:rPr>
              <a:t>3</a:t>
            </a:r>
            <a:endParaRPr kumimoji="1" lang="en-US" sz="2000" i="1" baseline="-25000" dirty="0">
              <a:solidFill>
                <a:schemeClr val="tx2"/>
              </a:solidFill>
              <a:latin typeface="Cambria Math" panose="02040503050406030204" pitchFamily="18" charset="0"/>
              <a:ea typeface="Cambria Math" panose="02040503050406030204" pitchFamily="18" charset="0"/>
            </a:endParaRPr>
          </a:p>
        </p:txBody>
      </p:sp>
      <p:sp>
        <p:nvSpPr>
          <p:cNvPr id="14" name="TextBox 13"/>
          <p:cNvSpPr txBox="1"/>
          <p:nvPr/>
        </p:nvSpPr>
        <p:spPr bwMode="auto">
          <a:xfrm>
            <a:off x="454564" y="3909650"/>
            <a:ext cx="33021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lgn="r"/>
            <a:r>
              <a:rPr kumimoji="1" lang="en-US" sz="2000" i="1" dirty="0" smtClean="0">
                <a:solidFill>
                  <a:schemeClr val="tx2"/>
                </a:solidFill>
                <a:latin typeface="Cambria Math" panose="02040503050406030204" pitchFamily="18" charset="0"/>
                <a:ea typeface="Cambria Math" panose="02040503050406030204" pitchFamily="18" charset="0"/>
              </a:rPr>
              <a:t>W</a:t>
            </a:r>
            <a:r>
              <a:rPr kumimoji="1" lang="en-US" sz="2000" i="1" baseline="-25000" dirty="0" smtClean="0">
                <a:solidFill>
                  <a:schemeClr val="tx2"/>
                </a:solidFill>
                <a:latin typeface="Cambria Math" panose="02040503050406030204" pitchFamily="18" charset="0"/>
                <a:ea typeface="Cambria Math" panose="02040503050406030204" pitchFamily="18" charset="0"/>
              </a:rPr>
              <a:t>2</a:t>
            </a:r>
            <a:endParaRPr kumimoji="1" lang="en-US" sz="2000" i="1" baseline="-25000" dirty="0">
              <a:solidFill>
                <a:schemeClr val="tx2"/>
              </a:solidFill>
              <a:latin typeface="Cambria Math" panose="02040503050406030204" pitchFamily="18" charset="0"/>
              <a:ea typeface="Cambria Math" panose="02040503050406030204" pitchFamily="18" charset="0"/>
            </a:endParaRPr>
          </a:p>
        </p:txBody>
      </p:sp>
      <p:sp>
        <p:nvSpPr>
          <p:cNvPr id="15" name="Right Arrow 14"/>
          <p:cNvSpPr/>
          <p:nvPr/>
        </p:nvSpPr>
        <p:spPr>
          <a:xfrm>
            <a:off x="914399" y="2797629"/>
            <a:ext cx="228600" cy="141515"/>
          </a:xfrm>
          <a:prstGeom prst="righ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16" name="Right Arrow 15"/>
          <p:cNvSpPr/>
          <p:nvPr/>
        </p:nvSpPr>
        <p:spPr>
          <a:xfrm>
            <a:off x="914395" y="3396355"/>
            <a:ext cx="228600" cy="141515"/>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7" name="Right Arrow 16"/>
          <p:cNvSpPr/>
          <p:nvPr/>
        </p:nvSpPr>
        <p:spPr>
          <a:xfrm>
            <a:off x="914395" y="3995085"/>
            <a:ext cx="228600" cy="14151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p:cNvSpPr txBox="1"/>
          <p:nvPr/>
        </p:nvSpPr>
        <p:spPr bwMode="auto">
          <a:xfrm>
            <a:off x="6827441" y="6400800"/>
            <a:ext cx="184665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91440" rIns="0" bIns="0" rtlCol="0">
            <a:spAutoFit/>
          </a:bodyPr>
          <a:lstStyle/>
          <a:p>
            <a:pPr algn="r"/>
            <a:r>
              <a:rPr kumimoji="1" lang="en-US" sz="1200" dirty="0" smtClean="0">
                <a:solidFill>
                  <a:schemeClr val="accent5"/>
                </a:solidFill>
                <a:latin typeface="Arial" panose="020B0604020202020204" pitchFamily="34" charset="0"/>
                <a:cs typeface="Arial" panose="020B0604020202020204" pitchFamily="34" charset="0"/>
              </a:rPr>
              <a:t>DESIGN EXAMPLE SLIDE</a:t>
            </a:r>
            <a:endParaRPr kumimoji="1" lang="en-US" sz="1200" dirty="0">
              <a:solidFill>
                <a:schemeClr val="accent5"/>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1239280766"/>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Determine Roof Dead Loads</a:t>
            </a:r>
            <a:endParaRPr lang="en-US" dirty="0"/>
          </a:p>
        </p:txBody>
      </p:sp>
      <mc:AlternateContent xmlns:mc="http://schemas.openxmlformats.org/markup-compatibility/2006" xmlns:a14="http://schemas.microsoft.com/office/drawing/2010/main">
        <mc:Choice Requires="a14">
          <p:sp>
            <p:nvSpPr>
              <p:cNvPr id="17" name="TextBox 16"/>
              <p:cNvSpPr txBox="1"/>
              <p:nvPr/>
            </p:nvSpPr>
            <p:spPr bwMode="auto">
              <a:xfrm>
                <a:off x="454519" y="1754162"/>
                <a:ext cx="4010650" cy="215444"/>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0" tIns="0" rIns="0" bIns="0" rtlCol="0">
                <a:spAutoFit/>
              </a:bodyPr>
              <a:lstStyle/>
              <a:p>
                <a:pPr algn="r"/>
                <a14:m>
                  <m:oMathPara xmlns:m="http://schemas.openxmlformats.org/officeDocument/2006/math">
                    <m:oMathParaPr>
                      <m:jc m:val="left"/>
                    </m:oMathParaPr>
                    <m:oMath xmlns:m="http://schemas.openxmlformats.org/officeDocument/2006/math">
                      <m:r>
                        <a:rPr kumimoji="1" lang="en-US" sz="1400" b="0" i="1" smtClean="0">
                          <a:solidFill>
                            <a:schemeClr val="bg2"/>
                          </a:solidFill>
                          <a:latin typeface="Cambria Math"/>
                        </a:rPr>
                        <m:t>𝐼𝑛𝑡𝑒𝑟𝑖𝑜𝑟</m:t>
                      </m:r>
                      <m:r>
                        <a:rPr kumimoji="1" lang="en-US" sz="1400" b="0" i="1" smtClean="0">
                          <a:solidFill>
                            <a:schemeClr val="bg2"/>
                          </a:solidFill>
                          <a:latin typeface="Cambria Math"/>
                        </a:rPr>
                        <m:t> </m:t>
                      </m:r>
                      <m:r>
                        <a:rPr kumimoji="1" lang="en-US" sz="1400" b="0" i="1" smtClean="0">
                          <a:solidFill>
                            <a:schemeClr val="bg2"/>
                          </a:solidFill>
                          <a:latin typeface="Cambria Math"/>
                        </a:rPr>
                        <m:t>𝑊𝑎𝑙𝑙</m:t>
                      </m:r>
                      <m:r>
                        <a:rPr kumimoji="1" lang="en-US" sz="1400" b="0" i="1" smtClean="0">
                          <a:solidFill>
                            <a:schemeClr val="bg2"/>
                          </a:solidFill>
                          <a:latin typeface="Cambria Math"/>
                        </a:rPr>
                        <m:t> </m:t>
                      </m:r>
                      <m:r>
                        <a:rPr kumimoji="1" lang="en-US" sz="1400" b="0" i="1" smtClean="0">
                          <a:solidFill>
                            <a:schemeClr val="bg2"/>
                          </a:solidFill>
                          <a:latin typeface="Cambria Math"/>
                        </a:rPr>
                        <m:t>𝐷𝐿</m:t>
                      </m:r>
                      <m:r>
                        <a:rPr kumimoji="1" lang="en-US" sz="1400" b="0" i="1" smtClean="0">
                          <a:solidFill>
                            <a:schemeClr val="bg2"/>
                          </a:solidFill>
                          <a:latin typeface="Cambria Math"/>
                        </a:rPr>
                        <m:t>=10 </m:t>
                      </m:r>
                      <m:r>
                        <a:rPr kumimoji="1" lang="en-US" sz="1400" b="0" i="1" smtClean="0">
                          <a:solidFill>
                            <a:schemeClr val="bg2"/>
                          </a:solidFill>
                          <a:latin typeface="Cambria Math"/>
                        </a:rPr>
                        <m:t>𝑝𝑠𝑓</m:t>
                      </m:r>
                      <m:r>
                        <a:rPr kumimoji="1" lang="en-US" sz="1400" b="0" i="1" smtClean="0">
                          <a:solidFill>
                            <a:schemeClr val="bg2"/>
                          </a:solidFill>
                          <a:latin typeface="Cambria Math"/>
                        </a:rPr>
                        <m:t> (</m:t>
                      </m:r>
                      <m:r>
                        <a:rPr kumimoji="1" lang="en-US" sz="1400" b="0" i="1" smtClean="0">
                          <a:solidFill>
                            <a:schemeClr val="bg2"/>
                          </a:solidFill>
                          <a:latin typeface="Cambria Math"/>
                        </a:rPr>
                        <m:t>𝑢𝑛𝑖𝑓𝑜𝑟𝑚</m:t>
                      </m:r>
                      <m:r>
                        <a:rPr kumimoji="1" lang="en-US" sz="1400" b="0" i="1" smtClean="0">
                          <a:solidFill>
                            <a:schemeClr val="bg2"/>
                          </a:solidFill>
                          <a:latin typeface="Cambria Math"/>
                        </a:rPr>
                        <m:t> </m:t>
                      </m:r>
                      <m:r>
                        <a:rPr kumimoji="1" lang="en-US" sz="1400" b="0" i="1" smtClean="0">
                          <a:solidFill>
                            <a:schemeClr val="bg2"/>
                          </a:solidFill>
                          <a:latin typeface="Cambria Math"/>
                        </a:rPr>
                        <m:t>𝑎𝑐𝑟𝑜𝑠𝑠</m:t>
                      </m:r>
                      <m:r>
                        <a:rPr kumimoji="1" lang="en-US" sz="1400" b="0" i="1" smtClean="0">
                          <a:solidFill>
                            <a:schemeClr val="bg2"/>
                          </a:solidFill>
                          <a:latin typeface="Cambria Math"/>
                        </a:rPr>
                        <m:t> </m:t>
                      </m:r>
                      <m:r>
                        <a:rPr kumimoji="1" lang="en-US" sz="1400" b="0" i="1" smtClean="0">
                          <a:solidFill>
                            <a:schemeClr val="bg2"/>
                          </a:solidFill>
                          <a:latin typeface="Cambria Math"/>
                        </a:rPr>
                        <m:t>𝑝𝑙𝑎𝑛</m:t>
                      </m:r>
                      <m:r>
                        <a:rPr kumimoji="1" lang="en-US" sz="1400" b="0" i="1" smtClean="0">
                          <a:solidFill>
                            <a:schemeClr val="bg2"/>
                          </a:solidFill>
                          <a:latin typeface="Cambria Math"/>
                        </a:rPr>
                        <m:t>)</m:t>
                      </m:r>
                    </m:oMath>
                  </m:oMathPara>
                </a14:m>
                <a:endParaRPr kumimoji="1" lang="en-US" sz="1400" dirty="0">
                  <a:solidFill>
                    <a:schemeClr val="bg2"/>
                  </a:solidFill>
                  <a:latin typeface="Georgia" panose="02040502050405020303" pitchFamily="18" charset="0"/>
                </a:endParaRPr>
              </a:p>
            </p:txBody>
          </p:sp>
        </mc:Choice>
        <mc:Fallback xmlns="">
          <p:sp>
            <p:nvSpPr>
              <p:cNvPr id="17" name="TextBox 16"/>
              <p:cNvSpPr txBox="1">
                <a:spLocks noRot="1" noChangeAspect="1" noMove="1" noResize="1" noEditPoints="1" noAdjustHandles="1" noChangeArrowheads="1" noChangeShapeType="1" noTextEdit="1"/>
              </p:cNvSpPr>
              <p:nvPr/>
            </p:nvSpPr>
            <p:spPr bwMode="auto">
              <a:xfrm>
                <a:off x="454519" y="1754162"/>
                <a:ext cx="4010650" cy="215444"/>
              </a:xfrm>
              <a:prstGeom prst="rect">
                <a:avLst/>
              </a:prstGeom>
              <a:blipFill rotWithShape="0">
                <a:blip r:embed="rId4"/>
                <a:stretch>
                  <a:fillRect l="-1674" r="-152" b="-34286"/>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8" name="TextBox 17"/>
              <p:cNvSpPr txBox="1"/>
              <p:nvPr/>
            </p:nvSpPr>
            <p:spPr bwMode="auto">
              <a:xfrm>
                <a:off x="2107472" y="4288065"/>
                <a:ext cx="3863622" cy="484043"/>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0" tIns="0" rIns="0" bIns="0" rtlCol="0">
                <a:spAutoFit/>
              </a:bodyPr>
              <a:lstStyle/>
              <a:p>
                <a:pPr/>
                <a14:m>
                  <m:oMathPara xmlns:m="http://schemas.openxmlformats.org/officeDocument/2006/math">
                    <m:oMathParaPr>
                      <m:jc m:val="left"/>
                    </m:oMathParaPr>
                    <m:oMath xmlns:m="http://schemas.openxmlformats.org/officeDocument/2006/math">
                      <m:r>
                        <a:rPr kumimoji="1" lang="en-US" sz="1400" b="0" i="1" smtClean="0">
                          <a:solidFill>
                            <a:schemeClr val="bg2"/>
                          </a:solidFill>
                          <a:latin typeface="Cambria Math"/>
                        </a:rPr>
                        <m:t>𝐼𝑛𝑡</m:t>
                      </m:r>
                      <m:r>
                        <a:rPr kumimoji="1" lang="en-US" sz="1400" b="0" i="1" smtClean="0">
                          <a:solidFill>
                            <a:schemeClr val="bg2"/>
                          </a:solidFill>
                          <a:latin typeface="Cambria Math"/>
                        </a:rPr>
                        <m:t>.  </m:t>
                      </m:r>
                      <m:r>
                        <a:rPr kumimoji="1" lang="en-US" sz="1400" b="0" i="1" smtClean="0">
                          <a:solidFill>
                            <a:schemeClr val="bg2"/>
                          </a:solidFill>
                          <a:latin typeface="Cambria Math"/>
                        </a:rPr>
                        <m:t>𝑊𝑎𝑙𝑙</m:t>
                      </m:r>
                      <m:r>
                        <a:rPr kumimoji="1" lang="en-US" sz="1400" b="0" i="1" smtClean="0">
                          <a:solidFill>
                            <a:schemeClr val="bg2"/>
                          </a:solidFill>
                          <a:latin typeface="Cambria Math"/>
                        </a:rPr>
                        <m:t>=</m:t>
                      </m:r>
                      <m:d>
                        <m:dPr>
                          <m:ctrlPr>
                            <a:rPr kumimoji="1" lang="en-US" sz="1400" b="0" i="1" smtClean="0">
                              <a:solidFill>
                                <a:schemeClr val="bg2"/>
                              </a:solidFill>
                              <a:latin typeface="Cambria Math" panose="02040503050406030204" pitchFamily="18" charset="0"/>
                            </a:rPr>
                          </m:ctrlPr>
                        </m:dPr>
                        <m:e>
                          <m:f>
                            <m:fPr>
                              <m:ctrlPr>
                                <a:rPr kumimoji="1" lang="en-US" sz="1400" b="0" i="1" smtClean="0">
                                  <a:solidFill>
                                    <a:schemeClr val="bg2"/>
                                  </a:solidFill>
                                  <a:latin typeface="Cambria Math" panose="02040503050406030204" pitchFamily="18" charset="0"/>
                                </a:rPr>
                              </m:ctrlPr>
                            </m:fPr>
                            <m:num>
                              <m:r>
                                <a:rPr kumimoji="1" lang="en-US" sz="1400" b="0" i="1" smtClean="0">
                                  <a:solidFill>
                                    <a:schemeClr val="bg2"/>
                                  </a:solidFill>
                                  <a:latin typeface="Cambria Math"/>
                                </a:rPr>
                                <m:t>10 </m:t>
                              </m:r>
                              <m:r>
                                <a:rPr kumimoji="1" lang="en-US" sz="1400" b="0" i="1" smtClean="0">
                                  <a:solidFill>
                                    <a:schemeClr val="bg2"/>
                                  </a:solidFill>
                                  <a:latin typeface="Cambria Math"/>
                                </a:rPr>
                                <m:t>𝑝𝑠𝑓</m:t>
                              </m:r>
                            </m:num>
                            <m:den>
                              <m:r>
                                <a:rPr kumimoji="1" lang="en-US" sz="1400" b="0" i="1" smtClean="0">
                                  <a:solidFill>
                                    <a:schemeClr val="bg2"/>
                                  </a:solidFill>
                                  <a:latin typeface="Cambria Math"/>
                                </a:rPr>
                                <m:t>2</m:t>
                              </m:r>
                            </m:den>
                          </m:f>
                        </m:e>
                      </m:d>
                      <m:d>
                        <m:dPr>
                          <m:ctrlPr>
                            <a:rPr kumimoji="1" lang="en-US" sz="1400" b="0" i="1" smtClean="0">
                              <a:solidFill>
                                <a:schemeClr val="bg2"/>
                              </a:solidFill>
                              <a:latin typeface="Cambria Math" panose="02040503050406030204" pitchFamily="18" charset="0"/>
                            </a:rPr>
                          </m:ctrlPr>
                        </m:dPr>
                        <m:e>
                          <m:r>
                            <a:rPr kumimoji="1" lang="en-US" sz="1400" b="0" i="1" smtClean="0">
                              <a:solidFill>
                                <a:schemeClr val="bg2"/>
                              </a:solidFill>
                              <a:latin typeface="Cambria Math"/>
                            </a:rPr>
                            <m:t>6847 </m:t>
                          </m:r>
                          <m:r>
                            <a:rPr kumimoji="1" lang="en-US" sz="1400" b="0" i="1" smtClean="0">
                              <a:solidFill>
                                <a:schemeClr val="bg2"/>
                              </a:solidFill>
                              <a:latin typeface="Cambria Math"/>
                            </a:rPr>
                            <m:t>𝑠𝑞𝑓𝑡</m:t>
                          </m:r>
                        </m:e>
                      </m:d>
                      <m:r>
                        <a:rPr kumimoji="1" lang="en-US" sz="1400" b="0" i="1" smtClean="0">
                          <a:solidFill>
                            <a:schemeClr val="bg2"/>
                          </a:solidFill>
                          <a:latin typeface="Cambria Math"/>
                        </a:rPr>
                        <m:t>=</m:t>
                      </m:r>
                      <m:r>
                        <a:rPr kumimoji="1" lang="en-US" sz="1400" b="1" i="1" smtClean="0">
                          <a:solidFill>
                            <a:schemeClr val="bg2"/>
                          </a:solidFill>
                          <a:latin typeface="Cambria Math"/>
                        </a:rPr>
                        <m:t>𝟑𝟒</m:t>
                      </m:r>
                      <m:r>
                        <a:rPr kumimoji="1" lang="en-US" sz="1400" b="1" i="1" smtClean="0">
                          <a:solidFill>
                            <a:schemeClr val="bg2"/>
                          </a:solidFill>
                          <a:latin typeface="Cambria Math"/>
                        </a:rPr>
                        <m:t>,</m:t>
                      </m:r>
                      <m:r>
                        <a:rPr kumimoji="1" lang="en-US" sz="1400" b="1" i="1" smtClean="0">
                          <a:solidFill>
                            <a:schemeClr val="bg2"/>
                          </a:solidFill>
                          <a:latin typeface="Cambria Math"/>
                        </a:rPr>
                        <m:t>𝟐𝟑𝟎</m:t>
                      </m:r>
                      <m:r>
                        <a:rPr kumimoji="1" lang="en-US" sz="1400" b="1" i="1" smtClean="0">
                          <a:solidFill>
                            <a:schemeClr val="bg2"/>
                          </a:solidFill>
                          <a:latin typeface="Cambria Math"/>
                        </a:rPr>
                        <m:t> </m:t>
                      </m:r>
                      <m:r>
                        <a:rPr kumimoji="1" lang="en-US" sz="1400" b="1" i="1" smtClean="0">
                          <a:solidFill>
                            <a:schemeClr val="bg2"/>
                          </a:solidFill>
                          <a:latin typeface="Cambria Math"/>
                        </a:rPr>
                        <m:t>𝒍𝒃𝒔</m:t>
                      </m:r>
                    </m:oMath>
                  </m:oMathPara>
                </a14:m>
                <a:endParaRPr kumimoji="1" lang="en-US" sz="1400" b="1" dirty="0">
                  <a:solidFill>
                    <a:schemeClr val="bg2"/>
                  </a:solidFill>
                  <a:latin typeface="Georgia" panose="02040502050405020303" pitchFamily="18" charset="0"/>
                </a:endParaRPr>
              </a:p>
            </p:txBody>
          </p:sp>
        </mc:Choice>
        <mc:Fallback xmlns="">
          <p:sp>
            <p:nvSpPr>
              <p:cNvPr id="18" name="TextBox 17"/>
              <p:cNvSpPr txBox="1">
                <a:spLocks noRot="1" noChangeAspect="1" noMove="1" noResize="1" noEditPoints="1" noAdjustHandles="1" noChangeArrowheads="1" noChangeShapeType="1" noTextEdit="1"/>
              </p:cNvSpPr>
              <p:nvPr/>
            </p:nvSpPr>
            <p:spPr bwMode="auto">
              <a:xfrm>
                <a:off x="2107472" y="4288065"/>
                <a:ext cx="3863622" cy="484043"/>
              </a:xfrm>
              <a:prstGeom prst="rect">
                <a:avLst/>
              </a:prstGeom>
              <a:blipFill rotWithShape="0">
                <a:blip r:embed="rId5"/>
                <a:stretch>
                  <a:fillRect l="-1577"/>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9" name="TextBox 18"/>
              <p:cNvSpPr txBox="1"/>
              <p:nvPr/>
            </p:nvSpPr>
            <p:spPr bwMode="auto">
              <a:xfrm>
                <a:off x="454481" y="2146343"/>
                <a:ext cx="3206070" cy="215444"/>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0" tIns="0" rIns="0" bIns="0" rtlCol="0">
                <a:spAutoFit/>
              </a:bodyPr>
              <a:lstStyle/>
              <a:p>
                <a:pPr algn="r"/>
                <a14:m>
                  <m:oMathPara xmlns:m="http://schemas.openxmlformats.org/officeDocument/2006/math">
                    <m:oMathParaPr>
                      <m:jc m:val="left"/>
                    </m:oMathParaPr>
                    <m:oMath xmlns:m="http://schemas.openxmlformats.org/officeDocument/2006/math">
                      <m:r>
                        <a:rPr kumimoji="1" lang="en-US" sz="1400" b="0" i="1" smtClean="0">
                          <a:solidFill>
                            <a:schemeClr val="bg2"/>
                          </a:solidFill>
                          <a:latin typeface="Cambria Math" panose="02040503050406030204" pitchFamily="18" charset="0"/>
                          <a:ea typeface="Cambria Math" panose="02040503050406030204" pitchFamily="18" charset="0"/>
                        </a:rPr>
                        <m:t>𝐸𝑥𝑡𝑒𝑟𝑖𝑜𝑟</m:t>
                      </m:r>
                      <m:r>
                        <a:rPr kumimoji="1" lang="en-US" sz="1400" b="0" i="1" smtClean="0">
                          <a:solidFill>
                            <a:schemeClr val="bg2"/>
                          </a:solidFill>
                          <a:latin typeface="Cambria Math" panose="02040503050406030204" pitchFamily="18" charset="0"/>
                          <a:ea typeface="Cambria Math" panose="02040503050406030204" pitchFamily="18" charset="0"/>
                        </a:rPr>
                        <m:t> </m:t>
                      </m:r>
                      <m:r>
                        <a:rPr kumimoji="1" lang="en-US" sz="1400" b="0" i="1" smtClean="0">
                          <a:solidFill>
                            <a:schemeClr val="bg2"/>
                          </a:solidFill>
                          <a:latin typeface="Cambria Math" panose="02040503050406030204" pitchFamily="18" charset="0"/>
                          <a:ea typeface="Cambria Math" panose="02040503050406030204" pitchFamily="18" charset="0"/>
                        </a:rPr>
                        <m:t>𝑊𝑎𝑙𝑙</m:t>
                      </m:r>
                      <m:r>
                        <a:rPr kumimoji="1" lang="en-US" sz="1400" b="0" i="1" smtClean="0">
                          <a:solidFill>
                            <a:schemeClr val="bg2"/>
                          </a:solidFill>
                          <a:latin typeface="Cambria Math" panose="02040503050406030204" pitchFamily="18" charset="0"/>
                          <a:ea typeface="Cambria Math" panose="02040503050406030204" pitchFamily="18" charset="0"/>
                        </a:rPr>
                        <m:t> </m:t>
                      </m:r>
                      <m:r>
                        <a:rPr kumimoji="1" lang="en-US" sz="1400" b="0" i="1" smtClean="0">
                          <a:solidFill>
                            <a:schemeClr val="bg2"/>
                          </a:solidFill>
                          <a:latin typeface="Cambria Math" panose="02040503050406030204" pitchFamily="18" charset="0"/>
                          <a:ea typeface="Cambria Math" panose="02040503050406030204" pitchFamily="18" charset="0"/>
                        </a:rPr>
                        <m:t>𝐷𝐿</m:t>
                      </m:r>
                      <m:r>
                        <a:rPr kumimoji="1" lang="en-US" sz="1400" b="0" i="1" smtClean="0">
                          <a:solidFill>
                            <a:schemeClr val="bg2"/>
                          </a:solidFill>
                          <a:latin typeface="Cambria Math" panose="02040503050406030204" pitchFamily="18" charset="0"/>
                          <a:ea typeface="Cambria Math" panose="02040503050406030204" pitchFamily="18" charset="0"/>
                        </a:rPr>
                        <m:t>=12 </m:t>
                      </m:r>
                      <m:r>
                        <a:rPr kumimoji="1" lang="en-US" sz="1400" b="0" i="1" smtClean="0">
                          <a:solidFill>
                            <a:schemeClr val="bg2"/>
                          </a:solidFill>
                          <a:latin typeface="Cambria Math"/>
                          <a:ea typeface="Cambria Math" panose="02040503050406030204" pitchFamily="18" charset="0"/>
                        </a:rPr>
                        <m:t>𝑝𝑠𝑓</m:t>
                      </m:r>
                      <m:r>
                        <a:rPr kumimoji="1" lang="en-US" sz="1400" b="0" i="1" smtClean="0">
                          <a:solidFill>
                            <a:schemeClr val="bg2"/>
                          </a:solidFill>
                          <a:latin typeface="Cambria Math"/>
                          <a:ea typeface="Cambria Math" panose="02040503050406030204" pitchFamily="18" charset="0"/>
                        </a:rPr>
                        <m:t> (</m:t>
                      </m:r>
                      <m:r>
                        <a:rPr kumimoji="1" lang="en-US" sz="1400" b="0" i="1" smtClean="0">
                          <a:solidFill>
                            <a:schemeClr val="bg2"/>
                          </a:solidFill>
                          <a:latin typeface="Cambria Math"/>
                          <a:ea typeface="Cambria Math" panose="02040503050406030204" pitchFamily="18" charset="0"/>
                        </a:rPr>
                        <m:t>𝑤𝑎𝑙𝑙𝑠</m:t>
                      </m:r>
                      <m:r>
                        <a:rPr kumimoji="1" lang="en-US" sz="1400" b="0" i="1" smtClean="0">
                          <a:solidFill>
                            <a:schemeClr val="bg2"/>
                          </a:solidFill>
                          <a:latin typeface="Cambria Math"/>
                          <a:ea typeface="Cambria Math" panose="02040503050406030204" pitchFamily="18" charset="0"/>
                        </a:rPr>
                        <m:t> </m:t>
                      </m:r>
                      <m:r>
                        <a:rPr kumimoji="1" lang="en-US" sz="1400" b="0" i="1" smtClean="0">
                          <a:solidFill>
                            <a:schemeClr val="bg2"/>
                          </a:solidFill>
                          <a:latin typeface="Cambria Math"/>
                          <a:ea typeface="Cambria Math" panose="02040503050406030204" pitchFamily="18" charset="0"/>
                        </a:rPr>
                        <m:t>𝑜𝑛𝑙𝑦</m:t>
                      </m:r>
                      <m:r>
                        <a:rPr kumimoji="1" lang="en-US" sz="1400" b="0" i="1" smtClean="0">
                          <a:solidFill>
                            <a:schemeClr val="bg2"/>
                          </a:solidFill>
                          <a:latin typeface="Cambria Math"/>
                          <a:ea typeface="Cambria Math" panose="02040503050406030204" pitchFamily="18" charset="0"/>
                        </a:rPr>
                        <m:t>)</m:t>
                      </m:r>
                    </m:oMath>
                  </m:oMathPara>
                </a14:m>
                <a:endParaRPr kumimoji="1" lang="en-US" sz="1400" dirty="0">
                  <a:solidFill>
                    <a:schemeClr val="bg2"/>
                  </a:solidFill>
                  <a:latin typeface="Cambria Math" panose="02040503050406030204" pitchFamily="18" charset="0"/>
                  <a:ea typeface="Cambria Math" panose="02040503050406030204" pitchFamily="18" charset="0"/>
                </a:endParaRPr>
              </a:p>
            </p:txBody>
          </p:sp>
        </mc:Choice>
        <mc:Fallback xmlns="">
          <p:sp>
            <p:nvSpPr>
              <p:cNvPr id="19" name="TextBox 18"/>
              <p:cNvSpPr txBox="1">
                <a:spLocks noRot="1" noChangeAspect="1" noMove="1" noResize="1" noEditPoints="1" noAdjustHandles="1" noChangeArrowheads="1" noChangeShapeType="1" noTextEdit="1"/>
              </p:cNvSpPr>
              <p:nvPr/>
            </p:nvSpPr>
            <p:spPr bwMode="auto">
              <a:xfrm>
                <a:off x="454481" y="2146343"/>
                <a:ext cx="3206070" cy="215444"/>
              </a:xfrm>
              <a:prstGeom prst="rect">
                <a:avLst/>
              </a:prstGeom>
              <a:blipFill rotWithShape="0">
                <a:blip r:embed="rId6"/>
                <a:stretch>
                  <a:fillRect l="-2095" r="-381" b="-37143"/>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1" name="TextBox 20"/>
              <p:cNvSpPr txBox="1"/>
              <p:nvPr/>
            </p:nvSpPr>
            <p:spPr bwMode="auto">
              <a:xfrm>
                <a:off x="462159" y="1377950"/>
                <a:ext cx="3523978" cy="215444"/>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0" tIns="0" rIns="0" bIns="0" rtlCol="0">
                <a:spAutoFit/>
              </a:bodyPr>
              <a:lstStyle/>
              <a:p>
                <a:pPr algn="r"/>
                <a14:m>
                  <m:oMathPara xmlns:m="http://schemas.openxmlformats.org/officeDocument/2006/math">
                    <m:oMathParaPr>
                      <m:jc m:val="left"/>
                    </m:oMathParaPr>
                    <m:oMath xmlns:m="http://schemas.openxmlformats.org/officeDocument/2006/math">
                      <m:r>
                        <a:rPr kumimoji="1" lang="en-US" sz="1400" b="0" i="1" smtClean="0">
                          <a:solidFill>
                            <a:schemeClr val="bg2"/>
                          </a:solidFill>
                          <a:latin typeface="Cambria Math"/>
                        </a:rPr>
                        <m:t>𝑅𝑜𝑜𝑓</m:t>
                      </m:r>
                      <m:r>
                        <a:rPr kumimoji="1" lang="en-US" sz="1400" b="0" i="1" smtClean="0">
                          <a:solidFill>
                            <a:schemeClr val="bg2"/>
                          </a:solidFill>
                          <a:latin typeface="Cambria Math"/>
                        </a:rPr>
                        <m:t> </m:t>
                      </m:r>
                      <m:sSub>
                        <m:sSubPr>
                          <m:ctrlPr>
                            <a:rPr kumimoji="1" lang="en-US" sz="1400" b="0" i="1" smtClean="0">
                              <a:solidFill>
                                <a:schemeClr val="bg2"/>
                              </a:solidFill>
                              <a:latin typeface="Cambria Math" panose="02040503050406030204" pitchFamily="18" charset="0"/>
                            </a:rPr>
                          </m:ctrlPr>
                        </m:sSubPr>
                        <m:e>
                          <m:r>
                            <a:rPr kumimoji="1" lang="en-US" sz="1400" b="0" i="1" smtClean="0">
                              <a:solidFill>
                                <a:schemeClr val="bg2"/>
                              </a:solidFill>
                              <a:latin typeface="Cambria Math"/>
                            </a:rPr>
                            <m:t>𝐷𝐿</m:t>
                          </m:r>
                        </m:e>
                        <m:sub>
                          <m:r>
                            <a:rPr kumimoji="1" lang="en-US" sz="1400" b="0" i="1" smtClean="0">
                              <a:solidFill>
                                <a:schemeClr val="bg2"/>
                              </a:solidFill>
                              <a:latin typeface="Cambria Math"/>
                            </a:rPr>
                            <m:t>𝐻𝑍</m:t>
                          </m:r>
                        </m:sub>
                      </m:sSub>
                      <m:r>
                        <a:rPr kumimoji="1" lang="en-US" sz="1400" b="0" i="1" smtClean="0">
                          <a:solidFill>
                            <a:schemeClr val="bg2"/>
                          </a:solidFill>
                          <a:latin typeface="Cambria Math"/>
                        </a:rPr>
                        <m:t>=18 </m:t>
                      </m:r>
                      <m:r>
                        <a:rPr kumimoji="1" lang="en-US" sz="1400" b="0" i="1" smtClean="0">
                          <a:solidFill>
                            <a:schemeClr val="bg2"/>
                          </a:solidFill>
                          <a:latin typeface="Cambria Math"/>
                        </a:rPr>
                        <m:t>𝑝𝑠𝑓</m:t>
                      </m:r>
                      <m:r>
                        <a:rPr kumimoji="1" lang="en-US" sz="1400" b="0" i="1" smtClean="0">
                          <a:solidFill>
                            <a:schemeClr val="bg2"/>
                          </a:solidFill>
                          <a:latin typeface="Cambria Math"/>
                        </a:rPr>
                        <m:t> (</m:t>
                      </m:r>
                      <m:r>
                        <a:rPr kumimoji="1" lang="en-US" sz="1400" b="0" i="1" smtClean="0">
                          <a:solidFill>
                            <a:schemeClr val="bg2"/>
                          </a:solidFill>
                          <a:latin typeface="Cambria Math"/>
                        </a:rPr>
                        <m:t>𝑢𝑛𝑖𝑓𝑜𝑟𝑚</m:t>
                      </m:r>
                      <m:r>
                        <a:rPr kumimoji="1" lang="en-US" sz="1400" b="0" i="1" smtClean="0">
                          <a:solidFill>
                            <a:schemeClr val="bg2"/>
                          </a:solidFill>
                          <a:latin typeface="Cambria Math"/>
                        </a:rPr>
                        <m:t> </m:t>
                      </m:r>
                      <m:r>
                        <a:rPr kumimoji="1" lang="en-US" sz="1400" b="0" i="1" smtClean="0">
                          <a:solidFill>
                            <a:schemeClr val="bg2"/>
                          </a:solidFill>
                          <a:latin typeface="Cambria Math"/>
                        </a:rPr>
                        <m:t>𝑎𝑐𝑟𝑜𝑠𝑠</m:t>
                      </m:r>
                      <m:r>
                        <a:rPr kumimoji="1" lang="en-US" sz="1400" b="0" i="1" smtClean="0">
                          <a:solidFill>
                            <a:schemeClr val="bg2"/>
                          </a:solidFill>
                          <a:latin typeface="Cambria Math"/>
                        </a:rPr>
                        <m:t> </m:t>
                      </m:r>
                      <m:r>
                        <a:rPr kumimoji="1" lang="en-US" sz="1400" b="0" i="1" smtClean="0">
                          <a:solidFill>
                            <a:schemeClr val="bg2"/>
                          </a:solidFill>
                          <a:latin typeface="Cambria Math"/>
                        </a:rPr>
                        <m:t>𝑝𝑙𝑎𝑛</m:t>
                      </m:r>
                      <m:r>
                        <a:rPr kumimoji="1" lang="en-US" sz="1400" b="0" i="1" smtClean="0">
                          <a:solidFill>
                            <a:schemeClr val="bg2"/>
                          </a:solidFill>
                          <a:latin typeface="Cambria Math"/>
                        </a:rPr>
                        <m:t>)</m:t>
                      </m:r>
                    </m:oMath>
                  </m:oMathPara>
                </a14:m>
                <a:endParaRPr kumimoji="1" lang="en-US" sz="1400" dirty="0">
                  <a:solidFill>
                    <a:schemeClr val="bg2"/>
                  </a:solidFill>
                  <a:latin typeface="Georgia" panose="02040502050405020303" pitchFamily="18" charset="0"/>
                </a:endParaRPr>
              </a:p>
            </p:txBody>
          </p:sp>
        </mc:Choice>
        <mc:Fallback xmlns="">
          <p:sp>
            <p:nvSpPr>
              <p:cNvPr id="21" name="TextBox 20"/>
              <p:cNvSpPr txBox="1">
                <a:spLocks noRot="1" noChangeAspect="1" noMove="1" noResize="1" noEditPoints="1" noAdjustHandles="1" noChangeArrowheads="1" noChangeShapeType="1" noTextEdit="1"/>
              </p:cNvSpPr>
              <p:nvPr/>
            </p:nvSpPr>
            <p:spPr bwMode="auto">
              <a:xfrm>
                <a:off x="462159" y="1377950"/>
                <a:ext cx="3523978" cy="215444"/>
              </a:xfrm>
              <a:prstGeom prst="rect">
                <a:avLst/>
              </a:prstGeom>
              <a:blipFill rotWithShape="0">
                <a:blip r:embed="rId7"/>
                <a:stretch>
                  <a:fillRect l="-2422" b="-37143"/>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2" name="TextBox 21"/>
              <p:cNvSpPr txBox="1"/>
              <p:nvPr/>
            </p:nvSpPr>
            <p:spPr bwMode="auto">
              <a:xfrm>
                <a:off x="2415056" y="3945700"/>
                <a:ext cx="3556038" cy="215444"/>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0" tIns="0" rIns="0" bIns="0" rtlCol="0">
                <a:spAutoFit/>
              </a:bodyPr>
              <a:lstStyle/>
              <a:p>
                <a:pPr/>
                <a14:m>
                  <m:oMathPara xmlns:m="http://schemas.openxmlformats.org/officeDocument/2006/math">
                    <m:oMathParaPr>
                      <m:jc m:val="left"/>
                    </m:oMathParaPr>
                    <m:oMath xmlns:m="http://schemas.openxmlformats.org/officeDocument/2006/math">
                      <m:r>
                        <a:rPr kumimoji="1" lang="en-US" sz="1400" b="0" i="1" smtClean="0">
                          <a:solidFill>
                            <a:schemeClr val="bg2"/>
                          </a:solidFill>
                          <a:latin typeface="Cambria Math"/>
                        </a:rPr>
                        <m:t>𝑅𝑜𝑜𝑓</m:t>
                      </m:r>
                      <m:r>
                        <a:rPr kumimoji="1" lang="en-US" sz="1400" b="0" i="1" smtClean="0">
                          <a:solidFill>
                            <a:schemeClr val="bg2"/>
                          </a:solidFill>
                          <a:latin typeface="Cambria Math"/>
                        </a:rPr>
                        <m:t>=</m:t>
                      </m:r>
                      <m:d>
                        <m:dPr>
                          <m:ctrlPr>
                            <a:rPr kumimoji="1" lang="en-US" sz="1400" b="0" i="1" smtClean="0">
                              <a:solidFill>
                                <a:schemeClr val="bg2"/>
                              </a:solidFill>
                              <a:latin typeface="Cambria Math" panose="02040503050406030204" pitchFamily="18" charset="0"/>
                            </a:rPr>
                          </m:ctrlPr>
                        </m:dPr>
                        <m:e>
                          <m:r>
                            <a:rPr kumimoji="1" lang="en-US" sz="1400" b="0" i="1" smtClean="0">
                              <a:solidFill>
                                <a:schemeClr val="bg2"/>
                              </a:solidFill>
                              <a:latin typeface="Cambria Math"/>
                            </a:rPr>
                            <m:t>18 </m:t>
                          </m:r>
                          <m:r>
                            <a:rPr kumimoji="1" lang="en-US" sz="1400" b="0" i="1" smtClean="0">
                              <a:solidFill>
                                <a:schemeClr val="bg2"/>
                              </a:solidFill>
                              <a:latin typeface="Cambria Math"/>
                            </a:rPr>
                            <m:t>𝑝𝑠𝑓</m:t>
                          </m:r>
                        </m:e>
                      </m:d>
                      <m:d>
                        <m:dPr>
                          <m:ctrlPr>
                            <a:rPr kumimoji="1" lang="en-US" sz="1400" b="0" i="1" smtClean="0">
                              <a:solidFill>
                                <a:schemeClr val="bg2"/>
                              </a:solidFill>
                              <a:latin typeface="Cambria Math" panose="02040503050406030204" pitchFamily="18" charset="0"/>
                            </a:rPr>
                          </m:ctrlPr>
                        </m:dPr>
                        <m:e>
                          <m:r>
                            <a:rPr kumimoji="1" lang="en-US" sz="1400" b="0" i="1" smtClean="0">
                              <a:solidFill>
                                <a:schemeClr val="bg2"/>
                              </a:solidFill>
                              <a:latin typeface="Cambria Math"/>
                            </a:rPr>
                            <m:t>7191 </m:t>
                          </m:r>
                          <m:r>
                            <a:rPr kumimoji="1" lang="en-US" sz="1400" b="0" i="1" smtClean="0">
                              <a:solidFill>
                                <a:schemeClr val="bg2"/>
                              </a:solidFill>
                              <a:latin typeface="Cambria Math"/>
                            </a:rPr>
                            <m:t>𝑠𝑞𝑓𝑡</m:t>
                          </m:r>
                        </m:e>
                      </m:d>
                      <m:r>
                        <a:rPr kumimoji="1" lang="en-US" sz="1400" b="0" i="1" smtClean="0">
                          <a:solidFill>
                            <a:schemeClr val="bg2"/>
                          </a:solidFill>
                          <a:latin typeface="Cambria Math"/>
                        </a:rPr>
                        <m:t>=</m:t>
                      </m:r>
                      <m:r>
                        <a:rPr kumimoji="1" lang="en-US" sz="1400" b="1" i="1" smtClean="0">
                          <a:solidFill>
                            <a:schemeClr val="bg2"/>
                          </a:solidFill>
                          <a:latin typeface="Cambria Math"/>
                        </a:rPr>
                        <m:t>𝟏𝟐𝟗</m:t>
                      </m:r>
                      <m:r>
                        <a:rPr kumimoji="1" lang="en-US" sz="1400" b="1" i="1" smtClean="0">
                          <a:solidFill>
                            <a:schemeClr val="bg2"/>
                          </a:solidFill>
                          <a:latin typeface="Cambria Math"/>
                        </a:rPr>
                        <m:t>,</m:t>
                      </m:r>
                      <m:r>
                        <a:rPr kumimoji="1" lang="en-US" sz="1400" b="1" i="1" smtClean="0">
                          <a:solidFill>
                            <a:schemeClr val="bg2"/>
                          </a:solidFill>
                          <a:latin typeface="Cambria Math"/>
                        </a:rPr>
                        <m:t>𝟒𝟑𝟖</m:t>
                      </m:r>
                      <m:r>
                        <a:rPr kumimoji="1" lang="en-US" sz="1400" b="1" i="1" smtClean="0">
                          <a:solidFill>
                            <a:schemeClr val="bg2"/>
                          </a:solidFill>
                          <a:latin typeface="Cambria Math"/>
                        </a:rPr>
                        <m:t> </m:t>
                      </m:r>
                      <m:r>
                        <a:rPr kumimoji="1" lang="en-US" sz="1400" b="1" i="1" smtClean="0">
                          <a:solidFill>
                            <a:schemeClr val="bg2"/>
                          </a:solidFill>
                          <a:latin typeface="Cambria Math"/>
                        </a:rPr>
                        <m:t>𝒍𝒃𝒔</m:t>
                      </m:r>
                    </m:oMath>
                  </m:oMathPara>
                </a14:m>
                <a:endParaRPr kumimoji="1" lang="en-US" sz="1400" b="1" dirty="0">
                  <a:solidFill>
                    <a:schemeClr val="bg2"/>
                  </a:solidFill>
                  <a:latin typeface="Georgia" panose="02040502050405020303" pitchFamily="18" charset="0"/>
                </a:endParaRPr>
              </a:p>
            </p:txBody>
          </p:sp>
        </mc:Choice>
        <mc:Fallback xmlns="">
          <p:sp>
            <p:nvSpPr>
              <p:cNvPr id="22" name="TextBox 21"/>
              <p:cNvSpPr txBox="1">
                <a:spLocks noRot="1" noChangeAspect="1" noMove="1" noResize="1" noEditPoints="1" noAdjustHandles="1" noChangeArrowheads="1" noChangeShapeType="1" noTextEdit="1"/>
              </p:cNvSpPr>
              <p:nvPr/>
            </p:nvSpPr>
            <p:spPr bwMode="auto">
              <a:xfrm>
                <a:off x="2415056" y="3945700"/>
                <a:ext cx="3556038" cy="215444"/>
              </a:xfrm>
              <a:prstGeom prst="rect">
                <a:avLst/>
              </a:prstGeom>
              <a:blipFill rotWithShape="0">
                <a:blip r:embed="rId8"/>
                <a:stretch>
                  <a:fillRect l="-2226" b="-33333"/>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3" name="TextBox 42"/>
              <p:cNvSpPr txBox="1"/>
              <p:nvPr/>
            </p:nvSpPr>
            <p:spPr bwMode="auto">
              <a:xfrm>
                <a:off x="1266793" y="4899029"/>
                <a:ext cx="4704301" cy="484043"/>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0" tIns="0" rIns="0" bIns="0" rtlCol="0">
                <a:spAutoFit/>
              </a:bodyPr>
              <a:lstStyle/>
              <a:p>
                <a:pPr/>
                <a14:m>
                  <m:oMathPara xmlns:m="http://schemas.openxmlformats.org/officeDocument/2006/math">
                    <m:oMathParaPr>
                      <m:jc m:val="left"/>
                    </m:oMathParaPr>
                    <m:oMath xmlns:m="http://schemas.openxmlformats.org/officeDocument/2006/math">
                      <m:r>
                        <a:rPr kumimoji="1" lang="en-US" sz="1400" b="0" i="1" smtClean="0">
                          <a:solidFill>
                            <a:schemeClr val="bg2"/>
                          </a:solidFill>
                          <a:latin typeface="Cambria Math"/>
                          <a:ea typeface="Cambria Math" panose="02040503050406030204" pitchFamily="18" charset="0"/>
                        </a:rPr>
                        <m:t>𝐸𝑥𝑡</m:t>
                      </m:r>
                      <m:r>
                        <a:rPr kumimoji="1" lang="en-US" sz="1400" b="0" i="1" smtClean="0">
                          <a:solidFill>
                            <a:schemeClr val="bg2"/>
                          </a:solidFill>
                          <a:latin typeface="Cambria Math"/>
                          <a:ea typeface="Cambria Math" panose="02040503050406030204" pitchFamily="18" charset="0"/>
                        </a:rPr>
                        <m:t>. </m:t>
                      </m:r>
                      <m:r>
                        <a:rPr kumimoji="1" lang="en-US" sz="1400" b="0" i="1" smtClean="0">
                          <a:solidFill>
                            <a:schemeClr val="bg2"/>
                          </a:solidFill>
                          <a:latin typeface="Cambria Math"/>
                          <a:ea typeface="Cambria Math" panose="02040503050406030204" pitchFamily="18" charset="0"/>
                        </a:rPr>
                        <m:t>𝑊𝑎𝑙𝑙</m:t>
                      </m:r>
                      <m:r>
                        <a:rPr kumimoji="1" lang="en-US" sz="1400" b="0" i="1" smtClean="0">
                          <a:solidFill>
                            <a:schemeClr val="bg2"/>
                          </a:solidFill>
                          <a:latin typeface="Cambria Math" panose="02040503050406030204" pitchFamily="18" charset="0"/>
                          <a:ea typeface="Cambria Math" panose="02040503050406030204" pitchFamily="18" charset="0"/>
                        </a:rPr>
                        <m:t>=</m:t>
                      </m:r>
                      <m:d>
                        <m:dPr>
                          <m:ctrlPr>
                            <a:rPr kumimoji="1" lang="en-US" sz="1400" b="0" i="1" smtClean="0">
                              <a:solidFill>
                                <a:schemeClr val="bg2"/>
                              </a:solidFill>
                              <a:latin typeface="Cambria Math" panose="02040503050406030204" pitchFamily="18" charset="0"/>
                              <a:ea typeface="Cambria Math" panose="02040503050406030204" pitchFamily="18" charset="0"/>
                            </a:rPr>
                          </m:ctrlPr>
                        </m:dPr>
                        <m:e>
                          <m:r>
                            <a:rPr kumimoji="1" lang="en-US" sz="1400" b="0" i="1" smtClean="0">
                              <a:solidFill>
                                <a:schemeClr val="bg2"/>
                              </a:solidFill>
                              <a:latin typeface="Cambria Math" panose="02040503050406030204" pitchFamily="18" charset="0"/>
                              <a:ea typeface="Cambria Math" panose="02040503050406030204" pitchFamily="18" charset="0"/>
                            </a:rPr>
                            <m:t>12 </m:t>
                          </m:r>
                          <m:r>
                            <a:rPr kumimoji="1" lang="en-US" sz="1400" b="0" i="1" smtClean="0">
                              <a:solidFill>
                                <a:schemeClr val="bg2"/>
                              </a:solidFill>
                              <a:latin typeface="Cambria Math" panose="02040503050406030204" pitchFamily="18" charset="0"/>
                              <a:ea typeface="Cambria Math" panose="02040503050406030204" pitchFamily="18" charset="0"/>
                            </a:rPr>
                            <m:t>𝑝𝑠𝑓</m:t>
                          </m:r>
                        </m:e>
                      </m:d>
                      <m:d>
                        <m:dPr>
                          <m:ctrlPr>
                            <a:rPr kumimoji="1" lang="en-US" sz="1400" b="0" i="1" smtClean="0">
                              <a:solidFill>
                                <a:schemeClr val="bg2"/>
                              </a:solidFill>
                              <a:latin typeface="Cambria Math" panose="02040503050406030204" pitchFamily="18" charset="0"/>
                              <a:ea typeface="Cambria Math" panose="02040503050406030204" pitchFamily="18" charset="0"/>
                            </a:rPr>
                          </m:ctrlPr>
                        </m:dPr>
                        <m:e>
                          <m:r>
                            <a:rPr kumimoji="1" lang="en-US" sz="1400" b="0" i="1" smtClean="0">
                              <a:solidFill>
                                <a:schemeClr val="bg2"/>
                              </a:solidFill>
                              <a:latin typeface="Cambria Math"/>
                              <a:ea typeface="Cambria Math" panose="02040503050406030204" pitchFamily="18" charset="0"/>
                            </a:rPr>
                            <m:t>2 </m:t>
                          </m:r>
                          <m:r>
                            <a:rPr kumimoji="1" lang="en-US" sz="1400" b="0" i="1" smtClean="0">
                              <a:solidFill>
                                <a:schemeClr val="bg2"/>
                              </a:solidFill>
                              <a:latin typeface="Cambria Math"/>
                              <a:ea typeface="Cambria Math" panose="02040503050406030204" pitchFamily="18" charset="0"/>
                            </a:rPr>
                            <m:t>𝑤𝑎𝑙𝑙𝑠</m:t>
                          </m:r>
                        </m:e>
                      </m:d>
                      <m:d>
                        <m:dPr>
                          <m:ctrlPr>
                            <a:rPr kumimoji="1" lang="en-US" sz="1400" b="0" i="1" smtClean="0">
                              <a:solidFill>
                                <a:schemeClr val="bg2"/>
                              </a:solidFill>
                              <a:latin typeface="Cambria Math" panose="02040503050406030204" pitchFamily="18" charset="0"/>
                              <a:ea typeface="Cambria Math" panose="02040503050406030204" pitchFamily="18" charset="0"/>
                            </a:rPr>
                          </m:ctrlPr>
                        </m:dPr>
                        <m:e>
                          <m:f>
                            <m:fPr>
                              <m:ctrlPr>
                                <a:rPr kumimoji="1" lang="en-US" sz="1400" b="0" i="1" smtClean="0">
                                  <a:solidFill>
                                    <a:schemeClr val="bg2"/>
                                  </a:solidFill>
                                  <a:latin typeface="Cambria Math" panose="02040503050406030204" pitchFamily="18" charset="0"/>
                                  <a:ea typeface="Cambria Math" panose="02040503050406030204" pitchFamily="18" charset="0"/>
                                </a:rPr>
                              </m:ctrlPr>
                            </m:fPr>
                            <m:num>
                              <m:sSup>
                                <m:sSupPr>
                                  <m:ctrlPr>
                                    <a:rPr kumimoji="1" lang="en-US" sz="1400" b="0" i="1" smtClean="0">
                                      <a:solidFill>
                                        <a:schemeClr val="bg2"/>
                                      </a:solidFill>
                                      <a:latin typeface="Cambria Math" panose="02040503050406030204" pitchFamily="18" charset="0"/>
                                      <a:ea typeface="Cambria Math" panose="02040503050406030204" pitchFamily="18" charset="0"/>
                                    </a:rPr>
                                  </m:ctrlPr>
                                </m:sSupPr>
                                <m:e>
                                  <m:r>
                                    <a:rPr kumimoji="1" lang="en-US" sz="1400" b="0" i="1" smtClean="0">
                                      <a:solidFill>
                                        <a:schemeClr val="bg2"/>
                                      </a:solidFill>
                                      <a:latin typeface="Cambria Math" panose="02040503050406030204" pitchFamily="18" charset="0"/>
                                      <a:ea typeface="Cambria Math" panose="02040503050406030204" pitchFamily="18" charset="0"/>
                                    </a:rPr>
                                    <m:t>8</m:t>
                                  </m:r>
                                </m:e>
                                <m:sup>
                                  <m:r>
                                    <a:rPr kumimoji="1" lang="en-US" sz="1400" b="0" i="1" smtClean="0">
                                      <a:solidFill>
                                        <a:schemeClr val="bg2"/>
                                      </a:solidFill>
                                      <a:latin typeface="Cambria Math"/>
                                      <a:ea typeface="Cambria Math" panose="02040503050406030204" pitchFamily="18" charset="0"/>
                                    </a:rPr>
                                    <m:t>′</m:t>
                                  </m:r>
                                </m:sup>
                              </m:sSup>
                            </m:num>
                            <m:den>
                              <m:r>
                                <a:rPr kumimoji="1" lang="en-US" sz="1400" b="0" i="1" smtClean="0">
                                  <a:solidFill>
                                    <a:schemeClr val="bg2"/>
                                  </a:solidFill>
                                  <a:latin typeface="Cambria Math" panose="02040503050406030204" pitchFamily="18" charset="0"/>
                                  <a:ea typeface="Cambria Math" panose="02040503050406030204" pitchFamily="18" charset="0"/>
                                </a:rPr>
                                <m:t>2</m:t>
                              </m:r>
                            </m:den>
                          </m:f>
                        </m:e>
                      </m:d>
                      <m:d>
                        <m:dPr>
                          <m:ctrlPr>
                            <a:rPr kumimoji="1" lang="en-US" sz="1400" b="0" i="1" smtClean="0">
                              <a:solidFill>
                                <a:schemeClr val="bg2"/>
                              </a:solidFill>
                              <a:latin typeface="Cambria Math" panose="02040503050406030204" pitchFamily="18" charset="0"/>
                              <a:ea typeface="Cambria Math" panose="02040503050406030204" pitchFamily="18" charset="0"/>
                            </a:rPr>
                          </m:ctrlPr>
                        </m:dPr>
                        <m:e>
                          <m:sSup>
                            <m:sSupPr>
                              <m:ctrlPr>
                                <a:rPr kumimoji="1" lang="en-US" sz="1400" b="0" i="1" smtClean="0">
                                  <a:solidFill>
                                    <a:schemeClr val="bg2"/>
                                  </a:solidFill>
                                  <a:latin typeface="Cambria Math" panose="02040503050406030204" pitchFamily="18" charset="0"/>
                                  <a:ea typeface="Cambria Math" panose="02040503050406030204" pitchFamily="18" charset="0"/>
                                </a:rPr>
                              </m:ctrlPr>
                            </m:sSupPr>
                            <m:e>
                              <m:r>
                                <a:rPr kumimoji="1" lang="en-US" sz="1400" b="0" i="1" smtClean="0">
                                  <a:solidFill>
                                    <a:schemeClr val="bg2"/>
                                  </a:solidFill>
                                  <a:latin typeface="Cambria Math"/>
                                  <a:ea typeface="Cambria Math" panose="02040503050406030204" pitchFamily="18" charset="0"/>
                                </a:rPr>
                                <m:t>105.33</m:t>
                              </m:r>
                            </m:e>
                            <m:sup>
                              <m:r>
                                <a:rPr kumimoji="1" lang="en-US" sz="1400" b="0" i="1" smtClean="0">
                                  <a:solidFill>
                                    <a:schemeClr val="bg2"/>
                                  </a:solidFill>
                                  <a:latin typeface="Cambria Math"/>
                                  <a:ea typeface="Cambria Math" panose="02040503050406030204" pitchFamily="18" charset="0"/>
                                </a:rPr>
                                <m:t>′</m:t>
                              </m:r>
                            </m:sup>
                          </m:sSup>
                        </m:e>
                      </m:d>
                      <m:r>
                        <a:rPr kumimoji="1" lang="en-US" sz="1400" b="0" i="1" smtClean="0">
                          <a:solidFill>
                            <a:schemeClr val="bg2"/>
                          </a:solidFill>
                          <a:latin typeface="Cambria Math"/>
                          <a:ea typeface="Cambria Math" panose="02040503050406030204" pitchFamily="18" charset="0"/>
                        </a:rPr>
                        <m:t>=</m:t>
                      </m:r>
                      <m:r>
                        <a:rPr kumimoji="1" lang="en-US" sz="1400" b="1" i="1" smtClean="0">
                          <a:solidFill>
                            <a:schemeClr val="bg2"/>
                          </a:solidFill>
                          <a:latin typeface="Cambria Math"/>
                          <a:ea typeface="Cambria Math" panose="02040503050406030204" pitchFamily="18" charset="0"/>
                        </a:rPr>
                        <m:t>𝟏𝟎</m:t>
                      </m:r>
                      <m:r>
                        <a:rPr kumimoji="1" lang="en-US" sz="1400" b="1" i="1" smtClean="0">
                          <a:solidFill>
                            <a:schemeClr val="bg2"/>
                          </a:solidFill>
                          <a:latin typeface="Cambria Math"/>
                          <a:ea typeface="Cambria Math" panose="02040503050406030204" pitchFamily="18" charset="0"/>
                        </a:rPr>
                        <m:t>,</m:t>
                      </m:r>
                      <m:r>
                        <a:rPr kumimoji="1" lang="en-US" sz="1400" b="1" i="1" smtClean="0">
                          <a:solidFill>
                            <a:schemeClr val="bg2"/>
                          </a:solidFill>
                          <a:latin typeface="Cambria Math"/>
                          <a:ea typeface="Cambria Math" panose="02040503050406030204" pitchFamily="18" charset="0"/>
                        </a:rPr>
                        <m:t>𝟏𝟏𝟐</m:t>
                      </m:r>
                      <m:r>
                        <a:rPr kumimoji="1" lang="en-US" sz="1400" b="1" i="1" smtClean="0">
                          <a:solidFill>
                            <a:schemeClr val="bg2"/>
                          </a:solidFill>
                          <a:latin typeface="Cambria Math"/>
                          <a:ea typeface="Cambria Math" panose="02040503050406030204" pitchFamily="18" charset="0"/>
                        </a:rPr>
                        <m:t> </m:t>
                      </m:r>
                      <m:r>
                        <a:rPr kumimoji="1" lang="en-US" sz="1400" b="1" i="1" smtClean="0">
                          <a:solidFill>
                            <a:schemeClr val="bg2"/>
                          </a:solidFill>
                          <a:latin typeface="Cambria Math"/>
                          <a:ea typeface="Cambria Math" panose="02040503050406030204" pitchFamily="18" charset="0"/>
                        </a:rPr>
                        <m:t>𝒍𝒃𝒔</m:t>
                      </m:r>
                    </m:oMath>
                  </m:oMathPara>
                </a14:m>
                <a:endParaRPr kumimoji="1" lang="en-US" sz="1400" b="1" dirty="0">
                  <a:solidFill>
                    <a:schemeClr val="bg2"/>
                  </a:solidFill>
                  <a:latin typeface="Cambria Math" panose="02040503050406030204" pitchFamily="18" charset="0"/>
                  <a:ea typeface="Cambria Math" panose="02040503050406030204" pitchFamily="18" charset="0"/>
                </a:endParaRPr>
              </a:p>
            </p:txBody>
          </p:sp>
        </mc:Choice>
        <mc:Fallback xmlns="">
          <p:sp>
            <p:nvSpPr>
              <p:cNvPr id="43" name="TextBox 42"/>
              <p:cNvSpPr txBox="1">
                <a:spLocks noRot="1" noChangeAspect="1" noMove="1" noResize="1" noEditPoints="1" noAdjustHandles="1" noChangeArrowheads="1" noChangeShapeType="1" noTextEdit="1"/>
              </p:cNvSpPr>
              <p:nvPr/>
            </p:nvSpPr>
            <p:spPr bwMode="auto">
              <a:xfrm>
                <a:off x="1266793" y="4899029"/>
                <a:ext cx="4704301" cy="484043"/>
              </a:xfrm>
              <a:prstGeom prst="rect">
                <a:avLst/>
              </a:prstGeom>
              <a:blipFill rotWithShape="0">
                <a:blip r:embed="rId9"/>
                <a:stretch>
                  <a:fillRect l="-1295"/>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p:sp>
        <p:nvSpPr>
          <p:cNvPr id="59" name="TextBox 58"/>
          <p:cNvSpPr txBox="1"/>
          <p:nvPr/>
        </p:nvSpPr>
        <p:spPr bwMode="auto">
          <a:xfrm>
            <a:off x="454481" y="3400713"/>
            <a:ext cx="181799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r>
              <a:rPr kumimoji="1" lang="en-US" sz="2000" b="1" dirty="0" smtClean="0">
                <a:solidFill>
                  <a:schemeClr val="bg2"/>
                </a:solidFill>
                <a:latin typeface="Arial" panose="020B0604020202020204" pitchFamily="34" charset="0"/>
                <a:cs typeface="Arial" panose="020B0604020202020204" pitchFamily="34" charset="0"/>
              </a:rPr>
              <a:t>Weight of Roof</a:t>
            </a:r>
            <a:endParaRPr kumimoji="1" lang="en-US" sz="2000" b="1" dirty="0">
              <a:solidFill>
                <a:schemeClr val="bg2"/>
              </a:solidFill>
              <a:latin typeface="Arial" panose="020B0604020202020204" pitchFamily="34" charset="0"/>
              <a:cs typeface="Arial" panose="020B0604020202020204" pitchFamily="34" charset="0"/>
            </a:endParaRPr>
          </a:p>
        </p:txBody>
      </p:sp>
      <p:sp>
        <p:nvSpPr>
          <p:cNvPr id="31" name="TextBox 30"/>
          <p:cNvSpPr txBox="1"/>
          <p:nvPr/>
        </p:nvSpPr>
        <p:spPr bwMode="auto">
          <a:xfrm>
            <a:off x="6827441" y="6400800"/>
            <a:ext cx="184665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91440" rIns="0" bIns="0" rtlCol="0">
            <a:spAutoFit/>
          </a:bodyPr>
          <a:lstStyle/>
          <a:p>
            <a:pPr algn="r"/>
            <a:r>
              <a:rPr kumimoji="1" lang="en-US" sz="1200" dirty="0" smtClean="0">
                <a:solidFill>
                  <a:schemeClr val="accent5"/>
                </a:solidFill>
                <a:latin typeface="Arial" panose="020B0604020202020204" pitchFamily="34" charset="0"/>
                <a:cs typeface="Arial" panose="020B0604020202020204" pitchFamily="34" charset="0"/>
              </a:rPr>
              <a:t>DESIGN EXAMPLE SLIDE</a:t>
            </a:r>
            <a:endParaRPr kumimoji="1" lang="en-US" sz="1200" dirty="0">
              <a:solidFill>
                <a:schemeClr val="accent5"/>
              </a:solidFill>
              <a:latin typeface="Arial" panose="020B0604020202020204" pitchFamily="34" charset="0"/>
              <a:cs typeface="Arial" panose="020B0604020202020204" pitchFamily="34" charset="0"/>
            </a:endParaRPr>
          </a:p>
        </p:txBody>
      </p:sp>
      <mc:AlternateContent xmlns:mc="http://schemas.openxmlformats.org/markup-compatibility/2006" xmlns:a14="http://schemas.microsoft.com/office/drawing/2010/main">
        <mc:Choice Requires="a14">
          <p:sp>
            <p:nvSpPr>
              <p:cNvPr id="34" name="TextBox 33"/>
              <p:cNvSpPr txBox="1"/>
              <p:nvPr/>
            </p:nvSpPr>
            <p:spPr bwMode="auto">
              <a:xfrm>
                <a:off x="420680" y="2535984"/>
                <a:ext cx="4360937" cy="215444"/>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0" tIns="0" rIns="0" bIns="0" rtlCol="0">
                <a:spAutoFit/>
              </a:bodyPr>
              <a:lstStyle/>
              <a:p>
                <a:pPr algn="r"/>
                <a14:m>
                  <m:oMath xmlns:m="http://schemas.openxmlformats.org/officeDocument/2006/math">
                    <m:r>
                      <a:rPr kumimoji="1" lang="en-US" sz="1400" b="0" i="1" smtClean="0">
                        <a:solidFill>
                          <a:schemeClr val="bg2"/>
                        </a:solidFill>
                        <a:latin typeface="Cambria Math"/>
                        <a:ea typeface="Cambria Math" panose="02040503050406030204" pitchFamily="18" charset="0"/>
                      </a:rPr>
                      <m:t>𝑅𝑜𝑜𝑓</m:t>
                    </m:r>
                    <m:r>
                      <a:rPr kumimoji="1" lang="en-US" sz="1400" b="0" i="1" smtClean="0">
                        <a:solidFill>
                          <a:schemeClr val="bg2"/>
                        </a:solidFill>
                        <a:latin typeface="Cambria Math"/>
                        <a:ea typeface="Cambria Math" panose="02040503050406030204" pitchFamily="18" charset="0"/>
                      </a:rPr>
                      <m:t> </m:t>
                    </m:r>
                    <m:r>
                      <a:rPr kumimoji="1" lang="en-US" sz="1400" b="0" i="1" smtClean="0">
                        <a:solidFill>
                          <a:schemeClr val="bg2"/>
                        </a:solidFill>
                        <a:latin typeface="Cambria Math"/>
                        <a:ea typeface="Cambria Math" panose="02040503050406030204" pitchFamily="18" charset="0"/>
                      </a:rPr>
                      <m:t>𝑎𝑟𝑒𝑎</m:t>
                    </m:r>
                    <m:r>
                      <a:rPr kumimoji="1" lang="en-US" sz="1400" b="0" i="1" smtClean="0">
                        <a:solidFill>
                          <a:schemeClr val="bg2"/>
                        </a:solidFill>
                        <a:latin typeface="Cambria Math"/>
                        <a:ea typeface="Cambria Math" panose="02040503050406030204" pitchFamily="18" charset="0"/>
                      </a:rPr>
                      <m:t>=</m:t>
                    </m:r>
                    <m:sSup>
                      <m:sSupPr>
                        <m:ctrlPr>
                          <a:rPr kumimoji="1" lang="en-US" sz="1400" b="0" i="1" smtClean="0">
                            <a:solidFill>
                              <a:schemeClr val="bg2"/>
                            </a:solidFill>
                            <a:latin typeface="Cambria Math" panose="02040503050406030204" pitchFamily="18" charset="0"/>
                            <a:ea typeface="Cambria Math" panose="02040503050406030204" pitchFamily="18" charset="0"/>
                          </a:rPr>
                        </m:ctrlPr>
                      </m:sSupPr>
                      <m:e>
                        <m:r>
                          <a:rPr kumimoji="1" lang="en-US" sz="1400" b="0" i="1" smtClean="0">
                            <a:solidFill>
                              <a:schemeClr val="bg2"/>
                            </a:solidFill>
                            <a:latin typeface="Cambria Math"/>
                            <a:ea typeface="Cambria Math" panose="02040503050406030204" pitchFamily="18" charset="0"/>
                          </a:rPr>
                          <m:t>107.33</m:t>
                        </m:r>
                      </m:e>
                      <m:sup>
                        <m:r>
                          <a:rPr kumimoji="1" lang="en-US" sz="1400" b="0" i="1" smtClean="0">
                            <a:solidFill>
                              <a:schemeClr val="bg2"/>
                            </a:solidFill>
                            <a:latin typeface="Cambria Math"/>
                            <a:ea typeface="Cambria Math" panose="02040503050406030204" pitchFamily="18" charset="0"/>
                          </a:rPr>
                          <m:t>′</m:t>
                        </m:r>
                      </m:sup>
                    </m:sSup>
                    <m:r>
                      <a:rPr kumimoji="1" lang="en-US" sz="1400" b="0" i="1" smtClean="0">
                        <a:solidFill>
                          <a:schemeClr val="bg2"/>
                        </a:solidFill>
                        <a:latin typeface="Cambria Math"/>
                        <a:ea typeface="Cambria Math" panose="02040503050406030204" pitchFamily="18" charset="0"/>
                      </a:rPr>
                      <m:t>𝑥</m:t>
                    </m:r>
                    <m:sSup>
                      <m:sSupPr>
                        <m:ctrlPr>
                          <a:rPr kumimoji="1" lang="en-US" sz="1400" b="0" i="1" smtClean="0">
                            <a:solidFill>
                              <a:schemeClr val="bg2"/>
                            </a:solidFill>
                            <a:latin typeface="Cambria Math" panose="02040503050406030204" pitchFamily="18" charset="0"/>
                            <a:ea typeface="Cambria Math" panose="02040503050406030204" pitchFamily="18" charset="0"/>
                          </a:rPr>
                        </m:ctrlPr>
                      </m:sSupPr>
                      <m:e>
                        <m:r>
                          <a:rPr kumimoji="1" lang="en-US" sz="1400" b="0" i="1" smtClean="0">
                            <a:solidFill>
                              <a:schemeClr val="bg2"/>
                            </a:solidFill>
                            <a:latin typeface="Cambria Math"/>
                            <a:ea typeface="Cambria Math" panose="02040503050406030204" pitchFamily="18" charset="0"/>
                          </a:rPr>
                          <m:t>67</m:t>
                        </m:r>
                      </m:e>
                      <m:sup>
                        <m:r>
                          <a:rPr kumimoji="1" lang="en-US" sz="1400" b="0" i="1" smtClean="0">
                            <a:solidFill>
                              <a:schemeClr val="bg2"/>
                            </a:solidFill>
                            <a:latin typeface="Cambria Math"/>
                            <a:ea typeface="Cambria Math" panose="02040503050406030204" pitchFamily="18" charset="0"/>
                          </a:rPr>
                          <m:t>′</m:t>
                        </m:r>
                      </m:sup>
                    </m:sSup>
                    <m:r>
                      <a:rPr kumimoji="1" lang="en-US" sz="1400" b="0" i="1" smtClean="0">
                        <a:solidFill>
                          <a:schemeClr val="bg2"/>
                        </a:solidFill>
                        <a:latin typeface="Cambria Math"/>
                        <a:ea typeface="Cambria Math" panose="02040503050406030204" pitchFamily="18" charset="0"/>
                      </a:rPr>
                      <m:t>=7,191 </m:t>
                    </m:r>
                    <m:r>
                      <a:rPr kumimoji="1" lang="en-US" sz="1400" b="0" i="1" smtClean="0">
                        <a:solidFill>
                          <a:schemeClr val="bg2"/>
                        </a:solidFill>
                        <a:latin typeface="Cambria Math"/>
                        <a:ea typeface="Cambria Math" panose="02040503050406030204" pitchFamily="18" charset="0"/>
                      </a:rPr>
                      <m:t>𝑠𝑞𝑓𝑡</m:t>
                    </m:r>
                  </m:oMath>
                </a14:m>
                <a:r>
                  <a:rPr kumimoji="1" lang="en-US" sz="1400" dirty="0" smtClean="0">
                    <a:solidFill>
                      <a:schemeClr val="bg2"/>
                    </a:solidFill>
                    <a:latin typeface="Cambria Math" panose="02040503050406030204" pitchFamily="18" charset="0"/>
                    <a:ea typeface="Cambria Math" panose="02040503050406030204" pitchFamily="18" charset="0"/>
                  </a:rPr>
                  <a:t> (with overhang)</a:t>
                </a:r>
                <a:endParaRPr kumimoji="1" lang="en-US" sz="1400" dirty="0">
                  <a:solidFill>
                    <a:schemeClr val="bg2"/>
                  </a:solidFill>
                  <a:latin typeface="Cambria Math" panose="02040503050406030204" pitchFamily="18" charset="0"/>
                  <a:ea typeface="Cambria Math" panose="02040503050406030204" pitchFamily="18" charset="0"/>
                </a:endParaRPr>
              </a:p>
            </p:txBody>
          </p:sp>
        </mc:Choice>
        <mc:Fallback xmlns="">
          <p:sp>
            <p:nvSpPr>
              <p:cNvPr id="34" name="TextBox 33"/>
              <p:cNvSpPr txBox="1">
                <a:spLocks noRot="1" noChangeAspect="1" noMove="1" noResize="1" noEditPoints="1" noAdjustHandles="1" noChangeArrowheads="1" noChangeShapeType="1" noTextEdit="1"/>
              </p:cNvSpPr>
              <p:nvPr/>
            </p:nvSpPr>
            <p:spPr bwMode="auto">
              <a:xfrm>
                <a:off x="420680" y="2535984"/>
                <a:ext cx="4360937" cy="215444"/>
              </a:xfrm>
              <a:prstGeom prst="rect">
                <a:avLst/>
              </a:prstGeom>
              <a:blipFill rotWithShape="0">
                <a:blip r:embed="rId10"/>
                <a:stretch>
                  <a:fillRect l="-699" t="-28571" r="-2517" b="-48571"/>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0" name="TextBox 39"/>
              <p:cNvSpPr txBox="1"/>
              <p:nvPr/>
            </p:nvSpPr>
            <p:spPr bwMode="auto">
              <a:xfrm>
                <a:off x="402484" y="2894459"/>
                <a:ext cx="3212994" cy="215444"/>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0" tIns="0" rIns="0" bIns="0" rtlCol="0">
                <a:spAutoFit/>
              </a:bodyPr>
              <a:lstStyle/>
              <a:p>
                <a:pPr algn="r"/>
                <a14:m>
                  <m:oMathPara xmlns:m="http://schemas.openxmlformats.org/officeDocument/2006/math">
                    <m:oMathParaPr>
                      <m:jc m:val="centerGroup"/>
                    </m:oMathParaPr>
                    <m:oMath xmlns:m="http://schemas.openxmlformats.org/officeDocument/2006/math">
                      <m:r>
                        <a:rPr kumimoji="1" lang="en-US" sz="1400" b="0" i="1" smtClean="0">
                          <a:solidFill>
                            <a:schemeClr val="bg2"/>
                          </a:solidFill>
                          <a:latin typeface="Cambria Math"/>
                          <a:ea typeface="Cambria Math" panose="02040503050406030204" pitchFamily="18" charset="0"/>
                        </a:rPr>
                        <m:t>𝐹𝑙𝑜𝑜𝑟</m:t>
                      </m:r>
                      <m:r>
                        <a:rPr kumimoji="1" lang="en-US" sz="1400" i="1">
                          <a:solidFill>
                            <a:schemeClr val="bg2"/>
                          </a:solidFill>
                          <a:latin typeface="Cambria Math"/>
                          <a:ea typeface="Cambria Math" panose="02040503050406030204" pitchFamily="18" charset="0"/>
                        </a:rPr>
                        <m:t> </m:t>
                      </m:r>
                      <m:r>
                        <a:rPr kumimoji="1" lang="en-US" sz="1400" i="1">
                          <a:solidFill>
                            <a:schemeClr val="bg2"/>
                          </a:solidFill>
                          <a:latin typeface="Cambria Math"/>
                          <a:ea typeface="Cambria Math" panose="02040503050406030204" pitchFamily="18" charset="0"/>
                        </a:rPr>
                        <m:t>𝑎𝑟𝑒𝑎</m:t>
                      </m:r>
                      <m:r>
                        <a:rPr kumimoji="1" lang="en-US" sz="1400" i="1">
                          <a:solidFill>
                            <a:schemeClr val="bg2"/>
                          </a:solidFill>
                          <a:latin typeface="Cambria Math"/>
                          <a:ea typeface="Cambria Math" panose="02040503050406030204" pitchFamily="18" charset="0"/>
                        </a:rPr>
                        <m:t>=</m:t>
                      </m:r>
                      <m:sSup>
                        <m:sSupPr>
                          <m:ctrlPr>
                            <a:rPr kumimoji="1" lang="en-US" sz="1400" i="1">
                              <a:solidFill>
                                <a:schemeClr val="bg2"/>
                              </a:solidFill>
                              <a:latin typeface="Cambria Math" panose="02040503050406030204" pitchFamily="18" charset="0"/>
                              <a:ea typeface="Cambria Math" panose="02040503050406030204" pitchFamily="18" charset="0"/>
                            </a:rPr>
                          </m:ctrlPr>
                        </m:sSupPr>
                        <m:e>
                          <m:r>
                            <a:rPr kumimoji="1" lang="en-US" sz="1400" i="1">
                              <a:solidFill>
                                <a:schemeClr val="bg2"/>
                              </a:solidFill>
                              <a:latin typeface="Cambria Math"/>
                              <a:ea typeface="Cambria Math" panose="02040503050406030204" pitchFamily="18" charset="0"/>
                            </a:rPr>
                            <m:t>10</m:t>
                          </m:r>
                          <m:r>
                            <a:rPr kumimoji="1" lang="en-US" sz="1400" b="0" i="1" smtClean="0">
                              <a:solidFill>
                                <a:schemeClr val="bg2"/>
                              </a:solidFill>
                              <a:latin typeface="Cambria Math"/>
                              <a:ea typeface="Cambria Math" panose="02040503050406030204" pitchFamily="18" charset="0"/>
                            </a:rPr>
                            <m:t>5</m:t>
                          </m:r>
                          <m:r>
                            <a:rPr kumimoji="1" lang="en-US" sz="1400" i="1">
                              <a:solidFill>
                                <a:schemeClr val="bg2"/>
                              </a:solidFill>
                              <a:latin typeface="Cambria Math"/>
                              <a:ea typeface="Cambria Math" panose="02040503050406030204" pitchFamily="18" charset="0"/>
                            </a:rPr>
                            <m:t>.33</m:t>
                          </m:r>
                        </m:e>
                        <m:sup>
                          <m:r>
                            <a:rPr kumimoji="1" lang="en-US" sz="1400" i="1">
                              <a:solidFill>
                                <a:schemeClr val="bg2"/>
                              </a:solidFill>
                              <a:latin typeface="Cambria Math"/>
                              <a:ea typeface="Cambria Math" panose="02040503050406030204" pitchFamily="18" charset="0"/>
                            </a:rPr>
                            <m:t>′</m:t>
                          </m:r>
                        </m:sup>
                      </m:sSup>
                      <m:r>
                        <a:rPr kumimoji="1" lang="en-US" sz="1400" i="1">
                          <a:solidFill>
                            <a:schemeClr val="bg2"/>
                          </a:solidFill>
                          <a:latin typeface="Cambria Math"/>
                          <a:ea typeface="Cambria Math" panose="02040503050406030204" pitchFamily="18" charset="0"/>
                        </a:rPr>
                        <m:t>𝑥</m:t>
                      </m:r>
                      <m:sSup>
                        <m:sSupPr>
                          <m:ctrlPr>
                            <a:rPr kumimoji="1" lang="en-US" sz="1400" i="1">
                              <a:solidFill>
                                <a:schemeClr val="bg2"/>
                              </a:solidFill>
                              <a:latin typeface="Cambria Math" panose="02040503050406030204" pitchFamily="18" charset="0"/>
                              <a:ea typeface="Cambria Math" panose="02040503050406030204" pitchFamily="18" charset="0"/>
                            </a:rPr>
                          </m:ctrlPr>
                        </m:sSupPr>
                        <m:e>
                          <m:r>
                            <a:rPr kumimoji="1" lang="en-US" sz="1400" i="1">
                              <a:solidFill>
                                <a:schemeClr val="bg2"/>
                              </a:solidFill>
                              <a:latin typeface="Cambria Math"/>
                              <a:ea typeface="Cambria Math" panose="02040503050406030204" pitchFamily="18" charset="0"/>
                            </a:rPr>
                            <m:t>6</m:t>
                          </m:r>
                          <m:r>
                            <a:rPr kumimoji="1" lang="en-US" sz="1400" b="0" i="1" smtClean="0">
                              <a:solidFill>
                                <a:schemeClr val="bg2"/>
                              </a:solidFill>
                              <a:latin typeface="Cambria Math"/>
                              <a:ea typeface="Cambria Math" panose="02040503050406030204" pitchFamily="18" charset="0"/>
                            </a:rPr>
                            <m:t>5</m:t>
                          </m:r>
                        </m:e>
                        <m:sup>
                          <m:r>
                            <a:rPr kumimoji="1" lang="en-US" sz="1400" i="1">
                              <a:solidFill>
                                <a:schemeClr val="bg2"/>
                              </a:solidFill>
                              <a:latin typeface="Cambria Math"/>
                              <a:ea typeface="Cambria Math" panose="02040503050406030204" pitchFamily="18" charset="0"/>
                            </a:rPr>
                            <m:t>′</m:t>
                          </m:r>
                        </m:sup>
                      </m:sSup>
                      <m:r>
                        <a:rPr kumimoji="1" lang="en-US" sz="1400" i="1">
                          <a:solidFill>
                            <a:schemeClr val="bg2"/>
                          </a:solidFill>
                          <a:latin typeface="Cambria Math"/>
                          <a:ea typeface="Cambria Math" panose="02040503050406030204" pitchFamily="18" charset="0"/>
                        </a:rPr>
                        <m:t>=</m:t>
                      </m:r>
                      <m:r>
                        <a:rPr kumimoji="1" lang="en-US" sz="1400" b="0" i="1" smtClean="0">
                          <a:solidFill>
                            <a:schemeClr val="bg2"/>
                          </a:solidFill>
                          <a:latin typeface="Cambria Math"/>
                          <a:ea typeface="Cambria Math" panose="02040503050406030204" pitchFamily="18" charset="0"/>
                        </a:rPr>
                        <m:t>6,847</m:t>
                      </m:r>
                      <m:r>
                        <a:rPr kumimoji="1" lang="en-US" sz="1400" i="1">
                          <a:solidFill>
                            <a:schemeClr val="bg2"/>
                          </a:solidFill>
                          <a:latin typeface="Cambria Math"/>
                          <a:ea typeface="Cambria Math" panose="02040503050406030204" pitchFamily="18" charset="0"/>
                        </a:rPr>
                        <m:t> </m:t>
                      </m:r>
                      <m:r>
                        <a:rPr kumimoji="1" lang="en-US" sz="1400" i="1">
                          <a:solidFill>
                            <a:schemeClr val="bg2"/>
                          </a:solidFill>
                          <a:latin typeface="Cambria Math"/>
                          <a:ea typeface="Cambria Math" panose="02040503050406030204" pitchFamily="18" charset="0"/>
                        </a:rPr>
                        <m:t>𝑠𝑞𝑓𝑡</m:t>
                      </m:r>
                    </m:oMath>
                  </m:oMathPara>
                </a14:m>
                <a:endParaRPr kumimoji="1" lang="en-US" sz="1400" dirty="0">
                  <a:solidFill>
                    <a:schemeClr val="bg2"/>
                  </a:solidFill>
                  <a:latin typeface="Cambria Math" panose="02040503050406030204" pitchFamily="18" charset="0"/>
                  <a:ea typeface="Cambria Math" panose="02040503050406030204" pitchFamily="18" charset="0"/>
                </a:endParaRPr>
              </a:p>
            </p:txBody>
          </p:sp>
        </mc:Choice>
        <mc:Fallback xmlns="">
          <p:sp>
            <p:nvSpPr>
              <p:cNvPr id="40" name="TextBox 39"/>
              <p:cNvSpPr txBox="1">
                <a:spLocks noRot="1" noChangeAspect="1" noMove="1" noResize="1" noEditPoints="1" noAdjustHandles="1" noChangeArrowheads="1" noChangeShapeType="1" noTextEdit="1"/>
              </p:cNvSpPr>
              <p:nvPr/>
            </p:nvSpPr>
            <p:spPr bwMode="auto">
              <a:xfrm>
                <a:off x="402484" y="2894459"/>
                <a:ext cx="3212994" cy="215444"/>
              </a:xfrm>
              <a:prstGeom prst="rect">
                <a:avLst/>
              </a:prstGeom>
              <a:blipFill rotWithShape="0">
                <a:blip r:embed="rId11"/>
                <a:stretch>
                  <a:fillRect r="-190" b="-34286"/>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6" name="TextBox 45"/>
              <p:cNvSpPr txBox="1"/>
              <p:nvPr/>
            </p:nvSpPr>
            <p:spPr bwMode="auto">
              <a:xfrm>
                <a:off x="1252078" y="5509993"/>
                <a:ext cx="4687117" cy="215444"/>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0" tIns="0" rIns="0" bIns="0" rtlCol="0">
                <a:spAutoFit/>
              </a:bodyPr>
              <a:lstStyle>
                <a:defPPr>
                  <a:defRPr lang="en-US"/>
                </a:defPPr>
                <a:lvl1pPr>
                  <a:defRPr kumimoji="1" sz="1400" b="0" i="1">
                    <a:solidFill>
                      <a:schemeClr val="bg2"/>
                    </a:solidFill>
                    <a:latin typeface="Cambria Math"/>
                    <a:ea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r>
                        <a:rPr lang="en-US" smtClean="0">
                          <a:latin typeface="Cambria Math"/>
                        </a:rPr>
                        <m:t>𝐸𝑛𝑑</m:t>
                      </m:r>
                      <m:r>
                        <a:rPr lang="en-US" smtClean="0">
                          <a:latin typeface="Cambria Math"/>
                        </a:rPr>
                        <m:t> </m:t>
                      </m:r>
                      <m:r>
                        <a:rPr lang="en-US" smtClean="0">
                          <a:latin typeface="Cambria Math"/>
                        </a:rPr>
                        <m:t>𝑊𝑎𝑙𝑙𝑠</m:t>
                      </m:r>
                      <m:r>
                        <a:rPr lang="en-US" smtClean="0">
                          <a:latin typeface="Cambria Math"/>
                        </a:rPr>
                        <m:t>=</m:t>
                      </m:r>
                      <m:d>
                        <m:dPr>
                          <m:ctrlPr>
                            <a:rPr lang="en-US" i="1">
                              <a:latin typeface="Cambria Math" panose="02040503050406030204" pitchFamily="18" charset="0"/>
                            </a:rPr>
                          </m:ctrlPr>
                        </m:dPr>
                        <m:e>
                          <m:r>
                            <a:rPr lang="en-US">
                              <a:latin typeface="Cambria Math"/>
                            </a:rPr>
                            <m:t>12 </m:t>
                          </m:r>
                          <m:r>
                            <a:rPr lang="en-US">
                              <a:latin typeface="Cambria Math"/>
                            </a:rPr>
                            <m:t>𝑝𝑠𝑓</m:t>
                          </m:r>
                        </m:e>
                      </m:d>
                      <m:d>
                        <m:dPr>
                          <m:ctrlPr>
                            <a:rPr lang="en-US" i="1">
                              <a:latin typeface="Cambria Math" panose="02040503050406030204" pitchFamily="18" charset="0"/>
                            </a:rPr>
                          </m:ctrlPr>
                        </m:dPr>
                        <m:e>
                          <m:r>
                            <a:rPr lang="en-US">
                              <a:latin typeface="Cambria Math"/>
                            </a:rPr>
                            <m:t>2 </m:t>
                          </m:r>
                          <m:r>
                            <a:rPr lang="en-US">
                              <a:latin typeface="Cambria Math"/>
                            </a:rPr>
                            <m:t>𝑤𝑎𝑙𝑙𝑠</m:t>
                          </m:r>
                        </m:e>
                      </m:d>
                      <m:d>
                        <m:dPr>
                          <m:ctrlPr>
                            <a:rPr lang="en-US" i="1">
                              <a:latin typeface="Cambria Math" panose="02040503050406030204" pitchFamily="18" charset="0"/>
                            </a:rPr>
                          </m:ctrlPr>
                        </m:dPr>
                        <m:e>
                          <m:r>
                            <a:rPr lang="en-US">
                              <a:latin typeface="Cambria Math"/>
                            </a:rPr>
                            <m:t>65′</m:t>
                          </m:r>
                        </m:e>
                      </m:d>
                      <m:sSup>
                        <m:sSupPr>
                          <m:ctrlPr>
                            <a:rPr lang="en-US" i="1" smtClean="0">
                              <a:latin typeface="Cambria Math" panose="02040503050406030204" pitchFamily="18" charset="0"/>
                            </a:rPr>
                          </m:ctrlPr>
                        </m:sSupPr>
                        <m:e>
                          <m:r>
                            <a:rPr lang="en-US" b="0" i="1" smtClean="0">
                              <a:latin typeface="Cambria Math"/>
                            </a:rPr>
                            <m:t>(12.67′)</m:t>
                          </m:r>
                        </m:e>
                        <m:sup>
                          <m:r>
                            <a:rPr lang="en-US" b="0" i="1" smtClean="0">
                              <a:latin typeface="Cambria Math"/>
                            </a:rPr>
                            <m:t>∗</m:t>
                          </m:r>
                        </m:sup>
                      </m:sSup>
                      <m:r>
                        <a:rPr lang="en-US">
                          <a:latin typeface="Cambria Math"/>
                        </a:rPr>
                        <m:t>=</m:t>
                      </m:r>
                      <m:r>
                        <a:rPr lang="en-US" b="1" i="1" smtClean="0">
                          <a:latin typeface="Cambria Math"/>
                        </a:rPr>
                        <m:t>𝟏𝟗</m:t>
                      </m:r>
                      <m:r>
                        <a:rPr lang="en-US" b="1" i="1" smtClean="0">
                          <a:latin typeface="Cambria Math"/>
                        </a:rPr>
                        <m:t>,</m:t>
                      </m:r>
                      <m:r>
                        <a:rPr lang="en-US" b="1" i="1" smtClean="0">
                          <a:latin typeface="Cambria Math"/>
                        </a:rPr>
                        <m:t>𝟕𝟔𝟓</m:t>
                      </m:r>
                      <m:r>
                        <a:rPr lang="en-US" b="1">
                          <a:latin typeface="Cambria Math"/>
                        </a:rPr>
                        <m:t> </m:t>
                      </m:r>
                      <m:r>
                        <a:rPr lang="en-US" b="1" i="1">
                          <a:latin typeface="Cambria Math"/>
                        </a:rPr>
                        <m:t>𝒍𝒃𝒔</m:t>
                      </m:r>
                    </m:oMath>
                  </m:oMathPara>
                </a14:m>
                <a:endParaRPr lang="en-US" b="1" dirty="0"/>
              </a:p>
            </p:txBody>
          </p:sp>
        </mc:Choice>
        <mc:Fallback xmlns="">
          <p:sp>
            <p:nvSpPr>
              <p:cNvPr id="46" name="TextBox 45"/>
              <p:cNvSpPr txBox="1">
                <a:spLocks noRot="1" noChangeAspect="1" noMove="1" noResize="1" noEditPoints="1" noAdjustHandles="1" noChangeArrowheads="1" noChangeShapeType="1" noTextEdit="1"/>
              </p:cNvSpPr>
              <p:nvPr/>
            </p:nvSpPr>
            <p:spPr bwMode="auto">
              <a:xfrm>
                <a:off x="1252078" y="5509993"/>
                <a:ext cx="4687117" cy="215444"/>
              </a:xfrm>
              <a:prstGeom prst="rect">
                <a:avLst/>
              </a:prstGeom>
              <a:blipFill rotWithShape="0">
                <a:blip r:embed="rId12"/>
                <a:stretch>
                  <a:fillRect l="-390" r="-650" b="-34286"/>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8" name="Rectangle 47"/>
              <p:cNvSpPr/>
              <p:nvPr/>
            </p:nvSpPr>
            <p:spPr>
              <a:xfrm>
                <a:off x="330131" y="5906124"/>
                <a:ext cx="2528384" cy="276422"/>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0" tIns="0" rIns="0" bIns="0" rtlCol="0">
                <a:spAutoFit/>
              </a:bodyPr>
              <a:lstStyle/>
              <a:p>
                <a:pPr/>
                <a14:m>
                  <m:oMathPara xmlns:m="http://schemas.openxmlformats.org/officeDocument/2006/math">
                    <m:oMathParaPr>
                      <m:jc m:val="left"/>
                    </m:oMathParaPr>
                    <m:oMath xmlns:m="http://schemas.openxmlformats.org/officeDocument/2006/math">
                      <m:r>
                        <a:rPr kumimoji="1" lang="en-US" sz="1200" b="0" i="1" smtClean="0">
                          <a:solidFill>
                            <a:schemeClr val="bg2"/>
                          </a:solidFill>
                          <a:latin typeface="Cambria Math"/>
                          <a:ea typeface="Cambria Math" panose="02040503050406030204" pitchFamily="18" charset="0"/>
                        </a:rPr>
                        <m:t>∗</m:t>
                      </m:r>
                      <m:d>
                        <m:dPr>
                          <m:ctrlPr>
                            <a:rPr kumimoji="1" lang="en-US" sz="1200" i="1">
                              <a:solidFill>
                                <a:schemeClr val="bg2"/>
                              </a:solidFill>
                              <a:latin typeface="Cambria Math" panose="02040503050406030204" pitchFamily="18" charset="0"/>
                              <a:ea typeface="Cambria Math" panose="02040503050406030204" pitchFamily="18" charset="0"/>
                            </a:rPr>
                          </m:ctrlPr>
                        </m:dPr>
                        <m:e>
                          <m:sSup>
                            <m:sSupPr>
                              <m:ctrlPr>
                                <a:rPr kumimoji="1" lang="en-US" sz="1200" i="1">
                                  <a:solidFill>
                                    <a:schemeClr val="bg2"/>
                                  </a:solidFill>
                                  <a:latin typeface="Cambria Math" panose="02040503050406030204" pitchFamily="18" charset="0"/>
                                  <a:ea typeface="Cambria Math" panose="02040503050406030204" pitchFamily="18" charset="0"/>
                                </a:rPr>
                              </m:ctrlPr>
                            </m:sSupPr>
                            <m:e>
                              <m:r>
                                <a:rPr kumimoji="1" lang="en-US" sz="1200" i="1">
                                  <a:solidFill>
                                    <a:schemeClr val="bg2"/>
                                  </a:solidFill>
                                  <a:latin typeface="Cambria Math"/>
                                  <a:ea typeface="Cambria Math" panose="02040503050406030204" pitchFamily="18" charset="0"/>
                                </a:rPr>
                                <m:t>35.33</m:t>
                              </m:r>
                            </m:e>
                            <m:sup>
                              <m:r>
                                <a:rPr kumimoji="1" lang="en-US" sz="1200" i="1">
                                  <a:solidFill>
                                    <a:schemeClr val="bg2"/>
                                  </a:solidFill>
                                  <a:latin typeface="Cambria Math"/>
                                  <a:ea typeface="Cambria Math" panose="02040503050406030204" pitchFamily="18" charset="0"/>
                                </a:rPr>
                                <m:t>′</m:t>
                              </m:r>
                            </m:sup>
                          </m:sSup>
                          <m:r>
                            <a:rPr kumimoji="1" lang="en-US" sz="1200" i="1">
                              <a:solidFill>
                                <a:schemeClr val="bg2"/>
                              </a:solidFill>
                              <a:latin typeface="Cambria Math"/>
                              <a:ea typeface="Cambria Math" panose="02040503050406030204" pitchFamily="18" charset="0"/>
                            </a:rPr>
                            <m:t>−2∗</m:t>
                          </m:r>
                          <m:sSup>
                            <m:sSupPr>
                              <m:ctrlPr>
                                <a:rPr kumimoji="1" lang="en-US" sz="1200" i="1">
                                  <a:solidFill>
                                    <a:schemeClr val="bg2"/>
                                  </a:solidFill>
                                  <a:latin typeface="Cambria Math" panose="02040503050406030204" pitchFamily="18" charset="0"/>
                                  <a:ea typeface="Cambria Math" panose="02040503050406030204" pitchFamily="18" charset="0"/>
                                </a:rPr>
                              </m:ctrlPr>
                            </m:sSupPr>
                            <m:e>
                              <m:r>
                                <a:rPr kumimoji="1" lang="en-US" sz="1200" i="1">
                                  <a:solidFill>
                                    <a:schemeClr val="bg2"/>
                                  </a:solidFill>
                                  <a:latin typeface="Cambria Math"/>
                                  <a:ea typeface="Cambria Math" panose="02040503050406030204" pitchFamily="18" charset="0"/>
                                </a:rPr>
                                <m:t>9.33</m:t>
                              </m:r>
                            </m:e>
                            <m:sup>
                              <m:r>
                                <a:rPr kumimoji="1" lang="en-US" sz="1200" i="1">
                                  <a:solidFill>
                                    <a:schemeClr val="bg2"/>
                                  </a:solidFill>
                                  <a:latin typeface="Cambria Math"/>
                                  <a:ea typeface="Cambria Math" panose="02040503050406030204" pitchFamily="18" charset="0"/>
                                </a:rPr>
                                <m:t>′</m:t>
                              </m:r>
                            </m:sup>
                          </m:sSup>
                          <m:r>
                            <a:rPr kumimoji="1" lang="en-US" sz="1200" i="1">
                              <a:solidFill>
                                <a:schemeClr val="bg2"/>
                              </a:solidFill>
                              <a:latin typeface="Cambria Math"/>
                              <a:ea typeface="Cambria Math" panose="02040503050406030204" pitchFamily="18" charset="0"/>
                            </a:rPr>
                            <m:t>−</m:t>
                          </m:r>
                          <m:f>
                            <m:fPr>
                              <m:type m:val="skw"/>
                              <m:ctrlPr>
                                <a:rPr kumimoji="1" lang="en-US" sz="1200" i="1" smtClean="0">
                                  <a:solidFill>
                                    <a:schemeClr val="bg2"/>
                                  </a:solidFill>
                                  <a:latin typeface="Cambria Math" panose="02040503050406030204" pitchFamily="18" charset="0"/>
                                  <a:ea typeface="Cambria Math" panose="02040503050406030204" pitchFamily="18" charset="0"/>
                                </a:rPr>
                              </m:ctrlPr>
                            </m:fPr>
                            <m:num>
                              <m:sSup>
                                <m:sSupPr>
                                  <m:ctrlPr>
                                    <a:rPr kumimoji="1" lang="en-US" sz="1200" i="1">
                                      <a:solidFill>
                                        <a:schemeClr val="bg2"/>
                                      </a:solidFill>
                                      <a:latin typeface="Cambria Math" panose="02040503050406030204" pitchFamily="18" charset="0"/>
                                      <a:ea typeface="Cambria Math" panose="02040503050406030204" pitchFamily="18" charset="0"/>
                                    </a:rPr>
                                  </m:ctrlPr>
                                </m:sSupPr>
                                <m:e>
                                  <m:r>
                                    <a:rPr kumimoji="1" lang="en-US" sz="1200" i="1">
                                      <a:solidFill>
                                        <a:schemeClr val="bg2"/>
                                      </a:solidFill>
                                      <a:latin typeface="Cambria Math"/>
                                      <a:ea typeface="Cambria Math" panose="02040503050406030204" pitchFamily="18" charset="0"/>
                                    </a:rPr>
                                    <m:t>8</m:t>
                                  </m:r>
                                </m:e>
                                <m:sup>
                                  <m:r>
                                    <a:rPr kumimoji="1" lang="en-US" sz="1200" i="1">
                                      <a:solidFill>
                                        <a:schemeClr val="bg2"/>
                                      </a:solidFill>
                                      <a:latin typeface="Cambria Math"/>
                                      <a:ea typeface="Cambria Math" panose="02040503050406030204" pitchFamily="18" charset="0"/>
                                    </a:rPr>
                                    <m:t>′</m:t>
                                  </m:r>
                                </m:sup>
                              </m:sSup>
                            </m:num>
                            <m:den>
                              <m:r>
                                <a:rPr kumimoji="1" lang="en-US" sz="1200" i="1">
                                  <a:solidFill>
                                    <a:schemeClr val="bg2"/>
                                  </a:solidFill>
                                  <a:latin typeface="Cambria Math"/>
                                  <a:ea typeface="Cambria Math" panose="02040503050406030204" pitchFamily="18" charset="0"/>
                                </a:rPr>
                                <m:t>2</m:t>
                              </m:r>
                            </m:den>
                          </m:f>
                          <m:r>
                            <a:rPr kumimoji="1" lang="en-US" sz="1200" i="1">
                              <a:solidFill>
                                <a:schemeClr val="bg2"/>
                              </a:solidFill>
                              <a:latin typeface="Cambria Math"/>
                              <a:ea typeface="Cambria Math" panose="02040503050406030204" pitchFamily="18" charset="0"/>
                            </a:rPr>
                            <m:t>=12.67′</m:t>
                          </m:r>
                        </m:e>
                      </m:d>
                    </m:oMath>
                  </m:oMathPara>
                </a14:m>
                <a:endParaRPr kumimoji="1" lang="en-US" sz="1200" i="1" dirty="0">
                  <a:solidFill>
                    <a:schemeClr val="bg2"/>
                  </a:solidFill>
                  <a:latin typeface="Cambria Math"/>
                  <a:ea typeface="Cambria Math" panose="02040503050406030204" pitchFamily="18" charset="0"/>
                </a:endParaRPr>
              </a:p>
            </p:txBody>
          </p:sp>
        </mc:Choice>
        <mc:Fallback xmlns="">
          <p:sp>
            <p:nvSpPr>
              <p:cNvPr id="48" name="Rectangle 47"/>
              <p:cNvSpPr>
                <a:spLocks noRot="1" noChangeAspect="1" noMove="1" noResize="1" noEditPoints="1" noAdjustHandles="1" noChangeArrowheads="1" noChangeShapeType="1" noTextEdit="1"/>
              </p:cNvSpPr>
              <p:nvPr/>
            </p:nvSpPr>
            <p:spPr>
              <a:xfrm>
                <a:off x="330131" y="5906124"/>
                <a:ext cx="2528384" cy="276422"/>
              </a:xfrm>
              <a:prstGeom prst="rect">
                <a:avLst/>
              </a:prstGeom>
              <a:blipFill rotWithShape="0">
                <a:blip r:embed="rId13"/>
                <a:stretch>
                  <a:fillRect l="-1446" t="-135556" b="-202222"/>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9" name="TextBox 48"/>
              <p:cNvSpPr txBox="1"/>
              <p:nvPr/>
            </p:nvSpPr>
            <p:spPr bwMode="auto">
              <a:xfrm>
                <a:off x="3954432" y="5852359"/>
                <a:ext cx="1974130" cy="246221"/>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0" tIns="0" rIns="0" bIns="0" rtlCol="0">
                <a:spAutoFit/>
              </a:bodyPr>
              <a:lstStyle>
                <a:defPPr>
                  <a:defRPr lang="en-US"/>
                </a:defPPr>
                <a:lvl1pPr>
                  <a:defRPr kumimoji="1" sz="1400" b="0" i="1">
                    <a:solidFill>
                      <a:schemeClr val="bg2"/>
                    </a:solidFill>
                    <a:latin typeface="Cambria Math"/>
                    <a:ea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r>
                        <a:rPr lang="en-US" sz="1600" b="0" i="1" smtClean="0">
                          <a:latin typeface="Cambria Math"/>
                        </a:rPr>
                        <m:t>𝑇𝑜𝑡𝑎𝑙</m:t>
                      </m:r>
                      <m:r>
                        <a:rPr lang="en-US" sz="1600" b="0" i="1" smtClean="0">
                          <a:latin typeface="Cambria Math"/>
                        </a:rPr>
                        <m:t>=</m:t>
                      </m:r>
                      <m:r>
                        <a:rPr lang="en-US" sz="1600" b="1" i="1" smtClean="0">
                          <a:latin typeface="Cambria Math"/>
                        </a:rPr>
                        <m:t>𝟏𝟗𝟑</m:t>
                      </m:r>
                      <m:r>
                        <a:rPr lang="en-US" sz="1600" b="1" i="1" smtClean="0">
                          <a:latin typeface="Cambria Math"/>
                        </a:rPr>
                        <m:t>,</m:t>
                      </m:r>
                      <m:r>
                        <a:rPr lang="en-US" sz="1600" b="1" i="1" smtClean="0">
                          <a:latin typeface="Cambria Math"/>
                        </a:rPr>
                        <m:t>𝟓𝟒𝟓</m:t>
                      </m:r>
                      <m:r>
                        <a:rPr lang="en-US" sz="1600" b="1" i="1" smtClean="0">
                          <a:latin typeface="Cambria Math"/>
                        </a:rPr>
                        <m:t> </m:t>
                      </m:r>
                      <m:r>
                        <a:rPr lang="en-US" sz="1600" b="1" i="1">
                          <a:latin typeface="Cambria Math"/>
                        </a:rPr>
                        <m:t>𝒍𝒃𝒔</m:t>
                      </m:r>
                    </m:oMath>
                  </m:oMathPara>
                </a14:m>
                <a:endParaRPr lang="en-US" sz="1600" b="1" dirty="0"/>
              </a:p>
            </p:txBody>
          </p:sp>
        </mc:Choice>
        <mc:Fallback xmlns="">
          <p:sp>
            <p:nvSpPr>
              <p:cNvPr id="49" name="TextBox 48"/>
              <p:cNvSpPr txBox="1">
                <a:spLocks noRot="1" noChangeAspect="1" noMove="1" noResize="1" noEditPoints="1" noAdjustHandles="1" noChangeArrowheads="1" noChangeShapeType="1" noTextEdit="1"/>
              </p:cNvSpPr>
              <p:nvPr/>
            </p:nvSpPr>
            <p:spPr bwMode="auto">
              <a:xfrm>
                <a:off x="3954432" y="5852359"/>
                <a:ext cx="1974130" cy="246221"/>
              </a:xfrm>
              <a:prstGeom prst="rect">
                <a:avLst/>
              </a:prstGeom>
              <a:blipFill rotWithShape="0">
                <a:blip r:embed="rId14"/>
                <a:stretch>
                  <a:fillRect l="-2160" r="-1852" b="-12500"/>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0" name="TextBox 49"/>
              <p:cNvSpPr txBox="1"/>
              <p:nvPr/>
            </p:nvSpPr>
            <p:spPr bwMode="auto">
              <a:xfrm>
                <a:off x="6266394" y="5595658"/>
                <a:ext cx="2420406" cy="553998"/>
              </a:xfrm>
              <a:prstGeom prst="rect">
                <a:avLst/>
              </a:prstGeom>
              <a:gradFill>
                <a:gsLst>
                  <a:gs pos="0">
                    <a:schemeClr val="accent6">
                      <a:alpha val="50000"/>
                    </a:schemeClr>
                  </a:gs>
                  <a:gs pos="50000">
                    <a:schemeClr val="accent6">
                      <a:alpha val="35000"/>
                    </a:schemeClr>
                  </a:gs>
                  <a:gs pos="100000">
                    <a:schemeClr val="accent6">
                      <a:alpha val="15000"/>
                    </a:schemeClr>
                  </a:gs>
                </a:gsLst>
                <a:lin ang="5400000" scaled="0"/>
              </a:gradFill>
              <a:ln>
                <a:solidFill>
                  <a:schemeClr val="accent6"/>
                </a:solidFill>
              </a:ln>
              <a:extLst/>
            </p:spPr>
            <p:txBody>
              <a:bodyPr wrap="none" lIns="91440" tIns="91440" rIns="91440" bIns="91440" rtlCol="0">
                <a:spAutoFit/>
              </a:bodyPr>
              <a:lstStyle/>
              <a:p>
                <a:pPr algn="r"/>
                <a14:m>
                  <m:oMathPara xmlns:m="http://schemas.openxmlformats.org/officeDocument/2006/math">
                    <m:oMathParaPr>
                      <m:jc m:val="left"/>
                    </m:oMathParaPr>
                    <m:oMath xmlns:m="http://schemas.openxmlformats.org/officeDocument/2006/math">
                      <m:sSub>
                        <m:sSubPr>
                          <m:ctrlPr>
                            <a:rPr kumimoji="1" lang="en-US" sz="2400" i="1" smtClean="0">
                              <a:solidFill>
                                <a:srgbClr val="000000"/>
                              </a:solidFill>
                              <a:latin typeface="Cambria Math" panose="02040503050406030204" pitchFamily="18" charset="0"/>
                            </a:rPr>
                          </m:ctrlPr>
                        </m:sSubPr>
                        <m:e>
                          <m:r>
                            <a:rPr kumimoji="1" lang="en-US" sz="2400" b="0" i="1" smtClean="0">
                              <a:solidFill>
                                <a:srgbClr val="000000"/>
                              </a:solidFill>
                              <a:latin typeface="Cambria Math"/>
                            </a:rPr>
                            <m:t>𝑊</m:t>
                          </m:r>
                        </m:e>
                        <m:sub>
                          <m:r>
                            <a:rPr kumimoji="1" lang="en-US" sz="2400" b="0" i="1" smtClean="0">
                              <a:solidFill>
                                <a:srgbClr val="000000"/>
                              </a:solidFill>
                              <a:latin typeface="Cambria Math"/>
                            </a:rPr>
                            <m:t>𝑟</m:t>
                          </m:r>
                        </m:sub>
                      </m:sSub>
                      <m:r>
                        <a:rPr kumimoji="1" lang="en-US" sz="2400" b="0" i="1" smtClean="0">
                          <a:solidFill>
                            <a:srgbClr val="000000"/>
                          </a:solidFill>
                          <a:latin typeface="Cambria Math"/>
                        </a:rPr>
                        <m:t>=193.5 </m:t>
                      </m:r>
                      <m:r>
                        <a:rPr kumimoji="1" lang="en-US" sz="2400" b="0" i="1" smtClean="0">
                          <a:solidFill>
                            <a:srgbClr val="000000"/>
                          </a:solidFill>
                          <a:latin typeface="Cambria Math"/>
                        </a:rPr>
                        <m:t>𝑘𝑖𝑝𝑠</m:t>
                      </m:r>
                    </m:oMath>
                  </m:oMathPara>
                </a14:m>
                <a:endParaRPr kumimoji="1" lang="en-US" sz="2400" dirty="0">
                  <a:solidFill>
                    <a:srgbClr val="000000"/>
                  </a:solidFill>
                  <a:latin typeface="Georgia" panose="02040502050405020303" pitchFamily="18" charset="0"/>
                </a:endParaRPr>
              </a:p>
            </p:txBody>
          </p:sp>
        </mc:Choice>
        <mc:Fallback xmlns="">
          <p:sp>
            <p:nvSpPr>
              <p:cNvPr id="50" name="TextBox 49"/>
              <p:cNvSpPr txBox="1">
                <a:spLocks noRot="1" noChangeAspect="1" noMove="1" noResize="1" noEditPoints="1" noAdjustHandles="1" noChangeArrowheads="1" noChangeShapeType="1" noTextEdit="1"/>
              </p:cNvSpPr>
              <p:nvPr/>
            </p:nvSpPr>
            <p:spPr bwMode="auto">
              <a:xfrm>
                <a:off x="6266394" y="5595658"/>
                <a:ext cx="2420406" cy="553998"/>
              </a:xfrm>
              <a:prstGeom prst="rect">
                <a:avLst/>
              </a:prstGeom>
              <a:blipFill rotWithShape="0">
                <a:blip r:embed="rId15"/>
                <a:stretch>
                  <a:fillRect l="-501" b="-5376"/>
                </a:stretch>
              </a:blipFill>
              <a:ln>
                <a:solidFill>
                  <a:schemeClr val="accent6"/>
                </a:solidFill>
              </a:ln>
              <a:extLst/>
            </p:spPr>
            <p:txBody>
              <a:bodyPr/>
              <a:lstStyle/>
              <a:p>
                <a:r>
                  <a:rPr lang="en-US">
                    <a:noFill/>
                  </a:rPr>
                  <a:t> </a:t>
                </a:r>
              </a:p>
            </p:txBody>
          </p:sp>
        </mc:Fallback>
      </mc:AlternateContent>
    </p:spTree>
    <p:custDataLst>
      <p:tags r:id="rId1"/>
    </p:custDataLst>
    <p:extLst>
      <p:ext uri="{BB962C8B-B14F-4D97-AF65-F5344CB8AC3E}">
        <p14:creationId xmlns:p14="http://schemas.microsoft.com/office/powerpoint/2010/main" val="2795847673"/>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Determine Floor Dead Loads</a:t>
            </a:r>
            <a:endParaRPr lang="en-US" dirty="0"/>
          </a:p>
        </p:txBody>
      </p:sp>
      <mc:AlternateContent xmlns:mc="http://schemas.openxmlformats.org/markup-compatibility/2006" xmlns:a14="http://schemas.microsoft.com/office/drawing/2010/main">
        <mc:Choice Requires="a14">
          <p:sp>
            <p:nvSpPr>
              <p:cNvPr id="17" name="TextBox 16"/>
              <p:cNvSpPr txBox="1"/>
              <p:nvPr/>
            </p:nvSpPr>
            <p:spPr bwMode="auto">
              <a:xfrm>
                <a:off x="469105" y="1748866"/>
                <a:ext cx="4010650" cy="215444"/>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0" tIns="0" rIns="0" bIns="0" rtlCol="0">
                <a:spAutoFit/>
              </a:bodyPr>
              <a:lstStyle/>
              <a:p>
                <a:pPr algn="r"/>
                <a14:m>
                  <m:oMathPara xmlns:m="http://schemas.openxmlformats.org/officeDocument/2006/math">
                    <m:oMathParaPr>
                      <m:jc m:val="left"/>
                    </m:oMathParaPr>
                    <m:oMath xmlns:m="http://schemas.openxmlformats.org/officeDocument/2006/math">
                      <m:r>
                        <a:rPr kumimoji="1" lang="en-US" sz="1400" b="0" i="1" smtClean="0">
                          <a:solidFill>
                            <a:schemeClr val="bg2"/>
                          </a:solidFill>
                          <a:latin typeface="Cambria Math"/>
                        </a:rPr>
                        <m:t>𝐼𝑛𝑡𝑒𝑟𝑖𝑜𝑟</m:t>
                      </m:r>
                      <m:r>
                        <a:rPr kumimoji="1" lang="en-US" sz="1400" b="0" i="1" smtClean="0">
                          <a:solidFill>
                            <a:schemeClr val="bg2"/>
                          </a:solidFill>
                          <a:latin typeface="Cambria Math"/>
                        </a:rPr>
                        <m:t> </m:t>
                      </m:r>
                      <m:r>
                        <a:rPr kumimoji="1" lang="en-US" sz="1400" b="0" i="1" smtClean="0">
                          <a:solidFill>
                            <a:schemeClr val="bg2"/>
                          </a:solidFill>
                          <a:latin typeface="Cambria Math"/>
                        </a:rPr>
                        <m:t>𝑊𝑎𝑙𝑙</m:t>
                      </m:r>
                      <m:r>
                        <a:rPr kumimoji="1" lang="en-US" sz="1400" b="0" i="1" smtClean="0">
                          <a:solidFill>
                            <a:schemeClr val="bg2"/>
                          </a:solidFill>
                          <a:latin typeface="Cambria Math"/>
                        </a:rPr>
                        <m:t> </m:t>
                      </m:r>
                      <m:r>
                        <a:rPr kumimoji="1" lang="en-US" sz="1400" b="0" i="1" smtClean="0">
                          <a:solidFill>
                            <a:schemeClr val="bg2"/>
                          </a:solidFill>
                          <a:latin typeface="Cambria Math"/>
                        </a:rPr>
                        <m:t>𝐷𝐿</m:t>
                      </m:r>
                      <m:r>
                        <a:rPr kumimoji="1" lang="en-US" sz="1400" b="0" i="1" smtClean="0">
                          <a:solidFill>
                            <a:schemeClr val="bg2"/>
                          </a:solidFill>
                          <a:latin typeface="Cambria Math"/>
                        </a:rPr>
                        <m:t>=10 </m:t>
                      </m:r>
                      <m:r>
                        <a:rPr kumimoji="1" lang="en-US" sz="1400" b="0" i="1" smtClean="0">
                          <a:solidFill>
                            <a:schemeClr val="bg2"/>
                          </a:solidFill>
                          <a:latin typeface="Cambria Math"/>
                        </a:rPr>
                        <m:t>𝑝𝑠𝑓</m:t>
                      </m:r>
                      <m:r>
                        <a:rPr kumimoji="1" lang="en-US" sz="1400" b="0" i="1" smtClean="0">
                          <a:solidFill>
                            <a:schemeClr val="bg2"/>
                          </a:solidFill>
                          <a:latin typeface="Cambria Math"/>
                        </a:rPr>
                        <m:t> (</m:t>
                      </m:r>
                      <m:r>
                        <a:rPr kumimoji="1" lang="en-US" sz="1400" b="0" i="1" smtClean="0">
                          <a:solidFill>
                            <a:schemeClr val="bg2"/>
                          </a:solidFill>
                          <a:latin typeface="Cambria Math"/>
                        </a:rPr>
                        <m:t>𝑢𝑛𝑖𝑓𝑜𝑟𝑚</m:t>
                      </m:r>
                      <m:r>
                        <a:rPr kumimoji="1" lang="en-US" sz="1400" b="0" i="1" smtClean="0">
                          <a:solidFill>
                            <a:schemeClr val="bg2"/>
                          </a:solidFill>
                          <a:latin typeface="Cambria Math"/>
                        </a:rPr>
                        <m:t> </m:t>
                      </m:r>
                      <m:r>
                        <a:rPr kumimoji="1" lang="en-US" sz="1400" b="0" i="1" smtClean="0">
                          <a:solidFill>
                            <a:schemeClr val="bg2"/>
                          </a:solidFill>
                          <a:latin typeface="Cambria Math"/>
                        </a:rPr>
                        <m:t>𝑎𝑐𝑟𝑜𝑠𝑠</m:t>
                      </m:r>
                      <m:r>
                        <a:rPr kumimoji="1" lang="en-US" sz="1400" b="0" i="1" smtClean="0">
                          <a:solidFill>
                            <a:schemeClr val="bg2"/>
                          </a:solidFill>
                          <a:latin typeface="Cambria Math"/>
                        </a:rPr>
                        <m:t> </m:t>
                      </m:r>
                      <m:r>
                        <a:rPr kumimoji="1" lang="en-US" sz="1400" b="0" i="1" smtClean="0">
                          <a:solidFill>
                            <a:schemeClr val="bg2"/>
                          </a:solidFill>
                          <a:latin typeface="Cambria Math"/>
                        </a:rPr>
                        <m:t>𝑝𝑙𝑎𝑛</m:t>
                      </m:r>
                      <m:r>
                        <a:rPr kumimoji="1" lang="en-US" sz="1400" b="0" i="1" smtClean="0">
                          <a:solidFill>
                            <a:schemeClr val="bg2"/>
                          </a:solidFill>
                          <a:latin typeface="Cambria Math"/>
                        </a:rPr>
                        <m:t>)</m:t>
                      </m:r>
                    </m:oMath>
                  </m:oMathPara>
                </a14:m>
                <a:endParaRPr kumimoji="1" lang="en-US" sz="1400" dirty="0">
                  <a:solidFill>
                    <a:schemeClr val="bg2"/>
                  </a:solidFill>
                  <a:latin typeface="Georgia" panose="02040502050405020303" pitchFamily="18" charset="0"/>
                </a:endParaRPr>
              </a:p>
            </p:txBody>
          </p:sp>
        </mc:Choice>
        <mc:Fallback xmlns="">
          <p:sp>
            <p:nvSpPr>
              <p:cNvPr id="17" name="TextBox 16"/>
              <p:cNvSpPr txBox="1">
                <a:spLocks noRot="1" noChangeAspect="1" noMove="1" noResize="1" noEditPoints="1" noAdjustHandles="1" noChangeArrowheads="1" noChangeShapeType="1" noTextEdit="1"/>
              </p:cNvSpPr>
              <p:nvPr/>
            </p:nvSpPr>
            <p:spPr bwMode="auto">
              <a:xfrm>
                <a:off x="469105" y="1748866"/>
                <a:ext cx="4010650" cy="215444"/>
              </a:xfrm>
              <a:prstGeom prst="rect">
                <a:avLst/>
              </a:prstGeom>
              <a:blipFill rotWithShape="0">
                <a:blip r:embed="rId4"/>
                <a:stretch>
                  <a:fillRect l="-1672" b="-34286"/>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8" name="TextBox 17"/>
              <p:cNvSpPr txBox="1"/>
              <p:nvPr/>
            </p:nvSpPr>
            <p:spPr bwMode="auto">
              <a:xfrm>
                <a:off x="2189176" y="4422365"/>
                <a:ext cx="3773534" cy="215444"/>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0" tIns="0" rIns="0" bIns="0" rtlCol="0">
                <a:spAutoFit/>
              </a:bodyPr>
              <a:lstStyle/>
              <a:p>
                <a:pPr/>
                <a14:m>
                  <m:oMathPara xmlns:m="http://schemas.openxmlformats.org/officeDocument/2006/math">
                    <m:oMathParaPr>
                      <m:jc m:val="left"/>
                    </m:oMathParaPr>
                    <m:oMath xmlns:m="http://schemas.openxmlformats.org/officeDocument/2006/math">
                      <m:r>
                        <a:rPr kumimoji="1" lang="en-US" sz="1400" b="0" i="1" smtClean="0">
                          <a:solidFill>
                            <a:schemeClr val="bg2"/>
                          </a:solidFill>
                          <a:latin typeface="Cambria Math"/>
                        </a:rPr>
                        <m:t>𝐼𝑛𝑡</m:t>
                      </m:r>
                      <m:r>
                        <a:rPr kumimoji="1" lang="en-US" sz="1400" b="0" i="1" smtClean="0">
                          <a:solidFill>
                            <a:schemeClr val="bg2"/>
                          </a:solidFill>
                          <a:latin typeface="Cambria Math"/>
                        </a:rPr>
                        <m:t>.  </m:t>
                      </m:r>
                      <m:r>
                        <a:rPr kumimoji="1" lang="en-US" sz="1400" b="0" i="1" smtClean="0">
                          <a:solidFill>
                            <a:schemeClr val="bg2"/>
                          </a:solidFill>
                          <a:latin typeface="Cambria Math"/>
                        </a:rPr>
                        <m:t>𝑊𝑎𝑙𝑙</m:t>
                      </m:r>
                      <m:r>
                        <a:rPr kumimoji="1" lang="en-US" sz="1400" b="0" i="1" smtClean="0">
                          <a:solidFill>
                            <a:schemeClr val="bg2"/>
                          </a:solidFill>
                          <a:latin typeface="Cambria Math"/>
                        </a:rPr>
                        <m:t>=</m:t>
                      </m:r>
                      <m:d>
                        <m:dPr>
                          <m:ctrlPr>
                            <a:rPr kumimoji="1" lang="en-US" sz="1400" b="0" i="1" smtClean="0">
                              <a:solidFill>
                                <a:schemeClr val="bg2"/>
                              </a:solidFill>
                              <a:latin typeface="Cambria Math" panose="02040503050406030204" pitchFamily="18" charset="0"/>
                            </a:rPr>
                          </m:ctrlPr>
                        </m:dPr>
                        <m:e>
                          <m:r>
                            <a:rPr kumimoji="1" lang="en-US" sz="1400" b="0" i="1" smtClean="0">
                              <a:solidFill>
                                <a:schemeClr val="bg2"/>
                              </a:solidFill>
                              <a:latin typeface="Cambria Math"/>
                            </a:rPr>
                            <m:t>10</m:t>
                          </m:r>
                          <m:r>
                            <a:rPr kumimoji="1" lang="en-US" sz="1400" b="0" i="1" smtClean="0">
                              <a:solidFill>
                                <a:schemeClr val="bg2"/>
                              </a:solidFill>
                              <a:latin typeface="Cambria Math"/>
                            </a:rPr>
                            <m:t>𝑝𝑠𝑓</m:t>
                          </m:r>
                        </m:e>
                      </m:d>
                      <m:d>
                        <m:dPr>
                          <m:ctrlPr>
                            <a:rPr kumimoji="1" lang="en-US" sz="1400" b="0" i="1" smtClean="0">
                              <a:solidFill>
                                <a:schemeClr val="bg2"/>
                              </a:solidFill>
                              <a:latin typeface="Cambria Math" panose="02040503050406030204" pitchFamily="18" charset="0"/>
                            </a:rPr>
                          </m:ctrlPr>
                        </m:dPr>
                        <m:e>
                          <m:r>
                            <a:rPr kumimoji="1" lang="en-US" sz="1400" b="0" i="1" smtClean="0">
                              <a:solidFill>
                                <a:schemeClr val="bg2"/>
                              </a:solidFill>
                              <a:latin typeface="Cambria Math"/>
                            </a:rPr>
                            <m:t>6,847 </m:t>
                          </m:r>
                          <m:r>
                            <a:rPr kumimoji="1" lang="en-US" sz="1400" b="0" i="1" smtClean="0">
                              <a:solidFill>
                                <a:schemeClr val="bg2"/>
                              </a:solidFill>
                              <a:latin typeface="Cambria Math"/>
                            </a:rPr>
                            <m:t>𝑠𝑞𝑓𝑡</m:t>
                          </m:r>
                        </m:e>
                      </m:d>
                      <m:r>
                        <a:rPr kumimoji="1" lang="en-US" sz="1400" b="0" i="1" smtClean="0">
                          <a:solidFill>
                            <a:schemeClr val="bg2"/>
                          </a:solidFill>
                          <a:latin typeface="Cambria Math"/>
                        </a:rPr>
                        <m:t>=</m:t>
                      </m:r>
                      <m:r>
                        <a:rPr kumimoji="1" lang="en-US" sz="1400" b="1" i="1" smtClean="0">
                          <a:solidFill>
                            <a:schemeClr val="bg2"/>
                          </a:solidFill>
                          <a:latin typeface="Cambria Math"/>
                        </a:rPr>
                        <m:t>𝟔𝟖</m:t>
                      </m:r>
                      <m:r>
                        <a:rPr kumimoji="1" lang="en-US" sz="1400" b="1" i="1" smtClean="0">
                          <a:solidFill>
                            <a:schemeClr val="bg2"/>
                          </a:solidFill>
                          <a:latin typeface="Cambria Math"/>
                        </a:rPr>
                        <m:t>,</m:t>
                      </m:r>
                      <m:r>
                        <a:rPr kumimoji="1" lang="en-US" sz="1400" b="1" i="1" smtClean="0">
                          <a:solidFill>
                            <a:schemeClr val="bg2"/>
                          </a:solidFill>
                          <a:latin typeface="Cambria Math"/>
                        </a:rPr>
                        <m:t>𝟒𝟔𝟕</m:t>
                      </m:r>
                      <m:r>
                        <a:rPr kumimoji="1" lang="en-US" sz="1400" b="1" i="1" smtClean="0">
                          <a:solidFill>
                            <a:schemeClr val="bg2"/>
                          </a:solidFill>
                          <a:latin typeface="Cambria Math"/>
                        </a:rPr>
                        <m:t> </m:t>
                      </m:r>
                      <m:r>
                        <a:rPr kumimoji="1" lang="en-US" sz="1400" b="1" i="1" smtClean="0">
                          <a:solidFill>
                            <a:schemeClr val="bg2"/>
                          </a:solidFill>
                          <a:latin typeface="Cambria Math"/>
                        </a:rPr>
                        <m:t>𝒍𝒃𝒔</m:t>
                      </m:r>
                    </m:oMath>
                  </m:oMathPara>
                </a14:m>
                <a:endParaRPr kumimoji="1" lang="en-US" sz="1400" b="1" dirty="0">
                  <a:solidFill>
                    <a:schemeClr val="bg2"/>
                  </a:solidFill>
                  <a:latin typeface="Georgia" panose="02040502050405020303" pitchFamily="18" charset="0"/>
                </a:endParaRPr>
              </a:p>
            </p:txBody>
          </p:sp>
        </mc:Choice>
        <mc:Fallback xmlns="">
          <p:sp>
            <p:nvSpPr>
              <p:cNvPr id="18" name="TextBox 17"/>
              <p:cNvSpPr txBox="1">
                <a:spLocks noRot="1" noChangeAspect="1" noMove="1" noResize="1" noEditPoints="1" noAdjustHandles="1" noChangeArrowheads="1" noChangeShapeType="1" noTextEdit="1"/>
              </p:cNvSpPr>
              <p:nvPr/>
            </p:nvSpPr>
            <p:spPr bwMode="auto">
              <a:xfrm>
                <a:off x="2189176" y="4422365"/>
                <a:ext cx="3773534" cy="215444"/>
              </a:xfrm>
              <a:prstGeom prst="rect">
                <a:avLst/>
              </a:prstGeom>
              <a:blipFill rotWithShape="0">
                <a:blip r:embed="rId5"/>
                <a:stretch>
                  <a:fillRect l="-1616" b="-33333"/>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9" name="TextBox 18"/>
              <p:cNvSpPr txBox="1"/>
              <p:nvPr/>
            </p:nvSpPr>
            <p:spPr bwMode="auto">
              <a:xfrm>
                <a:off x="469105" y="2119782"/>
                <a:ext cx="3206070" cy="215444"/>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0" tIns="0" rIns="0" bIns="0" rtlCol="0">
                <a:spAutoFit/>
              </a:bodyPr>
              <a:lstStyle/>
              <a:p>
                <a:pPr algn="r"/>
                <a14:m>
                  <m:oMathPara xmlns:m="http://schemas.openxmlformats.org/officeDocument/2006/math">
                    <m:oMathParaPr>
                      <m:jc m:val="left"/>
                    </m:oMathParaPr>
                    <m:oMath xmlns:m="http://schemas.openxmlformats.org/officeDocument/2006/math">
                      <m:r>
                        <a:rPr kumimoji="1" lang="en-US" sz="1400" b="0" i="1" smtClean="0">
                          <a:solidFill>
                            <a:schemeClr val="bg2"/>
                          </a:solidFill>
                          <a:latin typeface="Cambria Math" panose="02040503050406030204" pitchFamily="18" charset="0"/>
                          <a:ea typeface="Cambria Math" panose="02040503050406030204" pitchFamily="18" charset="0"/>
                        </a:rPr>
                        <m:t>𝐸𝑥𝑡𝑒𝑟𝑖𝑜𝑟</m:t>
                      </m:r>
                      <m:r>
                        <a:rPr kumimoji="1" lang="en-US" sz="1400" b="0" i="1" smtClean="0">
                          <a:solidFill>
                            <a:schemeClr val="bg2"/>
                          </a:solidFill>
                          <a:latin typeface="Cambria Math" panose="02040503050406030204" pitchFamily="18" charset="0"/>
                          <a:ea typeface="Cambria Math" panose="02040503050406030204" pitchFamily="18" charset="0"/>
                        </a:rPr>
                        <m:t> </m:t>
                      </m:r>
                      <m:r>
                        <a:rPr kumimoji="1" lang="en-US" sz="1400" b="0" i="1" smtClean="0">
                          <a:solidFill>
                            <a:schemeClr val="bg2"/>
                          </a:solidFill>
                          <a:latin typeface="Cambria Math" panose="02040503050406030204" pitchFamily="18" charset="0"/>
                          <a:ea typeface="Cambria Math" panose="02040503050406030204" pitchFamily="18" charset="0"/>
                        </a:rPr>
                        <m:t>𝑊𝑎𝑙𝑙</m:t>
                      </m:r>
                      <m:r>
                        <a:rPr kumimoji="1" lang="en-US" sz="1400" b="0" i="1" smtClean="0">
                          <a:solidFill>
                            <a:schemeClr val="bg2"/>
                          </a:solidFill>
                          <a:latin typeface="Cambria Math" panose="02040503050406030204" pitchFamily="18" charset="0"/>
                          <a:ea typeface="Cambria Math" panose="02040503050406030204" pitchFamily="18" charset="0"/>
                        </a:rPr>
                        <m:t> </m:t>
                      </m:r>
                      <m:r>
                        <a:rPr kumimoji="1" lang="en-US" sz="1400" b="0" i="1" smtClean="0">
                          <a:solidFill>
                            <a:schemeClr val="bg2"/>
                          </a:solidFill>
                          <a:latin typeface="Cambria Math" panose="02040503050406030204" pitchFamily="18" charset="0"/>
                          <a:ea typeface="Cambria Math" panose="02040503050406030204" pitchFamily="18" charset="0"/>
                        </a:rPr>
                        <m:t>𝐷𝐿</m:t>
                      </m:r>
                      <m:r>
                        <a:rPr kumimoji="1" lang="en-US" sz="1400" b="0" i="1" smtClean="0">
                          <a:solidFill>
                            <a:schemeClr val="bg2"/>
                          </a:solidFill>
                          <a:latin typeface="Cambria Math" panose="02040503050406030204" pitchFamily="18" charset="0"/>
                          <a:ea typeface="Cambria Math" panose="02040503050406030204" pitchFamily="18" charset="0"/>
                        </a:rPr>
                        <m:t>=12 </m:t>
                      </m:r>
                      <m:r>
                        <a:rPr kumimoji="1" lang="en-US" sz="1400" b="0" i="1" smtClean="0">
                          <a:solidFill>
                            <a:schemeClr val="bg2"/>
                          </a:solidFill>
                          <a:latin typeface="Cambria Math"/>
                          <a:ea typeface="Cambria Math" panose="02040503050406030204" pitchFamily="18" charset="0"/>
                        </a:rPr>
                        <m:t>𝑝𝑠𝑓</m:t>
                      </m:r>
                      <m:r>
                        <a:rPr kumimoji="1" lang="en-US" sz="1400" b="0" i="1" smtClean="0">
                          <a:solidFill>
                            <a:schemeClr val="bg2"/>
                          </a:solidFill>
                          <a:latin typeface="Cambria Math"/>
                          <a:ea typeface="Cambria Math" panose="02040503050406030204" pitchFamily="18" charset="0"/>
                        </a:rPr>
                        <m:t> (</m:t>
                      </m:r>
                      <m:r>
                        <a:rPr kumimoji="1" lang="en-US" sz="1400" b="0" i="1" smtClean="0">
                          <a:solidFill>
                            <a:schemeClr val="bg2"/>
                          </a:solidFill>
                          <a:latin typeface="Cambria Math"/>
                          <a:ea typeface="Cambria Math" panose="02040503050406030204" pitchFamily="18" charset="0"/>
                        </a:rPr>
                        <m:t>𝑤𝑎𝑙𝑙𝑠</m:t>
                      </m:r>
                      <m:r>
                        <a:rPr kumimoji="1" lang="en-US" sz="1400" b="0" i="1" smtClean="0">
                          <a:solidFill>
                            <a:schemeClr val="bg2"/>
                          </a:solidFill>
                          <a:latin typeface="Cambria Math"/>
                          <a:ea typeface="Cambria Math" panose="02040503050406030204" pitchFamily="18" charset="0"/>
                        </a:rPr>
                        <m:t> </m:t>
                      </m:r>
                      <m:r>
                        <a:rPr kumimoji="1" lang="en-US" sz="1400" b="0" i="1" smtClean="0">
                          <a:solidFill>
                            <a:schemeClr val="bg2"/>
                          </a:solidFill>
                          <a:latin typeface="Cambria Math"/>
                          <a:ea typeface="Cambria Math" panose="02040503050406030204" pitchFamily="18" charset="0"/>
                        </a:rPr>
                        <m:t>𝑜𝑛𝑙𝑦</m:t>
                      </m:r>
                      <m:r>
                        <a:rPr kumimoji="1" lang="en-US" sz="1400" b="0" i="1" smtClean="0">
                          <a:solidFill>
                            <a:schemeClr val="bg2"/>
                          </a:solidFill>
                          <a:latin typeface="Cambria Math"/>
                          <a:ea typeface="Cambria Math" panose="02040503050406030204" pitchFamily="18" charset="0"/>
                        </a:rPr>
                        <m:t>)</m:t>
                      </m:r>
                    </m:oMath>
                  </m:oMathPara>
                </a14:m>
                <a:endParaRPr kumimoji="1" lang="en-US" sz="1400" dirty="0">
                  <a:solidFill>
                    <a:schemeClr val="bg2"/>
                  </a:solidFill>
                  <a:latin typeface="Cambria Math" panose="02040503050406030204" pitchFamily="18" charset="0"/>
                  <a:ea typeface="Cambria Math" panose="02040503050406030204" pitchFamily="18" charset="0"/>
                </a:endParaRPr>
              </a:p>
            </p:txBody>
          </p:sp>
        </mc:Choice>
        <mc:Fallback xmlns="">
          <p:sp>
            <p:nvSpPr>
              <p:cNvPr id="19" name="TextBox 18"/>
              <p:cNvSpPr txBox="1">
                <a:spLocks noRot="1" noChangeAspect="1" noMove="1" noResize="1" noEditPoints="1" noAdjustHandles="1" noChangeArrowheads="1" noChangeShapeType="1" noTextEdit="1"/>
              </p:cNvSpPr>
              <p:nvPr/>
            </p:nvSpPr>
            <p:spPr bwMode="auto">
              <a:xfrm>
                <a:off x="469105" y="2119782"/>
                <a:ext cx="3206070" cy="215444"/>
              </a:xfrm>
              <a:prstGeom prst="rect">
                <a:avLst/>
              </a:prstGeom>
              <a:blipFill rotWithShape="0">
                <a:blip r:embed="rId6"/>
                <a:stretch>
                  <a:fillRect l="-2091" r="-190" b="-34286"/>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1" name="TextBox 20"/>
              <p:cNvSpPr txBox="1"/>
              <p:nvPr/>
            </p:nvSpPr>
            <p:spPr bwMode="auto">
              <a:xfrm>
                <a:off x="469105" y="1377950"/>
                <a:ext cx="3559564" cy="215444"/>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0" tIns="0" rIns="0" bIns="0" rtlCol="0">
                <a:spAutoFit/>
              </a:bodyPr>
              <a:lstStyle/>
              <a:p>
                <a:pPr algn="r"/>
                <a14:m>
                  <m:oMathPara xmlns:m="http://schemas.openxmlformats.org/officeDocument/2006/math">
                    <m:oMathParaPr>
                      <m:jc m:val="left"/>
                    </m:oMathParaPr>
                    <m:oMath xmlns:m="http://schemas.openxmlformats.org/officeDocument/2006/math">
                      <m:r>
                        <a:rPr kumimoji="1" lang="en-US" sz="1400" b="0" i="1" smtClean="0">
                          <a:solidFill>
                            <a:schemeClr val="bg2"/>
                          </a:solidFill>
                          <a:latin typeface="Cambria Math"/>
                        </a:rPr>
                        <m:t>𝐹𝑙𝑜𝑜𝑟</m:t>
                      </m:r>
                      <m:r>
                        <a:rPr kumimoji="1" lang="en-US" sz="1400" b="0" i="1" smtClean="0">
                          <a:solidFill>
                            <a:schemeClr val="bg2"/>
                          </a:solidFill>
                          <a:latin typeface="Cambria Math"/>
                        </a:rPr>
                        <m:t> </m:t>
                      </m:r>
                      <m:sSub>
                        <m:sSubPr>
                          <m:ctrlPr>
                            <a:rPr kumimoji="1" lang="en-US" sz="1400" b="0" i="1" smtClean="0">
                              <a:solidFill>
                                <a:schemeClr val="bg2"/>
                              </a:solidFill>
                              <a:latin typeface="Cambria Math" panose="02040503050406030204" pitchFamily="18" charset="0"/>
                            </a:rPr>
                          </m:ctrlPr>
                        </m:sSubPr>
                        <m:e>
                          <m:r>
                            <a:rPr kumimoji="1" lang="en-US" sz="1400" b="0" i="1" smtClean="0">
                              <a:solidFill>
                                <a:schemeClr val="bg2"/>
                              </a:solidFill>
                              <a:latin typeface="Cambria Math"/>
                            </a:rPr>
                            <m:t>𝐷𝐿</m:t>
                          </m:r>
                        </m:e>
                        <m:sub>
                          <m:r>
                            <a:rPr kumimoji="1" lang="en-US" sz="1400" b="0" i="1" smtClean="0">
                              <a:solidFill>
                                <a:schemeClr val="bg2"/>
                              </a:solidFill>
                              <a:latin typeface="Cambria Math"/>
                            </a:rPr>
                            <m:t>𝐻𝑍</m:t>
                          </m:r>
                        </m:sub>
                      </m:sSub>
                      <m:r>
                        <a:rPr kumimoji="1" lang="en-US" sz="1400" b="0" i="1" smtClean="0">
                          <a:solidFill>
                            <a:schemeClr val="bg2"/>
                          </a:solidFill>
                          <a:latin typeface="Cambria Math"/>
                        </a:rPr>
                        <m:t>=22 </m:t>
                      </m:r>
                      <m:r>
                        <a:rPr kumimoji="1" lang="en-US" sz="1400" b="0" i="1" smtClean="0">
                          <a:solidFill>
                            <a:schemeClr val="bg2"/>
                          </a:solidFill>
                          <a:latin typeface="Cambria Math"/>
                        </a:rPr>
                        <m:t>𝑝𝑠𝑓</m:t>
                      </m:r>
                      <m:r>
                        <a:rPr kumimoji="1" lang="en-US" sz="1400" b="0" i="1" smtClean="0">
                          <a:solidFill>
                            <a:schemeClr val="bg2"/>
                          </a:solidFill>
                          <a:latin typeface="Cambria Math"/>
                        </a:rPr>
                        <m:t> (</m:t>
                      </m:r>
                      <m:r>
                        <a:rPr kumimoji="1" lang="en-US" sz="1400" b="0" i="1" smtClean="0">
                          <a:solidFill>
                            <a:schemeClr val="bg2"/>
                          </a:solidFill>
                          <a:latin typeface="Cambria Math"/>
                        </a:rPr>
                        <m:t>𝑢𝑛𝑖𝑓𝑜𝑟𝑚</m:t>
                      </m:r>
                      <m:r>
                        <a:rPr kumimoji="1" lang="en-US" sz="1400" b="0" i="1" smtClean="0">
                          <a:solidFill>
                            <a:schemeClr val="bg2"/>
                          </a:solidFill>
                          <a:latin typeface="Cambria Math"/>
                        </a:rPr>
                        <m:t> </m:t>
                      </m:r>
                      <m:r>
                        <a:rPr kumimoji="1" lang="en-US" sz="1400" b="0" i="1" smtClean="0">
                          <a:solidFill>
                            <a:schemeClr val="bg2"/>
                          </a:solidFill>
                          <a:latin typeface="Cambria Math"/>
                        </a:rPr>
                        <m:t>𝑎𝑐𝑟𝑜𝑠𝑠</m:t>
                      </m:r>
                      <m:r>
                        <a:rPr kumimoji="1" lang="en-US" sz="1400" b="0" i="1" smtClean="0">
                          <a:solidFill>
                            <a:schemeClr val="bg2"/>
                          </a:solidFill>
                          <a:latin typeface="Cambria Math"/>
                        </a:rPr>
                        <m:t> </m:t>
                      </m:r>
                      <m:r>
                        <a:rPr kumimoji="1" lang="en-US" sz="1400" b="0" i="1" smtClean="0">
                          <a:solidFill>
                            <a:schemeClr val="bg2"/>
                          </a:solidFill>
                          <a:latin typeface="Cambria Math"/>
                        </a:rPr>
                        <m:t>𝑝𝑙𝑎𝑛</m:t>
                      </m:r>
                      <m:r>
                        <a:rPr kumimoji="1" lang="en-US" sz="1400" b="0" i="1" smtClean="0">
                          <a:solidFill>
                            <a:schemeClr val="bg2"/>
                          </a:solidFill>
                          <a:latin typeface="Cambria Math"/>
                        </a:rPr>
                        <m:t>)</m:t>
                      </m:r>
                    </m:oMath>
                  </m:oMathPara>
                </a14:m>
                <a:endParaRPr kumimoji="1" lang="en-US" sz="1400" dirty="0">
                  <a:solidFill>
                    <a:schemeClr val="bg2"/>
                  </a:solidFill>
                  <a:latin typeface="Georgia" panose="02040502050405020303" pitchFamily="18" charset="0"/>
                </a:endParaRPr>
              </a:p>
            </p:txBody>
          </p:sp>
        </mc:Choice>
        <mc:Fallback xmlns="">
          <p:sp>
            <p:nvSpPr>
              <p:cNvPr id="21" name="TextBox 20"/>
              <p:cNvSpPr txBox="1">
                <a:spLocks noRot="1" noChangeAspect="1" noMove="1" noResize="1" noEditPoints="1" noAdjustHandles="1" noChangeArrowheads="1" noChangeShapeType="1" noTextEdit="1"/>
              </p:cNvSpPr>
              <p:nvPr/>
            </p:nvSpPr>
            <p:spPr bwMode="auto">
              <a:xfrm>
                <a:off x="469105" y="1377950"/>
                <a:ext cx="3559564" cy="215444"/>
              </a:xfrm>
              <a:prstGeom prst="rect">
                <a:avLst/>
              </a:prstGeom>
              <a:blipFill rotWithShape="0">
                <a:blip r:embed="rId7"/>
                <a:stretch>
                  <a:fillRect l="-1884" b="-37143"/>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2" name="TextBox 21"/>
              <p:cNvSpPr txBox="1"/>
              <p:nvPr/>
            </p:nvSpPr>
            <p:spPr bwMode="auto">
              <a:xfrm>
                <a:off x="2371086" y="3945700"/>
                <a:ext cx="3591624" cy="215444"/>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0" tIns="0" rIns="0" bIns="0" rtlCol="0">
                <a:spAutoFit/>
              </a:bodyPr>
              <a:lstStyle/>
              <a:p>
                <a:pPr/>
                <a14:m>
                  <m:oMathPara xmlns:m="http://schemas.openxmlformats.org/officeDocument/2006/math">
                    <m:oMathParaPr>
                      <m:jc m:val="left"/>
                    </m:oMathParaPr>
                    <m:oMath xmlns:m="http://schemas.openxmlformats.org/officeDocument/2006/math">
                      <m:r>
                        <a:rPr kumimoji="1" lang="en-US" sz="1400" b="0" i="1" smtClean="0">
                          <a:solidFill>
                            <a:schemeClr val="bg2"/>
                          </a:solidFill>
                          <a:latin typeface="Cambria Math"/>
                        </a:rPr>
                        <m:t>𝐹𝑙𝑜𝑜𝑟</m:t>
                      </m:r>
                      <m:r>
                        <a:rPr kumimoji="1" lang="en-US" sz="1400" b="0" i="1" smtClean="0">
                          <a:solidFill>
                            <a:schemeClr val="bg2"/>
                          </a:solidFill>
                          <a:latin typeface="Cambria Math"/>
                        </a:rPr>
                        <m:t>=</m:t>
                      </m:r>
                      <m:d>
                        <m:dPr>
                          <m:ctrlPr>
                            <a:rPr kumimoji="1" lang="en-US" sz="1400" b="0" i="1" smtClean="0">
                              <a:solidFill>
                                <a:schemeClr val="bg2"/>
                              </a:solidFill>
                              <a:latin typeface="Cambria Math" panose="02040503050406030204" pitchFamily="18" charset="0"/>
                            </a:rPr>
                          </m:ctrlPr>
                        </m:dPr>
                        <m:e>
                          <m:r>
                            <a:rPr kumimoji="1" lang="en-US" sz="1400" b="0" i="1" smtClean="0">
                              <a:solidFill>
                                <a:schemeClr val="bg2"/>
                              </a:solidFill>
                              <a:latin typeface="Cambria Math"/>
                            </a:rPr>
                            <m:t>22 </m:t>
                          </m:r>
                          <m:r>
                            <a:rPr kumimoji="1" lang="en-US" sz="1400" b="0" i="1" smtClean="0">
                              <a:solidFill>
                                <a:schemeClr val="bg2"/>
                              </a:solidFill>
                              <a:latin typeface="Cambria Math"/>
                            </a:rPr>
                            <m:t>𝑝𝑠𝑓</m:t>
                          </m:r>
                        </m:e>
                      </m:d>
                      <m:d>
                        <m:dPr>
                          <m:ctrlPr>
                            <a:rPr kumimoji="1" lang="en-US" sz="1400" b="0" i="1" smtClean="0">
                              <a:solidFill>
                                <a:schemeClr val="bg2"/>
                              </a:solidFill>
                              <a:latin typeface="Cambria Math" panose="02040503050406030204" pitchFamily="18" charset="0"/>
                            </a:rPr>
                          </m:ctrlPr>
                        </m:dPr>
                        <m:e>
                          <m:r>
                            <a:rPr kumimoji="1" lang="en-US" sz="1400" b="0" i="1" smtClean="0">
                              <a:solidFill>
                                <a:schemeClr val="bg2"/>
                              </a:solidFill>
                              <a:latin typeface="Cambria Math"/>
                            </a:rPr>
                            <m:t>7191 </m:t>
                          </m:r>
                          <m:r>
                            <a:rPr kumimoji="1" lang="en-US" sz="1400" b="0" i="1" smtClean="0">
                              <a:solidFill>
                                <a:schemeClr val="bg2"/>
                              </a:solidFill>
                              <a:latin typeface="Cambria Math"/>
                            </a:rPr>
                            <m:t>𝑠𝑞𝑓𝑡</m:t>
                          </m:r>
                        </m:e>
                      </m:d>
                      <m:r>
                        <a:rPr kumimoji="1" lang="en-US" sz="1400" b="0" i="1" smtClean="0">
                          <a:solidFill>
                            <a:schemeClr val="bg2"/>
                          </a:solidFill>
                          <a:latin typeface="Cambria Math"/>
                        </a:rPr>
                        <m:t>=</m:t>
                      </m:r>
                      <m:r>
                        <a:rPr kumimoji="1" lang="en-US" sz="1400" b="1" i="1" smtClean="0">
                          <a:solidFill>
                            <a:schemeClr val="bg2"/>
                          </a:solidFill>
                          <a:latin typeface="Cambria Math"/>
                        </a:rPr>
                        <m:t>𝟏𝟓𝟎</m:t>
                      </m:r>
                      <m:r>
                        <a:rPr kumimoji="1" lang="en-US" sz="1400" b="1" i="1" smtClean="0">
                          <a:solidFill>
                            <a:schemeClr val="bg2"/>
                          </a:solidFill>
                          <a:latin typeface="Cambria Math"/>
                        </a:rPr>
                        <m:t>,</m:t>
                      </m:r>
                      <m:r>
                        <a:rPr kumimoji="1" lang="en-US" sz="1400" b="1" i="1" smtClean="0">
                          <a:solidFill>
                            <a:schemeClr val="bg2"/>
                          </a:solidFill>
                          <a:latin typeface="Cambria Math"/>
                        </a:rPr>
                        <m:t>𝟔𝟐𝟕</m:t>
                      </m:r>
                      <m:r>
                        <a:rPr kumimoji="1" lang="en-US" sz="1400" b="1" i="1" smtClean="0">
                          <a:solidFill>
                            <a:schemeClr val="bg2"/>
                          </a:solidFill>
                          <a:latin typeface="Cambria Math"/>
                        </a:rPr>
                        <m:t> </m:t>
                      </m:r>
                      <m:r>
                        <a:rPr kumimoji="1" lang="en-US" sz="1400" b="1" i="1" smtClean="0">
                          <a:solidFill>
                            <a:schemeClr val="bg2"/>
                          </a:solidFill>
                          <a:latin typeface="Cambria Math"/>
                        </a:rPr>
                        <m:t>𝒍𝒃𝒔</m:t>
                      </m:r>
                    </m:oMath>
                  </m:oMathPara>
                </a14:m>
                <a:endParaRPr kumimoji="1" lang="en-US" sz="1400" b="1" dirty="0">
                  <a:solidFill>
                    <a:schemeClr val="bg2"/>
                  </a:solidFill>
                  <a:latin typeface="Georgia" panose="02040502050405020303" pitchFamily="18" charset="0"/>
                </a:endParaRPr>
              </a:p>
            </p:txBody>
          </p:sp>
        </mc:Choice>
        <mc:Fallback xmlns="">
          <p:sp>
            <p:nvSpPr>
              <p:cNvPr id="22" name="TextBox 21"/>
              <p:cNvSpPr txBox="1">
                <a:spLocks noRot="1" noChangeAspect="1" noMove="1" noResize="1" noEditPoints="1" noAdjustHandles="1" noChangeArrowheads="1" noChangeShapeType="1" noTextEdit="1"/>
              </p:cNvSpPr>
              <p:nvPr/>
            </p:nvSpPr>
            <p:spPr bwMode="auto">
              <a:xfrm>
                <a:off x="2371086" y="3945700"/>
                <a:ext cx="3591624" cy="215444"/>
              </a:xfrm>
              <a:prstGeom prst="rect">
                <a:avLst/>
              </a:prstGeom>
              <a:blipFill rotWithShape="0">
                <a:blip r:embed="rId8"/>
                <a:stretch>
                  <a:fillRect l="-1868" b="-33333"/>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3" name="TextBox 42"/>
              <p:cNvSpPr txBox="1"/>
              <p:nvPr/>
            </p:nvSpPr>
            <p:spPr bwMode="auto">
              <a:xfrm>
                <a:off x="1155208" y="4899030"/>
                <a:ext cx="4775603" cy="215444"/>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0" tIns="0" rIns="0" bIns="0" rtlCol="0">
                <a:spAutoFit/>
              </a:bodyPr>
              <a:lstStyle/>
              <a:p>
                <a:pPr/>
                <a14:m>
                  <m:oMathPara xmlns:m="http://schemas.openxmlformats.org/officeDocument/2006/math">
                    <m:oMathParaPr>
                      <m:jc m:val="left"/>
                    </m:oMathParaPr>
                    <m:oMath xmlns:m="http://schemas.openxmlformats.org/officeDocument/2006/math">
                      <m:r>
                        <a:rPr kumimoji="1" lang="en-US" sz="1400" b="0" i="1" smtClean="0">
                          <a:solidFill>
                            <a:schemeClr val="bg2"/>
                          </a:solidFill>
                          <a:latin typeface="Cambria Math"/>
                          <a:ea typeface="Cambria Math" panose="02040503050406030204" pitchFamily="18" charset="0"/>
                        </a:rPr>
                        <m:t>𝐸𝑥𝑡</m:t>
                      </m:r>
                      <m:r>
                        <a:rPr kumimoji="1" lang="en-US" sz="1400" b="0" i="1" smtClean="0">
                          <a:solidFill>
                            <a:schemeClr val="bg2"/>
                          </a:solidFill>
                          <a:latin typeface="Cambria Math"/>
                          <a:ea typeface="Cambria Math" panose="02040503050406030204" pitchFamily="18" charset="0"/>
                        </a:rPr>
                        <m:t>. </m:t>
                      </m:r>
                      <m:r>
                        <a:rPr kumimoji="1" lang="en-US" sz="1400" b="0" i="1" smtClean="0">
                          <a:solidFill>
                            <a:schemeClr val="bg2"/>
                          </a:solidFill>
                          <a:latin typeface="Cambria Math"/>
                          <a:ea typeface="Cambria Math" panose="02040503050406030204" pitchFamily="18" charset="0"/>
                        </a:rPr>
                        <m:t>𝑊𝑎𝑙𝑙</m:t>
                      </m:r>
                      <m:r>
                        <a:rPr kumimoji="1" lang="en-US" sz="1400" b="0" i="1" smtClean="0">
                          <a:solidFill>
                            <a:schemeClr val="bg2"/>
                          </a:solidFill>
                          <a:latin typeface="Cambria Math" panose="02040503050406030204" pitchFamily="18" charset="0"/>
                          <a:ea typeface="Cambria Math" panose="02040503050406030204" pitchFamily="18" charset="0"/>
                        </a:rPr>
                        <m:t>=</m:t>
                      </m:r>
                      <m:d>
                        <m:dPr>
                          <m:ctrlPr>
                            <a:rPr kumimoji="1" lang="en-US" sz="1400" b="0" i="1" smtClean="0">
                              <a:solidFill>
                                <a:schemeClr val="bg2"/>
                              </a:solidFill>
                              <a:latin typeface="Cambria Math" panose="02040503050406030204" pitchFamily="18" charset="0"/>
                              <a:ea typeface="Cambria Math" panose="02040503050406030204" pitchFamily="18" charset="0"/>
                            </a:rPr>
                          </m:ctrlPr>
                        </m:dPr>
                        <m:e>
                          <m:r>
                            <a:rPr kumimoji="1" lang="en-US" sz="1400" b="0" i="1" smtClean="0">
                              <a:solidFill>
                                <a:schemeClr val="bg2"/>
                              </a:solidFill>
                              <a:latin typeface="Cambria Math" panose="02040503050406030204" pitchFamily="18" charset="0"/>
                              <a:ea typeface="Cambria Math" panose="02040503050406030204" pitchFamily="18" charset="0"/>
                            </a:rPr>
                            <m:t>12 </m:t>
                          </m:r>
                          <m:r>
                            <a:rPr kumimoji="1" lang="en-US" sz="1400" b="0" i="1" smtClean="0">
                              <a:solidFill>
                                <a:schemeClr val="bg2"/>
                              </a:solidFill>
                              <a:latin typeface="Cambria Math" panose="02040503050406030204" pitchFamily="18" charset="0"/>
                              <a:ea typeface="Cambria Math" panose="02040503050406030204" pitchFamily="18" charset="0"/>
                            </a:rPr>
                            <m:t>𝑝𝑠𝑓</m:t>
                          </m:r>
                        </m:e>
                      </m:d>
                      <m:d>
                        <m:dPr>
                          <m:ctrlPr>
                            <a:rPr kumimoji="1" lang="en-US" sz="1400" b="0" i="1" smtClean="0">
                              <a:solidFill>
                                <a:schemeClr val="bg2"/>
                              </a:solidFill>
                              <a:latin typeface="Cambria Math" panose="02040503050406030204" pitchFamily="18" charset="0"/>
                              <a:ea typeface="Cambria Math" panose="02040503050406030204" pitchFamily="18" charset="0"/>
                            </a:rPr>
                          </m:ctrlPr>
                        </m:dPr>
                        <m:e>
                          <m:r>
                            <a:rPr kumimoji="1" lang="en-US" sz="1400" b="0" i="1" smtClean="0">
                              <a:solidFill>
                                <a:schemeClr val="bg2"/>
                              </a:solidFill>
                              <a:latin typeface="Cambria Math"/>
                              <a:ea typeface="Cambria Math" panose="02040503050406030204" pitchFamily="18" charset="0"/>
                            </a:rPr>
                            <m:t>2 </m:t>
                          </m:r>
                          <m:r>
                            <a:rPr kumimoji="1" lang="en-US" sz="1400" b="0" i="1" smtClean="0">
                              <a:solidFill>
                                <a:schemeClr val="bg2"/>
                              </a:solidFill>
                              <a:latin typeface="Cambria Math"/>
                              <a:ea typeface="Cambria Math" panose="02040503050406030204" pitchFamily="18" charset="0"/>
                            </a:rPr>
                            <m:t>𝑤𝑎𝑙𝑙𝑠</m:t>
                          </m:r>
                        </m:e>
                      </m:d>
                      <m:d>
                        <m:dPr>
                          <m:ctrlPr>
                            <a:rPr kumimoji="1" lang="en-US" sz="1400" b="0" i="1" smtClean="0">
                              <a:solidFill>
                                <a:schemeClr val="bg2"/>
                              </a:solidFill>
                              <a:latin typeface="Cambria Math" panose="02040503050406030204" pitchFamily="18" charset="0"/>
                              <a:ea typeface="Cambria Math" panose="02040503050406030204" pitchFamily="18" charset="0"/>
                            </a:rPr>
                          </m:ctrlPr>
                        </m:dPr>
                        <m:e>
                          <m:r>
                            <a:rPr kumimoji="1" lang="en-US" sz="1400" b="0" i="1" smtClean="0">
                              <a:solidFill>
                                <a:schemeClr val="bg2"/>
                              </a:solidFill>
                              <a:latin typeface="Cambria Math"/>
                              <a:ea typeface="Cambria Math" panose="02040503050406030204" pitchFamily="18" charset="0"/>
                            </a:rPr>
                            <m:t>9.33′</m:t>
                          </m:r>
                        </m:e>
                      </m:d>
                      <m:d>
                        <m:dPr>
                          <m:ctrlPr>
                            <a:rPr kumimoji="1" lang="en-US" sz="1400" b="0" i="1" smtClean="0">
                              <a:solidFill>
                                <a:schemeClr val="bg2"/>
                              </a:solidFill>
                              <a:latin typeface="Cambria Math" panose="02040503050406030204" pitchFamily="18" charset="0"/>
                              <a:ea typeface="Cambria Math" panose="02040503050406030204" pitchFamily="18" charset="0"/>
                            </a:rPr>
                          </m:ctrlPr>
                        </m:dPr>
                        <m:e>
                          <m:sSup>
                            <m:sSupPr>
                              <m:ctrlPr>
                                <a:rPr kumimoji="1" lang="en-US" sz="1400" b="0" i="1" smtClean="0">
                                  <a:solidFill>
                                    <a:schemeClr val="bg2"/>
                                  </a:solidFill>
                                  <a:latin typeface="Cambria Math" panose="02040503050406030204" pitchFamily="18" charset="0"/>
                                  <a:ea typeface="Cambria Math" panose="02040503050406030204" pitchFamily="18" charset="0"/>
                                </a:rPr>
                              </m:ctrlPr>
                            </m:sSupPr>
                            <m:e>
                              <m:r>
                                <a:rPr kumimoji="1" lang="en-US" sz="1400" b="0" i="1" smtClean="0">
                                  <a:solidFill>
                                    <a:schemeClr val="bg2"/>
                                  </a:solidFill>
                                  <a:latin typeface="Cambria Math"/>
                                  <a:ea typeface="Cambria Math" panose="02040503050406030204" pitchFamily="18" charset="0"/>
                                </a:rPr>
                                <m:t>105.33</m:t>
                              </m:r>
                            </m:e>
                            <m:sup>
                              <m:r>
                                <a:rPr kumimoji="1" lang="en-US" sz="1400" b="0" i="1" smtClean="0">
                                  <a:solidFill>
                                    <a:schemeClr val="bg2"/>
                                  </a:solidFill>
                                  <a:latin typeface="Cambria Math"/>
                                  <a:ea typeface="Cambria Math" panose="02040503050406030204" pitchFamily="18" charset="0"/>
                                </a:rPr>
                                <m:t>′</m:t>
                              </m:r>
                            </m:sup>
                          </m:sSup>
                        </m:e>
                      </m:d>
                      <m:r>
                        <a:rPr kumimoji="1" lang="en-US" sz="1400" b="0" i="1" smtClean="0">
                          <a:solidFill>
                            <a:schemeClr val="bg2"/>
                          </a:solidFill>
                          <a:latin typeface="Cambria Math"/>
                          <a:ea typeface="Cambria Math" panose="02040503050406030204" pitchFamily="18" charset="0"/>
                        </a:rPr>
                        <m:t>=</m:t>
                      </m:r>
                      <m:r>
                        <a:rPr kumimoji="1" lang="en-US" sz="1400" b="1" i="1" smtClean="0">
                          <a:solidFill>
                            <a:schemeClr val="bg2"/>
                          </a:solidFill>
                          <a:latin typeface="Cambria Math"/>
                          <a:ea typeface="Cambria Math" panose="02040503050406030204" pitchFamily="18" charset="0"/>
                        </a:rPr>
                        <m:t>𝟐𝟑</m:t>
                      </m:r>
                      <m:r>
                        <a:rPr kumimoji="1" lang="en-US" sz="1400" b="1" i="1" smtClean="0">
                          <a:solidFill>
                            <a:schemeClr val="bg2"/>
                          </a:solidFill>
                          <a:latin typeface="Cambria Math"/>
                          <a:ea typeface="Cambria Math" panose="02040503050406030204" pitchFamily="18" charset="0"/>
                        </a:rPr>
                        <m:t>,</m:t>
                      </m:r>
                      <m:r>
                        <a:rPr kumimoji="1" lang="en-US" sz="1400" b="1" i="1" smtClean="0">
                          <a:solidFill>
                            <a:schemeClr val="bg2"/>
                          </a:solidFill>
                          <a:latin typeface="Cambria Math"/>
                          <a:ea typeface="Cambria Math" panose="02040503050406030204" pitchFamily="18" charset="0"/>
                        </a:rPr>
                        <m:t>𝟓𝟗𝟓</m:t>
                      </m:r>
                      <m:r>
                        <a:rPr kumimoji="1" lang="en-US" sz="1400" b="1" i="1" smtClean="0">
                          <a:solidFill>
                            <a:schemeClr val="bg2"/>
                          </a:solidFill>
                          <a:latin typeface="Cambria Math"/>
                          <a:ea typeface="Cambria Math" panose="02040503050406030204" pitchFamily="18" charset="0"/>
                        </a:rPr>
                        <m:t> </m:t>
                      </m:r>
                      <m:r>
                        <a:rPr kumimoji="1" lang="en-US" sz="1400" b="1" i="1" smtClean="0">
                          <a:solidFill>
                            <a:schemeClr val="bg2"/>
                          </a:solidFill>
                          <a:latin typeface="Cambria Math"/>
                          <a:ea typeface="Cambria Math" panose="02040503050406030204" pitchFamily="18" charset="0"/>
                        </a:rPr>
                        <m:t>𝒍𝒃𝒔</m:t>
                      </m:r>
                    </m:oMath>
                  </m:oMathPara>
                </a14:m>
                <a:endParaRPr kumimoji="1" lang="en-US" sz="1400" b="1" dirty="0">
                  <a:solidFill>
                    <a:schemeClr val="bg2"/>
                  </a:solidFill>
                  <a:latin typeface="Cambria Math" panose="02040503050406030204" pitchFamily="18" charset="0"/>
                  <a:ea typeface="Cambria Math" panose="02040503050406030204" pitchFamily="18" charset="0"/>
                </a:endParaRPr>
              </a:p>
            </p:txBody>
          </p:sp>
        </mc:Choice>
        <mc:Fallback xmlns="">
          <p:sp>
            <p:nvSpPr>
              <p:cNvPr id="43" name="TextBox 42"/>
              <p:cNvSpPr txBox="1">
                <a:spLocks noRot="1" noChangeAspect="1" noMove="1" noResize="1" noEditPoints="1" noAdjustHandles="1" noChangeArrowheads="1" noChangeShapeType="1" noTextEdit="1"/>
              </p:cNvSpPr>
              <p:nvPr/>
            </p:nvSpPr>
            <p:spPr bwMode="auto">
              <a:xfrm>
                <a:off x="1155208" y="4899030"/>
                <a:ext cx="4775603" cy="215444"/>
              </a:xfrm>
              <a:prstGeom prst="rect">
                <a:avLst/>
              </a:prstGeom>
              <a:blipFill rotWithShape="0">
                <a:blip r:embed="rId9"/>
                <a:stretch>
                  <a:fillRect l="-1277" r="-511" b="-34286"/>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p:sp>
        <p:nvSpPr>
          <p:cNvPr id="59" name="TextBox 58"/>
          <p:cNvSpPr txBox="1"/>
          <p:nvPr/>
        </p:nvSpPr>
        <p:spPr bwMode="auto">
          <a:xfrm>
            <a:off x="454481" y="3400713"/>
            <a:ext cx="187410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r>
              <a:rPr kumimoji="1" lang="en-US" sz="2000" b="1" dirty="0" smtClean="0">
                <a:solidFill>
                  <a:schemeClr val="bg2"/>
                </a:solidFill>
                <a:latin typeface="Arial" panose="020B0604020202020204" pitchFamily="34" charset="0"/>
                <a:cs typeface="Arial" panose="020B0604020202020204" pitchFamily="34" charset="0"/>
              </a:rPr>
              <a:t>Weight of Floor</a:t>
            </a:r>
            <a:endParaRPr kumimoji="1" lang="en-US" sz="2000" b="1" dirty="0">
              <a:solidFill>
                <a:schemeClr val="bg2"/>
              </a:solidFill>
              <a:latin typeface="Arial" panose="020B0604020202020204" pitchFamily="34" charset="0"/>
              <a:cs typeface="Arial" panose="020B0604020202020204" pitchFamily="34" charset="0"/>
            </a:endParaRPr>
          </a:p>
        </p:txBody>
      </p:sp>
      <p:sp>
        <p:nvSpPr>
          <p:cNvPr id="31" name="TextBox 30"/>
          <p:cNvSpPr txBox="1"/>
          <p:nvPr/>
        </p:nvSpPr>
        <p:spPr bwMode="auto">
          <a:xfrm>
            <a:off x="6827441" y="6400800"/>
            <a:ext cx="184665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91440" rIns="0" bIns="0" rtlCol="0">
            <a:spAutoFit/>
          </a:bodyPr>
          <a:lstStyle/>
          <a:p>
            <a:pPr algn="r"/>
            <a:r>
              <a:rPr kumimoji="1" lang="en-US" sz="1200" dirty="0" smtClean="0">
                <a:solidFill>
                  <a:schemeClr val="accent5"/>
                </a:solidFill>
                <a:latin typeface="Arial" panose="020B0604020202020204" pitchFamily="34" charset="0"/>
                <a:cs typeface="Arial" panose="020B0604020202020204" pitchFamily="34" charset="0"/>
              </a:rPr>
              <a:t>DESIGN EXAMPLE SLIDE</a:t>
            </a:r>
            <a:endParaRPr kumimoji="1" lang="en-US" sz="1200" dirty="0">
              <a:solidFill>
                <a:schemeClr val="accent5"/>
              </a:solidFill>
              <a:latin typeface="Arial" panose="020B0604020202020204" pitchFamily="34" charset="0"/>
              <a:cs typeface="Arial" panose="020B0604020202020204" pitchFamily="34" charset="0"/>
            </a:endParaRPr>
          </a:p>
        </p:txBody>
      </p:sp>
      <mc:AlternateContent xmlns:mc="http://schemas.openxmlformats.org/markup-compatibility/2006" xmlns:a14="http://schemas.microsoft.com/office/drawing/2010/main">
        <mc:Choice Requires="a14">
          <p:sp>
            <p:nvSpPr>
              <p:cNvPr id="40" name="TextBox 39"/>
              <p:cNvSpPr txBox="1"/>
              <p:nvPr/>
            </p:nvSpPr>
            <p:spPr bwMode="auto">
              <a:xfrm>
                <a:off x="405307" y="2490698"/>
                <a:ext cx="3212994" cy="215444"/>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0" tIns="0" rIns="0" bIns="0" rtlCol="0">
                <a:spAutoFit/>
              </a:bodyPr>
              <a:lstStyle/>
              <a:p>
                <a:pPr algn="r"/>
                <a14:m>
                  <m:oMathPara xmlns:m="http://schemas.openxmlformats.org/officeDocument/2006/math">
                    <m:oMathParaPr>
                      <m:jc m:val="centerGroup"/>
                    </m:oMathParaPr>
                    <m:oMath xmlns:m="http://schemas.openxmlformats.org/officeDocument/2006/math">
                      <m:r>
                        <a:rPr kumimoji="1" lang="en-US" sz="1400" b="0" i="1" smtClean="0">
                          <a:solidFill>
                            <a:schemeClr val="bg2"/>
                          </a:solidFill>
                          <a:latin typeface="Cambria Math"/>
                          <a:ea typeface="Cambria Math" panose="02040503050406030204" pitchFamily="18" charset="0"/>
                        </a:rPr>
                        <m:t>𝐹𝑙𝑜𝑜𝑟</m:t>
                      </m:r>
                      <m:r>
                        <a:rPr kumimoji="1" lang="en-US" sz="1400" i="1">
                          <a:solidFill>
                            <a:schemeClr val="bg2"/>
                          </a:solidFill>
                          <a:latin typeface="Cambria Math"/>
                          <a:ea typeface="Cambria Math" panose="02040503050406030204" pitchFamily="18" charset="0"/>
                        </a:rPr>
                        <m:t> </m:t>
                      </m:r>
                      <m:r>
                        <a:rPr kumimoji="1" lang="en-US" sz="1400" i="1">
                          <a:solidFill>
                            <a:schemeClr val="bg2"/>
                          </a:solidFill>
                          <a:latin typeface="Cambria Math"/>
                          <a:ea typeface="Cambria Math" panose="02040503050406030204" pitchFamily="18" charset="0"/>
                        </a:rPr>
                        <m:t>𝑎𝑟𝑒𝑎</m:t>
                      </m:r>
                      <m:r>
                        <a:rPr kumimoji="1" lang="en-US" sz="1400" i="1">
                          <a:solidFill>
                            <a:schemeClr val="bg2"/>
                          </a:solidFill>
                          <a:latin typeface="Cambria Math"/>
                          <a:ea typeface="Cambria Math" panose="02040503050406030204" pitchFamily="18" charset="0"/>
                        </a:rPr>
                        <m:t>=</m:t>
                      </m:r>
                      <m:sSup>
                        <m:sSupPr>
                          <m:ctrlPr>
                            <a:rPr kumimoji="1" lang="en-US" sz="1400" i="1">
                              <a:solidFill>
                                <a:schemeClr val="bg2"/>
                              </a:solidFill>
                              <a:latin typeface="Cambria Math" panose="02040503050406030204" pitchFamily="18" charset="0"/>
                              <a:ea typeface="Cambria Math" panose="02040503050406030204" pitchFamily="18" charset="0"/>
                            </a:rPr>
                          </m:ctrlPr>
                        </m:sSupPr>
                        <m:e>
                          <m:r>
                            <a:rPr kumimoji="1" lang="en-US" sz="1400" i="1">
                              <a:solidFill>
                                <a:schemeClr val="bg2"/>
                              </a:solidFill>
                              <a:latin typeface="Cambria Math"/>
                              <a:ea typeface="Cambria Math" panose="02040503050406030204" pitchFamily="18" charset="0"/>
                            </a:rPr>
                            <m:t>10</m:t>
                          </m:r>
                          <m:r>
                            <a:rPr kumimoji="1" lang="en-US" sz="1400" b="0" i="1" smtClean="0">
                              <a:solidFill>
                                <a:schemeClr val="bg2"/>
                              </a:solidFill>
                              <a:latin typeface="Cambria Math"/>
                              <a:ea typeface="Cambria Math" panose="02040503050406030204" pitchFamily="18" charset="0"/>
                            </a:rPr>
                            <m:t>5</m:t>
                          </m:r>
                          <m:r>
                            <a:rPr kumimoji="1" lang="en-US" sz="1400" i="1">
                              <a:solidFill>
                                <a:schemeClr val="bg2"/>
                              </a:solidFill>
                              <a:latin typeface="Cambria Math"/>
                              <a:ea typeface="Cambria Math" panose="02040503050406030204" pitchFamily="18" charset="0"/>
                            </a:rPr>
                            <m:t>.33</m:t>
                          </m:r>
                        </m:e>
                        <m:sup>
                          <m:r>
                            <a:rPr kumimoji="1" lang="en-US" sz="1400" i="1">
                              <a:solidFill>
                                <a:schemeClr val="bg2"/>
                              </a:solidFill>
                              <a:latin typeface="Cambria Math"/>
                              <a:ea typeface="Cambria Math" panose="02040503050406030204" pitchFamily="18" charset="0"/>
                            </a:rPr>
                            <m:t>′</m:t>
                          </m:r>
                        </m:sup>
                      </m:sSup>
                      <m:r>
                        <a:rPr kumimoji="1" lang="en-US" sz="1400" i="1">
                          <a:solidFill>
                            <a:schemeClr val="bg2"/>
                          </a:solidFill>
                          <a:latin typeface="Cambria Math"/>
                          <a:ea typeface="Cambria Math" panose="02040503050406030204" pitchFamily="18" charset="0"/>
                        </a:rPr>
                        <m:t>𝑥</m:t>
                      </m:r>
                      <m:sSup>
                        <m:sSupPr>
                          <m:ctrlPr>
                            <a:rPr kumimoji="1" lang="en-US" sz="1400" i="1">
                              <a:solidFill>
                                <a:schemeClr val="bg2"/>
                              </a:solidFill>
                              <a:latin typeface="Cambria Math" panose="02040503050406030204" pitchFamily="18" charset="0"/>
                              <a:ea typeface="Cambria Math" panose="02040503050406030204" pitchFamily="18" charset="0"/>
                            </a:rPr>
                          </m:ctrlPr>
                        </m:sSupPr>
                        <m:e>
                          <m:r>
                            <a:rPr kumimoji="1" lang="en-US" sz="1400" i="1">
                              <a:solidFill>
                                <a:schemeClr val="bg2"/>
                              </a:solidFill>
                              <a:latin typeface="Cambria Math"/>
                              <a:ea typeface="Cambria Math" panose="02040503050406030204" pitchFamily="18" charset="0"/>
                            </a:rPr>
                            <m:t>6</m:t>
                          </m:r>
                          <m:r>
                            <a:rPr kumimoji="1" lang="en-US" sz="1400" b="0" i="1" smtClean="0">
                              <a:solidFill>
                                <a:schemeClr val="bg2"/>
                              </a:solidFill>
                              <a:latin typeface="Cambria Math"/>
                              <a:ea typeface="Cambria Math" panose="02040503050406030204" pitchFamily="18" charset="0"/>
                            </a:rPr>
                            <m:t>5</m:t>
                          </m:r>
                        </m:e>
                        <m:sup>
                          <m:r>
                            <a:rPr kumimoji="1" lang="en-US" sz="1400" i="1">
                              <a:solidFill>
                                <a:schemeClr val="bg2"/>
                              </a:solidFill>
                              <a:latin typeface="Cambria Math"/>
                              <a:ea typeface="Cambria Math" panose="02040503050406030204" pitchFamily="18" charset="0"/>
                            </a:rPr>
                            <m:t>′</m:t>
                          </m:r>
                        </m:sup>
                      </m:sSup>
                      <m:r>
                        <a:rPr kumimoji="1" lang="en-US" sz="1400" i="1">
                          <a:solidFill>
                            <a:schemeClr val="bg2"/>
                          </a:solidFill>
                          <a:latin typeface="Cambria Math"/>
                          <a:ea typeface="Cambria Math" panose="02040503050406030204" pitchFamily="18" charset="0"/>
                        </a:rPr>
                        <m:t>=</m:t>
                      </m:r>
                      <m:r>
                        <a:rPr kumimoji="1" lang="en-US" sz="1400" b="0" i="1" smtClean="0">
                          <a:solidFill>
                            <a:schemeClr val="bg2"/>
                          </a:solidFill>
                          <a:latin typeface="Cambria Math"/>
                          <a:ea typeface="Cambria Math" panose="02040503050406030204" pitchFamily="18" charset="0"/>
                        </a:rPr>
                        <m:t>6,847</m:t>
                      </m:r>
                      <m:r>
                        <a:rPr kumimoji="1" lang="en-US" sz="1400" i="1">
                          <a:solidFill>
                            <a:schemeClr val="bg2"/>
                          </a:solidFill>
                          <a:latin typeface="Cambria Math"/>
                          <a:ea typeface="Cambria Math" panose="02040503050406030204" pitchFamily="18" charset="0"/>
                        </a:rPr>
                        <m:t> </m:t>
                      </m:r>
                      <m:r>
                        <a:rPr kumimoji="1" lang="en-US" sz="1400" i="1">
                          <a:solidFill>
                            <a:schemeClr val="bg2"/>
                          </a:solidFill>
                          <a:latin typeface="Cambria Math"/>
                          <a:ea typeface="Cambria Math" panose="02040503050406030204" pitchFamily="18" charset="0"/>
                        </a:rPr>
                        <m:t>𝑠𝑞𝑓𝑡</m:t>
                      </m:r>
                    </m:oMath>
                  </m:oMathPara>
                </a14:m>
                <a:endParaRPr kumimoji="1" lang="en-US" sz="1400" dirty="0">
                  <a:solidFill>
                    <a:schemeClr val="bg2"/>
                  </a:solidFill>
                  <a:latin typeface="Cambria Math" panose="02040503050406030204" pitchFamily="18" charset="0"/>
                  <a:ea typeface="Cambria Math" panose="02040503050406030204" pitchFamily="18" charset="0"/>
                </a:endParaRPr>
              </a:p>
            </p:txBody>
          </p:sp>
        </mc:Choice>
        <mc:Fallback xmlns="">
          <p:sp>
            <p:nvSpPr>
              <p:cNvPr id="40" name="TextBox 39"/>
              <p:cNvSpPr txBox="1">
                <a:spLocks noRot="1" noChangeAspect="1" noMove="1" noResize="1" noEditPoints="1" noAdjustHandles="1" noChangeArrowheads="1" noChangeShapeType="1" noTextEdit="1"/>
              </p:cNvSpPr>
              <p:nvPr/>
            </p:nvSpPr>
            <p:spPr bwMode="auto">
              <a:xfrm>
                <a:off x="405307" y="2490698"/>
                <a:ext cx="3212994" cy="215444"/>
              </a:xfrm>
              <a:prstGeom prst="rect">
                <a:avLst/>
              </a:prstGeom>
              <a:blipFill rotWithShape="0">
                <a:blip r:embed="rId10"/>
                <a:stretch>
                  <a:fillRect b="-34286"/>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6" name="TextBox 45"/>
              <p:cNvSpPr txBox="1"/>
              <p:nvPr/>
            </p:nvSpPr>
            <p:spPr bwMode="auto">
              <a:xfrm>
                <a:off x="1365544" y="5375695"/>
                <a:ext cx="4544001" cy="215444"/>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0" tIns="0" rIns="0" bIns="0" rtlCol="0">
                <a:spAutoFit/>
              </a:bodyPr>
              <a:lstStyle>
                <a:defPPr>
                  <a:defRPr lang="en-US"/>
                </a:defPPr>
                <a:lvl1pPr>
                  <a:defRPr kumimoji="1" sz="1400" b="0" i="1">
                    <a:solidFill>
                      <a:schemeClr val="bg2"/>
                    </a:solidFill>
                    <a:latin typeface="Cambria Math"/>
                    <a:ea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r>
                        <a:rPr lang="en-US" smtClean="0">
                          <a:latin typeface="Cambria Math"/>
                        </a:rPr>
                        <m:t>𝐸𝑛𝑑</m:t>
                      </m:r>
                      <m:r>
                        <a:rPr lang="en-US" smtClean="0">
                          <a:latin typeface="Cambria Math"/>
                        </a:rPr>
                        <m:t> </m:t>
                      </m:r>
                      <m:r>
                        <a:rPr lang="en-US" smtClean="0">
                          <a:latin typeface="Cambria Math"/>
                        </a:rPr>
                        <m:t>𝑊𝑎𝑙𝑙𝑠</m:t>
                      </m:r>
                      <m:r>
                        <a:rPr lang="en-US" smtClean="0">
                          <a:latin typeface="Cambria Math"/>
                        </a:rPr>
                        <m:t>=</m:t>
                      </m:r>
                      <m:d>
                        <m:dPr>
                          <m:ctrlPr>
                            <a:rPr lang="en-US" i="1">
                              <a:latin typeface="Cambria Math" panose="02040503050406030204" pitchFamily="18" charset="0"/>
                            </a:rPr>
                          </m:ctrlPr>
                        </m:dPr>
                        <m:e>
                          <m:r>
                            <a:rPr lang="en-US">
                              <a:latin typeface="Cambria Math"/>
                            </a:rPr>
                            <m:t>12 </m:t>
                          </m:r>
                          <m:r>
                            <a:rPr lang="en-US">
                              <a:latin typeface="Cambria Math"/>
                            </a:rPr>
                            <m:t>𝑝𝑠𝑓</m:t>
                          </m:r>
                        </m:e>
                      </m:d>
                      <m:d>
                        <m:dPr>
                          <m:ctrlPr>
                            <a:rPr lang="en-US" i="1">
                              <a:latin typeface="Cambria Math" panose="02040503050406030204" pitchFamily="18" charset="0"/>
                            </a:rPr>
                          </m:ctrlPr>
                        </m:dPr>
                        <m:e>
                          <m:r>
                            <a:rPr lang="en-US">
                              <a:latin typeface="Cambria Math"/>
                            </a:rPr>
                            <m:t>2 </m:t>
                          </m:r>
                          <m:r>
                            <a:rPr lang="en-US">
                              <a:latin typeface="Cambria Math"/>
                            </a:rPr>
                            <m:t>𝑤𝑎𝑙𝑙𝑠</m:t>
                          </m:r>
                        </m:e>
                      </m:d>
                      <m:d>
                        <m:dPr>
                          <m:ctrlPr>
                            <a:rPr lang="en-US" i="1">
                              <a:latin typeface="Cambria Math" panose="02040503050406030204" pitchFamily="18" charset="0"/>
                            </a:rPr>
                          </m:ctrlPr>
                        </m:dPr>
                        <m:e>
                          <m:sSup>
                            <m:sSupPr>
                              <m:ctrlPr>
                                <a:rPr lang="en-US" i="1">
                                  <a:latin typeface="Cambria Math" panose="02040503050406030204" pitchFamily="18" charset="0"/>
                                </a:rPr>
                              </m:ctrlPr>
                            </m:sSupPr>
                            <m:e>
                              <m:r>
                                <a:rPr lang="en-US">
                                  <a:latin typeface="Cambria Math"/>
                                </a:rPr>
                                <m:t>65</m:t>
                              </m:r>
                            </m:e>
                            <m:sup>
                              <m:r>
                                <a:rPr lang="en-US" i="1">
                                  <a:latin typeface="Cambria Math"/>
                                </a:rPr>
                                <m:t>′</m:t>
                              </m:r>
                            </m:sup>
                          </m:sSup>
                        </m:e>
                      </m:d>
                      <m:d>
                        <m:dPr>
                          <m:ctrlPr>
                            <a:rPr lang="en-US" b="0" i="1" smtClean="0">
                              <a:latin typeface="Cambria Math" panose="02040503050406030204" pitchFamily="18" charset="0"/>
                            </a:rPr>
                          </m:ctrlPr>
                        </m:dPr>
                        <m:e>
                          <m:sSup>
                            <m:sSupPr>
                              <m:ctrlPr>
                                <a:rPr lang="en-US" b="0" i="1" smtClean="0">
                                  <a:latin typeface="Cambria Math" panose="02040503050406030204" pitchFamily="18" charset="0"/>
                                </a:rPr>
                              </m:ctrlPr>
                            </m:sSupPr>
                            <m:e>
                              <m:r>
                                <a:rPr lang="en-US" b="0" i="1" smtClean="0">
                                  <a:latin typeface="Cambria Math"/>
                                </a:rPr>
                                <m:t>9.33</m:t>
                              </m:r>
                            </m:e>
                            <m:sup>
                              <m:r>
                                <a:rPr lang="en-US" b="0" i="1" smtClean="0">
                                  <a:latin typeface="Cambria Math"/>
                                </a:rPr>
                                <m:t>′</m:t>
                              </m:r>
                            </m:sup>
                          </m:sSup>
                        </m:e>
                      </m:d>
                      <m:r>
                        <a:rPr lang="en-US">
                          <a:latin typeface="Cambria Math"/>
                        </a:rPr>
                        <m:t>=</m:t>
                      </m:r>
                      <m:r>
                        <a:rPr lang="en-US" b="1" i="1" smtClean="0">
                          <a:latin typeface="Cambria Math"/>
                        </a:rPr>
                        <m:t>𝟏𝟒</m:t>
                      </m:r>
                      <m:r>
                        <a:rPr lang="en-US" b="1" i="1" smtClean="0">
                          <a:latin typeface="Cambria Math"/>
                        </a:rPr>
                        <m:t>,</m:t>
                      </m:r>
                      <m:r>
                        <a:rPr lang="en-US" b="1" i="1" smtClean="0">
                          <a:latin typeface="Cambria Math"/>
                        </a:rPr>
                        <m:t>𝟓𝟔𝟎</m:t>
                      </m:r>
                      <m:r>
                        <a:rPr lang="en-US" b="1" i="1" smtClean="0">
                          <a:latin typeface="Cambria Math"/>
                        </a:rPr>
                        <m:t> </m:t>
                      </m:r>
                      <m:r>
                        <a:rPr lang="en-US" b="1" i="1">
                          <a:latin typeface="Cambria Math"/>
                        </a:rPr>
                        <m:t>𝒍𝒃𝒔</m:t>
                      </m:r>
                    </m:oMath>
                  </m:oMathPara>
                </a14:m>
                <a:endParaRPr lang="en-US" b="1" dirty="0"/>
              </a:p>
            </p:txBody>
          </p:sp>
        </mc:Choice>
        <mc:Fallback xmlns="">
          <p:sp>
            <p:nvSpPr>
              <p:cNvPr id="46" name="TextBox 45"/>
              <p:cNvSpPr txBox="1">
                <a:spLocks noRot="1" noChangeAspect="1" noMove="1" noResize="1" noEditPoints="1" noAdjustHandles="1" noChangeArrowheads="1" noChangeShapeType="1" noTextEdit="1"/>
              </p:cNvSpPr>
              <p:nvPr/>
            </p:nvSpPr>
            <p:spPr bwMode="auto">
              <a:xfrm>
                <a:off x="1365544" y="5375695"/>
                <a:ext cx="4544001" cy="215444"/>
              </a:xfrm>
              <a:prstGeom prst="rect">
                <a:avLst/>
              </a:prstGeom>
              <a:blipFill rotWithShape="0">
                <a:blip r:embed="rId11"/>
                <a:stretch>
                  <a:fillRect l="-940" r="-1208" b="-34286"/>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9" name="TextBox 48"/>
              <p:cNvSpPr txBox="1"/>
              <p:nvPr/>
            </p:nvSpPr>
            <p:spPr bwMode="auto">
              <a:xfrm>
                <a:off x="3946048" y="5852359"/>
                <a:ext cx="1974130" cy="246221"/>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0" tIns="0" rIns="0" bIns="0" rtlCol="0">
                <a:spAutoFit/>
              </a:bodyPr>
              <a:lstStyle>
                <a:defPPr>
                  <a:defRPr lang="en-US"/>
                </a:defPPr>
                <a:lvl1pPr>
                  <a:defRPr kumimoji="1" sz="1400" b="0" i="1">
                    <a:solidFill>
                      <a:schemeClr val="bg2"/>
                    </a:solidFill>
                    <a:latin typeface="Cambria Math"/>
                    <a:ea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r>
                        <a:rPr lang="en-US" sz="1600" b="0" i="1" smtClean="0">
                          <a:latin typeface="Cambria Math"/>
                        </a:rPr>
                        <m:t>𝑇𝑜𝑡𝑎𝑙</m:t>
                      </m:r>
                      <m:r>
                        <a:rPr lang="en-US" sz="1600" b="0" i="1" smtClean="0">
                          <a:latin typeface="Cambria Math"/>
                        </a:rPr>
                        <m:t>=</m:t>
                      </m:r>
                      <m:r>
                        <a:rPr lang="en-US" sz="1600" b="1" i="1" smtClean="0">
                          <a:latin typeface="Cambria Math"/>
                        </a:rPr>
                        <m:t>𝟐𝟓𝟕</m:t>
                      </m:r>
                      <m:r>
                        <a:rPr lang="en-US" sz="1600" b="1" i="1" smtClean="0">
                          <a:latin typeface="Cambria Math"/>
                        </a:rPr>
                        <m:t>,</m:t>
                      </m:r>
                      <m:r>
                        <a:rPr lang="en-US" sz="1600" b="1" i="1" smtClean="0">
                          <a:latin typeface="Cambria Math"/>
                        </a:rPr>
                        <m:t>𝟐𝟒𝟖</m:t>
                      </m:r>
                      <m:r>
                        <a:rPr lang="en-US" sz="1600" b="1" i="1" smtClean="0">
                          <a:latin typeface="Cambria Math"/>
                        </a:rPr>
                        <m:t> </m:t>
                      </m:r>
                      <m:r>
                        <a:rPr lang="en-US" sz="1600" b="1" i="1">
                          <a:latin typeface="Cambria Math"/>
                        </a:rPr>
                        <m:t>𝒍𝒃𝒔</m:t>
                      </m:r>
                    </m:oMath>
                  </m:oMathPara>
                </a14:m>
                <a:endParaRPr lang="en-US" sz="1600" b="1" dirty="0"/>
              </a:p>
            </p:txBody>
          </p:sp>
        </mc:Choice>
        <mc:Fallback xmlns="">
          <p:sp>
            <p:nvSpPr>
              <p:cNvPr id="49" name="TextBox 48"/>
              <p:cNvSpPr txBox="1">
                <a:spLocks noRot="1" noChangeAspect="1" noMove="1" noResize="1" noEditPoints="1" noAdjustHandles="1" noChangeArrowheads="1" noChangeShapeType="1" noTextEdit="1"/>
              </p:cNvSpPr>
              <p:nvPr/>
            </p:nvSpPr>
            <p:spPr bwMode="auto">
              <a:xfrm>
                <a:off x="3946048" y="5852359"/>
                <a:ext cx="1974130" cy="246221"/>
              </a:xfrm>
              <a:prstGeom prst="rect">
                <a:avLst/>
              </a:prstGeom>
              <a:blipFill rotWithShape="0">
                <a:blip r:embed="rId12"/>
                <a:stretch>
                  <a:fillRect l="-2160" r="-2160" b="-12500"/>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0" name="TextBox 49"/>
              <p:cNvSpPr txBox="1"/>
              <p:nvPr/>
            </p:nvSpPr>
            <p:spPr bwMode="auto">
              <a:xfrm>
                <a:off x="6253057" y="5595658"/>
                <a:ext cx="2433743" cy="553998"/>
              </a:xfrm>
              <a:prstGeom prst="rect">
                <a:avLst/>
              </a:prstGeom>
              <a:gradFill>
                <a:gsLst>
                  <a:gs pos="0">
                    <a:schemeClr val="accent6">
                      <a:alpha val="50000"/>
                    </a:schemeClr>
                  </a:gs>
                  <a:gs pos="50000">
                    <a:schemeClr val="accent6">
                      <a:alpha val="35000"/>
                    </a:schemeClr>
                  </a:gs>
                  <a:gs pos="100000">
                    <a:schemeClr val="accent6">
                      <a:alpha val="15000"/>
                    </a:schemeClr>
                  </a:gs>
                </a:gsLst>
                <a:lin ang="5400000" scaled="0"/>
              </a:gradFill>
              <a:ln>
                <a:solidFill>
                  <a:schemeClr val="accent6"/>
                </a:solidFill>
              </a:ln>
              <a:extLst/>
            </p:spPr>
            <p:txBody>
              <a:bodyPr wrap="none" lIns="91440" tIns="91440" rIns="91440" bIns="91440" rtlCol="0">
                <a:spAutoFit/>
              </a:bodyPr>
              <a:lstStyle/>
              <a:p>
                <a:pPr algn="r"/>
                <a14:m>
                  <m:oMathPara xmlns:m="http://schemas.openxmlformats.org/officeDocument/2006/math">
                    <m:oMathParaPr>
                      <m:jc m:val="left"/>
                    </m:oMathParaPr>
                    <m:oMath xmlns:m="http://schemas.openxmlformats.org/officeDocument/2006/math">
                      <m:sSub>
                        <m:sSubPr>
                          <m:ctrlPr>
                            <a:rPr kumimoji="1" lang="en-US" sz="2400" i="1" smtClean="0">
                              <a:solidFill>
                                <a:srgbClr val="000000"/>
                              </a:solidFill>
                              <a:latin typeface="Cambria Math" panose="02040503050406030204" pitchFamily="18" charset="0"/>
                            </a:rPr>
                          </m:ctrlPr>
                        </m:sSubPr>
                        <m:e>
                          <m:r>
                            <a:rPr kumimoji="1" lang="en-US" sz="2400" b="0" i="1" smtClean="0">
                              <a:solidFill>
                                <a:srgbClr val="000000"/>
                              </a:solidFill>
                              <a:latin typeface="Cambria Math"/>
                            </a:rPr>
                            <m:t>𝑊</m:t>
                          </m:r>
                        </m:e>
                        <m:sub>
                          <m:r>
                            <a:rPr kumimoji="1" lang="en-US" sz="2400" b="0" i="1" smtClean="0">
                              <a:solidFill>
                                <a:srgbClr val="000000"/>
                              </a:solidFill>
                              <a:latin typeface="Cambria Math"/>
                            </a:rPr>
                            <m:t>𝑥</m:t>
                          </m:r>
                        </m:sub>
                      </m:sSub>
                      <m:r>
                        <a:rPr kumimoji="1" lang="en-US" sz="2400" b="0" i="1" smtClean="0">
                          <a:solidFill>
                            <a:srgbClr val="000000"/>
                          </a:solidFill>
                          <a:latin typeface="Cambria Math"/>
                        </a:rPr>
                        <m:t>=257.2 </m:t>
                      </m:r>
                      <m:r>
                        <a:rPr kumimoji="1" lang="en-US" sz="2400" b="0" i="1" smtClean="0">
                          <a:solidFill>
                            <a:srgbClr val="000000"/>
                          </a:solidFill>
                          <a:latin typeface="Cambria Math"/>
                        </a:rPr>
                        <m:t>𝑘𝑖𝑝𝑠</m:t>
                      </m:r>
                    </m:oMath>
                  </m:oMathPara>
                </a14:m>
                <a:endParaRPr kumimoji="1" lang="en-US" sz="2400" dirty="0">
                  <a:solidFill>
                    <a:srgbClr val="000000"/>
                  </a:solidFill>
                  <a:latin typeface="Georgia" panose="02040502050405020303" pitchFamily="18" charset="0"/>
                </a:endParaRPr>
              </a:p>
            </p:txBody>
          </p:sp>
        </mc:Choice>
        <mc:Fallback xmlns="">
          <p:sp>
            <p:nvSpPr>
              <p:cNvPr id="50" name="TextBox 49"/>
              <p:cNvSpPr txBox="1">
                <a:spLocks noRot="1" noChangeAspect="1" noMove="1" noResize="1" noEditPoints="1" noAdjustHandles="1" noChangeArrowheads="1" noChangeShapeType="1" noTextEdit="1"/>
              </p:cNvSpPr>
              <p:nvPr/>
            </p:nvSpPr>
            <p:spPr bwMode="auto">
              <a:xfrm>
                <a:off x="6253057" y="5595658"/>
                <a:ext cx="2433743" cy="553998"/>
              </a:xfrm>
              <a:prstGeom prst="rect">
                <a:avLst/>
              </a:prstGeom>
              <a:blipFill rotWithShape="0">
                <a:blip r:embed="rId13"/>
                <a:stretch>
                  <a:fillRect l="-499" b="-5376"/>
                </a:stretch>
              </a:blipFill>
              <a:ln>
                <a:solidFill>
                  <a:schemeClr val="accent6"/>
                </a:solidFill>
              </a:ln>
              <a:extLst/>
            </p:spPr>
            <p:txBody>
              <a:bodyPr/>
              <a:lstStyle/>
              <a:p>
                <a:r>
                  <a:rPr lang="en-US">
                    <a:noFill/>
                  </a:rPr>
                  <a:t> </a:t>
                </a:r>
              </a:p>
            </p:txBody>
          </p:sp>
        </mc:Fallback>
      </mc:AlternateContent>
    </p:spTree>
    <p:custDataLst>
      <p:tags r:id="rId1"/>
    </p:custDataLst>
    <p:extLst>
      <p:ext uri="{BB962C8B-B14F-4D97-AF65-F5344CB8AC3E}">
        <p14:creationId xmlns:p14="http://schemas.microsoft.com/office/powerpoint/2010/main" val="3758548625"/>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Next Step to Determine Seismic Base Shear</a:t>
            </a:r>
            <a:endParaRPr lang="en-US" dirty="0"/>
          </a:p>
        </p:txBody>
      </p:sp>
      <p:sp>
        <p:nvSpPr>
          <p:cNvPr id="16" name="Rectangle 15"/>
          <p:cNvSpPr/>
          <p:nvPr/>
        </p:nvSpPr>
        <p:spPr>
          <a:xfrm>
            <a:off x="5181600" y="4215304"/>
            <a:ext cx="2984500" cy="596900"/>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5181600" y="3620400"/>
            <a:ext cx="2984500" cy="596900"/>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5181600" y="3023500"/>
            <a:ext cx="2984500" cy="596900"/>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Isosceles Triangle 18"/>
          <p:cNvSpPr/>
          <p:nvPr/>
        </p:nvSpPr>
        <p:spPr>
          <a:xfrm>
            <a:off x="5181600" y="1975750"/>
            <a:ext cx="2984500" cy="1047750"/>
          </a:xfrm>
          <a:prstGeom prst="triangle">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ight Arrow 19"/>
          <p:cNvSpPr/>
          <p:nvPr/>
        </p:nvSpPr>
        <p:spPr>
          <a:xfrm>
            <a:off x="6584950" y="4894475"/>
            <a:ext cx="546100" cy="355600"/>
          </a:xfrm>
          <a:prstGeom prst="rightArrow">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ight Arrow 20"/>
          <p:cNvSpPr/>
          <p:nvPr/>
        </p:nvSpPr>
        <p:spPr>
          <a:xfrm flipH="1">
            <a:off x="6210300" y="4894475"/>
            <a:ext cx="546100" cy="355600"/>
          </a:xfrm>
          <a:prstGeom prst="rightArrow">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22" name="TextBox 21"/>
              <p:cNvSpPr txBox="1"/>
              <p:nvPr/>
            </p:nvSpPr>
            <p:spPr bwMode="auto">
              <a:xfrm>
                <a:off x="6395548" y="5211975"/>
                <a:ext cx="507681" cy="584763"/>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a14:m>
                  <m:oMathPara xmlns:m="http://schemas.openxmlformats.org/officeDocument/2006/math">
                    <m:oMathParaPr>
                      <m:jc m:val="centerGroup"/>
                    </m:oMathParaPr>
                    <m:oMath xmlns:m="http://schemas.openxmlformats.org/officeDocument/2006/math">
                      <m:r>
                        <a:rPr kumimoji="1" lang="en-US" sz="3200" i="1">
                          <a:solidFill>
                            <a:schemeClr val="tx2"/>
                          </a:solidFill>
                          <a:latin typeface="Cambria Math"/>
                        </a:rPr>
                        <m:t>𝑣</m:t>
                      </m:r>
                    </m:oMath>
                  </m:oMathPara>
                </a14:m>
                <a:endParaRPr kumimoji="1" lang="en-US" sz="3200" b="1" dirty="0">
                  <a:solidFill>
                    <a:schemeClr val="tx2"/>
                  </a:solidFill>
                  <a:latin typeface="Cambria Math" panose="02040503050406030204" pitchFamily="18" charset="0"/>
                  <a:ea typeface="Cambria Math" panose="02040503050406030204" pitchFamily="18" charset="0"/>
                </a:endParaRPr>
              </a:p>
            </p:txBody>
          </p:sp>
        </mc:Choice>
        <mc:Fallback xmlns="">
          <p:sp>
            <p:nvSpPr>
              <p:cNvPr id="22" name="TextBox 21"/>
              <p:cNvSpPr txBox="1">
                <a:spLocks noRot="1" noChangeAspect="1" noMove="1" noResize="1" noEditPoints="1" noAdjustHandles="1" noChangeArrowheads="1" noChangeShapeType="1" noTextEdit="1"/>
              </p:cNvSpPr>
              <p:nvPr/>
            </p:nvSpPr>
            <p:spPr bwMode="auto">
              <a:xfrm>
                <a:off x="6395548" y="5211975"/>
                <a:ext cx="507681" cy="584763"/>
              </a:xfrm>
              <a:prstGeom prst="rect">
                <a:avLst/>
              </a:prstGeom>
              <a:blipFill rotWithShape="0">
                <a:blip r:embed="rId4"/>
                <a:stretch>
                  <a:fillRect/>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4" name="TextBox 23"/>
              <p:cNvSpPr txBox="1"/>
              <p:nvPr/>
            </p:nvSpPr>
            <p:spPr bwMode="auto">
              <a:xfrm>
                <a:off x="1497908" y="1661143"/>
                <a:ext cx="1856192" cy="584763"/>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a14:m>
                  <m:oMathPara xmlns:m="http://schemas.openxmlformats.org/officeDocument/2006/math">
                    <m:oMathParaPr>
                      <m:jc m:val="centerGroup"/>
                    </m:oMathParaPr>
                    <m:oMath xmlns:m="http://schemas.openxmlformats.org/officeDocument/2006/math">
                      <m:r>
                        <a:rPr kumimoji="1" lang="en-US" sz="3200" b="0" i="1" smtClean="0">
                          <a:solidFill>
                            <a:schemeClr val="tx2"/>
                          </a:solidFill>
                          <a:latin typeface="Cambria Math"/>
                        </a:rPr>
                        <m:t>𝑣</m:t>
                      </m:r>
                      <m:r>
                        <a:rPr kumimoji="1" lang="en-US" sz="3200" b="0" i="1" smtClean="0">
                          <a:solidFill>
                            <a:schemeClr val="tx2"/>
                          </a:solidFill>
                          <a:latin typeface="Cambria Math"/>
                        </a:rPr>
                        <m:t>=</m:t>
                      </m:r>
                      <m:sSub>
                        <m:sSubPr>
                          <m:ctrlPr>
                            <a:rPr kumimoji="1" lang="en-US" sz="3200" b="0" i="1" smtClean="0">
                              <a:solidFill>
                                <a:schemeClr val="tx2"/>
                              </a:solidFill>
                              <a:latin typeface="Cambria Math" panose="02040503050406030204" pitchFamily="18" charset="0"/>
                            </a:rPr>
                          </m:ctrlPr>
                        </m:sSubPr>
                        <m:e>
                          <m:r>
                            <a:rPr kumimoji="1" lang="en-US" sz="3200" b="0" i="1" smtClean="0">
                              <a:solidFill>
                                <a:schemeClr val="tx2"/>
                              </a:solidFill>
                              <a:latin typeface="Cambria Math"/>
                            </a:rPr>
                            <m:t>𝐶</m:t>
                          </m:r>
                        </m:e>
                        <m:sub>
                          <m:r>
                            <a:rPr kumimoji="1" lang="en-US" sz="3200" b="0" i="1" smtClean="0">
                              <a:solidFill>
                                <a:schemeClr val="tx2"/>
                              </a:solidFill>
                              <a:latin typeface="Cambria Math"/>
                            </a:rPr>
                            <m:t>𝑆</m:t>
                          </m:r>
                        </m:sub>
                      </m:sSub>
                      <m:r>
                        <a:rPr kumimoji="1" lang="en-US" sz="3200" b="0" i="1" smtClean="0">
                          <a:solidFill>
                            <a:schemeClr val="tx2"/>
                          </a:solidFill>
                          <a:latin typeface="Cambria Math"/>
                        </a:rPr>
                        <m:t>𝑊</m:t>
                      </m:r>
                    </m:oMath>
                  </m:oMathPara>
                </a14:m>
                <a:endParaRPr kumimoji="1" lang="en-US" sz="3200" dirty="0">
                  <a:solidFill>
                    <a:schemeClr val="tx2"/>
                  </a:solidFill>
                  <a:latin typeface="Georgia" panose="02040502050405020303" pitchFamily="18" charset="0"/>
                </a:endParaRPr>
              </a:p>
            </p:txBody>
          </p:sp>
        </mc:Choice>
        <mc:Fallback xmlns="">
          <p:sp>
            <p:nvSpPr>
              <p:cNvPr id="24" name="TextBox 23"/>
              <p:cNvSpPr txBox="1">
                <a:spLocks noRot="1" noChangeAspect="1" noMove="1" noResize="1" noEditPoints="1" noAdjustHandles="1" noChangeArrowheads="1" noChangeShapeType="1" noTextEdit="1"/>
              </p:cNvSpPr>
              <p:nvPr/>
            </p:nvSpPr>
            <p:spPr bwMode="auto">
              <a:xfrm>
                <a:off x="1497908" y="1661143"/>
                <a:ext cx="1856192" cy="584763"/>
              </a:xfrm>
              <a:prstGeom prst="rect">
                <a:avLst/>
              </a:prstGeom>
              <a:blipFill rotWithShape="0">
                <a:blip r:embed="rId5"/>
                <a:stretch>
                  <a:fillRect/>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5" name="TextBox 24"/>
              <p:cNvSpPr txBox="1"/>
              <p:nvPr/>
            </p:nvSpPr>
            <p:spPr bwMode="auto">
              <a:xfrm>
                <a:off x="483269" y="3429900"/>
                <a:ext cx="3958626" cy="338542"/>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a14:m>
                  <m:oMathPara xmlns:m="http://schemas.openxmlformats.org/officeDocument/2006/math">
                    <m:oMathParaPr>
                      <m:jc m:val="centerGroup"/>
                    </m:oMathParaPr>
                    <m:oMath xmlns:m="http://schemas.openxmlformats.org/officeDocument/2006/math">
                      <m:r>
                        <a:rPr kumimoji="1" lang="en-US" sz="1600" b="0" i="1" smtClean="0">
                          <a:solidFill>
                            <a:srgbClr val="000000"/>
                          </a:solidFill>
                          <a:latin typeface="Cambria Math"/>
                        </a:rPr>
                        <m:t>𝑊</m:t>
                      </m:r>
                      <m:r>
                        <a:rPr kumimoji="1" lang="en-US" sz="1600" b="0" i="1" smtClean="0">
                          <a:solidFill>
                            <a:srgbClr val="000000"/>
                          </a:solidFill>
                          <a:latin typeface="Cambria Math"/>
                        </a:rPr>
                        <m:t>=193.5+257.2+257.2=</m:t>
                      </m:r>
                      <m:r>
                        <a:rPr kumimoji="1" lang="en-US" sz="1600" b="1" i="1" smtClean="0">
                          <a:solidFill>
                            <a:srgbClr val="000000"/>
                          </a:solidFill>
                          <a:latin typeface="Cambria Math"/>
                        </a:rPr>
                        <m:t>𝟕𝟎𝟕</m:t>
                      </m:r>
                      <m:r>
                        <a:rPr kumimoji="1" lang="en-US" sz="1600" b="1" i="1" smtClean="0">
                          <a:solidFill>
                            <a:srgbClr val="000000"/>
                          </a:solidFill>
                          <a:latin typeface="Cambria Math"/>
                        </a:rPr>
                        <m:t>.</m:t>
                      </m:r>
                      <m:r>
                        <a:rPr kumimoji="1" lang="en-US" sz="1600" b="1" i="1" smtClean="0">
                          <a:solidFill>
                            <a:srgbClr val="000000"/>
                          </a:solidFill>
                          <a:latin typeface="Cambria Math"/>
                        </a:rPr>
                        <m:t>𝟗</m:t>
                      </m:r>
                      <m:r>
                        <a:rPr kumimoji="1" lang="en-US" sz="1600" b="1" i="1" smtClean="0">
                          <a:solidFill>
                            <a:srgbClr val="000000"/>
                          </a:solidFill>
                          <a:latin typeface="Cambria Math"/>
                        </a:rPr>
                        <m:t>𝒌𝒊𝒑𝒔</m:t>
                      </m:r>
                    </m:oMath>
                  </m:oMathPara>
                </a14:m>
                <a:endParaRPr kumimoji="1" lang="en-US" sz="1600" b="1" dirty="0">
                  <a:solidFill>
                    <a:srgbClr val="000000"/>
                  </a:solidFill>
                  <a:latin typeface="Georgia" panose="02040502050405020303" pitchFamily="18" charset="0"/>
                </a:endParaRPr>
              </a:p>
            </p:txBody>
          </p:sp>
        </mc:Choice>
        <mc:Fallback xmlns="">
          <p:sp>
            <p:nvSpPr>
              <p:cNvPr id="25" name="TextBox 24"/>
              <p:cNvSpPr txBox="1">
                <a:spLocks noRot="1" noChangeAspect="1" noMove="1" noResize="1" noEditPoints="1" noAdjustHandles="1" noChangeArrowheads="1" noChangeShapeType="1" noTextEdit="1"/>
              </p:cNvSpPr>
              <p:nvPr/>
            </p:nvSpPr>
            <p:spPr bwMode="auto">
              <a:xfrm>
                <a:off x="483269" y="3429900"/>
                <a:ext cx="3958626" cy="338542"/>
              </a:xfrm>
              <a:prstGeom prst="rect">
                <a:avLst/>
              </a:prstGeom>
              <a:blipFill rotWithShape="0">
                <a:blip r:embed="rId6"/>
                <a:stretch>
                  <a:fillRect b="-12727"/>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6" name="TextBox 25"/>
              <p:cNvSpPr txBox="1"/>
              <p:nvPr/>
            </p:nvSpPr>
            <p:spPr bwMode="auto">
              <a:xfrm>
                <a:off x="1855729" y="4713765"/>
                <a:ext cx="1174466" cy="886064"/>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a14:m>
                  <m:oMathPara xmlns:m="http://schemas.openxmlformats.org/officeDocument/2006/math">
                    <m:oMathParaPr>
                      <m:jc m:val="centerGroup"/>
                    </m:oMathParaPr>
                    <m:oMath xmlns:m="http://schemas.openxmlformats.org/officeDocument/2006/math">
                      <m:sSub>
                        <m:sSubPr>
                          <m:ctrlPr>
                            <a:rPr kumimoji="1" lang="en-US" i="1" smtClean="0">
                              <a:solidFill>
                                <a:schemeClr val="tx2"/>
                              </a:solidFill>
                              <a:latin typeface="Cambria Math" panose="02040503050406030204" pitchFamily="18" charset="0"/>
                            </a:rPr>
                          </m:ctrlPr>
                        </m:sSubPr>
                        <m:e>
                          <m:r>
                            <a:rPr kumimoji="1" lang="en-US" b="0" i="1" smtClean="0">
                              <a:solidFill>
                                <a:schemeClr val="tx2"/>
                              </a:solidFill>
                              <a:latin typeface="Cambria Math"/>
                            </a:rPr>
                            <m:t>𝐶</m:t>
                          </m:r>
                        </m:e>
                        <m:sub>
                          <m:r>
                            <a:rPr kumimoji="1" lang="en-US" b="0" i="1" smtClean="0">
                              <a:solidFill>
                                <a:schemeClr val="tx2"/>
                              </a:solidFill>
                              <a:latin typeface="Cambria Math"/>
                            </a:rPr>
                            <m:t>𝑆</m:t>
                          </m:r>
                        </m:sub>
                      </m:sSub>
                      <m:r>
                        <a:rPr kumimoji="1" lang="en-US" b="0" i="1" smtClean="0">
                          <a:solidFill>
                            <a:schemeClr val="tx2"/>
                          </a:solidFill>
                          <a:latin typeface="Cambria Math"/>
                        </a:rPr>
                        <m:t>=</m:t>
                      </m:r>
                      <m:f>
                        <m:fPr>
                          <m:ctrlPr>
                            <a:rPr kumimoji="1" lang="en-US" b="0" i="1" smtClean="0">
                              <a:solidFill>
                                <a:schemeClr val="tx2"/>
                              </a:solidFill>
                              <a:latin typeface="Cambria Math" panose="02040503050406030204" pitchFamily="18" charset="0"/>
                            </a:rPr>
                          </m:ctrlPr>
                        </m:fPr>
                        <m:num>
                          <m:sSub>
                            <m:sSubPr>
                              <m:ctrlPr>
                                <a:rPr kumimoji="1" lang="en-US" b="0" i="1" smtClean="0">
                                  <a:solidFill>
                                    <a:schemeClr val="tx2"/>
                                  </a:solidFill>
                                  <a:latin typeface="Cambria Math" panose="02040503050406030204" pitchFamily="18" charset="0"/>
                                </a:rPr>
                              </m:ctrlPr>
                            </m:sSubPr>
                            <m:e>
                              <m:r>
                                <a:rPr kumimoji="1" lang="en-US" b="0" i="1" smtClean="0">
                                  <a:solidFill>
                                    <a:schemeClr val="tx2"/>
                                  </a:solidFill>
                                  <a:latin typeface="Cambria Math"/>
                                </a:rPr>
                                <m:t>𝑆</m:t>
                              </m:r>
                            </m:e>
                            <m:sub>
                              <m:r>
                                <a:rPr kumimoji="1" lang="en-US" b="0" i="1" smtClean="0">
                                  <a:solidFill>
                                    <a:schemeClr val="tx2"/>
                                  </a:solidFill>
                                  <a:latin typeface="Cambria Math"/>
                                </a:rPr>
                                <m:t>𝐷𝑆</m:t>
                              </m:r>
                            </m:sub>
                          </m:sSub>
                        </m:num>
                        <m:den>
                          <m:d>
                            <m:dPr>
                              <m:ctrlPr>
                                <a:rPr kumimoji="1" lang="en-US" b="0" i="1" smtClean="0">
                                  <a:solidFill>
                                    <a:schemeClr val="tx2"/>
                                  </a:solidFill>
                                  <a:latin typeface="Cambria Math" panose="02040503050406030204" pitchFamily="18" charset="0"/>
                                </a:rPr>
                              </m:ctrlPr>
                            </m:dPr>
                            <m:e>
                              <m:f>
                                <m:fPr>
                                  <m:ctrlPr>
                                    <a:rPr kumimoji="1" lang="en-US" b="0" i="1" smtClean="0">
                                      <a:solidFill>
                                        <a:schemeClr val="tx2"/>
                                      </a:solidFill>
                                      <a:latin typeface="Cambria Math" panose="02040503050406030204" pitchFamily="18" charset="0"/>
                                    </a:rPr>
                                  </m:ctrlPr>
                                </m:fPr>
                                <m:num>
                                  <m:r>
                                    <a:rPr kumimoji="1" lang="en-US" b="0" i="1" smtClean="0">
                                      <a:solidFill>
                                        <a:schemeClr val="tx2"/>
                                      </a:solidFill>
                                      <a:latin typeface="Cambria Math"/>
                                    </a:rPr>
                                    <m:t>𝑅</m:t>
                                  </m:r>
                                </m:num>
                                <m:den>
                                  <m:sSub>
                                    <m:sSubPr>
                                      <m:ctrlPr>
                                        <a:rPr kumimoji="1" lang="en-US" b="0" i="1" smtClean="0">
                                          <a:solidFill>
                                            <a:schemeClr val="tx2"/>
                                          </a:solidFill>
                                          <a:latin typeface="Cambria Math" panose="02040503050406030204" pitchFamily="18" charset="0"/>
                                        </a:rPr>
                                      </m:ctrlPr>
                                    </m:sSubPr>
                                    <m:e>
                                      <m:r>
                                        <a:rPr kumimoji="1" lang="en-US" b="0" i="1" smtClean="0">
                                          <a:solidFill>
                                            <a:schemeClr val="tx2"/>
                                          </a:solidFill>
                                          <a:latin typeface="Cambria Math"/>
                                        </a:rPr>
                                        <m:t>𝐼</m:t>
                                      </m:r>
                                    </m:e>
                                    <m:sub>
                                      <m:r>
                                        <a:rPr kumimoji="1" lang="en-US" b="0" i="1" smtClean="0">
                                          <a:solidFill>
                                            <a:schemeClr val="tx2"/>
                                          </a:solidFill>
                                          <a:latin typeface="Cambria Math"/>
                                        </a:rPr>
                                        <m:t>𝑒</m:t>
                                      </m:r>
                                    </m:sub>
                                  </m:sSub>
                                </m:den>
                              </m:f>
                            </m:e>
                          </m:d>
                        </m:den>
                      </m:f>
                    </m:oMath>
                  </m:oMathPara>
                </a14:m>
                <a:endParaRPr kumimoji="1" lang="en-US" dirty="0">
                  <a:solidFill>
                    <a:schemeClr val="tx2"/>
                  </a:solidFill>
                  <a:latin typeface="Georgia" panose="02040502050405020303" pitchFamily="18" charset="0"/>
                </a:endParaRPr>
              </a:p>
            </p:txBody>
          </p:sp>
        </mc:Choice>
        <mc:Fallback xmlns="">
          <p:sp>
            <p:nvSpPr>
              <p:cNvPr id="26" name="TextBox 25"/>
              <p:cNvSpPr txBox="1">
                <a:spLocks noRot="1" noChangeAspect="1" noMove="1" noResize="1" noEditPoints="1" noAdjustHandles="1" noChangeArrowheads="1" noChangeShapeType="1" noTextEdit="1"/>
              </p:cNvSpPr>
              <p:nvPr/>
            </p:nvSpPr>
            <p:spPr bwMode="auto">
              <a:xfrm>
                <a:off x="1855729" y="4713765"/>
                <a:ext cx="1174466" cy="886064"/>
              </a:xfrm>
              <a:prstGeom prst="rect">
                <a:avLst/>
              </a:prstGeom>
              <a:blipFill rotWithShape="0">
                <a:blip r:embed="rId7"/>
                <a:stretch>
                  <a:fillRect/>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p:sp>
        <p:nvSpPr>
          <p:cNvPr id="27" name="Rectangle 26"/>
          <p:cNvSpPr/>
          <p:nvPr/>
        </p:nvSpPr>
        <p:spPr>
          <a:xfrm>
            <a:off x="2161169" y="2928250"/>
            <a:ext cx="461986" cy="369332"/>
          </a:xfrm>
          <a:prstGeom prst="rect">
            <a:avLst/>
          </a:prstGeom>
        </p:spPr>
        <p:txBody>
          <a:bodyPr wrap="none">
            <a:spAutoFit/>
          </a:bodyPr>
          <a:lstStyle/>
          <a:p>
            <a:r>
              <a:rPr lang="en-US" dirty="0">
                <a:solidFill>
                  <a:srgbClr val="2B5781"/>
                </a:solidFill>
              </a:rPr>
              <a:t>❶</a:t>
            </a:r>
          </a:p>
        </p:txBody>
      </p:sp>
      <p:sp>
        <p:nvSpPr>
          <p:cNvPr id="28" name="Rectangle 27"/>
          <p:cNvSpPr/>
          <p:nvPr/>
        </p:nvSpPr>
        <p:spPr>
          <a:xfrm>
            <a:off x="2161169" y="4196480"/>
            <a:ext cx="461986" cy="369332"/>
          </a:xfrm>
          <a:prstGeom prst="rect">
            <a:avLst/>
          </a:prstGeom>
        </p:spPr>
        <p:txBody>
          <a:bodyPr wrap="none">
            <a:spAutoFit/>
          </a:bodyPr>
          <a:lstStyle/>
          <a:p>
            <a:r>
              <a:rPr lang="en-US" dirty="0">
                <a:solidFill>
                  <a:srgbClr val="2B5781"/>
                </a:solidFill>
              </a:rPr>
              <a:t>❷</a:t>
            </a:r>
          </a:p>
        </p:txBody>
      </p:sp>
      <p:sp>
        <p:nvSpPr>
          <p:cNvPr id="29" name="TextBox 28"/>
          <p:cNvSpPr txBox="1"/>
          <p:nvPr/>
        </p:nvSpPr>
        <p:spPr bwMode="auto">
          <a:xfrm>
            <a:off x="4298315" y="3314849"/>
            <a:ext cx="52418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lgn="r"/>
            <a:r>
              <a:rPr kumimoji="1" lang="en-US" sz="3200" dirty="0">
                <a:solidFill>
                  <a:srgbClr val="00B050"/>
                </a:solidFill>
                <a:latin typeface="Arial"/>
                <a:cs typeface="Arial"/>
              </a:rPr>
              <a:t> ✓</a:t>
            </a:r>
            <a:endParaRPr kumimoji="1" lang="en-US" sz="3200" dirty="0">
              <a:solidFill>
                <a:srgbClr val="00B050"/>
              </a:solidFill>
              <a:latin typeface="Georgia" panose="02040502050405020303" pitchFamily="18" charset="0"/>
            </a:endParaRPr>
          </a:p>
        </p:txBody>
      </p:sp>
      <p:sp>
        <p:nvSpPr>
          <p:cNvPr id="30" name="TextBox 29"/>
          <p:cNvSpPr txBox="1"/>
          <p:nvPr/>
        </p:nvSpPr>
        <p:spPr bwMode="auto">
          <a:xfrm>
            <a:off x="6827441" y="6400800"/>
            <a:ext cx="184665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91440" rIns="0" bIns="0" rtlCol="0">
            <a:spAutoFit/>
          </a:bodyPr>
          <a:lstStyle/>
          <a:p>
            <a:pPr algn="r"/>
            <a:r>
              <a:rPr kumimoji="1" lang="en-US" sz="1200" dirty="0" smtClean="0">
                <a:solidFill>
                  <a:schemeClr val="accent5"/>
                </a:solidFill>
                <a:latin typeface="Arial" panose="020B0604020202020204" pitchFamily="34" charset="0"/>
                <a:cs typeface="Arial" panose="020B0604020202020204" pitchFamily="34" charset="0"/>
              </a:rPr>
              <a:t>DESIGN EXAMPLE SLIDE</a:t>
            </a:r>
            <a:endParaRPr kumimoji="1" lang="en-US" sz="1200" dirty="0">
              <a:solidFill>
                <a:schemeClr val="accent5"/>
              </a:solidFill>
              <a:latin typeface="Arial" panose="020B0604020202020204" pitchFamily="34" charset="0"/>
              <a:cs typeface="Arial" panose="020B0604020202020204" pitchFamily="34" charset="0"/>
            </a:endParaRPr>
          </a:p>
        </p:txBody>
      </p:sp>
      <p:sp>
        <p:nvSpPr>
          <p:cNvPr id="31" name="TextBox 30"/>
          <p:cNvSpPr txBox="1"/>
          <p:nvPr/>
        </p:nvSpPr>
        <p:spPr bwMode="auto">
          <a:xfrm>
            <a:off x="2537403" y="2882089"/>
            <a:ext cx="530892" cy="461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2400" b="1" i="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Georgia" panose="02040502050405020303" pitchFamily="18" charset="0"/>
              </a:rPr>
              <a:t>W</a:t>
            </a:r>
            <a:endParaRPr kumimoji="1" lang="en-US" sz="2400" b="1" i="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Georgia" panose="02040502050405020303" pitchFamily="18" charset="0"/>
            </a:endParaRPr>
          </a:p>
        </p:txBody>
      </p:sp>
      <p:sp>
        <p:nvSpPr>
          <p:cNvPr id="32" name="TextBox 31"/>
          <p:cNvSpPr txBox="1"/>
          <p:nvPr/>
        </p:nvSpPr>
        <p:spPr bwMode="auto">
          <a:xfrm>
            <a:off x="2537403" y="4150319"/>
            <a:ext cx="538908" cy="461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2400" b="1" i="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Georgia" panose="02040502050405020303" pitchFamily="18" charset="0"/>
              </a:rPr>
              <a:t>C</a:t>
            </a:r>
            <a:r>
              <a:rPr kumimoji="1" lang="en-US" sz="2400" b="1" i="1" baseline="-2500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Georgia" panose="02040502050405020303" pitchFamily="18" charset="0"/>
              </a:rPr>
              <a:t>S</a:t>
            </a:r>
            <a:endParaRPr kumimoji="1" lang="en-US" sz="2400" b="1" i="1" baseline="-2500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Georgia" panose="02040502050405020303" pitchFamily="18" charset="0"/>
            </a:endParaRPr>
          </a:p>
        </p:txBody>
      </p:sp>
    </p:spTree>
    <p:custDataLst>
      <p:tags r:id="rId1"/>
    </p:custDataLst>
    <p:extLst>
      <p:ext uri="{BB962C8B-B14F-4D97-AF65-F5344CB8AC3E}">
        <p14:creationId xmlns:p14="http://schemas.microsoft.com/office/powerpoint/2010/main" val="3414847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750"/>
                                  </p:stCondLst>
                                  <p:childTnLst>
                                    <p:set>
                                      <p:cBhvr>
                                        <p:cTn id="6" dur="1" fill="hold">
                                          <p:stCondLst>
                                            <p:cond delay="0"/>
                                          </p:stCondLst>
                                        </p:cTn>
                                        <p:tgtEl>
                                          <p:spTgt spid="29"/>
                                        </p:tgtEl>
                                        <p:attrNameLst>
                                          <p:attrName>style.visibility</p:attrName>
                                        </p:attrNameLst>
                                      </p:cBhvr>
                                      <p:to>
                                        <p:strVal val="visible"/>
                                      </p:to>
                                    </p:set>
                                    <p:animEffect transition="in" filter="wipe(down)">
                                      <p:cBhvr>
                                        <p:cTn id="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Seismic Response Coefficient Overview</a:t>
            </a:r>
            <a:endParaRPr lang="en-US" dirty="0"/>
          </a:p>
        </p:txBody>
      </p:sp>
      <mc:AlternateContent xmlns:mc="http://schemas.openxmlformats.org/markup-compatibility/2006" xmlns:a14="http://schemas.microsoft.com/office/drawing/2010/main">
        <mc:Choice Requires="a14">
          <p:graphicFrame>
            <p:nvGraphicFramePr>
              <p:cNvPr id="4" name="Content Placeholder 3"/>
              <p:cNvGraphicFramePr>
                <a:graphicFrameLocks noGrp="1"/>
              </p:cNvGraphicFramePr>
              <p:nvPr>
                <p:ph idx="1"/>
                <p:extLst>
                  <p:ext uri="{D42A27DB-BD31-4B8C-83A1-F6EECF244321}">
                    <p14:modId xmlns:p14="http://schemas.microsoft.com/office/powerpoint/2010/main" val="1302316566"/>
                  </p:ext>
                </p:extLst>
              </p:nvPr>
            </p:nvGraphicFramePr>
            <p:xfrm>
              <a:off x="458788" y="1327151"/>
              <a:ext cx="6526212" cy="338553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mc:Choice>
        <mc:Fallback xmlns="">
          <p:graphicFrame>
            <p:nvGraphicFramePr>
              <p:cNvPr id="4" name="Content Placeholder 3"/>
              <p:cNvGraphicFramePr>
                <a:graphicFrameLocks noGrp="1"/>
              </p:cNvGraphicFramePr>
              <p:nvPr>
                <p:ph idx="1"/>
                <p:extLst>
                  <p:ext uri="{D42A27DB-BD31-4B8C-83A1-F6EECF244321}">
                    <p14:modId xmlns:p14="http://schemas.microsoft.com/office/powerpoint/2010/main" val="1302316566"/>
                  </p:ext>
                </p:extLst>
              </p:nvPr>
            </p:nvGraphicFramePr>
            <p:xfrm>
              <a:off x="458788" y="1327151"/>
              <a:ext cx="6526212" cy="3385538"/>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mc:Fallback>
      </mc:AlternateContent>
      <mc:AlternateContent xmlns:mc="http://schemas.openxmlformats.org/markup-compatibility/2006" xmlns:a14="http://schemas.microsoft.com/office/drawing/2010/main">
        <mc:Choice Requires="a14">
          <p:sp>
            <p:nvSpPr>
              <p:cNvPr id="3" name="Rounded Rectangle 2"/>
              <p:cNvSpPr/>
              <p:nvPr/>
            </p:nvSpPr>
            <p:spPr>
              <a:xfrm>
                <a:off x="458788" y="4851042"/>
                <a:ext cx="1878012" cy="1319571"/>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1400" dirty="0" smtClean="0">
                    <a:solidFill>
                      <a:schemeClr val="tx2">
                        <a:lumMod val="90000"/>
                        <a:lumOff val="10000"/>
                      </a:schemeClr>
                    </a:solidFill>
                    <a:latin typeface="Georgia" panose="02040502050405020303" pitchFamily="18" charset="0"/>
                    <a:cs typeface="Arial" panose="020B0604020202020204" pitchFamily="34" charset="0"/>
                  </a:rPr>
                  <a:t>For T ≤ T</a:t>
                </a:r>
                <a:r>
                  <a:rPr lang="en-US" sz="1400" baseline="-25000" dirty="0" smtClean="0">
                    <a:solidFill>
                      <a:schemeClr val="tx2">
                        <a:lumMod val="90000"/>
                        <a:lumOff val="10000"/>
                      </a:schemeClr>
                    </a:solidFill>
                    <a:latin typeface="Georgia" panose="02040502050405020303" pitchFamily="18" charset="0"/>
                    <a:cs typeface="Arial" panose="020B0604020202020204" pitchFamily="34" charset="0"/>
                  </a:rPr>
                  <a:t>L</a:t>
                </a:r>
              </a:p>
              <a:p>
                <a:pPr algn="ctr"/>
                <a:endParaRPr lang="en-US" sz="1400" baseline="-25000" dirty="0" smtClean="0">
                  <a:solidFill>
                    <a:schemeClr val="tx2">
                      <a:lumMod val="90000"/>
                      <a:lumOff val="10000"/>
                    </a:schemeClr>
                  </a:solidFill>
                  <a:latin typeface="Arial" panose="020B0604020202020204" pitchFamily="34" charset="0"/>
                  <a:cs typeface="Arial" panose="020B0604020202020204" pitchFamily="34" charset="0"/>
                </a:endParaRPr>
              </a:p>
              <a:p>
                <a:pPr algn="ctr"/>
                <a14:m>
                  <m:oMathPara xmlns:m="http://schemas.openxmlformats.org/officeDocument/2006/math">
                    <m:oMathParaPr>
                      <m:jc m:val="centerGroup"/>
                    </m:oMathParaPr>
                    <m:oMath xmlns:m="http://schemas.openxmlformats.org/officeDocument/2006/math">
                      <m:sSub>
                        <m:sSubPr>
                          <m:ctrlPr>
                            <a:rPr lang="en-US" b="1" i="1" smtClean="0">
                              <a:solidFill>
                                <a:schemeClr val="tx2">
                                  <a:lumMod val="90000"/>
                                  <a:lumOff val="10000"/>
                                </a:schemeClr>
                              </a:solidFill>
                              <a:latin typeface="Cambria Math" panose="02040503050406030204" pitchFamily="18" charset="0"/>
                            </a:rPr>
                          </m:ctrlPr>
                        </m:sSubPr>
                        <m:e>
                          <m:r>
                            <a:rPr lang="en-US" b="1" i="1" smtClean="0">
                              <a:solidFill>
                                <a:schemeClr val="tx2">
                                  <a:lumMod val="90000"/>
                                  <a:lumOff val="10000"/>
                                </a:schemeClr>
                              </a:solidFill>
                              <a:latin typeface="Cambria Math"/>
                            </a:rPr>
                            <m:t>𝑪</m:t>
                          </m:r>
                        </m:e>
                        <m:sub>
                          <m:r>
                            <a:rPr lang="en-US" b="1" i="1" smtClean="0">
                              <a:solidFill>
                                <a:schemeClr val="tx2">
                                  <a:lumMod val="90000"/>
                                  <a:lumOff val="10000"/>
                                </a:schemeClr>
                              </a:solidFill>
                              <a:latin typeface="Cambria Math"/>
                            </a:rPr>
                            <m:t>𝑺</m:t>
                          </m:r>
                        </m:sub>
                      </m:sSub>
                      <m:r>
                        <a:rPr lang="en-US" b="1" i="1" smtClean="0">
                          <a:solidFill>
                            <a:schemeClr val="tx2">
                              <a:lumMod val="90000"/>
                              <a:lumOff val="10000"/>
                            </a:schemeClr>
                          </a:solidFill>
                          <a:latin typeface="Cambria Math"/>
                        </a:rPr>
                        <m:t>=</m:t>
                      </m:r>
                      <m:f>
                        <m:fPr>
                          <m:ctrlPr>
                            <a:rPr lang="en-US" b="1" i="1" smtClean="0">
                              <a:solidFill>
                                <a:schemeClr val="tx2">
                                  <a:lumMod val="90000"/>
                                  <a:lumOff val="10000"/>
                                </a:schemeClr>
                              </a:solidFill>
                              <a:latin typeface="Cambria Math" panose="02040503050406030204" pitchFamily="18" charset="0"/>
                            </a:rPr>
                          </m:ctrlPr>
                        </m:fPr>
                        <m:num>
                          <m:sSub>
                            <m:sSubPr>
                              <m:ctrlPr>
                                <a:rPr lang="en-US" b="1" i="1" smtClean="0">
                                  <a:solidFill>
                                    <a:schemeClr val="tx2">
                                      <a:lumMod val="90000"/>
                                      <a:lumOff val="10000"/>
                                    </a:schemeClr>
                                  </a:solidFill>
                                  <a:latin typeface="Cambria Math" panose="02040503050406030204" pitchFamily="18" charset="0"/>
                                </a:rPr>
                              </m:ctrlPr>
                            </m:sSubPr>
                            <m:e>
                              <m:r>
                                <a:rPr lang="en-US" b="1" i="1" smtClean="0">
                                  <a:solidFill>
                                    <a:schemeClr val="tx2">
                                      <a:lumMod val="90000"/>
                                      <a:lumOff val="10000"/>
                                    </a:schemeClr>
                                  </a:solidFill>
                                  <a:latin typeface="Cambria Math"/>
                                </a:rPr>
                                <m:t>𝑺</m:t>
                              </m:r>
                            </m:e>
                            <m:sub>
                              <m:r>
                                <a:rPr lang="en-US" b="1" i="1" smtClean="0">
                                  <a:solidFill>
                                    <a:schemeClr val="tx2">
                                      <a:lumMod val="90000"/>
                                      <a:lumOff val="10000"/>
                                    </a:schemeClr>
                                  </a:solidFill>
                                  <a:latin typeface="Cambria Math"/>
                                </a:rPr>
                                <m:t>𝑫</m:t>
                              </m:r>
                              <m:r>
                                <a:rPr lang="en-US" b="1" i="1" smtClean="0">
                                  <a:solidFill>
                                    <a:schemeClr val="tx2">
                                      <a:lumMod val="90000"/>
                                      <a:lumOff val="10000"/>
                                    </a:schemeClr>
                                  </a:solidFill>
                                  <a:latin typeface="Cambria Math"/>
                                </a:rPr>
                                <m:t>𝟏</m:t>
                              </m:r>
                            </m:sub>
                          </m:sSub>
                        </m:num>
                        <m:den>
                          <m:r>
                            <a:rPr lang="en-US" b="1" i="1" smtClean="0">
                              <a:solidFill>
                                <a:schemeClr val="tx2">
                                  <a:lumMod val="90000"/>
                                  <a:lumOff val="10000"/>
                                </a:schemeClr>
                              </a:solidFill>
                              <a:latin typeface="Cambria Math"/>
                            </a:rPr>
                            <m:t>𝑻</m:t>
                          </m:r>
                          <m:d>
                            <m:dPr>
                              <m:ctrlPr>
                                <a:rPr lang="en-US" b="1" i="1" smtClean="0">
                                  <a:solidFill>
                                    <a:schemeClr val="tx2">
                                      <a:lumMod val="90000"/>
                                      <a:lumOff val="10000"/>
                                    </a:schemeClr>
                                  </a:solidFill>
                                  <a:latin typeface="Cambria Math" panose="02040503050406030204" pitchFamily="18" charset="0"/>
                                </a:rPr>
                              </m:ctrlPr>
                            </m:dPr>
                            <m:e>
                              <m:f>
                                <m:fPr>
                                  <m:type m:val="skw"/>
                                  <m:ctrlPr>
                                    <a:rPr lang="en-US" b="1" i="1" smtClean="0">
                                      <a:solidFill>
                                        <a:schemeClr val="tx2">
                                          <a:lumMod val="90000"/>
                                          <a:lumOff val="10000"/>
                                        </a:schemeClr>
                                      </a:solidFill>
                                      <a:latin typeface="Cambria Math" panose="02040503050406030204" pitchFamily="18" charset="0"/>
                                    </a:rPr>
                                  </m:ctrlPr>
                                </m:fPr>
                                <m:num>
                                  <m:r>
                                    <a:rPr lang="en-US" b="1" i="1" smtClean="0">
                                      <a:solidFill>
                                        <a:schemeClr val="tx2">
                                          <a:lumMod val="90000"/>
                                          <a:lumOff val="10000"/>
                                        </a:schemeClr>
                                      </a:solidFill>
                                      <a:latin typeface="Cambria Math"/>
                                    </a:rPr>
                                    <m:t>𝑹</m:t>
                                  </m:r>
                                </m:num>
                                <m:den>
                                  <m:sSub>
                                    <m:sSubPr>
                                      <m:ctrlPr>
                                        <a:rPr lang="en-US" b="1" i="1" smtClean="0">
                                          <a:solidFill>
                                            <a:schemeClr val="tx2">
                                              <a:lumMod val="90000"/>
                                              <a:lumOff val="10000"/>
                                            </a:schemeClr>
                                          </a:solidFill>
                                          <a:latin typeface="Cambria Math" panose="02040503050406030204" pitchFamily="18" charset="0"/>
                                        </a:rPr>
                                      </m:ctrlPr>
                                    </m:sSubPr>
                                    <m:e>
                                      <m:r>
                                        <a:rPr lang="en-US" b="1" i="1" smtClean="0">
                                          <a:solidFill>
                                            <a:schemeClr val="tx2">
                                              <a:lumMod val="90000"/>
                                              <a:lumOff val="10000"/>
                                            </a:schemeClr>
                                          </a:solidFill>
                                          <a:latin typeface="Cambria Math"/>
                                        </a:rPr>
                                        <m:t>𝑰</m:t>
                                      </m:r>
                                    </m:e>
                                    <m:sub>
                                      <m:r>
                                        <a:rPr lang="en-US" b="1" i="1" smtClean="0">
                                          <a:solidFill>
                                            <a:schemeClr val="tx2">
                                              <a:lumMod val="90000"/>
                                              <a:lumOff val="10000"/>
                                            </a:schemeClr>
                                          </a:solidFill>
                                          <a:latin typeface="Cambria Math"/>
                                        </a:rPr>
                                        <m:t>𝒆</m:t>
                                      </m:r>
                                    </m:sub>
                                  </m:sSub>
                                </m:den>
                              </m:f>
                            </m:e>
                          </m:d>
                        </m:den>
                      </m:f>
                    </m:oMath>
                  </m:oMathPara>
                </a14:m>
                <a:endParaRPr lang="en-US" b="1" dirty="0">
                  <a:solidFill>
                    <a:schemeClr val="tx2">
                      <a:lumMod val="90000"/>
                      <a:lumOff val="10000"/>
                    </a:schemeClr>
                  </a:solidFill>
                </a:endParaRPr>
              </a:p>
            </p:txBody>
          </p:sp>
        </mc:Choice>
        <mc:Fallback xmlns="">
          <p:sp>
            <p:nvSpPr>
              <p:cNvPr id="3" name="Rounded Rectangle 2"/>
              <p:cNvSpPr>
                <a:spLocks noRot="1" noChangeAspect="1" noMove="1" noResize="1" noEditPoints="1" noAdjustHandles="1" noChangeArrowheads="1" noChangeShapeType="1" noTextEdit="1"/>
              </p:cNvSpPr>
              <p:nvPr/>
            </p:nvSpPr>
            <p:spPr>
              <a:xfrm>
                <a:off x="458788" y="4851042"/>
                <a:ext cx="1878012" cy="1319571"/>
              </a:xfrm>
              <a:prstGeom prst="roundRect">
                <a:avLst/>
              </a:prstGeom>
              <a:blipFill rotWithShape="0">
                <a:blip r:embed="rId1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1" name="Rounded Rectangle 10"/>
              <p:cNvSpPr/>
              <p:nvPr/>
            </p:nvSpPr>
            <p:spPr>
              <a:xfrm>
                <a:off x="2557463" y="4851041"/>
                <a:ext cx="1878012" cy="1319571"/>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1400" dirty="0" smtClean="0">
                    <a:solidFill>
                      <a:schemeClr val="tx2">
                        <a:lumMod val="90000"/>
                        <a:lumOff val="10000"/>
                      </a:schemeClr>
                    </a:solidFill>
                    <a:latin typeface="Georgia" panose="02040502050405020303" pitchFamily="18" charset="0"/>
                    <a:cs typeface="Arial" panose="020B0604020202020204" pitchFamily="34" charset="0"/>
                  </a:rPr>
                  <a:t>For T &gt; </a:t>
                </a:r>
                <a:r>
                  <a:rPr lang="en-US" sz="1400" dirty="0">
                    <a:solidFill>
                      <a:schemeClr val="tx2">
                        <a:lumMod val="90000"/>
                        <a:lumOff val="10000"/>
                      </a:schemeClr>
                    </a:solidFill>
                    <a:latin typeface="Georgia" panose="02040502050405020303" pitchFamily="18" charset="0"/>
                    <a:cs typeface="Arial" panose="020B0604020202020204" pitchFamily="34" charset="0"/>
                  </a:rPr>
                  <a:t>T</a:t>
                </a:r>
                <a:r>
                  <a:rPr lang="en-US" sz="1400" baseline="-25000" dirty="0">
                    <a:solidFill>
                      <a:schemeClr val="tx2">
                        <a:lumMod val="90000"/>
                        <a:lumOff val="10000"/>
                      </a:schemeClr>
                    </a:solidFill>
                    <a:latin typeface="Georgia" panose="02040502050405020303" pitchFamily="18" charset="0"/>
                    <a:cs typeface="Arial" panose="020B0604020202020204" pitchFamily="34" charset="0"/>
                  </a:rPr>
                  <a:t>L</a:t>
                </a:r>
              </a:p>
              <a:p>
                <a:pPr algn="ctr"/>
                <a:endParaRPr lang="en-US" sz="1400" baseline="-25000" dirty="0">
                  <a:solidFill>
                    <a:schemeClr val="tx2">
                      <a:lumMod val="90000"/>
                      <a:lumOff val="10000"/>
                    </a:schemeClr>
                  </a:solidFill>
                  <a:latin typeface="Arial" panose="020B0604020202020204" pitchFamily="34" charset="0"/>
                  <a:cs typeface="Arial" panose="020B0604020202020204" pitchFamily="34" charset="0"/>
                </a:endParaRPr>
              </a:p>
              <a:p>
                <a:pPr algn="ctr"/>
                <a14:m>
                  <m:oMathPara xmlns:m="http://schemas.openxmlformats.org/officeDocument/2006/math">
                    <m:oMathParaPr>
                      <m:jc m:val="centerGroup"/>
                    </m:oMathParaPr>
                    <m:oMath xmlns:m="http://schemas.openxmlformats.org/officeDocument/2006/math">
                      <m:sSub>
                        <m:sSubPr>
                          <m:ctrlPr>
                            <a:rPr lang="en-US" b="1" i="1">
                              <a:solidFill>
                                <a:schemeClr val="tx2">
                                  <a:lumMod val="90000"/>
                                  <a:lumOff val="10000"/>
                                </a:schemeClr>
                              </a:solidFill>
                              <a:latin typeface="Cambria Math" panose="02040503050406030204" pitchFamily="18" charset="0"/>
                            </a:rPr>
                          </m:ctrlPr>
                        </m:sSubPr>
                        <m:e>
                          <m:r>
                            <a:rPr lang="en-US" b="1" i="1">
                              <a:solidFill>
                                <a:schemeClr val="tx2">
                                  <a:lumMod val="90000"/>
                                  <a:lumOff val="10000"/>
                                </a:schemeClr>
                              </a:solidFill>
                              <a:latin typeface="Cambria Math"/>
                            </a:rPr>
                            <m:t>𝑪</m:t>
                          </m:r>
                        </m:e>
                        <m:sub>
                          <m:r>
                            <a:rPr lang="en-US" b="1" i="1">
                              <a:solidFill>
                                <a:schemeClr val="tx2">
                                  <a:lumMod val="90000"/>
                                  <a:lumOff val="10000"/>
                                </a:schemeClr>
                              </a:solidFill>
                              <a:latin typeface="Cambria Math"/>
                            </a:rPr>
                            <m:t>𝑺</m:t>
                          </m:r>
                        </m:sub>
                      </m:sSub>
                      <m:r>
                        <a:rPr lang="en-US" b="1" i="1">
                          <a:solidFill>
                            <a:schemeClr val="tx2">
                              <a:lumMod val="90000"/>
                              <a:lumOff val="10000"/>
                            </a:schemeClr>
                          </a:solidFill>
                          <a:latin typeface="Cambria Math"/>
                        </a:rPr>
                        <m:t>=</m:t>
                      </m:r>
                      <m:f>
                        <m:fPr>
                          <m:ctrlPr>
                            <a:rPr lang="en-US" b="1" i="1">
                              <a:solidFill>
                                <a:schemeClr val="tx2">
                                  <a:lumMod val="90000"/>
                                  <a:lumOff val="10000"/>
                                </a:schemeClr>
                              </a:solidFill>
                              <a:latin typeface="Cambria Math" panose="02040503050406030204" pitchFamily="18" charset="0"/>
                            </a:rPr>
                          </m:ctrlPr>
                        </m:fPr>
                        <m:num>
                          <m:sSub>
                            <m:sSubPr>
                              <m:ctrlPr>
                                <a:rPr lang="en-US" b="1" i="1">
                                  <a:solidFill>
                                    <a:schemeClr val="tx2">
                                      <a:lumMod val="90000"/>
                                      <a:lumOff val="10000"/>
                                    </a:schemeClr>
                                  </a:solidFill>
                                  <a:latin typeface="Cambria Math" panose="02040503050406030204" pitchFamily="18" charset="0"/>
                                </a:rPr>
                              </m:ctrlPr>
                            </m:sSubPr>
                            <m:e>
                              <m:r>
                                <a:rPr lang="en-US" b="1" i="1">
                                  <a:solidFill>
                                    <a:schemeClr val="tx2">
                                      <a:lumMod val="90000"/>
                                      <a:lumOff val="10000"/>
                                    </a:schemeClr>
                                  </a:solidFill>
                                  <a:latin typeface="Cambria Math"/>
                                </a:rPr>
                                <m:t>𝑺</m:t>
                              </m:r>
                            </m:e>
                            <m:sub>
                              <m:r>
                                <a:rPr lang="en-US" b="1" i="1">
                                  <a:solidFill>
                                    <a:schemeClr val="tx2">
                                      <a:lumMod val="90000"/>
                                      <a:lumOff val="10000"/>
                                    </a:schemeClr>
                                  </a:solidFill>
                                  <a:latin typeface="Cambria Math"/>
                                </a:rPr>
                                <m:t>𝑫</m:t>
                              </m:r>
                              <m:r>
                                <a:rPr lang="en-US" b="1" i="1">
                                  <a:solidFill>
                                    <a:schemeClr val="tx2">
                                      <a:lumMod val="90000"/>
                                      <a:lumOff val="10000"/>
                                    </a:schemeClr>
                                  </a:solidFill>
                                  <a:latin typeface="Cambria Math"/>
                                </a:rPr>
                                <m:t>𝟏</m:t>
                              </m:r>
                            </m:sub>
                          </m:sSub>
                          <m:sSub>
                            <m:sSubPr>
                              <m:ctrlPr>
                                <a:rPr lang="en-US" b="1" i="1" smtClean="0">
                                  <a:solidFill>
                                    <a:schemeClr val="tx2">
                                      <a:lumMod val="90000"/>
                                      <a:lumOff val="10000"/>
                                    </a:schemeClr>
                                  </a:solidFill>
                                  <a:latin typeface="Cambria Math" panose="02040503050406030204" pitchFamily="18" charset="0"/>
                                </a:rPr>
                              </m:ctrlPr>
                            </m:sSubPr>
                            <m:e>
                              <m:r>
                                <a:rPr lang="en-US" b="1" i="1" smtClean="0">
                                  <a:solidFill>
                                    <a:schemeClr val="tx2">
                                      <a:lumMod val="90000"/>
                                      <a:lumOff val="10000"/>
                                    </a:schemeClr>
                                  </a:solidFill>
                                  <a:latin typeface="Cambria Math"/>
                                </a:rPr>
                                <m:t>𝑻</m:t>
                              </m:r>
                            </m:e>
                            <m:sub>
                              <m:r>
                                <a:rPr lang="en-US" b="1" i="1" smtClean="0">
                                  <a:solidFill>
                                    <a:schemeClr val="tx2">
                                      <a:lumMod val="90000"/>
                                      <a:lumOff val="10000"/>
                                    </a:schemeClr>
                                  </a:solidFill>
                                  <a:latin typeface="Cambria Math"/>
                                </a:rPr>
                                <m:t>𝑳</m:t>
                              </m:r>
                            </m:sub>
                          </m:sSub>
                        </m:num>
                        <m:den>
                          <m:sSup>
                            <m:sSupPr>
                              <m:ctrlPr>
                                <a:rPr lang="en-US" b="1" i="1" smtClean="0">
                                  <a:solidFill>
                                    <a:schemeClr val="tx2">
                                      <a:lumMod val="90000"/>
                                      <a:lumOff val="10000"/>
                                    </a:schemeClr>
                                  </a:solidFill>
                                  <a:latin typeface="Cambria Math" panose="02040503050406030204" pitchFamily="18" charset="0"/>
                                </a:rPr>
                              </m:ctrlPr>
                            </m:sSupPr>
                            <m:e>
                              <m:r>
                                <a:rPr lang="en-US" b="1" i="1" smtClean="0">
                                  <a:solidFill>
                                    <a:schemeClr val="tx2">
                                      <a:lumMod val="90000"/>
                                      <a:lumOff val="10000"/>
                                    </a:schemeClr>
                                  </a:solidFill>
                                  <a:latin typeface="Cambria Math"/>
                                </a:rPr>
                                <m:t>𝑻</m:t>
                              </m:r>
                            </m:e>
                            <m:sup>
                              <m:r>
                                <a:rPr lang="en-US" b="1" i="1" smtClean="0">
                                  <a:solidFill>
                                    <a:schemeClr val="tx2">
                                      <a:lumMod val="90000"/>
                                      <a:lumOff val="10000"/>
                                    </a:schemeClr>
                                  </a:solidFill>
                                  <a:latin typeface="Cambria Math"/>
                                </a:rPr>
                                <m:t>𝟐</m:t>
                              </m:r>
                            </m:sup>
                          </m:sSup>
                          <m:d>
                            <m:dPr>
                              <m:ctrlPr>
                                <a:rPr lang="en-US" b="1" i="1">
                                  <a:solidFill>
                                    <a:schemeClr val="tx2">
                                      <a:lumMod val="90000"/>
                                      <a:lumOff val="10000"/>
                                    </a:schemeClr>
                                  </a:solidFill>
                                  <a:latin typeface="Cambria Math" panose="02040503050406030204" pitchFamily="18" charset="0"/>
                                </a:rPr>
                              </m:ctrlPr>
                            </m:dPr>
                            <m:e>
                              <m:f>
                                <m:fPr>
                                  <m:type m:val="skw"/>
                                  <m:ctrlPr>
                                    <a:rPr lang="en-US" b="1" i="1">
                                      <a:solidFill>
                                        <a:schemeClr val="tx2">
                                          <a:lumMod val="90000"/>
                                          <a:lumOff val="10000"/>
                                        </a:schemeClr>
                                      </a:solidFill>
                                      <a:latin typeface="Cambria Math" panose="02040503050406030204" pitchFamily="18" charset="0"/>
                                    </a:rPr>
                                  </m:ctrlPr>
                                </m:fPr>
                                <m:num>
                                  <m:r>
                                    <a:rPr lang="en-US" b="1" i="1">
                                      <a:solidFill>
                                        <a:schemeClr val="tx2">
                                          <a:lumMod val="90000"/>
                                          <a:lumOff val="10000"/>
                                        </a:schemeClr>
                                      </a:solidFill>
                                      <a:latin typeface="Cambria Math"/>
                                    </a:rPr>
                                    <m:t>𝑹</m:t>
                                  </m:r>
                                </m:num>
                                <m:den>
                                  <m:sSub>
                                    <m:sSubPr>
                                      <m:ctrlPr>
                                        <a:rPr lang="en-US" b="1" i="1">
                                          <a:solidFill>
                                            <a:schemeClr val="tx2">
                                              <a:lumMod val="90000"/>
                                              <a:lumOff val="10000"/>
                                            </a:schemeClr>
                                          </a:solidFill>
                                          <a:latin typeface="Cambria Math" panose="02040503050406030204" pitchFamily="18" charset="0"/>
                                        </a:rPr>
                                      </m:ctrlPr>
                                    </m:sSubPr>
                                    <m:e>
                                      <m:r>
                                        <a:rPr lang="en-US" b="1" i="1">
                                          <a:solidFill>
                                            <a:schemeClr val="tx2">
                                              <a:lumMod val="90000"/>
                                              <a:lumOff val="10000"/>
                                            </a:schemeClr>
                                          </a:solidFill>
                                          <a:latin typeface="Cambria Math"/>
                                        </a:rPr>
                                        <m:t>𝑰</m:t>
                                      </m:r>
                                    </m:e>
                                    <m:sub>
                                      <m:r>
                                        <a:rPr lang="en-US" b="1" i="1">
                                          <a:solidFill>
                                            <a:schemeClr val="tx2">
                                              <a:lumMod val="90000"/>
                                              <a:lumOff val="10000"/>
                                            </a:schemeClr>
                                          </a:solidFill>
                                          <a:latin typeface="Cambria Math"/>
                                        </a:rPr>
                                        <m:t>𝒆</m:t>
                                      </m:r>
                                    </m:sub>
                                  </m:sSub>
                                </m:den>
                              </m:f>
                            </m:e>
                          </m:d>
                        </m:den>
                      </m:f>
                    </m:oMath>
                  </m:oMathPara>
                </a14:m>
                <a:endParaRPr lang="en-US" b="1" dirty="0">
                  <a:solidFill>
                    <a:schemeClr val="tx2">
                      <a:lumMod val="90000"/>
                      <a:lumOff val="10000"/>
                    </a:schemeClr>
                  </a:solidFill>
                </a:endParaRPr>
              </a:p>
            </p:txBody>
          </p:sp>
        </mc:Choice>
        <mc:Fallback xmlns="">
          <p:sp>
            <p:nvSpPr>
              <p:cNvPr id="11" name="Rounded Rectangle 10"/>
              <p:cNvSpPr>
                <a:spLocks noRot="1" noChangeAspect="1" noMove="1" noResize="1" noEditPoints="1" noAdjustHandles="1" noChangeArrowheads="1" noChangeShapeType="1" noTextEdit="1"/>
              </p:cNvSpPr>
              <p:nvPr/>
            </p:nvSpPr>
            <p:spPr>
              <a:xfrm>
                <a:off x="2557463" y="4851041"/>
                <a:ext cx="1878012" cy="1319571"/>
              </a:xfrm>
              <a:prstGeom prst="roundRect">
                <a:avLst/>
              </a:prstGeom>
              <a:blipFill rotWithShape="0">
                <a:blip r:embed="rId1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2" name="Rounded Rectangle 11"/>
              <p:cNvSpPr/>
              <p:nvPr/>
            </p:nvSpPr>
            <p:spPr>
              <a:xfrm>
                <a:off x="4708525" y="4851042"/>
                <a:ext cx="1878012" cy="1319571"/>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1400" dirty="0" smtClean="0">
                    <a:solidFill>
                      <a:schemeClr val="tx2">
                        <a:lumMod val="90000"/>
                        <a:lumOff val="10000"/>
                      </a:schemeClr>
                    </a:solidFill>
                    <a:latin typeface="Georgia" panose="02040502050405020303" pitchFamily="18" charset="0"/>
                    <a:cs typeface="Arial" panose="020B0604020202020204" pitchFamily="34" charset="0"/>
                  </a:rPr>
                  <a:t>For </a:t>
                </a:r>
                <a:r>
                  <a:rPr lang="en-US" sz="1400" dirty="0" err="1" smtClean="0">
                    <a:solidFill>
                      <a:schemeClr val="tx2">
                        <a:lumMod val="90000"/>
                        <a:lumOff val="10000"/>
                      </a:schemeClr>
                    </a:solidFill>
                    <a:latin typeface="Georgia" panose="02040502050405020303" pitchFamily="18" charset="0"/>
                    <a:cs typeface="Arial" panose="020B0604020202020204" pitchFamily="34" charset="0"/>
                  </a:rPr>
                  <a:t>I</a:t>
                </a:r>
                <a:r>
                  <a:rPr lang="en-US" sz="1400" baseline="-25000" dirty="0" err="1" smtClean="0">
                    <a:solidFill>
                      <a:schemeClr val="tx2">
                        <a:lumMod val="90000"/>
                        <a:lumOff val="10000"/>
                      </a:schemeClr>
                    </a:solidFill>
                    <a:latin typeface="Georgia" panose="02040502050405020303" pitchFamily="18" charset="0"/>
                    <a:cs typeface="Arial" panose="020B0604020202020204" pitchFamily="34" charset="0"/>
                  </a:rPr>
                  <a:t>e</a:t>
                </a:r>
                <a:r>
                  <a:rPr lang="en-US" sz="1400" dirty="0" smtClean="0">
                    <a:solidFill>
                      <a:schemeClr val="tx2">
                        <a:lumMod val="90000"/>
                        <a:lumOff val="10000"/>
                      </a:schemeClr>
                    </a:solidFill>
                    <a:latin typeface="Georgia" panose="02040502050405020303" pitchFamily="18" charset="0"/>
                    <a:cs typeface="Arial" panose="020B0604020202020204" pitchFamily="34" charset="0"/>
                  </a:rPr>
                  <a:t> ≥ 0.01</a:t>
                </a:r>
              </a:p>
              <a:p>
                <a:pPr algn="ctr"/>
                <a:endParaRPr lang="en-US" dirty="0">
                  <a:solidFill>
                    <a:schemeClr val="tx2">
                      <a:lumMod val="90000"/>
                      <a:lumOff val="10000"/>
                    </a:schemeClr>
                  </a:solidFill>
                  <a:latin typeface="Arial" panose="020B0604020202020204" pitchFamily="34" charset="0"/>
                  <a:cs typeface="Arial" panose="020B0604020202020204" pitchFamily="34" charset="0"/>
                </a:endParaRPr>
              </a:p>
              <a:p>
                <a:pPr algn="ctr"/>
                <a14:m>
                  <m:oMathPara xmlns:m="http://schemas.openxmlformats.org/officeDocument/2006/math">
                    <m:oMathParaPr>
                      <m:jc m:val="centerGroup"/>
                    </m:oMathParaPr>
                    <m:oMath xmlns:m="http://schemas.openxmlformats.org/officeDocument/2006/math">
                      <m:sSub>
                        <m:sSubPr>
                          <m:ctrlPr>
                            <a:rPr lang="en-US" b="1" i="1" smtClean="0">
                              <a:solidFill>
                                <a:schemeClr val="tx2">
                                  <a:lumMod val="90000"/>
                                  <a:lumOff val="10000"/>
                                </a:schemeClr>
                              </a:solidFill>
                              <a:latin typeface="Cambria Math" panose="02040503050406030204" pitchFamily="18" charset="0"/>
                              <a:cs typeface="Arial" panose="020B0604020202020204" pitchFamily="34" charset="0"/>
                            </a:rPr>
                          </m:ctrlPr>
                        </m:sSubPr>
                        <m:e>
                          <m:r>
                            <a:rPr lang="en-US" b="1" i="1" smtClean="0">
                              <a:solidFill>
                                <a:schemeClr val="tx2">
                                  <a:lumMod val="90000"/>
                                  <a:lumOff val="10000"/>
                                </a:schemeClr>
                              </a:solidFill>
                              <a:latin typeface="Cambria Math"/>
                              <a:cs typeface="Arial" panose="020B0604020202020204" pitchFamily="34" charset="0"/>
                            </a:rPr>
                            <m:t>𝑪</m:t>
                          </m:r>
                        </m:e>
                        <m:sub>
                          <m:r>
                            <a:rPr lang="en-US" b="1" i="1" smtClean="0">
                              <a:solidFill>
                                <a:schemeClr val="tx2">
                                  <a:lumMod val="90000"/>
                                  <a:lumOff val="10000"/>
                                </a:schemeClr>
                              </a:solidFill>
                              <a:latin typeface="Cambria Math"/>
                              <a:cs typeface="Arial" panose="020B0604020202020204" pitchFamily="34" charset="0"/>
                            </a:rPr>
                            <m:t>𝑺</m:t>
                          </m:r>
                        </m:sub>
                      </m:sSub>
                      <m:r>
                        <a:rPr lang="en-US" b="1" i="1" smtClean="0">
                          <a:solidFill>
                            <a:schemeClr val="tx2">
                              <a:lumMod val="90000"/>
                              <a:lumOff val="10000"/>
                            </a:schemeClr>
                          </a:solidFill>
                          <a:latin typeface="Cambria Math"/>
                          <a:cs typeface="Arial" panose="020B0604020202020204" pitchFamily="34" charset="0"/>
                        </a:rPr>
                        <m:t>=</m:t>
                      </m:r>
                      <m:r>
                        <a:rPr lang="en-US" b="1" i="1" smtClean="0">
                          <a:solidFill>
                            <a:schemeClr val="tx2">
                              <a:lumMod val="90000"/>
                              <a:lumOff val="10000"/>
                            </a:schemeClr>
                          </a:solidFill>
                          <a:latin typeface="Cambria Math"/>
                          <a:cs typeface="Arial" panose="020B0604020202020204" pitchFamily="34" charset="0"/>
                        </a:rPr>
                        <m:t>𝟎</m:t>
                      </m:r>
                      <m:r>
                        <a:rPr lang="en-US" b="1" i="1" smtClean="0">
                          <a:solidFill>
                            <a:schemeClr val="tx2">
                              <a:lumMod val="90000"/>
                              <a:lumOff val="10000"/>
                            </a:schemeClr>
                          </a:solidFill>
                          <a:latin typeface="Cambria Math"/>
                          <a:cs typeface="Arial" panose="020B0604020202020204" pitchFamily="34" charset="0"/>
                        </a:rPr>
                        <m:t>.</m:t>
                      </m:r>
                      <m:r>
                        <a:rPr lang="en-US" b="1" i="1" smtClean="0">
                          <a:solidFill>
                            <a:schemeClr val="tx2">
                              <a:lumMod val="90000"/>
                              <a:lumOff val="10000"/>
                            </a:schemeClr>
                          </a:solidFill>
                          <a:latin typeface="Cambria Math"/>
                          <a:cs typeface="Arial" panose="020B0604020202020204" pitchFamily="34" charset="0"/>
                        </a:rPr>
                        <m:t>𝟎𝟒𝟒</m:t>
                      </m:r>
                      <m:sSub>
                        <m:sSubPr>
                          <m:ctrlPr>
                            <a:rPr lang="en-US" b="1" i="1" smtClean="0">
                              <a:solidFill>
                                <a:schemeClr val="tx2">
                                  <a:lumMod val="90000"/>
                                  <a:lumOff val="10000"/>
                                </a:schemeClr>
                              </a:solidFill>
                              <a:latin typeface="Cambria Math" panose="02040503050406030204" pitchFamily="18" charset="0"/>
                              <a:cs typeface="Arial" panose="020B0604020202020204" pitchFamily="34" charset="0"/>
                            </a:rPr>
                          </m:ctrlPr>
                        </m:sSubPr>
                        <m:e>
                          <m:r>
                            <a:rPr lang="en-US" b="1" i="1" smtClean="0">
                              <a:solidFill>
                                <a:schemeClr val="tx2">
                                  <a:lumMod val="90000"/>
                                  <a:lumOff val="10000"/>
                                </a:schemeClr>
                              </a:solidFill>
                              <a:latin typeface="Cambria Math"/>
                              <a:cs typeface="Arial" panose="020B0604020202020204" pitchFamily="34" charset="0"/>
                            </a:rPr>
                            <m:t>𝑺</m:t>
                          </m:r>
                        </m:e>
                        <m:sub>
                          <m:r>
                            <a:rPr lang="en-US" b="1" i="1" smtClean="0">
                              <a:solidFill>
                                <a:schemeClr val="tx2">
                                  <a:lumMod val="90000"/>
                                  <a:lumOff val="10000"/>
                                </a:schemeClr>
                              </a:solidFill>
                              <a:latin typeface="Cambria Math"/>
                              <a:cs typeface="Arial" panose="020B0604020202020204" pitchFamily="34" charset="0"/>
                            </a:rPr>
                            <m:t>𝑫𝑺</m:t>
                          </m:r>
                        </m:sub>
                      </m:sSub>
                    </m:oMath>
                  </m:oMathPara>
                </a14:m>
                <a:endParaRPr lang="en-US" b="1" dirty="0" smtClean="0">
                  <a:solidFill>
                    <a:schemeClr val="tx2">
                      <a:lumMod val="90000"/>
                      <a:lumOff val="10000"/>
                    </a:schemeClr>
                  </a:solidFill>
                  <a:latin typeface="Arial" panose="020B0604020202020204" pitchFamily="34" charset="0"/>
                  <a:cs typeface="Arial" panose="020B0604020202020204" pitchFamily="34" charset="0"/>
                </a:endParaRPr>
              </a:p>
              <a:p>
                <a:pPr algn="ctr"/>
                <a:endParaRPr lang="en-US" sz="2000" b="1" dirty="0" smtClean="0">
                  <a:solidFill>
                    <a:schemeClr val="tx2">
                      <a:lumMod val="90000"/>
                      <a:lumOff val="10000"/>
                    </a:schemeClr>
                  </a:solidFill>
                  <a:latin typeface="Arial" panose="020B0604020202020204" pitchFamily="34" charset="0"/>
                  <a:cs typeface="Arial" panose="020B0604020202020204" pitchFamily="34" charset="0"/>
                </a:endParaRPr>
              </a:p>
            </p:txBody>
          </p:sp>
        </mc:Choice>
        <mc:Fallback xmlns="">
          <p:sp>
            <p:nvSpPr>
              <p:cNvPr id="12" name="Rounded Rectangle 11"/>
              <p:cNvSpPr>
                <a:spLocks noRot="1" noChangeAspect="1" noMove="1" noResize="1" noEditPoints="1" noAdjustHandles="1" noChangeArrowheads="1" noChangeShapeType="1" noTextEdit="1"/>
              </p:cNvSpPr>
              <p:nvPr/>
            </p:nvSpPr>
            <p:spPr>
              <a:xfrm>
                <a:off x="4708525" y="4851042"/>
                <a:ext cx="1878012" cy="1319571"/>
              </a:xfrm>
              <a:prstGeom prst="roundRect">
                <a:avLst/>
              </a:prstGeom>
              <a:blipFill rotWithShape="0">
                <a:blip r:embed="rId1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3" name="Rounded Rectangle 12"/>
              <p:cNvSpPr/>
              <p:nvPr/>
            </p:nvSpPr>
            <p:spPr>
              <a:xfrm>
                <a:off x="6808788" y="4850068"/>
                <a:ext cx="1878012" cy="1319571"/>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1400" dirty="0" smtClean="0">
                    <a:solidFill>
                      <a:schemeClr val="tx2">
                        <a:lumMod val="90000"/>
                        <a:lumOff val="10000"/>
                      </a:schemeClr>
                    </a:solidFill>
                    <a:latin typeface="Georgia" panose="02040502050405020303" pitchFamily="18" charset="0"/>
                    <a:cs typeface="Arial" panose="020B0604020202020204" pitchFamily="34" charset="0"/>
                  </a:rPr>
                  <a:t>For </a:t>
                </a:r>
                <a:r>
                  <a:rPr lang="en-US" sz="1400" dirty="0">
                    <a:solidFill>
                      <a:schemeClr val="tx2">
                        <a:lumMod val="90000"/>
                        <a:lumOff val="10000"/>
                      </a:schemeClr>
                    </a:solidFill>
                    <a:latin typeface="Georgia" panose="02040502050405020303" pitchFamily="18" charset="0"/>
                    <a:cs typeface="Arial" panose="020B0604020202020204" pitchFamily="34" charset="0"/>
                  </a:rPr>
                  <a:t>S</a:t>
                </a:r>
                <a:r>
                  <a:rPr lang="en-US" sz="1400" baseline="-25000" dirty="0" smtClean="0">
                    <a:solidFill>
                      <a:schemeClr val="tx2">
                        <a:lumMod val="90000"/>
                        <a:lumOff val="10000"/>
                      </a:schemeClr>
                    </a:solidFill>
                    <a:latin typeface="Georgia" panose="02040502050405020303" pitchFamily="18" charset="0"/>
                    <a:cs typeface="Arial" panose="020B0604020202020204" pitchFamily="34" charset="0"/>
                  </a:rPr>
                  <a:t>1</a:t>
                </a:r>
                <a:r>
                  <a:rPr lang="en-US" sz="1400" dirty="0" smtClean="0">
                    <a:solidFill>
                      <a:schemeClr val="tx2">
                        <a:lumMod val="90000"/>
                        <a:lumOff val="10000"/>
                      </a:schemeClr>
                    </a:solidFill>
                    <a:latin typeface="Georgia" panose="02040502050405020303" pitchFamily="18" charset="0"/>
                    <a:cs typeface="Arial" panose="020B0604020202020204" pitchFamily="34" charset="0"/>
                  </a:rPr>
                  <a:t> </a:t>
                </a:r>
                <a:r>
                  <a:rPr lang="en-US" sz="1400" dirty="0">
                    <a:solidFill>
                      <a:schemeClr val="tx2">
                        <a:lumMod val="90000"/>
                        <a:lumOff val="10000"/>
                      </a:schemeClr>
                    </a:solidFill>
                    <a:latin typeface="Georgia" panose="02040502050405020303" pitchFamily="18" charset="0"/>
                    <a:cs typeface="Arial" panose="020B0604020202020204" pitchFamily="34" charset="0"/>
                  </a:rPr>
                  <a:t>≥ </a:t>
                </a:r>
                <a:r>
                  <a:rPr lang="en-US" sz="1400" dirty="0" smtClean="0">
                    <a:solidFill>
                      <a:schemeClr val="tx2">
                        <a:lumMod val="90000"/>
                        <a:lumOff val="10000"/>
                      </a:schemeClr>
                    </a:solidFill>
                    <a:latin typeface="Georgia" panose="02040502050405020303" pitchFamily="18" charset="0"/>
                    <a:cs typeface="Arial" panose="020B0604020202020204" pitchFamily="34" charset="0"/>
                  </a:rPr>
                  <a:t>0.6g</a:t>
                </a:r>
                <a:endParaRPr lang="en-US" sz="1400" dirty="0">
                  <a:solidFill>
                    <a:schemeClr val="tx2">
                      <a:lumMod val="90000"/>
                      <a:lumOff val="10000"/>
                    </a:schemeClr>
                  </a:solidFill>
                  <a:latin typeface="Georgia" panose="02040502050405020303" pitchFamily="18" charset="0"/>
                  <a:cs typeface="Arial" panose="020B0604020202020204" pitchFamily="34" charset="0"/>
                </a:endParaRPr>
              </a:p>
              <a:p>
                <a:pPr algn="ctr"/>
                <a:endParaRPr lang="en-US" sz="1000" dirty="0">
                  <a:solidFill>
                    <a:schemeClr val="tx2">
                      <a:lumMod val="90000"/>
                      <a:lumOff val="10000"/>
                    </a:schemeClr>
                  </a:solidFill>
                  <a:latin typeface="Arial" panose="020B0604020202020204" pitchFamily="34" charset="0"/>
                  <a:cs typeface="Arial" panose="020B0604020202020204" pitchFamily="34" charset="0"/>
                </a:endParaRPr>
              </a:p>
              <a:p>
                <a:pPr algn="ctr"/>
                <a14:m>
                  <m:oMathPara xmlns:m="http://schemas.openxmlformats.org/officeDocument/2006/math">
                    <m:oMathParaPr>
                      <m:jc m:val="centerGroup"/>
                    </m:oMathParaPr>
                    <m:oMath xmlns:m="http://schemas.openxmlformats.org/officeDocument/2006/math">
                      <m:sSub>
                        <m:sSubPr>
                          <m:ctrlPr>
                            <a:rPr lang="en-US" b="1" i="1">
                              <a:solidFill>
                                <a:schemeClr val="tx2">
                                  <a:lumMod val="90000"/>
                                  <a:lumOff val="10000"/>
                                </a:schemeClr>
                              </a:solidFill>
                              <a:latin typeface="Cambria Math" panose="02040503050406030204" pitchFamily="18" charset="0"/>
                              <a:cs typeface="Arial" panose="020B0604020202020204" pitchFamily="34" charset="0"/>
                            </a:rPr>
                          </m:ctrlPr>
                        </m:sSubPr>
                        <m:e>
                          <m:r>
                            <a:rPr lang="en-US" b="1" i="1">
                              <a:solidFill>
                                <a:schemeClr val="tx2">
                                  <a:lumMod val="90000"/>
                                  <a:lumOff val="10000"/>
                                </a:schemeClr>
                              </a:solidFill>
                              <a:latin typeface="Cambria Math"/>
                              <a:cs typeface="Arial" panose="020B0604020202020204" pitchFamily="34" charset="0"/>
                            </a:rPr>
                            <m:t>𝑪</m:t>
                          </m:r>
                        </m:e>
                        <m:sub>
                          <m:r>
                            <a:rPr lang="en-US" b="1" i="1">
                              <a:solidFill>
                                <a:schemeClr val="tx2">
                                  <a:lumMod val="90000"/>
                                  <a:lumOff val="10000"/>
                                </a:schemeClr>
                              </a:solidFill>
                              <a:latin typeface="Cambria Math"/>
                              <a:cs typeface="Arial" panose="020B0604020202020204" pitchFamily="34" charset="0"/>
                            </a:rPr>
                            <m:t>𝑺</m:t>
                          </m:r>
                        </m:sub>
                      </m:sSub>
                      <m:r>
                        <a:rPr lang="en-US" b="1" i="1">
                          <a:solidFill>
                            <a:schemeClr val="tx2">
                              <a:lumMod val="90000"/>
                              <a:lumOff val="10000"/>
                            </a:schemeClr>
                          </a:solidFill>
                          <a:latin typeface="Cambria Math"/>
                          <a:cs typeface="Arial" panose="020B0604020202020204" pitchFamily="34" charset="0"/>
                        </a:rPr>
                        <m:t>=</m:t>
                      </m:r>
                      <m:f>
                        <m:fPr>
                          <m:ctrlPr>
                            <a:rPr lang="en-US" b="1" i="1" smtClean="0">
                              <a:solidFill>
                                <a:schemeClr val="tx2">
                                  <a:lumMod val="90000"/>
                                  <a:lumOff val="10000"/>
                                </a:schemeClr>
                              </a:solidFill>
                              <a:latin typeface="Cambria Math" panose="02040503050406030204" pitchFamily="18" charset="0"/>
                              <a:cs typeface="Arial" panose="020B0604020202020204" pitchFamily="34" charset="0"/>
                            </a:rPr>
                          </m:ctrlPr>
                        </m:fPr>
                        <m:num>
                          <m:r>
                            <a:rPr lang="en-US" b="1" i="1" smtClean="0">
                              <a:solidFill>
                                <a:schemeClr val="tx2">
                                  <a:lumMod val="90000"/>
                                  <a:lumOff val="10000"/>
                                </a:schemeClr>
                              </a:solidFill>
                              <a:latin typeface="Cambria Math"/>
                              <a:cs typeface="Arial" panose="020B0604020202020204" pitchFamily="34" charset="0"/>
                            </a:rPr>
                            <m:t>𝟎</m:t>
                          </m:r>
                          <m:r>
                            <a:rPr lang="en-US" b="1" i="1" smtClean="0">
                              <a:solidFill>
                                <a:schemeClr val="tx2">
                                  <a:lumMod val="90000"/>
                                  <a:lumOff val="10000"/>
                                </a:schemeClr>
                              </a:solidFill>
                              <a:latin typeface="Cambria Math"/>
                              <a:cs typeface="Arial" panose="020B0604020202020204" pitchFamily="34" charset="0"/>
                            </a:rPr>
                            <m:t>.</m:t>
                          </m:r>
                          <m:r>
                            <a:rPr lang="en-US" b="1" i="1" smtClean="0">
                              <a:solidFill>
                                <a:schemeClr val="tx2">
                                  <a:lumMod val="90000"/>
                                  <a:lumOff val="10000"/>
                                </a:schemeClr>
                              </a:solidFill>
                              <a:latin typeface="Cambria Math"/>
                              <a:cs typeface="Arial" panose="020B0604020202020204" pitchFamily="34" charset="0"/>
                            </a:rPr>
                            <m:t>𝟓</m:t>
                          </m:r>
                          <m:sSub>
                            <m:sSubPr>
                              <m:ctrlPr>
                                <a:rPr lang="en-US" b="1" i="1" smtClean="0">
                                  <a:solidFill>
                                    <a:schemeClr val="tx2">
                                      <a:lumMod val="90000"/>
                                      <a:lumOff val="10000"/>
                                    </a:schemeClr>
                                  </a:solidFill>
                                  <a:latin typeface="Cambria Math" panose="02040503050406030204" pitchFamily="18" charset="0"/>
                                  <a:cs typeface="Arial" panose="020B0604020202020204" pitchFamily="34" charset="0"/>
                                </a:rPr>
                              </m:ctrlPr>
                            </m:sSubPr>
                            <m:e>
                              <m:r>
                                <a:rPr lang="en-US" b="1" i="1" smtClean="0">
                                  <a:solidFill>
                                    <a:schemeClr val="tx2">
                                      <a:lumMod val="90000"/>
                                      <a:lumOff val="10000"/>
                                    </a:schemeClr>
                                  </a:solidFill>
                                  <a:latin typeface="Cambria Math"/>
                                  <a:cs typeface="Arial" panose="020B0604020202020204" pitchFamily="34" charset="0"/>
                                </a:rPr>
                                <m:t>𝑺</m:t>
                              </m:r>
                            </m:e>
                            <m:sub>
                              <m:r>
                                <a:rPr lang="en-US" b="1" i="1" smtClean="0">
                                  <a:solidFill>
                                    <a:schemeClr val="tx2">
                                      <a:lumMod val="90000"/>
                                      <a:lumOff val="10000"/>
                                    </a:schemeClr>
                                  </a:solidFill>
                                  <a:latin typeface="Cambria Math"/>
                                  <a:cs typeface="Arial" panose="020B0604020202020204" pitchFamily="34" charset="0"/>
                                </a:rPr>
                                <m:t>𝟏</m:t>
                              </m:r>
                            </m:sub>
                          </m:sSub>
                        </m:num>
                        <m:den>
                          <m:d>
                            <m:dPr>
                              <m:ctrlPr>
                                <a:rPr lang="en-US" b="1" i="1" smtClean="0">
                                  <a:solidFill>
                                    <a:schemeClr val="tx2">
                                      <a:lumMod val="90000"/>
                                      <a:lumOff val="10000"/>
                                    </a:schemeClr>
                                  </a:solidFill>
                                  <a:latin typeface="Cambria Math" panose="02040503050406030204" pitchFamily="18" charset="0"/>
                                  <a:cs typeface="Arial" panose="020B0604020202020204" pitchFamily="34" charset="0"/>
                                </a:rPr>
                              </m:ctrlPr>
                            </m:dPr>
                            <m:e>
                              <m:f>
                                <m:fPr>
                                  <m:type m:val="skw"/>
                                  <m:ctrlPr>
                                    <a:rPr lang="en-US" b="1" i="1" smtClean="0">
                                      <a:solidFill>
                                        <a:schemeClr val="tx2">
                                          <a:lumMod val="90000"/>
                                          <a:lumOff val="10000"/>
                                        </a:schemeClr>
                                      </a:solidFill>
                                      <a:latin typeface="Cambria Math" panose="02040503050406030204" pitchFamily="18" charset="0"/>
                                      <a:cs typeface="Arial" panose="020B0604020202020204" pitchFamily="34" charset="0"/>
                                    </a:rPr>
                                  </m:ctrlPr>
                                </m:fPr>
                                <m:num>
                                  <m:r>
                                    <a:rPr lang="en-US" b="1" i="1" smtClean="0">
                                      <a:solidFill>
                                        <a:schemeClr val="tx2">
                                          <a:lumMod val="90000"/>
                                          <a:lumOff val="10000"/>
                                        </a:schemeClr>
                                      </a:solidFill>
                                      <a:latin typeface="Cambria Math"/>
                                      <a:cs typeface="Arial" panose="020B0604020202020204" pitchFamily="34" charset="0"/>
                                    </a:rPr>
                                    <m:t>𝑹</m:t>
                                  </m:r>
                                </m:num>
                                <m:den>
                                  <m:sSub>
                                    <m:sSubPr>
                                      <m:ctrlPr>
                                        <a:rPr lang="en-US" b="1" i="1" smtClean="0">
                                          <a:solidFill>
                                            <a:schemeClr val="tx2">
                                              <a:lumMod val="90000"/>
                                              <a:lumOff val="10000"/>
                                            </a:schemeClr>
                                          </a:solidFill>
                                          <a:latin typeface="Cambria Math" panose="02040503050406030204" pitchFamily="18" charset="0"/>
                                          <a:cs typeface="Arial" panose="020B0604020202020204" pitchFamily="34" charset="0"/>
                                        </a:rPr>
                                      </m:ctrlPr>
                                    </m:sSubPr>
                                    <m:e>
                                      <m:r>
                                        <a:rPr lang="en-US" b="1" i="1" smtClean="0">
                                          <a:solidFill>
                                            <a:schemeClr val="tx2">
                                              <a:lumMod val="90000"/>
                                              <a:lumOff val="10000"/>
                                            </a:schemeClr>
                                          </a:solidFill>
                                          <a:latin typeface="Cambria Math"/>
                                          <a:cs typeface="Arial" panose="020B0604020202020204" pitchFamily="34" charset="0"/>
                                        </a:rPr>
                                        <m:t>𝑰</m:t>
                                      </m:r>
                                    </m:e>
                                    <m:sub>
                                      <m:r>
                                        <a:rPr lang="en-US" b="1" i="1" smtClean="0">
                                          <a:solidFill>
                                            <a:schemeClr val="tx2">
                                              <a:lumMod val="90000"/>
                                              <a:lumOff val="10000"/>
                                            </a:schemeClr>
                                          </a:solidFill>
                                          <a:latin typeface="Cambria Math"/>
                                          <a:cs typeface="Arial" panose="020B0604020202020204" pitchFamily="34" charset="0"/>
                                        </a:rPr>
                                        <m:t>𝒆</m:t>
                                      </m:r>
                                    </m:sub>
                                  </m:sSub>
                                </m:den>
                              </m:f>
                            </m:e>
                          </m:d>
                        </m:den>
                      </m:f>
                    </m:oMath>
                  </m:oMathPara>
                </a14:m>
                <a:endParaRPr lang="en-US" b="1" dirty="0">
                  <a:solidFill>
                    <a:schemeClr val="tx2">
                      <a:lumMod val="90000"/>
                      <a:lumOff val="10000"/>
                    </a:schemeClr>
                  </a:solidFill>
                  <a:latin typeface="Arial" panose="020B0604020202020204" pitchFamily="34" charset="0"/>
                  <a:cs typeface="Arial" panose="020B0604020202020204" pitchFamily="34" charset="0"/>
                </a:endParaRPr>
              </a:p>
            </p:txBody>
          </p:sp>
        </mc:Choice>
        <mc:Fallback xmlns="">
          <p:sp>
            <p:nvSpPr>
              <p:cNvPr id="13" name="Rounded Rectangle 12"/>
              <p:cNvSpPr>
                <a:spLocks noRot="1" noChangeAspect="1" noMove="1" noResize="1" noEditPoints="1" noAdjustHandles="1" noChangeArrowheads="1" noChangeShapeType="1" noTextEdit="1"/>
              </p:cNvSpPr>
              <p:nvPr/>
            </p:nvSpPr>
            <p:spPr>
              <a:xfrm>
                <a:off x="6808788" y="4850068"/>
                <a:ext cx="1878012" cy="1319571"/>
              </a:xfrm>
              <a:prstGeom prst="roundRect">
                <a:avLst/>
              </a:prstGeom>
              <a:blipFill rotWithShape="0">
                <a:blip r:embed="rId16"/>
                <a:stretch>
                  <a:fillRect/>
                </a:stretch>
              </a:blipFill>
            </p:spPr>
            <p:txBody>
              <a:bodyPr/>
              <a:lstStyle/>
              <a:p>
                <a:r>
                  <a:rPr lang="en-US">
                    <a:noFill/>
                  </a:rPr>
                  <a:t> </a:t>
                </a:r>
              </a:p>
            </p:txBody>
          </p:sp>
        </mc:Fallback>
      </mc:AlternateContent>
      <p:sp>
        <p:nvSpPr>
          <p:cNvPr id="14" name="TextBox 13"/>
          <p:cNvSpPr txBox="1"/>
          <p:nvPr/>
        </p:nvSpPr>
        <p:spPr bwMode="auto">
          <a:xfrm>
            <a:off x="1545765" y="4524351"/>
            <a:ext cx="1819409"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lgn="ctr"/>
            <a:r>
              <a:rPr kumimoji="1" lang="en-US" sz="1600" i="1" dirty="0" smtClean="0">
                <a:solidFill>
                  <a:schemeClr val="accent6"/>
                </a:solidFill>
                <a:latin typeface="Georgia" panose="02040502050405020303" pitchFamily="18" charset="0"/>
                <a:cs typeface="Arial" panose="020B0604020202020204" pitchFamily="34" charset="0"/>
              </a:rPr>
              <a:t>C</a:t>
            </a:r>
            <a:r>
              <a:rPr kumimoji="1" lang="en-US" sz="1600" i="1" baseline="-25000" dirty="0" smtClean="0">
                <a:solidFill>
                  <a:schemeClr val="accent6"/>
                </a:solidFill>
                <a:latin typeface="Georgia" panose="02040502050405020303" pitchFamily="18" charset="0"/>
                <a:cs typeface="Arial" panose="020B0604020202020204" pitchFamily="34" charset="0"/>
              </a:rPr>
              <a:t>S</a:t>
            </a:r>
            <a:r>
              <a:rPr kumimoji="1" lang="en-US" sz="1600" dirty="0" smtClean="0">
                <a:solidFill>
                  <a:schemeClr val="accent6"/>
                </a:solidFill>
                <a:latin typeface="Georgia" panose="02040502050405020303" pitchFamily="18" charset="0"/>
                <a:cs typeface="Arial" panose="020B0604020202020204" pitchFamily="34" charset="0"/>
              </a:rPr>
              <a:t> Need Not Exceed</a:t>
            </a:r>
            <a:endParaRPr kumimoji="1" lang="en-US" sz="1600" dirty="0">
              <a:solidFill>
                <a:schemeClr val="accent6"/>
              </a:solidFill>
              <a:latin typeface="Georgia" panose="02040502050405020303" pitchFamily="18" charset="0"/>
              <a:cs typeface="Arial" panose="020B0604020202020204" pitchFamily="34" charset="0"/>
            </a:endParaRPr>
          </a:p>
        </p:txBody>
      </p:sp>
      <p:sp>
        <p:nvSpPr>
          <p:cNvPr id="15" name="TextBox 14"/>
          <p:cNvSpPr txBox="1"/>
          <p:nvPr/>
        </p:nvSpPr>
        <p:spPr bwMode="auto">
          <a:xfrm>
            <a:off x="5888554" y="4524351"/>
            <a:ext cx="1617429"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lgn="ctr"/>
            <a:r>
              <a:rPr kumimoji="1" lang="en-US" sz="1600" i="1" dirty="0" smtClean="0">
                <a:solidFill>
                  <a:schemeClr val="accent6"/>
                </a:solidFill>
                <a:latin typeface="Georgia" panose="02040502050405020303" pitchFamily="18" charset="0"/>
                <a:cs typeface="Arial" panose="020B0604020202020204" pitchFamily="34" charset="0"/>
              </a:rPr>
              <a:t>C</a:t>
            </a:r>
            <a:r>
              <a:rPr kumimoji="1" lang="en-US" sz="1600" i="1" baseline="-25000" dirty="0" smtClean="0">
                <a:solidFill>
                  <a:schemeClr val="accent6"/>
                </a:solidFill>
                <a:latin typeface="Georgia" panose="02040502050405020303" pitchFamily="18" charset="0"/>
                <a:cs typeface="Arial" panose="020B0604020202020204" pitchFamily="34" charset="0"/>
              </a:rPr>
              <a:t>S</a:t>
            </a:r>
            <a:r>
              <a:rPr kumimoji="1" lang="en-US" sz="1600" dirty="0" smtClean="0">
                <a:solidFill>
                  <a:schemeClr val="accent6"/>
                </a:solidFill>
                <a:latin typeface="Georgia" panose="02040502050405020303" pitchFamily="18" charset="0"/>
                <a:cs typeface="Arial" panose="020B0604020202020204" pitchFamily="34" charset="0"/>
              </a:rPr>
              <a:t> Not Less Than</a:t>
            </a:r>
            <a:endParaRPr kumimoji="1" lang="en-US" sz="1600" dirty="0">
              <a:solidFill>
                <a:schemeClr val="accent6"/>
              </a:solidFill>
              <a:latin typeface="Georgia" panose="02040502050405020303" pitchFamily="18" charset="0"/>
              <a:cs typeface="Arial" panose="020B0604020202020204" pitchFamily="34" charset="0"/>
            </a:endParaRPr>
          </a:p>
        </p:txBody>
      </p:sp>
      <p:cxnSp>
        <p:nvCxnSpPr>
          <p:cNvPr id="17" name="Straight Connector 16"/>
          <p:cNvCxnSpPr/>
          <p:nvPr/>
        </p:nvCxnSpPr>
        <p:spPr>
          <a:xfrm>
            <a:off x="4817670" y="1956081"/>
            <a:ext cx="2930124" cy="0"/>
          </a:xfrm>
          <a:prstGeom prst="line">
            <a:avLst/>
          </a:prstGeom>
          <a:ln w="28575">
            <a:prstDash val="dash"/>
          </a:ln>
        </p:spPr>
        <p:style>
          <a:lnRef idx="1">
            <a:schemeClr val="accent6"/>
          </a:lnRef>
          <a:fillRef idx="0">
            <a:schemeClr val="accent6"/>
          </a:fillRef>
          <a:effectRef idx="0">
            <a:schemeClr val="accent6"/>
          </a:effectRef>
          <a:fontRef idx="minor">
            <a:schemeClr val="tx1"/>
          </a:fontRef>
        </p:style>
      </p:cxnSp>
      <p:cxnSp>
        <p:nvCxnSpPr>
          <p:cNvPr id="23" name="Straight Arrow Connector 22"/>
          <p:cNvCxnSpPr/>
          <p:nvPr/>
        </p:nvCxnSpPr>
        <p:spPr>
          <a:xfrm>
            <a:off x="7747794" y="1956081"/>
            <a:ext cx="0" cy="2234919"/>
          </a:xfrm>
          <a:prstGeom prst="straightConnector1">
            <a:avLst/>
          </a:prstGeom>
          <a:ln w="28575">
            <a:prstDash val="dash"/>
            <a:tailEnd type="arrow"/>
          </a:ln>
        </p:spPr>
        <p:style>
          <a:lnRef idx="1">
            <a:schemeClr val="accent6"/>
          </a:lnRef>
          <a:fillRef idx="0">
            <a:schemeClr val="accent6"/>
          </a:fillRef>
          <a:effectRef idx="0">
            <a:schemeClr val="accent6"/>
          </a:effectRef>
          <a:fontRef idx="minor">
            <a:schemeClr val="tx1"/>
          </a:fontRef>
        </p:style>
      </p:cxnSp>
      <p:sp>
        <p:nvSpPr>
          <p:cNvPr id="16" name="TextBox 15"/>
          <p:cNvSpPr txBox="1"/>
          <p:nvPr/>
        </p:nvSpPr>
        <p:spPr bwMode="auto">
          <a:xfrm>
            <a:off x="6827441" y="6400800"/>
            <a:ext cx="184665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91440" rIns="0" bIns="0" rtlCol="0">
            <a:spAutoFit/>
          </a:bodyPr>
          <a:lstStyle/>
          <a:p>
            <a:pPr algn="r"/>
            <a:r>
              <a:rPr kumimoji="1" lang="en-US" sz="1200" dirty="0" smtClean="0">
                <a:solidFill>
                  <a:schemeClr val="accent5"/>
                </a:solidFill>
                <a:latin typeface="Arial" panose="020B0604020202020204" pitchFamily="34" charset="0"/>
                <a:cs typeface="Arial" panose="020B0604020202020204" pitchFamily="34" charset="0"/>
              </a:rPr>
              <a:t>DESIGN EXAMPLE SLIDE</a:t>
            </a:r>
            <a:endParaRPr kumimoji="1" lang="en-US" sz="1200" dirty="0">
              <a:solidFill>
                <a:schemeClr val="accent5"/>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3935706613"/>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Response Modification Factor</a:t>
            </a:r>
            <a:endParaRPr lang="en-US" dirty="0"/>
          </a:p>
        </p:txBody>
      </p:sp>
      <p:graphicFrame>
        <p:nvGraphicFramePr>
          <p:cNvPr id="4" name="Content Placeholder 3"/>
          <p:cNvGraphicFramePr>
            <a:graphicFrameLocks noGrp="1"/>
          </p:cNvGraphicFramePr>
          <p:nvPr>
            <p:ph idx="1"/>
            <p:extLst/>
          </p:nvPr>
        </p:nvGraphicFramePr>
        <p:xfrm>
          <a:off x="458788" y="1327150"/>
          <a:ext cx="8228016" cy="4518039"/>
        </p:xfrm>
        <a:graphic>
          <a:graphicData uri="http://schemas.openxmlformats.org/drawingml/2006/table">
            <a:tbl>
              <a:tblPr firstRow="1" bandRow="1">
                <a:tableStyleId>{5940675A-B579-460E-94D1-54222C63F5DA}</a:tableStyleId>
              </a:tblPr>
              <a:tblGrid>
                <a:gridCol w="2317069">
                  <a:extLst>
                    <a:ext uri="{9D8B030D-6E8A-4147-A177-3AD203B41FA5}">
                      <a16:colId xmlns:a16="http://schemas.microsoft.com/office/drawing/2014/main" val="20000"/>
                    </a:ext>
                  </a:extLst>
                </a:gridCol>
                <a:gridCol w="1023257">
                  <a:extLst>
                    <a:ext uri="{9D8B030D-6E8A-4147-A177-3AD203B41FA5}">
                      <a16:colId xmlns:a16="http://schemas.microsoft.com/office/drawing/2014/main" val="20001"/>
                    </a:ext>
                  </a:extLst>
                </a:gridCol>
                <a:gridCol w="1132115">
                  <a:extLst>
                    <a:ext uri="{9D8B030D-6E8A-4147-A177-3AD203B41FA5}">
                      <a16:colId xmlns:a16="http://schemas.microsoft.com/office/drawing/2014/main" val="20002"/>
                    </a:ext>
                  </a:extLst>
                </a:gridCol>
                <a:gridCol w="1088571">
                  <a:extLst>
                    <a:ext uri="{9D8B030D-6E8A-4147-A177-3AD203B41FA5}">
                      <a16:colId xmlns:a16="http://schemas.microsoft.com/office/drawing/2014/main" val="20003"/>
                    </a:ext>
                  </a:extLst>
                </a:gridCol>
                <a:gridCol w="674914">
                  <a:extLst>
                    <a:ext uri="{9D8B030D-6E8A-4147-A177-3AD203B41FA5}">
                      <a16:colId xmlns:a16="http://schemas.microsoft.com/office/drawing/2014/main" val="20004"/>
                    </a:ext>
                  </a:extLst>
                </a:gridCol>
                <a:gridCol w="674915">
                  <a:extLst>
                    <a:ext uri="{9D8B030D-6E8A-4147-A177-3AD203B41FA5}">
                      <a16:colId xmlns:a16="http://schemas.microsoft.com/office/drawing/2014/main" val="20005"/>
                    </a:ext>
                  </a:extLst>
                </a:gridCol>
                <a:gridCol w="609600">
                  <a:extLst>
                    <a:ext uri="{9D8B030D-6E8A-4147-A177-3AD203B41FA5}">
                      <a16:colId xmlns:a16="http://schemas.microsoft.com/office/drawing/2014/main" val="20006"/>
                    </a:ext>
                  </a:extLst>
                </a:gridCol>
                <a:gridCol w="707575">
                  <a:extLst>
                    <a:ext uri="{9D8B030D-6E8A-4147-A177-3AD203B41FA5}">
                      <a16:colId xmlns:a16="http://schemas.microsoft.com/office/drawing/2014/main" val="20007"/>
                    </a:ext>
                  </a:extLst>
                </a:gridCol>
              </a:tblGrid>
              <a:tr h="773793">
                <a:tc gridSpan="8">
                  <a:txBody>
                    <a:bodyPr/>
                    <a:lstStyle/>
                    <a:p>
                      <a:pPr algn="ctr"/>
                      <a:r>
                        <a:rPr lang="en-US" sz="18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ASCE 7-10 Table 12.2-1</a:t>
                      </a:r>
                      <a:endParaRPr lang="en-US" sz="18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endParaRPr>
                    </a:p>
                  </a:txBody>
                  <a:tcPr anchor="ctr">
                    <a:lnL w="12700" cmpd="sng">
                      <a:noFill/>
                    </a:lnL>
                    <a:lnR w="12700" cmpd="sng">
                      <a:noFill/>
                    </a:lnR>
                    <a:lnT w="12700" cmpd="sng">
                      <a:noFill/>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a:p>
                  </a:txBody>
                  <a:tcPr/>
                </a:tc>
                <a:tc hMerge="1">
                  <a:txBody>
                    <a:bodyPr/>
                    <a:lstStyle/>
                    <a:p>
                      <a:endParaRPr lang="en-US" dirty="0"/>
                    </a:p>
                  </a:txBody>
                  <a:tcPr/>
                </a:tc>
                <a:extLst>
                  <a:ext uri="{0D108BD9-81ED-4DB2-BD59-A6C34878D82A}">
                    <a16:rowId xmlns:a16="http://schemas.microsoft.com/office/drawing/2014/main" val="10000"/>
                  </a:ext>
                </a:extLst>
              </a:tr>
              <a:tr h="461995">
                <a:tc rowSpan="3">
                  <a:txBody>
                    <a:bodyPr/>
                    <a:lstStyle/>
                    <a:p>
                      <a:pPr algn="ctr"/>
                      <a:r>
                        <a:rPr lang="en-US" sz="1100" dirty="0" smtClean="0">
                          <a:latin typeface="Arial" panose="020B0604020202020204" pitchFamily="34" charset="0"/>
                          <a:cs typeface="Arial" panose="020B0604020202020204" pitchFamily="34" charset="0"/>
                        </a:rPr>
                        <a:t>Seismic Force Resisting System</a:t>
                      </a:r>
                      <a:endParaRPr lang="en-US" sz="1100" dirty="0">
                        <a:latin typeface="Arial" panose="020B0604020202020204" pitchFamily="34" charset="0"/>
                        <a:cs typeface="Arial" panose="020B0604020202020204" pitchFamily="34" charset="0"/>
                      </a:endParaRPr>
                    </a:p>
                  </a:txBody>
                  <a:tcPr anchor="ctr">
                    <a:lnL w="12700" cmpd="sng">
                      <a:noFill/>
                    </a:lnL>
                    <a:lnR w="12700" cmpd="sng">
                      <a:noFill/>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rowSpan="3">
                  <a:txBody>
                    <a:bodyPr/>
                    <a:lstStyle/>
                    <a:p>
                      <a:pPr algn="ctr"/>
                      <a:r>
                        <a:rPr lang="en-US" sz="1100" dirty="0" smtClean="0">
                          <a:latin typeface="Arial" panose="020B0604020202020204" pitchFamily="34" charset="0"/>
                          <a:cs typeface="Arial" panose="020B0604020202020204" pitchFamily="34" charset="0"/>
                        </a:rPr>
                        <a:t>Response</a:t>
                      </a:r>
                      <a:r>
                        <a:rPr lang="en-US" sz="1100" baseline="0" dirty="0" smtClean="0">
                          <a:latin typeface="Arial" panose="020B0604020202020204" pitchFamily="34" charset="0"/>
                          <a:cs typeface="Arial" panose="020B0604020202020204" pitchFamily="34" charset="0"/>
                        </a:rPr>
                        <a:t> Modification Factor, R</a:t>
                      </a:r>
                      <a:endParaRPr lang="en-US" sz="1100" dirty="0">
                        <a:latin typeface="Arial" panose="020B0604020202020204" pitchFamily="34" charset="0"/>
                        <a:cs typeface="Arial" panose="020B0604020202020204" pitchFamily="34" charset="0"/>
                      </a:endParaRPr>
                    </a:p>
                  </a:txBody>
                  <a:tcPr anchor="ctr">
                    <a:lnL w="12700" cmpd="sng">
                      <a:noFill/>
                    </a:lnL>
                    <a:lnR w="12700" cmpd="sng">
                      <a:noFill/>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rowSpan="3">
                  <a:txBody>
                    <a:bodyPr/>
                    <a:lstStyle/>
                    <a:p>
                      <a:pPr algn="ctr"/>
                      <a:r>
                        <a:rPr lang="en-US" sz="1100" dirty="0" err="1" smtClean="0">
                          <a:latin typeface="Arial" panose="020B0604020202020204" pitchFamily="34" charset="0"/>
                          <a:cs typeface="Arial" panose="020B0604020202020204" pitchFamily="34" charset="0"/>
                        </a:rPr>
                        <a:t>Overstrength</a:t>
                      </a:r>
                      <a:r>
                        <a:rPr lang="en-US" sz="1100" dirty="0" smtClean="0">
                          <a:latin typeface="Arial" panose="020B0604020202020204" pitchFamily="34" charset="0"/>
                          <a:cs typeface="Arial" panose="020B0604020202020204" pitchFamily="34" charset="0"/>
                        </a:rPr>
                        <a:t> Factor, </a:t>
                      </a:r>
                      <a:r>
                        <a:rPr lang="el-GR" sz="1100" dirty="0" smtClean="0">
                          <a:latin typeface="Arial" panose="020B0604020202020204" pitchFamily="34" charset="0"/>
                          <a:cs typeface="Arial" panose="020B0604020202020204" pitchFamily="34" charset="0"/>
                        </a:rPr>
                        <a:t>Ω</a:t>
                      </a:r>
                      <a:r>
                        <a:rPr lang="en-US" sz="1100" baseline="-25000" dirty="0" smtClean="0">
                          <a:latin typeface="Arial" panose="020B0604020202020204" pitchFamily="34" charset="0"/>
                          <a:cs typeface="Arial" panose="020B0604020202020204" pitchFamily="34" charset="0"/>
                        </a:rPr>
                        <a:t>o</a:t>
                      </a:r>
                      <a:endParaRPr lang="en-US" sz="1100" baseline="-25000" dirty="0">
                        <a:latin typeface="Arial" panose="020B0604020202020204" pitchFamily="34" charset="0"/>
                        <a:cs typeface="Arial" panose="020B0604020202020204" pitchFamily="34" charset="0"/>
                      </a:endParaRPr>
                    </a:p>
                  </a:txBody>
                  <a:tcPr anchor="ctr">
                    <a:lnL w="12700" cmpd="sng">
                      <a:noFill/>
                    </a:lnL>
                    <a:lnR w="12700" cmpd="sng">
                      <a:noFill/>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rowSpan="3">
                  <a:txBody>
                    <a:bodyPr/>
                    <a:lstStyle/>
                    <a:p>
                      <a:pPr algn="ctr"/>
                      <a:r>
                        <a:rPr lang="en-US" sz="1100" dirty="0" smtClean="0">
                          <a:latin typeface="Arial" panose="020B0604020202020204" pitchFamily="34" charset="0"/>
                          <a:cs typeface="Arial" panose="020B0604020202020204" pitchFamily="34" charset="0"/>
                        </a:rPr>
                        <a:t>Deflection Amplification Factor, C</a:t>
                      </a:r>
                      <a:r>
                        <a:rPr lang="en-US" sz="1100" baseline="-25000" dirty="0" smtClean="0">
                          <a:latin typeface="Arial" panose="020B0604020202020204" pitchFamily="34" charset="0"/>
                          <a:cs typeface="Arial" panose="020B0604020202020204" pitchFamily="34" charset="0"/>
                        </a:rPr>
                        <a:t>d</a:t>
                      </a:r>
                      <a:endParaRPr lang="en-US" sz="1100" baseline="-25000" dirty="0">
                        <a:latin typeface="Arial" panose="020B0604020202020204" pitchFamily="34" charset="0"/>
                        <a:cs typeface="Arial" panose="020B0604020202020204" pitchFamily="34" charset="0"/>
                      </a:endParaRPr>
                    </a:p>
                  </a:txBody>
                  <a:tcPr anchor="ctr">
                    <a:lnL w="12700" cmpd="sng">
                      <a:noFill/>
                    </a:lnL>
                    <a:lnR w="12700" cmpd="sng">
                      <a:noFill/>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gridSpan="4">
                  <a:txBody>
                    <a:bodyPr/>
                    <a:lstStyle/>
                    <a:p>
                      <a:pPr algn="ctr"/>
                      <a:r>
                        <a:rPr lang="en-US" sz="1100" dirty="0" smtClean="0">
                          <a:latin typeface="Arial" panose="020B0604020202020204" pitchFamily="34" charset="0"/>
                          <a:cs typeface="Arial" panose="020B0604020202020204" pitchFamily="34" charset="0"/>
                        </a:rPr>
                        <a:t>STRUCTURAL</a:t>
                      </a:r>
                      <a:r>
                        <a:rPr lang="en-US" sz="1100" baseline="0" dirty="0" smtClean="0">
                          <a:latin typeface="Arial" panose="020B0604020202020204" pitchFamily="34" charset="0"/>
                          <a:cs typeface="Arial" panose="020B0604020202020204" pitchFamily="34" charset="0"/>
                        </a:rPr>
                        <a:t> SYSTEM LIMITATIONS AND BUILDING HEIGHT (feet) LIMITATIONS</a:t>
                      </a:r>
                      <a:endParaRPr lang="en-US" sz="1100" dirty="0">
                        <a:latin typeface="Arial" panose="020B0604020202020204" pitchFamily="34" charset="0"/>
                        <a:cs typeface="Arial" panose="020B0604020202020204" pitchFamily="34" charset="0"/>
                      </a:endParaRPr>
                    </a:p>
                  </a:txBody>
                  <a:tcPr anchor="ctr">
                    <a:lnL w="12700" cmpd="sng">
                      <a:noFill/>
                    </a:lnL>
                    <a:lnR w="12700" cmpd="sng">
                      <a:noFill/>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10001"/>
                  </a:ext>
                </a:extLst>
              </a:tr>
              <a:tr h="461995">
                <a:tc vMerge="1">
                  <a:txBody>
                    <a:bodyPr/>
                    <a:lstStyle/>
                    <a:p>
                      <a:endParaRPr lang="en-US" dirty="0"/>
                    </a:p>
                  </a:txBody>
                  <a:tcPr/>
                </a:tc>
                <a:tc vMerge="1">
                  <a:txBody>
                    <a:bodyPr/>
                    <a:lstStyle/>
                    <a:p>
                      <a:endParaRPr lang="en-US" dirty="0"/>
                    </a:p>
                  </a:txBody>
                  <a:tcPr/>
                </a:tc>
                <a:tc vMerge="1">
                  <a:txBody>
                    <a:bodyPr/>
                    <a:lstStyle/>
                    <a:p>
                      <a:endParaRPr lang="en-US" dirty="0"/>
                    </a:p>
                  </a:txBody>
                  <a:tcPr/>
                </a:tc>
                <a:tc vMerge="1">
                  <a:txBody>
                    <a:bodyPr/>
                    <a:lstStyle/>
                    <a:p>
                      <a:endParaRPr lang="en-US" dirty="0"/>
                    </a:p>
                  </a:txBody>
                  <a:tcPr/>
                </a:tc>
                <a:tc gridSpan="4">
                  <a:txBody>
                    <a:bodyPr/>
                    <a:lstStyle/>
                    <a:p>
                      <a:pPr algn="ctr"/>
                      <a:r>
                        <a:rPr lang="en-US" sz="1100" dirty="0" smtClean="0">
                          <a:latin typeface="Arial" panose="020B0604020202020204" pitchFamily="34" charset="0"/>
                          <a:cs typeface="Arial" panose="020B0604020202020204" pitchFamily="34" charset="0"/>
                        </a:rPr>
                        <a:t>Seismic Design Category</a:t>
                      </a:r>
                      <a:endParaRPr lang="en-US" sz="1100" dirty="0">
                        <a:latin typeface="Arial" panose="020B0604020202020204" pitchFamily="34" charset="0"/>
                        <a:cs typeface="Arial" panose="020B0604020202020204" pitchFamily="34" charset="0"/>
                      </a:endParaRPr>
                    </a:p>
                  </a:txBody>
                  <a:tcPr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10002"/>
                  </a:ext>
                </a:extLst>
              </a:tr>
              <a:tr h="444110">
                <a:tc vMerge="1">
                  <a:txBody>
                    <a:bodyPr/>
                    <a:lstStyle/>
                    <a:p>
                      <a:endParaRPr lang="en-US" dirty="0"/>
                    </a:p>
                  </a:txBody>
                  <a:tcPr/>
                </a:tc>
                <a:tc vMerge="1">
                  <a:txBody>
                    <a:bodyPr/>
                    <a:lstStyle/>
                    <a:p>
                      <a:endParaRPr lang="en-US" dirty="0"/>
                    </a:p>
                  </a:txBody>
                  <a:tcPr/>
                </a:tc>
                <a:tc vMerge="1">
                  <a:txBody>
                    <a:bodyPr/>
                    <a:lstStyle/>
                    <a:p>
                      <a:endParaRPr lang="en-US" dirty="0"/>
                    </a:p>
                  </a:txBody>
                  <a:tcPr/>
                </a:tc>
                <a:tc vMerge="1">
                  <a:txBody>
                    <a:bodyPr/>
                    <a:lstStyle/>
                    <a:p>
                      <a:endParaRPr lang="en-US" dirty="0"/>
                    </a:p>
                  </a:txBody>
                  <a:tcPr/>
                </a:tc>
                <a:tc>
                  <a:txBody>
                    <a:bodyPr/>
                    <a:lstStyle/>
                    <a:p>
                      <a:pPr algn="ctr"/>
                      <a:r>
                        <a:rPr lang="en-US" sz="1100" dirty="0" smtClean="0">
                          <a:latin typeface="Arial" panose="020B0604020202020204" pitchFamily="34" charset="0"/>
                          <a:cs typeface="Arial" panose="020B0604020202020204" pitchFamily="34" charset="0"/>
                        </a:rPr>
                        <a:t>B</a:t>
                      </a:r>
                      <a:endParaRPr lang="en-US" sz="1100" dirty="0">
                        <a:latin typeface="Arial" panose="020B0604020202020204" pitchFamily="34" charset="0"/>
                        <a:cs typeface="Arial" panose="020B0604020202020204" pitchFamily="34" charset="0"/>
                      </a:endParaRPr>
                    </a:p>
                  </a:txBody>
                  <a:tcPr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100" dirty="0" smtClean="0">
                          <a:latin typeface="Arial" panose="020B0604020202020204" pitchFamily="34" charset="0"/>
                          <a:cs typeface="Arial" panose="020B0604020202020204" pitchFamily="34" charset="0"/>
                        </a:rPr>
                        <a:t>C</a:t>
                      </a:r>
                      <a:endParaRPr lang="en-US" sz="1100" dirty="0">
                        <a:latin typeface="Arial" panose="020B0604020202020204" pitchFamily="34" charset="0"/>
                        <a:cs typeface="Arial" panose="020B0604020202020204" pitchFamily="34" charset="0"/>
                      </a:endParaRPr>
                    </a:p>
                  </a:txBody>
                  <a:tcPr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100" dirty="0" smtClean="0">
                          <a:latin typeface="Arial" panose="020B0604020202020204" pitchFamily="34" charset="0"/>
                          <a:cs typeface="Arial" panose="020B0604020202020204" pitchFamily="34" charset="0"/>
                        </a:rPr>
                        <a:t>D</a:t>
                      </a:r>
                      <a:endParaRPr lang="en-US" sz="1100" dirty="0">
                        <a:latin typeface="Arial" panose="020B0604020202020204" pitchFamily="34" charset="0"/>
                        <a:cs typeface="Arial" panose="020B0604020202020204" pitchFamily="34" charset="0"/>
                      </a:endParaRPr>
                    </a:p>
                  </a:txBody>
                  <a:tcPr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100" dirty="0" smtClean="0">
                          <a:latin typeface="Arial" panose="020B0604020202020204" pitchFamily="34" charset="0"/>
                          <a:cs typeface="Arial" panose="020B0604020202020204" pitchFamily="34" charset="0"/>
                        </a:rPr>
                        <a:t>E/F</a:t>
                      </a:r>
                      <a:endParaRPr lang="en-US" sz="1100" dirty="0">
                        <a:latin typeface="Arial" panose="020B0604020202020204" pitchFamily="34" charset="0"/>
                        <a:cs typeface="Arial" panose="020B0604020202020204" pitchFamily="34" charset="0"/>
                      </a:endParaRPr>
                    </a:p>
                  </a:txBody>
                  <a:tcPr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r h="319186">
                <a:tc>
                  <a:txBody>
                    <a:bodyPr/>
                    <a:lstStyle/>
                    <a:p>
                      <a:pPr algn="l"/>
                      <a:r>
                        <a:rPr lang="en-US" sz="1100" b="1" dirty="0" smtClean="0">
                          <a:latin typeface="Arial" panose="020B0604020202020204" pitchFamily="34" charset="0"/>
                          <a:cs typeface="Arial" panose="020B0604020202020204" pitchFamily="34" charset="0"/>
                        </a:rPr>
                        <a:t>A. BEARING WALL SYSTEMS</a:t>
                      </a:r>
                      <a:endParaRPr lang="en-US" sz="1100" b="1" dirty="0">
                        <a:latin typeface="Arial" panose="020B0604020202020204" pitchFamily="34" charset="0"/>
                        <a:cs typeface="Arial" panose="020B0604020202020204" pitchFamily="34" charset="0"/>
                      </a:endParaRPr>
                    </a:p>
                  </a:txBody>
                  <a:tcPr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a:endParaRPr lang="en-US" sz="1100" dirty="0">
                        <a:latin typeface="Arial" panose="020B0604020202020204" pitchFamily="34" charset="0"/>
                        <a:cs typeface="Arial" panose="020B0604020202020204" pitchFamily="34" charset="0"/>
                      </a:endParaRPr>
                    </a:p>
                  </a:txBody>
                  <a:tcPr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a:endParaRPr lang="en-US" sz="1100" dirty="0">
                        <a:latin typeface="Arial" panose="020B0604020202020204" pitchFamily="34" charset="0"/>
                        <a:cs typeface="Arial" panose="020B0604020202020204" pitchFamily="34" charset="0"/>
                      </a:endParaRPr>
                    </a:p>
                  </a:txBody>
                  <a:tcPr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a:endParaRPr lang="en-US" sz="1100" dirty="0">
                        <a:latin typeface="Arial" panose="020B0604020202020204" pitchFamily="34" charset="0"/>
                        <a:cs typeface="Arial" panose="020B0604020202020204" pitchFamily="34" charset="0"/>
                      </a:endParaRPr>
                    </a:p>
                  </a:txBody>
                  <a:tcPr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a:endParaRPr lang="en-US" sz="1100" dirty="0">
                        <a:latin typeface="Arial" panose="020B0604020202020204" pitchFamily="34" charset="0"/>
                        <a:cs typeface="Arial" panose="020B0604020202020204" pitchFamily="34" charset="0"/>
                      </a:endParaRPr>
                    </a:p>
                  </a:txBody>
                  <a:tcPr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a:endParaRPr lang="en-US" sz="1100" dirty="0">
                        <a:latin typeface="Arial" panose="020B0604020202020204" pitchFamily="34" charset="0"/>
                        <a:cs typeface="Arial" panose="020B0604020202020204" pitchFamily="34" charset="0"/>
                      </a:endParaRPr>
                    </a:p>
                  </a:txBody>
                  <a:tcPr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a:endParaRPr lang="en-US" sz="1100" dirty="0">
                        <a:latin typeface="Arial" panose="020B0604020202020204" pitchFamily="34" charset="0"/>
                        <a:cs typeface="Arial" panose="020B0604020202020204" pitchFamily="34" charset="0"/>
                      </a:endParaRPr>
                    </a:p>
                  </a:txBody>
                  <a:tcPr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a:endParaRPr lang="en-US" sz="1100" dirty="0">
                        <a:latin typeface="Arial" panose="020B0604020202020204" pitchFamily="34" charset="0"/>
                        <a:cs typeface="Arial" panose="020B0604020202020204" pitchFamily="34" charset="0"/>
                      </a:endParaRPr>
                    </a:p>
                  </a:txBody>
                  <a:tcPr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004"/>
                  </a:ext>
                </a:extLst>
              </a:tr>
              <a:tr h="933995">
                <a:tc>
                  <a:txBody>
                    <a:bodyPr/>
                    <a:lstStyle/>
                    <a:p>
                      <a:pPr algn="l"/>
                      <a:r>
                        <a:rPr lang="en-US" sz="1100" dirty="0" smtClean="0">
                          <a:latin typeface="Arial" panose="020B0604020202020204" pitchFamily="34" charset="0"/>
                          <a:cs typeface="Arial" panose="020B0604020202020204" pitchFamily="34" charset="0"/>
                        </a:rPr>
                        <a:t>15. Light framed wood walls sheathed</a:t>
                      </a:r>
                      <a:r>
                        <a:rPr lang="en-US" sz="1100" baseline="0" dirty="0" smtClean="0">
                          <a:latin typeface="Arial" panose="020B0604020202020204" pitchFamily="34" charset="0"/>
                          <a:cs typeface="Arial" panose="020B0604020202020204" pitchFamily="34" charset="0"/>
                        </a:rPr>
                        <a:t> with wood structural panels rated for shear resistance</a:t>
                      </a:r>
                      <a:endParaRPr lang="en-US" sz="1100" dirty="0">
                        <a:latin typeface="Arial" panose="020B0604020202020204" pitchFamily="34" charset="0"/>
                        <a:cs typeface="Arial" panose="020B0604020202020204" pitchFamily="34" charset="0"/>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US" sz="1100" dirty="0" smtClean="0">
                          <a:latin typeface="Arial" panose="020B0604020202020204" pitchFamily="34" charset="0"/>
                          <a:cs typeface="Arial" panose="020B0604020202020204" pitchFamily="34" charset="0"/>
                        </a:rPr>
                        <a:t>6 ½</a:t>
                      </a:r>
                      <a:endParaRPr lang="en-US" sz="1100" dirty="0">
                        <a:latin typeface="Arial" panose="020B0604020202020204" pitchFamily="34" charset="0"/>
                        <a:cs typeface="Arial" panose="020B0604020202020204" pitchFamily="34" charset="0"/>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US" sz="1100" dirty="0" smtClean="0">
                          <a:latin typeface="Arial" panose="020B0604020202020204" pitchFamily="34" charset="0"/>
                          <a:cs typeface="Arial" panose="020B0604020202020204" pitchFamily="34" charset="0"/>
                        </a:rPr>
                        <a:t>3</a:t>
                      </a:r>
                      <a:endParaRPr lang="en-US" sz="1100" dirty="0">
                        <a:latin typeface="Arial" panose="020B0604020202020204" pitchFamily="34" charset="0"/>
                        <a:cs typeface="Arial" panose="020B0604020202020204" pitchFamily="34" charset="0"/>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US" sz="1100" dirty="0" smtClean="0">
                          <a:latin typeface="Arial" panose="020B0604020202020204" pitchFamily="34" charset="0"/>
                          <a:cs typeface="Arial" panose="020B0604020202020204" pitchFamily="34" charset="0"/>
                        </a:rPr>
                        <a:t>4</a:t>
                      </a:r>
                      <a:endParaRPr lang="en-US" sz="1100" dirty="0">
                        <a:latin typeface="Arial" panose="020B0604020202020204" pitchFamily="34" charset="0"/>
                        <a:cs typeface="Arial" panose="020B0604020202020204" pitchFamily="34" charset="0"/>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US" sz="1100" dirty="0" smtClean="0">
                          <a:latin typeface="Arial" panose="020B0604020202020204" pitchFamily="34" charset="0"/>
                          <a:cs typeface="Arial" panose="020B0604020202020204" pitchFamily="34" charset="0"/>
                        </a:rPr>
                        <a:t>NL</a:t>
                      </a:r>
                      <a:endParaRPr lang="en-US" sz="1100" dirty="0">
                        <a:latin typeface="Arial" panose="020B0604020202020204" pitchFamily="34" charset="0"/>
                        <a:cs typeface="Arial" panose="020B0604020202020204" pitchFamily="34" charset="0"/>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US" sz="1100" dirty="0" smtClean="0">
                          <a:latin typeface="Arial" panose="020B0604020202020204" pitchFamily="34" charset="0"/>
                          <a:cs typeface="Arial" panose="020B0604020202020204" pitchFamily="34" charset="0"/>
                        </a:rPr>
                        <a:t>NL</a:t>
                      </a:r>
                      <a:endParaRPr lang="en-US" sz="1100" dirty="0">
                        <a:latin typeface="Arial" panose="020B0604020202020204" pitchFamily="34" charset="0"/>
                        <a:cs typeface="Arial" panose="020B0604020202020204" pitchFamily="34" charset="0"/>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US" sz="1100" dirty="0" smtClean="0">
                          <a:latin typeface="Arial" panose="020B0604020202020204" pitchFamily="34" charset="0"/>
                          <a:cs typeface="Arial" panose="020B0604020202020204" pitchFamily="34" charset="0"/>
                        </a:rPr>
                        <a:t>65</a:t>
                      </a:r>
                      <a:endParaRPr lang="en-US" sz="1100" dirty="0">
                        <a:latin typeface="Arial" panose="020B0604020202020204" pitchFamily="34" charset="0"/>
                        <a:cs typeface="Arial" panose="020B0604020202020204" pitchFamily="34" charset="0"/>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US" sz="1100" dirty="0" smtClean="0">
                          <a:latin typeface="Arial" panose="020B0604020202020204" pitchFamily="34" charset="0"/>
                          <a:cs typeface="Arial" panose="020B0604020202020204" pitchFamily="34" charset="0"/>
                        </a:rPr>
                        <a:t>65</a:t>
                      </a:r>
                      <a:endParaRPr lang="en-US" sz="1100" dirty="0">
                        <a:latin typeface="Arial" panose="020B0604020202020204" pitchFamily="34" charset="0"/>
                        <a:cs typeface="Arial" panose="020B0604020202020204" pitchFamily="34" charset="0"/>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005"/>
                  </a:ext>
                </a:extLst>
              </a:tr>
              <a:tr h="990600">
                <a:tc>
                  <a:txBody>
                    <a:bodyPr/>
                    <a:lstStyle/>
                    <a:p>
                      <a:pPr algn="l"/>
                      <a:r>
                        <a:rPr lang="en-US" sz="1100" dirty="0" smtClean="0">
                          <a:latin typeface="Arial" panose="020B0604020202020204" pitchFamily="34" charset="0"/>
                          <a:cs typeface="Arial" panose="020B0604020202020204" pitchFamily="34" charset="0"/>
                        </a:rPr>
                        <a:t>16. Light framed (cold-formed</a:t>
                      </a:r>
                      <a:r>
                        <a:rPr lang="en-US" sz="1100" baseline="0" dirty="0" smtClean="0">
                          <a:latin typeface="Arial" panose="020B0604020202020204" pitchFamily="34" charset="0"/>
                          <a:cs typeface="Arial" panose="020B0604020202020204" pitchFamily="34" charset="0"/>
                        </a:rPr>
                        <a:t> steel) walls sheathed with wood structural panels or steel sheets rated for shear resistance</a:t>
                      </a:r>
                      <a:endParaRPr lang="en-US" sz="1100" dirty="0">
                        <a:latin typeface="Arial" panose="020B0604020202020204" pitchFamily="34" charset="0"/>
                        <a:cs typeface="Arial" panose="020B0604020202020204" pitchFamily="34" charset="0"/>
                      </a:endParaRPr>
                    </a:p>
                  </a:txBody>
                  <a:tcPr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100" dirty="0" smtClean="0">
                          <a:latin typeface="Arial" panose="020B0604020202020204" pitchFamily="34" charset="0"/>
                          <a:cs typeface="Arial" panose="020B0604020202020204" pitchFamily="34" charset="0"/>
                        </a:rPr>
                        <a:t>6 ½</a:t>
                      </a:r>
                      <a:endParaRPr lang="en-US" sz="1100" dirty="0">
                        <a:latin typeface="Arial" panose="020B0604020202020204" pitchFamily="34" charset="0"/>
                        <a:cs typeface="Arial" panose="020B0604020202020204" pitchFamily="34" charset="0"/>
                      </a:endParaRPr>
                    </a:p>
                  </a:txBody>
                  <a:tcPr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100" dirty="0" smtClean="0">
                          <a:latin typeface="Arial" panose="020B0604020202020204" pitchFamily="34" charset="0"/>
                          <a:cs typeface="Arial" panose="020B0604020202020204" pitchFamily="34" charset="0"/>
                        </a:rPr>
                        <a:t>3</a:t>
                      </a:r>
                      <a:endParaRPr lang="en-US" sz="1100" dirty="0">
                        <a:latin typeface="Arial" panose="020B0604020202020204" pitchFamily="34" charset="0"/>
                        <a:cs typeface="Arial" panose="020B0604020202020204" pitchFamily="34" charset="0"/>
                      </a:endParaRPr>
                    </a:p>
                  </a:txBody>
                  <a:tcPr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100" dirty="0" smtClean="0">
                          <a:latin typeface="Arial" panose="020B0604020202020204" pitchFamily="34" charset="0"/>
                          <a:cs typeface="Arial" panose="020B0604020202020204" pitchFamily="34" charset="0"/>
                        </a:rPr>
                        <a:t>4</a:t>
                      </a:r>
                      <a:endParaRPr lang="en-US" sz="1100" dirty="0">
                        <a:latin typeface="Arial" panose="020B0604020202020204" pitchFamily="34" charset="0"/>
                        <a:cs typeface="Arial" panose="020B0604020202020204" pitchFamily="34" charset="0"/>
                      </a:endParaRPr>
                    </a:p>
                  </a:txBody>
                  <a:tcPr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100" dirty="0" smtClean="0">
                          <a:latin typeface="Arial" panose="020B0604020202020204" pitchFamily="34" charset="0"/>
                          <a:cs typeface="Arial" panose="020B0604020202020204" pitchFamily="34" charset="0"/>
                        </a:rPr>
                        <a:t>NL</a:t>
                      </a:r>
                      <a:endParaRPr lang="en-US" sz="1100" dirty="0">
                        <a:latin typeface="Arial" panose="020B0604020202020204" pitchFamily="34" charset="0"/>
                        <a:cs typeface="Arial" panose="020B0604020202020204" pitchFamily="34" charset="0"/>
                      </a:endParaRPr>
                    </a:p>
                  </a:txBody>
                  <a:tcPr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100" dirty="0" smtClean="0">
                          <a:latin typeface="Arial" panose="020B0604020202020204" pitchFamily="34" charset="0"/>
                          <a:cs typeface="Arial" panose="020B0604020202020204" pitchFamily="34" charset="0"/>
                        </a:rPr>
                        <a:t>NL</a:t>
                      </a:r>
                      <a:endParaRPr lang="en-US" sz="1100" dirty="0">
                        <a:latin typeface="Arial" panose="020B0604020202020204" pitchFamily="34" charset="0"/>
                        <a:cs typeface="Arial" panose="020B0604020202020204" pitchFamily="34" charset="0"/>
                      </a:endParaRPr>
                    </a:p>
                  </a:txBody>
                  <a:tcPr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100" dirty="0" smtClean="0">
                          <a:latin typeface="Arial" panose="020B0604020202020204" pitchFamily="34" charset="0"/>
                          <a:cs typeface="Arial" panose="020B0604020202020204" pitchFamily="34" charset="0"/>
                        </a:rPr>
                        <a:t>65</a:t>
                      </a:r>
                      <a:endParaRPr lang="en-US" sz="1100" dirty="0">
                        <a:latin typeface="Arial" panose="020B0604020202020204" pitchFamily="34" charset="0"/>
                        <a:cs typeface="Arial" panose="020B0604020202020204" pitchFamily="34" charset="0"/>
                      </a:endParaRPr>
                    </a:p>
                  </a:txBody>
                  <a:tcPr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100" dirty="0" smtClean="0">
                          <a:latin typeface="Arial" panose="020B0604020202020204" pitchFamily="34" charset="0"/>
                          <a:cs typeface="Arial" panose="020B0604020202020204" pitchFamily="34" charset="0"/>
                        </a:rPr>
                        <a:t>65</a:t>
                      </a:r>
                      <a:endParaRPr lang="en-US" sz="1100" dirty="0">
                        <a:latin typeface="Arial" panose="020B0604020202020204" pitchFamily="34" charset="0"/>
                        <a:cs typeface="Arial" panose="020B0604020202020204" pitchFamily="34" charset="0"/>
                      </a:endParaRPr>
                    </a:p>
                  </a:txBody>
                  <a:tcPr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6"/>
                  </a:ext>
                </a:extLst>
              </a:tr>
            </a:tbl>
          </a:graphicData>
        </a:graphic>
      </p:graphicFrame>
      <p:sp>
        <p:nvSpPr>
          <p:cNvPr id="5" name="Rectangle 4"/>
          <p:cNvSpPr/>
          <p:nvPr/>
        </p:nvSpPr>
        <p:spPr>
          <a:xfrm>
            <a:off x="458788" y="3964214"/>
            <a:ext cx="2295298" cy="934357"/>
          </a:xfrm>
          <a:prstGeom prst="rect">
            <a:avLst/>
          </a:prstGeom>
          <a:solidFill>
            <a:schemeClr val="accent6">
              <a:lumMod val="60000"/>
              <a:lumOff val="4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2754087" y="2111829"/>
            <a:ext cx="1045028" cy="1479547"/>
          </a:xfrm>
          <a:prstGeom prst="rect">
            <a:avLst/>
          </a:prstGeom>
          <a:solidFill>
            <a:schemeClr val="accent6">
              <a:lumMod val="60000"/>
              <a:lumOff val="4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2764746" y="3965999"/>
            <a:ext cx="1045255" cy="932572"/>
          </a:xfrm>
          <a:prstGeom prst="rect">
            <a:avLst/>
          </a:prstGeom>
          <a:solidFill>
            <a:srgbClr val="92D05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bwMode="auto">
          <a:xfrm>
            <a:off x="6827441" y="6400800"/>
            <a:ext cx="184665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91440" rIns="0" bIns="0" rtlCol="0">
            <a:spAutoFit/>
          </a:bodyPr>
          <a:lstStyle/>
          <a:p>
            <a:pPr algn="r"/>
            <a:r>
              <a:rPr kumimoji="1" lang="en-US" sz="1200" dirty="0" smtClean="0">
                <a:solidFill>
                  <a:schemeClr val="accent5"/>
                </a:solidFill>
                <a:latin typeface="Arial" panose="020B0604020202020204" pitchFamily="34" charset="0"/>
                <a:cs typeface="Arial" panose="020B0604020202020204" pitchFamily="34" charset="0"/>
              </a:rPr>
              <a:t>DESIGN EXAMPLE SLIDE</a:t>
            </a:r>
            <a:endParaRPr kumimoji="1" lang="en-US" sz="1200" dirty="0">
              <a:solidFill>
                <a:schemeClr val="accent5"/>
              </a:solidFill>
              <a:latin typeface="Arial" panose="020B0604020202020204" pitchFamily="34" charset="0"/>
              <a:cs typeface="Arial" panose="020B0604020202020204" pitchFamily="34" charset="0"/>
            </a:endParaRPr>
          </a:p>
        </p:txBody>
      </p:sp>
      <p:pic>
        <p:nvPicPr>
          <p:cNvPr id="9" name="Picture 8"/>
          <p:cNvPicPr>
            <a:picLocks noChangeAspect="1"/>
          </p:cNvPicPr>
          <p:nvPr/>
        </p:nvPicPr>
        <p:blipFill>
          <a:blip r:embed="rId4"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457263" y="6495800"/>
            <a:ext cx="264160" cy="264160"/>
          </a:xfrm>
          <a:prstGeom prst="rect">
            <a:avLst/>
          </a:prstGeom>
        </p:spPr>
      </p:pic>
    </p:spTree>
    <p:custDataLst>
      <p:tags r:id="rId1"/>
    </p:custDataLst>
    <p:extLst>
      <p:ext uri="{BB962C8B-B14F-4D97-AF65-F5344CB8AC3E}">
        <p14:creationId xmlns:p14="http://schemas.microsoft.com/office/powerpoint/2010/main" val="21631439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75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1000"/>
                                        <p:tgtEl>
                                          <p:spTgt spid="5"/>
                                        </p:tgtEl>
                                      </p:cBhvr>
                                    </p:animEffect>
                                  </p:childTnLst>
                                </p:cTn>
                              </p:par>
                            </p:childTnLst>
                          </p:cTn>
                        </p:par>
                        <p:par>
                          <p:cTn id="8" fill="hold">
                            <p:stCondLst>
                              <p:cond delay="1750"/>
                            </p:stCondLst>
                            <p:childTnLst>
                              <p:par>
                                <p:cTn id="9" presetID="10" presetClass="exit" presetSubtype="0" fill="hold" grpId="1" nodeType="afterEffect">
                                  <p:stCondLst>
                                    <p:cond delay="0"/>
                                  </p:stCondLst>
                                  <p:childTnLst>
                                    <p:animEffect transition="out" filter="fade">
                                      <p:cBhvr>
                                        <p:cTn id="10" dur="3000"/>
                                        <p:tgtEl>
                                          <p:spTgt spid="5"/>
                                        </p:tgtEl>
                                      </p:cBhvr>
                                    </p:animEffect>
                                    <p:set>
                                      <p:cBhvr>
                                        <p:cTn id="11" dur="1" fill="hold">
                                          <p:stCondLst>
                                            <p:cond delay="2999"/>
                                          </p:stCondLst>
                                        </p:cTn>
                                        <p:tgtEl>
                                          <p:spTgt spid="5"/>
                                        </p:tgtEl>
                                        <p:attrNameLst>
                                          <p:attrName>style.visibility</p:attrName>
                                        </p:attrNameLst>
                                      </p:cBhvr>
                                      <p:to>
                                        <p:strVal val="hidden"/>
                                      </p:to>
                                    </p:set>
                                  </p:childTnLst>
                                </p:cTn>
                              </p:par>
                              <p:par>
                                <p:cTn id="12" presetID="16" presetClass="entr" presetSubtype="21" fill="hold" grpId="0"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barn(inVertical)">
                                      <p:cBhvr>
                                        <p:cTn id="14" dur="1000"/>
                                        <p:tgtEl>
                                          <p:spTgt spid="6"/>
                                        </p:tgtEl>
                                      </p:cBhvr>
                                    </p:animEffect>
                                  </p:childTnLst>
                                </p:cTn>
                              </p:par>
                              <p:par>
                                <p:cTn id="15" presetID="16" presetClass="entr" presetSubtype="21" fill="hold" grpId="0" nodeType="withEffect">
                                  <p:stCondLst>
                                    <p:cond delay="1000"/>
                                  </p:stCondLst>
                                  <p:childTnLst>
                                    <p:set>
                                      <p:cBhvr>
                                        <p:cTn id="16" dur="1" fill="hold">
                                          <p:stCondLst>
                                            <p:cond delay="0"/>
                                          </p:stCondLst>
                                        </p:cTn>
                                        <p:tgtEl>
                                          <p:spTgt spid="7"/>
                                        </p:tgtEl>
                                        <p:attrNameLst>
                                          <p:attrName>style.visibility</p:attrName>
                                        </p:attrNameLst>
                                      </p:cBhvr>
                                      <p:to>
                                        <p:strVal val="visible"/>
                                      </p:to>
                                    </p:set>
                                    <p:animEffect transition="in" filter="barn(inVertical)">
                                      <p:cBhvr>
                                        <p:cTn id="17" dur="1250"/>
                                        <p:tgtEl>
                                          <p:spTgt spid="7"/>
                                        </p:tgtEl>
                                      </p:cBhvr>
                                    </p:animEffect>
                                  </p:childTnLst>
                                </p:cTn>
                              </p:par>
                              <p:par>
                                <p:cTn id="18" presetID="10" presetClass="exit" presetSubtype="0" fill="hold" grpId="1" nodeType="withEffect">
                                  <p:stCondLst>
                                    <p:cond delay="1000"/>
                                  </p:stCondLst>
                                  <p:childTnLst>
                                    <p:animEffect transition="out" filter="fade">
                                      <p:cBhvr>
                                        <p:cTn id="19" dur="3000"/>
                                        <p:tgtEl>
                                          <p:spTgt spid="6"/>
                                        </p:tgtEl>
                                      </p:cBhvr>
                                    </p:animEffect>
                                    <p:set>
                                      <p:cBhvr>
                                        <p:cTn id="20" dur="1" fill="hold">
                                          <p:stCondLst>
                                            <p:cond delay="29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animBg="1"/>
      <p:bldP spid="6" grpId="1" animBg="1"/>
      <p:bldP spid="7" grpId="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Importance Factor</a:t>
            </a:r>
            <a:endParaRPr lang="en-US" dirty="0"/>
          </a:p>
        </p:txBody>
      </p:sp>
      <p:graphicFrame>
        <p:nvGraphicFramePr>
          <p:cNvPr id="4" name="Content Placeholder 3"/>
          <p:cNvGraphicFramePr>
            <a:graphicFrameLocks noGrp="1"/>
          </p:cNvGraphicFramePr>
          <p:nvPr>
            <p:ph idx="1"/>
            <p:extLst/>
          </p:nvPr>
        </p:nvGraphicFramePr>
        <p:xfrm>
          <a:off x="1689100" y="2524652"/>
          <a:ext cx="5769882" cy="1503861"/>
        </p:xfrm>
        <a:graphic>
          <a:graphicData uri="http://schemas.openxmlformats.org/drawingml/2006/table">
            <a:tbl>
              <a:tblPr firstRow="1" bandRow="1">
                <a:tableStyleId>{68D230F3-CF80-4859-8CE7-A43EE81993B5}</a:tableStyleId>
              </a:tblPr>
              <a:tblGrid>
                <a:gridCol w="2884941">
                  <a:extLst>
                    <a:ext uri="{9D8B030D-6E8A-4147-A177-3AD203B41FA5}">
                      <a16:colId xmlns:a16="http://schemas.microsoft.com/office/drawing/2014/main" val="20000"/>
                    </a:ext>
                  </a:extLst>
                </a:gridCol>
                <a:gridCol w="2884941">
                  <a:extLst>
                    <a:ext uri="{9D8B030D-6E8A-4147-A177-3AD203B41FA5}">
                      <a16:colId xmlns:a16="http://schemas.microsoft.com/office/drawing/2014/main" val="20001"/>
                    </a:ext>
                  </a:extLst>
                </a:gridCol>
              </a:tblGrid>
              <a:tr h="370840">
                <a:tc>
                  <a:txBody>
                    <a:bodyPr/>
                    <a:lstStyle/>
                    <a:p>
                      <a:pPr algn="ctr"/>
                      <a:r>
                        <a:rPr lang="en-US" dirty="0" smtClean="0">
                          <a:solidFill>
                            <a:schemeClr val="bg2"/>
                          </a:solidFill>
                          <a:latin typeface="Georgia" panose="02040502050405020303" pitchFamily="18" charset="0"/>
                          <a:cs typeface="Arial" panose="020B0604020202020204" pitchFamily="34" charset="0"/>
                        </a:rPr>
                        <a:t>Risk Category</a:t>
                      </a:r>
                      <a:endParaRPr lang="en-US" dirty="0">
                        <a:solidFill>
                          <a:schemeClr val="bg2"/>
                        </a:solidFill>
                        <a:latin typeface="Georgia" panose="02040502050405020303" pitchFamily="18" charset="0"/>
                        <a:cs typeface="Arial" panose="020B0604020202020204" pitchFamily="34" charset="0"/>
                      </a:endParaRPr>
                    </a:p>
                  </a:txBody>
                  <a:tcPr anchor="ctr"/>
                </a:tc>
                <a:tc>
                  <a:txBody>
                    <a:bodyPr/>
                    <a:lstStyle/>
                    <a:p>
                      <a:pPr algn="ctr"/>
                      <a:r>
                        <a:rPr lang="en-US" dirty="0" smtClean="0">
                          <a:solidFill>
                            <a:schemeClr val="bg2"/>
                          </a:solidFill>
                          <a:latin typeface="Georgia" panose="02040502050405020303" pitchFamily="18" charset="0"/>
                          <a:cs typeface="Arial" panose="020B0604020202020204" pitchFamily="34" charset="0"/>
                        </a:rPr>
                        <a:t>Importance Factor, </a:t>
                      </a:r>
                      <a:r>
                        <a:rPr lang="en-US" i="1" dirty="0" err="1" smtClean="0">
                          <a:solidFill>
                            <a:schemeClr val="bg2"/>
                          </a:solidFill>
                          <a:latin typeface="Georgia" panose="02040502050405020303" pitchFamily="18" charset="0"/>
                          <a:cs typeface="Arial" panose="020B0604020202020204" pitchFamily="34" charset="0"/>
                        </a:rPr>
                        <a:t>I</a:t>
                      </a:r>
                      <a:r>
                        <a:rPr lang="en-US" i="1" baseline="-25000" dirty="0" err="1" smtClean="0">
                          <a:solidFill>
                            <a:schemeClr val="bg2"/>
                          </a:solidFill>
                          <a:latin typeface="Georgia" panose="02040502050405020303" pitchFamily="18" charset="0"/>
                          <a:cs typeface="Arial" panose="020B0604020202020204" pitchFamily="34" charset="0"/>
                        </a:rPr>
                        <a:t>e</a:t>
                      </a:r>
                      <a:endParaRPr lang="en-US" i="1" baseline="-25000" dirty="0">
                        <a:solidFill>
                          <a:schemeClr val="bg2"/>
                        </a:solidFill>
                        <a:latin typeface="Georgia" panose="02040502050405020303" pitchFamily="18" charset="0"/>
                        <a:cs typeface="Arial" panose="020B0604020202020204" pitchFamily="34" charset="0"/>
                      </a:endParaRPr>
                    </a:p>
                  </a:txBody>
                  <a:tcPr anchor="ctr"/>
                </a:tc>
                <a:extLst>
                  <a:ext uri="{0D108BD9-81ED-4DB2-BD59-A6C34878D82A}">
                    <a16:rowId xmlns:a16="http://schemas.microsoft.com/office/drawing/2014/main" val="10000"/>
                  </a:ext>
                </a:extLst>
              </a:tr>
              <a:tr h="370840">
                <a:tc>
                  <a:txBody>
                    <a:bodyPr/>
                    <a:lstStyle/>
                    <a:p>
                      <a:pPr algn="ctr"/>
                      <a:r>
                        <a:rPr lang="en-US" dirty="0" smtClean="0">
                          <a:solidFill>
                            <a:schemeClr val="bg2"/>
                          </a:solidFill>
                          <a:latin typeface="Georgia" panose="02040502050405020303" pitchFamily="18" charset="0"/>
                        </a:rPr>
                        <a:t>I or II</a:t>
                      </a:r>
                      <a:endParaRPr lang="en-US" dirty="0">
                        <a:solidFill>
                          <a:schemeClr val="bg2"/>
                        </a:solidFill>
                        <a:latin typeface="Georgia" panose="02040502050405020303" pitchFamily="18" charset="0"/>
                      </a:endParaRPr>
                    </a:p>
                  </a:txBody>
                  <a:tcPr anchor="ctr"/>
                </a:tc>
                <a:tc>
                  <a:txBody>
                    <a:bodyPr/>
                    <a:lstStyle/>
                    <a:p>
                      <a:pPr algn="ctr"/>
                      <a:r>
                        <a:rPr lang="en-US" dirty="0" smtClean="0">
                          <a:solidFill>
                            <a:schemeClr val="bg2"/>
                          </a:solidFill>
                          <a:latin typeface="Georgia" panose="02040502050405020303" pitchFamily="18" charset="0"/>
                        </a:rPr>
                        <a:t>1.0</a:t>
                      </a:r>
                      <a:endParaRPr lang="en-US" dirty="0">
                        <a:solidFill>
                          <a:schemeClr val="bg2"/>
                        </a:solidFill>
                        <a:latin typeface="Georgia" panose="02040502050405020303" pitchFamily="18" charset="0"/>
                      </a:endParaRPr>
                    </a:p>
                  </a:txBody>
                  <a:tcPr anchor="ctr"/>
                </a:tc>
                <a:extLst>
                  <a:ext uri="{0D108BD9-81ED-4DB2-BD59-A6C34878D82A}">
                    <a16:rowId xmlns:a16="http://schemas.microsoft.com/office/drawing/2014/main" val="10001"/>
                  </a:ext>
                </a:extLst>
              </a:tr>
              <a:tr h="391341">
                <a:tc>
                  <a:txBody>
                    <a:bodyPr/>
                    <a:lstStyle/>
                    <a:p>
                      <a:pPr algn="ctr"/>
                      <a:r>
                        <a:rPr lang="en-US" dirty="0" smtClean="0">
                          <a:solidFill>
                            <a:schemeClr val="bg2"/>
                          </a:solidFill>
                          <a:latin typeface="Georgia" panose="02040502050405020303" pitchFamily="18" charset="0"/>
                        </a:rPr>
                        <a:t>III</a:t>
                      </a:r>
                      <a:endParaRPr lang="en-US" dirty="0">
                        <a:solidFill>
                          <a:schemeClr val="bg2"/>
                        </a:solidFill>
                        <a:latin typeface="Georgia" panose="02040502050405020303" pitchFamily="18" charset="0"/>
                      </a:endParaRPr>
                    </a:p>
                  </a:txBody>
                  <a:tcPr anchor="ctr"/>
                </a:tc>
                <a:tc>
                  <a:txBody>
                    <a:bodyPr/>
                    <a:lstStyle/>
                    <a:p>
                      <a:pPr algn="ctr"/>
                      <a:r>
                        <a:rPr lang="en-US" dirty="0" smtClean="0">
                          <a:solidFill>
                            <a:schemeClr val="bg2"/>
                          </a:solidFill>
                          <a:latin typeface="Georgia" panose="02040502050405020303" pitchFamily="18" charset="0"/>
                        </a:rPr>
                        <a:t>1.25</a:t>
                      </a:r>
                      <a:endParaRPr lang="en-US" dirty="0">
                        <a:solidFill>
                          <a:schemeClr val="bg2"/>
                        </a:solidFill>
                        <a:latin typeface="Georgia" panose="02040502050405020303" pitchFamily="18" charset="0"/>
                      </a:endParaRPr>
                    </a:p>
                  </a:txBody>
                  <a:tcPr anchor="ctr"/>
                </a:tc>
                <a:extLst>
                  <a:ext uri="{0D108BD9-81ED-4DB2-BD59-A6C34878D82A}">
                    <a16:rowId xmlns:a16="http://schemas.microsoft.com/office/drawing/2014/main" val="10002"/>
                  </a:ext>
                </a:extLst>
              </a:tr>
              <a:tr h="370840">
                <a:tc>
                  <a:txBody>
                    <a:bodyPr/>
                    <a:lstStyle/>
                    <a:p>
                      <a:pPr algn="ctr"/>
                      <a:r>
                        <a:rPr lang="en-US" dirty="0" smtClean="0">
                          <a:solidFill>
                            <a:schemeClr val="bg2"/>
                          </a:solidFill>
                          <a:latin typeface="Georgia" panose="02040502050405020303" pitchFamily="18" charset="0"/>
                        </a:rPr>
                        <a:t>IV</a:t>
                      </a:r>
                      <a:endParaRPr lang="en-US" dirty="0">
                        <a:solidFill>
                          <a:schemeClr val="bg2"/>
                        </a:solidFill>
                        <a:latin typeface="Georgia" panose="02040502050405020303" pitchFamily="18" charset="0"/>
                      </a:endParaRPr>
                    </a:p>
                  </a:txBody>
                  <a:tcPr anchor="ctr"/>
                </a:tc>
                <a:tc>
                  <a:txBody>
                    <a:bodyPr/>
                    <a:lstStyle/>
                    <a:p>
                      <a:pPr algn="ctr"/>
                      <a:r>
                        <a:rPr lang="en-US" dirty="0" smtClean="0">
                          <a:solidFill>
                            <a:schemeClr val="bg2"/>
                          </a:solidFill>
                          <a:latin typeface="Georgia" panose="02040502050405020303" pitchFamily="18" charset="0"/>
                        </a:rPr>
                        <a:t>1.5</a:t>
                      </a:r>
                      <a:endParaRPr lang="en-US" dirty="0">
                        <a:solidFill>
                          <a:schemeClr val="bg2"/>
                        </a:solidFill>
                        <a:latin typeface="Georgia" panose="02040502050405020303" pitchFamily="18" charset="0"/>
                      </a:endParaRPr>
                    </a:p>
                  </a:txBody>
                  <a:tcPr anchor="ctr"/>
                </a:tc>
                <a:extLst>
                  <a:ext uri="{0D108BD9-81ED-4DB2-BD59-A6C34878D82A}">
                    <a16:rowId xmlns:a16="http://schemas.microsoft.com/office/drawing/2014/main" val="10003"/>
                  </a:ext>
                </a:extLst>
              </a:tr>
            </a:tbl>
          </a:graphicData>
        </a:graphic>
      </p:graphicFrame>
      <p:sp>
        <p:nvSpPr>
          <p:cNvPr id="5" name="Oval 4"/>
          <p:cNvSpPr/>
          <p:nvPr/>
        </p:nvSpPr>
        <p:spPr>
          <a:xfrm>
            <a:off x="5633714" y="2895566"/>
            <a:ext cx="735239" cy="3810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2903481" y="4670242"/>
            <a:ext cx="4335519" cy="830997"/>
          </a:xfrm>
          <a:prstGeom prst="rect">
            <a:avLst/>
          </a:prstGeom>
          <a:noFill/>
        </p:spPr>
        <p:txBody>
          <a:bodyPr wrap="square" rtlCol="0">
            <a:spAutoFit/>
          </a:bodyPr>
          <a:lstStyle/>
          <a:p>
            <a:r>
              <a:rPr lang="en-US" sz="1600" dirty="0" smtClean="0">
                <a:solidFill>
                  <a:schemeClr val="bg2"/>
                </a:solidFill>
                <a:latin typeface="Arial" panose="020B0604020202020204" pitchFamily="34" charset="0"/>
                <a:cs typeface="Arial" panose="020B0604020202020204" pitchFamily="34" charset="0"/>
              </a:rPr>
              <a:t>Recall from Part 1 of Seismic Design for Wood Framed Construction, our design example structure is in Risk Category II</a:t>
            </a:r>
            <a:endParaRPr lang="en-US" sz="1600" dirty="0">
              <a:solidFill>
                <a:schemeClr val="bg2"/>
              </a:solidFill>
              <a:latin typeface="Arial" panose="020B0604020202020204" pitchFamily="34" charset="0"/>
              <a:cs typeface="Arial" panose="020B0604020202020204" pitchFamily="34" charset="0"/>
            </a:endParaRPr>
          </a:p>
        </p:txBody>
      </p:sp>
      <p:sp>
        <p:nvSpPr>
          <p:cNvPr id="7" name="5-Point Star 6"/>
          <p:cNvSpPr/>
          <p:nvPr/>
        </p:nvSpPr>
        <p:spPr>
          <a:xfrm>
            <a:off x="2409769" y="4745073"/>
            <a:ext cx="405114" cy="381000"/>
          </a:xfrm>
          <a:prstGeom prst="star5">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a:solidFill>
                <a:schemeClr val="tx2"/>
              </a:solidFill>
            </a:endParaRPr>
          </a:p>
        </p:txBody>
      </p:sp>
      <p:sp>
        <p:nvSpPr>
          <p:cNvPr id="8" name="Rectangle 7"/>
          <p:cNvSpPr/>
          <p:nvPr/>
        </p:nvSpPr>
        <p:spPr>
          <a:xfrm>
            <a:off x="3142666" y="1731217"/>
            <a:ext cx="2858668" cy="400110"/>
          </a:xfrm>
          <a:prstGeom prst="rect">
            <a:avLst/>
          </a:prstGeom>
        </p:spPr>
        <p:txBody>
          <a:bodyPr wrap="none">
            <a:spAutoFit/>
          </a:bodyPr>
          <a:lstStyle/>
          <a:p>
            <a:pPr algn="ctr"/>
            <a:r>
              <a:rPr lang="en-US" sz="2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ASCE 7-10 Table </a:t>
            </a:r>
            <a:r>
              <a:rPr lang="en-US" sz="2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1.5-2</a:t>
            </a:r>
            <a:endParaRPr lang="en-US" sz="2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endParaRPr>
          </a:p>
        </p:txBody>
      </p:sp>
      <p:sp>
        <p:nvSpPr>
          <p:cNvPr id="9" name="TextBox 8"/>
          <p:cNvSpPr txBox="1"/>
          <p:nvPr/>
        </p:nvSpPr>
        <p:spPr bwMode="auto">
          <a:xfrm>
            <a:off x="6827441" y="6400800"/>
            <a:ext cx="184665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91440" rIns="0" bIns="0" rtlCol="0">
            <a:spAutoFit/>
          </a:bodyPr>
          <a:lstStyle/>
          <a:p>
            <a:pPr algn="r"/>
            <a:r>
              <a:rPr kumimoji="1" lang="en-US" sz="1200" dirty="0" smtClean="0">
                <a:solidFill>
                  <a:schemeClr val="accent5"/>
                </a:solidFill>
                <a:latin typeface="Arial" panose="020B0604020202020204" pitchFamily="34" charset="0"/>
                <a:cs typeface="Arial" panose="020B0604020202020204" pitchFamily="34" charset="0"/>
              </a:rPr>
              <a:t>DESIGN EXAMPLE SLIDE</a:t>
            </a:r>
            <a:endParaRPr kumimoji="1" lang="en-US" sz="1200" dirty="0">
              <a:solidFill>
                <a:schemeClr val="accent5"/>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35847610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75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Determine Seismic Design Coefficient</a:t>
            </a:r>
            <a:endParaRPr lang="en-US" dirty="0"/>
          </a:p>
        </p:txBody>
      </p:sp>
      <mc:AlternateContent xmlns:mc="http://schemas.openxmlformats.org/markup-compatibility/2006" xmlns:a14="http://schemas.microsoft.com/office/drawing/2010/main">
        <mc:Choice Requires="a14">
          <p:sp>
            <p:nvSpPr>
              <p:cNvPr id="4" name="TextBox 3"/>
              <p:cNvSpPr txBox="1"/>
              <p:nvPr/>
            </p:nvSpPr>
            <p:spPr bwMode="auto">
              <a:xfrm>
                <a:off x="460407" y="2159575"/>
                <a:ext cx="1256241" cy="276999"/>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0" tIns="0" rIns="0" bIns="0" rtlCol="0">
                <a:spAutoFit/>
              </a:bodyPr>
              <a:lstStyle/>
              <a:p>
                <a:pPr algn="r"/>
                <a14:m>
                  <m:oMathPara xmlns:m="http://schemas.openxmlformats.org/officeDocument/2006/math">
                    <m:oMathParaPr>
                      <m:jc m:val="left"/>
                    </m:oMathParaPr>
                    <m:oMath xmlns:m="http://schemas.openxmlformats.org/officeDocument/2006/math">
                      <m:sSub>
                        <m:sSubPr>
                          <m:ctrlPr>
                            <a:rPr kumimoji="1" lang="en-US" i="1" smtClean="0">
                              <a:solidFill>
                                <a:schemeClr val="bg2"/>
                              </a:solidFill>
                              <a:latin typeface="Cambria Math" panose="02040503050406030204" pitchFamily="18" charset="0"/>
                            </a:rPr>
                          </m:ctrlPr>
                        </m:sSubPr>
                        <m:e>
                          <m:r>
                            <a:rPr kumimoji="1" lang="en-US" b="0" i="1" smtClean="0">
                              <a:solidFill>
                                <a:schemeClr val="bg2"/>
                              </a:solidFill>
                              <a:latin typeface="Cambria Math"/>
                            </a:rPr>
                            <m:t>𝑆</m:t>
                          </m:r>
                        </m:e>
                        <m:sub>
                          <m:r>
                            <a:rPr kumimoji="1" lang="en-US" b="0" i="1" smtClean="0">
                              <a:solidFill>
                                <a:schemeClr val="bg2"/>
                              </a:solidFill>
                              <a:latin typeface="Cambria Math"/>
                            </a:rPr>
                            <m:t>𝐷𝑆</m:t>
                          </m:r>
                        </m:sub>
                      </m:sSub>
                      <m:r>
                        <a:rPr kumimoji="1" lang="en-US" b="0" i="1" smtClean="0">
                          <a:solidFill>
                            <a:schemeClr val="bg2"/>
                          </a:solidFill>
                          <a:latin typeface="Cambria Math"/>
                        </a:rPr>
                        <m:t>=0.487</m:t>
                      </m:r>
                    </m:oMath>
                  </m:oMathPara>
                </a14:m>
                <a:endParaRPr kumimoji="1" lang="en-US" dirty="0">
                  <a:solidFill>
                    <a:schemeClr val="bg2"/>
                  </a:solidFill>
                  <a:latin typeface="Georgia" panose="02040502050405020303" pitchFamily="18" charset="0"/>
                </a:endParaRPr>
              </a:p>
            </p:txBody>
          </p:sp>
        </mc:Choice>
        <mc:Fallback xmlns="">
          <p:sp>
            <p:nvSpPr>
              <p:cNvPr id="4" name="TextBox 3"/>
              <p:cNvSpPr txBox="1">
                <a:spLocks noRot="1" noChangeAspect="1" noMove="1" noResize="1" noEditPoints="1" noAdjustHandles="1" noChangeArrowheads="1" noChangeShapeType="1" noTextEdit="1"/>
              </p:cNvSpPr>
              <p:nvPr/>
            </p:nvSpPr>
            <p:spPr bwMode="auto">
              <a:xfrm>
                <a:off x="460407" y="2159575"/>
                <a:ext cx="1256241" cy="276999"/>
              </a:xfrm>
              <a:prstGeom prst="rect">
                <a:avLst/>
              </a:prstGeom>
              <a:blipFill rotWithShape="0">
                <a:blip r:embed="rId4"/>
                <a:stretch>
                  <a:fillRect l="-6796" r="-1456" b="-17391"/>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p:sp>
        <p:nvSpPr>
          <p:cNvPr id="7" name="TextBox 6"/>
          <p:cNvSpPr txBox="1"/>
          <p:nvPr/>
        </p:nvSpPr>
        <p:spPr bwMode="auto">
          <a:xfrm>
            <a:off x="458788" y="1629777"/>
            <a:ext cx="246061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r>
              <a:rPr kumimoji="1" lang="en-US" sz="2200" b="1" dirty="0" smtClean="0">
                <a:solidFill>
                  <a:schemeClr val="bg2"/>
                </a:solidFill>
                <a:latin typeface="Arial" panose="020B0604020202020204" pitchFamily="34" charset="0"/>
                <a:cs typeface="Arial" panose="020B0604020202020204" pitchFamily="34" charset="0"/>
              </a:rPr>
              <a:t>Parameters for </a:t>
            </a:r>
            <a:r>
              <a:rPr kumimoji="1" lang="en-US" sz="2200" b="1" i="1" dirty="0" smtClean="0">
                <a:solidFill>
                  <a:schemeClr val="bg2"/>
                </a:solidFill>
                <a:latin typeface="Georgia" panose="02040502050405020303" pitchFamily="18" charset="0"/>
                <a:cs typeface="Arial" panose="020B0604020202020204" pitchFamily="34" charset="0"/>
              </a:rPr>
              <a:t>C</a:t>
            </a:r>
            <a:r>
              <a:rPr kumimoji="1" lang="en-US" sz="2200" b="1" i="1" baseline="-25000" dirty="0" smtClean="0">
                <a:solidFill>
                  <a:schemeClr val="bg2"/>
                </a:solidFill>
                <a:latin typeface="Georgia" panose="02040502050405020303" pitchFamily="18" charset="0"/>
                <a:cs typeface="Arial" panose="020B0604020202020204" pitchFamily="34" charset="0"/>
              </a:rPr>
              <a:t>S</a:t>
            </a:r>
            <a:endParaRPr kumimoji="1" lang="en-US" sz="2200" b="1" i="1" baseline="-25000" dirty="0">
              <a:solidFill>
                <a:schemeClr val="bg2"/>
              </a:solidFill>
              <a:latin typeface="Georgia" panose="02040502050405020303" pitchFamily="18" charset="0"/>
              <a:cs typeface="Arial" panose="020B0604020202020204" pitchFamily="34" charset="0"/>
            </a:endParaRPr>
          </a:p>
        </p:txBody>
      </p:sp>
      <mc:AlternateContent xmlns:mc="http://schemas.openxmlformats.org/markup-compatibility/2006" xmlns:a14="http://schemas.microsoft.com/office/drawing/2010/main">
        <mc:Choice Requires="a14">
          <p:sp>
            <p:nvSpPr>
              <p:cNvPr id="9" name="TextBox 8"/>
              <p:cNvSpPr txBox="1"/>
              <p:nvPr/>
            </p:nvSpPr>
            <p:spPr bwMode="auto">
              <a:xfrm>
                <a:off x="2683618" y="5351818"/>
                <a:ext cx="1698863" cy="553998"/>
              </a:xfrm>
              <a:prstGeom prst="rect">
                <a:avLst/>
              </a:prstGeom>
              <a:gradFill>
                <a:gsLst>
                  <a:gs pos="0">
                    <a:schemeClr val="accent6">
                      <a:alpha val="50000"/>
                    </a:schemeClr>
                  </a:gs>
                  <a:gs pos="50000">
                    <a:schemeClr val="accent6">
                      <a:alpha val="35000"/>
                    </a:schemeClr>
                  </a:gs>
                  <a:gs pos="100000">
                    <a:schemeClr val="accent6">
                      <a:alpha val="15000"/>
                    </a:schemeClr>
                  </a:gs>
                </a:gsLst>
                <a:lin ang="5400000" scaled="0"/>
              </a:gradFill>
              <a:ln>
                <a:solidFill>
                  <a:schemeClr val="accent6"/>
                </a:solidFill>
              </a:ln>
              <a:extLst/>
            </p:spPr>
            <p:txBody>
              <a:bodyPr wrap="none" lIns="91440" tIns="91440" rIns="91440" bIns="91440" rtlCol="0">
                <a:spAutoFit/>
              </a:bodyPr>
              <a:lstStyle/>
              <a:p>
                <a:pPr algn="r"/>
                <a14:m>
                  <m:oMathPara xmlns:m="http://schemas.openxmlformats.org/officeDocument/2006/math">
                    <m:oMathParaPr>
                      <m:jc m:val="left"/>
                    </m:oMathParaPr>
                    <m:oMath xmlns:m="http://schemas.openxmlformats.org/officeDocument/2006/math">
                      <m:sSub>
                        <m:sSubPr>
                          <m:ctrlPr>
                            <a:rPr kumimoji="1" lang="en-US" sz="2400" i="1" smtClean="0">
                              <a:solidFill>
                                <a:srgbClr val="000000"/>
                              </a:solidFill>
                              <a:latin typeface="Cambria Math" panose="02040503050406030204" pitchFamily="18" charset="0"/>
                            </a:rPr>
                          </m:ctrlPr>
                        </m:sSubPr>
                        <m:e>
                          <m:r>
                            <a:rPr kumimoji="1" lang="en-US" sz="2400" b="0" i="1" smtClean="0">
                              <a:solidFill>
                                <a:srgbClr val="000000"/>
                              </a:solidFill>
                              <a:latin typeface="Cambria Math"/>
                            </a:rPr>
                            <m:t>𝐶</m:t>
                          </m:r>
                        </m:e>
                        <m:sub>
                          <m:r>
                            <a:rPr kumimoji="1" lang="en-US" sz="2400" b="0" i="1" smtClean="0">
                              <a:solidFill>
                                <a:srgbClr val="000000"/>
                              </a:solidFill>
                              <a:latin typeface="Cambria Math"/>
                            </a:rPr>
                            <m:t>𝑆</m:t>
                          </m:r>
                        </m:sub>
                      </m:sSub>
                      <m:r>
                        <a:rPr kumimoji="1" lang="en-US" sz="2400" b="0" i="1" smtClean="0">
                          <a:solidFill>
                            <a:srgbClr val="000000"/>
                          </a:solidFill>
                          <a:latin typeface="Cambria Math"/>
                        </a:rPr>
                        <m:t>=0.075</m:t>
                      </m:r>
                    </m:oMath>
                  </m:oMathPara>
                </a14:m>
                <a:endParaRPr kumimoji="1" lang="en-US" sz="2400" dirty="0">
                  <a:solidFill>
                    <a:srgbClr val="000000"/>
                  </a:solidFill>
                  <a:latin typeface="Georgia" panose="02040502050405020303" pitchFamily="18" charset="0"/>
                </a:endParaRPr>
              </a:p>
            </p:txBody>
          </p:sp>
        </mc:Choice>
        <mc:Fallback xmlns="">
          <p:sp>
            <p:nvSpPr>
              <p:cNvPr id="9" name="TextBox 8"/>
              <p:cNvSpPr txBox="1">
                <a:spLocks noRot="1" noChangeAspect="1" noMove="1" noResize="1" noEditPoints="1" noAdjustHandles="1" noChangeArrowheads="1" noChangeShapeType="1" noTextEdit="1"/>
              </p:cNvSpPr>
              <p:nvPr/>
            </p:nvSpPr>
            <p:spPr bwMode="auto">
              <a:xfrm>
                <a:off x="2683618" y="5351818"/>
                <a:ext cx="1698863" cy="553998"/>
              </a:xfrm>
              <a:prstGeom prst="rect">
                <a:avLst/>
              </a:prstGeom>
              <a:blipFill rotWithShape="0">
                <a:blip r:embed="rId5"/>
                <a:stretch>
                  <a:fillRect l="-356"/>
                </a:stretch>
              </a:blipFill>
              <a:ln>
                <a:solidFill>
                  <a:schemeClr val="accent6"/>
                </a:solidFill>
              </a:ln>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 name="TextBox 9"/>
              <p:cNvSpPr txBox="1"/>
              <p:nvPr/>
            </p:nvSpPr>
            <p:spPr bwMode="auto">
              <a:xfrm>
                <a:off x="2020901" y="2159574"/>
                <a:ext cx="816249" cy="276999"/>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0" tIns="0" rIns="0" bIns="0" rtlCol="0">
                <a:spAutoFit/>
              </a:bodyPr>
              <a:lstStyle/>
              <a:p>
                <a:pPr algn="r"/>
                <a14:m>
                  <m:oMathPara xmlns:m="http://schemas.openxmlformats.org/officeDocument/2006/math">
                    <m:oMathParaPr>
                      <m:jc m:val="left"/>
                    </m:oMathParaPr>
                    <m:oMath xmlns:m="http://schemas.openxmlformats.org/officeDocument/2006/math">
                      <m:r>
                        <a:rPr kumimoji="1" lang="en-US" i="1" smtClean="0">
                          <a:solidFill>
                            <a:schemeClr val="bg2"/>
                          </a:solidFill>
                          <a:latin typeface="Cambria Math"/>
                        </a:rPr>
                        <m:t>𝑅</m:t>
                      </m:r>
                      <m:r>
                        <a:rPr kumimoji="1" lang="en-US" b="0" i="1" smtClean="0">
                          <a:solidFill>
                            <a:schemeClr val="bg2"/>
                          </a:solidFill>
                          <a:latin typeface="Cambria Math"/>
                        </a:rPr>
                        <m:t>=6.5</m:t>
                      </m:r>
                    </m:oMath>
                  </m:oMathPara>
                </a14:m>
                <a:endParaRPr kumimoji="1" lang="en-US" dirty="0">
                  <a:solidFill>
                    <a:schemeClr val="bg2"/>
                  </a:solidFill>
                  <a:latin typeface="Georgia" panose="02040502050405020303" pitchFamily="18" charset="0"/>
                </a:endParaRPr>
              </a:p>
            </p:txBody>
          </p:sp>
        </mc:Choice>
        <mc:Fallback xmlns="">
          <p:sp>
            <p:nvSpPr>
              <p:cNvPr id="10" name="TextBox 9"/>
              <p:cNvSpPr txBox="1">
                <a:spLocks noRot="1" noChangeAspect="1" noMove="1" noResize="1" noEditPoints="1" noAdjustHandles="1" noChangeArrowheads="1" noChangeShapeType="1" noTextEdit="1"/>
              </p:cNvSpPr>
              <p:nvPr/>
            </p:nvSpPr>
            <p:spPr bwMode="auto">
              <a:xfrm>
                <a:off x="2020901" y="2159574"/>
                <a:ext cx="816249" cy="276999"/>
              </a:xfrm>
              <a:prstGeom prst="rect">
                <a:avLst/>
              </a:prstGeom>
              <a:blipFill rotWithShape="0">
                <a:blip r:embed="rId6"/>
                <a:stretch>
                  <a:fillRect l="-10526" r="-3759" b="-8696"/>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1" name="TextBox 10"/>
              <p:cNvSpPr txBox="1"/>
              <p:nvPr/>
            </p:nvSpPr>
            <p:spPr bwMode="auto">
              <a:xfrm>
                <a:off x="3293456" y="2159573"/>
                <a:ext cx="842667" cy="276999"/>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0" tIns="0" rIns="0" bIns="0" rtlCol="0">
                <a:spAutoFit/>
              </a:bodyPr>
              <a:lstStyle/>
              <a:p>
                <a:pPr algn="r"/>
                <a14:m>
                  <m:oMathPara xmlns:m="http://schemas.openxmlformats.org/officeDocument/2006/math">
                    <m:oMathParaPr>
                      <m:jc m:val="left"/>
                    </m:oMathParaPr>
                    <m:oMath xmlns:m="http://schemas.openxmlformats.org/officeDocument/2006/math">
                      <m:sSub>
                        <m:sSubPr>
                          <m:ctrlPr>
                            <a:rPr kumimoji="1" lang="en-US" i="1" smtClean="0">
                              <a:solidFill>
                                <a:schemeClr val="bg2"/>
                              </a:solidFill>
                              <a:latin typeface="Cambria Math" panose="02040503050406030204" pitchFamily="18" charset="0"/>
                            </a:rPr>
                          </m:ctrlPr>
                        </m:sSubPr>
                        <m:e>
                          <m:r>
                            <a:rPr kumimoji="1" lang="en-US" b="0" i="1" smtClean="0">
                              <a:solidFill>
                                <a:schemeClr val="bg2"/>
                              </a:solidFill>
                              <a:latin typeface="Cambria Math"/>
                            </a:rPr>
                            <m:t>𝐼</m:t>
                          </m:r>
                        </m:e>
                        <m:sub>
                          <m:r>
                            <a:rPr kumimoji="1" lang="en-US" b="0" i="1" smtClean="0">
                              <a:solidFill>
                                <a:schemeClr val="bg2"/>
                              </a:solidFill>
                              <a:latin typeface="Cambria Math"/>
                            </a:rPr>
                            <m:t>𝑒</m:t>
                          </m:r>
                        </m:sub>
                      </m:sSub>
                      <m:r>
                        <a:rPr kumimoji="1" lang="en-US" b="0" i="1" smtClean="0">
                          <a:solidFill>
                            <a:schemeClr val="bg2"/>
                          </a:solidFill>
                          <a:latin typeface="Cambria Math"/>
                        </a:rPr>
                        <m:t>=1.0</m:t>
                      </m:r>
                    </m:oMath>
                  </m:oMathPara>
                </a14:m>
                <a:endParaRPr kumimoji="1" lang="en-US" dirty="0">
                  <a:solidFill>
                    <a:schemeClr val="bg2"/>
                  </a:solidFill>
                  <a:latin typeface="Georgia" panose="02040502050405020303" pitchFamily="18" charset="0"/>
                </a:endParaRPr>
              </a:p>
            </p:txBody>
          </p:sp>
        </mc:Choice>
        <mc:Fallback xmlns="">
          <p:sp>
            <p:nvSpPr>
              <p:cNvPr id="11" name="TextBox 10"/>
              <p:cNvSpPr txBox="1">
                <a:spLocks noRot="1" noChangeAspect="1" noMove="1" noResize="1" noEditPoints="1" noAdjustHandles="1" noChangeArrowheads="1" noChangeShapeType="1" noTextEdit="1"/>
              </p:cNvSpPr>
              <p:nvPr/>
            </p:nvSpPr>
            <p:spPr bwMode="auto">
              <a:xfrm>
                <a:off x="3293456" y="2159573"/>
                <a:ext cx="842667" cy="276999"/>
              </a:xfrm>
              <a:prstGeom prst="rect">
                <a:avLst/>
              </a:prstGeom>
              <a:blipFill rotWithShape="0">
                <a:blip r:embed="rId7"/>
                <a:stretch>
                  <a:fillRect l="-9420" r="-2899" b="-13043"/>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 name="Rectangle 2"/>
              <p:cNvSpPr/>
              <p:nvPr/>
            </p:nvSpPr>
            <p:spPr>
              <a:xfrm>
                <a:off x="374271" y="3670408"/>
                <a:ext cx="2793201" cy="793743"/>
              </a:xfrm>
              <a:prstGeom prst="rect">
                <a:avLst/>
              </a:prstGeom>
            </p:spPr>
            <p:txBody>
              <a:bodyPr wrap="none" lIns="0" tIns="0" rIns="0" bIns="0">
                <a:spAutoFit/>
              </a:bodyPr>
              <a:lstStyle/>
              <a:p>
                <a:pPr lvl="0"/>
                <a14:m>
                  <m:oMathPara xmlns:m="http://schemas.openxmlformats.org/officeDocument/2006/math">
                    <m:oMathParaPr>
                      <m:jc m:val="centerGroup"/>
                    </m:oMathParaPr>
                    <m:oMath xmlns:m="http://schemas.openxmlformats.org/officeDocument/2006/math">
                      <m:sSub>
                        <m:sSubPr>
                          <m:ctrlPr>
                            <a:rPr lang="en-US" i="1" smtClean="0">
                              <a:solidFill>
                                <a:schemeClr val="bg2"/>
                              </a:solidFill>
                              <a:latin typeface="Cambria Math" panose="02040503050406030204" pitchFamily="18" charset="0"/>
                            </a:rPr>
                          </m:ctrlPr>
                        </m:sSubPr>
                        <m:e>
                          <m:r>
                            <a:rPr lang="en-US" b="0" i="1">
                              <a:solidFill>
                                <a:schemeClr val="bg2"/>
                              </a:solidFill>
                              <a:latin typeface="Cambria Math"/>
                            </a:rPr>
                            <m:t>𝐶</m:t>
                          </m:r>
                        </m:e>
                        <m:sub>
                          <m:r>
                            <a:rPr lang="en-US" b="0" i="1">
                              <a:solidFill>
                                <a:schemeClr val="bg2"/>
                              </a:solidFill>
                              <a:latin typeface="Cambria Math"/>
                            </a:rPr>
                            <m:t>𝑆</m:t>
                          </m:r>
                        </m:sub>
                      </m:sSub>
                      <m:r>
                        <a:rPr lang="en-US" b="0" i="1">
                          <a:solidFill>
                            <a:schemeClr val="bg2"/>
                          </a:solidFill>
                          <a:latin typeface="Cambria Math"/>
                        </a:rPr>
                        <m:t>=</m:t>
                      </m:r>
                      <m:f>
                        <m:fPr>
                          <m:ctrlPr>
                            <a:rPr lang="en-US" i="1">
                              <a:solidFill>
                                <a:schemeClr val="bg2"/>
                              </a:solidFill>
                              <a:latin typeface="Cambria Math" panose="02040503050406030204" pitchFamily="18" charset="0"/>
                            </a:rPr>
                          </m:ctrlPr>
                        </m:fPr>
                        <m:num>
                          <m:sSub>
                            <m:sSubPr>
                              <m:ctrlPr>
                                <a:rPr lang="en-US" i="1">
                                  <a:solidFill>
                                    <a:schemeClr val="bg2"/>
                                  </a:solidFill>
                                  <a:latin typeface="Cambria Math" panose="02040503050406030204" pitchFamily="18" charset="0"/>
                                </a:rPr>
                              </m:ctrlPr>
                            </m:sSubPr>
                            <m:e>
                              <m:r>
                                <a:rPr lang="en-US" b="0" i="1">
                                  <a:solidFill>
                                    <a:schemeClr val="bg2"/>
                                  </a:solidFill>
                                  <a:latin typeface="Cambria Math"/>
                                </a:rPr>
                                <m:t>𝑆</m:t>
                              </m:r>
                            </m:e>
                            <m:sub>
                              <m:r>
                                <a:rPr lang="en-US" b="0" i="1">
                                  <a:solidFill>
                                    <a:schemeClr val="bg2"/>
                                  </a:solidFill>
                                  <a:latin typeface="Cambria Math"/>
                                </a:rPr>
                                <m:t>𝐷𝑆</m:t>
                              </m:r>
                            </m:sub>
                          </m:sSub>
                        </m:num>
                        <m:den>
                          <m:d>
                            <m:dPr>
                              <m:ctrlPr>
                                <a:rPr lang="en-US" i="1" smtClean="0">
                                  <a:solidFill>
                                    <a:schemeClr val="bg2"/>
                                  </a:solidFill>
                                  <a:latin typeface="Cambria Math" panose="02040503050406030204" pitchFamily="18" charset="0"/>
                                </a:rPr>
                              </m:ctrlPr>
                            </m:dPr>
                            <m:e>
                              <m:f>
                                <m:fPr>
                                  <m:ctrlPr>
                                    <a:rPr lang="en-US" i="1" smtClean="0">
                                      <a:solidFill>
                                        <a:schemeClr val="bg2"/>
                                      </a:solidFill>
                                      <a:latin typeface="Cambria Math" panose="02040503050406030204" pitchFamily="18" charset="0"/>
                                    </a:rPr>
                                  </m:ctrlPr>
                                </m:fPr>
                                <m:num>
                                  <m:r>
                                    <a:rPr lang="en-US" b="0" i="1" smtClean="0">
                                      <a:solidFill>
                                        <a:schemeClr val="bg2"/>
                                      </a:solidFill>
                                      <a:latin typeface="Cambria Math"/>
                                    </a:rPr>
                                    <m:t>𝑅</m:t>
                                  </m:r>
                                </m:num>
                                <m:den>
                                  <m:sSub>
                                    <m:sSubPr>
                                      <m:ctrlPr>
                                        <a:rPr lang="en-US" i="1" smtClean="0">
                                          <a:solidFill>
                                            <a:schemeClr val="bg2"/>
                                          </a:solidFill>
                                          <a:latin typeface="Cambria Math" panose="02040503050406030204" pitchFamily="18" charset="0"/>
                                        </a:rPr>
                                      </m:ctrlPr>
                                    </m:sSubPr>
                                    <m:e>
                                      <m:r>
                                        <a:rPr lang="en-US" b="0" i="1" smtClean="0">
                                          <a:solidFill>
                                            <a:schemeClr val="bg2"/>
                                          </a:solidFill>
                                          <a:latin typeface="Cambria Math"/>
                                        </a:rPr>
                                        <m:t>𝐼</m:t>
                                      </m:r>
                                    </m:e>
                                    <m:sub>
                                      <m:r>
                                        <a:rPr lang="en-US" b="0" i="1" smtClean="0">
                                          <a:solidFill>
                                            <a:schemeClr val="bg2"/>
                                          </a:solidFill>
                                          <a:latin typeface="Cambria Math"/>
                                        </a:rPr>
                                        <m:t>𝑒</m:t>
                                      </m:r>
                                    </m:sub>
                                  </m:sSub>
                                </m:den>
                              </m:f>
                            </m:e>
                          </m:d>
                        </m:den>
                      </m:f>
                      <m:r>
                        <a:rPr lang="en-US" b="0" i="1" smtClean="0">
                          <a:solidFill>
                            <a:schemeClr val="bg2"/>
                          </a:solidFill>
                          <a:latin typeface="Cambria Math"/>
                        </a:rPr>
                        <m:t>=</m:t>
                      </m:r>
                      <m:f>
                        <m:fPr>
                          <m:ctrlPr>
                            <a:rPr lang="en-US" i="1" smtClean="0">
                              <a:solidFill>
                                <a:schemeClr val="bg2"/>
                              </a:solidFill>
                              <a:latin typeface="Cambria Math" panose="02040503050406030204" pitchFamily="18" charset="0"/>
                            </a:rPr>
                          </m:ctrlPr>
                        </m:fPr>
                        <m:num>
                          <m:r>
                            <a:rPr lang="en-US" b="0" i="1" smtClean="0">
                              <a:solidFill>
                                <a:schemeClr val="bg2"/>
                              </a:solidFill>
                              <a:latin typeface="Cambria Math"/>
                            </a:rPr>
                            <m:t>0.487</m:t>
                          </m:r>
                        </m:num>
                        <m:den>
                          <m:d>
                            <m:dPr>
                              <m:ctrlPr>
                                <a:rPr lang="en-US" i="1" smtClean="0">
                                  <a:solidFill>
                                    <a:schemeClr val="bg2"/>
                                  </a:solidFill>
                                  <a:latin typeface="Cambria Math" panose="02040503050406030204" pitchFamily="18" charset="0"/>
                                </a:rPr>
                              </m:ctrlPr>
                            </m:dPr>
                            <m:e>
                              <m:f>
                                <m:fPr>
                                  <m:ctrlPr>
                                    <a:rPr lang="en-US" i="1" smtClean="0">
                                      <a:solidFill>
                                        <a:schemeClr val="bg2"/>
                                      </a:solidFill>
                                      <a:latin typeface="Cambria Math" panose="02040503050406030204" pitchFamily="18" charset="0"/>
                                    </a:rPr>
                                  </m:ctrlPr>
                                </m:fPr>
                                <m:num>
                                  <m:r>
                                    <a:rPr lang="en-US" b="0" i="1" smtClean="0">
                                      <a:solidFill>
                                        <a:schemeClr val="bg2"/>
                                      </a:solidFill>
                                      <a:latin typeface="Cambria Math"/>
                                    </a:rPr>
                                    <m:t>6.5</m:t>
                                  </m:r>
                                </m:num>
                                <m:den>
                                  <m:r>
                                    <a:rPr lang="en-US" b="0" i="1" smtClean="0">
                                      <a:solidFill>
                                        <a:schemeClr val="bg2"/>
                                      </a:solidFill>
                                      <a:latin typeface="Cambria Math"/>
                                    </a:rPr>
                                    <m:t>1</m:t>
                                  </m:r>
                                </m:den>
                              </m:f>
                            </m:e>
                          </m:d>
                        </m:den>
                      </m:f>
                      <m:r>
                        <a:rPr lang="en-US" b="0" i="1" smtClean="0">
                          <a:solidFill>
                            <a:schemeClr val="bg2"/>
                          </a:solidFill>
                          <a:latin typeface="Cambria Math"/>
                        </a:rPr>
                        <m:t>=</m:t>
                      </m:r>
                      <m:r>
                        <a:rPr lang="en-US" b="1" i="1" smtClean="0">
                          <a:solidFill>
                            <a:schemeClr val="bg2"/>
                          </a:solidFill>
                          <a:latin typeface="Cambria Math"/>
                        </a:rPr>
                        <m:t>𝟎</m:t>
                      </m:r>
                      <m:r>
                        <a:rPr lang="en-US" b="1" i="1" smtClean="0">
                          <a:solidFill>
                            <a:schemeClr val="bg2"/>
                          </a:solidFill>
                          <a:latin typeface="Cambria Math"/>
                        </a:rPr>
                        <m:t>.</m:t>
                      </m:r>
                      <m:r>
                        <a:rPr lang="en-US" b="1" i="1" smtClean="0">
                          <a:solidFill>
                            <a:schemeClr val="bg2"/>
                          </a:solidFill>
                          <a:latin typeface="Cambria Math"/>
                        </a:rPr>
                        <m:t>𝟎𝟕𝟓</m:t>
                      </m:r>
                    </m:oMath>
                  </m:oMathPara>
                </a14:m>
                <a:endParaRPr lang="en-US" dirty="0"/>
              </a:p>
            </p:txBody>
          </p:sp>
        </mc:Choice>
        <mc:Fallback xmlns="">
          <p:sp>
            <p:nvSpPr>
              <p:cNvPr id="3" name="Rectangle 2"/>
              <p:cNvSpPr>
                <a:spLocks noRot="1" noChangeAspect="1" noMove="1" noResize="1" noEditPoints="1" noAdjustHandles="1" noChangeArrowheads="1" noChangeShapeType="1" noTextEdit="1"/>
              </p:cNvSpPr>
              <p:nvPr/>
            </p:nvSpPr>
            <p:spPr>
              <a:xfrm>
                <a:off x="374271" y="3670408"/>
                <a:ext cx="2793201" cy="793743"/>
              </a:xfrm>
              <a:prstGeom prst="rect">
                <a:avLst/>
              </a:prstGeom>
              <a:blipFill rotWithShape="0">
                <a:blip r:embed="rId8"/>
                <a:stretch>
                  <a:fillRect/>
                </a:stretch>
              </a:blipFill>
            </p:spPr>
            <p:txBody>
              <a:bodyPr/>
              <a:lstStyle/>
              <a:p>
                <a:r>
                  <a:rPr lang="en-US">
                    <a:noFill/>
                  </a:rPr>
                  <a:t> </a:t>
                </a:r>
              </a:p>
            </p:txBody>
          </p:sp>
        </mc:Fallback>
      </mc:AlternateContent>
      <p:sp>
        <p:nvSpPr>
          <p:cNvPr id="12" name="TextBox 11"/>
          <p:cNvSpPr txBox="1"/>
          <p:nvPr/>
        </p:nvSpPr>
        <p:spPr bwMode="auto">
          <a:xfrm>
            <a:off x="458788" y="3121101"/>
            <a:ext cx="187871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r>
              <a:rPr kumimoji="1" lang="en-US" sz="2200" b="1" dirty="0" smtClean="0">
                <a:solidFill>
                  <a:schemeClr val="bg2"/>
                </a:solidFill>
                <a:latin typeface="Arial" panose="020B0604020202020204" pitchFamily="34" charset="0"/>
                <a:cs typeface="Arial" panose="020B0604020202020204" pitchFamily="34" charset="0"/>
              </a:rPr>
              <a:t>Solving for </a:t>
            </a:r>
            <a:r>
              <a:rPr kumimoji="1" lang="en-US" sz="2200" b="1" i="1" dirty="0" smtClean="0">
                <a:solidFill>
                  <a:schemeClr val="bg2"/>
                </a:solidFill>
                <a:latin typeface="Georgia" panose="02040502050405020303" pitchFamily="18" charset="0"/>
                <a:cs typeface="Arial" panose="020B0604020202020204" pitchFamily="34" charset="0"/>
              </a:rPr>
              <a:t>C</a:t>
            </a:r>
            <a:r>
              <a:rPr kumimoji="1" lang="en-US" sz="2200" b="1" i="1" baseline="-25000" dirty="0" smtClean="0">
                <a:solidFill>
                  <a:schemeClr val="bg2"/>
                </a:solidFill>
                <a:latin typeface="Georgia" panose="02040502050405020303" pitchFamily="18" charset="0"/>
                <a:cs typeface="Arial" panose="020B0604020202020204" pitchFamily="34" charset="0"/>
              </a:rPr>
              <a:t>S</a:t>
            </a:r>
            <a:endParaRPr kumimoji="1" lang="en-US" sz="2200" b="1" i="1" baseline="-25000" dirty="0">
              <a:solidFill>
                <a:schemeClr val="bg2"/>
              </a:solidFill>
              <a:latin typeface="Georgia" panose="02040502050405020303" pitchFamily="18" charset="0"/>
              <a:cs typeface="Arial" panose="020B0604020202020204" pitchFamily="34" charset="0"/>
            </a:endParaRPr>
          </a:p>
        </p:txBody>
      </p:sp>
      <p:sp>
        <p:nvSpPr>
          <p:cNvPr id="13" name="Rounded Rectangular Callout 12"/>
          <p:cNvSpPr/>
          <p:nvPr/>
        </p:nvSpPr>
        <p:spPr>
          <a:xfrm>
            <a:off x="5279569" y="2420829"/>
            <a:ext cx="2852057" cy="2310091"/>
          </a:xfrm>
          <a:prstGeom prst="wedgeRoundRectCallou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2000" dirty="0" smtClean="0">
                <a:solidFill>
                  <a:schemeClr val="bg2"/>
                </a:solidFill>
                <a:latin typeface="Arial" panose="020B0604020202020204" pitchFamily="34" charset="0"/>
                <a:cs typeface="Arial" panose="020B0604020202020204" pitchFamily="34" charset="0"/>
              </a:rPr>
              <a:t>But does the Seismic Design Coefficient we obtained fit within the usable range?</a:t>
            </a:r>
            <a:endParaRPr lang="en-US" sz="2000" dirty="0">
              <a:solidFill>
                <a:schemeClr val="bg2"/>
              </a:solidFill>
              <a:latin typeface="Arial" panose="020B0604020202020204" pitchFamily="34" charset="0"/>
              <a:cs typeface="Arial" panose="020B0604020202020204" pitchFamily="34" charset="0"/>
            </a:endParaRPr>
          </a:p>
        </p:txBody>
      </p:sp>
      <p:sp>
        <p:nvSpPr>
          <p:cNvPr id="14" name="TextBox 13"/>
          <p:cNvSpPr txBox="1"/>
          <p:nvPr/>
        </p:nvSpPr>
        <p:spPr bwMode="auto">
          <a:xfrm>
            <a:off x="6827441" y="6400800"/>
            <a:ext cx="184665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91440" rIns="0" bIns="0" rtlCol="0">
            <a:spAutoFit/>
          </a:bodyPr>
          <a:lstStyle/>
          <a:p>
            <a:pPr algn="r"/>
            <a:r>
              <a:rPr kumimoji="1" lang="en-US" sz="1200" dirty="0" smtClean="0">
                <a:solidFill>
                  <a:schemeClr val="accent5"/>
                </a:solidFill>
                <a:latin typeface="Arial" panose="020B0604020202020204" pitchFamily="34" charset="0"/>
                <a:cs typeface="Arial" panose="020B0604020202020204" pitchFamily="34" charset="0"/>
              </a:rPr>
              <a:t>DESIGN EXAMPLE SLIDE</a:t>
            </a:r>
            <a:endParaRPr kumimoji="1" lang="en-US" sz="1200" dirty="0">
              <a:solidFill>
                <a:schemeClr val="accent5"/>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3557519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100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ounded Rectangle 22"/>
          <p:cNvSpPr/>
          <p:nvPr/>
        </p:nvSpPr>
        <p:spPr>
          <a:xfrm>
            <a:off x="4191990" y="1319418"/>
            <a:ext cx="4750129" cy="2299445"/>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a:p>
        </p:txBody>
      </p:sp>
      <p:sp>
        <p:nvSpPr>
          <p:cNvPr id="22" name="Rounded Rectangle 21"/>
          <p:cNvSpPr/>
          <p:nvPr/>
        </p:nvSpPr>
        <p:spPr>
          <a:xfrm>
            <a:off x="4191989" y="3832748"/>
            <a:ext cx="4750129" cy="2299445"/>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a:p>
        </p:txBody>
      </p:sp>
      <p:sp>
        <p:nvSpPr>
          <p:cNvPr id="2" name="Title 1"/>
          <p:cNvSpPr>
            <a:spLocks noGrp="1"/>
          </p:cNvSpPr>
          <p:nvPr>
            <p:ph type="title"/>
          </p:nvPr>
        </p:nvSpPr>
        <p:spPr/>
        <p:txBody>
          <a:bodyPr/>
          <a:lstStyle/>
          <a:p>
            <a:r>
              <a:rPr lang="en-US" dirty="0" smtClean="0"/>
              <a:t>Seismic Design Coefficient Limitations</a:t>
            </a:r>
            <a:endParaRPr lang="en-US" dirty="0"/>
          </a:p>
        </p:txBody>
      </p:sp>
      <p:sp>
        <p:nvSpPr>
          <p:cNvPr id="8" name="TextBox 7"/>
          <p:cNvSpPr txBox="1"/>
          <p:nvPr/>
        </p:nvSpPr>
        <p:spPr bwMode="auto">
          <a:xfrm>
            <a:off x="2347221" y="2246175"/>
            <a:ext cx="167353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lgn="ctr"/>
            <a:r>
              <a:rPr kumimoji="1" lang="en-US" sz="16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Need Not Exceed</a:t>
            </a:r>
            <a:endParaRPr kumimoji="1" lang="en-US" sz="16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endParaRPr>
          </a:p>
        </p:txBody>
      </p:sp>
      <p:sp>
        <p:nvSpPr>
          <p:cNvPr id="9" name="TextBox 8"/>
          <p:cNvSpPr txBox="1"/>
          <p:nvPr/>
        </p:nvSpPr>
        <p:spPr bwMode="auto">
          <a:xfrm>
            <a:off x="2347221" y="5020540"/>
            <a:ext cx="141224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lgn="ctr"/>
            <a:r>
              <a:rPr kumimoji="1" lang="en-US" sz="16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Not Less Than</a:t>
            </a:r>
            <a:endParaRPr kumimoji="1" lang="en-US" sz="16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endParaRPr>
          </a:p>
        </p:txBody>
      </p:sp>
      <mc:AlternateContent xmlns:mc="http://schemas.openxmlformats.org/markup-compatibility/2006" xmlns:a14="http://schemas.microsoft.com/office/drawing/2010/main">
        <mc:Choice Requires="a14">
          <p:sp>
            <p:nvSpPr>
              <p:cNvPr id="11" name="Rectangle 10"/>
              <p:cNvSpPr/>
              <p:nvPr/>
            </p:nvSpPr>
            <p:spPr>
              <a:xfrm>
                <a:off x="331788" y="3072486"/>
                <a:ext cx="1345175" cy="722442"/>
              </a:xfrm>
              <a:prstGeom prst="rect">
                <a:avLst/>
              </a:prstGeom>
            </p:spPr>
            <p:txBody>
              <a:bodyPr wrap="none">
                <a:spAutoFit/>
              </a:bodyPr>
              <a:lstStyle/>
              <a:p>
                <a:pPr lvl="0"/>
                <a14:m>
                  <m:oMathPara xmlns:m="http://schemas.openxmlformats.org/officeDocument/2006/math">
                    <m:oMathParaPr>
                      <m:jc m:val="centerGroup"/>
                    </m:oMathParaPr>
                    <m:oMath xmlns:m="http://schemas.openxmlformats.org/officeDocument/2006/math">
                      <m:sSub>
                        <m:sSubPr>
                          <m:ctrlPr>
                            <a:rPr lang="en-US" sz="2000" i="1" smtClean="0">
                              <a:solidFill>
                                <a:schemeClr val="tx2"/>
                              </a:solidFill>
                              <a:latin typeface="Cambria Math" panose="02040503050406030204" pitchFamily="18" charset="0"/>
                            </a:rPr>
                          </m:ctrlPr>
                        </m:sSubPr>
                        <m:e>
                          <m:r>
                            <a:rPr lang="en-US" sz="2000" b="0" i="1">
                              <a:solidFill>
                                <a:schemeClr val="tx2"/>
                              </a:solidFill>
                              <a:latin typeface="Cambria Math"/>
                            </a:rPr>
                            <m:t>𝐶</m:t>
                          </m:r>
                        </m:e>
                        <m:sub>
                          <m:r>
                            <a:rPr lang="en-US" sz="2000" b="0" i="1">
                              <a:solidFill>
                                <a:schemeClr val="tx2"/>
                              </a:solidFill>
                              <a:latin typeface="Cambria Math"/>
                            </a:rPr>
                            <m:t>𝑆</m:t>
                          </m:r>
                        </m:sub>
                      </m:sSub>
                      <m:r>
                        <a:rPr lang="en-US" sz="2000" b="0" i="1">
                          <a:solidFill>
                            <a:schemeClr val="tx2"/>
                          </a:solidFill>
                          <a:latin typeface="Cambria Math"/>
                        </a:rPr>
                        <m:t>=</m:t>
                      </m:r>
                      <m:f>
                        <m:fPr>
                          <m:ctrlPr>
                            <a:rPr lang="en-US" sz="2000" i="1">
                              <a:solidFill>
                                <a:schemeClr val="tx2"/>
                              </a:solidFill>
                              <a:latin typeface="Cambria Math" panose="02040503050406030204" pitchFamily="18" charset="0"/>
                            </a:rPr>
                          </m:ctrlPr>
                        </m:fPr>
                        <m:num>
                          <m:sSub>
                            <m:sSubPr>
                              <m:ctrlPr>
                                <a:rPr lang="en-US" sz="2000" i="1">
                                  <a:solidFill>
                                    <a:schemeClr val="tx2"/>
                                  </a:solidFill>
                                  <a:latin typeface="Cambria Math" panose="02040503050406030204" pitchFamily="18" charset="0"/>
                                </a:rPr>
                              </m:ctrlPr>
                            </m:sSubPr>
                            <m:e>
                              <m:r>
                                <a:rPr lang="en-US" sz="2000" b="0" i="1">
                                  <a:solidFill>
                                    <a:schemeClr val="tx2"/>
                                  </a:solidFill>
                                  <a:latin typeface="Cambria Math"/>
                                </a:rPr>
                                <m:t>𝑆</m:t>
                              </m:r>
                            </m:e>
                            <m:sub>
                              <m:r>
                                <a:rPr lang="en-US" sz="2000" b="0" i="1">
                                  <a:solidFill>
                                    <a:schemeClr val="tx2"/>
                                  </a:solidFill>
                                  <a:latin typeface="Cambria Math"/>
                                </a:rPr>
                                <m:t>𝐷𝑆</m:t>
                              </m:r>
                            </m:sub>
                          </m:sSub>
                        </m:num>
                        <m:den>
                          <m:f>
                            <m:fPr>
                              <m:type m:val="lin"/>
                              <m:ctrlPr>
                                <a:rPr lang="en-US" sz="2000" i="1">
                                  <a:solidFill>
                                    <a:schemeClr val="tx2"/>
                                  </a:solidFill>
                                  <a:latin typeface="Cambria Math" panose="02040503050406030204" pitchFamily="18" charset="0"/>
                                </a:rPr>
                              </m:ctrlPr>
                            </m:fPr>
                            <m:num>
                              <m:r>
                                <a:rPr lang="en-US" sz="2000" b="0" i="1">
                                  <a:solidFill>
                                    <a:schemeClr val="tx2"/>
                                  </a:solidFill>
                                  <a:latin typeface="Cambria Math"/>
                                </a:rPr>
                                <m:t>𝑅</m:t>
                              </m:r>
                            </m:num>
                            <m:den>
                              <m:sSub>
                                <m:sSubPr>
                                  <m:ctrlPr>
                                    <a:rPr lang="en-US" sz="2000" i="1">
                                      <a:solidFill>
                                        <a:schemeClr val="tx2"/>
                                      </a:solidFill>
                                      <a:latin typeface="Cambria Math" panose="02040503050406030204" pitchFamily="18" charset="0"/>
                                    </a:rPr>
                                  </m:ctrlPr>
                                </m:sSubPr>
                                <m:e>
                                  <m:r>
                                    <a:rPr lang="en-US" sz="2000" b="0" i="1">
                                      <a:solidFill>
                                        <a:schemeClr val="tx2"/>
                                      </a:solidFill>
                                      <a:latin typeface="Cambria Math"/>
                                    </a:rPr>
                                    <m:t>𝐼</m:t>
                                  </m:r>
                                </m:e>
                                <m:sub>
                                  <m:r>
                                    <a:rPr lang="en-US" sz="2000" b="0" i="1">
                                      <a:solidFill>
                                        <a:schemeClr val="tx2"/>
                                      </a:solidFill>
                                      <a:latin typeface="Cambria Math"/>
                                    </a:rPr>
                                    <m:t>𝑒</m:t>
                                  </m:r>
                                </m:sub>
                              </m:sSub>
                            </m:den>
                          </m:f>
                        </m:den>
                      </m:f>
                    </m:oMath>
                  </m:oMathPara>
                </a14:m>
                <a:endParaRPr lang="en-US" sz="2000" dirty="0">
                  <a:solidFill>
                    <a:schemeClr val="tx2"/>
                  </a:solidFill>
                </a:endParaRPr>
              </a:p>
            </p:txBody>
          </p:sp>
        </mc:Choice>
        <mc:Fallback xmlns="">
          <p:sp>
            <p:nvSpPr>
              <p:cNvPr id="11" name="Rectangle 10"/>
              <p:cNvSpPr>
                <a:spLocks noRot="1" noChangeAspect="1" noMove="1" noResize="1" noEditPoints="1" noAdjustHandles="1" noChangeArrowheads="1" noChangeShapeType="1" noTextEdit="1"/>
              </p:cNvSpPr>
              <p:nvPr/>
            </p:nvSpPr>
            <p:spPr>
              <a:xfrm>
                <a:off x="331788" y="3072486"/>
                <a:ext cx="1345175" cy="722442"/>
              </a:xfrm>
              <a:prstGeom prst="rect">
                <a:avLst/>
              </a:prstGeom>
              <a:blipFill rotWithShape="0">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2" name="Rectangle 11"/>
              <p:cNvSpPr/>
              <p:nvPr/>
            </p:nvSpPr>
            <p:spPr>
              <a:xfrm>
                <a:off x="4672510" y="1510030"/>
                <a:ext cx="1656800" cy="827599"/>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b="1" i="1">
                              <a:solidFill>
                                <a:schemeClr val="tx2">
                                  <a:lumMod val="90000"/>
                                  <a:lumOff val="10000"/>
                                </a:schemeClr>
                              </a:solidFill>
                              <a:latin typeface="Cambria Math" panose="02040503050406030204" pitchFamily="18" charset="0"/>
                            </a:rPr>
                          </m:ctrlPr>
                        </m:sSubPr>
                        <m:e>
                          <m:r>
                            <a:rPr lang="en-US" b="1" i="1">
                              <a:solidFill>
                                <a:schemeClr val="tx2">
                                  <a:lumMod val="90000"/>
                                  <a:lumOff val="10000"/>
                                </a:schemeClr>
                              </a:solidFill>
                              <a:latin typeface="Cambria Math"/>
                            </a:rPr>
                            <m:t>𝑪</m:t>
                          </m:r>
                        </m:e>
                        <m:sub>
                          <m:r>
                            <a:rPr lang="en-US" b="1" i="1">
                              <a:solidFill>
                                <a:schemeClr val="tx2">
                                  <a:lumMod val="90000"/>
                                  <a:lumOff val="10000"/>
                                </a:schemeClr>
                              </a:solidFill>
                              <a:latin typeface="Cambria Math"/>
                            </a:rPr>
                            <m:t>𝑺</m:t>
                          </m:r>
                        </m:sub>
                      </m:sSub>
                      <m:r>
                        <a:rPr lang="en-US" b="1" i="1">
                          <a:solidFill>
                            <a:schemeClr val="tx2">
                              <a:lumMod val="90000"/>
                              <a:lumOff val="10000"/>
                            </a:schemeClr>
                          </a:solidFill>
                          <a:latin typeface="Cambria Math"/>
                        </a:rPr>
                        <m:t>=</m:t>
                      </m:r>
                      <m:f>
                        <m:fPr>
                          <m:ctrlPr>
                            <a:rPr lang="en-US" b="1" i="1">
                              <a:solidFill>
                                <a:schemeClr val="tx2">
                                  <a:lumMod val="90000"/>
                                  <a:lumOff val="10000"/>
                                </a:schemeClr>
                              </a:solidFill>
                              <a:latin typeface="Cambria Math" panose="02040503050406030204" pitchFamily="18" charset="0"/>
                            </a:rPr>
                          </m:ctrlPr>
                        </m:fPr>
                        <m:num>
                          <m:sSub>
                            <m:sSubPr>
                              <m:ctrlPr>
                                <a:rPr lang="en-US" b="1" i="1">
                                  <a:solidFill>
                                    <a:schemeClr val="tx2">
                                      <a:lumMod val="90000"/>
                                      <a:lumOff val="10000"/>
                                    </a:schemeClr>
                                  </a:solidFill>
                                  <a:latin typeface="Cambria Math" panose="02040503050406030204" pitchFamily="18" charset="0"/>
                                </a:rPr>
                              </m:ctrlPr>
                            </m:sSubPr>
                            <m:e>
                              <m:r>
                                <a:rPr lang="en-US" b="1" i="1">
                                  <a:solidFill>
                                    <a:schemeClr val="tx2">
                                      <a:lumMod val="90000"/>
                                      <a:lumOff val="10000"/>
                                    </a:schemeClr>
                                  </a:solidFill>
                                  <a:latin typeface="Cambria Math"/>
                                </a:rPr>
                                <m:t>𝑺</m:t>
                              </m:r>
                            </m:e>
                            <m:sub>
                              <m:r>
                                <a:rPr lang="en-US" b="1" i="1">
                                  <a:solidFill>
                                    <a:schemeClr val="tx2">
                                      <a:lumMod val="90000"/>
                                      <a:lumOff val="10000"/>
                                    </a:schemeClr>
                                  </a:solidFill>
                                  <a:latin typeface="Cambria Math"/>
                                </a:rPr>
                                <m:t>𝑫</m:t>
                              </m:r>
                              <m:r>
                                <a:rPr lang="en-US" b="1" i="1">
                                  <a:solidFill>
                                    <a:schemeClr val="tx2">
                                      <a:lumMod val="90000"/>
                                      <a:lumOff val="10000"/>
                                    </a:schemeClr>
                                  </a:solidFill>
                                  <a:latin typeface="Cambria Math"/>
                                </a:rPr>
                                <m:t>𝟏</m:t>
                              </m:r>
                            </m:sub>
                          </m:sSub>
                        </m:num>
                        <m:den>
                          <m:r>
                            <a:rPr lang="en-US" b="1" i="1">
                              <a:solidFill>
                                <a:schemeClr val="tx2">
                                  <a:lumMod val="90000"/>
                                  <a:lumOff val="10000"/>
                                </a:schemeClr>
                              </a:solidFill>
                              <a:latin typeface="Cambria Math"/>
                            </a:rPr>
                            <m:t>𝑻</m:t>
                          </m:r>
                          <m:d>
                            <m:dPr>
                              <m:ctrlPr>
                                <a:rPr lang="en-US" b="1" i="1">
                                  <a:solidFill>
                                    <a:schemeClr val="tx2">
                                      <a:lumMod val="90000"/>
                                      <a:lumOff val="10000"/>
                                    </a:schemeClr>
                                  </a:solidFill>
                                  <a:latin typeface="Cambria Math" panose="02040503050406030204" pitchFamily="18" charset="0"/>
                                </a:rPr>
                              </m:ctrlPr>
                            </m:dPr>
                            <m:e>
                              <m:f>
                                <m:fPr>
                                  <m:type m:val="skw"/>
                                  <m:ctrlPr>
                                    <a:rPr lang="en-US" b="1" i="1">
                                      <a:solidFill>
                                        <a:schemeClr val="tx2">
                                          <a:lumMod val="90000"/>
                                          <a:lumOff val="10000"/>
                                        </a:schemeClr>
                                      </a:solidFill>
                                      <a:latin typeface="Cambria Math" panose="02040503050406030204" pitchFamily="18" charset="0"/>
                                    </a:rPr>
                                  </m:ctrlPr>
                                </m:fPr>
                                <m:num>
                                  <m:r>
                                    <a:rPr lang="en-US" b="1" i="1">
                                      <a:solidFill>
                                        <a:schemeClr val="tx2">
                                          <a:lumMod val="90000"/>
                                          <a:lumOff val="10000"/>
                                        </a:schemeClr>
                                      </a:solidFill>
                                      <a:latin typeface="Cambria Math"/>
                                    </a:rPr>
                                    <m:t>𝑹</m:t>
                                  </m:r>
                                </m:num>
                                <m:den>
                                  <m:sSub>
                                    <m:sSubPr>
                                      <m:ctrlPr>
                                        <a:rPr lang="en-US" b="1" i="1">
                                          <a:solidFill>
                                            <a:schemeClr val="tx2">
                                              <a:lumMod val="90000"/>
                                              <a:lumOff val="10000"/>
                                            </a:schemeClr>
                                          </a:solidFill>
                                          <a:latin typeface="Cambria Math" panose="02040503050406030204" pitchFamily="18" charset="0"/>
                                        </a:rPr>
                                      </m:ctrlPr>
                                    </m:sSubPr>
                                    <m:e>
                                      <m:r>
                                        <a:rPr lang="en-US" b="1" i="1">
                                          <a:solidFill>
                                            <a:schemeClr val="tx2">
                                              <a:lumMod val="90000"/>
                                              <a:lumOff val="10000"/>
                                            </a:schemeClr>
                                          </a:solidFill>
                                          <a:latin typeface="Cambria Math"/>
                                        </a:rPr>
                                        <m:t>𝑰</m:t>
                                      </m:r>
                                    </m:e>
                                    <m:sub>
                                      <m:r>
                                        <a:rPr lang="en-US" b="1" i="1">
                                          <a:solidFill>
                                            <a:schemeClr val="tx2">
                                              <a:lumMod val="90000"/>
                                              <a:lumOff val="10000"/>
                                            </a:schemeClr>
                                          </a:solidFill>
                                          <a:latin typeface="Cambria Math"/>
                                        </a:rPr>
                                        <m:t>𝒆</m:t>
                                      </m:r>
                                    </m:sub>
                                  </m:sSub>
                                </m:den>
                              </m:f>
                            </m:e>
                          </m:d>
                        </m:den>
                      </m:f>
                    </m:oMath>
                  </m:oMathPara>
                </a14:m>
                <a:endParaRPr lang="en-US" b="1" dirty="0"/>
              </a:p>
            </p:txBody>
          </p:sp>
        </mc:Choice>
        <mc:Fallback xmlns="">
          <p:sp>
            <p:nvSpPr>
              <p:cNvPr id="12" name="Rectangle 11"/>
              <p:cNvSpPr>
                <a:spLocks noRot="1" noChangeAspect="1" noMove="1" noResize="1" noEditPoints="1" noAdjustHandles="1" noChangeArrowheads="1" noChangeShapeType="1" noTextEdit="1"/>
              </p:cNvSpPr>
              <p:nvPr/>
            </p:nvSpPr>
            <p:spPr>
              <a:xfrm>
                <a:off x="4672510" y="1510030"/>
                <a:ext cx="1656800" cy="827599"/>
              </a:xfrm>
              <a:prstGeom prst="rect">
                <a:avLst/>
              </a:prstGeom>
              <a:blipFill rotWithShape="0">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3" name="Rectangle 12"/>
              <p:cNvSpPr/>
              <p:nvPr/>
            </p:nvSpPr>
            <p:spPr>
              <a:xfrm>
                <a:off x="4672510" y="2609391"/>
                <a:ext cx="1767343" cy="827599"/>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b="1" i="1">
                              <a:solidFill>
                                <a:schemeClr val="tx2">
                                  <a:lumMod val="90000"/>
                                  <a:lumOff val="10000"/>
                                </a:schemeClr>
                              </a:solidFill>
                              <a:latin typeface="Cambria Math" panose="02040503050406030204" pitchFamily="18" charset="0"/>
                            </a:rPr>
                          </m:ctrlPr>
                        </m:sSubPr>
                        <m:e>
                          <m:r>
                            <a:rPr lang="en-US" b="1" i="1">
                              <a:solidFill>
                                <a:schemeClr val="tx2">
                                  <a:lumMod val="90000"/>
                                  <a:lumOff val="10000"/>
                                </a:schemeClr>
                              </a:solidFill>
                              <a:latin typeface="Cambria Math"/>
                            </a:rPr>
                            <m:t>𝑪</m:t>
                          </m:r>
                        </m:e>
                        <m:sub>
                          <m:r>
                            <a:rPr lang="en-US" b="1" i="1">
                              <a:solidFill>
                                <a:schemeClr val="tx2">
                                  <a:lumMod val="90000"/>
                                  <a:lumOff val="10000"/>
                                </a:schemeClr>
                              </a:solidFill>
                              <a:latin typeface="Cambria Math"/>
                            </a:rPr>
                            <m:t>𝑺</m:t>
                          </m:r>
                        </m:sub>
                      </m:sSub>
                      <m:r>
                        <a:rPr lang="en-US" b="1" i="1">
                          <a:solidFill>
                            <a:schemeClr val="tx2">
                              <a:lumMod val="90000"/>
                              <a:lumOff val="10000"/>
                            </a:schemeClr>
                          </a:solidFill>
                          <a:latin typeface="Cambria Math"/>
                        </a:rPr>
                        <m:t>=</m:t>
                      </m:r>
                      <m:f>
                        <m:fPr>
                          <m:ctrlPr>
                            <a:rPr lang="en-US" b="1" i="1">
                              <a:solidFill>
                                <a:schemeClr val="tx2">
                                  <a:lumMod val="90000"/>
                                  <a:lumOff val="10000"/>
                                </a:schemeClr>
                              </a:solidFill>
                              <a:latin typeface="Cambria Math" panose="02040503050406030204" pitchFamily="18" charset="0"/>
                            </a:rPr>
                          </m:ctrlPr>
                        </m:fPr>
                        <m:num>
                          <m:sSub>
                            <m:sSubPr>
                              <m:ctrlPr>
                                <a:rPr lang="en-US" b="1" i="1">
                                  <a:solidFill>
                                    <a:schemeClr val="tx2">
                                      <a:lumMod val="90000"/>
                                      <a:lumOff val="10000"/>
                                    </a:schemeClr>
                                  </a:solidFill>
                                  <a:latin typeface="Cambria Math" panose="02040503050406030204" pitchFamily="18" charset="0"/>
                                </a:rPr>
                              </m:ctrlPr>
                            </m:sSubPr>
                            <m:e>
                              <m:r>
                                <a:rPr lang="en-US" b="1" i="1">
                                  <a:solidFill>
                                    <a:schemeClr val="tx2">
                                      <a:lumMod val="90000"/>
                                      <a:lumOff val="10000"/>
                                    </a:schemeClr>
                                  </a:solidFill>
                                  <a:latin typeface="Cambria Math"/>
                                </a:rPr>
                                <m:t>𝑺</m:t>
                              </m:r>
                            </m:e>
                            <m:sub>
                              <m:r>
                                <a:rPr lang="en-US" b="1" i="1">
                                  <a:solidFill>
                                    <a:schemeClr val="tx2">
                                      <a:lumMod val="90000"/>
                                      <a:lumOff val="10000"/>
                                    </a:schemeClr>
                                  </a:solidFill>
                                  <a:latin typeface="Cambria Math"/>
                                </a:rPr>
                                <m:t>𝑫</m:t>
                              </m:r>
                              <m:r>
                                <a:rPr lang="en-US" b="1" i="1">
                                  <a:solidFill>
                                    <a:schemeClr val="tx2">
                                      <a:lumMod val="90000"/>
                                      <a:lumOff val="10000"/>
                                    </a:schemeClr>
                                  </a:solidFill>
                                  <a:latin typeface="Cambria Math"/>
                                </a:rPr>
                                <m:t>𝟏</m:t>
                              </m:r>
                            </m:sub>
                          </m:sSub>
                          <m:sSub>
                            <m:sSubPr>
                              <m:ctrlPr>
                                <a:rPr lang="en-US" b="1" i="1">
                                  <a:solidFill>
                                    <a:schemeClr val="tx2">
                                      <a:lumMod val="90000"/>
                                      <a:lumOff val="10000"/>
                                    </a:schemeClr>
                                  </a:solidFill>
                                  <a:latin typeface="Cambria Math" panose="02040503050406030204" pitchFamily="18" charset="0"/>
                                </a:rPr>
                              </m:ctrlPr>
                            </m:sSubPr>
                            <m:e>
                              <m:r>
                                <a:rPr lang="en-US" b="1" i="1">
                                  <a:solidFill>
                                    <a:schemeClr val="tx2">
                                      <a:lumMod val="90000"/>
                                      <a:lumOff val="10000"/>
                                    </a:schemeClr>
                                  </a:solidFill>
                                  <a:latin typeface="Cambria Math"/>
                                </a:rPr>
                                <m:t>𝑻</m:t>
                              </m:r>
                            </m:e>
                            <m:sub>
                              <m:r>
                                <a:rPr lang="en-US" b="1" i="1">
                                  <a:solidFill>
                                    <a:schemeClr val="tx2">
                                      <a:lumMod val="90000"/>
                                      <a:lumOff val="10000"/>
                                    </a:schemeClr>
                                  </a:solidFill>
                                  <a:latin typeface="Cambria Math"/>
                                </a:rPr>
                                <m:t>𝑳</m:t>
                              </m:r>
                            </m:sub>
                          </m:sSub>
                        </m:num>
                        <m:den>
                          <m:sSup>
                            <m:sSupPr>
                              <m:ctrlPr>
                                <a:rPr lang="en-US" b="1" i="1">
                                  <a:solidFill>
                                    <a:schemeClr val="tx2">
                                      <a:lumMod val="90000"/>
                                      <a:lumOff val="10000"/>
                                    </a:schemeClr>
                                  </a:solidFill>
                                  <a:latin typeface="Cambria Math" panose="02040503050406030204" pitchFamily="18" charset="0"/>
                                </a:rPr>
                              </m:ctrlPr>
                            </m:sSupPr>
                            <m:e>
                              <m:r>
                                <a:rPr lang="en-US" b="1" i="1">
                                  <a:solidFill>
                                    <a:schemeClr val="tx2">
                                      <a:lumMod val="90000"/>
                                      <a:lumOff val="10000"/>
                                    </a:schemeClr>
                                  </a:solidFill>
                                  <a:latin typeface="Cambria Math"/>
                                </a:rPr>
                                <m:t>𝑻</m:t>
                              </m:r>
                            </m:e>
                            <m:sup>
                              <m:r>
                                <a:rPr lang="en-US" b="1" i="1">
                                  <a:solidFill>
                                    <a:schemeClr val="tx2">
                                      <a:lumMod val="90000"/>
                                      <a:lumOff val="10000"/>
                                    </a:schemeClr>
                                  </a:solidFill>
                                  <a:latin typeface="Cambria Math"/>
                                </a:rPr>
                                <m:t>𝟐</m:t>
                              </m:r>
                            </m:sup>
                          </m:sSup>
                          <m:d>
                            <m:dPr>
                              <m:ctrlPr>
                                <a:rPr lang="en-US" b="1" i="1">
                                  <a:solidFill>
                                    <a:schemeClr val="tx2">
                                      <a:lumMod val="90000"/>
                                      <a:lumOff val="10000"/>
                                    </a:schemeClr>
                                  </a:solidFill>
                                  <a:latin typeface="Cambria Math" panose="02040503050406030204" pitchFamily="18" charset="0"/>
                                </a:rPr>
                              </m:ctrlPr>
                            </m:dPr>
                            <m:e>
                              <m:f>
                                <m:fPr>
                                  <m:type m:val="skw"/>
                                  <m:ctrlPr>
                                    <a:rPr lang="en-US" b="1" i="1">
                                      <a:solidFill>
                                        <a:schemeClr val="tx2">
                                          <a:lumMod val="90000"/>
                                          <a:lumOff val="10000"/>
                                        </a:schemeClr>
                                      </a:solidFill>
                                      <a:latin typeface="Cambria Math" panose="02040503050406030204" pitchFamily="18" charset="0"/>
                                    </a:rPr>
                                  </m:ctrlPr>
                                </m:fPr>
                                <m:num>
                                  <m:r>
                                    <a:rPr lang="en-US" b="1" i="1">
                                      <a:solidFill>
                                        <a:schemeClr val="tx2">
                                          <a:lumMod val="90000"/>
                                          <a:lumOff val="10000"/>
                                        </a:schemeClr>
                                      </a:solidFill>
                                      <a:latin typeface="Cambria Math"/>
                                    </a:rPr>
                                    <m:t>𝑹</m:t>
                                  </m:r>
                                </m:num>
                                <m:den>
                                  <m:sSub>
                                    <m:sSubPr>
                                      <m:ctrlPr>
                                        <a:rPr lang="en-US" b="1" i="1">
                                          <a:solidFill>
                                            <a:schemeClr val="tx2">
                                              <a:lumMod val="90000"/>
                                              <a:lumOff val="10000"/>
                                            </a:schemeClr>
                                          </a:solidFill>
                                          <a:latin typeface="Cambria Math" panose="02040503050406030204" pitchFamily="18" charset="0"/>
                                        </a:rPr>
                                      </m:ctrlPr>
                                    </m:sSubPr>
                                    <m:e>
                                      <m:r>
                                        <a:rPr lang="en-US" b="1" i="1">
                                          <a:solidFill>
                                            <a:schemeClr val="tx2">
                                              <a:lumMod val="90000"/>
                                              <a:lumOff val="10000"/>
                                            </a:schemeClr>
                                          </a:solidFill>
                                          <a:latin typeface="Cambria Math"/>
                                        </a:rPr>
                                        <m:t>𝑰</m:t>
                                      </m:r>
                                    </m:e>
                                    <m:sub>
                                      <m:r>
                                        <a:rPr lang="en-US" b="1" i="1">
                                          <a:solidFill>
                                            <a:schemeClr val="tx2">
                                              <a:lumMod val="90000"/>
                                              <a:lumOff val="10000"/>
                                            </a:schemeClr>
                                          </a:solidFill>
                                          <a:latin typeface="Cambria Math"/>
                                        </a:rPr>
                                        <m:t>𝒆</m:t>
                                      </m:r>
                                    </m:sub>
                                  </m:sSub>
                                </m:den>
                              </m:f>
                            </m:e>
                          </m:d>
                        </m:den>
                      </m:f>
                    </m:oMath>
                  </m:oMathPara>
                </a14:m>
                <a:endParaRPr lang="en-US" b="1" dirty="0"/>
              </a:p>
            </p:txBody>
          </p:sp>
        </mc:Choice>
        <mc:Fallback xmlns="">
          <p:sp>
            <p:nvSpPr>
              <p:cNvPr id="13" name="Rectangle 12"/>
              <p:cNvSpPr>
                <a:spLocks noRot="1" noChangeAspect="1" noMove="1" noResize="1" noEditPoints="1" noAdjustHandles="1" noChangeArrowheads="1" noChangeShapeType="1" noTextEdit="1"/>
              </p:cNvSpPr>
              <p:nvPr/>
            </p:nvSpPr>
            <p:spPr>
              <a:xfrm>
                <a:off x="4672510" y="2609391"/>
                <a:ext cx="1767343" cy="827599"/>
              </a:xfrm>
              <a:prstGeom prst="rect">
                <a:avLst/>
              </a:prstGeom>
              <a:blipFill rotWithShape="0">
                <a:blip r:embed="rId6"/>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4" name="Rectangle 13"/>
              <p:cNvSpPr/>
              <p:nvPr/>
            </p:nvSpPr>
            <p:spPr>
              <a:xfrm>
                <a:off x="4672510" y="4156996"/>
                <a:ext cx="2590581"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b="1" i="1" smtClean="0">
                              <a:solidFill>
                                <a:schemeClr val="tx2">
                                  <a:lumMod val="90000"/>
                                  <a:lumOff val="10000"/>
                                </a:schemeClr>
                              </a:solidFill>
                              <a:latin typeface="Cambria Math" panose="02040503050406030204" pitchFamily="18" charset="0"/>
                              <a:cs typeface="Arial" panose="020B0604020202020204" pitchFamily="34" charset="0"/>
                            </a:rPr>
                          </m:ctrlPr>
                        </m:sSubPr>
                        <m:e>
                          <m:r>
                            <a:rPr lang="en-US" b="1" i="1">
                              <a:solidFill>
                                <a:schemeClr val="tx2">
                                  <a:lumMod val="90000"/>
                                  <a:lumOff val="10000"/>
                                </a:schemeClr>
                              </a:solidFill>
                              <a:latin typeface="Cambria Math"/>
                              <a:cs typeface="Arial" panose="020B0604020202020204" pitchFamily="34" charset="0"/>
                            </a:rPr>
                            <m:t>𝑪</m:t>
                          </m:r>
                        </m:e>
                        <m:sub>
                          <m:r>
                            <a:rPr lang="en-US" b="1" i="1">
                              <a:solidFill>
                                <a:schemeClr val="tx2">
                                  <a:lumMod val="90000"/>
                                  <a:lumOff val="10000"/>
                                </a:schemeClr>
                              </a:solidFill>
                              <a:latin typeface="Cambria Math"/>
                              <a:cs typeface="Arial" panose="020B0604020202020204" pitchFamily="34" charset="0"/>
                            </a:rPr>
                            <m:t>𝑺</m:t>
                          </m:r>
                        </m:sub>
                      </m:sSub>
                      <m:r>
                        <a:rPr lang="en-US" b="1" i="1">
                          <a:solidFill>
                            <a:schemeClr val="tx2">
                              <a:lumMod val="90000"/>
                              <a:lumOff val="10000"/>
                            </a:schemeClr>
                          </a:solidFill>
                          <a:latin typeface="Cambria Math"/>
                          <a:cs typeface="Arial" panose="020B0604020202020204" pitchFamily="34" charset="0"/>
                        </a:rPr>
                        <m:t>=</m:t>
                      </m:r>
                      <m:r>
                        <a:rPr lang="en-US" b="1" i="1">
                          <a:solidFill>
                            <a:schemeClr val="tx2">
                              <a:lumMod val="90000"/>
                              <a:lumOff val="10000"/>
                            </a:schemeClr>
                          </a:solidFill>
                          <a:latin typeface="Cambria Math"/>
                          <a:cs typeface="Arial" panose="020B0604020202020204" pitchFamily="34" charset="0"/>
                        </a:rPr>
                        <m:t>𝟎</m:t>
                      </m:r>
                      <m:r>
                        <a:rPr lang="en-US" b="1" i="1">
                          <a:solidFill>
                            <a:schemeClr val="tx2">
                              <a:lumMod val="90000"/>
                              <a:lumOff val="10000"/>
                            </a:schemeClr>
                          </a:solidFill>
                          <a:latin typeface="Cambria Math"/>
                          <a:cs typeface="Arial" panose="020B0604020202020204" pitchFamily="34" charset="0"/>
                        </a:rPr>
                        <m:t>.</m:t>
                      </m:r>
                      <m:r>
                        <a:rPr lang="en-US" b="1" i="1">
                          <a:solidFill>
                            <a:schemeClr val="tx2">
                              <a:lumMod val="90000"/>
                              <a:lumOff val="10000"/>
                            </a:schemeClr>
                          </a:solidFill>
                          <a:latin typeface="Cambria Math"/>
                          <a:cs typeface="Arial" panose="020B0604020202020204" pitchFamily="34" charset="0"/>
                        </a:rPr>
                        <m:t>𝟎𝟒𝟒</m:t>
                      </m:r>
                      <m:sSub>
                        <m:sSubPr>
                          <m:ctrlPr>
                            <a:rPr lang="en-US" b="1" i="1">
                              <a:solidFill>
                                <a:schemeClr val="tx2">
                                  <a:lumMod val="90000"/>
                                  <a:lumOff val="10000"/>
                                </a:schemeClr>
                              </a:solidFill>
                              <a:latin typeface="Cambria Math" panose="02040503050406030204" pitchFamily="18" charset="0"/>
                              <a:cs typeface="Arial" panose="020B0604020202020204" pitchFamily="34" charset="0"/>
                            </a:rPr>
                          </m:ctrlPr>
                        </m:sSubPr>
                        <m:e>
                          <m:r>
                            <a:rPr lang="en-US" b="1" i="1">
                              <a:solidFill>
                                <a:schemeClr val="tx2">
                                  <a:lumMod val="90000"/>
                                  <a:lumOff val="10000"/>
                                </a:schemeClr>
                              </a:solidFill>
                              <a:latin typeface="Cambria Math"/>
                              <a:cs typeface="Arial" panose="020B0604020202020204" pitchFamily="34" charset="0"/>
                            </a:rPr>
                            <m:t>𝑺</m:t>
                          </m:r>
                        </m:e>
                        <m:sub>
                          <m:r>
                            <a:rPr lang="en-US" b="1" i="1">
                              <a:solidFill>
                                <a:schemeClr val="tx2">
                                  <a:lumMod val="90000"/>
                                  <a:lumOff val="10000"/>
                                </a:schemeClr>
                              </a:solidFill>
                              <a:latin typeface="Cambria Math"/>
                              <a:cs typeface="Arial" panose="020B0604020202020204" pitchFamily="34" charset="0"/>
                            </a:rPr>
                            <m:t>𝑫𝑺</m:t>
                          </m:r>
                        </m:sub>
                      </m:sSub>
                      <m:sSub>
                        <m:sSubPr>
                          <m:ctrlPr>
                            <a:rPr lang="en-US" b="1" i="1">
                              <a:solidFill>
                                <a:schemeClr val="tx2">
                                  <a:lumMod val="90000"/>
                                  <a:lumOff val="10000"/>
                                </a:schemeClr>
                              </a:solidFill>
                              <a:latin typeface="Cambria Math" panose="02040503050406030204" pitchFamily="18" charset="0"/>
                              <a:cs typeface="Arial" panose="020B0604020202020204" pitchFamily="34" charset="0"/>
                            </a:rPr>
                          </m:ctrlPr>
                        </m:sSubPr>
                        <m:e>
                          <m:r>
                            <a:rPr lang="en-US" b="1" i="1">
                              <a:solidFill>
                                <a:schemeClr val="tx2">
                                  <a:lumMod val="90000"/>
                                  <a:lumOff val="10000"/>
                                </a:schemeClr>
                              </a:solidFill>
                              <a:latin typeface="Cambria Math"/>
                              <a:cs typeface="Arial" panose="020B0604020202020204" pitchFamily="34" charset="0"/>
                            </a:rPr>
                            <m:t>𝑰</m:t>
                          </m:r>
                        </m:e>
                        <m:sub>
                          <m:r>
                            <a:rPr lang="en-US" b="1" i="1">
                              <a:solidFill>
                                <a:schemeClr val="tx2">
                                  <a:lumMod val="90000"/>
                                  <a:lumOff val="10000"/>
                                </a:schemeClr>
                              </a:solidFill>
                              <a:latin typeface="Cambria Math"/>
                              <a:cs typeface="Arial" panose="020B0604020202020204" pitchFamily="34" charset="0"/>
                            </a:rPr>
                            <m:t>𝒆</m:t>
                          </m:r>
                        </m:sub>
                      </m:sSub>
                      <m:r>
                        <m:rPr>
                          <m:nor/>
                        </m:rPr>
                        <a:rPr lang="en-US" b="1" dirty="0">
                          <a:latin typeface="Cambria Math" panose="02040503050406030204" pitchFamily="18" charset="0"/>
                          <a:ea typeface="Cambria Math" panose="02040503050406030204" pitchFamily="18" charset="0"/>
                        </a:rPr>
                        <m:t>≥0.01</m:t>
                      </m:r>
                    </m:oMath>
                  </m:oMathPara>
                </a14:m>
                <a:endParaRPr lang="en-US" b="1" dirty="0"/>
              </a:p>
            </p:txBody>
          </p:sp>
        </mc:Choice>
        <mc:Fallback xmlns="">
          <p:sp>
            <p:nvSpPr>
              <p:cNvPr id="14" name="Rectangle 13"/>
              <p:cNvSpPr>
                <a:spLocks noRot="1" noChangeAspect="1" noMove="1" noResize="1" noEditPoints="1" noAdjustHandles="1" noChangeArrowheads="1" noChangeShapeType="1" noTextEdit="1"/>
              </p:cNvSpPr>
              <p:nvPr/>
            </p:nvSpPr>
            <p:spPr>
              <a:xfrm>
                <a:off x="4672510" y="4156996"/>
                <a:ext cx="2590581" cy="369332"/>
              </a:xfrm>
              <a:prstGeom prst="rect">
                <a:avLst/>
              </a:prstGeom>
              <a:blipFill rotWithShape="0">
                <a:blip r:embed="rId7"/>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5" name="Rectangle 14"/>
              <p:cNvSpPr/>
              <p:nvPr/>
            </p:nvSpPr>
            <p:spPr>
              <a:xfrm>
                <a:off x="4672509" y="5116136"/>
                <a:ext cx="1474057" cy="833177"/>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b="1" i="1">
                              <a:solidFill>
                                <a:schemeClr val="tx2">
                                  <a:lumMod val="90000"/>
                                  <a:lumOff val="10000"/>
                                </a:schemeClr>
                              </a:solidFill>
                              <a:latin typeface="Cambria Math" panose="02040503050406030204" pitchFamily="18" charset="0"/>
                              <a:cs typeface="Arial" panose="020B0604020202020204" pitchFamily="34" charset="0"/>
                            </a:rPr>
                          </m:ctrlPr>
                        </m:sSubPr>
                        <m:e>
                          <m:r>
                            <a:rPr lang="en-US" b="1" i="1">
                              <a:solidFill>
                                <a:schemeClr val="tx2">
                                  <a:lumMod val="90000"/>
                                  <a:lumOff val="10000"/>
                                </a:schemeClr>
                              </a:solidFill>
                              <a:latin typeface="Cambria Math"/>
                              <a:cs typeface="Arial" panose="020B0604020202020204" pitchFamily="34" charset="0"/>
                            </a:rPr>
                            <m:t>𝑪</m:t>
                          </m:r>
                        </m:e>
                        <m:sub>
                          <m:r>
                            <a:rPr lang="en-US" b="1" i="1">
                              <a:solidFill>
                                <a:schemeClr val="tx2">
                                  <a:lumMod val="90000"/>
                                  <a:lumOff val="10000"/>
                                </a:schemeClr>
                              </a:solidFill>
                              <a:latin typeface="Cambria Math"/>
                              <a:cs typeface="Arial" panose="020B0604020202020204" pitchFamily="34" charset="0"/>
                            </a:rPr>
                            <m:t>𝑺</m:t>
                          </m:r>
                        </m:sub>
                      </m:sSub>
                      <m:r>
                        <a:rPr lang="en-US" b="1" i="1">
                          <a:solidFill>
                            <a:schemeClr val="tx2">
                              <a:lumMod val="90000"/>
                              <a:lumOff val="10000"/>
                            </a:schemeClr>
                          </a:solidFill>
                          <a:latin typeface="Cambria Math"/>
                          <a:cs typeface="Arial" panose="020B0604020202020204" pitchFamily="34" charset="0"/>
                        </a:rPr>
                        <m:t>=</m:t>
                      </m:r>
                      <m:f>
                        <m:fPr>
                          <m:ctrlPr>
                            <a:rPr lang="en-US" b="1" i="1">
                              <a:solidFill>
                                <a:schemeClr val="tx2">
                                  <a:lumMod val="90000"/>
                                  <a:lumOff val="10000"/>
                                </a:schemeClr>
                              </a:solidFill>
                              <a:latin typeface="Cambria Math" panose="02040503050406030204" pitchFamily="18" charset="0"/>
                              <a:cs typeface="Arial" panose="020B0604020202020204" pitchFamily="34" charset="0"/>
                            </a:rPr>
                          </m:ctrlPr>
                        </m:fPr>
                        <m:num>
                          <m:r>
                            <a:rPr lang="en-US" b="1" i="1">
                              <a:solidFill>
                                <a:schemeClr val="tx2">
                                  <a:lumMod val="90000"/>
                                  <a:lumOff val="10000"/>
                                </a:schemeClr>
                              </a:solidFill>
                              <a:latin typeface="Cambria Math"/>
                              <a:cs typeface="Arial" panose="020B0604020202020204" pitchFamily="34" charset="0"/>
                            </a:rPr>
                            <m:t>𝟎</m:t>
                          </m:r>
                          <m:r>
                            <a:rPr lang="en-US" b="1" i="1">
                              <a:solidFill>
                                <a:schemeClr val="tx2">
                                  <a:lumMod val="90000"/>
                                  <a:lumOff val="10000"/>
                                </a:schemeClr>
                              </a:solidFill>
                              <a:latin typeface="Cambria Math"/>
                              <a:cs typeface="Arial" panose="020B0604020202020204" pitchFamily="34" charset="0"/>
                            </a:rPr>
                            <m:t>.</m:t>
                          </m:r>
                          <m:r>
                            <a:rPr lang="en-US" b="1" i="1">
                              <a:solidFill>
                                <a:schemeClr val="tx2">
                                  <a:lumMod val="90000"/>
                                  <a:lumOff val="10000"/>
                                </a:schemeClr>
                              </a:solidFill>
                              <a:latin typeface="Cambria Math"/>
                              <a:cs typeface="Arial" panose="020B0604020202020204" pitchFamily="34" charset="0"/>
                            </a:rPr>
                            <m:t>𝟓</m:t>
                          </m:r>
                          <m:sSub>
                            <m:sSubPr>
                              <m:ctrlPr>
                                <a:rPr lang="en-US" b="1" i="1">
                                  <a:solidFill>
                                    <a:schemeClr val="tx2">
                                      <a:lumMod val="90000"/>
                                      <a:lumOff val="10000"/>
                                    </a:schemeClr>
                                  </a:solidFill>
                                  <a:latin typeface="Cambria Math" panose="02040503050406030204" pitchFamily="18" charset="0"/>
                                  <a:cs typeface="Arial" panose="020B0604020202020204" pitchFamily="34" charset="0"/>
                                </a:rPr>
                              </m:ctrlPr>
                            </m:sSubPr>
                            <m:e>
                              <m:r>
                                <a:rPr lang="en-US" b="1" i="1">
                                  <a:solidFill>
                                    <a:schemeClr val="tx2">
                                      <a:lumMod val="90000"/>
                                      <a:lumOff val="10000"/>
                                    </a:schemeClr>
                                  </a:solidFill>
                                  <a:latin typeface="Cambria Math"/>
                                  <a:cs typeface="Arial" panose="020B0604020202020204" pitchFamily="34" charset="0"/>
                                </a:rPr>
                                <m:t>𝑺</m:t>
                              </m:r>
                            </m:e>
                            <m:sub>
                              <m:r>
                                <a:rPr lang="en-US" b="1" i="1">
                                  <a:solidFill>
                                    <a:schemeClr val="tx2">
                                      <a:lumMod val="90000"/>
                                      <a:lumOff val="10000"/>
                                    </a:schemeClr>
                                  </a:solidFill>
                                  <a:latin typeface="Cambria Math"/>
                                  <a:cs typeface="Arial" panose="020B0604020202020204" pitchFamily="34" charset="0"/>
                                </a:rPr>
                                <m:t>𝟏</m:t>
                              </m:r>
                            </m:sub>
                          </m:sSub>
                        </m:num>
                        <m:den>
                          <m:d>
                            <m:dPr>
                              <m:ctrlPr>
                                <a:rPr lang="en-US" b="1" i="1">
                                  <a:solidFill>
                                    <a:schemeClr val="tx2">
                                      <a:lumMod val="90000"/>
                                      <a:lumOff val="10000"/>
                                    </a:schemeClr>
                                  </a:solidFill>
                                  <a:latin typeface="Cambria Math" panose="02040503050406030204" pitchFamily="18" charset="0"/>
                                  <a:cs typeface="Arial" panose="020B0604020202020204" pitchFamily="34" charset="0"/>
                                </a:rPr>
                              </m:ctrlPr>
                            </m:dPr>
                            <m:e>
                              <m:f>
                                <m:fPr>
                                  <m:type m:val="skw"/>
                                  <m:ctrlPr>
                                    <a:rPr lang="en-US" b="1" i="1">
                                      <a:solidFill>
                                        <a:schemeClr val="tx2">
                                          <a:lumMod val="90000"/>
                                          <a:lumOff val="10000"/>
                                        </a:schemeClr>
                                      </a:solidFill>
                                      <a:latin typeface="Cambria Math" panose="02040503050406030204" pitchFamily="18" charset="0"/>
                                      <a:cs typeface="Arial" panose="020B0604020202020204" pitchFamily="34" charset="0"/>
                                    </a:rPr>
                                  </m:ctrlPr>
                                </m:fPr>
                                <m:num>
                                  <m:r>
                                    <a:rPr lang="en-US" b="1" i="1">
                                      <a:solidFill>
                                        <a:schemeClr val="tx2">
                                          <a:lumMod val="90000"/>
                                          <a:lumOff val="10000"/>
                                        </a:schemeClr>
                                      </a:solidFill>
                                      <a:latin typeface="Cambria Math"/>
                                      <a:cs typeface="Arial" panose="020B0604020202020204" pitchFamily="34" charset="0"/>
                                    </a:rPr>
                                    <m:t>𝑹</m:t>
                                  </m:r>
                                </m:num>
                                <m:den>
                                  <m:sSub>
                                    <m:sSubPr>
                                      <m:ctrlPr>
                                        <a:rPr lang="en-US" b="1" i="1">
                                          <a:solidFill>
                                            <a:schemeClr val="tx2">
                                              <a:lumMod val="90000"/>
                                              <a:lumOff val="10000"/>
                                            </a:schemeClr>
                                          </a:solidFill>
                                          <a:latin typeface="Cambria Math" panose="02040503050406030204" pitchFamily="18" charset="0"/>
                                          <a:cs typeface="Arial" panose="020B0604020202020204" pitchFamily="34" charset="0"/>
                                        </a:rPr>
                                      </m:ctrlPr>
                                    </m:sSubPr>
                                    <m:e>
                                      <m:r>
                                        <a:rPr lang="en-US" b="1" i="1">
                                          <a:solidFill>
                                            <a:schemeClr val="tx2">
                                              <a:lumMod val="90000"/>
                                              <a:lumOff val="10000"/>
                                            </a:schemeClr>
                                          </a:solidFill>
                                          <a:latin typeface="Cambria Math"/>
                                          <a:cs typeface="Arial" panose="020B0604020202020204" pitchFamily="34" charset="0"/>
                                        </a:rPr>
                                        <m:t>𝑰</m:t>
                                      </m:r>
                                    </m:e>
                                    <m:sub>
                                      <m:r>
                                        <a:rPr lang="en-US" b="1" i="1">
                                          <a:solidFill>
                                            <a:schemeClr val="tx2">
                                              <a:lumMod val="90000"/>
                                              <a:lumOff val="10000"/>
                                            </a:schemeClr>
                                          </a:solidFill>
                                          <a:latin typeface="Cambria Math"/>
                                          <a:cs typeface="Arial" panose="020B0604020202020204" pitchFamily="34" charset="0"/>
                                        </a:rPr>
                                        <m:t>𝒆</m:t>
                                      </m:r>
                                    </m:sub>
                                  </m:sSub>
                                </m:den>
                              </m:f>
                            </m:e>
                          </m:d>
                        </m:den>
                      </m:f>
                    </m:oMath>
                  </m:oMathPara>
                </a14:m>
                <a:endParaRPr lang="en-US" b="1" dirty="0"/>
              </a:p>
            </p:txBody>
          </p:sp>
        </mc:Choice>
        <mc:Fallback xmlns="">
          <p:sp>
            <p:nvSpPr>
              <p:cNvPr id="15" name="Rectangle 14"/>
              <p:cNvSpPr>
                <a:spLocks noRot="1" noChangeAspect="1" noMove="1" noResize="1" noEditPoints="1" noAdjustHandles="1" noChangeArrowheads="1" noChangeShapeType="1" noTextEdit="1"/>
              </p:cNvSpPr>
              <p:nvPr/>
            </p:nvSpPr>
            <p:spPr>
              <a:xfrm>
                <a:off x="4672509" y="5116136"/>
                <a:ext cx="1474057" cy="833177"/>
              </a:xfrm>
              <a:prstGeom prst="rect">
                <a:avLst/>
              </a:prstGeom>
              <a:blipFill rotWithShape="0">
                <a:blip r:embed="rId8"/>
                <a:stretch>
                  <a:fillRect/>
                </a:stretch>
              </a:blipFill>
            </p:spPr>
            <p:txBody>
              <a:bodyPr/>
              <a:lstStyle/>
              <a:p>
                <a:r>
                  <a:rPr lang="en-US">
                    <a:noFill/>
                  </a:rPr>
                  <a:t> </a:t>
                </a:r>
              </a:p>
            </p:txBody>
          </p:sp>
        </mc:Fallback>
      </mc:AlternateContent>
      <p:sp>
        <p:nvSpPr>
          <p:cNvPr id="16" name="Rectangle 15"/>
          <p:cNvSpPr/>
          <p:nvPr/>
        </p:nvSpPr>
        <p:spPr>
          <a:xfrm>
            <a:off x="7422172" y="1739163"/>
            <a:ext cx="1237839" cy="584775"/>
          </a:xfrm>
          <a:prstGeom prst="rect">
            <a:avLst/>
          </a:prstGeom>
        </p:spPr>
        <p:txBody>
          <a:bodyPr wrap="none">
            <a:spAutoFit/>
          </a:bodyPr>
          <a:lstStyle/>
          <a:p>
            <a:pPr algn="ctr"/>
            <a:r>
              <a:rPr lang="en-US" dirty="0">
                <a:solidFill>
                  <a:schemeClr val="bg2"/>
                </a:solidFill>
                <a:latin typeface="Georgia" panose="02040502050405020303" pitchFamily="18" charset="0"/>
                <a:cs typeface="Arial" panose="020B0604020202020204" pitchFamily="34" charset="0"/>
              </a:rPr>
              <a:t>For T ≤ </a:t>
            </a:r>
            <a:r>
              <a:rPr lang="en-US" dirty="0" smtClean="0">
                <a:solidFill>
                  <a:schemeClr val="bg2"/>
                </a:solidFill>
                <a:latin typeface="Georgia" panose="02040502050405020303" pitchFamily="18" charset="0"/>
                <a:cs typeface="Arial" panose="020B0604020202020204" pitchFamily="34" charset="0"/>
              </a:rPr>
              <a:t>T</a:t>
            </a:r>
            <a:r>
              <a:rPr lang="en-US" baseline="-25000" dirty="0" smtClean="0">
                <a:solidFill>
                  <a:schemeClr val="bg2"/>
                </a:solidFill>
                <a:latin typeface="Georgia" panose="02040502050405020303" pitchFamily="18" charset="0"/>
                <a:cs typeface="Arial" panose="020B0604020202020204" pitchFamily="34" charset="0"/>
              </a:rPr>
              <a:t>L</a:t>
            </a:r>
            <a:br>
              <a:rPr lang="en-US" baseline="-25000" dirty="0" smtClean="0">
                <a:solidFill>
                  <a:schemeClr val="bg2"/>
                </a:solidFill>
                <a:latin typeface="Georgia" panose="02040502050405020303" pitchFamily="18" charset="0"/>
                <a:cs typeface="Arial" panose="020B0604020202020204" pitchFamily="34" charset="0"/>
              </a:rPr>
            </a:br>
            <a:r>
              <a:rPr lang="en-US" sz="1400" dirty="0" smtClean="0">
                <a:solidFill>
                  <a:schemeClr val="bg2"/>
                </a:solidFill>
                <a:latin typeface="Georgia" panose="02040502050405020303" pitchFamily="18" charset="0"/>
                <a:cs typeface="Arial" panose="020B0604020202020204" pitchFamily="34" charset="0"/>
              </a:rPr>
              <a:t>(Eq. 12.8-3)</a:t>
            </a:r>
            <a:endParaRPr lang="en-US" sz="1400" baseline="-25000" dirty="0">
              <a:solidFill>
                <a:schemeClr val="bg2"/>
              </a:solidFill>
              <a:latin typeface="Georgia" panose="02040502050405020303" pitchFamily="18" charset="0"/>
              <a:cs typeface="Arial" panose="020B0604020202020204" pitchFamily="34" charset="0"/>
            </a:endParaRPr>
          </a:p>
        </p:txBody>
      </p:sp>
      <p:sp>
        <p:nvSpPr>
          <p:cNvPr id="17" name="Rectangle 16"/>
          <p:cNvSpPr/>
          <p:nvPr/>
        </p:nvSpPr>
        <p:spPr>
          <a:xfrm>
            <a:off x="7422173" y="2838524"/>
            <a:ext cx="1237838" cy="584775"/>
          </a:xfrm>
          <a:prstGeom prst="rect">
            <a:avLst/>
          </a:prstGeom>
        </p:spPr>
        <p:txBody>
          <a:bodyPr wrap="none">
            <a:spAutoFit/>
          </a:bodyPr>
          <a:lstStyle/>
          <a:p>
            <a:pPr algn="ctr"/>
            <a:r>
              <a:rPr lang="en-US" dirty="0">
                <a:solidFill>
                  <a:schemeClr val="bg2"/>
                </a:solidFill>
                <a:latin typeface="Georgia" panose="02040502050405020303" pitchFamily="18" charset="0"/>
                <a:cs typeface="Arial" panose="020B0604020202020204" pitchFamily="34" charset="0"/>
              </a:rPr>
              <a:t>For T &gt; </a:t>
            </a:r>
            <a:r>
              <a:rPr lang="en-US" dirty="0" smtClean="0">
                <a:solidFill>
                  <a:schemeClr val="bg2"/>
                </a:solidFill>
                <a:latin typeface="Georgia" panose="02040502050405020303" pitchFamily="18" charset="0"/>
                <a:cs typeface="Arial" panose="020B0604020202020204" pitchFamily="34" charset="0"/>
              </a:rPr>
              <a:t>T</a:t>
            </a:r>
            <a:r>
              <a:rPr lang="en-US" baseline="-25000" dirty="0" smtClean="0">
                <a:solidFill>
                  <a:schemeClr val="bg2"/>
                </a:solidFill>
                <a:latin typeface="Georgia" panose="02040502050405020303" pitchFamily="18" charset="0"/>
                <a:cs typeface="Arial" panose="020B0604020202020204" pitchFamily="34" charset="0"/>
              </a:rPr>
              <a:t>L</a:t>
            </a:r>
            <a:br>
              <a:rPr lang="en-US" baseline="-25000" dirty="0" smtClean="0">
                <a:solidFill>
                  <a:schemeClr val="bg2"/>
                </a:solidFill>
                <a:latin typeface="Georgia" panose="02040502050405020303" pitchFamily="18" charset="0"/>
                <a:cs typeface="Arial" panose="020B0604020202020204" pitchFamily="34" charset="0"/>
              </a:rPr>
            </a:br>
            <a:r>
              <a:rPr lang="en-US" sz="1400" dirty="0" smtClean="0">
                <a:solidFill>
                  <a:schemeClr val="bg2"/>
                </a:solidFill>
                <a:latin typeface="Georgia" panose="02040502050405020303" pitchFamily="18" charset="0"/>
                <a:cs typeface="Arial" panose="020B0604020202020204" pitchFamily="34" charset="0"/>
              </a:rPr>
              <a:t>(Eq. 12.8-4)</a:t>
            </a:r>
            <a:endParaRPr lang="en-US" sz="1400" baseline="-25000" dirty="0">
              <a:solidFill>
                <a:schemeClr val="bg2"/>
              </a:solidFill>
              <a:latin typeface="Georgia" panose="02040502050405020303" pitchFamily="18" charset="0"/>
              <a:cs typeface="Arial" panose="020B0604020202020204" pitchFamily="34" charset="0"/>
            </a:endParaRPr>
          </a:p>
        </p:txBody>
      </p:sp>
      <p:sp>
        <p:nvSpPr>
          <p:cNvPr id="18" name="Rectangle 17"/>
          <p:cNvSpPr/>
          <p:nvPr/>
        </p:nvSpPr>
        <p:spPr>
          <a:xfrm>
            <a:off x="7479079" y="4156996"/>
            <a:ext cx="1124026" cy="307777"/>
          </a:xfrm>
          <a:prstGeom prst="rect">
            <a:avLst/>
          </a:prstGeom>
        </p:spPr>
        <p:txBody>
          <a:bodyPr wrap="none">
            <a:spAutoFit/>
          </a:bodyPr>
          <a:lstStyle/>
          <a:p>
            <a:pPr algn="ctr"/>
            <a:r>
              <a:rPr lang="en-US" sz="1400" dirty="0" smtClean="0">
                <a:solidFill>
                  <a:schemeClr val="bg2"/>
                </a:solidFill>
                <a:latin typeface="Georgia" panose="02040502050405020303" pitchFamily="18" charset="0"/>
                <a:cs typeface="Arial" panose="020B0604020202020204" pitchFamily="34" charset="0"/>
              </a:rPr>
              <a:t>(Eq. 12.8-5)</a:t>
            </a:r>
            <a:endParaRPr lang="en-US" sz="1400" dirty="0">
              <a:solidFill>
                <a:schemeClr val="bg2"/>
              </a:solidFill>
              <a:latin typeface="Georgia" panose="02040502050405020303" pitchFamily="18" charset="0"/>
              <a:cs typeface="Arial" panose="020B0604020202020204" pitchFamily="34" charset="0"/>
            </a:endParaRPr>
          </a:p>
        </p:txBody>
      </p:sp>
      <p:sp>
        <p:nvSpPr>
          <p:cNvPr id="19" name="Rectangle 18"/>
          <p:cNvSpPr/>
          <p:nvPr/>
        </p:nvSpPr>
        <p:spPr>
          <a:xfrm>
            <a:off x="7288322" y="5318222"/>
            <a:ext cx="1505540" cy="584775"/>
          </a:xfrm>
          <a:prstGeom prst="rect">
            <a:avLst/>
          </a:prstGeom>
        </p:spPr>
        <p:txBody>
          <a:bodyPr wrap="none">
            <a:spAutoFit/>
          </a:bodyPr>
          <a:lstStyle/>
          <a:p>
            <a:pPr algn="ctr"/>
            <a:r>
              <a:rPr lang="en-US" dirty="0">
                <a:solidFill>
                  <a:schemeClr val="bg2"/>
                </a:solidFill>
                <a:latin typeface="Georgia" panose="02040502050405020303" pitchFamily="18" charset="0"/>
                <a:cs typeface="Arial" panose="020B0604020202020204" pitchFamily="34" charset="0"/>
              </a:rPr>
              <a:t>For S</a:t>
            </a:r>
            <a:r>
              <a:rPr lang="en-US" baseline="-25000" dirty="0">
                <a:solidFill>
                  <a:schemeClr val="bg2"/>
                </a:solidFill>
                <a:latin typeface="Georgia" panose="02040502050405020303" pitchFamily="18" charset="0"/>
                <a:cs typeface="Arial" panose="020B0604020202020204" pitchFamily="34" charset="0"/>
              </a:rPr>
              <a:t>1</a:t>
            </a:r>
            <a:r>
              <a:rPr lang="en-US" dirty="0">
                <a:solidFill>
                  <a:schemeClr val="bg2"/>
                </a:solidFill>
                <a:latin typeface="Georgia" panose="02040502050405020303" pitchFamily="18" charset="0"/>
                <a:cs typeface="Arial" panose="020B0604020202020204" pitchFamily="34" charset="0"/>
              </a:rPr>
              <a:t> ≥ </a:t>
            </a:r>
            <a:r>
              <a:rPr lang="en-US" dirty="0" smtClean="0">
                <a:solidFill>
                  <a:schemeClr val="bg2"/>
                </a:solidFill>
                <a:latin typeface="Georgia" panose="02040502050405020303" pitchFamily="18" charset="0"/>
                <a:cs typeface="Arial" panose="020B0604020202020204" pitchFamily="34" charset="0"/>
              </a:rPr>
              <a:t>0.6g</a:t>
            </a:r>
            <a:br>
              <a:rPr lang="en-US" dirty="0" smtClean="0">
                <a:solidFill>
                  <a:schemeClr val="bg2"/>
                </a:solidFill>
                <a:latin typeface="Georgia" panose="02040502050405020303" pitchFamily="18" charset="0"/>
                <a:cs typeface="Arial" panose="020B0604020202020204" pitchFamily="34" charset="0"/>
              </a:rPr>
            </a:br>
            <a:r>
              <a:rPr lang="en-US" sz="1400" dirty="0" smtClean="0">
                <a:solidFill>
                  <a:schemeClr val="bg2"/>
                </a:solidFill>
                <a:latin typeface="Georgia" panose="02040502050405020303" pitchFamily="18" charset="0"/>
                <a:cs typeface="Arial" panose="020B0604020202020204" pitchFamily="34" charset="0"/>
              </a:rPr>
              <a:t>(Eq. 12.8-6)</a:t>
            </a:r>
            <a:endParaRPr lang="en-US" sz="1400" dirty="0">
              <a:solidFill>
                <a:schemeClr val="bg2"/>
              </a:solidFill>
              <a:latin typeface="Georgia" panose="02040502050405020303" pitchFamily="18" charset="0"/>
              <a:cs typeface="Arial" panose="020B0604020202020204" pitchFamily="34" charset="0"/>
            </a:endParaRPr>
          </a:p>
        </p:txBody>
      </p:sp>
      <mc:AlternateContent xmlns:mc="http://schemas.openxmlformats.org/markup-compatibility/2006" xmlns:a14="http://schemas.microsoft.com/office/drawing/2010/main">
        <mc:Choice Requires="a14">
          <p:sp>
            <p:nvSpPr>
              <p:cNvPr id="20" name="Rectangle 19"/>
              <p:cNvSpPr/>
              <p:nvPr/>
            </p:nvSpPr>
            <p:spPr>
              <a:xfrm>
                <a:off x="331787" y="3832748"/>
                <a:ext cx="1455655" cy="400110"/>
              </a:xfrm>
              <a:prstGeom prst="rect">
                <a:avLst/>
              </a:prstGeom>
            </p:spPr>
            <p:txBody>
              <a:bodyPr wrap="none">
                <a:spAutoFit/>
              </a:bodyPr>
              <a:lstStyle/>
              <a:p>
                <a:pPr lvl="0"/>
                <a14:m>
                  <m:oMathPara xmlns:m="http://schemas.openxmlformats.org/officeDocument/2006/math">
                    <m:oMathParaPr>
                      <m:jc m:val="centerGroup"/>
                    </m:oMathParaPr>
                    <m:oMath xmlns:m="http://schemas.openxmlformats.org/officeDocument/2006/math">
                      <m:sSub>
                        <m:sSubPr>
                          <m:ctrlPr>
                            <a:rPr lang="en-US" sz="2000" i="1" smtClean="0">
                              <a:solidFill>
                                <a:schemeClr val="tx2"/>
                              </a:solidFill>
                              <a:latin typeface="Cambria Math" panose="02040503050406030204" pitchFamily="18" charset="0"/>
                            </a:rPr>
                          </m:ctrlPr>
                        </m:sSubPr>
                        <m:e>
                          <m:r>
                            <a:rPr lang="en-US" sz="2000" b="0" i="1">
                              <a:solidFill>
                                <a:schemeClr val="tx2"/>
                              </a:solidFill>
                              <a:latin typeface="Cambria Math"/>
                            </a:rPr>
                            <m:t>𝐶</m:t>
                          </m:r>
                        </m:e>
                        <m:sub>
                          <m:r>
                            <a:rPr lang="en-US" sz="2000" b="0" i="1">
                              <a:solidFill>
                                <a:schemeClr val="tx2"/>
                              </a:solidFill>
                              <a:latin typeface="Cambria Math"/>
                            </a:rPr>
                            <m:t>𝑆</m:t>
                          </m:r>
                        </m:sub>
                      </m:sSub>
                      <m:r>
                        <a:rPr lang="en-US" sz="2000" b="0" i="1" smtClean="0">
                          <a:solidFill>
                            <a:schemeClr val="tx2"/>
                          </a:solidFill>
                          <a:latin typeface="Cambria Math"/>
                        </a:rPr>
                        <m:t>=0.075</m:t>
                      </m:r>
                    </m:oMath>
                  </m:oMathPara>
                </a14:m>
                <a:endParaRPr lang="en-US" sz="2000" dirty="0">
                  <a:solidFill>
                    <a:schemeClr val="tx2"/>
                  </a:solidFill>
                </a:endParaRPr>
              </a:p>
            </p:txBody>
          </p:sp>
        </mc:Choice>
        <mc:Fallback xmlns="">
          <p:sp>
            <p:nvSpPr>
              <p:cNvPr id="20" name="Rectangle 19"/>
              <p:cNvSpPr>
                <a:spLocks noRot="1" noChangeAspect="1" noMove="1" noResize="1" noEditPoints="1" noAdjustHandles="1" noChangeArrowheads="1" noChangeShapeType="1" noTextEdit="1"/>
              </p:cNvSpPr>
              <p:nvPr/>
            </p:nvSpPr>
            <p:spPr>
              <a:xfrm>
                <a:off x="331787" y="3832748"/>
                <a:ext cx="1455655" cy="400110"/>
              </a:xfrm>
              <a:prstGeom prst="rect">
                <a:avLst/>
              </a:prstGeom>
              <a:blipFill rotWithShape="0">
                <a:blip r:embed="rId9"/>
                <a:stretch>
                  <a:fillRect b="-1538"/>
                </a:stretch>
              </a:blipFill>
            </p:spPr>
            <p:txBody>
              <a:bodyPr/>
              <a:lstStyle/>
              <a:p>
                <a:r>
                  <a:rPr lang="en-US">
                    <a:noFill/>
                  </a:rPr>
                  <a:t> </a:t>
                </a:r>
              </a:p>
            </p:txBody>
          </p:sp>
        </mc:Fallback>
      </mc:AlternateContent>
      <p:cxnSp>
        <p:nvCxnSpPr>
          <p:cNvPr id="25" name="Straight Connector 24"/>
          <p:cNvCxnSpPr/>
          <p:nvPr/>
        </p:nvCxnSpPr>
        <p:spPr>
          <a:xfrm>
            <a:off x="2164080" y="2339930"/>
            <a:ext cx="0" cy="2836774"/>
          </a:xfrm>
          <a:prstGeom prst="line">
            <a:avLst/>
          </a:prstGeom>
          <a:ln w="19050"/>
        </p:spPr>
        <p:style>
          <a:lnRef idx="1">
            <a:schemeClr val="accent6"/>
          </a:lnRef>
          <a:fillRef idx="0">
            <a:schemeClr val="accent6"/>
          </a:fillRef>
          <a:effectRef idx="0">
            <a:schemeClr val="accent6"/>
          </a:effectRef>
          <a:fontRef idx="minor">
            <a:schemeClr val="tx1"/>
          </a:fontRef>
        </p:style>
      </p:cxnSp>
      <p:cxnSp>
        <p:nvCxnSpPr>
          <p:cNvPr id="27" name="Straight Connector 26"/>
          <p:cNvCxnSpPr/>
          <p:nvPr/>
        </p:nvCxnSpPr>
        <p:spPr>
          <a:xfrm flipH="1">
            <a:off x="1803963" y="2339930"/>
            <a:ext cx="360117" cy="0"/>
          </a:xfrm>
          <a:prstGeom prst="line">
            <a:avLst/>
          </a:prstGeom>
          <a:ln w="19050"/>
        </p:spPr>
        <p:style>
          <a:lnRef idx="1">
            <a:schemeClr val="accent6"/>
          </a:lnRef>
          <a:fillRef idx="0">
            <a:schemeClr val="accent6"/>
          </a:fillRef>
          <a:effectRef idx="0">
            <a:schemeClr val="accent6"/>
          </a:effectRef>
          <a:fontRef idx="minor">
            <a:schemeClr val="tx1"/>
          </a:fontRef>
        </p:style>
      </p:cxnSp>
      <p:cxnSp>
        <p:nvCxnSpPr>
          <p:cNvPr id="32" name="Straight Connector 31"/>
          <p:cNvCxnSpPr/>
          <p:nvPr/>
        </p:nvCxnSpPr>
        <p:spPr>
          <a:xfrm flipH="1">
            <a:off x="1803963" y="5182273"/>
            <a:ext cx="360117" cy="0"/>
          </a:xfrm>
          <a:prstGeom prst="line">
            <a:avLst/>
          </a:prstGeom>
          <a:ln w="19050"/>
        </p:spPr>
        <p:style>
          <a:lnRef idx="1">
            <a:schemeClr val="accent6"/>
          </a:lnRef>
          <a:fillRef idx="0">
            <a:schemeClr val="accent6"/>
          </a:fillRef>
          <a:effectRef idx="0">
            <a:schemeClr val="accent6"/>
          </a:effectRef>
          <a:fontRef idx="minor">
            <a:schemeClr val="tx1"/>
          </a:fontRef>
        </p:style>
      </p:cxnSp>
      <p:cxnSp>
        <p:nvCxnSpPr>
          <p:cNvPr id="37" name="Straight Arrow Connector 36"/>
          <p:cNvCxnSpPr/>
          <p:nvPr/>
        </p:nvCxnSpPr>
        <p:spPr>
          <a:xfrm>
            <a:off x="2164080" y="2579911"/>
            <a:ext cx="1778528" cy="0"/>
          </a:xfrm>
          <a:prstGeom prst="straightConnector1">
            <a:avLst/>
          </a:prstGeom>
          <a:ln w="19050">
            <a:tailEnd type="arrow"/>
          </a:ln>
        </p:spPr>
        <p:style>
          <a:lnRef idx="1">
            <a:schemeClr val="accent6"/>
          </a:lnRef>
          <a:fillRef idx="0">
            <a:schemeClr val="accent6"/>
          </a:fillRef>
          <a:effectRef idx="0">
            <a:schemeClr val="accent6"/>
          </a:effectRef>
          <a:fontRef idx="minor">
            <a:schemeClr val="tx1"/>
          </a:fontRef>
        </p:style>
      </p:cxnSp>
      <p:cxnSp>
        <p:nvCxnSpPr>
          <p:cNvPr id="38" name="Straight Arrow Connector 37"/>
          <p:cNvCxnSpPr/>
          <p:nvPr/>
        </p:nvCxnSpPr>
        <p:spPr>
          <a:xfrm>
            <a:off x="2164079" y="4942112"/>
            <a:ext cx="1778529" cy="0"/>
          </a:xfrm>
          <a:prstGeom prst="straightConnector1">
            <a:avLst/>
          </a:prstGeom>
          <a:ln w="19050">
            <a:tailEnd type="arrow"/>
          </a:ln>
        </p:spPr>
        <p:style>
          <a:lnRef idx="1">
            <a:schemeClr val="accent6"/>
          </a:lnRef>
          <a:fillRef idx="0">
            <a:schemeClr val="accent6"/>
          </a:fillRef>
          <a:effectRef idx="0">
            <a:schemeClr val="accent6"/>
          </a:effectRef>
          <a:fontRef idx="minor">
            <a:schemeClr val="tx1"/>
          </a:fontRef>
        </p:style>
      </p:cxnSp>
      <p:sp>
        <p:nvSpPr>
          <p:cNvPr id="24" name="TextBox 23"/>
          <p:cNvSpPr txBox="1"/>
          <p:nvPr/>
        </p:nvSpPr>
        <p:spPr bwMode="auto">
          <a:xfrm>
            <a:off x="6827441" y="6400800"/>
            <a:ext cx="184665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91440" rIns="0" bIns="0" rtlCol="0">
            <a:spAutoFit/>
          </a:bodyPr>
          <a:lstStyle/>
          <a:p>
            <a:pPr algn="r"/>
            <a:r>
              <a:rPr kumimoji="1" lang="en-US" sz="1200" dirty="0" smtClean="0">
                <a:solidFill>
                  <a:schemeClr val="accent5"/>
                </a:solidFill>
                <a:latin typeface="Arial" panose="020B0604020202020204" pitchFamily="34" charset="0"/>
                <a:cs typeface="Arial" panose="020B0604020202020204" pitchFamily="34" charset="0"/>
              </a:rPr>
              <a:t>DESIGN EXAMPLE SLIDE</a:t>
            </a:r>
            <a:endParaRPr kumimoji="1" lang="en-US" sz="1200" dirty="0">
              <a:solidFill>
                <a:schemeClr val="accent5"/>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384249102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60"/>
          <p:cNvSpPr>
            <a:spLocks noChangeArrowheads="1"/>
          </p:cNvSpPr>
          <p:nvPr/>
        </p:nvSpPr>
        <p:spPr bwMode="auto">
          <a:xfrm>
            <a:off x="458788" y="1327151"/>
            <a:ext cx="8228012" cy="2876360"/>
          </a:xfrm>
          <a:prstGeom prst="rect">
            <a:avLst/>
          </a:prstGeom>
          <a:noFill/>
          <a:ln w="9525">
            <a:noFill/>
            <a:miter lim="800000"/>
            <a:headEnd/>
            <a:tailEnd/>
          </a:ln>
        </p:spPr>
        <p:txBody>
          <a:bodyPr lIns="0" tIns="0" rIns="0" bIns="0"/>
          <a:lstStyle/>
          <a:p>
            <a:pPr eaLnBrk="1" hangingPunct="1">
              <a:lnSpc>
                <a:spcPct val="120000"/>
              </a:lnSpc>
              <a:spcAft>
                <a:spcPts val="600"/>
              </a:spcAft>
            </a:pPr>
            <a:r>
              <a:rPr lang="en-US" altLang="en-US" dirty="0">
                <a:solidFill>
                  <a:schemeClr val="bg2"/>
                </a:solidFill>
                <a:latin typeface="Arial" panose="020B0604020202020204" pitchFamily="34" charset="0"/>
                <a:cs typeface="Arial" panose="020B0604020202020204" pitchFamily="34" charset="0"/>
              </a:rPr>
              <a:t>This is </a:t>
            </a:r>
            <a:r>
              <a:rPr lang="en-US" altLang="en-US" dirty="0" smtClean="0">
                <a:solidFill>
                  <a:schemeClr val="bg2"/>
                </a:solidFill>
                <a:latin typeface="Arial" panose="020B0604020202020204" pitchFamily="34" charset="0"/>
                <a:cs typeface="Arial" panose="020B0604020202020204" pitchFamily="34" charset="0"/>
              </a:rPr>
              <a:t>a three-hour instructor-led </a:t>
            </a:r>
            <a:r>
              <a:rPr lang="en-US" altLang="en-US" dirty="0">
                <a:solidFill>
                  <a:schemeClr val="bg2"/>
                </a:solidFill>
                <a:latin typeface="Arial" panose="020B0604020202020204" pitchFamily="34" charset="0"/>
                <a:cs typeface="Arial" panose="020B0604020202020204" pitchFamily="34" charset="0"/>
              </a:rPr>
              <a:t>course </a:t>
            </a:r>
            <a:r>
              <a:rPr lang="en-US" altLang="en-US" dirty="0" smtClean="0">
                <a:solidFill>
                  <a:schemeClr val="bg2"/>
                </a:solidFill>
                <a:latin typeface="Arial" panose="020B0604020202020204" pitchFamily="34" charset="0"/>
                <a:cs typeface="Arial" panose="020B0604020202020204" pitchFamily="34" charset="0"/>
              </a:rPr>
              <a:t>intended </a:t>
            </a:r>
            <a:r>
              <a:rPr lang="en-US" altLang="en-US" dirty="0">
                <a:solidFill>
                  <a:schemeClr val="bg2"/>
                </a:solidFill>
                <a:latin typeface="Arial" panose="020B0604020202020204" pitchFamily="34" charset="0"/>
                <a:cs typeface="Arial" panose="020B0604020202020204" pitchFamily="34" charset="0"/>
              </a:rPr>
              <a:t>for </a:t>
            </a:r>
            <a:r>
              <a:rPr lang="en-US" altLang="en-US" dirty="0" smtClean="0">
                <a:solidFill>
                  <a:schemeClr val="bg2"/>
                </a:solidFill>
                <a:latin typeface="Arial" panose="020B0604020202020204" pitchFamily="34" charset="0"/>
                <a:cs typeface="Arial" panose="020B0604020202020204" pitchFamily="34" charset="0"/>
              </a:rPr>
              <a:t>structural engineers </a:t>
            </a:r>
            <a:r>
              <a:rPr lang="en-US" altLang="en-US" dirty="0">
                <a:solidFill>
                  <a:schemeClr val="bg2"/>
                </a:solidFill>
                <a:latin typeface="Arial" panose="020B0604020202020204" pitchFamily="34" charset="0"/>
                <a:cs typeface="Arial" panose="020B0604020202020204" pitchFamily="34" charset="0"/>
              </a:rPr>
              <a:t>and </a:t>
            </a:r>
            <a:r>
              <a:rPr lang="en-US" altLang="en-US" dirty="0" smtClean="0">
                <a:solidFill>
                  <a:schemeClr val="bg2"/>
                </a:solidFill>
                <a:latin typeface="Arial" panose="020B0604020202020204" pitchFamily="34" charset="0"/>
                <a:cs typeface="Arial" panose="020B0604020202020204" pitchFamily="34" charset="0"/>
              </a:rPr>
              <a:t>architects </a:t>
            </a:r>
            <a:r>
              <a:rPr lang="en-US" altLang="en-US" dirty="0">
                <a:solidFill>
                  <a:schemeClr val="bg2"/>
                </a:solidFill>
                <a:latin typeface="Arial" panose="020B0604020202020204" pitchFamily="34" charset="0"/>
                <a:cs typeface="Arial" panose="020B0604020202020204" pitchFamily="34" charset="0"/>
              </a:rPr>
              <a:t>interested in seismic design for </a:t>
            </a:r>
            <a:r>
              <a:rPr lang="en-US" altLang="en-US" dirty="0" smtClean="0">
                <a:solidFill>
                  <a:schemeClr val="bg2"/>
                </a:solidFill>
                <a:latin typeface="Arial" panose="020B0604020202020204" pitchFamily="34" charset="0"/>
                <a:cs typeface="Arial" panose="020B0604020202020204" pitchFamily="34" charset="0"/>
              </a:rPr>
              <a:t>wood-framed </a:t>
            </a:r>
            <a:r>
              <a:rPr lang="en-US" altLang="en-US" dirty="0">
                <a:solidFill>
                  <a:schemeClr val="bg2"/>
                </a:solidFill>
                <a:latin typeface="Arial" panose="020B0604020202020204" pitchFamily="34" charset="0"/>
                <a:cs typeface="Arial" panose="020B0604020202020204" pitchFamily="34" charset="0"/>
              </a:rPr>
              <a:t>construction. </a:t>
            </a:r>
            <a:r>
              <a:rPr lang="en-US" altLang="en-US" dirty="0" smtClean="0">
                <a:solidFill>
                  <a:schemeClr val="bg2"/>
                </a:solidFill>
                <a:latin typeface="Arial" panose="020B0604020202020204" pitchFamily="34" charset="0"/>
                <a:cs typeface="Arial" panose="020B0604020202020204" pitchFamily="34" charset="0"/>
              </a:rPr>
              <a:t>Course topics include 2015 IBC code provisions, </a:t>
            </a:r>
            <a:r>
              <a:rPr lang="en-US" altLang="en-US" dirty="0">
                <a:solidFill>
                  <a:schemeClr val="bg2"/>
                </a:solidFill>
                <a:latin typeface="Arial" panose="020B0604020202020204" pitchFamily="34" charset="0"/>
                <a:cs typeface="Arial" panose="020B0604020202020204" pitchFamily="34" charset="0"/>
              </a:rPr>
              <a:t>ASCE 7-10 </a:t>
            </a:r>
            <a:r>
              <a:rPr lang="en-US" altLang="en-US" dirty="0" smtClean="0">
                <a:solidFill>
                  <a:schemeClr val="bg2"/>
                </a:solidFill>
                <a:latin typeface="Arial" panose="020B0604020202020204" pitchFamily="34" charset="0"/>
                <a:cs typeface="Arial" panose="020B0604020202020204" pitchFamily="34" charset="0"/>
              </a:rPr>
              <a:t>code provisions</a:t>
            </a:r>
            <a:r>
              <a:rPr lang="en-US" altLang="en-US" dirty="0">
                <a:solidFill>
                  <a:schemeClr val="bg2"/>
                </a:solidFill>
                <a:latin typeface="Arial" panose="020B0604020202020204" pitchFamily="34" charset="0"/>
                <a:cs typeface="Arial" panose="020B0604020202020204" pitchFamily="34" charset="0"/>
              </a:rPr>
              <a:t>, </a:t>
            </a:r>
            <a:r>
              <a:rPr lang="en-US" altLang="en-US" dirty="0" smtClean="0">
                <a:solidFill>
                  <a:schemeClr val="bg2"/>
                </a:solidFill>
                <a:latin typeface="Arial" panose="020B0604020202020204" pitchFamily="34" charset="0"/>
                <a:cs typeface="Arial" panose="020B0604020202020204" pitchFamily="34" charset="0"/>
              </a:rPr>
              <a:t>seismic design parameters, structural irregularities, design base shear, distribution of seismic forces, diaphragm design, shear wall shear design, shear wall overturning design, and drift analysis.</a:t>
            </a:r>
          </a:p>
          <a:p>
            <a:pPr eaLnBrk="1" hangingPunct="1">
              <a:lnSpc>
                <a:spcPct val="120000"/>
              </a:lnSpc>
              <a:spcAft>
                <a:spcPts val="600"/>
              </a:spcAft>
            </a:pPr>
            <a:r>
              <a:rPr lang="en-US" altLang="en-US" dirty="0" smtClean="0">
                <a:solidFill>
                  <a:schemeClr val="bg2"/>
                </a:solidFill>
                <a:latin typeface="Arial" panose="020B0604020202020204" pitchFamily="34" charset="0"/>
                <a:cs typeface="Arial" panose="020B0604020202020204" pitchFamily="34" charset="0"/>
              </a:rPr>
              <a:t>Throughout the course, we will simultaneously discuss a building design example as an aid for the understanding and interpretation of the learning objectives.</a:t>
            </a:r>
            <a:endParaRPr lang="en-US" altLang="en-US" dirty="0">
              <a:solidFill>
                <a:schemeClr val="bg2"/>
              </a:solidFill>
              <a:latin typeface="Arial" panose="020B0604020202020204" pitchFamily="34" charset="0"/>
              <a:cs typeface="Arial" panose="020B0604020202020204" pitchFamily="34" charset="0"/>
            </a:endParaRPr>
          </a:p>
        </p:txBody>
      </p:sp>
      <p:sp>
        <p:nvSpPr>
          <p:cNvPr id="19462" name="Title 8"/>
          <p:cNvSpPr>
            <a:spLocks noGrp="1"/>
          </p:cNvSpPr>
          <p:nvPr>
            <p:ph type="title"/>
          </p:nvPr>
        </p:nvSpPr>
        <p:spPr bwMode="auto">
          <a:ln>
            <a:miter lim="800000"/>
            <a:headEnd/>
            <a:tailEnd/>
          </a:ln>
        </p:spPr>
        <p:txBody>
          <a:bodyPr vert="horz" wrap="square" lIns="91440" tIns="45720" rIns="91440" bIns="45720" numCol="1" compatLnSpc="1">
            <a:prstTxWarp prst="textNoShape">
              <a:avLst/>
            </a:prstTxWarp>
          </a:bodyPr>
          <a:lstStyle/>
          <a:p>
            <a:pPr algn="ctr">
              <a:spcBef>
                <a:spcPts val="0"/>
              </a:spcBef>
              <a:defRPr/>
            </a:pPr>
            <a:r>
              <a:rPr lang="en-US" sz="2800" spc="10" dirty="0" smtClean="0"/>
              <a:t>Course Description</a:t>
            </a:r>
            <a:endParaRPr lang="en-US" sz="2800" spc="10" dirty="0"/>
          </a:p>
        </p:txBody>
      </p:sp>
      <p:graphicFrame>
        <p:nvGraphicFramePr>
          <p:cNvPr id="2" name="Table 1"/>
          <p:cNvGraphicFramePr>
            <a:graphicFrameLocks noGrp="1"/>
          </p:cNvGraphicFramePr>
          <p:nvPr>
            <p:extLst>
              <p:ext uri="{D42A27DB-BD31-4B8C-83A1-F6EECF244321}">
                <p14:modId xmlns:p14="http://schemas.microsoft.com/office/powerpoint/2010/main" val="2203621482"/>
              </p:ext>
            </p:extLst>
          </p:nvPr>
        </p:nvGraphicFramePr>
        <p:xfrm>
          <a:off x="458788" y="4248732"/>
          <a:ext cx="8228012" cy="1784928"/>
        </p:xfrm>
        <a:graphic>
          <a:graphicData uri="http://schemas.openxmlformats.org/drawingml/2006/table">
            <a:tbl>
              <a:tblPr firstRow="1" bandRow="1">
                <a:tableStyleId>{912C8C85-51F0-491E-9774-3900AFEF0FD7}</a:tableStyleId>
              </a:tblPr>
              <a:tblGrid>
                <a:gridCol w="8228012">
                  <a:extLst>
                    <a:ext uri="{9D8B030D-6E8A-4147-A177-3AD203B41FA5}">
                      <a16:colId xmlns:a16="http://schemas.microsoft.com/office/drawing/2014/main" val="20000"/>
                    </a:ext>
                  </a:extLst>
                </a:gridCol>
              </a:tblGrid>
              <a:tr h="446232">
                <a:tc>
                  <a:txBody>
                    <a:bodyPr/>
                    <a:lstStyle/>
                    <a:p>
                      <a:r>
                        <a:rPr lang="en-US" sz="1600" dirty="0" smtClean="0">
                          <a:solidFill>
                            <a:srgbClr val="FFFF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Course Contents</a:t>
                      </a:r>
                      <a:endParaRPr lang="en-US" sz="1600" dirty="0">
                        <a:solidFill>
                          <a:srgbClr val="FFFFFF"/>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txBody>
                  <a:tcPr anchor="ctr">
                    <a:solidFill>
                      <a:schemeClr val="bg2"/>
                    </a:solidFill>
                  </a:tcPr>
                </a:tc>
                <a:extLst>
                  <a:ext uri="{0D108BD9-81ED-4DB2-BD59-A6C34878D82A}">
                    <a16:rowId xmlns:a16="http://schemas.microsoft.com/office/drawing/2014/main" val="10000"/>
                  </a:ext>
                </a:extLst>
              </a:tr>
              <a:tr h="446232">
                <a:tc>
                  <a:txBody>
                    <a:bodyPr/>
                    <a:lstStyle/>
                    <a:p>
                      <a:r>
                        <a:rPr lang="en-US" sz="1500" b="1" dirty="0" smtClean="0">
                          <a:solidFill>
                            <a:schemeClr val="bg2"/>
                          </a:solidFill>
                          <a:latin typeface="Arial" panose="020B0604020202020204" pitchFamily="34" charset="0"/>
                          <a:cs typeface="Arial" panose="020B0604020202020204" pitchFamily="34" charset="0"/>
                        </a:rPr>
                        <a:t>Part</a:t>
                      </a:r>
                      <a:r>
                        <a:rPr lang="en-US" sz="1500" b="1" baseline="0" dirty="0" smtClean="0">
                          <a:solidFill>
                            <a:schemeClr val="bg2"/>
                          </a:solidFill>
                          <a:latin typeface="Arial" panose="020B0604020202020204" pitchFamily="34" charset="0"/>
                          <a:cs typeface="Arial" panose="020B0604020202020204" pitchFamily="34" charset="0"/>
                        </a:rPr>
                        <a:t> One: </a:t>
                      </a:r>
                      <a:r>
                        <a:rPr lang="en-US" sz="1500" baseline="0" dirty="0" smtClean="0">
                          <a:solidFill>
                            <a:schemeClr val="bg2"/>
                          </a:solidFill>
                          <a:latin typeface="Arial" panose="020B0604020202020204" pitchFamily="34" charset="0"/>
                          <a:cs typeface="Arial" panose="020B0604020202020204" pitchFamily="34" charset="0"/>
                        </a:rPr>
                        <a:t>Code Provisions, Seismic Design Parameters &amp; Structural Irregularities</a:t>
                      </a:r>
                      <a:endParaRPr lang="en-US" sz="1500" dirty="0">
                        <a:solidFill>
                          <a:schemeClr val="bg2"/>
                        </a:solidFill>
                        <a:latin typeface="Arial" panose="020B0604020202020204" pitchFamily="34" charset="0"/>
                        <a:cs typeface="Arial" panose="020B0604020202020204" pitchFamily="34" charset="0"/>
                      </a:endParaRPr>
                    </a:p>
                  </a:txBody>
                  <a:tcPr anchor="ctr">
                    <a:solidFill>
                      <a:srgbClr val="FFFFFF"/>
                    </a:solidFill>
                  </a:tcPr>
                </a:tc>
                <a:extLst>
                  <a:ext uri="{0D108BD9-81ED-4DB2-BD59-A6C34878D82A}">
                    <a16:rowId xmlns:a16="http://schemas.microsoft.com/office/drawing/2014/main" val="10001"/>
                  </a:ext>
                </a:extLst>
              </a:tr>
              <a:tr h="446232">
                <a:tc>
                  <a:txBody>
                    <a:bodyPr/>
                    <a:lstStyle/>
                    <a:p>
                      <a:r>
                        <a:rPr lang="en-US" sz="1500" b="1" dirty="0" smtClean="0">
                          <a:solidFill>
                            <a:schemeClr val="bg2"/>
                          </a:solidFill>
                          <a:latin typeface="Arial" panose="020B0604020202020204" pitchFamily="34" charset="0"/>
                          <a:cs typeface="Arial" panose="020B0604020202020204" pitchFamily="34" charset="0"/>
                        </a:rPr>
                        <a:t>Part Two: </a:t>
                      </a:r>
                      <a:r>
                        <a:rPr lang="en-US" sz="1500" dirty="0" smtClean="0">
                          <a:solidFill>
                            <a:schemeClr val="bg2"/>
                          </a:solidFill>
                          <a:latin typeface="Arial" panose="020B0604020202020204" pitchFamily="34" charset="0"/>
                          <a:cs typeface="Arial" panose="020B0604020202020204" pitchFamily="34" charset="0"/>
                        </a:rPr>
                        <a:t>Design Base Shear, Distribution of Seismic Forces</a:t>
                      </a:r>
                      <a:r>
                        <a:rPr lang="en-US" sz="1500" baseline="0" dirty="0" smtClean="0">
                          <a:solidFill>
                            <a:schemeClr val="bg2"/>
                          </a:solidFill>
                          <a:latin typeface="Arial" panose="020B0604020202020204" pitchFamily="34" charset="0"/>
                          <a:cs typeface="Arial" panose="020B0604020202020204" pitchFamily="34" charset="0"/>
                        </a:rPr>
                        <a:t> &amp; Diaphragm Design</a:t>
                      </a:r>
                      <a:endParaRPr lang="en-US" sz="1500" dirty="0">
                        <a:solidFill>
                          <a:schemeClr val="bg2"/>
                        </a:solidFill>
                        <a:latin typeface="Arial" panose="020B0604020202020204" pitchFamily="34" charset="0"/>
                        <a:cs typeface="Arial" panose="020B0604020202020204" pitchFamily="34" charset="0"/>
                      </a:endParaRPr>
                    </a:p>
                  </a:txBody>
                  <a:tcPr anchor="ctr">
                    <a:solidFill>
                      <a:srgbClr val="FFFFFF"/>
                    </a:solidFill>
                  </a:tcPr>
                </a:tc>
                <a:extLst>
                  <a:ext uri="{0D108BD9-81ED-4DB2-BD59-A6C34878D82A}">
                    <a16:rowId xmlns:a16="http://schemas.microsoft.com/office/drawing/2014/main" val="10002"/>
                  </a:ext>
                </a:extLst>
              </a:tr>
              <a:tr h="446232">
                <a:tc>
                  <a:txBody>
                    <a:bodyPr/>
                    <a:lstStyle/>
                    <a:p>
                      <a:r>
                        <a:rPr lang="en-US" sz="1500" b="1" dirty="0" smtClean="0">
                          <a:solidFill>
                            <a:schemeClr val="bg2"/>
                          </a:solidFill>
                          <a:latin typeface="Arial" panose="020B0604020202020204" pitchFamily="34" charset="0"/>
                          <a:cs typeface="Arial" panose="020B0604020202020204" pitchFamily="34" charset="0"/>
                        </a:rPr>
                        <a:t>Part Three: </a:t>
                      </a:r>
                      <a:r>
                        <a:rPr lang="en-US" sz="1500" dirty="0" smtClean="0">
                          <a:solidFill>
                            <a:schemeClr val="bg2"/>
                          </a:solidFill>
                          <a:latin typeface="Arial" panose="020B0604020202020204" pitchFamily="34" charset="0"/>
                          <a:cs typeface="Arial" panose="020B0604020202020204" pitchFamily="34" charset="0"/>
                        </a:rPr>
                        <a:t>Shear</a:t>
                      </a:r>
                      <a:r>
                        <a:rPr lang="en-US" sz="1500" baseline="0" dirty="0" smtClean="0">
                          <a:solidFill>
                            <a:schemeClr val="bg2"/>
                          </a:solidFill>
                          <a:latin typeface="Arial" panose="020B0604020202020204" pitchFamily="34" charset="0"/>
                          <a:cs typeface="Arial" panose="020B0604020202020204" pitchFamily="34" charset="0"/>
                        </a:rPr>
                        <a:t> Wall Shear Design, Shear Wall Overturning Design &amp; Drift Analysis</a:t>
                      </a:r>
                      <a:endParaRPr lang="en-US" sz="1500" dirty="0">
                        <a:solidFill>
                          <a:schemeClr val="bg2"/>
                        </a:solidFill>
                        <a:latin typeface="Arial" panose="020B0604020202020204" pitchFamily="34" charset="0"/>
                        <a:cs typeface="Arial" panose="020B0604020202020204" pitchFamily="34" charset="0"/>
                      </a:endParaRPr>
                    </a:p>
                  </a:txBody>
                  <a:tcPr anchor="ctr">
                    <a:solidFill>
                      <a:srgbClr val="FFFFFF"/>
                    </a:solidFill>
                  </a:tcPr>
                </a:tc>
                <a:extLst>
                  <a:ext uri="{0D108BD9-81ED-4DB2-BD59-A6C34878D82A}">
                    <a16:rowId xmlns:a16="http://schemas.microsoft.com/office/drawing/2014/main" val="10003"/>
                  </a:ext>
                </a:extLst>
              </a:tr>
            </a:tbl>
          </a:graphicData>
        </a:graphic>
      </p:graphicFrame>
    </p:spTree>
    <p:custDataLst>
      <p:tags r:id="rId1"/>
    </p:custData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Fundamental Period Determination</a:t>
            </a:r>
            <a:endParaRPr lang="en-US" dirty="0"/>
          </a:p>
        </p:txBody>
      </p:sp>
      <p:sp>
        <p:nvSpPr>
          <p:cNvPr id="5" name="Rectangle 4"/>
          <p:cNvSpPr/>
          <p:nvPr/>
        </p:nvSpPr>
        <p:spPr>
          <a:xfrm>
            <a:off x="2763944" y="1359674"/>
            <a:ext cx="3605154" cy="307777"/>
          </a:xfrm>
          <a:prstGeom prst="rect">
            <a:avLst/>
          </a:prstGeom>
        </p:spPr>
        <p:txBody>
          <a:bodyPr wrap="none" lIns="0" tIns="0" rIns="0" bIns="0">
            <a:spAutoFit/>
          </a:bodyPr>
          <a:lstStyle/>
          <a:p>
            <a:pPr algn="ctr"/>
            <a:r>
              <a:rPr lang="en-US" sz="2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Approximate Period Equation</a:t>
            </a:r>
            <a:endParaRPr lang="en-US" sz="2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endParaRPr>
          </a:p>
        </p:txBody>
      </p:sp>
      <mc:AlternateContent xmlns:mc="http://schemas.openxmlformats.org/markup-compatibility/2006" xmlns:a14="http://schemas.microsoft.com/office/drawing/2010/main">
        <mc:Choice Requires="a14">
          <p:sp>
            <p:nvSpPr>
              <p:cNvPr id="6" name="TextBox 5"/>
              <p:cNvSpPr txBox="1"/>
              <p:nvPr/>
            </p:nvSpPr>
            <p:spPr bwMode="auto">
              <a:xfrm>
                <a:off x="1917270" y="1892022"/>
                <a:ext cx="5298502" cy="373500"/>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0" tIns="0" rIns="0" bIns="0" rtlCol="0">
                <a:spAutoFit/>
              </a:bodyPr>
              <a:lstStyle/>
              <a:p>
                <a:pPr algn="r"/>
                <a14:m>
                  <m:oMathPara xmlns:m="http://schemas.openxmlformats.org/officeDocument/2006/math">
                    <m:oMathParaPr>
                      <m:jc m:val="left"/>
                    </m:oMathParaPr>
                    <m:oMath xmlns:m="http://schemas.openxmlformats.org/officeDocument/2006/math">
                      <m:sSub>
                        <m:sSubPr>
                          <m:ctrlPr>
                            <a:rPr kumimoji="1" lang="en-US" sz="2400" i="1" smtClean="0">
                              <a:solidFill>
                                <a:schemeClr val="bg2"/>
                              </a:solidFill>
                              <a:latin typeface="Cambria Math" panose="02040503050406030204" pitchFamily="18" charset="0"/>
                            </a:rPr>
                          </m:ctrlPr>
                        </m:sSubPr>
                        <m:e>
                          <m:r>
                            <a:rPr kumimoji="1" lang="en-US" sz="2400" b="0" i="1" smtClean="0">
                              <a:solidFill>
                                <a:schemeClr val="bg2"/>
                              </a:solidFill>
                              <a:latin typeface="Cambria Math"/>
                            </a:rPr>
                            <m:t>𝑇</m:t>
                          </m:r>
                        </m:e>
                        <m:sub>
                          <m:r>
                            <a:rPr kumimoji="1" lang="en-US" sz="2400" b="0" i="1" smtClean="0">
                              <a:solidFill>
                                <a:schemeClr val="bg2"/>
                              </a:solidFill>
                              <a:latin typeface="Cambria Math"/>
                            </a:rPr>
                            <m:t>𝑎</m:t>
                          </m:r>
                        </m:sub>
                      </m:sSub>
                      <m:r>
                        <a:rPr kumimoji="1" lang="en-US" sz="2400" b="0" i="1" smtClean="0">
                          <a:solidFill>
                            <a:schemeClr val="bg2"/>
                          </a:solidFill>
                          <a:latin typeface="Cambria Math"/>
                        </a:rPr>
                        <m:t>=</m:t>
                      </m:r>
                      <m:sSub>
                        <m:sSubPr>
                          <m:ctrlPr>
                            <a:rPr kumimoji="1" lang="en-US" sz="2400" b="0" i="1" smtClean="0">
                              <a:solidFill>
                                <a:schemeClr val="bg2"/>
                              </a:solidFill>
                              <a:latin typeface="Cambria Math" panose="02040503050406030204" pitchFamily="18" charset="0"/>
                            </a:rPr>
                          </m:ctrlPr>
                        </m:sSubPr>
                        <m:e>
                          <m:r>
                            <a:rPr kumimoji="1" lang="en-US" sz="2400" b="0" i="1" smtClean="0">
                              <a:solidFill>
                                <a:schemeClr val="bg2"/>
                              </a:solidFill>
                              <a:latin typeface="Cambria Math"/>
                            </a:rPr>
                            <m:t>𝐶</m:t>
                          </m:r>
                        </m:e>
                        <m:sub>
                          <m:r>
                            <a:rPr kumimoji="1" lang="en-US" sz="2400" b="0" i="1" smtClean="0">
                              <a:solidFill>
                                <a:schemeClr val="bg2"/>
                              </a:solidFill>
                              <a:latin typeface="Cambria Math"/>
                            </a:rPr>
                            <m:t>𝑡</m:t>
                          </m:r>
                        </m:sub>
                      </m:sSub>
                      <m:sSubSup>
                        <m:sSubSupPr>
                          <m:ctrlPr>
                            <a:rPr kumimoji="1" lang="en-US" sz="2400" b="0" i="1" smtClean="0">
                              <a:solidFill>
                                <a:schemeClr val="bg2"/>
                              </a:solidFill>
                              <a:latin typeface="Cambria Math" panose="02040503050406030204" pitchFamily="18" charset="0"/>
                            </a:rPr>
                          </m:ctrlPr>
                        </m:sSubSupPr>
                        <m:e>
                          <m:r>
                            <a:rPr kumimoji="1" lang="en-US" sz="2400" b="0" i="1" smtClean="0">
                              <a:solidFill>
                                <a:schemeClr val="bg2"/>
                              </a:solidFill>
                              <a:latin typeface="Cambria Math"/>
                            </a:rPr>
                            <m:t>h</m:t>
                          </m:r>
                        </m:e>
                        <m:sub>
                          <m:r>
                            <a:rPr kumimoji="1" lang="en-US" sz="2400" b="0" i="1" smtClean="0">
                              <a:solidFill>
                                <a:schemeClr val="bg2"/>
                              </a:solidFill>
                              <a:latin typeface="Cambria Math"/>
                            </a:rPr>
                            <m:t>𝑛</m:t>
                          </m:r>
                        </m:sub>
                        <m:sup>
                          <m:r>
                            <a:rPr kumimoji="1" lang="en-US" sz="2400" b="0" i="1" smtClean="0">
                              <a:solidFill>
                                <a:schemeClr val="bg2"/>
                              </a:solidFill>
                              <a:latin typeface="Cambria Math"/>
                            </a:rPr>
                            <m:t>𝑥</m:t>
                          </m:r>
                        </m:sup>
                      </m:sSubSup>
                      <m:r>
                        <a:rPr kumimoji="1" lang="en-US" sz="2400" i="1">
                          <a:solidFill>
                            <a:schemeClr val="bg2"/>
                          </a:solidFill>
                          <a:latin typeface="Cambria Math"/>
                        </a:rPr>
                        <m:t>=0.02</m:t>
                      </m:r>
                      <m:sSup>
                        <m:sSupPr>
                          <m:ctrlPr>
                            <a:rPr kumimoji="1" lang="en-US" sz="2400" i="1">
                              <a:solidFill>
                                <a:schemeClr val="bg2"/>
                              </a:solidFill>
                              <a:latin typeface="Cambria Math" panose="02040503050406030204" pitchFamily="18" charset="0"/>
                            </a:rPr>
                          </m:ctrlPr>
                        </m:sSupPr>
                        <m:e>
                          <m:d>
                            <m:dPr>
                              <m:ctrlPr>
                                <a:rPr kumimoji="1" lang="en-US" sz="2400" i="1">
                                  <a:solidFill>
                                    <a:schemeClr val="bg2"/>
                                  </a:solidFill>
                                  <a:latin typeface="Cambria Math" panose="02040503050406030204" pitchFamily="18" charset="0"/>
                                </a:rPr>
                              </m:ctrlPr>
                            </m:dPr>
                            <m:e>
                              <m:r>
                                <a:rPr kumimoji="1" lang="en-US" sz="2400" i="1">
                                  <a:solidFill>
                                    <a:schemeClr val="bg2"/>
                                  </a:solidFill>
                                  <a:latin typeface="Cambria Math"/>
                                </a:rPr>
                                <m:t>35.33</m:t>
                              </m:r>
                            </m:e>
                          </m:d>
                        </m:e>
                        <m:sup>
                          <m:r>
                            <a:rPr kumimoji="1" lang="en-US" sz="2400" i="1">
                              <a:solidFill>
                                <a:schemeClr val="bg2"/>
                              </a:solidFill>
                              <a:latin typeface="Cambria Math"/>
                            </a:rPr>
                            <m:t>0.75</m:t>
                          </m:r>
                        </m:sup>
                      </m:sSup>
                      <m:r>
                        <a:rPr kumimoji="1" lang="en-US" sz="2400" i="1">
                          <a:solidFill>
                            <a:schemeClr val="bg2"/>
                          </a:solidFill>
                          <a:latin typeface="Cambria Math"/>
                        </a:rPr>
                        <m:t>=0.29 </m:t>
                      </m:r>
                      <m:r>
                        <a:rPr kumimoji="1" lang="en-US" sz="2400" i="1">
                          <a:solidFill>
                            <a:schemeClr val="bg2"/>
                          </a:solidFill>
                          <a:latin typeface="Cambria Math"/>
                        </a:rPr>
                        <m:t>𝑠𝑒𝑐</m:t>
                      </m:r>
                    </m:oMath>
                  </m:oMathPara>
                </a14:m>
                <a:endParaRPr kumimoji="1" lang="en-US" sz="2400" dirty="0">
                  <a:solidFill>
                    <a:schemeClr val="bg2"/>
                  </a:solidFill>
                  <a:latin typeface="Georgia" panose="02040502050405020303" pitchFamily="18" charset="0"/>
                </a:endParaRPr>
              </a:p>
            </p:txBody>
          </p:sp>
        </mc:Choice>
        <mc:Fallback xmlns="">
          <p:sp>
            <p:nvSpPr>
              <p:cNvPr id="6" name="TextBox 5"/>
              <p:cNvSpPr txBox="1">
                <a:spLocks noRot="1" noChangeAspect="1" noMove="1" noResize="1" noEditPoints="1" noAdjustHandles="1" noChangeArrowheads="1" noChangeShapeType="1" noTextEdit="1"/>
              </p:cNvSpPr>
              <p:nvPr/>
            </p:nvSpPr>
            <p:spPr bwMode="auto">
              <a:xfrm>
                <a:off x="1917270" y="1892022"/>
                <a:ext cx="5298502" cy="373500"/>
              </a:xfrm>
              <a:prstGeom prst="rect">
                <a:avLst/>
              </a:prstGeom>
              <a:blipFill rotWithShape="0">
                <a:blip r:embed="rId4"/>
                <a:stretch>
                  <a:fillRect l="-2071" b="-14516"/>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p:pic>
        <p:nvPicPr>
          <p:cNvPr id="10" name="Content Placeholder 9"/>
          <p:cNvPicPr>
            <a:picLocks noGrp="1" noChangeAspect="1"/>
          </p:cNvPicPr>
          <p:nvPr>
            <p:ph idx="1"/>
          </p:nvPr>
        </p:nvPicPr>
        <p:blipFill>
          <a:blip r:embed="rId5">
            <a:extLst>
              <a:ext uri="{28A0092B-C50C-407E-A947-70E740481C1C}">
                <a14:useLocalDpi xmlns:a14="http://schemas.microsoft.com/office/drawing/2010/main" val="0"/>
              </a:ext>
            </a:extLst>
          </a:blip>
          <a:stretch>
            <a:fillRect/>
          </a:stretch>
        </p:blipFill>
        <p:spPr>
          <a:xfrm>
            <a:off x="458788" y="3178552"/>
            <a:ext cx="8228012" cy="3165454"/>
          </a:xfrm>
        </p:spPr>
      </p:pic>
      <p:sp>
        <p:nvSpPr>
          <p:cNvPr id="12" name="Rectangle 11"/>
          <p:cNvSpPr/>
          <p:nvPr/>
        </p:nvSpPr>
        <p:spPr>
          <a:xfrm>
            <a:off x="647270" y="5606143"/>
            <a:ext cx="1791134" cy="292100"/>
          </a:xfrm>
          <a:prstGeom prst="rect">
            <a:avLst/>
          </a:prstGeom>
          <a:solidFill>
            <a:schemeClr val="accent6">
              <a:lumMod val="60000"/>
              <a:lumOff val="4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6814231" y="5606143"/>
            <a:ext cx="1687512" cy="292100"/>
          </a:xfrm>
          <a:prstGeom prst="rect">
            <a:avLst/>
          </a:prstGeom>
          <a:solidFill>
            <a:srgbClr val="92D05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bwMode="auto">
          <a:xfrm>
            <a:off x="6827441" y="6400800"/>
            <a:ext cx="184665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91440" rIns="0" bIns="0" rtlCol="0">
            <a:spAutoFit/>
          </a:bodyPr>
          <a:lstStyle/>
          <a:p>
            <a:pPr algn="r"/>
            <a:r>
              <a:rPr kumimoji="1" lang="en-US" sz="1200" dirty="0" smtClean="0">
                <a:solidFill>
                  <a:schemeClr val="accent5"/>
                </a:solidFill>
                <a:latin typeface="Arial" panose="020B0604020202020204" pitchFamily="34" charset="0"/>
                <a:cs typeface="Arial" panose="020B0604020202020204" pitchFamily="34" charset="0"/>
              </a:rPr>
              <a:t>DESIGN EXAMPLE SLIDE</a:t>
            </a:r>
            <a:endParaRPr kumimoji="1" lang="en-US" sz="1200" dirty="0">
              <a:solidFill>
                <a:schemeClr val="accent5"/>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31295828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75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1000"/>
                                        <p:tgtEl>
                                          <p:spTgt spid="12"/>
                                        </p:tgtEl>
                                      </p:cBhvr>
                                    </p:animEffect>
                                  </p:childTnLst>
                                </p:cTn>
                              </p:par>
                            </p:childTnLst>
                          </p:cTn>
                        </p:par>
                        <p:par>
                          <p:cTn id="8" fill="hold">
                            <p:stCondLst>
                              <p:cond delay="1750"/>
                            </p:stCondLst>
                            <p:childTnLst>
                              <p:par>
                                <p:cTn id="9" presetID="10" presetClass="exit" presetSubtype="0" fill="hold" grpId="1" nodeType="afterEffect">
                                  <p:stCondLst>
                                    <p:cond delay="0"/>
                                  </p:stCondLst>
                                  <p:childTnLst>
                                    <p:animEffect transition="out" filter="fade">
                                      <p:cBhvr>
                                        <p:cTn id="10" dur="3000"/>
                                        <p:tgtEl>
                                          <p:spTgt spid="12"/>
                                        </p:tgtEl>
                                      </p:cBhvr>
                                    </p:animEffect>
                                    <p:set>
                                      <p:cBhvr>
                                        <p:cTn id="11" dur="1" fill="hold">
                                          <p:stCondLst>
                                            <p:cond delay="2999"/>
                                          </p:stCondLst>
                                        </p:cTn>
                                        <p:tgtEl>
                                          <p:spTgt spid="12"/>
                                        </p:tgtEl>
                                        <p:attrNameLst>
                                          <p:attrName>style.visibility</p:attrName>
                                        </p:attrNameLst>
                                      </p:cBhvr>
                                      <p:to>
                                        <p:strVal val="hidden"/>
                                      </p:to>
                                    </p:set>
                                  </p:childTnLst>
                                </p:cTn>
                              </p:par>
                              <p:par>
                                <p:cTn id="12" presetID="16" presetClass="entr" presetSubtype="21" fill="hold" grpId="0" nodeType="withEffect">
                                  <p:stCondLst>
                                    <p:cond delay="1000"/>
                                  </p:stCondLst>
                                  <p:childTnLst>
                                    <p:set>
                                      <p:cBhvr>
                                        <p:cTn id="13" dur="1" fill="hold">
                                          <p:stCondLst>
                                            <p:cond delay="0"/>
                                          </p:stCondLst>
                                        </p:cTn>
                                        <p:tgtEl>
                                          <p:spTgt spid="13"/>
                                        </p:tgtEl>
                                        <p:attrNameLst>
                                          <p:attrName>style.visibility</p:attrName>
                                        </p:attrNameLst>
                                      </p:cBhvr>
                                      <p:to>
                                        <p:strVal val="visible"/>
                                      </p:to>
                                    </p:set>
                                    <p:animEffect transition="in" filter="barn(inVertical)">
                                      <p:cBhvr>
                                        <p:cTn id="14" dur="125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13" grpId="0" animBg="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Fundamental Period Limitations</a:t>
            </a:r>
            <a:endParaRPr lang="en-US" dirty="0"/>
          </a:p>
        </p:txBody>
      </p:sp>
      <p:sp>
        <p:nvSpPr>
          <p:cNvPr id="4" name="Rectangle 3"/>
          <p:cNvSpPr/>
          <p:nvPr/>
        </p:nvSpPr>
        <p:spPr>
          <a:xfrm>
            <a:off x="2218825" y="1509709"/>
            <a:ext cx="4700006" cy="307777"/>
          </a:xfrm>
          <a:prstGeom prst="rect">
            <a:avLst/>
          </a:prstGeom>
        </p:spPr>
        <p:txBody>
          <a:bodyPr wrap="none" lIns="0" tIns="0" rIns="0" bIns="0">
            <a:spAutoFit/>
          </a:bodyPr>
          <a:lstStyle/>
          <a:p>
            <a:pPr algn="ctr"/>
            <a:r>
              <a:rPr lang="en-US" sz="2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Fundamental Period Limiting Equation</a:t>
            </a:r>
            <a:endParaRPr lang="en-US" sz="2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endParaRPr>
          </a:p>
        </p:txBody>
      </p:sp>
      <mc:AlternateContent xmlns:mc="http://schemas.openxmlformats.org/markup-compatibility/2006" xmlns:a14="http://schemas.microsoft.com/office/drawing/2010/main">
        <mc:Choice Requires="a14">
          <p:sp>
            <p:nvSpPr>
              <p:cNvPr id="5" name="TextBox 4"/>
              <p:cNvSpPr txBox="1"/>
              <p:nvPr/>
            </p:nvSpPr>
            <p:spPr bwMode="auto">
              <a:xfrm>
                <a:off x="3921952" y="1925245"/>
                <a:ext cx="1293752" cy="369332"/>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0" tIns="0" rIns="0" bIns="0" rtlCol="0">
                <a:spAutoFit/>
              </a:bodyPr>
              <a:lstStyle/>
              <a:p>
                <a:pPr algn="r"/>
                <a14:m>
                  <m:oMathPara xmlns:m="http://schemas.openxmlformats.org/officeDocument/2006/math">
                    <m:oMathParaPr>
                      <m:jc m:val="left"/>
                    </m:oMathParaPr>
                    <m:oMath xmlns:m="http://schemas.openxmlformats.org/officeDocument/2006/math">
                      <m:r>
                        <a:rPr kumimoji="1" lang="en-US" sz="2400" b="0" i="1" smtClean="0">
                          <a:solidFill>
                            <a:schemeClr val="bg2"/>
                          </a:solidFill>
                          <a:latin typeface="Cambria Math"/>
                        </a:rPr>
                        <m:t>𝑇</m:t>
                      </m:r>
                      <m:r>
                        <a:rPr kumimoji="1" lang="en-US" sz="2400" b="0" i="1" smtClean="0">
                          <a:solidFill>
                            <a:schemeClr val="bg2"/>
                          </a:solidFill>
                          <a:latin typeface="Cambria Math"/>
                          <a:ea typeface="Cambria Math"/>
                        </a:rPr>
                        <m:t>≤</m:t>
                      </m:r>
                      <m:sSub>
                        <m:sSubPr>
                          <m:ctrlPr>
                            <a:rPr kumimoji="1" lang="en-US" sz="2400" b="0" i="1" smtClean="0">
                              <a:solidFill>
                                <a:schemeClr val="bg2"/>
                              </a:solidFill>
                              <a:latin typeface="Cambria Math" panose="02040503050406030204" pitchFamily="18" charset="0"/>
                            </a:rPr>
                          </m:ctrlPr>
                        </m:sSubPr>
                        <m:e>
                          <m:r>
                            <a:rPr kumimoji="1" lang="en-US" sz="2400" b="0" i="1" smtClean="0">
                              <a:solidFill>
                                <a:schemeClr val="bg2"/>
                              </a:solidFill>
                              <a:latin typeface="Cambria Math"/>
                            </a:rPr>
                            <m:t>𝐶</m:t>
                          </m:r>
                        </m:e>
                        <m:sub>
                          <m:r>
                            <a:rPr kumimoji="1" lang="en-US" sz="2400" b="0" i="1" smtClean="0">
                              <a:solidFill>
                                <a:schemeClr val="bg2"/>
                              </a:solidFill>
                              <a:latin typeface="Cambria Math"/>
                            </a:rPr>
                            <m:t>𝑢</m:t>
                          </m:r>
                        </m:sub>
                      </m:sSub>
                      <m:sSub>
                        <m:sSubPr>
                          <m:ctrlPr>
                            <a:rPr kumimoji="1" lang="en-US" sz="2400" b="0" i="1" smtClean="0">
                              <a:solidFill>
                                <a:schemeClr val="bg2"/>
                              </a:solidFill>
                              <a:latin typeface="Cambria Math" panose="02040503050406030204" pitchFamily="18" charset="0"/>
                            </a:rPr>
                          </m:ctrlPr>
                        </m:sSubPr>
                        <m:e>
                          <m:r>
                            <a:rPr kumimoji="1" lang="en-US" sz="2400" b="0" i="1" smtClean="0">
                              <a:solidFill>
                                <a:schemeClr val="bg2"/>
                              </a:solidFill>
                              <a:latin typeface="Cambria Math"/>
                            </a:rPr>
                            <m:t>𝑇</m:t>
                          </m:r>
                        </m:e>
                        <m:sub>
                          <m:r>
                            <a:rPr kumimoji="1" lang="en-US" sz="2400" b="0" i="1" smtClean="0">
                              <a:solidFill>
                                <a:schemeClr val="bg2"/>
                              </a:solidFill>
                              <a:latin typeface="Cambria Math"/>
                            </a:rPr>
                            <m:t>𝑎</m:t>
                          </m:r>
                        </m:sub>
                      </m:sSub>
                    </m:oMath>
                  </m:oMathPara>
                </a14:m>
                <a:endParaRPr kumimoji="1" lang="en-US" sz="2400" dirty="0">
                  <a:solidFill>
                    <a:schemeClr val="bg2"/>
                  </a:solidFill>
                  <a:latin typeface="Georgia" panose="02040502050405020303" pitchFamily="18" charset="0"/>
                </a:endParaRPr>
              </a:p>
            </p:txBody>
          </p:sp>
        </mc:Choice>
        <mc:Fallback xmlns="">
          <p:sp>
            <p:nvSpPr>
              <p:cNvPr id="5" name="TextBox 4"/>
              <p:cNvSpPr txBox="1">
                <a:spLocks noRot="1" noChangeAspect="1" noMove="1" noResize="1" noEditPoints="1" noAdjustHandles="1" noChangeArrowheads="1" noChangeShapeType="1" noTextEdit="1"/>
              </p:cNvSpPr>
              <p:nvPr/>
            </p:nvSpPr>
            <p:spPr bwMode="auto">
              <a:xfrm>
                <a:off x="3921952" y="1925245"/>
                <a:ext cx="1293752" cy="369332"/>
              </a:xfrm>
              <a:prstGeom prst="rect">
                <a:avLst/>
              </a:prstGeom>
              <a:blipFill rotWithShape="0">
                <a:blip r:embed="rId4"/>
                <a:stretch>
                  <a:fillRect l="-7981" b="-13333"/>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TextBox 5"/>
              <p:cNvSpPr txBox="1"/>
              <p:nvPr/>
            </p:nvSpPr>
            <p:spPr bwMode="auto">
              <a:xfrm>
                <a:off x="2750798" y="5351705"/>
                <a:ext cx="3636060" cy="369332"/>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0" tIns="0" rIns="0" bIns="0" rtlCol="0">
                <a:spAutoFit/>
              </a:bodyPr>
              <a:lstStyle/>
              <a:p>
                <a:pPr algn="r"/>
                <a14:m>
                  <m:oMathPara xmlns:m="http://schemas.openxmlformats.org/officeDocument/2006/math">
                    <m:oMathParaPr>
                      <m:jc m:val="left"/>
                    </m:oMathParaPr>
                    <m:oMath xmlns:m="http://schemas.openxmlformats.org/officeDocument/2006/math">
                      <m:r>
                        <a:rPr kumimoji="1" lang="en-US" sz="2400" b="0" i="1" smtClean="0">
                          <a:solidFill>
                            <a:schemeClr val="bg2"/>
                          </a:solidFill>
                          <a:latin typeface="Cambria Math"/>
                        </a:rPr>
                        <m:t>𝑇</m:t>
                      </m:r>
                      <m:r>
                        <a:rPr kumimoji="1" lang="en-US" sz="2400" b="0" i="1" smtClean="0">
                          <a:solidFill>
                            <a:schemeClr val="bg2"/>
                          </a:solidFill>
                          <a:latin typeface="Cambria Math"/>
                          <a:ea typeface="Cambria Math"/>
                        </a:rPr>
                        <m:t>≤</m:t>
                      </m:r>
                      <m:d>
                        <m:dPr>
                          <m:ctrlPr>
                            <a:rPr kumimoji="1" lang="en-US" sz="2400" b="0" i="1" smtClean="0">
                              <a:solidFill>
                                <a:schemeClr val="bg2"/>
                              </a:solidFill>
                              <a:latin typeface="Cambria Math" panose="02040503050406030204" pitchFamily="18" charset="0"/>
                              <a:ea typeface="Cambria Math"/>
                            </a:rPr>
                          </m:ctrlPr>
                        </m:dPr>
                        <m:e>
                          <m:r>
                            <a:rPr kumimoji="1" lang="en-US" sz="2400" b="0" i="1" smtClean="0">
                              <a:solidFill>
                                <a:schemeClr val="bg2"/>
                              </a:solidFill>
                              <a:latin typeface="Cambria Math"/>
                              <a:ea typeface="Cambria Math"/>
                            </a:rPr>
                            <m:t>1.4</m:t>
                          </m:r>
                        </m:e>
                      </m:d>
                      <m:d>
                        <m:dPr>
                          <m:ctrlPr>
                            <a:rPr kumimoji="1" lang="en-US" sz="2400" b="0" i="1" smtClean="0">
                              <a:solidFill>
                                <a:schemeClr val="bg2"/>
                              </a:solidFill>
                              <a:latin typeface="Cambria Math" panose="02040503050406030204" pitchFamily="18" charset="0"/>
                              <a:ea typeface="Cambria Math"/>
                            </a:rPr>
                          </m:ctrlPr>
                        </m:dPr>
                        <m:e>
                          <m:r>
                            <a:rPr kumimoji="1" lang="en-US" sz="2400" b="0" i="1" smtClean="0">
                              <a:solidFill>
                                <a:schemeClr val="bg2"/>
                              </a:solidFill>
                              <a:latin typeface="Cambria Math"/>
                              <a:ea typeface="Cambria Math"/>
                            </a:rPr>
                            <m:t>0.29</m:t>
                          </m:r>
                        </m:e>
                      </m:d>
                      <m:r>
                        <a:rPr kumimoji="1" lang="en-US" sz="2400" b="0" i="1" smtClean="0">
                          <a:solidFill>
                            <a:schemeClr val="bg2"/>
                          </a:solidFill>
                          <a:latin typeface="Cambria Math"/>
                          <a:ea typeface="Cambria Math"/>
                        </a:rPr>
                        <m:t>≅0.41 </m:t>
                      </m:r>
                      <m:r>
                        <a:rPr kumimoji="1" lang="en-US" sz="2400" b="0" i="1" smtClean="0">
                          <a:solidFill>
                            <a:schemeClr val="bg2"/>
                          </a:solidFill>
                          <a:latin typeface="Cambria Math"/>
                          <a:ea typeface="Cambria Math"/>
                        </a:rPr>
                        <m:t>𝑠𝑒𝑐</m:t>
                      </m:r>
                    </m:oMath>
                  </m:oMathPara>
                </a14:m>
                <a:endParaRPr kumimoji="1" lang="en-US" sz="2400" dirty="0">
                  <a:solidFill>
                    <a:schemeClr val="bg2"/>
                  </a:solidFill>
                  <a:latin typeface="Georgia" panose="02040502050405020303" pitchFamily="18" charset="0"/>
                </a:endParaRPr>
              </a:p>
            </p:txBody>
          </p:sp>
        </mc:Choice>
        <mc:Fallback xmlns="">
          <p:sp>
            <p:nvSpPr>
              <p:cNvPr id="6" name="TextBox 5"/>
              <p:cNvSpPr txBox="1">
                <a:spLocks noRot="1" noChangeAspect="1" noMove="1" noResize="1" noEditPoints="1" noAdjustHandles="1" noChangeArrowheads="1" noChangeShapeType="1" noTextEdit="1"/>
              </p:cNvSpPr>
              <p:nvPr/>
            </p:nvSpPr>
            <p:spPr bwMode="auto">
              <a:xfrm>
                <a:off x="2750798" y="5351705"/>
                <a:ext cx="3636060" cy="369332"/>
              </a:xfrm>
              <a:prstGeom prst="rect">
                <a:avLst/>
              </a:prstGeom>
              <a:blipFill rotWithShape="0">
                <a:blip r:embed="rId5"/>
                <a:stretch>
                  <a:fillRect l="-2848" b="-13333"/>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p:graphicFrame>
        <p:nvGraphicFramePr>
          <p:cNvPr id="7" name="Table 6"/>
          <p:cNvGraphicFramePr>
            <a:graphicFrameLocks noGrp="1"/>
          </p:cNvGraphicFramePr>
          <p:nvPr>
            <p:extLst/>
          </p:nvPr>
        </p:nvGraphicFramePr>
        <p:xfrm>
          <a:off x="1816100" y="2589971"/>
          <a:ext cx="5486400" cy="2220789"/>
        </p:xfrm>
        <a:graphic>
          <a:graphicData uri="http://schemas.openxmlformats.org/drawingml/2006/table">
            <a:tbl>
              <a:tblPr firstRow="1" bandRow="1">
                <a:tableStyleId>{68D230F3-CF80-4859-8CE7-A43EE81993B5}</a:tableStyleId>
              </a:tblPr>
              <a:tblGrid>
                <a:gridCol w="2743200">
                  <a:extLst>
                    <a:ext uri="{9D8B030D-6E8A-4147-A177-3AD203B41FA5}">
                      <a16:colId xmlns:a16="http://schemas.microsoft.com/office/drawing/2014/main" val="20000"/>
                    </a:ext>
                  </a:extLst>
                </a:gridCol>
                <a:gridCol w="2743200">
                  <a:extLst>
                    <a:ext uri="{9D8B030D-6E8A-4147-A177-3AD203B41FA5}">
                      <a16:colId xmlns:a16="http://schemas.microsoft.com/office/drawing/2014/main" val="20001"/>
                    </a:ext>
                  </a:extLst>
                </a:gridCol>
              </a:tblGrid>
              <a:tr h="370840">
                <a:tc>
                  <a:txBody>
                    <a:bodyPr/>
                    <a:lstStyle/>
                    <a:p>
                      <a:pPr algn="ctr"/>
                      <a:r>
                        <a:rPr lang="en-US" i="1" dirty="0" smtClean="0">
                          <a:solidFill>
                            <a:schemeClr val="bg2"/>
                          </a:solidFill>
                          <a:latin typeface="Georgia" panose="02040502050405020303" pitchFamily="18" charset="0"/>
                          <a:cs typeface="Arial" panose="020B0604020202020204" pitchFamily="34" charset="0"/>
                        </a:rPr>
                        <a:t>S</a:t>
                      </a:r>
                      <a:r>
                        <a:rPr lang="en-US" i="1" baseline="-25000" dirty="0" smtClean="0">
                          <a:solidFill>
                            <a:schemeClr val="bg2"/>
                          </a:solidFill>
                          <a:latin typeface="Georgia" panose="02040502050405020303" pitchFamily="18" charset="0"/>
                          <a:cs typeface="Arial" panose="020B0604020202020204" pitchFamily="34" charset="0"/>
                        </a:rPr>
                        <a:t>D1</a:t>
                      </a:r>
                      <a:endParaRPr lang="en-US" i="1" baseline="-2500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r>
                        <a:rPr lang="en-US" i="1" dirty="0" smtClean="0">
                          <a:solidFill>
                            <a:schemeClr val="bg2"/>
                          </a:solidFill>
                          <a:latin typeface="Georgia" panose="02040502050405020303" pitchFamily="18" charset="0"/>
                          <a:cs typeface="Arial" panose="020B0604020202020204" pitchFamily="34" charset="0"/>
                        </a:rPr>
                        <a:t>C</a:t>
                      </a:r>
                      <a:r>
                        <a:rPr lang="en-US" i="1" baseline="-25000" dirty="0" smtClean="0">
                          <a:solidFill>
                            <a:schemeClr val="bg2"/>
                          </a:solidFill>
                          <a:latin typeface="Georgia" panose="02040502050405020303" pitchFamily="18" charset="0"/>
                          <a:cs typeface="Arial" panose="020B0604020202020204" pitchFamily="34" charset="0"/>
                        </a:rPr>
                        <a:t>u</a:t>
                      </a:r>
                      <a:endParaRPr lang="en-US" i="1" baseline="-25000" dirty="0">
                        <a:solidFill>
                          <a:schemeClr val="bg2"/>
                        </a:solidFill>
                        <a:latin typeface="Georgia" panose="02040502050405020303" pitchFamily="18" charset="0"/>
                        <a:cs typeface="Arial" panose="020B0604020202020204" pitchFamily="34" charset="0"/>
                      </a:endParaRPr>
                    </a:p>
                  </a:txBody>
                  <a:tcPr anchor="ctr"/>
                </a:tc>
                <a:extLst>
                  <a:ext uri="{0D108BD9-81ED-4DB2-BD59-A6C34878D82A}">
                    <a16:rowId xmlns:a16="http://schemas.microsoft.com/office/drawing/2014/main" val="10000"/>
                  </a:ext>
                </a:extLst>
              </a:tr>
              <a:tr h="366589">
                <a:tc>
                  <a:txBody>
                    <a:bodyPr/>
                    <a:lstStyle/>
                    <a:p>
                      <a:pPr algn="ctr"/>
                      <a:r>
                        <a:rPr lang="en-US" dirty="0" smtClean="0">
                          <a:solidFill>
                            <a:schemeClr val="bg2"/>
                          </a:solidFill>
                          <a:latin typeface="Georgia" panose="02040502050405020303" pitchFamily="18" charset="0"/>
                        </a:rPr>
                        <a:t>≥ 0.40</a:t>
                      </a:r>
                      <a:endParaRPr lang="en-US" dirty="0">
                        <a:solidFill>
                          <a:schemeClr val="bg2"/>
                        </a:solidFill>
                        <a:latin typeface="Georgia" panose="02040502050405020303" pitchFamily="18" charset="0"/>
                      </a:endParaRPr>
                    </a:p>
                  </a:txBody>
                  <a:tcPr anchor="ctr"/>
                </a:tc>
                <a:tc>
                  <a:txBody>
                    <a:bodyPr/>
                    <a:lstStyle/>
                    <a:p>
                      <a:pPr algn="ctr"/>
                      <a:r>
                        <a:rPr lang="en-US" dirty="0" smtClean="0">
                          <a:solidFill>
                            <a:schemeClr val="bg2"/>
                          </a:solidFill>
                          <a:latin typeface="Georgia" panose="02040502050405020303" pitchFamily="18" charset="0"/>
                        </a:rPr>
                        <a:t>1.4</a:t>
                      </a:r>
                      <a:endParaRPr lang="en-US" dirty="0">
                        <a:solidFill>
                          <a:schemeClr val="bg2"/>
                        </a:solidFill>
                        <a:latin typeface="Georgia" panose="02040502050405020303" pitchFamily="18" charset="0"/>
                      </a:endParaRPr>
                    </a:p>
                  </a:txBody>
                  <a:tcPr anchor="ctr"/>
                </a:tc>
                <a:extLst>
                  <a:ext uri="{0D108BD9-81ED-4DB2-BD59-A6C34878D82A}">
                    <a16:rowId xmlns:a16="http://schemas.microsoft.com/office/drawing/2014/main" val="10001"/>
                  </a:ext>
                </a:extLst>
              </a:tr>
              <a:tr h="370840">
                <a:tc>
                  <a:txBody>
                    <a:bodyPr/>
                    <a:lstStyle/>
                    <a:p>
                      <a:pPr algn="ctr"/>
                      <a:r>
                        <a:rPr lang="en-US" dirty="0" smtClean="0">
                          <a:solidFill>
                            <a:schemeClr val="bg2"/>
                          </a:solidFill>
                          <a:latin typeface="Georgia" panose="02040502050405020303" pitchFamily="18" charset="0"/>
                        </a:rPr>
                        <a:t>0.30</a:t>
                      </a:r>
                      <a:endParaRPr lang="en-US" dirty="0">
                        <a:solidFill>
                          <a:schemeClr val="bg2"/>
                        </a:solidFill>
                        <a:latin typeface="Georgia" panose="02040502050405020303" pitchFamily="18" charset="0"/>
                      </a:endParaRPr>
                    </a:p>
                  </a:txBody>
                  <a:tcPr anchor="ctr"/>
                </a:tc>
                <a:tc>
                  <a:txBody>
                    <a:bodyPr/>
                    <a:lstStyle/>
                    <a:p>
                      <a:pPr algn="ctr"/>
                      <a:r>
                        <a:rPr lang="en-US" dirty="0" smtClean="0">
                          <a:solidFill>
                            <a:schemeClr val="bg2"/>
                          </a:solidFill>
                          <a:latin typeface="Georgia" panose="02040502050405020303" pitchFamily="18" charset="0"/>
                        </a:rPr>
                        <a:t>1.4</a:t>
                      </a:r>
                      <a:endParaRPr lang="en-US" dirty="0">
                        <a:solidFill>
                          <a:schemeClr val="bg2"/>
                        </a:solidFill>
                        <a:latin typeface="Georgia" panose="02040502050405020303" pitchFamily="18" charset="0"/>
                      </a:endParaRPr>
                    </a:p>
                  </a:txBody>
                  <a:tcPr anchor="ctr"/>
                </a:tc>
                <a:extLst>
                  <a:ext uri="{0D108BD9-81ED-4DB2-BD59-A6C34878D82A}">
                    <a16:rowId xmlns:a16="http://schemas.microsoft.com/office/drawing/2014/main" val="10002"/>
                  </a:ext>
                </a:extLst>
              </a:tr>
              <a:tr h="370840">
                <a:tc>
                  <a:txBody>
                    <a:bodyPr/>
                    <a:lstStyle/>
                    <a:p>
                      <a:pPr algn="ctr"/>
                      <a:r>
                        <a:rPr lang="en-US" dirty="0" smtClean="0">
                          <a:solidFill>
                            <a:schemeClr val="bg2"/>
                          </a:solidFill>
                          <a:latin typeface="Georgia" panose="02040502050405020303" pitchFamily="18" charset="0"/>
                        </a:rPr>
                        <a:t>0.20</a:t>
                      </a:r>
                      <a:endParaRPr lang="en-US" dirty="0">
                        <a:solidFill>
                          <a:schemeClr val="bg2"/>
                        </a:solidFill>
                        <a:latin typeface="Georgia" panose="02040502050405020303" pitchFamily="18" charset="0"/>
                      </a:endParaRPr>
                    </a:p>
                  </a:txBody>
                  <a:tcPr anchor="ctr"/>
                </a:tc>
                <a:tc>
                  <a:txBody>
                    <a:bodyPr/>
                    <a:lstStyle/>
                    <a:p>
                      <a:pPr algn="ctr"/>
                      <a:r>
                        <a:rPr lang="en-US" dirty="0" smtClean="0">
                          <a:solidFill>
                            <a:schemeClr val="bg2"/>
                          </a:solidFill>
                          <a:latin typeface="Georgia" panose="02040502050405020303" pitchFamily="18" charset="0"/>
                        </a:rPr>
                        <a:t>1.5</a:t>
                      </a:r>
                      <a:endParaRPr lang="en-US" dirty="0">
                        <a:solidFill>
                          <a:schemeClr val="bg2"/>
                        </a:solidFill>
                        <a:latin typeface="Georgia" panose="02040502050405020303" pitchFamily="18" charset="0"/>
                      </a:endParaRPr>
                    </a:p>
                  </a:txBody>
                  <a:tcPr anchor="ctr"/>
                </a:tc>
                <a:extLst>
                  <a:ext uri="{0D108BD9-81ED-4DB2-BD59-A6C34878D82A}">
                    <a16:rowId xmlns:a16="http://schemas.microsoft.com/office/drawing/2014/main" val="10003"/>
                  </a:ext>
                </a:extLst>
              </a:tr>
              <a:tr h="370840">
                <a:tc>
                  <a:txBody>
                    <a:bodyPr/>
                    <a:lstStyle/>
                    <a:p>
                      <a:pPr algn="ctr"/>
                      <a:r>
                        <a:rPr lang="en-US" dirty="0" smtClean="0">
                          <a:solidFill>
                            <a:schemeClr val="bg2"/>
                          </a:solidFill>
                          <a:latin typeface="Georgia" panose="02040502050405020303" pitchFamily="18" charset="0"/>
                        </a:rPr>
                        <a:t>0.15</a:t>
                      </a:r>
                      <a:endParaRPr lang="en-US" dirty="0">
                        <a:solidFill>
                          <a:schemeClr val="bg2"/>
                        </a:solidFill>
                        <a:latin typeface="Georgia" panose="02040502050405020303" pitchFamily="18" charset="0"/>
                      </a:endParaRPr>
                    </a:p>
                  </a:txBody>
                  <a:tcPr anchor="ctr"/>
                </a:tc>
                <a:tc>
                  <a:txBody>
                    <a:bodyPr/>
                    <a:lstStyle/>
                    <a:p>
                      <a:pPr algn="ctr"/>
                      <a:r>
                        <a:rPr lang="en-US" dirty="0" smtClean="0">
                          <a:solidFill>
                            <a:schemeClr val="bg2"/>
                          </a:solidFill>
                          <a:latin typeface="Georgia" panose="02040502050405020303" pitchFamily="18" charset="0"/>
                        </a:rPr>
                        <a:t>1.6</a:t>
                      </a:r>
                      <a:endParaRPr lang="en-US" dirty="0">
                        <a:solidFill>
                          <a:schemeClr val="bg2"/>
                        </a:solidFill>
                        <a:latin typeface="Georgia" panose="02040502050405020303" pitchFamily="18" charset="0"/>
                      </a:endParaRPr>
                    </a:p>
                  </a:txBody>
                  <a:tcPr anchor="ctr"/>
                </a:tc>
                <a:extLst>
                  <a:ext uri="{0D108BD9-81ED-4DB2-BD59-A6C34878D82A}">
                    <a16:rowId xmlns:a16="http://schemas.microsoft.com/office/drawing/2014/main" val="10004"/>
                  </a:ext>
                </a:extLst>
              </a:tr>
              <a:tr h="370840">
                <a:tc>
                  <a:txBody>
                    <a:bodyPr/>
                    <a:lstStyle/>
                    <a:p>
                      <a:pPr algn="ctr"/>
                      <a:r>
                        <a:rPr lang="en-US" dirty="0" smtClean="0">
                          <a:solidFill>
                            <a:schemeClr val="bg2"/>
                          </a:solidFill>
                          <a:latin typeface="Georgia" panose="02040502050405020303" pitchFamily="18" charset="0"/>
                        </a:rPr>
                        <a:t>≤ 0.10</a:t>
                      </a:r>
                      <a:endParaRPr lang="en-US" dirty="0">
                        <a:solidFill>
                          <a:schemeClr val="bg2"/>
                        </a:solidFill>
                        <a:latin typeface="Georgia" panose="02040502050405020303" pitchFamily="18" charset="0"/>
                      </a:endParaRPr>
                    </a:p>
                  </a:txBody>
                  <a:tcPr anchor="ctr"/>
                </a:tc>
                <a:tc>
                  <a:txBody>
                    <a:bodyPr/>
                    <a:lstStyle/>
                    <a:p>
                      <a:pPr algn="ctr"/>
                      <a:r>
                        <a:rPr lang="en-US" dirty="0" smtClean="0">
                          <a:solidFill>
                            <a:schemeClr val="bg2"/>
                          </a:solidFill>
                          <a:latin typeface="Georgia" panose="02040502050405020303" pitchFamily="18" charset="0"/>
                        </a:rPr>
                        <a:t>1.7</a:t>
                      </a:r>
                      <a:endParaRPr lang="en-US" dirty="0">
                        <a:solidFill>
                          <a:schemeClr val="bg2"/>
                        </a:solidFill>
                        <a:latin typeface="Georgia" panose="02040502050405020303" pitchFamily="18" charset="0"/>
                      </a:endParaRPr>
                    </a:p>
                  </a:txBody>
                  <a:tcPr anchor="ctr"/>
                </a:tc>
                <a:extLst>
                  <a:ext uri="{0D108BD9-81ED-4DB2-BD59-A6C34878D82A}">
                    <a16:rowId xmlns:a16="http://schemas.microsoft.com/office/drawing/2014/main" val="10005"/>
                  </a:ext>
                </a:extLst>
              </a:tr>
            </a:tbl>
          </a:graphicData>
        </a:graphic>
      </p:graphicFrame>
    </p:spTree>
    <p:custDataLst>
      <p:tags r:id="rId1"/>
    </p:custDataLst>
    <p:extLst>
      <p:ext uri="{BB962C8B-B14F-4D97-AF65-F5344CB8AC3E}">
        <p14:creationId xmlns:p14="http://schemas.microsoft.com/office/powerpoint/2010/main" val="1490352808"/>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Determine Long-Period Transition Period</a:t>
            </a:r>
            <a:endParaRPr lang="en-US" dirty="0"/>
          </a:p>
        </p:txBody>
      </p:sp>
      <p:sp>
        <p:nvSpPr>
          <p:cNvPr id="3" name="Content Placeholder 2"/>
          <p:cNvSpPr>
            <a:spLocks noGrp="1"/>
          </p:cNvSpPr>
          <p:nvPr>
            <p:ph idx="1"/>
          </p:nvPr>
        </p:nvSpPr>
        <p:spPr>
          <a:xfrm>
            <a:off x="458787" y="1327150"/>
            <a:ext cx="4249737" cy="4843463"/>
          </a:xfrm>
        </p:spPr>
        <p:txBody>
          <a:bodyPr lIns="0"/>
          <a:lstStyle/>
          <a:p>
            <a:pPr marL="0" indent="0">
              <a:buNone/>
            </a:pPr>
            <a:endParaRPr lang="en-US" dirty="0" smtClean="0">
              <a:solidFill>
                <a:schemeClr val="bg2"/>
              </a:solidFill>
            </a:endParaRPr>
          </a:p>
          <a:p>
            <a:pPr marL="0" indent="0">
              <a:buNone/>
            </a:pPr>
            <a:r>
              <a:rPr lang="en-US" b="1" dirty="0" smtClean="0">
                <a:solidFill>
                  <a:schemeClr val="bg2"/>
                </a:solidFill>
              </a:rPr>
              <a:t>Long-Period Transition Period</a:t>
            </a:r>
          </a:p>
          <a:p>
            <a:r>
              <a:rPr lang="en-US" sz="2000" dirty="0" smtClean="0">
                <a:solidFill>
                  <a:schemeClr val="bg2"/>
                </a:solidFill>
              </a:rPr>
              <a:t>Based on ASCE 7-10 Section 11.4.5 and Figure 22-12</a:t>
            </a:r>
          </a:p>
          <a:p>
            <a:r>
              <a:rPr lang="en-US" sz="2000" dirty="0" smtClean="0">
                <a:solidFill>
                  <a:schemeClr val="bg2"/>
                </a:solidFill>
              </a:rPr>
              <a:t>Sacramento design example</a:t>
            </a:r>
            <a:br>
              <a:rPr lang="en-US" sz="2000" dirty="0" smtClean="0">
                <a:solidFill>
                  <a:schemeClr val="bg2"/>
                </a:solidFill>
              </a:rPr>
            </a:br>
            <a:r>
              <a:rPr lang="en-US" sz="2000" dirty="0" smtClean="0">
                <a:solidFill>
                  <a:schemeClr val="bg2"/>
                </a:solidFill>
              </a:rPr>
              <a:t>value is 12</a:t>
            </a:r>
            <a:endParaRPr lang="en-US" sz="2000" dirty="0">
              <a:solidFill>
                <a:schemeClr val="bg2"/>
              </a:solidFill>
            </a:endParaRPr>
          </a:p>
        </p:txBody>
      </p:sp>
      <p:pic>
        <p:nvPicPr>
          <p:cNvPr id="5" name="Content Placeholder 4"/>
          <p:cNvPicPr>
            <a:picLocks noGrp="1" noChangeAspect="1"/>
          </p:cNvPicPr>
          <p:nvPr>
            <p:ph idx="10"/>
          </p:nvPr>
        </p:nvPicPr>
        <p:blipFill>
          <a:blip r:embed="rId4">
            <a:extLst>
              <a:ext uri="{28A0092B-C50C-407E-A947-70E740481C1C}">
                <a14:useLocalDpi xmlns:a14="http://schemas.microsoft.com/office/drawing/2010/main" val="0"/>
              </a:ext>
            </a:extLst>
          </a:blip>
          <a:stretch>
            <a:fillRect/>
          </a:stretch>
        </p:blipFill>
        <p:spPr>
          <a:xfrm>
            <a:off x="4896573" y="1327150"/>
            <a:ext cx="3603767" cy="4843463"/>
          </a:xfrm>
        </p:spPr>
      </p:pic>
      <p:sp>
        <p:nvSpPr>
          <p:cNvPr id="6" name="5-Point Star 5"/>
          <p:cNvSpPr/>
          <p:nvPr/>
        </p:nvSpPr>
        <p:spPr>
          <a:xfrm>
            <a:off x="6197600" y="2946400"/>
            <a:ext cx="139700" cy="1397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7" name="TextBox 6"/>
              <p:cNvSpPr txBox="1"/>
              <p:nvPr/>
            </p:nvSpPr>
            <p:spPr bwMode="auto">
              <a:xfrm>
                <a:off x="1577901" y="4467543"/>
                <a:ext cx="1477007" cy="492443"/>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0" tIns="0" rIns="0" bIns="0" rtlCol="0">
                <a:spAutoFit/>
              </a:bodyPr>
              <a:lstStyle/>
              <a:p>
                <a:pPr algn="r"/>
                <a14:m>
                  <m:oMathPara xmlns:m="http://schemas.openxmlformats.org/officeDocument/2006/math">
                    <m:oMathParaPr>
                      <m:jc m:val="centerGroup"/>
                    </m:oMathParaPr>
                    <m:oMath xmlns:m="http://schemas.openxmlformats.org/officeDocument/2006/math">
                      <m:sSub>
                        <m:sSubPr>
                          <m:ctrlPr>
                            <a:rPr kumimoji="1" lang="en-US" sz="3200" i="1" smtClean="0">
                              <a:solidFill>
                                <a:schemeClr val="bg2"/>
                              </a:solidFill>
                              <a:latin typeface="Cambria Math" panose="02040503050406030204" pitchFamily="18" charset="0"/>
                            </a:rPr>
                          </m:ctrlPr>
                        </m:sSubPr>
                        <m:e>
                          <m:r>
                            <a:rPr kumimoji="1" lang="en-US" sz="3200" b="0" i="1" smtClean="0">
                              <a:solidFill>
                                <a:schemeClr val="bg2"/>
                              </a:solidFill>
                              <a:latin typeface="Cambria Math"/>
                            </a:rPr>
                            <m:t>𝑇</m:t>
                          </m:r>
                        </m:e>
                        <m:sub>
                          <m:r>
                            <a:rPr kumimoji="1" lang="en-US" sz="3200" b="0" i="1" smtClean="0">
                              <a:solidFill>
                                <a:schemeClr val="bg2"/>
                              </a:solidFill>
                              <a:latin typeface="Cambria Math"/>
                            </a:rPr>
                            <m:t>𝐿</m:t>
                          </m:r>
                        </m:sub>
                      </m:sSub>
                      <m:r>
                        <a:rPr kumimoji="1" lang="en-US" sz="3200" b="0" i="1" smtClean="0">
                          <a:solidFill>
                            <a:schemeClr val="bg2"/>
                          </a:solidFill>
                          <a:latin typeface="Cambria Math"/>
                        </a:rPr>
                        <m:t>=12</m:t>
                      </m:r>
                    </m:oMath>
                  </m:oMathPara>
                </a14:m>
                <a:endParaRPr kumimoji="1" lang="en-US" sz="3200" dirty="0">
                  <a:solidFill>
                    <a:schemeClr val="bg2"/>
                  </a:solidFill>
                  <a:latin typeface="Georgia" panose="02040502050405020303" pitchFamily="18" charset="0"/>
                </a:endParaRPr>
              </a:p>
            </p:txBody>
          </p:sp>
        </mc:Choice>
        <mc:Fallback xmlns="">
          <p:sp>
            <p:nvSpPr>
              <p:cNvPr id="7" name="TextBox 6"/>
              <p:cNvSpPr txBox="1">
                <a:spLocks noRot="1" noChangeAspect="1" noMove="1" noResize="1" noEditPoints="1" noAdjustHandles="1" noChangeArrowheads="1" noChangeShapeType="1" noTextEdit="1"/>
              </p:cNvSpPr>
              <p:nvPr/>
            </p:nvSpPr>
            <p:spPr bwMode="auto">
              <a:xfrm>
                <a:off x="1577901" y="4467543"/>
                <a:ext cx="1477007" cy="492443"/>
              </a:xfrm>
              <a:prstGeom prst="rect">
                <a:avLst/>
              </a:prstGeom>
              <a:blipFill rotWithShape="0">
                <a:blip r:embed="rId5"/>
                <a:stretch>
                  <a:fillRect/>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p:sp>
        <p:nvSpPr>
          <p:cNvPr id="8" name="TextBox 7"/>
          <p:cNvSpPr txBox="1"/>
          <p:nvPr/>
        </p:nvSpPr>
        <p:spPr bwMode="auto">
          <a:xfrm>
            <a:off x="1305561" y="5010103"/>
            <a:ext cx="2021685" cy="400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2000" dirty="0" smtClean="0">
                <a:solidFill>
                  <a:schemeClr val="bg2"/>
                </a:solidFill>
                <a:latin typeface="Arial" panose="020B0604020202020204" pitchFamily="34" charset="0"/>
                <a:cs typeface="Arial" panose="020B0604020202020204" pitchFamily="34" charset="0"/>
              </a:rPr>
              <a:t>For Sacramento</a:t>
            </a:r>
            <a:endParaRPr kumimoji="1" lang="en-US" sz="2000" dirty="0">
              <a:solidFill>
                <a:schemeClr val="bg2"/>
              </a:solidFill>
              <a:latin typeface="Arial" panose="020B0604020202020204" pitchFamily="34" charset="0"/>
              <a:cs typeface="Arial" panose="020B0604020202020204" pitchFamily="34" charset="0"/>
            </a:endParaRPr>
          </a:p>
        </p:txBody>
      </p:sp>
      <p:cxnSp>
        <p:nvCxnSpPr>
          <p:cNvPr id="10" name="Straight Arrow Connector 9"/>
          <p:cNvCxnSpPr/>
          <p:nvPr/>
        </p:nvCxnSpPr>
        <p:spPr>
          <a:xfrm flipV="1">
            <a:off x="3175000" y="3086102"/>
            <a:ext cx="2908300" cy="1511298"/>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bwMode="auto">
          <a:xfrm>
            <a:off x="6827441" y="6400800"/>
            <a:ext cx="184665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91440" rIns="0" bIns="0" rtlCol="0">
            <a:spAutoFit/>
          </a:bodyPr>
          <a:lstStyle/>
          <a:p>
            <a:pPr algn="r"/>
            <a:r>
              <a:rPr kumimoji="1" lang="en-US" sz="1200" dirty="0" smtClean="0">
                <a:solidFill>
                  <a:schemeClr val="accent5"/>
                </a:solidFill>
                <a:latin typeface="Arial" panose="020B0604020202020204" pitchFamily="34" charset="0"/>
                <a:cs typeface="Arial" panose="020B0604020202020204" pitchFamily="34" charset="0"/>
              </a:rPr>
              <a:t>DESIGN EXAMPLE SLIDE</a:t>
            </a:r>
            <a:endParaRPr kumimoji="1" lang="en-US" sz="1200" dirty="0">
              <a:solidFill>
                <a:schemeClr val="accent5"/>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41618078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par>
                          <p:cTn id="18" fill="hold">
                            <p:stCondLst>
                              <p:cond delay="1500"/>
                            </p:stCondLst>
                            <p:childTnLst>
                              <p:par>
                                <p:cTn id="19" presetID="22" presetClass="entr" presetSubtype="4" fill="hold"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down)">
                                      <p:cBhvr>
                                        <p:cTn id="21"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ounded Rectangle 22"/>
          <p:cNvSpPr/>
          <p:nvPr/>
        </p:nvSpPr>
        <p:spPr>
          <a:xfrm>
            <a:off x="4257274" y="1319418"/>
            <a:ext cx="4416825" cy="2299445"/>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a:p>
        </p:txBody>
      </p:sp>
      <p:sp>
        <p:nvSpPr>
          <p:cNvPr id="22" name="Rounded Rectangle 21"/>
          <p:cNvSpPr/>
          <p:nvPr/>
        </p:nvSpPr>
        <p:spPr>
          <a:xfrm>
            <a:off x="4257273" y="3832748"/>
            <a:ext cx="4416825" cy="2299445"/>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a:p>
        </p:txBody>
      </p:sp>
      <p:sp>
        <p:nvSpPr>
          <p:cNvPr id="2" name="Title 1"/>
          <p:cNvSpPr>
            <a:spLocks noGrp="1"/>
          </p:cNvSpPr>
          <p:nvPr>
            <p:ph type="title"/>
          </p:nvPr>
        </p:nvSpPr>
        <p:spPr/>
        <p:txBody>
          <a:bodyPr/>
          <a:lstStyle/>
          <a:p>
            <a:r>
              <a:rPr lang="en-US" dirty="0" smtClean="0"/>
              <a:t>Seismic Design Coefficient Limitations</a:t>
            </a:r>
            <a:endParaRPr lang="en-US" dirty="0"/>
          </a:p>
        </p:txBody>
      </p:sp>
      <p:sp>
        <p:nvSpPr>
          <p:cNvPr id="8" name="TextBox 7"/>
          <p:cNvSpPr txBox="1"/>
          <p:nvPr/>
        </p:nvSpPr>
        <p:spPr bwMode="auto">
          <a:xfrm rot="16200000">
            <a:off x="3147456" y="2395211"/>
            <a:ext cx="167353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lgn="ctr"/>
            <a:r>
              <a:rPr kumimoji="1" lang="en-US" sz="16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Need Not Exceed</a:t>
            </a:r>
            <a:endParaRPr kumimoji="1" lang="en-US" sz="16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endParaRPr>
          </a:p>
        </p:txBody>
      </p:sp>
      <p:sp>
        <p:nvSpPr>
          <p:cNvPr id="9" name="TextBox 8"/>
          <p:cNvSpPr txBox="1"/>
          <p:nvPr/>
        </p:nvSpPr>
        <p:spPr bwMode="auto">
          <a:xfrm rot="16200000">
            <a:off x="3278102" y="4894798"/>
            <a:ext cx="141224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lgn="ctr"/>
            <a:r>
              <a:rPr kumimoji="1" lang="en-US" sz="16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Not Less Than</a:t>
            </a:r>
            <a:endParaRPr kumimoji="1" lang="en-US" sz="16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endParaRPr>
          </a:p>
        </p:txBody>
      </p:sp>
      <mc:AlternateContent xmlns:mc="http://schemas.openxmlformats.org/markup-compatibility/2006" xmlns:a14="http://schemas.microsoft.com/office/drawing/2010/main">
        <mc:Choice Requires="a14">
          <p:sp>
            <p:nvSpPr>
              <p:cNvPr id="12" name="Rectangle 11"/>
              <p:cNvSpPr/>
              <p:nvPr/>
            </p:nvSpPr>
            <p:spPr>
              <a:xfrm>
                <a:off x="4470635" y="1510030"/>
                <a:ext cx="1656800" cy="827599"/>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b="1" i="1" smtClean="0">
                              <a:solidFill>
                                <a:schemeClr val="tx2">
                                  <a:lumMod val="90000"/>
                                  <a:lumOff val="10000"/>
                                </a:schemeClr>
                              </a:solidFill>
                              <a:latin typeface="Cambria Math" panose="02040503050406030204" pitchFamily="18" charset="0"/>
                            </a:rPr>
                          </m:ctrlPr>
                        </m:sSubPr>
                        <m:e>
                          <m:r>
                            <a:rPr lang="en-US" b="1" i="1">
                              <a:solidFill>
                                <a:schemeClr val="tx2">
                                  <a:lumMod val="90000"/>
                                  <a:lumOff val="10000"/>
                                </a:schemeClr>
                              </a:solidFill>
                              <a:latin typeface="Cambria Math"/>
                            </a:rPr>
                            <m:t>𝑪</m:t>
                          </m:r>
                        </m:e>
                        <m:sub>
                          <m:r>
                            <a:rPr lang="en-US" b="1" i="1">
                              <a:solidFill>
                                <a:schemeClr val="tx2">
                                  <a:lumMod val="90000"/>
                                  <a:lumOff val="10000"/>
                                </a:schemeClr>
                              </a:solidFill>
                              <a:latin typeface="Cambria Math"/>
                            </a:rPr>
                            <m:t>𝑺</m:t>
                          </m:r>
                        </m:sub>
                      </m:sSub>
                      <m:r>
                        <a:rPr lang="en-US" b="1" i="1" smtClean="0">
                          <a:solidFill>
                            <a:schemeClr val="tx2">
                              <a:lumMod val="90000"/>
                              <a:lumOff val="10000"/>
                            </a:schemeClr>
                          </a:solidFill>
                          <a:latin typeface="Cambria Math"/>
                        </a:rPr>
                        <m:t>&lt;</m:t>
                      </m:r>
                      <m:f>
                        <m:fPr>
                          <m:ctrlPr>
                            <a:rPr lang="en-US" b="1" i="1">
                              <a:solidFill>
                                <a:schemeClr val="tx2">
                                  <a:lumMod val="90000"/>
                                  <a:lumOff val="10000"/>
                                </a:schemeClr>
                              </a:solidFill>
                              <a:latin typeface="Cambria Math" panose="02040503050406030204" pitchFamily="18" charset="0"/>
                            </a:rPr>
                          </m:ctrlPr>
                        </m:fPr>
                        <m:num>
                          <m:sSub>
                            <m:sSubPr>
                              <m:ctrlPr>
                                <a:rPr lang="en-US" b="1" i="1">
                                  <a:solidFill>
                                    <a:schemeClr val="tx2">
                                      <a:lumMod val="90000"/>
                                      <a:lumOff val="10000"/>
                                    </a:schemeClr>
                                  </a:solidFill>
                                  <a:latin typeface="Cambria Math" panose="02040503050406030204" pitchFamily="18" charset="0"/>
                                </a:rPr>
                              </m:ctrlPr>
                            </m:sSubPr>
                            <m:e>
                              <m:r>
                                <a:rPr lang="en-US" b="1" i="1">
                                  <a:solidFill>
                                    <a:schemeClr val="tx2">
                                      <a:lumMod val="90000"/>
                                      <a:lumOff val="10000"/>
                                    </a:schemeClr>
                                  </a:solidFill>
                                  <a:latin typeface="Cambria Math"/>
                                </a:rPr>
                                <m:t>𝑺</m:t>
                              </m:r>
                            </m:e>
                            <m:sub>
                              <m:r>
                                <a:rPr lang="en-US" b="1" i="1">
                                  <a:solidFill>
                                    <a:schemeClr val="tx2">
                                      <a:lumMod val="90000"/>
                                      <a:lumOff val="10000"/>
                                    </a:schemeClr>
                                  </a:solidFill>
                                  <a:latin typeface="Cambria Math"/>
                                </a:rPr>
                                <m:t>𝑫</m:t>
                              </m:r>
                              <m:r>
                                <a:rPr lang="en-US" b="1" i="1">
                                  <a:solidFill>
                                    <a:schemeClr val="tx2">
                                      <a:lumMod val="90000"/>
                                      <a:lumOff val="10000"/>
                                    </a:schemeClr>
                                  </a:solidFill>
                                  <a:latin typeface="Cambria Math"/>
                                </a:rPr>
                                <m:t>𝟏</m:t>
                              </m:r>
                            </m:sub>
                          </m:sSub>
                        </m:num>
                        <m:den>
                          <m:r>
                            <a:rPr lang="en-US" b="1" i="1">
                              <a:solidFill>
                                <a:schemeClr val="tx2">
                                  <a:lumMod val="90000"/>
                                  <a:lumOff val="10000"/>
                                </a:schemeClr>
                              </a:solidFill>
                              <a:latin typeface="Cambria Math"/>
                            </a:rPr>
                            <m:t>𝑻</m:t>
                          </m:r>
                          <m:d>
                            <m:dPr>
                              <m:ctrlPr>
                                <a:rPr lang="en-US" b="1" i="1">
                                  <a:solidFill>
                                    <a:schemeClr val="tx2">
                                      <a:lumMod val="90000"/>
                                      <a:lumOff val="10000"/>
                                    </a:schemeClr>
                                  </a:solidFill>
                                  <a:latin typeface="Cambria Math" panose="02040503050406030204" pitchFamily="18" charset="0"/>
                                </a:rPr>
                              </m:ctrlPr>
                            </m:dPr>
                            <m:e>
                              <m:f>
                                <m:fPr>
                                  <m:type m:val="skw"/>
                                  <m:ctrlPr>
                                    <a:rPr lang="en-US" b="1" i="1">
                                      <a:solidFill>
                                        <a:schemeClr val="tx2">
                                          <a:lumMod val="90000"/>
                                          <a:lumOff val="10000"/>
                                        </a:schemeClr>
                                      </a:solidFill>
                                      <a:latin typeface="Cambria Math" panose="02040503050406030204" pitchFamily="18" charset="0"/>
                                    </a:rPr>
                                  </m:ctrlPr>
                                </m:fPr>
                                <m:num>
                                  <m:r>
                                    <a:rPr lang="en-US" b="1" i="1">
                                      <a:solidFill>
                                        <a:schemeClr val="tx2">
                                          <a:lumMod val="90000"/>
                                          <a:lumOff val="10000"/>
                                        </a:schemeClr>
                                      </a:solidFill>
                                      <a:latin typeface="Cambria Math"/>
                                    </a:rPr>
                                    <m:t>𝑹</m:t>
                                  </m:r>
                                </m:num>
                                <m:den>
                                  <m:sSub>
                                    <m:sSubPr>
                                      <m:ctrlPr>
                                        <a:rPr lang="en-US" b="1" i="1">
                                          <a:solidFill>
                                            <a:schemeClr val="tx2">
                                              <a:lumMod val="90000"/>
                                              <a:lumOff val="10000"/>
                                            </a:schemeClr>
                                          </a:solidFill>
                                          <a:latin typeface="Cambria Math" panose="02040503050406030204" pitchFamily="18" charset="0"/>
                                        </a:rPr>
                                      </m:ctrlPr>
                                    </m:sSubPr>
                                    <m:e>
                                      <m:r>
                                        <a:rPr lang="en-US" b="1" i="1">
                                          <a:solidFill>
                                            <a:schemeClr val="tx2">
                                              <a:lumMod val="90000"/>
                                              <a:lumOff val="10000"/>
                                            </a:schemeClr>
                                          </a:solidFill>
                                          <a:latin typeface="Cambria Math"/>
                                        </a:rPr>
                                        <m:t>𝑰</m:t>
                                      </m:r>
                                    </m:e>
                                    <m:sub>
                                      <m:r>
                                        <a:rPr lang="en-US" b="1" i="1">
                                          <a:solidFill>
                                            <a:schemeClr val="tx2">
                                              <a:lumMod val="90000"/>
                                              <a:lumOff val="10000"/>
                                            </a:schemeClr>
                                          </a:solidFill>
                                          <a:latin typeface="Cambria Math"/>
                                        </a:rPr>
                                        <m:t>𝒆</m:t>
                                      </m:r>
                                    </m:sub>
                                  </m:sSub>
                                </m:den>
                              </m:f>
                            </m:e>
                          </m:d>
                        </m:den>
                      </m:f>
                    </m:oMath>
                  </m:oMathPara>
                </a14:m>
                <a:endParaRPr lang="en-US" b="1" dirty="0"/>
              </a:p>
            </p:txBody>
          </p:sp>
        </mc:Choice>
        <mc:Fallback xmlns="">
          <p:sp>
            <p:nvSpPr>
              <p:cNvPr id="12" name="Rectangle 11"/>
              <p:cNvSpPr>
                <a:spLocks noRot="1" noChangeAspect="1" noMove="1" noResize="1" noEditPoints="1" noAdjustHandles="1" noChangeArrowheads="1" noChangeShapeType="1" noTextEdit="1"/>
              </p:cNvSpPr>
              <p:nvPr/>
            </p:nvSpPr>
            <p:spPr>
              <a:xfrm>
                <a:off x="4470635" y="1510030"/>
                <a:ext cx="1656800" cy="827599"/>
              </a:xfrm>
              <a:prstGeom prst="rect">
                <a:avLst/>
              </a:prstGeom>
              <a:blipFill rotWithShape="0">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3" name="Rectangle 12"/>
              <p:cNvSpPr/>
              <p:nvPr/>
            </p:nvSpPr>
            <p:spPr>
              <a:xfrm>
                <a:off x="4470635" y="2609391"/>
                <a:ext cx="1767343" cy="827599"/>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b="1" i="1" smtClean="0">
                              <a:solidFill>
                                <a:schemeClr val="tx2">
                                  <a:lumMod val="90000"/>
                                  <a:lumOff val="10000"/>
                                </a:schemeClr>
                              </a:solidFill>
                              <a:latin typeface="Cambria Math" panose="02040503050406030204" pitchFamily="18" charset="0"/>
                            </a:rPr>
                          </m:ctrlPr>
                        </m:sSubPr>
                        <m:e>
                          <m:r>
                            <a:rPr lang="en-US" b="1" i="1">
                              <a:solidFill>
                                <a:schemeClr val="tx2">
                                  <a:lumMod val="90000"/>
                                  <a:lumOff val="10000"/>
                                </a:schemeClr>
                              </a:solidFill>
                              <a:latin typeface="Cambria Math"/>
                            </a:rPr>
                            <m:t>𝑪</m:t>
                          </m:r>
                        </m:e>
                        <m:sub>
                          <m:r>
                            <a:rPr lang="en-US" b="1" i="1">
                              <a:solidFill>
                                <a:schemeClr val="tx2">
                                  <a:lumMod val="90000"/>
                                  <a:lumOff val="10000"/>
                                </a:schemeClr>
                              </a:solidFill>
                              <a:latin typeface="Cambria Math"/>
                            </a:rPr>
                            <m:t>𝑺</m:t>
                          </m:r>
                        </m:sub>
                      </m:sSub>
                      <m:r>
                        <a:rPr lang="en-US" b="1" i="1" smtClean="0">
                          <a:solidFill>
                            <a:schemeClr val="tx2">
                              <a:lumMod val="90000"/>
                              <a:lumOff val="10000"/>
                            </a:schemeClr>
                          </a:solidFill>
                          <a:latin typeface="Cambria Math"/>
                        </a:rPr>
                        <m:t>&lt;</m:t>
                      </m:r>
                      <m:f>
                        <m:fPr>
                          <m:ctrlPr>
                            <a:rPr lang="en-US" b="1" i="1">
                              <a:solidFill>
                                <a:schemeClr val="tx2">
                                  <a:lumMod val="90000"/>
                                  <a:lumOff val="10000"/>
                                </a:schemeClr>
                              </a:solidFill>
                              <a:latin typeface="Cambria Math" panose="02040503050406030204" pitchFamily="18" charset="0"/>
                            </a:rPr>
                          </m:ctrlPr>
                        </m:fPr>
                        <m:num>
                          <m:sSub>
                            <m:sSubPr>
                              <m:ctrlPr>
                                <a:rPr lang="en-US" b="1" i="1">
                                  <a:solidFill>
                                    <a:schemeClr val="tx2">
                                      <a:lumMod val="90000"/>
                                      <a:lumOff val="10000"/>
                                    </a:schemeClr>
                                  </a:solidFill>
                                  <a:latin typeface="Cambria Math" panose="02040503050406030204" pitchFamily="18" charset="0"/>
                                </a:rPr>
                              </m:ctrlPr>
                            </m:sSubPr>
                            <m:e>
                              <m:r>
                                <a:rPr lang="en-US" b="1" i="1">
                                  <a:solidFill>
                                    <a:schemeClr val="tx2">
                                      <a:lumMod val="90000"/>
                                      <a:lumOff val="10000"/>
                                    </a:schemeClr>
                                  </a:solidFill>
                                  <a:latin typeface="Cambria Math"/>
                                </a:rPr>
                                <m:t>𝑺</m:t>
                              </m:r>
                            </m:e>
                            <m:sub>
                              <m:r>
                                <a:rPr lang="en-US" b="1" i="1">
                                  <a:solidFill>
                                    <a:schemeClr val="tx2">
                                      <a:lumMod val="90000"/>
                                      <a:lumOff val="10000"/>
                                    </a:schemeClr>
                                  </a:solidFill>
                                  <a:latin typeface="Cambria Math"/>
                                </a:rPr>
                                <m:t>𝑫</m:t>
                              </m:r>
                              <m:r>
                                <a:rPr lang="en-US" b="1" i="1">
                                  <a:solidFill>
                                    <a:schemeClr val="tx2">
                                      <a:lumMod val="90000"/>
                                      <a:lumOff val="10000"/>
                                    </a:schemeClr>
                                  </a:solidFill>
                                  <a:latin typeface="Cambria Math"/>
                                </a:rPr>
                                <m:t>𝟏</m:t>
                              </m:r>
                            </m:sub>
                          </m:sSub>
                          <m:sSub>
                            <m:sSubPr>
                              <m:ctrlPr>
                                <a:rPr lang="en-US" b="1" i="1">
                                  <a:solidFill>
                                    <a:schemeClr val="tx2">
                                      <a:lumMod val="90000"/>
                                      <a:lumOff val="10000"/>
                                    </a:schemeClr>
                                  </a:solidFill>
                                  <a:latin typeface="Cambria Math" panose="02040503050406030204" pitchFamily="18" charset="0"/>
                                </a:rPr>
                              </m:ctrlPr>
                            </m:sSubPr>
                            <m:e>
                              <m:r>
                                <a:rPr lang="en-US" b="1" i="1">
                                  <a:solidFill>
                                    <a:schemeClr val="tx2">
                                      <a:lumMod val="90000"/>
                                      <a:lumOff val="10000"/>
                                    </a:schemeClr>
                                  </a:solidFill>
                                  <a:latin typeface="Cambria Math"/>
                                </a:rPr>
                                <m:t>𝑻</m:t>
                              </m:r>
                            </m:e>
                            <m:sub>
                              <m:r>
                                <a:rPr lang="en-US" b="1" i="1">
                                  <a:solidFill>
                                    <a:schemeClr val="tx2">
                                      <a:lumMod val="90000"/>
                                      <a:lumOff val="10000"/>
                                    </a:schemeClr>
                                  </a:solidFill>
                                  <a:latin typeface="Cambria Math"/>
                                </a:rPr>
                                <m:t>𝑳</m:t>
                              </m:r>
                            </m:sub>
                          </m:sSub>
                        </m:num>
                        <m:den>
                          <m:sSup>
                            <m:sSupPr>
                              <m:ctrlPr>
                                <a:rPr lang="en-US" b="1" i="1">
                                  <a:solidFill>
                                    <a:schemeClr val="tx2">
                                      <a:lumMod val="90000"/>
                                      <a:lumOff val="10000"/>
                                    </a:schemeClr>
                                  </a:solidFill>
                                  <a:latin typeface="Cambria Math" panose="02040503050406030204" pitchFamily="18" charset="0"/>
                                </a:rPr>
                              </m:ctrlPr>
                            </m:sSupPr>
                            <m:e>
                              <m:r>
                                <a:rPr lang="en-US" b="1" i="1">
                                  <a:solidFill>
                                    <a:schemeClr val="tx2">
                                      <a:lumMod val="90000"/>
                                      <a:lumOff val="10000"/>
                                    </a:schemeClr>
                                  </a:solidFill>
                                  <a:latin typeface="Cambria Math"/>
                                </a:rPr>
                                <m:t>𝑻</m:t>
                              </m:r>
                            </m:e>
                            <m:sup>
                              <m:r>
                                <a:rPr lang="en-US" b="1" i="1">
                                  <a:solidFill>
                                    <a:schemeClr val="tx2">
                                      <a:lumMod val="90000"/>
                                      <a:lumOff val="10000"/>
                                    </a:schemeClr>
                                  </a:solidFill>
                                  <a:latin typeface="Cambria Math"/>
                                </a:rPr>
                                <m:t>𝟐</m:t>
                              </m:r>
                            </m:sup>
                          </m:sSup>
                          <m:d>
                            <m:dPr>
                              <m:ctrlPr>
                                <a:rPr lang="en-US" b="1" i="1">
                                  <a:solidFill>
                                    <a:schemeClr val="tx2">
                                      <a:lumMod val="90000"/>
                                      <a:lumOff val="10000"/>
                                    </a:schemeClr>
                                  </a:solidFill>
                                  <a:latin typeface="Cambria Math" panose="02040503050406030204" pitchFamily="18" charset="0"/>
                                </a:rPr>
                              </m:ctrlPr>
                            </m:dPr>
                            <m:e>
                              <m:f>
                                <m:fPr>
                                  <m:type m:val="skw"/>
                                  <m:ctrlPr>
                                    <a:rPr lang="en-US" b="1" i="1">
                                      <a:solidFill>
                                        <a:schemeClr val="tx2">
                                          <a:lumMod val="90000"/>
                                          <a:lumOff val="10000"/>
                                        </a:schemeClr>
                                      </a:solidFill>
                                      <a:latin typeface="Cambria Math" panose="02040503050406030204" pitchFamily="18" charset="0"/>
                                    </a:rPr>
                                  </m:ctrlPr>
                                </m:fPr>
                                <m:num>
                                  <m:r>
                                    <a:rPr lang="en-US" b="1" i="1">
                                      <a:solidFill>
                                        <a:schemeClr val="tx2">
                                          <a:lumMod val="90000"/>
                                          <a:lumOff val="10000"/>
                                        </a:schemeClr>
                                      </a:solidFill>
                                      <a:latin typeface="Cambria Math"/>
                                    </a:rPr>
                                    <m:t>𝑹</m:t>
                                  </m:r>
                                </m:num>
                                <m:den>
                                  <m:sSub>
                                    <m:sSubPr>
                                      <m:ctrlPr>
                                        <a:rPr lang="en-US" b="1" i="1">
                                          <a:solidFill>
                                            <a:schemeClr val="tx2">
                                              <a:lumMod val="90000"/>
                                              <a:lumOff val="10000"/>
                                            </a:schemeClr>
                                          </a:solidFill>
                                          <a:latin typeface="Cambria Math" panose="02040503050406030204" pitchFamily="18" charset="0"/>
                                        </a:rPr>
                                      </m:ctrlPr>
                                    </m:sSubPr>
                                    <m:e>
                                      <m:r>
                                        <a:rPr lang="en-US" b="1" i="1">
                                          <a:solidFill>
                                            <a:schemeClr val="tx2">
                                              <a:lumMod val="90000"/>
                                              <a:lumOff val="10000"/>
                                            </a:schemeClr>
                                          </a:solidFill>
                                          <a:latin typeface="Cambria Math"/>
                                        </a:rPr>
                                        <m:t>𝑰</m:t>
                                      </m:r>
                                    </m:e>
                                    <m:sub>
                                      <m:r>
                                        <a:rPr lang="en-US" b="1" i="1">
                                          <a:solidFill>
                                            <a:schemeClr val="tx2">
                                              <a:lumMod val="90000"/>
                                              <a:lumOff val="10000"/>
                                            </a:schemeClr>
                                          </a:solidFill>
                                          <a:latin typeface="Cambria Math"/>
                                        </a:rPr>
                                        <m:t>𝒆</m:t>
                                      </m:r>
                                    </m:sub>
                                  </m:sSub>
                                </m:den>
                              </m:f>
                            </m:e>
                          </m:d>
                        </m:den>
                      </m:f>
                    </m:oMath>
                  </m:oMathPara>
                </a14:m>
                <a:endParaRPr lang="en-US" b="1" dirty="0"/>
              </a:p>
            </p:txBody>
          </p:sp>
        </mc:Choice>
        <mc:Fallback xmlns="">
          <p:sp>
            <p:nvSpPr>
              <p:cNvPr id="13" name="Rectangle 12"/>
              <p:cNvSpPr>
                <a:spLocks noRot="1" noChangeAspect="1" noMove="1" noResize="1" noEditPoints="1" noAdjustHandles="1" noChangeArrowheads="1" noChangeShapeType="1" noTextEdit="1"/>
              </p:cNvSpPr>
              <p:nvPr/>
            </p:nvSpPr>
            <p:spPr>
              <a:xfrm>
                <a:off x="4470635" y="2609391"/>
                <a:ext cx="1767343" cy="827599"/>
              </a:xfrm>
              <a:prstGeom prst="rect">
                <a:avLst/>
              </a:prstGeom>
              <a:blipFill rotWithShape="0">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4" name="Rectangle 13"/>
              <p:cNvSpPr/>
              <p:nvPr/>
            </p:nvSpPr>
            <p:spPr>
              <a:xfrm>
                <a:off x="4470635" y="4156996"/>
                <a:ext cx="2532873" cy="369332"/>
              </a:xfrm>
              <a:prstGeom prst="rect">
                <a:avLst/>
              </a:prstGeom>
            </p:spPr>
            <p:txBody>
              <a:bodyPr wrap="none">
                <a:spAutoFit/>
              </a:bodyPr>
              <a:lstStyle/>
              <a:p>
                <a14:m>
                  <m:oMath xmlns:m="http://schemas.openxmlformats.org/officeDocument/2006/math">
                    <m:sSub>
                      <m:sSubPr>
                        <m:ctrlPr>
                          <a:rPr lang="en-US" b="1" i="1" smtClean="0">
                            <a:solidFill>
                              <a:schemeClr val="tx2">
                                <a:lumMod val="90000"/>
                                <a:lumOff val="10000"/>
                              </a:schemeClr>
                            </a:solidFill>
                            <a:latin typeface="Cambria Math" panose="02040503050406030204" pitchFamily="18" charset="0"/>
                            <a:cs typeface="Arial" panose="020B0604020202020204" pitchFamily="34" charset="0"/>
                          </a:rPr>
                        </m:ctrlPr>
                      </m:sSubPr>
                      <m:e>
                        <m:r>
                          <a:rPr lang="en-US" b="1" i="1">
                            <a:solidFill>
                              <a:schemeClr val="tx2">
                                <a:lumMod val="90000"/>
                                <a:lumOff val="10000"/>
                              </a:schemeClr>
                            </a:solidFill>
                            <a:latin typeface="Cambria Math"/>
                            <a:cs typeface="Arial" panose="020B0604020202020204" pitchFamily="34" charset="0"/>
                          </a:rPr>
                          <m:t>𝑪</m:t>
                        </m:r>
                      </m:e>
                      <m:sub>
                        <m:r>
                          <a:rPr lang="en-US" b="1" i="1">
                            <a:solidFill>
                              <a:schemeClr val="tx2">
                                <a:lumMod val="90000"/>
                                <a:lumOff val="10000"/>
                              </a:schemeClr>
                            </a:solidFill>
                            <a:latin typeface="Cambria Math"/>
                            <a:cs typeface="Arial" panose="020B0604020202020204" pitchFamily="34" charset="0"/>
                          </a:rPr>
                          <m:t>𝑺</m:t>
                        </m:r>
                      </m:sub>
                    </m:sSub>
                    <m:r>
                      <a:rPr lang="en-US" b="1" i="1" smtClean="0">
                        <a:solidFill>
                          <a:schemeClr val="tx2">
                            <a:lumMod val="90000"/>
                            <a:lumOff val="10000"/>
                          </a:schemeClr>
                        </a:solidFill>
                        <a:latin typeface="Cambria Math"/>
                        <a:cs typeface="Arial" panose="020B0604020202020204" pitchFamily="34" charset="0"/>
                      </a:rPr>
                      <m:t>&gt;</m:t>
                    </m:r>
                    <m:r>
                      <a:rPr lang="en-US" b="1" i="1">
                        <a:solidFill>
                          <a:schemeClr val="tx2">
                            <a:lumMod val="90000"/>
                            <a:lumOff val="10000"/>
                          </a:schemeClr>
                        </a:solidFill>
                        <a:latin typeface="Cambria Math"/>
                        <a:cs typeface="Arial" panose="020B0604020202020204" pitchFamily="34" charset="0"/>
                      </a:rPr>
                      <m:t>𝟎</m:t>
                    </m:r>
                    <m:r>
                      <a:rPr lang="en-US" b="1" i="1">
                        <a:solidFill>
                          <a:schemeClr val="tx2">
                            <a:lumMod val="90000"/>
                            <a:lumOff val="10000"/>
                          </a:schemeClr>
                        </a:solidFill>
                        <a:latin typeface="Cambria Math"/>
                        <a:cs typeface="Arial" panose="020B0604020202020204" pitchFamily="34" charset="0"/>
                      </a:rPr>
                      <m:t>.</m:t>
                    </m:r>
                    <m:r>
                      <a:rPr lang="en-US" b="1" i="1">
                        <a:solidFill>
                          <a:schemeClr val="tx2">
                            <a:lumMod val="90000"/>
                            <a:lumOff val="10000"/>
                          </a:schemeClr>
                        </a:solidFill>
                        <a:latin typeface="Cambria Math"/>
                        <a:cs typeface="Arial" panose="020B0604020202020204" pitchFamily="34" charset="0"/>
                      </a:rPr>
                      <m:t>𝟎𝟒𝟒</m:t>
                    </m:r>
                    <m:sSub>
                      <m:sSubPr>
                        <m:ctrlPr>
                          <a:rPr lang="en-US" b="1" i="1">
                            <a:solidFill>
                              <a:schemeClr val="tx2">
                                <a:lumMod val="90000"/>
                                <a:lumOff val="10000"/>
                              </a:schemeClr>
                            </a:solidFill>
                            <a:latin typeface="Cambria Math" panose="02040503050406030204" pitchFamily="18" charset="0"/>
                            <a:cs typeface="Arial" panose="020B0604020202020204" pitchFamily="34" charset="0"/>
                          </a:rPr>
                        </m:ctrlPr>
                      </m:sSubPr>
                      <m:e>
                        <m:r>
                          <a:rPr lang="en-US" b="1" i="1">
                            <a:solidFill>
                              <a:schemeClr val="tx2">
                                <a:lumMod val="90000"/>
                                <a:lumOff val="10000"/>
                              </a:schemeClr>
                            </a:solidFill>
                            <a:latin typeface="Cambria Math"/>
                            <a:cs typeface="Arial" panose="020B0604020202020204" pitchFamily="34" charset="0"/>
                          </a:rPr>
                          <m:t>𝑺</m:t>
                        </m:r>
                      </m:e>
                      <m:sub>
                        <m:r>
                          <a:rPr lang="en-US" b="1" i="1">
                            <a:solidFill>
                              <a:schemeClr val="tx2">
                                <a:lumMod val="90000"/>
                                <a:lumOff val="10000"/>
                              </a:schemeClr>
                            </a:solidFill>
                            <a:latin typeface="Cambria Math"/>
                            <a:cs typeface="Arial" panose="020B0604020202020204" pitchFamily="34" charset="0"/>
                          </a:rPr>
                          <m:t>𝑫𝑺</m:t>
                        </m:r>
                      </m:sub>
                    </m:sSub>
                    <m:sSub>
                      <m:sSubPr>
                        <m:ctrlPr>
                          <a:rPr lang="en-US" b="1" i="1" smtClean="0">
                            <a:solidFill>
                              <a:schemeClr val="tx2">
                                <a:lumMod val="90000"/>
                                <a:lumOff val="10000"/>
                              </a:schemeClr>
                            </a:solidFill>
                            <a:latin typeface="Cambria Math" panose="02040503050406030204" pitchFamily="18" charset="0"/>
                            <a:cs typeface="Arial" panose="020B0604020202020204" pitchFamily="34" charset="0"/>
                          </a:rPr>
                        </m:ctrlPr>
                      </m:sSubPr>
                      <m:e>
                        <m:r>
                          <a:rPr lang="en-US" b="1" i="1" smtClean="0">
                            <a:solidFill>
                              <a:schemeClr val="tx2">
                                <a:lumMod val="90000"/>
                                <a:lumOff val="10000"/>
                              </a:schemeClr>
                            </a:solidFill>
                            <a:latin typeface="Cambria Math"/>
                            <a:cs typeface="Arial" panose="020B0604020202020204" pitchFamily="34" charset="0"/>
                          </a:rPr>
                          <m:t>𝑰</m:t>
                        </m:r>
                      </m:e>
                      <m:sub>
                        <m:r>
                          <a:rPr lang="en-US" b="1" i="1" smtClean="0">
                            <a:solidFill>
                              <a:schemeClr val="tx2">
                                <a:lumMod val="90000"/>
                                <a:lumOff val="10000"/>
                              </a:schemeClr>
                            </a:solidFill>
                            <a:latin typeface="Cambria Math"/>
                            <a:cs typeface="Arial" panose="020B0604020202020204" pitchFamily="34" charset="0"/>
                          </a:rPr>
                          <m:t>𝒆</m:t>
                        </m:r>
                      </m:sub>
                    </m:sSub>
                  </m:oMath>
                </a14:m>
                <a:r>
                  <a:rPr lang="en-US" b="1" dirty="0" smtClean="0">
                    <a:latin typeface="Cambria Math" panose="02040503050406030204" pitchFamily="18" charset="0"/>
                    <a:ea typeface="Cambria Math" panose="02040503050406030204" pitchFamily="18" charset="0"/>
                  </a:rPr>
                  <a:t>≥0.01</a:t>
                </a:r>
                <a:endParaRPr lang="en-US" b="1" dirty="0">
                  <a:latin typeface="Cambria Math" panose="02040503050406030204" pitchFamily="18" charset="0"/>
                  <a:ea typeface="Cambria Math" panose="02040503050406030204" pitchFamily="18" charset="0"/>
                </a:endParaRPr>
              </a:p>
            </p:txBody>
          </p:sp>
        </mc:Choice>
        <mc:Fallback xmlns="">
          <p:sp>
            <p:nvSpPr>
              <p:cNvPr id="14" name="Rectangle 13"/>
              <p:cNvSpPr>
                <a:spLocks noRot="1" noChangeAspect="1" noMove="1" noResize="1" noEditPoints="1" noAdjustHandles="1" noChangeArrowheads="1" noChangeShapeType="1" noTextEdit="1"/>
              </p:cNvSpPr>
              <p:nvPr/>
            </p:nvSpPr>
            <p:spPr>
              <a:xfrm>
                <a:off x="4470635" y="4156996"/>
                <a:ext cx="2532873" cy="369332"/>
              </a:xfrm>
              <a:prstGeom prst="rect">
                <a:avLst/>
              </a:prstGeom>
              <a:blipFill rotWithShape="0">
                <a:blip r:embed="rId6"/>
                <a:stretch>
                  <a:fillRect t="-11475" r="-1683" b="-2295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5" name="Rectangle 14"/>
              <p:cNvSpPr/>
              <p:nvPr/>
            </p:nvSpPr>
            <p:spPr>
              <a:xfrm>
                <a:off x="4470634" y="5128011"/>
                <a:ext cx="1474057" cy="833177"/>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b="1" i="1">
                              <a:solidFill>
                                <a:schemeClr val="tx2">
                                  <a:lumMod val="90000"/>
                                  <a:lumOff val="10000"/>
                                </a:schemeClr>
                              </a:solidFill>
                              <a:latin typeface="Cambria Math" panose="02040503050406030204" pitchFamily="18" charset="0"/>
                              <a:cs typeface="Arial" panose="020B0604020202020204" pitchFamily="34" charset="0"/>
                            </a:rPr>
                          </m:ctrlPr>
                        </m:sSubPr>
                        <m:e>
                          <m:r>
                            <a:rPr lang="en-US" b="1" i="1">
                              <a:solidFill>
                                <a:schemeClr val="tx2">
                                  <a:lumMod val="90000"/>
                                  <a:lumOff val="10000"/>
                                </a:schemeClr>
                              </a:solidFill>
                              <a:latin typeface="Cambria Math"/>
                              <a:cs typeface="Arial" panose="020B0604020202020204" pitchFamily="34" charset="0"/>
                            </a:rPr>
                            <m:t>𝑪</m:t>
                          </m:r>
                        </m:e>
                        <m:sub>
                          <m:r>
                            <a:rPr lang="en-US" b="1" i="1">
                              <a:solidFill>
                                <a:schemeClr val="tx2">
                                  <a:lumMod val="90000"/>
                                  <a:lumOff val="10000"/>
                                </a:schemeClr>
                              </a:solidFill>
                              <a:latin typeface="Cambria Math"/>
                              <a:cs typeface="Arial" panose="020B0604020202020204" pitchFamily="34" charset="0"/>
                            </a:rPr>
                            <m:t>𝑺</m:t>
                          </m:r>
                        </m:sub>
                      </m:sSub>
                      <m:r>
                        <a:rPr lang="en-US" b="1" i="1">
                          <a:solidFill>
                            <a:schemeClr val="tx2">
                              <a:lumMod val="90000"/>
                              <a:lumOff val="10000"/>
                            </a:schemeClr>
                          </a:solidFill>
                          <a:latin typeface="Cambria Math"/>
                          <a:cs typeface="Arial" panose="020B0604020202020204" pitchFamily="34" charset="0"/>
                        </a:rPr>
                        <m:t>=</m:t>
                      </m:r>
                      <m:f>
                        <m:fPr>
                          <m:ctrlPr>
                            <a:rPr lang="en-US" b="1" i="1">
                              <a:solidFill>
                                <a:schemeClr val="tx2">
                                  <a:lumMod val="90000"/>
                                  <a:lumOff val="10000"/>
                                </a:schemeClr>
                              </a:solidFill>
                              <a:latin typeface="Cambria Math" panose="02040503050406030204" pitchFamily="18" charset="0"/>
                              <a:cs typeface="Arial" panose="020B0604020202020204" pitchFamily="34" charset="0"/>
                            </a:rPr>
                          </m:ctrlPr>
                        </m:fPr>
                        <m:num>
                          <m:r>
                            <a:rPr lang="en-US" b="1" i="1">
                              <a:solidFill>
                                <a:schemeClr val="tx2">
                                  <a:lumMod val="90000"/>
                                  <a:lumOff val="10000"/>
                                </a:schemeClr>
                              </a:solidFill>
                              <a:latin typeface="Cambria Math"/>
                              <a:cs typeface="Arial" panose="020B0604020202020204" pitchFamily="34" charset="0"/>
                            </a:rPr>
                            <m:t>𝟎</m:t>
                          </m:r>
                          <m:r>
                            <a:rPr lang="en-US" b="1" i="1">
                              <a:solidFill>
                                <a:schemeClr val="tx2">
                                  <a:lumMod val="90000"/>
                                  <a:lumOff val="10000"/>
                                </a:schemeClr>
                              </a:solidFill>
                              <a:latin typeface="Cambria Math"/>
                              <a:cs typeface="Arial" panose="020B0604020202020204" pitchFamily="34" charset="0"/>
                            </a:rPr>
                            <m:t>.</m:t>
                          </m:r>
                          <m:r>
                            <a:rPr lang="en-US" b="1" i="1">
                              <a:solidFill>
                                <a:schemeClr val="tx2">
                                  <a:lumMod val="90000"/>
                                  <a:lumOff val="10000"/>
                                </a:schemeClr>
                              </a:solidFill>
                              <a:latin typeface="Cambria Math"/>
                              <a:cs typeface="Arial" panose="020B0604020202020204" pitchFamily="34" charset="0"/>
                            </a:rPr>
                            <m:t>𝟓</m:t>
                          </m:r>
                          <m:sSub>
                            <m:sSubPr>
                              <m:ctrlPr>
                                <a:rPr lang="en-US" b="1" i="1">
                                  <a:solidFill>
                                    <a:schemeClr val="tx2">
                                      <a:lumMod val="90000"/>
                                      <a:lumOff val="10000"/>
                                    </a:schemeClr>
                                  </a:solidFill>
                                  <a:latin typeface="Cambria Math" panose="02040503050406030204" pitchFamily="18" charset="0"/>
                                  <a:cs typeface="Arial" panose="020B0604020202020204" pitchFamily="34" charset="0"/>
                                </a:rPr>
                              </m:ctrlPr>
                            </m:sSubPr>
                            <m:e>
                              <m:r>
                                <a:rPr lang="en-US" b="1" i="1">
                                  <a:solidFill>
                                    <a:schemeClr val="tx2">
                                      <a:lumMod val="90000"/>
                                      <a:lumOff val="10000"/>
                                    </a:schemeClr>
                                  </a:solidFill>
                                  <a:latin typeface="Cambria Math"/>
                                  <a:cs typeface="Arial" panose="020B0604020202020204" pitchFamily="34" charset="0"/>
                                </a:rPr>
                                <m:t>𝑺</m:t>
                              </m:r>
                            </m:e>
                            <m:sub>
                              <m:r>
                                <a:rPr lang="en-US" b="1" i="1">
                                  <a:solidFill>
                                    <a:schemeClr val="tx2">
                                      <a:lumMod val="90000"/>
                                      <a:lumOff val="10000"/>
                                    </a:schemeClr>
                                  </a:solidFill>
                                  <a:latin typeface="Cambria Math"/>
                                  <a:cs typeface="Arial" panose="020B0604020202020204" pitchFamily="34" charset="0"/>
                                </a:rPr>
                                <m:t>𝟏</m:t>
                              </m:r>
                            </m:sub>
                          </m:sSub>
                        </m:num>
                        <m:den>
                          <m:d>
                            <m:dPr>
                              <m:ctrlPr>
                                <a:rPr lang="en-US" b="1" i="1">
                                  <a:solidFill>
                                    <a:schemeClr val="tx2">
                                      <a:lumMod val="90000"/>
                                      <a:lumOff val="10000"/>
                                    </a:schemeClr>
                                  </a:solidFill>
                                  <a:latin typeface="Cambria Math" panose="02040503050406030204" pitchFamily="18" charset="0"/>
                                  <a:cs typeface="Arial" panose="020B0604020202020204" pitchFamily="34" charset="0"/>
                                </a:rPr>
                              </m:ctrlPr>
                            </m:dPr>
                            <m:e>
                              <m:f>
                                <m:fPr>
                                  <m:type m:val="skw"/>
                                  <m:ctrlPr>
                                    <a:rPr lang="en-US" b="1" i="1">
                                      <a:solidFill>
                                        <a:schemeClr val="tx2">
                                          <a:lumMod val="90000"/>
                                          <a:lumOff val="10000"/>
                                        </a:schemeClr>
                                      </a:solidFill>
                                      <a:latin typeface="Cambria Math" panose="02040503050406030204" pitchFamily="18" charset="0"/>
                                      <a:cs typeface="Arial" panose="020B0604020202020204" pitchFamily="34" charset="0"/>
                                    </a:rPr>
                                  </m:ctrlPr>
                                </m:fPr>
                                <m:num>
                                  <m:r>
                                    <a:rPr lang="en-US" b="1" i="1">
                                      <a:solidFill>
                                        <a:schemeClr val="tx2">
                                          <a:lumMod val="90000"/>
                                          <a:lumOff val="10000"/>
                                        </a:schemeClr>
                                      </a:solidFill>
                                      <a:latin typeface="Cambria Math"/>
                                      <a:cs typeface="Arial" panose="020B0604020202020204" pitchFamily="34" charset="0"/>
                                    </a:rPr>
                                    <m:t>𝑹</m:t>
                                  </m:r>
                                </m:num>
                                <m:den>
                                  <m:sSub>
                                    <m:sSubPr>
                                      <m:ctrlPr>
                                        <a:rPr lang="en-US" b="1" i="1">
                                          <a:solidFill>
                                            <a:schemeClr val="tx2">
                                              <a:lumMod val="90000"/>
                                              <a:lumOff val="10000"/>
                                            </a:schemeClr>
                                          </a:solidFill>
                                          <a:latin typeface="Cambria Math" panose="02040503050406030204" pitchFamily="18" charset="0"/>
                                          <a:cs typeface="Arial" panose="020B0604020202020204" pitchFamily="34" charset="0"/>
                                        </a:rPr>
                                      </m:ctrlPr>
                                    </m:sSubPr>
                                    <m:e>
                                      <m:r>
                                        <a:rPr lang="en-US" b="1" i="1">
                                          <a:solidFill>
                                            <a:schemeClr val="tx2">
                                              <a:lumMod val="90000"/>
                                              <a:lumOff val="10000"/>
                                            </a:schemeClr>
                                          </a:solidFill>
                                          <a:latin typeface="Cambria Math"/>
                                          <a:cs typeface="Arial" panose="020B0604020202020204" pitchFamily="34" charset="0"/>
                                        </a:rPr>
                                        <m:t>𝑰</m:t>
                                      </m:r>
                                    </m:e>
                                    <m:sub>
                                      <m:r>
                                        <a:rPr lang="en-US" b="1" i="1">
                                          <a:solidFill>
                                            <a:schemeClr val="tx2">
                                              <a:lumMod val="90000"/>
                                              <a:lumOff val="10000"/>
                                            </a:schemeClr>
                                          </a:solidFill>
                                          <a:latin typeface="Cambria Math"/>
                                          <a:cs typeface="Arial" panose="020B0604020202020204" pitchFamily="34" charset="0"/>
                                        </a:rPr>
                                        <m:t>𝒆</m:t>
                                      </m:r>
                                    </m:sub>
                                  </m:sSub>
                                </m:den>
                              </m:f>
                            </m:e>
                          </m:d>
                        </m:den>
                      </m:f>
                    </m:oMath>
                  </m:oMathPara>
                </a14:m>
                <a:endParaRPr lang="en-US" b="1" dirty="0"/>
              </a:p>
            </p:txBody>
          </p:sp>
        </mc:Choice>
        <mc:Fallback xmlns="">
          <p:sp>
            <p:nvSpPr>
              <p:cNvPr id="15" name="Rectangle 14"/>
              <p:cNvSpPr>
                <a:spLocks noRot="1" noChangeAspect="1" noMove="1" noResize="1" noEditPoints="1" noAdjustHandles="1" noChangeArrowheads="1" noChangeShapeType="1" noTextEdit="1"/>
              </p:cNvSpPr>
              <p:nvPr/>
            </p:nvSpPr>
            <p:spPr>
              <a:xfrm>
                <a:off x="4470634" y="5128011"/>
                <a:ext cx="1474057" cy="833177"/>
              </a:xfrm>
              <a:prstGeom prst="rect">
                <a:avLst/>
              </a:prstGeom>
              <a:blipFill rotWithShape="0">
                <a:blip r:embed="rId7"/>
                <a:stretch>
                  <a:fillRect/>
                </a:stretch>
              </a:blipFill>
            </p:spPr>
            <p:txBody>
              <a:bodyPr/>
              <a:lstStyle/>
              <a:p>
                <a:r>
                  <a:rPr lang="en-US">
                    <a:noFill/>
                  </a:rPr>
                  <a:t> </a:t>
                </a:r>
              </a:p>
            </p:txBody>
          </p:sp>
        </mc:Fallback>
      </mc:AlternateContent>
      <p:sp>
        <p:nvSpPr>
          <p:cNvPr id="16" name="Rectangle 15"/>
          <p:cNvSpPr/>
          <p:nvPr/>
        </p:nvSpPr>
        <p:spPr>
          <a:xfrm>
            <a:off x="7113422" y="1739163"/>
            <a:ext cx="1237839" cy="584775"/>
          </a:xfrm>
          <a:prstGeom prst="rect">
            <a:avLst/>
          </a:prstGeom>
        </p:spPr>
        <p:txBody>
          <a:bodyPr wrap="none">
            <a:spAutoFit/>
          </a:bodyPr>
          <a:lstStyle/>
          <a:p>
            <a:pPr algn="ctr"/>
            <a:r>
              <a:rPr lang="en-US" dirty="0">
                <a:solidFill>
                  <a:schemeClr val="bg2"/>
                </a:solidFill>
                <a:latin typeface="Georgia" panose="02040502050405020303" pitchFamily="18" charset="0"/>
                <a:cs typeface="Arial" panose="020B0604020202020204" pitchFamily="34" charset="0"/>
              </a:rPr>
              <a:t>For T ≤ </a:t>
            </a:r>
            <a:r>
              <a:rPr lang="en-US" dirty="0" smtClean="0">
                <a:solidFill>
                  <a:schemeClr val="bg2"/>
                </a:solidFill>
                <a:latin typeface="Georgia" panose="02040502050405020303" pitchFamily="18" charset="0"/>
                <a:cs typeface="Arial" panose="020B0604020202020204" pitchFamily="34" charset="0"/>
              </a:rPr>
              <a:t>T</a:t>
            </a:r>
            <a:r>
              <a:rPr lang="en-US" baseline="-25000" dirty="0" smtClean="0">
                <a:solidFill>
                  <a:schemeClr val="bg2"/>
                </a:solidFill>
                <a:latin typeface="Georgia" panose="02040502050405020303" pitchFamily="18" charset="0"/>
                <a:cs typeface="Arial" panose="020B0604020202020204" pitchFamily="34" charset="0"/>
              </a:rPr>
              <a:t>L</a:t>
            </a:r>
            <a:br>
              <a:rPr lang="en-US" baseline="-25000" dirty="0" smtClean="0">
                <a:solidFill>
                  <a:schemeClr val="bg2"/>
                </a:solidFill>
                <a:latin typeface="Georgia" panose="02040502050405020303" pitchFamily="18" charset="0"/>
                <a:cs typeface="Arial" panose="020B0604020202020204" pitchFamily="34" charset="0"/>
              </a:rPr>
            </a:br>
            <a:r>
              <a:rPr lang="en-US" sz="1400" dirty="0" smtClean="0">
                <a:solidFill>
                  <a:schemeClr val="bg2"/>
                </a:solidFill>
                <a:latin typeface="Georgia" panose="02040502050405020303" pitchFamily="18" charset="0"/>
                <a:cs typeface="Arial" panose="020B0604020202020204" pitchFamily="34" charset="0"/>
              </a:rPr>
              <a:t>(Eq. 12.8-3)</a:t>
            </a:r>
            <a:endParaRPr lang="en-US" sz="1400" baseline="-25000" dirty="0">
              <a:solidFill>
                <a:schemeClr val="bg2"/>
              </a:solidFill>
              <a:latin typeface="Georgia" panose="02040502050405020303" pitchFamily="18" charset="0"/>
              <a:cs typeface="Arial" panose="020B0604020202020204" pitchFamily="34" charset="0"/>
            </a:endParaRPr>
          </a:p>
        </p:txBody>
      </p:sp>
      <p:sp>
        <p:nvSpPr>
          <p:cNvPr id="17" name="Rectangle 16"/>
          <p:cNvSpPr/>
          <p:nvPr/>
        </p:nvSpPr>
        <p:spPr>
          <a:xfrm>
            <a:off x="7113423" y="2787724"/>
            <a:ext cx="1237838" cy="584775"/>
          </a:xfrm>
          <a:prstGeom prst="rect">
            <a:avLst/>
          </a:prstGeom>
        </p:spPr>
        <p:txBody>
          <a:bodyPr wrap="none">
            <a:spAutoFit/>
          </a:bodyPr>
          <a:lstStyle/>
          <a:p>
            <a:pPr algn="ctr"/>
            <a:r>
              <a:rPr lang="en-US" dirty="0">
                <a:solidFill>
                  <a:schemeClr val="bg2"/>
                </a:solidFill>
                <a:latin typeface="Georgia" panose="02040502050405020303" pitchFamily="18" charset="0"/>
                <a:cs typeface="Arial" panose="020B0604020202020204" pitchFamily="34" charset="0"/>
              </a:rPr>
              <a:t>For T &gt; </a:t>
            </a:r>
            <a:r>
              <a:rPr lang="en-US" dirty="0" smtClean="0">
                <a:solidFill>
                  <a:schemeClr val="bg2"/>
                </a:solidFill>
                <a:latin typeface="Georgia" panose="02040502050405020303" pitchFamily="18" charset="0"/>
                <a:cs typeface="Arial" panose="020B0604020202020204" pitchFamily="34" charset="0"/>
              </a:rPr>
              <a:t>T</a:t>
            </a:r>
            <a:r>
              <a:rPr lang="en-US" baseline="-25000" dirty="0" smtClean="0">
                <a:solidFill>
                  <a:schemeClr val="bg2"/>
                </a:solidFill>
                <a:latin typeface="Georgia" panose="02040502050405020303" pitchFamily="18" charset="0"/>
                <a:cs typeface="Arial" panose="020B0604020202020204" pitchFamily="34" charset="0"/>
              </a:rPr>
              <a:t>L</a:t>
            </a:r>
            <a:br>
              <a:rPr lang="en-US" baseline="-25000" dirty="0" smtClean="0">
                <a:solidFill>
                  <a:schemeClr val="bg2"/>
                </a:solidFill>
                <a:latin typeface="Georgia" panose="02040502050405020303" pitchFamily="18" charset="0"/>
                <a:cs typeface="Arial" panose="020B0604020202020204" pitchFamily="34" charset="0"/>
              </a:rPr>
            </a:br>
            <a:r>
              <a:rPr lang="en-US" sz="1400" dirty="0" smtClean="0">
                <a:solidFill>
                  <a:schemeClr val="bg2"/>
                </a:solidFill>
                <a:latin typeface="Georgia" panose="02040502050405020303" pitchFamily="18" charset="0"/>
                <a:cs typeface="Arial" panose="020B0604020202020204" pitchFamily="34" charset="0"/>
              </a:rPr>
              <a:t>(Eq. 12.8-4)</a:t>
            </a:r>
            <a:endParaRPr lang="en-US" sz="1400" baseline="-25000" dirty="0">
              <a:solidFill>
                <a:schemeClr val="bg2"/>
              </a:solidFill>
              <a:latin typeface="Georgia" panose="02040502050405020303" pitchFamily="18" charset="0"/>
              <a:cs typeface="Arial" panose="020B0604020202020204" pitchFamily="34" charset="0"/>
            </a:endParaRPr>
          </a:p>
        </p:txBody>
      </p:sp>
      <p:sp>
        <p:nvSpPr>
          <p:cNvPr id="18" name="Rectangle 17"/>
          <p:cNvSpPr/>
          <p:nvPr/>
        </p:nvSpPr>
        <p:spPr>
          <a:xfrm>
            <a:off x="7057322" y="4144877"/>
            <a:ext cx="1611339" cy="584775"/>
          </a:xfrm>
          <a:prstGeom prst="rect">
            <a:avLst/>
          </a:prstGeom>
        </p:spPr>
        <p:txBody>
          <a:bodyPr wrap="none">
            <a:spAutoFit/>
          </a:bodyPr>
          <a:lstStyle/>
          <a:p>
            <a:pPr algn="ctr"/>
            <a:r>
              <a:rPr lang="en-US" dirty="0" smtClean="0">
                <a:solidFill>
                  <a:schemeClr val="bg2"/>
                </a:solidFill>
                <a:latin typeface="Georgia" panose="02040502050405020303" pitchFamily="18" charset="0"/>
                <a:cs typeface="Arial" panose="020B0604020202020204" pitchFamily="34" charset="0"/>
              </a:rPr>
              <a:t>=0.021 ≥ 0.01</a:t>
            </a:r>
            <a:br>
              <a:rPr lang="en-US" dirty="0" smtClean="0">
                <a:solidFill>
                  <a:schemeClr val="bg2"/>
                </a:solidFill>
                <a:latin typeface="Georgia" panose="02040502050405020303" pitchFamily="18" charset="0"/>
                <a:cs typeface="Arial" panose="020B0604020202020204" pitchFamily="34" charset="0"/>
              </a:rPr>
            </a:br>
            <a:r>
              <a:rPr lang="en-US" sz="1400" dirty="0" smtClean="0">
                <a:solidFill>
                  <a:schemeClr val="bg2"/>
                </a:solidFill>
                <a:latin typeface="Georgia" panose="02040502050405020303" pitchFamily="18" charset="0"/>
                <a:cs typeface="Arial" panose="020B0604020202020204" pitchFamily="34" charset="0"/>
              </a:rPr>
              <a:t>(Eq. 12.8-5)</a:t>
            </a:r>
            <a:endParaRPr lang="en-US" sz="1400" dirty="0">
              <a:solidFill>
                <a:schemeClr val="bg2"/>
              </a:solidFill>
              <a:latin typeface="Georgia" panose="02040502050405020303" pitchFamily="18" charset="0"/>
              <a:cs typeface="Arial" panose="020B0604020202020204" pitchFamily="34" charset="0"/>
            </a:endParaRPr>
          </a:p>
        </p:txBody>
      </p:sp>
      <p:sp>
        <p:nvSpPr>
          <p:cNvPr id="19" name="Rectangle 18"/>
          <p:cNvSpPr/>
          <p:nvPr/>
        </p:nvSpPr>
        <p:spPr>
          <a:xfrm>
            <a:off x="6979572" y="5279297"/>
            <a:ext cx="1505540" cy="584775"/>
          </a:xfrm>
          <a:prstGeom prst="rect">
            <a:avLst/>
          </a:prstGeom>
        </p:spPr>
        <p:txBody>
          <a:bodyPr wrap="none">
            <a:spAutoFit/>
          </a:bodyPr>
          <a:lstStyle/>
          <a:p>
            <a:pPr algn="ctr"/>
            <a:r>
              <a:rPr lang="en-US" dirty="0">
                <a:solidFill>
                  <a:schemeClr val="bg2"/>
                </a:solidFill>
                <a:latin typeface="Georgia" panose="02040502050405020303" pitchFamily="18" charset="0"/>
                <a:cs typeface="Arial" panose="020B0604020202020204" pitchFamily="34" charset="0"/>
              </a:rPr>
              <a:t>For S</a:t>
            </a:r>
            <a:r>
              <a:rPr lang="en-US" baseline="-25000" dirty="0">
                <a:solidFill>
                  <a:schemeClr val="bg2"/>
                </a:solidFill>
                <a:latin typeface="Georgia" panose="02040502050405020303" pitchFamily="18" charset="0"/>
                <a:cs typeface="Arial" panose="020B0604020202020204" pitchFamily="34" charset="0"/>
              </a:rPr>
              <a:t>1</a:t>
            </a:r>
            <a:r>
              <a:rPr lang="en-US" dirty="0">
                <a:solidFill>
                  <a:schemeClr val="bg2"/>
                </a:solidFill>
                <a:latin typeface="Georgia" panose="02040502050405020303" pitchFamily="18" charset="0"/>
                <a:cs typeface="Arial" panose="020B0604020202020204" pitchFamily="34" charset="0"/>
              </a:rPr>
              <a:t> ≥ </a:t>
            </a:r>
            <a:r>
              <a:rPr lang="en-US" dirty="0" smtClean="0">
                <a:solidFill>
                  <a:schemeClr val="bg2"/>
                </a:solidFill>
                <a:latin typeface="Georgia" panose="02040502050405020303" pitchFamily="18" charset="0"/>
                <a:cs typeface="Arial" panose="020B0604020202020204" pitchFamily="34" charset="0"/>
              </a:rPr>
              <a:t>0.6g</a:t>
            </a:r>
            <a:br>
              <a:rPr lang="en-US" dirty="0" smtClean="0">
                <a:solidFill>
                  <a:schemeClr val="bg2"/>
                </a:solidFill>
                <a:latin typeface="Georgia" panose="02040502050405020303" pitchFamily="18" charset="0"/>
                <a:cs typeface="Arial" panose="020B0604020202020204" pitchFamily="34" charset="0"/>
              </a:rPr>
            </a:br>
            <a:r>
              <a:rPr lang="en-US" sz="1400" dirty="0" smtClean="0">
                <a:solidFill>
                  <a:schemeClr val="bg2"/>
                </a:solidFill>
                <a:latin typeface="Georgia" panose="02040502050405020303" pitchFamily="18" charset="0"/>
                <a:cs typeface="Arial" panose="020B0604020202020204" pitchFamily="34" charset="0"/>
              </a:rPr>
              <a:t>(Eq. 12.8-6)</a:t>
            </a:r>
            <a:endParaRPr lang="en-US" sz="1400" dirty="0">
              <a:solidFill>
                <a:schemeClr val="bg2"/>
              </a:solidFill>
              <a:latin typeface="Georgia" panose="02040502050405020303" pitchFamily="18" charset="0"/>
              <a:cs typeface="Arial" panose="020B0604020202020204" pitchFamily="34" charset="0"/>
            </a:endParaRPr>
          </a:p>
        </p:txBody>
      </p:sp>
      <mc:AlternateContent xmlns:mc="http://schemas.openxmlformats.org/markup-compatibility/2006" xmlns:a14="http://schemas.microsoft.com/office/drawing/2010/main">
        <mc:Choice Requires="a14">
          <p:sp>
            <p:nvSpPr>
              <p:cNvPr id="20" name="Rectangle 19"/>
              <p:cNvSpPr/>
              <p:nvPr/>
            </p:nvSpPr>
            <p:spPr>
              <a:xfrm>
                <a:off x="344488" y="1831495"/>
                <a:ext cx="1455655" cy="400110"/>
              </a:xfrm>
              <a:prstGeom prst="rect">
                <a:avLst/>
              </a:prstGeom>
            </p:spPr>
            <p:txBody>
              <a:bodyPr wrap="none">
                <a:spAutoFit/>
              </a:bodyPr>
              <a:lstStyle/>
              <a:p>
                <a:pPr lvl="0"/>
                <a14:m>
                  <m:oMathPara xmlns:m="http://schemas.openxmlformats.org/officeDocument/2006/math">
                    <m:oMathParaPr>
                      <m:jc m:val="centerGroup"/>
                    </m:oMathParaPr>
                    <m:oMath xmlns:m="http://schemas.openxmlformats.org/officeDocument/2006/math">
                      <m:sSub>
                        <m:sSubPr>
                          <m:ctrlPr>
                            <a:rPr lang="en-US" sz="2000" i="1" smtClean="0">
                              <a:solidFill>
                                <a:schemeClr val="tx2"/>
                              </a:solidFill>
                              <a:latin typeface="Cambria Math" panose="02040503050406030204" pitchFamily="18" charset="0"/>
                            </a:rPr>
                          </m:ctrlPr>
                        </m:sSubPr>
                        <m:e>
                          <m:r>
                            <a:rPr lang="en-US" sz="2000" b="0" i="1">
                              <a:solidFill>
                                <a:schemeClr val="tx2"/>
                              </a:solidFill>
                              <a:latin typeface="Cambria Math"/>
                            </a:rPr>
                            <m:t>𝐶</m:t>
                          </m:r>
                        </m:e>
                        <m:sub>
                          <m:r>
                            <a:rPr lang="en-US" sz="2000" b="0" i="1">
                              <a:solidFill>
                                <a:schemeClr val="tx2"/>
                              </a:solidFill>
                              <a:latin typeface="Cambria Math"/>
                            </a:rPr>
                            <m:t>𝑆</m:t>
                          </m:r>
                        </m:sub>
                      </m:sSub>
                      <m:r>
                        <a:rPr lang="en-US" sz="2000" b="0" i="1" smtClean="0">
                          <a:solidFill>
                            <a:schemeClr val="tx2"/>
                          </a:solidFill>
                          <a:latin typeface="Cambria Math"/>
                        </a:rPr>
                        <m:t>=0.075</m:t>
                      </m:r>
                    </m:oMath>
                  </m:oMathPara>
                </a14:m>
                <a:endParaRPr lang="en-US" sz="2000" dirty="0">
                  <a:solidFill>
                    <a:schemeClr val="tx2"/>
                  </a:solidFill>
                </a:endParaRPr>
              </a:p>
            </p:txBody>
          </p:sp>
        </mc:Choice>
        <mc:Fallback xmlns="">
          <p:sp>
            <p:nvSpPr>
              <p:cNvPr id="20" name="Rectangle 19"/>
              <p:cNvSpPr>
                <a:spLocks noRot="1" noChangeAspect="1" noMove="1" noResize="1" noEditPoints="1" noAdjustHandles="1" noChangeArrowheads="1" noChangeShapeType="1" noTextEdit="1"/>
              </p:cNvSpPr>
              <p:nvPr/>
            </p:nvSpPr>
            <p:spPr>
              <a:xfrm>
                <a:off x="344488" y="1831495"/>
                <a:ext cx="1455655" cy="400110"/>
              </a:xfrm>
              <a:prstGeom prst="rect">
                <a:avLst/>
              </a:prstGeom>
              <a:blipFill rotWithShape="0">
                <a:blip r:embed="rId8"/>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4" name="Rectangle 23"/>
              <p:cNvSpPr/>
              <p:nvPr/>
            </p:nvSpPr>
            <p:spPr>
              <a:xfrm>
                <a:off x="344489" y="2231605"/>
                <a:ext cx="1313949" cy="400110"/>
              </a:xfrm>
              <a:prstGeom prst="rect">
                <a:avLst/>
              </a:prstGeom>
            </p:spPr>
            <p:txBody>
              <a:bodyPr wrap="none">
                <a:spAutoFit/>
              </a:bodyPr>
              <a:lstStyle/>
              <a:p>
                <a:pPr lvl="0"/>
                <a14:m>
                  <m:oMathPara xmlns:m="http://schemas.openxmlformats.org/officeDocument/2006/math">
                    <m:oMathParaPr>
                      <m:jc m:val="centerGroup"/>
                    </m:oMathParaPr>
                    <m:oMath xmlns:m="http://schemas.openxmlformats.org/officeDocument/2006/math">
                      <m:sSub>
                        <m:sSubPr>
                          <m:ctrlPr>
                            <a:rPr lang="en-US" sz="2000" i="1" smtClean="0">
                              <a:solidFill>
                                <a:schemeClr val="tx2"/>
                              </a:solidFill>
                              <a:latin typeface="Cambria Math" panose="02040503050406030204" pitchFamily="18" charset="0"/>
                            </a:rPr>
                          </m:ctrlPr>
                        </m:sSubPr>
                        <m:e>
                          <m:r>
                            <a:rPr lang="en-US" sz="2000" b="0" i="1" smtClean="0">
                              <a:solidFill>
                                <a:schemeClr val="tx2"/>
                              </a:solidFill>
                              <a:latin typeface="Cambria Math"/>
                            </a:rPr>
                            <m:t>𝑇</m:t>
                          </m:r>
                        </m:e>
                        <m:sub>
                          <m:r>
                            <a:rPr lang="en-US" sz="2000" b="0" i="1" smtClean="0">
                              <a:solidFill>
                                <a:schemeClr val="tx2"/>
                              </a:solidFill>
                              <a:latin typeface="Cambria Math"/>
                            </a:rPr>
                            <m:t>𝑎</m:t>
                          </m:r>
                        </m:sub>
                      </m:sSub>
                      <m:r>
                        <a:rPr lang="en-US" sz="2000" b="0" i="1" smtClean="0">
                          <a:solidFill>
                            <a:schemeClr val="tx2"/>
                          </a:solidFill>
                          <a:latin typeface="Cambria Math"/>
                        </a:rPr>
                        <m:t>=0.29</m:t>
                      </m:r>
                    </m:oMath>
                  </m:oMathPara>
                </a14:m>
                <a:endParaRPr lang="en-US" sz="2000" dirty="0">
                  <a:solidFill>
                    <a:schemeClr val="tx2"/>
                  </a:solidFill>
                </a:endParaRPr>
              </a:p>
            </p:txBody>
          </p:sp>
        </mc:Choice>
        <mc:Fallback xmlns="">
          <p:sp>
            <p:nvSpPr>
              <p:cNvPr id="24" name="Rectangle 23"/>
              <p:cNvSpPr>
                <a:spLocks noRot="1" noChangeAspect="1" noMove="1" noResize="1" noEditPoints="1" noAdjustHandles="1" noChangeArrowheads="1" noChangeShapeType="1" noTextEdit="1"/>
              </p:cNvSpPr>
              <p:nvPr/>
            </p:nvSpPr>
            <p:spPr>
              <a:xfrm>
                <a:off x="344489" y="2231605"/>
                <a:ext cx="1313949" cy="400110"/>
              </a:xfrm>
              <a:prstGeom prst="rect">
                <a:avLst/>
              </a:prstGeom>
              <a:blipFill rotWithShape="0">
                <a:blip r:embed="rId9"/>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6" name="Rectangle 25"/>
              <p:cNvSpPr/>
              <p:nvPr/>
            </p:nvSpPr>
            <p:spPr>
              <a:xfrm>
                <a:off x="344487" y="2631715"/>
                <a:ext cx="1111907" cy="400110"/>
              </a:xfrm>
              <a:prstGeom prst="rect">
                <a:avLst/>
              </a:prstGeom>
            </p:spPr>
            <p:txBody>
              <a:bodyPr wrap="none">
                <a:spAutoFit/>
              </a:bodyPr>
              <a:lstStyle/>
              <a:p>
                <a:pPr lvl="0"/>
                <a14:m>
                  <m:oMathPara xmlns:m="http://schemas.openxmlformats.org/officeDocument/2006/math">
                    <m:oMathParaPr>
                      <m:jc m:val="centerGroup"/>
                    </m:oMathParaPr>
                    <m:oMath xmlns:m="http://schemas.openxmlformats.org/officeDocument/2006/math">
                      <m:sSub>
                        <m:sSubPr>
                          <m:ctrlPr>
                            <a:rPr lang="en-US" sz="2000" i="1" smtClean="0">
                              <a:solidFill>
                                <a:schemeClr val="tx2"/>
                              </a:solidFill>
                              <a:latin typeface="Cambria Math" panose="02040503050406030204" pitchFamily="18" charset="0"/>
                            </a:rPr>
                          </m:ctrlPr>
                        </m:sSubPr>
                        <m:e>
                          <m:r>
                            <a:rPr lang="en-US" sz="2000" b="0" i="1" smtClean="0">
                              <a:solidFill>
                                <a:schemeClr val="tx2"/>
                              </a:solidFill>
                              <a:latin typeface="Cambria Math"/>
                            </a:rPr>
                            <m:t>𝑇</m:t>
                          </m:r>
                        </m:e>
                        <m:sub>
                          <m:r>
                            <a:rPr lang="en-US" sz="2000" b="0" i="1" smtClean="0">
                              <a:solidFill>
                                <a:schemeClr val="tx2"/>
                              </a:solidFill>
                              <a:latin typeface="Cambria Math"/>
                            </a:rPr>
                            <m:t>𝐿</m:t>
                          </m:r>
                        </m:sub>
                      </m:sSub>
                      <m:r>
                        <a:rPr lang="en-US" sz="2000" b="0" i="1" smtClean="0">
                          <a:solidFill>
                            <a:schemeClr val="tx2"/>
                          </a:solidFill>
                          <a:latin typeface="Cambria Math"/>
                        </a:rPr>
                        <m:t>=12</m:t>
                      </m:r>
                    </m:oMath>
                  </m:oMathPara>
                </a14:m>
                <a:endParaRPr lang="en-US" sz="2000" dirty="0">
                  <a:solidFill>
                    <a:schemeClr val="tx2"/>
                  </a:solidFill>
                </a:endParaRPr>
              </a:p>
            </p:txBody>
          </p:sp>
        </mc:Choice>
        <mc:Fallback xmlns="">
          <p:sp>
            <p:nvSpPr>
              <p:cNvPr id="26" name="Rectangle 25"/>
              <p:cNvSpPr>
                <a:spLocks noRot="1" noChangeAspect="1" noMove="1" noResize="1" noEditPoints="1" noAdjustHandles="1" noChangeArrowheads="1" noChangeShapeType="1" noTextEdit="1"/>
              </p:cNvSpPr>
              <p:nvPr/>
            </p:nvSpPr>
            <p:spPr>
              <a:xfrm>
                <a:off x="344487" y="2631715"/>
                <a:ext cx="1111907" cy="400110"/>
              </a:xfrm>
              <a:prstGeom prst="rect">
                <a:avLst/>
              </a:prstGeom>
              <a:blipFill rotWithShape="0">
                <a:blip r:embed="rId10"/>
                <a:stretch>
                  <a:fillRect b="-153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8" name="Rectangle 27"/>
              <p:cNvSpPr/>
              <p:nvPr/>
            </p:nvSpPr>
            <p:spPr>
              <a:xfrm>
                <a:off x="344486" y="3837100"/>
                <a:ext cx="1585306" cy="400110"/>
              </a:xfrm>
              <a:prstGeom prst="rect">
                <a:avLst/>
              </a:prstGeom>
            </p:spPr>
            <p:txBody>
              <a:bodyPr wrap="none">
                <a:spAutoFit/>
              </a:bodyPr>
              <a:lstStyle/>
              <a:p>
                <a:pPr lvl="0"/>
                <a14:m>
                  <m:oMathPara xmlns:m="http://schemas.openxmlformats.org/officeDocument/2006/math">
                    <m:oMathParaPr>
                      <m:jc m:val="centerGroup"/>
                    </m:oMathParaPr>
                    <m:oMath xmlns:m="http://schemas.openxmlformats.org/officeDocument/2006/math">
                      <m:sSub>
                        <m:sSubPr>
                          <m:ctrlPr>
                            <a:rPr lang="en-US" sz="2000" i="1" smtClean="0">
                              <a:solidFill>
                                <a:schemeClr val="tx2"/>
                              </a:solidFill>
                              <a:latin typeface="Cambria Math" panose="02040503050406030204" pitchFamily="18" charset="0"/>
                            </a:rPr>
                          </m:ctrlPr>
                        </m:sSubPr>
                        <m:e>
                          <m:r>
                            <a:rPr lang="en-US" sz="2000" b="0" i="1" smtClean="0">
                              <a:solidFill>
                                <a:schemeClr val="tx2"/>
                              </a:solidFill>
                              <a:latin typeface="Cambria Math"/>
                            </a:rPr>
                            <m:t>𝑆</m:t>
                          </m:r>
                        </m:e>
                        <m:sub>
                          <m:r>
                            <a:rPr lang="en-US" sz="2000" b="0" i="1" smtClean="0">
                              <a:solidFill>
                                <a:schemeClr val="tx2"/>
                              </a:solidFill>
                              <a:latin typeface="Cambria Math"/>
                            </a:rPr>
                            <m:t>𝐷𝑆</m:t>
                          </m:r>
                        </m:sub>
                      </m:sSub>
                      <m:r>
                        <a:rPr lang="en-US" sz="2000" b="0" i="1" smtClean="0">
                          <a:solidFill>
                            <a:schemeClr val="tx2"/>
                          </a:solidFill>
                          <a:latin typeface="Cambria Math"/>
                        </a:rPr>
                        <m:t>=0.487</m:t>
                      </m:r>
                    </m:oMath>
                  </m:oMathPara>
                </a14:m>
                <a:endParaRPr lang="en-US" sz="2000" dirty="0">
                  <a:solidFill>
                    <a:schemeClr val="tx2"/>
                  </a:solidFill>
                </a:endParaRPr>
              </a:p>
            </p:txBody>
          </p:sp>
        </mc:Choice>
        <mc:Fallback xmlns="">
          <p:sp>
            <p:nvSpPr>
              <p:cNvPr id="28" name="Rectangle 27"/>
              <p:cNvSpPr>
                <a:spLocks noRot="1" noChangeAspect="1" noMove="1" noResize="1" noEditPoints="1" noAdjustHandles="1" noChangeArrowheads="1" noChangeShapeType="1" noTextEdit="1"/>
              </p:cNvSpPr>
              <p:nvPr/>
            </p:nvSpPr>
            <p:spPr>
              <a:xfrm>
                <a:off x="344486" y="3837100"/>
                <a:ext cx="1585306" cy="400110"/>
              </a:xfrm>
              <a:prstGeom prst="rect">
                <a:avLst/>
              </a:prstGeom>
              <a:blipFill rotWithShape="0">
                <a:blip r:embed="rId11"/>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9" name="Rectangle 28"/>
              <p:cNvSpPr/>
              <p:nvPr/>
            </p:nvSpPr>
            <p:spPr>
              <a:xfrm>
                <a:off x="344487" y="4237210"/>
                <a:ext cx="1642566" cy="400110"/>
              </a:xfrm>
              <a:prstGeom prst="rect">
                <a:avLst/>
              </a:prstGeom>
            </p:spPr>
            <p:txBody>
              <a:bodyPr wrap="none">
                <a:spAutoFit/>
              </a:bodyPr>
              <a:lstStyle/>
              <a:p>
                <a:pPr lvl="0"/>
                <a14:m>
                  <m:oMathPara xmlns:m="http://schemas.openxmlformats.org/officeDocument/2006/math">
                    <m:oMathParaPr>
                      <m:jc m:val="centerGroup"/>
                    </m:oMathParaPr>
                    <m:oMath xmlns:m="http://schemas.openxmlformats.org/officeDocument/2006/math">
                      <m:sSub>
                        <m:sSubPr>
                          <m:ctrlPr>
                            <a:rPr lang="en-US" sz="2000" i="1" smtClean="0">
                              <a:solidFill>
                                <a:schemeClr val="tx2"/>
                              </a:solidFill>
                              <a:latin typeface="Cambria Math" panose="02040503050406030204" pitchFamily="18" charset="0"/>
                            </a:rPr>
                          </m:ctrlPr>
                        </m:sSubPr>
                        <m:e>
                          <m:r>
                            <a:rPr lang="en-US" sz="2000" b="0" i="1" smtClean="0">
                              <a:solidFill>
                                <a:schemeClr val="tx2"/>
                              </a:solidFill>
                              <a:latin typeface="Cambria Math"/>
                            </a:rPr>
                            <m:t>𝑆</m:t>
                          </m:r>
                        </m:e>
                        <m:sub>
                          <m:r>
                            <a:rPr lang="en-US" sz="2000" b="0" i="1" smtClean="0">
                              <a:solidFill>
                                <a:schemeClr val="tx2"/>
                              </a:solidFill>
                              <a:latin typeface="Cambria Math"/>
                            </a:rPr>
                            <m:t>𝐷</m:t>
                          </m:r>
                          <m:r>
                            <a:rPr lang="en-US" sz="2000" b="0" i="1" smtClean="0">
                              <a:solidFill>
                                <a:schemeClr val="tx2"/>
                              </a:solidFill>
                              <a:latin typeface="Cambria Math"/>
                            </a:rPr>
                            <m:t>1</m:t>
                          </m:r>
                        </m:sub>
                      </m:sSub>
                      <m:r>
                        <a:rPr lang="en-US" sz="2000" b="0" i="1" smtClean="0">
                          <a:solidFill>
                            <a:schemeClr val="tx2"/>
                          </a:solidFill>
                          <a:latin typeface="Cambria Math"/>
                        </a:rPr>
                        <m:t>=0.323</m:t>
                      </m:r>
                    </m:oMath>
                  </m:oMathPara>
                </a14:m>
                <a:endParaRPr lang="en-US" sz="2000" dirty="0">
                  <a:solidFill>
                    <a:schemeClr val="tx2"/>
                  </a:solidFill>
                </a:endParaRPr>
              </a:p>
            </p:txBody>
          </p:sp>
        </mc:Choice>
        <mc:Fallback xmlns="">
          <p:sp>
            <p:nvSpPr>
              <p:cNvPr id="29" name="Rectangle 28"/>
              <p:cNvSpPr>
                <a:spLocks noRot="1" noChangeAspect="1" noMove="1" noResize="1" noEditPoints="1" noAdjustHandles="1" noChangeArrowheads="1" noChangeShapeType="1" noTextEdit="1"/>
              </p:cNvSpPr>
              <p:nvPr/>
            </p:nvSpPr>
            <p:spPr>
              <a:xfrm>
                <a:off x="344487" y="4237210"/>
                <a:ext cx="1642566" cy="400110"/>
              </a:xfrm>
              <a:prstGeom prst="rect">
                <a:avLst/>
              </a:prstGeom>
              <a:blipFill rotWithShape="0">
                <a:blip r:embed="rId1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0" name="Rectangle 29"/>
              <p:cNvSpPr/>
              <p:nvPr/>
            </p:nvSpPr>
            <p:spPr>
              <a:xfrm>
                <a:off x="344486" y="3436990"/>
                <a:ext cx="1445845" cy="400110"/>
              </a:xfrm>
              <a:prstGeom prst="rect">
                <a:avLst/>
              </a:prstGeom>
            </p:spPr>
            <p:txBody>
              <a:bodyPr wrap="none">
                <a:spAutoFit/>
              </a:bodyPr>
              <a:lstStyle/>
              <a:p>
                <a:pPr lvl="0"/>
                <a14:m>
                  <m:oMathPara xmlns:m="http://schemas.openxmlformats.org/officeDocument/2006/math">
                    <m:oMathParaPr>
                      <m:jc m:val="centerGroup"/>
                    </m:oMathParaPr>
                    <m:oMath xmlns:m="http://schemas.openxmlformats.org/officeDocument/2006/math">
                      <m:sSub>
                        <m:sSubPr>
                          <m:ctrlPr>
                            <a:rPr lang="en-US" sz="2000" i="1" smtClean="0">
                              <a:solidFill>
                                <a:schemeClr val="tx2"/>
                              </a:solidFill>
                              <a:latin typeface="Cambria Math" panose="02040503050406030204" pitchFamily="18" charset="0"/>
                            </a:rPr>
                          </m:ctrlPr>
                        </m:sSubPr>
                        <m:e>
                          <m:r>
                            <a:rPr lang="en-US" sz="2000" b="0" i="1" smtClean="0">
                              <a:solidFill>
                                <a:schemeClr val="tx2"/>
                              </a:solidFill>
                              <a:latin typeface="Cambria Math"/>
                            </a:rPr>
                            <m:t>𝑆</m:t>
                          </m:r>
                        </m:e>
                        <m:sub>
                          <m:r>
                            <a:rPr lang="en-US" sz="2000" b="0" i="1" smtClean="0">
                              <a:solidFill>
                                <a:schemeClr val="tx2"/>
                              </a:solidFill>
                              <a:latin typeface="Cambria Math"/>
                            </a:rPr>
                            <m:t>1</m:t>
                          </m:r>
                        </m:sub>
                      </m:sSub>
                      <m:r>
                        <a:rPr lang="en-US" sz="2000" b="0" i="1" smtClean="0">
                          <a:solidFill>
                            <a:schemeClr val="tx2"/>
                          </a:solidFill>
                          <a:latin typeface="Cambria Math"/>
                        </a:rPr>
                        <m:t>=0.257</m:t>
                      </m:r>
                    </m:oMath>
                  </m:oMathPara>
                </a14:m>
                <a:endParaRPr lang="en-US" sz="2000" dirty="0">
                  <a:solidFill>
                    <a:schemeClr val="tx2"/>
                  </a:solidFill>
                </a:endParaRPr>
              </a:p>
            </p:txBody>
          </p:sp>
        </mc:Choice>
        <mc:Fallback xmlns="">
          <p:sp>
            <p:nvSpPr>
              <p:cNvPr id="30" name="Rectangle 29"/>
              <p:cNvSpPr>
                <a:spLocks noRot="1" noChangeAspect="1" noMove="1" noResize="1" noEditPoints="1" noAdjustHandles="1" noChangeArrowheads="1" noChangeShapeType="1" noTextEdit="1"/>
              </p:cNvSpPr>
              <p:nvPr/>
            </p:nvSpPr>
            <p:spPr>
              <a:xfrm>
                <a:off x="344486" y="3436990"/>
                <a:ext cx="1445845" cy="400110"/>
              </a:xfrm>
              <a:prstGeom prst="rect">
                <a:avLst/>
              </a:prstGeom>
              <a:blipFill rotWithShape="0">
                <a:blip r:embed="rId1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1" name="Rectangle 30"/>
              <p:cNvSpPr/>
              <p:nvPr/>
            </p:nvSpPr>
            <p:spPr>
              <a:xfrm>
                <a:off x="344489" y="3031825"/>
                <a:ext cx="1121910" cy="400110"/>
              </a:xfrm>
              <a:prstGeom prst="rect">
                <a:avLst/>
              </a:prstGeom>
            </p:spPr>
            <p:txBody>
              <a:bodyPr wrap="none">
                <a:spAutoFit/>
              </a:bodyPr>
              <a:lstStyle/>
              <a:p>
                <a:pPr lvl="0"/>
                <a14:m>
                  <m:oMathPara xmlns:m="http://schemas.openxmlformats.org/officeDocument/2006/math">
                    <m:oMathParaPr>
                      <m:jc m:val="centerGroup"/>
                    </m:oMathParaPr>
                    <m:oMath xmlns:m="http://schemas.openxmlformats.org/officeDocument/2006/math">
                      <m:sSub>
                        <m:sSubPr>
                          <m:ctrlPr>
                            <a:rPr lang="en-US" sz="2000" i="1" smtClean="0">
                              <a:solidFill>
                                <a:schemeClr val="tx2"/>
                              </a:solidFill>
                              <a:latin typeface="Cambria Math" panose="02040503050406030204" pitchFamily="18" charset="0"/>
                            </a:rPr>
                          </m:ctrlPr>
                        </m:sSubPr>
                        <m:e>
                          <m:r>
                            <a:rPr lang="en-US" sz="2000" b="0" i="1" smtClean="0">
                              <a:solidFill>
                                <a:schemeClr val="tx2"/>
                              </a:solidFill>
                              <a:latin typeface="Cambria Math"/>
                            </a:rPr>
                            <m:t>𝐼</m:t>
                          </m:r>
                        </m:e>
                        <m:sub>
                          <m:r>
                            <a:rPr lang="en-US" sz="2000" b="0" i="1" smtClean="0">
                              <a:solidFill>
                                <a:schemeClr val="tx2"/>
                              </a:solidFill>
                              <a:latin typeface="Cambria Math"/>
                            </a:rPr>
                            <m:t>𝑒</m:t>
                          </m:r>
                        </m:sub>
                      </m:sSub>
                      <m:r>
                        <a:rPr lang="en-US" sz="2000" b="0" i="1" smtClean="0">
                          <a:solidFill>
                            <a:schemeClr val="tx2"/>
                          </a:solidFill>
                          <a:latin typeface="Cambria Math"/>
                        </a:rPr>
                        <m:t>=1.0</m:t>
                      </m:r>
                    </m:oMath>
                  </m:oMathPara>
                </a14:m>
                <a:endParaRPr lang="en-US" sz="2000" dirty="0">
                  <a:solidFill>
                    <a:schemeClr val="tx2"/>
                  </a:solidFill>
                </a:endParaRPr>
              </a:p>
            </p:txBody>
          </p:sp>
        </mc:Choice>
        <mc:Fallback xmlns="">
          <p:sp>
            <p:nvSpPr>
              <p:cNvPr id="31" name="Rectangle 30"/>
              <p:cNvSpPr>
                <a:spLocks noRot="1" noChangeAspect="1" noMove="1" noResize="1" noEditPoints="1" noAdjustHandles="1" noChangeArrowheads="1" noChangeShapeType="1" noTextEdit="1"/>
              </p:cNvSpPr>
              <p:nvPr/>
            </p:nvSpPr>
            <p:spPr>
              <a:xfrm>
                <a:off x="344489" y="3031825"/>
                <a:ext cx="1121910" cy="400110"/>
              </a:xfrm>
              <a:prstGeom prst="rect">
                <a:avLst/>
              </a:prstGeom>
              <a:blipFill rotWithShape="0">
                <a:blip r:embed="rId14"/>
                <a:stretch>
                  <a:fillRect/>
                </a:stretch>
              </a:blipFill>
            </p:spPr>
            <p:txBody>
              <a:bodyPr/>
              <a:lstStyle/>
              <a:p>
                <a:r>
                  <a:rPr lang="en-US">
                    <a:noFill/>
                  </a:rPr>
                  <a:t> </a:t>
                </a:r>
              </a:p>
            </p:txBody>
          </p:sp>
        </mc:Fallback>
      </mc:AlternateContent>
      <p:sp>
        <p:nvSpPr>
          <p:cNvPr id="33" name="TextBox 32"/>
          <p:cNvSpPr txBox="1"/>
          <p:nvPr/>
        </p:nvSpPr>
        <p:spPr bwMode="auto">
          <a:xfrm>
            <a:off x="446089" y="1431386"/>
            <a:ext cx="139621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lgn="ctr"/>
            <a:r>
              <a:rPr kumimoji="1" lang="en-US" sz="2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Parameters</a:t>
            </a:r>
            <a:endParaRPr kumimoji="1" lang="en-US" sz="2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endParaRPr>
          </a:p>
        </p:txBody>
      </p:sp>
      <p:cxnSp>
        <p:nvCxnSpPr>
          <p:cNvPr id="4" name="Straight Connector 3"/>
          <p:cNvCxnSpPr/>
          <p:nvPr/>
        </p:nvCxnSpPr>
        <p:spPr>
          <a:xfrm flipV="1">
            <a:off x="4857435" y="2609391"/>
            <a:ext cx="1270000" cy="689228"/>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Oval 4"/>
          <p:cNvSpPr/>
          <p:nvPr/>
        </p:nvSpPr>
        <p:spPr>
          <a:xfrm>
            <a:off x="4458644" y="1398586"/>
            <a:ext cx="1835224" cy="1108654"/>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4" name="Straight Connector 33"/>
          <p:cNvCxnSpPr/>
          <p:nvPr/>
        </p:nvCxnSpPr>
        <p:spPr>
          <a:xfrm flipV="1">
            <a:off x="4719306" y="5187544"/>
            <a:ext cx="1270000" cy="689228"/>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0" name="Oval 39"/>
          <p:cNvSpPr/>
          <p:nvPr/>
        </p:nvSpPr>
        <p:spPr>
          <a:xfrm>
            <a:off x="4458642" y="3914335"/>
            <a:ext cx="2654779" cy="916336"/>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TextBox 40"/>
          <p:cNvSpPr txBox="1"/>
          <p:nvPr/>
        </p:nvSpPr>
        <p:spPr bwMode="auto">
          <a:xfrm>
            <a:off x="6260704" y="1515154"/>
            <a:ext cx="39273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lgn="r"/>
            <a:r>
              <a:rPr kumimoji="1" lang="en-US" sz="2400" dirty="0">
                <a:solidFill>
                  <a:srgbClr val="00B050"/>
                </a:solidFill>
                <a:latin typeface="Arial"/>
                <a:cs typeface="Arial"/>
              </a:rPr>
              <a:t> ✓</a:t>
            </a:r>
            <a:endParaRPr kumimoji="1" lang="en-US" sz="2400" dirty="0">
              <a:solidFill>
                <a:srgbClr val="00B050"/>
              </a:solidFill>
              <a:latin typeface="Georgia" panose="02040502050405020303" pitchFamily="18" charset="0"/>
            </a:endParaRPr>
          </a:p>
        </p:txBody>
      </p:sp>
      <p:sp>
        <p:nvSpPr>
          <p:cNvPr id="42" name="TextBox 41"/>
          <p:cNvSpPr txBox="1"/>
          <p:nvPr/>
        </p:nvSpPr>
        <p:spPr bwMode="auto">
          <a:xfrm>
            <a:off x="6937579" y="3919157"/>
            <a:ext cx="39273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lgn="r"/>
            <a:r>
              <a:rPr kumimoji="1" lang="en-US" sz="2400" dirty="0">
                <a:solidFill>
                  <a:srgbClr val="00B050"/>
                </a:solidFill>
                <a:latin typeface="Arial"/>
                <a:cs typeface="Arial"/>
              </a:rPr>
              <a:t> ✓</a:t>
            </a:r>
            <a:endParaRPr kumimoji="1" lang="en-US" sz="2400" dirty="0">
              <a:solidFill>
                <a:srgbClr val="00B050"/>
              </a:solidFill>
              <a:latin typeface="Georgia" panose="02040502050405020303" pitchFamily="18" charset="0"/>
            </a:endParaRPr>
          </a:p>
        </p:txBody>
      </p:sp>
      <p:sp>
        <p:nvSpPr>
          <p:cNvPr id="43" name="TextBox 42"/>
          <p:cNvSpPr txBox="1"/>
          <p:nvPr/>
        </p:nvSpPr>
        <p:spPr bwMode="auto">
          <a:xfrm>
            <a:off x="6260704" y="2584673"/>
            <a:ext cx="39273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lgn="r"/>
            <a:r>
              <a:rPr kumimoji="1" lang="en-US" sz="2400" dirty="0">
                <a:solidFill>
                  <a:schemeClr val="accent6"/>
                </a:solidFill>
                <a:latin typeface="Arial"/>
                <a:cs typeface="Arial"/>
              </a:rPr>
              <a:t> </a:t>
            </a:r>
            <a:r>
              <a:rPr kumimoji="1" lang="en-US" sz="2400" dirty="0">
                <a:solidFill>
                  <a:schemeClr val="accent1"/>
                </a:solidFill>
                <a:latin typeface="Arial"/>
                <a:cs typeface="Arial"/>
              </a:rPr>
              <a:t>✗</a:t>
            </a:r>
            <a:endParaRPr kumimoji="1" lang="en-US" sz="2400" dirty="0">
              <a:solidFill>
                <a:schemeClr val="accent1"/>
              </a:solidFill>
              <a:latin typeface="Georgia" panose="02040502050405020303" pitchFamily="18" charset="0"/>
            </a:endParaRPr>
          </a:p>
        </p:txBody>
      </p:sp>
      <p:sp>
        <p:nvSpPr>
          <p:cNvPr id="44" name="TextBox 43"/>
          <p:cNvSpPr txBox="1"/>
          <p:nvPr/>
        </p:nvSpPr>
        <p:spPr bwMode="auto">
          <a:xfrm>
            <a:off x="6260704" y="4979808"/>
            <a:ext cx="39273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lgn="r"/>
            <a:r>
              <a:rPr kumimoji="1" lang="en-US" sz="2400" dirty="0">
                <a:solidFill>
                  <a:schemeClr val="accent6"/>
                </a:solidFill>
                <a:latin typeface="Arial"/>
                <a:cs typeface="Arial"/>
              </a:rPr>
              <a:t> </a:t>
            </a:r>
            <a:r>
              <a:rPr kumimoji="1" lang="en-US" sz="2400" dirty="0">
                <a:solidFill>
                  <a:schemeClr val="accent1"/>
                </a:solidFill>
                <a:latin typeface="Arial"/>
                <a:cs typeface="Arial"/>
              </a:rPr>
              <a:t>✗</a:t>
            </a:r>
            <a:endParaRPr kumimoji="1" lang="en-US" sz="2400" dirty="0">
              <a:solidFill>
                <a:schemeClr val="accent1"/>
              </a:solidFill>
              <a:latin typeface="Georgia" panose="02040502050405020303" pitchFamily="18" charset="0"/>
            </a:endParaRPr>
          </a:p>
        </p:txBody>
      </p:sp>
      <p:sp>
        <p:nvSpPr>
          <p:cNvPr id="32" name="TextBox 31"/>
          <p:cNvSpPr txBox="1"/>
          <p:nvPr/>
        </p:nvSpPr>
        <p:spPr bwMode="auto">
          <a:xfrm>
            <a:off x="6827441" y="6400800"/>
            <a:ext cx="184665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91440" rIns="0" bIns="0" rtlCol="0">
            <a:spAutoFit/>
          </a:bodyPr>
          <a:lstStyle/>
          <a:p>
            <a:pPr algn="r"/>
            <a:r>
              <a:rPr kumimoji="1" lang="en-US" sz="1200" dirty="0" smtClean="0">
                <a:solidFill>
                  <a:schemeClr val="accent5"/>
                </a:solidFill>
                <a:latin typeface="Arial" panose="020B0604020202020204" pitchFamily="34" charset="0"/>
                <a:cs typeface="Arial" panose="020B0604020202020204" pitchFamily="34" charset="0"/>
              </a:rPr>
              <a:t>DESIGN EXAMPLE SLIDE</a:t>
            </a:r>
            <a:endParaRPr kumimoji="1" lang="en-US" sz="1200" dirty="0">
              <a:solidFill>
                <a:schemeClr val="accent5"/>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10583454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down)">
                                      <p:cBhvr>
                                        <p:cTn id="7" dur="500"/>
                                        <p:tgtEl>
                                          <p:spTgt spid="41"/>
                                        </p:tgtEl>
                                      </p:cBhvr>
                                    </p:animEffect>
                                  </p:childTnLst>
                                </p:cTn>
                              </p:par>
                            </p:childTnLst>
                          </p:cTn>
                        </p:par>
                        <p:par>
                          <p:cTn id="8" fill="hold">
                            <p:stCondLst>
                              <p:cond delay="500"/>
                            </p:stCondLst>
                            <p:childTnLst>
                              <p:par>
                                <p:cTn id="9" presetID="21" presetClass="entr" presetSubtype="1"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heel(1)">
                                      <p:cBhvr>
                                        <p:cTn id="11" dur="1250"/>
                                        <p:tgtEl>
                                          <p:spTgt spid="5"/>
                                        </p:tgtEl>
                                      </p:cBhvr>
                                    </p:animEffect>
                                  </p:childTnLst>
                                </p:cTn>
                              </p:par>
                            </p:childTnLst>
                          </p:cTn>
                        </p:par>
                        <p:par>
                          <p:cTn id="12" fill="hold">
                            <p:stCondLst>
                              <p:cond delay="1750"/>
                            </p:stCondLst>
                            <p:childTnLst>
                              <p:par>
                                <p:cTn id="13" presetID="22" presetClass="entr" presetSubtype="4" fill="hold" grpId="0" nodeType="afterEffect">
                                  <p:stCondLst>
                                    <p:cond delay="0"/>
                                  </p:stCondLst>
                                  <p:childTnLst>
                                    <p:set>
                                      <p:cBhvr>
                                        <p:cTn id="14" dur="1" fill="hold">
                                          <p:stCondLst>
                                            <p:cond delay="0"/>
                                          </p:stCondLst>
                                        </p:cTn>
                                        <p:tgtEl>
                                          <p:spTgt spid="43"/>
                                        </p:tgtEl>
                                        <p:attrNameLst>
                                          <p:attrName>style.visibility</p:attrName>
                                        </p:attrNameLst>
                                      </p:cBhvr>
                                      <p:to>
                                        <p:strVal val="visible"/>
                                      </p:to>
                                    </p:set>
                                    <p:animEffect transition="in" filter="wipe(down)">
                                      <p:cBhvr>
                                        <p:cTn id="15" dur="500"/>
                                        <p:tgtEl>
                                          <p:spTgt spid="43"/>
                                        </p:tgtEl>
                                      </p:cBhvr>
                                    </p:animEffect>
                                  </p:childTnLst>
                                </p:cTn>
                              </p:par>
                            </p:childTnLst>
                          </p:cTn>
                        </p:par>
                        <p:par>
                          <p:cTn id="16" fill="hold">
                            <p:stCondLst>
                              <p:cond delay="2250"/>
                            </p:stCondLst>
                            <p:childTnLst>
                              <p:par>
                                <p:cTn id="17" presetID="22" presetClass="entr" presetSubtype="4"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down)">
                                      <p:cBhvr>
                                        <p:cTn id="19" dur="500"/>
                                        <p:tgtEl>
                                          <p:spTgt spid="4"/>
                                        </p:tgtEl>
                                      </p:cBhvr>
                                    </p:animEffect>
                                  </p:childTnLst>
                                </p:cTn>
                              </p:par>
                            </p:childTnLst>
                          </p:cTn>
                        </p:par>
                        <p:par>
                          <p:cTn id="20" fill="hold">
                            <p:stCondLst>
                              <p:cond delay="2750"/>
                            </p:stCondLst>
                            <p:childTnLst>
                              <p:par>
                                <p:cTn id="21" presetID="22" presetClass="entr" presetSubtype="4" fill="hold" grpId="0" nodeType="after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wipe(down)">
                                      <p:cBhvr>
                                        <p:cTn id="23" dur="500"/>
                                        <p:tgtEl>
                                          <p:spTgt spid="42"/>
                                        </p:tgtEl>
                                      </p:cBhvr>
                                    </p:animEffect>
                                  </p:childTnLst>
                                </p:cTn>
                              </p:par>
                            </p:childTnLst>
                          </p:cTn>
                        </p:par>
                        <p:par>
                          <p:cTn id="24" fill="hold">
                            <p:stCondLst>
                              <p:cond delay="3250"/>
                            </p:stCondLst>
                            <p:childTnLst>
                              <p:par>
                                <p:cTn id="25" presetID="21" presetClass="entr" presetSubtype="1" fill="hold" grpId="0" nodeType="afterEffect">
                                  <p:stCondLst>
                                    <p:cond delay="0"/>
                                  </p:stCondLst>
                                  <p:childTnLst>
                                    <p:set>
                                      <p:cBhvr>
                                        <p:cTn id="26" dur="1" fill="hold">
                                          <p:stCondLst>
                                            <p:cond delay="0"/>
                                          </p:stCondLst>
                                        </p:cTn>
                                        <p:tgtEl>
                                          <p:spTgt spid="40"/>
                                        </p:tgtEl>
                                        <p:attrNameLst>
                                          <p:attrName>style.visibility</p:attrName>
                                        </p:attrNameLst>
                                      </p:cBhvr>
                                      <p:to>
                                        <p:strVal val="visible"/>
                                      </p:to>
                                    </p:set>
                                    <p:animEffect transition="in" filter="wheel(1)">
                                      <p:cBhvr>
                                        <p:cTn id="27" dur="1250"/>
                                        <p:tgtEl>
                                          <p:spTgt spid="40"/>
                                        </p:tgtEl>
                                      </p:cBhvr>
                                    </p:animEffect>
                                  </p:childTnLst>
                                </p:cTn>
                              </p:par>
                            </p:childTnLst>
                          </p:cTn>
                        </p:par>
                        <p:par>
                          <p:cTn id="28" fill="hold">
                            <p:stCondLst>
                              <p:cond delay="4500"/>
                            </p:stCondLst>
                            <p:childTnLst>
                              <p:par>
                                <p:cTn id="29" presetID="22" presetClass="entr" presetSubtype="4" fill="hold" grpId="0" nodeType="after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wipe(down)">
                                      <p:cBhvr>
                                        <p:cTn id="31" dur="500"/>
                                        <p:tgtEl>
                                          <p:spTgt spid="44"/>
                                        </p:tgtEl>
                                      </p:cBhvr>
                                    </p:animEffect>
                                  </p:childTnLst>
                                </p:cTn>
                              </p:par>
                            </p:childTnLst>
                          </p:cTn>
                        </p:par>
                        <p:par>
                          <p:cTn id="32" fill="hold">
                            <p:stCondLst>
                              <p:cond delay="5000"/>
                            </p:stCondLst>
                            <p:childTnLst>
                              <p:par>
                                <p:cTn id="33" presetID="22" presetClass="entr" presetSubtype="4" fill="hold" nodeType="after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wipe(down)">
                                      <p:cBhvr>
                                        <p:cTn id="35"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0" grpId="0" animBg="1"/>
      <p:bldP spid="41" grpId="0"/>
      <p:bldP spid="42" grpId="0"/>
      <p:bldP spid="43" grpId="0"/>
      <p:bldP spid="44"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Seismic Design Coefficient Limitations, cont.</a:t>
            </a:r>
            <a:endParaRPr lang="en-US" dirty="0"/>
          </a:p>
        </p:txBody>
      </p:sp>
      <p:sp>
        <p:nvSpPr>
          <p:cNvPr id="8" name="TextBox 7"/>
          <p:cNvSpPr txBox="1"/>
          <p:nvPr/>
        </p:nvSpPr>
        <p:spPr bwMode="auto">
          <a:xfrm>
            <a:off x="3732367" y="2235227"/>
            <a:ext cx="167353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lgn="ctr"/>
            <a:r>
              <a:rPr kumimoji="1" lang="en-US" sz="16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Need Not Exceed</a:t>
            </a:r>
            <a:endParaRPr kumimoji="1" lang="en-US" sz="16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endParaRPr>
          </a:p>
        </p:txBody>
      </p:sp>
      <p:sp>
        <p:nvSpPr>
          <p:cNvPr id="9" name="TextBox 8"/>
          <p:cNvSpPr txBox="1"/>
          <p:nvPr/>
        </p:nvSpPr>
        <p:spPr bwMode="auto">
          <a:xfrm>
            <a:off x="3863010" y="5020540"/>
            <a:ext cx="141224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lgn="ctr"/>
            <a:r>
              <a:rPr kumimoji="1" lang="en-US" sz="16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Not Less Than</a:t>
            </a:r>
            <a:endParaRPr kumimoji="1" lang="en-US" sz="16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endParaRPr>
          </a:p>
        </p:txBody>
      </p:sp>
      <mc:AlternateContent xmlns:mc="http://schemas.openxmlformats.org/markup-compatibility/2006" xmlns:a14="http://schemas.microsoft.com/office/drawing/2010/main">
        <mc:Choice Requires="a14">
          <p:sp>
            <p:nvSpPr>
              <p:cNvPr id="12" name="Rectangle 11"/>
              <p:cNvSpPr/>
              <p:nvPr/>
            </p:nvSpPr>
            <p:spPr>
              <a:xfrm>
                <a:off x="6125845" y="2395245"/>
                <a:ext cx="1958357" cy="523220"/>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2800" i="1" smtClean="0">
                              <a:solidFill>
                                <a:schemeClr val="tx2">
                                  <a:lumMod val="90000"/>
                                  <a:lumOff val="10000"/>
                                </a:schemeClr>
                              </a:solidFill>
                              <a:latin typeface="Cambria Math" panose="02040503050406030204" pitchFamily="18" charset="0"/>
                            </a:rPr>
                          </m:ctrlPr>
                        </m:sSubPr>
                        <m:e>
                          <m:r>
                            <a:rPr lang="en-US" sz="2800" b="0" i="1">
                              <a:solidFill>
                                <a:schemeClr val="tx2">
                                  <a:lumMod val="90000"/>
                                  <a:lumOff val="10000"/>
                                </a:schemeClr>
                              </a:solidFill>
                              <a:latin typeface="Cambria Math"/>
                            </a:rPr>
                            <m:t>𝐶</m:t>
                          </m:r>
                        </m:e>
                        <m:sub>
                          <m:r>
                            <a:rPr lang="en-US" sz="2800" b="0" i="1">
                              <a:solidFill>
                                <a:schemeClr val="tx2">
                                  <a:lumMod val="90000"/>
                                  <a:lumOff val="10000"/>
                                </a:schemeClr>
                              </a:solidFill>
                              <a:latin typeface="Cambria Math"/>
                            </a:rPr>
                            <m:t>𝑆</m:t>
                          </m:r>
                        </m:sub>
                      </m:sSub>
                      <m:r>
                        <a:rPr lang="en-US" sz="2800" b="0" i="1">
                          <a:solidFill>
                            <a:schemeClr val="tx2">
                              <a:lumMod val="90000"/>
                              <a:lumOff val="10000"/>
                            </a:schemeClr>
                          </a:solidFill>
                          <a:latin typeface="Cambria Math"/>
                        </a:rPr>
                        <m:t>=</m:t>
                      </m:r>
                      <m:r>
                        <a:rPr lang="en-US" sz="2800" b="0" i="1" smtClean="0">
                          <a:solidFill>
                            <a:schemeClr val="tx2">
                              <a:lumMod val="90000"/>
                              <a:lumOff val="10000"/>
                            </a:schemeClr>
                          </a:solidFill>
                          <a:latin typeface="Cambria Math"/>
                        </a:rPr>
                        <m:t>0.171</m:t>
                      </m:r>
                    </m:oMath>
                  </m:oMathPara>
                </a14:m>
                <a:endParaRPr lang="en-US" sz="2800" dirty="0"/>
              </a:p>
            </p:txBody>
          </p:sp>
        </mc:Choice>
        <mc:Fallback xmlns="">
          <p:sp>
            <p:nvSpPr>
              <p:cNvPr id="12" name="Rectangle 11"/>
              <p:cNvSpPr>
                <a:spLocks noRot="1" noChangeAspect="1" noMove="1" noResize="1" noEditPoints="1" noAdjustHandles="1" noChangeArrowheads="1" noChangeShapeType="1" noTextEdit="1"/>
              </p:cNvSpPr>
              <p:nvPr/>
            </p:nvSpPr>
            <p:spPr>
              <a:xfrm>
                <a:off x="6125845" y="2395245"/>
                <a:ext cx="1958357" cy="523220"/>
              </a:xfrm>
              <a:prstGeom prst="rect">
                <a:avLst/>
              </a:prstGeom>
              <a:blipFill rotWithShape="0">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0" name="Rectangle 19"/>
              <p:cNvSpPr/>
              <p:nvPr/>
            </p:nvSpPr>
            <p:spPr>
              <a:xfrm>
                <a:off x="580707" y="3527782"/>
                <a:ext cx="1958357" cy="523220"/>
              </a:xfrm>
              <a:prstGeom prst="rect">
                <a:avLst/>
              </a:prstGeom>
            </p:spPr>
            <p:txBody>
              <a:bodyPr wrap="none">
                <a:spAutoFit/>
              </a:bodyPr>
              <a:lstStyle/>
              <a:p>
                <a:pPr lvl="0"/>
                <a14:m>
                  <m:oMathPara xmlns:m="http://schemas.openxmlformats.org/officeDocument/2006/math">
                    <m:oMathParaPr>
                      <m:jc m:val="centerGroup"/>
                    </m:oMathParaPr>
                    <m:oMath xmlns:m="http://schemas.openxmlformats.org/officeDocument/2006/math">
                      <m:sSub>
                        <m:sSubPr>
                          <m:ctrlPr>
                            <a:rPr lang="en-US" sz="2800" i="1" smtClean="0">
                              <a:solidFill>
                                <a:schemeClr val="tx2"/>
                              </a:solidFill>
                              <a:latin typeface="Cambria Math" panose="02040503050406030204" pitchFamily="18" charset="0"/>
                            </a:rPr>
                          </m:ctrlPr>
                        </m:sSubPr>
                        <m:e>
                          <m:r>
                            <a:rPr lang="en-US" sz="2800" b="0" i="1">
                              <a:solidFill>
                                <a:schemeClr val="tx2"/>
                              </a:solidFill>
                              <a:latin typeface="Cambria Math"/>
                            </a:rPr>
                            <m:t>𝐶</m:t>
                          </m:r>
                        </m:e>
                        <m:sub>
                          <m:r>
                            <a:rPr lang="en-US" sz="2800" b="0" i="1">
                              <a:solidFill>
                                <a:schemeClr val="tx2"/>
                              </a:solidFill>
                              <a:latin typeface="Cambria Math"/>
                            </a:rPr>
                            <m:t>𝑆</m:t>
                          </m:r>
                        </m:sub>
                      </m:sSub>
                      <m:r>
                        <a:rPr lang="en-US" sz="2800" b="0" i="1" smtClean="0">
                          <a:solidFill>
                            <a:schemeClr val="tx2"/>
                          </a:solidFill>
                          <a:latin typeface="Cambria Math"/>
                        </a:rPr>
                        <m:t>=0.075</m:t>
                      </m:r>
                    </m:oMath>
                  </m:oMathPara>
                </a14:m>
                <a:endParaRPr lang="en-US" sz="2800" dirty="0">
                  <a:solidFill>
                    <a:schemeClr val="tx2"/>
                  </a:solidFill>
                </a:endParaRPr>
              </a:p>
            </p:txBody>
          </p:sp>
        </mc:Choice>
        <mc:Fallback xmlns="">
          <p:sp>
            <p:nvSpPr>
              <p:cNvPr id="20" name="Rectangle 19"/>
              <p:cNvSpPr>
                <a:spLocks noRot="1" noChangeAspect="1" noMove="1" noResize="1" noEditPoints="1" noAdjustHandles="1" noChangeArrowheads="1" noChangeShapeType="1" noTextEdit="1"/>
              </p:cNvSpPr>
              <p:nvPr/>
            </p:nvSpPr>
            <p:spPr>
              <a:xfrm>
                <a:off x="580707" y="3527782"/>
                <a:ext cx="1958357" cy="523220"/>
              </a:xfrm>
              <a:prstGeom prst="rect">
                <a:avLst/>
              </a:prstGeom>
              <a:blipFill rotWithShape="0">
                <a:blip r:embed="rId5"/>
                <a:stretch>
                  <a:fillRect/>
                </a:stretch>
              </a:blipFill>
            </p:spPr>
            <p:txBody>
              <a:bodyPr/>
              <a:lstStyle/>
              <a:p>
                <a:r>
                  <a:rPr lang="en-US">
                    <a:noFill/>
                  </a:rPr>
                  <a:t> </a:t>
                </a:r>
              </a:p>
            </p:txBody>
          </p:sp>
        </mc:Fallback>
      </mc:AlternateContent>
      <p:cxnSp>
        <p:nvCxnSpPr>
          <p:cNvPr id="25" name="Straight Connector 24"/>
          <p:cNvCxnSpPr/>
          <p:nvPr/>
        </p:nvCxnSpPr>
        <p:spPr>
          <a:xfrm>
            <a:off x="3368040" y="2339930"/>
            <a:ext cx="0" cy="2836774"/>
          </a:xfrm>
          <a:prstGeom prst="line">
            <a:avLst/>
          </a:prstGeom>
          <a:ln w="19050"/>
        </p:spPr>
        <p:style>
          <a:lnRef idx="1">
            <a:schemeClr val="accent6"/>
          </a:lnRef>
          <a:fillRef idx="0">
            <a:schemeClr val="accent6"/>
          </a:fillRef>
          <a:effectRef idx="0">
            <a:schemeClr val="accent6"/>
          </a:effectRef>
          <a:fontRef idx="minor">
            <a:schemeClr val="tx1"/>
          </a:fontRef>
        </p:style>
      </p:cxnSp>
      <p:cxnSp>
        <p:nvCxnSpPr>
          <p:cNvPr id="27" name="Straight Connector 26"/>
          <p:cNvCxnSpPr/>
          <p:nvPr/>
        </p:nvCxnSpPr>
        <p:spPr>
          <a:xfrm flipH="1">
            <a:off x="3007923" y="2339930"/>
            <a:ext cx="360117" cy="0"/>
          </a:xfrm>
          <a:prstGeom prst="line">
            <a:avLst/>
          </a:prstGeom>
          <a:ln w="19050"/>
        </p:spPr>
        <p:style>
          <a:lnRef idx="1">
            <a:schemeClr val="accent6"/>
          </a:lnRef>
          <a:fillRef idx="0">
            <a:schemeClr val="accent6"/>
          </a:fillRef>
          <a:effectRef idx="0">
            <a:schemeClr val="accent6"/>
          </a:effectRef>
          <a:fontRef idx="minor">
            <a:schemeClr val="tx1"/>
          </a:fontRef>
        </p:style>
      </p:cxnSp>
      <p:cxnSp>
        <p:nvCxnSpPr>
          <p:cNvPr id="32" name="Straight Connector 31"/>
          <p:cNvCxnSpPr/>
          <p:nvPr/>
        </p:nvCxnSpPr>
        <p:spPr>
          <a:xfrm flipH="1">
            <a:off x="3007923" y="5182273"/>
            <a:ext cx="360117" cy="0"/>
          </a:xfrm>
          <a:prstGeom prst="line">
            <a:avLst/>
          </a:prstGeom>
          <a:ln w="19050"/>
        </p:spPr>
        <p:style>
          <a:lnRef idx="1">
            <a:schemeClr val="accent6"/>
          </a:lnRef>
          <a:fillRef idx="0">
            <a:schemeClr val="accent6"/>
          </a:fillRef>
          <a:effectRef idx="0">
            <a:schemeClr val="accent6"/>
          </a:effectRef>
          <a:fontRef idx="minor">
            <a:schemeClr val="tx1"/>
          </a:fontRef>
        </p:style>
      </p:cxnSp>
      <p:cxnSp>
        <p:nvCxnSpPr>
          <p:cNvPr id="37" name="Straight Arrow Connector 36"/>
          <p:cNvCxnSpPr/>
          <p:nvPr/>
        </p:nvCxnSpPr>
        <p:spPr>
          <a:xfrm>
            <a:off x="3368040" y="2579911"/>
            <a:ext cx="2271395" cy="0"/>
          </a:xfrm>
          <a:prstGeom prst="straightConnector1">
            <a:avLst/>
          </a:prstGeom>
          <a:ln w="19050">
            <a:tailEnd type="arrow"/>
          </a:ln>
        </p:spPr>
        <p:style>
          <a:lnRef idx="1">
            <a:schemeClr val="accent6"/>
          </a:lnRef>
          <a:fillRef idx="0">
            <a:schemeClr val="accent6"/>
          </a:fillRef>
          <a:effectRef idx="0">
            <a:schemeClr val="accent6"/>
          </a:effectRef>
          <a:fontRef idx="minor">
            <a:schemeClr val="tx1"/>
          </a:fontRef>
        </p:style>
      </p:cxnSp>
      <p:cxnSp>
        <p:nvCxnSpPr>
          <p:cNvPr id="38" name="Straight Arrow Connector 37"/>
          <p:cNvCxnSpPr/>
          <p:nvPr/>
        </p:nvCxnSpPr>
        <p:spPr>
          <a:xfrm>
            <a:off x="3368039" y="4942112"/>
            <a:ext cx="2271395" cy="0"/>
          </a:xfrm>
          <a:prstGeom prst="straightConnector1">
            <a:avLst/>
          </a:prstGeom>
          <a:ln w="19050">
            <a:tailEnd type="arrow"/>
          </a:ln>
        </p:spPr>
        <p:style>
          <a:lnRef idx="1">
            <a:schemeClr val="accent6"/>
          </a:lnRef>
          <a:fillRef idx="0">
            <a:schemeClr val="accent6"/>
          </a:fillRef>
          <a:effectRef idx="0">
            <a:schemeClr val="accent6"/>
          </a:effectRef>
          <a:fontRef idx="minor">
            <a:schemeClr val="tx1"/>
          </a:fontRef>
        </p:style>
      </p:cxnSp>
      <mc:AlternateContent xmlns:mc="http://schemas.openxmlformats.org/markup-compatibility/2006" xmlns:a14="http://schemas.microsoft.com/office/drawing/2010/main">
        <mc:Choice Requires="a14">
          <p:sp>
            <p:nvSpPr>
              <p:cNvPr id="24" name="Rectangle 23"/>
              <p:cNvSpPr/>
              <p:nvPr/>
            </p:nvSpPr>
            <p:spPr>
              <a:xfrm>
                <a:off x="6202045" y="4797804"/>
                <a:ext cx="1958357" cy="523220"/>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2800" i="1" smtClean="0">
                              <a:solidFill>
                                <a:schemeClr val="tx2">
                                  <a:lumMod val="90000"/>
                                  <a:lumOff val="10000"/>
                                </a:schemeClr>
                              </a:solidFill>
                              <a:latin typeface="Cambria Math" panose="02040503050406030204" pitchFamily="18" charset="0"/>
                            </a:rPr>
                          </m:ctrlPr>
                        </m:sSubPr>
                        <m:e>
                          <m:r>
                            <a:rPr lang="en-US" sz="2800" b="0" i="1">
                              <a:solidFill>
                                <a:schemeClr val="tx2">
                                  <a:lumMod val="90000"/>
                                  <a:lumOff val="10000"/>
                                </a:schemeClr>
                              </a:solidFill>
                              <a:latin typeface="Cambria Math"/>
                            </a:rPr>
                            <m:t>𝐶</m:t>
                          </m:r>
                        </m:e>
                        <m:sub>
                          <m:r>
                            <a:rPr lang="en-US" sz="2800" b="0" i="1">
                              <a:solidFill>
                                <a:schemeClr val="tx2">
                                  <a:lumMod val="90000"/>
                                  <a:lumOff val="10000"/>
                                </a:schemeClr>
                              </a:solidFill>
                              <a:latin typeface="Cambria Math"/>
                            </a:rPr>
                            <m:t>𝑆</m:t>
                          </m:r>
                        </m:sub>
                      </m:sSub>
                      <m:r>
                        <a:rPr lang="en-US" sz="2800" b="0" i="1">
                          <a:solidFill>
                            <a:schemeClr val="tx2">
                              <a:lumMod val="90000"/>
                              <a:lumOff val="10000"/>
                            </a:schemeClr>
                          </a:solidFill>
                          <a:latin typeface="Cambria Math"/>
                        </a:rPr>
                        <m:t>=</m:t>
                      </m:r>
                      <m:r>
                        <a:rPr lang="en-US" sz="2800" b="0" i="1" smtClean="0">
                          <a:solidFill>
                            <a:schemeClr val="tx2">
                              <a:lumMod val="90000"/>
                              <a:lumOff val="10000"/>
                            </a:schemeClr>
                          </a:solidFill>
                          <a:latin typeface="Cambria Math"/>
                        </a:rPr>
                        <m:t>0.021</m:t>
                      </m:r>
                    </m:oMath>
                  </m:oMathPara>
                </a14:m>
                <a:endParaRPr lang="en-US" sz="2800" dirty="0"/>
              </a:p>
            </p:txBody>
          </p:sp>
        </mc:Choice>
        <mc:Fallback xmlns="">
          <p:sp>
            <p:nvSpPr>
              <p:cNvPr id="24" name="Rectangle 23"/>
              <p:cNvSpPr>
                <a:spLocks noRot="1" noChangeAspect="1" noMove="1" noResize="1" noEditPoints="1" noAdjustHandles="1" noChangeArrowheads="1" noChangeShapeType="1" noTextEdit="1"/>
              </p:cNvSpPr>
              <p:nvPr/>
            </p:nvSpPr>
            <p:spPr>
              <a:xfrm>
                <a:off x="6202045" y="4797804"/>
                <a:ext cx="1958357" cy="523220"/>
              </a:xfrm>
              <a:prstGeom prst="rect">
                <a:avLst/>
              </a:prstGeom>
              <a:blipFill rotWithShape="0">
                <a:blip r:embed="rId6"/>
                <a:stretch>
                  <a:fillRect/>
                </a:stretch>
              </a:blipFill>
            </p:spPr>
            <p:txBody>
              <a:bodyPr/>
              <a:lstStyle/>
              <a:p>
                <a:r>
                  <a:rPr lang="en-US">
                    <a:noFill/>
                  </a:rPr>
                  <a:t> </a:t>
                </a:r>
              </a:p>
            </p:txBody>
          </p:sp>
        </mc:Fallback>
      </mc:AlternateContent>
      <p:sp>
        <p:nvSpPr>
          <p:cNvPr id="3" name="Oval 2"/>
          <p:cNvSpPr/>
          <p:nvPr/>
        </p:nvSpPr>
        <p:spPr>
          <a:xfrm>
            <a:off x="457200" y="3078480"/>
            <a:ext cx="2383083" cy="1402080"/>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 name="Straight Arrow Connector 4"/>
          <p:cNvCxnSpPr>
            <a:endCxn id="3" idx="4"/>
          </p:cNvCxnSpPr>
          <p:nvPr/>
        </p:nvCxnSpPr>
        <p:spPr>
          <a:xfrm flipV="1">
            <a:off x="1648741" y="4480560"/>
            <a:ext cx="1" cy="1127760"/>
          </a:xfrm>
          <a:prstGeom prst="straightConnector1">
            <a:avLst/>
          </a:prstGeom>
          <a:ln w="28575">
            <a:tailEnd type="arrow"/>
          </a:ln>
        </p:spPr>
        <p:style>
          <a:lnRef idx="1">
            <a:schemeClr val="accent2"/>
          </a:lnRef>
          <a:fillRef idx="0">
            <a:schemeClr val="accent2"/>
          </a:fillRef>
          <a:effectRef idx="0">
            <a:schemeClr val="accent2"/>
          </a:effectRef>
          <a:fontRef idx="minor">
            <a:schemeClr val="tx1"/>
          </a:fontRef>
        </p:style>
      </p:cxnSp>
      <p:sp>
        <p:nvSpPr>
          <p:cNvPr id="6" name="TextBox 5"/>
          <p:cNvSpPr txBox="1"/>
          <p:nvPr/>
        </p:nvSpPr>
        <p:spPr bwMode="auto">
          <a:xfrm>
            <a:off x="665951" y="5724796"/>
            <a:ext cx="1965580" cy="400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ctr"/>
            <a:r>
              <a:rPr kumimoji="1" lang="en-US" sz="2000" b="1" dirty="0" smtClean="0">
                <a:solidFill>
                  <a:schemeClr val="bg2"/>
                </a:solidFill>
                <a:latin typeface="Arial" panose="020B0604020202020204" pitchFamily="34" charset="0"/>
                <a:cs typeface="Arial" panose="020B0604020202020204" pitchFamily="34" charset="0"/>
              </a:rPr>
              <a:t>Use for design</a:t>
            </a:r>
            <a:endParaRPr kumimoji="1" lang="en-US" sz="2000" b="1" dirty="0">
              <a:solidFill>
                <a:schemeClr val="bg2"/>
              </a:solidFill>
              <a:latin typeface="Arial" panose="020B0604020202020204" pitchFamily="34" charset="0"/>
              <a:cs typeface="Arial" panose="020B0604020202020204" pitchFamily="34" charset="0"/>
            </a:endParaRPr>
          </a:p>
        </p:txBody>
      </p:sp>
      <p:sp>
        <p:nvSpPr>
          <p:cNvPr id="28" name="TextBox 27"/>
          <p:cNvSpPr txBox="1"/>
          <p:nvPr/>
        </p:nvSpPr>
        <p:spPr bwMode="auto">
          <a:xfrm>
            <a:off x="5335416" y="1804935"/>
            <a:ext cx="52418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lgn="r"/>
            <a:r>
              <a:rPr kumimoji="1" lang="en-US" sz="3200" dirty="0">
                <a:solidFill>
                  <a:srgbClr val="00B050"/>
                </a:solidFill>
                <a:latin typeface="Arial"/>
                <a:cs typeface="Arial"/>
              </a:rPr>
              <a:t> ✓</a:t>
            </a:r>
            <a:endParaRPr kumimoji="1" lang="en-US" sz="3200" dirty="0">
              <a:solidFill>
                <a:srgbClr val="00B050"/>
              </a:solidFill>
              <a:latin typeface="Georgia" panose="02040502050405020303" pitchFamily="18" charset="0"/>
            </a:endParaRPr>
          </a:p>
        </p:txBody>
      </p:sp>
      <p:sp>
        <p:nvSpPr>
          <p:cNvPr id="29" name="TextBox 28"/>
          <p:cNvSpPr txBox="1"/>
          <p:nvPr/>
        </p:nvSpPr>
        <p:spPr bwMode="auto">
          <a:xfrm>
            <a:off x="5342101" y="5205801"/>
            <a:ext cx="52418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lgn="r"/>
            <a:r>
              <a:rPr kumimoji="1" lang="en-US" sz="3200" dirty="0">
                <a:solidFill>
                  <a:srgbClr val="00B050"/>
                </a:solidFill>
                <a:latin typeface="Arial"/>
                <a:cs typeface="Arial"/>
              </a:rPr>
              <a:t> ✓</a:t>
            </a:r>
            <a:endParaRPr kumimoji="1" lang="en-US" sz="3200" dirty="0">
              <a:solidFill>
                <a:srgbClr val="00B050"/>
              </a:solidFill>
              <a:latin typeface="Georgia" panose="02040502050405020303" pitchFamily="18" charset="0"/>
            </a:endParaRPr>
          </a:p>
        </p:txBody>
      </p:sp>
      <p:sp>
        <p:nvSpPr>
          <p:cNvPr id="18" name="TextBox 17"/>
          <p:cNvSpPr txBox="1"/>
          <p:nvPr/>
        </p:nvSpPr>
        <p:spPr bwMode="auto">
          <a:xfrm>
            <a:off x="6827441" y="6400800"/>
            <a:ext cx="184665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91440" rIns="0" bIns="0" rtlCol="0">
            <a:spAutoFit/>
          </a:bodyPr>
          <a:lstStyle/>
          <a:p>
            <a:pPr algn="r"/>
            <a:r>
              <a:rPr kumimoji="1" lang="en-US" sz="1200" dirty="0" smtClean="0">
                <a:solidFill>
                  <a:schemeClr val="accent5"/>
                </a:solidFill>
                <a:latin typeface="Arial" panose="020B0604020202020204" pitchFamily="34" charset="0"/>
                <a:cs typeface="Arial" panose="020B0604020202020204" pitchFamily="34" charset="0"/>
              </a:rPr>
              <a:t>DESIGN EXAMPLE SLIDE</a:t>
            </a:r>
            <a:endParaRPr kumimoji="1" lang="en-US" sz="1200" dirty="0">
              <a:solidFill>
                <a:schemeClr val="accent5"/>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19928665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down)">
                                      <p:cBhvr>
                                        <p:cTn id="7" dur="500"/>
                                        <p:tgtEl>
                                          <p:spTgt spid="28"/>
                                        </p:tgtEl>
                                      </p:cBhvr>
                                    </p:animEffect>
                                  </p:childTnLst>
                                </p:cTn>
                              </p:par>
                            </p:childTnLst>
                          </p:cTn>
                        </p:par>
                        <p:par>
                          <p:cTn id="8" fill="hold">
                            <p:stCondLst>
                              <p:cond delay="500"/>
                            </p:stCondLst>
                            <p:childTnLst>
                              <p:par>
                                <p:cTn id="9" presetID="22" presetClass="entr" presetSubtype="4" fill="hold" grpId="0" nodeType="afterEffect">
                                  <p:stCondLst>
                                    <p:cond delay="500"/>
                                  </p:stCondLst>
                                  <p:childTnLst>
                                    <p:set>
                                      <p:cBhvr>
                                        <p:cTn id="10" dur="1" fill="hold">
                                          <p:stCondLst>
                                            <p:cond delay="0"/>
                                          </p:stCondLst>
                                        </p:cTn>
                                        <p:tgtEl>
                                          <p:spTgt spid="29"/>
                                        </p:tgtEl>
                                        <p:attrNameLst>
                                          <p:attrName>style.visibility</p:attrName>
                                        </p:attrNameLst>
                                      </p:cBhvr>
                                      <p:to>
                                        <p:strVal val="visible"/>
                                      </p:to>
                                    </p:set>
                                    <p:animEffect transition="in" filter="wipe(down)">
                                      <p:cBhvr>
                                        <p:cTn id="11" dur="500"/>
                                        <p:tgtEl>
                                          <p:spTgt spid="29"/>
                                        </p:tgtEl>
                                      </p:cBhvr>
                                    </p:animEffect>
                                  </p:childTnLst>
                                </p:cTn>
                              </p:par>
                            </p:childTnLst>
                          </p:cTn>
                        </p:par>
                        <p:par>
                          <p:cTn id="12" fill="hold">
                            <p:stCondLst>
                              <p:cond delay="1500"/>
                            </p:stCondLst>
                            <p:childTnLst>
                              <p:par>
                                <p:cTn id="13" presetID="21" presetClass="entr" presetSubtype="1"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heel(1)">
                                      <p:cBhvr>
                                        <p:cTn id="15" dur="2000"/>
                                        <p:tgtEl>
                                          <p:spTgt spid="3"/>
                                        </p:tgtEl>
                                      </p:cBhvr>
                                    </p:animEffect>
                                  </p:childTnLst>
                                </p:cTn>
                              </p:par>
                            </p:childTnLst>
                          </p:cTn>
                        </p:par>
                        <p:par>
                          <p:cTn id="16" fill="hold">
                            <p:stCondLst>
                              <p:cond delay="3500"/>
                            </p:stCondLst>
                            <p:childTnLst>
                              <p:par>
                                <p:cTn id="17" presetID="42"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1000"/>
                                        <p:tgtEl>
                                          <p:spTgt spid="6"/>
                                        </p:tgtEl>
                                      </p:cBhvr>
                                    </p:animEffect>
                                    <p:anim calcmode="lin" valueType="num">
                                      <p:cBhvr>
                                        <p:cTn id="25" dur="1000" fill="hold"/>
                                        <p:tgtEl>
                                          <p:spTgt spid="6"/>
                                        </p:tgtEl>
                                        <p:attrNameLst>
                                          <p:attrName>ppt_x</p:attrName>
                                        </p:attrNameLst>
                                      </p:cBhvr>
                                      <p:tavLst>
                                        <p:tav tm="0">
                                          <p:val>
                                            <p:strVal val="#ppt_x"/>
                                          </p:val>
                                        </p:tav>
                                        <p:tav tm="100000">
                                          <p:val>
                                            <p:strVal val="#ppt_x"/>
                                          </p:val>
                                        </p:tav>
                                      </p:tavLst>
                                    </p:anim>
                                    <p:anim calcmode="lin" valueType="num">
                                      <p:cBhvr>
                                        <p:cTn id="2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p:bldP spid="28" grpId="0"/>
      <p:bldP spid="29"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Calculating the Seismic Base Shear</a:t>
            </a:r>
            <a:endParaRPr lang="en-US" dirty="0"/>
          </a:p>
        </p:txBody>
      </p:sp>
      <mc:AlternateContent xmlns:mc="http://schemas.openxmlformats.org/markup-compatibility/2006" xmlns:a14="http://schemas.microsoft.com/office/drawing/2010/main">
        <mc:Choice Requires="a14">
          <p:sp>
            <p:nvSpPr>
              <p:cNvPr id="24" name="TextBox 23"/>
              <p:cNvSpPr txBox="1"/>
              <p:nvPr/>
            </p:nvSpPr>
            <p:spPr bwMode="auto">
              <a:xfrm>
                <a:off x="627065" y="5333966"/>
                <a:ext cx="7673681" cy="584763"/>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a14:m>
                  <m:oMathPara xmlns:m="http://schemas.openxmlformats.org/officeDocument/2006/math">
                    <m:oMathParaPr>
                      <m:jc m:val="centerGroup"/>
                    </m:oMathParaPr>
                    <m:oMath xmlns:m="http://schemas.openxmlformats.org/officeDocument/2006/math">
                      <m:r>
                        <a:rPr kumimoji="1" lang="en-US" sz="3200" b="0" i="1" smtClean="0">
                          <a:solidFill>
                            <a:schemeClr val="tx2"/>
                          </a:solidFill>
                          <a:latin typeface="Cambria Math"/>
                        </a:rPr>
                        <m:t>𝑣</m:t>
                      </m:r>
                      <m:r>
                        <a:rPr kumimoji="1" lang="en-US" sz="3200" b="0" i="1" smtClean="0">
                          <a:solidFill>
                            <a:schemeClr val="tx2"/>
                          </a:solidFill>
                          <a:latin typeface="Cambria Math"/>
                        </a:rPr>
                        <m:t>=</m:t>
                      </m:r>
                      <m:sSub>
                        <m:sSubPr>
                          <m:ctrlPr>
                            <a:rPr kumimoji="1" lang="en-US" sz="3200" b="0" i="1" smtClean="0">
                              <a:solidFill>
                                <a:schemeClr val="tx2"/>
                              </a:solidFill>
                              <a:latin typeface="Cambria Math" panose="02040503050406030204" pitchFamily="18" charset="0"/>
                            </a:rPr>
                          </m:ctrlPr>
                        </m:sSubPr>
                        <m:e>
                          <m:r>
                            <a:rPr kumimoji="1" lang="en-US" sz="3200" b="0" i="1" smtClean="0">
                              <a:solidFill>
                                <a:schemeClr val="tx2"/>
                              </a:solidFill>
                              <a:latin typeface="Cambria Math"/>
                            </a:rPr>
                            <m:t>𝐶</m:t>
                          </m:r>
                        </m:e>
                        <m:sub>
                          <m:r>
                            <a:rPr kumimoji="1" lang="en-US" sz="3200" b="0" i="1" smtClean="0">
                              <a:solidFill>
                                <a:schemeClr val="tx2"/>
                              </a:solidFill>
                              <a:latin typeface="Cambria Math"/>
                            </a:rPr>
                            <m:t>𝑆</m:t>
                          </m:r>
                        </m:sub>
                      </m:sSub>
                      <m:r>
                        <a:rPr kumimoji="1" lang="en-US" sz="3200" b="0" i="1" smtClean="0">
                          <a:solidFill>
                            <a:schemeClr val="tx2"/>
                          </a:solidFill>
                          <a:latin typeface="Cambria Math"/>
                        </a:rPr>
                        <m:t>𝑊</m:t>
                      </m:r>
                      <m:r>
                        <a:rPr kumimoji="1" lang="en-US" sz="3200" b="0" i="1" smtClean="0">
                          <a:solidFill>
                            <a:schemeClr val="tx2"/>
                          </a:solidFill>
                          <a:latin typeface="Cambria Math"/>
                        </a:rPr>
                        <m:t>=</m:t>
                      </m:r>
                      <m:d>
                        <m:dPr>
                          <m:ctrlPr>
                            <a:rPr kumimoji="1" lang="en-US" sz="3200" b="0" i="1" smtClean="0">
                              <a:solidFill>
                                <a:schemeClr val="tx2"/>
                              </a:solidFill>
                              <a:latin typeface="Cambria Math" panose="02040503050406030204" pitchFamily="18" charset="0"/>
                            </a:rPr>
                          </m:ctrlPr>
                        </m:dPr>
                        <m:e>
                          <m:r>
                            <a:rPr kumimoji="1" lang="en-US" sz="3200" b="0" i="1" smtClean="0">
                              <a:solidFill>
                                <a:schemeClr val="tx2"/>
                              </a:solidFill>
                              <a:latin typeface="Cambria Math"/>
                            </a:rPr>
                            <m:t>0.075</m:t>
                          </m:r>
                        </m:e>
                      </m:d>
                      <m:d>
                        <m:dPr>
                          <m:ctrlPr>
                            <a:rPr kumimoji="1" lang="en-US" sz="3200" b="0" i="1" smtClean="0">
                              <a:solidFill>
                                <a:schemeClr val="tx2"/>
                              </a:solidFill>
                              <a:latin typeface="Cambria Math" panose="02040503050406030204" pitchFamily="18" charset="0"/>
                            </a:rPr>
                          </m:ctrlPr>
                        </m:dPr>
                        <m:e>
                          <m:r>
                            <a:rPr kumimoji="1" lang="en-US" sz="3200" b="0" i="1" smtClean="0">
                              <a:solidFill>
                                <a:schemeClr val="tx2"/>
                              </a:solidFill>
                              <a:latin typeface="Cambria Math"/>
                            </a:rPr>
                            <m:t>707.9</m:t>
                          </m:r>
                        </m:e>
                      </m:d>
                      <m:r>
                        <a:rPr kumimoji="1" lang="en-US" sz="3200" b="0" i="1" smtClean="0">
                          <a:solidFill>
                            <a:schemeClr val="tx2"/>
                          </a:solidFill>
                          <a:latin typeface="Cambria Math"/>
                        </a:rPr>
                        <m:t>=</m:t>
                      </m:r>
                      <m:r>
                        <a:rPr kumimoji="1" lang="en-US" sz="3200" b="1" i="1" smtClean="0">
                          <a:solidFill>
                            <a:schemeClr val="tx2"/>
                          </a:solidFill>
                          <a:latin typeface="Cambria Math"/>
                        </a:rPr>
                        <m:t>𝟓𝟑</m:t>
                      </m:r>
                      <m:r>
                        <a:rPr kumimoji="1" lang="en-US" sz="3200" b="1" i="1" smtClean="0">
                          <a:solidFill>
                            <a:schemeClr val="tx2"/>
                          </a:solidFill>
                          <a:latin typeface="Cambria Math"/>
                        </a:rPr>
                        <m:t>.</m:t>
                      </m:r>
                      <m:r>
                        <a:rPr kumimoji="1" lang="en-US" sz="3200" b="1" i="1" smtClean="0">
                          <a:solidFill>
                            <a:schemeClr val="tx2"/>
                          </a:solidFill>
                          <a:latin typeface="Cambria Math"/>
                        </a:rPr>
                        <m:t>𝟏</m:t>
                      </m:r>
                      <m:r>
                        <a:rPr kumimoji="1" lang="en-US" sz="3200" b="1" i="1" smtClean="0">
                          <a:solidFill>
                            <a:schemeClr val="tx2"/>
                          </a:solidFill>
                          <a:latin typeface="Cambria Math"/>
                        </a:rPr>
                        <m:t> </m:t>
                      </m:r>
                      <m:r>
                        <a:rPr kumimoji="1" lang="en-US" sz="3200" b="1" i="1" smtClean="0">
                          <a:solidFill>
                            <a:schemeClr val="tx2"/>
                          </a:solidFill>
                          <a:latin typeface="Cambria Math"/>
                        </a:rPr>
                        <m:t>𝒌𝒊𝒑𝒔</m:t>
                      </m:r>
                    </m:oMath>
                  </m:oMathPara>
                </a14:m>
                <a:endParaRPr kumimoji="1" lang="en-US" sz="3200" b="1" dirty="0">
                  <a:solidFill>
                    <a:schemeClr val="tx2"/>
                  </a:solidFill>
                  <a:latin typeface="Georgia" panose="02040502050405020303" pitchFamily="18" charset="0"/>
                </a:endParaRPr>
              </a:p>
            </p:txBody>
          </p:sp>
        </mc:Choice>
        <mc:Fallback xmlns="">
          <p:sp>
            <p:nvSpPr>
              <p:cNvPr id="24" name="TextBox 23"/>
              <p:cNvSpPr txBox="1">
                <a:spLocks noRot="1" noChangeAspect="1" noMove="1" noResize="1" noEditPoints="1" noAdjustHandles="1" noChangeArrowheads="1" noChangeShapeType="1" noTextEdit="1"/>
              </p:cNvSpPr>
              <p:nvPr/>
            </p:nvSpPr>
            <p:spPr bwMode="auto">
              <a:xfrm>
                <a:off x="627065" y="5333966"/>
                <a:ext cx="7673681" cy="584763"/>
              </a:xfrm>
              <a:prstGeom prst="rect">
                <a:avLst/>
              </a:prstGeom>
              <a:blipFill rotWithShape="0">
                <a:blip r:embed="rId4"/>
                <a:stretch>
                  <a:fillRect/>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5" name="TextBox 24"/>
              <p:cNvSpPr txBox="1"/>
              <p:nvPr/>
            </p:nvSpPr>
            <p:spPr bwMode="auto">
              <a:xfrm>
                <a:off x="2134978" y="1990827"/>
                <a:ext cx="4906962" cy="400097"/>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a14:m>
                  <m:oMathPara xmlns:m="http://schemas.openxmlformats.org/officeDocument/2006/math">
                    <m:oMathParaPr>
                      <m:jc m:val="centerGroup"/>
                    </m:oMathParaPr>
                    <m:oMath xmlns:m="http://schemas.openxmlformats.org/officeDocument/2006/math">
                      <m:r>
                        <a:rPr kumimoji="1" lang="en-US" sz="2000" i="1">
                          <a:solidFill>
                            <a:srgbClr val="000000"/>
                          </a:solidFill>
                          <a:latin typeface="Cambria Math"/>
                        </a:rPr>
                        <m:t>𝑊</m:t>
                      </m:r>
                      <m:r>
                        <a:rPr kumimoji="1" lang="en-US" sz="2000" i="1">
                          <a:solidFill>
                            <a:srgbClr val="000000"/>
                          </a:solidFill>
                          <a:latin typeface="Cambria Math"/>
                        </a:rPr>
                        <m:t>=193.5+257.2+257.2=</m:t>
                      </m:r>
                      <m:r>
                        <a:rPr kumimoji="1" lang="en-US" sz="2000" b="1" i="1">
                          <a:solidFill>
                            <a:srgbClr val="000000"/>
                          </a:solidFill>
                          <a:latin typeface="Cambria Math"/>
                        </a:rPr>
                        <m:t>𝟕𝟎𝟕</m:t>
                      </m:r>
                      <m:r>
                        <a:rPr kumimoji="1" lang="en-US" sz="2000" b="1" i="1">
                          <a:solidFill>
                            <a:srgbClr val="000000"/>
                          </a:solidFill>
                          <a:latin typeface="Cambria Math"/>
                        </a:rPr>
                        <m:t>.</m:t>
                      </m:r>
                      <m:r>
                        <a:rPr kumimoji="1" lang="en-US" sz="2000" b="1" i="1">
                          <a:solidFill>
                            <a:srgbClr val="000000"/>
                          </a:solidFill>
                          <a:latin typeface="Cambria Math"/>
                        </a:rPr>
                        <m:t>𝟗</m:t>
                      </m:r>
                      <m:r>
                        <a:rPr kumimoji="1" lang="en-US" sz="2000" b="1" i="1">
                          <a:solidFill>
                            <a:srgbClr val="000000"/>
                          </a:solidFill>
                          <a:latin typeface="Cambria Math"/>
                        </a:rPr>
                        <m:t>𝒌𝒊𝒑𝒔</m:t>
                      </m:r>
                    </m:oMath>
                  </m:oMathPara>
                </a14:m>
                <a:endParaRPr kumimoji="1" lang="en-US" sz="2000" b="1" dirty="0">
                  <a:solidFill>
                    <a:srgbClr val="000000"/>
                  </a:solidFill>
                  <a:latin typeface="Georgia" panose="02040502050405020303" pitchFamily="18" charset="0"/>
                </a:endParaRPr>
              </a:p>
            </p:txBody>
          </p:sp>
        </mc:Choice>
        <mc:Fallback xmlns="">
          <p:sp>
            <p:nvSpPr>
              <p:cNvPr id="25" name="TextBox 24"/>
              <p:cNvSpPr txBox="1">
                <a:spLocks noRot="1" noChangeAspect="1" noMove="1" noResize="1" noEditPoints="1" noAdjustHandles="1" noChangeArrowheads="1" noChangeShapeType="1" noTextEdit="1"/>
              </p:cNvSpPr>
              <p:nvPr/>
            </p:nvSpPr>
            <p:spPr bwMode="auto">
              <a:xfrm>
                <a:off x="2134978" y="1990827"/>
                <a:ext cx="4906962" cy="400097"/>
              </a:xfrm>
              <a:prstGeom prst="rect">
                <a:avLst/>
              </a:prstGeom>
              <a:blipFill rotWithShape="0">
                <a:blip r:embed="rId5"/>
                <a:stretch>
                  <a:fillRect b="-16923"/>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6" name="TextBox 25"/>
              <p:cNvSpPr txBox="1"/>
              <p:nvPr/>
            </p:nvSpPr>
            <p:spPr bwMode="auto">
              <a:xfrm>
                <a:off x="3393751" y="3249292"/>
                <a:ext cx="2333309" cy="974101"/>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a14:m>
                  <m:oMathPara xmlns:m="http://schemas.openxmlformats.org/officeDocument/2006/math">
                    <m:oMathParaPr>
                      <m:jc m:val="centerGroup"/>
                    </m:oMathParaPr>
                    <m:oMath xmlns:m="http://schemas.openxmlformats.org/officeDocument/2006/math">
                      <m:sSub>
                        <m:sSubPr>
                          <m:ctrlPr>
                            <a:rPr kumimoji="1" lang="en-US" sz="2000" i="1" smtClean="0">
                              <a:solidFill>
                                <a:schemeClr val="tx2"/>
                              </a:solidFill>
                              <a:latin typeface="Cambria Math" panose="02040503050406030204" pitchFamily="18" charset="0"/>
                            </a:rPr>
                          </m:ctrlPr>
                        </m:sSubPr>
                        <m:e>
                          <m:r>
                            <a:rPr kumimoji="1" lang="en-US" sz="2000" b="0" i="1" smtClean="0">
                              <a:solidFill>
                                <a:schemeClr val="tx2"/>
                              </a:solidFill>
                              <a:latin typeface="Cambria Math"/>
                            </a:rPr>
                            <m:t>𝐶</m:t>
                          </m:r>
                        </m:e>
                        <m:sub>
                          <m:r>
                            <a:rPr kumimoji="1" lang="en-US" sz="2000" b="0" i="1" smtClean="0">
                              <a:solidFill>
                                <a:schemeClr val="tx2"/>
                              </a:solidFill>
                              <a:latin typeface="Cambria Math"/>
                            </a:rPr>
                            <m:t>𝑆</m:t>
                          </m:r>
                        </m:sub>
                      </m:sSub>
                      <m:r>
                        <a:rPr kumimoji="1" lang="en-US" sz="2000" b="0" i="1" smtClean="0">
                          <a:solidFill>
                            <a:schemeClr val="tx2"/>
                          </a:solidFill>
                          <a:latin typeface="Cambria Math"/>
                        </a:rPr>
                        <m:t>=</m:t>
                      </m:r>
                      <m:f>
                        <m:fPr>
                          <m:ctrlPr>
                            <a:rPr kumimoji="1" lang="en-US" sz="2000" b="0" i="1" smtClean="0">
                              <a:solidFill>
                                <a:schemeClr val="tx2"/>
                              </a:solidFill>
                              <a:latin typeface="Cambria Math" panose="02040503050406030204" pitchFamily="18" charset="0"/>
                            </a:rPr>
                          </m:ctrlPr>
                        </m:fPr>
                        <m:num>
                          <m:sSub>
                            <m:sSubPr>
                              <m:ctrlPr>
                                <a:rPr kumimoji="1" lang="en-US" sz="2000" b="0" i="1" smtClean="0">
                                  <a:solidFill>
                                    <a:schemeClr val="tx2"/>
                                  </a:solidFill>
                                  <a:latin typeface="Cambria Math" panose="02040503050406030204" pitchFamily="18" charset="0"/>
                                </a:rPr>
                              </m:ctrlPr>
                            </m:sSubPr>
                            <m:e>
                              <m:r>
                                <a:rPr kumimoji="1" lang="en-US" sz="2000" b="0" i="1" smtClean="0">
                                  <a:solidFill>
                                    <a:schemeClr val="tx2"/>
                                  </a:solidFill>
                                  <a:latin typeface="Cambria Math"/>
                                </a:rPr>
                                <m:t>𝑆</m:t>
                              </m:r>
                            </m:e>
                            <m:sub>
                              <m:r>
                                <a:rPr kumimoji="1" lang="en-US" sz="2000" b="0" i="1" smtClean="0">
                                  <a:solidFill>
                                    <a:schemeClr val="tx2"/>
                                  </a:solidFill>
                                  <a:latin typeface="Cambria Math"/>
                                </a:rPr>
                                <m:t>𝐷𝑆</m:t>
                              </m:r>
                            </m:sub>
                          </m:sSub>
                        </m:num>
                        <m:den>
                          <m:d>
                            <m:dPr>
                              <m:ctrlPr>
                                <a:rPr kumimoji="1" lang="en-US" sz="2000" b="0" i="1" smtClean="0">
                                  <a:solidFill>
                                    <a:schemeClr val="tx2"/>
                                  </a:solidFill>
                                  <a:latin typeface="Cambria Math" panose="02040503050406030204" pitchFamily="18" charset="0"/>
                                </a:rPr>
                              </m:ctrlPr>
                            </m:dPr>
                            <m:e>
                              <m:f>
                                <m:fPr>
                                  <m:ctrlPr>
                                    <a:rPr kumimoji="1" lang="en-US" sz="2000" b="0" i="1" smtClean="0">
                                      <a:solidFill>
                                        <a:schemeClr val="tx2"/>
                                      </a:solidFill>
                                      <a:latin typeface="Cambria Math" panose="02040503050406030204" pitchFamily="18" charset="0"/>
                                    </a:rPr>
                                  </m:ctrlPr>
                                </m:fPr>
                                <m:num>
                                  <m:r>
                                    <a:rPr kumimoji="1" lang="en-US" sz="2000" b="0" i="1" smtClean="0">
                                      <a:solidFill>
                                        <a:schemeClr val="tx2"/>
                                      </a:solidFill>
                                      <a:latin typeface="Cambria Math"/>
                                    </a:rPr>
                                    <m:t>𝑅</m:t>
                                  </m:r>
                                </m:num>
                                <m:den>
                                  <m:sSub>
                                    <m:sSubPr>
                                      <m:ctrlPr>
                                        <a:rPr kumimoji="1" lang="en-US" sz="2000" b="0" i="1" smtClean="0">
                                          <a:solidFill>
                                            <a:schemeClr val="tx2"/>
                                          </a:solidFill>
                                          <a:latin typeface="Cambria Math" panose="02040503050406030204" pitchFamily="18" charset="0"/>
                                        </a:rPr>
                                      </m:ctrlPr>
                                    </m:sSubPr>
                                    <m:e>
                                      <m:r>
                                        <a:rPr kumimoji="1" lang="en-US" sz="2000" b="0" i="1" smtClean="0">
                                          <a:solidFill>
                                            <a:schemeClr val="tx2"/>
                                          </a:solidFill>
                                          <a:latin typeface="Cambria Math"/>
                                        </a:rPr>
                                        <m:t>𝐼</m:t>
                                      </m:r>
                                    </m:e>
                                    <m:sub>
                                      <m:r>
                                        <a:rPr kumimoji="1" lang="en-US" sz="2000" b="0" i="1" smtClean="0">
                                          <a:solidFill>
                                            <a:schemeClr val="tx2"/>
                                          </a:solidFill>
                                          <a:latin typeface="Cambria Math"/>
                                        </a:rPr>
                                        <m:t>𝑒</m:t>
                                      </m:r>
                                    </m:sub>
                                  </m:sSub>
                                </m:den>
                              </m:f>
                            </m:e>
                          </m:d>
                        </m:den>
                      </m:f>
                      <m:r>
                        <a:rPr kumimoji="1" lang="en-US" sz="2000" b="0" i="1" smtClean="0">
                          <a:solidFill>
                            <a:schemeClr val="tx2"/>
                          </a:solidFill>
                          <a:latin typeface="Cambria Math"/>
                        </a:rPr>
                        <m:t>=</m:t>
                      </m:r>
                      <m:r>
                        <a:rPr kumimoji="1" lang="en-US" sz="2000" b="1" i="1" smtClean="0">
                          <a:solidFill>
                            <a:schemeClr val="tx2"/>
                          </a:solidFill>
                          <a:latin typeface="Cambria Math"/>
                        </a:rPr>
                        <m:t>𝟎</m:t>
                      </m:r>
                      <m:r>
                        <a:rPr kumimoji="1" lang="en-US" sz="2000" b="1" i="1" smtClean="0">
                          <a:solidFill>
                            <a:schemeClr val="tx2"/>
                          </a:solidFill>
                          <a:latin typeface="Cambria Math"/>
                        </a:rPr>
                        <m:t>.</m:t>
                      </m:r>
                      <m:r>
                        <a:rPr kumimoji="1" lang="en-US" sz="2000" b="1" i="1" smtClean="0">
                          <a:solidFill>
                            <a:schemeClr val="tx2"/>
                          </a:solidFill>
                          <a:latin typeface="Cambria Math"/>
                        </a:rPr>
                        <m:t>𝟎𝟕𝟓</m:t>
                      </m:r>
                    </m:oMath>
                  </m:oMathPara>
                </a14:m>
                <a:endParaRPr kumimoji="1" lang="en-US" sz="2000" b="1" dirty="0">
                  <a:solidFill>
                    <a:schemeClr val="tx2"/>
                  </a:solidFill>
                  <a:latin typeface="Georgia" panose="02040502050405020303" pitchFamily="18" charset="0"/>
                </a:endParaRPr>
              </a:p>
            </p:txBody>
          </p:sp>
        </mc:Choice>
        <mc:Fallback xmlns="">
          <p:sp>
            <p:nvSpPr>
              <p:cNvPr id="26" name="TextBox 25"/>
              <p:cNvSpPr txBox="1">
                <a:spLocks noRot="1" noChangeAspect="1" noMove="1" noResize="1" noEditPoints="1" noAdjustHandles="1" noChangeArrowheads="1" noChangeShapeType="1" noTextEdit="1"/>
              </p:cNvSpPr>
              <p:nvPr/>
            </p:nvSpPr>
            <p:spPr bwMode="auto">
              <a:xfrm>
                <a:off x="3393751" y="3249292"/>
                <a:ext cx="2333309" cy="974101"/>
              </a:xfrm>
              <a:prstGeom prst="rect">
                <a:avLst/>
              </a:prstGeom>
              <a:blipFill rotWithShape="0">
                <a:blip r:embed="rId6"/>
                <a:stretch>
                  <a:fillRect/>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p:sp>
        <p:nvSpPr>
          <p:cNvPr id="27" name="Rectangle 26"/>
          <p:cNvSpPr/>
          <p:nvPr/>
        </p:nvSpPr>
        <p:spPr>
          <a:xfrm>
            <a:off x="4164313" y="1476477"/>
            <a:ext cx="461986" cy="369332"/>
          </a:xfrm>
          <a:prstGeom prst="rect">
            <a:avLst/>
          </a:prstGeom>
        </p:spPr>
        <p:txBody>
          <a:bodyPr wrap="none">
            <a:spAutoFit/>
          </a:bodyPr>
          <a:lstStyle/>
          <a:p>
            <a:r>
              <a:rPr lang="en-US" dirty="0">
                <a:solidFill>
                  <a:srgbClr val="2B5781"/>
                </a:solidFill>
              </a:rPr>
              <a:t>❶</a:t>
            </a:r>
          </a:p>
        </p:txBody>
      </p:sp>
      <p:sp>
        <p:nvSpPr>
          <p:cNvPr id="28" name="Rectangle 27"/>
          <p:cNvSpPr/>
          <p:nvPr/>
        </p:nvSpPr>
        <p:spPr>
          <a:xfrm>
            <a:off x="4164313" y="2744707"/>
            <a:ext cx="461986" cy="369332"/>
          </a:xfrm>
          <a:prstGeom prst="rect">
            <a:avLst/>
          </a:prstGeom>
        </p:spPr>
        <p:txBody>
          <a:bodyPr wrap="none">
            <a:spAutoFit/>
          </a:bodyPr>
          <a:lstStyle/>
          <a:p>
            <a:r>
              <a:rPr lang="en-US" dirty="0">
                <a:solidFill>
                  <a:srgbClr val="2B5781"/>
                </a:solidFill>
              </a:rPr>
              <a:t>❷</a:t>
            </a:r>
          </a:p>
        </p:txBody>
      </p:sp>
      <p:sp>
        <p:nvSpPr>
          <p:cNvPr id="29" name="TextBox 28"/>
          <p:cNvSpPr txBox="1"/>
          <p:nvPr/>
        </p:nvSpPr>
        <p:spPr bwMode="auto">
          <a:xfrm>
            <a:off x="6961669" y="1863076"/>
            <a:ext cx="52418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lgn="r"/>
            <a:r>
              <a:rPr kumimoji="1" lang="en-US" sz="3200" dirty="0">
                <a:solidFill>
                  <a:srgbClr val="00B050"/>
                </a:solidFill>
                <a:latin typeface="Arial"/>
                <a:cs typeface="Arial"/>
              </a:rPr>
              <a:t> ✓</a:t>
            </a:r>
            <a:endParaRPr kumimoji="1" lang="en-US" sz="3200" dirty="0">
              <a:solidFill>
                <a:srgbClr val="00B050"/>
              </a:solidFill>
              <a:latin typeface="Georgia" panose="02040502050405020303" pitchFamily="18" charset="0"/>
            </a:endParaRPr>
          </a:p>
        </p:txBody>
      </p:sp>
      <p:sp>
        <p:nvSpPr>
          <p:cNvPr id="23" name="TextBox 22"/>
          <p:cNvSpPr txBox="1"/>
          <p:nvPr/>
        </p:nvSpPr>
        <p:spPr bwMode="auto">
          <a:xfrm>
            <a:off x="5616324" y="3272671"/>
            <a:ext cx="52418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lgn="r"/>
            <a:r>
              <a:rPr kumimoji="1" lang="en-US" sz="3200" dirty="0">
                <a:solidFill>
                  <a:srgbClr val="00B050"/>
                </a:solidFill>
                <a:latin typeface="Arial"/>
                <a:cs typeface="Arial"/>
              </a:rPr>
              <a:t> ✓</a:t>
            </a:r>
            <a:endParaRPr kumimoji="1" lang="en-US" sz="3200" dirty="0">
              <a:solidFill>
                <a:srgbClr val="00B050"/>
              </a:solidFill>
              <a:latin typeface="Georgia" panose="02040502050405020303" pitchFamily="18" charset="0"/>
            </a:endParaRPr>
          </a:p>
        </p:txBody>
      </p:sp>
      <p:cxnSp>
        <p:nvCxnSpPr>
          <p:cNvPr id="4" name="Straight Connector 3"/>
          <p:cNvCxnSpPr/>
          <p:nvPr/>
        </p:nvCxnSpPr>
        <p:spPr>
          <a:xfrm>
            <a:off x="6183183" y="5913120"/>
            <a:ext cx="188976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bwMode="auto">
          <a:xfrm>
            <a:off x="4541171" y="1428899"/>
            <a:ext cx="530892" cy="461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2400" b="1" i="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Georgia" panose="02040502050405020303" pitchFamily="18" charset="0"/>
              </a:rPr>
              <a:t>W</a:t>
            </a:r>
            <a:endParaRPr kumimoji="1" lang="en-US" sz="2400" b="1" i="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Georgia" panose="02040502050405020303" pitchFamily="18" charset="0"/>
            </a:endParaRPr>
          </a:p>
        </p:txBody>
      </p:sp>
      <p:sp>
        <p:nvSpPr>
          <p:cNvPr id="12" name="TextBox 11"/>
          <p:cNvSpPr txBox="1"/>
          <p:nvPr/>
        </p:nvSpPr>
        <p:spPr bwMode="auto">
          <a:xfrm>
            <a:off x="4560406" y="2698546"/>
            <a:ext cx="538908" cy="461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2400" b="1" i="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Georgia" panose="02040502050405020303" pitchFamily="18" charset="0"/>
              </a:rPr>
              <a:t>C</a:t>
            </a:r>
            <a:r>
              <a:rPr kumimoji="1" lang="en-US" sz="2400" b="1" i="1" baseline="-2500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Georgia" panose="02040502050405020303" pitchFamily="18" charset="0"/>
              </a:rPr>
              <a:t>S</a:t>
            </a:r>
            <a:endParaRPr kumimoji="1" lang="en-US" sz="2400" b="1" i="1" baseline="-2500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Georgia" panose="02040502050405020303" pitchFamily="18" charset="0"/>
            </a:endParaRPr>
          </a:p>
        </p:txBody>
      </p:sp>
      <p:sp>
        <p:nvSpPr>
          <p:cNvPr id="13" name="TextBox 12"/>
          <p:cNvSpPr txBox="1"/>
          <p:nvPr/>
        </p:nvSpPr>
        <p:spPr bwMode="auto">
          <a:xfrm>
            <a:off x="6827441" y="6400800"/>
            <a:ext cx="184665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91440" rIns="0" bIns="0" rtlCol="0">
            <a:spAutoFit/>
          </a:bodyPr>
          <a:lstStyle/>
          <a:p>
            <a:pPr algn="r"/>
            <a:r>
              <a:rPr kumimoji="1" lang="en-US" sz="1200" dirty="0" smtClean="0">
                <a:solidFill>
                  <a:schemeClr val="accent5"/>
                </a:solidFill>
                <a:latin typeface="Arial" panose="020B0604020202020204" pitchFamily="34" charset="0"/>
                <a:cs typeface="Arial" panose="020B0604020202020204" pitchFamily="34" charset="0"/>
              </a:rPr>
              <a:t>DESIGN EXAMPLE SLIDE</a:t>
            </a:r>
            <a:endParaRPr kumimoji="1" lang="en-US" sz="1200" dirty="0">
              <a:solidFill>
                <a:schemeClr val="accent5"/>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17474010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750"/>
                                  </p:stCondLst>
                                  <p:childTnLst>
                                    <p:set>
                                      <p:cBhvr>
                                        <p:cTn id="6" dur="1" fill="hold">
                                          <p:stCondLst>
                                            <p:cond delay="0"/>
                                          </p:stCondLst>
                                        </p:cTn>
                                        <p:tgtEl>
                                          <p:spTgt spid="29"/>
                                        </p:tgtEl>
                                        <p:attrNameLst>
                                          <p:attrName>style.visibility</p:attrName>
                                        </p:attrNameLst>
                                      </p:cBhvr>
                                      <p:to>
                                        <p:strVal val="visible"/>
                                      </p:to>
                                    </p:set>
                                    <p:animEffect transition="in" filter="wipe(down)">
                                      <p:cBhvr>
                                        <p:cTn id="7" dur="500"/>
                                        <p:tgtEl>
                                          <p:spTgt spid="29"/>
                                        </p:tgtEl>
                                      </p:cBhvr>
                                    </p:animEffect>
                                  </p:childTnLst>
                                </p:cTn>
                              </p:par>
                            </p:childTnLst>
                          </p:cTn>
                        </p:par>
                        <p:par>
                          <p:cTn id="8" fill="hold">
                            <p:stCondLst>
                              <p:cond delay="1250"/>
                            </p:stCondLst>
                            <p:childTnLst>
                              <p:par>
                                <p:cTn id="9" presetID="22" presetClass="entr" presetSubtype="4" fill="hold" grpId="0" nodeType="afterEffect">
                                  <p:stCondLst>
                                    <p:cond delay="250"/>
                                  </p:stCondLst>
                                  <p:childTnLst>
                                    <p:set>
                                      <p:cBhvr>
                                        <p:cTn id="10" dur="1" fill="hold">
                                          <p:stCondLst>
                                            <p:cond delay="0"/>
                                          </p:stCondLst>
                                        </p:cTn>
                                        <p:tgtEl>
                                          <p:spTgt spid="23"/>
                                        </p:tgtEl>
                                        <p:attrNameLst>
                                          <p:attrName>style.visibility</p:attrName>
                                        </p:attrNameLst>
                                      </p:cBhvr>
                                      <p:to>
                                        <p:strVal val="visible"/>
                                      </p:to>
                                    </p:set>
                                    <p:animEffect transition="in" filter="wipe(down)">
                                      <p:cBhvr>
                                        <p:cTn id="11" dur="500"/>
                                        <p:tgtEl>
                                          <p:spTgt spid="23"/>
                                        </p:tgtEl>
                                      </p:cBhvr>
                                    </p:animEffect>
                                  </p:childTnLst>
                                </p:cTn>
                              </p:par>
                            </p:childTnLst>
                          </p:cTn>
                        </p:par>
                        <p:par>
                          <p:cTn id="12" fill="hold">
                            <p:stCondLst>
                              <p:cond delay="2000"/>
                            </p:stCondLst>
                            <p:childTnLst>
                              <p:par>
                                <p:cTn id="13" presetID="16" presetClass="entr" presetSubtype="21" fill="hold" nodeType="afterEffect">
                                  <p:stCondLst>
                                    <p:cond delay="250"/>
                                  </p:stCondLst>
                                  <p:childTnLst>
                                    <p:set>
                                      <p:cBhvr>
                                        <p:cTn id="14" dur="1" fill="hold">
                                          <p:stCondLst>
                                            <p:cond delay="0"/>
                                          </p:stCondLst>
                                        </p:cTn>
                                        <p:tgtEl>
                                          <p:spTgt spid="4"/>
                                        </p:tgtEl>
                                        <p:attrNameLst>
                                          <p:attrName>style.visibility</p:attrName>
                                        </p:attrNameLst>
                                      </p:cBhvr>
                                      <p:to>
                                        <p:strVal val="visible"/>
                                      </p:to>
                                    </p:set>
                                    <p:animEffect transition="in" filter="barn(inVertical)">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23"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4">
            <a:extLst>
              <a:ext uri="{28A0092B-C50C-407E-A947-70E740481C1C}">
                <a14:useLocalDpi xmlns:a14="http://schemas.microsoft.com/office/drawing/2010/main" val="0"/>
              </a:ext>
            </a:extLst>
          </a:blip>
          <a:srcRect l="12363" r="8862"/>
          <a:stretch/>
        </p:blipFill>
        <p:spPr>
          <a:xfrm>
            <a:off x="0" y="0"/>
            <a:ext cx="9144000" cy="6858000"/>
          </a:xfrm>
          <a:prstGeom prst="rect">
            <a:avLst/>
          </a:prstGeom>
        </p:spPr>
      </p:pic>
      <p:sp>
        <p:nvSpPr>
          <p:cNvPr id="3" name="Content Placeholder 2"/>
          <p:cNvSpPr txBox="1">
            <a:spLocks/>
          </p:cNvSpPr>
          <p:nvPr/>
        </p:nvSpPr>
        <p:spPr>
          <a:xfrm>
            <a:off x="458788" y="421958"/>
            <a:ext cx="6324600" cy="2727642"/>
          </a:xfrm>
          <a:prstGeom prst="rect">
            <a:avLst/>
          </a:prstGeom>
          <a:gradFill>
            <a:gsLst>
              <a:gs pos="0">
                <a:schemeClr val="accent6">
                  <a:alpha val="85000"/>
                </a:schemeClr>
              </a:gs>
              <a:gs pos="50000">
                <a:schemeClr val="accent6">
                  <a:alpha val="74000"/>
                </a:schemeClr>
              </a:gs>
              <a:gs pos="100000">
                <a:schemeClr val="accent6">
                  <a:alpha val="65000"/>
                </a:schemeClr>
              </a:gs>
            </a:gsLst>
            <a:lin ang="5400000" scaled="0"/>
          </a:gradFill>
          <a:ln w="31750">
            <a:solidFill>
              <a:schemeClr val="accent6">
                <a:lumMod val="20000"/>
                <a:lumOff val="80000"/>
              </a:schemeClr>
            </a:solidFill>
          </a:ln>
          <a:effectLst>
            <a:outerShdw blurRad="50800" dist="38100" dir="2700000" algn="tl" rotWithShape="0">
              <a:prstClr val="black">
                <a:alpha val="40000"/>
              </a:prstClr>
            </a:outerShdw>
          </a:effectLst>
        </p:spPr>
        <p:txBody>
          <a:bodyPr vert="horz" lIns="182880" tIns="182880" rIns="182880" bIns="182880" rtlCol="0">
            <a:normAutofit/>
          </a:bodyPr>
          <a:lstStyle>
            <a:lvl1pPr marL="0" indent="0" algn="l" defTabSz="914400" rtl="0" eaLnBrk="1" latinLnBrk="0" hangingPunct="1">
              <a:spcBef>
                <a:spcPct val="20000"/>
              </a:spcBef>
              <a:buFont typeface="Arial" panose="020B0604020202020204" pitchFamily="34" charset="0"/>
              <a:buNone/>
              <a:defRPr sz="2200" b="1" kern="1200">
                <a:solidFill>
                  <a:schemeClr val="bg2"/>
                </a:solidFill>
                <a:latin typeface="+mn-lt"/>
                <a:ea typeface="+mn-ea"/>
                <a:cs typeface="+mn-cs"/>
              </a:defRPr>
            </a:lvl1pPr>
            <a:lvl2pPr marL="182880" indent="-182880" algn="l" defTabSz="914400" rtl="0" eaLnBrk="1" latinLnBrk="0" hangingPunct="1">
              <a:spcBef>
                <a:spcPct val="20000"/>
              </a:spcBef>
              <a:buFont typeface="Arial" panose="020B0604020202020204" pitchFamily="34" charset="0"/>
              <a:buChar char="•"/>
              <a:defRPr sz="2200" kern="1200">
                <a:solidFill>
                  <a:schemeClr val="bg2"/>
                </a:solidFill>
                <a:latin typeface="+mn-lt"/>
                <a:ea typeface="+mn-ea"/>
                <a:cs typeface="+mn-cs"/>
              </a:defRPr>
            </a:lvl2pPr>
            <a:lvl3pPr marL="594360" indent="-228600" algn="l" defTabSz="914400" rtl="0" eaLnBrk="1" latinLnBrk="0" hangingPunct="1">
              <a:spcBef>
                <a:spcPct val="20000"/>
              </a:spcBef>
              <a:buFont typeface="Arial" panose="020B0604020202020204" pitchFamily="34" charset="0"/>
              <a:buChar char="‒"/>
              <a:defRPr sz="2000" kern="1200">
                <a:solidFill>
                  <a:schemeClr val="bg2"/>
                </a:solidFill>
                <a:latin typeface="+mn-lt"/>
                <a:ea typeface="+mn-ea"/>
                <a:cs typeface="+mn-cs"/>
              </a:defRPr>
            </a:lvl3pPr>
            <a:lvl4pPr marL="914400" indent="-18288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4pPr>
            <a:lvl5pPr marL="1234440" indent="-182880" algn="l" defTabSz="914400" rtl="0" eaLnBrk="1" latinLnBrk="0" hangingPunct="1">
              <a:spcBef>
                <a:spcPct val="20000"/>
              </a:spcBef>
              <a:buFont typeface="Arial" panose="020B0604020202020204" pitchFamily="34" charset="0"/>
              <a:buChar char="»"/>
              <a:defRPr sz="1600" kern="1200">
                <a:solidFill>
                  <a:schemeClr val="bg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dirty="0" smtClean="0">
                <a:solidFill>
                  <a:srgbClr val="FFFFFF"/>
                </a:solidFill>
                <a:effectLst>
                  <a:outerShdw blurRad="38100" dist="38100" dir="2700000" algn="tl">
                    <a:srgbClr val="000000">
                      <a:alpha val="43137"/>
                    </a:srgbClr>
                  </a:outerShdw>
                </a:effectLst>
              </a:rPr>
              <a:t>Now that you’ve completed this lesson,</a:t>
            </a:r>
            <a:br>
              <a:rPr lang="en-US" dirty="0" smtClean="0">
                <a:solidFill>
                  <a:srgbClr val="FFFFFF"/>
                </a:solidFill>
                <a:effectLst>
                  <a:outerShdw blurRad="38100" dist="38100" dir="2700000" algn="tl">
                    <a:srgbClr val="000000">
                      <a:alpha val="43137"/>
                    </a:srgbClr>
                  </a:outerShdw>
                </a:effectLst>
              </a:rPr>
            </a:br>
            <a:r>
              <a:rPr lang="en-US" dirty="0" smtClean="0">
                <a:solidFill>
                  <a:srgbClr val="FFFFFF"/>
                </a:solidFill>
                <a:effectLst>
                  <a:outerShdw blurRad="38100" dist="38100" dir="2700000" algn="tl">
                    <a:srgbClr val="000000">
                      <a:alpha val="43137"/>
                    </a:srgbClr>
                  </a:outerShdw>
                </a:effectLst>
              </a:rPr>
              <a:t>you should be able to:</a:t>
            </a:r>
          </a:p>
          <a:p>
            <a:endParaRPr lang="en-US" dirty="0" smtClean="0">
              <a:solidFill>
                <a:srgbClr val="FFFFFF"/>
              </a:solidFill>
              <a:effectLst>
                <a:outerShdw blurRad="38100" dist="38100" dir="2700000" algn="tl">
                  <a:srgbClr val="000000">
                    <a:alpha val="43137"/>
                  </a:srgbClr>
                </a:outerShdw>
              </a:effectLst>
            </a:endParaRPr>
          </a:p>
          <a:p>
            <a:pPr>
              <a:spcAft>
                <a:spcPts val="600"/>
              </a:spcAft>
            </a:pPr>
            <a:r>
              <a:rPr lang="en-US" sz="1800" b="0" dirty="0">
                <a:solidFill>
                  <a:srgbClr val="FFFFFF"/>
                </a:solidFill>
                <a:effectLst>
                  <a:outerShdw blurRad="38100" dist="38100" dir="2700000" algn="tl">
                    <a:srgbClr val="000000">
                      <a:alpha val="43137"/>
                    </a:srgbClr>
                  </a:outerShdw>
                </a:effectLst>
                <a:latin typeface="Georgia" panose="02040502050405020303" pitchFamily="18" charset="0"/>
                <a:cs typeface="GENISO" panose="02000400000000000000" pitchFamily="2" charset="0"/>
              </a:rPr>
              <a:t>Evaluate and explain structural design base shear for use in the equivalent lateral force </a:t>
            </a:r>
            <a:r>
              <a:rPr lang="en-US" sz="1800" b="0" dirty="0" smtClean="0">
                <a:solidFill>
                  <a:srgbClr val="FFFFFF"/>
                </a:solidFill>
                <a:effectLst>
                  <a:outerShdw blurRad="38100" dist="38100" dir="2700000" algn="tl">
                    <a:srgbClr val="000000">
                      <a:alpha val="43137"/>
                    </a:srgbClr>
                  </a:outerShdw>
                </a:effectLst>
                <a:latin typeface="Georgia" panose="02040502050405020303" pitchFamily="18" charset="0"/>
                <a:cs typeface="GENISO" panose="02000400000000000000" pitchFamily="2" charset="0"/>
              </a:rPr>
              <a:t>procedure</a:t>
            </a:r>
          </a:p>
          <a:p>
            <a:r>
              <a:rPr lang="en-US" sz="1800" b="0" dirty="0" smtClean="0">
                <a:solidFill>
                  <a:srgbClr val="FFFFFF"/>
                </a:solidFill>
                <a:effectLst>
                  <a:outerShdw blurRad="38100" dist="38100" dir="2700000" algn="tl">
                    <a:srgbClr val="000000">
                      <a:alpha val="43137"/>
                    </a:srgbClr>
                  </a:outerShdw>
                </a:effectLst>
                <a:latin typeface="Georgia" panose="02040502050405020303" pitchFamily="18" charset="0"/>
                <a:cs typeface="GENISO" panose="02000400000000000000" pitchFamily="2" charset="0"/>
              </a:rPr>
              <a:t>Calculate and confirm the seismic response coefficient for use in the seismic base shear equation</a:t>
            </a:r>
            <a:endParaRPr lang="en-US" sz="1800" b="0" dirty="0">
              <a:solidFill>
                <a:srgbClr val="FFFFFF"/>
              </a:solidFill>
              <a:effectLst>
                <a:outerShdw blurRad="38100" dist="38100" dir="2700000" algn="tl">
                  <a:srgbClr val="000000">
                    <a:alpha val="43137"/>
                  </a:srgbClr>
                </a:outerShdw>
              </a:effectLst>
              <a:latin typeface="Georgia" panose="02040502050405020303" pitchFamily="18" charset="0"/>
              <a:cs typeface="GENISO" panose="02000400000000000000" pitchFamily="2" charset="0"/>
            </a:endParaRPr>
          </a:p>
        </p:txBody>
      </p:sp>
    </p:spTree>
    <p:custDataLst>
      <p:tags r:id="rId1"/>
    </p:custDataLst>
    <p:extLst>
      <p:ext uri="{BB962C8B-B14F-4D97-AF65-F5344CB8AC3E}">
        <p14:creationId xmlns:p14="http://schemas.microsoft.com/office/powerpoint/2010/main" val="10272895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3035300" y="1520456"/>
            <a:ext cx="5410200" cy="2010144"/>
          </a:xfrm>
        </p:spPr>
        <p:txBody>
          <a:bodyPr/>
          <a:lstStyle/>
          <a:p>
            <a:pPr>
              <a:lnSpc>
                <a:spcPct val="120000"/>
              </a:lnSpc>
              <a:spcBef>
                <a:spcPts val="600"/>
              </a:spcBef>
            </a:pPr>
            <a:r>
              <a:rPr lang="en-US" sz="1600" b="1" dirty="0" smtClean="0">
                <a:solidFill>
                  <a:schemeClr val="bg2"/>
                </a:solidFill>
                <a:latin typeface="Arial" panose="020B0604020202020204" pitchFamily="34" charset="0"/>
              </a:rPr>
              <a:t>Part 2 Lesson 2:</a:t>
            </a:r>
          </a:p>
          <a:p>
            <a:pPr>
              <a:lnSpc>
                <a:spcPct val="120000"/>
              </a:lnSpc>
              <a:spcBef>
                <a:spcPts val="600"/>
              </a:spcBef>
            </a:pPr>
            <a:r>
              <a:rPr lang="en-US" sz="2200" dirty="0" smtClean="0"/>
              <a:t>Distribution of Forces</a:t>
            </a:r>
            <a:endParaRPr lang="en-US" sz="2200" dirty="0"/>
          </a:p>
        </p:txBody>
      </p:sp>
      <p:sp>
        <p:nvSpPr>
          <p:cNvPr id="3" name="Content Placeholder 2"/>
          <p:cNvSpPr txBox="1">
            <a:spLocks/>
          </p:cNvSpPr>
          <p:nvPr/>
        </p:nvSpPr>
        <p:spPr>
          <a:xfrm>
            <a:off x="3644900" y="3851593"/>
            <a:ext cx="4775200" cy="1812607"/>
          </a:xfrm>
          <a:prstGeom prst="rect">
            <a:avLst/>
          </a:prstGeom>
          <a:gradFill>
            <a:gsLst>
              <a:gs pos="0">
                <a:schemeClr val="accent6">
                  <a:alpha val="20000"/>
                </a:schemeClr>
              </a:gs>
              <a:gs pos="50000">
                <a:schemeClr val="accent6">
                  <a:alpha val="15000"/>
                </a:schemeClr>
              </a:gs>
              <a:gs pos="100000">
                <a:schemeClr val="accent6">
                  <a:alpha val="10000"/>
                </a:schemeClr>
              </a:gs>
            </a:gsLst>
            <a:lin ang="5400000" scaled="0"/>
          </a:gradFill>
          <a:ln w="12700">
            <a:solidFill>
              <a:schemeClr val="accent6">
                <a:lumMod val="20000"/>
                <a:lumOff val="80000"/>
              </a:schemeClr>
            </a:solidFill>
          </a:ln>
          <a:effectLst/>
        </p:spPr>
        <p:txBody>
          <a:bodyPr vert="horz" lIns="182880" tIns="182880" rIns="182880" bIns="182880" rtlCol="0">
            <a:noAutofit/>
          </a:bodyPr>
          <a:lstStyle>
            <a:lvl1pPr marL="0" indent="0" algn="l" defTabSz="914400" rtl="0" eaLnBrk="1" latinLnBrk="0" hangingPunct="1">
              <a:spcBef>
                <a:spcPct val="20000"/>
              </a:spcBef>
              <a:buFont typeface="Arial" panose="020B0604020202020204" pitchFamily="34" charset="0"/>
              <a:buNone/>
              <a:defRPr sz="2200" b="1" kern="1200">
                <a:solidFill>
                  <a:schemeClr val="bg2"/>
                </a:solidFill>
                <a:latin typeface="+mn-lt"/>
                <a:ea typeface="+mn-ea"/>
                <a:cs typeface="+mn-cs"/>
              </a:defRPr>
            </a:lvl1pPr>
            <a:lvl2pPr marL="182880" indent="-182880" algn="l" defTabSz="914400" rtl="0" eaLnBrk="1" latinLnBrk="0" hangingPunct="1">
              <a:spcBef>
                <a:spcPct val="20000"/>
              </a:spcBef>
              <a:buFont typeface="Arial" panose="020B0604020202020204" pitchFamily="34" charset="0"/>
              <a:buChar char="•"/>
              <a:defRPr sz="2200" kern="1200">
                <a:solidFill>
                  <a:schemeClr val="bg2"/>
                </a:solidFill>
                <a:latin typeface="+mn-lt"/>
                <a:ea typeface="+mn-ea"/>
                <a:cs typeface="+mn-cs"/>
              </a:defRPr>
            </a:lvl2pPr>
            <a:lvl3pPr marL="594360" indent="-228600" algn="l" defTabSz="914400" rtl="0" eaLnBrk="1" latinLnBrk="0" hangingPunct="1">
              <a:spcBef>
                <a:spcPct val="20000"/>
              </a:spcBef>
              <a:buFont typeface="Arial" panose="020B0604020202020204" pitchFamily="34" charset="0"/>
              <a:buChar char="‒"/>
              <a:defRPr sz="2000" kern="1200">
                <a:solidFill>
                  <a:schemeClr val="bg2"/>
                </a:solidFill>
                <a:latin typeface="+mn-lt"/>
                <a:ea typeface="+mn-ea"/>
                <a:cs typeface="+mn-cs"/>
              </a:defRPr>
            </a:lvl3pPr>
            <a:lvl4pPr marL="914400" indent="-18288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4pPr>
            <a:lvl5pPr marL="1234440" indent="-182880" algn="l" defTabSz="914400" rtl="0" eaLnBrk="1" latinLnBrk="0" hangingPunct="1">
              <a:spcBef>
                <a:spcPct val="20000"/>
              </a:spcBef>
              <a:buFont typeface="Arial" panose="020B0604020202020204" pitchFamily="34" charset="0"/>
              <a:buChar char="»"/>
              <a:defRPr sz="1600" kern="1200">
                <a:solidFill>
                  <a:schemeClr val="bg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1400" dirty="0" smtClean="0">
                <a:solidFill>
                  <a:schemeClr val="accent6"/>
                </a:solidFill>
                <a:latin typeface="Arial" panose="020B0604020202020204" pitchFamily="34" charset="0"/>
                <a:cs typeface="Arial" panose="020B0604020202020204" pitchFamily="34" charset="0"/>
              </a:rPr>
              <a:t>After completing this lesson,</a:t>
            </a:r>
            <a:br>
              <a:rPr lang="en-US" sz="1400" dirty="0" smtClean="0">
                <a:solidFill>
                  <a:schemeClr val="accent6"/>
                </a:solidFill>
                <a:latin typeface="Arial" panose="020B0604020202020204" pitchFamily="34" charset="0"/>
                <a:cs typeface="Arial" panose="020B0604020202020204" pitchFamily="34" charset="0"/>
              </a:rPr>
            </a:br>
            <a:r>
              <a:rPr lang="en-US" sz="1400" dirty="0" smtClean="0">
                <a:solidFill>
                  <a:schemeClr val="accent6"/>
                </a:solidFill>
                <a:latin typeface="Arial" panose="020B0604020202020204" pitchFamily="34" charset="0"/>
                <a:cs typeface="Arial" panose="020B0604020202020204" pitchFamily="34" charset="0"/>
              </a:rPr>
              <a:t>you will be able to:</a:t>
            </a:r>
          </a:p>
          <a:p>
            <a:endParaRPr lang="en-US" sz="1400" dirty="0" smtClean="0">
              <a:solidFill>
                <a:schemeClr val="tx2"/>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1400" b="0" dirty="0">
                <a:solidFill>
                  <a:schemeClr val="tx2"/>
                </a:solidFill>
                <a:latin typeface="Arial" panose="020B0604020202020204" pitchFamily="34" charset="0"/>
                <a:cs typeface="Arial" panose="020B0604020202020204" pitchFamily="34" charset="0"/>
              </a:rPr>
              <a:t>Explain the distribution of seismic forces for use in the equivalent lateral force procedure</a:t>
            </a:r>
          </a:p>
        </p:txBody>
      </p:sp>
    </p:spTree>
    <p:custDataLst>
      <p:tags r:id="rId1"/>
    </p:custDataLst>
    <p:extLst>
      <p:ext uri="{BB962C8B-B14F-4D97-AF65-F5344CB8AC3E}">
        <p14:creationId xmlns:p14="http://schemas.microsoft.com/office/powerpoint/2010/main" val="148691573"/>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Equivalent Lateral Force Procedure</a:t>
            </a:r>
            <a:endParaRPr lang="en-US" dirty="0"/>
          </a:p>
        </p:txBody>
      </p:sp>
      <p:graphicFrame>
        <p:nvGraphicFramePr>
          <p:cNvPr id="6" name="Content Placeholder 5"/>
          <p:cNvGraphicFramePr>
            <a:graphicFrameLocks noGrp="1"/>
          </p:cNvGraphicFramePr>
          <p:nvPr>
            <p:ph idx="1"/>
            <p:extLst/>
          </p:nvPr>
        </p:nvGraphicFramePr>
        <p:xfrm>
          <a:off x="458788" y="1327150"/>
          <a:ext cx="8228012" cy="484346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3" name="TextBox 2"/>
          <p:cNvSpPr txBox="1"/>
          <p:nvPr/>
        </p:nvSpPr>
        <p:spPr bwMode="auto">
          <a:xfrm>
            <a:off x="3401395" y="4852854"/>
            <a:ext cx="4926327" cy="1015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ctr"/>
            <a:r>
              <a:rPr kumimoji="1" lang="en-US" sz="2000" dirty="0" smtClean="0">
                <a:solidFill>
                  <a:schemeClr val="bg2"/>
                </a:solidFill>
                <a:latin typeface="Arial" panose="020B0604020202020204" pitchFamily="34" charset="0"/>
                <a:cs typeface="Arial" panose="020B0604020202020204" pitchFamily="34" charset="0"/>
              </a:rPr>
              <a:t>This lesson will review the usage of</a:t>
            </a:r>
          </a:p>
          <a:p>
            <a:pPr algn="ctr"/>
            <a:r>
              <a:rPr kumimoji="1" lang="en-US" sz="2000" dirty="0" smtClean="0">
                <a:solidFill>
                  <a:schemeClr val="bg2"/>
                </a:solidFill>
                <a:latin typeface="Arial" panose="020B0604020202020204" pitchFamily="34" charset="0"/>
                <a:cs typeface="Arial" panose="020B0604020202020204" pitchFamily="34" charset="0"/>
              </a:rPr>
              <a:t>Vertical and Horizontal Distribution</a:t>
            </a:r>
          </a:p>
          <a:p>
            <a:pPr algn="ctr"/>
            <a:r>
              <a:rPr kumimoji="1" lang="en-US" sz="2000" dirty="0" smtClean="0">
                <a:solidFill>
                  <a:schemeClr val="bg2"/>
                </a:solidFill>
                <a:latin typeface="Arial" panose="020B0604020202020204" pitchFamily="34" charset="0"/>
                <a:cs typeface="Arial" panose="020B0604020202020204" pitchFamily="34" charset="0"/>
              </a:rPr>
              <a:t>equations for the Lateral Force Procedure</a:t>
            </a:r>
            <a:endParaRPr kumimoji="1" lang="en-US" sz="2000" dirty="0">
              <a:solidFill>
                <a:schemeClr val="bg2"/>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4076977082"/>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Vertical Distribution of Seismic Forces</a:t>
            </a:r>
            <a:endParaRPr lang="en-US" dirty="0"/>
          </a:p>
        </p:txBody>
      </p:sp>
      <p:sp>
        <p:nvSpPr>
          <p:cNvPr id="3" name="Content Placeholder 2"/>
          <p:cNvSpPr>
            <a:spLocks noGrp="1"/>
          </p:cNvSpPr>
          <p:nvPr>
            <p:ph idx="1"/>
          </p:nvPr>
        </p:nvSpPr>
        <p:spPr>
          <a:xfrm>
            <a:off x="458788" y="3145971"/>
            <a:ext cx="3976687" cy="3024642"/>
          </a:xfrm>
        </p:spPr>
        <p:txBody>
          <a:bodyPr lIns="0" tIns="0" rIns="0" bIns="0">
            <a:normAutofit/>
          </a:bodyPr>
          <a:lstStyle/>
          <a:p>
            <a:r>
              <a:rPr lang="en-US" sz="2000" i="1" dirty="0" smtClean="0">
                <a:solidFill>
                  <a:schemeClr val="bg2"/>
                </a:solidFill>
                <a:latin typeface="Georgia" panose="02040502050405020303" pitchFamily="18" charset="0"/>
              </a:rPr>
              <a:t>F</a:t>
            </a:r>
            <a:r>
              <a:rPr lang="en-US" sz="2000" i="1" baseline="-25000" dirty="0" smtClean="0">
                <a:solidFill>
                  <a:schemeClr val="bg2"/>
                </a:solidFill>
                <a:latin typeface="Georgia" panose="02040502050405020303" pitchFamily="18" charset="0"/>
              </a:rPr>
              <a:t>X</a:t>
            </a:r>
            <a:r>
              <a:rPr lang="en-US" sz="2000" dirty="0" smtClean="0">
                <a:solidFill>
                  <a:schemeClr val="bg2"/>
                </a:solidFill>
              </a:rPr>
              <a:t> depicts the lateral seismic force induced at any level</a:t>
            </a:r>
          </a:p>
          <a:p>
            <a:r>
              <a:rPr lang="en-US" sz="2000" dirty="0" smtClean="0">
                <a:solidFill>
                  <a:schemeClr val="bg2"/>
                </a:solidFill>
              </a:rPr>
              <a:t>Necessary for the design of the lateral force-resisting system at each level</a:t>
            </a:r>
          </a:p>
          <a:p>
            <a:r>
              <a:rPr lang="en-US" sz="2000" dirty="0" smtClean="0">
                <a:solidFill>
                  <a:schemeClr val="bg2"/>
                </a:solidFill>
              </a:rPr>
              <a:t>Next step is to locate Vertical Distribution Factor, </a:t>
            </a:r>
            <a:r>
              <a:rPr lang="en-US" sz="2000" i="1" dirty="0" err="1" smtClean="0">
                <a:solidFill>
                  <a:schemeClr val="bg2"/>
                </a:solidFill>
                <a:latin typeface="Georgia" panose="02040502050405020303" pitchFamily="18" charset="0"/>
              </a:rPr>
              <a:t>C</a:t>
            </a:r>
            <a:r>
              <a:rPr lang="en-US" sz="2000" i="1" baseline="-25000" dirty="0" err="1" smtClean="0">
                <a:solidFill>
                  <a:schemeClr val="bg2"/>
                </a:solidFill>
                <a:latin typeface="Georgia" panose="02040502050405020303" pitchFamily="18" charset="0"/>
              </a:rPr>
              <a:t>vx</a:t>
            </a:r>
            <a:endParaRPr lang="en-US" sz="2000" i="1" baseline="-25000" dirty="0">
              <a:solidFill>
                <a:schemeClr val="bg2"/>
              </a:solidFill>
              <a:latin typeface="Georgia" panose="02040502050405020303" pitchFamily="18" charset="0"/>
            </a:endParaRPr>
          </a:p>
        </p:txBody>
      </p:sp>
      <mc:AlternateContent xmlns:mc="http://schemas.openxmlformats.org/markup-compatibility/2006" xmlns:a14="http://schemas.microsoft.com/office/drawing/2010/main">
        <mc:Choice Requires="a14">
          <p:sp>
            <p:nvSpPr>
              <p:cNvPr id="6" name="TextBox 5"/>
              <p:cNvSpPr txBox="1"/>
              <p:nvPr/>
            </p:nvSpPr>
            <p:spPr bwMode="auto">
              <a:xfrm>
                <a:off x="1327495" y="2253312"/>
                <a:ext cx="2073943" cy="584763"/>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a14:m>
                  <m:oMathPara xmlns:m="http://schemas.openxmlformats.org/officeDocument/2006/math">
                    <m:oMathParaPr>
                      <m:jc m:val="centerGroup"/>
                    </m:oMathParaPr>
                    <m:oMath xmlns:m="http://schemas.openxmlformats.org/officeDocument/2006/math">
                      <m:sSub>
                        <m:sSubPr>
                          <m:ctrlPr>
                            <a:rPr kumimoji="1" lang="en-US" sz="3200" i="1" smtClean="0">
                              <a:solidFill>
                                <a:srgbClr val="000000"/>
                              </a:solidFill>
                              <a:latin typeface="Cambria Math" panose="02040503050406030204" pitchFamily="18" charset="0"/>
                            </a:rPr>
                          </m:ctrlPr>
                        </m:sSubPr>
                        <m:e>
                          <m:r>
                            <a:rPr kumimoji="1" lang="en-US" sz="3200" b="0" i="1" smtClean="0">
                              <a:solidFill>
                                <a:srgbClr val="000000"/>
                              </a:solidFill>
                              <a:latin typeface="Cambria Math"/>
                            </a:rPr>
                            <m:t>𝐹</m:t>
                          </m:r>
                        </m:e>
                        <m:sub>
                          <m:r>
                            <a:rPr kumimoji="1" lang="en-US" sz="3200" b="0" i="1" smtClean="0">
                              <a:solidFill>
                                <a:srgbClr val="000000"/>
                              </a:solidFill>
                              <a:latin typeface="Cambria Math"/>
                            </a:rPr>
                            <m:t>𝑋</m:t>
                          </m:r>
                        </m:sub>
                      </m:sSub>
                      <m:r>
                        <a:rPr kumimoji="1" lang="en-US" sz="3200" b="0" i="1" smtClean="0">
                          <a:solidFill>
                            <a:srgbClr val="000000"/>
                          </a:solidFill>
                          <a:latin typeface="Cambria Math"/>
                        </a:rPr>
                        <m:t>=</m:t>
                      </m:r>
                      <m:sSub>
                        <m:sSubPr>
                          <m:ctrlPr>
                            <a:rPr kumimoji="1" lang="en-US" sz="3200" b="0" i="1" smtClean="0">
                              <a:solidFill>
                                <a:srgbClr val="000000"/>
                              </a:solidFill>
                              <a:latin typeface="Cambria Math" panose="02040503050406030204" pitchFamily="18" charset="0"/>
                            </a:rPr>
                          </m:ctrlPr>
                        </m:sSubPr>
                        <m:e>
                          <m:r>
                            <a:rPr kumimoji="1" lang="en-US" sz="3200" b="0" i="1" smtClean="0">
                              <a:solidFill>
                                <a:srgbClr val="000000"/>
                              </a:solidFill>
                              <a:latin typeface="Cambria Math"/>
                            </a:rPr>
                            <m:t>𝐶</m:t>
                          </m:r>
                        </m:e>
                        <m:sub>
                          <m:r>
                            <a:rPr kumimoji="1" lang="en-US" sz="3200" b="0" i="1" smtClean="0">
                              <a:solidFill>
                                <a:srgbClr val="000000"/>
                              </a:solidFill>
                              <a:latin typeface="Cambria Math"/>
                            </a:rPr>
                            <m:t>𝑣𝑥</m:t>
                          </m:r>
                        </m:sub>
                      </m:sSub>
                      <m:r>
                        <a:rPr kumimoji="1" lang="en-US" sz="3200" b="0" i="1" smtClean="0">
                          <a:solidFill>
                            <a:srgbClr val="000000"/>
                          </a:solidFill>
                          <a:latin typeface="Cambria Math"/>
                        </a:rPr>
                        <m:t>𝑣</m:t>
                      </m:r>
                    </m:oMath>
                  </m:oMathPara>
                </a14:m>
                <a:endParaRPr kumimoji="1" lang="en-US" sz="3200" dirty="0">
                  <a:solidFill>
                    <a:srgbClr val="000000"/>
                  </a:solidFill>
                  <a:latin typeface="Georgia" panose="02040502050405020303" pitchFamily="18" charset="0"/>
                </a:endParaRPr>
              </a:p>
            </p:txBody>
          </p:sp>
        </mc:Choice>
        <mc:Fallback xmlns="">
          <p:sp>
            <p:nvSpPr>
              <p:cNvPr id="6" name="TextBox 5"/>
              <p:cNvSpPr txBox="1">
                <a:spLocks noRot="1" noChangeAspect="1" noMove="1" noResize="1" noEditPoints="1" noAdjustHandles="1" noChangeArrowheads="1" noChangeShapeType="1" noTextEdit="1"/>
              </p:cNvSpPr>
              <p:nvPr/>
            </p:nvSpPr>
            <p:spPr bwMode="auto">
              <a:xfrm>
                <a:off x="1327495" y="2253312"/>
                <a:ext cx="2073943" cy="584763"/>
              </a:xfrm>
              <a:prstGeom prst="rect">
                <a:avLst/>
              </a:prstGeom>
              <a:blipFill rotWithShape="0">
                <a:blip r:embed="rId4"/>
                <a:stretch>
                  <a:fillRect/>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p:sp>
        <p:nvSpPr>
          <p:cNvPr id="7" name="Rectangle 6"/>
          <p:cNvSpPr/>
          <p:nvPr/>
        </p:nvSpPr>
        <p:spPr>
          <a:xfrm>
            <a:off x="1033826" y="1879791"/>
            <a:ext cx="2648162" cy="307777"/>
          </a:xfrm>
          <a:prstGeom prst="rect">
            <a:avLst/>
          </a:prstGeom>
        </p:spPr>
        <p:txBody>
          <a:bodyPr wrap="none" lIns="0" tIns="0" rIns="0" bIns="0">
            <a:spAutoFit/>
          </a:bodyPr>
          <a:lstStyle/>
          <a:p>
            <a:pPr algn="ctr"/>
            <a:r>
              <a:rPr lang="en-US" sz="2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Lateral Seismic Force</a:t>
            </a:r>
            <a:endParaRPr lang="en-US" sz="2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endParaRPr>
          </a:p>
        </p:txBody>
      </p:sp>
      <p:pic>
        <p:nvPicPr>
          <p:cNvPr id="8" name="Content Placeholder 7"/>
          <p:cNvPicPr>
            <a:picLocks noGrp="1" noChangeAspect="1"/>
          </p:cNvPicPr>
          <p:nvPr>
            <p:ph idx="10"/>
          </p:nvPr>
        </p:nvPicPr>
        <p:blipFill>
          <a:blip r:embed="rId5" cstate="print">
            <a:extLst>
              <a:ext uri="{28A0092B-C50C-407E-A947-70E740481C1C}">
                <a14:useLocalDpi xmlns:a14="http://schemas.microsoft.com/office/drawing/2010/main" val="0"/>
              </a:ext>
            </a:extLst>
          </a:blip>
          <a:stretch>
            <a:fillRect/>
          </a:stretch>
        </p:blipFill>
        <p:spPr>
          <a:xfrm>
            <a:off x="4710113" y="2158207"/>
            <a:ext cx="3976687" cy="3181349"/>
          </a:xfrm>
        </p:spPr>
      </p:pic>
      <p:sp>
        <p:nvSpPr>
          <p:cNvPr id="9" name="TextBox 8"/>
          <p:cNvSpPr txBox="1"/>
          <p:nvPr/>
        </p:nvSpPr>
        <p:spPr bwMode="auto">
          <a:xfrm>
            <a:off x="6827441" y="6400800"/>
            <a:ext cx="184665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91440" rIns="0" bIns="0" rtlCol="0">
            <a:spAutoFit/>
          </a:bodyPr>
          <a:lstStyle/>
          <a:p>
            <a:pPr algn="r"/>
            <a:r>
              <a:rPr kumimoji="1" lang="en-US" sz="1200" dirty="0" smtClean="0">
                <a:solidFill>
                  <a:schemeClr val="accent5"/>
                </a:solidFill>
                <a:latin typeface="Arial" panose="020B0604020202020204" pitchFamily="34" charset="0"/>
                <a:cs typeface="Arial" panose="020B0604020202020204" pitchFamily="34" charset="0"/>
              </a:rPr>
              <a:t>DESIGN EXAMPLE SLIDE</a:t>
            </a:r>
            <a:endParaRPr kumimoji="1" lang="en-US" sz="1200" dirty="0">
              <a:solidFill>
                <a:schemeClr val="accent5"/>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144961210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compatLnSpc="1">
            <a:prstTxWarp prst="textNoShape">
              <a:avLst/>
            </a:prstTxWarp>
          </a:bodyPr>
          <a:lstStyle/>
          <a:p>
            <a:pPr algn="ctr" eaLnBrk="1" hangingPunct="1"/>
            <a:r>
              <a:rPr lang="en-US" sz="2800" dirty="0" smtClean="0"/>
              <a:t>Learning Objectives (Part One)</a:t>
            </a:r>
          </a:p>
        </p:txBody>
      </p:sp>
      <p:sp>
        <p:nvSpPr>
          <p:cNvPr id="8195" name="Content Placeholder 2"/>
          <p:cNvSpPr>
            <a:spLocks noGrp="1"/>
          </p:cNvSpPr>
          <p:nvPr>
            <p:ph idx="1"/>
          </p:nvPr>
        </p:nvSpPr>
        <p:spPr>
          <a:xfrm>
            <a:off x="457200" y="1333910"/>
            <a:ext cx="8229600" cy="4836703"/>
          </a:xfrm>
        </p:spPr>
        <p:txBody>
          <a:bodyPr lIns="0" tIns="0" rIns="0" bIns="0">
            <a:normAutofit/>
          </a:bodyPr>
          <a:lstStyle/>
          <a:p>
            <a:pPr eaLnBrk="1" hangingPunct="1">
              <a:buFont typeface="Arial" charset="0"/>
              <a:buNone/>
              <a:defRPr/>
            </a:pPr>
            <a:r>
              <a:rPr lang="en-US" sz="2400" b="1" dirty="0" smtClean="0">
                <a:solidFill>
                  <a:schemeClr val="bg2"/>
                </a:solidFill>
              </a:rPr>
              <a:t>Upon completion of this seminar, you will be able to:</a:t>
            </a:r>
            <a:endParaRPr lang="en-US" altLang="en-US" sz="2400" b="1" dirty="0">
              <a:solidFill>
                <a:schemeClr val="bg2"/>
              </a:solidFill>
            </a:endParaRPr>
          </a:p>
          <a:p>
            <a:pPr>
              <a:spcBef>
                <a:spcPts val="1800"/>
              </a:spcBef>
            </a:pPr>
            <a:r>
              <a:rPr lang="en-US" altLang="en-US" dirty="0" smtClean="0">
                <a:solidFill>
                  <a:schemeClr val="bg2"/>
                </a:solidFill>
              </a:rPr>
              <a:t>Summarize code provisions relating to seismic design in ASCE 7-10 and 2015 IBC</a:t>
            </a:r>
          </a:p>
          <a:p>
            <a:pPr>
              <a:spcBef>
                <a:spcPts val="1800"/>
              </a:spcBef>
            </a:pPr>
            <a:r>
              <a:rPr lang="en-US" altLang="en-US" dirty="0" smtClean="0">
                <a:solidFill>
                  <a:schemeClr val="bg2"/>
                </a:solidFill>
              </a:rPr>
              <a:t>Explain </a:t>
            </a:r>
            <a:r>
              <a:rPr lang="en-US" altLang="en-US" dirty="0">
                <a:solidFill>
                  <a:schemeClr val="bg2"/>
                </a:solidFill>
              </a:rPr>
              <a:t>and discuss the importance of site classifications, seismic design parameters, and seismic design </a:t>
            </a:r>
            <a:r>
              <a:rPr lang="en-US" altLang="en-US" dirty="0" smtClean="0">
                <a:solidFill>
                  <a:schemeClr val="bg2"/>
                </a:solidFill>
              </a:rPr>
              <a:t>categories</a:t>
            </a:r>
            <a:endParaRPr lang="en-US" altLang="en-US" dirty="0">
              <a:solidFill>
                <a:schemeClr val="bg2"/>
              </a:solidFill>
            </a:endParaRPr>
          </a:p>
          <a:p>
            <a:pPr>
              <a:spcBef>
                <a:spcPts val="1800"/>
              </a:spcBef>
            </a:pPr>
            <a:r>
              <a:rPr lang="en-US" altLang="en-US" dirty="0">
                <a:solidFill>
                  <a:schemeClr val="bg2"/>
                </a:solidFill>
              </a:rPr>
              <a:t>U</a:t>
            </a:r>
            <a:r>
              <a:rPr lang="en-US" altLang="en-US" dirty="0" smtClean="0">
                <a:solidFill>
                  <a:schemeClr val="bg2"/>
                </a:solidFill>
              </a:rPr>
              <a:t>se </a:t>
            </a:r>
            <a:r>
              <a:rPr lang="en-US" altLang="en-US" dirty="0">
                <a:solidFill>
                  <a:schemeClr val="bg2"/>
                </a:solidFill>
              </a:rPr>
              <a:t>USGS Seismic </a:t>
            </a:r>
            <a:r>
              <a:rPr lang="en-US" altLang="en-US" dirty="0" smtClean="0">
                <a:solidFill>
                  <a:schemeClr val="bg2"/>
                </a:solidFill>
              </a:rPr>
              <a:t>Design </a:t>
            </a:r>
            <a:r>
              <a:rPr lang="en-US" altLang="en-US" dirty="0">
                <a:solidFill>
                  <a:schemeClr val="bg2"/>
                </a:solidFill>
              </a:rPr>
              <a:t>M</a:t>
            </a:r>
            <a:r>
              <a:rPr lang="en-US" altLang="en-US" dirty="0" smtClean="0">
                <a:solidFill>
                  <a:schemeClr val="bg2"/>
                </a:solidFill>
              </a:rPr>
              <a:t>apping online tool to determine seismic design parameters and seismic design category</a:t>
            </a:r>
            <a:endParaRPr lang="en-US" altLang="en-US" dirty="0">
              <a:solidFill>
                <a:schemeClr val="bg2"/>
              </a:solidFill>
            </a:endParaRPr>
          </a:p>
          <a:p>
            <a:pPr>
              <a:spcBef>
                <a:spcPts val="1800"/>
              </a:spcBef>
            </a:pPr>
            <a:r>
              <a:rPr lang="en-US" altLang="en-US" dirty="0" smtClean="0">
                <a:solidFill>
                  <a:schemeClr val="bg2"/>
                </a:solidFill>
              </a:rPr>
              <a:t>Evaluate </a:t>
            </a:r>
            <a:r>
              <a:rPr lang="en-US" altLang="en-US" dirty="0">
                <a:solidFill>
                  <a:schemeClr val="bg2"/>
                </a:solidFill>
              </a:rPr>
              <a:t>and explain structural irregularities as they relate to seismic design for wood framed construction</a:t>
            </a:r>
          </a:p>
          <a:p>
            <a:pPr>
              <a:spcBef>
                <a:spcPts val="1800"/>
              </a:spcBef>
            </a:pPr>
            <a:endParaRPr lang="en-US" altLang="en-US" dirty="0">
              <a:solidFill>
                <a:schemeClr val="bg2"/>
              </a:solidFill>
            </a:endParaRPr>
          </a:p>
        </p:txBody>
      </p:sp>
    </p:spTree>
    <p:custDataLst>
      <p:tags r:id="rId1"/>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Vertical Distribution Factor</a:t>
            </a:r>
            <a:endParaRPr lang="en-US" dirty="0"/>
          </a:p>
        </p:txBody>
      </p:sp>
      <p:sp>
        <p:nvSpPr>
          <p:cNvPr id="3" name="Content Placeholder 2"/>
          <p:cNvSpPr>
            <a:spLocks noGrp="1"/>
          </p:cNvSpPr>
          <p:nvPr>
            <p:ph idx="1"/>
          </p:nvPr>
        </p:nvSpPr>
        <p:spPr>
          <a:xfrm>
            <a:off x="458788" y="1327150"/>
            <a:ext cx="3976687" cy="4843463"/>
          </a:xfrm>
        </p:spPr>
        <p:txBody>
          <a:bodyPr lIns="0" tIns="0" rIns="0" bIns="0">
            <a:normAutofit/>
          </a:bodyPr>
          <a:lstStyle/>
          <a:p>
            <a:r>
              <a:rPr lang="en-US" sz="2000" b="1" i="1" dirty="0" err="1" smtClean="0">
                <a:solidFill>
                  <a:schemeClr val="bg2"/>
                </a:solidFill>
                <a:latin typeface="Georgia" panose="02040502050405020303" pitchFamily="18" charset="0"/>
              </a:rPr>
              <a:t>C</a:t>
            </a:r>
            <a:r>
              <a:rPr lang="en-US" sz="2000" b="1" i="1" baseline="-25000" dirty="0" err="1" smtClean="0">
                <a:solidFill>
                  <a:schemeClr val="bg2"/>
                </a:solidFill>
                <a:latin typeface="Georgia" panose="02040502050405020303" pitchFamily="18" charset="0"/>
              </a:rPr>
              <a:t>vx</a:t>
            </a:r>
            <a:r>
              <a:rPr lang="en-US" sz="2000" dirty="0" smtClean="0">
                <a:solidFill>
                  <a:schemeClr val="bg2"/>
                </a:solidFill>
              </a:rPr>
              <a:t> dependent on:</a:t>
            </a:r>
          </a:p>
          <a:p>
            <a:pPr lvl="1"/>
            <a:r>
              <a:rPr lang="en-US" sz="1800" dirty="0" smtClean="0">
                <a:solidFill>
                  <a:schemeClr val="bg2"/>
                </a:solidFill>
              </a:rPr>
              <a:t>weight of the structure level</a:t>
            </a:r>
          </a:p>
          <a:p>
            <a:pPr lvl="1"/>
            <a:r>
              <a:rPr lang="en-US" sz="1800" dirty="0" smtClean="0">
                <a:solidFill>
                  <a:schemeClr val="bg2"/>
                </a:solidFill>
              </a:rPr>
              <a:t>height of the structure level</a:t>
            </a:r>
          </a:p>
          <a:p>
            <a:pPr lvl="1"/>
            <a:r>
              <a:rPr lang="en-US" sz="1800" dirty="0" smtClean="0">
                <a:solidFill>
                  <a:schemeClr val="bg2"/>
                </a:solidFill>
              </a:rPr>
              <a:t>building period</a:t>
            </a:r>
          </a:p>
          <a:p>
            <a:r>
              <a:rPr lang="en-US" sz="2000" b="1" i="1" dirty="0" err="1">
                <a:solidFill>
                  <a:schemeClr val="bg2"/>
                </a:solidFill>
                <a:latin typeface="Georgia" panose="02040502050405020303" pitchFamily="18" charset="0"/>
              </a:rPr>
              <a:t>w</a:t>
            </a:r>
            <a:r>
              <a:rPr lang="en-US" sz="2000" b="1" i="1" baseline="-25000" dirty="0" err="1" smtClean="0">
                <a:solidFill>
                  <a:schemeClr val="bg2"/>
                </a:solidFill>
                <a:latin typeface="Georgia" panose="02040502050405020303" pitchFamily="18" charset="0"/>
              </a:rPr>
              <a:t>i</a:t>
            </a:r>
            <a:r>
              <a:rPr lang="en-US" sz="2000" dirty="0" smtClean="0">
                <a:solidFill>
                  <a:schemeClr val="bg2"/>
                </a:solidFill>
              </a:rPr>
              <a:t> and </a:t>
            </a:r>
            <a:r>
              <a:rPr lang="en-US" sz="2000" b="1" i="1" dirty="0" err="1" smtClean="0">
                <a:solidFill>
                  <a:schemeClr val="bg2"/>
                </a:solidFill>
                <a:latin typeface="Georgia" panose="02040502050405020303" pitchFamily="18" charset="0"/>
              </a:rPr>
              <a:t>w</a:t>
            </a:r>
            <a:r>
              <a:rPr lang="en-US" sz="2000" b="1" i="1" baseline="-25000" dirty="0" err="1" smtClean="0">
                <a:solidFill>
                  <a:schemeClr val="bg2"/>
                </a:solidFill>
                <a:latin typeface="Georgia" panose="02040502050405020303" pitchFamily="18" charset="0"/>
              </a:rPr>
              <a:t>x</a:t>
            </a:r>
            <a:r>
              <a:rPr lang="en-US" sz="2000" dirty="0" smtClean="0">
                <a:solidFill>
                  <a:schemeClr val="bg2"/>
                </a:solidFill>
              </a:rPr>
              <a:t> = the portion of the total gravity load of the building (</a:t>
            </a:r>
            <a:r>
              <a:rPr lang="en-US" sz="2000" b="1" i="1" dirty="0" smtClean="0">
                <a:solidFill>
                  <a:schemeClr val="bg2"/>
                </a:solidFill>
                <a:latin typeface="Georgia" panose="02040502050405020303" pitchFamily="18" charset="0"/>
              </a:rPr>
              <a:t>w</a:t>
            </a:r>
            <a:r>
              <a:rPr lang="en-US" sz="2000" dirty="0" smtClean="0">
                <a:solidFill>
                  <a:schemeClr val="bg2"/>
                </a:solidFill>
              </a:rPr>
              <a:t>) located or assigned to level </a:t>
            </a:r>
            <a:r>
              <a:rPr lang="en-US" sz="2000" b="1" i="1" dirty="0" err="1" smtClean="0">
                <a:solidFill>
                  <a:schemeClr val="bg2"/>
                </a:solidFill>
                <a:latin typeface="Georgia" panose="02040502050405020303" pitchFamily="18" charset="0"/>
              </a:rPr>
              <a:t>i</a:t>
            </a:r>
            <a:r>
              <a:rPr lang="en-US" sz="2000" dirty="0" smtClean="0">
                <a:solidFill>
                  <a:schemeClr val="bg2"/>
                </a:solidFill>
              </a:rPr>
              <a:t> or </a:t>
            </a:r>
            <a:r>
              <a:rPr lang="en-US" sz="2000" b="1" i="1" dirty="0" smtClean="0">
                <a:solidFill>
                  <a:schemeClr val="bg2"/>
                </a:solidFill>
                <a:latin typeface="Georgia" panose="02040502050405020303" pitchFamily="18" charset="0"/>
              </a:rPr>
              <a:t>x</a:t>
            </a:r>
          </a:p>
          <a:p>
            <a:r>
              <a:rPr lang="en-US" sz="2000" b="1" i="1" dirty="0" smtClean="0">
                <a:solidFill>
                  <a:schemeClr val="bg2"/>
                </a:solidFill>
                <a:latin typeface="Georgia" panose="02040502050405020303" pitchFamily="18" charset="0"/>
              </a:rPr>
              <a:t>h</a:t>
            </a:r>
            <a:r>
              <a:rPr lang="en-US" sz="2000" b="1" i="1" baseline="-25000" dirty="0" smtClean="0">
                <a:solidFill>
                  <a:schemeClr val="bg2"/>
                </a:solidFill>
                <a:latin typeface="Georgia" panose="02040502050405020303" pitchFamily="18" charset="0"/>
              </a:rPr>
              <a:t>i</a:t>
            </a:r>
            <a:r>
              <a:rPr lang="en-US" sz="2000" dirty="0" smtClean="0">
                <a:solidFill>
                  <a:schemeClr val="bg2"/>
                </a:solidFill>
              </a:rPr>
              <a:t> and </a:t>
            </a:r>
            <a:r>
              <a:rPr lang="en-US" sz="2000" b="1" i="1" dirty="0" err="1" smtClean="0">
                <a:solidFill>
                  <a:schemeClr val="bg2"/>
                </a:solidFill>
                <a:latin typeface="Georgia" panose="02040502050405020303" pitchFamily="18" charset="0"/>
              </a:rPr>
              <a:t>h</a:t>
            </a:r>
            <a:r>
              <a:rPr lang="en-US" sz="2000" b="1" i="1" baseline="-25000" dirty="0" err="1" smtClean="0">
                <a:solidFill>
                  <a:schemeClr val="bg2"/>
                </a:solidFill>
                <a:latin typeface="Georgia" panose="02040502050405020303" pitchFamily="18" charset="0"/>
              </a:rPr>
              <a:t>x</a:t>
            </a:r>
            <a:r>
              <a:rPr lang="en-US" sz="2000" dirty="0" smtClean="0">
                <a:solidFill>
                  <a:schemeClr val="bg2"/>
                </a:solidFill>
              </a:rPr>
              <a:t> = the height in feet from the base to level </a:t>
            </a:r>
            <a:r>
              <a:rPr lang="en-US" sz="2000" b="1" i="1" dirty="0" err="1" smtClean="0">
                <a:solidFill>
                  <a:schemeClr val="bg2"/>
                </a:solidFill>
                <a:latin typeface="Georgia" panose="02040502050405020303" pitchFamily="18" charset="0"/>
              </a:rPr>
              <a:t>i</a:t>
            </a:r>
            <a:r>
              <a:rPr lang="en-US" sz="2000" dirty="0" smtClean="0">
                <a:solidFill>
                  <a:schemeClr val="bg2"/>
                </a:solidFill>
              </a:rPr>
              <a:t> or </a:t>
            </a:r>
            <a:r>
              <a:rPr lang="en-US" sz="2000" b="1" i="1" dirty="0" smtClean="0">
                <a:solidFill>
                  <a:schemeClr val="bg2"/>
                </a:solidFill>
                <a:latin typeface="Georgia" panose="02040502050405020303" pitchFamily="18" charset="0"/>
              </a:rPr>
              <a:t>x</a:t>
            </a:r>
          </a:p>
          <a:p>
            <a:r>
              <a:rPr lang="en-US" sz="2000" b="1" i="1" dirty="0" smtClean="0">
                <a:solidFill>
                  <a:schemeClr val="bg2"/>
                </a:solidFill>
                <a:latin typeface="Georgia" panose="02040502050405020303" pitchFamily="18" charset="0"/>
              </a:rPr>
              <a:t>k</a:t>
            </a:r>
            <a:r>
              <a:rPr lang="en-US" sz="2000" dirty="0" smtClean="0">
                <a:solidFill>
                  <a:schemeClr val="bg2"/>
                </a:solidFill>
              </a:rPr>
              <a:t> = distribution exponent related to the building period</a:t>
            </a:r>
            <a:endParaRPr lang="en-US" sz="2000" dirty="0">
              <a:solidFill>
                <a:schemeClr val="bg2"/>
              </a:solidFill>
            </a:endParaRPr>
          </a:p>
        </p:txBody>
      </p:sp>
      <p:sp>
        <p:nvSpPr>
          <p:cNvPr id="5" name="Rectangle 4"/>
          <p:cNvSpPr/>
          <p:nvPr/>
        </p:nvSpPr>
        <p:spPr>
          <a:xfrm>
            <a:off x="5660319" y="1526823"/>
            <a:ext cx="2037417" cy="307777"/>
          </a:xfrm>
          <a:prstGeom prst="rect">
            <a:avLst/>
          </a:prstGeom>
        </p:spPr>
        <p:txBody>
          <a:bodyPr wrap="none" lIns="0" tIns="0" rIns="0" bIns="0">
            <a:spAutoFit/>
          </a:bodyPr>
          <a:lstStyle/>
          <a:p>
            <a:pPr algn="ctr"/>
            <a:r>
              <a:rPr lang="en-US" sz="2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Equation 12.8-12</a:t>
            </a:r>
            <a:endParaRPr lang="en-US" sz="2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endParaRPr>
          </a:p>
        </p:txBody>
      </p:sp>
      <mc:AlternateContent xmlns:mc="http://schemas.openxmlformats.org/markup-compatibility/2006" xmlns:a14="http://schemas.microsoft.com/office/drawing/2010/main">
        <mc:Choice Requires="a14">
          <p:sp>
            <p:nvSpPr>
              <p:cNvPr id="6" name="TextBox 5"/>
              <p:cNvSpPr txBox="1"/>
              <p:nvPr/>
            </p:nvSpPr>
            <p:spPr bwMode="auto">
              <a:xfrm>
                <a:off x="5108449" y="1956401"/>
                <a:ext cx="3141159" cy="1234621"/>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a14:m>
                  <m:oMathPara xmlns:m="http://schemas.openxmlformats.org/officeDocument/2006/math">
                    <m:oMathParaPr>
                      <m:jc m:val="center"/>
                    </m:oMathParaPr>
                    <m:oMath xmlns:m="http://schemas.openxmlformats.org/officeDocument/2006/math">
                      <m:sSub>
                        <m:sSubPr>
                          <m:ctrlPr>
                            <a:rPr kumimoji="1" lang="en-US" sz="3200" i="1" smtClean="0">
                              <a:solidFill>
                                <a:srgbClr val="000000"/>
                              </a:solidFill>
                              <a:latin typeface="Cambria Math" panose="02040503050406030204" pitchFamily="18" charset="0"/>
                            </a:rPr>
                          </m:ctrlPr>
                        </m:sSubPr>
                        <m:e>
                          <m:r>
                            <a:rPr kumimoji="1" lang="en-US" sz="3200" b="0" i="1" smtClean="0">
                              <a:solidFill>
                                <a:srgbClr val="000000"/>
                              </a:solidFill>
                              <a:latin typeface="Cambria Math"/>
                            </a:rPr>
                            <m:t>𝐶</m:t>
                          </m:r>
                        </m:e>
                        <m:sub>
                          <m:r>
                            <a:rPr kumimoji="1" lang="en-US" sz="3200" b="0" i="1" smtClean="0">
                              <a:solidFill>
                                <a:srgbClr val="000000"/>
                              </a:solidFill>
                              <a:latin typeface="Cambria Math"/>
                            </a:rPr>
                            <m:t>𝑣𝑥</m:t>
                          </m:r>
                        </m:sub>
                      </m:sSub>
                      <m:r>
                        <a:rPr kumimoji="1" lang="en-US" sz="3200" b="0" i="1" smtClean="0">
                          <a:solidFill>
                            <a:srgbClr val="000000"/>
                          </a:solidFill>
                          <a:latin typeface="Cambria Math"/>
                        </a:rPr>
                        <m:t>=</m:t>
                      </m:r>
                      <m:f>
                        <m:fPr>
                          <m:ctrlPr>
                            <a:rPr kumimoji="1" lang="en-US" sz="3200" b="0" i="1" smtClean="0">
                              <a:solidFill>
                                <a:srgbClr val="000000"/>
                              </a:solidFill>
                              <a:latin typeface="Cambria Math" panose="02040503050406030204" pitchFamily="18" charset="0"/>
                            </a:rPr>
                          </m:ctrlPr>
                        </m:fPr>
                        <m:num>
                          <m:sSub>
                            <m:sSubPr>
                              <m:ctrlPr>
                                <a:rPr kumimoji="1" lang="en-US" sz="3200" b="0" i="1" smtClean="0">
                                  <a:solidFill>
                                    <a:srgbClr val="000000"/>
                                  </a:solidFill>
                                  <a:latin typeface="Cambria Math" panose="02040503050406030204" pitchFamily="18" charset="0"/>
                                </a:rPr>
                              </m:ctrlPr>
                            </m:sSubPr>
                            <m:e>
                              <m:r>
                                <a:rPr kumimoji="1" lang="en-US" sz="3200" b="0" i="1" smtClean="0">
                                  <a:solidFill>
                                    <a:srgbClr val="000000"/>
                                  </a:solidFill>
                                  <a:latin typeface="Cambria Math"/>
                                </a:rPr>
                                <m:t>𝑤</m:t>
                              </m:r>
                            </m:e>
                            <m:sub>
                              <m:r>
                                <a:rPr kumimoji="1" lang="en-US" sz="3200" b="0" i="1" smtClean="0">
                                  <a:solidFill>
                                    <a:srgbClr val="000000"/>
                                  </a:solidFill>
                                  <a:latin typeface="Cambria Math"/>
                                </a:rPr>
                                <m:t>𝑥</m:t>
                              </m:r>
                            </m:sub>
                          </m:sSub>
                          <m:sSubSup>
                            <m:sSubSupPr>
                              <m:ctrlPr>
                                <a:rPr kumimoji="1" lang="en-US" sz="3200" b="0" i="1" smtClean="0">
                                  <a:solidFill>
                                    <a:srgbClr val="000000"/>
                                  </a:solidFill>
                                  <a:latin typeface="Cambria Math" panose="02040503050406030204" pitchFamily="18" charset="0"/>
                                </a:rPr>
                              </m:ctrlPr>
                            </m:sSubSupPr>
                            <m:e>
                              <m:r>
                                <a:rPr kumimoji="1" lang="en-US" sz="3200" b="0" i="1" smtClean="0">
                                  <a:solidFill>
                                    <a:srgbClr val="000000"/>
                                  </a:solidFill>
                                  <a:latin typeface="Cambria Math"/>
                                </a:rPr>
                                <m:t>h</m:t>
                              </m:r>
                            </m:e>
                            <m:sub>
                              <m:r>
                                <a:rPr kumimoji="1" lang="en-US" sz="3200" b="0" i="1" smtClean="0">
                                  <a:solidFill>
                                    <a:srgbClr val="000000"/>
                                  </a:solidFill>
                                  <a:latin typeface="Cambria Math"/>
                                </a:rPr>
                                <m:t>𝑥</m:t>
                              </m:r>
                            </m:sub>
                            <m:sup>
                              <m:r>
                                <a:rPr kumimoji="1" lang="en-US" sz="3200" b="0" i="1" smtClean="0">
                                  <a:solidFill>
                                    <a:srgbClr val="000000"/>
                                  </a:solidFill>
                                  <a:latin typeface="Cambria Math"/>
                                </a:rPr>
                                <m:t>𝑘</m:t>
                              </m:r>
                            </m:sup>
                          </m:sSubSup>
                        </m:num>
                        <m:den>
                          <m:nary>
                            <m:naryPr>
                              <m:chr m:val="∑"/>
                              <m:ctrlPr>
                                <a:rPr kumimoji="1" lang="en-US" sz="3200" b="0" i="1" smtClean="0">
                                  <a:solidFill>
                                    <a:srgbClr val="000000"/>
                                  </a:solidFill>
                                  <a:latin typeface="Cambria Math" panose="02040503050406030204" pitchFamily="18" charset="0"/>
                                </a:rPr>
                              </m:ctrlPr>
                            </m:naryPr>
                            <m:sub>
                              <m:r>
                                <m:rPr>
                                  <m:brk m:alnAt="23"/>
                                </m:rPr>
                                <a:rPr kumimoji="1" lang="en-US" sz="3200" b="0" i="1" smtClean="0">
                                  <a:solidFill>
                                    <a:srgbClr val="000000"/>
                                  </a:solidFill>
                                  <a:latin typeface="Cambria Math"/>
                                </a:rPr>
                                <m:t>𝑖</m:t>
                              </m:r>
                              <m:r>
                                <a:rPr kumimoji="1" lang="en-US" sz="3200" b="0" i="1" smtClean="0">
                                  <a:solidFill>
                                    <a:srgbClr val="000000"/>
                                  </a:solidFill>
                                  <a:latin typeface="Cambria Math"/>
                                </a:rPr>
                                <m:t>=1</m:t>
                              </m:r>
                            </m:sub>
                            <m:sup>
                              <m:r>
                                <a:rPr kumimoji="1" lang="en-US" sz="3200" b="0" i="1" smtClean="0">
                                  <a:solidFill>
                                    <a:srgbClr val="000000"/>
                                  </a:solidFill>
                                  <a:latin typeface="Cambria Math"/>
                                </a:rPr>
                                <m:t>𝑛</m:t>
                              </m:r>
                            </m:sup>
                            <m:e>
                              <m:sSub>
                                <m:sSubPr>
                                  <m:ctrlPr>
                                    <a:rPr kumimoji="1" lang="en-US" sz="3200" b="0" i="1" smtClean="0">
                                      <a:solidFill>
                                        <a:srgbClr val="000000"/>
                                      </a:solidFill>
                                      <a:latin typeface="Cambria Math" panose="02040503050406030204" pitchFamily="18" charset="0"/>
                                    </a:rPr>
                                  </m:ctrlPr>
                                </m:sSubPr>
                                <m:e>
                                  <m:r>
                                    <a:rPr kumimoji="1" lang="en-US" sz="3200" b="0" i="1" smtClean="0">
                                      <a:solidFill>
                                        <a:srgbClr val="000000"/>
                                      </a:solidFill>
                                      <a:latin typeface="Cambria Math"/>
                                    </a:rPr>
                                    <m:t>𝑤</m:t>
                                  </m:r>
                                </m:e>
                                <m:sub>
                                  <m:r>
                                    <a:rPr kumimoji="1" lang="en-US" sz="3200" b="0" i="1" smtClean="0">
                                      <a:solidFill>
                                        <a:srgbClr val="000000"/>
                                      </a:solidFill>
                                      <a:latin typeface="Cambria Math"/>
                                    </a:rPr>
                                    <m:t>𝑖</m:t>
                                  </m:r>
                                </m:sub>
                              </m:sSub>
                              <m:sSubSup>
                                <m:sSubSupPr>
                                  <m:ctrlPr>
                                    <a:rPr kumimoji="1" lang="en-US" sz="3200" b="0" i="1" smtClean="0">
                                      <a:solidFill>
                                        <a:srgbClr val="000000"/>
                                      </a:solidFill>
                                      <a:latin typeface="Cambria Math" panose="02040503050406030204" pitchFamily="18" charset="0"/>
                                    </a:rPr>
                                  </m:ctrlPr>
                                </m:sSubSupPr>
                                <m:e>
                                  <m:r>
                                    <a:rPr kumimoji="1" lang="en-US" sz="3200" b="0" i="1" smtClean="0">
                                      <a:solidFill>
                                        <a:srgbClr val="000000"/>
                                      </a:solidFill>
                                      <a:latin typeface="Cambria Math"/>
                                    </a:rPr>
                                    <m:t>h</m:t>
                                  </m:r>
                                </m:e>
                                <m:sub>
                                  <m:r>
                                    <a:rPr kumimoji="1" lang="en-US" sz="3200" b="0" i="1" smtClean="0">
                                      <a:solidFill>
                                        <a:srgbClr val="000000"/>
                                      </a:solidFill>
                                      <a:latin typeface="Cambria Math"/>
                                    </a:rPr>
                                    <m:t>𝑖</m:t>
                                  </m:r>
                                </m:sub>
                                <m:sup>
                                  <m:r>
                                    <a:rPr kumimoji="1" lang="en-US" sz="3200" b="0" i="1" smtClean="0">
                                      <a:solidFill>
                                        <a:srgbClr val="000000"/>
                                      </a:solidFill>
                                      <a:latin typeface="Cambria Math"/>
                                    </a:rPr>
                                    <m:t>𝑘</m:t>
                                  </m:r>
                                </m:sup>
                              </m:sSubSup>
                            </m:e>
                          </m:nary>
                        </m:den>
                      </m:f>
                    </m:oMath>
                  </m:oMathPara>
                </a14:m>
                <a:endParaRPr kumimoji="1" lang="en-US" sz="3200" dirty="0">
                  <a:solidFill>
                    <a:srgbClr val="000000"/>
                  </a:solidFill>
                  <a:latin typeface="Georgia" panose="02040502050405020303" pitchFamily="18" charset="0"/>
                </a:endParaRPr>
              </a:p>
            </p:txBody>
          </p:sp>
        </mc:Choice>
        <mc:Fallback xmlns="">
          <p:sp>
            <p:nvSpPr>
              <p:cNvPr id="6" name="TextBox 5"/>
              <p:cNvSpPr txBox="1">
                <a:spLocks noRot="1" noChangeAspect="1" noMove="1" noResize="1" noEditPoints="1" noAdjustHandles="1" noChangeArrowheads="1" noChangeShapeType="1" noTextEdit="1"/>
              </p:cNvSpPr>
              <p:nvPr/>
            </p:nvSpPr>
            <p:spPr bwMode="auto">
              <a:xfrm>
                <a:off x="5108449" y="1956401"/>
                <a:ext cx="3141159" cy="1234621"/>
              </a:xfrm>
              <a:prstGeom prst="rect">
                <a:avLst/>
              </a:prstGeom>
              <a:blipFill rotWithShape="0">
                <a:blip r:embed="rId4"/>
                <a:stretch>
                  <a:fillRect/>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p:sp>
        <p:nvSpPr>
          <p:cNvPr id="8" name="Rounded Rectangle 7"/>
          <p:cNvSpPr/>
          <p:nvPr/>
        </p:nvSpPr>
        <p:spPr>
          <a:xfrm>
            <a:off x="4708525" y="3537857"/>
            <a:ext cx="3978275" cy="2632756"/>
          </a:xfrm>
          <a:prstGeom prst="roundRect">
            <a:avLst/>
          </a:prstGeom>
        </p:spPr>
        <p:style>
          <a:lnRef idx="1">
            <a:schemeClr val="accent6"/>
          </a:lnRef>
          <a:fillRef idx="2">
            <a:schemeClr val="accent6"/>
          </a:fillRef>
          <a:effectRef idx="1">
            <a:schemeClr val="accent6"/>
          </a:effectRef>
          <a:fontRef idx="minor">
            <a:schemeClr val="dk1"/>
          </a:fontRef>
        </p:style>
        <p:txBody>
          <a:bodyPr rtlCol="0" anchor="t"/>
          <a:lstStyle/>
          <a:p>
            <a:pPr marL="164592" indent="-164592">
              <a:buFont typeface="Arial" panose="020B0604020202020204" pitchFamily="34" charset="0"/>
              <a:buChar char="•"/>
            </a:pPr>
            <a:r>
              <a:rPr lang="en-US" b="1" i="1" dirty="0" smtClean="0">
                <a:solidFill>
                  <a:schemeClr val="bg2"/>
                </a:solidFill>
                <a:latin typeface="Georgia" panose="02040502050405020303" pitchFamily="18" charset="0"/>
              </a:rPr>
              <a:t>k </a:t>
            </a:r>
            <a:r>
              <a:rPr lang="en-US" b="1" dirty="0" smtClean="0">
                <a:solidFill>
                  <a:schemeClr val="bg2"/>
                </a:solidFill>
                <a:latin typeface="Georgia" panose="02040502050405020303" pitchFamily="18" charset="0"/>
              </a:rPr>
              <a:t>= 1 </a:t>
            </a:r>
            <a:r>
              <a:rPr lang="en-US" dirty="0">
                <a:solidFill>
                  <a:schemeClr val="bg2"/>
                </a:solidFill>
              </a:rPr>
              <a:t>when buildings have period </a:t>
            </a:r>
            <a:r>
              <a:rPr lang="en-US" dirty="0" smtClean="0">
                <a:solidFill>
                  <a:schemeClr val="bg2"/>
                </a:solidFill>
              </a:rPr>
              <a:t>of ≤ </a:t>
            </a:r>
            <a:r>
              <a:rPr lang="en-US" dirty="0">
                <a:solidFill>
                  <a:schemeClr val="bg2"/>
                </a:solidFill>
              </a:rPr>
              <a:t>0.5 second</a:t>
            </a:r>
          </a:p>
          <a:p>
            <a:pPr marL="164592" indent="-164592">
              <a:buFont typeface="Arial" panose="020B0604020202020204" pitchFamily="34" charset="0"/>
              <a:buChar char="•"/>
            </a:pPr>
            <a:r>
              <a:rPr lang="en-US" b="1" i="1" dirty="0">
                <a:solidFill>
                  <a:schemeClr val="bg2"/>
                </a:solidFill>
                <a:latin typeface="Georgia" panose="02040502050405020303" pitchFamily="18" charset="0"/>
              </a:rPr>
              <a:t>k</a:t>
            </a:r>
            <a:r>
              <a:rPr lang="en-US" b="1" dirty="0">
                <a:solidFill>
                  <a:schemeClr val="bg2"/>
                </a:solidFill>
                <a:latin typeface="Georgia" panose="02040502050405020303" pitchFamily="18" charset="0"/>
              </a:rPr>
              <a:t> = 2 </a:t>
            </a:r>
            <a:r>
              <a:rPr lang="en-US" dirty="0">
                <a:solidFill>
                  <a:schemeClr val="bg2"/>
                </a:solidFill>
              </a:rPr>
              <a:t>when buildings have </a:t>
            </a:r>
            <a:r>
              <a:rPr lang="en-US" dirty="0" smtClean="0">
                <a:solidFill>
                  <a:schemeClr val="bg2"/>
                </a:solidFill>
              </a:rPr>
              <a:t>period</a:t>
            </a:r>
            <a:br>
              <a:rPr lang="en-US" dirty="0" smtClean="0">
                <a:solidFill>
                  <a:schemeClr val="bg2"/>
                </a:solidFill>
              </a:rPr>
            </a:br>
            <a:r>
              <a:rPr lang="en-US" dirty="0" smtClean="0">
                <a:solidFill>
                  <a:schemeClr val="bg2"/>
                </a:solidFill>
              </a:rPr>
              <a:t>≥ </a:t>
            </a:r>
            <a:r>
              <a:rPr lang="en-US" dirty="0">
                <a:solidFill>
                  <a:schemeClr val="bg2"/>
                </a:solidFill>
              </a:rPr>
              <a:t>2.5 seconds</a:t>
            </a:r>
          </a:p>
          <a:p>
            <a:pPr marL="164592" indent="-164592">
              <a:buFont typeface="Arial" panose="020B0604020202020204" pitchFamily="34" charset="0"/>
              <a:buChar char="•"/>
            </a:pPr>
            <a:r>
              <a:rPr lang="en-US" b="1" i="1" dirty="0">
                <a:solidFill>
                  <a:schemeClr val="bg2"/>
                </a:solidFill>
                <a:latin typeface="Georgia" panose="02040502050405020303" pitchFamily="18" charset="0"/>
              </a:rPr>
              <a:t>k</a:t>
            </a:r>
            <a:r>
              <a:rPr lang="en-US" b="1" dirty="0">
                <a:solidFill>
                  <a:schemeClr val="bg2"/>
                </a:solidFill>
                <a:latin typeface="Georgia" panose="02040502050405020303" pitchFamily="18" charset="0"/>
              </a:rPr>
              <a:t> = 2 </a:t>
            </a:r>
            <a:r>
              <a:rPr lang="en-US" dirty="0" smtClean="0">
                <a:solidFill>
                  <a:schemeClr val="bg2"/>
                </a:solidFill>
                <a:latin typeface="Georgia" panose="02040502050405020303" pitchFamily="18" charset="0"/>
              </a:rPr>
              <a:t>(</a:t>
            </a:r>
            <a:r>
              <a:rPr lang="en-US" dirty="0" smtClean="0">
                <a:solidFill>
                  <a:schemeClr val="bg2"/>
                </a:solidFill>
              </a:rPr>
              <a:t>or </a:t>
            </a:r>
            <a:r>
              <a:rPr lang="en-US" dirty="0">
                <a:solidFill>
                  <a:schemeClr val="bg2"/>
                </a:solidFill>
              </a:rPr>
              <a:t>can be interpolated between 1 and </a:t>
            </a:r>
            <a:r>
              <a:rPr lang="en-US" dirty="0" smtClean="0">
                <a:solidFill>
                  <a:schemeClr val="bg2"/>
                </a:solidFill>
              </a:rPr>
              <a:t>2) </a:t>
            </a:r>
            <a:r>
              <a:rPr lang="en-US" dirty="0">
                <a:solidFill>
                  <a:schemeClr val="bg2"/>
                </a:solidFill>
              </a:rPr>
              <a:t>when buildings have period between 0.5 and 2.5 seconds</a:t>
            </a:r>
          </a:p>
          <a:p>
            <a:pPr algn="ctr"/>
            <a:endParaRPr lang="en-US" dirty="0"/>
          </a:p>
        </p:txBody>
      </p:sp>
      <p:cxnSp>
        <p:nvCxnSpPr>
          <p:cNvPr id="12" name="Elbow Connector 11"/>
          <p:cNvCxnSpPr/>
          <p:nvPr/>
        </p:nvCxnSpPr>
        <p:spPr>
          <a:xfrm>
            <a:off x="2449286" y="5355780"/>
            <a:ext cx="2122713" cy="223157"/>
          </a:xfrm>
          <a:prstGeom prst="bentConnector3">
            <a:avLst>
              <a:gd name="adj1" fmla="val -462"/>
            </a:avLst>
          </a:prstGeom>
          <a:ln w="28575">
            <a:prstDash val="sysDot"/>
            <a:tailEnd type="arrow"/>
          </a:ln>
        </p:spPr>
        <p:style>
          <a:lnRef idx="1">
            <a:schemeClr val="accent6"/>
          </a:lnRef>
          <a:fillRef idx="0">
            <a:schemeClr val="accent6"/>
          </a:fillRef>
          <a:effectRef idx="0">
            <a:schemeClr val="accent6"/>
          </a:effectRef>
          <a:fontRef idx="minor">
            <a:schemeClr val="tx1"/>
          </a:fontRef>
        </p:style>
      </p:cxnSp>
      <p:sp>
        <p:nvSpPr>
          <p:cNvPr id="9" name="TextBox 8"/>
          <p:cNvSpPr txBox="1"/>
          <p:nvPr/>
        </p:nvSpPr>
        <p:spPr bwMode="auto">
          <a:xfrm>
            <a:off x="6827441" y="6400800"/>
            <a:ext cx="184665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91440" rIns="0" bIns="0" rtlCol="0">
            <a:spAutoFit/>
          </a:bodyPr>
          <a:lstStyle/>
          <a:p>
            <a:pPr algn="r"/>
            <a:r>
              <a:rPr kumimoji="1" lang="en-US" sz="1200" dirty="0" smtClean="0">
                <a:solidFill>
                  <a:schemeClr val="accent5"/>
                </a:solidFill>
                <a:latin typeface="Arial" panose="020B0604020202020204" pitchFamily="34" charset="0"/>
                <a:cs typeface="Arial" panose="020B0604020202020204" pitchFamily="34" charset="0"/>
              </a:rPr>
              <a:t>DESIGN EXAMPLE SLIDE</a:t>
            </a:r>
            <a:endParaRPr kumimoji="1" lang="en-US" sz="1200" dirty="0">
              <a:solidFill>
                <a:schemeClr val="accent5"/>
              </a:solidFill>
              <a:latin typeface="Arial" panose="020B0604020202020204" pitchFamily="34" charset="0"/>
              <a:cs typeface="Arial" panose="020B0604020202020204" pitchFamily="34" charset="0"/>
            </a:endParaRPr>
          </a:p>
        </p:txBody>
      </p:sp>
      <p:pic>
        <p:nvPicPr>
          <p:cNvPr id="10" name="Picture 9"/>
          <p:cNvPicPr>
            <a:picLocks noChangeAspect="1"/>
          </p:cNvPicPr>
          <p:nvPr/>
        </p:nvPicPr>
        <p:blipFill>
          <a:blip r:embed="rId5"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457263" y="6495800"/>
            <a:ext cx="264160" cy="264160"/>
          </a:xfrm>
          <a:prstGeom prst="rect">
            <a:avLst/>
          </a:prstGeom>
        </p:spPr>
      </p:pic>
    </p:spTree>
    <p:custDataLst>
      <p:tags r:id="rId1"/>
    </p:custDataLst>
    <p:extLst>
      <p:ext uri="{BB962C8B-B14F-4D97-AF65-F5344CB8AC3E}">
        <p14:creationId xmlns:p14="http://schemas.microsoft.com/office/powerpoint/2010/main" val="16257431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75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750"/>
                                        <p:tgtEl>
                                          <p:spTgt spid="12"/>
                                        </p:tgtEl>
                                      </p:cBhvr>
                                    </p:animEffect>
                                  </p:childTnLst>
                                </p:cTn>
                              </p:par>
                            </p:childTnLst>
                          </p:cTn>
                        </p:par>
                        <p:par>
                          <p:cTn id="8" fill="hold">
                            <p:stCondLst>
                              <p:cond delay="1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7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Vertical Force Distribution</a:t>
            </a:r>
            <a:endParaRPr lang="en-US" dirty="0"/>
          </a:p>
        </p:txBody>
      </p:sp>
      <p:graphicFrame>
        <p:nvGraphicFramePr>
          <p:cNvPr id="4" name="Content Placeholder 3"/>
          <p:cNvGraphicFramePr>
            <a:graphicFrameLocks noGrp="1"/>
          </p:cNvGraphicFramePr>
          <p:nvPr>
            <p:ph idx="1"/>
            <p:extLst/>
          </p:nvPr>
        </p:nvGraphicFramePr>
        <p:xfrm>
          <a:off x="458790" y="3200400"/>
          <a:ext cx="8228010" cy="2218135"/>
        </p:xfrm>
        <a:graphic>
          <a:graphicData uri="http://schemas.openxmlformats.org/drawingml/2006/table">
            <a:tbl>
              <a:tblPr firstRow="1" bandRow="1">
                <a:tableStyleId>{68D230F3-CF80-4859-8CE7-A43EE81993B5}</a:tableStyleId>
              </a:tblPr>
              <a:tblGrid>
                <a:gridCol w="1039810">
                  <a:extLst>
                    <a:ext uri="{9D8B030D-6E8A-4147-A177-3AD203B41FA5}">
                      <a16:colId xmlns:a16="http://schemas.microsoft.com/office/drawing/2014/main" val="20000"/>
                    </a:ext>
                  </a:extLst>
                </a:gridCol>
                <a:gridCol w="1311050">
                  <a:extLst>
                    <a:ext uri="{9D8B030D-6E8A-4147-A177-3AD203B41FA5}">
                      <a16:colId xmlns:a16="http://schemas.microsoft.com/office/drawing/2014/main" val="20001"/>
                    </a:ext>
                  </a:extLst>
                </a:gridCol>
                <a:gridCol w="1175430">
                  <a:extLst>
                    <a:ext uri="{9D8B030D-6E8A-4147-A177-3AD203B41FA5}">
                      <a16:colId xmlns:a16="http://schemas.microsoft.com/office/drawing/2014/main" val="20002"/>
                    </a:ext>
                  </a:extLst>
                </a:gridCol>
                <a:gridCol w="1175430">
                  <a:extLst>
                    <a:ext uri="{9D8B030D-6E8A-4147-A177-3AD203B41FA5}">
                      <a16:colId xmlns:a16="http://schemas.microsoft.com/office/drawing/2014/main" val="20003"/>
                    </a:ext>
                  </a:extLst>
                </a:gridCol>
                <a:gridCol w="1175430">
                  <a:extLst>
                    <a:ext uri="{9D8B030D-6E8A-4147-A177-3AD203B41FA5}">
                      <a16:colId xmlns:a16="http://schemas.microsoft.com/office/drawing/2014/main" val="20004"/>
                    </a:ext>
                  </a:extLst>
                </a:gridCol>
                <a:gridCol w="928460">
                  <a:extLst>
                    <a:ext uri="{9D8B030D-6E8A-4147-A177-3AD203B41FA5}">
                      <a16:colId xmlns:a16="http://schemas.microsoft.com/office/drawing/2014/main" val="20005"/>
                    </a:ext>
                  </a:extLst>
                </a:gridCol>
                <a:gridCol w="1422400">
                  <a:extLst>
                    <a:ext uri="{9D8B030D-6E8A-4147-A177-3AD203B41FA5}">
                      <a16:colId xmlns:a16="http://schemas.microsoft.com/office/drawing/2014/main" val="20006"/>
                    </a:ext>
                  </a:extLst>
                </a:gridCol>
              </a:tblGrid>
              <a:tr h="734775">
                <a:tc>
                  <a:txBody>
                    <a:bodyPr/>
                    <a:lstStyle/>
                    <a:p>
                      <a:pPr algn="ctr"/>
                      <a:r>
                        <a:rPr lang="en-US" sz="1600" dirty="0" smtClean="0">
                          <a:solidFill>
                            <a:schemeClr val="bg2"/>
                          </a:solidFill>
                          <a:latin typeface="Georgia" panose="02040502050405020303" pitchFamily="18" charset="0"/>
                        </a:rPr>
                        <a:t>Level</a:t>
                      </a:r>
                      <a:endParaRPr lang="en-US" sz="1600" b="1" dirty="0">
                        <a:solidFill>
                          <a:schemeClr val="bg2"/>
                        </a:solidFill>
                        <a:latin typeface="Georgia" panose="02040502050405020303" pitchFamily="18" charset="0"/>
                        <a:cs typeface="Arial" panose="020B0604020202020204" pitchFamily="34" charset="0"/>
                      </a:endParaRPr>
                    </a:p>
                  </a:txBody>
                  <a:tcPr anchor="ctr"/>
                </a:tc>
                <a:tc>
                  <a:txBody>
                    <a:bodyPr/>
                    <a:lstStyle/>
                    <a:p>
                      <a:pPr algn="ctr"/>
                      <a:r>
                        <a:rPr lang="en-US" sz="1600" dirty="0" smtClean="0">
                          <a:solidFill>
                            <a:schemeClr val="bg2"/>
                          </a:solidFill>
                          <a:latin typeface="Georgia" panose="02040502050405020303" pitchFamily="18" charset="0"/>
                        </a:rPr>
                        <a:t>Weight (</a:t>
                      </a:r>
                      <a:r>
                        <a:rPr lang="en-US" sz="1600" dirty="0" err="1" smtClean="0">
                          <a:solidFill>
                            <a:schemeClr val="bg2"/>
                          </a:solidFill>
                          <a:latin typeface="Georgia" panose="02040502050405020303" pitchFamily="18" charset="0"/>
                        </a:rPr>
                        <a:t>w</a:t>
                      </a:r>
                      <a:r>
                        <a:rPr lang="en-US" sz="1600" baseline="-25000" dirty="0" err="1" smtClean="0">
                          <a:solidFill>
                            <a:schemeClr val="bg2"/>
                          </a:solidFill>
                          <a:latin typeface="Georgia" panose="02040502050405020303" pitchFamily="18" charset="0"/>
                        </a:rPr>
                        <a:t>x</a:t>
                      </a:r>
                      <a:r>
                        <a:rPr lang="en-US" sz="1600" dirty="0" smtClean="0">
                          <a:solidFill>
                            <a:schemeClr val="bg2"/>
                          </a:solidFill>
                          <a:latin typeface="Georgia" panose="02040502050405020303" pitchFamily="18" charset="0"/>
                        </a:rPr>
                        <a:t>) (kips)</a:t>
                      </a:r>
                      <a:endParaRPr lang="en-US" sz="1600" b="1" dirty="0">
                        <a:solidFill>
                          <a:schemeClr val="bg2"/>
                        </a:solidFill>
                        <a:latin typeface="Georgia" panose="02040502050405020303" pitchFamily="18" charset="0"/>
                        <a:cs typeface="Arial" panose="020B0604020202020204" pitchFamily="34" charset="0"/>
                      </a:endParaRPr>
                    </a:p>
                  </a:txBody>
                  <a:tcPr anchor="ctr"/>
                </a:tc>
                <a:tc>
                  <a:txBody>
                    <a:bodyPr/>
                    <a:lstStyle/>
                    <a:p>
                      <a:pPr algn="ctr"/>
                      <a:r>
                        <a:rPr lang="en-US" sz="1600" dirty="0" smtClean="0">
                          <a:solidFill>
                            <a:schemeClr val="bg2"/>
                          </a:solidFill>
                          <a:latin typeface="Georgia" panose="02040502050405020303" pitchFamily="18" charset="0"/>
                        </a:rPr>
                        <a:t>Height (h) (feet)</a:t>
                      </a:r>
                      <a:endParaRPr lang="en-US" sz="1600" b="1" dirty="0">
                        <a:solidFill>
                          <a:schemeClr val="bg2"/>
                        </a:solidFill>
                        <a:latin typeface="Georgia" panose="02040502050405020303" pitchFamily="18" charset="0"/>
                        <a:cs typeface="Arial" panose="020B0604020202020204" pitchFamily="34" charset="0"/>
                      </a:endParaRPr>
                    </a:p>
                  </a:txBody>
                  <a:tcPr anchor="ctr"/>
                </a:tc>
                <a:tc>
                  <a:txBody>
                    <a:bodyPr/>
                    <a:lstStyle/>
                    <a:p>
                      <a:pPr algn="ctr"/>
                      <a:r>
                        <a:rPr lang="en-US" sz="1600" dirty="0" err="1" smtClean="0">
                          <a:solidFill>
                            <a:schemeClr val="bg2"/>
                          </a:solidFill>
                          <a:latin typeface="Georgia" panose="02040502050405020303" pitchFamily="18" charset="0"/>
                        </a:rPr>
                        <a:t>w</a:t>
                      </a:r>
                      <a:r>
                        <a:rPr lang="en-US" sz="1600" baseline="-25000" dirty="0" err="1" smtClean="0">
                          <a:solidFill>
                            <a:schemeClr val="bg2"/>
                          </a:solidFill>
                          <a:latin typeface="Georgia" panose="02040502050405020303" pitchFamily="18" charset="0"/>
                        </a:rPr>
                        <a:t>x</a:t>
                      </a:r>
                      <a:r>
                        <a:rPr lang="en-US" sz="1600" dirty="0" err="1" smtClean="0">
                          <a:solidFill>
                            <a:schemeClr val="bg2"/>
                          </a:solidFill>
                          <a:latin typeface="Georgia" panose="02040502050405020303" pitchFamily="18" charset="0"/>
                        </a:rPr>
                        <a:t>h</a:t>
                      </a:r>
                      <a:r>
                        <a:rPr lang="en-US" sz="1600" baseline="-25000" dirty="0" err="1" smtClean="0">
                          <a:solidFill>
                            <a:schemeClr val="bg2"/>
                          </a:solidFill>
                          <a:latin typeface="Georgia" panose="02040502050405020303" pitchFamily="18" charset="0"/>
                        </a:rPr>
                        <a:t>x</a:t>
                      </a:r>
                      <a:endParaRPr lang="en-US" sz="1600" b="1" baseline="-2500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r>
                        <a:rPr lang="en-US" sz="1600" dirty="0" err="1" smtClean="0">
                          <a:solidFill>
                            <a:schemeClr val="bg2"/>
                          </a:solidFill>
                          <a:latin typeface="Georgia" panose="02040502050405020303" pitchFamily="18" charset="0"/>
                        </a:rPr>
                        <a:t>w</a:t>
                      </a:r>
                      <a:r>
                        <a:rPr lang="en-US" sz="1600" baseline="-25000" dirty="0" err="1" smtClean="0">
                          <a:solidFill>
                            <a:schemeClr val="bg2"/>
                          </a:solidFill>
                          <a:latin typeface="Georgia" panose="02040502050405020303" pitchFamily="18" charset="0"/>
                        </a:rPr>
                        <a:t>x</a:t>
                      </a:r>
                      <a:r>
                        <a:rPr lang="en-US" sz="1600" dirty="0" err="1" smtClean="0">
                          <a:solidFill>
                            <a:schemeClr val="bg2"/>
                          </a:solidFill>
                          <a:latin typeface="Georgia" panose="02040502050405020303" pitchFamily="18" charset="0"/>
                        </a:rPr>
                        <a:t>h</a:t>
                      </a:r>
                      <a:r>
                        <a:rPr lang="en-US" sz="1600" baseline="-25000" dirty="0" err="1" smtClean="0">
                          <a:solidFill>
                            <a:schemeClr val="bg2"/>
                          </a:solidFill>
                          <a:latin typeface="Georgia" panose="02040502050405020303" pitchFamily="18" charset="0"/>
                        </a:rPr>
                        <a:t>x</a:t>
                      </a:r>
                      <a:r>
                        <a:rPr lang="en-US" sz="1600" dirty="0" smtClean="0">
                          <a:solidFill>
                            <a:schemeClr val="bg2"/>
                          </a:solidFill>
                          <a:latin typeface="Georgia" panose="02040502050405020303" pitchFamily="18" charset="0"/>
                        </a:rPr>
                        <a:t> /</a:t>
                      </a:r>
                    </a:p>
                    <a:p>
                      <a:pPr algn="ctr"/>
                      <a:r>
                        <a:rPr lang="en-US" sz="1600" dirty="0" smtClean="0">
                          <a:solidFill>
                            <a:schemeClr val="bg2"/>
                          </a:solidFill>
                          <a:latin typeface="Georgia" panose="02040502050405020303" pitchFamily="18" charset="0"/>
                        </a:rPr>
                        <a:t>∑</a:t>
                      </a:r>
                      <a:r>
                        <a:rPr lang="en-US" sz="1600" dirty="0" err="1" smtClean="0">
                          <a:solidFill>
                            <a:schemeClr val="bg2"/>
                          </a:solidFill>
                          <a:latin typeface="Georgia" panose="02040502050405020303" pitchFamily="18" charset="0"/>
                        </a:rPr>
                        <a:t>w</a:t>
                      </a:r>
                      <a:r>
                        <a:rPr lang="en-US" sz="1600" baseline="-25000" dirty="0" err="1" smtClean="0">
                          <a:solidFill>
                            <a:schemeClr val="bg2"/>
                          </a:solidFill>
                          <a:latin typeface="Georgia" panose="02040502050405020303" pitchFamily="18" charset="0"/>
                        </a:rPr>
                        <a:t>i</a:t>
                      </a:r>
                      <a:r>
                        <a:rPr lang="en-US" sz="1600" dirty="0" err="1" smtClean="0">
                          <a:solidFill>
                            <a:schemeClr val="bg2"/>
                          </a:solidFill>
                          <a:latin typeface="Georgia" panose="02040502050405020303" pitchFamily="18" charset="0"/>
                        </a:rPr>
                        <a:t>h</a:t>
                      </a:r>
                      <a:r>
                        <a:rPr lang="en-US" sz="1600" baseline="-25000" dirty="0" err="1" smtClean="0">
                          <a:solidFill>
                            <a:schemeClr val="bg2"/>
                          </a:solidFill>
                          <a:latin typeface="Georgia" panose="02040502050405020303" pitchFamily="18" charset="0"/>
                        </a:rPr>
                        <a:t>i</a:t>
                      </a:r>
                      <a:endParaRPr lang="en-US" sz="1600" b="1" baseline="-25000" dirty="0">
                        <a:solidFill>
                          <a:schemeClr val="bg2"/>
                        </a:solidFill>
                        <a:latin typeface="Georgia" panose="02040502050405020303" pitchFamily="18" charset="0"/>
                        <a:cs typeface="Arial" panose="020B0604020202020204" pitchFamily="34" charset="0"/>
                      </a:endParaRPr>
                    </a:p>
                  </a:txBody>
                  <a:tcPr anchor="ctr"/>
                </a:tc>
                <a:tc>
                  <a:txBody>
                    <a:bodyPr/>
                    <a:lstStyle/>
                    <a:p>
                      <a:pPr algn="ctr"/>
                      <a:r>
                        <a:rPr lang="en-US" sz="1600" dirty="0" err="1" smtClean="0">
                          <a:solidFill>
                            <a:schemeClr val="bg2"/>
                          </a:solidFill>
                          <a:latin typeface="Georgia" panose="02040502050405020303" pitchFamily="18" charset="0"/>
                        </a:rPr>
                        <a:t>F</a:t>
                      </a:r>
                      <a:r>
                        <a:rPr lang="en-US" sz="1600" baseline="-25000" dirty="0" err="1" smtClean="0">
                          <a:solidFill>
                            <a:schemeClr val="bg2"/>
                          </a:solidFill>
                          <a:latin typeface="Georgia" panose="02040502050405020303" pitchFamily="18" charset="0"/>
                        </a:rPr>
                        <a:t>x</a:t>
                      </a:r>
                      <a:r>
                        <a:rPr lang="en-US" sz="1600" baseline="0" dirty="0" smtClean="0">
                          <a:solidFill>
                            <a:schemeClr val="bg2"/>
                          </a:solidFill>
                          <a:latin typeface="Georgia" panose="02040502050405020303" pitchFamily="18" charset="0"/>
                        </a:rPr>
                        <a:t> (k)</a:t>
                      </a:r>
                      <a:endParaRPr lang="en-US" sz="1600" b="1" dirty="0">
                        <a:solidFill>
                          <a:schemeClr val="bg2"/>
                        </a:solidFill>
                        <a:latin typeface="Georgia" panose="02040502050405020303" pitchFamily="18" charset="0"/>
                        <a:cs typeface="Arial" panose="020B0604020202020204" pitchFamily="34" charset="0"/>
                      </a:endParaRPr>
                    </a:p>
                  </a:txBody>
                  <a:tcPr anchor="ctr"/>
                </a:tc>
                <a:tc>
                  <a:txBody>
                    <a:bodyPr/>
                    <a:lstStyle/>
                    <a:p>
                      <a:pPr algn="ctr"/>
                      <a:r>
                        <a:rPr lang="en-US" sz="1600" dirty="0" smtClean="0">
                          <a:solidFill>
                            <a:schemeClr val="bg2"/>
                          </a:solidFill>
                          <a:latin typeface="Georgia" panose="02040502050405020303" pitchFamily="18" charset="0"/>
                        </a:rPr>
                        <a:t>Cumulative ∑</a:t>
                      </a:r>
                      <a:r>
                        <a:rPr lang="en-US" sz="1600" dirty="0" err="1" smtClean="0">
                          <a:solidFill>
                            <a:schemeClr val="bg2"/>
                          </a:solidFill>
                          <a:latin typeface="Georgia" panose="02040502050405020303" pitchFamily="18" charset="0"/>
                        </a:rPr>
                        <a:t>F</a:t>
                      </a:r>
                      <a:r>
                        <a:rPr lang="en-US" sz="1600" baseline="-25000" dirty="0" err="1" smtClean="0">
                          <a:solidFill>
                            <a:schemeClr val="bg2"/>
                          </a:solidFill>
                          <a:latin typeface="Georgia" panose="02040502050405020303" pitchFamily="18" charset="0"/>
                        </a:rPr>
                        <a:t>x</a:t>
                      </a:r>
                      <a:r>
                        <a:rPr lang="en-US" sz="1600" dirty="0" smtClean="0">
                          <a:solidFill>
                            <a:schemeClr val="bg2"/>
                          </a:solidFill>
                          <a:latin typeface="Georgia" panose="02040502050405020303" pitchFamily="18" charset="0"/>
                        </a:rPr>
                        <a:t> (k)</a:t>
                      </a:r>
                      <a:endParaRPr lang="en-US" sz="1600" b="1" dirty="0">
                        <a:solidFill>
                          <a:schemeClr val="bg2"/>
                        </a:solidFill>
                        <a:latin typeface="Georgia" panose="02040502050405020303" pitchFamily="18" charset="0"/>
                        <a:cs typeface="Arial" panose="020B0604020202020204" pitchFamily="34" charset="0"/>
                      </a:endParaRPr>
                    </a:p>
                  </a:txBody>
                  <a:tcPr anchor="ctr"/>
                </a:tc>
                <a:extLst>
                  <a:ext uri="{0D108BD9-81ED-4DB2-BD59-A6C34878D82A}">
                    <a16:rowId xmlns:a16="http://schemas.microsoft.com/office/drawing/2014/main" val="10000"/>
                  </a:ext>
                </a:extLst>
              </a:tr>
              <a:tr h="370840">
                <a:tc>
                  <a:txBody>
                    <a:bodyPr/>
                    <a:lstStyle/>
                    <a:p>
                      <a:pPr algn="ctr"/>
                      <a:r>
                        <a:rPr lang="en-US" sz="1600" dirty="0" smtClean="0">
                          <a:solidFill>
                            <a:schemeClr val="bg2"/>
                          </a:solidFill>
                          <a:latin typeface="Georgia" panose="02040502050405020303" pitchFamily="18" charset="0"/>
                        </a:rPr>
                        <a:t>Roof</a:t>
                      </a:r>
                      <a:endParaRPr lang="en-US" sz="1600" dirty="0">
                        <a:solidFill>
                          <a:schemeClr val="bg2"/>
                        </a:solidFill>
                        <a:latin typeface="Georgia" panose="02040502050405020303" pitchFamily="18" charset="0"/>
                      </a:endParaRPr>
                    </a:p>
                  </a:txBody>
                  <a:tcPr/>
                </a:tc>
                <a:tc>
                  <a:txBody>
                    <a:bodyPr/>
                    <a:lstStyle/>
                    <a:p>
                      <a:pPr algn="ctr"/>
                      <a:r>
                        <a:rPr lang="en-US" sz="1600" dirty="0" smtClean="0">
                          <a:solidFill>
                            <a:schemeClr val="bg2"/>
                          </a:solidFill>
                          <a:latin typeface="Georgia" panose="02040502050405020303" pitchFamily="18" charset="0"/>
                        </a:rPr>
                        <a:t>193.5</a:t>
                      </a:r>
                      <a:endParaRPr lang="en-US" sz="1600" dirty="0">
                        <a:solidFill>
                          <a:schemeClr val="bg2"/>
                        </a:solidFill>
                        <a:latin typeface="Georgia" panose="02040502050405020303" pitchFamily="18" charset="0"/>
                      </a:endParaRPr>
                    </a:p>
                  </a:txBody>
                  <a:tcPr/>
                </a:tc>
                <a:tc>
                  <a:txBody>
                    <a:bodyPr/>
                    <a:lstStyle/>
                    <a:p>
                      <a:pPr algn="ctr"/>
                      <a:r>
                        <a:rPr lang="en-US" sz="1600" dirty="0" smtClean="0">
                          <a:solidFill>
                            <a:schemeClr val="bg2"/>
                          </a:solidFill>
                          <a:latin typeface="Georgia" panose="02040502050405020303" pitchFamily="18" charset="0"/>
                        </a:rPr>
                        <a:t>35.33*</a:t>
                      </a:r>
                      <a:endParaRPr lang="en-US" sz="1600" dirty="0">
                        <a:solidFill>
                          <a:schemeClr val="bg2"/>
                        </a:solidFill>
                        <a:latin typeface="Georgia" panose="02040502050405020303" pitchFamily="18" charset="0"/>
                      </a:endParaRPr>
                    </a:p>
                  </a:txBody>
                  <a:tcPr/>
                </a:tc>
                <a:tc>
                  <a:txBody>
                    <a:bodyPr/>
                    <a:lstStyle/>
                    <a:p>
                      <a:pPr algn="ctr"/>
                      <a:r>
                        <a:rPr lang="en-US" sz="1600" dirty="0" smtClean="0">
                          <a:solidFill>
                            <a:schemeClr val="bg2"/>
                          </a:solidFill>
                          <a:latin typeface="Georgia" panose="02040502050405020303" pitchFamily="18" charset="0"/>
                        </a:rPr>
                        <a:t>6,837</a:t>
                      </a:r>
                      <a:endParaRPr lang="en-US" sz="1600" dirty="0">
                        <a:solidFill>
                          <a:schemeClr val="bg2"/>
                        </a:solidFill>
                        <a:latin typeface="Georgia" panose="02040502050405020303" pitchFamily="18" charset="0"/>
                      </a:endParaRPr>
                    </a:p>
                  </a:txBody>
                  <a:tcPr/>
                </a:tc>
                <a:tc>
                  <a:txBody>
                    <a:bodyPr/>
                    <a:lstStyle/>
                    <a:p>
                      <a:pPr algn="ctr"/>
                      <a:r>
                        <a:rPr lang="en-US" sz="1600" dirty="0" smtClean="0">
                          <a:solidFill>
                            <a:schemeClr val="bg2"/>
                          </a:solidFill>
                          <a:latin typeface="Georgia" panose="02040502050405020303" pitchFamily="18" charset="0"/>
                        </a:rPr>
                        <a:t>0.487</a:t>
                      </a:r>
                      <a:endParaRPr lang="en-US" sz="1600" dirty="0">
                        <a:solidFill>
                          <a:schemeClr val="bg2"/>
                        </a:solidFill>
                        <a:latin typeface="Georgia" panose="02040502050405020303" pitchFamily="18" charset="0"/>
                      </a:endParaRPr>
                    </a:p>
                  </a:txBody>
                  <a:tcPr/>
                </a:tc>
                <a:tc>
                  <a:txBody>
                    <a:bodyPr/>
                    <a:lstStyle/>
                    <a:p>
                      <a:pPr algn="ctr"/>
                      <a:r>
                        <a:rPr lang="en-US" sz="1600" dirty="0" smtClean="0">
                          <a:solidFill>
                            <a:schemeClr val="bg2"/>
                          </a:solidFill>
                          <a:latin typeface="Georgia" panose="02040502050405020303" pitchFamily="18" charset="0"/>
                        </a:rPr>
                        <a:t>25.9</a:t>
                      </a:r>
                      <a:endParaRPr lang="en-US" sz="1600" dirty="0">
                        <a:solidFill>
                          <a:schemeClr val="bg2"/>
                        </a:solidFill>
                        <a:latin typeface="Georgia" panose="02040502050405020303" pitchFamily="18" charset="0"/>
                      </a:endParaRPr>
                    </a:p>
                  </a:txBody>
                  <a:tcPr/>
                </a:tc>
                <a:tc>
                  <a:txBody>
                    <a:bodyPr/>
                    <a:lstStyle/>
                    <a:p>
                      <a:pPr algn="ctr"/>
                      <a:r>
                        <a:rPr lang="en-US" sz="1600" dirty="0" smtClean="0">
                          <a:solidFill>
                            <a:schemeClr val="bg2"/>
                          </a:solidFill>
                          <a:latin typeface="Georgia" panose="02040502050405020303" pitchFamily="18" charset="0"/>
                        </a:rPr>
                        <a:t>25.9</a:t>
                      </a:r>
                      <a:endParaRPr lang="en-US" sz="1600" dirty="0">
                        <a:solidFill>
                          <a:schemeClr val="bg2"/>
                        </a:solidFill>
                        <a:latin typeface="Georgia" panose="02040502050405020303" pitchFamily="18" charset="0"/>
                      </a:endParaRPr>
                    </a:p>
                  </a:txBody>
                  <a:tcPr/>
                </a:tc>
                <a:extLst>
                  <a:ext uri="{0D108BD9-81ED-4DB2-BD59-A6C34878D82A}">
                    <a16:rowId xmlns:a16="http://schemas.microsoft.com/office/drawing/2014/main" val="10001"/>
                  </a:ext>
                </a:extLst>
              </a:tr>
              <a:tr h="370840">
                <a:tc>
                  <a:txBody>
                    <a:bodyPr/>
                    <a:lstStyle/>
                    <a:p>
                      <a:pPr algn="ctr"/>
                      <a:r>
                        <a:rPr lang="en-US" sz="1600" dirty="0" smtClean="0">
                          <a:solidFill>
                            <a:schemeClr val="bg2"/>
                          </a:solidFill>
                          <a:latin typeface="Georgia" panose="02040502050405020303" pitchFamily="18" charset="0"/>
                        </a:rPr>
                        <a:t>3</a:t>
                      </a:r>
                      <a:r>
                        <a:rPr lang="en-US" sz="1600" baseline="30000" dirty="0" smtClean="0">
                          <a:solidFill>
                            <a:schemeClr val="bg2"/>
                          </a:solidFill>
                          <a:latin typeface="Georgia" panose="02040502050405020303" pitchFamily="18" charset="0"/>
                        </a:rPr>
                        <a:t>rd</a:t>
                      </a:r>
                      <a:r>
                        <a:rPr lang="en-US" sz="1600" dirty="0" smtClean="0">
                          <a:solidFill>
                            <a:schemeClr val="bg2"/>
                          </a:solidFill>
                          <a:latin typeface="Georgia" panose="02040502050405020303" pitchFamily="18" charset="0"/>
                        </a:rPr>
                        <a:t> Floor</a:t>
                      </a:r>
                      <a:endParaRPr lang="en-US" sz="1600" dirty="0">
                        <a:solidFill>
                          <a:schemeClr val="bg2"/>
                        </a:solidFill>
                        <a:latin typeface="Georgia" panose="02040502050405020303" pitchFamily="18" charset="0"/>
                      </a:endParaRPr>
                    </a:p>
                  </a:txBody>
                  <a:tcPr/>
                </a:tc>
                <a:tc>
                  <a:txBody>
                    <a:bodyPr/>
                    <a:lstStyle/>
                    <a:p>
                      <a:pPr algn="ctr"/>
                      <a:r>
                        <a:rPr lang="en-US" sz="1600" dirty="0" smtClean="0">
                          <a:solidFill>
                            <a:schemeClr val="bg2"/>
                          </a:solidFill>
                          <a:latin typeface="Georgia" panose="02040502050405020303" pitchFamily="18" charset="0"/>
                        </a:rPr>
                        <a:t>257.2</a:t>
                      </a:r>
                      <a:endParaRPr lang="en-US" sz="1600" dirty="0">
                        <a:solidFill>
                          <a:schemeClr val="bg2"/>
                        </a:solidFill>
                        <a:latin typeface="Georgia" panose="02040502050405020303" pitchFamily="18" charset="0"/>
                      </a:endParaRPr>
                    </a:p>
                  </a:txBody>
                  <a:tcPr/>
                </a:tc>
                <a:tc>
                  <a:txBody>
                    <a:bodyPr/>
                    <a:lstStyle/>
                    <a:p>
                      <a:pPr algn="ctr"/>
                      <a:r>
                        <a:rPr lang="en-US" sz="1600" dirty="0" smtClean="0">
                          <a:solidFill>
                            <a:schemeClr val="bg2"/>
                          </a:solidFill>
                          <a:latin typeface="Georgia" panose="02040502050405020303" pitchFamily="18" charset="0"/>
                        </a:rPr>
                        <a:t>18.67</a:t>
                      </a:r>
                      <a:endParaRPr lang="en-US" sz="1600" dirty="0">
                        <a:solidFill>
                          <a:schemeClr val="bg2"/>
                        </a:solidFill>
                        <a:latin typeface="Georgia" panose="02040502050405020303" pitchFamily="18" charset="0"/>
                      </a:endParaRPr>
                    </a:p>
                  </a:txBody>
                  <a:tcPr/>
                </a:tc>
                <a:tc>
                  <a:txBody>
                    <a:bodyPr/>
                    <a:lstStyle/>
                    <a:p>
                      <a:pPr algn="ctr"/>
                      <a:r>
                        <a:rPr lang="en-US" sz="1600" dirty="0" smtClean="0">
                          <a:solidFill>
                            <a:schemeClr val="bg2"/>
                          </a:solidFill>
                          <a:latin typeface="Georgia" panose="02040502050405020303" pitchFamily="18" charset="0"/>
                        </a:rPr>
                        <a:t>4,801</a:t>
                      </a:r>
                      <a:endParaRPr lang="en-US" sz="1600" dirty="0">
                        <a:solidFill>
                          <a:schemeClr val="bg2"/>
                        </a:solidFill>
                        <a:latin typeface="Georgia" panose="02040502050405020303" pitchFamily="18" charset="0"/>
                      </a:endParaRPr>
                    </a:p>
                  </a:txBody>
                  <a:tcPr/>
                </a:tc>
                <a:tc>
                  <a:txBody>
                    <a:bodyPr/>
                    <a:lstStyle/>
                    <a:p>
                      <a:pPr algn="ctr"/>
                      <a:r>
                        <a:rPr lang="en-US" sz="1600" dirty="0" smtClean="0">
                          <a:solidFill>
                            <a:schemeClr val="bg2"/>
                          </a:solidFill>
                          <a:latin typeface="Georgia" panose="02040502050405020303" pitchFamily="18" charset="0"/>
                        </a:rPr>
                        <a:t>0.342</a:t>
                      </a:r>
                      <a:endParaRPr lang="en-US" sz="1600" dirty="0">
                        <a:solidFill>
                          <a:schemeClr val="bg2"/>
                        </a:solidFill>
                        <a:latin typeface="Georgia" panose="02040502050405020303" pitchFamily="18" charset="0"/>
                      </a:endParaRPr>
                    </a:p>
                  </a:txBody>
                  <a:tcPr/>
                </a:tc>
                <a:tc>
                  <a:txBody>
                    <a:bodyPr/>
                    <a:lstStyle/>
                    <a:p>
                      <a:pPr algn="ctr"/>
                      <a:r>
                        <a:rPr lang="en-US" sz="1600" dirty="0" smtClean="0">
                          <a:solidFill>
                            <a:schemeClr val="bg2"/>
                          </a:solidFill>
                          <a:latin typeface="Georgia" panose="02040502050405020303" pitchFamily="18" charset="0"/>
                        </a:rPr>
                        <a:t>18.2</a:t>
                      </a:r>
                    </a:p>
                  </a:txBody>
                  <a:tcPr/>
                </a:tc>
                <a:tc>
                  <a:txBody>
                    <a:bodyPr/>
                    <a:lstStyle/>
                    <a:p>
                      <a:pPr algn="ctr"/>
                      <a:r>
                        <a:rPr lang="en-US" sz="1600" dirty="0" smtClean="0">
                          <a:solidFill>
                            <a:schemeClr val="bg2"/>
                          </a:solidFill>
                          <a:latin typeface="Georgia" panose="02040502050405020303" pitchFamily="18" charset="0"/>
                        </a:rPr>
                        <a:t>44.0</a:t>
                      </a:r>
                      <a:endParaRPr lang="en-US" sz="1600" dirty="0">
                        <a:solidFill>
                          <a:schemeClr val="bg2"/>
                        </a:solidFill>
                        <a:latin typeface="Georgia" panose="02040502050405020303" pitchFamily="18" charset="0"/>
                      </a:endParaRPr>
                    </a:p>
                  </a:txBody>
                  <a:tcPr/>
                </a:tc>
                <a:extLst>
                  <a:ext uri="{0D108BD9-81ED-4DB2-BD59-A6C34878D82A}">
                    <a16:rowId xmlns:a16="http://schemas.microsoft.com/office/drawing/2014/main" val="10002"/>
                  </a:ext>
                </a:extLst>
              </a:tr>
              <a:tr h="370840">
                <a:tc>
                  <a:txBody>
                    <a:bodyPr/>
                    <a:lstStyle/>
                    <a:p>
                      <a:pPr algn="ctr"/>
                      <a:r>
                        <a:rPr lang="en-US" sz="1600" dirty="0" smtClean="0">
                          <a:solidFill>
                            <a:schemeClr val="bg2"/>
                          </a:solidFill>
                          <a:latin typeface="Georgia" panose="02040502050405020303" pitchFamily="18" charset="0"/>
                        </a:rPr>
                        <a:t>2</a:t>
                      </a:r>
                      <a:r>
                        <a:rPr lang="en-US" sz="1600" baseline="30000" dirty="0" smtClean="0">
                          <a:solidFill>
                            <a:schemeClr val="bg2"/>
                          </a:solidFill>
                          <a:latin typeface="Georgia" panose="02040502050405020303" pitchFamily="18" charset="0"/>
                        </a:rPr>
                        <a:t>nd</a:t>
                      </a:r>
                      <a:r>
                        <a:rPr lang="en-US" sz="1600" dirty="0" smtClean="0">
                          <a:solidFill>
                            <a:schemeClr val="bg2"/>
                          </a:solidFill>
                          <a:latin typeface="Georgia" panose="02040502050405020303" pitchFamily="18" charset="0"/>
                        </a:rPr>
                        <a:t> Floor</a:t>
                      </a:r>
                      <a:endParaRPr lang="en-US" sz="1600" dirty="0">
                        <a:solidFill>
                          <a:schemeClr val="bg2"/>
                        </a:solidFill>
                        <a:latin typeface="Georgia" panose="02040502050405020303" pitchFamily="18" charset="0"/>
                      </a:endParaRPr>
                    </a:p>
                  </a:txBody>
                  <a:tcPr>
                    <a:lnB w="12700" cap="flat" cmpd="sng" algn="ctr">
                      <a:solidFill>
                        <a:schemeClr val="tx1"/>
                      </a:solidFill>
                      <a:prstDash val="solid"/>
                      <a:round/>
                      <a:headEnd type="none" w="med" len="med"/>
                      <a:tailEnd type="none" w="med" len="med"/>
                    </a:lnB>
                  </a:tcPr>
                </a:tc>
                <a:tc>
                  <a:txBody>
                    <a:bodyPr/>
                    <a:lstStyle/>
                    <a:p>
                      <a:pPr algn="ctr"/>
                      <a:r>
                        <a:rPr lang="en-US" sz="1600" dirty="0" smtClean="0">
                          <a:solidFill>
                            <a:schemeClr val="bg2"/>
                          </a:solidFill>
                          <a:latin typeface="Georgia" panose="02040502050405020303" pitchFamily="18" charset="0"/>
                        </a:rPr>
                        <a:t>257.2</a:t>
                      </a:r>
                      <a:endParaRPr lang="en-US" sz="1600" dirty="0">
                        <a:solidFill>
                          <a:schemeClr val="bg2"/>
                        </a:solidFill>
                        <a:latin typeface="Georgia" panose="02040502050405020303" pitchFamily="18" charset="0"/>
                      </a:endParaRPr>
                    </a:p>
                  </a:txBody>
                  <a:tcPr>
                    <a:lnB w="12700" cap="flat" cmpd="sng" algn="ctr">
                      <a:solidFill>
                        <a:schemeClr val="tx1"/>
                      </a:solidFill>
                      <a:prstDash val="solid"/>
                      <a:round/>
                      <a:headEnd type="none" w="med" len="med"/>
                      <a:tailEnd type="none" w="med" len="med"/>
                    </a:lnB>
                  </a:tcPr>
                </a:tc>
                <a:tc>
                  <a:txBody>
                    <a:bodyPr/>
                    <a:lstStyle/>
                    <a:p>
                      <a:pPr algn="ctr"/>
                      <a:r>
                        <a:rPr lang="en-US" sz="1600" dirty="0" smtClean="0">
                          <a:solidFill>
                            <a:schemeClr val="bg2"/>
                          </a:solidFill>
                          <a:latin typeface="Georgia" panose="02040502050405020303" pitchFamily="18" charset="0"/>
                        </a:rPr>
                        <a:t>9.33</a:t>
                      </a:r>
                      <a:endParaRPr lang="en-US" sz="1600" dirty="0">
                        <a:solidFill>
                          <a:schemeClr val="bg2"/>
                        </a:solidFill>
                        <a:latin typeface="Georgia" panose="02040502050405020303" pitchFamily="18" charset="0"/>
                      </a:endParaRPr>
                    </a:p>
                  </a:txBody>
                  <a:tcPr>
                    <a:lnB w="12700" cap="flat" cmpd="sng" algn="ctr">
                      <a:solidFill>
                        <a:schemeClr val="tx1"/>
                      </a:solidFill>
                      <a:prstDash val="solid"/>
                      <a:round/>
                      <a:headEnd type="none" w="med" len="med"/>
                      <a:tailEnd type="none" w="med" len="med"/>
                    </a:lnB>
                  </a:tcPr>
                </a:tc>
                <a:tc>
                  <a:txBody>
                    <a:bodyPr/>
                    <a:lstStyle/>
                    <a:p>
                      <a:pPr algn="ctr"/>
                      <a:r>
                        <a:rPr lang="en-US" sz="1600" dirty="0" smtClean="0">
                          <a:solidFill>
                            <a:schemeClr val="bg2"/>
                          </a:solidFill>
                          <a:latin typeface="Georgia" panose="02040502050405020303" pitchFamily="18" charset="0"/>
                        </a:rPr>
                        <a:t>2,401</a:t>
                      </a:r>
                      <a:endParaRPr lang="en-US" sz="1600" dirty="0">
                        <a:solidFill>
                          <a:schemeClr val="bg2"/>
                        </a:solidFill>
                        <a:latin typeface="Georgia" panose="02040502050405020303" pitchFamily="18" charset="0"/>
                      </a:endParaRPr>
                    </a:p>
                  </a:txBody>
                  <a:tcPr>
                    <a:lnB w="12700" cap="flat" cmpd="sng" algn="ctr">
                      <a:solidFill>
                        <a:schemeClr val="tx1"/>
                      </a:solidFill>
                      <a:prstDash val="solid"/>
                      <a:round/>
                      <a:headEnd type="none" w="med" len="med"/>
                      <a:tailEnd type="none" w="med" len="med"/>
                    </a:lnB>
                  </a:tcPr>
                </a:tc>
                <a:tc>
                  <a:txBody>
                    <a:bodyPr/>
                    <a:lstStyle/>
                    <a:p>
                      <a:pPr algn="ctr"/>
                      <a:r>
                        <a:rPr lang="en-US" sz="1600" dirty="0" smtClean="0">
                          <a:solidFill>
                            <a:schemeClr val="bg2"/>
                          </a:solidFill>
                          <a:latin typeface="Georgia" panose="02040502050405020303" pitchFamily="18" charset="0"/>
                        </a:rPr>
                        <a:t>0.171</a:t>
                      </a:r>
                      <a:endParaRPr lang="en-US" sz="1600" dirty="0">
                        <a:solidFill>
                          <a:schemeClr val="bg2"/>
                        </a:solidFill>
                        <a:latin typeface="Georgia" panose="02040502050405020303" pitchFamily="18" charset="0"/>
                      </a:endParaRPr>
                    </a:p>
                  </a:txBody>
                  <a:tcPr>
                    <a:lnB w="12700" cap="flat" cmpd="sng" algn="ctr">
                      <a:solidFill>
                        <a:schemeClr val="tx1"/>
                      </a:solidFill>
                      <a:prstDash val="solid"/>
                      <a:round/>
                      <a:headEnd type="none" w="med" len="med"/>
                      <a:tailEnd type="none" w="med" len="med"/>
                    </a:lnB>
                  </a:tcPr>
                </a:tc>
                <a:tc>
                  <a:txBody>
                    <a:bodyPr/>
                    <a:lstStyle/>
                    <a:p>
                      <a:pPr algn="ctr"/>
                      <a:r>
                        <a:rPr lang="en-US" sz="1600" dirty="0" smtClean="0">
                          <a:solidFill>
                            <a:schemeClr val="bg2"/>
                          </a:solidFill>
                          <a:latin typeface="Georgia" panose="02040502050405020303" pitchFamily="18" charset="0"/>
                        </a:rPr>
                        <a:t>9.1</a:t>
                      </a:r>
                      <a:endParaRPr lang="en-US" sz="1600" dirty="0">
                        <a:solidFill>
                          <a:schemeClr val="bg2"/>
                        </a:solidFill>
                        <a:latin typeface="Georgia" panose="02040502050405020303" pitchFamily="18" charset="0"/>
                      </a:endParaRPr>
                    </a:p>
                  </a:txBody>
                  <a:tcPr>
                    <a:lnB w="12700" cap="flat" cmpd="sng" algn="ctr">
                      <a:solidFill>
                        <a:schemeClr val="tx1"/>
                      </a:solidFill>
                      <a:prstDash val="solid"/>
                      <a:round/>
                      <a:headEnd type="none" w="med" len="med"/>
                      <a:tailEnd type="none" w="med" len="med"/>
                    </a:lnB>
                  </a:tcPr>
                </a:tc>
                <a:tc>
                  <a:txBody>
                    <a:bodyPr/>
                    <a:lstStyle/>
                    <a:p>
                      <a:pPr algn="ctr"/>
                      <a:r>
                        <a:rPr lang="en-US" sz="1600" dirty="0" smtClean="0">
                          <a:solidFill>
                            <a:schemeClr val="bg2"/>
                          </a:solidFill>
                          <a:latin typeface="Georgia" panose="02040502050405020303" pitchFamily="18" charset="0"/>
                        </a:rPr>
                        <a:t>53.1</a:t>
                      </a:r>
                      <a:endParaRPr lang="en-US" sz="1600" dirty="0">
                        <a:solidFill>
                          <a:schemeClr val="bg2"/>
                        </a:solidFill>
                        <a:latin typeface="Georgia" panose="02040502050405020303" pitchFamily="18" charset="0"/>
                      </a:endParaRPr>
                    </a:p>
                  </a:txBody>
                  <a:tcP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370840">
                <a:tc>
                  <a:txBody>
                    <a:bodyPr/>
                    <a:lstStyle/>
                    <a:p>
                      <a:pPr algn="ctr"/>
                      <a:r>
                        <a:rPr lang="en-US" sz="1600" dirty="0" smtClean="0">
                          <a:solidFill>
                            <a:schemeClr val="bg2"/>
                          </a:solidFill>
                          <a:latin typeface="Georgia" panose="02040502050405020303" pitchFamily="18" charset="0"/>
                        </a:rPr>
                        <a:t>Sum</a:t>
                      </a:r>
                      <a:endParaRPr lang="en-US" sz="1600" dirty="0">
                        <a:solidFill>
                          <a:schemeClr val="bg2"/>
                        </a:solidFill>
                        <a:latin typeface="Georgia" panose="02040502050405020303" pitchFamily="18" charset="0"/>
                      </a:endParaRPr>
                    </a:p>
                  </a:txBody>
                  <a:tcPr>
                    <a:lnT w="12700" cap="flat" cmpd="sng" algn="ctr">
                      <a:solidFill>
                        <a:schemeClr val="tx1"/>
                      </a:solidFill>
                      <a:prstDash val="solid"/>
                      <a:round/>
                      <a:headEnd type="none" w="med" len="med"/>
                      <a:tailEnd type="none" w="med" len="med"/>
                    </a:lnT>
                  </a:tcPr>
                </a:tc>
                <a:tc>
                  <a:txBody>
                    <a:bodyPr/>
                    <a:lstStyle/>
                    <a:p>
                      <a:pPr algn="ctr"/>
                      <a:r>
                        <a:rPr lang="en-US" sz="1600" dirty="0" smtClean="0">
                          <a:solidFill>
                            <a:schemeClr val="bg2"/>
                          </a:solidFill>
                          <a:latin typeface="Georgia" panose="02040502050405020303" pitchFamily="18" charset="0"/>
                        </a:rPr>
                        <a:t>707.9</a:t>
                      </a:r>
                      <a:endParaRPr lang="en-US" sz="1600" dirty="0">
                        <a:solidFill>
                          <a:schemeClr val="bg2"/>
                        </a:solidFill>
                        <a:latin typeface="Georgia" panose="02040502050405020303" pitchFamily="18" charset="0"/>
                      </a:endParaRPr>
                    </a:p>
                  </a:txBody>
                  <a:tcPr>
                    <a:lnT w="12700" cap="flat" cmpd="sng" algn="ctr">
                      <a:solidFill>
                        <a:schemeClr val="tx1"/>
                      </a:solidFill>
                      <a:prstDash val="solid"/>
                      <a:round/>
                      <a:headEnd type="none" w="med" len="med"/>
                      <a:tailEnd type="none" w="med" len="med"/>
                    </a:lnT>
                  </a:tcPr>
                </a:tc>
                <a:tc>
                  <a:txBody>
                    <a:bodyPr/>
                    <a:lstStyle/>
                    <a:p>
                      <a:pPr algn="ctr"/>
                      <a:endParaRPr lang="en-US" sz="1600" dirty="0">
                        <a:solidFill>
                          <a:schemeClr val="bg2"/>
                        </a:solidFill>
                        <a:latin typeface="Georgia" panose="02040502050405020303" pitchFamily="18" charset="0"/>
                      </a:endParaRPr>
                    </a:p>
                  </a:txBody>
                  <a:tcPr>
                    <a:lnT w="12700" cap="flat" cmpd="sng" algn="ctr">
                      <a:solidFill>
                        <a:schemeClr val="tx1"/>
                      </a:solidFill>
                      <a:prstDash val="solid"/>
                      <a:round/>
                      <a:headEnd type="none" w="med" len="med"/>
                      <a:tailEnd type="none" w="med" len="med"/>
                    </a:lnT>
                  </a:tcPr>
                </a:tc>
                <a:tc>
                  <a:txBody>
                    <a:bodyPr/>
                    <a:lstStyle/>
                    <a:p>
                      <a:pPr algn="ctr"/>
                      <a:r>
                        <a:rPr lang="en-US" sz="1600" dirty="0" smtClean="0">
                          <a:solidFill>
                            <a:schemeClr val="bg2"/>
                          </a:solidFill>
                          <a:latin typeface="Georgia" panose="02040502050405020303" pitchFamily="18" charset="0"/>
                        </a:rPr>
                        <a:t>14,039</a:t>
                      </a:r>
                      <a:endParaRPr lang="en-US" sz="1600" dirty="0">
                        <a:solidFill>
                          <a:schemeClr val="bg2"/>
                        </a:solidFill>
                        <a:latin typeface="Georgia" panose="02040502050405020303" pitchFamily="18" charset="0"/>
                      </a:endParaRPr>
                    </a:p>
                  </a:txBody>
                  <a:tcPr>
                    <a:lnT w="12700" cap="flat" cmpd="sng" algn="ctr">
                      <a:solidFill>
                        <a:schemeClr val="tx1"/>
                      </a:solidFill>
                      <a:prstDash val="solid"/>
                      <a:round/>
                      <a:headEnd type="none" w="med" len="med"/>
                      <a:tailEnd type="none" w="med" len="med"/>
                    </a:lnT>
                  </a:tcPr>
                </a:tc>
                <a:tc>
                  <a:txBody>
                    <a:bodyPr/>
                    <a:lstStyle/>
                    <a:p>
                      <a:pPr algn="ctr"/>
                      <a:endParaRPr lang="en-US" sz="1600" dirty="0">
                        <a:solidFill>
                          <a:schemeClr val="bg2"/>
                        </a:solidFill>
                        <a:latin typeface="Georgia" panose="02040502050405020303" pitchFamily="18" charset="0"/>
                      </a:endParaRPr>
                    </a:p>
                  </a:txBody>
                  <a:tcPr>
                    <a:lnT w="12700" cap="flat" cmpd="sng" algn="ctr">
                      <a:solidFill>
                        <a:schemeClr val="tx1"/>
                      </a:solidFill>
                      <a:prstDash val="solid"/>
                      <a:round/>
                      <a:headEnd type="none" w="med" len="med"/>
                      <a:tailEnd type="none" w="med" len="med"/>
                    </a:lnT>
                  </a:tcPr>
                </a:tc>
                <a:tc>
                  <a:txBody>
                    <a:bodyPr/>
                    <a:lstStyle/>
                    <a:p>
                      <a:pPr algn="ctr"/>
                      <a:r>
                        <a:rPr lang="en-US" sz="1600" dirty="0" smtClean="0">
                          <a:solidFill>
                            <a:schemeClr val="bg2"/>
                          </a:solidFill>
                          <a:latin typeface="Georgia" panose="02040502050405020303" pitchFamily="18" charset="0"/>
                        </a:rPr>
                        <a:t>56.70</a:t>
                      </a:r>
                      <a:endParaRPr lang="en-US" sz="1600" dirty="0">
                        <a:solidFill>
                          <a:schemeClr val="bg2"/>
                        </a:solidFill>
                        <a:latin typeface="Georgia" panose="02040502050405020303" pitchFamily="18" charset="0"/>
                      </a:endParaRPr>
                    </a:p>
                  </a:txBody>
                  <a:tcPr>
                    <a:lnT w="12700" cap="flat" cmpd="sng" algn="ctr">
                      <a:solidFill>
                        <a:schemeClr val="tx1"/>
                      </a:solidFill>
                      <a:prstDash val="solid"/>
                      <a:round/>
                      <a:headEnd type="none" w="med" len="med"/>
                      <a:tailEnd type="none" w="med" len="med"/>
                    </a:lnT>
                  </a:tcPr>
                </a:tc>
                <a:tc>
                  <a:txBody>
                    <a:bodyPr/>
                    <a:lstStyle/>
                    <a:p>
                      <a:pPr algn="ctr"/>
                      <a:endParaRPr lang="en-US" sz="1600" dirty="0">
                        <a:solidFill>
                          <a:schemeClr val="bg2"/>
                        </a:solidFill>
                        <a:latin typeface="Georgia" panose="02040502050405020303" pitchFamily="18" charset="0"/>
                      </a:endParaRPr>
                    </a:p>
                  </a:txBody>
                  <a:tcP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0004"/>
                  </a:ext>
                </a:extLst>
              </a:tr>
            </a:tbl>
          </a:graphicData>
        </a:graphic>
      </p:graphicFrame>
      <mc:AlternateContent xmlns:mc="http://schemas.openxmlformats.org/markup-compatibility/2006" xmlns:a14="http://schemas.microsoft.com/office/drawing/2010/main">
        <mc:Choice Requires="a14">
          <p:sp>
            <p:nvSpPr>
              <p:cNvPr id="5" name="TextBox 4"/>
              <p:cNvSpPr txBox="1"/>
              <p:nvPr/>
            </p:nvSpPr>
            <p:spPr bwMode="auto">
              <a:xfrm>
                <a:off x="2039485" y="1751433"/>
                <a:ext cx="5071558" cy="1141839"/>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a14:m>
                  <m:oMathPara xmlns:m="http://schemas.openxmlformats.org/officeDocument/2006/math">
                    <m:oMathParaPr>
                      <m:jc m:val="centerGroup"/>
                    </m:oMathParaPr>
                    <m:oMath xmlns:m="http://schemas.openxmlformats.org/officeDocument/2006/math">
                      <m:sSub>
                        <m:sSubPr>
                          <m:ctrlPr>
                            <a:rPr kumimoji="1" lang="en-US" sz="3200" i="1" smtClean="0">
                              <a:solidFill>
                                <a:srgbClr val="000000"/>
                              </a:solidFill>
                              <a:latin typeface="Cambria Math" panose="02040503050406030204" pitchFamily="18" charset="0"/>
                            </a:rPr>
                          </m:ctrlPr>
                        </m:sSubPr>
                        <m:e>
                          <m:r>
                            <a:rPr kumimoji="1" lang="en-US" sz="3200" b="0" i="1" smtClean="0">
                              <a:solidFill>
                                <a:srgbClr val="000000"/>
                              </a:solidFill>
                              <a:latin typeface="Cambria Math"/>
                            </a:rPr>
                            <m:t>𝐹</m:t>
                          </m:r>
                        </m:e>
                        <m:sub>
                          <m:r>
                            <a:rPr kumimoji="1" lang="en-US" sz="3200" b="0" i="1" smtClean="0">
                              <a:solidFill>
                                <a:srgbClr val="000000"/>
                              </a:solidFill>
                              <a:latin typeface="Cambria Math"/>
                            </a:rPr>
                            <m:t>𝑥</m:t>
                          </m:r>
                        </m:sub>
                      </m:sSub>
                      <m:r>
                        <a:rPr kumimoji="1" lang="en-US" sz="3200" b="0" i="1" smtClean="0">
                          <a:solidFill>
                            <a:srgbClr val="000000"/>
                          </a:solidFill>
                          <a:latin typeface="Cambria Math"/>
                        </a:rPr>
                        <m:t>=</m:t>
                      </m:r>
                      <m:sSub>
                        <m:sSubPr>
                          <m:ctrlPr>
                            <a:rPr kumimoji="1" lang="en-US" sz="3200" b="0" i="1" smtClean="0">
                              <a:solidFill>
                                <a:srgbClr val="000000"/>
                              </a:solidFill>
                              <a:latin typeface="Cambria Math" panose="02040503050406030204" pitchFamily="18" charset="0"/>
                            </a:rPr>
                          </m:ctrlPr>
                        </m:sSubPr>
                        <m:e>
                          <m:r>
                            <a:rPr kumimoji="1" lang="en-US" sz="3200" b="0" i="1" smtClean="0">
                              <a:solidFill>
                                <a:srgbClr val="000000"/>
                              </a:solidFill>
                              <a:latin typeface="Cambria Math"/>
                            </a:rPr>
                            <m:t>𝐶</m:t>
                          </m:r>
                        </m:e>
                        <m:sub>
                          <m:r>
                            <a:rPr kumimoji="1" lang="en-US" sz="3200" b="0" i="1" smtClean="0">
                              <a:solidFill>
                                <a:srgbClr val="000000"/>
                              </a:solidFill>
                              <a:latin typeface="Cambria Math"/>
                            </a:rPr>
                            <m:t>𝑣𝑥</m:t>
                          </m:r>
                        </m:sub>
                      </m:sSub>
                      <m:r>
                        <a:rPr kumimoji="1" lang="en-US" sz="3200" b="0" i="1" smtClean="0">
                          <a:solidFill>
                            <a:srgbClr val="000000"/>
                          </a:solidFill>
                          <a:latin typeface="Cambria Math"/>
                        </a:rPr>
                        <m:t>𝑉</m:t>
                      </m:r>
                      <m:r>
                        <a:rPr kumimoji="1" lang="en-US" sz="3200" b="0" i="1" smtClean="0">
                          <a:solidFill>
                            <a:srgbClr val="000000"/>
                          </a:solidFill>
                          <a:latin typeface="Cambria Math"/>
                        </a:rPr>
                        <m:t>=53.1</m:t>
                      </m:r>
                      <m:f>
                        <m:fPr>
                          <m:ctrlPr>
                            <a:rPr kumimoji="1" lang="en-US" sz="3200" b="0" i="1" smtClean="0">
                              <a:solidFill>
                                <a:srgbClr val="000000"/>
                              </a:solidFill>
                              <a:latin typeface="Cambria Math" panose="02040503050406030204" pitchFamily="18" charset="0"/>
                            </a:rPr>
                          </m:ctrlPr>
                        </m:fPr>
                        <m:num>
                          <m:sSub>
                            <m:sSubPr>
                              <m:ctrlPr>
                                <a:rPr kumimoji="1" lang="en-US" sz="3200" b="0" i="1" smtClean="0">
                                  <a:solidFill>
                                    <a:srgbClr val="000000"/>
                                  </a:solidFill>
                                  <a:latin typeface="Cambria Math" panose="02040503050406030204" pitchFamily="18" charset="0"/>
                                </a:rPr>
                              </m:ctrlPr>
                            </m:sSubPr>
                            <m:e>
                              <m:r>
                                <a:rPr kumimoji="1" lang="en-US" sz="3200" b="0" i="1" smtClean="0">
                                  <a:solidFill>
                                    <a:srgbClr val="000000"/>
                                  </a:solidFill>
                                  <a:latin typeface="Cambria Math"/>
                                </a:rPr>
                                <m:t>𝑤</m:t>
                              </m:r>
                            </m:e>
                            <m:sub>
                              <m:r>
                                <a:rPr kumimoji="1" lang="en-US" sz="3200" b="0" i="1" smtClean="0">
                                  <a:solidFill>
                                    <a:srgbClr val="000000"/>
                                  </a:solidFill>
                                  <a:latin typeface="Cambria Math"/>
                                </a:rPr>
                                <m:t>𝑥</m:t>
                              </m:r>
                            </m:sub>
                          </m:sSub>
                          <m:sSub>
                            <m:sSubPr>
                              <m:ctrlPr>
                                <a:rPr kumimoji="1" lang="en-US" sz="3200" b="0" i="1" smtClean="0">
                                  <a:solidFill>
                                    <a:srgbClr val="000000"/>
                                  </a:solidFill>
                                  <a:latin typeface="Cambria Math" panose="02040503050406030204" pitchFamily="18" charset="0"/>
                                </a:rPr>
                              </m:ctrlPr>
                            </m:sSubPr>
                            <m:e>
                              <m:r>
                                <a:rPr kumimoji="1" lang="en-US" sz="3200" b="0" i="1" smtClean="0">
                                  <a:solidFill>
                                    <a:srgbClr val="000000"/>
                                  </a:solidFill>
                                  <a:latin typeface="Cambria Math"/>
                                </a:rPr>
                                <m:t>h</m:t>
                              </m:r>
                            </m:e>
                            <m:sub>
                              <m:r>
                                <a:rPr kumimoji="1" lang="en-US" sz="3200" b="0" i="1" smtClean="0">
                                  <a:solidFill>
                                    <a:srgbClr val="000000"/>
                                  </a:solidFill>
                                  <a:latin typeface="Cambria Math"/>
                                </a:rPr>
                                <m:t>𝑥</m:t>
                              </m:r>
                            </m:sub>
                          </m:sSub>
                        </m:num>
                        <m:den>
                          <m:nary>
                            <m:naryPr>
                              <m:chr m:val="∑"/>
                              <m:ctrlPr>
                                <a:rPr kumimoji="1" lang="en-US" sz="3200" b="0" i="1" smtClean="0">
                                  <a:solidFill>
                                    <a:srgbClr val="000000"/>
                                  </a:solidFill>
                                  <a:latin typeface="Cambria Math" panose="02040503050406030204" pitchFamily="18" charset="0"/>
                                </a:rPr>
                              </m:ctrlPr>
                            </m:naryPr>
                            <m:sub>
                              <m:r>
                                <m:rPr>
                                  <m:brk m:alnAt="23"/>
                                </m:rPr>
                                <a:rPr kumimoji="1" lang="en-US" sz="3200" b="0" i="1" smtClean="0">
                                  <a:solidFill>
                                    <a:srgbClr val="000000"/>
                                  </a:solidFill>
                                  <a:latin typeface="Cambria Math"/>
                                </a:rPr>
                                <m:t>𝑖</m:t>
                              </m:r>
                              <m:r>
                                <a:rPr kumimoji="1" lang="en-US" sz="3200" b="0" i="1" smtClean="0">
                                  <a:solidFill>
                                    <a:srgbClr val="000000"/>
                                  </a:solidFill>
                                  <a:latin typeface="Cambria Math"/>
                                </a:rPr>
                                <m:t>=1</m:t>
                              </m:r>
                            </m:sub>
                            <m:sup>
                              <m:r>
                                <a:rPr kumimoji="1" lang="en-US" sz="3200" b="0" i="1" smtClean="0">
                                  <a:solidFill>
                                    <a:srgbClr val="000000"/>
                                  </a:solidFill>
                                  <a:latin typeface="Cambria Math"/>
                                </a:rPr>
                                <m:t>𝑛</m:t>
                              </m:r>
                            </m:sup>
                            <m:e>
                              <m:sSub>
                                <m:sSubPr>
                                  <m:ctrlPr>
                                    <a:rPr kumimoji="1" lang="en-US" sz="3200" b="0" i="1" smtClean="0">
                                      <a:solidFill>
                                        <a:srgbClr val="000000"/>
                                      </a:solidFill>
                                      <a:latin typeface="Cambria Math" panose="02040503050406030204" pitchFamily="18" charset="0"/>
                                    </a:rPr>
                                  </m:ctrlPr>
                                </m:sSubPr>
                                <m:e>
                                  <m:r>
                                    <a:rPr kumimoji="1" lang="en-US" sz="3200" b="0" i="1" smtClean="0">
                                      <a:solidFill>
                                        <a:srgbClr val="000000"/>
                                      </a:solidFill>
                                      <a:latin typeface="Cambria Math"/>
                                    </a:rPr>
                                    <m:t>𝑤</m:t>
                                  </m:r>
                                </m:e>
                                <m:sub>
                                  <m:r>
                                    <a:rPr kumimoji="1" lang="en-US" sz="3200" b="0" i="1" smtClean="0">
                                      <a:solidFill>
                                        <a:srgbClr val="000000"/>
                                      </a:solidFill>
                                      <a:latin typeface="Cambria Math"/>
                                    </a:rPr>
                                    <m:t>𝑖</m:t>
                                  </m:r>
                                </m:sub>
                              </m:sSub>
                              <m:sSub>
                                <m:sSubPr>
                                  <m:ctrlPr>
                                    <a:rPr kumimoji="1" lang="en-US" sz="3200" b="0" i="1" smtClean="0">
                                      <a:solidFill>
                                        <a:srgbClr val="000000"/>
                                      </a:solidFill>
                                      <a:latin typeface="Cambria Math" panose="02040503050406030204" pitchFamily="18" charset="0"/>
                                    </a:rPr>
                                  </m:ctrlPr>
                                </m:sSubPr>
                                <m:e>
                                  <m:r>
                                    <a:rPr kumimoji="1" lang="en-US" sz="3200" b="0" i="1" smtClean="0">
                                      <a:solidFill>
                                        <a:srgbClr val="000000"/>
                                      </a:solidFill>
                                      <a:latin typeface="Cambria Math"/>
                                    </a:rPr>
                                    <m:t>h</m:t>
                                  </m:r>
                                </m:e>
                                <m:sub>
                                  <m:r>
                                    <a:rPr kumimoji="1" lang="en-US" sz="3200" b="0" i="1" smtClean="0">
                                      <a:solidFill>
                                        <a:srgbClr val="000000"/>
                                      </a:solidFill>
                                      <a:latin typeface="Cambria Math"/>
                                    </a:rPr>
                                    <m:t>𝑖</m:t>
                                  </m:r>
                                </m:sub>
                              </m:sSub>
                            </m:e>
                          </m:nary>
                        </m:den>
                      </m:f>
                    </m:oMath>
                  </m:oMathPara>
                </a14:m>
                <a:endParaRPr kumimoji="1" lang="en-US" sz="3200" dirty="0">
                  <a:solidFill>
                    <a:srgbClr val="000000"/>
                  </a:solidFill>
                  <a:latin typeface="Georgia" panose="02040502050405020303" pitchFamily="18" charset="0"/>
                </a:endParaRPr>
              </a:p>
            </p:txBody>
          </p:sp>
        </mc:Choice>
        <mc:Fallback xmlns="">
          <p:sp>
            <p:nvSpPr>
              <p:cNvPr id="5" name="TextBox 4"/>
              <p:cNvSpPr txBox="1">
                <a:spLocks noRot="1" noChangeAspect="1" noMove="1" noResize="1" noEditPoints="1" noAdjustHandles="1" noChangeArrowheads="1" noChangeShapeType="1" noTextEdit="1"/>
              </p:cNvSpPr>
              <p:nvPr/>
            </p:nvSpPr>
            <p:spPr bwMode="auto">
              <a:xfrm>
                <a:off x="2039485" y="1751433"/>
                <a:ext cx="5071558" cy="1141839"/>
              </a:xfrm>
              <a:prstGeom prst="rect">
                <a:avLst/>
              </a:prstGeom>
              <a:blipFill rotWithShape="0">
                <a:blip r:embed="rId4"/>
                <a:stretch>
                  <a:fillRect/>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p:sp>
        <p:nvSpPr>
          <p:cNvPr id="6" name="TextBox 5"/>
          <p:cNvSpPr txBox="1"/>
          <p:nvPr/>
        </p:nvSpPr>
        <p:spPr bwMode="auto">
          <a:xfrm>
            <a:off x="1945999" y="1364738"/>
            <a:ext cx="524021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lgn="ctr"/>
            <a:r>
              <a:rPr kumimoji="1" lang="en-US" dirty="0" smtClean="0">
                <a:solidFill>
                  <a:schemeClr val="bg2"/>
                </a:solidFill>
                <a:latin typeface="Arial" panose="020B0604020202020204" pitchFamily="34" charset="0"/>
                <a:cs typeface="Arial" panose="020B0604020202020204" pitchFamily="34" charset="0"/>
              </a:rPr>
              <a:t>Because </a:t>
            </a:r>
            <a:r>
              <a:rPr kumimoji="1" lang="en-US" i="1" dirty="0" smtClean="0">
                <a:solidFill>
                  <a:schemeClr val="bg2"/>
                </a:solidFill>
                <a:latin typeface="Georgia" panose="02040502050405020303" pitchFamily="18" charset="0"/>
                <a:cs typeface="Arial" panose="020B0604020202020204" pitchFamily="34" charset="0"/>
              </a:rPr>
              <a:t>T</a:t>
            </a:r>
            <a:r>
              <a:rPr kumimoji="1" lang="en-US" i="1" baseline="-25000" dirty="0" smtClean="0">
                <a:solidFill>
                  <a:schemeClr val="bg2"/>
                </a:solidFill>
                <a:latin typeface="Georgia" panose="02040502050405020303" pitchFamily="18" charset="0"/>
                <a:cs typeface="Arial" panose="020B0604020202020204" pitchFamily="34" charset="0"/>
              </a:rPr>
              <a:t>a </a:t>
            </a:r>
            <a:r>
              <a:rPr kumimoji="1" lang="en-US" dirty="0" smtClean="0">
                <a:solidFill>
                  <a:schemeClr val="bg2"/>
                </a:solidFill>
                <a:latin typeface="Georgia" panose="02040502050405020303" pitchFamily="18" charset="0"/>
                <a:cs typeface="Arial" panose="020B0604020202020204" pitchFamily="34" charset="0"/>
              </a:rPr>
              <a:t>= 0.29</a:t>
            </a:r>
            <a:r>
              <a:rPr kumimoji="1" lang="en-US" dirty="0" smtClean="0">
                <a:solidFill>
                  <a:schemeClr val="bg2"/>
                </a:solidFill>
                <a:latin typeface="Arial" panose="020B0604020202020204" pitchFamily="34" charset="0"/>
                <a:cs typeface="Arial" panose="020B0604020202020204" pitchFamily="34" charset="0"/>
              </a:rPr>
              <a:t> and </a:t>
            </a:r>
            <a:r>
              <a:rPr kumimoji="1" lang="en-US" i="1" dirty="0" smtClean="0">
                <a:solidFill>
                  <a:schemeClr val="bg2"/>
                </a:solidFill>
                <a:latin typeface="Georgia" panose="02040502050405020303" pitchFamily="18" charset="0"/>
                <a:cs typeface="Arial" panose="020B0604020202020204" pitchFamily="34" charset="0"/>
              </a:rPr>
              <a:t>k</a:t>
            </a:r>
            <a:r>
              <a:rPr kumimoji="1" lang="en-US" dirty="0" smtClean="0">
                <a:solidFill>
                  <a:schemeClr val="bg2"/>
                </a:solidFill>
                <a:latin typeface="Georgia" panose="02040502050405020303" pitchFamily="18" charset="0"/>
                <a:cs typeface="Arial" panose="020B0604020202020204" pitchFamily="34" charset="0"/>
              </a:rPr>
              <a:t> = 1</a:t>
            </a:r>
            <a:r>
              <a:rPr kumimoji="1" lang="en-US" dirty="0" smtClean="0">
                <a:solidFill>
                  <a:schemeClr val="bg2"/>
                </a:solidFill>
                <a:latin typeface="Arial" panose="020B0604020202020204" pitchFamily="34" charset="0"/>
                <a:cs typeface="Arial" panose="020B0604020202020204" pitchFamily="34" charset="0"/>
              </a:rPr>
              <a:t>, equation simplifies to:</a:t>
            </a:r>
            <a:endParaRPr kumimoji="1" lang="en-US" dirty="0">
              <a:solidFill>
                <a:schemeClr val="bg2"/>
              </a:solidFill>
              <a:latin typeface="Arial" panose="020B0604020202020204" pitchFamily="34" charset="0"/>
              <a:cs typeface="Arial" panose="020B0604020202020204" pitchFamily="34" charset="0"/>
            </a:endParaRPr>
          </a:p>
        </p:txBody>
      </p:sp>
      <p:sp>
        <p:nvSpPr>
          <p:cNvPr id="7" name="TextBox 6"/>
          <p:cNvSpPr txBox="1"/>
          <p:nvPr/>
        </p:nvSpPr>
        <p:spPr bwMode="auto">
          <a:xfrm>
            <a:off x="1274011" y="5662378"/>
            <a:ext cx="659475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lgn="ctr"/>
            <a:r>
              <a:rPr kumimoji="1" lang="en-US" sz="1600" dirty="0" smtClean="0">
                <a:solidFill>
                  <a:schemeClr val="bg2"/>
                </a:solidFill>
                <a:latin typeface="Arial" panose="020B0604020202020204" pitchFamily="34" charset="0"/>
                <a:cs typeface="Arial" panose="020B0604020202020204" pitchFamily="34" charset="0"/>
              </a:rPr>
              <a:t>*The height used should approximate the centroid of the roof level mass.</a:t>
            </a:r>
            <a:endParaRPr kumimoji="1" lang="en-US" sz="1600" dirty="0">
              <a:solidFill>
                <a:schemeClr val="bg2"/>
              </a:solidFill>
              <a:latin typeface="Arial" panose="020B0604020202020204" pitchFamily="34" charset="0"/>
              <a:cs typeface="Arial" panose="020B0604020202020204" pitchFamily="34" charset="0"/>
            </a:endParaRPr>
          </a:p>
        </p:txBody>
      </p:sp>
      <p:sp>
        <p:nvSpPr>
          <p:cNvPr id="8" name="TextBox 7"/>
          <p:cNvSpPr txBox="1"/>
          <p:nvPr/>
        </p:nvSpPr>
        <p:spPr bwMode="auto">
          <a:xfrm>
            <a:off x="6827441" y="6400800"/>
            <a:ext cx="184665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91440" rIns="0" bIns="0" rtlCol="0">
            <a:spAutoFit/>
          </a:bodyPr>
          <a:lstStyle/>
          <a:p>
            <a:pPr algn="r"/>
            <a:r>
              <a:rPr kumimoji="1" lang="en-US" sz="1200" dirty="0" smtClean="0">
                <a:solidFill>
                  <a:schemeClr val="accent5"/>
                </a:solidFill>
                <a:latin typeface="Arial" panose="020B0604020202020204" pitchFamily="34" charset="0"/>
                <a:cs typeface="Arial" panose="020B0604020202020204" pitchFamily="34" charset="0"/>
              </a:rPr>
              <a:t>DESIGN EXAMPLE SLIDE</a:t>
            </a:r>
            <a:endParaRPr kumimoji="1" lang="en-US" sz="1200" dirty="0">
              <a:solidFill>
                <a:schemeClr val="accent5"/>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3677499792"/>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Vertical Force Distribution, cont.</a:t>
            </a:r>
            <a:endParaRPr lang="en-US" dirty="0"/>
          </a:p>
        </p:txBody>
      </p:sp>
      <p:pic>
        <p:nvPicPr>
          <p:cNvPr id="6" name="Content Placeholder 5"/>
          <p:cNvPicPr>
            <a:picLocks noGrp="1" noChangeAspect="1"/>
          </p:cNvPicPr>
          <p:nvPr>
            <p:ph idx="1"/>
          </p:nvPr>
        </p:nvPicPr>
        <p:blipFill>
          <a:blip r:embed="rId4" cstate="print">
            <a:extLst>
              <a:ext uri="{28A0092B-C50C-407E-A947-70E740481C1C}">
                <a14:useLocalDpi xmlns:a14="http://schemas.microsoft.com/office/drawing/2010/main" val="0"/>
              </a:ext>
            </a:extLst>
          </a:blip>
          <a:stretch>
            <a:fillRect/>
          </a:stretch>
        </p:blipFill>
        <p:spPr>
          <a:xfrm>
            <a:off x="1372387" y="2720178"/>
            <a:ext cx="6400813" cy="3657607"/>
          </a:xfrm>
        </p:spPr>
      </p:pic>
      <p:sp>
        <p:nvSpPr>
          <p:cNvPr id="7" name="TextBox 6"/>
          <p:cNvSpPr txBox="1"/>
          <p:nvPr/>
        </p:nvSpPr>
        <p:spPr bwMode="auto">
          <a:xfrm>
            <a:off x="3560081" y="1527150"/>
            <a:ext cx="200535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lgn="ctr"/>
            <a:r>
              <a:rPr kumimoji="1" lang="en-US" sz="2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Cumulative ∑</a:t>
            </a:r>
            <a:r>
              <a:rPr kumimoji="1" lang="en-US" sz="2000" b="1" dirty="0" err="1">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F</a:t>
            </a:r>
            <a:r>
              <a:rPr kumimoji="1" lang="en-US" sz="2000" b="1" baseline="-25000" dirty="0" err="1">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x</a:t>
            </a:r>
            <a:r>
              <a:rPr kumimoji="1" lang="en-US" sz="2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 </a:t>
            </a:r>
          </a:p>
        </p:txBody>
      </p:sp>
      <p:sp>
        <p:nvSpPr>
          <p:cNvPr id="8" name="TextBox 7"/>
          <p:cNvSpPr txBox="1"/>
          <p:nvPr/>
        </p:nvSpPr>
        <p:spPr bwMode="auto">
          <a:xfrm>
            <a:off x="6827441" y="6400800"/>
            <a:ext cx="184665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91440" rIns="0" bIns="0" rtlCol="0">
            <a:spAutoFit/>
          </a:bodyPr>
          <a:lstStyle/>
          <a:p>
            <a:pPr algn="r"/>
            <a:r>
              <a:rPr kumimoji="1" lang="en-US" sz="1200" dirty="0" smtClean="0">
                <a:solidFill>
                  <a:schemeClr val="accent5"/>
                </a:solidFill>
                <a:latin typeface="Arial" panose="020B0604020202020204" pitchFamily="34" charset="0"/>
                <a:cs typeface="Arial" panose="020B0604020202020204" pitchFamily="34" charset="0"/>
              </a:rPr>
              <a:t>DESIGN EXAMPLE SLIDE</a:t>
            </a:r>
            <a:endParaRPr kumimoji="1" lang="en-US" sz="1200" dirty="0">
              <a:solidFill>
                <a:schemeClr val="accent5"/>
              </a:solidFill>
              <a:latin typeface="Arial" panose="020B0604020202020204" pitchFamily="34" charset="0"/>
              <a:cs typeface="Arial" panose="020B0604020202020204" pitchFamily="34" charset="0"/>
            </a:endParaRPr>
          </a:p>
        </p:txBody>
      </p:sp>
      <p:sp>
        <p:nvSpPr>
          <p:cNvPr id="9" name="TextBox 8"/>
          <p:cNvSpPr txBox="1"/>
          <p:nvPr/>
        </p:nvSpPr>
        <p:spPr bwMode="auto">
          <a:xfrm>
            <a:off x="1908186" y="1958201"/>
            <a:ext cx="530914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0" rIns="0" bIns="0" rtlCol="0">
            <a:spAutoFit/>
          </a:bodyPr>
          <a:lstStyle/>
          <a:p>
            <a:pPr algn="r"/>
            <a:r>
              <a:rPr kumimoji="1" lang="en-US" dirty="0" smtClean="0">
                <a:solidFill>
                  <a:schemeClr val="bg2"/>
                </a:solidFill>
                <a:latin typeface="Arial" panose="020B0604020202020204" pitchFamily="34" charset="0"/>
                <a:cs typeface="Arial" panose="020B0604020202020204" pitchFamily="34" charset="0"/>
              </a:rPr>
              <a:t>Figure representing table results from previous slide</a:t>
            </a:r>
            <a:endParaRPr kumimoji="1" lang="en-US" dirty="0">
              <a:solidFill>
                <a:schemeClr val="bg2"/>
              </a:solidFill>
              <a:latin typeface="Arial" panose="020B0604020202020204" pitchFamily="34" charset="0"/>
              <a:cs typeface="Arial" panose="020B0604020202020204" pitchFamily="34" charset="0"/>
            </a:endParaRPr>
          </a:p>
        </p:txBody>
      </p:sp>
      <p:sp>
        <p:nvSpPr>
          <p:cNvPr id="18" name="TextBox 17"/>
          <p:cNvSpPr txBox="1"/>
          <p:nvPr/>
        </p:nvSpPr>
        <p:spPr bwMode="auto">
          <a:xfrm>
            <a:off x="850293" y="3500609"/>
            <a:ext cx="1447800" cy="307777"/>
          </a:xfrm>
          <a:prstGeom prst="rect">
            <a:avLst/>
          </a:prstGeom>
          <a:solidFill>
            <a:srgbClr val="FFFFFF"/>
          </a:solidFill>
          <a:ln>
            <a:noFill/>
          </a:ln>
          <a:extLst/>
        </p:spPr>
        <p:txBody>
          <a:bodyPr wrap="square" lIns="0" tIns="0" rIns="0" bIns="0" rtlCol="0" anchor="ctr" anchorCtr="0">
            <a:spAutoFit/>
          </a:bodyPr>
          <a:lstStyle/>
          <a:p>
            <a:pPr algn="r"/>
            <a:r>
              <a:rPr kumimoji="1" lang="en-US" sz="2000" b="1" dirty="0" smtClean="0">
                <a:solidFill>
                  <a:srgbClr val="008A00"/>
                </a:solidFill>
                <a:latin typeface="Georgia" panose="02040502050405020303" pitchFamily="18" charset="0"/>
              </a:rPr>
              <a:t>25.9 k</a:t>
            </a:r>
            <a:endParaRPr kumimoji="1" lang="en-US" sz="2000" b="1" dirty="0">
              <a:solidFill>
                <a:srgbClr val="008A00"/>
              </a:solidFill>
              <a:latin typeface="Georgia" panose="02040502050405020303" pitchFamily="18" charset="0"/>
            </a:endParaRPr>
          </a:p>
        </p:txBody>
      </p:sp>
      <p:sp>
        <p:nvSpPr>
          <p:cNvPr id="19" name="TextBox 18"/>
          <p:cNvSpPr txBox="1"/>
          <p:nvPr/>
        </p:nvSpPr>
        <p:spPr bwMode="auto">
          <a:xfrm>
            <a:off x="850293" y="4874821"/>
            <a:ext cx="1447800" cy="307777"/>
          </a:xfrm>
          <a:prstGeom prst="rect">
            <a:avLst/>
          </a:prstGeom>
          <a:solidFill>
            <a:srgbClr val="FFFFFF"/>
          </a:solidFill>
          <a:ln>
            <a:noFill/>
          </a:ln>
          <a:extLst/>
        </p:spPr>
        <p:txBody>
          <a:bodyPr wrap="square" lIns="0" tIns="0" rIns="0" bIns="0" rtlCol="0" anchor="ctr" anchorCtr="0">
            <a:spAutoFit/>
          </a:bodyPr>
          <a:lstStyle/>
          <a:p>
            <a:pPr algn="r"/>
            <a:r>
              <a:rPr kumimoji="1" lang="en-US" sz="2000" b="1" dirty="0" smtClean="0">
                <a:solidFill>
                  <a:srgbClr val="008A00"/>
                </a:solidFill>
                <a:latin typeface="Georgia" panose="02040502050405020303" pitchFamily="18" charset="0"/>
              </a:rPr>
              <a:t>9.1 k</a:t>
            </a:r>
            <a:endParaRPr kumimoji="1" lang="en-US" sz="2000" b="1" dirty="0">
              <a:solidFill>
                <a:srgbClr val="008A00"/>
              </a:solidFill>
              <a:latin typeface="Georgia" panose="02040502050405020303" pitchFamily="18" charset="0"/>
            </a:endParaRPr>
          </a:p>
        </p:txBody>
      </p:sp>
      <p:sp>
        <p:nvSpPr>
          <p:cNvPr id="20" name="TextBox 19"/>
          <p:cNvSpPr txBox="1"/>
          <p:nvPr/>
        </p:nvSpPr>
        <p:spPr bwMode="auto">
          <a:xfrm>
            <a:off x="850293" y="4122952"/>
            <a:ext cx="1447800" cy="307777"/>
          </a:xfrm>
          <a:prstGeom prst="rect">
            <a:avLst/>
          </a:prstGeom>
          <a:solidFill>
            <a:srgbClr val="FFFFFF"/>
          </a:solidFill>
          <a:ln>
            <a:noFill/>
          </a:ln>
          <a:extLst/>
        </p:spPr>
        <p:txBody>
          <a:bodyPr wrap="square" lIns="0" tIns="0" rIns="0" bIns="0" rtlCol="0" anchor="ctr" anchorCtr="0">
            <a:spAutoFit/>
          </a:bodyPr>
          <a:lstStyle/>
          <a:p>
            <a:pPr algn="r"/>
            <a:r>
              <a:rPr kumimoji="1" lang="en-US" sz="2000" b="1" dirty="0" smtClean="0">
                <a:solidFill>
                  <a:srgbClr val="008A00"/>
                </a:solidFill>
                <a:latin typeface="Georgia" panose="02040502050405020303" pitchFamily="18" charset="0"/>
              </a:rPr>
              <a:t>18.2 k</a:t>
            </a:r>
            <a:endParaRPr kumimoji="1" lang="en-US" sz="2000" b="1" dirty="0">
              <a:solidFill>
                <a:srgbClr val="008A00"/>
              </a:solidFill>
              <a:latin typeface="Georgia" panose="02040502050405020303" pitchFamily="18" charset="0"/>
            </a:endParaRPr>
          </a:p>
        </p:txBody>
      </p:sp>
      <p:sp>
        <p:nvSpPr>
          <p:cNvPr id="22" name="TextBox 21"/>
          <p:cNvSpPr txBox="1"/>
          <p:nvPr/>
        </p:nvSpPr>
        <p:spPr bwMode="auto">
          <a:xfrm>
            <a:off x="6375937" y="4048589"/>
            <a:ext cx="615413" cy="246221"/>
          </a:xfrm>
          <a:prstGeom prst="rect">
            <a:avLst/>
          </a:prstGeom>
          <a:solidFill>
            <a:srgbClr val="FFFFFF"/>
          </a:solidFill>
          <a:ln>
            <a:noFill/>
          </a:ln>
          <a:extLst/>
        </p:spPr>
        <p:txBody>
          <a:bodyPr wrap="square" lIns="0" tIns="0" rIns="0" bIns="0" rtlCol="0" anchor="ctr" anchorCtr="0">
            <a:spAutoFit/>
          </a:bodyPr>
          <a:lstStyle/>
          <a:p>
            <a:r>
              <a:rPr kumimoji="1" lang="en-US" sz="1600" dirty="0" smtClean="0">
                <a:solidFill>
                  <a:schemeClr val="bg1">
                    <a:lumMod val="75000"/>
                  </a:schemeClr>
                </a:solidFill>
                <a:latin typeface="Georgia" panose="02040502050405020303" pitchFamily="18" charset="0"/>
              </a:rPr>
              <a:t>25.9 k</a:t>
            </a:r>
            <a:endParaRPr kumimoji="1" lang="en-US" sz="1600" dirty="0">
              <a:solidFill>
                <a:schemeClr val="bg1">
                  <a:lumMod val="75000"/>
                </a:schemeClr>
              </a:solidFill>
              <a:latin typeface="Georgia" panose="02040502050405020303" pitchFamily="18" charset="0"/>
            </a:endParaRPr>
          </a:p>
        </p:txBody>
      </p:sp>
      <p:sp>
        <p:nvSpPr>
          <p:cNvPr id="23" name="TextBox 22"/>
          <p:cNvSpPr txBox="1"/>
          <p:nvPr/>
        </p:nvSpPr>
        <p:spPr bwMode="auto">
          <a:xfrm>
            <a:off x="6789341" y="4751710"/>
            <a:ext cx="615413" cy="246221"/>
          </a:xfrm>
          <a:prstGeom prst="rect">
            <a:avLst/>
          </a:prstGeom>
          <a:solidFill>
            <a:srgbClr val="FFFFFF"/>
          </a:solidFill>
          <a:ln>
            <a:noFill/>
          </a:ln>
          <a:extLst/>
        </p:spPr>
        <p:txBody>
          <a:bodyPr wrap="square" lIns="0" tIns="0" rIns="0" bIns="0" rtlCol="0" anchor="ctr" anchorCtr="0">
            <a:spAutoFit/>
          </a:bodyPr>
          <a:lstStyle/>
          <a:p>
            <a:r>
              <a:rPr kumimoji="1" lang="en-US" sz="1600" dirty="0" smtClean="0">
                <a:solidFill>
                  <a:schemeClr val="bg1">
                    <a:lumMod val="75000"/>
                  </a:schemeClr>
                </a:solidFill>
                <a:latin typeface="Georgia" panose="02040502050405020303" pitchFamily="18" charset="0"/>
              </a:rPr>
              <a:t>44.0 k</a:t>
            </a:r>
            <a:endParaRPr kumimoji="1" lang="en-US" sz="1600" dirty="0">
              <a:solidFill>
                <a:schemeClr val="bg1">
                  <a:lumMod val="75000"/>
                </a:schemeClr>
              </a:solidFill>
              <a:latin typeface="Georgia" panose="02040502050405020303" pitchFamily="18" charset="0"/>
            </a:endParaRPr>
          </a:p>
        </p:txBody>
      </p:sp>
      <p:sp>
        <p:nvSpPr>
          <p:cNvPr id="24" name="TextBox 23"/>
          <p:cNvSpPr txBox="1"/>
          <p:nvPr/>
        </p:nvSpPr>
        <p:spPr bwMode="auto">
          <a:xfrm>
            <a:off x="7189274" y="5496389"/>
            <a:ext cx="615413" cy="246221"/>
          </a:xfrm>
          <a:prstGeom prst="rect">
            <a:avLst/>
          </a:prstGeom>
          <a:solidFill>
            <a:srgbClr val="FFFFFF"/>
          </a:solidFill>
          <a:ln>
            <a:noFill/>
          </a:ln>
          <a:extLst/>
        </p:spPr>
        <p:txBody>
          <a:bodyPr wrap="square" lIns="0" tIns="0" rIns="0" bIns="0" rtlCol="0" anchor="ctr" anchorCtr="0">
            <a:spAutoFit/>
          </a:bodyPr>
          <a:lstStyle/>
          <a:p>
            <a:r>
              <a:rPr kumimoji="1" lang="en-US" sz="1600" dirty="0" smtClean="0">
                <a:solidFill>
                  <a:schemeClr val="bg1">
                    <a:lumMod val="75000"/>
                  </a:schemeClr>
                </a:solidFill>
                <a:latin typeface="Georgia" panose="02040502050405020303" pitchFamily="18" charset="0"/>
              </a:rPr>
              <a:t>53.1 k</a:t>
            </a:r>
            <a:endParaRPr kumimoji="1" lang="en-US" sz="1600" dirty="0">
              <a:solidFill>
                <a:schemeClr val="bg1">
                  <a:lumMod val="75000"/>
                </a:schemeClr>
              </a:solidFill>
              <a:latin typeface="Georgia" panose="02040502050405020303" pitchFamily="18" charset="0"/>
            </a:endParaRPr>
          </a:p>
        </p:txBody>
      </p:sp>
    </p:spTree>
    <p:custDataLst>
      <p:tags r:id="rId1"/>
    </p:custDataLst>
    <p:extLst>
      <p:ext uri="{BB962C8B-B14F-4D97-AF65-F5344CB8AC3E}">
        <p14:creationId xmlns:p14="http://schemas.microsoft.com/office/powerpoint/2010/main" val="2937686442"/>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Horizontal Distribution of Seismic Forces</a:t>
            </a:r>
            <a:endParaRPr lang="en-US" dirty="0"/>
          </a:p>
        </p:txBody>
      </p:sp>
      <p:graphicFrame>
        <p:nvGraphicFramePr>
          <p:cNvPr id="11" name="Diagram 10"/>
          <p:cNvGraphicFramePr/>
          <p:nvPr>
            <p:extLst/>
          </p:nvPr>
        </p:nvGraphicFramePr>
        <p:xfrm>
          <a:off x="458788" y="1327150"/>
          <a:ext cx="8228012" cy="484346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mc:AlternateContent xmlns:mc="http://schemas.openxmlformats.org/markup-compatibility/2006" xmlns:a14="http://schemas.microsoft.com/office/drawing/2010/main">
        <mc:Choice Requires="a14">
          <p:sp>
            <p:nvSpPr>
              <p:cNvPr id="5" name="TextBox 4"/>
              <p:cNvSpPr txBox="1"/>
              <p:nvPr/>
            </p:nvSpPr>
            <p:spPr bwMode="auto">
              <a:xfrm>
                <a:off x="1331707" y="4453678"/>
                <a:ext cx="2169098" cy="1436663"/>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a14:m>
                  <m:oMathPara xmlns:m="http://schemas.openxmlformats.org/officeDocument/2006/math">
                    <m:oMathParaPr>
                      <m:jc m:val="centerGroup"/>
                    </m:oMathParaPr>
                    <m:oMath xmlns:m="http://schemas.openxmlformats.org/officeDocument/2006/math">
                      <m:sSub>
                        <m:sSubPr>
                          <m:ctrlPr>
                            <a:rPr kumimoji="1" lang="en-US" sz="3200" i="1" smtClean="0">
                              <a:solidFill>
                                <a:srgbClr val="000000"/>
                              </a:solidFill>
                              <a:latin typeface="Cambria Math" panose="02040503050406030204" pitchFamily="18" charset="0"/>
                            </a:rPr>
                          </m:ctrlPr>
                        </m:sSubPr>
                        <m:e>
                          <m:r>
                            <a:rPr kumimoji="1" lang="en-US" sz="3200" b="0" i="1" smtClean="0">
                              <a:solidFill>
                                <a:srgbClr val="000000"/>
                              </a:solidFill>
                              <a:latin typeface="Cambria Math"/>
                            </a:rPr>
                            <m:t>𝑣</m:t>
                          </m:r>
                        </m:e>
                        <m:sub>
                          <m:r>
                            <a:rPr kumimoji="1" lang="en-US" sz="3200" b="0" i="1" smtClean="0">
                              <a:solidFill>
                                <a:srgbClr val="000000"/>
                              </a:solidFill>
                              <a:latin typeface="Cambria Math"/>
                            </a:rPr>
                            <m:t>𝑥</m:t>
                          </m:r>
                        </m:sub>
                      </m:sSub>
                      <m:r>
                        <a:rPr kumimoji="1" lang="en-US" sz="3200" b="0" i="1" smtClean="0">
                          <a:solidFill>
                            <a:srgbClr val="000000"/>
                          </a:solidFill>
                          <a:latin typeface="Cambria Math"/>
                        </a:rPr>
                        <m:t>=</m:t>
                      </m:r>
                      <m:nary>
                        <m:naryPr>
                          <m:chr m:val="∑"/>
                          <m:ctrlPr>
                            <a:rPr kumimoji="1" lang="en-US" sz="3200" b="0" i="1" smtClean="0">
                              <a:solidFill>
                                <a:srgbClr val="000000"/>
                              </a:solidFill>
                              <a:latin typeface="Cambria Math" panose="02040503050406030204" pitchFamily="18" charset="0"/>
                            </a:rPr>
                          </m:ctrlPr>
                        </m:naryPr>
                        <m:sub>
                          <m:r>
                            <m:rPr>
                              <m:brk m:alnAt="23"/>
                            </m:rPr>
                            <a:rPr kumimoji="1" lang="en-US" sz="3200" b="0" i="1" smtClean="0">
                              <a:solidFill>
                                <a:srgbClr val="000000"/>
                              </a:solidFill>
                              <a:latin typeface="Cambria Math"/>
                            </a:rPr>
                            <m:t>𝑖</m:t>
                          </m:r>
                          <m:r>
                            <a:rPr kumimoji="1" lang="en-US" sz="3200" b="0" i="1" smtClean="0">
                              <a:solidFill>
                                <a:srgbClr val="000000"/>
                              </a:solidFill>
                              <a:latin typeface="Cambria Math"/>
                            </a:rPr>
                            <m:t>=</m:t>
                          </m:r>
                          <m:r>
                            <a:rPr kumimoji="1" lang="en-US" sz="3200" b="0" i="1" smtClean="0">
                              <a:solidFill>
                                <a:srgbClr val="000000"/>
                              </a:solidFill>
                              <a:latin typeface="Cambria Math"/>
                            </a:rPr>
                            <m:t>𝑥</m:t>
                          </m:r>
                        </m:sub>
                        <m:sup>
                          <m:r>
                            <a:rPr kumimoji="1" lang="en-US" sz="3200" b="0" i="1" smtClean="0">
                              <a:solidFill>
                                <a:srgbClr val="000000"/>
                              </a:solidFill>
                              <a:latin typeface="Cambria Math"/>
                            </a:rPr>
                            <m:t>𝑛</m:t>
                          </m:r>
                        </m:sup>
                        <m:e>
                          <m:sSub>
                            <m:sSubPr>
                              <m:ctrlPr>
                                <a:rPr kumimoji="1" lang="en-US" sz="3200" b="0" i="1" smtClean="0">
                                  <a:solidFill>
                                    <a:srgbClr val="000000"/>
                                  </a:solidFill>
                                  <a:latin typeface="Cambria Math" panose="02040503050406030204" pitchFamily="18" charset="0"/>
                                </a:rPr>
                              </m:ctrlPr>
                            </m:sSubPr>
                            <m:e>
                              <m:r>
                                <a:rPr kumimoji="1" lang="en-US" sz="3200" b="0" i="1" smtClean="0">
                                  <a:solidFill>
                                    <a:srgbClr val="000000"/>
                                  </a:solidFill>
                                  <a:latin typeface="Cambria Math"/>
                                </a:rPr>
                                <m:t>𝐹</m:t>
                              </m:r>
                            </m:e>
                            <m:sub>
                              <m:r>
                                <a:rPr kumimoji="1" lang="en-US" sz="3200" b="0" i="1" smtClean="0">
                                  <a:solidFill>
                                    <a:srgbClr val="000000"/>
                                  </a:solidFill>
                                  <a:latin typeface="Cambria Math"/>
                                </a:rPr>
                                <m:t>𝑖</m:t>
                              </m:r>
                            </m:sub>
                          </m:sSub>
                        </m:e>
                      </m:nary>
                    </m:oMath>
                  </m:oMathPara>
                </a14:m>
                <a:endParaRPr kumimoji="1" lang="en-US" sz="3200" dirty="0">
                  <a:solidFill>
                    <a:srgbClr val="000000"/>
                  </a:solidFill>
                  <a:latin typeface="Georgia" panose="02040502050405020303" pitchFamily="18" charset="0"/>
                </a:endParaRPr>
              </a:p>
            </p:txBody>
          </p:sp>
        </mc:Choice>
        <mc:Fallback xmlns="">
          <p:sp>
            <p:nvSpPr>
              <p:cNvPr id="5" name="TextBox 4"/>
              <p:cNvSpPr txBox="1">
                <a:spLocks noRot="1" noChangeAspect="1" noMove="1" noResize="1" noEditPoints="1" noAdjustHandles="1" noChangeArrowheads="1" noChangeShapeType="1" noTextEdit="1"/>
              </p:cNvSpPr>
              <p:nvPr/>
            </p:nvSpPr>
            <p:spPr bwMode="auto">
              <a:xfrm>
                <a:off x="1331707" y="4453678"/>
                <a:ext cx="2169098" cy="1436663"/>
              </a:xfrm>
              <a:prstGeom prst="rect">
                <a:avLst/>
              </a:prstGeom>
              <a:blipFill rotWithShape="0">
                <a:blip r:embed="rId9"/>
                <a:stretch>
                  <a:fillRect/>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TextBox 5"/>
              <p:cNvSpPr txBox="1"/>
              <p:nvPr/>
            </p:nvSpPr>
            <p:spPr bwMode="auto">
              <a:xfrm>
                <a:off x="5769289" y="4879627"/>
                <a:ext cx="1915630" cy="584763"/>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a14:m>
                  <m:oMathPara xmlns:m="http://schemas.openxmlformats.org/officeDocument/2006/math">
                    <m:oMathParaPr>
                      <m:jc m:val="centerGroup"/>
                    </m:oMathParaPr>
                    <m:oMath xmlns:m="http://schemas.openxmlformats.org/officeDocument/2006/math">
                      <m:sSub>
                        <m:sSubPr>
                          <m:ctrlPr>
                            <a:rPr kumimoji="1" lang="en-US" sz="3200" i="1" smtClean="0">
                              <a:solidFill>
                                <a:srgbClr val="000000"/>
                              </a:solidFill>
                              <a:latin typeface="Cambria Math" panose="02040503050406030204" pitchFamily="18" charset="0"/>
                            </a:rPr>
                          </m:ctrlPr>
                        </m:sSubPr>
                        <m:e>
                          <m:r>
                            <a:rPr kumimoji="1" lang="en-US" sz="3200" b="0" i="1" smtClean="0">
                              <a:solidFill>
                                <a:srgbClr val="000000"/>
                              </a:solidFill>
                              <a:latin typeface="Cambria Math"/>
                            </a:rPr>
                            <m:t>𝐹</m:t>
                          </m:r>
                        </m:e>
                        <m:sub>
                          <m:r>
                            <a:rPr kumimoji="1" lang="en-US" sz="3200" b="0" i="1" smtClean="0">
                              <a:solidFill>
                                <a:srgbClr val="000000"/>
                              </a:solidFill>
                              <a:latin typeface="Cambria Math"/>
                            </a:rPr>
                            <m:t>𝑖</m:t>
                          </m:r>
                        </m:sub>
                      </m:sSub>
                      <m:r>
                        <a:rPr kumimoji="1" lang="en-US" sz="3200" b="0" i="1" smtClean="0">
                          <a:solidFill>
                            <a:srgbClr val="000000"/>
                          </a:solidFill>
                          <a:latin typeface="Cambria Math"/>
                        </a:rPr>
                        <m:t>=</m:t>
                      </m:r>
                      <m:sSub>
                        <m:sSubPr>
                          <m:ctrlPr>
                            <a:rPr kumimoji="1" lang="en-US" sz="3200" b="0" i="1" smtClean="0">
                              <a:solidFill>
                                <a:srgbClr val="000000"/>
                              </a:solidFill>
                              <a:latin typeface="Cambria Math" panose="02040503050406030204" pitchFamily="18" charset="0"/>
                            </a:rPr>
                          </m:ctrlPr>
                        </m:sSubPr>
                        <m:e>
                          <m:r>
                            <a:rPr kumimoji="1" lang="en-US" sz="3200" b="0" i="1" smtClean="0">
                              <a:solidFill>
                                <a:srgbClr val="000000"/>
                              </a:solidFill>
                              <a:latin typeface="Cambria Math"/>
                            </a:rPr>
                            <m:t>𝐶</m:t>
                          </m:r>
                        </m:e>
                        <m:sub>
                          <m:r>
                            <a:rPr kumimoji="1" lang="en-US" sz="3200" b="0" i="1" smtClean="0">
                              <a:solidFill>
                                <a:srgbClr val="000000"/>
                              </a:solidFill>
                              <a:latin typeface="Cambria Math"/>
                            </a:rPr>
                            <m:t>𝑣𝑖</m:t>
                          </m:r>
                        </m:sub>
                      </m:sSub>
                      <m:r>
                        <a:rPr kumimoji="1" lang="en-US" sz="3200" b="0" i="1" smtClean="0">
                          <a:solidFill>
                            <a:srgbClr val="000000"/>
                          </a:solidFill>
                          <a:latin typeface="Cambria Math"/>
                        </a:rPr>
                        <m:t>𝑣</m:t>
                      </m:r>
                    </m:oMath>
                  </m:oMathPara>
                </a14:m>
                <a:endParaRPr kumimoji="1" lang="en-US" sz="3200" dirty="0">
                  <a:solidFill>
                    <a:srgbClr val="000000"/>
                  </a:solidFill>
                  <a:latin typeface="Georgia" panose="02040502050405020303" pitchFamily="18" charset="0"/>
                </a:endParaRPr>
              </a:p>
            </p:txBody>
          </p:sp>
        </mc:Choice>
        <mc:Fallback xmlns="">
          <p:sp>
            <p:nvSpPr>
              <p:cNvPr id="6" name="TextBox 5"/>
              <p:cNvSpPr txBox="1">
                <a:spLocks noRot="1" noChangeAspect="1" noMove="1" noResize="1" noEditPoints="1" noAdjustHandles="1" noChangeArrowheads="1" noChangeShapeType="1" noTextEdit="1"/>
              </p:cNvSpPr>
              <p:nvPr/>
            </p:nvSpPr>
            <p:spPr bwMode="auto">
              <a:xfrm>
                <a:off x="5769289" y="4879627"/>
                <a:ext cx="1915630" cy="584763"/>
              </a:xfrm>
              <a:prstGeom prst="rect">
                <a:avLst/>
              </a:prstGeom>
              <a:blipFill rotWithShape="0">
                <a:blip r:embed="rId10"/>
                <a:stretch>
                  <a:fillRect/>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p:sp>
        <p:nvSpPr>
          <p:cNvPr id="7" name="TextBox 6"/>
          <p:cNvSpPr txBox="1"/>
          <p:nvPr/>
        </p:nvSpPr>
        <p:spPr bwMode="auto">
          <a:xfrm>
            <a:off x="6827441" y="6400800"/>
            <a:ext cx="184665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91440" rIns="0" bIns="0" rtlCol="0">
            <a:spAutoFit/>
          </a:bodyPr>
          <a:lstStyle/>
          <a:p>
            <a:pPr algn="r"/>
            <a:r>
              <a:rPr kumimoji="1" lang="en-US" sz="1200" dirty="0" smtClean="0">
                <a:solidFill>
                  <a:schemeClr val="accent5"/>
                </a:solidFill>
                <a:latin typeface="Arial" panose="020B0604020202020204" pitchFamily="34" charset="0"/>
                <a:cs typeface="Arial" panose="020B0604020202020204" pitchFamily="34" charset="0"/>
              </a:rPr>
              <a:t>DESIGN EXAMPLE SLIDE</a:t>
            </a:r>
            <a:endParaRPr kumimoji="1" lang="en-US" sz="1200" dirty="0">
              <a:solidFill>
                <a:schemeClr val="accent5"/>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2887983838"/>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Redundancy Factor</a:t>
            </a:r>
            <a:endParaRPr lang="en-US" dirty="0"/>
          </a:p>
        </p:txBody>
      </p:sp>
      <p:graphicFrame>
        <p:nvGraphicFramePr>
          <p:cNvPr id="4" name="Content Placeholder 3"/>
          <p:cNvGraphicFramePr>
            <a:graphicFrameLocks noGrp="1"/>
          </p:cNvGraphicFramePr>
          <p:nvPr>
            <p:ph idx="1"/>
            <p:extLst/>
          </p:nvPr>
        </p:nvGraphicFramePr>
        <p:xfrm>
          <a:off x="458788" y="1327150"/>
          <a:ext cx="8228012" cy="484346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5" name="TextBox 4"/>
          <p:cNvSpPr txBox="1"/>
          <p:nvPr/>
        </p:nvSpPr>
        <p:spPr bwMode="auto">
          <a:xfrm>
            <a:off x="6827441" y="6400800"/>
            <a:ext cx="184665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91440" rIns="0" bIns="0" rtlCol="0">
            <a:spAutoFit/>
          </a:bodyPr>
          <a:lstStyle/>
          <a:p>
            <a:pPr algn="r"/>
            <a:r>
              <a:rPr kumimoji="1" lang="en-US" sz="1200" dirty="0" smtClean="0">
                <a:solidFill>
                  <a:schemeClr val="accent5"/>
                </a:solidFill>
                <a:latin typeface="Arial" panose="020B0604020202020204" pitchFamily="34" charset="0"/>
                <a:cs typeface="Arial" panose="020B0604020202020204" pitchFamily="34" charset="0"/>
              </a:rPr>
              <a:t>DESIGN EXAMPLE SLIDE</a:t>
            </a:r>
            <a:endParaRPr kumimoji="1" lang="en-US" sz="1200" dirty="0">
              <a:solidFill>
                <a:schemeClr val="accent5"/>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1593345126"/>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Redundancy Factor, cont.</a:t>
            </a:r>
            <a:endParaRPr lang="en-US" dirty="0"/>
          </a:p>
        </p:txBody>
      </p:sp>
      <p:pic>
        <p:nvPicPr>
          <p:cNvPr id="4" name="Content Placeholder 3"/>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458788" y="1754848"/>
            <a:ext cx="8228012" cy="3988067"/>
          </a:xfrm>
        </p:spPr>
      </p:pic>
      <p:sp>
        <p:nvSpPr>
          <p:cNvPr id="5" name="TextBox 4"/>
          <p:cNvSpPr txBox="1"/>
          <p:nvPr/>
        </p:nvSpPr>
        <p:spPr bwMode="auto">
          <a:xfrm>
            <a:off x="6827441" y="6400800"/>
            <a:ext cx="184665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91440" rIns="0" bIns="0" rtlCol="0">
            <a:spAutoFit/>
          </a:bodyPr>
          <a:lstStyle/>
          <a:p>
            <a:pPr algn="r"/>
            <a:r>
              <a:rPr kumimoji="1" lang="en-US" sz="1200" dirty="0" smtClean="0">
                <a:solidFill>
                  <a:schemeClr val="accent5"/>
                </a:solidFill>
                <a:latin typeface="Arial" panose="020B0604020202020204" pitchFamily="34" charset="0"/>
                <a:cs typeface="Arial" panose="020B0604020202020204" pitchFamily="34" charset="0"/>
              </a:rPr>
              <a:t>DESIGN EXAMPLE SLIDE</a:t>
            </a:r>
            <a:endParaRPr kumimoji="1" lang="en-US" sz="1200" dirty="0">
              <a:solidFill>
                <a:schemeClr val="accent5"/>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707743656"/>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Shear Wall Locations for Redundancy Factor</a:t>
            </a:r>
            <a:endParaRPr lang="en-US" dirty="0"/>
          </a:p>
        </p:txBody>
      </p:sp>
      <p:graphicFrame>
        <p:nvGraphicFramePr>
          <p:cNvPr id="4" name="Content Placeholder 3"/>
          <p:cNvGraphicFramePr>
            <a:graphicFrameLocks noGrp="1"/>
          </p:cNvGraphicFramePr>
          <p:nvPr>
            <p:ph idx="1"/>
            <p:extLst/>
          </p:nvPr>
        </p:nvGraphicFramePr>
        <p:xfrm>
          <a:off x="458788" y="4273550"/>
          <a:ext cx="6805610" cy="1691640"/>
        </p:xfrm>
        <a:graphic>
          <a:graphicData uri="http://schemas.openxmlformats.org/drawingml/2006/table">
            <a:tbl>
              <a:tblPr firstRow="1" bandRow="1">
                <a:tableStyleId>{68D230F3-CF80-4859-8CE7-A43EE81993B5}</a:tableStyleId>
              </a:tblPr>
              <a:tblGrid>
                <a:gridCol w="972230">
                  <a:extLst>
                    <a:ext uri="{9D8B030D-6E8A-4147-A177-3AD203B41FA5}">
                      <a16:colId xmlns:a16="http://schemas.microsoft.com/office/drawing/2014/main" val="20000"/>
                    </a:ext>
                  </a:extLst>
                </a:gridCol>
                <a:gridCol w="972230">
                  <a:extLst>
                    <a:ext uri="{9D8B030D-6E8A-4147-A177-3AD203B41FA5}">
                      <a16:colId xmlns:a16="http://schemas.microsoft.com/office/drawing/2014/main" val="20001"/>
                    </a:ext>
                  </a:extLst>
                </a:gridCol>
                <a:gridCol w="972230">
                  <a:extLst>
                    <a:ext uri="{9D8B030D-6E8A-4147-A177-3AD203B41FA5}">
                      <a16:colId xmlns:a16="http://schemas.microsoft.com/office/drawing/2014/main" val="20002"/>
                    </a:ext>
                  </a:extLst>
                </a:gridCol>
                <a:gridCol w="972230">
                  <a:extLst>
                    <a:ext uri="{9D8B030D-6E8A-4147-A177-3AD203B41FA5}">
                      <a16:colId xmlns:a16="http://schemas.microsoft.com/office/drawing/2014/main" val="20003"/>
                    </a:ext>
                  </a:extLst>
                </a:gridCol>
                <a:gridCol w="884692">
                  <a:extLst>
                    <a:ext uri="{9D8B030D-6E8A-4147-A177-3AD203B41FA5}">
                      <a16:colId xmlns:a16="http://schemas.microsoft.com/office/drawing/2014/main" val="20004"/>
                    </a:ext>
                  </a:extLst>
                </a:gridCol>
                <a:gridCol w="1059768">
                  <a:extLst>
                    <a:ext uri="{9D8B030D-6E8A-4147-A177-3AD203B41FA5}">
                      <a16:colId xmlns:a16="http://schemas.microsoft.com/office/drawing/2014/main" val="20005"/>
                    </a:ext>
                  </a:extLst>
                </a:gridCol>
                <a:gridCol w="972230">
                  <a:extLst>
                    <a:ext uri="{9D8B030D-6E8A-4147-A177-3AD203B41FA5}">
                      <a16:colId xmlns:a16="http://schemas.microsoft.com/office/drawing/2014/main" val="20006"/>
                    </a:ext>
                  </a:extLst>
                </a:gridCol>
              </a:tblGrid>
              <a:tr h="370840">
                <a:tc>
                  <a:txBody>
                    <a:bodyPr/>
                    <a:lstStyle/>
                    <a:p>
                      <a:r>
                        <a:rPr lang="en-US" sz="1600" dirty="0" smtClean="0">
                          <a:solidFill>
                            <a:schemeClr val="bg2"/>
                          </a:solidFill>
                          <a:latin typeface="Georgia" panose="02040502050405020303" pitchFamily="18" charset="0"/>
                          <a:cs typeface="Arial" panose="020B0604020202020204" pitchFamily="34" charset="0"/>
                        </a:rPr>
                        <a:t>Level</a:t>
                      </a:r>
                      <a:endParaRPr lang="en-US" sz="1600" dirty="0">
                        <a:solidFill>
                          <a:schemeClr val="bg2"/>
                        </a:solidFill>
                        <a:latin typeface="Georgia" panose="02040502050405020303" pitchFamily="18" charset="0"/>
                        <a:cs typeface="Arial" panose="020B0604020202020204" pitchFamily="34" charset="0"/>
                      </a:endParaRPr>
                    </a:p>
                  </a:txBody>
                  <a:tcPr anchor="ctr"/>
                </a:tc>
                <a:tc>
                  <a:txBody>
                    <a:bodyPr/>
                    <a:lstStyle/>
                    <a:p>
                      <a:r>
                        <a:rPr lang="en-US" sz="1600" dirty="0" err="1" smtClean="0">
                          <a:solidFill>
                            <a:schemeClr val="bg2"/>
                          </a:solidFill>
                          <a:latin typeface="Georgia" panose="02040502050405020303" pitchFamily="18" charset="0"/>
                          <a:cs typeface="Arial" panose="020B0604020202020204" pitchFamily="34" charset="0"/>
                        </a:rPr>
                        <a:t>F</a:t>
                      </a:r>
                      <a:r>
                        <a:rPr lang="en-US" sz="1600" baseline="-25000" dirty="0" err="1" smtClean="0">
                          <a:solidFill>
                            <a:schemeClr val="bg2"/>
                          </a:solidFill>
                          <a:latin typeface="Georgia" panose="02040502050405020303" pitchFamily="18" charset="0"/>
                          <a:cs typeface="Arial" panose="020B0604020202020204" pitchFamily="34" charset="0"/>
                        </a:rPr>
                        <a:t>x</a:t>
                      </a:r>
                      <a:endParaRPr lang="en-US" sz="1600" baseline="-25000" dirty="0">
                        <a:solidFill>
                          <a:schemeClr val="bg2"/>
                        </a:solidFill>
                        <a:latin typeface="Georgia" panose="02040502050405020303" pitchFamily="18" charset="0"/>
                        <a:cs typeface="Arial" panose="020B0604020202020204" pitchFamily="34" charset="0"/>
                      </a:endParaRPr>
                    </a:p>
                  </a:txBody>
                  <a:tcPr anchor="ctr"/>
                </a:tc>
                <a:tc>
                  <a:txBody>
                    <a:bodyPr/>
                    <a:lstStyle/>
                    <a:p>
                      <a:r>
                        <a:rPr lang="el-GR" sz="1600" dirty="0" smtClean="0">
                          <a:solidFill>
                            <a:schemeClr val="bg2"/>
                          </a:solidFill>
                          <a:latin typeface="Georgia" panose="02040502050405020303" pitchFamily="18" charset="0"/>
                          <a:cs typeface="Arial" panose="020B0604020202020204" pitchFamily="34" charset="0"/>
                        </a:rPr>
                        <a:t>Σ</a:t>
                      </a:r>
                      <a:r>
                        <a:rPr lang="en-US" sz="1600" dirty="0" err="1" smtClean="0">
                          <a:solidFill>
                            <a:schemeClr val="bg2"/>
                          </a:solidFill>
                          <a:latin typeface="Georgia" panose="02040502050405020303" pitchFamily="18" charset="0"/>
                          <a:cs typeface="Arial" panose="020B0604020202020204" pitchFamily="34" charset="0"/>
                        </a:rPr>
                        <a:t>F</a:t>
                      </a:r>
                      <a:r>
                        <a:rPr lang="en-US" sz="1600" baseline="-25000" dirty="0" err="1" smtClean="0">
                          <a:solidFill>
                            <a:schemeClr val="bg2"/>
                          </a:solidFill>
                          <a:latin typeface="Georgia" panose="02040502050405020303" pitchFamily="18" charset="0"/>
                          <a:cs typeface="Arial" panose="020B0604020202020204" pitchFamily="34" charset="0"/>
                        </a:rPr>
                        <a:t>x</a:t>
                      </a:r>
                      <a:endParaRPr lang="en-US" sz="1600" baseline="-25000" dirty="0">
                        <a:solidFill>
                          <a:schemeClr val="bg2"/>
                        </a:solidFill>
                        <a:latin typeface="Georgia" panose="02040502050405020303" pitchFamily="18" charset="0"/>
                        <a:cs typeface="Arial" panose="020B0604020202020204" pitchFamily="34" charset="0"/>
                      </a:endParaRPr>
                    </a:p>
                  </a:txBody>
                  <a:tcPr anchor="ctr"/>
                </a:tc>
                <a:tc>
                  <a:txBody>
                    <a:bodyPr/>
                    <a:lstStyle/>
                    <a:p>
                      <a:r>
                        <a:rPr lang="en-US" sz="1600" dirty="0" smtClean="0">
                          <a:solidFill>
                            <a:schemeClr val="bg2"/>
                          </a:solidFill>
                          <a:latin typeface="Georgia" panose="02040502050405020303" pitchFamily="18" charset="0"/>
                          <a:cs typeface="Arial" panose="020B0604020202020204" pitchFamily="34" charset="0"/>
                        </a:rPr>
                        <a:t>Story Height</a:t>
                      </a:r>
                      <a:endParaRPr lang="en-US" sz="1600" dirty="0">
                        <a:solidFill>
                          <a:schemeClr val="bg2"/>
                        </a:solidFill>
                        <a:latin typeface="Georgia" panose="02040502050405020303" pitchFamily="18" charset="0"/>
                        <a:cs typeface="Arial" panose="020B0604020202020204" pitchFamily="34" charset="0"/>
                      </a:endParaRPr>
                    </a:p>
                  </a:txBody>
                  <a:tcPr anchor="ctr"/>
                </a:tc>
                <a:tc>
                  <a:txBody>
                    <a:bodyPr/>
                    <a:lstStyle/>
                    <a:p>
                      <a:r>
                        <a:rPr lang="en-US" sz="1600" dirty="0" smtClean="0">
                          <a:solidFill>
                            <a:schemeClr val="bg2"/>
                          </a:solidFill>
                          <a:latin typeface="Georgia" panose="02040502050405020303" pitchFamily="18" charset="0"/>
                          <a:cs typeface="Arial" panose="020B0604020202020204" pitchFamily="34" charset="0"/>
                        </a:rPr>
                        <a:t>%V</a:t>
                      </a:r>
                      <a:endParaRPr lang="en-US" sz="1600" dirty="0">
                        <a:solidFill>
                          <a:schemeClr val="bg2"/>
                        </a:solidFill>
                        <a:latin typeface="Georgia" panose="02040502050405020303" pitchFamily="18" charset="0"/>
                        <a:cs typeface="Arial" panose="020B0604020202020204" pitchFamily="34" charset="0"/>
                      </a:endParaRPr>
                    </a:p>
                  </a:txBody>
                  <a:tcPr anchor="ctr"/>
                </a:tc>
                <a:tc>
                  <a:txBody>
                    <a:bodyPr/>
                    <a:lstStyle/>
                    <a:p>
                      <a:r>
                        <a:rPr lang="en-US" sz="1600" dirty="0" smtClean="0">
                          <a:solidFill>
                            <a:schemeClr val="bg2"/>
                          </a:solidFill>
                          <a:latin typeface="Georgia" panose="02040502050405020303" pitchFamily="18" charset="0"/>
                          <a:cs typeface="Arial" panose="020B0604020202020204" pitchFamily="34" charset="0"/>
                        </a:rPr>
                        <a:t>Number of Bays</a:t>
                      </a:r>
                      <a:endParaRPr lang="en-US" sz="1600" dirty="0">
                        <a:solidFill>
                          <a:schemeClr val="bg2"/>
                        </a:solidFill>
                        <a:latin typeface="Georgia" panose="02040502050405020303" pitchFamily="18" charset="0"/>
                        <a:cs typeface="Arial" panose="020B0604020202020204" pitchFamily="34" charset="0"/>
                      </a:endParaRPr>
                    </a:p>
                  </a:txBody>
                  <a:tcPr anchor="ctr"/>
                </a:tc>
                <a:tc>
                  <a:txBody>
                    <a:bodyPr/>
                    <a:lstStyle/>
                    <a:p>
                      <a:r>
                        <a:rPr lang="en-US" sz="1600" dirty="0" smtClean="0">
                          <a:solidFill>
                            <a:schemeClr val="bg2"/>
                          </a:solidFill>
                          <a:latin typeface="Georgia" panose="02040502050405020303" pitchFamily="18" charset="0"/>
                          <a:cs typeface="Arial" panose="020B0604020202020204" pitchFamily="34" charset="0"/>
                        </a:rPr>
                        <a:t>&gt;2</a:t>
                      </a:r>
                      <a:r>
                        <a:rPr lang="en-US" sz="1600" baseline="0" dirty="0" smtClean="0">
                          <a:solidFill>
                            <a:schemeClr val="bg2"/>
                          </a:solidFill>
                          <a:latin typeface="Georgia" panose="02040502050405020303" pitchFamily="18" charset="0"/>
                          <a:cs typeface="Arial" panose="020B0604020202020204" pitchFamily="34" charset="0"/>
                        </a:rPr>
                        <a:t> Bays?</a:t>
                      </a:r>
                      <a:endParaRPr lang="en-US" sz="1600" dirty="0">
                        <a:solidFill>
                          <a:schemeClr val="bg2"/>
                        </a:solidFill>
                        <a:latin typeface="Georgia" panose="02040502050405020303" pitchFamily="18" charset="0"/>
                        <a:cs typeface="Arial" panose="020B0604020202020204" pitchFamily="34" charset="0"/>
                      </a:endParaRPr>
                    </a:p>
                  </a:txBody>
                  <a:tcPr anchor="ctr"/>
                </a:tc>
                <a:extLst>
                  <a:ext uri="{0D108BD9-81ED-4DB2-BD59-A6C34878D82A}">
                    <a16:rowId xmlns:a16="http://schemas.microsoft.com/office/drawing/2014/main" val="10000"/>
                  </a:ext>
                </a:extLst>
              </a:tr>
              <a:tr h="370840">
                <a:tc>
                  <a:txBody>
                    <a:bodyPr/>
                    <a:lstStyle/>
                    <a:p>
                      <a:r>
                        <a:rPr lang="en-US" sz="1600" dirty="0" smtClean="0">
                          <a:solidFill>
                            <a:schemeClr val="bg2"/>
                          </a:solidFill>
                          <a:latin typeface="Georgia" panose="02040502050405020303" pitchFamily="18" charset="0"/>
                          <a:cs typeface="Arial" panose="020B0604020202020204" pitchFamily="34" charset="0"/>
                        </a:rPr>
                        <a:t>3</a:t>
                      </a:r>
                      <a:r>
                        <a:rPr lang="en-US" sz="1600" baseline="30000" dirty="0" smtClean="0">
                          <a:solidFill>
                            <a:schemeClr val="bg2"/>
                          </a:solidFill>
                          <a:latin typeface="Georgia" panose="02040502050405020303" pitchFamily="18" charset="0"/>
                          <a:cs typeface="Arial" panose="020B0604020202020204" pitchFamily="34" charset="0"/>
                        </a:rPr>
                        <a:t>rd</a:t>
                      </a:r>
                      <a:endParaRPr lang="en-US" sz="1600" dirty="0">
                        <a:solidFill>
                          <a:schemeClr val="bg2"/>
                        </a:solidFill>
                        <a:latin typeface="Georgia" panose="02040502050405020303" pitchFamily="18" charset="0"/>
                        <a:cs typeface="Arial" panose="020B0604020202020204" pitchFamily="34" charset="0"/>
                      </a:endParaRPr>
                    </a:p>
                  </a:txBody>
                  <a:tcPr anchor="ctr"/>
                </a:tc>
                <a:tc>
                  <a:txBody>
                    <a:bodyPr/>
                    <a:lstStyle/>
                    <a:p>
                      <a:r>
                        <a:rPr lang="en-US" sz="1600" dirty="0" smtClean="0">
                          <a:solidFill>
                            <a:schemeClr val="bg2"/>
                          </a:solidFill>
                          <a:latin typeface="Georgia" panose="02040502050405020303" pitchFamily="18" charset="0"/>
                          <a:cs typeface="Arial" panose="020B0604020202020204" pitchFamily="34" charset="0"/>
                        </a:rPr>
                        <a:t>22.45k</a:t>
                      </a:r>
                      <a:endParaRPr lang="en-US" sz="1600" dirty="0">
                        <a:solidFill>
                          <a:schemeClr val="bg2"/>
                        </a:solidFill>
                        <a:latin typeface="Georgia" panose="02040502050405020303" pitchFamily="18" charset="0"/>
                        <a:cs typeface="Arial" panose="020B0604020202020204" pitchFamily="34" charset="0"/>
                      </a:endParaRPr>
                    </a:p>
                  </a:txBody>
                  <a:tcPr anchor="ctr"/>
                </a:tc>
                <a:tc>
                  <a:txBody>
                    <a:bodyPr/>
                    <a:lstStyle/>
                    <a:p>
                      <a:r>
                        <a:rPr lang="en-US" sz="1600" dirty="0" smtClean="0">
                          <a:solidFill>
                            <a:schemeClr val="bg2"/>
                          </a:solidFill>
                          <a:latin typeface="Georgia" panose="02040502050405020303" pitchFamily="18" charset="0"/>
                          <a:cs typeface="Arial" panose="020B0604020202020204" pitchFamily="34" charset="0"/>
                        </a:rPr>
                        <a:t>22.45k</a:t>
                      </a:r>
                      <a:endParaRPr lang="en-US" sz="1600" dirty="0">
                        <a:solidFill>
                          <a:schemeClr val="bg2"/>
                        </a:solidFill>
                        <a:latin typeface="Georgia" panose="02040502050405020303" pitchFamily="18" charset="0"/>
                        <a:cs typeface="Arial" panose="020B0604020202020204" pitchFamily="34" charset="0"/>
                      </a:endParaRPr>
                    </a:p>
                  </a:txBody>
                  <a:tcPr anchor="ctr"/>
                </a:tc>
                <a:tc>
                  <a:txBody>
                    <a:bodyPr/>
                    <a:lstStyle/>
                    <a:p>
                      <a:r>
                        <a:rPr lang="en-US" sz="1600" dirty="0" smtClean="0">
                          <a:solidFill>
                            <a:schemeClr val="bg2"/>
                          </a:solidFill>
                          <a:latin typeface="Georgia" panose="02040502050405020303" pitchFamily="18" charset="0"/>
                          <a:cs typeface="Arial" panose="020B0604020202020204" pitchFamily="34" charset="0"/>
                        </a:rPr>
                        <a:t>8’-0”</a:t>
                      </a:r>
                      <a:endParaRPr lang="en-US" sz="1600" dirty="0">
                        <a:solidFill>
                          <a:schemeClr val="bg2"/>
                        </a:solidFill>
                        <a:latin typeface="Georgia" panose="02040502050405020303" pitchFamily="18" charset="0"/>
                        <a:cs typeface="Arial" panose="020B0604020202020204" pitchFamily="34" charset="0"/>
                      </a:endParaRPr>
                    </a:p>
                  </a:txBody>
                  <a:tcPr anchor="ctr"/>
                </a:tc>
                <a:tc>
                  <a:txBody>
                    <a:bodyPr/>
                    <a:lstStyle/>
                    <a:p>
                      <a:r>
                        <a:rPr lang="en-US" sz="1600" dirty="0" smtClean="0">
                          <a:solidFill>
                            <a:schemeClr val="bg2"/>
                          </a:solidFill>
                          <a:latin typeface="Georgia" panose="02040502050405020303" pitchFamily="18" charset="0"/>
                          <a:cs typeface="Arial" panose="020B0604020202020204" pitchFamily="34" charset="0"/>
                        </a:rPr>
                        <a:t>39.6%</a:t>
                      </a:r>
                      <a:endParaRPr lang="en-US" sz="1600" dirty="0">
                        <a:solidFill>
                          <a:schemeClr val="bg2"/>
                        </a:solidFill>
                        <a:latin typeface="Georgia" panose="02040502050405020303" pitchFamily="18" charset="0"/>
                        <a:cs typeface="Arial" panose="020B0604020202020204" pitchFamily="34" charset="0"/>
                      </a:endParaRPr>
                    </a:p>
                  </a:txBody>
                  <a:tcPr anchor="ctr"/>
                </a:tc>
                <a:tc>
                  <a:txBody>
                    <a:bodyPr/>
                    <a:lstStyle/>
                    <a:p>
                      <a:r>
                        <a:rPr lang="en-US" sz="1600" dirty="0" smtClean="0">
                          <a:solidFill>
                            <a:schemeClr val="bg2"/>
                          </a:solidFill>
                          <a:latin typeface="Georgia" panose="02040502050405020303" pitchFamily="18" charset="0"/>
                          <a:cs typeface="Arial" panose="020B0604020202020204" pitchFamily="34" charset="0"/>
                        </a:rPr>
                        <a:t>9.7</a:t>
                      </a:r>
                      <a:endParaRPr lang="en-US" sz="1600" dirty="0">
                        <a:solidFill>
                          <a:schemeClr val="bg2"/>
                        </a:solidFill>
                        <a:latin typeface="Georgia" panose="02040502050405020303" pitchFamily="18" charset="0"/>
                        <a:cs typeface="Arial" panose="020B0604020202020204" pitchFamily="34" charset="0"/>
                      </a:endParaRPr>
                    </a:p>
                  </a:txBody>
                  <a:tcPr anchor="ctr"/>
                </a:tc>
                <a:tc>
                  <a:txBody>
                    <a:bodyPr/>
                    <a:lstStyle/>
                    <a:p>
                      <a:r>
                        <a:rPr lang="en-US" sz="1600" dirty="0" smtClean="0">
                          <a:solidFill>
                            <a:schemeClr val="bg2"/>
                          </a:solidFill>
                          <a:latin typeface="Georgia" panose="02040502050405020303" pitchFamily="18" charset="0"/>
                          <a:cs typeface="Arial" panose="020B0604020202020204" pitchFamily="34" charset="0"/>
                        </a:rPr>
                        <a:t>Yes</a:t>
                      </a:r>
                      <a:endParaRPr lang="en-US" sz="1600" dirty="0">
                        <a:solidFill>
                          <a:schemeClr val="bg2"/>
                        </a:solidFill>
                        <a:latin typeface="Georgia" panose="02040502050405020303" pitchFamily="18" charset="0"/>
                        <a:cs typeface="Arial" panose="020B0604020202020204" pitchFamily="34" charset="0"/>
                      </a:endParaRPr>
                    </a:p>
                  </a:txBody>
                  <a:tcPr anchor="ctr"/>
                </a:tc>
                <a:extLst>
                  <a:ext uri="{0D108BD9-81ED-4DB2-BD59-A6C34878D82A}">
                    <a16:rowId xmlns:a16="http://schemas.microsoft.com/office/drawing/2014/main" val="10001"/>
                  </a:ext>
                </a:extLst>
              </a:tr>
              <a:tr h="370840">
                <a:tc>
                  <a:txBody>
                    <a:bodyPr/>
                    <a:lstStyle/>
                    <a:p>
                      <a:r>
                        <a:rPr lang="en-US" sz="1600" dirty="0" smtClean="0">
                          <a:solidFill>
                            <a:schemeClr val="bg2"/>
                          </a:solidFill>
                          <a:latin typeface="Georgia" panose="02040502050405020303" pitchFamily="18" charset="0"/>
                          <a:cs typeface="Arial" panose="020B0604020202020204" pitchFamily="34" charset="0"/>
                        </a:rPr>
                        <a:t>2</a:t>
                      </a:r>
                      <a:r>
                        <a:rPr lang="en-US" sz="1600" baseline="30000" dirty="0" smtClean="0">
                          <a:solidFill>
                            <a:schemeClr val="bg2"/>
                          </a:solidFill>
                          <a:latin typeface="Georgia" panose="02040502050405020303" pitchFamily="18" charset="0"/>
                          <a:cs typeface="Arial" panose="020B0604020202020204" pitchFamily="34" charset="0"/>
                        </a:rPr>
                        <a:t>nd</a:t>
                      </a:r>
                      <a:endParaRPr lang="en-US" sz="1600" dirty="0">
                        <a:solidFill>
                          <a:schemeClr val="bg2"/>
                        </a:solidFill>
                        <a:latin typeface="Georgia" panose="02040502050405020303" pitchFamily="18" charset="0"/>
                        <a:cs typeface="Arial" panose="020B0604020202020204" pitchFamily="34" charset="0"/>
                      </a:endParaRPr>
                    </a:p>
                  </a:txBody>
                  <a:tcPr anchor="ctr"/>
                </a:tc>
                <a:tc>
                  <a:txBody>
                    <a:bodyPr/>
                    <a:lstStyle/>
                    <a:p>
                      <a:r>
                        <a:rPr lang="en-US" sz="1600" dirty="0" smtClean="0">
                          <a:solidFill>
                            <a:schemeClr val="bg2"/>
                          </a:solidFill>
                          <a:latin typeface="Georgia" panose="02040502050405020303" pitchFamily="18" charset="0"/>
                          <a:cs typeface="Arial" panose="020B0604020202020204" pitchFamily="34" charset="0"/>
                        </a:rPr>
                        <a:t>22.85k</a:t>
                      </a:r>
                      <a:endParaRPr lang="en-US" sz="1600" dirty="0">
                        <a:solidFill>
                          <a:schemeClr val="bg2"/>
                        </a:solidFill>
                        <a:latin typeface="Georgia" panose="02040502050405020303" pitchFamily="18" charset="0"/>
                        <a:cs typeface="Arial" panose="020B0604020202020204" pitchFamily="34" charset="0"/>
                      </a:endParaRPr>
                    </a:p>
                  </a:txBody>
                  <a:tcPr anchor="ctr"/>
                </a:tc>
                <a:tc>
                  <a:txBody>
                    <a:bodyPr/>
                    <a:lstStyle/>
                    <a:p>
                      <a:r>
                        <a:rPr lang="en-US" sz="1600" dirty="0" smtClean="0">
                          <a:solidFill>
                            <a:schemeClr val="bg2"/>
                          </a:solidFill>
                          <a:latin typeface="Georgia" panose="02040502050405020303" pitchFamily="18" charset="0"/>
                          <a:cs typeface="Arial" panose="020B0604020202020204" pitchFamily="34" charset="0"/>
                        </a:rPr>
                        <a:t>45.30k</a:t>
                      </a:r>
                      <a:endParaRPr lang="en-US" sz="1600" dirty="0">
                        <a:solidFill>
                          <a:schemeClr val="bg2"/>
                        </a:solidFill>
                        <a:latin typeface="Georgia" panose="02040502050405020303" pitchFamily="18" charset="0"/>
                        <a:cs typeface="Arial" panose="020B0604020202020204" pitchFamily="34" charset="0"/>
                      </a:endParaRPr>
                    </a:p>
                  </a:txBody>
                  <a:tcPr anchor="ctr"/>
                </a:tc>
                <a:tc>
                  <a:txBody>
                    <a:bodyPr/>
                    <a:lstStyle/>
                    <a:p>
                      <a:r>
                        <a:rPr lang="en-US" sz="1600" dirty="0" smtClean="0">
                          <a:solidFill>
                            <a:schemeClr val="bg2"/>
                          </a:solidFill>
                          <a:latin typeface="Georgia" panose="02040502050405020303" pitchFamily="18" charset="0"/>
                          <a:cs typeface="Arial" panose="020B0604020202020204" pitchFamily="34" charset="0"/>
                        </a:rPr>
                        <a:t>9’-4”</a:t>
                      </a:r>
                      <a:endParaRPr lang="en-US" sz="1600" dirty="0">
                        <a:solidFill>
                          <a:schemeClr val="bg2"/>
                        </a:solidFill>
                        <a:latin typeface="Georgia" panose="02040502050405020303" pitchFamily="18" charset="0"/>
                        <a:cs typeface="Arial" panose="020B0604020202020204" pitchFamily="34" charset="0"/>
                      </a:endParaRPr>
                    </a:p>
                  </a:txBody>
                  <a:tcPr anchor="ctr"/>
                </a:tc>
                <a:tc>
                  <a:txBody>
                    <a:bodyPr/>
                    <a:lstStyle/>
                    <a:p>
                      <a:r>
                        <a:rPr lang="en-US" sz="1600" dirty="0" smtClean="0">
                          <a:solidFill>
                            <a:schemeClr val="bg2"/>
                          </a:solidFill>
                          <a:latin typeface="Georgia" panose="02040502050405020303" pitchFamily="18" charset="0"/>
                          <a:cs typeface="Arial" panose="020B0604020202020204" pitchFamily="34" charset="0"/>
                        </a:rPr>
                        <a:t>79.9%</a:t>
                      </a:r>
                      <a:endParaRPr lang="en-US" sz="1600" dirty="0">
                        <a:solidFill>
                          <a:schemeClr val="bg2"/>
                        </a:solidFill>
                        <a:latin typeface="Georgia" panose="02040502050405020303" pitchFamily="18" charset="0"/>
                        <a:cs typeface="Arial" panose="020B0604020202020204" pitchFamily="34" charset="0"/>
                      </a:endParaRPr>
                    </a:p>
                  </a:txBody>
                  <a:tcPr anchor="ctr"/>
                </a:tc>
                <a:tc>
                  <a:txBody>
                    <a:bodyPr/>
                    <a:lstStyle/>
                    <a:p>
                      <a:r>
                        <a:rPr lang="en-US" sz="1600" dirty="0" smtClean="0">
                          <a:solidFill>
                            <a:schemeClr val="bg2"/>
                          </a:solidFill>
                          <a:latin typeface="Georgia" panose="02040502050405020303" pitchFamily="18" charset="0"/>
                          <a:cs typeface="Arial" panose="020B0604020202020204" pitchFamily="34" charset="0"/>
                        </a:rPr>
                        <a:t>8.4</a:t>
                      </a:r>
                      <a:endParaRPr lang="en-US" sz="1600" dirty="0">
                        <a:solidFill>
                          <a:schemeClr val="bg2"/>
                        </a:solidFill>
                        <a:latin typeface="Georgia" panose="02040502050405020303" pitchFamily="18" charset="0"/>
                        <a:cs typeface="Arial" panose="020B0604020202020204" pitchFamily="34" charset="0"/>
                      </a:endParaRPr>
                    </a:p>
                  </a:txBody>
                  <a:tcPr anchor="ctr"/>
                </a:tc>
                <a:tc>
                  <a:txBody>
                    <a:bodyPr/>
                    <a:lstStyle/>
                    <a:p>
                      <a:r>
                        <a:rPr lang="en-US" sz="1600" dirty="0" smtClean="0">
                          <a:solidFill>
                            <a:schemeClr val="bg2"/>
                          </a:solidFill>
                          <a:latin typeface="Georgia" panose="02040502050405020303" pitchFamily="18" charset="0"/>
                          <a:cs typeface="Arial" panose="020B0604020202020204" pitchFamily="34" charset="0"/>
                        </a:rPr>
                        <a:t>Yes</a:t>
                      </a:r>
                      <a:endParaRPr lang="en-US" sz="1600" dirty="0">
                        <a:solidFill>
                          <a:schemeClr val="bg2"/>
                        </a:solidFill>
                        <a:latin typeface="Georgia" panose="02040502050405020303" pitchFamily="18" charset="0"/>
                        <a:cs typeface="Arial" panose="020B0604020202020204" pitchFamily="34" charset="0"/>
                      </a:endParaRPr>
                    </a:p>
                  </a:txBody>
                  <a:tcPr anchor="ctr"/>
                </a:tc>
                <a:extLst>
                  <a:ext uri="{0D108BD9-81ED-4DB2-BD59-A6C34878D82A}">
                    <a16:rowId xmlns:a16="http://schemas.microsoft.com/office/drawing/2014/main" val="10002"/>
                  </a:ext>
                </a:extLst>
              </a:tr>
              <a:tr h="370840">
                <a:tc>
                  <a:txBody>
                    <a:bodyPr/>
                    <a:lstStyle/>
                    <a:p>
                      <a:r>
                        <a:rPr lang="en-US" sz="1600" dirty="0" smtClean="0">
                          <a:solidFill>
                            <a:schemeClr val="bg2"/>
                          </a:solidFill>
                          <a:latin typeface="Georgia" panose="02040502050405020303" pitchFamily="18" charset="0"/>
                          <a:cs typeface="Arial" panose="020B0604020202020204" pitchFamily="34" charset="0"/>
                        </a:rPr>
                        <a:t>1</a:t>
                      </a:r>
                      <a:r>
                        <a:rPr lang="en-US" sz="1600" baseline="30000" dirty="0" smtClean="0">
                          <a:solidFill>
                            <a:schemeClr val="bg2"/>
                          </a:solidFill>
                          <a:latin typeface="Georgia" panose="02040502050405020303" pitchFamily="18" charset="0"/>
                          <a:cs typeface="Arial" panose="020B0604020202020204" pitchFamily="34" charset="0"/>
                        </a:rPr>
                        <a:t>st</a:t>
                      </a:r>
                      <a:endParaRPr lang="en-US" sz="1600" dirty="0">
                        <a:solidFill>
                          <a:schemeClr val="bg2"/>
                        </a:solidFill>
                        <a:latin typeface="Georgia" panose="02040502050405020303" pitchFamily="18" charset="0"/>
                        <a:cs typeface="Arial" panose="020B0604020202020204" pitchFamily="34" charset="0"/>
                      </a:endParaRPr>
                    </a:p>
                  </a:txBody>
                  <a:tcPr anchor="ctr"/>
                </a:tc>
                <a:tc>
                  <a:txBody>
                    <a:bodyPr/>
                    <a:lstStyle/>
                    <a:p>
                      <a:r>
                        <a:rPr lang="en-US" sz="1600" dirty="0" smtClean="0">
                          <a:solidFill>
                            <a:schemeClr val="bg2"/>
                          </a:solidFill>
                          <a:latin typeface="Georgia" panose="02040502050405020303" pitchFamily="18" charset="0"/>
                          <a:cs typeface="Arial" panose="020B0604020202020204" pitchFamily="34" charset="0"/>
                        </a:rPr>
                        <a:t>11.40k</a:t>
                      </a:r>
                      <a:endParaRPr lang="en-US" sz="1600" dirty="0">
                        <a:solidFill>
                          <a:schemeClr val="bg2"/>
                        </a:solidFill>
                        <a:latin typeface="Georgia" panose="02040502050405020303" pitchFamily="18" charset="0"/>
                        <a:cs typeface="Arial" panose="020B0604020202020204" pitchFamily="34" charset="0"/>
                      </a:endParaRPr>
                    </a:p>
                  </a:txBody>
                  <a:tcPr anchor="ctr"/>
                </a:tc>
                <a:tc>
                  <a:txBody>
                    <a:bodyPr/>
                    <a:lstStyle/>
                    <a:p>
                      <a:r>
                        <a:rPr lang="en-US" sz="1600" dirty="0" smtClean="0">
                          <a:solidFill>
                            <a:schemeClr val="bg2"/>
                          </a:solidFill>
                          <a:latin typeface="Georgia" panose="02040502050405020303" pitchFamily="18" charset="0"/>
                          <a:cs typeface="Arial" panose="020B0604020202020204" pitchFamily="34" charset="0"/>
                        </a:rPr>
                        <a:t>56.70k</a:t>
                      </a:r>
                      <a:endParaRPr lang="en-US" sz="1600" dirty="0">
                        <a:solidFill>
                          <a:schemeClr val="bg2"/>
                        </a:solidFill>
                        <a:latin typeface="Georgia" panose="02040502050405020303" pitchFamily="18" charset="0"/>
                        <a:cs typeface="Arial" panose="020B0604020202020204" pitchFamily="34" charset="0"/>
                      </a:endParaRPr>
                    </a:p>
                  </a:txBody>
                  <a:tcPr anchor="ctr"/>
                </a:tc>
                <a:tc>
                  <a:txBody>
                    <a:bodyPr/>
                    <a:lstStyle/>
                    <a:p>
                      <a:r>
                        <a:rPr lang="en-US" sz="1600" dirty="0" smtClean="0">
                          <a:solidFill>
                            <a:schemeClr val="bg2"/>
                          </a:solidFill>
                          <a:latin typeface="Georgia" panose="02040502050405020303" pitchFamily="18" charset="0"/>
                          <a:cs typeface="Arial" panose="020B0604020202020204" pitchFamily="34" charset="0"/>
                        </a:rPr>
                        <a:t>9’-4”</a:t>
                      </a:r>
                      <a:endParaRPr lang="en-US" sz="1600" dirty="0">
                        <a:solidFill>
                          <a:schemeClr val="bg2"/>
                        </a:solidFill>
                        <a:latin typeface="Georgia" panose="02040502050405020303" pitchFamily="18" charset="0"/>
                        <a:cs typeface="Arial" panose="020B0604020202020204" pitchFamily="34" charset="0"/>
                      </a:endParaRPr>
                    </a:p>
                  </a:txBody>
                  <a:tcPr anchor="ctr"/>
                </a:tc>
                <a:tc>
                  <a:txBody>
                    <a:bodyPr/>
                    <a:lstStyle/>
                    <a:p>
                      <a:r>
                        <a:rPr lang="en-US" sz="1600" dirty="0" smtClean="0">
                          <a:solidFill>
                            <a:schemeClr val="bg2"/>
                          </a:solidFill>
                          <a:latin typeface="Georgia" panose="02040502050405020303" pitchFamily="18" charset="0"/>
                          <a:cs typeface="Arial" panose="020B0604020202020204" pitchFamily="34" charset="0"/>
                        </a:rPr>
                        <a:t>100%</a:t>
                      </a:r>
                      <a:endParaRPr lang="en-US" sz="1600" dirty="0">
                        <a:solidFill>
                          <a:schemeClr val="bg2"/>
                        </a:solidFill>
                        <a:latin typeface="Georgia" panose="02040502050405020303" pitchFamily="18" charset="0"/>
                        <a:cs typeface="Arial" panose="020B0604020202020204" pitchFamily="34" charset="0"/>
                      </a:endParaRPr>
                    </a:p>
                  </a:txBody>
                  <a:tcPr anchor="ctr"/>
                </a:tc>
                <a:tc>
                  <a:txBody>
                    <a:bodyPr/>
                    <a:lstStyle/>
                    <a:p>
                      <a:r>
                        <a:rPr lang="en-US" sz="1600" dirty="0" smtClean="0">
                          <a:solidFill>
                            <a:schemeClr val="bg2"/>
                          </a:solidFill>
                          <a:latin typeface="Georgia" panose="02040502050405020303" pitchFamily="18" charset="0"/>
                          <a:cs typeface="Arial" panose="020B0604020202020204" pitchFamily="34" charset="0"/>
                        </a:rPr>
                        <a:t>8.4</a:t>
                      </a:r>
                      <a:endParaRPr lang="en-US" sz="1600" dirty="0">
                        <a:solidFill>
                          <a:schemeClr val="bg2"/>
                        </a:solidFill>
                        <a:latin typeface="Georgia" panose="02040502050405020303" pitchFamily="18" charset="0"/>
                        <a:cs typeface="Arial" panose="020B0604020202020204" pitchFamily="34" charset="0"/>
                      </a:endParaRPr>
                    </a:p>
                  </a:txBody>
                  <a:tcPr anchor="ctr"/>
                </a:tc>
                <a:tc>
                  <a:txBody>
                    <a:bodyPr/>
                    <a:lstStyle/>
                    <a:p>
                      <a:r>
                        <a:rPr lang="en-US" sz="1600" dirty="0" smtClean="0">
                          <a:solidFill>
                            <a:schemeClr val="bg2"/>
                          </a:solidFill>
                          <a:latin typeface="Georgia" panose="02040502050405020303" pitchFamily="18" charset="0"/>
                          <a:cs typeface="Arial" panose="020B0604020202020204" pitchFamily="34" charset="0"/>
                        </a:rPr>
                        <a:t>Yes</a:t>
                      </a:r>
                      <a:endParaRPr lang="en-US" sz="1600" dirty="0">
                        <a:solidFill>
                          <a:schemeClr val="bg2"/>
                        </a:solidFill>
                        <a:latin typeface="Georgia" panose="02040502050405020303" pitchFamily="18" charset="0"/>
                        <a:cs typeface="Arial" panose="020B0604020202020204" pitchFamily="34" charset="0"/>
                      </a:endParaRPr>
                    </a:p>
                  </a:txBody>
                  <a:tcPr anchor="ctr"/>
                </a:tc>
                <a:extLst>
                  <a:ext uri="{0D108BD9-81ED-4DB2-BD59-A6C34878D82A}">
                    <a16:rowId xmlns:a16="http://schemas.microsoft.com/office/drawing/2014/main" val="10003"/>
                  </a:ext>
                </a:extLst>
              </a:tr>
            </a:tbl>
          </a:graphicData>
        </a:graphic>
      </p:graphicFrame>
      <p:sp>
        <p:nvSpPr>
          <p:cNvPr id="5" name="TextBox 4"/>
          <p:cNvSpPr txBox="1"/>
          <p:nvPr/>
        </p:nvSpPr>
        <p:spPr bwMode="auto">
          <a:xfrm>
            <a:off x="7225974" y="4549176"/>
            <a:ext cx="553334" cy="1569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9600" dirty="0" smtClean="0">
                <a:solidFill>
                  <a:schemeClr val="bg1"/>
                </a:solidFill>
                <a:latin typeface="Calibri Light" panose="020F0302020204030204" pitchFamily="34" charset="0"/>
                <a:ea typeface="Cambria Math" panose="02040503050406030204" pitchFamily="18" charset="0"/>
                <a:cs typeface="Arial" panose="020B0604020202020204" pitchFamily="34" charset="0"/>
              </a:rPr>
              <a:t>}</a:t>
            </a:r>
            <a:endParaRPr kumimoji="1" lang="en-US" sz="9600" dirty="0">
              <a:solidFill>
                <a:schemeClr val="bg1"/>
              </a:solidFill>
              <a:latin typeface="Calibri Light" panose="020F0302020204030204" pitchFamily="34" charset="0"/>
              <a:ea typeface="Cambria Math" panose="02040503050406030204" pitchFamily="18" charset="0"/>
              <a:cs typeface="Arial" panose="020B0604020202020204" pitchFamily="34" charset="0"/>
            </a:endParaRPr>
          </a:p>
        </p:txBody>
      </p:sp>
      <p:sp>
        <p:nvSpPr>
          <p:cNvPr id="6" name="TextBox 5"/>
          <p:cNvSpPr txBox="1"/>
          <p:nvPr/>
        </p:nvSpPr>
        <p:spPr bwMode="auto">
          <a:xfrm>
            <a:off x="7652308" y="5187997"/>
            <a:ext cx="1119195" cy="400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r>
              <a:rPr lang="el-GR" sz="2000" b="1" dirty="0" smtClean="0">
                <a:solidFill>
                  <a:schemeClr val="accent6"/>
                </a:solidFill>
                <a:latin typeface="Georgia" panose="02040502050405020303" pitchFamily="18" charset="0"/>
              </a:rPr>
              <a:t>ρ  </a:t>
            </a:r>
            <a:r>
              <a:rPr lang="en-US" sz="2000" b="1" dirty="0" smtClean="0">
                <a:solidFill>
                  <a:schemeClr val="accent6"/>
                </a:solidFill>
                <a:latin typeface="Georgia" panose="02040502050405020303" pitchFamily="18" charset="0"/>
              </a:rPr>
              <a:t>= 1.0</a:t>
            </a:r>
            <a:endParaRPr kumimoji="1" lang="en-US" sz="2000" b="1" dirty="0">
              <a:solidFill>
                <a:schemeClr val="accent6"/>
              </a:solidFill>
              <a:latin typeface="Georgia" panose="02040502050405020303" pitchFamily="18" charset="0"/>
            </a:endParaRPr>
          </a:p>
        </p:txBody>
      </p:sp>
      <p:sp>
        <p:nvSpPr>
          <p:cNvPr id="8" name="TextBox 7"/>
          <p:cNvSpPr txBox="1"/>
          <p:nvPr/>
        </p:nvSpPr>
        <p:spPr bwMode="auto">
          <a:xfrm>
            <a:off x="928748" y="3544358"/>
            <a:ext cx="629722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rtlCol="0">
            <a:spAutoFit/>
          </a:bodyPr>
          <a:lstStyle/>
          <a:p>
            <a:r>
              <a:rPr kumimoji="1" lang="en-US" sz="1600" dirty="0" smtClean="0">
                <a:solidFill>
                  <a:schemeClr val="bg2"/>
                </a:solidFill>
                <a:latin typeface="Arial" panose="020B0604020202020204" pitchFamily="34" charset="0"/>
                <a:cs typeface="Arial" panose="020B0604020202020204" pitchFamily="34" charset="0"/>
              </a:rPr>
              <a:t>Short-side Shear Wall Length = 39’</a:t>
            </a:r>
            <a:endParaRPr kumimoji="1" lang="en-US" sz="1600" dirty="0">
              <a:solidFill>
                <a:schemeClr val="bg2"/>
              </a:solidFill>
              <a:latin typeface="Arial" panose="020B0604020202020204" pitchFamily="34" charset="0"/>
              <a:cs typeface="Arial" panose="020B0604020202020204" pitchFamily="34" charset="0"/>
            </a:endParaRPr>
          </a:p>
        </p:txBody>
      </p:sp>
      <p:sp>
        <p:nvSpPr>
          <p:cNvPr id="9" name="TextBox 8"/>
          <p:cNvSpPr txBox="1"/>
          <p:nvPr/>
        </p:nvSpPr>
        <p:spPr bwMode="auto">
          <a:xfrm>
            <a:off x="6827441" y="6400800"/>
            <a:ext cx="184665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0" tIns="91440" rIns="0" bIns="0" rtlCol="0">
            <a:spAutoFit/>
          </a:bodyPr>
          <a:lstStyle/>
          <a:p>
            <a:pPr algn="r"/>
            <a:r>
              <a:rPr kumimoji="1" lang="en-US" sz="1200" dirty="0" smtClean="0">
                <a:solidFill>
                  <a:schemeClr val="accent5"/>
                </a:solidFill>
                <a:latin typeface="Arial" panose="020B0604020202020204" pitchFamily="34" charset="0"/>
                <a:cs typeface="Arial" panose="020B0604020202020204" pitchFamily="34" charset="0"/>
              </a:rPr>
              <a:t>DESIGN EXAMPLE SLIDE</a:t>
            </a:r>
            <a:endParaRPr kumimoji="1" lang="en-US" sz="1200" dirty="0">
              <a:solidFill>
                <a:schemeClr val="accent5"/>
              </a:solidFill>
              <a:latin typeface="Arial" panose="020B0604020202020204" pitchFamily="34" charset="0"/>
              <a:cs typeface="Arial" panose="020B0604020202020204" pitchFamily="34" charset="0"/>
            </a:endParaRPr>
          </a:p>
        </p:txBody>
      </p:sp>
      <p:sp>
        <p:nvSpPr>
          <p:cNvPr id="12" name="TextBox 11"/>
          <p:cNvSpPr txBox="1"/>
          <p:nvPr/>
        </p:nvSpPr>
        <p:spPr bwMode="auto">
          <a:xfrm>
            <a:off x="928748" y="3795238"/>
            <a:ext cx="6573032"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rtlCol="0">
            <a:spAutoFit/>
          </a:bodyPr>
          <a:lstStyle/>
          <a:p>
            <a:r>
              <a:rPr kumimoji="1" lang="en-US" sz="1600" dirty="0" smtClean="0">
                <a:solidFill>
                  <a:schemeClr val="bg2"/>
                </a:solidFill>
                <a:latin typeface="Arial" panose="020B0604020202020204" pitchFamily="34" charset="0"/>
                <a:cs typeface="Arial" panose="020B0604020202020204" pitchFamily="34" charset="0"/>
              </a:rPr>
              <a:t>Number of Bays = 2 * Shear Wall Length / Story Height</a:t>
            </a:r>
            <a:endParaRPr kumimoji="1" lang="en-US" sz="1600" dirty="0">
              <a:solidFill>
                <a:schemeClr val="bg2"/>
              </a:solidFill>
              <a:latin typeface="Arial" panose="020B0604020202020204" pitchFamily="34" charset="0"/>
              <a:cs typeface="Arial" panose="020B0604020202020204" pitchFamily="34" charset="0"/>
            </a:endParaRPr>
          </a:p>
        </p:txBody>
      </p:sp>
      <p:grpSp>
        <p:nvGrpSpPr>
          <p:cNvPr id="3" name="Group 2"/>
          <p:cNvGrpSpPr/>
          <p:nvPr/>
        </p:nvGrpSpPr>
        <p:grpSpPr>
          <a:xfrm>
            <a:off x="114300" y="1223739"/>
            <a:ext cx="8863662" cy="2036454"/>
            <a:chOff x="114300" y="1841239"/>
            <a:chExt cx="8863662" cy="2036454"/>
          </a:xfrm>
        </p:grpSpPr>
        <p:pic>
          <p:nvPicPr>
            <p:cNvPr id="13" name="Picture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971801" y="1841239"/>
              <a:ext cx="5230812" cy="2022580"/>
            </a:xfrm>
            <a:prstGeom prst="rect">
              <a:avLst/>
            </a:prstGeom>
          </p:spPr>
        </p:pic>
        <p:pic>
          <p:nvPicPr>
            <p:cNvPr id="14" name="Picture 13"/>
            <p:cNvPicPr>
              <a:picLocks noChangeAspect="1"/>
            </p:cNvPicPr>
            <p:nvPr/>
          </p:nvPicPr>
          <p:blipFill rotWithShape="1">
            <a:blip r:embed="rId6">
              <a:extLst>
                <a:ext uri="{28A0092B-C50C-407E-A947-70E740481C1C}">
                  <a14:useLocalDpi xmlns:a14="http://schemas.microsoft.com/office/drawing/2010/main" val="0"/>
                </a:ext>
              </a:extLst>
            </a:blip>
            <a:srcRect l="22672"/>
            <a:stretch/>
          </p:blipFill>
          <p:spPr>
            <a:xfrm>
              <a:off x="8282012" y="2978175"/>
              <a:ext cx="695950" cy="419048"/>
            </a:xfrm>
            <a:prstGeom prst="rect">
              <a:avLst/>
            </a:prstGeom>
          </p:spPr>
        </p:pic>
        <p:sp>
          <p:nvSpPr>
            <p:cNvPr id="16" name="Oval 15"/>
            <p:cNvSpPr/>
            <p:nvPr/>
          </p:nvSpPr>
          <p:spPr bwMode="auto">
            <a:xfrm>
              <a:off x="319088" y="1993900"/>
              <a:ext cx="455612" cy="1883793"/>
            </a:xfrm>
            <a:prstGeom prst="ellipse">
              <a:avLst/>
            </a:prstGeom>
            <a:noFill/>
            <a:ln w="38100" cap="flat" cmpd="sng" algn="ctr">
              <a:solidFill>
                <a:srgbClr val="FF0000"/>
              </a:solidFill>
              <a:prstDash val="solid"/>
              <a:round/>
              <a:headEnd type="none" w="med" len="med"/>
              <a:tailEnd type="none" w="med" len="med"/>
            </a:ln>
            <a:effectLst/>
          </p:spPr>
          <p:txBody>
            <a:bodyPr vert="horz" wrap="square" lIns="91429" tIns="45714" rIns="91429" bIns="45714" numCol="1" rtlCol="0" anchor="t" anchorCtr="0" compatLnSpc="1">
              <a:prstTxWarp prst="textNoShape">
                <a:avLst/>
              </a:prstTxWarp>
            </a:bodyPr>
            <a:lstStyle/>
            <a:p>
              <a:pPr marL="0" marR="0" indent="0" algn="r" defTabSz="914400" rtl="0" eaLnBrk="1" fontAlgn="base" latinLnBrk="0" hangingPunct="1">
                <a:lnSpc>
                  <a:spcPct val="100000"/>
                </a:lnSpc>
                <a:spcBef>
                  <a:spcPct val="20000"/>
                </a:spcBef>
                <a:spcAft>
                  <a:spcPct val="0"/>
                </a:spcAft>
                <a:buClrTx/>
                <a:buSzTx/>
                <a:buFontTx/>
                <a:buNone/>
                <a:tabLst/>
              </a:pPr>
              <a:endParaRPr kumimoji="0" lang="en-US" sz="1600" b="0" i="0" u="none" strike="noStrike" cap="none" normalizeH="0" baseline="0" smtClean="0">
                <a:ln>
                  <a:noFill/>
                </a:ln>
                <a:solidFill>
                  <a:srgbClr val="4D4D4D"/>
                </a:solidFill>
                <a:effectLst/>
                <a:latin typeface="Trebuchet MS" pitchFamily="34" charset="0"/>
              </a:endParaRPr>
            </a:p>
          </p:txBody>
        </p:sp>
        <p:pic>
          <p:nvPicPr>
            <p:cNvPr id="15" name="Picture 6"/>
            <p:cNvPicPr>
              <a:picLocks noChangeAspect="1" noChangeArrowheads="1"/>
            </p:cNvPicPr>
            <p:nvPr>
              <p:custDataLst>
                <p:tags r:id="rId2"/>
              </p:custDataLst>
            </p:nvPr>
          </p:nvPicPr>
          <p:blipFill>
            <a:blip r:embed="rId7" cstate="print">
              <a:extLst>
                <a:ext uri="{28A0092B-C50C-407E-A947-70E740481C1C}">
                  <a14:useLocalDpi xmlns:a14="http://schemas.microsoft.com/office/drawing/2010/main" val="0"/>
                </a:ext>
              </a:extLst>
            </a:blip>
            <a:srcRect l="7967" t="2409" r="7967" b="2409"/>
            <a:stretch>
              <a:fillRect/>
            </a:stretch>
          </p:blipFill>
          <p:spPr bwMode="auto">
            <a:xfrm>
              <a:off x="114300" y="2116756"/>
              <a:ext cx="2895678" cy="1722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7" name="TextBox 16"/>
          <p:cNvSpPr txBox="1"/>
          <p:nvPr/>
        </p:nvSpPr>
        <p:spPr bwMode="auto">
          <a:xfrm>
            <a:off x="3221315" y="2324646"/>
            <a:ext cx="288365" cy="184666"/>
          </a:xfrm>
          <a:prstGeom prst="rect">
            <a:avLst/>
          </a:prstGeom>
          <a:solidFill>
            <a:srgbClr val="FFFFFF"/>
          </a:solidFill>
          <a:ln>
            <a:noFill/>
          </a:ln>
          <a:extLst/>
        </p:spPr>
        <p:txBody>
          <a:bodyPr wrap="square" lIns="0" tIns="0" rIns="0" bIns="0" rtlCol="0">
            <a:spAutoFit/>
          </a:bodyPr>
          <a:lstStyle/>
          <a:p>
            <a:r>
              <a:rPr kumimoji="1" lang="en-US" sz="1200" dirty="0" smtClean="0">
                <a:solidFill>
                  <a:srgbClr val="000000"/>
                </a:solidFill>
                <a:latin typeface="Arial Narrow" panose="020B0606020202030204" pitchFamily="34" charset="0"/>
              </a:rPr>
              <a:t>5’-6”</a:t>
            </a:r>
            <a:endParaRPr kumimoji="1" lang="en-US" sz="1200" dirty="0">
              <a:solidFill>
                <a:srgbClr val="000000"/>
              </a:solidFill>
              <a:latin typeface="Arial Narrow" panose="020B0606020202030204" pitchFamily="34" charset="0"/>
            </a:endParaRPr>
          </a:p>
        </p:txBody>
      </p:sp>
      <p:sp>
        <p:nvSpPr>
          <p:cNvPr id="18" name="TextBox 17"/>
          <p:cNvSpPr txBox="1"/>
          <p:nvPr/>
        </p:nvSpPr>
        <p:spPr bwMode="auto">
          <a:xfrm>
            <a:off x="7684058" y="2342145"/>
            <a:ext cx="288365" cy="184666"/>
          </a:xfrm>
          <a:prstGeom prst="rect">
            <a:avLst/>
          </a:prstGeom>
          <a:solidFill>
            <a:srgbClr val="FFFFFF"/>
          </a:solidFill>
          <a:ln>
            <a:noFill/>
          </a:ln>
          <a:extLst/>
        </p:spPr>
        <p:txBody>
          <a:bodyPr wrap="square" lIns="0" tIns="0" rIns="0" bIns="0" rtlCol="0">
            <a:spAutoFit/>
          </a:bodyPr>
          <a:lstStyle/>
          <a:p>
            <a:r>
              <a:rPr kumimoji="1" lang="en-US" sz="1200" dirty="0" smtClean="0">
                <a:solidFill>
                  <a:srgbClr val="000000"/>
                </a:solidFill>
                <a:latin typeface="Arial Narrow" panose="020B0606020202030204" pitchFamily="34" charset="0"/>
              </a:rPr>
              <a:t>5’-6”</a:t>
            </a:r>
            <a:endParaRPr kumimoji="1" lang="en-US" sz="1200" dirty="0">
              <a:solidFill>
                <a:srgbClr val="000000"/>
              </a:solidFill>
              <a:latin typeface="Arial Narrow" panose="020B0606020202030204" pitchFamily="34" charset="0"/>
            </a:endParaRPr>
          </a:p>
        </p:txBody>
      </p:sp>
    </p:spTree>
    <p:custDataLst>
      <p:tags r:id="rId1"/>
    </p:custDataLst>
    <p:extLst>
      <p:ext uri="{BB962C8B-B14F-4D97-AF65-F5344CB8AC3E}">
        <p14:creationId xmlns:p14="http://schemas.microsoft.com/office/powerpoint/2010/main" val="3413815855"/>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l="2233" r="8433"/>
          <a:stretch/>
        </p:blipFill>
        <p:spPr>
          <a:xfrm>
            <a:off x="0" y="0"/>
            <a:ext cx="9144000" cy="6858000"/>
          </a:xfrm>
          <a:prstGeom prst="rect">
            <a:avLst/>
          </a:prstGeom>
        </p:spPr>
      </p:pic>
      <p:sp>
        <p:nvSpPr>
          <p:cNvPr id="4" name="Content Placeholder 2"/>
          <p:cNvSpPr txBox="1">
            <a:spLocks/>
          </p:cNvSpPr>
          <p:nvPr/>
        </p:nvSpPr>
        <p:spPr>
          <a:xfrm>
            <a:off x="2363788" y="469900"/>
            <a:ext cx="6324600" cy="1981200"/>
          </a:xfrm>
          <a:prstGeom prst="rect">
            <a:avLst/>
          </a:prstGeom>
          <a:gradFill>
            <a:gsLst>
              <a:gs pos="0">
                <a:schemeClr val="accent6">
                  <a:alpha val="85000"/>
                </a:schemeClr>
              </a:gs>
              <a:gs pos="50000">
                <a:schemeClr val="accent6">
                  <a:alpha val="74000"/>
                </a:schemeClr>
              </a:gs>
              <a:gs pos="100000">
                <a:schemeClr val="accent6">
                  <a:alpha val="65000"/>
                </a:schemeClr>
              </a:gs>
            </a:gsLst>
            <a:lin ang="5400000" scaled="0"/>
          </a:gradFill>
          <a:ln w="31750">
            <a:solidFill>
              <a:schemeClr val="accent6">
                <a:lumMod val="20000"/>
                <a:lumOff val="80000"/>
              </a:schemeClr>
            </a:solidFill>
          </a:ln>
          <a:effectLst>
            <a:outerShdw blurRad="50800" dist="38100" dir="2700000" algn="tl" rotWithShape="0">
              <a:prstClr val="black">
                <a:alpha val="40000"/>
              </a:prstClr>
            </a:outerShdw>
          </a:effectLst>
        </p:spPr>
        <p:txBody>
          <a:bodyPr vert="horz" lIns="182880" tIns="182880" rIns="182880" bIns="182880" rtlCol="0">
            <a:noAutofit/>
          </a:bodyPr>
          <a:lstStyle>
            <a:lvl1pPr marL="0" indent="0" algn="l" defTabSz="914400" rtl="0" eaLnBrk="1" latinLnBrk="0" hangingPunct="1">
              <a:spcBef>
                <a:spcPct val="20000"/>
              </a:spcBef>
              <a:buFont typeface="Arial" panose="020B0604020202020204" pitchFamily="34" charset="0"/>
              <a:buNone/>
              <a:defRPr sz="2200" b="1" kern="1200">
                <a:solidFill>
                  <a:schemeClr val="bg2"/>
                </a:solidFill>
                <a:latin typeface="+mn-lt"/>
                <a:ea typeface="+mn-ea"/>
                <a:cs typeface="+mn-cs"/>
              </a:defRPr>
            </a:lvl1pPr>
            <a:lvl2pPr marL="182880" indent="-182880" algn="l" defTabSz="914400" rtl="0" eaLnBrk="1" latinLnBrk="0" hangingPunct="1">
              <a:spcBef>
                <a:spcPct val="20000"/>
              </a:spcBef>
              <a:buFont typeface="Arial" panose="020B0604020202020204" pitchFamily="34" charset="0"/>
              <a:buChar char="•"/>
              <a:defRPr sz="2200" kern="1200">
                <a:solidFill>
                  <a:schemeClr val="bg2"/>
                </a:solidFill>
                <a:latin typeface="+mn-lt"/>
                <a:ea typeface="+mn-ea"/>
                <a:cs typeface="+mn-cs"/>
              </a:defRPr>
            </a:lvl2pPr>
            <a:lvl3pPr marL="594360" indent="-228600" algn="l" defTabSz="914400" rtl="0" eaLnBrk="1" latinLnBrk="0" hangingPunct="1">
              <a:spcBef>
                <a:spcPct val="20000"/>
              </a:spcBef>
              <a:buFont typeface="Arial" panose="020B0604020202020204" pitchFamily="34" charset="0"/>
              <a:buChar char="‒"/>
              <a:defRPr sz="2000" kern="1200">
                <a:solidFill>
                  <a:schemeClr val="bg2"/>
                </a:solidFill>
                <a:latin typeface="+mn-lt"/>
                <a:ea typeface="+mn-ea"/>
                <a:cs typeface="+mn-cs"/>
              </a:defRPr>
            </a:lvl3pPr>
            <a:lvl4pPr marL="914400" indent="-18288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4pPr>
            <a:lvl5pPr marL="1234440" indent="-182880" algn="l" defTabSz="914400" rtl="0" eaLnBrk="1" latinLnBrk="0" hangingPunct="1">
              <a:spcBef>
                <a:spcPct val="20000"/>
              </a:spcBef>
              <a:buFont typeface="Arial" panose="020B0604020202020204" pitchFamily="34" charset="0"/>
              <a:buChar char="»"/>
              <a:defRPr sz="1600" kern="1200">
                <a:solidFill>
                  <a:schemeClr val="bg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000" dirty="0" smtClean="0">
                <a:solidFill>
                  <a:srgbClr val="FFFFFF"/>
                </a:solidFill>
                <a:effectLst>
                  <a:outerShdw blurRad="38100" dist="38100" dir="2700000" algn="tl">
                    <a:srgbClr val="000000">
                      <a:alpha val="43137"/>
                    </a:srgbClr>
                  </a:outerShdw>
                </a:effectLst>
              </a:rPr>
              <a:t>Now that you’ve completed this lesson,</a:t>
            </a:r>
            <a:br>
              <a:rPr lang="en-US" sz="2000" dirty="0" smtClean="0">
                <a:solidFill>
                  <a:srgbClr val="FFFFFF"/>
                </a:solidFill>
                <a:effectLst>
                  <a:outerShdw blurRad="38100" dist="38100" dir="2700000" algn="tl">
                    <a:srgbClr val="000000">
                      <a:alpha val="43137"/>
                    </a:srgbClr>
                  </a:outerShdw>
                </a:effectLst>
              </a:rPr>
            </a:br>
            <a:r>
              <a:rPr lang="en-US" sz="2000" dirty="0" smtClean="0">
                <a:solidFill>
                  <a:srgbClr val="FFFFFF"/>
                </a:solidFill>
                <a:effectLst>
                  <a:outerShdw blurRad="38100" dist="38100" dir="2700000" algn="tl">
                    <a:srgbClr val="000000">
                      <a:alpha val="43137"/>
                    </a:srgbClr>
                  </a:outerShdw>
                </a:effectLst>
              </a:rPr>
              <a:t>you should be able to:</a:t>
            </a:r>
          </a:p>
          <a:p>
            <a:endParaRPr lang="en-US" sz="1800" dirty="0" smtClean="0">
              <a:solidFill>
                <a:srgbClr val="FFFFFF"/>
              </a:solidFill>
              <a:effectLst>
                <a:outerShdw blurRad="38100" dist="38100" dir="2700000" algn="tl">
                  <a:srgbClr val="000000">
                    <a:alpha val="43137"/>
                  </a:srgbClr>
                </a:outerShdw>
              </a:effectLst>
            </a:endParaRPr>
          </a:p>
          <a:p>
            <a:r>
              <a:rPr lang="en-US" sz="1800" b="0" dirty="0" smtClean="0">
                <a:solidFill>
                  <a:srgbClr val="FFFFFF"/>
                </a:solidFill>
                <a:effectLst>
                  <a:outerShdw blurRad="38100" dist="38100" dir="2700000" algn="tl">
                    <a:srgbClr val="000000">
                      <a:alpha val="43137"/>
                    </a:srgbClr>
                  </a:outerShdw>
                </a:effectLst>
                <a:latin typeface="Georgia" panose="02040502050405020303" pitchFamily="18" charset="0"/>
                <a:cs typeface="GENISO" panose="02000400000000000000" pitchFamily="2" charset="0"/>
              </a:rPr>
              <a:t>Explain </a:t>
            </a:r>
            <a:r>
              <a:rPr lang="en-US" sz="1800" b="0" dirty="0">
                <a:solidFill>
                  <a:srgbClr val="FFFFFF"/>
                </a:solidFill>
                <a:effectLst>
                  <a:outerShdw blurRad="38100" dist="38100" dir="2700000" algn="tl">
                    <a:srgbClr val="000000">
                      <a:alpha val="43137"/>
                    </a:srgbClr>
                  </a:outerShdw>
                </a:effectLst>
                <a:latin typeface="Georgia" panose="02040502050405020303" pitchFamily="18" charset="0"/>
                <a:cs typeface="GENISO" panose="02000400000000000000" pitchFamily="2" charset="0"/>
              </a:rPr>
              <a:t>the distribution of seismic forces for use in the equivalent lateral force </a:t>
            </a:r>
            <a:r>
              <a:rPr lang="en-US" sz="1800" b="0" dirty="0" smtClean="0">
                <a:solidFill>
                  <a:srgbClr val="FFFFFF"/>
                </a:solidFill>
                <a:effectLst>
                  <a:outerShdw blurRad="38100" dist="38100" dir="2700000" algn="tl">
                    <a:srgbClr val="000000">
                      <a:alpha val="43137"/>
                    </a:srgbClr>
                  </a:outerShdw>
                </a:effectLst>
                <a:latin typeface="Georgia" panose="02040502050405020303" pitchFamily="18" charset="0"/>
                <a:cs typeface="GENISO" panose="02000400000000000000" pitchFamily="2" charset="0"/>
              </a:rPr>
              <a:t>procedure</a:t>
            </a:r>
            <a:endParaRPr lang="en-US" sz="1800" b="0" dirty="0">
              <a:solidFill>
                <a:srgbClr val="FFFFFF"/>
              </a:solidFill>
              <a:effectLst>
                <a:outerShdw blurRad="38100" dist="38100" dir="2700000" algn="tl">
                  <a:srgbClr val="000000">
                    <a:alpha val="43137"/>
                  </a:srgbClr>
                </a:outerShdw>
              </a:effectLst>
              <a:latin typeface="Georgia" panose="02040502050405020303" pitchFamily="18" charset="0"/>
              <a:cs typeface="GENISO" panose="02000400000000000000" pitchFamily="2" charset="0"/>
            </a:endParaRPr>
          </a:p>
        </p:txBody>
      </p:sp>
    </p:spTree>
    <p:custDataLst>
      <p:tags r:id="rId1"/>
    </p:custDataLst>
    <p:extLst>
      <p:ext uri="{BB962C8B-B14F-4D97-AF65-F5344CB8AC3E}">
        <p14:creationId xmlns:p14="http://schemas.microsoft.com/office/powerpoint/2010/main" val="13841691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3035300" y="1541721"/>
            <a:ext cx="5410200" cy="1988879"/>
          </a:xfrm>
        </p:spPr>
        <p:txBody>
          <a:bodyPr>
            <a:normAutofit/>
          </a:bodyPr>
          <a:lstStyle/>
          <a:p>
            <a:pPr>
              <a:lnSpc>
                <a:spcPct val="120000"/>
              </a:lnSpc>
              <a:spcBef>
                <a:spcPts val="600"/>
              </a:spcBef>
            </a:pPr>
            <a:r>
              <a:rPr lang="en-US" sz="1600" b="1" dirty="0" smtClean="0">
                <a:solidFill>
                  <a:schemeClr val="bg2"/>
                </a:solidFill>
                <a:latin typeface="Arial" panose="020B0604020202020204" pitchFamily="34" charset="0"/>
              </a:rPr>
              <a:t>Part 2 Lesson 3:</a:t>
            </a:r>
          </a:p>
          <a:p>
            <a:pPr>
              <a:lnSpc>
                <a:spcPct val="120000"/>
              </a:lnSpc>
              <a:spcBef>
                <a:spcPts val="600"/>
              </a:spcBef>
            </a:pPr>
            <a:r>
              <a:rPr lang="en-US" sz="2200" dirty="0" smtClean="0"/>
              <a:t>Diaphragm Design</a:t>
            </a:r>
            <a:endParaRPr lang="en-US" sz="2200" dirty="0"/>
          </a:p>
        </p:txBody>
      </p:sp>
      <p:sp>
        <p:nvSpPr>
          <p:cNvPr id="3" name="Content Placeholder 2"/>
          <p:cNvSpPr txBox="1">
            <a:spLocks/>
          </p:cNvSpPr>
          <p:nvPr/>
        </p:nvSpPr>
        <p:spPr>
          <a:xfrm>
            <a:off x="3644900" y="3851593"/>
            <a:ext cx="4775200" cy="1812607"/>
          </a:xfrm>
          <a:prstGeom prst="rect">
            <a:avLst/>
          </a:prstGeom>
          <a:gradFill>
            <a:gsLst>
              <a:gs pos="0">
                <a:schemeClr val="accent6">
                  <a:alpha val="20000"/>
                </a:schemeClr>
              </a:gs>
              <a:gs pos="50000">
                <a:schemeClr val="accent6">
                  <a:alpha val="15000"/>
                </a:schemeClr>
              </a:gs>
              <a:gs pos="100000">
                <a:schemeClr val="accent6">
                  <a:alpha val="10000"/>
                </a:schemeClr>
              </a:gs>
            </a:gsLst>
            <a:lin ang="5400000" scaled="0"/>
          </a:gradFill>
          <a:ln w="12700">
            <a:solidFill>
              <a:schemeClr val="accent6">
                <a:lumMod val="20000"/>
                <a:lumOff val="80000"/>
              </a:schemeClr>
            </a:solidFill>
          </a:ln>
          <a:effectLst/>
        </p:spPr>
        <p:txBody>
          <a:bodyPr vert="horz" lIns="182880" tIns="182880" rIns="182880" bIns="182880" rtlCol="0">
            <a:noAutofit/>
          </a:bodyPr>
          <a:lstStyle>
            <a:lvl1pPr marL="0" indent="0" algn="l" defTabSz="914400" rtl="0" eaLnBrk="1" latinLnBrk="0" hangingPunct="1">
              <a:spcBef>
                <a:spcPct val="20000"/>
              </a:spcBef>
              <a:buFont typeface="Arial" panose="020B0604020202020204" pitchFamily="34" charset="0"/>
              <a:buNone/>
              <a:defRPr sz="2200" b="1" kern="1200">
                <a:solidFill>
                  <a:schemeClr val="bg2"/>
                </a:solidFill>
                <a:latin typeface="+mn-lt"/>
                <a:ea typeface="+mn-ea"/>
                <a:cs typeface="+mn-cs"/>
              </a:defRPr>
            </a:lvl1pPr>
            <a:lvl2pPr marL="182880" indent="-182880" algn="l" defTabSz="914400" rtl="0" eaLnBrk="1" latinLnBrk="0" hangingPunct="1">
              <a:spcBef>
                <a:spcPct val="20000"/>
              </a:spcBef>
              <a:buFont typeface="Arial" panose="020B0604020202020204" pitchFamily="34" charset="0"/>
              <a:buChar char="•"/>
              <a:defRPr sz="2200" kern="1200">
                <a:solidFill>
                  <a:schemeClr val="bg2"/>
                </a:solidFill>
                <a:latin typeface="+mn-lt"/>
                <a:ea typeface="+mn-ea"/>
                <a:cs typeface="+mn-cs"/>
              </a:defRPr>
            </a:lvl2pPr>
            <a:lvl3pPr marL="594360" indent="-228600" algn="l" defTabSz="914400" rtl="0" eaLnBrk="1" latinLnBrk="0" hangingPunct="1">
              <a:spcBef>
                <a:spcPct val="20000"/>
              </a:spcBef>
              <a:buFont typeface="Arial" panose="020B0604020202020204" pitchFamily="34" charset="0"/>
              <a:buChar char="‒"/>
              <a:defRPr sz="2000" kern="1200">
                <a:solidFill>
                  <a:schemeClr val="bg2"/>
                </a:solidFill>
                <a:latin typeface="+mn-lt"/>
                <a:ea typeface="+mn-ea"/>
                <a:cs typeface="+mn-cs"/>
              </a:defRPr>
            </a:lvl3pPr>
            <a:lvl4pPr marL="914400" indent="-18288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4pPr>
            <a:lvl5pPr marL="1234440" indent="-182880" algn="l" defTabSz="914400" rtl="0" eaLnBrk="1" latinLnBrk="0" hangingPunct="1">
              <a:spcBef>
                <a:spcPct val="20000"/>
              </a:spcBef>
              <a:buFont typeface="Arial" panose="020B0604020202020204" pitchFamily="34" charset="0"/>
              <a:buChar char="»"/>
              <a:defRPr sz="1600" kern="1200">
                <a:solidFill>
                  <a:schemeClr val="bg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1400" dirty="0" smtClean="0">
                <a:solidFill>
                  <a:schemeClr val="accent6"/>
                </a:solidFill>
                <a:latin typeface="Arial" panose="020B0604020202020204" pitchFamily="34" charset="0"/>
                <a:cs typeface="Arial" panose="020B0604020202020204" pitchFamily="34" charset="0"/>
              </a:rPr>
              <a:t>After completing this lesson,</a:t>
            </a:r>
            <a:br>
              <a:rPr lang="en-US" sz="1400" dirty="0" smtClean="0">
                <a:solidFill>
                  <a:schemeClr val="accent6"/>
                </a:solidFill>
                <a:latin typeface="Arial" panose="020B0604020202020204" pitchFamily="34" charset="0"/>
                <a:cs typeface="Arial" panose="020B0604020202020204" pitchFamily="34" charset="0"/>
              </a:rPr>
            </a:br>
            <a:r>
              <a:rPr lang="en-US" sz="1400" dirty="0" smtClean="0">
                <a:solidFill>
                  <a:schemeClr val="accent6"/>
                </a:solidFill>
                <a:latin typeface="Arial" panose="020B0604020202020204" pitchFamily="34" charset="0"/>
                <a:cs typeface="Arial" panose="020B0604020202020204" pitchFamily="34" charset="0"/>
              </a:rPr>
              <a:t>you will be able to:</a:t>
            </a:r>
          </a:p>
          <a:p>
            <a:endParaRPr lang="en-US" sz="1400" dirty="0" smtClean="0">
              <a:solidFill>
                <a:schemeClr val="tx2"/>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1400" b="0" dirty="0">
                <a:solidFill>
                  <a:schemeClr val="tx2"/>
                </a:solidFill>
                <a:latin typeface="Arial" panose="020B0604020202020204" pitchFamily="34" charset="0"/>
                <a:cs typeface="Arial" panose="020B0604020202020204" pitchFamily="34" charset="0"/>
              </a:rPr>
              <a:t>Summarize how to design diaphragms with wood framed construction to resist seismic forces</a:t>
            </a:r>
          </a:p>
        </p:txBody>
      </p:sp>
    </p:spTree>
    <p:custDataLst>
      <p:tags r:id="rId1"/>
    </p:custDataLst>
    <p:extLst>
      <p:ext uri="{BB962C8B-B14F-4D97-AF65-F5344CB8AC3E}">
        <p14:creationId xmlns:p14="http://schemas.microsoft.com/office/powerpoint/2010/main" val="3262975797"/>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Additional Design of Diaphragms</a:t>
            </a:r>
            <a:endParaRPr lang="en-US" dirty="0"/>
          </a:p>
        </p:txBody>
      </p:sp>
      <mc:AlternateContent xmlns:mc="http://schemas.openxmlformats.org/markup-compatibility/2006" xmlns:a14="http://schemas.microsoft.com/office/drawing/2010/main">
        <mc:Choice Requires="a14">
          <p:sp>
            <p:nvSpPr>
              <p:cNvPr id="4" name="TextBox 3"/>
              <p:cNvSpPr txBox="1"/>
              <p:nvPr/>
            </p:nvSpPr>
            <p:spPr bwMode="auto">
              <a:xfrm>
                <a:off x="650594" y="2432121"/>
                <a:ext cx="3414631" cy="1172681"/>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a14:m>
                  <m:oMathPara xmlns:m="http://schemas.openxmlformats.org/officeDocument/2006/math">
                    <m:oMathParaPr>
                      <m:jc m:val="left"/>
                    </m:oMathParaPr>
                    <m:oMath xmlns:m="http://schemas.openxmlformats.org/officeDocument/2006/math">
                      <m:sSub>
                        <m:sSubPr>
                          <m:ctrlPr>
                            <a:rPr kumimoji="1" lang="en-US" sz="3200" i="1" smtClean="0">
                              <a:solidFill>
                                <a:srgbClr val="000000"/>
                              </a:solidFill>
                              <a:latin typeface="Cambria Math" panose="02040503050406030204" pitchFamily="18" charset="0"/>
                            </a:rPr>
                          </m:ctrlPr>
                        </m:sSubPr>
                        <m:e>
                          <m:r>
                            <a:rPr kumimoji="1" lang="en-US" sz="3200" b="0" i="1" smtClean="0">
                              <a:solidFill>
                                <a:srgbClr val="000000"/>
                              </a:solidFill>
                              <a:latin typeface="Cambria Math"/>
                            </a:rPr>
                            <m:t>𝐹</m:t>
                          </m:r>
                        </m:e>
                        <m:sub>
                          <m:r>
                            <a:rPr kumimoji="1" lang="en-US" sz="3200" b="0" i="1" smtClean="0">
                              <a:solidFill>
                                <a:srgbClr val="000000"/>
                              </a:solidFill>
                              <a:latin typeface="Cambria Math"/>
                            </a:rPr>
                            <m:t>𝑝𝑥</m:t>
                          </m:r>
                        </m:sub>
                      </m:sSub>
                      <m:r>
                        <a:rPr kumimoji="1" lang="en-US" sz="3200" b="0" i="1" smtClean="0">
                          <a:solidFill>
                            <a:srgbClr val="000000"/>
                          </a:solidFill>
                          <a:latin typeface="Cambria Math"/>
                        </a:rPr>
                        <m:t>=</m:t>
                      </m:r>
                      <m:f>
                        <m:fPr>
                          <m:ctrlPr>
                            <a:rPr kumimoji="1" lang="en-US" sz="3200" b="0" i="1" smtClean="0">
                              <a:solidFill>
                                <a:srgbClr val="000000"/>
                              </a:solidFill>
                              <a:latin typeface="Cambria Math" panose="02040503050406030204" pitchFamily="18" charset="0"/>
                            </a:rPr>
                          </m:ctrlPr>
                        </m:fPr>
                        <m:num>
                          <m:nary>
                            <m:naryPr>
                              <m:chr m:val="∑"/>
                              <m:ctrlPr>
                                <a:rPr kumimoji="1" lang="en-US" sz="3200" b="0" i="1" smtClean="0">
                                  <a:solidFill>
                                    <a:srgbClr val="000000"/>
                                  </a:solidFill>
                                  <a:latin typeface="Cambria Math" panose="02040503050406030204" pitchFamily="18" charset="0"/>
                                </a:rPr>
                              </m:ctrlPr>
                            </m:naryPr>
                            <m:sub>
                              <m:r>
                                <m:rPr>
                                  <m:brk m:alnAt="23"/>
                                </m:rPr>
                                <a:rPr kumimoji="1" lang="en-US" sz="3200" b="0" i="1" smtClean="0">
                                  <a:solidFill>
                                    <a:srgbClr val="000000"/>
                                  </a:solidFill>
                                  <a:latin typeface="Cambria Math"/>
                                </a:rPr>
                                <m:t>𝑖</m:t>
                              </m:r>
                              <m:r>
                                <a:rPr kumimoji="1" lang="en-US" sz="3200" b="0" i="1" smtClean="0">
                                  <a:solidFill>
                                    <a:srgbClr val="000000"/>
                                  </a:solidFill>
                                  <a:latin typeface="Cambria Math"/>
                                </a:rPr>
                                <m:t>=</m:t>
                              </m:r>
                              <m:r>
                                <a:rPr kumimoji="1" lang="en-US" sz="3200" b="0" i="1" smtClean="0">
                                  <a:solidFill>
                                    <a:srgbClr val="000000"/>
                                  </a:solidFill>
                                  <a:latin typeface="Cambria Math"/>
                                </a:rPr>
                                <m:t>𝑥</m:t>
                              </m:r>
                            </m:sub>
                            <m:sup>
                              <m:r>
                                <a:rPr kumimoji="1" lang="en-US" sz="3200" b="0" i="1" smtClean="0">
                                  <a:solidFill>
                                    <a:srgbClr val="000000"/>
                                  </a:solidFill>
                                  <a:latin typeface="Cambria Math"/>
                                </a:rPr>
                                <m:t>𝑛</m:t>
                              </m:r>
                            </m:sup>
                            <m:e>
                              <m:sSub>
                                <m:sSubPr>
                                  <m:ctrlPr>
                                    <a:rPr kumimoji="1" lang="en-US" sz="3200" b="0" i="1" smtClean="0">
                                      <a:solidFill>
                                        <a:srgbClr val="000000"/>
                                      </a:solidFill>
                                      <a:latin typeface="Cambria Math" panose="02040503050406030204" pitchFamily="18" charset="0"/>
                                    </a:rPr>
                                  </m:ctrlPr>
                                </m:sSubPr>
                                <m:e>
                                  <m:r>
                                    <a:rPr kumimoji="1" lang="en-US" sz="3200" b="0" i="1" smtClean="0">
                                      <a:solidFill>
                                        <a:srgbClr val="000000"/>
                                      </a:solidFill>
                                      <a:latin typeface="Cambria Math"/>
                                    </a:rPr>
                                    <m:t>𝐹</m:t>
                                  </m:r>
                                </m:e>
                                <m:sub>
                                  <m:r>
                                    <a:rPr kumimoji="1" lang="en-US" sz="3200" b="0" i="1" smtClean="0">
                                      <a:solidFill>
                                        <a:srgbClr val="000000"/>
                                      </a:solidFill>
                                      <a:latin typeface="Cambria Math"/>
                                    </a:rPr>
                                    <m:t>𝑖</m:t>
                                  </m:r>
                                </m:sub>
                              </m:sSub>
                            </m:e>
                          </m:nary>
                        </m:num>
                        <m:den>
                          <m:nary>
                            <m:naryPr>
                              <m:chr m:val="∑"/>
                              <m:ctrlPr>
                                <a:rPr kumimoji="1" lang="en-US" sz="3200" b="0" i="1" smtClean="0">
                                  <a:solidFill>
                                    <a:srgbClr val="000000"/>
                                  </a:solidFill>
                                  <a:latin typeface="Cambria Math" panose="02040503050406030204" pitchFamily="18" charset="0"/>
                                </a:rPr>
                              </m:ctrlPr>
                            </m:naryPr>
                            <m:sub>
                              <m:r>
                                <m:rPr>
                                  <m:brk m:alnAt="23"/>
                                </m:rPr>
                                <a:rPr kumimoji="1" lang="en-US" sz="3200" b="0" i="1" smtClean="0">
                                  <a:solidFill>
                                    <a:srgbClr val="000000"/>
                                  </a:solidFill>
                                  <a:latin typeface="Cambria Math"/>
                                </a:rPr>
                                <m:t>𝑖</m:t>
                              </m:r>
                              <m:r>
                                <a:rPr kumimoji="1" lang="en-US" sz="3200" b="0" i="1" smtClean="0">
                                  <a:solidFill>
                                    <a:srgbClr val="000000"/>
                                  </a:solidFill>
                                  <a:latin typeface="Cambria Math"/>
                                </a:rPr>
                                <m:t>=</m:t>
                              </m:r>
                              <m:r>
                                <a:rPr kumimoji="1" lang="en-US" sz="3200" b="0" i="1" smtClean="0">
                                  <a:solidFill>
                                    <a:srgbClr val="000000"/>
                                  </a:solidFill>
                                  <a:latin typeface="Cambria Math"/>
                                </a:rPr>
                                <m:t>𝑥</m:t>
                              </m:r>
                            </m:sub>
                            <m:sup>
                              <m:r>
                                <a:rPr kumimoji="1" lang="en-US" sz="3200" b="0" i="1" smtClean="0">
                                  <a:solidFill>
                                    <a:srgbClr val="000000"/>
                                  </a:solidFill>
                                  <a:latin typeface="Cambria Math"/>
                                </a:rPr>
                                <m:t>𝑛</m:t>
                              </m:r>
                            </m:sup>
                            <m:e>
                              <m:sSub>
                                <m:sSubPr>
                                  <m:ctrlPr>
                                    <a:rPr kumimoji="1" lang="en-US" sz="3200" b="0" i="1" smtClean="0">
                                      <a:solidFill>
                                        <a:srgbClr val="000000"/>
                                      </a:solidFill>
                                      <a:latin typeface="Cambria Math" panose="02040503050406030204" pitchFamily="18" charset="0"/>
                                    </a:rPr>
                                  </m:ctrlPr>
                                </m:sSubPr>
                                <m:e>
                                  <m:r>
                                    <a:rPr kumimoji="1" lang="en-US" sz="3200" b="0" i="1" smtClean="0">
                                      <a:solidFill>
                                        <a:srgbClr val="000000"/>
                                      </a:solidFill>
                                      <a:latin typeface="Cambria Math"/>
                                    </a:rPr>
                                    <m:t>𝑤</m:t>
                                  </m:r>
                                </m:e>
                                <m:sub>
                                  <m:r>
                                    <a:rPr kumimoji="1" lang="en-US" sz="3200" b="0" i="1" smtClean="0">
                                      <a:solidFill>
                                        <a:srgbClr val="000000"/>
                                      </a:solidFill>
                                      <a:latin typeface="Cambria Math"/>
                                    </a:rPr>
                                    <m:t>𝑖</m:t>
                                  </m:r>
                                </m:sub>
                              </m:sSub>
                            </m:e>
                          </m:nary>
                        </m:den>
                      </m:f>
                      <m:sSub>
                        <m:sSubPr>
                          <m:ctrlPr>
                            <a:rPr kumimoji="1" lang="en-US" sz="3200" b="0" i="1" smtClean="0">
                              <a:solidFill>
                                <a:srgbClr val="000000"/>
                              </a:solidFill>
                              <a:latin typeface="Cambria Math" panose="02040503050406030204" pitchFamily="18" charset="0"/>
                            </a:rPr>
                          </m:ctrlPr>
                        </m:sSubPr>
                        <m:e>
                          <m:r>
                            <a:rPr kumimoji="1" lang="en-US" sz="3200" b="0" i="1" smtClean="0">
                              <a:solidFill>
                                <a:srgbClr val="000000"/>
                              </a:solidFill>
                              <a:latin typeface="Cambria Math"/>
                            </a:rPr>
                            <m:t>𝑤</m:t>
                          </m:r>
                        </m:e>
                        <m:sub>
                          <m:r>
                            <a:rPr kumimoji="1" lang="en-US" sz="3200" b="0" i="1" smtClean="0">
                              <a:solidFill>
                                <a:srgbClr val="000000"/>
                              </a:solidFill>
                              <a:latin typeface="Cambria Math"/>
                            </a:rPr>
                            <m:t>𝑝𝑥</m:t>
                          </m:r>
                        </m:sub>
                      </m:sSub>
                    </m:oMath>
                  </m:oMathPara>
                </a14:m>
                <a:endParaRPr kumimoji="1" lang="en-US" sz="3200" dirty="0">
                  <a:solidFill>
                    <a:srgbClr val="000000"/>
                  </a:solidFill>
                  <a:latin typeface="Georgia" panose="02040502050405020303" pitchFamily="18" charset="0"/>
                </a:endParaRPr>
              </a:p>
            </p:txBody>
          </p:sp>
        </mc:Choice>
        <mc:Fallback xmlns="">
          <p:sp>
            <p:nvSpPr>
              <p:cNvPr id="4" name="TextBox 3"/>
              <p:cNvSpPr txBox="1">
                <a:spLocks noRot="1" noChangeAspect="1" noMove="1" noResize="1" noEditPoints="1" noAdjustHandles="1" noChangeArrowheads="1" noChangeShapeType="1" noTextEdit="1"/>
              </p:cNvSpPr>
              <p:nvPr/>
            </p:nvSpPr>
            <p:spPr bwMode="auto">
              <a:xfrm>
                <a:off x="650594" y="2432121"/>
                <a:ext cx="3414631" cy="1172681"/>
              </a:xfrm>
              <a:prstGeom prst="rect">
                <a:avLst/>
              </a:prstGeom>
              <a:blipFill rotWithShape="0">
                <a:blip r:embed="rId4"/>
                <a:stretch>
                  <a:fillRect/>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p:sp>
        <p:nvSpPr>
          <p:cNvPr id="5" name="Rectangle 4"/>
          <p:cNvSpPr/>
          <p:nvPr/>
        </p:nvSpPr>
        <p:spPr>
          <a:xfrm>
            <a:off x="1339202" y="1879791"/>
            <a:ext cx="2037417" cy="307777"/>
          </a:xfrm>
          <a:prstGeom prst="rect">
            <a:avLst/>
          </a:prstGeom>
        </p:spPr>
        <p:txBody>
          <a:bodyPr wrap="none" lIns="0" tIns="0" rIns="0" bIns="0">
            <a:spAutoFit/>
          </a:bodyPr>
          <a:lstStyle/>
          <a:p>
            <a:pPr algn="ctr"/>
            <a:r>
              <a:rPr lang="en-US" sz="2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Equation 12.10-1</a:t>
            </a:r>
            <a:endParaRPr lang="en-US" sz="2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endParaRPr>
          </a:p>
        </p:txBody>
      </p:sp>
      <p:sp>
        <p:nvSpPr>
          <p:cNvPr id="6" name="Rounded Rectangle 5"/>
          <p:cNvSpPr/>
          <p:nvPr/>
        </p:nvSpPr>
        <p:spPr>
          <a:xfrm>
            <a:off x="4738688" y="1689291"/>
            <a:ext cx="3976687" cy="2937067"/>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sz="2000" b="1" i="1" dirty="0" smtClean="0">
              <a:solidFill>
                <a:schemeClr val="bg2"/>
              </a:solidFill>
              <a:latin typeface="Georgia" panose="02040502050405020303" pitchFamily="18" charset="0"/>
            </a:endParaRPr>
          </a:p>
          <a:p>
            <a:pPr algn="ctr"/>
            <a:r>
              <a:rPr lang="en-US" sz="2000" b="1" i="1" dirty="0" smtClean="0">
                <a:solidFill>
                  <a:schemeClr val="bg2"/>
                </a:solidFill>
                <a:latin typeface="Georgia" panose="02040502050405020303" pitchFamily="18" charset="0"/>
              </a:rPr>
              <a:t>F</a:t>
            </a:r>
            <a:r>
              <a:rPr lang="en-US" sz="2000" b="1" i="1" baseline="-25000" dirty="0" smtClean="0">
                <a:solidFill>
                  <a:schemeClr val="bg2"/>
                </a:solidFill>
                <a:latin typeface="Georgia" panose="02040502050405020303" pitchFamily="18" charset="0"/>
              </a:rPr>
              <a:t>i</a:t>
            </a:r>
            <a:r>
              <a:rPr lang="en-US" sz="2000" dirty="0" smtClean="0">
                <a:solidFill>
                  <a:schemeClr val="bg2"/>
                </a:solidFill>
              </a:rPr>
              <a:t> </a:t>
            </a:r>
            <a:r>
              <a:rPr lang="en-US" sz="2000" dirty="0" smtClean="0">
                <a:solidFill>
                  <a:schemeClr val="bg2"/>
                </a:solidFill>
                <a:latin typeface="Georgia" panose="02040502050405020303" pitchFamily="18" charset="0"/>
              </a:rPr>
              <a:t>=</a:t>
            </a:r>
            <a:r>
              <a:rPr lang="en-US" sz="2000" dirty="0" smtClean="0">
                <a:solidFill>
                  <a:schemeClr val="bg2"/>
                </a:solidFill>
              </a:rPr>
              <a:t> </a:t>
            </a:r>
            <a:r>
              <a:rPr lang="en-US" sz="2000" dirty="0" smtClean="0">
                <a:solidFill>
                  <a:schemeClr val="bg2"/>
                </a:solidFill>
                <a:latin typeface="Arial" panose="020B0604020202020204" pitchFamily="34" charset="0"/>
                <a:cs typeface="Arial" panose="020B0604020202020204" pitchFamily="34" charset="0"/>
              </a:rPr>
              <a:t>Design force at level </a:t>
            </a:r>
            <a:r>
              <a:rPr lang="en-US" sz="2000" b="1" i="1" dirty="0" err="1" smtClean="0">
                <a:solidFill>
                  <a:schemeClr val="bg2"/>
                </a:solidFill>
                <a:latin typeface="Georgia" panose="02040502050405020303" pitchFamily="18" charset="0"/>
              </a:rPr>
              <a:t>i</a:t>
            </a:r>
            <a:endParaRPr lang="en-US" sz="2000" b="1" i="1" dirty="0" smtClean="0">
              <a:solidFill>
                <a:schemeClr val="bg2"/>
              </a:solidFill>
              <a:latin typeface="Georgia" panose="02040502050405020303" pitchFamily="18" charset="0"/>
            </a:endParaRPr>
          </a:p>
          <a:p>
            <a:pPr algn="ctr"/>
            <a:endParaRPr lang="en-US" sz="2000" dirty="0" smtClean="0">
              <a:solidFill>
                <a:schemeClr val="bg2"/>
              </a:solidFill>
            </a:endParaRPr>
          </a:p>
          <a:p>
            <a:pPr algn="ctr"/>
            <a:r>
              <a:rPr lang="en-US" sz="2000" b="1" i="1" dirty="0" err="1" smtClean="0">
                <a:solidFill>
                  <a:schemeClr val="bg2"/>
                </a:solidFill>
                <a:latin typeface="Georgia" panose="02040502050405020303" pitchFamily="18" charset="0"/>
              </a:rPr>
              <a:t>w</a:t>
            </a:r>
            <a:r>
              <a:rPr lang="en-US" sz="2000" b="1" i="1" baseline="-25000" dirty="0" err="1" smtClean="0">
                <a:solidFill>
                  <a:schemeClr val="bg2"/>
                </a:solidFill>
                <a:latin typeface="Georgia" panose="02040502050405020303" pitchFamily="18" charset="0"/>
              </a:rPr>
              <a:t>i</a:t>
            </a:r>
            <a:r>
              <a:rPr lang="en-US" sz="2000" i="1" dirty="0" smtClean="0">
                <a:solidFill>
                  <a:schemeClr val="bg2"/>
                </a:solidFill>
                <a:latin typeface="Georgia" panose="02040502050405020303" pitchFamily="18" charset="0"/>
              </a:rPr>
              <a:t> </a:t>
            </a:r>
            <a:r>
              <a:rPr lang="en-US" sz="2000" dirty="0" smtClean="0">
                <a:solidFill>
                  <a:schemeClr val="bg2"/>
                </a:solidFill>
                <a:latin typeface="Georgia" panose="02040502050405020303" pitchFamily="18" charset="0"/>
              </a:rPr>
              <a:t>=</a:t>
            </a:r>
            <a:r>
              <a:rPr lang="en-US" sz="2000" dirty="0" smtClean="0">
                <a:solidFill>
                  <a:schemeClr val="bg2"/>
                </a:solidFill>
              </a:rPr>
              <a:t> </a:t>
            </a:r>
            <a:r>
              <a:rPr lang="en-US" sz="2000" dirty="0" smtClean="0">
                <a:solidFill>
                  <a:schemeClr val="bg2"/>
                </a:solidFill>
                <a:latin typeface="Arial" panose="020B0604020202020204" pitchFamily="34" charset="0"/>
                <a:cs typeface="Arial" panose="020B0604020202020204" pitchFamily="34" charset="0"/>
              </a:rPr>
              <a:t>weight tributary to level </a:t>
            </a:r>
            <a:r>
              <a:rPr lang="en-US" sz="2000" b="1" i="1" dirty="0" err="1" smtClean="0">
                <a:solidFill>
                  <a:schemeClr val="bg2"/>
                </a:solidFill>
                <a:latin typeface="Georgia" panose="02040502050405020303" pitchFamily="18" charset="0"/>
              </a:rPr>
              <a:t>i</a:t>
            </a:r>
            <a:endParaRPr lang="en-US" sz="2000" b="1" i="1" dirty="0" smtClean="0">
              <a:solidFill>
                <a:schemeClr val="bg2"/>
              </a:solidFill>
              <a:latin typeface="Georgia" panose="02040502050405020303" pitchFamily="18" charset="0"/>
            </a:endParaRPr>
          </a:p>
          <a:p>
            <a:pPr algn="ctr"/>
            <a:endParaRPr lang="en-US" sz="2000" dirty="0" smtClean="0">
              <a:solidFill>
                <a:schemeClr val="bg2"/>
              </a:solidFill>
            </a:endParaRPr>
          </a:p>
          <a:p>
            <a:pPr algn="ctr"/>
            <a:r>
              <a:rPr lang="en-US" sz="2000" b="1" i="1" dirty="0" err="1">
                <a:solidFill>
                  <a:schemeClr val="bg2"/>
                </a:solidFill>
                <a:latin typeface="Georgia" panose="02040502050405020303" pitchFamily="18" charset="0"/>
              </a:rPr>
              <a:t>w</a:t>
            </a:r>
            <a:r>
              <a:rPr lang="en-US" sz="2000" b="1" i="1" baseline="-25000" dirty="0" err="1" smtClean="0">
                <a:solidFill>
                  <a:schemeClr val="bg2"/>
                </a:solidFill>
                <a:latin typeface="Georgia" panose="02040502050405020303" pitchFamily="18" charset="0"/>
              </a:rPr>
              <a:t>px</a:t>
            </a:r>
            <a:r>
              <a:rPr lang="en-US" sz="2000" dirty="0" smtClean="0">
                <a:solidFill>
                  <a:schemeClr val="bg2"/>
                </a:solidFill>
              </a:rPr>
              <a:t> </a:t>
            </a:r>
            <a:r>
              <a:rPr lang="en-US" sz="2000" dirty="0" smtClean="0">
                <a:solidFill>
                  <a:schemeClr val="bg2"/>
                </a:solidFill>
                <a:latin typeface="Georgia" panose="02040502050405020303" pitchFamily="18" charset="0"/>
              </a:rPr>
              <a:t>=</a:t>
            </a:r>
            <a:r>
              <a:rPr lang="en-US" sz="2000" dirty="0" smtClean="0">
                <a:solidFill>
                  <a:schemeClr val="bg2"/>
                </a:solidFill>
              </a:rPr>
              <a:t> </a:t>
            </a:r>
            <a:r>
              <a:rPr lang="en-US" sz="2000" dirty="0" smtClean="0">
                <a:solidFill>
                  <a:schemeClr val="bg2"/>
                </a:solidFill>
                <a:latin typeface="Arial" panose="020B0604020202020204" pitchFamily="34" charset="0"/>
                <a:cs typeface="Arial" panose="020B0604020202020204" pitchFamily="34" charset="0"/>
              </a:rPr>
              <a:t>weight tributary to the diaphragm at level </a:t>
            </a:r>
            <a:r>
              <a:rPr lang="en-US" sz="2000" b="1" i="1" dirty="0" smtClean="0">
                <a:solidFill>
                  <a:schemeClr val="bg2"/>
                </a:solidFill>
                <a:latin typeface="Georgia" panose="02040502050405020303" pitchFamily="18" charset="0"/>
              </a:rPr>
              <a:t>x</a:t>
            </a:r>
            <a:endParaRPr lang="en-US" sz="2000" b="1" i="1" dirty="0">
              <a:solidFill>
                <a:schemeClr val="bg2"/>
              </a:solidFill>
              <a:latin typeface="Georgia" panose="02040502050405020303" pitchFamily="18" charset="0"/>
            </a:endParaRPr>
          </a:p>
        </p:txBody>
      </p:sp>
      <p:sp>
        <p:nvSpPr>
          <p:cNvPr id="8" name="Rectangle 7"/>
          <p:cNvSpPr/>
          <p:nvPr/>
        </p:nvSpPr>
        <p:spPr>
          <a:xfrm>
            <a:off x="6028926" y="1879791"/>
            <a:ext cx="1396216" cy="307777"/>
          </a:xfrm>
          <a:prstGeom prst="rect">
            <a:avLst/>
          </a:prstGeom>
        </p:spPr>
        <p:txBody>
          <a:bodyPr wrap="none" lIns="0" tIns="0" rIns="0" bIns="0">
            <a:spAutoFit/>
          </a:bodyPr>
          <a:lstStyle/>
          <a:p>
            <a:pPr algn="ctr"/>
            <a:r>
              <a:rPr lang="en-US" sz="2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rPr>
              <a:t>Parameters</a:t>
            </a:r>
            <a:endParaRPr lang="en-US" sz="2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anose="020B0604020202020204" pitchFamily="34" charset="0"/>
              <a:cs typeface="Arial" panose="020B0604020202020204" pitchFamily="34" charset="0"/>
            </a:endParaRPr>
          </a:p>
        </p:txBody>
      </p:sp>
      <p:sp>
        <p:nvSpPr>
          <p:cNvPr id="9" name="TextBox 8"/>
          <p:cNvSpPr txBox="1"/>
          <p:nvPr/>
        </p:nvSpPr>
        <p:spPr bwMode="auto">
          <a:xfrm>
            <a:off x="911049" y="4139180"/>
            <a:ext cx="3217869" cy="461665"/>
          </a:xfrm>
          <a:prstGeom prst="rect">
            <a:avLst/>
          </a:prstGeom>
          <a:ln/>
          <a:extLst/>
        </p:spPr>
        <p:style>
          <a:lnRef idx="1">
            <a:schemeClr val="accent3"/>
          </a:lnRef>
          <a:fillRef idx="2">
            <a:schemeClr val="accent3"/>
          </a:fillRef>
          <a:effectRef idx="1">
            <a:schemeClr val="accent3"/>
          </a:effectRef>
          <a:fontRef idx="minor">
            <a:schemeClr val="dk1"/>
          </a:fontRef>
        </p:style>
        <p:txBody>
          <a:bodyPr wrap="none" lIns="182880" tIns="91440" rIns="182880" bIns="91440" rtlCol="0">
            <a:spAutoFit/>
          </a:bodyPr>
          <a:lstStyle/>
          <a:p>
            <a:r>
              <a:rPr lang="el-GR" b="1" dirty="0" smtClean="0">
                <a:solidFill>
                  <a:schemeClr val="bg2"/>
                </a:solidFill>
                <a:latin typeface="Arial" panose="020B0604020202020204" pitchFamily="34" charset="0"/>
                <a:cs typeface="Arial" panose="020B0604020202020204" pitchFamily="34" charset="0"/>
              </a:rPr>
              <a:t>ρ</a:t>
            </a:r>
            <a:r>
              <a:rPr lang="el-GR" b="1" i="1" dirty="0" smtClean="0">
                <a:solidFill>
                  <a:schemeClr val="bg2"/>
                </a:solidFill>
                <a:latin typeface="Arial" panose="020B0604020202020204" pitchFamily="34" charset="0"/>
                <a:cs typeface="Arial" panose="020B0604020202020204" pitchFamily="34" charset="0"/>
              </a:rPr>
              <a:t> </a:t>
            </a:r>
            <a:r>
              <a:rPr kumimoji="1" lang="en-US" dirty="0" smtClean="0">
                <a:solidFill>
                  <a:schemeClr val="bg2"/>
                </a:solidFill>
                <a:latin typeface="Arial" panose="020B0604020202020204" pitchFamily="34" charset="0"/>
                <a:cs typeface="Arial" panose="020B0604020202020204" pitchFamily="34" charset="0"/>
              </a:rPr>
              <a:t>applies in SDC D, E, or F</a:t>
            </a:r>
            <a:endParaRPr kumimoji="1" lang="en-US" dirty="0">
              <a:solidFill>
                <a:schemeClr val="bg2"/>
              </a:solidFill>
              <a:latin typeface="Arial" panose="020B0604020202020204" pitchFamily="34" charset="0"/>
              <a:cs typeface="Arial" panose="020B0604020202020204" pitchFamily="34" charset="0"/>
            </a:endParaRPr>
          </a:p>
        </p:txBody>
      </p:sp>
      <mc:AlternateContent xmlns:mc="http://schemas.openxmlformats.org/markup-compatibility/2006" xmlns:a14="http://schemas.microsoft.com/office/drawing/2010/main">
        <mc:Choice Requires="a14">
          <p:sp>
            <p:nvSpPr>
              <p:cNvPr id="10" name="TextBox 9"/>
              <p:cNvSpPr txBox="1"/>
              <p:nvPr/>
            </p:nvSpPr>
            <p:spPr bwMode="auto">
              <a:xfrm>
                <a:off x="471877" y="5232399"/>
                <a:ext cx="3937018" cy="423758"/>
              </a:xfrm>
              <a:prstGeom prst="rect">
                <a:avLst/>
              </a:prstGeom>
              <a:noFill/>
              <a:ln>
                <a:noFill/>
              </a:ln>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Lst>
            </p:spPr>
            <p:txBody>
              <a:bodyPr wrap="none" lIns="91429" tIns="45714" rIns="91429" bIns="45714" rtlCol="0">
                <a:spAutoFit/>
              </a:bodyPr>
              <a:lstStyle/>
              <a:p>
                <a:pPr algn="r"/>
                <a14:m>
                  <m:oMathPara xmlns:m="http://schemas.openxmlformats.org/officeDocument/2006/math">
                    <m:oMathParaPr>
                      <m:jc m:val="centerGroup"/>
                    </m:oMathParaPr>
                    <m:oMath xmlns:m="http://schemas.openxmlformats.org/officeDocument/2006/math">
                      <m:r>
                        <a:rPr kumimoji="1" lang="en-US" sz="2000" b="0" i="1" smtClean="0">
                          <a:solidFill>
                            <a:srgbClr val="000000"/>
                          </a:solidFill>
                          <a:latin typeface="Cambria Math"/>
                        </a:rPr>
                        <m:t>0.2</m:t>
                      </m:r>
                      <m:sSub>
                        <m:sSubPr>
                          <m:ctrlPr>
                            <a:rPr kumimoji="1" lang="en-US" sz="2000" b="0" i="1" smtClean="0">
                              <a:solidFill>
                                <a:srgbClr val="000000"/>
                              </a:solidFill>
                              <a:latin typeface="Cambria Math" panose="02040503050406030204" pitchFamily="18" charset="0"/>
                            </a:rPr>
                          </m:ctrlPr>
                        </m:sSubPr>
                        <m:e>
                          <m:r>
                            <a:rPr kumimoji="1" lang="en-US" sz="2000" b="0" i="1" smtClean="0">
                              <a:solidFill>
                                <a:srgbClr val="000000"/>
                              </a:solidFill>
                              <a:latin typeface="Cambria Math"/>
                            </a:rPr>
                            <m:t>𝑆</m:t>
                          </m:r>
                        </m:e>
                        <m:sub>
                          <m:r>
                            <a:rPr kumimoji="1" lang="en-US" sz="2000" b="0" i="1" smtClean="0">
                              <a:solidFill>
                                <a:srgbClr val="000000"/>
                              </a:solidFill>
                              <a:latin typeface="Cambria Math"/>
                            </a:rPr>
                            <m:t>𝐷𝑆</m:t>
                          </m:r>
                        </m:sub>
                      </m:sSub>
                      <m:sSub>
                        <m:sSubPr>
                          <m:ctrlPr>
                            <a:rPr kumimoji="1" lang="en-US" sz="2000" b="0" i="1" smtClean="0">
                              <a:solidFill>
                                <a:srgbClr val="000000"/>
                              </a:solidFill>
                              <a:latin typeface="Cambria Math" panose="02040503050406030204" pitchFamily="18" charset="0"/>
                            </a:rPr>
                          </m:ctrlPr>
                        </m:sSubPr>
                        <m:e>
                          <m:r>
                            <a:rPr kumimoji="1" lang="en-US" sz="2000" b="0" i="1" smtClean="0">
                              <a:solidFill>
                                <a:srgbClr val="000000"/>
                              </a:solidFill>
                              <a:latin typeface="Cambria Math"/>
                            </a:rPr>
                            <m:t>𝐼</m:t>
                          </m:r>
                        </m:e>
                        <m:sub>
                          <m:r>
                            <a:rPr kumimoji="1" lang="en-US" sz="2000" b="0" i="1" smtClean="0">
                              <a:solidFill>
                                <a:srgbClr val="000000"/>
                              </a:solidFill>
                              <a:latin typeface="Cambria Math"/>
                            </a:rPr>
                            <m:t>𝑒</m:t>
                          </m:r>
                        </m:sub>
                      </m:sSub>
                      <m:sSub>
                        <m:sSubPr>
                          <m:ctrlPr>
                            <a:rPr kumimoji="1" lang="en-US" sz="2000" b="0" i="1" smtClean="0">
                              <a:solidFill>
                                <a:srgbClr val="000000"/>
                              </a:solidFill>
                              <a:latin typeface="Cambria Math" panose="02040503050406030204" pitchFamily="18" charset="0"/>
                            </a:rPr>
                          </m:ctrlPr>
                        </m:sSubPr>
                        <m:e>
                          <m:r>
                            <a:rPr kumimoji="1" lang="en-US" sz="2000" b="0" i="1" smtClean="0">
                              <a:solidFill>
                                <a:srgbClr val="000000"/>
                              </a:solidFill>
                              <a:latin typeface="Cambria Math"/>
                            </a:rPr>
                            <m:t>𝑤</m:t>
                          </m:r>
                        </m:e>
                        <m:sub>
                          <m:r>
                            <a:rPr kumimoji="1" lang="en-US" sz="2000" b="0" i="1" smtClean="0">
                              <a:solidFill>
                                <a:srgbClr val="000000"/>
                              </a:solidFill>
                              <a:latin typeface="Cambria Math"/>
                            </a:rPr>
                            <m:t>𝑝𝑥</m:t>
                          </m:r>
                        </m:sub>
                      </m:sSub>
                      <m:r>
                        <a:rPr kumimoji="1" lang="en-US" sz="2000" b="0" i="1" smtClean="0">
                          <a:solidFill>
                            <a:srgbClr val="000000"/>
                          </a:solidFill>
                          <a:latin typeface="Cambria Math"/>
                        </a:rPr>
                        <m:t>&lt;</m:t>
                      </m:r>
                      <m:sSub>
                        <m:sSubPr>
                          <m:ctrlPr>
                            <a:rPr kumimoji="1" lang="en-US" sz="2000" b="0" i="1" smtClean="0">
                              <a:solidFill>
                                <a:srgbClr val="000000"/>
                              </a:solidFill>
                              <a:latin typeface="Cambria Math" panose="02040503050406030204" pitchFamily="18" charset="0"/>
                            </a:rPr>
                          </m:ctrlPr>
                        </m:sSubPr>
                        <m:e>
                          <m:r>
                            <a:rPr kumimoji="1" lang="en-US" sz="2000" b="0" i="1" smtClean="0">
                              <a:solidFill>
                                <a:srgbClr val="000000"/>
                              </a:solidFill>
                              <a:latin typeface="Cambria Math"/>
                            </a:rPr>
                            <m:t>𝐹</m:t>
                          </m:r>
                        </m:e>
                        <m:sub>
                          <m:r>
                            <a:rPr kumimoji="1" lang="en-US" sz="2000" b="0" i="1" smtClean="0">
                              <a:solidFill>
                                <a:srgbClr val="000000"/>
                              </a:solidFill>
                              <a:latin typeface="Cambria Math"/>
                            </a:rPr>
                            <m:t>𝑝𝑥</m:t>
                          </m:r>
                        </m:sub>
                      </m:sSub>
                      <m:r>
                        <a:rPr kumimoji="1" lang="en-US" sz="2000" b="0" i="1" smtClean="0">
                          <a:solidFill>
                            <a:srgbClr val="000000"/>
                          </a:solidFill>
                          <a:latin typeface="Cambria Math"/>
                        </a:rPr>
                        <m:t>&lt;0.4</m:t>
                      </m:r>
                      <m:sSub>
                        <m:sSubPr>
                          <m:ctrlPr>
                            <a:rPr kumimoji="1" lang="en-US" sz="2000" b="0" i="1" smtClean="0">
                              <a:solidFill>
                                <a:srgbClr val="000000"/>
                              </a:solidFill>
                              <a:latin typeface="Cambria Math" panose="02040503050406030204" pitchFamily="18" charset="0"/>
                            </a:rPr>
                          </m:ctrlPr>
                        </m:sSubPr>
                        <m:e>
                          <m:r>
                            <a:rPr kumimoji="1" lang="en-US" sz="2000" b="0" i="1" smtClean="0">
                              <a:solidFill>
                                <a:srgbClr val="000000"/>
                              </a:solidFill>
                              <a:latin typeface="Cambria Math"/>
                            </a:rPr>
                            <m:t>𝑆</m:t>
                          </m:r>
                        </m:e>
                        <m:sub>
                          <m:r>
                            <a:rPr kumimoji="1" lang="en-US" sz="2000" b="0" i="1" smtClean="0">
                              <a:solidFill>
                                <a:srgbClr val="000000"/>
                              </a:solidFill>
                              <a:latin typeface="Cambria Math"/>
                            </a:rPr>
                            <m:t>𝐷𝑆</m:t>
                          </m:r>
                        </m:sub>
                      </m:sSub>
                      <m:sSub>
                        <m:sSubPr>
                          <m:ctrlPr>
                            <a:rPr kumimoji="1" lang="en-US" sz="2000" b="0" i="1" smtClean="0">
                              <a:solidFill>
                                <a:srgbClr val="000000"/>
                              </a:solidFill>
                              <a:latin typeface="Cambria Math" panose="02040503050406030204" pitchFamily="18" charset="0"/>
                            </a:rPr>
                          </m:ctrlPr>
                        </m:sSubPr>
                        <m:e>
                          <m:r>
                            <a:rPr kumimoji="1" lang="en-US" sz="2000" b="0" i="1" smtClean="0">
                              <a:solidFill>
                                <a:srgbClr val="000000"/>
                              </a:solidFill>
                              <a:latin typeface="Cambria Math"/>
                            </a:rPr>
                            <m:t>𝐼</m:t>
                          </m:r>
                        </m:e>
                        <m:sub>
                          <m:r>
                            <a:rPr kumimoji="1" lang="en-US" sz="2000" b="0" i="1" smtClean="0">
                              <a:solidFill>
                                <a:srgbClr val="000000"/>
                              </a:solidFill>
                              <a:latin typeface="Cambria Math"/>
                            </a:rPr>
                            <m:t>𝑒</m:t>
                          </m:r>
                        </m:sub>
                      </m:sSub>
                      <m:sSub>
                        <m:sSubPr>
                          <m:ctrlPr>
                            <a:rPr kumimoji="1" lang="en-US" sz="2000" b="0" i="1" smtClean="0">
                              <a:solidFill>
                                <a:srgbClr val="000000"/>
                              </a:solidFill>
                              <a:latin typeface="Cambria Math" panose="02040503050406030204" pitchFamily="18" charset="0"/>
                            </a:rPr>
                          </m:ctrlPr>
                        </m:sSubPr>
                        <m:e>
                          <m:r>
                            <a:rPr kumimoji="1" lang="en-US" sz="2000" b="0" i="1" smtClean="0">
                              <a:solidFill>
                                <a:srgbClr val="000000"/>
                              </a:solidFill>
                              <a:latin typeface="Cambria Math"/>
                            </a:rPr>
                            <m:t>𝑤</m:t>
                          </m:r>
                        </m:e>
                        <m:sub>
                          <m:r>
                            <a:rPr kumimoji="1" lang="en-US" sz="2000" b="0" i="1" smtClean="0">
                              <a:solidFill>
                                <a:srgbClr val="000000"/>
                              </a:solidFill>
                              <a:latin typeface="Cambria Math"/>
                            </a:rPr>
                            <m:t>𝑝𝑥</m:t>
                          </m:r>
                        </m:sub>
                      </m:sSub>
                    </m:oMath>
                  </m:oMathPara>
                </a14:m>
                <a:endParaRPr kumimoji="1" lang="en-US" sz="2000" dirty="0">
                  <a:solidFill>
                    <a:srgbClr val="000000"/>
                  </a:solidFill>
                  <a:latin typeface="Georgia" panose="02040502050405020303" pitchFamily="18" charset="0"/>
                </a:endParaRPr>
              </a:p>
            </p:txBody>
          </p:sp>
        </mc:Choice>
        <mc:Fallback xmlns="">
          <p:sp>
            <p:nvSpPr>
              <p:cNvPr id="10" name="TextBox 9"/>
              <p:cNvSpPr txBox="1">
                <a:spLocks noRot="1" noChangeAspect="1" noMove="1" noResize="1" noEditPoints="1" noAdjustHandles="1" noChangeArrowheads="1" noChangeShapeType="1" noTextEdit="1"/>
              </p:cNvSpPr>
              <p:nvPr/>
            </p:nvSpPr>
            <p:spPr bwMode="auto">
              <a:xfrm>
                <a:off x="471877" y="5232399"/>
                <a:ext cx="3937018" cy="423758"/>
              </a:xfrm>
              <a:prstGeom prst="rect">
                <a:avLst/>
              </a:prstGeom>
              <a:blipFill rotWithShape="0">
                <a:blip r:embed="rId5"/>
                <a:stretch>
                  <a:fillRect b="-5714"/>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noFill/>
                  </a:rPr>
                  <a:t> </a:t>
                </a:r>
              </a:p>
            </p:txBody>
          </p:sp>
        </mc:Fallback>
      </mc:AlternateContent>
    </p:spTree>
    <p:custDataLst>
      <p:tags r:id="rId1"/>
    </p:custDataLst>
    <p:extLst>
      <p:ext uri="{BB962C8B-B14F-4D97-AF65-F5344CB8AC3E}">
        <p14:creationId xmlns:p14="http://schemas.microsoft.com/office/powerpoint/2010/main" val="2611486682"/>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PRESENTATION_ID" val="11080"/>
  <p:tag name="ARTICULATE_REFERENCE_TYPE_7" val="1"/>
  <p:tag name="ARTICULATE_REFERENCE_TITLE_7" val="Downloadable and printable slide deck for this course"/>
  <p:tag name="ARTICULATE_REFERENCE_7" val="C:\Users\bmayer\Documents\Articulate Presenter\Rod Systems Training\Understanding Rod Uplift Systems and AC391\Understanding Restraint Rod Systems.pdf"/>
  <p:tag name="ARTICULATE_REFERENCE_TYPE_4" val="0"/>
  <p:tag name="ARTICULATE_REFERENCE_TITLE_4" val="Structure magazine article: “Coming Up with Tie-Downs Part II: ICC-ES Passes AC391 Providing Industry Guidance for Continuous Rod Tie-down System Design”"/>
  <p:tag name="ARTICULATE_REFERENCE_4" val="http://www.strongtie.com/ftp/articles/StructureArticle_BryanWert_November2011.pdf"/>
  <p:tag name="ARTICULATE_REFERENCE_TYPE_5" val="0"/>
  <p:tag name="ARTICULATE_REFERENCE_TITLE_5" val="Wood Shrinkage Calculator "/>
  <p:tag name="ARTICULATE_REFERENCE_5" val="http://strongtie.com/webapps/woodshrinkage/?source=topnav"/>
  <p:tag name="ARTICULATE_REFERENCE_TYPE_6" val="1"/>
  <p:tag name="ARTICULATE_REFERENCE_TITLE_6" val="Downloadable and printable slide deck for this course"/>
  <p:tag name="ARTICULATE_REFERENCE_6" val="C:\Users\bmayer\Documents\Articulate Presenter\Rod Systems Training\Understanding Rod Uplift Systems and AC391\Understanding Restraint Rod Systems - PDF.pdf"/>
  <p:tag name="PLAYERLOGOHEIGHT" val="129"/>
  <p:tag name="PLAYERLOGOWIDTH" val="244"/>
  <p:tag name="PRESENTATION_PLAYLIST_COUNT" val="0"/>
  <p:tag name="PRESENTATION_PRESENTER_SLIDE_LEVEL" val="0"/>
  <p:tag name="LMS_COMPLETION_TITLE" val="Understanding Restraint Rod Systems"/>
  <p:tag name="LMS_COMPLETION_ID" val="Understanding_Restraint_Rod_Systems"/>
  <p:tag name="LMS_COMPLETION_VERSION" val="1.0"/>
  <p:tag name="LMS_COMPLETION_DURATION" val="01:00:00"/>
  <p:tag name="LMS_COMPLETION_SCO_TITLE" val="Understanding Restraint Rod Systems"/>
  <p:tag name="LMS_COMPLETION_SCO_ID" val="Understanding_Restraint_Rod_Systems"/>
  <p:tag name="LMS_COMPLETION_EDITION" val="0"/>
  <p:tag name="LMS_COMPLETION_INTERACTION" val="1117"/>
  <p:tag name="LMS_COMPLETION_THRESHOLD" val="80"/>
  <p:tag name="LMS_COMPLETION_METHOD" val="QUIZ"/>
  <p:tag name="LMS_COMPLETION_TARGET" val="d653f3c4-ebc4-40cf-a8cc-60cada7e514b"/>
  <p:tag name="LMS_COMPLETION_TARGET_ID" val="1117"/>
  <p:tag name="LMS_COMPLETION_TARGET_INDEX" val="65"/>
  <p:tag name="LMS_QUIZ_INSERT" val="1"/>
  <p:tag name="LMS_REPORTING" val="1"/>
  <p:tag name="LMS_DATA_SCORM" val="Yes"/>
  <p:tag name="ARTICULATE_REFERENCE_COUNT" val="3"/>
  <p:tag name="ARTICULATE_REFERENCE_TYPE_1" val="0"/>
  <p:tag name="ARTICULATE_REFERENCE_TITLE_1" val="Companion for the 2001 AF&amp;PA Wood-Frame Construction Manual for Wind Design"/>
  <p:tag name="ARTICULATE_REFERENCE_1" val="http://www.strongtie.com/ftp/bulletins/T-01WFCM08.pdf"/>
  <p:tag name="ARTICULATE_REFERENCE_TYPE_2" val="0"/>
  <p:tag name="ARTICULATE_REFERENCE_TITLE_2" val="AWC Wood Frame Construction Manual"/>
  <p:tag name="ARTICULATE_REFERENCE_2" val="http://www.awc.org/standards/wfcm.html"/>
  <p:tag name="ARTICULATE_REFERENCE_TYPE_3" val="1"/>
  <p:tag name="ARTICULATE_REFERENCE_TITLE_3" val="Downloadable and printable course material (PDF)"/>
  <p:tag name="ARTICULATE_REFERENCE_3" val="C:\Users\bmayer\Documents\Articulate Presenter\Wind Design for WFCM 2001\Designing with 2001 WFCM - PDF.pdf"/>
  <p:tag name="PUBLISH_TITLE" val="Wind Design with the WFCM 2001 - Determining Loads"/>
  <p:tag name="ARTICULATE_PUBLISH_PATH" val="C:\Users\bmayer\Documents\Articulate Presenter\Wind Design for WFCM 2001\Publish"/>
  <p:tag name="ARTICULATE_LOGO" val="(None selected)"/>
  <p:tag name="ARTICULATE_PRESENTER" val="Shane Vilasineekul, P.E."/>
  <p:tag name="ARTICULATE_PRESENTER_GUID" val="8EE630282A57"/>
  <p:tag name="ARTICULATE_LMS" val="0"/>
  <p:tag name="LMS_PROTOCOL_METHOD" val="SCORM"/>
  <p:tag name="LMS_PROTOCOL_VERSION" val="1.2"/>
  <p:tag name="LAUNCHINNEWWINDOW" val="0"/>
  <p:tag name="LASTPUBLISHED" val="C:\Users\bmayer\Documents\Articulate Presenter\Wind Design for WFCM 2001\Publish\Wind Design with the WFCM 2001 - Determining Loads\player.html"/>
  <p:tag name="ARTICULATE_PROJECT_CHECK" val="0"/>
  <p:tag name="ARTICULATE_TEMPLATE_GUID" val="1a000000-6000-0000-b000-000000000001"/>
  <p:tag name="PRESENTER_PREVIEW_START" val="1"/>
  <p:tag name="PRESENTER_PREVIEW_END" val="25"/>
  <p:tag name="LMS_PUBLISH" val="No"/>
  <p:tag name="ARTICULATE_TEMPLATE" val="Corporate Communications"/>
  <p:tag name="PRESENTER_PREVIEW_MODE" val="0"/>
  <p:tag name="ARTICULATE_PRESENTER_VERSION" val="6"/>
  <p:tag name="ARTICULATE_SLIDE_THUMBNAIL_REFRESH" val="1"/>
  <p:tag name="ARTICULATE_SLIDE_COUNT" val="178"/>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0.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101.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102.xml><?xml version="1.0" encoding="utf-8"?>
<p:tagLst xmlns:a="http://schemas.openxmlformats.org/drawingml/2006/main" xmlns:r="http://schemas.openxmlformats.org/officeDocument/2006/relationships" xmlns:p="http://schemas.openxmlformats.org/presentationml/2006/main">
  <p:tag name="ARTICULATE_PUBLISH_MODE" val="1"/>
</p:tagLst>
</file>

<file path=ppt/tags/tag10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CCOUGH~1\AppData\Local\Temp\articulate\presenter\imgtemp\3C26pu4n_files\slide0001_image001.jpg"/>
</p:tagLst>
</file>

<file path=ppt/tags/tag1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9.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9.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CCOUGH~1\AppData\Local\Temp\articulate\presenter\imgtemp\lYBheJyT_files\slide0001_image001.emz"/>
</p:tagLst>
</file>

<file path=ppt/tags/tag14.xml><?xml version="1.0" encoding="utf-8"?>
<p:tagLst xmlns:a="http://schemas.openxmlformats.org/drawingml/2006/main" xmlns:r="http://schemas.openxmlformats.org/officeDocument/2006/relationships" xmlns:p="http://schemas.openxmlformats.org/presentationml/2006/main">
  <p:tag name="ARTICULATE_SLIDE_GUID" val="ac514481-0f72-4201-a9ce-a65ce46d75e1"/>
  <p:tag name="ARTICULATE_TITLE_TAG" val="Credit Information"/>
  <p:tag name="ARTICULATE_SLIDE_PAUSE" val="1"/>
  <p:tag name="ARTICULATE_NAV_LEVEL" val="2"/>
  <p:tag name="ARTICULATE_PLAYLIST_ID" val="-1"/>
  <p:tag name="ARTICULATE_LOCK_SLIDE" val="0"/>
  <p:tag name="ARTICULATE_SLIDE_NAV" val="3"/>
  <p:tag name="ARTICULATE_SLIDE_THUMBNAIL_REFRESH" val="1"/>
</p:tagLst>
</file>

<file path=ppt/tags/tag1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1.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142.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143.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1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5.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146.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CCOUGH~1\AppData\Local\Temp\articulate\presenter\imgtemp\74VkyP2g_files\slide0001_image001.jpg"/>
</p:tagLst>
</file>

<file path=ppt/tags/tag147.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CCOUGH~1\AppData\Local\Temp\articulate\presenter\imgtemp\xUmk2TS8_files\slide0001_image001.jpg"/>
</p:tagLst>
</file>

<file path=ppt/tags/tag14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9.xml><?xml version="1.0" encoding="utf-8"?>
<p:tagLst xmlns:a="http://schemas.openxmlformats.org/drawingml/2006/main" xmlns:r="http://schemas.openxmlformats.org/officeDocument/2006/relationships" xmlns:p="http://schemas.openxmlformats.org/presentationml/2006/main">
  <p:tag name="ARTICULATE_IMAGE_RECOLOR" val="0"/>
  <p:tag name="ARTICULATE_PUBLISH_MODE" val="1"/>
</p:tagLst>
</file>

<file path=ppt/tags/tag15.xml><?xml version="1.0" encoding="utf-8"?>
<p:tagLst xmlns:a="http://schemas.openxmlformats.org/drawingml/2006/main" xmlns:r="http://schemas.openxmlformats.org/officeDocument/2006/relationships" xmlns:p="http://schemas.openxmlformats.org/presentationml/2006/main">
  <p:tag name="ARTICULATE_SLIDE_GUID" val="59958831-59bb-4b6e-843c-83c77a6c45a8"/>
  <p:tag name="ARTICULATE_SLIDE_THUMBNAIL_REFRESH" val="1"/>
</p:tagLst>
</file>

<file path=ppt/tags/tag15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7.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CCOUGH~1\AppData\Local\Temp\articulate\presenter\imgtemp\pY3ycQzr_files\slide0001_image001.jpg"/>
</p:tagLst>
</file>

<file path=ppt/tags/tag15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4.xml><?xml version="1.0" encoding="utf-8"?>
<p:tagLst xmlns:a="http://schemas.openxmlformats.org/drawingml/2006/main" xmlns:r="http://schemas.openxmlformats.org/officeDocument/2006/relationships" xmlns:p="http://schemas.openxmlformats.org/presentationml/2006/main">
  <p:tag name="ARTICULATE_IMAGE_RECOLOR" val="0"/>
  <p:tag name="ARTICULATE_PUBLISH_MODE" val="1"/>
</p:tagLst>
</file>

<file path=ppt/tags/tag165.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CCOUGH~1\AppData\Local\Temp\articulate\presenter\imgtemp\mRibaZuW_files\slide0001_image001.png"/>
</p:tagLst>
</file>

<file path=ppt/tags/tag16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7.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CCOUGH~1\AppData\Local\Temp\articulate\presenter\imgtemp\JTElQY63_files\slide0001_image001.emz"/>
</p:tagLst>
</file>

<file path=ppt/tags/tag16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9.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CCOUGH~1\AppData\Local\Temp\articulate\presenter\imgtemp\qLHZ5O5b_files\slide0001_image001.png"/>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5.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CCOUGH~1\AppData\Local\Temp\articulate\presenter\imgtemp\iuTt0Q3w_files\slide0001_image001.png"/>
</p:tagLst>
</file>

<file path=ppt/tags/tag17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CCOUGH~1\AppData\Local\Temp\articulate\presenter\imgtemp\GQH4Hsfz_files\slide0001_image001.emz"/>
</p:tagLst>
</file>

<file path=ppt/tags/tag18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1.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CCOUGH~1\AppData\Local\Temp\articulate\presenter\imgtemp\tqrX4lw4_files\slide0001_image001.png"/>
</p:tagLst>
</file>

<file path=ppt/tags/tag18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4.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CCOUGH~1\AppData\Local\Temp\articulate\presenter\imgtemp\bOZt7pkG_files\slide0001_image001.png"/>
</p:tagLst>
</file>

<file path=ppt/tags/tag18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9.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0.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19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CCOUGH~1\AppData\Local\Temp\articulate\presenter\imgtemp\GQH4Hsfz_files\slide0001_image001.emz"/>
</p:tagLst>
</file>

<file path=ppt/tags/tag20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3.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CCOUGH~1\AppData\Local\Temp\articulate\presenter\imgtemp\3jmkCmUL_files\slide0001_image001.png"/>
</p:tagLst>
</file>

<file path=ppt/tags/tag20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5.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CCOUGH~1\AppData\Local\Temp\articulate\presenter\imgtemp\a4u1XMzF_files\slide0001_image001.png"/>
</p:tagLst>
</file>

<file path=ppt/tags/tag20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7.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CCOUGH~1\AppData\Local\Temp\articulate\presenter\imgtemp\1Bsda2wx_files\slide0001_image001.png"/>
</p:tagLst>
</file>

<file path=ppt/tags/tag208.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CCOUGH~1\AppData\Local\Temp\articulate\presenter\imgtemp\AkeU28ji_files\slide0001_image001.png"/>
</p:tagLst>
</file>

<file path=ppt/tags/tag20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0.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CCOUGH~1\AppData\Local\Temp\articulate\presenter\imgtemp\3AkehAAM_files\slide0001_image001.png"/>
</p:tagLst>
</file>

<file path=ppt/tags/tag2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TITLE_TAG" val="Course Description"/>
  <p:tag name="ARTICULATE_SLIDE_PAUSE" val="1"/>
  <p:tag name="ARTICULATE_NAV_LEVEL" val="2"/>
  <p:tag name="ARTICULATE_PLAYLIST_ID" val="-1"/>
  <p:tag name="ARTICULATE_LOCK_SLIDE" val="0"/>
  <p:tag name="ARTICULATE_SLIDE_GUID" val="ac514481-0f72-4201-a9ce-a65ce46d1120"/>
  <p:tag name="ARTICULATE_SLIDE_NAV" val="4"/>
  <p:tag name="MASTERSHAPECOUNT" val="5"/>
  <p:tag name="ARTICULATE_SLIDE_THUMBNAIL_REFRESH" val="1"/>
</p:tagLst>
</file>

<file path=ppt/tags/tag2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4.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CCOUGH~1\AppData\Local\Temp\articulate\presenter\imgtemp\XurBP67K_files\slide0001_image001.png"/>
</p:tagLst>
</file>

<file path=ppt/tags/tag2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6.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CCOUGH~1\AppData\Local\Temp\articulate\presenter\imgtemp\Dxyjg4Is_files\slide0001_image001.png"/>
</p:tagLst>
</file>

<file path=ppt/tags/tag2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PAUSE" val="1"/>
  <p:tag name="ARTICULATE_NAV_LEVEL" val="2"/>
  <p:tag name="ARTICULATE_PLAYLIST_ID" val="-1"/>
  <p:tag name="ARTICULATE_LOCK_SLIDE" val="0"/>
  <p:tag name="ARTICULATE_SLIDE_NAV" val="6"/>
  <p:tag name="MASTERSHAPECOUNT" val="5"/>
  <p:tag name="ARTICULATE_SLIDE_GUID" val="4f0871b4-253e-4320-9969-c5f0cefc0692"/>
  <p:tag name="ARTICULATE_SLIDE_THUMBNAIL_REFRESH" val="1"/>
</p:tagLst>
</file>

<file path=ppt/tags/tag2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1.xml><?xml version="1.0" encoding="utf-8"?>
<p:tagLst xmlns:a="http://schemas.openxmlformats.org/drawingml/2006/main" xmlns:r="http://schemas.openxmlformats.org/officeDocument/2006/relationships" xmlns:p="http://schemas.openxmlformats.org/presentationml/2006/main">
  <p:tag name="ARTICULATE_SLIDE_GUID" val="73ba14ac-497e-4bcb-bf62-885ce77e1019"/>
  <p:tag name="ARTICULATE_SLIDE_PAUSE" val="1"/>
  <p:tag name="ARTICULATE_NAV_LEVEL" val="1"/>
  <p:tag name="ARTICULATE_PLAYLIST_ID" val="-1"/>
  <p:tag name="ARTICULATE_LOCK_SLIDE" val="0"/>
  <p:tag name="ARTICULATE_SLIDE_NAV" val="63"/>
  <p:tag name="ARTICULATE_SLIDE_THUMBNAIL_REFRESH" val="1"/>
</p:tagLst>
</file>

<file path=ppt/tags/tag232.xml><?xml version="1.0" encoding="utf-8"?>
<p:tagLst xmlns:a="http://schemas.openxmlformats.org/drawingml/2006/main" xmlns:r="http://schemas.openxmlformats.org/officeDocument/2006/relationships" xmlns:p="http://schemas.openxmlformats.org/presentationml/2006/main">
  <p:tag name="ARTICULATE_SLIDE_GUID" val="73ba14ac-497e-4bcb-bf62-885ce77e1019"/>
  <p:tag name="ARTICULATE_SLIDE_PAUSE" val="1"/>
  <p:tag name="ARTICULATE_NAV_LEVEL" val="1"/>
  <p:tag name="ARTICULATE_PLAYLIST_ID" val="-1"/>
  <p:tag name="ARTICULATE_LOCK_SLIDE" val="0"/>
  <p:tag name="ARTICULATE_SLIDE_NAV" val="63"/>
  <p:tag name="ARTICULATE_SLIDE_THUMBNAIL_REFRESH" val="1"/>
</p:tagLst>
</file>

<file path=ppt/tags/tag233.xml><?xml version="1.0" encoding="utf-8"?>
<p:tagLst xmlns:a="http://schemas.openxmlformats.org/drawingml/2006/main" xmlns:r="http://schemas.openxmlformats.org/officeDocument/2006/relationships" xmlns:p="http://schemas.openxmlformats.org/presentationml/2006/main">
  <p:tag name="ARTICULATE_SLIDE_GUID" val="73ba14ac-497e-4bcb-bf62-885ce77e1019"/>
  <p:tag name="ARTICULATE_SLIDE_PAUSE" val="1"/>
  <p:tag name="ARTICULATE_NAV_LEVEL" val="1"/>
  <p:tag name="ARTICULATE_PLAYLIST_ID" val="-1"/>
  <p:tag name="ARTICULATE_LOCK_SLIDE" val="0"/>
  <p:tag name="ARTICULATE_SLIDE_NAV" val="63"/>
  <p:tag name="ARTICULATE_SLIDE_THUMBNAIL_REFRESH" val="1"/>
</p:tagLst>
</file>

<file path=ppt/tags/tag2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PAUSE" val="1"/>
  <p:tag name="ARTICULATE_NAV_LEVEL" val="2"/>
  <p:tag name="ARTICULATE_PLAYLIST_ID" val="-1"/>
  <p:tag name="ARTICULATE_LOCK_SLIDE" val="0"/>
  <p:tag name="ARTICULATE_SLIDE_NAV" val="6"/>
  <p:tag name="MASTERSHAPECOUNT" val="5"/>
  <p:tag name="ARTICULATE_SLIDE_GUID" val="4f0871b4-253e-4320-9969-c5f0cefc0692"/>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PAUSE" val="1"/>
  <p:tag name="ARTICULATE_NAV_LEVEL" val="2"/>
  <p:tag name="ARTICULATE_PLAYLIST_ID" val="-1"/>
  <p:tag name="ARTICULATE_LOCK_SLIDE" val="0"/>
  <p:tag name="ARTICULATE_SLIDE_NAV" val="6"/>
  <p:tag name="MASTERSHAPECOUNT" val="5"/>
  <p:tag name="ARTICULATE_SLIDE_GUID" val="4f0871b4-253e-4320-9969-c5f0cefc0692"/>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3.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CCOUGH~1\AppData\Local\Temp\articulate\presenter\imgtemp\3C26pu4n_files\slide0001_image001.jpg"/>
</p:tagLst>
</file>

<file path=ppt/tags/tag30.xml><?xml version="1.0" encoding="utf-8"?>
<p:tagLst xmlns:a="http://schemas.openxmlformats.org/drawingml/2006/main" xmlns:r="http://schemas.openxmlformats.org/officeDocument/2006/relationships" xmlns:p="http://schemas.openxmlformats.org/presentationml/2006/main">
  <p:tag name="ARTICULATE_PUBLISH_MODE"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8.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4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7.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CCOUGH~1\AppData\Local\Temp\articulate\presenter\imgtemp\JdYqjzsr_files\slide0001_image001.png"/>
</p:tagLst>
</file>

<file path=ppt/tags/tag5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4.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6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7.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6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0.xml><?xml version="1.0" encoding="utf-8"?>
<p:tagLst xmlns:a="http://schemas.openxmlformats.org/drawingml/2006/main" xmlns:r="http://schemas.openxmlformats.org/officeDocument/2006/relationships" xmlns:p="http://schemas.openxmlformats.org/presentationml/2006/main">
  <p:tag name="ARTICULATE_PUBLISH_MODE" val="2"/>
</p:tagLst>
</file>

<file path=ppt/tags/tag7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3.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CCOUGH~1\AppData\Local\Temp\articulate\presenter\imgtemp\3KIDQZe3_files\slide0001_image001.png"/>
</p:tagLst>
</file>

<file path=ppt/tags/tag7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7.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CCOUGH~1\AppData\Local\Temp\articulate\presenter\imgtemp\MWsVvNs1_files\slide0001_image001.png"/>
</p:tagLst>
</file>

<file path=ppt/tags/tag7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0.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CCOUGH~1\AppData\Local\Temp\articulate\presenter\imgtemp\Ur8JJRYr_files\slide0001_image001.png"/>
</p:tagLst>
</file>

<file path=ppt/tags/tag8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3.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CCOUGH~1\AppData\Local\Temp\articulate\presenter\imgtemp\Ez9avixW_files\slide0001_image001.jpg"/>
</p:tagLst>
</file>

<file path=ppt/tags/tag84.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CCOUGH~1\AppData\Local\Temp\articulate\presenter\imgtemp\NfJ56lX1_files\slide0001_image001.png"/>
</p:tagLst>
</file>

<file path=ppt/tags/tag8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8.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CCOUGH~1\AppData\Local\Temp\articulate\presenter\imgtemp\ZiE0BpJj_files\slide0001_image001.jpg"/>
</p:tagLst>
</file>

<file path=ppt/tags/tag8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7.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CCOUGH~1\AppData\Local\Temp\articulate\presenter\imgtemp\3rb5sSoe_files\slide0001_image001.png"/>
</p:tagLst>
</file>

<file path=ppt/tags/tag9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Wood Design Content">
  <a:themeElements>
    <a:clrScheme name="Strong-Tie Website">
      <a:dk1>
        <a:sysClr val="windowText" lastClr="000000"/>
      </a:dk1>
      <a:lt1>
        <a:srgbClr val="ABABAB"/>
      </a:lt1>
      <a:dk2>
        <a:srgbClr val="2C2C2C"/>
      </a:dk2>
      <a:lt2>
        <a:srgbClr val="666666"/>
      </a:lt2>
      <a:accent1>
        <a:srgbClr val="FF5308"/>
      </a:accent1>
      <a:accent2>
        <a:srgbClr val="FFCC66"/>
      </a:accent2>
      <a:accent3>
        <a:srgbClr val="E1DDCF"/>
      </a:accent3>
      <a:accent4>
        <a:srgbClr val="FF9467"/>
      </a:accent4>
      <a:accent5>
        <a:srgbClr val="FF773D"/>
      </a:accent5>
      <a:accent6>
        <a:srgbClr val="2B5781"/>
      </a:accent6>
      <a:hlink>
        <a:srgbClr val="2C2C2C"/>
      </a:hlink>
      <a:folHlink>
        <a:srgbClr val="666666"/>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bwMode="auto">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a:spPr>
      <a:bodyPr lIns="91429" tIns="45714" rIns="91429" bIns="45714"/>
      <a:lstStyle>
        <a:defPPr algn="r">
          <a:defRPr kumimoji="1" sz="3200" dirty="0">
            <a:solidFill>
              <a:srgbClr val="000000"/>
            </a:solidFill>
            <a:latin typeface="Georgia" panose="02040502050405020303" pitchFamily="18" charset="0"/>
          </a:defRPr>
        </a:defPPr>
      </a:lstStyle>
    </a:txDef>
  </a:objectDefaults>
  <a:extraClrSchemeLst/>
</a:theme>
</file>

<file path=ppt/theme/theme2.xml><?xml version="1.0" encoding="utf-8"?>
<a:theme xmlns:a="http://schemas.openxmlformats.org/drawingml/2006/main" name="Wood Design Title">
  <a:themeElements>
    <a:clrScheme name="Strong-Tie Website">
      <a:dk1>
        <a:sysClr val="windowText" lastClr="000000"/>
      </a:dk1>
      <a:lt1>
        <a:srgbClr val="ABABAB"/>
      </a:lt1>
      <a:dk2>
        <a:srgbClr val="2C2C2C"/>
      </a:dk2>
      <a:lt2>
        <a:srgbClr val="666666"/>
      </a:lt2>
      <a:accent1>
        <a:srgbClr val="FF5308"/>
      </a:accent1>
      <a:accent2>
        <a:srgbClr val="FFCC66"/>
      </a:accent2>
      <a:accent3>
        <a:srgbClr val="E1DDCF"/>
      </a:accent3>
      <a:accent4>
        <a:srgbClr val="FF9467"/>
      </a:accent4>
      <a:accent5>
        <a:srgbClr val="FF773D"/>
      </a:accent5>
      <a:accent6>
        <a:srgbClr val="2B5781"/>
      </a:accent6>
      <a:hlink>
        <a:srgbClr val="2C2C2C"/>
      </a:hlink>
      <a:folHlink>
        <a:srgbClr val="666666"/>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20920</TotalTime>
  <Words>27861</Words>
  <Application>Microsoft Office PowerPoint</Application>
  <PresentationFormat>On-screen Show (4:3)</PresentationFormat>
  <Paragraphs>3701</Paragraphs>
  <Slides>178</Slides>
  <Notes>177</Notes>
  <HiddenSlides>6</HiddenSlides>
  <MMClips>0</MMClips>
  <ScaleCrop>false</ScaleCrop>
  <HeadingPairs>
    <vt:vector size="8" baseType="variant">
      <vt:variant>
        <vt:lpstr>Fonts Used</vt:lpstr>
      </vt:variant>
      <vt:variant>
        <vt:i4>13</vt:i4>
      </vt:variant>
      <vt:variant>
        <vt:lpstr>Theme</vt:lpstr>
      </vt:variant>
      <vt:variant>
        <vt:i4>2</vt:i4>
      </vt:variant>
      <vt:variant>
        <vt:lpstr>Embedded OLE Servers</vt:lpstr>
      </vt:variant>
      <vt:variant>
        <vt:i4>0</vt:i4>
      </vt:variant>
      <vt:variant>
        <vt:lpstr>Slide Titles</vt:lpstr>
      </vt:variant>
      <vt:variant>
        <vt:i4>178</vt:i4>
      </vt:variant>
    </vt:vector>
  </HeadingPairs>
  <TitlesOfParts>
    <vt:vector size="193" baseType="lpstr">
      <vt:lpstr>Arial</vt:lpstr>
      <vt:lpstr>Arial Narrow</vt:lpstr>
      <vt:lpstr>Calibri</vt:lpstr>
      <vt:lpstr>Calibri Light</vt:lpstr>
      <vt:lpstr>Cambria Math</vt:lpstr>
      <vt:lpstr>Century Schoolbook</vt:lpstr>
      <vt:lpstr>Eras Medium ITC</vt:lpstr>
      <vt:lpstr>Garamond</vt:lpstr>
      <vt:lpstr>GENISO</vt:lpstr>
      <vt:lpstr>Georgia</vt:lpstr>
      <vt:lpstr>Symbol</vt:lpstr>
      <vt:lpstr>Times New Roman</vt:lpstr>
      <vt:lpstr>Trebuchet MS</vt:lpstr>
      <vt:lpstr>Wood Design Content</vt:lpstr>
      <vt:lpstr>Wood Design Title</vt:lpstr>
      <vt:lpstr>PowerPoint Presentation</vt:lpstr>
      <vt:lpstr>Welcome!</vt:lpstr>
      <vt:lpstr>PowerPoint Presentation</vt:lpstr>
      <vt:lpstr>Credit Information</vt:lpstr>
      <vt:lpstr>Credit Information</vt:lpstr>
      <vt:lpstr>Credit Information, cont.</vt:lpstr>
      <vt:lpstr>Additional Credit Offerings</vt:lpstr>
      <vt:lpstr>Course Description</vt:lpstr>
      <vt:lpstr>Learning Objectives (Part One)</vt:lpstr>
      <vt:lpstr>Learning Objectives (Part Two)</vt:lpstr>
      <vt:lpstr>Learning Objectives (Part Three)</vt:lpstr>
      <vt:lpstr>PowerPoint Presentation</vt:lpstr>
      <vt:lpstr>Purpose &amp; Structure Information</vt:lpstr>
      <vt:lpstr>Building Plan</vt:lpstr>
      <vt:lpstr>Building Site Elevation</vt:lpstr>
      <vt:lpstr>Building End Elevation</vt:lpstr>
      <vt:lpstr>Part One Contents</vt:lpstr>
      <vt:lpstr>PowerPoint Presentation</vt:lpstr>
      <vt:lpstr>Referencing IBC vs. ASCE 7</vt:lpstr>
      <vt:lpstr>Layout of IBC vs. ASCE 7</vt:lpstr>
      <vt:lpstr>What’s New in 2015 IBC</vt:lpstr>
      <vt:lpstr>Scope of Seismic Analysis</vt:lpstr>
      <vt:lpstr>Exceptions</vt:lpstr>
      <vt:lpstr>PowerPoint Presentation</vt:lpstr>
      <vt:lpstr>PowerPoint Presentation</vt:lpstr>
      <vt:lpstr>Seismic Design Category</vt:lpstr>
      <vt:lpstr>Determining the Seismic Design Category</vt:lpstr>
      <vt:lpstr>Mapped Acceleration Parameter (Short Period)</vt:lpstr>
      <vt:lpstr>Mapped Acceleration Parameter (1 Second Period)</vt:lpstr>
      <vt:lpstr>Site Class</vt:lpstr>
      <vt:lpstr>Site Coefficient (Short Period)</vt:lpstr>
      <vt:lpstr>Site Coefficient (1 Second Period)</vt:lpstr>
      <vt:lpstr>Site Adjusted Spectral Response Acceleration</vt:lpstr>
      <vt:lpstr>Design Spectral Response Acceleration</vt:lpstr>
      <vt:lpstr>Risk Category</vt:lpstr>
      <vt:lpstr>Seismic Design Category</vt:lpstr>
      <vt:lpstr>USGS Seismic Design Online Tool</vt:lpstr>
      <vt:lpstr>Analysis Types Allowed</vt:lpstr>
      <vt:lpstr>PowerPoint Presentation</vt:lpstr>
      <vt:lpstr>PowerPoint Presentation</vt:lpstr>
      <vt:lpstr>Experiences with Seismic Design</vt:lpstr>
      <vt:lpstr>Types of Irregularities</vt:lpstr>
      <vt:lpstr>Irregularities and Design Forces</vt:lpstr>
      <vt:lpstr>Horizontal Irregularity 1a &amp; 1b</vt:lpstr>
      <vt:lpstr>Horizontal Irregularity 1a &amp; 1b, cont.</vt:lpstr>
      <vt:lpstr>Horizontal Irregularity 2</vt:lpstr>
      <vt:lpstr>Horizontal Irregularity 2, cont.</vt:lpstr>
      <vt:lpstr>Horizontal Irregularity 3</vt:lpstr>
      <vt:lpstr>Horizontal Irregularity 3, cont.</vt:lpstr>
      <vt:lpstr>Horizontal Irregularity 3, cont.</vt:lpstr>
      <vt:lpstr>Horizontal Irregularity 4</vt:lpstr>
      <vt:lpstr>Horizontal Irregularity 5</vt:lpstr>
      <vt:lpstr>Vertical Irregularity Type 1a &amp; 1b</vt:lpstr>
      <vt:lpstr>Vertical Irregularity Type 1a &amp; 1b, cont.</vt:lpstr>
      <vt:lpstr>Vertical Irregularity Type 2</vt:lpstr>
      <vt:lpstr>Vertical Irregularity Type 2, cont.</vt:lpstr>
      <vt:lpstr>Vertical Irregularity Type 3</vt:lpstr>
      <vt:lpstr>Vertical Irregularity Type 3, cont.</vt:lpstr>
      <vt:lpstr>Vertical Irregularity Type 4</vt:lpstr>
      <vt:lpstr>Vertical Irregularity Type 5a &amp; 5b</vt:lpstr>
      <vt:lpstr>Vertical Irregularity Type 5a &amp; 5b, cont.</vt:lpstr>
      <vt:lpstr>PowerPoint Presentation</vt:lpstr>
      <vt:lpstr>Part Two Contents</vt:lpstr>
      <vt:lpstr>PowerPoint Presentation</vt:lpstr>
      <vt:lpstr>Equivalent Lateral Force Procedure</vt:lpstr>
      <vt:lpstr>Seismic Base Shear</vt:lpstr>
      <vt:lpstr>Effective Seismic Weight</vt:lpstr>
      <vt:lpstr>Roof Weights</vt:lpstr>
      <vt:lpstr>Floor and Wall Weights</vt:lpstr>
      <vt:lpstr>Recall the Floor Plan</vt:lpstr>
      <vt:lpstr>Tributary Load Distribution</vt:lpstr>
      <vt:lpstr>Determine Roof Dead Loads</vt:lpstr>
      <vt:lpstr>Determine Floor Dead Loads</vt:lpstr>
      <vt:lpstr>Next Step to Determine Seismic Base Shear</vt:lpstr>
      <vt:lpstr>Seismic Response Coefficient Overview</vt:lpstr>
      <vt:lpstr>Response Modification Factor</vt:lpstr>
      <vt:lpstr>Importance Factor</vt:lpstr>
      <vt:lpstr>Determine Seismic Design Coefficient</vt:lpstr>
      <vt:lpstr>Seismic Design Coefficient Limitations</vt:lpstr>
      <vt:lpstr>Fundamental Period Determination</vt:lpstr>
      <vt:lpstr>Fundamental Period Limitations</vt:lpstr>
      <vt:lpstr>Determine Long-Period Transition Period</vt:lpstr>
      <vt:lpstr>Seismic Design Coefficient Limitations</vt:lpstr>
      <vt:lpstr>Seismic Design Coefficient Limitations, cont.</vt:lpstr>
      <vt:lpstr>Calculating the Seismic Base Shear</vt:lpstr>
      <vt:lpstr>PowerPoint Presentation</vt:lpstr>
      <vt:lpstr>PowerPoint Presentation</vt:lpstr>
      <vt:lpstr>Equivalent Lateral Force Procedure</vt:lpstr>
      <vt:lpstr>Vertical Distribution of Seismic Forces</vt:lpstr>
      <vt:lpstr>Vertical Distribution Factor</vt:lpstr>
      <vt:lpstr>Vertical Force Distribution</vt:lpstr>
      <vt:lpstr>Vertical Force Distribution, cont.</vt:lpstr>
      <vt:lpstr>Horizontal Distribution of Seismic Forces</vt:lpstr>
      <vt:lpstr>Redundancy Factor</vt:lpstr>
      <vt:lpstr>Redundancy Factor, cont.</vt:lpstr>
      <vt:lpstr>Shear Wall Locations for Redundancy Factor</vt:lpstr>
      <vt:lpstr>PowerPoint Presentation</vt:lpstr>
      <vt:lpstr>PowerPoint Presentation</vt:lpstr>
      <vt:lpstr>Additional Design of Diaphragms</vt:lpstr>
      <vt:lpstr>Diaphragm Load Distribution</vt:lpstr>
      <vt:lpstr>Max Horizontal Diaphragm Dimension Ratios</vt:lpstr>
      <vt:lpstr>Diaphragm Design</vt:lpstr>
      <vt:lpstr>Diaphragm Nailing Design</vt:lpstr>
      <vt:lpstr>Roof Chords</vt:lpstr>
      <vt:lpstr>Chord Splice Design</vt:lpstr>
      <vt:lpstr>Shear Transfer Details</vt:lpstr>
      <vt:lpstr>Shear Transfer Details, cont.</vt:lpstr>
      <vt:lpstr>Diaphragm to Shear Wall at Gable Ends</vt:lpstr>
      <vt:lpstr>Diaphragm to Shear Wall at Gable Ends, cont.</vt:lpstr>
      <vt:lpstr>Diaphragm Deflection</vt:lpstr>
      <vt:lpstr>Bending Deflection</vt:lpstr>
      <vt:lpstr>Panel Shear and Fastener Slip Deflection</vt:lpstr>
      <vt:lpstr>Chord Splice Slip Deflection</vt:lpstr>
      <vt:lpstr>Rigid vs. Flexible</vt:lpstr>
      <vt:lpstr>Rigid vs. Flexible, cont.</vt:lpstr>
      <vt:lpstr>Distribution of Shear</vt:lpstr>
      <vt:lpstr>PowerPoint Presentation</vt:lpstr>
      <vt:lpstr>Part Three Contents</vt:lpstr>
      <vt:lpstr>PowerPoint Presentation</vt:lpstr>
      <vt:lpstr>Shear Wall Load Distribution</vt:lpstr>
      <vt:lpstr>Drag Strut Design</vt:lpstr>
      <vt:lpstr>Wall Strut Splice Design</vt:lpstr>
      <vt:lpstr>Considerations When Designing Shear Walls</vt:lpstr>
      <vt:lpstr>Shear Wall Aspect Ratios</vt:lpstr>
      <vt:lpstr>Three Methods for Shear Wall Design</vt:lpstr>
      <vt:lpstr>Segmented Wood Shear Walls</vt:lpstr>
      <vt:lpstr>Shear Wall Opening with Force Transfer</vt:lpstr>
      <vt:lpstr>Shear Wall Opening with Force Transfer, cont.</vt:lpstr>
      <vt:lpstr>Perforated Shear Wall</vt:lpstr>
      <vt:lpstr>Perforated Shear Wall Limitations</vt:lpstr>
      <vt:lpstr>Shear Resistance in Perforated Shear Wall</vt:lpstr>
      <vt:lpstr>Shear Resistance in Perforated Shear Wall, cont.</vt:lpstr>
      <vt:lpstr>Calculating ASD Unit Shear</vt:lpstr>
      <vt:lpstr>Shear Wall Nailing Design</vt:lpstr>
      <vt:lpstr>Floor to Floor Shear Transfer</vt:lpstr>
      <vt:lpstr>Floor to Floor Shear Transfer, cont.</vt:lpstr>
      <vt:lpstr>PowerPoint Presentation</vt:lpstr>
      <vt:lpstr>PowerPoint Presentation</vt:lpstr>
      <vt:lpstr>Overturning</vt:lpstr>
      <vt:lpstr>Load Combinations</vt:lpstr>
      <vt:lpstr>Calculate Overturning</vt:lpstr>
      <vt:lpstr>Vertical EQ Forces</vt:lpstr>
      <vt:lpstr>Vertical EQ Forces, cont.</vt:lpstr>
      <vt:lpstr>Vertical Component, ±0.2SDSD</vt:lpstr>
      <vt:lpstr>Calculate Overturning Moment</vt:lpstr>
      <vt:lpstr>Calculate Resisting Moment</vt:lpstr>
      <vt:lpstr>Calculate Holdown Tension Forces</vt:lpstr>
      <vt:lpstr>Calculate End Stud/Post Compression Forces</vt:lpstr>
      <vt:lpstr>Floor to Floor Anchorage for Holdown Tension</vt:lpstr>
      <vt:lpstr>Typical Holdown Capacity Chart</vt:lpstr>
      <vt:lpstr>Sill Anchorage to Foundation</vt:lpstr>
      <vt:lpstr>Dowel Bearing Capacity for DF</vt:lpstr>
      <vt:lpstr>Sill Plate Splitting</vt:lpstr>
      <vt:lpstr>Sill Plate Splitting, cont.</vt:lpstr>
      <vt:lpstr>PowerPoint Presentation</vt:lpstr>
      <vt:lpstr>PowerPoint Presentation</vt:lpstr>
      <vt:lpstr>Story Drift</vt:lpstr>
      <vt:lpstr>Deflection Amplification Factor, Cd</vt:lpstr>
      <vt:lpstr>Allowable Story Drift, Δa</vt:lpstr>
      <vt:lpstr>Shear Wall Deflection</vt:lpstr>
      <vt:lpstr>Shear Wall Deflection, cont.</vt:lpstr>
      <vt:lpstr>Bending Deflection</vt:lpstr>
      <vt:lpstr>Shear &amp; Fastener Slip Deflection</vt:lpstr>
      <vt:lpstr>Assembly Deflection</vt:lpstr>
      <vt:lpstr>Holdown &amp; Rod Deflections</vt:lpstr>
      <vt:lpstr>Holdown &amp; Rod Deflections, cont.</vt:lpstr>
      <vt:lpstr>Wood Shrinkage</vt:lpstr>
      <vt:lpstr>Assembly Deflection</vt:lpstr>
      <vt:lpstr>Total Story Deflection / Drift</vt:lpstr>
      <vt:lpstr>Story Drift Limitation</vt:lpstr>
      <vt:lpstr>Total Story Deflection</vt:lpstr>
      <vt:lpstr>PowerPoint Presentation</vt:lpstr>
      <vt:lpstr>Course Summary of Part One</vt:lpstr>
      <vt:lpstr>Course Summary of Part Two</vt:lpstr>
      <vt:lpstr>Course Summary of Part Three</vt:lpstr>
      <vt:lpstr>Course Completion</vt:lpstr>
      <vt:lpstr>Next Steps!</vt:lpstr>
      <vt:lpstr>Next Steps!</vt:lpstr>
    </vt:vector>
  </TitlesOfParts>
  <Company>Simpson Strong-Tie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Ryan Welch</dc:creator>
  <cp:lastModifiedBy>Justin Gary Baffico</cp:lastModifiedBy>
  <cp:revision>3408</cp:revision>
  <cp:lastPrinted>2014-11-11T19:16:01Z</cp:lastPrinted>
  <dcterms:created xsi:type="dcterms:W3CDTF">2004-10-15T00:00:51Z</dcterms:created>
  <dcterms:modified xsi:type="dcterms:W3CDTF">2018-10-01T16:21:48Z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UseProject">
    <vt:lpwstr>1</vt:lpwstr>
  </property>
  <property fmtid="{D5CDD505-2E9C-101B-9397-08002B2CF9AE}" pid="3" name="ArticulatePath">
    <vt:lpwstr>Understanding Rod Uplift Systems and AC391</vt:lpwstr>
  </property>
  <property fmtid="{D5CDD505-2E9C-101B-9397-08002B2CF9AE}" pid="4" name="ArticulateGUID">
    <vt:lpwstr>BA3ADA94-14F6-47BF-BCA3-8FF794A13866</vt:lpwstr>
  </property>
  <property fmtid="{D5CDD505-2E9C-101B-9397-08002B2CF9AE}" pid="5" name="ArticulateProjectFull">
    <vt:lpwstr>C:\Users\rwelch.SSD\Documents\Projects\Customer\AIA-WSD103\Presentation\AIA-WSD103_Presentation_2016_08_04.ppta</vt:lpwstr>
  </property>
</Properties>
</file>