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notesSlides/notesSlide15.xml" ContentType="application/vnd.openxmlformats-officedocument.presentationml.notesSlide+xml"/>
  <Override PartName="/ppt/tags/tag31.xml" ContentType="application/vnd.openxmlformats-officedocument.presentationml.tags+xml"/>
  <Override PartName="/ppt/notesSlides/notesSlide16.xml" ContentType="application/vnd.openxmlformats-officedocument.presentationml.notesSlide+xml"/>
  <Override PartName="/ppt/tags/tag32.xml" ContentType="application/vnd.openxmlformats-officedocument.presentationml.tags+xml"/>
  <Override PartName="/ppt/notesSlides/notesSlide17.xml" ContentType="application/vnd.openxmlformats-officedocument.presentationml.notesSlide+xml"/>
  <Override PartName="/ppt/tags/tag33.xml" ContentType="application/vnd.openxmlformats-officedocument.presentationml.tags+xml"/>
  <Override PartName="/ppt/notesSlides/notesSlide18.xml" ContentType="application/vnd.openxmlformats-officedocument.presentationml.notesSlide+xml"/>
  <Override PartName="/ppt/tags/tag34.xml" ContentType="application/vnd.openxmlformats-officedocument.presentationml.tags+xml"/>
  <Override PartName="/ppt/notesSlides/notesSlide19.xml" ContentType="application/vnd.openxmlformats-officedocument.presentationml.notesSlide+xml"/>
  <Override PartName="/ppt/tags/tag35.xml" ContentType="application/vnd.openxmlformats-officedocument.presentationml.tags+xml"/>
  <Override PartName="/ppt/notesSlides/notesSlide20.xml" ContentType="application/vnd.openxmlformats-officedocument.presentationml.notesSlide+xml"/>
  <Override PartName="/ppt/tags/tag36.xml" ContentType="application/vnd.openxmlformats-officedocument.presentationml.tags+xml"/>
  <Override PartName="/ppt/notesSlides/notesSlide21.xml" ContentType="application/vnd.openxmlformats-officedocument.presentationml.notesSlide+xml"/>
  <Override PartName="/ppt/tags/tag37.xml" ContentType="application/vnd.openxmlformats-officedocument.presentationml.tags+xml"/>
  <Override PartName="/ppt/notesSlides/notesSlide22.xml" ContentType="application/vnd.openxmlformats-officedocument.presentationml.notesSlide+xml"/>
  <Override PartName="/ppt/tags/tag38.xml" ContentType="application/vnd.openxmlformats-officedocument.presentationml.tags+xml"/>
  <Override PartName="/ppt/notesSlides/notesSlide23.xml" ContentType="application/vnd.openxmlformats-officedocument.presentationml.notesSlide+xml"/>
  <Override PartName="/ppt/tags/tag39.xml" ContentType="application/vnd.openxmlformats-officedocument.presentationml.tags+xml"/>
  <Override PartName="/ppt/notesSlides/notesSlide24.xml" ContentType="application/vnd.openxmlformats-officedocument.presentationml.notesSlide+xml"/>
  <Override PartName="/ppt/tags/tag40.xml" ContentType="application/vnd.openxmlformats-officedocument.presentationml.tags+xml"/>
  <Override PartName="/ppt/notesSlides/notesSlide25.xml" ContentType="application/vnd.openxmlformats-officedocument.presentationml.notesSlide+xml"/>
  <Override PartName="/ppt/tags/tag41.xml" ContentType="application/vnd.openxmlformats-officedocument.presentationml.tags+xml"/>
  <Override PartName="/ppt/notesSlides/notesSlide26.xml" ContentType="application/vnd.openxmlformats-officedocument.presentationml.notesSlide+xml"/>
  <Override PartName="/ppt/tags/tag42.xml" ContentType="application/vnd.openxmlformats-officedocument.presentationml.tags+xml"/>
  <Override PartName="/ppt/notesSlides/notesSlide27.xml" ContentType="application/vnd.openxmlformats-officedocument.presentationml.notesSlide+xml"/>
  <Override PartName="/ppt/tags/tag43.xml" ContentType="application/vnd.openxmlformats-officedocument.presentationml.tags+xml"/>
  <Override PartName="/ppt/notesSlides/notesSlide28.xml" ContentType="application/vnd.openxmlformats-officedocument.presentationml.notesSlide+xml"/>
  <Override PartName="/ppt/tags/tag44.xml" ContentType="application/vnd.openxmlformats-officedocument.presentationml.tags+xml"/>
  <Override PartName="/ppt/notesSlides/notesSlide29.xml" ContentType="application/vnd.openxmlformats-officedocument.presentationml.notesSlide+xml"/>
  <Override PartName="/ppt/tags/tag45.xml" ContentType="application/vnd.openxmlformats-officedocument.presentationml.tags+xml"/>
  <Override PartName="/ppt/notesSlides/notesSlide30.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31.xml" ContentType="application/vnd.openxmlformats-officedocument.presentationml.notesSlide+xml"/>
  <Override PartName="/ppt/tags/tag48.xml" ContentType="application/vnd.openxmlformats-officedocument.presentationml.tags+xml"/>
  <Override PartName="/ppt/notesSlides/notesSlide32.xml" ContentType="application/vnd.openxmlformats-officedocument.presentationml.notesSlide+xml"/>
  <Override PartName="/ppt/tags/tag49.xml" ContentType="application/vnd.openxmlformats-officedocument.presentationml.tags+xml"/>
  <Override PartName="/ppt/notesSlides/notesSlide33.xml" ContentType="application/vnd.openxmlformats-officedocument.presentationml.notesSlide+xml"/>
  <Override PartName="/ppt/tags/tag50.xml" ContentType="application/vnd.openxmlformats-officedocument.presentationml.tags+xml"/>
  <Override PartName="/ppt/notesSlides/notesSlide34.xml" ContentType="application/vnd.openxmlformats-officedocument.presentationml.notesSlide+xml"/>
  <Override PartName="/ppt/tags/tag51.xml" ContentType="application/vnd.openxmlformats-officedocument.presentationml.tags+xml"/>
  <Override PartName="/ppt/notesSlides/notesSlide35.xml" ContentType="application/vnd.openxmlformats-officedocument.presentationml.notesSlide+xml"/>
  <Override PartName="/ppt/tags/tag52.xml" ContentType="application/vnd.openxmlformats-officedocument.presentationml.tags+xml"/>
  <Override PartName="/ppt/notesSlides/notesSlide36.xml" ContentType="application/vnd.openxmlformats-officedocument.presentationml.notesSlide+xml"/>
  <Override PartName="/ppt/tags/tag53.xml" ContentType="application/vnd.openxmlformats-officedocument.presentationml.tags+xml"/>
  <Override PartName="/ppt/notesSlides/notesSlide37.xml" ContentType="application/vnd.openxmlformats-officedocument.presentationml.notesSlide+xml"/>
  <Override PartName="/ppt/tags/tag54.xml" ContentType="application/vnd.openxmlformats-officedocument.presentationml.tags+xml"/>
  <Override PartName="/ppt/notesSlides/notesSlide38.xml" ContentType="application/vnd.openxmlformats-officedocument.presentationml.notesSlide+xml"/>
  <Override PartName="/ppt/tags/tag55.xml" ContentType="application/vnd.openxmlformats-officedocument.presentationml.tags+xml"/>
  <Override PartName="/ppt/notesSlides/notesSlide39.xml" ContentType="application/vnd.openxmlformats-officedocument.presentationml.notesSlide+xml"/>
  <Override PartName="/ppt/tags/tag56.xml" ContentType="application/vnd.openxmlformats-officedocument.presentationml.tags+xml"/>
  <Override PartName="/ppt/notesSlides/notesSlide40.xml" ContentType="application/vnd.openxmlformats-officedocument.presentationml.notesSlide+xml"/>
  <Override PartName="/ppt/tags/tag57.xml" ContentType="application/vnd.openxmlformats-officedocument.presentationml.tags+xml"/>
  <Override PartName="/ppt/notesSlides/notesSlide41.xml" ContentType="application/vnd.openxmlformats-officedocument.presentationml.notesSlide+xml"/>
  <Override PartName="/ppt/tags/tag58.xml" ContentType="application/vnd.openxmlformats-officedocument.presentationml.tags+xml"/>
  <Override PartName="/ppt/notesSlides/notesSlide42.xml" ContentType="application/vnd.openxmlformats-officedocument.presentationml.notesSlide+xml"/>
  <Override PartName="/ppt/tags/tag59.xml" ContentType="application/vnd.openxmlformats-officedocument.presentationml.tags+xml"/>
  <Override PartName="/ppt/notesSlides/notesSlide43.xml" ContentType="application/vnd.openxmlformats-officedocument.presentationml.notesSlide+xml"/>
  <Override PartName="/ppt/tags/tag60.xml" ContentType="application/vnd.openxmlformats-officedocument.presentationml.tags+xml"/>
  <Override PartName="/ppt/notesSlides/notesSlide44.xml" ContentType="application/vnd.openxmlformats-officedocument.presentationml.notesSlide+xml"/>
  <Override PartName="/ppt/tags/tag61.xml" ContentType="application/vnd.openxmlformats-officedocument.presentationml.tags+xml"/>
  <Override PartName="/ppt/notesSlides/notesSlide45.xml" ContentType="application/vnd.openxmlformats-officedocument.presentationml.notesSlide+xml"/>
  <Override PartName="/ppt/tags/tag62.xml" ContentType="application/vnd.openxmlformats-officedocument.presentationml.tags+xml"/>
  <Override PartName="/ppt/notesSlides/notesSlide46.xml" ContentType="application/vnd.openxmlformats-officedocument.presentationml.notesSlide+xml"/>
  <Override PartName="/ppt/tags/tag63.xml" ContentType="application/vnd.openxmlformats-officedocument.presentationml.tags+xml"/>
  <Override PartName="/ppt/notesSlides/notesSlide47.xml" ContentType="application/vnd.openxmlformats-officedocument.presentationml.notesSlide+xml"/>
  <Override PartName="/ppt/tags/tag64.xml" ContentType="application/vnd.openxmlformats-officedocument.presentationml.tags+xml"/>
  <Override PartName="/ppt/notesSlides/notesSlide48.xml" ContentType="application/vnd.openxmlformats-officedocument.presentationml.notesSlide+xml"/>
  <Override PartName="/ppt/tags/tag65.xml" ContentType="application/vnd.openxmlformats-officedocument.presentationml.tags+xml"/>
  <Override PartName="/ppt/notesSlides/notesSlide49.xml" ContentType="application/vnd.openxmlformats-officedocument.presentationml.notesSlide+xml"/>
  <Override PartName="/ppt/tags/tag66.xml" ContentType="application/vnd.openxmlformats-officedocument.presentationml.tags+xml"/>
  <Override PartName="/ppt/notesSlides/notesSlide50.xml" ContentType="application/vnd.openxmlformats-officedocument.presentationml.notesSlide+xml"/>
  <Override PartName="/ppt/tags/tag67.xml" ContentType="application/vnd.openxmlformats-officedocument.presentationml.tags+xml"/>
  <Override PartName="/ppt/notesSlides/notesSlide51.xml" ContentType="application/vnd.openxmlformats-officedocument.presentationml.notesSlide+xml"/>
  <Override PartName="/ppt/tags/tag68.xml" ContentType="application/vnd.openxmlformats-officedocument.presentationml.tags+xml"/>
  <Override PartName="/ppt/notesSlides/notesSlide52.xml" ContentType="application/vnd.openxmlformats-officedocument.presentationml.notesSlide+xml"/>
  <Override PartName="/ppt/tags/tag69.xml" ContentType="application/vnd.openxmlformats-officedocument.presentationml.tags+xml"/>
  <Override PartName="/ppt/notesSlides/notesSlide53.xml" ContentType="application/vnd.openxmlformats-officedocument.presentationml.notesSlide+xml"/>
  <Override PartName="/ppt/tags/tag70.xml" ContentType="application/vnd.openxmlformats-officedocument.presentationml.tags+xml"/>
  <Override PartName="/ppt/notesSlides/notesSlide54.xml" ContentType="application/vnd.openxmlformats-officedocument.presentationml.notesSlide+xml"/>
  <Override PartName="/ppt/tags/tag71.xml" ContentType="application/vnd.openxmlformats-officedocument.presentationml.tags+xml"/>
  <Override PartName="/ppt/notesSlides/notesSlide55.xml" ContentType="application/vnd.openxmlformats-officedocument.presentationml.notesSlide+xml"/>
  <Override PartName="/ppt/tags/tag72.xml" ContentType="application/vnd.openxmlformats-officedocument.presentationml.tags+xml"/>
  <Override PartName="/ppt/notesSlides/notesSlide56.xml" ContentType="application/vnd.openxmlformats-officedocument.presentationml.notesSlide+xml"/>
  <Override PartName="/ppt/tags/tag73.xml" ContentType="application/vnd.openxmlformats-officedocument.presentationml.tags+xml"/>
  <Override PartName="/ppt/notesSlides/notesSlide5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58.xml" ContentType="application/vnd.openxmlformats-officedocument.presentationml.notesSlide+xml"/>
  <Override PartName="/ppt/tags/tag76.xml" ContentType="application/vnd.openxmlformats-officedocument.presentationml.tags+xml"/>
  <Override PartName="/ppt/notesSlides/notesSlide59.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60.xml" ContentType="application/vnd.openxmlformats-officedocument.presentationml.notesSlide+xml"/>
  <Override PartName="/ppt/tags/tag79.xml" ContentType="application/vnd.openxmlformats-officedocument.presentationml.tags+xml"/>
  <Override PartName="/ppt/notesSlides/notesSlide61.xml" ContentType="application/vnd.openxmlformats-officedocument.presentationml.notesSlide+xml"/>
  <Override PartName="/ppt/tags/tag80.xml" ContentType="application/vnd.openxmlformats-officedocument.presentationml.tags+xml"/>
  <Override PartName="/ppt/notesSlides/notesSlide62.xml" ContentType="application/vnd.openxmlformats-officedocument.presentationml.notesSlide+xml"/>
  <Override PartName="/ppt/tags/tag81.xml" ContentType="application/vnd.openxmlformats-officedocument.presentationml.tags+xml"/>
  <Override PartName="/ppt/notesSlides/notesSlide63.xml" ContentType="application/vnd.openxmlformats-officedocument.presentationml.notesSlide+xml"/>
  <Override PartName="/ppt/tags/tag82.xml" ContentType="application/vnd.openxmlformats-officedocument.presentationml.tags+xml"/>
  <Override PartName="/ppt/notesSlides/notesSlide64.xml" ContentType="application/vnd.openxmlformats-officedocument.presentationml.notesSlide+xml"/>
  <Override PartName="/ppt/tags/tag83.xml" ContentType="application/vnd.openxmlformats-officedocument.presentationml.tags+xml"/>
  <Override PartName="/ppt/notesSlides/notesSlide65.xml" ContentType="application/vnd.openxmlformats-officedocument.presentationml.notesSlide+xml"/>
  <Override PartName="/ppt/tags/tag84.xml" ContentType="application/vnd.openxmlformats-officedocument.presentationml.tags+xml"/>
  <Override PartName="/ppt/notesSlides/notesSlide66.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notesSlides/notesSlide67.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notesSlides/notesSlide68.xml" ContentType="application/vnd.openxmlformats-officedocument.presentationml.notesSlide+xml"/>
  <Override PartName="/ppt/tags/tag89.xml" ContentType="application/vnd.openxmlformats-officedocument.presentationml.tags+xml"/>
  <Override PartName="/ppt/notesSlides/notesSlide69.xml" ContentType="application/vnd.openxmlformats-officedocument.presentationml.notesSlide+xml"/>
  <Override PartName="/ppt/tags/tag90.xml" ContentType="application/vnd.openxmlformats-officedocument.presentationml.tags+xml"/>
  <Override PartName="/ppt/notesSlides/notesSlide70.xml" ContentType="application/vnd.openxmlformats-officedocument.presentationml.notesSlide+xml"/>
  <Override PartName="/ppt/tags/tag91.xml" ContentType="application/vnd.openxmlformats-officedocument.presentationml.tags+xml"/>
  <Override PartName="/ppt/notesSlides/notesSlide71.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72.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73.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74.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75.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76.xml" ContentType="application/vnd.openxmlformats-officedocument.presentationml.notesSlide+xml"/>
  <Override PartName="/ppt/tags/tag110.xml" ContentType="application/vnd.openxmlformats-officedocument.presentationml.tags+xml"/>
  <Override PartName="/ppt/notesSlides/notesSlide77.xml" ContentType="application/vnd.openxmlformats-officedocument.presentationml.notesSlide+xml"/>
  <Override PartName="/ppt/tags/tag111.xml" ContentType="application/vnd.openxmlformats-officedocument.presentationml.tags+xml"/>
  <Override PartName="/ppt/notesSlides/notesSlide78.xml" ContentType="application/vnd.openxmlformats-officedocument.presentationml.notesSlide+xml"/>
  <Override PartName="/ppt/tags/tag112.xml" ContentType="application/vnd.openxmlformats-officedocument.presentationml.tags+xml"/>
  <Override PartName="/ppt/notesSlides/notesSlide79.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notesSlides/notesSlide80.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notesSlides/notesSlide81.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notesSlides/notesSlide82.xml" ContentType="application/vnd.openxmlformats-officedocument.presentationml.notesSlide+xml"/>
  <Override PartName="/ppt/tags/tag119.xml" ContentType="application/vnd.openxmlformats-officedocument.presentationml.tags+xml"/>
  <Override PartName="/ppt/notesSlides/notesSlide83.xml" ContentType="application/vnd.openxmlformats-officedocument.presentationml.notesSlide+xml"/>
  <Override PartName="/ppt/tags/tag120.xml" ContentType="application/vnd.openxmlformats-officedocument.presentationml.tags+xml"/>
  <Override PartName="/ppt/notesSlides/notesSlide84.xml" ContentType="application/vnd.openxmlformats-officedocument.presentationml.notesSlide+xml"/>
  <Override PartName="/ppt/tags/tag121.xml" ContentType="application/vnd.openxmlformats-officedocument.presentationml.tags+xml"/>
  <Override PartName="/ppt/notesSlides/notesSlide85.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86.xml" ContentType="application/vnd.openxmlformats-officedocument.presentationml.notesSlide+xml"/>
  <Override PartName="/ppt/tags/tag136.xml" ContentType="application/vnd.openxmlformats-officedocument.presentationml.tags+xml"/>
  <Override PartName="/ppt/notesSlides/notesSlide87.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88.xml" ContentType="application/vnd.openxmlformats-officedocument.presentationml.notesSlide+xml"/>
  <Override PartName="/ppt/tags/tag139.xml" ContentType="application/vnd.openxmlformats-officedocument.presentationml.tags+xml"/>
  <Override PartName="/ppt/notesSlides/notesSlide89.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90.xml" ContentType="application/vnd.openxmlformats-officedocument.presentationml.notesSlide+xml"/>
  <Override PartName="/ppt/tags/tag153.xml" ContentType="application/vnd.openxmlformats-officedocument.presentationml.tags+xml"/>
  <Override PartName="/ppt/notesSlides/notesSlide91.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notesSlides/notesSlide92.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93.xml" ContentType="application/vnd.openxmlformats-officedocument.presentationml.notesSlide+xml"/>
  <Override PartName="/ppt/tags/tag158.xml" ContentType="application/vnd.openxmlformats-officedocument.presentationml.tags+xml"/>
  <Override PartName="/ppt/notesSlides/notesSlide94.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95.xml" ContentType="application/vnd.openxmlformats-officedocument.presentationml.notesSlide+xml"/>
  <Override PartName="/ppt/tags/tag161.xml" ContentType="application/vnd.openxmlformats-officedocument.presentationml.tags+xml"/>
  <Override PartName="/ppt/notesSlides/notesSlide96.xml" ContentType="application/vnd.openxmlformats-officedocument.presentationml.notesSlide+xml"/>
  <Override PartName="/ppt/tags/tag162.xml" ContentType="application/vnd.openxmlformats-officedocument.presentationml.tags+xml"/>
  <Override PartName="/ppt/notesSlides/notesSlide97.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notesSlides/notesSlide98.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notesSlides/notesSlide99.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notesSlides/notesSlide100.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notesSlides/notesSlide101.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notesSlides/notesSlide102.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notesSlides/notesSlide103.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notesSlides/notesSlide104.xml" ContentType="application/vnd.openxmlformats-officedocument.presentationml.notesSlide+xml"/>
  <Override PartName="/ppt/tags/tag177.xml" ContentType="application/vnd.openxmlformats-officedocument.presentationml.tags+xml"/>
  <Override PartName="/ppt/notesSlides/notesSlide105.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notesSlides/notesSlide106.xml" ContentType="application/vnd.openxmlformats-officedocument.presentationml.notesSlide+xml"/>
  <Override PartName="/ppt/tags/tag180.xml" ContentType="application/vnd.openxmlformats-officedocument.presentationml.tags+xml"/>
  <Override PartName="/ppt/notesSlides/notesSlide107.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notesSlides/notesSlide108.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notesSlides/notesSlide109.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notesSlides/notesSlide110.xml" ContentType="application/vnd.openxmlformats-officedocument.presentationml.notesSlide+xml"/>
  <Override PartName="/ppt/tags/tag187.xml" ContentType="application/vnd.openxmlformats-officedocument.presentationml.tags+xml"/>
  <Override PartName="/ppt/notesSlides/notesSlide111.xml" ContentType="application/vnd.openxmlformats-officedocument.presentationml.notesSlide+xml"/>
  <Override PartName="/ppt/tags/tag188.xml" ContentType="application/vnd.openxmlformats-officedocument.presentationml.tags+xml"/>
  <Override PartName="/ppt/notesSlides/notesSlide112.xml" ContentType="application/vnd.openxmlformats-officedocument.presentationml.notesSlide+xml"/>
  <Override PartName="/ppt/tags/tag189.xml" ContentType="application/vnd.openxmlformats-officedocument.presentationml.tags+xml"/>
  <Override PartName="/ppt/notesSlides/notesSlide113.xml" ContentType="application/vnd.openxmlformats-officedocument.presentationml.notesSlide+xml"/>
  <Override PartName="/ppt/tags/tag190.xml" ContentType="application/vnd.openxmlformats-officedocument.presentationml.tags+xml"/>
  <Override PartName="/ppt/notesSlides/notesSlide114.xml" ContentType="application/vnd.openxmlformats-officedocument.presentationml.notesSlide+xml"/>
  <Override PartName="/ppt/tags/tag191.xml" ContentType="application/vnd.openxmlformats-officedocument.presentationml.tags+xml"/>
  <Override PartName="/ppt/notesSlides/notesSlide1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2.xml" ContentType="application/vnd.openxmlformats-officedocument.presentationml.tags+xml"/>
  <Override PartName="/ppt/notesSlides/notesSlide1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93.xml" ContentType="application/vnd.openxmlformats-officedocument.presentationml.tags+xml"/>
  <Override PartName="/ppt/notesSlides/notesSlide117.xml" ContentType="application/vnd.openxmlformats-officedocument.presentationml.notesSlide+xml"/>
  <Override PartName="/ppt/tags/tag194.xml" ContentType="application/vnd.openxmlformats-officedocument.presentationml.tags+xml"/>
  <Override PartName="/ppt/notesSlides/notesSlide118.xml" ContentType="application/vnd.openxmlformats-officedocument.presentationml.notesSlide+xml"/>
  <Override PartName="/ppt/tags/tag195.xml" ContentType="application/vnd.openxmlformats-officedocument.presentationml.tags+xml"/>
  <Override PartName="/ppt/notesSlides/notesSlide1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96.xml" ContentType="application/vnd.openxmlformats-officedocument.presentationml.tags+xml"/>
  <Override PartName="/ppt/notesSlides/notesSlide1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97.xml" ContentType="application/vnd.openxmlformats-officedocument.presentationml.tags+xml"/>
  <Override PartName="/ppt/notesSlides/notesSlide1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98.xml" ContentType="application/vnd.openxmlformats-officedocument.presentationml.tags+xml"/>
  <Override PartName="/ppt/notesSlides/notesSlide1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99.xml" ContentType="application/vnd.openxmlformats-officedocument.presentationml.tags+xml"/>
  <Override PartName="/ppt/notesSlides/notesSlide1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00.xml" ContentType="application/vnd.openxmlformats-officedocument.presentationml.tags+xml"/>
  <Override PartName="/ppt/notesSlides/notesSlide124.xml" ContentType="application/vnd.openxmlformats-officedocument.presentationml.notesSlide+xml"/>
  <Override PartName="/ppt/tags/tag201.xml" ContentType="application/vnd.openxmlformats-officedocument.presentationml.tags+xml"/>
  <Override PartName="/ppt/notesSlides/notesSlide125.xml" ContentType="application/vnd.openxmlformats-officedocument.presentationml.notesSlide+xml"/>
  <Override PartName="/ppt/tags/tag202.xml" ContentType="application/vnd.openxmlformats-officedocument.presentationml.tags+xml"/>
  <Override PartName="/ppt/notesSlides/notesSlide126.xml" ContentType="application/vnd.openxmlformats-officedocument.presentationml.notesSlide+xml"/>
  <Override PartName="/ppt/tags/tag203.xml" ContentType="application/vnd.openxmlformats-officedocument.presentationml.tags+xml"/>
  <Override PartName="/ppt/notesSlides/notesSlide1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8590" r:id="rId1"/>
    <p:sldMasterId id="2147488596" r:id="rId2"/>
  </p:sldMasterIdLst>
  <p:notesMasterIdLst>
    <p:notesMasterId r:id="rId131"/>
  </p:notesMasterIdLst>
  <p:handoutMasterIdLst>
    <p:handoutMasterId r:id="rId132"/>
  </p:handoutMasterIdLst>
  <p:sldIdLst>
    <p:sldId id="1401" r:id="rId3"/>
    <p:sldId id="1264" r:id="rId4"/>
    <p:sldId id="1265" r:id="rId5"/>
    <p:sldId id="1402" r:id="rId6"/>
    <p:sldId id="1403" r:id="rId7"/>
    <p:sldId id="1404" r:id="rId8"/>
    <p:sldId id="1405" r:id="rId9"/>
    <p:sldId id="1120" r:id="rId10"/>
    <p:sldId id="692" r:id="rId11"/>
    <p:sldId id="1203" r:id="rId12"/>
    <p:sldId id="1268" r:id="rId13"/>
    <p:sldId id="1397" r:id="rId14"/>
    <p:sldId id="1365" r:id="rId15"/>
    <p:sldId id="1364" r:id="rId16"/>
    <p:sldId id="1366" r:id="rId17"/>
    <p:sldId id="1269" r:id="rId18"/>
    <p:sldId id="1279" r:id="rId19"/>
    <p:sldId id="1280" r:id="rId20"/>
    <p:sldId id="1277" r:id="rId21"/>
    <p:sldId id="1281" r:id="rId22"/>
    <p:sldId id="1282" r:id="rId23"/>
    <p:sldId id="1283" r:id="rId24"/>
    <p:sldId id="1292" r:id="rId25"/>
    <p:sldId id="1284" r:id="rId26"/>
    <p:sldId id="1285" r:id="rId27"/>
    <p:sldId id="1286" r:id="rId28"/>
    <p:sldId id="1287" r:id="rId29"/>
    <p:sldId id="1288" r:id="rId30"/>
    <p:sldId id="1289" r:id="rId31"/>
    <p:sldId id="1290" r:id="rId32"/>
    <p:sldId id="1291" r:id="rId33"/>
    <p:sldId id="1305" r:id="rId34"/>
    <p:sldId id="1306" r:id="rId35"/>
    <p:sldId id="1307" r:id="rId36"/>
    <p:sldId id="1308" r:id="rId37"/>
    <p:sldId id="1372" r:id="rId38"/>
    <p:sldId id="1293" r:id="rId39"/>
    <p:sldId id="1297" r:id="rId40"/>
    <p:sldId id="1298" r:id="rId41"/>
    <p:sldId id="1371" r:id="rId42"/>
    <p:sldId id="1294" r:id="rId43"/>
    <p:sldId id="1295" r:id="rId44"/>
    <p:sldId id="1373" r:id="rId45"/>
    <p:sldId id="1398" r:id="rId46"/>
    <p:sldId id="1299" r:id="rId47"/>
    <p:sldId id="1300" r:id="rId48"/>
    <p:sldId id="1301" r:id="rId49"/>
    <p:sldId id="1302" r:id="rId50"/>
    <p:sldId id="1399" r:id="rId51"/>
    <p:sldId id="1394" r:id="rId52"/>
    <p:sldId id="1395" r:id="rId53"/>
    <p:sldId id="1396" r:id="rId54"/>
    <p:sldId id="1400" r:id="rId55"/>
    <p:sldId id="1304" r:id="rId56"/>
    <p:sldId id="1309" r:id="rId57"/>
    <p:sldId id="1310" r:id="rId58"/>
    <p:sldId id="1311" r:id="rId59"/>
    <p:sldId id="1382" r:id="rId60"/>
    <p:sldId id="1312" r:id="rId61"/>
    <p:sldId id="1314" r:id="rId62"/>
    <p:sldId id="1316" r:id="rId63"/>
    <p:sldId id="1315" r:id="rId64"/>
    <p:sldId id="1381" r:id="rId65"/>
    <p:sldId id="1317" r:id="rId66"/>
    <p:sldId id="1318" r:id="rId67"/>
    <p:sldId id="1319" r:id="rId68"/>
    <p:sldId id="1320" r:id="rId69"/>
    <p:sldId id="1321" r:id="rId70"/>
    <p:sldId id="1322" r:id="rId71"/>
    <p:sldId id="1323" r:id="rId72"/>
    <p:sldId id="1324" r:id="rId73"/>
    <p:sldId id="1383" r:id="rId74"/>
    <p:sldId id="1325" r:id="rId75"/>
    <p:sldId id="1326" r:id="rId76"/>
    <p:sldId id="1327" r:id="rId77"/>
    <p:sldId id="1328" r:id="rId78"/>
    <p:sldId id="1336" r:id="rId79"/>
    <p:sldId id="1375" r:id="rId80"/>
    <p:sldId id="1378" r:id="rId81"/>
    <p:sldId id="1329" r:id="rId82"/>
    <p:sldId id="1330" r:id="rId83"/>
    <p:sldId id="1380" r:id="rId84"/>
    <p:sldId id="1377" r:id="rId85"/>
    <p:sldId id="1331" r:id="rId86"/>
    <p:sldId id="1337" r:id="rId87"/>
    <p:sldId id="1333" r:id="rId88"/>
    <p:sldId id="1338" r:id="rId89"/>
    <p:sldId id="1339" r:id="rId90"/>
    <p:sldId id="1334" r:id="rId91"/>
    <p:sldId id="1335" r:id="rId92"/>
    <p:sldId id="1340" r:id="rId93"/>
    <p:sldId id="1384" r:id="rId94"/>
    <p:sldId id="1341" r:id="rId95"/>
    <p:sldId id="1344" r:id="rId96"/>
    <p:sldId id="1345" r:id="rId97"/>
    <p:sldId id="1342" r:id="rId98"/>
    <p:sldId id="1385" r:id="rId99"/>
    <p:sldId id="1386" r:id="rId100"/>
    <p:sldId id="1347" r:id="rId101"/>
    <p:sldId id="1348" r:id="rId102"/>
    <p:sldId id="1349" r:id="rId103"/>
    <p:sldId id="1350" r:id="rId104"/>
    <p:sldId id="1351" r:id="rId105"/>
    <p:sldId id="1352" r:id="rId106"/>
    <p:sldId id="1353" r:id="rId107"/>
    <p:sldId id="1343" r:id="rId108"/>
    <p:sldId id="1346" r:id="rId109"/>
    <p:sldId id="1354" r:id="rId110"/>
    <p:sldId id="1355" r:id="rId111"/>
    <p:sldId id="1356" r:id="rId112"/>
    <p:sldId id="1357" r:id="rId113"/>
    <p:sldId id="1358" r:id="rId114"/>
    <p:sldId id="1313" r:id="rId115"/>
    <p:sldId id="1360" r:id="rId116"/>
    <p:sldId id="1359" r:id="rId117"/>
    <p:sldId id="1387" r:id="rId118"/>
    <p:sldId id="1389" r:id="rId119"/>
    <p:sldId id="1362" r:id="rId120"/>
    <p:sldId id="1361" r:id="rId121"/>
    <p:sldId id="1019" r:id="rId122"/>
    <p:sldId id="1390" r:id="rId123"/>
    <p:sldId id="1391" r:id="rId124"/>
    <p:sldId id="1392" r:id="rId125"/>
    <p:sldId id="1393" r:id="rId126"/>
    <p:sldId id="1363" r:id="rId127"/>
    <p:sldId id="1406" r:id="rId128"/>
    <p:sldId id="1407" r:id="rId129"/>
    <p:sldId id="1408" r:id="rId130"/>
  </p:sldIdLst>
  <p:sldSz cx="9144000" cy="6858000" type="screen4x3"/>
  <p:notesSz cx="9601200" cy="7315200"/>
  <p:custDataLst>
    <p:tags r:id="rId133"/>
  </p:custDataLst>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extLst>
    <p:ext uri="{521415D9-36F7-43E2-AB2F-B90AF26B5E84}">
      <p14:sectionLst xmlns:p14="http://schemas.microsoft.com/office/powerpoint/2010/main">
        <p14:section name="Welcome" id="{B2375C31-A281-41DE-907F-CAC2F79AD676}">
          <p14:sldIdLst>
            <p14:sldId id="1401"/>
            <p14:sldId id="1264"/>
          </p14:sldIdLst>
        </p14:section>
        <p14:section name="Title" id="{BACB6250-860E-4B21-988E-C35B84B317C8}">
          <p14:sldIdLst>
            <p14:sldId id="1265"/>
          </p14:sldIdLst>
        </p14:section>
        <p14:section name="Introduction" id="{12493262-8260-41D9-8EA8-8C9DF3CFD029}">
          <p14:sldIdLst>
            <p14:sldId id="1402"/>
            <p14:sldId id="1403"/>
            <p14:sldId id="1404"/>
            <p14:sldId id="1405"/>
            <p14:sldId id="1120"/>
            <p14:sldId id="692"/>
          </p14:sldIdLst>
        </p14:section>
        <p14:section name="Lesson 1: Mechanics of a Shear Wall" id="{F8173152-8D99-429B-966C-F6574F6C49AB}">
          <p14:sldIdLst>
            <p14:sldId id="1203"/>
            <p14:sldId id="1268"/>
            <p14:sldId id="1397"/>
            <p14:sldId id="1365"/>
            <p14:sldId id="1364"/>
            <p14:sldId id="1366"/>
            <p14:sldId id="1269"/>
            <p14:sldId id="1279"/>
          </p14:sldIdLst>
        </p14:section>
        <p14:section name="Lesson 2: Code and Standard Provisions" id="{C35E19EE-AE72-4690-937D-6E1FEAAFFAB0}">
          <p14:sldIdLst>
            <p14:sldId id="1280"/>
            <p14:sldId id="1277"/>
            <p14:sldId id="1281"/>
            <p14:sldId id="1282"/>
            <p14:sldId id="1283"/>
            <p14:sldId id="1292"/>
            <p14:sldId id="1284"/>
            <p14:sldId id="1285"/>
            <p14:sldId id="1286"/>
            <p14:sldId id="1287"/>
            <p14:sldId id="1288"/>
            <p14:sldId id="1289"/>
            <p14:sldId id="1290"/>
            <p14:sldId id="1291"/>
            <p14:sldId id="1305"/>
            <p14:sldId id="1306"/>
            <p14:sldId id="1307"/>
            <p14:sldId id="1308"/>
            <p14:sldId id="1372"/>
            <p14:sldId id="1293"/>
            <p14:sldId id="1297"/>
          </p14:sldIdLst>
        </p14:section>
        <p14:section name="Lesson 3: Aspect Ratio Capacity Reduction Adjustments" id="{BC614352-835B-4C63-9B79-DD035E43A45C}">
          <p14:sldIdLst>
            <p14:sldId id="1298"/>
            <p14:sldId id="1371"/>
            <p14:sldId id="1294"/>
            <p14:sldId id="1295"/>
            <p14:sldId id="1373"/>
            <p14:sldId id="1398"/>
            <p14:sldId id="1299"/>
            <p14:sldId id="1300"/>
            <p14:sldId id="1301"/>
            <p14:sldId id="1302"/>
            <p14:sldId id="1399"/>
            <p14:sldId id="1394"/>
            <p14:sldId id="1395"/>
            <p14:sldId id="1396"/>
            <p14:sldId id="1400"/>
            <p14:sldId id="1304"/>
            <p14:sldId id="1309"/>
          </p14:sldIdLst>
        </p14:section>
        <p14:section name="Lesson 4: Shear Wall Design Methods with Design Examples" id="{7CD13E16-F2F2-4ABB-B0A7-229C4964309B}">
          <p14:sldIdLst>
            <p14:sldId id="1310"/>
            <p14:sldId id="1311"/>
            <p14:sldId id="1382"/>
            <p14:sldId id="1312"/>
            <p14:sldId id="1314"/>
            <p14:sldId id="1316"/>
            <p14:sldId id="1315"/>
            <p14:sldId id="1381"/>
            <p14:sldId id="1317"/>
            <p14:sldId id="1318"/>
            <p14:sldId id="1319"/>
            <p14:sldId id="1320"/>
            <p14:sldId id="1321"/>
            <p14:sldId id="1322"/>
            <p14:sldId id="1323"/>
            <p14:sldId id="1324"/>
            <p14:sldId id="1383"/>
            <p14:sldId id="1325"/>
            <p14:sldId id="1326"/>
            <p14:sldId id="1327"/>
            <p14:sldId id="1328"/>
            <p14:sldId id="1336"/>
            <p14:sldId id="1375"/>
            <p14:sldId id="1378"/>
            <p14:sldId id="1329"/>
            <p14:sldId id="1330"/>
            <p14:sldId id="1380"/>
            <p14:sldId id="1377"/>
            <p14:sldId id="1331"/>
            <p14:sldId id="1337"/>
            <p14:sldId id="1333"/>
            <p14:sldId id="1338"/>
            <p14:sldId id="1339"/>
            <p14:sldId id="1334"/>
            <p14:sldId id="1335"/>
            <p14:sldId id="1340"/>
            <p14:sldId id="1384"/>
            <p14:sldId id="1341"/>
            <p14:sldId id="1344"/>
            <p14:sldId id="1345"/>
            <p14:sldId id="1342"/>
            <p14:sldId id="1385"/>
            <p14:sldId id="1386"/>
            <p14:sldId id="1347"/>
            <p14:sldId id="1348"/>
            <p14:sldId id="1349"/>
            <p14:sldId id="1350"/>
            <p14:sldId id="1351"/>
            <p14:sldId id="1352"/>
            <p14:sldId id="1353"/>
            <p14:sldId id="1343"/>
            <p14:sldId id="1346"/>
            <p14:sldId id="1354"/>
            <p14:sldId id="1355"/>
            <p14:sldId id="1356"/>
            <p14:sldId id="1357"/>
            <p14:sldId id="1358"/>
            <p14:sldId id="1313"/>
          </p14:sldIdLst>
        </p14:section>
        <p14:section name="Lesson 5: Pre-Fabricated Shear Walls" id="{39BFE3EF-E2C2-46FA-BB73-4212C29FD00B}">
          <p14:sldIdLst>
            <p14:sldId id="1360"/>
            <p14:sldId id="1359"/>
            <p14:sldId id="1387"/>
            <p14:sldId id="1389"/>
            <p14:sldId id="1362"/>
            <p14:sldId id="1361"/>
          </p14:sldIdLst>
        </p14:section>
        <p14:section name="Wrap Up / Questions" id="{942B71AE-1E43-4F9C-9CC6-F28A755D883E}">
          <p14:sldIdLst>
            <p14:sldId id="1019"/>
            <p14:sldId id="1390"/>
            <p14:sldId id="1391"/>
            <p14:sldId id="1392"/>
            <p14:sldId id="1393"/>
            <p14:sldId id="1363"/>
            <p14:sldId id="1406"/>
            <p14:sldId id="1407"/>
            <p14:sldId id="1408"/>
          </p14:sldIdLst>
        </p14:section>
      </p14:sectionLst>
    </p:ext>
    <p:ext uri="{EFAFB233-063F-42B5-8137-9DF3F51BA10A}">
      <p15:sldGuideLst xmlns:p15="http://schemas.microsoft.com/office/powerpoint/2012/main">
        <p15:guide id="1" orient="horz" pos="415">
          <p15:clr>
            <a:srgbClr val="A4A3A4"/>
          </p15:clr>
        </p15:guide>
        <p15:guide id="2" orient="horz" pos="3888" userDrawn="1">
          <p15:clr>
            <a:srgbClr val="A4A3A4"/>
          </p15:clr>
        </p15:guide>
        <p15:guide id="3" orient="horz" pos="852">
          <p15:clr>
            <a:srgbClr val="A4A3A4"/>
          </p15:clr>
        </p15:guide>
        <p15:guide id="4" orient="horz" pos="2160" userDrawn="1">
          <p15:clr>
            <a:srgbClr val="A4A3A4"/>
          </p15:clr>
        </p15:guide>
        <p15:guide id="5" orient="horz" pos="1069">
          <p15:clr>
            <a:srgbClr val="A4A3A4"/>
          </p15:clr>
        </p15:guide>
        <p15:guide id="6" pos="5472">
          <p15:clr>
            <a:srgbClr val="A4A3A4"/>
          </p15:clr>
        </p15:guide>
        <p15:guide id="7" pos="289">
          <p15:clr>
            <a:srgbClr val="A4A3A4"/>
          </p15:clr>
        </p15:guide>
        <p15:guide id="8" pos="2794">
          <p15:clr>
            <a:srgbClr val="A4A3A4"/>
          </p15:clr>
        </p15:guide>
        <p15:guide id="9" pos="2957">
          <p15:clr>
            <a:srgbClr val="A4A3A4"/>
          </p15:clr>
        </p15:guide>
        <p15:guide id="10" pos="2880">
          <p15:clr>
            <a:srgbClr val="A4A3A4"/>
          </p15:clr>
        </p15:guide>
      </p15:sldGuideLst>
    </p:ext>
    <p:ext uri="{2D200454-40CA-4A62-9FC3-DE9A4176ACB9}">
      <p15:notesGuideLst xmlns:p15="http://schemas.microsoft.com/office/powerpoint/2012/main">
        <p15:guide id="1" orient="horz" pos="2304">
          <p15:clr>
            <a:srgbClr val="A4A3A4"/>
          </p15:clr>
        </p15:guide>
        <p15:guide id="2" pos="302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FFFFFF"/>
    <a:srgbClr val="F8CE9C"/>
    <a:srgbClr val="B8B8B8"/>
    <a:srgbClr val="F9F3E1"/>
    <a:srgbClr val="CCFF99"/>
    <a:srgbClr val="CCFFCC"/>
    <a:srgbClr val="7690A9"/>
    <a:srgbClr val="4E7DB0"/>
    <a:srgbClr val="DCB3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63877" autoAdjust="0"/>
  </p:normalViewPr>
  <p:slideViewPr>
    <p:cSldViewPr snapToGrid="0">
      <p:cViewPr varScale="1">
        <p:scale>
          <a:sx n="87" d="100"/>
          <a:sy n="87" d="100"/>
        </p:scale>
        <p:origin x="2508" y="96"/>
      </p:cViewPr>
      <p:guideLst>
        <p:guide orient="horz" pos="415"/>
        <p:guide orient="horz" pos="3888"/>
        <p:guide orient="horz" pos="852"/>
        <p:guide orient="horz" pos="2160"/>
        <p:guide orient="horz" pos="1069"/>
        <p:guide pos="5472"/>
        <p:guide pos="289"/>
        <p:guide pos="2794"/>
        <p:guide pos="2957"/>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9398"/>
    </p:cViewPr>
  </p:sorterViewPr>
  <p:notesViewPr>
    <p:cSldViewPr snapToGrid="0" showGuides="1">
      <p:cViewPr>
        <p:scale>
          <a:sx n="80" d="100"/>
          <a:sy n="80" d="100"/>
        </p:scale>
        <p:origin x="-3288" y="-912"/>
      </p:cViewPr>
      <p:guideLst>
        <p:guide orient="horz" pos="2304"/>
        <p:guide pos="3024"/>
      </p:guideLst>
    </p:cSldViewPr>
  </p:notes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notesMaster" Target="notesMasters/notesMaster1.xml"/><Relationship Id="rId136"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handoutMaster" Target="handoutMasters/handout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A950E1-B8CB-4B61-8DD6-D100B28149B1}" type="doc">
      <dgm:prSet loTypeId="urn:microsoft.com/office/officeart/2009/3/layout/PlusandMinus" loCatId="relationship" qsTypeId="urn:microsoft.com/office/officeart/2005/8/quickstyle/simple1" qsCatId="simple" csTypeId="urn:microsoft.com/office/officeart/2005/8/colors/colorful3" csCatId="colorful" phldr="1"/>
      <dgm:spPr/>
      <dgm:t>
        <a:bodyPr/>
        <a:lstStyle/>
        <a:p>
          <a:endParaRPr lang="en-US"/>
        </a:p>
      </dgm:t>
    </dgm:pt>
    <dgm:pt modelId="{4379A204-A2B6-4D35-88FB-6D85AD8DC827}" type="pres">
      <dgm:prSet presAssocID="{C2A950E1-B8CB-4B61-8DD6-D100B28149B1}" presName="Name0" presStyleCnt="0">
        <dgm:presLayoutVars>
          <dgm:chMax val="2"/>
          <dgm:chPref val="2"/>
          <dgm:dir/>
          <dgm:animOne/>
          <dgm:resizeHandles val="exact"/>
        </dgm:presLayoutVars>
      </dgm:prSet>
      <dgm:spPr/>
      <dgm:t>
        <a:bodyPr/>
        <a:lstStyle/>
        <a:p>
          <a:endParaRPr lang="en-US"/>
        </a:p>
      </dgm:t>
    </dgm:pt>
    <dgm:pt modelId="{5C4DBCE2-26F3-4BD9-8A24-184FB2ED9793}" type="pres">
      <dgm:prSet presAssocID="{C2A950E1-B8CB-4B61-8DD6-D100B28149B1}" presName="Background" presStyleLbl="bgImgPlace1" presStyleIdx="0" presStyleCnt="1"/>
      <dgm:spPr/>
    </dgm:pt>
    <dgm:pt modelId="{E4855BDD-FDE5-432D-8A4D-FB767728E559}" type="pres">
      <dgm:prSet presAssocID="{C2A950E1-B8CB-4B61-8DD6-D100B28149B1}" presName="ParentText1" presStyleLbl="revTx" presStyleIdx="0" presStyleCnt="2">
        <dgm:presLayoutVars>
          <dgm:chMax val="0"/>
          <dgm:chPref val="0"/>
          <dgm:bulletEnabled val="1"/>
        </dgm:presLayoutVars>
      </dgm:prSet>
      <dgm:spPr/>
      <dgm:t>
        <a:bodyPr/>
        <a:lstStyle/>
        <a:p>
          <a:endParaRPr lang="en-US"/>
        </a:p>
      </dgm:t>
    </dgm:pt>
    <dgm:pt modelId="{3CD704B2-87BC-40CE-9A56-6E2F0EBE30C9}" type="pres">
      <dgm:prSet presAssocID="{C2A950E1-B8CB-4B61-8DD6-D100B28149B1}" presName="ParentText2" presStyleLbl="revTx" presStyleIdx="1" presStyleCnt="2">
        <dgm:presLayoutVars>
          <dgm:chMax val="0"/>
          <dgm:chPref val="0"/>
          <dgm:bulletEnabled val="1"/>
        </dgm:presLayoutVars>
      </dgm:prSet>
      <dgm:spPr/>
    </dgm:pt>
    <dgm:pt modelId="{FB74CEFE-5199-41F8-8537-A53B0475EB86}" type="pres">
      <dgm:prSet presAssocID="{C2A950E1-B8CB-4B61-8DD6-D100B28149B1}" presName="Plus" presStyleLbl="alignNode1" presStyleIdx="0" presStyleCnt="2"/>
      <dgm:spPr>
        <a:solidFill>
          <a:schemeClr val="accent4"/>
        </a:solidFill>
        <a:ln>
          <a:noFill/>
        </a:ln>
      </dgm:spPr>
    </dgm:pt>
    <dgm:pt modelId="{FB475E3A-3859-4FF3-99E2-097F53A33D10}" type="pres">
      <dgm:prSet presAssocID="{C2A950E1-B8CB-4B61-8DD6-D100B28149B1}" presName="Minus" presStyleLbl="alignNode1" presStyleIdx="1" presStyleCnt="2"/>
      <dgm:spPr>
        <a:solidFill>
          <a:schemeClr val="accent4"/>
        </a:solidFill>
        <a:ln>
          <a:noFill/>
        </a:ln>
      </dgm:spPr>
    </dgm:pt>
    <dgm:pt modelId="{9027A61F-2BA0-49F0-A3D4-B8DE68B86B26}" type="pres">
      <dgm:prSet presAssocID="{C2A950E1-B8CB-4B61-8DD6-D100B28149B1}" presName="Divider" presStyleLbl="parChTrans1D1" presStyleIdx="0" presStyleCnt="1"/>
      <dgm:spPr>
        <a:ln>
          <a:solidFill>
            <a:schemeClr val="accent4">
              <a:lumMod val="60000"/>
              <a:lumOff val="40000"/>
            </a:schemeClr>
          </a:solidFill>
        </a:ln>
      </dgm:spPr>
    </dgm:pt>
  </dgm:ptLst>
  <dgm:cxnLst>
    <dgm:cxn modelId="{872E1535-FA51-42F8-85E3-05B86F3072D7}" type="presOf" srcId="{C2A950E1-B8CB-4B61-8DD6-D100B28149B1}" destId="{4379A204-A2B6-4D35-88FB-6D85AD8DC827}" srcOrd="0" destOrd="0" presId="urn:microsoft.com/office/officeart/2009/3/layout/PlusandMinus"/>
    <dgm:cxn modelId="{256185A3-CDCD-45BE-8774-20A0FBD3B14A}" type="presParOf" srcId="{4379A204-A2B6-4D35-88FB-6D85AD8DC827}" destId="{5C4DBCE2-26F3-4BD9-8A24-184FB2ED9793}" srcOrd="0" destOrd="0" presId="urn:microsoft.com/office/officeart/2009/3/layout/PlusandMinus"/>
    <dgm:cxn modelId="{E9F37ED2-A68D-4C20-AEC3-F1125B5A0945}" type="presParOf" srcId="{4379A204-A2B6-4D35-88FB-6D85AD8DC827}" destId="{E4855BDD-FDE5-432D-8A4D-FB767728E559}" srcOrd="1" destOrd="0" presId="urn:microsoft.com/office/officeart/2009/3/layout/PlusandMinus"/>
    <dgm:cxn modelId="{6E269037-0712-45A3-A113-FD050425A7A8}" type="presParOf" srcId="{4379A204-A2B6-4D35-88FB-6D85AD8DC827}" destId="{3CD704B2-87BC-40CE-9A56-6E2F0EBE30C9}" srcOrd="2" destOrd="0" presId="urn:microsoft.com/office/officeart/2009/3/layout/PlusandMinus"/>
    <dgm:cxn modelId="{6BC078DF-C948-447A-9FA6-889C6AFA4BEC}" type="presParOf" srcId="{4379A204-A2B6-4D35-88FB-6D85AD8DC827}" destId="{FB74CEFE-5199-41F8-8537-A53B0475EB86}" srcOrd="3" destOrd="0" presId="urn:microsoft.com/office/officeart/2009/3/layout/PlusandMinus"/>
    <dgm:cxn modelId="{735C4ABC-C60C-4C73-A15C-9A08BB56388C}" type="presParOf" srcId="{4379A204-A2B6-4D35-88FB-6D85AD8DC827}" destId="{FB475E3A-3859-4FF3-99E2-097F53A33D10}" srcOrd="4" destOrd="0" presId="urn:microsoft.com/office/officeart/2009/3/layout/PlusandMinus"/>
    <dgm:cxn modelId="{CC372F16-395A-4FA3-9FF6-804F5E5E96A0}" type="presParOf" srcId="{4379A204-A2B6-4D35-88FB-6D85AD8DC827}" destId="{9027A61F-2BA0-49F0-A3D4-B8DE68B86B26}" srcOrd="5" destOrd="0" presId="urn:microsoft.com/office/officeart/2009/3/layout/PlusandMinu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A950E1-B8CB-4B61-8DD6-D100B28149B1}" type="doc">
      <dgm:prSet loTypeId="urn:microsoft.com/office/officeart/2009/3/layout/PlusandMinus" loCatId="relationship" qsTypeId="urn:microsoft.com/office/officeart/2005/8/quickstyle/simple1" qsCatId="simple" csTypeId="urn:microsoft.com/office/officeart/2005/8/colors/colorful3" csCatId="colorful" phldr="1"/>
      <dgm:spPr/>
      <dgm:t>
        <a:bodyPr/>
        <a:lstStyle/>
        <a:p>
          <a:endParaRPr lang="en-US"/>
        </a:p>
      </dgm:t>
    </dgm:pt>
    <dgm:pt modelId="{4379A204-A2B6-4D35-88FB-6D85AD8DC827}" type="pres">
      <dgm:prSet presAssocID="{C2A950E1-B8CB-4B61-8DD6-D100B28149B1}" presName="Name0" presStyleCnt="0">
        <dgm:presLayoutVars>
          <dgm:chMax val="2"/>
          <dgm:chPref val="2"/>
          <dgm:dir/>
          <dgm:animOne/>
          <dgm:resizeHandles val="exact"/>
        </dgm:presLayoutVars>
      </dgm:prSet>
      <dgm:spPr/>
      <dgm:t>
        <a:bodyPr/>
        <a:lstStyle/>
        <a:p>
          <a:endParaRPr lang="en-US"/>
        </a:p>
      </dgm:t>
    </dgm:pt>
    <dgm:pt modelId="{5C4DBCE2-26F3-4BD9-8A24-184FB2ED9793}" type="pres">
      <dgm:prSet presAssocID="{C2A950E1-B8CB-4B61-8DD6-D100B28149B1}" presName="Background" presStyleLbl="bgImgPlace1" presStyleIdx="0" presStyleCnt="1"/>
      <dgm:spPr/>
    </dgm:pt>
    <dgm:pt modelId="{E4855BDD-FDE5-432D-8A4D-FB767728E559}" type="pres">
      <dgm:prSet presAssocID="{C2A950E1-B8CB-4B61-8DD6-D100B28149B1}" presName="ParentText1" presStyleLbl="revTx" presStyleIdx="0" presStyleCnt="2">
        <dgm:presLayoutVars>
          <dgm:chMax val="0"/>
          <dgm:chPref val="0"/>
          <dgm:bulletEnabled val="1"/>
        </dgm:presLayoutVars>
      </dgm:prSet>
      <dgm:spPr/>
      <dgm:t>
        <a:bodyPr/>
        <a:lstStyle/>
        <a:p>
          <a:endParaRPr lang="en-US"/>
        </a:p>
      </dgm:t>
    </dgm:pt>
    <dgm:pt modelId="{3CD704B2-87BC-40CE-9A56-6E2F0EBE30C9}" type="pres">
      <dgm:prSet presAssocID="{C2A950E1-B8CB-4B61-8DD6-D100B28149B1}" presName="ParentText2" presStyleLbl="revTx" presStyleIdx="1" presStyleCnt="2">
        <dgm:presLayoutVars>
          <dgm:chMax val="0"/>
          <dgm:chPref val="0"/>
          <dgm:bulletEnabled val="1"/>
        </dgm:presLayoutVars>
      </dgm:prSet>
      <dgm:spPr/>
    </dgm:pt>
    <dgm:pt modelId="{FB74CEFE-5199-41F8-8537-A53B0475EB86}" type="pres">
      <dgm:prSet presAssocID="{C2A950E1-B8CB-4B61-8DD6-D100B28149B1}" presName="Plus" presStyleLbl="alignNode1" presStyleIdx="0" presStyleCnt="2"/>
      <dgm:spPr>
        <a:solidFill>
          <a:schemeClr val="accent4"/>
        </a:solidFill>
        <a:ln>
          <a:noFill/>
        </a:ln>
      </dgm:spPr>
    </dgm:pt>
    <dgm:pt modelId="{FB475E3A-3859-4FF3-99E2-097F53A33D10}" type="pres">
      <dgm:prSet presAssocID="{C2A950E1-B8CB-4B61-8DD6-D100B28149B1}" presName="Minus" presStyleLbl="alignNode1" presStyleIdx="1" presStyleCnt="2"/>
      <dgm:spPr>
        <a:solidFill>
          <a:schemeClr val="accent4"/>
        </a:solidFill>
        <a:ln>
          <a:noFill/>
        </a:ln>
      </dgm:spPr>
    </dgm:pt>
    <dgm:pt modelId="{9027A61F-2BA0-49F0-A3D4-B8DE68B86B26}" type="pres">
      <dgm:prSet presAssocID="{C2A950E1-B8CB-4B61-8DD6-D100B28149B1}" presName="Divider" presStyleLbl="parChTrans1D1" presStyleIdx="0" presStyleCnt="1"/>
      <dgm:spPr>
        <a:ln>
          <a:solidFill>
            <a:schemeClr val="accent4">
              <a:lumMod val="60000"/>
              <a:lumOff val="40000"/>
            </a:schemeClr>
          </a:solidFill>
        </a:ln>
      </dgm:spPr>
    </dgm:pt>
  </dgm:ptLst>
  <dgm:cxnLst>
    <dgm:cxn modelId="{797D8CA2-56FF-4C23-B18C-00F4A625B5AE}" type="presOf" srcId="{C2A950E1-B8CB-4B61-8DD6-D100B28149B1}" destId="{4379A204-A2B6-4D35-88FB-6D85AD8DC827}" srcOrd="0" destOrd="0" presId="urn:microsoft.com/office/officeart/2009/3/layout/PlusandMinus"/>
    <dgm:cxn modelId="{6E517029-1B27-40B8-9D3F-CE17EA1D2284}" type="presParOf" srcId="{4379A204-A2B6-4D35-88FB-6D85AD8DC827}" destId="{5C4DBCE2-26F3-4BD9-8A24-184FB2ED9793}" srcOrd="0" destOrd="0" presId="urn:microsoft.com/office/officeart/2009/3/layout/PlusandMinus"/>
    <dgm:cxn modelId="{CB88B9F8-AB5F-411E-863A-876CA5275C76}" type="presParOf" srcId="{4379A204-A2B6-4D35-88FB-6D85AD8DC827}" destId="{E4855BDD-FDE5-432D-8A4D-FB767728E559}" srcOrd="1" destOrd="0" presId="urn:microsoft.com/office/officeart/2009/3/layout/PlusandMinus"/>
    <dgm:cxn modelId="{E9DEA270-1BEB-4C0A-87E1-9F6FF1D9265A}" type="presParOf" srcId="{4379A204-A2B6-4D35-88FB-6D85AD8DC827}" destId="{3CD704B2-87BC-40CE-9A56-6E2F0EBE30C9}" srcOrd="2" destOrd="0" presId="urn:microsoft.com/office/officeart/2009/3/layout/PlusandMinus"/>
    <dgm:cxn modelId="{D518CE95-17CA-4A10-A725-96D74F106283}" type="presParOf" srcId="{4379A204-A2B6-4D35-88FB-6D85AD8DC827}" destId="{FB74CEFE-5199-41F8-8537-A53B0475EB86}" srcOrd="3" destOrd="0" presId="urn:microsoft.com/office/officeart/2009/3/layout/PlusandMinus"/>
    <dgm:cxn modelId="{9A09B218-F70D-4C6D-BE37-A5468CBF0A18}" type="presParOf" srcId="{4379A204-A2B6-4D35-88FB-6D85AD8DC827}" destId="{FB475E3A-3859-4FF3-99E2-097F53A33D10}" srcOrd="4" destOrd="0" presId="urn:microsoft.com/office/officeart/2009/3/layout/PlusandMinus"/>
    <dgm:cxn modelId="{18C53DCB-4FF0-45A1-8D60-86737EC27B7C}" type="presParOf" srcId="{4379A204-A2B6-4D35-88FB-6D85AD8DC827}" destId="{9027A61F-2BA0-49F0-A3D4-B8DE68B86B26}" srcOrd="5" destOrd="0" presId="urn:microsoft.com/office/officeart/2009/3/layout/PlusandMinu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Shear walls resist the effects of lateral load acting on the structure and are typically used in wood buildings as the lateral force-resisting system. Shear walls are most commonly designed to carry wind and seismic loads.</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Structures require lateral-force-resisting systems in order to resist racking, sliding and overturning caused by wind or seismic forces.</a:t>
          </a:r>
          <a:endParaRPr lang="en-US"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There are several considerations to keep in mind when designing a shear wall, including: Design method, shear panel proportions, sheathing type / thickness, fastener size / spacing, anchorage requirements, chord design, capacity adjustments.</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3B1620C0-C83D-49B6-984D-A7BB51CA4338}" type="presOf" srcId="{C9A45544-E471-4AE7-B2A7-FCA554A55420}" destId="{D24FEBCF-3FCF-4D54-AE90-E717DD253ED9}"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7412D85D-C572-4B7A-B8A1-20E5FE2C6F75}"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2DAB3B29-F81C-446F-8387-85F7901B8DB4}" type="presOf" srcId="{BD9EF28A-FAB5-45A8-8349-7334C9B2E2C0}" destId="{D7A847E3-C326-442B-8C80-FD3184CDB6B1}" srcOrd="0" destOrd="0" presId="urn:microsoft.com/office/officeart/2008/layout/LinedList"/>
    <dgm:cxn modelId="{22D6E17A-610B-4B53-82A0-BB2167312F4C}" type="presOf" srcId="{B4B4E545-2A14-4F60-8B29-2291E7146D1C}" destId="{C35C843B-E72F-47C9-9BCE-F349F07AF25A}" srcOrd="0" destOrd="0" presId="urn:microsoft.com/office/officeart/2008/layout/LinedList"/>
    <dgm:cxn modelId="{59E1044D-F14E-491C-9224-DCBF72FBF65D}" type="presOf" srcId="{3A92CDE5-BE49-4E64-B141-7852F720389A}" destId="{DA09D398-B8C1-4247-BA18-2B0B69009080}" srcOrd="0" destOrd="0" presId="urn:microsoft.com/office/officeart/2008/layout/LinedList"/>
    <dgm:cxn modelId="{9237908D-A333-43AD-B3CF-AB78C2B00850}" type="presParOf" srcId="{467A7CF2-1C79-4A79-888A-ED3D75379913}" destId="{DA603D79-CDB7-49C8-827A-EC7623DEA507}" srcOrd="0" destOrd="0" presId="urn:microsoft.com/office/officeart/2008/layout/LinedList"/>
    <dgm:cxn modelId="{5EFA262B-0B53-4F24-AEB9-DD8B31D7F79C}" type="presParOf" srcId="{467A7CF2-1C79-4A79-888A-ED3D75379913}" destId="{1762C31A-C812-4D43-90EB-4BDC09463EEC}" srcOrd="1" destOrd="0" presId="urn:microsoft.com/office/officeart/2008/layout/LinedList"/>
    <dgm:cxn modelId="{1C2172FD-7F07-4316-B259-2575748E66BD}" type="presParOf" srcId="{1762C31A-C812-4D43-90EB-4BDC09463EEC}" destId="{D7A847E3-C326-442B-8C80-FD3184CDB6B1}" srcOrd="0" destOrd="0" presId="urn:microsoft.com/office/officeart/2008/layout/LinedList"/>
    <dgm:cxn modelId="{2BEEC9F5-A199-4F13-8848-B4ED0F750D5F}" type="presParOf" srcId="{1762C31A-C812-4D43-90EB-4BDC09463EEC}" destId="{F8ECA988-15F0-460B-83D7-90AF6B6A5ECA}" srcOrd="1" destOrd="0" presId="urn:microsoft.com/office/officeart/2008/layout/LinedList"/>
    <dgm:cxn modelId="{4E5DD1B5-D08A-42EE-BBB7-527600721564}" type="presParOf" srcId="{F8ECA988-15F0-460B-83D7-90AF6B6A5ECA}" destId="{35D7D461-5786-4AA1-80AE-57337F0D9B92}" srcOrd="0" destOrd="0" presId="urn:microsoft.com/office/officeart/2008/layout/LinedList"/>
    <dgm:cxn modelId="{56315DA1-C636-43FF-B474-F7BA00B5A298}" type="presParOf" srcId="{F8ECA988-15F0-460B-83D7-90AF6B6A5ECA}" destId="{B1F47221-D321-498A-ADF4-E61051E6B8A2}" srcOrd="1" destOrd="0" presId="urn:microsoft.com/office/officeart/2008/layout/LinedList"/>
    <dgm:cxn modelId="{8BE3E00E-914D-475D-ABAC-F10AC9E9F2A8}" type="presParOf" srcId="{B1F47221-D321-498A-ADF4-E61051E6B8A2}" destId="{95F378C2-AE71-4E16-A55C-33493E24FD72}" srcOrd="0" destOrd="0" presId="urn:microsoft.com/office/officeart/2008/layout/LinedList"/>
    <dgm:cxn modelId="{67868DF4-233D-428F-B7A9-F983966DA79B}" type="presParOf" srcId="{B1F47221-D321-498A-ADF4-E61051E6B8A2}" destId="{C35C843B-E72F-47C9-9BCE-F349F07AF25A}" srcOrd="1" destOrd="0" presId="urn:microsoft.com/office/officeart/2008/layout/LinedList"/>
    <dgm:cxn modelId="{7BAB3ED5-6701-46B6-967B-22501F0C5D71}" type="presParOf" srcId="{B1F47221-D321-498A-ADF4-E61051E6B8A2}" destId="{C494B0B5-6F69-4771-AB75-942EC17E1358}" srcOrd="2" destOrd="0" presId="urn:microsoft.com/office/officeart/2008/layout/LinedList"/>
    <dgm:cxn modelId="{907CE5CA-CEA8-4BA3-9936-3B9ABDF60087}" type="presParOf" srcId="{F8ECA988-15F0-460B-83D7-90AF6B6A5ECA}" destId="{A00A7888-2D1A-4717-98E2-CC7784818370}" srcOrd="2" destOrd="0" presId="urn:microsoft.com/office/officeart/2008/layout/LinedList"/>
    <dgm:cxn modelId="{CD63B4C1-5C5D-46E2-9EC1-49DC1C656713}" type="presParOf" srcId="{F8ECA988-15F0-460B-83D7-90AF6B6A5ECA}" destId="{0B5838C6-71FB-4A0D-BB01-1D0FFCB15DBC}" srcOrd="3" destOrd="0" presId="urn:microsoft.com/office/officeart/2008/layout/LinedList"/>
    <dgm:cxn modelId="{773E2F99-7AE4-4E3D-B654-3042C56EC37A}" type="presParOf" srcId="{F8ECA988-15F0-460B-83D7-90AF6B6A5ECA}" destId="{6FAF9CE7-2B52-4D60-9BA6-154C90336BD6}" srcOrd="4" destOrd="0" presId="urn:microsoft.com/office/officeart/2008/layout/LinedList"/>
    <dgm:cxn modelId="{069EEDBF-87B9-47E0-9D7B-822AB4364ED3}" type="presParOf" srcId="{6FAF9CE7-2B52-4D60-9BA6-154C90336BD6}" destId="{64A2DB67-6FB1-4780-ADAC-6BFEE77277F6}" srcOrd="0" destOrd="0" presId="urn:microsoft.com/office/officeart/2008/layout/LinedList"/>
    <dgm:cxn modelId="{FC4EFB1F-515C-4B4B-9895-951B704EC513}" type="presParOf" srcId="{6FAF9CE7-2B52-4D60-9BA6-154C90336BD6}" destId="{DA09D398-B8C1-4247-BA18-2B0B69009080}" srcOrd="1" destOrd="0" presId="urn:microsoft.com/office/officeart/2008/layout/LinedList"/>
    <dgm:cxn modelId="{DD540B92-5001-4339-BA13-58E038137F70}" type="presParOf" srcId="{6FAF9CE7-2B52-4D60-9BA6-154C90336BD6}" destId="{C86CF7BF-D83D-4ED0-9453-705ECDC437B3}" srcOrd="2" destOrd="0" presId="urn:microsoft.com/office/officeart/2008/layout/LinedList"/>
    <dgm:cxn modelId="{0051D856-262E-4458-9411-1D61CC2398EB}" type="presParOf" srcId="{F8ECA988-15F0-460B-83D7-90AF6B6A5ECA}" destId="{677CB70E-F932-4846-9590-43A0ED8F10E9}" srcOrd="5" destOrd="0" presId="urn:microsoft.com/office/officeart/2008/layout/LinedList"/>
    <dgm:cxn modelId="{C5A1647B-BD94-4485-82AD-513B59B1D1C7}" type="presParOf" srcId="{F8ECA988-15F0-460B-83D7-90AF6B6A5ECA}" destId="{3539C391-1B41-4939-A7AA-29768AA4917C}" srcOrd="6" destOrd="0" presId="urn:microsoft.com/office/officeart/2008/layout/LinedList"/>
    <dgm:cxn modelId="{D7DA75E9-FD5F-4AF1-9A7F-8748E5BAB367}" type="presParOf" srcId="{F8ECA988-15F0-460B-83D7-90AF6B6A5ECA}" destId="{D8D3771E-5A14-474F-A034-37E947712098}" srcOrd="7" destOrd="0" presId="urn:microsoft.com/office/officeart/2008/layout/LinedList"/>
    <dgm:cxn modelId="{3394D144-3E0D-4D10-B9B4-1C7A3345F8B9}" type="presParOf" srcId="{D8D3771E-5A14-474F-A034-37E947712098}" destId="{459FAB5C-B09A-4FF5-8297-F105F9BAB6E7}" srcOrd="0" destOrd="0" presId="urn:microsoft.com/office/officeart/2008/layout/LinedList"/>
    <dgm:cxn modelId="{69E9C785-C9D3-4BAD-8526-A8BF2605684A}" type="presParOf" srcId="{D8D3771E-5A14-474F-A034-37E947712098}" destId="{D24FEBCF-3FCF-4D54-AE90-E717DD253ED9}" srcOrd="1" destOrd="0" presId="urn:microsoft.com/office/officeart/2008/layout/LinedList"/>
    <dgm:cxn modelId="{F5364C8F-A96F-41C5-9EE0-DC40BBC45C25}" type="presParOf" srcId="{D8D3771E-5A14-474F-A034-37E947712098}" destId="{29DB896A-DB09-46F7-B107-1A2BF886274F}" srcOrd="2" destOrd="0" presId="urn:microsoft.com/office/officeart/2008/layout/LinedList"/>
    <dgm:cxn modelId="{D8A23DCE-F388-4B18-9490-A4886ADC6960}" type="presParOf" srcId="{F8ECA988-15F0-460B-83D7-90AF6B6A5ECA}" destId="{95E6CF9D-4538-4B95-8337-A2AFDA67DB60}" srcOrd="8" destOrd="0" presId="urn:microsoft.com/office/officeart/2008/layout/LinedList"/>
    <dgm:cxn modelId="{F08413B6-F3A5-46CF-8721-A6907009056A}"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b="0" dirty="0" smtClean="0">
              <a:solidFill>
                <a:schemeClr val="bg2"/>
              </a:solidFill>
              <a:latin typeface="Arial" pitchFamily="34" charset="0"/>
              <a:cs typeface="Arial" pitchFamily="34" charset="0"/>
            </a:rPr>
            <a:t>Factoring nominal unit shear capacities to ASD or LRFD levels is covered in Section 4.3.3. To convert the capacity to ASD, divide the nominal amount by 2. To</a:t>
          </a:r>
          <a:r>
            <a:rPr lang="en-US" b="0" baseline="0" dirty="0" smtClean="0">
              <a:solidFill>
                <a:schemeClr val="bg2"/>
              </a:solidFill>
              <a:latin typeface="Arial" pitchFamily="34" charset="0"/>
              <a:cs typeface="Arial" pitchFamily="34" charset="0"/>
            </a:rPr>
            <a:t> convert the capacity to LRFD, multiply the nominal amount by 0.8.</a:t>
          </a:r>
        </a:p>
        <a:p>
          <a:pPr>
            <a:lnSpc>
              <a:spcPct val="100000"/>
            </a:lnSpc>
          </a:pPr>
          <a:r>
            <a:rPr lang="en-US" b="0" baseline="0" dirty="0" smtClean="0">
              <a:solidFill>
                <a:schemeClr val="bg2"/>
              </a:solidFill>
              <a:latin typeface="Arial" pitchFamily="34" charset="0"/>
              <a:cs typeface="Arial" pitchFamily="34" charset="0"/>
            </a:rPr>
            <a:t>Tabulated nominal unit shear capacities for seismic and wind design can be found in Tables 4.3A, 4.3B, 4.3C and 4.3D.</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b="0" i="0" baseline="0" dirty="0" smtClean="0">
              <a:solidFill>
                <a:schemeClr val="bg2"/>
              </a:solidFill>
              <a:latin typeface="Arial" pitchFamily="34" charset="0"/>
              <a:cs typeface="Arial" pitchFamily="34" charset="0"/>
            </a:rPr>
            <a:t>Elements and connections attached to the shear wall must be able to support its movement. If a shear wall deflects an inch, its connections will also need to be able to travel the same distance without breaking the system. Section 4.3.1 </a:t>
          </a:r>
          <a:r>
            <a:rPr lang="en-US" b="0" i="0" dirty="0" smtClean="0">
              <a:solidFill>
                <a:schemeClr val="bg2"/>
              </a:solidFill>
              <a:latin typeface="Arial" pitchFamily="34" charset="0"/>
              <a:cs typeface="Arial" pitchFamily="34" charset="0"/>
            </a:rPr>
            <a:t>defines permissible deflection as the deflection that permits the shear wall and any attached elements to maintain their structural integrity and continue</a:t>
          </a:r>
          <a:r>
            <a:rPr lang="en-US" b="0" i="0" baseline="0" dirty="0" smtClean="0">
              <a:solidFill>
                <a:schemeClr val="bg2"/>
              </a:solidFill>
              <a:latin typeface="Arial" pitchFamily="34" charset="0"/>
              <a:cs typeface="Arial" pitchFamily="34" charset="0"/>
            </a:rPr>
            <a:t> to support their prescribed loads.</a:t>
          </a:r>
          <a:endParaRPr lang="en-US" i="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SDPWS Section 4.3.6.4.3 states that foundation anchor bolts shall have a steel plate washer under each nut not less than 0.229"x3"x3" in size. This plate washer is no longer limited to seismic regions. Without a washer, the sill plate can split from a brittle failure, causing most of the structural capacity to be lost.</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BB95D789-4C33-4624-800B-4CB634F81BA1}" srcId="{9D085FB0-C8F3-4360-AF2E-449469EE6D3F}" destId="{BD9EF28A-FAB5-45A8-8349-7334C9B2E2C0}" srcOrd="0" destOrd="0" parTransId="{26BD845B-F67F-4A7A-8E7B-C418CEC67741}" sibTransId="{BAFB06E0-BD5F-4AA7-B01A-CD15777ABBB3}"/>
    <dgm:cxn modelId="{D6F1C14A-898F-4276-BC94-7D15AE89B712}" type="presOf" srcId="{C9A45544-E471-4AE7-B2A7-FCA554A55420}" destId="{D24FEBCF-3FCF-4D54-AE90-E717DD253ED9}"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608C61D0-C4E8-42E2-9C6C-5DAE1C8EEDA7}" type="presOf" srcId="{9D085FB0-C8F3-4360-AF2E-449469EE6D3F}" destId="{467A7CF2-1C79-4A79-888A-ED3D75379913}" srcOrd="0" destOrd="0" presId="urn:microsoft.com/office/officeart/2008/layout/LinedList"/>
    <dgm:cxn modelId="{EA716184-C052-45F2-8AC4-0FA027B7EC6E}" type="presOf" srcId="{B4B4E545-2A14-4F60-8B29-2291E7146D1C}" destId="{C35C843B-E72F-47C9-9BCE-F349F07AF25A}"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99CBDCC7-C461-4B55-96FF-561743529B10}" type="presOf" srcId="{3A92CDE5-BE49-4E64-B141-7852F720389A}" destId="{DA09D398-B8C1-4247-BA18-2B0B69009080}" srcOrd="0" destOrd="0" presId="urn:microsoft.com/office/officeart/2008/layout/LinedList"/>
    <dgm:cxn modelId="{FBC31467-9B6B-4981-8DA2-088727B699D7}" type="presOf" srcId="{BD9EF28A-FAB5-45A8-8349-7334C9B2E2C0}" destId="{D7A847E3-C326-442B-8C80-FD3184CDB6B1}" srcOrd="0" destOrd="0" presId="urn:microsoft.com/office/officeart/2008/layout/LinedList"/>
    <dgm:cxn modelId="{6BAC6231-9384-4A93-ADD2-391F9202B268}" type="presParOf" srcId="{467A7CF2-1C79-4A79-888A-ED3D75379913}" destId="{DA603D79-CDB7-49C8-827A-EC7623DEA507}" srcOrd="0" destOrd="0" presId="urn:microsoft.com/office/officeart/2008/layout/LinedList"/>
    <dgm:cxn modelId="{31E76050-1CC2-4D2C-8D32-BB023A82DC1F}" type="presParOf" srcId="{467A7CF2-1C79-4A79-888A-ED3D75379913}" destId="{1762C31A-C812-4D43-90EB-4BDC09463EEC}" srcOrd="1" destOrd="0" presId="urn:microsoft.com/office/officeart/2008/layout/LinedList"/>
    <dgm:cxn modelId="{5A023414-F337-4B04-91B5-AA7BCD319D54}" type="presParOf" srcId="{1762C31A-C812-4D43-90EB-4BDC09463EEC}" destId="{D7A847E3-C326-442B-8C80-FD3184CDB6B1}" srcOrd="0" destOrd="0" presId="urn:microsoft.com/office/officeart/2008/layout/LinedList"/>
    <dgm:cxn modelId="{98B723BA-A904-4A6D-AA4A-B83616C3E391}" type="presParOf" srcId="{1762C31A-C812-4D43-90EB-4BDC09463EEC}" destId="{F8ECA988-15F0-460B-83D7-90AF6B6A5ECA}" srcOrd="1" destOrd="0" presId="urn:microsoft.com/office/officeart/2008/layout/LinedList"/>
    <dgm:cxn modelId="{E3E5A127-7851-4D13-AECA-EFC1AD0EF4EA}" type="presParOf" srcId="{F8ECA988-15F0-460B-83D7-90AF6B6A5ECA}" destId="{35D7D461-5786-4AA1-80AE-57337F0D9B92}" srcOrd="0" destOrd="0" presId="urn:microsoft.com/office/officeart/2008/layout/LinedList"/>
    <dgm:cxn modelId="{440891CF-4956-426C-92FE-7816813D789E}" type="presParOf" srcId="{F8ECA988-15F0-460B-83D7-90AF6B6A5ECA}" destId="{B1F47221-D321-498A-ADF4-E61051E6B8A2}" srcOrd="1" destOrd="0" presId="urn:microsoft.com/office/officeart/2008/layout/LinedList"/>
    <dgm:cxn modelId="{8A81F8E0-7CA2-4BAF-9CE0-79865F10464C}" type="presParOf" srcId="{B1F47221-D321-498A-ADF4-E61051E6B8A2}" destId="{95F378C2-AE71-4E16-A55C-33493E24FD72}" srcOrd="0" destOrd="0" presId="urn:microsoft.com/office/officeart/2008/layout/LinedList"/>
    <dgm:cxn modelId="{3456638F-AA81-4228-A0C0-B90B3ECB0F9A}" type="presParOf" srcId="{B1F47221-D321-498A-ADF4-E61051E6B8A2}" destId="{C35C843B-E72F-47C9-9BCE-F349F07AF25A}" srcOrd="1" destOrd="0" presId="urn:microsoft.com/office/officeart/2008/layout/LinedList"/>
    <dgm:cxn modelId="{60C38301-C253-48EA-8A0B-F52A8B85ED77}" type="presParOf" srcId="{B1F47221-D321-498A-ADF4-E61051E6B8A2}" destId="{C494B0B5-6F69-4771-AB75-942EC17E1358}" srcOrd="2" destOrd="0" presId="urn:microsoft.com/office/officeart/2008/layout/LinedList"/>
    <dgm:cxn modelId="{EA975894-0DC4-4C05-AC6C-5E2FBA313DA5}" type="presParOf" srcId="{F8ECA988-15F0-460B-83D7-90AF6B6A5ECA}" destId="{A00A7888-2D1A-4717-98E2-CC7784818370}" srcOrd="2" destOrd="0" presId="urn:microsoft.com/office/officeart/2008/layout/LinedList"/>
    <dgm:cxn modelId="{0CD11E77-4DBC-47B1-84F7-EFC02B2F9945}" type="presParOf" srcId="{F8ECA988-15F0-460B-83D7-90AF6B6A5ECA}" destId="{0B5838C6-71FB-4A0D-BB01-1D0FFCB15DBC}" srcOrd="3" destOrd="0" presId="urn:microsoft.com/office/officeart/2008/layout/LinedList"/>
    <dgm:cxn modelId="{F836D44F-EC64-4103-B3A7-4C9153E9345B}" type="presParOf" srcId="{F8ECA988-15F0-460B-83D7-90AF6B6A5ECA}" destId="{6FAF9CE7-2B52-4D60-9BA6-154C90336BD6}" srcOrd="4" destOrd="0" presId="urn:microsoft.com/office/officeart/2008/layout/LinedList"/>
    <dgm:cxn modelId="{7D3496F5-1CA1-44BF-9161-211852785F12}" type="presParOf" srcId="{6FAF9CE7-2B52-4D60-9BA6-154C90336BD6}" destId="{64A2DB67-6FB1-4780-ADAC-6BFEE77277F6}" srcOrd="0" destOrd="0" presId="urn:microsoft.com/office/officeart/2008/layout/LinedList"/>
    <dgm:cxn modelId="{69E437DD-132E-4C4B-B3A5-CC2F8C28F33C}" type="presParOf" srcId="{6FAF9CE7-2B52-4D60-9BA6-154C90336BD6}" destId="{DA09D398-B8C1-4247-BA18-2B0B69009080}" srcOrd="1" destOrd="0" presId="urn:microsoft.com/office/officeart/2008/layout/LinedList"/>
    <dgm:cxn modelId="{8425A837-1AF3-4030-8DE4-D38B0913C3AF}" type="presParOf" srcId="{6FAF9CE7-2B52-4D60-9BA6-154C90336BD6}" destId="{C86CF7BF-D83D-4ED0-9453-705ECDC437B3}" srcOrd="2" destOrd="0" presId="urn:microsoft.com/office/officeart/2008/layout/LinedList"/>
    <dgm:cxn modelId="{C22E4653-3461-46AB-AC2B-ACEAF8FA3D23}" type="presParOf" srcId="{F8ECA988-15F0-460B-83D7-90AF6B6A5ECA}" destId="{677CB70E-F932-4846-9590-43A0ED8F10E9}" srcOrd="5" destOrd="0" presId="urn:microsoft.com/office/officeart/2008/layout/LinedList"/>
    <dgm:cxn modelId="{111A5ACA-084B-4207-BCE9-11F3576F4FD8}" type="presParOf" srcId="{F8ECA988-15F0-460B-83D7-90AF6B6A5ECA}" destId="{3539C391-1B41-4939-A7AA-29768AA4917C}" srcOrd="6" destOrd="0" presId="urn:microsoft.com/office/officeart/2008/layout/LinedList"/>
    <dgm:cxn modelId="{400CFC00-2152-4ADA-BE67-F60B396924D6}" type="presParOf" srcId="{F8ECA988-15F0-460B-83D7-90AF6B6A5ECA}" destId="{D8D3771E-5A14-474F-A034-37E947712098}" srcOrd="7" destOrd="0" presId="urn:microsoft.com/office/officeart/2008/layout/LinedList"/>
    <dgm:cxn modelId="{A255AF72-7A6B-4A9D-BB58-E611FC620C85}" type="presParOf" srcId="{D8D3771E-5A14-474F-A034-37E947712098}" destId="{459FAB5C-B09A-4FF5-8297-F105F9BAB6E7}" srcOrd="0" destOrd="0" presId="urn:microsoft.com/office/officeart/2008/layout/LinedList"/>
    <dgm:cxn modelId="{3D47DBB6-4143-4B59-8C28-7FC1A74DBCDA}" type="presParOf" srcId="{D8D3771E-5A14-474F-A034-37E947712098}" destId="{D24FEBCF-3FCF-4D54-AE90-E717DD253ED9}" srcOrd="1" destOrd="0" presId="urn:microsoft.com/office/officeart/2008/layout/LinedList"/>
    <dgm:cxn modelId="{4E0B451A-0E02-42C1-9F83-1F60685AD32F}" type="presParOf" srcId="{D8D3771E-5A14-474F-A034-37E947712098}" destId="{29DB896A-DB09-46F7-B107-1A2BF886274F}" srcOrd="2" destOrd="0" presId="urn:microsoft.com/office/officeart/2008/layout/LinedList"/>
    <dgm:cxn modelId="{41282948-CB9B-4CA9-8FC9-A37F4C079B57}" type="presParOf" srcId="{F8ECA988-15F0-460B-83D7-90AF6B6A5ECA}" destId="{95E6CF9D-4538-4B95-8337-A2AFDA67DB60}" srcOrd="8" destOrd="0" presId="urn:microsoft.com/office/officeart/2008/layout/LinedList"/>
    <dgm:cxn modelId="{9BCB1C1B-DAFE-4536-BABD-1325FE11BDD6}"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In 2015 SDPWS, both wind and seismic governed designs will need to consider adjustment factors for shear wall aspect ratios greater than 2:1.</a:t>
          </a:r>
          <a:r>
            <a:rPr lang="en-US" b="0" dirty="0" smtClean="0">
              <a:solidFill>
                <a:schemeClr val="bg2"/>
              </a:solidFill>
              <a:latin typeface="Arial" pitchFamily="34" charset="0"/>
              <a:cs typeface="Arial" pitchFamily="34" charset="0"/>
            </a:rPr>
            <a:t> Reduction factors for high aspect ratio shear walls are no longer contained in the footnotes to Table 4.3.4. Instead, these factors are included in new provisions accounting for the reduced strength and stiffness of high aspect ratio shear walls.</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There are two types of adjustment factors in the 2015 SDPWS for shear walls that exceed aspect ratio limitations. The Equal Deflection Calculation allows the designer to distribute shear by stiffness by reducing unit shear capacity for high aspect ratio shear walls. A second (now alternative) method is the 2b</a:t>
          </a:r>
          <a:r>
            <a:rPr lang="en-US" baseline="-25000" dirty="0" smtClean="0">
              <a:solidFill>
                <a:schemeClr val="bg2"/>
              </a:solidFill>
              <a:latin typeface="Arial" panose="020B0604020202020204" pitchFamily="34" charset="0"/>
              <a:cs typeface="Arial" panose="020B0604020202020204" pitchFamily="34" charset="0"/>
            </a:rPr>
            <a:t>s</a:t>
          </a:r>
          <a:r>
            <a:rPr lang="en-US" dirty="0" smtClean="0">
              <a:solidFill>
                <a:schemeClr val="bg2"/>
              </a:solidFill>
              <a:latin typeface="Arial" panose="020B0604020202020204" pitchFamily="34" charset="0"/>
              <a:cs typeface="Arial" panose="020B0604020202020204" pitchFamily="34" charset="0"/>
            </a:rPr>
            <a:t>/h Adjustment Factor. It allows the designer to distribute shear by strength by accounting for stiffness compatibility.</a:t>
          </a:r>
          <a:endParaRPr lang="en-US"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The Equal Deflection Calculation method can produce both more and less efficient designs that may result from the 2b</a:t>
          </a:r>
          <a:r>
            <a:rPr lang="en-US" baseline="-25000" dirty="0" smtClean="0">
              <a:solidFill>
                <a:schemeClr val="bg2"/>
              </a:solidFill>
              <a:latin typeface="Arial" panose="020B0604020202020204" pitchFamily="34" charset="0"/>
              <a:cs typeface="Arial" panose="020B0604020202020204" pitchFamily="34" charset="0"/>
            </a:rPr>
            <a:t>s</a:t>
          </a:r>
          <a:r>
            <a:rPr lang="en-US" dirty="0" smtClean="0">
              <a:solidFill>
                <a:schemeClr val="bg2"/>
              </a:solidFill>
              <a:latin typeface="Arial" panose="020B0604020202020204" pitchFamily="34" charset="0"/>
              <a:cs typeface="Arial" panose="020B0604020202020204" pitchFamily="34" charset="0"/>
            </a:rPr>
            <a:t>/h factor method depending on the relative stiffness of shear walls in the wall line. For example, design unit shear for shear wall lines comprised entirely of 3.5:1 aspect ratio shear walls can be as much as 40% greater than prior editions.</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BB95D789-4C33-4624-800B-4CB634F81BA1}" srcId="{9D085FB0-C8F3-4360-AF2E-449469EE6D3F}" destId="{BD9EF28A-FAB5-45A8-8349-7334C9B2E2C0}" srcOrd="0" destOrd="0" parTransId="{26BD845B-F67F-4A7A-8E7B-C418CEC67741}" sibTransId="{BAFB06E0-BD5F-4AA7-B01A-CD15777ABBB3}"/>
    <dgm:cxn modelId="{87D63350-CB67-4561-AB9A-5AB7F6DFE5CD}" type="presOf" srcId="{9D085FB0-C8F3-4360-AF2E-449469EE6D3F}" destId="{467A7CF2-1C79-4A79-888A-ED3D75379913}" srcOrd="0" destOrd="0" presId="urn:microsoft.com/office/officeart/2008/layout/LinedList"/>
    <dgm:cxn modelId="{E7854912-ECF6-43EA-B34D-A0964507CF05}" type="presOf" srcId="{C9A45544-E471-4AE7-B2A7-FCA554A55420}" destId="{D24FEBCF-3FCF-4D54-AE90-E717DD253ED9}"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7C414479-9526-4EA7-B417-B47BB5B1115E}" type="presOf" srcId="{BD9EF28A-FAB5-45A8-8349-7334C9B2E2C0}" destId="{D7A847E3-C326-442B-8C80-FD3184CDB6B1}" srcOrd="0" destOrd="0" presId="urn:microsoft.com/office/officeart/2008/layout/LinedList"/>
    <dgm:cxn modelId="{6FDDE53F-FEB3-4991-BF37-F78688DF5C64}" type="presOf" srcId="{B4B4E545-2A14-4F60-8B29-2291E7146D1C}" destId="{C35C843B-E72F-47C9-9BCE-F349F07AF25A}" srcOrd="0" destOrd="0" presId="urn:microsoft.com/office/officeart/2008/layout/LinedList"/>
    <dgm:cxn modelId="{EEF10884-F444-4979-807F-AE9297ED86D2}" type="presOf" srcId="{3A92CDE5-BE49-4E64-B141-7852F720389A}" destId="{DA09D398-B8C1-4247-BA18-2B0B69009080}" srcOrd="0" destOrd="0" presId="urn:microsoft.com/office/officeart/2008/layout/LinedList"/>
    <dgm:cxn modelId="{CA4014A4-6D25-4901-90CD-71A176F4E5B2}" type="presParOf" srcId="{467A7CF2-1C79-4A79-888A-ED3D75379913}" destId="{DA603D79-CDB7-49C8-827A-EC7623DEA507}" srcOrd="0" destOrd="0" presId="urn:microsoft.com/office/officeart/2008/layout/LinedList"/>
    <dgm:cxn modelId="{2FC0144A-187F-470D-A4E8-E2C5BC71FEB4}" type="presParOf" srcId="{467A7CF2-1C79-4A79-888A-ED3D75379913}" destId="{1762C31A-C812-4D43-90EB-4BDC09463EEC}" srcOrd="1" destOrd="0" presId="urn:microsoft.com/office/officeart/2008/layout/LinedList"/>
    <dgm:cxn modelId="{0A03271A-313D-4CC5-A4E7-257D83039352}" type="presParOf" srcId="{1762C31A-C812-4D43-90EB-4BDC09463EEC}" destId="{D7A847E3-C326-442B-8C80-FD3184CDB6B1}" srcOrd="0" destOrd="0" presId="urn:microsoft.com/office/officeart/2008/layout/LinedList"/>
    <dgm:cxn modelId="{E19F4DB1-A4C0-495C-AB00-488D8BC1B251}" type="presParOf" srcId="{1762C31A-C812-4D43-90EB-4BDC09463EEC}" destId="{F8ECA988-15F0-460B-83D7-90AF6B6A5ECA}" srcOrd="1" destOrd="0" presId="urn:microsoft.com/office/officeart/2008/layout/LinedList"/>
    <dgm:cxn modelId="{3F8E873A-2BD6-4198-A337-589F16A4D228}" type="presParOf" srcId="{F8ECA988-15F0-460B-83D7-90AF6B6A5ECA}" destId="{35D7D461-5786-4AA1-80AE-57337F0D9B92}" srcOrd="0" destOrd="0" presId="urn:microsoft.com/office/officeart/2008/layout/LinedList"/>
    <dgm:cxn modelId="{0380CF60-7C5C-4676-8FE8-7D385ACC7065}" type="presParOf" srcId="{F8ECA988-15F0-460B-83D7-90AF6B6A5ECA}" destId="{B1F47221-D321-498A-ADF4-E61051E6B8A2}" srcOrd="1" destOrd="0" presId="urn:microsoft.com/office/officeart/2008/layout/LinedList"/>
    <dgm:cxn modelId="{4279B953-F6A8-4267-8F2B-EDE7C6097A4A}" type="presParOf" srcId="{B1F47221-D321-498A-ADF4-E61051E6B8A2}" destId="{95F378C2-AE71-4E16-A55C-33493E24FD72}" srcOrd="0" destOrd="0" presId="urn:microsoft.com/office/officeart/2008/layout/LinedList"/>
    <dgm:cxn modelId="{0080DF70-26BF-41E7-B925-A96A05F86308}" type="presParOf" srcId="{B1F47221-D321-498A-ADF4-E61051E6B8A2}" destId="{C35C843B-E72F-47C9-9BCE-F349F07AF25A}" srcOrd="1" destOrd="0" presId="urn:microsoft.com/office/officeart/2008/layout/LinedList"/>
    <dgm:cxn modelId="{CEA1D80F-49D9-417D-B122-821962C2BA79}" type="presParOf" srcId="{B1F47221-D321-498A-ADF4-E61051E6B8A2}" destId="{C494B0B5-6F69-4771-AB75-942EC17E1358}" srcOrd="2" destOrd="0" presId="urn:microsoft.com/office/officeart/2008/layout/LinedList"/>
    <dgm:cxn modelId="{3291E149-3273-4B2C-BFEB-C94517452E0E}" type="presParOf" srcId="{F8ECA988-15F0-460B-83D7-90AF6B6A5ECA}" destId="{A00A7888-2D1A-4717-98E2-CC7784818370}" srcOrd="2" destOrd="0" presId="urn:microsoft.com/office/officeart/2008/layout/LinedList"/>
    <dgm:cxn modelId="{E9EC5D01-76BD-4616-91BF-D7B670BCACA3}" type="presParOf" srcId="{F8ECA988-15F0-460B-83D7-90AF6B6A5ECA}" destId="{0B5838C6-71FB-4A0D-BB01-1D0FFCB15DBC}" srcOrd="3" destOrd="0" presId="urn:microsoft.com/office/officeart/2008/layout/LinedList"/>
    <dgm:cxn modelId="{EF6EA161-3368-41BD-9BF6-48AC54A10381}" type="presParOf" srcId="{F8ECA988-15F0-460B-83D7-90AF6B6A5ECA}" destId="{6FAF9CE7-2B52-4D60-9BA6-154C90336BD6}" srcOrd="4" destOrd="0" presId="urn:microsoft.com/office/officeart/2008/layout/LinedList"/>
    <dgm:cxn modelId="{D75B8C3A-7450-453C-8D8F-F2E92106D1CD}" type="presParOf" srcId="{6FAF9CE7-2B52-4D60-9BA6-154C90336BD6}" destId="{64A2DB67-6FB1-4780-ADAC-6BFEE77277F6}" srcOrd="0" destOrd="0" presId="urn:microsoft.com/office/officeart/2008/layout/LinedList"/>
    <dgm:cxn modelId="{35873A1D-493D-405E-B034-7D4B2079F261}" type="presParOf" srcId="{6FAF9CE7-2B52-4D60-9BA6-154C90336BD6}" destId="{DA09D398-B8C1-4247-BA18-2B0B69009080}" srcOrd="1" destOrd="0" presId="urn:microsoft.com/office/officeart/2008/layout/LinedList"/>
    <dgm:cxn modelId="{5C5E31E4-6512-47DB-A5A4-D8DE127B0346}" type="presParOf" srcId="{6FAF9CE7-2B52-4D60-9BA6-154C90336BD6}" destId="{C86CF7BF-D83D-4ED0-9453-705ECDC437B3}" srcOrd="2" destOrd="0" presId="urn:microsoft.com/office/officeart/2008/layout/LinedList"/>
    <dgm:cxn modelId="{2B63237B-6B02-4AAE-98F1-917C6FA0798F}" type="presParOf" srcId="{F8ECA988-15F0-460B-83D7-90AF6B6A5ECA}" destId="{677CB70E-F932-4846-9590-43A0ED8F10E9}" srcOrd="5" destOrd="0" presId="urn:microsoft.com/office/officeart/2008/layout/LinedList"/>
    <dgm:cxn modelId="{400A88C7-3743-4B16-B0A7-99DC1A3281F8}" type="presParOf" srcId="{F8ECA988-15F0-460B-83D7-90AF6B6A5ECA}" destId="{3539C391-1B41-4939-A7AA-29768AA4917C}" srcOrd="6" destOrd="0" presId="urn:microsoft.com/office/officeart/2008/layout/LinedList"/>
    <dgm:cxn modelId="{4AD95DE6-6A40-4BE0-945C-576F2AC78801}" type="presParOf" srcId="{F8ECA988-15F0-460B-83D7-90AF6B6A5ECA}" destId="{D8D3771E-5A14-474F-A034-37E947712098}" srcOrd="7" destOrd="0" presId="urn:microsoft.com/office/officeart/2008/layout/LinedList"/>
    <dgm:cxn modelId="{2A0E6DF9-767B-400B-BCBA-EF764ED6D61A}" type="presParOf" srcId="{D8D3771E-5A14-474F-A034-37E947712098}" destId="{459FAB5C-B09A-4FF5-8297-F105F9BAB6E7}" srcOrd="0" destOrd="0" presId="urn:microsoft.com/office/officeart/2008/layout/LinedList"/>
    <dgm:cxn modelId="{F727592B-65C8-4D36-9DC8-10F4232FDA21}" type="presParOf" srcId="{D8D3771E-5A14-474F-A034-37E947712098}" destId="{D24FEBCF-3FCF-4D54-AE90-E717DD253ED9}" srcOrd="1" destOrd="0" presId="urn:microsoft.com/office/officeart/2008/layout/LinedList"/>
    <dgm:cxn modelId="{F4BB52D3-3C6A-476F-B3FD-415F63A0E2E3}" type="presParOf" srcId="{D8D3771E-5A14-474F-A034-37E947712098}" destId="{29DB896A-DB09-46F7-B107-1A2BF886274F}" srcOrd="2" destOrd="0" presId="urn:microsoft.com/office/officeart/2008/layout/LinedList"/>
    <dgm:cxn modelId="{4BD30DD8-79C4-420E-87A6-CA5D076002E2}" type="presParOf" srcId="{F8ECA988-15F0-460B-83D7-90AF6B6A5ECA}" destId="{95E6CF9D-4538-4B95-8337-A2AFDA67DB60}" srcOrd="8" destOrd="0" presId="urn:microsoft.com/office/officeart/2008/layout/LinedList"/>
    <dgm:cxn modelId="{305FE953-7125-4B9A-8D69-F42CB69B2C6E}"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In segmented shear wall design, the segment is the portion of the shear wall that runs from the diaphragm above to the floor diaphragm or foundation below. In walls with openings, only the full-height segments may be used to transfer shear from the diaphragm above to the diaphragm below. The segmented shear wall design method assumes each shear wall is a cantilevered element fixed at the base and free to deflect in-plane at the top.</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dgm:t>
        <a:bodyPr/>
        <a:lstStyle/>
        <a:p>
          <a:pPr>
            <a:lnSpc>
              <a:spcPct val="100000"/>
            </a:lnSpc>
          </a:pPr>
          <a:r>
            <a:rPr lang="en-US" sz="1400" b="0" dirty="0" smtClean="0">
              <a:solidFill>
                <a:schemeClr val="bg2"/>
              </a:solidFill>
              <a:latin typeface="Arial" pitchFamily="34" charset="0"/>
              <a:cs typeface="Arial" pitchFamily="34" charset="0"/>
            </a:rPr>
            <a:t>Perforated shear walls allow a fully-sheathed wall with door and window openings to be treated as a single wall with slightly lower shear capacity. All portions of the wall are assumed to contribute to the lateral load-carrying capacity. The concept of a perforated shear wall is that it relies on the inherent continuity provided by typical construction. </a:t>
          </a:r>
          <a:r>
            <a:rPr lang="en-US" sz="1400" b="0" baseline="0" dirty="0" smtClean="0">
              <a:solidFill>
                <a:schemeClr val="bg2"/>
              </a:solidFill>
              <a:latin typeface="Arial" pitchFamily="34" charset="0"/>
              <a:cs typeface="Arial" pitchFamily="34" charset="0"/>
            </a:rPr>
            <a:t>E</a:t>
          </a:r>
          <a:r>
            <a:rPr lang="en-US" sz="1400" b="0" dirty="0" smtClean="0">
              <a:solidFill>
                <a:schemeClr val="bg2"/>
              </a:solidFill>
              <a:latin typeface="Arial" pitchFamily="34" charset="0"/>
              <a:cs typeface="Arial" pitchFamily="34" charset="0"/>
            </a:rPr>
            <a:t>ach full-height segment has a different degree of restraint for overturning forces and has a varying capacity.</a:t>
          </a:r>
          <a:endParaRPr lang="en-US" sz="140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b="0" dirty="0" smtClean="0">
              <a:solidFill>
                <a:schemeClr val="bg2"/>
              </a:solidFill>
              <a:latin typeface="Arial" pitchFamily="34" charset="0"/>
              <a:cs typeface="Arial" pitchFamily="34" charset="0"/>
            </a:rPr>
            <a:t>The force-transfer method allows for the design of a shear wall with a large opening while maintaining a high shear capacity by transferring shear around the opening. This is usually the site-built shear wall design method of last resort before having to use a pre-fabricated shear wall. Designers may choose this method due to lack of available shear wall length and/or openings in critical locations, or possible just an attempt to reduce the number of </a:t>
          </a:r>
          <a:r>
            <a:rPr lang="en-US" b="0" dirty="0" err="1" smtClean="0">
              <a:solidFill>
                <a:schemeClr val="bg2"/>
              </a:solidFill>
              <a:latin typeface="Arial" pitchFamily="34" charset="0"/>
              <a:cs typeface="Arial" pitchFamily="34" charset="0"/>
            </a:rPr>
            <a:t>holdowns</a:t>
          </a:r>
          <a:r>
            <a:rPr lang="en-US" b="0" dirty="0" smtClean="0">
              <a:solidFill>
                <a:schemeClr val="bg2"/>
              </a:solidFill>
              <a:latin typeface="Arial" pitchFamily="34" charset="0"/>
              <a:cs typeface="Arial" pitchFamily="34" charset="0"/>
            </a:rPr>
            <a:t>.</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5B389C84-5013-4EFF-B319-8488A6EF32C4}"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393D660B-042A-4441-9D4D-9D561E6FDBFE}" type="presOf" srcId="{B4B4E545-2A14-4F60-8B29-2291E7146D1C}" destId="{C35C843B-E72F-47C9-9BCE-F349F07AF25A}"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09E28DCF-FD4A-4096-91CA-B3705BE3C4D8}" type="presOf" srcId="{C9A45544-E471-4AE7-B2A7-FCA554A55420}" destId="{D24FEBCF-3FCF-4D54-AE90-E717DD253ED9}" srcOrd="0" destOrd="0" presId="urn:microsoft.com/office/officeart/2008/layout/LinedList"/>
    <dgm:cxn modelId="{CDF9F179-AE18-414A-9CDB-F4597767AA56}" type="presOf" srcId="{3A92CDE5-BE49-4E64-B141-7852F720389A}" destId="{DA09D398-B8C1-4247-BA18-2B0B69009080}" srcOrd="0" destOrd="0" presId="urn:microsoft.com/office/officeart/2008/layout/LinedList"/>
    <dgm:cxn modelId="{9546D8B2-7D60-4165-A6B5-87CCAEE78B8D}" type="presOf" srcId="{BD9EF28A-FAB5-45A8-8349-7334C9B2E2C0}" destId="{D7A847E3-C326-442B-8C80-FD3184CDB6B1}" srcOrd="0" destOrd="0" presId="urn:microsoft.com/office/officeart/2008/layout/LinedList"/>
    <dgm:cxn modelId="{1E96587C-81C5-4E66-AB1B-4472A952943C}" type="presParOf" srcId="{467A7CF2-1C79-4A79-888A-ED3D75379913}" destId="{DA603D79-CDB7-49C8-827A-EC7623DEA507}" srcOrd="0" destOrd="0" presId="urn:microsoft.com/office/officeart/2008/layout/LinedList"/>
    <dgm:cxn modelId="{C300C36C-B5CC-4FBA-8F99-3A2061FCBF46}" type="presParOf" srcId="{467A7CF2-1C79-4A79-888A-ED3D75379913}" destId="{1762C31A-C812-4D43-90EB-4BDC09463EEC}" srcOrd="1" destOrd="0" presId="urn:microsoft.com/office/officeart/2008/layout/LinedList"/>
    <dgm:cxn modelId="{A38CEEFE-90BE-42C8-B980-4B7ECC3508D1}" type="presParOf" srcId="{1762C31A-C812-4D43-90EB-4BDC09463EEC}" destId="{D7A847E3-C326-442B-8C80-FD3184CDB6B1}" srcOrd="0" destOrd="0" presId="urn:microsoft.com/office/officeart/2008/layout/LinedList"/>
    <dgm:cxn modelId="{6B7048C6-69E7-4E48-AE65-753F53C14492}" type="presParOf" srcId="{1762C31A-C812-4D43-90EB-4BDC09463EEC}" destId="{F8ECA988-15F0-460B-83D7-90AF6B6A5ECA}" srcOrd="1" destOrd="0" presId="urn:microsoft.com/office/officeart/2008/layout/LinedList"/>
    <dgm:cxn modelId="{5C529694-C36E-45E2-8CF4-BC1FB63FB37C}" type="presParOf" srcId="{F8ECA988-15F0-460B-83D7-90AF6B6A5ECA}" destId="{35D7D461-5786-4AA1-80AE-57337F0D9B92}" srcOrd="0" destOrd="0" presId="urn:microsoft.com/office/officeart/2008/layout/LinedList"/>
    <dgm:cxn modelId="{AB1375B9-FF69-4BFE-89F7-4ADCCB09C975}" type="presParOf" srcId="{F8ECA988-15F0-460B-83D7-90AF6B6A5ECA}" destId="{B1F47221-D321-498A-ADF4-E61051E6B8A2}" srcOrd="1" destOrd="0" presId="urn:microsoft.com/office/officeart/2008/layout/LinedList"/>
    <dgm:cxn modelId="{F2D8CE18-0907-45CE-848E-EB4375F8CA96}" type="presParOf" srcId="{B1F47221-D321-498A-ADF4-E61051E6B8A2}" destId="{95F378C2-AE71-4E16-A55C-33493E24FD72}" srcOrd="0" destOrd="0" presId="urn:microsoft.com/office/officeart/2008/layout/LinedList"/>
    <dgm:cxn modelId="{DBA5F58B-1749-4274-8AEE-EFAEF6E0414A}" type="presParOf" srcId="{B1F47221-D321-498A-ADF4-E61051E6B8A2}" destId="{C35C843B-E72F-47C9-9BCE-F349F07AF25A}" srcOrd="1" destOrd="0" presId="urn:microsoft.com/office/officeart/2008/layout/LinedList"/>
    <dgm:cxn modelId="{EFB6A0EE-BA81-4179-822A-8CAE0484CA13}" type="presParOf" srcId="{B1F47221-D321-498A-ADF4-E61051E6B8A2}" destId="{C494B0B5-6F69-4771-AB75-942EC17E1358}" srcOrd="2" destOrd="0" presId="urn:microsoft.com/office/officeart/2008/layout/LinedList"/>
    <dgm:cxn modelId="{0B5F3CB5-3DB8-4039-85CF-E8661B99D6EE}" type="presParOf" srcId="{F8ECA988-15F0-460B-83D7-90AF6B6A5ECA}" destId="{A00A7888-2D1A-4717-98E2-CC7784818370}" srcOrd="2" destOrd="0" presId="urn:microsoft.com/office/officeart/2008/layout/LinedList"/>
    <dgm:cxn modelId="{03C71225-C055-49B1-B00F-B17C33113066}" type="presParOf" srcId="{F8ECA988-15F0-460B-83D7-90AF6B6A5ECA}" destId="{0B5838C6-71FB-4A0D-BB01-1D0FFCB15DBC}" srcOrd="3" destOrd="0" presId="urn:microsoft.com/office/officeart/2008/layout/LinedList"/>
    <dgm:cxn modelId="{8022DEFC-B7F5-4992-B800-B7B1983CC3AE}" type="presParOf" srcId="{F8ECA988-15F0-460B-83D7-90AF6B6A5ECA}" destId="{6FAF9CE7-2B52-4D60-9BA6-154C90336BD6}" srcOrd="4" destOrd="0" presId="urn:microsoft.com/office/officeart/2008/layout/LinedList"/>
    <dgm:cxn modelId="{906ACF97-BF82-4CD7-B21B-22113DA0DE51}" type="presParOf" srcId="{6FAF9CE7-2B52-4D60-9BA6-154C90336BD6}" destId="{64A2DB67-6FB1-4780-ADAC-6BFEE77277F6}" srcOrd="0" destOrd="0" presId="urn:microsoft.com/office/officeart/2008/layout/LinedList"/>
    <dgm:cxn modelId="{46E85FCF-9343-4DA3-AD93-351C63804E3E}" type="presParOf" srcId="{6FAF9CE7-2B52-4D60-9BA6-154C90336BD6}" destId="{DA09D398-B8C1-4247-BA18-2B0B69009080}" srcOrd="1" destOrd="0" presId="urn:microsoft.com/office/officeart/2008/layout/LinedList"/>
    <dgm:cxn modelId="{8E135EC8-EB4B-42ED-B0C8-D9ABEA6E5C7E}" type="presParOf" srcId="{6FAF9CE7-2B52-4D60-9BA6-154C90336BD6}" destId="{C86CF7BF-D83D-4ED0-9453-705ECDC437B3}" srcOrd="2" destOrd="0" presId="urn:microsoft.com/office/officeart/2008/layout/LinedList"/>
    <dgm:cxn modelId="{3C26FA7A-3C1D-41C9-96A9-6AE3771243D3}" type="presParOf" srcId="{F8ECA988-15F0-460B-83D7-90AF6B6A5ECA}" destId="{677CB70E-F932-4846-9590-43A0ED8F10E9}" srcOrd="5" destOrd="0" presId="urn:microsoft.com/office/officeart/2008/layout/LinedList"/>
    <dgm:cxn modelId="{0E8EA345-3B28-45BB-A2C4-401093DCF642}" type="presParOf" srcId="{F8ECA988-15F0-460B-83D7-90AF6B6A5ECA}" destId="{3539C391-1B41-4939-A7AA-29768AA4917C}" srcOrd="6" destOrd="0" presId="urn:microsoft.com/office/officeart/2008/layout/LinedList"/>
    <dgm:cxn modelId="{ED57E883-C192-4D73-A3EB-4419E0EA4E86}" type="presParOf" srcId="{F8ECA988-15F0-460B-83D7-90AF6B6A5ECA}" destId="{D8D3771E-5A14-474F-A034-37E947712098}" srcOrd="7" destOrd="0" presId="urn:microsoft.com/office/officeart/2008/layout/LinedList"/>
    <dgm:cxn modelId="{885997BA-8711-4448-9477-3E687C3594B7}" type="presParOf" srcId="{D8D3771E-5A14-474F-A034-37E947712098}" destId="{459FAB5C-B09A-4FF5-8297-F105F9BAB6E7}" srcOrd="0" destOrd="0" presId="urn:microsoft.com/office/officeart/2008/layout/LinedList"/>
    <dgm:cxn modelId="{55B3B061-A5B5-44D1-8C14-AC063DEAB165}" type="presParOf" srcId="{D8D3771E-5A14-474F-A034-37E947712098}" destId="{D24FEBCF-3FCF-4D54-AE90-E717DD253ED9}" srcOrd="1" destOrd="0" presId="urn:microsoft.com/office/officeart/2008/layout/LinedList"/>
    <dgm:cxn modelId="{FF3328DB-FA1D-48EA-B74A-9D4222B81D03}" type="presParOf" srcId="{D8D3771E-5A14-474F-A034-37E947712098}" destId="{29DB896A-DB09-46F7-B107-1A2BF886274F}" srcOrd="2" destOrd="0" presId="urn:microsoft.com/office/officeart/2008/layout/LinedList"/>
    <dgm:cxn modelId="{1C8AF199-45F3-49A6-8EA4-F0FBEDC8DACD}" type="presParOf" srcId="{F8ECA988-15F0-460B-83D7-90AF6B6A5ECA}" destId="{95E6CF9D-4538-4B95-8337-A2AFDA67DB60}" srcOrd="8" destOrd="0" presId="urn:microsoft.com/office/officeart/2008/layout/LinedList"/>
    <dgm:cxn modelId="{651D71D8-1286-4757-9533-E16201D4B95B}"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b="0" dirty="0" smtClean="0">
              <a:solidFill>
                <a:schemeClr val="bg2"/>
              </a:solidFill>
              <a:latin typeface="Arial" pitchFamily="34" charset="0"/>
              <a:cs typeface="Arial" pitchFamily="34" charset="0"/>
            </a:rPr>
            <a:t>The introduction of pre-fabricated shear walls came about as more openings or larger openings decreased the available wall space for lateral resisting systems. These narrow wall segments make it impossible to meet code prescribed aspect ratio limitations. Pre-fabricated shear walls help streamline the quality, consistency and performance of shear walls in the field.</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Some of the benefits of pre-fabricated shear walls include: They reduce design and labor time, they're fully tested, performance is validated through cyclic testing, hardware is pre-attached, and templates are included for anchorage bolts.</a:t>
          </a:r>
          <a:endParaRPr lang="en-US"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b="0" dirty="0" smtClean="0">
              <a:solidFill>
                <a:schemeClr val="bg2"/>
              </a:solidFill>
              <a:latin typeface="Arial" pitchFamily="34" charset="0"/>
              <a:cs typeface="Arial" pitchFamily="34" charset="0"/>
            </a:rPr>
            <a:t>Situations where it may be beneficial to use a pre-fabricated shear wall over a site-built</a:t>
          </a:r>
          <a:r>
            <a:rPr lang="en-US" b="0" baseline="0" dirty="0" smtClean="0">
              <a:solidFill>
                <a:schemeClr val="bg2"/>
              </a:solidFill>
              <a:latin typeface="Arial" pitchFamily="34" charset="0"/>
              <a:cs typeface="Arial" pitchFamily="34" charset="0"/>
            </a:rPr>
            <a:t> shear wall include: When you need sheathing and </a:t>
          </a:r>
          <a:r>
            <a:rPr lang="en-US" b="0" baseline="0" dirty="0" err="1" smtClean="0">
              <a:solidFill>
                <a:schemeClr val="bg2"/>
              </a:solidFill>
              <a:latin typeface="Arial" pitchFamily="34" charset="0"/>
              <a:cs typeface="Arial" pitchFamily="34" charset="0"/>
            </a:rPr>
            <a:t>holdowns</a:t>
          </a:r>
          <a:r>
            <a:rPr lang="en-US" b="0" baseline="0" dirty="0" smtClean="0">
              <a:solidFill>
                <a:schemeClr val="bg2"/>
              </a:solidFill>
              <a:latin typeface="Arial" pitchFamily="34" charset="0"/>
              <a:cs typeface="Arial" pitchFamily="34" charset="0"/>
            </a:rPr>
            <a:t> pre-attached; When increased productivity is necessary to finish the job on time; When your structure contains multiple large openings; When a client specifies a code-listed ready-made shear wall that confirms to ICC-ES Acceptance Criteria</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3A8FF575-C272-4F5E-A5EB-9829AFF8386B}" type="presOf" srcId="{C9A45544-E471-4AE7-B2A7-FCA554A55420}" destId="{D24FEBCF-3FCF-4D54-AE90-E717DD253ED9}" srcOrd="0" destOrd="0" presId="urn:microsoft.com/office/officeart/2008/layout/LinedList"/>
    <dgm:cxn modelId="{58C94261-79B5-490C-BD2F-BD12710E7B15}" type="presOf" srcId="{BD9EF28A-FAB5-45A8-8349-7334C9B2E2C0}" destId="{D7A847E3-C326-442B-8C80-FD3184CDB6B1}"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011036AB-E3D2-4347-8DFF-CAFA74AC4117}" type="presOf" srcId="{B4B4E545-2A14-4F60-8B29-2291E7146D1C}" destId="{C35C843B-E72F-47C9-9BCE-F349F07AF25A}" srcOrd="0" destOrd="0" presId="urn:microsoft.com/office/officeart/2008/layout/LinedList"/>
    <dgm:cxn modelId="{3490F47D-79BB-4901-8354-A968D929CCCE}" type="presOf" srcId="{9D085FB0-C8F3-4360-AF2E-449469EE6D3F}" destId="{467A7CF2-1C79-4A79-888A-ED3D75379913}"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01DD794A-02C6-486C-9FE4-61F916497815}" type="presOf" srcId="{3A92CDE5-BE49-4E64-B141-7852F720389A}" destId="{DA09D398-B8C1-4247-BA18-2B0B69009080}"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B8F95579-DFFC-4237-AE14-C741482BE087}" type="presParOf" srcId="{467A7CF2-1C79-4A79-888A-ED3D75379913}" destId="{DA603D79-CDB7-49C8-827A-EC7623DEA507}" srcOrd="0" destOrd="0" presId="urn:microsoft.com/office/officeart/2008/layout/LinedList"/>
    <dgm:cxn modelId="{78E31EFE-3C91-42E3-9D60-9DB0F9921EC7}" type="presParOf" srcId="{467A7CF2-1C79-4A79-888A-ED3D75379913}" destId="{1762C31A-C812-4D43-90EB-4BDC09463EEC}" srcOrd="1" destOrd="0" presId="urn:microsoft.com/office/officeart/2008/layout/LinedList"/>
    <dgm:cxn modelId="{6C36B289-B55B-43AB-BA86-2E61F01432F2}" type="presParOf" srcId="{1762C31A-C812-4D43-90EB-4BDC09463EEC}" destId="{D7A847E3-C326-442B-8C80-FD3184CDB6B1}" srcOrd="0" destOrd="0" presId="urn:microsoft.com/office/officeart/2008/layout/LinedList"/>
    <dgm:cxn modelId="{B0449978-B6D6-4349-96AA-902962DEBF0D}" type="presParOf" srcId="{1762C31A-C812-4D43-90EB-4BDC09463EEC}" destId="{F8ECA988-15F0-460B-83D7-90AF6B6A5ECA}" srcOrd="1" destOrd="0" presId="urn:microsoft.com/office/officeart/2008/layout/LinedList"/>
    <dgm:cxn modelId="{D36A51CA-4EA7-4BB6-9FA0-758D36B4B58D}" type="presParOf" srcId="{F8ECA988-15F0-460B-83D7-90AF6B6A5ECA}" destId="{35D7D461-5786-4AA1-80AE-57337F0D9B92}" srcOrd="0" destOrd="0" presId="urn:microsoft.com/office/officeart/2008/layout/LinedList"/>
    <dgm:cxn modelId="{36E06452-1956-46AB-A265-5E5E7AB4B08E}" type="presParOf" srcId="{F8ECA988-15F0-460B-83D7-90AF6B6A5ECA}" destId="{B1F47221-D321-498A-ADF4-E61051E6B8A2}" srcOrd="1" destOrd="0" presId="urn:microsoft.com/office/officeart/2008/layout/LinedList"/>
    <dgm:cxn modelId="{42400A2D-0AB5-4F5B-9EE9-40DD0E51FD51}" type="presParOf" srcId="{B1F47221-D321-498A-ADF4-E61051E6B8A2}" destId="{95F378C2-AE71-4E16-A55C-33493E24FD72}" srcOrd="0" destOrd="0" presId="urn:microsoft.com/office/officeart/2008/layout/LinedList"/>
    <dgm:cxn modelId="{F62F4131-1EFC-4A7F-97EE-D66385512264}" type="presParOf" srcId="{B1F47221-D321-498A-ADF4-E61051E6B8A2}" destId="{C35C843B-E72F-47C9-9BCE-F349F07AF25A}" srcOrd="1" destOrd="0" presId="urn:microsoft.com/office/officeart/2008/layout/LinedList"/>
    <dgm:cxn modelId="{B93176F3-CCB6-4624-A545-F3C3B1C354CF}" type="presParOf" srcId="{B1F47221-D321-498A-ADF4-E61051E6B8A2}" destId="{C494B0B5-6F69-4771-AB75-942EC17E1358}" srcOrd="2" destOrd="0" presId="urn:microsoft.com/office/officeart/2008/layout/LinedList"/>
    <dgm:cxn modelId="{C3F5F1CA-E9CA-4979-9C2F-565BC28E9C18}" type="presParOf" srcId="{F8ECA988-15F0-460B-83D7-90AF6B6A5ECA}" destId="{A00A7888-2D1A-4717-98E2-CC7784818370}" srcOrd="2" destOrd="0" presId="urn:microsoft.com/office/officeart/2008/layout/LinedList"/>
    <dgm:cxn modelId="{24F6B862-8E3B-4D70-B0F6-657364BDCC8C}" type="presParOf" srcId="{F8ECA988-15F0-460B-83D7-90AF6B6A5ECA}" destId="{0B5838C6-71FB-4A0D-BB01-1D0FFCB15DBC}" srcOrd="3" destOrd="0" presId="urn:microsoft.com/office/officeart/2008/layout/LinedList"/>
    <dgm:cxn modelId="{BA24F077-424E-45AB-8154-772EA9ECE5E1}" type="presParOf" srcId="{F8ECA988-15F0-460B-83D7-90AF6B6A5ECA}" destId="{6FAF9CE7-2B52-4D60-9BA6-154C90336BD6}" srcOrd="4" destOrd="0" presId="urn:microsoft.com/office/officeart/2008/layout/LinedList"/>
    <dgm:cxn modelId="{24021A99-7E7C-46D0-BEB1-6F083B68C9E8}" type="presParOf" srcId="{6FAF9CE7-2B52-4D60-9BA6-154C90336BD6}" destId="{64A2DB67-6FB1-4780-ADAC-6BFEE77277F6}" srcOrd="0" destOrd="0" presId="urn:microsoft.com/office/officeart/2008/layout/LinedList"/>
    <dgm:cxn modelId="{8326BBE2-3411-42AC-B5BF-D09EB78DE0A2}" type="presParOf" srcId="{6FAF9CE7-2B52-4D60-9BA6-154C90336BD6}" destId="{DA09D398-B8C1-4247-BA18-2B0B69009080}" srcOrd="1" destOrd="0" presId="urn:microsoft.com/office/officeart/2008/layout/LinedList"/>
    <dgm:cxn modelId="{CDE13D44-6E9D-420D-BBBB-2834CD46163E}" type="presParOf" srcId="{6FAF9CE7-2B52-4D60-9BA6-154C90336BD6}" destId="{C86CF7BF-D83D-4ED0-9453-705ECDC437B3}" srcOrd="2" destOrd="0" presId="urn:microsoft.com/office/officeart/2008/layout/LinedList"/>
    <dgm:cxn modelId="{58777BC9-645B-4F70-BAB4-85A305EDD850}" type="presParOf" srcId="{F8ECA988-15F0-460B-83D7-90AF6B6A5ECA}" destId="{677CB70E-F932-4846-9590-43A0ED8F10E9}" srcOrd="5" destOrd="0" presId="urn:microsoft.com/office/officeart/2008/layout/LinedList"/>
    <dgm:cxn modelId="{C3A58585-CF30-4796-AADE-3B881EC1DDC3}" type="presParOf" srcId="{F8ECA988-15F0-460B-83D7-90AF6B6A5ECA}" destId="{3539C391-1B41-4939-A7AA-29768AA4917C}" srcOrd="6" destOrd="0" presId="urn:microsoft.com/office/officeart/2008/layout/LinedList"/>
    <dgm:cxn modelId="{2537E151-9876-42E1-A7DF-5D3F317AE97F}" type="presParOf" srcId="{F8ECA988-15F0-460B-83D7-90AF6B6A5ECA}" destId="{D8D3771E-5A14-474F-A034-37E947712098}" srcOrd="7" destOrd="0" presId="urn:microsoft.com/office/officeart/2008/layout/LinedList"/>
    <dgm:cxn modelId="{58545DCA-0BB3-4326-A4DA-946BE66D6A37}" type="presParOf" srcId="{D8D3771E-5A14-474F-A034-37E947712098}" destId="{459FAB5C-B09A-4FF5-8297-F105F9BAB6E7}" srcOrd="0" destOrd="0" presId="urn:microsoft.com/office/officeart/2008/layout/LinedList"/>
    <dgm:cxn modelId="{96EBF254-C3D1-4722-9E3A-649284AA4945}" type="presParOf" srcId="{D8D3771E-5A14-474F-A034-37E947712098}" destId="{D24FEBCF-3FCF-4D54-AE90-E717DD253ED9}" srcOrd="1" destOrd="0" presId="urn:microsoft.com/office/officeart/2008/layout/LinedList"/>
    <dgm:cxn modelId="{31228639-8A73-4F02-B1F5-25D284769DF8}" type="presParOf" srcId="{D8D3771E-5A14-474F-A034-37E947712098}" destId="{29DB896A-DB09-46F7-B107-1A2BF886274F}" srcOrd="2" destOrd="0" presId="urn:microsoft.com/office/officeart/2008/layout/LinedList"/>
    <dgm:cxn modelId="{8498C03E-461A-467E-B875-C071EB6826CE}" type="presParOf" srcId="{F8ECA988-15F0-460B-83D7-90AF6B6A5ECA}" destId="{95E6CF9D-4538-4B95-8337-A2AFDA67DB60}" srcOrd="8" destOrd="0" presId="urn:microsoft.com/office/officeart/2008/layout/LinedList"/>
    <dgm:cxn modelId="{0C8D638A-5229-432A-B992-35363E7B9B22}"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DBCE2-26F3-4BD9-8A24-184FB2ED9793}">
      <dsp:nvSpPr>
        <dsp:cNvPr id="0" name=""/>
        <dsp:cNvSpPr/>
      </dsp:nvSpPr>
      <dsp:spPr>
        <a:xfrm>
          <a:off x="740521" y="937433"/>
          <a:ext cx="7158370" cy="3699402"/>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55BDD-FDE5-432D-8A4D-FB767728E559}">
      <dsp:nvSpPr>
        <dsp:cNvPr id="0" name=""/>
        <dsp:cNvSpPr/>
      </dsp:nvSpPr>
      <dsp:spPr>
        <a:xfrm>
          <a:off x="954449"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3CD704B2-87BC-40CE-9A56-6E2F0EBE30C9}">
      <dsp:nvSpPr>
        <dsp:cNvPr id="0" name=""/>
        <dsp:cNvSpPr/>
      </dsp:nvSpPr>
      <dsp:spPr>
        <a:xfrm>
          <a:off x="4352618"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FB74CEFE-5199-41F8-8537-A53B0475EB86}">
      <dsp:nvSpPr>
        <dsp:cNvPr id="0" name=""/>
        <dsp:cNvSpPr/>
      </dsp:nvSpPr>
      <dsp:spPr>
        <a:xfrm>
          <a:off x="0" y="197102"/>
          <a:ext cx="1398762" cy="1398762"/>
        </a:xfrm>
        <a:prstGeom prst="plus">
          <a:avLst>
            <a:gd name="adj" fmla="val 32810"/>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475E3A-3859-4FF3-99E2-097F53A33D10}">
      <dsp:nvSpPr>
        <dsp:cNvPr id="0" name=""/>
        <dsp:cNvSpPr/>
      </dsp:nvSpPr>
      <dsp:spPr>
        <a:xfrm>
          <a:off x="6911530" y="700130"/>
          <a:ext cx="1316481" cy="451146"/>
        </a:xfrm>
        <a:prstGeom prst="rect">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27A61F-2BA0-49F0-A3D4-B8DE68B86B26}">
      <dsp:nvSpPr>
        <dsp:cNvPr id="0" name=""/>
        <dsp:cNvSpPr/>
      </dsp:nvSpPr>
      <dsp:spPr>
        <a:xfrm>
          <a:off x="4319706" y="1376850"/>
          <a:ext cx="822" cy="3022682"/>
        </a:xfrm>
        <a:prstGeom prst="line">
          <a:avLst/>
        </a:prstGeom>
        <a:noFill/>
        <a:ln w="25400" cap="flat" cmpd="sng" algn="ctr">
          <a:solidFill>
            <a:schemeClr val="accent4">
              <a:lumMod val="60000"/>
              <a:lumOff val="4000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DBCE2-26F3-4BD9-8A24-184FB2ED9793}">
      <dsp:nvSpPr>
        <dsp:cNvPr id="0" name=""/>
        <dsp:cNvSpPr/>
      </dsp:nvSpPr>
      <dsp:spPr>
        <a:xfrm>
          <a:off x="740521" y="937433"/>
          <a:ext cx="7158370" cy="3699402"/>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55BDD-FDE5-432D-8A4D-FB767728E559}">
      <dsp:nvSpPr>
        <dsp:cNvPr id="0" name=""/>
        <dsp:cNvSpPr/>
      </dsp:nvSpPr>
      <dsp:spPr>
        <a:xfrm>
          <a:off x="954449"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3CD704B2-87BC-40CE-9A56-6E2F0EBE30C9}">
      <dsp:nvSpPr>
        <dsp:cNvPr id="0" name=""/>
        <dsp:cNvSpPr/>
      </dsp:nvSpPr>
      <dsp:spPr>
        <a:xfrm>
          <a:off x="4352618"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FB74CEFE-5199-41F8-8537-A53B0475EB86}">
      <dsp:nvSpPr>
        <dsp:cNvPr id="0" name=""/>
        <dsp:cNvSpPr/>
      </dsp:nvSpPr>
      <dsp:spPr>
        <a:xfrm>
          <a:off x="0" y="197102"/>
          <a:ext cx="1398762" cy="1398762"/>
        </a:xfrm>
        <a:prstGeom prst="plus">
          <a:avLst>
            <a:gd name="adj" fmla="val 32810"/>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475E3A-3859-4FF3-99E2-097F53A33D10}">
      <dsp:nvSpPr>
        <dsp:cNvPr id="0" name=""/>
        <dsp:cNvSpPr/>
      </dsp:nvSpPr>
      <dsp:spPr>
        <a:xfrm>
          <a:off x="6911530" y="700130"/>
          <a:ext cx="1316481" cy="451146"/>
        </a:xfrm>
        <a:prstGeom prst="rect">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27A61F-2BA0-49F0-A3D4-B8DE68B86B26}">
      <dsp:nvSpPr>
        <dsp:cNvPr id="0" name=""/>
        <dsp:cNvSpPr/>
      </dsp:nvSpPr>
      <dsp:spPr>
        <a:xfrm>
          <a:off x="4319706" y="1376850"/>
          <a:ext cx="822" cy="3022682"/>
        </a:xfrm>
        <a:prstGeom prst="line">
          <a:avLst/>
        </a:prstGeom>
        <a:noFill/>
        <a:ln w="25400" cap="flat" cmpd="sng" algn="ctr">
          <a:solidFill>
            <a:schemeClr val="accent4">
              <a:lumMod val="60000"/>
              <a:lumOff val="4000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0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Shear walls resist the effects of lateral load acting on the structure and are typically used in wood buildings as the lateral force-resisting system. Shear walls are most commonly designed to carry wind and seismic loads.</a:t>
          </a:r>
          <a:endParaRPr lang="en-US" sz="1800" kern="1200" dirty="0">
            <a:solidFill>
              <a:schemeClr val="bg2"/>
            </a:solidFill>
            <a:latin typeface="Arial" panose="020B0604020202020204" pitchFamily="34" charset="0"/>
            <a:cs typeface="Arial" panose="020B0604020202020204"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0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Structures require lateral-force-resisting systems in order to resist racking, sliding and overturning caused by wind or seismic forces.</a:t>
          </a:r>
          <a:endParaRPr lang="en-US" sz="1800" kern="1200" dirty="0">
            <a:solidFill>
              <a:schemeClr val="bg2"/>
            </a:solidFill>
            <a:latin typeface="Arial" panose="020B0604020202020204" pitchFamily="34" charset="0"/>
            <a:cs typeface="Arial" panose="020B0604020202020204"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0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There are several considerations to keep in mind when designing a shear wall, including: Design method, shear panel proportions, sheathing type / thickness, fastener size / spacing, anchorage requirements, chord design, capacity adjustments.</a:t>
          </a:r>
          <a:endParaRPr lang="en-US" sz="1800" kern="1200" dirty="0">
            <a:solidFill>
              <a:schemeClr val="bg2"/>
            </a:solidFill>
            <a:latin typeface="Arial" panose="020B0604020202020204" pitchFamily="34" charset="0"/>
            <a:cs typeface="Arial" panose="020B0604020202020204"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Factoring nominal unit shear capacities to ASD or LRFD levels is covered in Section 4.3.3. To convert the capacity to ASD, divide the nominal amount by 2. To</a:t>
          </a:r>
          <a:r>
            <a:rPr lang="en-US" sz="1500" b="0" kern="1200" baseline="0" dirty="0" smtClean="0">
              <a:solidFill>
                <a:schemeClr val="bg2"/>
              </a:solidFill>
              <a:latin typeface="Arial" pitchFamily="34" charset="0"/>
              <a:cs typeface="Arial" pitchFamily="34" charset="0"/>
            </a:rPr>
            <a:t> convert the capacity to LRFD, multiply the nominal amount by 0.8.</a:t>
          </a:r>
        </a:p>
        <a:p>
          <a:pPr lvl="0" algn="l" defTabSz="666750">
            <a:lnSpc>
              <a:spcPct val="100000"/>
            </a:lnSpc>
            <a:spcBef>
              <a:spcPct val="0"/>
            </a:spcBef>
            <a:spcAft>
              <a:spcPct val="35000"/>
            </a:spcAft>
          </a:pPr>
          <a:r>
            <a:rPr lang="en-US" sz="1500" b="0" kern="1200" baseline="0" dirty="0" smtClean="0">
              <a:solidFill>
                <a:schemeClr val="bg2"/>
              </a:solidFill>
              <a:latin typeface="Arial" pitchFamily="34" charset="0"/>
              <a:cs typeface="Arial" pitchFamily="34" charset="0"/>
            </a:rPr>
            <a:t>Tabulated nominal unit shear capacities for seismic and wind design can be found in Tables 4.3A, 4.3B, 4.3C and 4.3D.</a:t>
          </a:r>
          <a:endParaRPr lang="en-US" sz="1500" kern="1200" dirty="0">
            <a:solidFill>
              <a:schemeClr val="bg2"/>
            </a:solidFill>
            <a:latin typeface="Arial" pitchFamily="34" charset="0"/>
            <a:cs typeface="Arial"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i="0" kern="1200" baseline="0" dirty="0" smtClean="0">
              <a:solidFill>
                <a:schemeClr val="bg2"/>
              </a:solidFill>
              <a:latin typeface="Arial" pitchFamily="34" charset="0"/>
              <a:cs typeface="Arial" pitchFamily="34" charset="0"/>
            </a:rPr>
            <a:t>Elements and connections attached to the shear wall must be able to support its movement. If a shear wall deflects an inch, its connections will also need to be able to travel the same distance without breaking the system. Section 4.3.1 </a:t>
          </a:r>
          <a:r>
            <a:rPr lang="en-US" sz="1500" b="0" i="0" kern="1200" dirty="0" smtClean="0">
              <a:solidFill>
                <a:schemeClr val="bg2"/>
              </a:solidFill>
              <a:latin typeface="Arial" pitchFamily="34" charset="0"/>
              <a:cs typeface="Arial" pitchFamily="34" charset="0"/>
            </a:rPr>
            <a:t>defines permissible deflection as the deflection that permits the shear wall and any attached elements to maintain their structural integrity and continue</a:t>
          </a:r>
          <a:r>
            <a:rPr lang="en-US" sz="1500" b="0" i="0" kern="1200" baseline="0" dirty="0" smtClean="0">
              <a:solidFill>
                <a:schemeClr val="bg2"/>
              </a:solidFill>
              <a:latin typeface="Arial" pitchFamily="34" charset="0"/>
              <a:cs typeface="Arial" pitchFamily="34" charset="0"/>
            </a:rPr>
            <a:t> to support their prescribed loads.</a:t>
          </a:r>
          <a:endParaRPr lang="en-US" sz="1500" i="0" kern="1200" dirty="0">
            <a:solidFill>
              <a:schemeClr val="bg2"/>
            </a:solidFill>
            <a:latin typeface="Arial" pitchFamily="34" charset="0"/>
            <a:cs typeface="Arial"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SDPWS Section 4.3.6.4.3 states that foundation anchor bolts shall have a steel plate washer under each nut not less than 0.229"x3"x3" in size. This plate washer is no longer limited to seismic regions. Without a washer, the sill plate can split from a brittle failure, causing most of the structural capacity to be lost.</a:t>
          </a:r>
          <a:endParaRPr lang="en-US" sz="1500" kern="1200" dirty="0">
            <a:solidFill>
              <a:schemeClr val="bg2"/>
            </a:solidFill>
            <a:latin typeface="Arial" panose="020B0604020202020204" pitchFamily="34" charset="0"/>
            <a:cs typeface="Arial" panose="020B0604020202020204"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In 2015 SDPWS, both wind and seismic governed designs will need to consider adjustment factors for shear wall aspect ratios greater than 2:1.</a:t>
          </a:r>
          <a:r>
            <a:rPr lang="en-US" sz="1500" b="0" kern="1200" dirty="0" smtClean="0">
              <a:solidFill>
                <a:schemeClr val="bg2"/>
              </a:solidFill>
              <a:latin typeface="Arial" panose="020B0604020202020204" pitchFamily="34" charset="0"/>
              <a:cs typeface="Arial" panose="020B0604020202020204" pitchFamily="34" charset="0"/>
            </a:rPr>
            <a:t> Reduction factors for high aspect ratio shear walls are no longer contained in the footnotes to Table 4.3.4. Instead, these factors are included in new provisions accounting for the reduced strength and stiffness of high aspect ratio shear walls.</a:t>
          </a:r>
          <a:endParaRPr lang="en-US" sz="1500" kern="1200" dirty="0">
            <a:solidFill>
              <a:schemeClr val="bg2"/>
            </a:solidFill>
            <a:latin typeface="Arial" panose="020B0604020202020204" pitchFamily="34" charset="0"/>
            <a:cs typeface="Arial" panose="020B0604020202020204"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There are two types of adjustment factors in the 2015 SDPWS for shear walls that exceed aspect ratio limitations. The Equal Deflection Calculation allows the designer to distribute shear by stiffness by reducing unit shear capacity for high aspect ratio shear walls. A second (now alternative) method is the 2b</a:t>
          </a:r>
          <a:r>
            <a:rPr lang="en-US" sz="1500" kern="1200" baseline="-25000" dirty="0" smtClean="0">
              <a:solidFill>
                <a:schemeClr val="bg2"/>
              </a:solidFill>
              <a:latin typeface="Arial" panose="020B0604020202020204" pitchFamily="34" charset="0"/>
              <a:cs typeface="Arial" panose="020B0604020202020204" pitchFamily="34" charset="0"/>
            </a:rPr>
            <a:t>s</a:t>
          </a:r>
          <a:r>
            <a:rPr lang="en-US" sz="1500" kern="1200" dirty="0" smtClean="0">
              <a:solidFill>
                <a:schemeClr val="bg2"/>
              </a:solidFill>
              <a:latin typeface="Arial" panose="020B0604020202020204" pitchFamily="34" charset="0"/>
              <a:cs typeface="Arial" panose="020B0604020202020204" pitchFamily="34" charset="0"/>
            </a:rPr>
            <a:t>/h Adjustment Factor. It allows the designer to distribute shear by strength by accounting for stiffness compatibility.</a:t>
          </a:r>
          <a:endParaRPr lang="en-US" sz="1500" kern="1200" dirty="0">
            <a:solidFill>
              <a:schemeClr val="bg2"/>
            </a:solidFill>
            <a:latin typeface="Arial" panose="020B0604020202020204" pitchFamily="34" charset="0"/>
            <a:cs typeface="Arial" panose="020B0604020202020204"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The Equal Deflection Calculation method can produce both more and less efficient designs that may result from the 2b</a:t>
          </a:r>
          <a:r>
            <a:rPr lang="en-US" sz="1500" kern="1200" baseline="-25000" dirty="0" smtClean="0">
              <a:solidFill>
                <a:schemeClr val="bg2"/>
              </a:solidFill>
              <a:latin typeface="Arial" panose="020B0604020202020204" pitchFamily="34" charset="0"/>
              <a:cs typeface="Arial" panose="020B0604020202020204" pitchFamily="34" charset="0"/>
            </a:rPr>
            <a:t>s</a:t>
          </a:r>
          <a:r>
            <a:rPr lang="en-US" sz="1500" kern="1200" dirty="0" smtClean="0">
              <a:solidFill>
                <a:schemeClr val="bg2"/>
              </a:solidFill>
              <a:latin typeface="Arial" panose="020B0604020202020204" pitchFamily="34" charset="0"/>
              <a:cs typeface="Arial" panose="020B0604020202020204" pitchFamily="34" charset="0"/>
            </a:rPr>
            <a:t>/h factor method depending on the relative stiffness of shear walls in the wall line. For example, design unit shear for shear wall lines comprised entirely of 3.5:1 aspect ratio shear walls can be as much as 40% greater than prior editions.</a:t>
          </a:r>
          <a:endParaRPr lang="en-US" sz="1500" kern="1200" dirty="0">
            <a:solidFill>
              <a:schemeClr val="bg2"/>
            </a:solidFill>
            <a:latin typeface="Arial" panose="020B0604020202020204" pitchFamily="34" charset="0"/>
            <a:cs typeface="Arial" panose="020B0604020202020204"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10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In segmented shear wall design, the segment is the portion of the shear wall that runs from the diaphragm above to the floor diaphragm or foundation below. In walls with openings, only the full-height segments may be used to transfer shear from the diaphragm above to the diaphragm below. The segmented shear wall design method assumes each shear wall is a cantilevered element fixed at the base and free to deflect in-plane at the top.</a:t>
          </a:r>
          <a:endParaRPr lang="en-US" sz="1400" kern="1200" dirty="0">
            <a:solidFill>
              <a:schemeClr val="bg2"/>
            </a:solidFill>
            <a:latin typeface="Arial" panose="020B0604020202020204" pitchFamily="34" charset="0"/>
            <a:cs typeface="Arial" panose="020B0604020202020204"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100000"/>
            </a:lnSpc>
            <a:spcBef>
              <a:spcPct val="0"/>
            </a:spcBef>
            <a:spcAft>
              <a:spcPct val="35000"/>
            </a:spcAft>
          </a:pPr>
          <a:r>
            <a:rPr lang="en-US" sz="1400" b="0" kern="1200" dirty="0" smtClean="0">
              <a:solidFill>
                <a:schemeClr val="bg2"/>
              </a:solidFill>
              <a:latin typeface="Arial" pitchFamily="34" charset="0"/>
              <a:cs typeface="Arial" pitchFamily="34" charset="0"/>
            </a:rPr>
            <a:t>Perforated shear walls allow a fully-sheathed wall with door and window openings to be treated as a single wall with slightly lower shear capacity. All portions of the wall are assumed to contribute to the lateral load-carrying capacity. The concept of a perforated shear wall is that it relies on the inherent continuity provided by typical construction. </a:t>
          </a:r>
          <a:r>
            <a:rPr lang="en-US" sz="1400" b="0" kern="1200" baseline="0" dirty="0" smtClean="0">
              <a:solidFill>
                <a:schemeClr val="bg2"/>
              </a:solidFill>
              <a:latin typeface="Arial" pitchFamily="34" charset="0"/>
              <a:cs typeface="Arial" pitchFamily="34" charset="0"/>
            </a:rPr>
            <a:t>E</a:t>
          </a:r>
          <a:r>
            <a:rPr lang="en-US" sz="1400" b="0" kern="1200" dirty="0" smtClean="0">
              <a:solidFill>
                <a:schemeClr val="bg2"/>
              </a:solidFill>
              <a:latin typeface="Arial" pitchFamily="34" charset="0"/>
              <a:cs typeface="Arial" pitchFamily="34" charset="0"/>
            </a:rPr>
            <a:t>ach full-height segment has a different degree of restraint for overturning forces and has a varying capacity.</a:t>
          </a:r>
          <a:endParaRPr lang="en-US" sz="1400" kern="1200" dirty="0">
            <a:solidFill>
              <a:schemeClr val="bg2"/>
            </a:solidFill>
            <a:latin typeface="Arial" pitchFamily="34" charset="0"/>
            <a:cs typeface="Arial"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100000"/>
            </a:lnSpc>
            <a:spcBef>
              <a:spcPct val="0"/>
            </a:spcBef>
            <a:spcAft>
              <a:spcPct val="35000"/>
            </a:spcAft>
          </a:pPr>
          <a:r>
            <a:rPr lang="en-US" sz="1400" b="0" kern="1200" dirty="0" smtClean="0">
              <a:solidFill>
                <a:schemeClr val="bg2"/>
              </a:solidFill>
              <a:latin typeface="Arial" pitchFamily="34" charset="0"/>
              <a:cs typeface="Arial" pitchFamily="34" charset="0"/>
            </a:rPr>
            <a:t>The force-transfer method allows for the design of a shear wall with a large opening while maintaining a high shear capacity by transferring shear around the opening. This is usually the site-built shear wall design method of last resort before having to use a pre-fabricated shear wall. Designers may choose this method due to lack of available shear wall length and/or openings in critical locations, or possible just an attempt to reduce the number of </a:t>
          </a:r>
          <a:r>
            <a:rPr lang="en-US" sz="1400" b="0" kern="1200" dirty="0" err="1" smtClean="0">
              <a:solidFill>
                <a:schemeClr val="bg2"/>
              </a:solidFill>
              <a:latin typeface="Arial" pitchFamily="34" charset="0"/>
              <a:cs typeface="Arial" pitchFamily="34" charset="0"/>
            </a:rPr>
            <a:t>holdowns</a:t>
          </a:r>
          <a:r>
            <a:rPr lang="en-US" sz="1400" b="0" kern="1200" dirty="0" smtClean="0">
              <a:solidFill>
                <a:schemeClr val="bg2"/>
              </a:solidFill>
              <a:latin typeface="Arial" pitchFamily="34" charset="0"/>
              <a:cs typeface="Arial" pitchFamily="34" charset="0"/>
            </a:rPr>
            <a:t>.</a:t>
          </a:r>
          <a:endParaRPr lang="en-US" sz="1400" kern="1200" dirty="0">
            <a:solidFill>
              <a:schemeClr val="bg2"/>
            </a:solidFill>
            <a:latin typeface="Arial" pitchFamily="34" charset="0"/>
            <a:cs typeface="Arial"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The introduction of pre-fabricated shear walls came about as more openings or larger openings decreased the available wall space for lateral resisting systems. These narrow wall segments make it impossible to meet code prescribed aspect ratio limitations. Pre-fabricated shear walls help streamline the quality, consistency and performance of shear walls in the field.</a:t>
          </a:r>
          <a:endParaRPr lang="en-US" sz="1500" kern="1200" dirty="0">
            <a:solidFill>
              <a:schemeClr val="bg2"/>
            </a:solidFill>
            <a:latin typeface="Arial" pitchFamily="34" charset="0"/>
            <a:cs typeface="Arial"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Some of the benefits of pre-fabricated shear walls include: They reduce design and labor time, they're fully tested, performance is validated through cyclic testing, hardware is pre-attached, and templates are included for anchorage bolts.</a:t>
          </a:r>
          <a:endParaRPr lang="en-US" sz="1500" kern="1200" dirty="0">
            <a:solidFill>
              <a:schemeClr val="bg2"/>
            </a:solidFill>
            <a:latin typeface="Arial" panose="020B0604020202020204" pitchFamily="34" charset="0"/>
            <a:cs typeface="Arial" panose="020B0604020202020204"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Situations where it may be beneficial to use a pre-fabricated shear wall over a site-built</a:t>
          </a:r>
          <a:r>
            <a:rPr lang="en-US" sz="1500" b="0" kern="1200" baseline="0" dirty="0" smtClean="0">
              <a:solidFill>
                <a:schemeClr val="bg2"/>
              </a:solidFill>
              <a:latin typeface="Arial" pitchFamily="34" charset="0"/>
              <a:cs typeface="Arial" pitchFamily="34" charset="0"/>
            </a:rPr>
            <a:t> shear wall include: When you need sheathing and </a:t>
          </a:r>
          <a:r>
            <a:rPr lang="en-US" sz="1500" b="0" kern="1200" baseline="0" dirty="0" err="1" smtClean="0">
              <a:solidFill>
                <a:schemeClr val="bg2"/>
              </a:solidFill>
              <a:latin typeface="Arial" pitchFamily="34" charset="0"/>
              <a:cs typeface="Arial" pitchFamily="34" charset="0"/>
            </a:rPr>
            <a:t>holdowns</a:t>
          </a:r>
          <a:r>
            <a:rPr lang="en-US" sz="1500" b="0" kern="1200" baseline="0" dirty="0" smtClean="0">
              <a:solidFill>
                <a:schemeClr val="bg2"/>
              </a:solidFill>
              <a:latin typeface="Arial" pitchFamily="34" charset="0"/>
              <a:cs typeface="Arial" pitchFamily="34" charset="0"/>
            </a:rPr>
            <a:t> pre-attached; When increased productivity is necessary to finish the job on time; When your structure contains multiple large openings; When a client specifies a code-listed ready-made shear wall that confirms to ICC-ES Acceptance Criteria</a:t>
          </a:r>
          <a:endParaRPr lang="en-US" sz="1500" kern="1200" dirty="0">
            <a:solidFill>
              <a:schemeClr val="bg2"/>
            </a:solidFill>
            <a:latin typeface="Arial" pitchFamily="34" charset="0"/>
            <a:cs typeface="Arial"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1"/>
            <a:ext cx="4158853" cy="365276"/>
          </a:xfrm>
          <a:prstGeom prst="rect">
            <a:avLst/>
          </a:prstGeom>
          <a:noFill/>
          <a:ln w="9525">
            <a:noFill/>
            <a:miter lim="800000"/>
            <a:headEnd/>
            <a:tailEnd/>
          </a:ln>
          <a:effectLst/>
        </p:spPr>
        <p:txBody>
          <a:bodyPr vert="horz" wrap="square" lIns="97559" tIns="48778" rIns="97559" bIns="48778" numCol="1" anchor="t" anchorCtr="0" compatLnSpc="1">
            <a:prstTxWarp prst="textNoShape">
              <a:avLst/>
            </a:prstTxWarp>
          </a:bodyPr>
          <a:lstStyle>
            <a:lvl1pPr defTabSz="975784" eaLnBrk="1" hangingPunct="1">
              <a:defRPr sz="1200">
                <a:latin typeface="Times New Roman" pitchFamily="18" charset="0"/>
              </a:defRPr>
            </a:lvl1pPr>
          </a:lstStyle>
          <a:p>
            <a:pPr>
              <a:defRPr/>
            </a:pPr>
            <a:endParaRPr lang="en-US" dirty="0"/>
          </a:p>
        </p:txBody>
      </p:sp>
      <p:sp>
        <p:nvSpPr>
          <p:cNvPr id="69635" name="Rectangle 3"/>
          <p:cNvSpPr>
            <a:spLocks noGrp="1" noChangeArrowheads="1"/>
          </p:cNvSpPr>
          <p:nvPr>
            <p:ph type="dt" sz="quarter" idx="1"/>
          </p:nvPr>
        </p:nvSpPr>
        <p:spPr bwMode="auto">
          <a:xfrm>
            <a:off x="5440267" y="1"/>
            <a:ext cx="4158853" cy="365276"/>
          </a:xfrm>
          <a:prstGeom prst="rect">
            <a:avLst/>
          </a:prstGeom>
          <a:noFill/>
          <a:ln w="9525">
            <a:noFill/>
            <a:miter lim="800000"/>
            <a:headEnd/>
            <a:tailEnd/>
          </a:ln>
          <a:effectLst/>
        </p:spPr>
        <p:txBody>
          <a:bodyPr vert="horz" wrap="square" lIns="97559" tIns="48778" rIns="97559" bIns="48778" numCol="1" anchor="t" anchorCtr="0" compatLnSpc="1">
            <a:prstTxWarp prst="textNoShape">
              <a:avLst/>
            </a:prstTxWarp>
          </a:bodyPr>
          <a:lstStyle>
            <a:lvl1pPr algn="r" defTabSz="975784" eaLnBrk="1" hangingPunct="1">
              <a:defRPr sz="1200">
                <a:latin typeface="Times New Roman" pitchFamily="18" charset="0"/>
              </a:defRPr>
            </a:lvl1pPr>
          </a:lstStyle>
          <a:p>
            <a:pPr>
              <a:defRPr/>
            </a:pPr>
            <a:endParaRPr lang="en-US" dirty="0"/>
          </a:p>
        </p:txBody>
      </p:sp>
      <p:sp>
        <p:nvSpPr>
          <p:cNvPr id="69636" name="Rectangle 4"/>
          <p:cNvSpPr>
            <a:spLocks noGrp="1" noChangeArrowheads="1"/>
          </p:cNvSpPr>
          <p:nvPr>
            <p:ph type="ftr" sz="quarter" idx="2"/>
          </p:nvPr>
        </p:nvSpPr>
        <p:spPr bwMode="auto">
          <a:xfrm>
            <a:off x="1" y="6948715"/>
            <a:ext cx="4158853" cy="365276"/>
          </a:xfrm>
          <a:prstGeom prst="rect">
            <a:avLst/>
          </a:prstGeom>
          <a:noFill/>
          <a:ln w="9525">
            <a:noFill/>
            <a:miter lim="800000"/>
            <a:headEnd/>
            <a:tailEnd/>
          </a:ln>
          <a:effectLst/>
        </p:spPr>
        <p:txBody>
          <a:bodyPr vert="horz" wrap="square" lIns="97559" tIns="48778" rIns="97559" bIns="48778" numCol="1" anchor="b" anchorCtr="0" compatLnSpc="1">
            <a:prstTxWarp prst="textNoShape">
              <a:avLst/>
            </a:prstTxWarp>
          </a:bodyPr>
          <a:lstStyle>
            <a:lvl1pPr defTabSz="975784" eaLnBrk="1" hangingPunct="1">
              <a:defRPr sz="1200">
                <a:latin typeface="Times New Roman" pitchFamily="18" charset="0"/>
              </a:defRPr>
            </a:lvl1pPr>
          </a:lstStyle>
          <a:p>
            <a:pPr>
              <a:defRPr/>
            </a:pPr>
            <a:endParaRPr lang="en-US" dirty="0"/>
          </a:p>
        </p:txBody>
      </p:sp>
      <p:sp>
        <p:nvSpPr>
          <p:cNvPr id="69637" name="Rectangle 5"/>
          <p:cNvSpPr>
            <a:spLocks noGrp="1" noChangeArrowheads="1"/>
          </p:cNvSpPr>
          <p:nvPr>
            <p:ph type="sldNum" sz="quarter" idx="3"/>
          </p:nvPr>
        </p:nvSpPr>
        <p:spPr bwMode="auto">
          <a:xfrm>
            <a:off x="5440267" y="6948715"/>
            <a:ext cx="4158853" cy="365276"/>
          </a:xfrm>
          <a:prstGeom prst="rect">
            <a:avLst/>
          </a:prstGeom>
          <a:noFill/>
          <a:ln w="9525">
            <a:noFill/>
            <a:miter lim="800000"/>
            <a:headEnd/>
            <a:tailEnd/>
          </a:ln>
          <a:effectLst/>
        </p:spPr>
        <p:txBody>
          <a:bodyPr vert="horz" wrap="square" lIns="97559" tIns="48778" rIns="97559" bIns="48778" numCol="1" anchor="b" anchorCtr="0" compatLnSpc="1">
            <a:prstTxWarp prst="textNoShape">
              <a:avLst/>
            </a:prstTxWarp>
          </a:bodyPr>
          <a:lstStyle>
            <a:lvl1pPr algn="r" defTabSz="975784" eaLnBrk="1" hangingPunct="1">
              <a:defRPr sz="1200">
                <a:latin typeface="Times New Roman" pitchFamily="18" charset="0"/>
              </a:defRPr>
            </a:lvl1pPr>
          </a:lstStyle>
          <a:p>
            <a:pPr>
              <a:defRPr/>
            </a:pPr>
            <a:fld id="{B5092C0F-7E05-41B3-AD0A-6B475C5C5C8A}" type="slidenum">
              <a:rPr lang="en-US"/>
              <a:pPr>
                <a:defRPr/>
              </a:pPr>
              <a:t>‹#›</a:t>
            </a:fld>
            <a:endParaRPr lang="en-US" dirty="0"/>
          </a:p>
        </p:txBody>
      </p:sp>
    </p:spTree>
    <p:extLst>
      <p:ext uri="{BB962C8B-B14F-4D97-AF65-F5344CB8AC3E}">
        <p14:creationId xmlns:p14="http://schemas.microsoft.com/office/powerpoint/2010/main" val="147225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1"/>
            <a:ext cx="4158853" cy="365276"/>
          </a:xfrm>
          <a:prstGeom prst="rect">
            <a:avLst/>
          </a:prstGeom>
          <a:noFill/>
          <a:ln w="9525">
            <a:noFill/>
            <a:miter lim="800000"/>
            <a:headEnd/>
            <a:tailEnd/>
          </a:ln>
          <a:effectLst/>
        </p:spPr>
        <p:txBody>
          <a:bodyPr vert="horz" wrap="square" lIns="97559" tIns="48778" rIns="97559" bIns="48778" numCol="1" anchor="t" anchorCtr="0" compatLnSpc="1">
            <a:prstTxWarp prst="textNoShape">
              <a:avLst/>
            </a:prstTxWarp>
          </a:bodyPr>
          <a:lstStyle>
            <a:lvl1pPr defTabSz="975784" eaLnBrk="1" hangingPunct="1">
              <a:defRPr sz="1200">
                <a:latin typeface="Times New Roman" pitchFamily="18" charset="0"/>
              </a:defRPr>
            </a:lvl1pPr>
          </a:lstStyle>
          <a:p>
            <a:pPr>
              <a:defRPr/>
            </a:pPr>
            <a:endParaRPr lang="en-US" dirty="0"/>
          </a:p>
        </p:txBody>
      </p:sp>
      <p:sp>
        <p:nvSpPr>
          <p:cNvPr id="13315" name="Rectangle 3"/>
          <p:cNvSpPr>
            <a:spLocks noGrp="1" noChangeArrowheads="1"/>
          </p:cNvSpPr>
          <p:nvPr>
            <p:ph type="dt" idx="1"/>
          </p:nvPr>
        </p:nvSpPr>
        <p:spPr bwMode="auto">
          <a:xfrm>
            <a:off x="5440267" y="1"/>
            <a:ext cx="4158853" cy="365276"/>
          </a:xfrm>
          <a:prstGeom prst="rect">
            <a:avLst/>
          </a:prstGeom>
          <a:noFill/>
          <a:ln w="9525">
            <a:noFill/>
            <a:miter lim="800000"/>
            <a:headEnd/>
            <a:tailEnd/>
          </a:ln>
          <a:effectLst/>
        </p:spPr>
        <p:txBody>
          <a:bodyPr vert="horz" wrap="square" lIns="97559" tIns="48778" rIns="97559" bIns="48778" numCol="1" anchor="t" anchorCtr="0" compatLnSpc="1">
            <a:prstTxWarp prst="textNoShape">
              <a:avLst/>
            </a:prstTxWarp>
          </a:bodyPr>
          <a:lstStyle>
            <a:lvl1pPr algn="r" defTabSz="975784" eaLnBrk="1" hangingPunct="1">
              <a:defRPr sz="1200">
                <a:latin typeface="Times New Roman" pitchFamily="18" charset="0"/>
              </a:defRPr>
            </a:lvl1pPr>
          </a:lstStyle>
          <a:p>
            <a:pPr>
              <a:defRPr/>
            </a:pPr>
            <a:endParaRPr lang="en-US" dirty="0"/>
          </a:p>
        </p:txBody>
      </p:sp>
      <p:sp>
        <p:nvSpPr>
          <p:cNvPr id="83972" name="Rectangle 4"/>
          <p:cNvSpPr>
            <a:spLocks noGrp="1" noRot="1" noChangeAspect="1" noChangeArrowheads="1" noTextEdit="1"/>
          </p:cNvSpPr>
          <p:nvPr>
            <p:ph type="sldImg" idx="2"/>
          </p:nvPr>
        </p:nvSpPr>
        <p:spPr bwMode="auto">
          <a:xfrm>
            <a:off x="2971800" y="550863"/>
            <a:ext cx="3657600" cy="2743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60540" y="3474965"/>
            <a:ext cx="7680127" cy="3291113"/>
          </a:xfrm>
          <a:prstGeom prst="rect">
            <a:avLst/>
          </a:prstGeom>
          <a:noFill/>
          <a:ln w="9525">
            <a:noFill/>
            <a:miter lim="800000"/>
            <a:headEnd/>
            <a:tailEnd/>
          </a:ln>
          <a:effectLst/>
        </p:spPr>
        <p:txBody>
          <a:bodyPr vert="horz" wrap="square" lIns="97559" tIns="48778" rIns="97559" bIns="4877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1" y="6948715"/>
            <a:ext cx="4158853" cy="365276"/>
          </a:xfrm>
          <a:prstGeom prst="rect">
            <a:avLst/>
          </a:prstGeom>
          <a:noFill/>
          <a:ln w="9525">
            <a:noFill/>
            <a:miter lim="800000"/>
            <a:headEnd/>
            <a:tailEnd/>
          </a:ln>
          <a:effectLst/>
        </p:spPr>
        <p:txBody>
          <a:bodyPr vert="horz" wrap="square" lIns="97559" tIns="48778" rIns="97559" bIns="48778" numCol="1" anchor="b" anchorCtr="0" compatLnSpc="1">
            <a:prstTxWarp prst="textNoShape">
              <a:avLst/>
            </a:prstTxWarp>
          </a:bodyPr>
          <a:lstStyle>
            <a:lvl1pPr defTabSz="975784" eaLnBrk="1" hangingPunct="1">
              <a:defRPr sz="1200">
                <a:latin typeface="Times New Roman" pitchFamily="18" charset="0"/>
              </a:defRPr>
            </a:lvl1pPr>
          </a:lstStyle>
          <a:p>
            <a:pPr>
              <a:defRPr/>
            </a:pPr>
            <a:endParaRPr lang="en-US" dirty="0"/>
          </a:p>
        </p:txBody>
      </p:sp>
      <p:sp>
        <p:nvSpPr>
          <p:cNvPr id="13319" name="Rectangle 7"/>
          <p:cNvSpPr>
            <a:spLocks noGrp="1" noChangeArrowheads="1"/>
          </p:cNvSpPr>
          <p:nvPr>
            <p:ph type="sldNum" sz="quarter" idx="5"/>
          </p:nvPr>
        </p:nvSpPr>
        <p:spPr bwMode="auto">
          <a:xfrm>
            <a:off x="5440267" y="6948715"/>
            <a:ext cx="4158853" cy="365276"/>
          </a:xfrm>
          <a:prstGeom prst="rect">
            <a:avLst/>
          </a:prstGeom>
          <a:noFill/>
          <a:ln w="9525">
            <a:noFill/>
            <a:miter lim="800000"/>
            <a:headEnd/>
            <a:tailEnd/>
          </a:ln>
          <a:effectLst/>
        </p:spPr>
        <p:txBody>
          <a:bodyPr vert="horz" wrap="square" lIns="97559" tIns="48778" rIns="97559" bIns="48778" numCol="1" anchor="b" anchorCtr="0" compatLnSpc="1">
            <a:prstTxWarp prst="textNoShape">
              <a:avLst/>
            </a:prstTxWarp>
          </a:bodyPr>
          <a:lstStyle>
            <a:lvl1pPr algn="r" defTabSz="975784" eaLnBrk="1" hangingPunct="1">
              <a:defRPr sz="1200">
                <a:latin typeface="Times New Roman" pitchFamily="18" charset="0"/>
              </a:defRPr>
            </a:lvl1pPr>
          </a:lstStyle>
          <a:p>
            <a:pPr>
              <a:defRPr/>
            </a:pPr>
            <a:fld id="{D3774B40-ABF1-44BE-8390-A5BE0A0D865E}" type="slidenum">
              <a:rPr lang="en-US"/>
              <a:pPr>
                <a:defRPr/>
              </a:pPr>
              <a:t>‹#›</a:t>
            </a:fld>
            <a:endParaRPr lang="en-US" dirty="0"/>
          </a:p>
        </p:txBody>
      </p:sp>
    </p:spTree>
    <p:extLst>
      <p:ext uri="{BB962C8B-B14F-4D97-AF65-F5344CB8AC3E}">
        <p14:creationId xmlns:p14="http://schemas.microsoft.com/office/powerpoint/2010/main" val="21767097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92">
              <a:defRPr>
                <a:solidFill>
                  <a:schemeClr val="tx1"/>
                </a:solidFill>
                <a:latin typeface="Garamond" pitchFamily="18" charset="0"/>
              </a:defRPr>
            </a:lvl1pPr>
            <a:lvl2pPr marL="780863" indent="-300332" defTabSz="927692">
              <a:defRPr>
                <a:solidFill>
                  <a:schemeClr val="tx1"/>
                </a:solidFill>
                <a:latin typeface="Garamond" pitchFamily="18" charset="0"/>
              </a:defRPr>
            </a:lvl2pPr>
            <a:lvl3pPr marL="1201327" indent="-240266" defTabSz="927692">
              <a:defRPr>
                <a:solidFill>
                  <a:schemeClr val="tx1"/>
                </a:solidFill>
                <a:latin typeface="Garamond" pitchFamily="18" charset="0"/>
              </a:defRPr>
            </a:lvl3pPr>
            <a:lvl4pPr marL="1681858" indent="-240266" defTabSz="927692">
              <a:defRPr>
                <a:solidFill>
                  <a:schemeClr val="tx1"/>
                </a:solidFill>
                <a:latin typeface="Garamond" pitchFamily="18" charset="0"/>
              </a:defRPr>
            </a:lvl4pPr>
            <a:lvl5pPr marL="2162389" indent="-240266" defTabSz="927692">
              <a:defRPr>
                <a:solidFill>
                  <a:schemeClr val="tx1"/>
                </a:solidFill>
                <a:latin typeface="Garamond" pitchFamily="18" charset="0"/>
              </a:defRPr>
            </a:lvl5pPr>
            <a:lvl6pPr marL="2642920" indent="-240266" defTabSz="927692" eaLnBrk="0" fontAlgn="base" hangingPunct="0">
              <a:spcBef>
                <a:spcPct val="0"/>
              </a:spcBef>
              <a:spcAft>
                <a:spcPct val="0"/>
              </a:spcAft>
              <a:defRPr>
                <a:solidFill>
                  <a:schemeClr val="tx1"/>
                </a:solidFill>
                <a:latin typeface="Garamond" pitchFamily="18" charset="0"/>
              </a:defRPr>
            </a:lvl6pPr>
            <a:lvl7pPr marL="3123450" indent="-240266" defTabSz="927692" eaLnBrk="0" fontAlgn="base" hangingPunct="0">
              <a:spcBef>
                <a:spcPct val="0"/>
              </a:spcBef>
              <a:spcAft>
                <a:spcPct val="0"/>
              </a:spcAft>
              <a:defRPr>
                <a:solidFill>
                  <a:schemeClr val="tx1"/>
                </a:solidFill>
                <a:latin typeface="Garamond" pitchFamily="18" charset="0"/>
              </a:defRPr>
            </a:lvl7pPr>
            <a:lvl8pPr marL="3603981" indent="-240266" defTabSz="927692" eaLnBrk="0" fontAlgn="base" hangingPunct="0">
              <a:spcBef>
                <a:spcPct val="0"/>
              </a:spcBef>
              <a:spcAft>
                <a:spcPct val="0"/>
              </a:spcAft>
              <a:defRPr>
                <a:solidFill>
                  <a:schemeClr val="tx1"/>
                </a:solidFill>
                <a:latin typeface="Garamond" pitchFamily="18" charset="0"/>
              </a:defRPr>
            </a:lvl8pPr>
            <a:lvl9pPr marL="4084512" indent="-240266" defTabSz="927692"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2974975" y="550863"/>
            <a:ext cx="3659188" cy="2743200"/>
          </a:xfrm>
          <a:ln/>
        </p:spPr>
      </p:sp>
      <p:sp>
        <p:nvSpPr>
          <p:cNvPr id="72708" name="Rectangle 3"/>
          <p:cNvSpPr>
            <a:spLocks noGrp="1" noChangeArrowheads="1"/>
          </p:cNvSpPr>
          <p:nvPr>
            <p:ph type="body" idx="1"/>
          </p:nvPr>
        </p:nvSpPr>
        <p:spPr>
          <a:xfrm>
            <a:off x="1280603" y="3474721"/>
            <a:ext cx="7039999" cy="32918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dirty="0" smtClean="0"/>
              <a:t>Make sure your opening has PUNCH:</a:t>
            </a:r>
          </a:p>
          <a:p>
            <a:pPr marL="171450" indent="-171450">
              <a:buFont typeface="Arial" panose="020B0604020202020204" pitchFamily="34" charset="0"/>
              <a:buChar char="•"/>
            </a:pPr>
            <a:r>
              <a:rPr lang="en-US" dirty="0" smtClean="0"/>
              <a:t>Promotes interest and enthusiasm for the session</a:t>
            </a:r>
          </a:p>
          <a:p>
            <a:pPr marL="171450" indent="-171450">
              <a:buFont typeface="Arial" panose="020B0604020202020204" pitchFamily="34" charset="0"/>
              <a:buChar char="•"/>
            </a:pPr>
            <a:r>
              <a:rPr lang="en-US" dirty="0" smtClean="0"/>
              <a:t>Understands participants’ needs</a:t>
            </a:r>
          </a:p>
          <a:p>
            <a:pPr marL="171450" indent="-171450">
              <a:buFont typeface="Arial" panose="020B0604020202020204" pitchFamily="34" charset="0"/>
              <a:buChar char="•"/>
            </a:pPr>
            <a:r>
              <a:rPr lang="en-US" dirty="0" smtClean="0"/>
              <a:t>Notes ground rules and administrative/housekeeping needs</a:t>
            </a:r>
          </a:p>
          <a:p>
            <a:pPr marL="171450" indent="-171450">
              <a:buFont typeface="Arial" panose="020B0604020202020204" pitchFamily="34" charset="0"/>
              <a:buChar char="•"/>
            </a:pPr>
            <a:r>
              <a:rPr lang="en-US" dirty="0" smtClean="0"/>
              <a:t>Clarifies expectations</a:t>
            </a:r>
          </a:p>
          <a:p>
            <a:pPr marL="171450" indent="-171450">
              <a:buFont typeface="Arial" panose="020B0604020202020204" pitchFamily="34" charset="0"/>
              <a:buChar char="•"/>
            </a:pPr>
            <a:r>
              <a:rPr lang="en-US" dirty="0" smtClean="0"/>
              <a:t>Helps everyone get to know each other</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State your expectations around participation: Make it known and expected that you will</a:t>
            </a:r>
            <a:r>
              <a:rPr lang="en-US" baseline="0" dirty="0" smtClean="0"/>
              <a:t> </a:t>
            </a:r>
            <a:r>
              <a:rPr lang="en-US" dirty="0" smtClean="0"/>
              <a:t>be encouraging and inviting participation.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Tips to facilitate connections:</a:t>
            </a:r>
          </a:p>
          <a:p>
            <a:pPr marL="171450" indent="-171450">
              <a:buFont typeface="Arial" panose="020B0604020202020204" pitchFamily="34" charset="0"/>
              <a:buChar char="•"/>
            </a:pPr>
            <a:r>
              <a:rPr lang="en-US" dirty="0" smtClean="0"/>
              <a:t>Thank participants for their contribution (ideally with their name)</a:t>
            </a:r>
          </a:p>
          <a:p>
            <a:pPr marL="171450" indent="-171450">
              <a:buFont typeface="Arial" panose="020B0604020202020204" pitchFamily="34" charset="0"/>
              <a:buChar char="•"/>
            </a:pPr>
            <a:r>
              <a:rPr lang="en-US" dirty="0" smtClean="0"/>
              <a:t>Praise participation (especially the first person to speak)</a:t>
            </a:r>
          </a:p>
          <a:p>
            <a:pPr marL="171450" indent="-171450">
              <a:buFont typeface="Arial" panose="020B0604020202020204" pitchFamily="34" charset="0"/>
              <a:buChar char="•"/>
            </a:pPr>
            <a:r>
              <a:rPr lang="en-US" dirty="0" smtClean="0"/>
              <a:t>Express confidence in the participants</a:t>
            </a:r>
          </a:p>
          <a:p>
            <a:pPr marL="171450" indent="-171450">
              <a:buFont typeface="Arial" panose="020B0604020202020204" pitchFamily="34" charset="0"/>
              <a:buChar char="•"/>
            </a:pPr>
            <a:r>
              <a:rPr lang="en-US" dirty="0" smtClean="0"/>
              <a:t>Restate what someone said earlier (“As John mentioned earlier….”)</a:t>
            </a:r>
          </a:p>
          <a:p>
            <a:pPr marL="171450" indent="-171450">
              <a:buFont typeface="Arial" panose="020B0604020202020204" pitchFamily="34" charset="0"/>
              <a:buChar char="•"/>
            </a:pPr>
            <a:r>
              <a:rPr lang="en-US" dirty="0" smtClean="0"/>
              <a:t>Encourage participants to share what others were saying in their small groups (without</a:t>
            </a:r>
            <a:r>
              <a:rPr lang="en-US" baseline="0" dirty="0" smtClean="0"/>
              <a:t> </a:t>
            </a:r>
            <a:r>
              <a:rPr lang="en-US" dirty="0" smtClean="0"/>
              <a:t>naming names)</a:t>
            </a:r>
          </a:p>
          <a:p>
            <a:pPr marL="171450" indent="-171450">
              <a:buFont typeface="Arial" panose="020B0604020202020204" pitchFamily="34" charset="0"/>
              <a:buChar char="•"/>
            </a:pPr>
            <a:r>
              <a:rPr lang="en-US" dirty="0" smtClean="0"/>
              <a:t>Invite someone you heard speaking in a small group to share with the entire group</a:t>
            </a:r>
          </a:p>
          <a:p>
            <a:pPr marL="171450" indent="-171450">
              <a:buFont typeface="Arial" panose="020B0604020202020204" pitchFamily="34" charset="0"/>
              <a:buChar char="•"/>
            </a:pPr>
            <a:r>
              <a:rPr lang="en-US" dirty="0" smtClean="0"/>
              <a:t>Encourage the group to respond to an individual’s comment/question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Physical Room</a:t>
            </a:r>
            <a:r>
              <a:rPr lang="en-US" baseline="0" dirty="0" smtClean="0"/>
              <a:t> / Training Venue Setup:</a:t>
            </a:r>
          </a:p>
          <a:p>
            <a:pPr marL="171450" indent="-171450">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71450" indent="-171450">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Tree>
    <p:extLst>
      <p:ext uri="{BB962C8B-B14F-4D97-AF65-F5344CB8AC3E}">
        <p14:creationId xmlns:p14="http://schemas.microsoft.com/office/powerpoint/2010/main" val="822547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29579">
              <a:defRPr/>
            </a:pPr>
            <a:r>
              <a:rPr lang="en-US" dirty="0" smtClean="0"/>
              <a:t>Shear walls are vertical elements of the horizontal force-resisting system. They are typically wood-frame stud walls covered with a structural sheathing material like plywood.</a:t>
            </a:r>
          </a:p>
          <a:p>
            <a:pPr defTabSz="929579">
              <a:defRPr/>
            </a:pPr>
            <a:endParaRPr lang="en-US" dirty="0" smtClean="0"/>
          </a:p>
          <a:p>
            <a:pPr defTabSz="929579">
              <a:defRPr/>
            </a:pPr>
            <a:r>
              <a:rPr lang="en-US" dirty="0" smtClean="0"/>
              <a:t>Shear walls have five parts:</a:t>
            </a:r>
          </a:p>
          <a:p>
            <a:pPr marL="228600" indent="-228600" defTabSz="929579">
              <a:buFont typeface="+mj-lt"/>
              <a:buAutoNum type="arabicPeriod"/>
              <a:defRPr/>
            </a:pPr>
            <a:r>
              <a:rPr lang="en-US" dirty="0" smtClean="0"/>
              <a:t>Framing members</a:t>
            </a:r>
          </a:p>
          <a:p>
            <a:pPr marL="228600" indent="-228600" defTabSz="929579">
              <a:buFont typeface="+mj-lt"/>
              <a:buAutoNum type="arabicPeriod"/>
              <a:defRPr/>
            </a:pPr>
            <a:r>
              <a:rPr lang="en-US" dirty="0" smtClean="0"/>
              <a:t>Sheathing</a:t>
            </a:r>
          </a:p>
          <a:p>
            <a:pPr marL="228600" indent="-228600" defTabSz="929579">
              <a:buFont typeface="+mj-lt"/>
              <a:buAutoNum type="arabicPeriod"/>
              <a:defRPr/>
            </a:pPr>
            <a:r>
              <a:rPr lang="en-US" dirty="0" smtClean="0"/>
              <a:t>Nails</a:t>
            </a:r>
          </a:p>
          <a:p>
            <a:pPr marL="228600" indent="-228600" defTabSz="929579">
              <a:buFont typeface="+mj-lt"/>
              <a:buAutoNum type="arabicPeriod"/>
              <a:defRPr/>
            </a:pPr>
            <a:r>
              <a:rPr lang="en-US" dirty="0" err="1" smtClean="0"/>
              <a:t>Holdowns</a:t>
            </a:r>
            <a:endParaRPr lang="en-US" dirty="0" smtClean="0"/>
          </a:p>
          <a:p>
            <a:pPr marL="228600" indent="-228600" defTabSz="929579">
              <a:buFont typeface="+mj-lt"/>
              <a:buAutoNum type="arabicPeriod"/>
              <a:defRPr/>
            </a:pPr>
            <a:r>
              <a:rPr lang="en-US" dirty="0" smtClean="0"/>
              <a:t>Shear Anchors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a:t>
            </a:r>
            <a:r>
              <a:rPr lang="en-US" b="0" dirty="0" err="1" smtClean="0"/>
              <a:t>Diekmann</a:t>
            </a:r>
            <a:r>
              <a:rPr lang="en-US" b="0" dirty="0" smtClean="0"/>
              <a:t> technique assumes the wall acts as a singular unit and internal forces are resolved using principles of mechanics. The shear wall is divided into eight different zones A to H as follows.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shear in each of these zones will be established. The shear in segments B and G can first be determined by statics by making a horizontal cut at wall mid-height and summing horizontal forces.</a:t>
            </a:r>
          </a:p>
          <a:p>
            <a:pPr eaLnBrk="1" hangingPunct="1"/>
            <a:endParaRPr lang="en-US" b="0" dirty="0" smtClean="0"/>
          </a:p>
          <a:p>
            <a:pPr eaLnBrk="1" hangingPunct="1"/>
            <a:r>
              <a:rPr lang="en-US" b="0" dirty="0" smtClean="0"/>
              <a:t>Zones B and G will need to resist a total of 3,500 pounds.</a:t>
            </a:r>
            <a:r>
              <a:rPr lang="en-US" b="0" baseline="0" dirty="0" smtClean="0"/>
              <a:t> Our goal is to figure out the force (in pounds per linear foot) acting on each zone. Assuming the full force is acting on two sections, and each section is four feet in width, we find that zones B and G will each need to resist 438 pounds per linear foot. [ (3500 </a:t>
            </a:r>
            <a:r>
              <a:rPr lang="en-US" b="0" baseline="0" dirty="0" err="1" smtClean="0"/>
              <a:t>lb</a:t>
            </a:r>
            <a:r>
              <a:rPr lang="en-US" b="0" baseline="0" dirty="0" smtClean="0"/>
              <a:t> / (4’ +4’) = 438 </a:t>
            </a:r>
            <a:r>
              <a:rPr lang="en-US" b="0" baseline="0" dirty="0" err="1" smtClean="0"/>
              <a:t>plf</a:t>
            </a:r>
            <a:r>
              <a:rPr lang="en-US" b="0" baseline="0" dirty="0" smtClean="0"/>
              <a:t> ]</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Similarly the shear in zones D and E can be determined by making a vertical cut and summing vertical forces.</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Zones D and E will need to resist a total of 1,867 pounds.</a:t>
            </a:r>
            <a:r>
              <a:rPr lang="en-US" b="0" baseline="0" dirty="0" smtClean="0"/>
              <a:t> This is the reason why we determined Tension and Compression as a first step to the </a:t>
            </a:r>
            <a:r>
              <a:rPr lang="en-US" b="0" baseline="0" dirty="0" err="1" smtClean="0"/>
              <a:t>Deikmann</a:t>
            </a:r>
            <a:r>
              <a:rPr lang="en-US" b="0" baseline="0" dirty="0" smtClean="0"/>
              <a:t> Analysis. Like the previous slide, our goal is to figure out the force (in pounds per linear foot) acting on each zone. Assume the full force is acting on the two sections. The top section is 1’-6” in height, while the bottom section is 2’-6” in height. Using the same approach as before, we find that zones D and E will each need to resist 467 pounds per linear foot. [ (1,867 </a:t>
            </a:r>
            <a:r>
              <a:rPr lang="en-US" b="0" baseline="0" dirty="0" err="1" smtClean="0"/>
              <a:t>lb</a:t>
            </a:r>
            <a:r>
              <a:rPr lang="en-US" b="0" baseline="0" dirty="0" smtClean="0"/>
              <a:t> / (1.5’ +2.5’) = 467 </a:t>
            </a:r>
            <a:r>
              <a:rPr lang="en-US" b="0" baseline="0" dirty="0" err="1" smtClean="0"/>
              <a:t>plf</a:t>
            </a:r>
            <a:r>
              <a:rPr lang="en-US" b="0" baseline="0" dirty="0" smtClean="0"/>
              <a:t> ]</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figure on the slide shows our results for zones B, D, E</a:t>
            </a:r>
            <a:r>
              <a:rPr lang="en-US" b="0" baseline="0" dirty="0" smtClean="0"/>
              <a:t> and G. Next we’ll need to determine the forces acting on the corner zones.</a:t>
            </a:r>
            <a:endParaRPr lang="en-US" b="0" dirty="0" smtClean="0"/>
          </a:p>
          <a:p>
            <a:pPr eaLnBrk="1" hangingPunct="1"/>
            <a:endParaRPr lang="en-US" b="0" dirty="0" smtClean="0"/>
          </a:p>
          <a:p>
            <a:pPr eaLnBrk="1" hangingPunct="1"/>
            <a:r>
              <a:rPr lang="en-US" b="0" dirty="0" smtClean="0"/>
              <a:t>An assumption will be made as to where the coupling beam has a zero moment. Because the full-height shear wall segments on each side of the opening are the same width (both 4’-0”), the point of zero moment will be set at mid-length of the opening. Here the chord tension force </a:t>
            </a:r>
            <a:r>
              <a:rPr lang="en-US" b="0" i="0" dirty="0" smtClean="0"/>
              <a:t>(T)</a:t>
            </a:r>
            <a:r>
              <a:rPr lang="en-US" b="0" dirty="0" smtClean="0"/>
              <a:t> and compression force </a:t>
            </a:r>
            <a:r>
              <a:rPr lang="en-US" b="0" i="0" dirty="0" smtClean="0"/>
              <a:t>(C)</a:t>
            </a:r>
            <a:r>
              <a:rPr lang="en-US" b="0" dirty="0" smtClean="0"/>
              <a:t> can be set to zero.</a:t>
            </a:r>
          </a:p>
          <a:p>
            <a:pPr eaLnBrk="1" hangingPunct="1"/>
            <a:endParaRPr lang="en-US" b="0" dirty="0" smtClean="0"/>
          </a:p>
          <a:p>
            <a:pPr eaLnBrk="1" hangingPunct="1"/>
            <a:r>
              <a:rPr lang="en-US" b="0" dirty="0" smtClean="0"/>
              <a:t>Taking Line 2 above the window and starting with T = 0 at the midpoint, the boundary member force at the upper right-hand corner of the window (intersection of Lines 2 and 7) can be calculated as the uniform shear in zone D of 467 </a:t>
            </a:r>
            <a:r>
              <a:rPr lang="en-US" b="0" dirty="0" err="1" smtClean="0"/>
              <a:t>plf</a:t>
            </a:r>
            <a:r>
              <a:rPr lang="en-US" b="0" dirty="0" smtClean="0"/>
              <a:t> times the distance, 3.5 ft. The force in Line 2 needs to reduce back down to 0 at intersection of Lines 2 and 8. As a result, between 7 and 8 a uniform force of 409 </a:t>
            </a:r>
            <a:r>
              <a:rPr lang="en-US" b="0" dirty="0" err="1" smtClean="0"/>
              <a:t>plf</a:t>
            </a:r>
            <a:r>
              <a:rPr lang="en-US" b="0" dirty="0" smtClean="0"/>
              <a:t> needs to be transferred back out of the boundary member. 438 </a:t>
            </a:r>
            <a:r>
              <a:rPr lang="en-US" b="0" dirty="0" err="1" smtClean="0"/>
              <a:t>plf</a:t>
            </a:r>
            <a:r>
              <a:rPr lang="en-US" b="0" dirty="0" smtClean="0"/>
              <a:t> is already known to go into zone G. The difference (438 – 409 = 29 </a:t>
            </a:r>
            <a:r>
              <a:rPr lang="en-US" b="0" dirty="0" err="1" smtClean="0"/>
              <a:t>plf</a:t>
            </a:r>
            <a:r>
              <a:rPr lang="en-US" b="0" dirty="0" smtClean="0"/>
              <a:t>) will go into zone F. The same pattern can be used to calculate boundary member force and unit shears at the other three corners of the opening. </a:t>
            </a:r>
          </a:p>
          <a:p>
            <a:pPr eaLnBrk="1" hangingPunct="1"/>
            <a:endParaRPr lang="en-US" b="0" dirty="0" smtClean="0"/>
          </a:p>
          <a:p>
            <a:pPr eaLnBrk="1" hangingPunct="1"/>
            <a:r>
              <a:rPr lang="en-US" b="0" dirty="0" smtClean="0"/>
              <a:t>---</a:t>
            </a:r>
          </a:p>
          <a:p>
            <a:pPr eaLnBrk="1" hangingPunct="1"/>
            <a:endParaRPr lang="en-US" b="0" dirty="0" smtClean="0"/>
          </a:p>
          <a:p>
            <a:pPr eaLnBrk="1" hangingPunct="1"/>
            <a:r>
              <a:rPr lang="en-US" b="0" dirty="0" smtClean="0"/>
              <a:t>Difficulties understanding? Let’s look at it another way.</a:t>
            </a:r>
          </a:p>
          <a:p>
            <a:pPr eaLnBrk="1" hangingPunct="1"/>
            <a:endParaRPr lang="en-US" b="0" dirty="0" smtClean="0"/>
          </a:p>
          <a:p>
            <a:pPr eaLnBrk="1" hangingPunct="1"/>
            <a:r>
              <a:rPr lang="en-US" b="0" baseline="0" dirty="0" smtClean="0"/>
              <a:t>Assume there is zero force at dead center, where tension and compression cancel out (T&amp;C = 0). Forces are going to increase to the left and right, but in middle it’s zero. Moving to the right, we need to find the force at the intersection of lines 2 and 7. Let’s take a look at our inputs:</a:t>
            </a:r>
          </a:p>
          <a:p>
            <a:pPr eaLnBrk="1" hangingPunct="1"/>
            <a:endParaRPr lang="en-US" b="0" baseline="0" dirty="0" smtClean="0"/>
          </a:p>
          <a:p>
            <a:pPr marL="171450" indent="-171450" eaLnBrk="1" hangingPunct="1">
              <a:buFont typeface="Arial" panose="020B0604020202020204" pitchFamily="34" charset="0"/>
              <a:buChar char="•"/>
            </a:pPr>
            <a:r>
              <a:rPr lang="en-US" b="0" baseline="0" dirty="0" smtClean="0"/>
              <a:t>The distance from the zero force moment to the intersection of lines 2 and 7 is 3’-6” (or 3.5’)</a:t>
            </a:r>
          </a:p>
          <a:p>
            <a:pPr marL="171450" indent="-171450" eaLnBrk="1" hangingPunct="1">
              <a:buFont typeface="Arial" panose="020B0604020202020204" pitchFamily="34" charset="0"/>
              <a:buChar char="•"/>
            </a:pPr>
            <a:r>
              <a:rPr lang="en-US" b="0" baseline="0" dirty="0" smtClean="0"/>
              <a:t>The </a:t>
            </a:r>
            <a:r>
              <a:rPr lang="en-US" b="0" i="0" baseline="0" dirty="0" smtClean="0"/>
              <a:t>unit</a:t>
            </a:r>
            <a:r>
              <a:rPr lang="en-US" b="0" baseline="0" dirty="0" smtClean="0"/>
              <a:t> force of zone D is 467 pounds per linear foot</a:t>
            </a:r>
          </a:p>
          <a:p>
            <a:pPr eaLnBrk="1" hangingPunct="1"/>
            <a:endParaRPr lang="en-US" b="0" baseline="0" dirty="0" smtClean="0"/>
          </a:p>
          <a:p>
            <a:pPr eaLnBrk="1" hangingPunct="1"/>
            <a:r>
              <a:rPr lang="en-US" b="0" baseline="0" dirty="0" smtClean="0"/>
              <a:t>So if we take 467 </a:t>
            </a:r>
            <a:r>
              <a:rPr lang="en-US" b="0" baseline="0" dirty="0" err="1" smtClean="0"/>
              <a:t>plf</a:t>
            </a:r>
            <a:r>
              <a:rPr lang="en-US" b="0" baseline="0" dirty="0" smtClean="0"/>
              <a:t> and multiply it by the distance, it will give us the force at that point. (467 </a:t>
            </a:r>
            <a:r>
              <a:rPr lang="en-US" b="0" baseline="0" dirty="0" err="1" smtClean="0"/>
              <a:t>plf</a:t>
            </a:r>
            <a:r>
              <a:rPr lang="en-US" b="0" baseline="0" dirty="0" smtClean="0"/>
              <a:t>)(3.5’) = 1,635 lb.</a:t>
            </a:r>
          </a:p>
          <a:p>
            <a:pPr eaLnBrk="1" hangingPunct="1"/>
            <a:endParaRPr lang="en-US" b="0" baseline="0" dirty="0" smtClean="0"/>
          </a:p>
          <a:p>
            <a:pPr eaLnBrk="1" hangingPunct="1"/>
            <a:r>
              <a:rPr lang="en-US" b="0" baseline="0" dirty="0" smtClean="0"/>
              <a:t>If we continue moving to the right and reach the intersection of lines 2 and 8, there is no force remaining (because there is no wall remaining). As such, the force must be zero when we intersect line 8. The force will evenly reduce from 1,635 pounds to 0 pounds over the course of four feet (the width of the wall segment). Dividing 1,635 pounds by 4 feet results in a unit force of 409 pounds per linear foot for the portion of line 2 that is in between lines 7 and 8. From here, it is easy to find the unit force for zone F. All forces need to cancel out, so the difference between zone G (438 </a:t>
            </a:r>
            <a:r>
              <a:rPr lang="en-US" b="0" baseline="0" dirty="0" err="1" smtClean="0"/>
              <a:t>plf</a:t>
            </a:r>
            <a:r>
              <a:rPr lang="en-US" b="0" baseline="0" dirty="0" smtClean="0"/>
              <a:t>) and our unit force for the portion of line 2 that is in between lines 7 and 8 (409 </a:t>
            </a:r>
            <a:r>
              <a:rPr lang="en-US" b="0" baseline="0" dirty="0" err="1" smtClean="0"/>
              <a:t>plf</a:t>
            </a:r>
            <a:r>
              <a:rPr lang="en-US" b="0" baseline="0" dirty="0" smtClean="0"/>
              <a:t>) leaves 29 </a:t>
            </a:r>
            <a:r>
              <a:rPr lang="en-US" b="0" baseline="0" dirty="0" err="1" smtClean="0"/>
              <a:t>plf</a:t>
            </a:r>
            <a:r>
              <a:rPr lang="en-US" b="0" baseline="0" dirty="0" smtClean="0"/>
              <a:t> for zone F.</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resulting analysis can be checked by making sure that the vertical reactions on Lines 5 and 8 add up to 1867 </a:t>
            </a:r>
            <a:r>
              <a:rPr lang="en-US" b="0" dirty="0" err="1" smtClean="0"/>
              <a:t>lb</a:t>
            </a:r>
            <a:r>
              <a:rPr lang="en-US" b="0" dirty="0" smtClean="0"/>
              <a:t>, and on Lines 6 an 7 add up to 0. This check is made and the rational analysis is verified.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SDPWS Section 4.3.4.4</a:t>
            </a:r>
            <a:r>
              <a:rPr lang="en-US" b="0" baseline="0" dirty="0" smtClean="0"/>
              <a:t> states that t</a:t>
            </a:r>
            <a:r>
              <a:rPr lang="en-US" b="0" dirty="0" smtClean="0"/>
              <a:t>he aspect ratio limitations of Table 4.3.4 shall apply to the overall shear wall including openings and to each wall pier at the sides of openings. The height of a wall pier with an opening on one side shall be </a:t>
            </a:r>
            <a:r>
              <a:rPr lang="en-US" b="0" i="1" dirty="0" smtClean="0"/>
              <a:t>defined as the clear height of the pier at the side of the opening</a:t>
            </a:r>
            <a:r>
              <a:rPr lang="en-US" b="0" dirty="0" smtClean="0"/>
              <a:t>. The height of a wall pier with an opening on each side shall be defined as the larger of the clear heights of the pier at the sides of the openings. The length of a wall pier shall be defined as the sheathed length of the pier. Wall piers with aspect ratios exceeding 3.5:1 shall not be considered as portions of force-transfer shear walls.</a:t>
            </a:r>
          </a:p>
          <a:p>
            <a:pPr eaLnBrk="1" hangingPunct="1"/>
            <a:endParaRPr lang="en-US" b="0" dirty="0" smtClean="0"/>
          </a:p>
          <a:p>
            <a:pPr eaLnBrk="1" hangingPunct="1"/>
            <a:r>
              <a:rPr lang="en-US" b="0" dirty="0" smtClean="0"/>
              <a:t>The</a:t>
            </a:r>
            <a:r>
              <a:rPr lang="en-US" b="0" baseline="0" dirty="0" smtClean="0"/>
              <a:t> d</a:t>
            </a:r>
            <a:r>
              <a:rPr lang="en-US" b="0" dirty="0" smtClean="0"/>
              <a:t>efinition</a:t>
            </a:r>
            <a:r>
              <a:rPr lang="en-US" b="0" baseline="0" dirty="0" smtClean="0"/>
              <a:t> of a wall pier changes depending on height of the opening adjacent to it (as shown in the figure). Like the previous two methods, wall piers with an aspect ratio greater than 3.5:1 shall not be considered as portions of the shear wall because they do not contain the necessary strength and stiffness.</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True or false: When designing force-transfer shear walls, the definition of a wall pier changes depending on the height of the opening adjacent to it.</a:t>
            </a:r>
          </a:p>
          <a:p>
            <a:pPr marL="228600" lvl="0" indent="-228600">
              <a:buFont typeface="+mj-lt"/>
              <a:buAutoNum type="alphaLcPeriod"/>
            </a:pPr>
            <a:r>
              <a:rPr lang="en-US" b="1" dirty="0" smtClean="0"/>
              <a:t>True</a:t>
            </a:r>
            <a:endParaRPr lang="en-US" b="1" dirty="0"/>
          </a:p>
          <a:p>
            <a:pPr marL="228600" lvl="0" indent="-228600">
              <a:buFont typeface="+mj-lt"/>
              <a:buAutoNum type="alphaLcPeriod"/>
            </a:pPr>
            <a:r>
              <a:rPr lang="en-US" dirty="0" smtClean="0"/>
              <a:t>False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Click to show full wall aspect ratio animation.</a:t>
            </a:r>
          </a:p>
          <a:p>
            <a:pPr eaLnBrk="1" hangingPunct="1"/>
            <a:endParaRPr lang="en-US" b="0" dirty="0" smtClean="0"/>
          </a:p>
          <a:p>
            <a:pPr eaLnBrk="1" hangingPunct="1"/>
            <a:r>
              <a:rPr lang="en-US" b="1" dirty="0" smtClean="0"/>
              <a:t>Say</a:t>
            </a:r>
          </a:p>
          <a:p>
            <a:pPr eaLnBrk="1" hangingPunct="1"/>
            <a:r>
              <a:rPr lang="en-US" b="0" dirty="0" smtClean="0"/>
              <a:t>The aspect ratio of the full wall is 0.53:1.</a:t>
            </a:r>
          </a:p>
          <a:p>
            <a:pPr eaLnBrk="1" hangingPunct="1"/>
            <a:endParaRPr lang="en-US" b="0" dirty="0" smtClean="0"/>
          </a:p>
          <a:p>
            <a:pPr eaLnBrk="1" hangingPunct="1"/>
            <a:r>
              <a:rPr lang="en-US" b="1" dirty="0" smtClean="0"/>
              <a:t>Do</a:t>
            </a:r>
          </a:p>
          <a:p>
            <a:pPr eaLnBrk="1" hangingPunct="1"/>
            <a:r>
              <a:rPr lang="en-US" b="0" dirty="0" smtClean="0"/>
              <a:t>Click</a:t>
            </a:r>
            <a:r>
              <a:rPr lang="en-US" b="0" baseline="0" dirty="0" smtClean="0"/>
              <a:t> to show wall pier aspect ratio animation.</a:t>
            </a:r>
          </a:p>
          <a:p>
            <a:pPr eaLnBrk="1" hangingPunct="1"/>
            <a:endParaRPr lang="en-US" b="0" baseline="0" dirty="0" smtClean="0"/>
          </a:p>
          <a:p>
            <a:pPr eaLnBrk="1" hangingPunct="1"/>
            <a:r>
              <a:rPr lang="en-US" b="1" baseline="0" dirty="0" smtClean="0"/>
              <a:t>Say</a:t>
            </a:r>
          </a:p>
          <a:p>
            <a:pPr eaLnBrk="1" hangingPunct="1"/>
            <a:r>
              <a:rPr lang="en-US" b="0" baseline="0" dirty="0" smtClean="0"/>
              <a:t>We need to check if the wall piers comply with the aspect ratio limitations of Table 4.3.4. As mentioned earlier, t</a:t>
            </a:r>
            <a:r>
              <a:rPr lang="en-US" b="0" dirty="0" smtClean="0"/>
              <a:t>he</a:t>
            </a:r>
            <a:r>
              <a:rPr lang="en-US" b="0" baseline="0" dirty="0" smtClean="0"/>
              <a:t> d</a:t>
            </a:r>
            <a:r>
              <a:rPr lang="en-US" b="0" dirty="0" smtClean="0"/>
              <a:t>efinition</a:t>
            </a:r>
            <a:r>
              <a:rPr lang="en-US" b="0" baseline="0" dirty="0" smtClean="0"/>
              <a:t> of a wall pier changes depending on height of the opening adjacent to it. The wall piers in our example match the height of the opening, 4’-0”. Since the width of each segment is also 4’-0”, the wall piers have an aspect ratio of 1:1. This meets the criteria of ≤ 3.5:1.</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On</a:t>
            </a:r>
            <a:r>
              <a:rPr lang="en-US" b="0" baseline="0" dirty="0" smtClean="0"/>
              <a:t> this step, we’ll follow the same approach as the previous design examples by using Table 4.3A to locate the best sheathing thickness and panel edge fastener spacing.</a:t>
            </a:r>
          </a:p>
          <a:p>
            <a:pPr eaLnBrk="1" hangingPunct="1"/>
            <a:endParaRPr lang="en-US" b="0" baseline="0" dirty="0" smtClean="0"/>
          </a:p>
          <a:p>
            <a:pPr eaLnBrk="1" hangingPunct="1"/>
            <a:r>
              <a:rPr lang="en-US" b="0" baseline="0" dirty="0" smtClean="0"/>
              <a:t>First, we’ll covert our Maximum Induced Unit Shear from ASD to a Nominal value by multiplying by 2.0. This gives us 934 </a:t>
            </a:r>
            <a:r>
              <a:rPr lang="en-US" b="0" baseline="0" dirty="0" err="1" smtClean="0"/>
              <a:t>plf</a:t>
            </a:r>
            <a:r>
              <a:rPr lang="en-US" b="0" baseline="0" dirty="0" smtClean="0"/>
              <a:t> (nominal).</a:t>
            </a:r>
          </a:p>
          <a:p>
            <a:pPr eaLnBrk="1" hangingPunct="1"/>
            <a:endParaRPr lang="en-US" b="0" baseline="0" dirty="0" smtClean="0"/>
          </a:p>
          <a:p>
            <a:pPr eaLnBrk="1" hangingPunct="1"/>
            <a:r>
              <a:rPr lang="en-US" b="0" baseline="0" dirty="0" smtClean="0"/>
              <a:t>From here, we find that </a:t>
            </a:r>
            <a:r>
              <a:rPr lang="en-US" b="0" dirty="0" smtClean="0"/>
              <a:t>7/16 inch rated sheathing nailed with 8d commons at 4”o.c. at edge yields 980 </a:t>
            </a:r>
            <a:r>
              <a:rPr lang="en-US" b="0" dirty="0" err="1" smtClean="0"/>
              <a:t>plf</a:t>
            </a:r>
            <a:r>
              <a:rPr lang="en-US" b="0" dirty="0" smtClean="0"/>
              <a:t> of Nominal Shear Capacity</a:t>
            </a:r>
            <a:r>
              <a:rPr lang="en-US" b="0" baseline="0" dirty="0" smtClean="0"/>
              <a:t>.</a:t>
            </a:r>
          </a:p>
          <a:p>
            <a:pPr eaLnBrk="1" hangingPunct="1"/>
            <a:endParaRPr lang="en-US" b="0" dirty="0" smtClean="0"/>
          </a:p>
          <a:p>
            <a:pPr eaLnBrk="1" hangingPunct="1"/>
            <a:r>
              <a:rPr lang="en-US" b="0" dirty="0" smtClean="0"/>
              <a:t>Edge</a:t>
            </a:r>
            <a:r>
              <a:rPr lang="en-US" b="0" baseline="0" dirty="0" smtClean="0"/>
              <a:t> f</a:t>
            </a:r>
            <a:r>
              <a:rPr lang="en-US" b="0" dirty="0" smtClean="0"/>
              <a:t>asteners will be applied to the entire outside of the wall line, around</a:t>
            </a:r>
            <a:r>
              <a:rPr lang="en-US" b="0" baseline="0" dirty="0" smtClean="0"/>
              <a:t> the opening, and continuing along those lines to form a “tic-tac-toe” grid of nails.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We previously determined our tension and compression forces for the chords at each end of our shear wall. However, we still need to determine the maximum tension and compression forces that occur around the opening so we can properly design our studs, blocking and straps.</a:t>
            </a:r>
          </a:p>
          <a:p>
            <a:pPr eaLnBrk="1" hangingPunct="1"/>
            <a:endParaRPr lang="en-US" b="0" dirty="0" smtClean="0"/>
          </a:p>
          <a:p>
            <a:pPr eaLnBrk="1" hangingPunct="1"/>
            <a:r>
              <a:rPr lang="en-US" b="0" dirty="0" smtClean="0"/>
              <a:t>Line 6 at Line 1 starts out with a force of 0. Between Lines 1 and 2, the force increases at a rate of 467 – 29 = 438 </a:t>
            </a:r>
            <a:r>
              <a:rPr lang="en-US" b="0" dirty="0" err="1" smtClean="0"/>
              <a:t>plf</a:t>
            </a:r>
            <a:r>
              <a:rPr lang="en-US" b="0" baseline="0" dirty="0" smtClean="0"/>
              <a:t> </a:t>
            </a:r>
            <a:r>
              <a:rPr lang="en-US" b="0" dirty="0" smtClean="0"/>
              <a:t>to 657 pounds. Between Lines 2 and 3, the unit shear direction reverses and the force decreases by 438 </a:t>
            </a:r>
            <a:r>
              <a:rPr lang="en-US" b="0" dirty="0" err="1" smtClean="0"/>
              <a:t>plf</a:t>
            </a:r>
            <a:r>
              <a:rPr lang="en-US" b="0" dirty="0" smtClean="0"/>
              <a:t> x 4 </a:t>
            </a:r>
            <a:r>
              <a:rPr lang="en-US" b="0" dirty="0" err="1" smtClean="0"/>
              <a:t>ft</a:t>
            </a:r>
            <a:r>
              <a:rPr lang="en-US" b="0" dirty="0" smtClean="0"/>
              <a:t> = 1752 pounds, with a resulting force of 1095 pounds. There are commonly two or three studs supporting the header at window and door openings, so the capacity of chord members is generally not an issue. Edge nailing of the sheathing does need to be provided to these chord members over the full height of Lines 6 and 7.</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Studs, straps and blocking on lines 2, 3, 6 and 7 act as boundary members.</a:t>
            </a:r>
            <a:r>
              <a:rPr lang="en-US" b="0" baseline="0" dirty="0" smtClean="0"/>
              <a:t> Provide edge nailing for the full length of these lines.</a:t>
            </a:r>
            <a:endParaRPr lang="en-US" b="0" dirty="0" smtClean="0"/>
          </a:p>
          <a:p>
            <a:pPr eaLnBrk="1" hangingPunct="1"/>
            <a:endParaRPr lang="en-US" b="0" dirty="0" smtClean="0"/>
          </a:p>
          <a:p>
            <a:pPr eaLnBrk="1" hangingPunct="1"/>
            <a:r>
              <a:rPr lang="en-US" b="0" baseline="0" dirty="0" smtClean="0"/>
              <a:t>Window studs and blocking are being designed for the same nailing that we would normally put on the edge of our shear walls.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Do</a:t>
            </a:r>
          </a:p>
          <a:p>
            <a:r>
              <a:rPr lang="en-US" b="0" baseline="0" dirty="0" smtClean="0"/>
              <a:t>Review graphic.</a:t>
            </a:r>
          </a:p>
          <a:p>
            <a:endParaRPr lang="en-US" b="0" baseline="0" dirty="0" smtClean="0"/>
          </a:p>
          <a:p>
            <a:r>
              <a:rPr lang="en-US" b="0" dirty="0" smtClean="0"/>
              <a:t>Strength</a:t>
            </a:r>
          </a:p>
          <a:p>
            <a:pPr marL="171450" indent="-171450">
              <a:buFont typeface="Arial" panose="020B0604020202020204" pitchFamily="34" charset="0"/>
              <a:buChar char="•"/>
            </a:pPr>
            <a:r>
              <a:rPr lang="en-US" b="0" dirty="0" smtClean="0"/>
              <a:t>Shear walls must provide the necessary lateral strength to resist horizontal earthquake forces.</a:t>
            </a:r>
          </a:p>
          <a:p>
            <a:pPr marL="171450" indent="-171450">
              <a:buFont typeface="Arial" panose="020B0604020202020204" pitchFamily="34" charset="0"/>
              <a:buChar char="•"/>
            </a:pPr>
            <a:r>
              <a:rPr lang="en-US" b="0" dirty="0" smtClean="0"/>
              <a:t>When shear walls are designed properly, they</a:t>
            </a:r>
            <a:r>
              <a:rPr lang="en-US" b="0" baseline="0" dirty="0" smtClean="0"/>
              <a:t> are capable of</a:t>
            </a:r>
            <a:r>
              <a:rPr lang="en-US" b="0" dirty="0" smtClean="0"/>
              <a:t> transferring these horizontal forces to the next element in the load path below them, such as other shear walls, floors, foundation walls, slabs or footings.</a:t>
            </a:r>
          </a:p>
          <a:p>
            <a:pPr marL="0" indent="0">
              <a:buFont typeface="Arial" panose="020B0604020202020204" pitchFamily="34" charset="0"/>
              <a:buNone/>
            </a:pPr>
            <a:endParaRPr lang="en-US" b="0" dirty="0" smtClean="0"/>
          </a:p>
          <a:p>
            <a:r>
              <a:rPr lang="en-US" b="0" dirty="0" smtClean="0"/>
              <a:t>Stiffness</a:t>
            </a:r>
          </a:p>
          <a:p>
            <a:pPr marL="171450" indent="-171450">
              <a:buFont typeface="Arial" panose="020B0604020202020204" pitchFamily="34" charset="0"/>
              <a:buChar char="•"/>
            </a:pPr>
            <a:r>
              <a:rPr lang="en-US" b="0" dirty="0" smtClean="0"/>
              <a:t>Shear walls also provide lateral stiffness to prevent the roof or floor above from excessive side-sway.</a:t>
            </a:r>
          </a:p>
          <a:p>
            <a:pPr marL="171450" indent="-171450">
              <a:buFont typeface="Arial" panose="020B0604020202020204" pitchFamily="34" charset="0"/>
              <a:buChar char="•"/>
            </a:pPr>
            <a:r>
              <a:rPr lang="en-US" b="0" dirty="0" smtClean="0"/>
              <a:t>When shear walls are stiff enough, they will prevent floor and roof framing members from moving off their supports.</a:t>
            </a:r>
          </a:p>
          <a:p>
            <a:pPr marL="0" indent="0">
              <a:buFont typeface="Arial" panose="020B0604020202020204" pitchFamily="34" charset="0"/>
              <a:buNone/>
            </a:pPr>
            <a:endParaRPr lang="en-US" b="0" dirty="0" smtClean="0"/>
          </a:p>
          <a:p>
            <a:r>
              <a:rPr lang="en-US" b="1" baseline="0" dirty="0" smtClean="0"/>
              <a:t>Quiz Note</a:t>
            </a:r>
          </a:p>
          <a:p>
            <a:r>
              <a:rPr lang="en-US" b="0" baseline="0" dirty="0" smtClean="0"/>
              <a:t>This slide features information that will be found on the post-course knowledge assessment.</a:t>
            </a:r>
          </a:p>
          <a:p>
            <a:endParaRPr lang="en-US" b="0" baseline="0" dirty="0" smtClean="0"/>
          </a:p>
          <a:p>
            <a:pPr marL="0" indent="0">
              <a:buFont typeface="Arial" panose="020B0604020202020204" pitchFamily="34" charset="0"/>
              <a:buNone/>
            </a:pPr>
            <a:r>
              <a:rPr lang="en-US" sz="1200" kern="1200" dirty="0" smtClean="0">
                <a:solidFill>
                  <a:schemeClr val="tx1"/>
                </a:solidFill>
                <a:effectLst/>
                <a:latin typeface="Times New Roman" pitchFamily="18" charset="0"/>
                <a:ea typeface="+mn-ea"/>
                <a:cs typeface="+mn-cs"/>
              </a:rPr>
              <a:t>True or false: When shear walls are designed</a:t>
            </a:r>
            <a:r>
              <a:rPr lang="en-US" sz="1200" kern="1200" baseline="0" dirty="0" smtClean="0">
                <a:solidFill>
                  <a:schemeClr val="tx1"/>
                </a:solidFill>
                <a:effectLst/>
                <a:latin typeface="Times New Roman" pitchFamily="18" charset="0"/>
                <a:ea typeface="+mn-ea"/>
                <a:cs typeface="+mn-cs"/>
              </a:rPr>
              <a:t> properly</a:t>
            </a:r>
            <a:r>
              <a:rPr lang="en-US" sz="1200" kern="1200" dirty="0" smtClean="0">
                <a:solidFill>
                  <a:schemeClr val="tx1"/>
                </a:solidFill>
                <a:effectLst/>
                <a:latin typeface="Times New Roman" pitchFamily="18" charset="0"/>
                <a:ea typeface="+mn-ea"/>
                <a:cs typeface="+mn-cs"/>
              </a:rPr>
              <a:t>, they are</a:t>
            </a:r>
            <a:r>
              <a:rPr lang="en-US" sz="1200" kern="1200" baseline="0" dirty="0" smtClean="0">
                <a:solidFill>
                  <a:schemeClr val="tx1"/>
                </a:solidFill>
                <a:effectLst/>
                <a:latin typeface="Times New Roman" pitchFamily="18" charset="0"/>
                <a:ea typeface="+mn-ea"/>
                <a:cs typeface="+mn-cs"/>
              </a:rPr>
              <a:t> capable</a:t>
            </a:r>
            <a:r>
              <a:rPr lang="en-US" sz="1200" kern="1200" dirty="0" smtClean="0">
                <a:solidFill>
                  <a:schemeClr val="tx1"/>
                </a:solidFill>
                <a:effectLst/>
                <a:latin typeface="Times New Roman" pitchFamily="18" charset="0"/>
                <a:ea typeface="+mn-ea"/>
                <a:cs typeface="+mn-cs"/>
              </a:rPr>
              <a:t> of transferring forces to the next element in the load path below them, such as other shear walls, floors, walls, slabs or footings.</a:t>
            </a:r>
          </a:p>
          <a:p>
            <a:pPr marL="228600" indent="-228600">
              <a:buFont typeface="Arial" panose="020B0604020202020204" pitchFamily="34" charset="0"/>
              <a:buAutoNum type="alphaLcPeriod"/>
            </a:pPr>
            <a:r>
              <a:rPr lang="en-US" sz="1200" b="1" kern="1200" dirty="0" smtClean="0">
                <a:solidFill>
                  <a:schemeClr val="tx1"/>
                </a:solidFill>
                <a:effectLst/>
                <a:latin typeface="Times New Roman" pitchFamily="18" charset="0"/>
                <a:ea typeface="+mn-ea"/>
                <a:cs typeface="+mn-cs"/>
              </a:rPr>
              <a:t>True</a:t>
            </a:r>
          </a:p>
          <a:p>
            <a:pPr marL="228600" indent="-228600">
              <a:buFont typeface="Arial" panose="020B0604020202020204" pitchFamily="34" charset="0"/>
              <a:buAutoNum type="alphaLcPeriod"/>
            </a:pPr>
            <a:r>
              <a:rPr lang="en-US" sz="1200" b="0" kern="1200" dirty="0" smtClean="0">
                <a:solidFill>
                  <a:schemeClr val="tx1"/>
                </a:solidFill>
                <a:effectLst/>
                <a:latin typeface="Times New Roman" pitchFamily="18" charset="0"/>
                <a:ea typeface="+mn-ea"/>
                <a:cs typeface="+mn-cs"/>
              </a:rPr>
              <a:t>False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a:t>
            </a:fld>
            <a:endParaRPr lang="en-US" dirty="0"/>
          </a:p>
        </p:txBody>
      </p:sp>
    </p:spTree>
    <p:extLst>
      <p:ext uri="{BB962C8B-B14F-4D97-AF65-F5344CB8AC3E}">
        <p14:creationId xmlns:p14="http://schemas.microsoft.com/office/powerpoint/2010/main" val="33772602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Similar boundary or chord member forces can be calculated along Lines 2 and 3 using the same approach. Because no continuous framing exists along Lines 2 and 3, it is common to provide continuous straps to carry tension loads and continuous blocking to carry compression loads. Edge nailing of the sheathing is required over the full length of these lines also. Nailing through the steel strap into the sheathing and framing is often used to meet the edge nailing requirement. </a:t>
            </a:r>
          </a:p>
          <a:p>
            <a:pPr eaLnBrk="1" hangingPunct="1"/>
            <a:endParaRPr lang="en-US" b="0" dirty="0" smtClean="0"/>
          </a:p>
          <a:p>
            <a:pPr eaLnBrk="1" hangingPunct="1"/>
            <a:r>
              <a:rPr lang="en-US" b="0" dirty="0" smtClean="0"/>
              <a:t>It should be noted that the dead load resistance to overturning is not considered in this shear wall design method. When designing for force transfer around openings, additional checks will need to be made for adequate load paths for gravity loads using ASD or LRFD load combinations.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summary of the</a:t>
            </a:r>
            <a:r>
              <a:rPr lang="en-US" b="0" baseline="0" dirty="0" smtClean="0"/>
              <a:t> three design methods.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113</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114</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Site-built shear walls are the most commonly used lateral resisting system for light-framed structures.</a:t>
            </a:r>
          </a:p>
          <a:p>
            <a:pPr eaLnBrk="1" hangingPunct="1"/>
            <a:endParaRPr lang="en-US" b="0" dirty="0" smtClean="0"/>
          </a:p>
          <a:p>
            <a:pPr eaLnBrk="1" hangingPunct="1"/>
            <a:r>
              <a:rPr lang="en-US" b="0" dirty="0" smtClean="0"/>
              <a:t>They are typically used because engineers try to pick the most economical system, balanced with the most optimal performance for the building.</a:t>
            </a:r>
          </a:p>
          <a:p>
            <a:pPr eaLnBrk="1" hangingPunct="1"/>
            <a:endParaRPr lang="en-US" b="0" dirty="0" smtClean="0"/>
          </a:p>
          <a:p>
            <a:pPr eaLnBrk="1" hangingPunct="1"/>
            <a:r>
              <a:rPr lang="en-US" b="0" dirty="0" smtClean="0"/>
              <a:t>The introduction of pre-fabricated shear walls came about as more openings and larger openings decreased the available wall space for lateral resisting</a:t>
            </a:r>
            <a:r>
              <a:rPr lang="en-US" b="0" baseline="0" dirty="0" smtClean="0"/>
              <a:t> systems. There narrow wall segments frequently</a:t>
            </a:r>
            <a:r>
              <a:rPr lang="en-US" b="0" dirty="0" smtClean="0"/>
              <a:t> make it impossible to meet code prescribed aspect ratio limitations. Pre-fabricated shear walls help streamline the quality, consistency and performance of shear walls in the field.</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Which of the following is </a:t>
            </a:r>
            <a:r>
              <a:rPr lang="en-US" i="1" dirty="0"/>
              <a:t>not</a:t>
            </a:r>
            <a:r>
              <a:rPr lang="en-US" dirty="0"/>
              <a:t> true about pre-fabricated shear walls:</a:t>
            </a:r>
          </a:p>
          <a:p>
            <a:pPr marL="228600" lvl="0" indent="-228600">
              <a:buFont typeface="+mj-lt"/>
              <a:buAutoNum type="alphaLcPeriod"/>
            </a:pPr>
            <a:r>
              <a:rPr lang="en-US" b="1" dirty="0"/>
              <a:t>Usually the most economical solution</a:t>
            </a:r>
            <a:endParaRPr lang="en-US" dirty="0"/>
          </a:p>
          <a:p>
            <a:pPr marL="228600" lvl="0" indent="-228600">
              <a:buFont typeface="+mj-lt"/>
              <a:buAutoNum type="alphaLcPeriod"/>
            </a:pPr>
            <a:r>
              <a:rPr lang="en-US" dirty="0"/>
              <a:t>Allow for more openings in a structure</a:t>
            </a:r>
          </a:p>
          <a:p>
            <a:pPr marL="228600" lvl="0" indent="-228600">
              <a:buFont typeface="+mj-lt"/>
              <a:buAutoNum type="alphaLcPeriod"/>
            </a:pPr>
            <a:r>
              <a:rPr lang="en-US" dirty="0"/>
              <a:t>Help streamline quality, consistency and performance</a:t>
            </a:r>
          </a:p>
          <a:p>
            <a:pPr marL="228600" indent="-228600">
              <a:buFont typeface="+mj-lt"/>
              <a:buAutoNum type="alphaLcPeriod"/>
            </a:pPr>
            <a:r>
              <a:rPr lang="en-US" dirty="0"/>
              <a:t>Reduce design and labor time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Site-built is generally the way to go as designers</a:t>
            </a:r>
            <a:r>
              <a:rPr lang="en-US" b="0" baseline="0" dirty="0" smtClean="0"/>
              <a:t> look for simplicity while keeping costs in mind.</a:t>
            </a:r>
          </a:p>
          <a:p>
            <a:pPr eaLnBrk="1" hangingPunct="1"/>
            <a:endParaRPr lang="en-US" b="0" baseline="0" dirty="0" smtClean="0"/>
          </a:p>
          <a:p>
            <a:pPr eaLnBrk="1" hangingPunct="1"/>
            <a:r>
              <a:rPr lang="en-US" b="1" baseline="0" dirty="0" smtClean="0"/>
              <a:t>Do</a:t>
            </a:r>
          </a:p>
          <a:p>
            <a:pPr eaLnBrk="1" hangingPunct="1"/>
            <a:r>
              <a:rPr lang="en-US" b="0" baseline="0" dirty="0" smtClean="0"/>
              <a:t>Review the pros and cons of site-built shear walls listed on the slide.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If a</a:t>
            </a:r>
            <a:r>
              <a:rPr lang="en-US" b="0" baseline="0" dirty="0" smtClean="0"/>
              <a:t> site-built design is </a:t>
            </a:r>
            <a:r>
              <a:rPr lang="en-US" b="0" dirty="0" smtClean="0"/>
              <a:t>too costly or complex, or cant meet aspect ratio requirements, then pre-fabricated shear wall is needed. There</a:t>
            </a:r>
            <a:r>
              <a:rPr lang="en-US" b="0" baseline="0" dirty="0" smtClean="0"/>
              <a:t> is a</a:t>
            </a:r>
            <a:r>
              <a:rPr lang="en-US" b="0" dirty="0" smtClean="0"/>
              <a:t>dditional</a:t>
            </a:r>
            <a:r>
              <a:rPr lang="en-US" b="0" baseline="0" dirty="0" smtClean="0"/>
              <a:t> labor and there are inspections required for shear walls that have sheathing on both sides. In those situations, pre-fabricated may be a better solution.</a:t>
            </a:r>
          </a:p>
          <a:p>
            <a:pPr eaLnBrk="1" hangingPunct="1"/>
            <a:endParaRPr lang="en-US" b="0" baseline="0" dirty="0" smtClean="0"/>
          </a:p>
          <a:p>
            <a:pPr eaLnBrk="1" hangingPunct="1"/>
            <a:r>
              <a:rPr lang="en-US" b="0" baseline="0" dirty="0" smtClean="0"/>
              <a:t>Some manufacturers of pre-fabricated shear walls offer the following benefits:</a:t>
            </a:r>
          </a:p>
          <a:p>
            <a:pPr eaLnBrk="1" hangingPunct="1"/>
            <a:endParaRPr lang="en-US" b="0" baseline="0" dirty="0" smtClean="0"/>
          </a:p>
          <a:p>
            <a:pPr marL="171450" indent="-171450" eaLnBrk="1" hangingPunct="1">
              <a:buFont typeface="Arial" panose="020B0604020202020204" pitchFamily="34" charset="0"/>
              <a:buChar char="•"/>
            </a:pPr>
            <a:r>
              <a:rPr lang="en-US" b="0" dirty="0" smtClean="0"/>
              <a:t>Prefabricated: The wall panel comes with the sheathing and </a:t>
            </a:r>
            <a:r>
              <a:rPr lang="en-US" b="0" dirty="0" err="1" smtClean="0"/>
              <a:t>holdowns</a:t>
            </a:r>
            <a:r>
              <a:rPr lang="en-US" b="0" dirty="0" smtClean="0"/>
              <a:t> pre-attached. Additional installation hardware is included.</a:t>
            </a:r>
          </a:p>
          <a:p>
            <a:pPr marL="171450" indent="-171450" eaLnBrk="1" hangingPunct="1">
              <a:buFont typeface="Arial" panose="020B0604020202020204" pitchFamily="34" charset="0"/>
              <a:buChar char="•"/>
            </a:pPr>
            <a:r>
              <a:rPr lang="en-US" b="0" dirty="0" smtClean="0"/>
              <a:t>Easy To Install: Reusable templates locate the required </a:t>
            </a:r>
            <a:r>
              <a:rPr lang="en-US" b="0" dirty="0" err="1" smtClean="0"/>
              <a:t>holdown</a:t>
            </a:r>
            <a:r>
              <a:rPr lang="en-US" b="0" dirty="0" smtClean="0"/>
              <a:t> and mudsill anchor bolts accurately in the foundation. The walls are then placed over the anchor bolts followed by a simple top and bottom plate attachment.</a:t>
            </a:r>
          </a:p>
          <a:p>
            <a:pPr marL="171450" indent="-171450" eaLnBrk="1" hangingPunct="1">
              <a:buFont typeface="Arial" panose="020B0604020202020204" pitchFamily="34" charset="0"/>
              <a:buChar char="•"/>
            </a:pPr>
            <a:r>
              <a:rPr lang="en-US" b="0" dirty="0" smtClean="0"/>
              <a:t>Installation Guide: Detailed instructions attached to every wall.</a:t>
            </a:r>
          </a:p>
          <a:p>
            <a:pPr marL="171450" indent="-171450" eaLnBrk="1" hangingPunct="1">
              <a:buFont typeface="Arial" panose="020B0604020202020204" pitchFamily="34" charset="0"/>
              <a:buChar char="•"/>
            </a:pPr>
            <a:r>
              <a:rPr lang="en-US" b="0" dirty="0" smtClean="0"/>
              <a:t>State-of-the-Art Testing: Third-party documentation of cyclic testing verifies high design loads.</a:t>
            </a:r>
          </a:p>
          <a:p>
            <a:pPr marL="171450" indent="-171450" eaLnBrk="1" hangingPunct="1">
              <a:buFont typeface="Arial" panose="020B0604020202020204" pitchFamily="34" charset="0"/>
              <a:buChar char="•"/>
            </a:pPr>
            <a:r>
              <a:rPr lang="en-US" b="0" dirty="0" smtClean="0"/>
              <a:t>Quality Assurance: Quality-controlled manufacturing reduces inspection problems commonly faced with site-built shear walls.</a:t>
            </a:r>
          </a:p>
          <a:p>
            <a:pPr marL="171450" indent="-171450" eaLnBrk="1" hangingPunct="1">
              <a:buFont typeface="Arial" panose="020B0604020202020204" pitchFamily="34" charset="0"/>
              <a:buChar char="•"/>
            </a:pPr>
            <a:r>
              <a:rPr lang="en-US" b="0" dirty="0" smtClean="0"/>
              <a:t>Support and Service: Easy to access engineering technical support and experienced field representation to assist you.</a:t>
            </a:r>
          </a:p>
          <a:p>
            <a:pPr marL="0" indent="0" eaLnBrk="1" hangingPunct="1">
              <a:buFont typeface="Arial" panose="020B0604020202020204" pitchFamily="34" charset="0"/>
              <a:buNone/>
            </a:pPr>
            <a:endParaRPr lang="en-US" b="0" dirty="0" smtClean="0"/>
          </a:p>
          <a:p>
            <a:pPr marL="0" indent="0" eaLnBrk="1" hangingPunct="1">
              <a:buFont typeface="Arial" panose="020B0604020202020204" pitchFamily="34" charset="0"/>
              <a:buNone/>
            </a:pPr>
            <a:r>
              <a:rPr lang="en-US" b="1" dirty="0" smtClean="0"/>
              <a:t>Do</a:t>
            </a:r>
          </a:p>
          <a:p>
            <a:pPr marL="0" marR="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b="0" baseline="0" dirty="0" smtClean="0"/>
              <a:t>Review the pros and cons of pre-fabricated shear walls listed on the slide.</a:t>
            </a:r>
            <a:endParaRPr lang="en-US" b="0" dirty="0" smtClean="0"/>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 are some situations where it may be beneficial to use a pre-fabricated shear wall over a site-built</a:t>
            </a:r>
            <a:r>
              <a:rPr lang="en-US" b="0" baseline="0" dirty="0" smtClean="0"/>
              <a:t> shear wall.</a:t>
            </a:r>
          </a:p>
          <a:p>
            <a:pPr eaLnBrk="1" hangingPunct="1"/>
            <a:endParaRPr lang="en-US" b="0" baseline="0" dirty="0" smtClean="0"/>
          </a:p>
          <a:p>
            <a:pPr eaLnBrk="1" hangingPunct="1"/>
            <a:r>
              <a:rPr lang="en-US" b="0" baseline="0" dirty="0" smtClean="0"/>
              <a:t>When you need sheathing and </a:t>
            </a:r>
            <a:r>
              <a:rPr lang="en-US" b="0" baseline="0" dirty="0" err="1" smtClean="0"/>
              <a:t>holdowns</a:t>
            </a:r>
            <a:r>
              <a:rPr lang="en-US" b="0" baseline="0" dirty="0" smtClean="0"/>
              <a:t> pre-attached: Some manufacturers offer wood shear walls with the sheathing and </a:t>
            </a:r>
            <a:r>
              <a:rPr lang="en-US" b="0" baseline="0" dirty="0" err="1" smtClean="0"/>
              <a:t>holdowns</a:t>
            </a:r>
            <a:r>
              <a:rPr lang="en-US" b="0" baseline="0" dirty="0" smtClean="0"/>
              <a:t> pre-attached, while including additional installation hardware. This reduces labor costs and increases consistency of shear wall installation.</a:t>
            </a:r>
          </a:p>
          <a:p>
            <a:pPr eaLnBrk="1" hangingPunct="1"/>
            <a:endParaRPr lang="en-US" b="0" baseline="0" dirty="0" smtClean="0"/>
          </a:p>
          <a:p>
            <a:pPr eaLnBrk="1" hangingPunct="1"/>
            <a:r>
              <a:rPr lang="en-US" b="0" baseline="0" dirty="0" smtClean="0"/>
              <a:t>When increased productivity is necessary to finish the job on time: Fewer anchor bolts and fasteners coupled with easy access to the top and bottom of the wall result in more efficient installation. Pre-fabricated shear walls from some manufacturers have available reusable templates to locate the required </a:t>
            </a:r>
            <a:r>
              <a:rPr lang="en-US" b="0" baseline="0" dirty="0" err="1" smtClean="0"/>
              <a:t>holdown</a:t>
            </a:r>
            <a:r>
              <a:rPr lang="en-US" b="0" baseline="0" dirty="0" smtClean="0"/>
              <a:t> and mudsill anchor bolts accurately in the foundation.</a:t>
            </a:r>
          </a:p>
          <a:p>
            <a:pPr eaLnBrk="1" hangingPunct="1"/>
            <a:endParaRPr lang="en-US" b="0" baseline="0" dirty="0" smtClean="0"/>
          </a:p>
          <a:p>
            <a:pPr eaLnBrk="1" hangingPunct="1"/>
            <a:r>
              <a:rPr lang="en-US" b="0" baseline="0" dirty="0" smtClean="0"/>
              <a:t>When your structure contains multiple large openings: Steel shear walls can have load values two to three times higher than wood shear walls, allowing for more windows, doors and other large openings in a building while still maintaining its structural integrity.</a:t>
            </a:r>
          </a:p>
          <a:p>
            <a:pPr eaLnBrk="1" hangingPunct="1"/>
            <a:endParaRPr lang="en-US" b="0" baseline="0" dirty="0" smtClean="0"/>
          </a:p>
          <a:p>
            <a:pPr eaLnBrk="1" hangingPunct="1"/>
            <a:r>
              <a:rPr lang="en-US" b="0" baseline="0" dirty="0" smtClean="0"/>
              <a:t>When a client specifies a code-listed ready-made shear wall that confirms to ICC-ES Acceptance Criteria: Some manufacturers offer pre-fabricated shear walls that are code-listed to the latest edition of the IBC and IRC, and conform to ICC-ES Acceptance Criteria. Some offer </a:t>
            </a:r>
            <a:r>
              <a:rPr lang="en-US" sz="1200" b="0" i="0" kern="1200" baseline="0" dirty="0" smtClean="0">
                <a:solidFill>
                  <a:schemeClr val="tx1"/>
                </a:solidFill>
                <a:effectLst/>
                <a:latin typeface="Times New Roman" pitchFamily="18" charset="0"/>
                <a:ea typeface="+mn-ea"/>
                <a:cs typeface="+mn-cs"/>
              </a:rPr>
              <a:t>included b</a:t>
            </a:r>
            <a:r>
              <a:rPr lang="en-US" sz="1200" b="0" i="0" kern="1200" dirty="0" smtClean="0">
                <a:solidFill>
                  <a:schemeClr val="tx1"/>
                </a:solidFill>
                <a:effectLst/>
                <a:latin typeface="Times New Roman" pitchFamily="18" charset="0"/>
                <a:ea typeface="+mn-ea"/>
                <a:cs typeface="+mn-cs"/>
              </a:rPr>
              <a:t>earing-stress calculations in the load tables of the code report for concrete foundations, providing a complete solution.</a:t>
            </a:r>
            <a:endParaRPr lang="en-US" b="0" dirty="0" smtClean="0"/>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119</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1.</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120</a:t>
            </a:fld>
            <a:endParaRPr lang="en-US" dirty="0" smtClean="0">
              <a:latin typeface="Times New Roman" pitchFamily="18" charset="0"/>
            </a:endParaRPr>
          </a:p>
        </p:txBody>
      </p:sp>
    </p:spTree>
    <p:extLst>
      <p:ext uri="{BB962C8B-B14F-4D97-AF65-F5344CB8AC3E}">
        <p14:creationId xmlns:p14="http://schemas.microsoft.com/office/powerpoint/2010/main" val="1473131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0" baseline="0" dirty="0" smtClean="0"/>
          </a:p>
          <a:p>
            <a:r>
              <a:rPr lang="en-US" b="0" baseline="0" dirty="0" smtClean="0"/>
              <a:t>Wind and seismic loads are the most common loads that shear walls are designed to carry.</a:t>
            </a:r>
          </a:p>
          <a:p>
            <a:endParaRPr lang="en-US" b="0" baseline="0" dirty="0" smtClean="0"/>
          </a:p>
          <a:p>
            <a:r>
              <a:rPr lang="en-US" b="1" baseline="0" dirty="0" smtClean="0"/>
              <a:t>Do</a:t>
            </a:r>
          </a:p>
          <a:p>
            <a:r>
              <a:rPr lang="en-US" b="0" baseline="0" dirty="0" smtClean="0"/>
              <a:t>Review graphic.</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2.</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121</a:t>
            </a:fld>
            <a:endParaRPr lang="en-US" dirty="0" smtClean="0">
              <a:latin typeface="Times New Roman" pitchFamily="18" charset="0"/>
            </a:endParaRPr>
          </a:p>
        </p:txBody>
      </p:sp>
    </p:spTree>
    <p:extLst>
      <p:ext uri="{BB962C8B-B14F-4D97-AF65-F5344CB8AC3E}">
        <p14:creationId xmlns:p14="http://schemas.microsoft.com/office/powerpoint/2010/main" val="276352703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3.</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122</a:t>
            </a:fld>
            <a:endParaRPr lang="en-US" dirty="0" smtClean="0">
              <a:latin typeface="Times New Roman" pitchFamily="18" charset="0"/>
            </a:endParaRPr>
          </a:p>
        </p:txBody>
      </p:sp>
    </p:spTree>
    <p:extLst>
      <p:ext uri="{BB962C8B-B14F-4D97-AF65-F5344CB8AC3E}">
        <p14:creationId xmlns:p14="http://schemas.microsoft.com/office/powerpoint/2010/main" val="283846960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4.</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123</a:t>
            </a:fld>
            <a:endParaRPr lang="en-US" dirty="0" smtClean="0">
              <a:latin typeface="Times New Roman" pitchFamily="18" charset="0"/>
            </a:endParaRPr>
          </a:p>
        </p:txBody>
      </p:sp>
    </p:spTree>
    <p:extLst>
      <p:ext uri="{BB962C8B-B14F-4D97-AF65-F5344CB8AC3E}">
        <p14:creationId xmlns:p14="http://schemas.microsoft.com/office/powerpoint/2010/main" val="255485647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5.</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124</a:t>
            </a:fld>
            <a:endParaRPr lang="en-US" dirty="0" smtClean="0">
              <a:latin typeface="Times New Roman" pitchFamily="18" charset="0"/>
            </a:endParaRPr>
          </a:p>
        </p:txBody>
      </p:sp>
    </p:spTree>
    <p:extLst>
      <p:ext uri="{BB962C8B-B14F-4D97-AF65-F5344CB8AC3E}">
        <p14:creationId xmlns:p14="http://schemas.microsoft.com/office/powerpoint/2010/main" val="70378978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125</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126</a:t>
            </a:fld>
            <a:endParaRPr lang="en-US"/>
          </a:p>
        </p:txBody>
      </p:sp>
    </p:spTree>
    <p:extLst>
      <p:ext uri="{BB962C8B-B14F-4D97-AF65-F5344CB8AC3E}">
        <p14:creationId xmlns:p14="http://schemas.microsoft.com/office/powerpoint/2010/main" val="209365192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127</a:t>
            </a:fld>
            <a:endParaRPr lang="en-US"/>
          </a:p>
        </p:txBody>
      </p:sp>
    </p:spTree>
    <p:extLst>
      <p:ext uri="{BB962C8B-B14F-4D97-AF65-F5344CB8AC3E}">
        <p14:creationId xmlns:p14="http://schemas.microsoft.com/office/powerpoint/2010/main" val="224690737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128</a:t>
            </a:fld>
            <a:endParaRPr lang="en-US"/>
          </a:p>
        </p:txBody>
      </p:sp>
    </p:spTree>
    <p:extLst>
      <p:ext uri="{BB962C8B-B14F-4D97-AF65-F5344CB8AC3E}">
        <p14:creationId xmlns:p14="http://schemas.microsoft.com/office/powerpoint/2010/main" val="814892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29579">
              <a:defRPr/>
            </a:pPr>
            <a:r>
              <a:rPr lang="en-US" dirty="0" smtClean="0"/>
              <a:t>Structures require lateral force-resisting systems in order to resist racking, sliding and overturning caused by wind or seismic forces. </a:t>
            </a:r>
          </a:p>
          <a:p>
            <a:pPr defTabSz="929579">
              <a:defRPr/>
            </a:pPr>
            <a:endParaRPr lang="en-US" dirty="0" smtClean="0"/>
          </a:p>
          <a:p>
            <a:pPr defTabSz="929579">
              <a:defRPr/>
            </a:pPr>
            <a:r>
              <a:rPr lang="en-US" dirty="0" smtClean="0"/>
              <a:t>When lateral (wind or seismic) forces engage the diaphragm of a structure, it’s easy to visualize the force pushing horizontally on the top of the shear wall. Sheathing then transfers the shear from the top of the wall to the bottom of the wall while holding the wall together to resist racking. If the bottom plate of the wall is anchored to the foundation to resist sliding; the far end of the wall will press down (compression force) and the near side of the wall will lift up (tension force) – this is overturning.</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baseline="0" dirty="0" smtClean="0"/>
              <a:t>Shear walls are not limited to single family homes. They are also used in multi-unit wood-framed structures, such as apartment and condominium complexes.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There are several considerations to keep in mind when designing a shear wall, including:</a:t>
            </a:r>
          </a:p>
          <a:p>
            <a:endParaRPr lang="en-US" b="0" dirty="0" smtClean="0"/>
          </a:p>
          <a:p>
            <a:pPr marL="171450" indent="-171450">
              <a:buFont typeface="Arial" panose="020B0604020202020204" pitchFamily="34" charset="0"/>
              <a:buChar char="•"/>
            </a:pPr>
            <a:r>
              <a:rPr lang="en-US" b="0" dirty="0" smtClean="0"/>
              <a:t>Design method: We’ll discuss how to design Segmented,</a:t>
            </a:r>
            <a:r>
              <a:rPr lang="en-US" b="0" baseline="0" dirty="0" smtClean="0"/>
              <a:t> Perforated, and Force-Transfer Around Openings (FTAO) shear walls. We’ll also review when Pre-built shear walls would be beneficial.</a:t>
            </a:r>
            <a:endParaRPr lang="en-US" b="0" dirty="0" smtClean="0"/>
          </a:p>
          <a:p>
            <a:pPr marL="171450" indent="-171450">
              <a:buFont typeface="Arial" panose="020B0604020202020204" pitchFamily="34" charset="0"/>
              <a:buChar char="•"/>
            </a:pPr>
            <a:r>
              <a:rPr lang="en-US" b="0" dirty="0" smtClean="0"/>
              <a:t>Shear</a:t>
            </a:r>
            <a:r>
              <a:rPr lang="en-US" b="0" baseline="0" dirty="0" smtClean="0"/>
              <a:t> panel proportions: Another name for proportions is aspect ratio. Shear walls with a high aspect ratio may require capacity reduction adjustments.</a:t>
            </a:r>
          </a:p>
          <a:p>
            <a:pPr marL="171450" indent="-171450">
              <a:buFont typeface="Arial" panose="020B0604020202020204" pitchFamily="34" charset="0"/>
              <a:buChar char="•"/>
            </a:pPr>
            <a:r>
              <a:rPr lang="en-US" b="0" baseline="0" dirty="0" smtClean="0"/>
              <a:t>Sheathing thickness and Sheathing edge and field nailing: Both have a direct effect on the nominal unit shear capacities for wood-frame shear walls. We’ll take a look at Table 4.3A to learn how these affect capacity.</a:t>
            </a:r>
          </a:p>
          <a:p>
            <a:pPr marL="171450" indent="-171450">
              <a:buFont typeface="Arial" panose="020B0604020202020204" pitchFamily="34" charset="0"/>
              <a:buChar char="•"/>
            </a:pPr>
            <a:r>
              <a:rPr lang="en-US" b="0" baseline="0" dirty="0" smtClean="0"/>
              <a:t>Anchorage requirements: T</a:t>
            </a:r>
            <a:r>
              <a:rPr lang="en-US" b="0" dirty="0" smtClean="0"/>
              <a:t>he bottom plate must be anchored to the foundation with connections capable of transferring this force. Otherwise, a brittle</a:t>
            </a:r>
            <a:r>
              <a:rPr lang="en-US" b="0" baseline="0" dirty="0" smtClean="0"/>
              <a:t> failure of the sill plate can occur.</a:t>
            </a:r>
          </a:p>
          <a:p>
            <a:pPr marL="171450" indent="-171450">
              <a:buFont typeface="Arial" panose="020B0604020202020204" pitchFamily="34" charset="0"/>
              <a:buChar char="•"/>
            </a:pPr>
            <a:r>
              <a:rPr lang="en-US" b="0" baseline="0" dirty="0" smtClean="0"/>
              <a:t>Chord design (tension and compression) and </a:t>
            </a:r>
            <a:r>
              <a:rPr lang="en-US" b="0" baseline="0" dirty="0" err="1" smtClean="0"/>
              <a:t>Holdowns</a:t>
            </a:r>
            <a:r>
              <a:rPr lang="en-US" b="0" baseline="0" dirty="0" smtClean="0"/>
              <a:t>: Both are important for resisting overturning forces from intense seismic or wind activity.</a:t>
            </a:r>
          </a:p>
          <a:p>
            <a:pPr marL="171450" indent="-171450">
              <a:buFont typeface="Arial" panose="020B0604020202020204" pitchFamily="34" charset="0"/>
              <a:buChar char="•"/>
            </a:pPr>
            <a:r>
              <a:rPr lang="en-US" b="0" baseline="0" dirty="0" smtClean="0"/>
              <a:t>Capacity Adjustments: New to 2015 is the equal deflection methodology for reducing capacity of high aspect ratio shear walls.</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We’ll cover all these topics in detail throughout the course.</a:t>
            </a:r>
          </a:p>
          <a:p>
            <a:pPr marL="0" indent="0">
              <a:buFont typeface="Arial" panose="020B0604020202020204" pitchFamily="34" charset="0"/>
              <a:buNone/>
            </a:pPr>
            <a:endParaRPr lang="en-US" b="0" baseline="0" dirty="0" smtClean="0"/>
          </a:p>
          <a:p>
            <a:r>
              <a:rPr lang="en-US" b="0" dirty="0" smtClean="0"/>
              <a:t>There are three main design methodologies</a:t>
            </a:r>
            <a:r>
              <a:rPr lang="en-US" b="0" baseline="0" dirty="0" smtClean="0"/>
              <a:t> for site-built shear walls, including:</a:t>
            </a:r>
          </a:p>
          <a:p>
            <a:endParaRPr lang="en-US" b="0" baseline="0" dirty="0" smtClean="0"/>
          </a:p>
          <a:p>
            <a:pPr marL="171450" indent="-171450">
              <a:buFont typeface="Arial" panose="020B0604020202020204" pitchFamily="34" charset="0"/>
              <a:buChar char="•"/>
            </a:pPr>
            <a:r>
              <a:rPr lang="en-US" b="0" baseline="0" dirty="0" smtClean="0"/>
              <a:t>Individual Full-height Wall Segments: designed as shear walls without openings.</a:t>
            </a:r>
          </a:p>
          <a:p>
            <a:pPr marL="171450" indent="-171450">
              <a:buFont typeface="Arial" panose="020B0604020202020204" pitchFamily="34" charset="0"/>
              <a:buChar char="•"/>
            </a:pPr>
            <a:r>
              <a:rPr lang="en-US" b="0" baseline="0" dirty="0" smtClean="0"/>
              <a:t>Perforated Shear Walls: sheathed on one or both sides with wood structural panel sheathing.</a:t>
            </a:r>
          </a:p>
          <a:p>
            <a:pPr marL="171450" indent="-171450">
              <a:buFont typeface="Arial" panose="020B0604020202020204" pitchFamily="34" charset="0"/>
              <a:buChar char="•"/>
            </a:pPr>
            <a:r>
              <a:rPr lang="en-US" b="0" baseline="0" dirty="0" smtClean="0"/>
              <a:t>Force-transfer Around Opening (FTAO) Shear Walls: shear walls with openings are designed for force transfer around the openings.</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We will review a design example covering how to design all three types of site-built shear walls in Lesson 4.</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If you prefer (or are unable to) design a site-built shear wall, some manufacturers offer pre-built shear walls. We’ll discuss where these would be beneficial for a light-framed wood structure project in Lesson 5.</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a:t>
            </a:fld>
            <a:endParaRPr lang="en-US" dirty="0"/>
          </a:p>
        </p:txBody>
      </p:sp>
    </p:spTree>
    <p:extLst>
      <p:ext uri="{BB962C8B-B14F-4D97-AF65-F5344CB8AC3E}">
        <p14:creationId xmlns:p14="http://schemas.microsoft.com/office/powerpoint/2010/main" val="11850041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18</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Audience </a:t>
            </a:r>
            <a:r>
              <a:rPr lang="en-US" dirty="0"/>
              <a:t>Interaction: 5 minutes.</a:t>
            </a:r>
          </a:p>
          <a:p>
            <a:pPr eaLnBrk="1" hangingPunct="1"/>
            <a:endParaRPr lang="en-US" dirty="0"/>
          </a:p>
          <a:p>
            <a:pPr eaLnBrk="1" hangingPunct="1"/>
            <a:r>
              <a:rPr lang="en-US" b="1" dirty="0" smtClean="0"/>
              <a:t>Say</a:t>
            </a:r>
          </a:p>
          <a:p>
            <a:pPr eaLnBrk="1" hangingPunct="1"/>
            <a:r>
              <a:rPr lang="en-US" dirty="0" smtClean="0"/>
              <a:t>Before </a:t>
            </a:r>
            <a:r>
              <a:rPr lang="en-US" dirty="0"/>
              <a:t>we begin </a:t>
            </a:r>
            <a:r>
              <a:rPr lang="en-US" dirty="0" smtClean="0"/>
              <a:t>our next lesson</a:t>
            </a:r>
            <a:r>
              <a:rPr lang="en-US" dirty="0"/>
              <a:t>, I’d like to get some feedback on your </a:t>
            </a:r>
            <a:r>
              <a:rPr lang="en-US" dirty="0" smtClean="0"/>
              <a:t>experience designing shear</a:t>
            </a:r>
            <a:r>
              <a:rPr lang="en-US" baseline="0" dirty="0" smtClean="0"/>
              <a:t> walls</a:t>
            </a:r>
            <a:r>
              <a:rPr lang="en-US" dirty="0" smtClean="0"/>
              <a:t>. </a:t>
            </a:r>
            <a:endParaRPr lang="en-US" dirty="0"/>
          </a:p>
          <a:p>
            <a:pPr eaLnBrk="1" hangingPunct="1"/>
            <a:endParaRPr lang="en-US" dirty="0"/>
          </a:p>
          <a:p>
            <a:r>
              <a:rPr lang="en-US" dirty="0"/>
              <a:t>So here’s what I’d like to do: Turn to your neighbors and break up into groups of __________ (2 or 3 depending on the size of the audience). Then take one minute per person and answer the following questions.</a:t>
            </a:r>
          </a:p>
          <a:p>
            <a:pPr eaLnBrk="1" hangingPunct="1"/>
            <a:endParaRPr lang="en-US" dirty="0"/>
          </a:p>
          <a:p>
            <a:pPr marL="249821" indent="-249821" eaLnBrk="1" hangingPunct="1">
              <a:buFont typeface="+mj-lt"/>
              <a:buAutoNum type="arabicPeriod"/>
            </a:pPr>
            <a:r>
              <a:rPr lang="en-US" dirty="0"/>
              <a:t>Who </a:t>
            </a:r>
            <a:r>
              <a:rPr lang="en-US" dirty="0" smtClean="0"/>
              <a:t>drove the furthest to be here this morning?</a:t>
            </a:r>
            <a:endParaRPr lang="en-US" dirty="0"/>
          </a:p>
          <a:p>
            <a:pPr marL="249821" indent="-249821" eaLnBrk="1" hangingPunct="1">
              <a:buFont typeface="+mj-lt"/>
              <a:buAutoNum type="arabicPeriod"/>
            </a:pPr>
            <a:r>
              <a:rPr lang="en-US" dirty="0"/>
              <a:t>What was the most problematic situation you’ve seen or experienced </a:t>
            </a:r>
            <a:r>
              <a:rPr lang="en-US" dirty="0" smtClean="0"/>
              <a:t>when designing a site-built shear wall?</a:t>
            </a:r>
            <a:endParaRPr lang="en-US" dirty="0"/>
          </a:p>
          <a:p>
            <a:pPr marL="249821" indent="-249821" eaLnBrk="1" hangingPunct="1">
              <a:buFont typeface="+mj-lt"/>
              <a:buAutoNum type="arabicPeriod"/>
            </a:pPr>
            <a:r>
              <a:rPr lang="en-US" dirty="0"/>
              <a:t>How could this problem have been prevented?</a:t>
            </a:r>
          </a:p>
          <a:p>
            <a:pPr eaLnBrk="1" hangingPunct="1"/>
            <a:endParaRPr lang="en-US" dirty="0"/>
          </a:p>
          <a:p>
            <a:pPr eaLnBrk="1" hangingPunct="1"/>
            <a:r>
              <a:rPr lang="en-US" dirty="0"/>
              <a:t>Pick one scenario from your group to discuss with the group.</a:t>
            </a:r>
          </a:p>
          <a:p>
            <a:pPr eaLnBrk="1" hangingPunct="1"/>
            <a:endParaRPr lang="en-US" dirty="0"/>
          </a:p>
          <a:p>
            <a:pPr eaLnBrk="1" hangingPunct="1"/>
            <a:r>
              <a:rPr lang="en-US" dirty="0"/>
              <a:t>The person who </a:t>
            </a:r>
            <a:r>
              <a:rPr lang="en-US" dirty="0" smtClean="0"/>
              <a:t>drove the furthest</a:t>
            </a:r>
            <a:r>
              <a:rPr lang="en-US" baseline="0" dirty="0" smtClean="0"/>
              <a:t> </a:t>
            </a:r>
            <a:r>
              <a:rPr lang="en-US" dirty="0" smtClean="0"/>
              <a:t>today </a:t>
            </a:r>
            <a:r>
              <a:rPr lang="en-US" dirty="0"/>
              <a:t>will be the spokesperson.</a:t>
            </a:r>
          </a:p>
          <a:p>
            <a:pPr eaLnBrk="1" hangingPunct="1"/>
            <a:endParaRPr lang="en-US" dirty="0" smtClean="0"/>
          </a:p>
          <a:p>
            <a:pPr eaLnBrk="1" hangingPunct="1"/>
            <a:r>
              <a:rPr lang="en-US" b="1" dirty="0" smtClean="0"/>
              <a:t>Ask</a:t>
            </a:r>
            <a:endParaRPr lang="en-US" b="1" dirty="0"/>
          </a:p>
          <a:p>
            <a:pPr eaLnBrk="1" hangingPunct="1"/>
            <a:r>
              <a:rPr lang="en-US" dirty="0"/>
              <a:t>Ok, raise your hand… Who has one they’d like to discuss</a:t>
            </a:r>
            <a:r>
              <a:rPr lang="en-US" dirty="0" smtClean="0"/>
              <a:t>?</a:t>
            </a:r>
            <a:endParaRPr lang="en-US" dirty="0"/>
          </a:p>
          <a:p>
            <a:pPr eaLnBrk="1" hangingPunct="1"/>
            <a:endParaRPr lang="en-US" dirty="0" smtClean="0"/>
          </a:p>
          <a:p>
            <a:pPr eaLnBrk="1" hangingPunct="1"/>
            <a:r>
              <a:rPr lang="en-US" b="1" dirty="0" smtClean="0"/>
              <a:t>Do</a:t>
            </a:r>
            <a:endParaRPr lang="en-US" b="1" dirty="0"/>
          </a:p>
          <a:p>
            <a:pPr eaLnBrk="1" hangingPunct="1"/>
            <a:r>
              <a:rPr lang="en-US" dirty="0" smtClean="0"/>
              <a:t>Call </a:t>
            </a:r>
            <a:r>
              <a:rPr lang="en-US" dirty="0"/>
              <a:t>on one or two groups and ask what the problem was and how they solved </a:t>
            </a:r>
            <a:r>
              <a:rPr lang="en-US" dirty="0" smtClean="0"/>
              <a:t>it.</a:t>
            </a:r>
            <a:endParaRPr lang="en-US" dirty="0"/>
          </a:p>
          <a:p>
            <a:pPr eaLnBrk="1" hangingPunct="1"/>
            <a:endParaRPr lang="en-US" dirty="0"/>
          </a:p>
          <a:p>
            <a:pPr eaLnBrk="1" hangingPunct="1"/>
            <a:r>
              <a:rPr lang="en-US" b="1" dirty="0" smtClean="0"/>
              <a:t>Ask</a:t>
            </a:r>
            <a:endParaRPr lang="en-US" b="1" dirty="0"/>
          </a:p>
          <a:p>
            <a:pPr marL="171450" indent="-171450" eaLnBrk="1" hangingPunct="1">
              <a:buFont typeface="Arial" panose="020B0604020202020204" pitchFamily="34" charset="0"/>
              <a:buChar char="•"/>
            </a:pPr>
            <a:r>
              <a:rPr lang="en-US" dirty="0" smtClean="0"/>
              <a:t>Did </a:t>
            </a:r>
            <a:r>
              <a:rPr lang="en-US" dirty="0"/>
              <a:t>anyone with a similar problem solve it a different way</a:t>
            </a:r>
            <a:r>
              <a:rPr lang="en-US" dirty="0" smtClean="0"/>
              <a:t>?</a:t>
            </a:r>
            <a:endParaRPr lang="en-US" dirty="0"/>
          </a:p>
          <a:p>
            <a:pPr marL="171450" indent="-171450" eaLnBrk="1" hangingPunct="1">
              <a:buFont typeface="Arial" panose="020B0604020202020204" pitchFamily="34" charset="0"/>
              <a:buChar char="•"/>
            </a:pPr>
            <a:r>
              <a:rPr lang="en-US" dirty="0" smtClean="0"/>
              <a:t>Follow</a:t>
            </a:r>
            <a:r>
              <a:rPr lang="en-US" baseline="0" dirty="0" smtClean="0"/>
              <a:t> up: </a:t>
            </a:r>
            <a:r>
              <a:rPr lang="en-US" dirty="0" smtClean="0"/>
              <a:t>How </a:t>
            </a:r>
            <a:r>
              <a:rPr lang="en-US" dirty="0"/>
              <a:t>did you / would you solve it</a:t>
            </a:r>
            <a:r>
              <a:rPr lang="en-US" dirty="0" smtClean="0"/>
              <a:t>?</a:t>
            </a:r>
            <a:endParaRPr lang="en-US" dirty="0"/>
          </a:p>
          <a:p>
            <a:pPr marL="171450" indent="-171450" eaLnBrk="1" hangingPunct="1">
              <a:buFont typeface="Arial" panose="020B0604020202020204" pitchFamily="34" charset="0"/>
              <a:buChar char="•"/>
            </a:pPr>
            <a:r>
              <a:rPr lang="en-US" dirty="0" smtClean="0"/>
              <a:t>Anyone </a:t>
            </a:r>
            <a:r>
              <a:rPr lang="en-US" dirty="0"/>
              <a:t>else</a:t>
            </a:r>
            <a:r>
              <a:rPr lang="en-US" dirty="0" smtClean="0"/>
              <a:t>?</a:t>
            </a:r>
            <a:endParaRPr lang="en-US" dirty="0"/>
          </a:p>
          <a:p>
            <a:pPr eaLnBrk="1" hangingPunct="1"/>
            <a:endParaRPr lang="en-US" dirty="0"/>
          </a:p>
          <a:p>
            <a:pPr eaLnBrk="1" hangingPunct="1"/>
            <a:r>
              <a:rPr lang="en-US" b="1" dirty="0" smtClean="0"/>
              <a:t>Do</a:t>
            </a:r>
          </a:p>
          <a:p>
            <a:pPr eaLnBrk="1" hangingPunct="1"/>
            <a:r>
              <a:rPr lang="en-US" dirty="0" smtClean="0"/>
              <a:t>Keep </a:t>
            </a:r>
            <a:r>
              <a:rPr lang="en-US" dirty="0"/>
              <a:t>an eye on the clock and end the discussion after a couple minutes.</a:t>
            </a:r>
          </a:p>
          <a:p>
            <a:pPr eaLnBrk="1" hangingPunct="1"/>
            <a:endParaRPr lang="en-US" dirty="0"/>
          </a:p>
          <a:p>
            <a:pPr eaLnBrk="1" hangingPunct="1"/>
            <a:r>
              <a:rPr lang="en-US" b="1" dirty="0" smtClean="0"/>
              <a:t>Say</a:t>
            </a:r>
            <a:endParaRPr lang="en-US" dirty="0"/>
          </a:p>
          <a:p>
            <a:pPr eaLnBrk="1" hangingPunct="1"/>
            <a:r>
              <a:rPr lang="en-US" dirty="0" smtClean="0"/>
              <a:t>It’s </a:t>
            </a:r>
            <a:r>
              <a:rPr lang="en-US" dirty="0"/>
              <a:t>easy to see that </a:t>
            </a:r>
            <a:r>
              <a:rPr lang="en-US" dirty="0" smtClean="0"/>
              <a:t>shear wall </a:t>
            </a:r>
            <a:r>
              <a:rPr lang="en-US" dirty="0"/>
              <a:t>design can be challenging. Hopefully after today, you will be aware of some other options and some tools to assist in the process</a:t>
            </a:r>
            <a:r>
              <a:rPr lang="en-US" dirty="0" smtClean="0"/>
              <a:t>.</a:t>
            </a:r>
            <a:endParaRPr lang="en-US" b="1" dirty="0"/>
          </a:p>
          <a:p>
            <a:pPr eaLnBrk="1" hangingPunct="1"/>
            <a:endParaRPr lang="en-US" dirty="0" smtClean="0"/>
          </a:p>
          <a:p>
            <a:pPr eaLnBrk="1" hangingPunct="1"/>
            <a:r>
              <a:rPr lang="en-US" b="1" dirty="0" smtClean="0"/>
              <a:t>Do</a:t>
            </a:r>
            <a:r>
              <a:rPr lang="en-US" dirty="0"/>
              <a:t>	</a:t>
            </a:r>
          </a:p>
          <a:p>
            <a:pPr eaLnBrk="1" hangingPunct="1"/>
            <a:r>
              <a:rPr lang="en-US" dirty="0"/>
              <a:t>Return to the presentation.</a:t>
            </a:r>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Historically, the IBC contained provisions and design tables for nailed and stapled wood diaphragms and shear walls. Prior to the 2009 edition, you were permitted to use the SDPWS as an alternative to these provisions, but still had to comply with requirements in the IBC.</a:t>
            </a:r>
          </a:p>
          <a:p>
            <a:pPr eaLnBrk="1" hangingPunct="1"/>
            <a:endParaRPr lang="en-US" b="0" dirty="0" smtClean="0"/>
          </a:p>
          <a:p>
            <a:pPr eaLnBrk="1" hangingPunct="1"/>
            <a:r>
              <a:rPr lang="en-US" b="1" dirty="0" smtClean="0"/>
              <a:t>Do</a:t>
            </a:r>
          </a:p>
          <a:p>
            <a:pPr eaLnBrk="1" hangingPunct="1"/>
            <a:r>
              <a:rPr lang="en-US" b="0" i="0" dirty="0" smtClean="0"/>
              <a:t>Click to</a:t>
            </a:r>
            <a:r>
              <a:rPr lang="en-US" b="0" i="0" baseline="0" dirty="0" smtClean="0"/>
              <a:t> show images and information for “IBC 09, 12, and 15.” Additional picture animations will continue automatically.</a:t>
            </a:r>
            <a:endParaRPr lang="en-US" b="0" i="0" dirty="0" smtClean="0"/>
          </a:p>
          <a:p>
            <a:pPr eaLnBrk="1" hangingPunct="1"/>
            <a:endParaRPr lang="en-US" b="0" dirty="0" smtClean="0"/>
          </a:p>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Since 2009, the IBC states that “Structures using</a:t>
            </a:r>
            <a:r>
              <a:rPr lang="en-US" b="0" baseline="0" dirty="0" smtClean="0"/>
              <a:t> wood-frame shear walls or wood-frame diaphragms to resist wind, seismic or other lateral loads </a:t>
            </a:r>
            <a:r>
              <a:rPr lang="en-US" b="0" i="1" baseline="0" dirty="0" smtClean="0"/>
              <a:t>shall be designed and constructed in accordance with AF&amp;PA SDPWS</a:t>
            </a:r>
            <a:r>
              <a:rPr lang="en-US" b="0" baseline="0" dirty="0" smtClean="0"/>
              <a:t>…” </a:t>
            </a:r>
            <a:r>
              <a:rPr lang="en-US" b="0" dirty="0" smtClean="0"/>
              <a:t>When the 2012 IBC came out, it had removed all nailed diaphragm and shear wall tables since they were duplicates to the SDPWS tables (however, the stapled tables remained).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Be sure to mention the AIA provider and course number for those requiring AIA credit. Ask the attendees to write down this information for reference. For AIA members, we will submit this information for them.</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a:t>
            </a:fld>
            <a:endParaRPr lang="en-US" dirty="0"/>
          </a:p>
        </p:txBody>
      </p:sp>
    </p:spTree>
    <p:extLst>
      <p:ext uri="{BB962C8B-B14F-4D97-AF65-F5344CB8AC3E}">
        <p14:creationId xmlns:p14="http://schemas.microsoft.com/office/powerpoint/2010/main" val="1507239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Section 2306.3 (Wood-framed Shear Walls) simply refers to the SDPWS now</a:t>
            </a:r>
            <a:r>
              <a:rPr lang="en-US" b="0" baseline="0" dirty="0" smtClean="0"/>
              <a:t> -- </a:t>
            </a:r>
            <a:r>
              <a:rPr lang="en-US" b="0" dirty="0" smtClean="0"/>
              <a:t>except for the references to stapled tables.</a:t>
            </a:r>
          </a:p>
          <a:p>
            <a:pPr eaLnBrk="1" hangingPunct="1"/>
            <a:endParaRPr lang="en-US" b="0" dirty="0" smtClean="0"/>
          </a:p>
          <a:p>
            <a:pPr eaLnBrk="1" hangingPunct="1"/>
            <a:r>
              <a:rPr lang="en-US" b="1" dirty="0" smtClean="0"/>
              <a:t>Do</a:t>
            </a:r>
          </a:p>
          <a:p>
            <a:pPr eaLnBrk="1" hangingPunct="1"/>
            <a:r>
              <a:rPr lang="en-US" b="0" dirty="0" smtClean="0"/>
              <a:t>Point out that all AWC documents are now available for free viewing/downloading from their website at</a:t>
            </a:r>
            <a:r>
              <a:rPr lang="en-US" b="0" baseline="0" dirty="0" smtClean="0"/>
              <a:t> www.awc.org/standards/sdpws.php.</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Section 4.1.1 of the 2015 SDPWS,</a:t>
            </a:r>
            <a:r>
              <a:rPr lang="en-US" b="0" baseline="0" dirty="0" smtClean="0"/>
              <a:t> it states: “</a:t>
            </a:r>
            <a:r>
              <a:rPr lang="en-US" b="0" dirty="0" smtClean="0"/>
              <a:t>A continuous load path, or paths, with adequate strength and stiffness shall be provided to transfer all forces from the point of application to the final point</a:t>
            </a:r>
            <a:r>
              <a:rPr lang="en-US" b="0" baseline="0" dirty="0" smtClean="0"/>
              <a:t> of resistance.”</a:t>
            </a:r>
          </a:p>
          <a:p>
            <a:pPr eaLnBrk="1" hangingPunct="1"/>
            <a:endParaRPr lang="en-US" b="0" baseline="0" dirty="0" smtClean="0"/>
          </a:p>
          <a:p>
            <a:pPr eaLnBrk="1" hangingPunct="1"/>
            <a:r>
              <a:rPr lang="en-US" b="1" baseline="0" dirty="0" smtClean="0"/>
              <a:t>Do</a:t>
            </a:r>
          </a:p>
          <a:p>
            <a:pPr eaLnBrk="1" hangingPunct="1"/>
            <a:r>
              <a:rPr lang="en-US" b="0" baseline="0" dirty="0" smtClean="0"/>
              <a:t>Be sure to reinforce that Section 4.1.1 mentions both strength and stiffness.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Factoring nominal unit shear capacities to ASD or LRFD levels is a</a:t>
            </a:r>
            <a:r>
              <a:rPr lang="en-US" b="0" baseline="0" dirty="0" smtClean="0"/>
              <a:t> simple process</a:t>
            </a:r>
            <a:r>
              <a:rPr lang="en-US" b="0" dirty="0" smtClean="0"/>
              <a:t> covered briefly in Section 4.3.3 “Unit Shear Capacities.”</a:t>
            </a:r>
          </a:p>
          <a:p>
            <a:pPr eaLnBrk="1" hangingPunct="1"/>
            <a:endParaRPr lang="en-US" b="0" dirty="0" smtClean="0"/>
          </a:p>
          <a:p>
            <a:pPr eaLnBrk="1" hangingPunct="1"/>
            <a:r>
              <a:rPr lang="en-US" b="0" dirty="0" smtClean="0"/>
              <a:t>To convert the capacity to ASD, divide the nominal amount by 2.</a:t>
            </a:r>
          </a:p>
          <a:p>
            <a:pPr eaLnBrk="1" hangingPunct="1"/>
            <a:endParaRPr lang="en-US" b="0" dirty="0" smtClean="0"/>
          </a:p>
          <a:p>
            <a:pPr eaLnBrk="1" hangingPunct="1"/>
            <a:r>
              <a:rPr lang="en-US" b="0" dirty="0" smtClean="0"/>
              <a:t>To</a:t>
            </a:r>
            <a:r>
              <a:rPr lang="en-US" b="0" baseline="0" dirty="0" smtClean="0"/>
              <a:t> convert the capacity to LRFD, multiply the nominal amount by 0.8.</a:t>
            </a:r>
          </a:p>
          <a:p>
            <a:pPr eaLnBrk="1" hangingPunct="1"/>
            <a:endParaRPr lang="en-US" b="0" baseline="0" dirty="0" smtClean="0"/>
          </a:p>
          <a:p>
            <a:pPr eaLnBrk="1" hangingPunct="1"/>
            <a:r>
              <a:rPr lang="en-US" b="0" baseline="0" dirty="0" smtClean="0"/>
              <a:t>Tabulated nominal unit shear capacities for seismic and wind design can be found in Tables 4.3A, 4.3B and 4.3C.</a:t>
            </a:r>
          </a:p>
          <a:p>
            <a:pPr eaLnBrk="1" hangingPunct="1"/>
            <a:endParaRPr lang="en-US" b="0" baseline="0" dirty="0" smtClean="0"/>
          </a:p>
          <a:p>
            <a:pPr eaLnBrk="1" hangingPunct="1"/>
            <a:r>
              <a:rPr lang="en-US" b="1" baseline="0" dirty="0" smtClean="0"/>
              <a:t>Do</a:t>
            </a:r>
          </a:p>
          <a:p>
            <a:pPr eaLnBrk="1" hangingPunct="1"/>
            <a:r>
              <a:rPr lang="en-US" b="0" baseline="0" dirty="0" smtClean="0"/>
              <a:t>Review terminology if necessary.</a:t>
            </a:r>
          </a:p>
          <a:p>
            <a:pPr eaLnBrk="1" hangingPunct="1"/>
            <a:endParaRPr lang="en-US" b="0" baseline="0" dirty="0" smtClean="0"/>
          </a:p>
          <a:p>
            <a:pPr eaLnBrk="1" hangingPunct="1"/>
            <a:r>
              <a:rPr lang="en-US" b="0" baseline="0" dirty="0" smtClean="0"/>
              <a:t>ASD = Allowable Stress Design. A method of proportioning structural members and their connections such that stresses do not exceed specified allowable stresses when the structure is subjected to appropriate load combinations (also called working stress design).</a:t>
            </a:r>
          </a:p>
          <a:p>
            <a:pPr eaLnBrk="1" hangingPunct="1"/>
            <a:endParaRPr lang="en-US" b="0" baseline="0" dirty="0" smtClean="0"/>
          </a:p>
          <a:p>
            <a:pPr eaLnBrk="1" hangingPunct="1"/>
            <a:r>
              <a:rPr lang="en-US" b="0" baseline="0" dirty="0" smtClean="0"/>
              <a:t>LRFD = Load and Resistance Factor Design. A method of proportioning structural members and their connections using load and resistance factors such that no applicable limit state is reached when the structure is subjected to appropriate load combinations.</a:t>
            </a:r>
          </a:p>
          <a:p>
            <a:pPr eaLnBrk="1" hangingPunct="1"/>
            <a:endParaRPr lang="en-US" b="0" baseline="0" dirty="0" smtClean="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Tabulated nominal unit shear capacities for wood-based panels are provided </a:t>
            </a:r>
            <a:r>
              <a:rPr lang="en-US" dirty="0" smtClean="0"/>
              <a:t>in:</a:t>
            </a:r>
          </a:p>
          <a:p>
            <a:pPr marL="228600" indent="-228600">
              <a:buFont typeface="+mj-lt"/>
              <a:buAutoNum type="alphaLcPeriod"/>
            </a:pPr>
            <a:r>
              <a:rPr lang="en-US" dirty="0" smtClean="0"/>
              <a:t>SDPWS </a:t>
            </a:r>
            <a:r>
              <a:rPr lang="en-US" dirty="0"/>
              <a:t>Section </a:t>
            </a:r>
            <a:r>
              <a:rPr lang="en-US" dirty="0" smtClean="0"/>
              <a:t>3.6.1</a:t>
            </a:r>
          </a:p>
          <a:p>
            <a:pPr marL="228600" indent="-228600">
              <a:buFont typeface="+mj-lt"/>
              <a:buAutoNum type="alphaLcPeriod"/>
            </a:pPr>
            <a:r>
              <a:rPr lang="en-US" dirty="0" smtClean="0"/>
              <a:t>IBC </a:t>
            </a:r>
            <a:r>
              <a:rPr lang="en-US" dirty="0"/>
              <a:t>Section </a:t>
            </a:r>
            <a:r>
              <a:rPr lang="en-US" dirty="0" smtClean="0"/>
              <a:t>2305.1.3.1</a:t>
            </a:r>
          </a:p>
          <a:p>
            <a:pPr marL="228600" indent="-228600">
              <a:buFont typeface="+mj-lt"/>
              <a:buAutoNum type="alphaLcPeriod"/>
            </a:pPr>
            <a:r>
              <a:rPr lang="en-US" b="1" dirty="0" smtClean="0"/>
              <a:t>SDPWS </a:t>
            </a:r>
            <a:r>
              <a:rPr lang="en-US" b="1" dirty="0"/>
              <a:t>Table 4.3A</a:t>
            </a:r>
            <a:endParaRPr lang="en-US" dirty="0"/>
          </a:p>
          <a:p>
            <a:pPr marL="228600" indent="-228600">
              <a:buFont typeface="+mj-lt"/>
              <a:buAutoNum type="alphaLcPeriod"/>
            </a:pPr>
            <a:r>
              <a:rPr lang="en-US" dirty="0"/>
              <a:t>ASCE 7 Table 6-2</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 we have Table 4.3A “Nominal Unit Shear Capacities for Wood-Frame Shear Walls” shown on the slide. Let’s zoom in a bit for a better view.</a:t>
            </a:r>
            <a:endParaRPr lang="en-US" b="0" baseline="0" dirty="0" smtClean="0"/>
          </a:p>
          <a:p>
            <a:pPr eaLnBrk="1" hangingPunct="1"/>
            <a:endParaRPr lang="en-US" b="0" baseline="0" dirty="0" smtClean="0"/>
          </a:p>
          <a:p>
            <a:pPr eaLnBrk="1" hangingPunct="1"/>
            <a:r>
              <a:rPr lang="en-US" b="1" baseline="0" dirty="0" smtClean="0"/>
              <a:t>Do</a:t>
            </a:r>
          </a:p>
          <a:p>
            <a:pPr eaLnBrk="1" hangingPunct="1"/>
            <a:r>
              <a:rPr lang="en-US" b="0" baseline="0" dirty="0" smtClean="0"/>
              <a:t>Click to show zoomed in animation of table highlighting the “WIND – Panel Edge Fastener Spacing” section.</a:t>
            </a:r>
          </a:p>
          <a:p>
            <a:pPr eaLnBrk="1" hangingPunct="1"/>
            <a:endParaRPr lang="en-US" b="0" baseline="0" dirty="0" smtClean="0"/>
          </a:p>
          <a:p>
            <a:pPr eaLnBrk="1" hangingPunct="1"/>
            <a:r>
              <a:rPr lang="en-US" b="1" baseline="0" dirty="0" smtClean="0"/>
              <a:t>Say</a:t>
            </a:r>
          </a:p>
          <a:p>
            <a:pPr eaLnBrk="1" hangingPunct="1"/>
            <a:r>
              <a:rPr lang="en-US" b="0" dirty="0" smtClean="0"/>
              <a:t>The nominal capacity varies due to the sheathing material</a:t>
            </a:r>
            <a:r>
              <a:rPr lang="en-US" b="0" baseline="0" dirty="0" smtClean="0"/>
              <a:t> considered, the minimum nominal panel thickness, and the panel edge fastener spacing. The table also shows the required minimum fastener penetration and required fastener type and size for the chosen sheathing material and panel thickness.</a:t>
            </a:r>
          </a:p>
          <a:p>
            <a:pPr eaLnBrk="1" hangingPunct="1"/>
            <a:endParaRPr lang="en-US" b="0" baseline="0" dirty="0" smtClean="0"/>
          </a:p>
          <a:p>
            <a:pPr eaLnBrk="1" hangingPunct="1"/>
            <a:r>
              <a:rPr lang="en-US" b="0" baseline="0" dirty="0" smtClean="0"/>
              <a:t>In addition to nominal unit shear capacities, the table provides apparent shear stiffness values (Ga) for use in the deflection calculation (which we will discuss in a later slide).</a:t>
            </a:r>
          </a:p>
          <a:p>
            <a:pPr eaLnBrk="1" hangingPunct="1"/>
            <a:endParaRPr lang="en-US" b="0" baseline="0" dirty="0" smtClean="0"/>
          </a:p>
          <a:p>
            <a:pPr eaLnBrk="1" hangingPunct="1"/>
            <a:r>
              <a:rPr lang="en-US" b="0" dirty="0" smtClean="0"/>
              <a:t>These are the same capacities that were previously available in the 2009</a:t>
            </a:r>
            <a:r>
              <a:rPr lang="en-US" b="0" baseline="0" dirty="0" smtClean="0"/>
              <a:t> IBC and earlier (prior to the tables being removed). However, the values are presented in nominal and the table has been expanded to show both seismic and wind capacities – unlike the previous editions that showed only ASD and wind capacities, with an adjustment factor for seismic provided in a footnote.</a:t>
            </a:r>
          </a:p>
          <a:p>
            <a:pPr eaLnBrk="1" hangingPunct="1"/>
            <a:endParaRPr lang="en-US" b="0"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Tabulated nominal unit shear capacities for wood-based panels are provided in:</a:t>
            </a:r>
          </a:p>
          <a:p>
            <a:pPr marL="228600" indent="-228600">
              <a:buFont typeface="+mj-lt"/>
              <a:buAutoNum type="alphaLcPeriod"/>
            </a:pPr>
            <a:r>
              <a:rPr lang="en-US" dirty="0" smtClean="0"/>
              <a:t>SDPWS Section 3.6.1</a:t>
            </a:r>
          </a:p>
          <a:p>
            <a:pPr marL="228600" indent="-228600">
              <a:buFont typeface="+mj-lt"/>
              <a:buAutoNum type="alphaLcPeriod"/>
            </a:pPr>
            <a:r>
              <a:rPr lang="en-US" dirty="0" smtClean="0"/>
              <a:t>IBC Section 2305.1.3.1</a:t>
            </a:r>
          </a:p>
          <a:p>
            <a:pPr marL="228600" indent="-228600">
              <a:buFont typeface="+mj-lt"/>
              <a:buAutoNum type="alphaLcPeriod"/>
            </a:pPr>
            <a:r>
              <a:rPr lang="en-US" b="1" dirty="0" smtClean="0"/>
              <a:t>SDPWS Table 4.3A</a:t>
            </a:r>
            <a:endParaRPr lang="en-US" dirty="0" smtClean="0"/>
          </a:p>
          <a:p>
            <a:pPr marL="228600" indent="-228600">
              <a:buFont typeface="+mj-lt"/>
              <a:buAutoNum type="alphaLcPeriod"/>
            </a:pPr>
            <a:r>
              <a:rPr lang="en-US" dirty="0" smtClean="0"/>
              <a:t>ASCE 7 Table 6-2</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Please remember that the</a:t>
            </a:r>
            <a:r>
              <a:rPr lang="en-US" b="0" baseline="0" dirty="0" smtClean="0"/>
              <a:t>se are nominal values. As we discussed previously, to convert to ASD levels, we will need to divide the nominal value by 2.</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a:t>
            </a:r>
            <a:r>
              <a:rPr lang="en-US" b="0" baseline="0" dirty="0" smtClean="0"/>
              <a:t> “b</a:t>
            </a:r>
            <a:r>
              <a:rPr lang="en-US" b="0" dirty="0" smtClean="0"/>
              <a:t>locked shearwall” is when all edges are supported by framing or blocking. In the past, all shear walls had to be blocked. However, starting with the 2008 SDPWS, reduction factors were provided for unblocked shear walls.</a:t>
            </a:r>
          </a:p>
          <a:p>
            <a:pPr eaLnBrk="1" hangingPunct="1"/>
            <a:endParaRPr lang="en-US" b="0" dirty="0" smtClean="0"/>
          </a:p>
          <a:p>
            <a:pPr eaLnBrk="1" hangingPunct="1"/>
            <a:r>
              <a:rPr lang="en-US" b="0" dirty="0" smtClean="0"/>
              <a:t>Usually, the vertical edges of sheathing are supported by studs</a:t>
            </a:r>
            <a:r>
              <a:rPr lang="en-US" b="0" baseline="0" dirty="0" smtClean="0"/>
              <a:t> and t</a:t>
            </a:r>
            <a:r>
              <a:rPr lang="en-US" b="0" dirty="0" smtClean="0"/>
              <a:t>he lowest edge is supported by the bottom plate. When the wall is taller than the height of the sheathing, there will be a horizontal joint with no framing behind it. Typically that required blocking. The blocking ensures load transfer from the upper panel to the lower panel.</a:t>
            </a:r>
          </a:p>
          <a:p>
            <a:pPr eaLnBrk="1" hangingPunct="1"/>
            <a:endParaRPr lang="en-US" b="0" dirty="0" smtClean="0"/>
          </a:p>
          <a:p>
            <a:pPr eaLnBrk="1" hangingPunct="1"/>
            <a:r>
              <a:rPr lang="en-US" b="0" dirty="0" smtClean="0"/>
              <a:t>And if there is one thing that contractors dislike installing more than connectors, it is blocking. This new provision will let you take advantage of the labor savings that occurs when walls are unblocked. The tradeoff is that a longer length of sheathed wall is required due to the loss of capacity.</a:t>
            </a:r>
          </a:p>
          <a:p>
            <a:pPr eaLnBrk="1" hangingPunct="1"/>
            <a:endParaRPr lang="en-US" b="0" dirty="0" smtClean="0"/>
          </a:p>
          <a:p>
            <a:pPr eaLnBrk="1" hangingPunct="1"/>
            <a:r>
              <a:rPr lang="en-US" b="1" dirty="0" smtClean="0"/>
              <a:t>Do</a:t>
            </a:r>
          </a:p>
          <a:p>
            <a:pPr eaLnBrk="1" hangingPunct="1"/>
            <a:r>
              <a:rPr lang="en-US" b="0" dirty="0" smtClean="0"/>
              <a:t>Review the requirements</a:t>
            </a:r>
            <a:r>
              <a:rPr lang="en-US" b="0" baseline="0" dirty="0" smtClean="0"/>
              <a:t> and reduction factors for unblocked shear walls (shown on the slide).</a:t>
            </a:r>
          </a:p>
          <a:p>
            <a:pPr eaLnBrk="1" hangingPunct="1"/>
            <a:endParaRPr lang="en-US" b="0" baseline="0" dirty="0" smtClean="0"/>
          </a:p>
          <a:p>
            <a:pPr eaLnBrk="1" hangingPunct="1"/>
            <a:r>
              <a:rPr lang="en-US" b="1" baseline="0" dirty="0" smtClean="0"/>
              <a:t>Say</a:t>
            </a:r>
          </a:p>
          <a:p>
            <a:pPr eaLnBrk="1" hangingPunct="1"/>
            <a:r>
              <a:rPr lang="en-US" b="0" baseline="0" dirty="0" smtClean="0"/>
              <a:t>In some areas of the country, the preference is to install the sheathing horizontally across the studs (rather than vertically), which leads to many unblocked panel edges. Assuming the edges are left unblocked, the provisions within this section shall be followed.</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 wall can only move</a:t>
            </a:r>
            <a:r>
              <a:rPr lang="en-US" b="0" baseline="0" dirty="0" smtClean="0"/>
              <a:t> so far until its integrity is compromised. But until that point of failure, the elements and connections attached to the shear wall must be able to support its movement. If a shear wall deflects an inch, its connections will also need to be able to travel the same distance without breaking the system. Section 4.1.3 introduces this criteria by stating “each elements and connection comprising the lateral force-resisting system is compatible with the deformations of the other lateral force-resisting elements and connections with the overall system.”</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Section 4.3.1 “Application Requirements” expands on Section 4.1.3. It defines permissible deflection as the deflection that permits the shear wall and any attached elements to </a:t>
            </a:r>
            <a:r>
              <a:rPr lang="en-US" b="0" i="1" dirty="0" smtClean="0"/>
              <a:t>maintain their structural integrity </a:t>
            </a:r>
            <a:r>
              <a:rPr lang="en-US" b="0" dirty="0" smtClean="0"/>
              <a:t>and continue</a:t>
            </a:r>
            <a:r>
              <a:rPr lang="en-US" b="0" baseline="0" dirty="0" smtClean="0"/>
              <a:t> to </a:t>
            </a:r>
            <a:r>
              <a:rPr lang="en-US" b="0" i="1" baseline="0" dirty="0" smtClean="0"/>
              <a:t>support their prescribed loads</a:t>
            </a:r>
            <a:r>
              <a:rPr lang="en-US" b="0" baseline="0" dirty="0" smtClean="0"/>
              <a:t>.</a:t>
            </a:r>
          </a:p>
          <a:p>
            <a:pPr eaLnBrk="1" hangingPunct="1"/>
            <a:endParaRPr lang="en-US" b="0" baseline="0" dirty="0" smtClean="0"/>
          </a:p>
          <a:p>
            <a:pPr eaLnBrk="1" hangingPunct="1"/>
            <a:r>
              <a:rPr lang="en-US" b="0" baseline="0" dirty="0" smtClean="0"/>
              <a:t>Wood shear walls will have a maximum lateral deflection based on the </a:t>
            </a:r>
            <a:r>
              <a:rPr lang="en-US" b="0" i="1" baseline="0" dirty="0" smtClean="0"/>
              <a:t>maximum allowable shear load (per the code)</a:t>
            </a:r>
            <a:r>
              <a:rPr lang="en-US" b="0" baseline="0" dirty="0" smtClean="0"/>
              <a:t> being applied to them.</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SDPWS Section 4.3.1 defines permissible deflection as the deflection </a:t>
            </a:r>
            <a:r>
              <a:rPr lang="en-US" dirty="0" smtClean="0"/>
              <a:t>that:</a:t>
            </a:r>
          </a:p>
          <a:p>
            <a:pPr marL="228600" indent="-228600">
              <a:buFont typeface="+mj-lt"/>
              <a:buAutoNum type="alphaLcPeriod"/>
            </a:pPr>
            <a:r>
              <a:rPr lang="en-US" dirty="0" smtClean="0"/>
              <a:t>Does </a:t>
            </a:r>
            <a:r>
              <a:rPr lang="en-US" dirty="0"/>
              <a:t>not exceed 2” of inter-story </a:t>
            </a:r>
            <a:r>
              <a:rPr lang="en-US" dirty="0" smtClean="0"/>
              <a:t>drift</a:t>
            </a:r>
          </a:p>
          <a:p>
            <a:pPr marL="228600" indent="-228600">
              <a:buFont typeface="+mj-lt"/>
              <a:buAutoNum type="alphaLcPeriod"/>
            </a:pPr>
            <a:r>
              <a:rPr lang="en-US" b="1" dirty="0" smtClean="0"/>
              <a:t>Permits </a:t>
            </a:r>
            <a:r>
              <a:rPr lang="en-US" b="1" dirty="0"/>
              <a:t>the shear wall and attached elements to maintain their structural integrity and continue to support their prescribed </a:t>
            </a:r>
            <a:r>
              <a:rPr lang="en-US" b="1" dirty="0" smtClean="0"/>
              <a:t>loads</a:t>
            </a:r>
            <a:endParaRPr lang="en-US" dirty="0"/>
          </a:p>
          <a:p>
            <a:pPr marL="228600" indent="-228600">
              <a:buFont typeface="+mj-lt"/>
              <a:buAutoNum type="alphaLcPeriod"/>
            </a:pPr>
            <a:r>
              <a:rPr lang="en-US" dirty="0" smtClean="0"/>
              <a:t>Allows </a:t>
            </a:r>
            <a:r>
              <a:rPr lang="en-US" dirty="0"/>
              <a:t>the continuous load path to transfer loads to the other elements of the lateral-force-resisting system</a:t>
            </a:r>
          </a:p>
          <a:p>
            <a:pPr marL="228600" indent="-228600">
              <a:buFont typeface="+mj-lt"/>
              <a:buAutoNum type="alphaLcPeriod"/>
            </a:pPr>
            <a:r>
              <a:rPr lang="en-US" dirty="0"/>
              <a:t>All of the above</a:t>
            </a:r>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When</a:t>
            </a:r>
            <a:r>
              <a:rPr lang="en-US" b="0" baseline="0" dirty="0" smtClean="0"/>
              <a:t> it comes to deflection, remember to a</a:t>
            </a:r>
            <a:r>
              <a:rPr lang="en-US" b="0" dirty="0" smtClean="0"/>
              <a:t>lso consider what is inside of the walls or attached to the walls. Finishes, doors and windows are all susceptible to damage from deflection. Even</a:t>
            </a:r>
            <a:r>
              <a:rPr lang="en-US" b="0" baseline="0" dirty="0" smtClean="0"/>
              <a:t> if structural integrity isn’t compromised during a seismic or wind event, h</a:t>
            </a:r>
            <a:r>
              <a:rPr lang="en-US" b="0" dirty="0" smtClean="0"/>
              <a:t>ouses with multiple windows may</a:t>
            </a:r>
            <a:r>
              <a:rPr lang="en-US" b="0" baseline="0" dirty="0" smtClean="0"/>
              <a:t> require significant repair costs.</a:t>
            </a:r>
          </a:p>
          <a:p>
            <a:pPr eaLnBrk="1" hangingPunct="1"/>
            <a:endParaRPr lang="en-US" b="0" baseline="0" dirty="0" smtClean="0"/>
          </a:p>
          <a:p>
            <a:pPr eaLnBrk="1" hangingPunct="1"/>
            <a:r>
              <a:rPr lang="en-US" b="0" dirty="0" smtClean="0"/>
              <a:t>From the 2015 SDPWS Commentary,</a:t>
            </a:r>
            <a:r>
              <a:rPr lang="en-US" b="0" baseline="0" dirty="0" smtClean="0"/>
              <a:t> it states:</a:t>
            </a:r>
            <a:r>
              <a:rPr lang="en-US" b="0" dirty="0" smtClean="0"/>
              <a:t> While there is no prescribed deflection limit for wind design, consideration should be given to limiting deflections to avoid serviceability problems associated with finish materials and operability of doors and windows. Compliance with construction and materials requirements and associated design unit shear capacities in SDPWS for wind design have been considered to provide acceptable serviceability performance for resistance to wind loads.</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Next, let’s take a look at how SDPWS calculates shear wall deflection.</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Calculations of shear wall deflection</a:t>
            </a:r>
            <a:r>
              <a:rPr lang="en-US" b="0" baseline="0" dirty="0" smtClean="0"/>
              <a:t> shall account for bending and shear deflections, fastener deformation, anchorage slip, and other contributing sources of deflection.</a:t>
            </a:r>
          </a:p>
          <a:p>
            <a:pPr eaLnBrk="1" hangingPunct="1"/>
            <a:endParaRPr lang="en-US" b="0" baseline="0" dirty="0" smtClean="0"/>
          </a:p>
          <a:p>
            <a:pPr eaLnBrk="1" hangingPunct="1"/>
            <a:r>
              <a:rPr lang="en-US" b="0" baseline="0" dirty="0" smtClean="0"/>
              <a:t>The shear wall deflection, </a:t>
            </a:r>
            <a:r>
              <a:rPr lang="el-GR" b="0" baseline="0" dirty="0" smtClean="0"/>
              <a:t>δ</a:t>
            </a:r>
            <a:r>
              <a:rPr lang="en-US" b="0" baseline="-25000" dirty="0" err="1" smtClean="0"/>
              <a:t>sw</a:t>
            </a:r>
            <a:r>
              <a:rPr lang="en-US" b="0" baseline="0" dirty="0" smtClean="0"/>
              <a:t>, is calculated by use of the equation shown on the slide.</a:t>
            </a:r>
          </a:p>
          <a:p>
            <a:pPr eaLnBrk="1" hangingPunct="1"/>
            <a:endParaRPr lang="en-US" b="0" baseline="0" dirty="0" smtClean="0"/>
          </a:p>
          <a:p>
            <a:pPr eaLnBrk="1" hangingPunct="1"/>
            <a:r>
              <a:rPr lang="en-US" b="1" baseline="0" dirty="0" smtClean="0"/>
              <a:t>Do</a:t>
            </a:r>
          </a:p>
          <a:p>
            <a:pPr eaLnBrk="1" hangingPunct="1"/>
            <a:r>
              <a:rPr lang="en-US" b="0" baseline="0" dirty="0" smtClean="0"/>
              <a:t>Review the parameters for the shear wall deflection calculation.</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0743396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first term calculates the bending deflection</a:t>
            </a:r>
            <a:r>
              <a:rPr lang="en-US" b="0" baseline="0" dirty="0" smtClean="0"/>
              <a:t> of the shear wall.</a:t>
            </a:r>
          </a:p>
          <a:p>
            <a:pPr eaLnBrk="1" hangingPunct="1"/>
            <a:endParaRPr lang="en-US" b="0" baseline="0" dirty="0" smtClean="0"/>
          </a:p>
          <a:p>
            <a:pPr eaLnBrk="1" hangingPunct="1"/>
            <a:r>
              <a:rPr lang="en-US" b="0" baseline="0" dirty="0" smtClean="0"/>
              <a:t>The next term gives you the deflection from shear forces and fastener deformation.</a:t>
            </a:r>
          </a:p>
          <a:p>
            <a:pPr eaLnBrk="1" hangingPunct="1"/>
            <a:endParaRPr lang="en-US" b="0" baseline="0" dirty="0" smtClean="0"/>
          </a:p>
          <a:p>
            <a:pPr eaLnBrk="1" hangingPunct="1"/>
            <a:r>
              <a:rPr lang="en-US" b="0" baseline="0" dirty="0" smtClean="0"/>
              <a:t>The last term calculates the shear wall deflection from anchorage slip.</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Which of the following is not a term of the simplified deflection calculation:</a:t>
            </a:r>
          </a:p>
          <a:p>
            <a:pPr marL="228600" indent="-228600">
              <a:buFont typeface="+mj-lt"/>
              <a:buAutoNum type="alphaLcPeriod"/>
            </a:pPr>
            <a:r>
              <a:rPr lang="en-US" dirty="0" smtClean="0"/>
              <a:t>Bending</a:t>
            </a:r>
            <a:endParaRPr lang="en-US" dirty="0"/>
          </a:p>
          <a:p>
            <a:pPr marL="228600" indent="-228600">
              <a:buFont typeface="+mj-lt"/>
              <a:buAutoNum type="alphaLcPeriod"/>
            </a:pPr>
            <a:r>
              <a:rPr lang="en-US" b="1" dirty="0" smtClean="0"/>
              <a:t>Tension</a:t>
            </a:r>
            <a:endParaRPr lang="en-US" dirty="0"/>
          </a:p>
          <a:p>
            <a:pPr marL="228600" indent="-228600">
              <a:buFont typeface="+mj-lt"/>
              <a:buAutoNum type="alphaLcPeriod"/>
            </a:pPr>
            <a:r>
              <a:rPr lang="en-US" dirty="0" smtClean="0"/>
              <a:t>Shear</a:t>
            </a:r>
            <a:endParaRPr lang="en-US" dirty="0"/>
          </a:p>
          <a:p>
            <a:pPr marL="228600" indent="-228600">
              <a:buFont typeface="+mj-lt"/>
              <a:buAutoNum type="alphaLcPeriod"/>
            </a:pPr>
            <a:r>
              <a:rPr lang="en-US" dirty="0" smtClean="0"/>
              <a:t>Anchorage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Plate washers and 3x sole plates were required by the UBC (Uniform Building Code) in high seismic regions to limit splitting of the plate.</a:t>
            </a:r>
            <a:r>
              <a:rPr lang="en-US" b="0" baseline="0" dirty="0" smtClean="0"/>
              <a:t> T</a:t>
            </a:r>
            <a:r>
              <a:rPr lang="en-US" b="0" dirty="0" smtClean="0"/>
              <a:t>his requirement carried over to</a:t>
            </a:r>
            <a:r>
              <a:rPr lang="en-US" b="0" baseline="0" dirty="0" smtClean="0"/>
              <a:t> the</a:t>
            </a:r>
            <a:r>
              <a:rPr lang="en-US" b="0" dirty="0" smtClean="0"/>
              <a:t> 2006 IBC.</a:t>
            </a:r>
          </a:p>
          <a:p>
            <a:pPr eaLnBrk="1" hangingPunct="1"/>
            <a:endParaRPr lang="en-US" b="0" dirty="0" smtClean="0"/>
          </a:p>
          <a:p>
            <a:pPr eaLnBrk="1" hangingPunct="1"/>
            <a:r>
              <a:rPr lang="en-US" b="0" dirty="0" smtClean="0"/>
              <a:t>However, recent cyclic testing led to changes in the 2009 IBC, removing the section containing</a:t>
            </a:r>
            <a:r>
              <a:rPr lang="en-US" b="0" baseline="0" dirty="0" smtClean="0"/>
              <a:t> this requirement</a:t>
            </a:r>
            <a:r>
              <a:rPr lang="en-US" b="0" dirty="0" smtClean="0"/>
              <a:t>. Instead,</a:t>
            </a:r>
            <a:r>
              <a:rPr lang="en-US" b="0" baseline="0" dirty="0" smtClean="0"/>
              <a:t> the IBC </a:t>
            </a:r>
            <a:r>
              <a:rPr lang="en-US" b="0" dirty="0" smtClean="0"/>
              <a:t>referenced the 2008 SDPWS.</a:t>
            </a:r>
            <a:r>
              <a:rPr lang="en-US" b="0" baseline="0" dirty="0" smtClean="0"/>
              <a:t> Here they </a:t>
            </a:r>
            <a:r>
              <a:rPr lang="en-US" b="0" dirty="0" smtClean="0"/>
              <a:t>permit 2x sole plates for all applications, but require the sheathed edge of the sole plate to be supported with a plate washer</a:t>
            </a:r>
            <a:r>
              <a:rPr lang="en-US" b="0" baseline="0" dirty="0" smtClean="0"/>
              <a:t> (</a:t>
            </a:r>
            <a:r>
              <a:rPr lang="en-US" b="0" dirty="0" smtClean="0"/>
              <a:t>regardless of the sole plate size). A</a:t>
            </a:r>
            <a:r>
              <a:rPr lang="en-US" b="0" baseline="0" dirty="0" smtClean="0"/>
              <a:t>nother</a:t>
            </a:r>
            <a:r>
              <a:rPr lang="en-US" b="0" dirty="0" smtClean="0"/>
              <a:t> change was that the use of this plate washer is no</a:t>
            </a:r>
            <a:r>
              <a:rPr lang="en-US" b="0" baseline="0" dirty="0" smtClean="0"/>
              <a:t> longer</a:t>
            </a:r>
            <a:r>
              <a:rPr lang="en-US" b="0" dirty="0" smtClean="0"/>
              <a:t> limited to seismic regions.</a:t>
            </a:r>
          </a:p>
          <a:p>
            <a:pPr eaLnBrk="1" hangingPunct="1"/>
            <a:endParaRPr lang="en-US" b="0" dirty="0" smtClean="0"/>
          </a:p>
          <a:p>
            <a:pPr eaLnBrk="1" hangingPunct="1"/>
            <a:r>
              <a:rPr lang="en-US" b="0" dirty="0" smtClean="0"/>
              <a:t>This requirement, however, does have some</a:t>
            </a:r>
            <a:r>
              <a:rPr lang="en-US" b="0" baseline="0" dirty="0" smtClean="0"/>
              <a:t> exceptions. We’ll discuss these in the upcoming slides.</a:t>
            </a:r>
            <a:endParaRPr lang="en-US" b="0" dirty="0" smtClean="0"/>
          </a:p>
          <a:p>
            <a:pPr eaLnBrk="1" hangingPunct="1"/>
            <a:endParaRPr lang="en-US" b="0" dirty="0" smtClean="0"/>
          </a:p>
          <a:p>
            <a:pPr eaLnBrk="1" hangingPunct="1"/>
            <a:r>
              <a:rPr lang="en-US" b="1" dirty="0" smtClean="0"/>
              <a:t>Do</a:t>
            </a:r>
          </a:p>
          <a:p>
            <a:pPr eaLnBrk="1" hangingPunct="1"/>
            <a:r>
              <a:rPr lang="en-US" b="0" dirty="0" smtClean="0"/>
              <a:t>Review Section 4.3.6.4.3 Anchor Bolts on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Shown on the slide are the failures of two nearly identical walls. The only difference was the .229x3x3 plate washers; the anchors for the wall on the right had them, while those for the wall on the left did not. The wall without the plate washers failed in a brittle manner - the sill plate split due to cross-grain tension or bending. Wood is inherently very weak when subjected to cross-grain forces and without  plate washers to help restrain it, the sill plate failed. The wall with plate washers failed in a ductile manner - the nails bent and some pulled through the sheathing. Since the plate washers were able to restrain the sill plate and prevent a premature failure within the sill plate, the sheathing was able to fully engage and work the nails back and forth, eventually breaking the nails or pulling them through.</a:t>
            </a:r>
          </a:p>
          <a:p>
            <a:pPr eaLnBrk="1" hangingPunct="1"/>
            <a:endParaRPr lang="en-US" b="0" dirty="0" smtClean="0"/>
          </a:p>
          <a:p>
            <a:pPr eaLnBrk="1" hangingPunct="1"/>
            <a:r>
              <a:rPr lang="en-US" b="0" dirty="0" smtClean="0"/>
              <a:t>A ductile failure is preferable (especially in an earthquake) since it is a more gradual failure. When a brittle failure occurs, most of the capacity is suddenly lost and as a result can be catastrophic.</a:t>
            </a:r>
          </a:p>
          <a:p>
            <a:pPr marL="0" indent="0" eaLnBrk="1" hangingPunct="1">
              <a:buFont typeface="Arial" panose="020B0604020202020204" pitchFamily="34" charset="0"/>
              <a:buNone/>
            </a:pPr>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SDPWS Section 4.3.6.4.3 requires foundation anchor bolts to have a steel plate washer under each nut not less than 0.229”x3”x3” in size. Washers are necessary so that the __________ do not experience a __________.</a:t>
            </a:r>
          </a:p>
          <a:p>
            <a:pPr marL="228600" lvl="0" indent="-228600">
              <a:buFont typeface="+mj-lt"/>
              <a:buAutoNum type="alphaLcPeriod"/>
            </a:pPr>
            <a:r>
              <a:rPr lang="en-US" b="1" dirty="0"/>
              <a:t>Sill plates :: brittle failure</a:t>
            </a:r>
            <a:endParaRPr lang="en-US" dirty="0"/>
          </a:p>
          <a:p>
            <a:pPr marL="228600" lvl="0" indent="-228600">
              <a:buFont typeface="+mj-lt"/>
              <a:buAutoNum type="alphaLcPeriod"/>
            </a:pPr>
            <a:r>
              <a:rPr lang="en-US" dirty="0"/>
              <a:t>Sill plates :: ductile failure</a:t>
            </a:r>
          </a:p>
          <a:p>
            <a:pPr marL="228600" lvl="0" indent="-228600">
              <a:buFont typeface="+mj-lt"/>
              <a:buAutoNum type="alphaLcPeriod"/>
            </a:pPr>
            <a:r>
              <a:rPr lang="en-US" dirty="0"/>
              <a:t>Nails :: brittle failure</a:t>
            </a:r>
          </a:p>
          <a:p>
            <a:pPr marL="228600" indent="-228600">
              <a:buFont typeface="+mj-lt"/>
              <a:buAutoNum type="alphaLcPeriod"/>
            </a:pPr>
            <a:r>
              <a:rPr lang="en-US" dirty="0"/>
              <a:t>Nails :: ductile failure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Being within ½” of the sheathed face of the wall isn’t too difficult with a 2x4 wall and 3x3 plate, but when you have a 2x6 wall this takes a little more forethought for anchor placement or choice (a mudsill anchor is another choice for walls sheathed on one side). </a:t>
            </a:r>
          </a:p>
          <a:p>
            <a:pPr eaLnBrk="1" hangingPunct="1"/>
            <a:endParaRPr lang="en-US" b="0" dirty="0" smtClean="0"/>
          </a:p>
          <a:p>
            <a:pPr eaLnBrk="1" hangingPunct="1"/>
            <a:r>
              <a:rPr lang="en-US" b="0" dirty="0" smtClean="0"/>
              <a:t>If you have a wall sheathed on both sides then you either have to stagger the 3x3 plate or go with our 3x4.5 plate. A mudsill anchor is no longer a great option.</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What if you don’t want to install those pesky plate washers? Let’s take a look at some of the exceptions.</a:t>
            </a:r>
          </a:p>
          <a:p>
            <a:pPr eaLnBrk="1" hangingPunct="1"/>
            <a:endParaRPr lang="en-US" b="0" dirty="0" smtClean="0"/>
          </a:p>
          <a:p>
            <a:pPr eaLnBrk="1" hangingPunct="1"/>
            <a:r>
              <a:rPr lang="en-US" b="0" dirty="0" smtClean="0"/>
              <a:t>The first exception for 200 </a:t>
            </a:r>
            <a:r>
              <a:rPr lang="en-US" b="0" dirty="0" err="1" smtClean="0"/>
              <a:t>plf</a:t>
            </a:r>
            <a:r>
              <a:rPr lang="en-US" b="0" dirty="0" smtClean="0"/>
              <a:t> (ASD) is to allow single sided gypsum board shear walls without plate washers. In this case, the failure will be in the fasteners/gypsum, so plate splitting will not be a concern.</a:t>
            </a:r>
          </a:p>
          <a:p>
            <a:pPr eaLnBrk="1" hangingPunct="1"/>
            <a:endParaRPr lang="en-US" b="0" dirty="0" smtClean="0"/>
          </a:p>
          <a:p>
            <a:pPr eaLnBrk="1" hangingPunct="1"/>
            <a:r>
              <a:rPr lang="en-US" b="0" dirty="0" smtClean="0"/>
              <a:t>FYI: the unit shear limit in the last bullet point (2.d.) is based on 7/16” OSB with 8d nails at 3” on center edge spacing into DF lumber.</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line with the previous 2008 edition of SDPWS, the size and shape of shear walls shall be limited to the aspect ratios </a:t>
            </a:r>
            <a:r>
              <a:rPr lang="en-US" b="0" baseline="0" dirty="0" smtClean="0"/>
              <a:t>in Table 4.3.4.</a:t>
            </a:r>
          </a:p>
          <a:p>
            <a:pPr eaLnBrk="1" hangingPunct="1"/>
            <a:endParaRPr lang="en-US" b="0" baseline="0" dirty="0" smtClean="0"/>
          </a:p>
          <a:p>
            <a:pPr eaLnBrk="1" hangingPunct="1"/>
            <a:r>
              <a:rPr lang="en-US" b="0" baseline="0" dirty="0" smtClean="0"/>
              <a:t>However, there are significant changes to t</a:t>
            </a:r>
            <a:r>
              <a:rPr lang="en-US" b="0" dirty="0" smtClean="0"/>
              <a:t>he 2015 SDPWS with new provisions for the design of high aspect ratio shear walls. </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term</a:t>
            </a:r>
            <a:r>
              <a:rPr lang="en-US" b="0" baseline="0" dirty="0" smtClean="0"/>
              <a:t> high aspect ratio is considered to apply to walls with an aspect ratio greater than 2:1.</a:t>
            </a:r>
          </a:p>
          <a:p>
            <a:pPr eaLnBrk="1" hangingPunct="1"/>
            <a:endParaRPr lang="en-US" b="0" baseline="0" dirty="0" smtClean="0"/>
          </a:p>
          <a:p>
            <a:pPr eaLnBrk="1" hangingPunct="1"/>
            <a:r>
              <a:rPr lang="en-US" b="0" dirty="0" smtClean="0"/>
              <a:t>In the 2015 SDPWS, reduction factors for high aspect ratio shear walls are no longer contained in the footnotes to Table 4.3.4. Instead, these factors are included in new provisions accounting for the reduced strength and stiffness of high aspect ratio shear walls.</a:t>
            </a:r>
          </a:p>
          <a:p>
            <a:pPr eaLnBrk="1" hangingPunct="1"/>
            <a:endParaRPr lang="en-US" b="0" dirty="0" smtClean="0"/>
          </a:p>
          <a:p>
            <a:pPr eaLnBrk="1" hangingPunct="1"/>
            <a:r>
              <a:rPr lang="en-US" b="0" baseline="0" dirty="0" smtClean="0"/>
              <a:t>In the 2008 SDPWS, seismic governed designs would need to consider adjustment factors for aspect ratios greater than 2:1. However, in 2015, this has changed to include </a:t>
            </a:r>
            <a:r>
              <a:rPr lang="en-US" b="0" i="1" baseline="0" dirty="0" smtClean="0"/>
              <a:t>both</a:t>
            </a:r>
            <a:r>
              <a:rPr lang="en-US" b="0" baseline="0" dirty="0" smtClean="0"/>
              <a:t> wind and seismic.</a:t>
            </a:r>
          </a:p>
          <a:p>
            <a:pPr eaLnBrk="1" hangingPunct="1"/>
            <a:endParaRPr lang="en-US" b="0" baseline="0" dirty="0" smtClean="0"/>
          </a:p>
          <a:p>
            <a:pPr eaLnBrk="1" hangingPunct="1"/>
            <a:r>
              <a:rPr lang="en-US" b="0" baseline="0" dirty="0" smtClean="0"/>
              <a:t>In the next lesson, we’ll learn how to apply the two types of adjustment factors for high aspect ratio shear walls.</a:t>
            </a:r>
          </a:p>
          <a:p>
            <a:pPr eaLnBrk="1" hangingPunct="1"/>
            <a:endParaRPr lang="en-US" b="0"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In the 2015 SDPWS, </a:t>
            </a:r>
            <a:r>
              <a:rPr lang="en-US" i="1" dirty="0" smtClean="0"/>
              <a:t>only</a:t>
            </a:r>
            <a:r>
              <a:rPr lang="en-US" dirty="0" smtClean="0"/>
              <a:t> seismic governed designs will need to consider adjustment factors for high aspect ratio shear walls.</a:t>
            </a:r>
          </a:p>
          <a:p>
            <a:pPr marL="228600" lvl="0" indent="-228600">
              <a:buFont typeface="+mj-lt"/>
              <a:buAutoNum type="alphaLcPeriod"/>
            </a:pPr>
            <a:r>
              <a:rPr lang="en-US" b="0" dirty="0" smtClean="0"/>
              <a:t>True</a:t>
            </a:r>
          </a:p>
          <a:p>
            <a:pPr marL="228600" lvl="0" indent="-228600">
              <a:buFont typeface="+mj-lt"/>
              <a:buAutoNum type="alphaLcPeriod"/>
            </a:pPr>
            <a:r>
              <a:rPr lang="en-US" b="1" dirty="0" smtClean="0"/>
              <a:t>False</a:t>
            </a:r>
          </a:p>
          <a:p>
            <a:pPr marL="0" lvl="0" indent="0">
              <a:buFont typeface="+mj-lt"/>
              <a:buNone/>
            </a:pPr>
            <a:endParaRPr lang="en-US" b="1"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The maximum permitted aspect ratio for a</a:t>
            </a:r>
            <a:r>
              <a:rPr lang="en-US" baseline="0" dirty="0" smtClean="0"/>
              <a:t> shear wall:</a:t>
            </a:r>
            <a:endParaRPr lang="en-US" dirty="0" smtClean="0"/>
          </a:p>
          <a:p>
            <a:pPr marL="228600" lvl="0" indent="-228600">
              <a:buFont typeface="+mj-lt"/>
              <a:buAutoNum type="alphaLcPeriod"/>
            </a:pPr>
            <a:r>
              <a:rPr lang="en-US" b="1" dirty="0" smtClean="0"/>
              <a:t>Varies based on the shear wall’s sheathing material.</a:t>
            </a:r>
          </a:p>
          <a:p>
            <a:pPr marL="228600" lvl="0" indent="-228600">
              <a:buFont typeface="+mj-lt"/>
              <a:buAutoNum type="alphaLcPeriod"/>
            </a:pPr>
            <a:r>
              <a:rPr lang="en-US" b="0" dirty="0" smtClean="0"/>
              <a:t>Is not addressed in the 2015 SDPWS.</a:t>
            </a:r>
          </a:p>
          <a:p>
            <a:pPr marL="228600" lvl="0" indent="-228600">
              <a:buFont typeface="+mj-lt"/>
              <a:buAutoNum type="alphaLcPeriod"/>
            </a:pPr>
            <a:r>
              <a:rPr lang="en-US" b="0" dirty="0" smtClean="0"/>
              <a:t>Is independent of the shear wall’s sheathing material.</a:t>
            </a:r>
          </a:p>
          <a:p>
            <a:pPr marL="228600" lvl="0" indent="-228600">
              <a:buFont typeface="+mj-lt"/>
              <a:buAutoNum type="alphaLcPeriod"/>
            </a:pPr>
            <a:r>
              <a:rPr lang="en-US" b="0" dirty="0" smtClean="0"/>
              <a:t>Is always 1:1.</a:t>
            </a:r>
          </a:p>
          <a:p>
            <a:pPr marL="0" lvl="0" indent="0">
              <a:buFont typeface="+mj-lt"/>
              <a:buNone/>
            </a:pPr>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38</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39</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There are two types of adjustment factors in the 2015 SDPWS for shear walls that exceed aspect ratio limitations in Table 4.3.4.</a:t>
            </a:r>
          </a:p>
          <a:p>
            <a:pPr eaLnBrk="1" hangingPunct="1"/>
            <a:endParaRPr lang="en-US" b="0" dirty="0" smtClean="0"/>
          </a:p>
          <a:p>
            <a:pPr eaLnBrk="1" hangingPunct="1"/>
            <a:r>
              <a:rPr lang="en-US" b="0" dirty="0" smtClean="0"/>
              <a:t>The first method that we’ll cover is the Equal Deflection Calculation (sometimes referred to as Relative Stiffness Method). While this concept is not new to the SDPWS, the organization of requirements related to distribution of shear is new in the 2015 edition. This method distributes the shear force to shear walls in a line based on relative stiffness of the individual shear walls. Prior to determining stiffness of the individual shear walls, however, any high aspect ratio shear wall must be adjusted by a new factor: 1.25-0.125h/</a:t>
            </a:r>
            <a:r>
              <a:rPr lang="en-US" b="0" dirty="0" err="1" smtClean="0"/>
              <a:t>b</a:t>
            </a:r>
            <a:r>
              <a:rPr lang="en-US" b="0" baseline="-25000" dirty="0" err="1" smtClean="0"/>
              <a:t>s</a:t>
            </a:r>
            <a:r>
              <a:rPr lang="en-US" b="0" dirty="0" smtClean="0"/>
              <a:t>.</a:t>
            </a:r>
          </a:p>
          <a:p>
            <a:pPr eaLnBrk="1" hangingPunct="1"/>
            <a:endParaRPr lang="en-US" b="0" dirty="0" smtClean="0"/>
          </a:p>
          <a:p>
            <a:pPr eaLnBrk="1" hangingPunct="1"/>
            <a:r>
              <a:rPr lang="en-US" b="0" dirty="0" smtClean="0"/>
              <a:t>The second method we'll discuss is the 2b</a:t>
            </a:r>
            <a:r>
              <a:rPr lang="en-US" b="0" baseline="-25000" dirty="0" smtClean="0"/>
              <a:t>s</a:t>
            </a:r>
            <a:r>
              <a:rPr lang="en-US" b="0" dirty="0" smtClean="0"/>
              <a:t>/h Adjustment Factor. If you've done any seismic design in the past, you may already be familiar with this calculation as it existed in the 2008 edition of SDPWS by way of a footnote to Table 4.3.4. It permits distribution of shear force to shear walls in a line based on nominal shear capacity of the individual shear walls, provided they meet some certain requirements (such as similar construction and material). When determining nominal shear capacities of the individual shear walls, any high aspect ratio segment must be multiplied by the 2b</a:t>
            </a:r>
            <a:r>
              <a:rPr lang="en-US" b="0" baseline="-25000" dirty="0" smtClean="0"/>
              <a:t>s</a:t>
            </a:r>
            <a:r>
              <a:rPr lang="en-US" b="0" dirty="0" smtClean="0"/>
              <a:t>/h factor.</a:t>
            </a:r>
          </a:p>
          <a:p>
            <a:pPr eaLnBrk="1" hangingPunct="1"/>
            <a:endParaRPr lang="en-US" b="0" dirty="0" smtClean="0"/>
          </a:p>
          <a:p>
            <a:pPr eaLnBrk="1" hangingPunct="1"/>
            <a:r>
              <a:rPr lang="en-US" b="0" dirty="0" smtClean="0"/>
              <a:t>We will review both methods, discuss how they impact shear distribution within a wall line, and compare results by running through an example.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110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2LU/HSW credit.</a:t>
            </a:r>
          </a:p>
          <a:p>
            <a:pPr marL="171450" indent="-171450">
              <a:buFont typeface="Arial" panose="020B0604020202020204" pitchFamily="34" charset="0"/>
              <a:buChar char="•"/>
            </a:pPr>
            <a:r>
              <a:rPr lang="en-US" dirty="0" smtClean="0"/>
              <a:t>IACET: 0.2 (Equivalent to 2 hours)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42752888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New Section 4.3.3.4.1 states that “Shear distribution to individual shear walls in a shear wall line shall provide the same calculated deflection, </a:t>
            </a:r>
            <a:r>
              <a:rPr lang="en-US" b="0" dirty="0" err="1" smtClean="0"/>
              <a:t>δ</a:t>
            </a:r>
            <a:r>
              <a:rPr lang="en-US" b="0" baseline="-25000" dirty="0" err="1" smtClean="0"/>
              <a:t>sw</a:t>
            </a:r>
            <a:r>
              <a:rPr lang="en-US" b="0" dirty="0" smtClean="0"/>
              <a:t>, in each shear wall.” Using this </a:t>
            </a:r>
            <a:r>
              <a:rPr lang="en-US" b="0" i="0" dirty="0" smtClean="0"/>
              <a:t>equal </a:t>
            </a:r>
            <a:r>
              <a:rPr lang="en-US" b="0" dirty="0" smtClean="0"/>
              <a:t>deflection calculation method for distribution of shear, the unit shear assigned to each shear wall within a shear wall line varies based on its stiffness relative to that of the other shear walls in the shear wall line. Thus, a shear wall having relatively low stiffness, as is the case of a high aspect ratio shear wall within a shear wall line containing a longer shear wall, is assigned a reduced unit shear.</a:t>
            </a:r>
          </a:p>
          <a:p>
            <a:pPr eaLnBrk="1" hangingPunct="1"/>
            <a:endParaRPr lang="en-US" b="0" dirty="0" smtClean="0"/>
          </a:p>
          <a:p>
            <a:pPr eaLnBrk="1" hangingPunct="1"/>
            <a:r>
              <a:rPr lang="en-US" b="0" dirty="0" smtClean="0"/>
              <a:t>In addition, Section 4.3.4.2 contains a new aspect ratio factor, 1.25 – 0.125h/</a:t>
            </a:r>
            <a:r>
              <a:rPr lang="en-US" b="0" dirty="0" err="1" smtClean="0"/>
              <a:t>b</a:t>
            </a:r>
            <a:r>
              <a:rPr lang="en-US" b="0" baseline="-25000" dirty="0" err="1" smtClean="0"/>
              <a:t>s</a:t>
            </a:r>
            <a:r>
              <a:rPr lang="en-US" b="0" dirty="0" smtClean="0"/>
              <a:t>, that specifically accounts for the reduced unit shear capacity of high aspect ratio shear walls. The strength reduction varies linearly from 1.00 for a 2:1 aspect ratio shear wall to 0.81 for a 3.5:1 aspect ratio shear wall. Notably, this strength reduction applies for shear walls resisting either seismic forces or wind forces.</a:t>
            </a:r>
          </a:p>
          <a:p>
            <a:pPr eaLnBrk="1" hangingPunct="1"/>
            <a:endParaRPr lang="en-US" b="0" dirty="0" smtClean="0"/>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i="1" baseline="0" dirty="0" smtClean="0"/>
              <a:t>&lt;!-- Written by Simpson Engineer Randy Shackelford and AWC Engineer Phil Line. More at: http://seblog.strongtie.com/2015/02/new-treatment-of-shear-wall-aspect-ratios-in-the-2015-sdpws/ --&gt;</a:t>
            </a:r>
            <a:endParaRPr lang="en-US" b="0" i="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2b</a:t>
            </a:r>
            <a:r>
              <a:rPr lang="en-US" b="0" baseline="-25000" dirty="0" smtClean="0"/>
              <a:t>s</a:t>
            </a:r>
            <a:r>
              <a:rPr lang="en-US" b="0" dirty="0" smtClean="0"/>
              <a:t>/h factor, previously addressed by Footnote 1 of Table 4.3.4, is now an </a:t>
            </a:r>
            <a:r>
              <a:rPr lang="en-US" b="0" i="1" dirty="0" smtClean="0"/>
              <a:t>alternative</a:t>
            </a:r>
            <a:r>
              <a:rPr lang="en-US" b="0" dirty="0" smtClean="0"/>
              <a:t> to the Equal Deflection Calculation method of 4.3.3.4.1 and applies to shear walls resisting either wind or seismic forces. This adjustment factor method allows the designer to distribute shear in proportion to shear wall strength, provided that shear walls with high aspect ratio have strength adjusted by the 2b</a:t>
            </a:r>
            <a:r>
              <a:rPr lang="en-US" b="0" baseline="-25000" dirty="0" smtClean="0"/>
              <a:t>s</a:t>
            </a:r>
            <a:r>
              <a:rPr lang="en-US" b="0" dirty="0" smtClean="0"/>
              <a:t>/h factor. The strength reduction varies linearly from 1.00 for 2:1 aspect ratio shear walls to 0.57 for 3.5:1 aspect ratio shear walls. This adjustment factor method provides roughly similar designs to the Equal Deflection Calculation method for a shear wall line comprised of a 1:1 aspect ratio wall segment in combination with a high aspect ratio shear wall segment.</a:t>
            </a:r>
          </a:p>
          <a:p>
            <a:pPr eaLnBrk="1" hangingPunct="1"/>
            <a:endParaRPr lang="en-US" b="0" dirty="0" smtClean="0"/>
          </a:p>
          <a:p>
            <a:pPr eaLnBrk="1" hangingPunct="1"/>
            <a:r>
              <a:rPr lang="en-US" b="0" dirty="0" smtClean="0"/>
              <a:t>In prior editions of SDPWS, a common misunderstanding was that the 2b</a:t>
            </a:r>
            <a:r>
              <a:rPr lang="en-US" b="0" baseline="-25000" dirty="0" smtClean="0"/>
              <a:t>s</a:t>
            </a:r>
            <a:r>
              <a:rPr lang="en-US" b="0" dirty="0" smtClean="0"/>
              <a:t>/h factor represented an actual reduction in unit shear capacity for high aspect ratio shear walls,</a:t>
            </a:r>
            <a:r>
              <a:rPr lang="en-US" b="0" baseline="0" dirty="0" smtClean="0"/>
              <a:t> </a:t>
            </a:r>
            <a:r>
              <a:rPr lang="en-US" b="0" dirty="0" smtClean="0"/>
              <a:t>as opposed to a reduction factor to account for stiffness compatibility. The actual reduction in unit shear capacity of high aspect ratio shear walls is represented by the factor, 1.25 – 0.125h/</a:t>
            </a:r>
            <a:r>
              <a:rPr lang="en-US" b="0" dirty="0" err="1" smtClean="0"/>
              <a:t>b</a:t>
            </a:r>
            <a:r>
              <a:rPr lang="en-US" b="0" baseline="-25000" dirty="0" err="1" smtClean="0"/>
              <a:t>s</a:t>
            </a:r>
            <a:r>
              <a:rPr lang="en-US" b="0" dirty="0" smtClean="0"/>
              <a:t>, as noted previously. The 2b</a:t>
            </a:r>
            <a:r>
              <a:rPr lang="en-US" b="0" baseline="-25000" dirty="0" smtClean="0"/>
              <a:t>s</a:t>
            </a:r>
            <a:r>
              <a:rPr lang="en-US" b="0" dirty="0" smtClean="0"/>
              <a:t>/h factor is the more severe of the two factors and is not applied simultaneously with the 1.25-0.125h/</a:t>
            </a:r>
            <a:r>
              <a:rPr lang="en-US" b="0" dirty="0" err="1" smtClean="0"/>
              <a:t>b</a:t>
            </a:r>
            <a:r>
              <a:rPr lang="en-US" b="0" baseline="-25000" dirty="0" err="1" smtClean="0"/>
              <a:t>s</a:t>
            </a:r>
            <a:r>
              <a:rPr lang="en-US" b="0" dirty="0" smtClean="0"/>
              <a:t> factor.</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i="1" baseline="0" dirty="0" smtClean="0"/>
              <a:t>&lt;!-- Written by Simpson Engineer Randy Shackelford and AWC Engineer Phil Line. More at: http://seblog.strongtie.com/2015/02/new-treatment-of-shear-wall-aspect-ratios-in-the-2015-sdpws/ --&gt;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i="1"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True or false: </a:t>
            </a:r>
            <a:r>
              <a:rPr lang="en-US" dirty="0" smtClean="0"/>
              <a:t>When</a:t>
            </a:r>
            <a:r>
              <a:rPr lang="en-US" baseline="0" dirty="0" smtClean="0"/>
              <a:t> determining reduced capacities for shear walls with high aspect ratios, t</a:t>
            </a:r>
            <a:r>
              <a:rPr lang="en-US" dirty="0" smtClean="0"/>
              <a:t>he </a:t>
            </a:r>
            <a:r>
              <a:rPr lang="en-US" dirty="0"/>
              <a:t>2b</a:t>
            </a:r>
            <a:r>
              <a:rPr lang="en-US" baseline="-25000" dirty="0"/>
              <a:t>s</a:t>
            </a:r>
            <a:r>
              <a:rPr lang="en-US" dirty="0"/>
              <a:t>/h factor </a:t>
            </a:r>
            <a:r>
              <a:rPr lang="en-US" dirty="0" smtClean="0"/>
              <a:t>is </a:t>
            </a:r>
            <a:r>
              <a:rPr lang="en-US" dirty="0"/>
              <a:t>not applied simultaneously with the 1.25-0.125h/</a:t>
            </a:r>
            <a:r>
              <a:rPr lang="en-US" dirty="0" err="1"/>
              <a:t>b</a:t>
            </a:r>
            <a:r>
              <a:rPr lang="en-US" baseline="-25000" dirty="0" err="1"/>
              <a:t>s</a:t>
            </a:r>
            <a:r>
              <a:rPr lang="en-US" dirty="0"/>
              <a:t> factor.</a:t>
            </a:r>
          </a:p>
          <a:p>
            <a:pPr marL="228600" lvl="0" indent="-228600">
              <a:buFont typeface="+mj-lt"/>
              <a:buAutoNum type="alphaLcPeriod"/>
            </a:pPr>
            <a:r>
              <a:rPr lang="en-US" b="1" dirty="0" smtClean="0"/>
              <a:t>True</a:t>
            </a:r>
            <a:endParaRPr lang="en-US" dirty="0"/>
          </a:p>
          <a:p>
            <a:pPr marL="228600" lvl="0" indent="-228600">
              <a:buFont typeface="+mj-lt"/>
              <a:buAutoNum type="alphaLcPeriod"/>
            </a:pPr>
            <a:r>
              <a:rPr lang="en-US" dirty="0" smtClean="0"/>
              <a:t>False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For seismic design, the 2b</a:t>
            </a:r>
            <a:r>
              <a:rPr lang="en-US" b="0" baseline="-25000" dirty="0" smtClean="0"/>
              <a:t>s</a:t>
            </a:r>
            <a:r>
              <a:rPr lang="en-US" b="0" dirty="0" smtClean="0"/>
              <a:t>/h factor method continues unchanged, but is presented as an alternative to the Equal Deflection Calculation method in 4.3.3.4.1 for providing deflection compatibility. The Equal Deflection Calculation method can produce both more and less efficient designs than may result from the 2b</a:t>
            </a:r>
            <a:r>
              <a:rPr lang="en-US" b="0" baseline="-25000" dirty="0" smtClean="0"/>
              <a:t>s</a:t>
            </a:r>
            <a:r>
              <a:rPr lang="en-US" b="0" dirty="0" smtClean="0"/>
              <a:t>/h factor method depending on the relative stiffness of shear walls in the wall line. For example, design unit shear for shear wall lines comprised entirely of 3.5:1 aspect ratio shear walls can be as much as 40% greater (i.e. 0.81/0.57=1.42) than prior editions if not limited by seismic drift criteria.</a:t>
            </a:r>
          </a:p>
          <a:p>
            <a:pPr eaLnBrk="1" hangingPunct="1"/>
            <a:endParaRPr lang="en-US" b="0" dirty="0" smtClean="0"/>
          </a:p>
          <a:p>
            <a:pPr eaLnBrk="1" hangingPunct="1"/>
            <a:r>
              <a:rPr lang="en-US" b="0" dirty="0" smtClean="0"/>
              <a:t>For wind design, high aspect ratio shear wall factors apply for the first time. For shear walls with 3.5:1 aspect ratio, unit shear capacity is reduced to not more than 81% of that used in prior editions. The actual reduction will vary by actual method used to account for deflection compatibility.</a:t>
            </a:r>
          </a:p>
          <a:p>
            <a:pPr eaLnBrk="1" hangingPunct="1"/>
            <a:endParaRPr lang="en-US" b="0" dirty="0" smtClean="0"/>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i="1" baseline="0" dirty="0" smtClean="0"/>
              <a:t>&lt;!-- Written by Simpson Engineer Randy Shackelford and AWC Engineer Phil Line. More at: http://seblog.strongtie.com/2015/02/new-treatment-of-shear-wall-aspect-ratios-in-the-2015-sdpws/ --&gt;</a:t>
            </a:r>
            <a:endParaRPr lang="en-US" b="0" i="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a:t>
            </a:r>
            <a:r>
              <a:rPr lang="en-US" b="0" baseline="0" dirty="0" smtClean="0"/>
              <a:t> slide.</a:t>
            </a:r>
          </a:p>
          <a:p>
            <a:pPr eaLnBrk="1" hangingPunct="1"/>
            <a:endParaRPr lang="en-US" b="0" baseline="0" dirty="0" smtClean="0"/>
          </a:p>
          <a:p>
            <a:pPr eaLnBrk="1" hangingPunct="1"/>
            <a:r>
              <a:rPr lang="en-US" b="1" baseline="0" dirty="0" smtClean="0"/>
              <a:t>Say</a:t>
            </a:r>
          </a:p>
          <a:p>
            <a:pPr eaLnBrk="1" hangingPunct="1"/>
            <a:r>
              <a:rPr lang="en-US" b="0" baseline="0" dirty="0" smtClean="0"/>
              <a:t>Our two design examples are incredibly similar with one exception: Design Example 1 has two shear wall segments with very different aspect ratios, while Design Example 2 has two shear wall segments with 3.5:1 aspect ratios.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44</a:t>
            </a:fld>
            <a:endParaRPr lang="en-US" dirty="0"/>
          </a:p>
        </p:txBody>
      </p:sp>
    </p:spTree>
    <p:extLst>
      <p:ext uri="{BB962C8B-B14F-4D97-AF65-F5344CB8AC3E}">
        <p14:creationId xmlns:p14="http://schemas.microsoft.com/office/powerpoint/2010/main" val="15031768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For our first design example, we’ll calculate</a:t>
            </a:r>
            <a:r>
              <a:rPr lang="en-US" b="0" baseline="0" dirty="0" smtClean="0"/>
              <a:t> the capacity of a wall line consisting of two shear wall segments with very different aspect ratios. SW1 is 8’ x 8’, a ratio of 1:1 – requiring no capacity adjustment. SW2 is 8’ x 2.3’, a ratio of 3.5:1. The second shear wall will require capacity adjustments.</a:t>
            </a:r>
          </a:p>
          <a:p>
            <a:pPr eaLnBrk="1" hangingPunct="1"/>
            <a:endParaRPr lang="en-US" b="0" baseline="0" dirty="0" smtClean="0"/>
          </a:p>
          <a:p>
            <a:pPr eaLnBrk="1" hangingPunct="1"/>
            <a:r>
              <a:rPr lang="en-US" b="0" baseline="0" dirty="0" smtClean="0"/>
              <a:t>We’ll calculate the capacity of the wall line using both methods, and then compare the results.</a:t>
            </a:r>
            <a:endParaRPr lang="en-US" b="0" dirty="0" smtClean="0"/>
          </a:p>
          <a:p>
            <a:pPr eaLnBrk="1" hangingPunct="1"/>
            <a:endParaRPr lang="en-US" b="0" dirty="0" smtClean="0"/>
          </a:p>
          <a:p>
            <a:pPr eaLnBrk="1" hangingPunct="1"/>
            <a:r>
              <a:rPr lang="en-US" b="1" dirty="0" smtClean="0"/>
              <a:t>Do</a:t>
            </a:r>
          </a:p>
          <a:p>
            <a:pPr eaLnBrk="1" hangingPunct="1"/>
            <a:r>
              <a:rPr lang="en-US" b="0" dirty="0" smtClean="0"/>
              <a:t>Review the assumptions for the Design Example.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Let’s begin with the Equal Deflection Calculation method, new to</a:t>
            </a:r>
            <a:r>
              <a:rPr lang="en-US" b="0" baseline="0" dirty="0" smtClean="0"/>
              <a:t> the 2015 SDPWS.</a:t>
            </a:r>
          </a:p>
          <a:p>
            <a:pPr eaLnBrk="1" hangingPunct="1"/>
            <a:endParaRPr lang="en-US" b="0" baseline="0" dirty="0" smtClean="0"/>
          </a:p>
          <a:p>
            <a:pPr eaLnBrk="1" hangingPunct="1"/>
            <a:r>
              <a:rPr lang="en-US" b="0" baseline="0" dirty="0" smtClean="0"/>
              <a:t>As a first step, we’ll check whether SW1 is a high aspect ratio shear wall. By dividing the height (8’) by the width (8’), we determine the aspect ratio is 1:1. No factoring is necessary since the ratio is less than 2:1. From here, we’ll convert the 520 </a:t>
            </a:r>
            <a:r>
              <a:rPr lang="en-US" b="0" baseline="0" dirty="0" err="1" smtClean="0"/>
              <a:t>plf</a:t>
            </a:r>
            <a:r>
              <a:rPr lang="en-US" b="0" baseline="0" dirty="0" smtClean="0"/>
              <a:t> nominal capacity to ASD by dividing by 2.0 (per Section 4.3.3). The ASD Unit Shear Capacity of SW1 is 260 plf.</a:t>
            </a:r>
          </a:p>
          <a:p>
            <a:pPr eaLnBrk="1" hangingPunct="1"/>
            <a:endParaRPr lang="en-US" b="0" baseline="0" dirty="0" smtClean="0"/>
          </a:p>
          <a:p>
            <a:pPr eaLnBrk="1" hangingPunct="1"/>
            <a:r>
              <a:rPr lang="en-US" b="0" baseline="0" dirty="0" smtClean="0"/>
              <a:t>Next, we’ll follow the same pattern for SW2. By dividing the height (8’) by the width (2.3’), we find the aspect ratio of SW2 is 3.5:1. This is considered a high aspect ratio and will require a factoring adjustment. By plugging the height (h=8’) and width (</a:t>
            </a:r>
            <a:r>
              <a:rPr lang="en-US" b="0" baseline="0" dirty="0" err="1" smtClean="0"/>
              <a:t>b</a:t>
            </a:r>
            <a:r>
              <a:rPr lang="en-US" b="0" baseline="-25000" dirty="0" err="1" smtClean="0"/>
              <a:t>s</a:t>
            </a:r>
            <a:r>
              <a:rPr lang="en-US" b="0" baseline="0" dirty="0" smtClean="0"/>
              <a:t>=2.3’) into the 1.25-0.125h/</a:t>
            </a:r>
            <a:r>
              <a:rPr lang="en-US" b="0" baseline="0" dirty="0" err="1" smtClean="0"/>
              <a:t>b</a:t>
            </a:r>
            <a:r>
              <a:rPr lang="en-US" b="0" baseline="-25000" dirty="0" err="1" smtClean="0"/>
              <a:t>s</a:t>
            </a:r>
            <a:r>
              <a:rPr lang="en-US" b="0" baseline="0" dirty="0" smtClean="0"/>
              <a:t> equation, we receive a reduction factor of 0.81. From here, we’ll convert the 520 </a:t>
            </a:r>
            <a:r>
              <a:rPr lang="en-US" b="0" baseline="0" dirty="0" err="1" smtClean="0"/>
              <a:t>plf</a:t>
            </a:r>
            <a:r>
              <a:rPr lang="en-US" b="0" baseline="0" dirty="0" smtClean="0"/>
              <a:t> nominal capacity to ASD the same way as previous, with a result of 260 plf. By multiplying the ASD capacity by the reduction factor of 0.81, we receive a reduced ASD Unit Shear Capacity of 210 plf.</a:t>
            </a:r>
          </a:p>
          <a:p>
            <a:pPr eaLnBrk="1" hangingPunct="1"/>
            <a:endParaRPr lang="en-US" b="0" baseline="0" dirty="0" smtClean="0"/>
          </a:p>
          <a:p>
            <a:pPr eaLnBrk="1" hangingPunct="1"/>
            <a:r>
              <a:rPr lang="en-US" b="0" baseline="0" dirty="0" smtClean="0"/>
              <a:t>The limiting deflection for a shear wall line will be associated with the individual segment whose design strength occurs at the smallest deflection of any segments within that line, which is SW1 in this example. (Note that the deflection could also be controlled by code drift limitations.)</a:t>
            </a:r>
          </a:p>
          <a:p>
            <a:pPr eaLnBrk="1" hangingPunct="1"/>
            <a:endParaRPr lang="en-US" b="0" baseline="0" dirty="0" smtClean="0"/>
          </a:p>
          <a:p>
            <a:pPr eaLnBrk="1" hangingPunct="1"/>
            <a:r>
              <a:rPr lang="en-US" b="0" baseline="0" dirty="0" smtClean="0"/>
              <a:t>Plugging in our SW1 values, we find a deflection of 0.242 inches for SW1.</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Since the stiffer SW1 will reach its design strength at a lower deflection, we now need to determine what strength the less stiff SW2 is capable of developing at the same deflection. In order to do this, we’ll rearrange Equation 4.3-1, plug in the deflection we calculated for SW1, and solve for V</a:t>
            </a:r>
            <a:r>
              <a:rPr lang="en-US" b="0" baseline="-25000" dirty="0" smtClean="0"/>
              <a:t>SW2</a:t>
            </a:r>
            <a:r>
              <a:rPr lang="en-US" b="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Requirements of 4.3.4.2 are in addition to those in 4.3.3.4.1 to ensure deflection compatibility between shear walls in a line and, therefore, the smaller of the design capacities associated with requirements of 4.3.4.2 and 4.3.3.4 is to be</a:t>
            </a:r>
            <a:r>
              <a:rPr lang="en-US" b="0" baseline="0" dirty="0" smtClean="0"/>
              <a:t> used as the controlling design capacity for each individual shear wall. For SW2 to match the same deflection of the stiffer SW1, 141 </a:t>
            </a:r>
            <a:r>
              <a:rPr lang="en-US" b="0" baseline="0" dirty="0" err="1" smtClean="0"/>
              <a:t>plf</a:t>
            </a:r>
            <a:r>
              <a:rPr lang="en-US" b="0" baseline="0" dirty="0" smtClean="0"/>
              <a:t> will control the design. This is the ASD Unit Shear Capacity of the less stiff SW2 at the same deflection of SW1 (0.242 inches).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Before continuing, let’s check our work using this unit shear (141 </a:t>
            </a:r>
            <a:r>
              <a:rPr lang="en-US" b="0" baseline="0" dirty="0" err="1" smtClean="0"/>
              <a:t>plf</a:t>
            </a:r>
            <a:r>
              <a:rPr lang="en-US" b="0" baseline="0" dirty="0" smtClean="0"/>
              <a:t>) and SW2 parameters. By receiving the same deflection of 0.242 inches, we confirm that 141 </a:t>
            </a:r>
            <a:r>
              <a:rPr lang="en-US" b="0" baseline="0" dirty="0" err="1" smtClean="0"/>
              <a:t>plf</a:t>
            </a:r>
            <a:r>
              <a:rPr lang="en-US" b="0" baseline="0" dirty="0" smtClean="0"/>
              <a:t> is correct in giving SW2 the same amount of deflection as SW1.</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Finally, we’ll need to determine the total capacity of the wall line. Simply sum the product of SW1’s capacity (260 </a:t>
            </a:r>
            <a:r>
              <a:rPr lang="en-US" b="0" baseline="0" dirty="0" err="1" smtClean="0"/>
              <a:t>plf</a:t>
            </a:r>
            <a:r>
              <a:rPr lang="en-US" b="0" baseline="0" dirty="0" smtClean="0"/>
              <a:t>) and width (8 </a:t>
            </a:r>
            <a:r>
              <a:rPr lang="en-US" b="0" baseline="0" dirty="0" err="1" smtClean="0"/>
              <a:t>ft</a:t>
            </a:r>
            <a:r>
              <a:rPr lang="en-US" b="0" baseline="0" dirty="0" smtClean="0"/>
              <a:t>) and the product of SW2’s reduced capacity (141 </a:t>
            </a:r>
            <a:r>
              <a:rPr lang="en-US" b="0" baseline="0" dirty="0" err="1" smtClean="0"/>
              <a:t>plf</a:t>
            </a:r>
            <a:r>
              <a:rPr lang="en-US" b="0" baseline="0" dirty="0" smtClean="0"/>
              <a:t>) and width (2.3 </a:t>
            </a:r>
            <a:r>
              <a:rPr lang="en-US" b="0" baseline="0" dirty="0" err="1" smtClean="0"/>
              <a:t>ft</a:t>
            </a:r>
            <a:r>
              <a:rPr lang="en-US" b="0" baseline="0" dirty="0" smtClean="0"/>
              <a:t>). This gives us 2,404 pounds.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Now we’ll try an example with the easier, more familiar 2b</a:t>
            </a:r>
            <a:r>
              <a:rPr lang="en-US" b="0" baseline="-25000" dirty="0" smtClean="0"/>
              <a:t>s</a:t>
            </a:r>
            <a:r>
              <a:rPr lang="en-US" b="0" dirty="0" smtClean="0"/>
              <a:t>/h Adjustment Factor</a:t>
            </a:r>
            <a:r>
              <a:rPr lang="en-US" b="0" baseline="0" dirty="0" smtClean="0"/>
              <a:t>.</a:t>
            </a:r>
          </a:p>
          <a:p>
            <a:pPr eaLnBrk="1" hangingPunct="1"/>
            <a:endParaRPr lang="en-US" b="0" baseline="0" dirty="0" smtClean="0"/>
          </a:p>
          <a:p>
            <a:pPr eaLnBrk="1" hangingPunct="1"/>
            <a:r>
              <a:rPr lang="en-US" b="0" baseline="0" dirty="0" smtClean="0"/>
              <a:t>The first step is the same as before. We’ll check whether SW1 is a high aspect ratio shear wall. By dividing the height (8’) by the width (8’), we determine the aspect ratio is 1:1. No factoring is necessary since it is less than 2:1. From here, we’ll convert the 520 </a:t>
            </a:r>
            <a:r>
              <a:rPr lang="en-US" b="0" baseline="0" dirty="0" err="1" smtClean="0"/>
              <a:t>plf</a:t>
            </a:r>
            <a:r>
              <a:rPr lang="en-US" b="0" baseline="0" dirty="0" smtClean="0"/>
              <a:t> nominal capacity to ASD by dividing by 2.0 (per Section 4.3.3). The ASD Unit Shear Capacity of SW1 is 260 plf.</a:t>
            </a:r>
          </a:p>
          <a:p>
            <a:pPr eaLnBrk="1" hangingPunct="1"/>
            <a:endParaRPr lang="en-US" b="0" baseline="0" dirty="0" smtClean="0"/>
          </a:p>
          <a:p>
            <a:pPr eaLnBrk="1" hangingPunct="1"/>
            <a:r>
              <a:rPr lang="en-US" b="0" baseline="0" dirty="0" smtClean="0"/>
              <a:t>Next, we’ll follow the same pattern for SW2. By dividing the height (8’) by the width (2.3’), we find the aspect ratio of SW2 is 3.5:1. This is considered a high aspect ratio and will require an adjustment. By plugging the height (h=8’) and width (</a:t>
            </a:r>
            <a:r>
              <a:rPr lang="en-US" b="0" baseline="0" dirty="0" err="1" smtClean="0"/>
              <a:t>b</a:t>
            </a:r>
            <a:r>
              <a:rPr lang="en-US" b="0" baseline="-25000" dirty="0" err="1" smtClean="0"/>
              <a:t>s</a:t>
            </a:r>
            <a:r>
              <a:rPr lang="en-US" b="0" baseline="0" dirty="0" smtClean="0"/>
              <a:t>=2.3’) into the 2b</a:t>
            </a:r>
            <a:r>
              <a:rPr lang="en-US" b="0" baseline="-25000" dirty="0" smtClean="0"/>
              <a:t>s</a:t>
            </a:r>
            <a:r>
              <a:rPr lang="en-US" b="0" baseline="0" dirty="0" smtClean="0"/>
              <a:t>/h Adjustment Factor, we receive an adjustment factor of 0.57. From here, we’ll convert the 520 </a:t>
            </a:r>
            <a:r>
              <a:rPr lang="en-US" b="0" baseline="0" dirty="0" err="1" smtClean="0"/>
              <a:t>plf</a:t>
            </a:r>
            <a:r>
              <a:rPr lang="en-US" b="0" baseline="0" dirty="0" smtClean="0"/>
              <a:t> nominal capacity to ASD the same way as previous, with a result of 260 plf. By multiplying the ASD capacity by the adjustment factor of 0.57, we receive a reduced ASD Unit Shear Capacity of 148 plf.</a:t>
            </a:r>
          </a:p>
          <a:p>
            <a:pPr eaLnBrk="1" hangingPunct="1"/>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Finally, we’ll need to determine the total capacity of the wall line. Simply sum the product of SW1’s capacity (260 </a:t>
            </a:r>
            <a:r>
              <a:rPr lang="en-US" b="0" baseline="0" dirty="0" err="1" smtClean="0"/>
              <a:t>plf</a:t>
            </a:r>
            <a:r>
              <a:rPr lang="en-US" b="0" baseline="0" dirty="0" smtClean="0"/>
              <a:t>) and width (8 </a:t>
            </a:r>
            <a:r>
              <a:rPr lang="en-US" b="0" baseline="0" dirty="0" err="1" smtClean="0"/>
              <a:t>ft</a:t>
            </a:r>
            <a:r>
              <a:rPr lang="en-US" b="0" baseline="0" dirty="0" smtClean="0"/>
              <a:t>) and the product of SW2’s reduced capacity (148 </a:t>
            </a:r>
            <a:r>
              <a:rPr lang="en-US" b="0" baseline="0" dirty="0" err="1" smtClean="0"/>
              <a:t>plf</a:t>
            </a:r>
            <a:r>
              <a:rPr lang="en-US" b="0" baseline="0" dirty="0" smtClean="0"/>
              <a:t>) and width (2.3 </a:t>
            </a:r>
            <a:r>
              <a:rPr lang="en-US" b="0" baseline="0" dirty="0" err="1" smtClean="0"/>
              <a:t>ft</a:t>
            </a:r>
            <a:r>
              <a:rPr lang="en-US" b="0" baseline="0" dirty="0" smtClean="0"/>
              <a:t>). This gives us 2,420 pounds.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 we</a:t>
            </a:r>
            <a:r>
              <a:rPr lang="en-US" b="0" baseline="0" dirty="0" smtClean="0"/>
              <a:t> can see that both adjustment methods give very similar results when we have shear wall segments with different aspect ratios in the same wall line.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49</a:t>
            </a:fld>
            <a:endParaRPr lang="en-US" dirty="0"/>
          </a:p>
        </p:txBody>
      </p:sp>
    </p:spTree>
    <p:extLst>
      <p:ext uri="{BB962C8B-B14F-4D97-AF65-F5344CB8AC3E}">
        <p14:creationId xmlns:p14="http://schemas.microsoft.com/office/powerpoint/2010/main" val="28219466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For our second design example, we’ll use the exact same assumptions as the first, with the exception</a:t>
            </a:r>
            <a:r>
              <a:rPr lang="en-US" b="0" baseline="0" dirty="0" smtClean="0"/>
              <a:t> of the wall lengths. In this case, we’ll look at a wall line using two identical length shear walls (2.3 </a:t>
            </a:r>
            <a:r>
              <a:rPr lang="en-US" b="0" baseline="0" dirty="0" err="1" smtClean="0"/>
              <a:t>ft</a:t>
            </a:r>
            <a:r>
              <a:rPr lang="en-US" b="0" baseline="0" dirty="0" smtClean="0"/>
              <a:t>).</a:t>
            </a:r>
          </a:p>
          <a:p>
            <a:pPr eaLnBrk="1" hangingPunct="1"/>
            <a:endParaRPr lang="en-US" b="0" baseline="0" dirty="0" smtClean="0"/>
          </a:p>
          <a:p>
            <a:pPr eaLnBrk="1" hangingPunct="1"/>
            <a:r>
              <a:rPr lang="en-US" b="0" baseline="0" dirty="0" smtClean="0"/>
              <a:t>We’ll calculate the capacity of the wall line using both methods, and then compare the results. Our first example showed how the two methods can be very similar when a low aspect ratio and high aspect ratio wall are combined within the same line. This example will help illustrate how the two methods can differ.</a:t>
            </a:r>
            <a:endParaRPr lang="en-US" b="0" dirty="0" smtClean="0"/>
          </a:p>
          <a:p>
            <a:pPr eaLnBrk="1" hangingPunct="1"/>
            <a:endParaRPr lang="en-US" b="0" dirty="0" smtClean="0"/>
          </a:p>
          <a:p>
            <a:pPr eaLnBrk="1" hangingPunct="1"/>
            <a:r>
              <a:rPr lang="en-US" b="1" dirty="0" smtClean="0"/>
              <a:t>Do</a:t>
            </a:r>
          </a:p>
          <a:p>
            <a:pPr eaLnBrk="1" hangingPunct="1"/>
            <a:r>
              <a:rPr lang="en-US" b="0" dirty="0" smtClean="0"/>
              <a:t>Review the assumptions for the Design Example.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50</a:t>
            </a:fld>
            <a:endParaRPr lang="en-US" dirty="0"/>
          </a:p>
        </p:txBody>
      </p:sp>
    </p:spTree>
    <p:extLst>
      <p:ext uri="{BB962C8B-B14F-4D97-AF65-F5344CB8AC3E}">
        <p14:creationId xmlns:p14="http://schemas.microsoft.com/office/powerpoint/2010/main" val="1490172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30693477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As in the first example, we’ll begin with the Equal Deflection Calculation,</a:t>
            </a:r>
            <a:r>
              <a:rPr lang="en-US" b="0" baseline="0" dirty="0" smtClean="0"/>
              <a:t> sometimes referred to as the</a:t>
            </a:r>
            <a:r>
              <a:rPr lang="en-US" b="0" dirty="0" smtClean="0"/>
              <a:t> Relative Stiffness method, and use the new 1.25-0.125h/</a:t>
            </a:r>
            <a:r>
              <a:rPr lang="en-US" b="0" dirty="0" err="1" smtClean="0"/>
              <a:t>b</a:t>
            </a:r>
            <a:r>
              <a:rPr lang="en-US" b="0" baseline="-25000" dirty="0" err="1" smtClean="0"/>
              <a:t>s</a:t>
            </a:r>
            <a:r>
              <a:rPr lang="en-US" b="0" dirty="0" smtClean="0"/>
              <a:t> factor</a:t>
            </a:r>
            <a:r>
              <a:rPr lang="en-US" b="0" baseline="0" dirty="0" smtClean="0"/>
              <a:t>.</a:t>
            </a:r>
          </a:p>
          <a:p>
            <a:pPr eaLnBrk="1" hangingPunct="1"/>
            <a:endParaRPr lang="en-US" b="0" baseline="0" dirty="0" smtClean="0"/>
          </a:p>
          <a:p>
            <a:pPr eaLnBrk="1" hangingPunct="1"/>
            <a:r>
              <a:rPr lang="en-US" b="0" baseline="0" dirty="0" smtClean="0"/>
              <a:t>First, we’ll check whether the walls are considered high aspect ratio. We know from our previous example that SW2 had an aspect ratio of 3.5 and since we’ve now made SW1 identical, it too has an aspect ratio of 3.5. From here, we’ll convert the 520 </a:t>
            </a:r>
            <a:r>
              <a:rPr lang="en-US" b="0" baseline="0" dirty="0" err="1" smtClean="0"/>
              <a:t>plf</a:t>
            </a:r>
            <a:r>
              <a:rPr lang="en-US" b="0" baseline="0" dirty="0" smtClean="0"/>
              <a:t> nominal capacity to ASD by dividing by 2.0 (per Section 4.3.3) and reduce it by multiplying by 0.81. This was the same reduction we determined in our first example. Finally, we arrive at a reduced ASD Unit Shear Capacity of 210 plf.</a:t>
            </a:r>
          </a:p>
          <a:p>
            <a:pPr eaLnBrk="1" hangingPunct="1"/>
            <a:endParaRPr lang="en-US" b="0" baseline="0" dirty="0" smtClean="0"/>
          </a:p>
          <a:p>
            <a:pPr eaLnBrk="1" hangingPunct="1"/>
            <a:r>
              <a:rPr lang="en-US" b="0" baseline="0" dirty="0" smtClean="0"/>
              <a:t>Since both walls are identical in size, construction, and unit shear capacity, we know that they will have the same stiffness. Therefore, we also know that they will deflect the same amount. Our Equal Deflection Calculation is much simpler than the previous example, isn’t it?</a:t>
            </a:r>
          </a:p>
          <a:p>
            <a:pPr eaLnBrk="1" hangingPunct="1"/>
            <a:endParaRPr lang="en-US" b="0" baseline="0" dirty="0" smtClean="0"/>
          </a:p>
          <a:p>
            <a:pPr eaLnBrk="1" hangingPunct="1"/>
            <a:r>
              <a:rPr lang="en-US" b="0" baseline="0" dirty="0" smtClean="0"/>
              <a:t>Next, we determine the actual deflection for each wall by using Eq. 4.3-1. Plugging in all our variables, we arrive at a deflection of 0.213 inches. (Note that we didn’t actually need to calculate deflection to determine shear distribution since both our walls are identical. We would end up calculating it anyway at some point during our design, so now it’s done.)</a:t>
            </a:r>
          </a:p>
          <a:p>
            <a:pPr eaLnBrk="1" hangingPunct="1"/>
            <a:endParaRPr lang="en-US" b="0" baseline="0" dirty="0" smtClean="0"/>
          </a:p>
          <a:p>
            <a:pPr eaLnBrk="1" hangingPunct="1"/>
            <a:r>
              <a:rPr lang="en-US" b="0" baseline="0" dirty="0" smtClean="0"/>
              <a:t>Finally, we can multiply each unit shear capacity by each wall’s length and add them together, arriving at a total capacity for the wall line of 966 pounds.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51</a:t>
            </a:fld>
            <a:endParaRPr lang="en-US" dirty="0"/>
          </a:p>
        </p:txBody>
      </p:sp>
    </p:spTree>
    <p:extLst>
      <p:ext uri="{BB962C8B-B14F-4D97-AF65-F5344CB8AC3E}">
        <p14:creationId xmlns:p14="http://schemas.microsoft.com/office/powerpoint/2010/main" val="36628693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Now we’ll</a:t>
            </a:r>
            <a:r>
              <a:rPr lang="en-US" b="0" baseline="0" dirty="0" smtClean="0"/>
              <a:t> determine the capacity for the same two walls using the </a:t>
            </a:r>
            <a:r>
              <a:rPr lang="en-US" b="0" dirty="0" smtClean="0"/>
              <a:t>2b</a:t>
            </a:r>
            <a:r>
              <a:rPr lang="en-US" b="0" baseline="-25000" dirty="0" smtClean="0"/>
              <a:t>s</a:t>
            </a:r>
            <a:r>
              <a:rPr lang="en-US" b="0" dirty="0" smtClean="0"/>
              <a:t>/h Adjustment Factor</a:t>
            </a:r>
            <a:r>
              <a:rPr lang="en-US" b="0" baseline="0" dirty="0" smtClean="0"/>
              <a:t>.</a:t>
            </a:r>
          </a:p>
          <a:p>
            <a:pPr eaLnBrk="1" hangingPunct="1"/>
            <a:endParaRPr lang="en-US" b="0" baseline="0" dirty="0" smtClean="0"/>
          </a:p>
          <a:p>
            <a:pPr eaLnBrk="1" hangingPunct="1"/>
            <a:r>
              <a:rPr lang="en-US" b="0" baseline="0" dirty="0" smtClean="0"/>
              <a:t>We know from the Equal Deflection Method that both walls are considered high aspect ratio shear walls at 3.5. We determine that 2b</a:t>
            </a:r>
            <a:r>
              <a:rPr lang="en-US" b="0" baseline="-25000" dirty="0" smtClean="0"/>
              <a:t>s</a:t>
            </a:r>
            <a:r>
              <a:rPr lang="en-US" b="0" baseline="0" dirty="0" smtClean="0"/>
              <a:t>/h is equal to 0.57, just as it was in our first example.</a:t>
            </a:r>
          </a:p>
          <a:p>
            <a:pPr eaLnBrk="1" hangingPunct="1"/>
            <a:endParaRPr lang="en-US" b="0" baseline="0" dirty="0" smtClean="0"/>
          </a:p>
          <a:p>
            <a:pPr eaLnBrk="1" hangingPunct="1"/>
            <a:r>
              <a:rPr lang="en-US" b="0" baseline="0" dirty="0" smtClean="0"/>
              <a:t>Next, we’ll convert the 520 </a:t>
            </a:r>
            <a:r>
              <a:rPr lang="en-US" b="0" baseline="0" dirty="0" err="1" smtClean="0"/>
              <a:t>plf</a:t>
            </a:r>
            <a:r>
              <a:rPr lang="en-US" b="0" baseline="0" dirty="0" smtClean="0"/>
              <a:t> nominal capacity to ASD the same way as previous, with a result of 260 plf. By multiplying the ASD capacity by the 0.57 factor, we receive a reduced ASD Unit Shear Capacity of 148 plf.</a:t>
            </a:r>
          </a:p>
          <a:p>
            <a:pPr eaLnBrk="1" hangingPunct="1"/>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Finally, we’ll need to determine the total capacity of the wall line. Simply sum the product of the two walls’ unit shear capacity and length, and we arrive at a total capacity of 681 pounds.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52</a:t>
            </a:fld>
            <a:endParaRPr lang="en-US" dirty="0"/>
          </a:p>
        </p:txBody>
      </p:sp>
    </p:spTree>
    <p:extLst>
      <p:ext uri="{BB962C8B-B14F-4D97-AF65-F5344CB8AC3E}">
        <p14:creationId xmlns:p14="http://schemas.microsoft.com/office/powerpoint/2010/main" val="14511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Here we can see how advantageous it is to not take the Exception 1 from Section 4.3.3.4.1 (2b</a:t>
            </a:r>
            <a:r>
              <a:rPr lang="en-US" b="0" baseline="-25000" dirty="0" smtClean="0"/>
              <a:t>s</a:t>
            </a:r>
            <a:r>
              <a:rPr lang="en-US" b="0" baseline="0" dirty="0" smtClean="0"/>
              <a:t>/h) and instead use the new 1.25-0.125h/</a:t>
            </a:r>
            <a:r>
              <a:rPr lang="en-US" b="0" baseline="0" dirty="0" err="1" smtClean="0"/>
              <a:t>b</a:t>
            </a:r>
            <a:r>
              <a:rPr lang="en-US" b="0" baseline="-25000" dirty="0" err="1" smtClean="0"/>
              <a:t>s</a:t>
            </a:r>
            <a:r>
              <a:rPr lang="en-US" b="0" baseline="0" dirty="0" smtClean="0"/>
              <a:t> factor. Since our walls were exactly the same, the deflection compatibility check required in Section 4.3.3.4.1 was inherently considered in our analysis. We ended up with a 42% better shear capacity for our wall line than we would have if we used the simple 2b</a:t>
            </a:r>
            <a:r>
              <a:rPr lang="en-US" b="0" baseline="-25000" dirty="0" smtClean="0"/>
              <a:t>s</a:t>
            </a:r>
            <a:r>
              <a:rPr lang="en-US" b="0" baseline="0" dirty="0" smtClean="0"/>
              <a:t>/h factor.</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53</a:t>
            </a:fld>
            <a:endParaRPr lang="en-US" dirty="0"/>
          </a:p>
        </p:txBody>
      </p:sp>
    </p:spTree>
    <p:extLst>
      <p:ext uri="{BB962C8B-B14F-4D97-AF65-F5344CB8AC3E}">
        <p14:creationId xmlns:p14="http://schemas.microsoft.com/office/powerpoint/2010/main" val="4072173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As we saw in the first design example, both methods provide similar results when a low and high aspect</a:t>
            </a:r>
            <a:r>
              <a:rPr lang="en-US" b="0" baseline="0" dirty="0" smtClean="0"/>
              <a:t> ratio wall occur in the same wall line. However, for wall lines with multiple high aspect ratio walls, the</a:t>
            </a:r>
            <a:r>
              <a:rPr lang="en-US" b="0" dirty="0" smtClean="0"/>
              <a:t> 2b</a:t>
            </a:r>
            <a:r>
              <a:rPr lang="en-US" b="0" baseline="-25000" dirty="0" smtClean="0"/>
              <a:t>s</a:t>
            </a:r>
            <a:r>
              <a:rPr lang="en-US" b="0" dirty="0" smtClean="0"/>
              <a:t>/h is a more conservative factor than 1.25 – 0.125h/</a:t>
            </a:r>
            <a:r>
              <a:rPr lang="en-US" b="0" dirty="0" err="1" smtClean="0"/>
              <a:t>b</a:t>
            </a:r>
            <a:r>
              <a:rPr lang="en-US" b="0" baseline="-25000" dirty="0" err="1" smtClean="0"/>
              <a:t>s</a:t>
            </a:r>
            <a:r>
              <a:rPr lang="en-US" b="0" dirty="0" smtClean="0"/>
              <a:t>. This</a:t>
            </a:r>
            <a:r>
              <a:rPr lang="en-US" b="0" baseline="0" dirty="0" smtClean="0"/>
              <a:t> was shown in the second design example. </a:t>
            </a:r>
            <a:r>
              <a:rPr lang="en-US" b="0" dirty="0" smtClean="0"/>
              <a:t>Therefore, when you have a wall line composed of walls of identical high aspect ratios, you are better off using 1.25 – 0.125h/</a:t>
            </a:r>
            <a:r>
              <a:rPr lang="en-US" b="0" dirty="0" err="1" smtClean="0"/>
              <a:t>b</a:t>
            </a:r>
            <a:r>
              <a:rPr lang="en-US" b="0" baseline="-25000" dirty="0" err="1" smtClean="0"/>
              <a:t>s</a:t>
            </a:r>
            <a:r>
              <a:rPr lang="en-US" b="0" dirty="0" smtClean="0"/>
              <a:t>.</a:t>
            </a:r>
          </a:p>
          <a:p>
            <a:pPr eaLnBrk="1" hangingPunct="1"/>
            <a:endParaRPr lang="en-US" b="0" dirty="0" smtClean="0"/>
          </a:p>
          <a:p>
            <a:pPr eaLnBrk="1" hangingPunct="1"/>
            <a:r>
              <a:rPr lang="en-US" b="0" dirty="0" smtClean="0"/>
              <a:t>These percentages on the slide reflect the increase in shear capacity when using the new 1.25-0.125h/</a:t>
            </a:r>
            <a:r>
              <a:rPr lang="en-US" b="0" dirty="0" err="1" smtClean="0"/>
              <a:t>b</a:t>
            </a:r>
            <a:r>
              <a:rPr lang="en-US" b="0" baseline="-25000" dirty="0" err="1" smtClean="0"/>
              <a:t>s</a:t>
            </a:r>
            <a:r>
              <a:rPr lang="en-US" b="0" dirty="0" smtClean="0"/>
              <a:t> factor in lieu of the alternative 2b</a:t>
            </a:r>
            <a:r>
              <a:rPr lang="en-US" b="0" baseline="-25000" dirty="0" smtClean="0"/>
              <a:t>s</a:t>
            </a:r>
            <a:r>
              <a:rPr lang="en-US" b="0" dirty="0" smtClean="0"/>
              <a:t>/h factor for</a:t>
            </a:r>
            <a:r>
              <a:rPr lang="en-US" b="0" baseline="0" dirty="0" smtClean="0"/>
              <a:t> </a:t>
            </a:r>
            <a:r>
              <a:rPr lang="en-US" b="0" dirty="0" smtClean="0"/>
              <a:t>either a) a single high aspect ratio shear wall or b) a wall line with multiple identical high aspect ratio shear walls.</a:t>
            </a:r>
          </a:p>
          <a:p>
            <a:pPr eaLnBrk="1" hangingPunct="1"/>
            <a:endParaRPr lang="en-US" b="0" dirty="0" smtClean="0"/>
          </a:p>
          <a:p>
            <a:pPr eaLnBrk="1" hangingPunct="1"/>
            <a:r>
              <a:rPr lang="en-US" b="0" dirty="0" smtClean="0"/>
              <a:t>It's worth reiterating that the 2 methods have been shown to provide very similar results when a low aspect ratio wall (SW1) and 3.5 aspect ratio wall (SW2) occur within the same wall line. As previously discussed, however, the difference between the two methods can vary greatly depending on the makeup of the wall line. Therefore, the designer should consider whether there is a strength benefit in one method over the other depending on their specific wall configuration.</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When is it most beneficial</a:t>
            </a:r>
            <a:r>
              <a:rPr lang="en-US" baseline="0" dirty="0" smtClean="0"/>
              <a:t> to use the new Equal Deflection Calculation (1.25-0.125h/</a:t>
            </a:r>
            <a:r>
              <a:rPr lang="en-US" baseline="0" dirty="0" err="1" smtClean="0"/>
              <a:t>b</a:t>
            </a:r>
            <a:r>
              <a:rPr lang="en-US" baseline="-25000" dirty="0" err="1" smtClean="0"/>
              <a:t>s</a:t>
            </a:r>
            <a:r>
              <a:rPr lang="en-US" baseline="0" dirty="0" smtClean="0"/>
              <a:t>)</a:t>
            </a:r>
            <a:r>
              <a:rPr lang="en-US" dirty="0" smtClean="0"/>
              <a:t>?</a:t>
            </a:r>
          </a:p>
          <a:p>
            <a:pPr marL="228600" lvl="0" indent="-228600">
              <a:buFont typeface="+mj-lt"/>
              <a:buAutoNum type="alphaLcPeriod"/>
            </a:pPr>
            <a:r>
              <a:rPr lang="en-US" b="0" dirty="0" smtClean="0"/>
              <a:t>When you have a mixture of both high and</a:t>
            </a:r>
            <a:r>
              <a:rPr lang="en-US" b="0" baseline="0" dirty="0" smtClean="0"/>
              <a:t> low aspect ratio shear walls in a wall line.</a:t>
            </a:r>
            <a:endParaRPr lang="en-US" b="0" dirty="0" smtClean="0"/>
          </a:p>
          <a:p>
            <a:pPr marL="228600" lvl="0" indent="-228600">
              <a:buFont typeface="+mj-lt"/>
              <a:buAutoNum type="alphaLcPeriod"/>
            </a:pPr>
            <a:r>
              <a:rPr lang="en-US" dirty="0" smtClean="0"/>
              <a:t>When you have all low aspect ratio shear walls in a wall line.</a:t>
            </a:r>
          </a:p>
          <a:p>
            <a:pPr marL="228600" indent="-228600">
              <a:buFont typeface="+mj-lt"/>
              <a:buAutoNum type="alphaLcPeriod"/>
            </a:pPr>
            <a:r>
              <a:rPr lang="en-US" b="1" dirty="0" smtClean="0"/>
              <a:t>When you have all high aspect ratio shear walls in a wall line.</a:t>
            </a:r>
          </a:p>
          <a:p>
            <a:pPr marL="228600" indent="-228600">
              <a:buFont typeface="+mj-lt"/>
              <a:buAutoNum type="alphaLcPeriod"/>
            </a:pPr>
            <a:r>
              <a:rPr lang="en-US" b="0" dirty="0" smtClean="0"/>
              <a:t>When</a:t>
            </a:r>
            <a:r>
              <a:rPr lang="en-US" b="0" baseline="0" dirty="0" smtClean="0"/>
              <a:t> you are only analyzing a single shear wall line a wall line.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55</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56</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SDPWS identifies shear walls as one of the following “types”:</a:t>
            </a:r>
          </a:p>
          <a:p>
            <a:pPr eaLnBrk="1" hangingPunct="1"/>
            <a:endParaRPr lang="en-US" b="0" dirty="0" smtClean="0"/>
          </a:p>
          <a:p>
            <a:pPr marL="228600" indent="-228600" eaLnBrk="1" hangingPunct="1">
              <a:buFont typeface="+mj-lt"/>
              <a:buAutoNum type="arabicPeriod"/>
            </a:pPr>
            <a:r>
              <a:rPr lang="en-US" b="0" dirty="0" smtClean="0"/>
              <a:t>Individual Full-Height Wall Segment Shear Walls (i.e., no openings within an individual full-height segment);</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b="0" dirty="0" smtClean="0"/>
              <a:t>Perforated Shear Walls (i.e., with openings, but rather than design for force-transfer around openings, reduced</a:t>
            </a:r>
            <a:r>
              <a:rPr lang="en-US" b="0" baseline="0" dirty="0" smtClean="0"/>
              <a:t> </a:t>
            </a:r>
            <a:r>
              <a:rPr lang="en-US" b="0" dirty="0" smtClean="0"/>
              <a:t>shear strength is used based on size of openings);</a:t>
            </a:r>
          </a:p>
          <a:p>
            <a:pPr marL="228600" indent="-228600" eaLnBrk="1" hangingPunct="1">
              <a:buFont typeface="+mj-lt"/>
              <a:buAutoNum type="arabicPeriod"/>
            </a:pPr>
            <a:r>
              <a:rPr lang="en-US" b="0" dirty="0" smtClean="0"/>
              <a:t>Force-transfer Shear Walls (i.e., with openings, but framing members, blocking, and connections around openings</a:t>
            </a:r>
            <a:r>
              <a:rPr lang="en-US" b="0" baseline="0" dirty="0" smtClean="0"/>
              <a:t> </a:t>
            </a:r>
            <a:r>
              <a:rPr lang="en-US" b="0" dirty="0" smtClean="0"/>
              <a:t>are designed for force-transfer).</a:t>
            </a:r>
          </a:p>
          <a:p>
            <a:pPr eaLnBrk="1" hangingPunct="1"/>
            <a:endParaRPr lang="en-US" b="0" dirty="0" smtClean="0"/>
          </a:p>
          <a:p>
            <a:pPr eaLnBrk="1" hangingPunct="1"/>
            <a:r>
              <a:rPr lang="en-US" b="0" dirty="0" smtClean="0"/>
              <a:t>Methods 2 and 3 consider total wall length with openings and require sheathing on all areas of wall. These methods typically result in fewer </a:t>
            </a:r>
            <a:r>
              <a:rPr lang="en-US" b="0" dirty="0" err="1" smtClean="0"/>
              <a:t>holdowns</a:t>
            </a:r>
            <a:r>
              <a:rPr lang="en-US" b="0" dirty="0" smtClean="0"/>
              <a:t> with lower capacities.</a:t>
            </a:r>
          </a:p>
          <a:p>
            <a:pPr eaLnBrk="1" hangingPunct="1"/>
            <a:endParaRPr lang="en-US" b="0" dirty="0" smtClean="0"/>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conventional (segmented) shear wall design, the shear wall segment is the portion of the shear wall that runs from the diaphragm above (such as a roof) to the floor diaphragm or foundation below.</a:t>
            </a:r>
          </a:p>
          <a:p>
            <a:pPr eaLnBrk="1" hangingPunct="1"/>
            <a:endParaRPr lang="en-US" b="0" dirty="0" smtClean="0"/>
          </a:p>
          <a:p>
            <a:pPr eaLnBrk="1" hangingPunct="1"/>
            <a:r>
              <a:rPr lang="en-US" b="0" dirty="0" smtClean="0"/>
              <a:t>In walls with openings (such as windows or doors), only the full-height segments may be used to transfer shear from the diaphragm above to the diaphragm (or foundation) below.</a:t>
            </a:r>
          </a:p>
          <a:p>
            <a:pPr eaLnBrk="1" hangingPunct="1"/>
            <a:endParaRPr lang="en-US" b="0" dirty="0" smtClean="0"/>
          </a:p>
          <a:p>
            <a:pPr eaLnBrk="1" hangingPunct="1"/>
            <a:r>
              <a:rPr lang="en-US" b="0" dirty="0" smtClean="0"/>
              <a:t>The segmented shear wall design method assumes each shear wall is a cantilevered element fixed at the base and free to deflect in-plane at the top.</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Each method has its own limitations.</a:t>
            </a:r>
            <a:r>
              <a:rPr lang="en-US" b="0" baseline="0" dirty="0" smtClean="0"/>
              <a:t> There are m</a:t>
            </a:r>
            <a:r>
              <a:rPr lang="en-US" b="0" dirty="0" smtClean="0"/>
              <a:t>inimums, maximums</a:t>
            </a:r>
            <a:r>
              <a:rPr lang="en-US" b="0" baseline="0" dirty="0" smtClean="0"/>
              <a:t> and </a:t>
            </a:r>
            <a:r>
              <a:rPr lang="en-US" b="0" dirty="0" smtClean="0"/>
              <a:t>restrictions for when you may use each method.</a:t>
            </a:r>
          </a:p>
          <a:p>
            <a:pPr eaLnBrk="1" hangingPunct="1"/>
            <a:endParaRPr lang="en-US" b="0" dirty="0" smtClean="0"/>
          </a:p>
          <a:p>
            <a:pPr eaLnBrk="1" hangingPunct="1"/>
            <a:r>
              <a:rPr lang="en-US" b="1" dirty="0" smtClean="0"/>
              <a:t>Do</a:t>
            </a:r>
          </a:p>
          <a:p>
            <a:pPr eaLnBrk="1" hangingPunct="1"/>
            <a:r>
              <a:rPr lang="en-US" b="0" dirty="0" smtClean="0"/>
              <a:t>Review the limitations</a:t>
            </a:r>
            <a:r>
              <a:rPr lang="en-US" b="0" baseline="0" dirty="0" smtClean="0"/>
              <a:t> listed on the slide. Click to show new bullet points and their accompanying animations.</a:t>
            </a:r>
            <a:endParaRPr lang="en-US" b="0" dirty="0" smtClean="0"/>
          </a:p>
          <a:p>
            <a:pPr eaLnBrk="1" hangingPunct="1"/>
            <a:endParaRPr lang="en-US" b="0" dirty="0" smtClean="0"/>
          </a:p>
          <a:p>
            <a:pPr eaLnBrk="1" hangingPunct="1"/>
            <a:r>
              <a:rPr lang="en-US" b="1" dirty="0" smtClean="0"/>
              <a:t>Say</a:t>
            </a:r>
          </a:p>
          <a:p>
            <a:pPr eaLnBrk="1" hangingPunct="1"/>
            <a:r>
              <a:rPr lang="en-US" b="0" baseline="0" dirty="0" smtClean="0"/>
              <a:t>One quick note about out-of-plane offsets. If a designer is dealing with IRC (International Residential Code) and doing wall bracing, the IRC allows for a 4’ offset from the wall bracing line to still count as one wall line. But with SDPWS, however, you would need to design it as a separate shear wall.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8609362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Shown</a:t>
            </a:r>
            <a:r>
              <a:rPr lang="en-US" b="0" baseline="0" dirty="0" smtClean="0"/>
              <a:t> on the slide is the w</a:t>
            </a:r>
            <a:r>
              <a:rPr lang="en-US" b="0" dirty="0" smtClean="0"/>
              <a:t>all that we’re going to design.</a:t>
            </a:r>
          </a:p>
          <a:p>
            <a:pPr eaLnBrk="1" hangingPunct="1"/>
            <a:endParaRPr lang="en-US" b="0" dirty="0" smtClean="0"/>
          </a:p>
          <a:p>
            <a:pPr eaLnBrk="1" hangingPunct="1"/>
            <a:r>
              <a:rPr lang="en-US" b="0" dirty="0" smtClean="0"/>
              <a:t>The segmented shear wall design method assumes each shear wall is a cantilevered element fixed at the base and free to deflect in-plane at the top. </a:t>
            </a:r>
          </a:p>
          <a:p>
            <a:pPr eaLnBrk="1" hangingPunct="1"/>
            <a:endParaRPr lang="en-US" b="0" dirty="0" smtClean="0"/>
          </a:p>
          <a:p>
            <a:pPr eaLnBrk="1" hangingPunct="1"/>
            <a:r>
              <a:rPr lang="en-US" b="0" dirty="0" smtClean="0"/>
              <a:t>Sheathing, if installed above or below openings, is neglected. The design shear force for this example is 3,500 pounds at ASD level,</a:t>
            </a:r>
            <a:r>
              <a:rPr lang="en-US" b="0" baseline="0" dirty="0" smtClean="0"/>
              <a:t> wind</a:t>
            </a:r>
            <a:r>
              <a:rPr lang="en-US" b="0" dirty="0" smtClean="0"/>
              <a:t> controlled.</a:t>
            </a:r>
          </a:p>
          <a:p>
            <a:pPr eaLnBrk="1" hangingPunct="1"/>
            <a:endParaRPr lang="en-US" b="0" dirty="0" smtClean="0"/>
          </a:p>
          <a:p>
            <a:pPr eaLnBrk="1" hangingPunct="1"/>
            <a:r>
              <a:rPr lang="en-US" b="1" dirty="0" smtClean="0"/>
              <a:t>Do</a:t>
            </a:r>
          </a:p>
          <a:p>
            <a:pPr eaLnBrk="1" hangingPunct="1"/>
            <a:r>
              <a:rPr lang="en-US" b="0" dirty="0" smtClean="0"/>
              <a:t>Read off parameters and dimensions (i.e., 4’ tall opening, two 8’x4’ segments,</a:t>
            </a:r>
            <a:r>
              <a:rPr lang="en-US" b="0" baseline="0" dirty="0" smtClean="0"/>
              <a:t> </a:t>
            </a:r>
            <a:r>
              <a:rPr lang="en-US" b="0" dirty="0" smtClean="0"/>
              <a:t>shear load of</a:t>
            </a:r>
            <a:r>
              <a:rPr lang="en-US" b="0" baseline="0" dirty="0" smtClean="0"/>
              <a:t> </a:t>
            </a:r>
            <a:r>
              <a:rPr lang="en-US" b="0" dirty="0" smtClean="0"/>
              <a:t>3,500 pounds, designing for wind, </a:t>
            </a:r>
            <a:r>
              <a:rPr lang="en-US" b="0" dirty="0" err="1" smtClean="0"/>
              <a:t>holdowns</a:t>
            </a:r>
            <a:r>
              <a:rPr lang="en-US" b="0" baseline="0" dirty="0" smtClean="0"/>
              <a:t> at end of each full height wall segment, etc.).</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design process</a:t>
            </a:r>
            <a:r>
              <a:rPr lang="en-US" b="0" baseline="0" dirty="0" smtClean="0"/>
              <a:t> for segmented shear walls.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Continu</a:t>
            </a:r>
            <a:r>
              <a:rPr lang="en-US" b="0" baseline="0" dirty="0" smtClean="0"/>
              <a:t>e to r</a:t>
            </a:r>
            <a:r>
              <a:rPr lang="en-US" b="0" dirty="0" smtClean="0"/>
              <a:t>eview the design process</a:t>
            </a:r>
            <a:r>
              <a:rPr lang="en-US" b="0" baseline="0" dirty="0" smtClean="0"/>
              <a:t> for segmented shear walls.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first step reverts us back to Lesson 3 where we discussed the aspect ratio limitations</a:t>
            </a:r>
            <a:r>
              <a:rPr lang="en-US" b="0" baseline="0" dirty="0" smtClean="0"/>
              <a:t> of shear walls (SDPWS Table 4.3.4 and SDPWS Section 4.3.3.4.1). The dimensions of our full-height shear wall segments are 8’ by 4’, giving us an aspect ratio of 2:1. According to Table 4.3.4, our design can be either blocked or unblocked. No capacity reduction adjustments are required.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Now we must determine the required sheathing and nailing for the shear walls using SDPWS Table 4.3A. Remember,</a:t>
            </a:r>
            <a:r>
              <a:rPr lang="en-US" b="0" baseline="0" dirty="0" smtClean="0"/>
              <a:t> this table uses</a:t>
            </a:r>
            <a:r>
              <a:rPr lang="en-US" b="0" dirty="0" smtClean="0"/>
              <a:t> nominal levels. The design shear force of our example</a:t>
            </a:r>
            <a:r>
              <a:rPr lang="en-US" b="0" baseline="0" dirty="0" smtClean="0"/>
              <a:t> is 3,500 pounds at ASD, so we’ll need to convert to nominal level load. </a:t>
            </a:r>
          </a:p>
          <a:p>
            <a:pPr eaLnBrk="1" hangingPunct="1"/>
            <a:endParaRPr lang="en-US" b="0" baseline="0" dirty="0" smtClean="0"/>
          </a:p>
          <a:p>
            <a:pPr eaLnBrk="1" hangingPunct="1"/>
            <a:r>
              <a:rPr lang="en-US" b="0" baseline="0" dirty="0" smtClean="0"/>
              <a:t>As a first step, let’s find our unit design force by dividing the shear force (3,500 pounds) by the width of both full-height segments (8 </a:t>
            </a:r>
            <a:r>
              <a:rPr lang="en-US" b="0" baseline="0" dirty="0" err="1" smtClean="0"/>
              <a:t>ft</a:t>
            </a:r>
            <a:r>
              <a:rPr lang="en-US" b="0" baseline="0" dirty="0" smtClean="0"/>
              <a:t>), giving us 438 plf. To convert this to a nominal load, multiply 438 </a:t>
            </a:r>
            <a:r>
              <a:rPr lang="en-US" b="0" baseline="0" dirty="0" err="1" smtClean="0"/>
              <a:t>plf</a:t>
            </a:r>
            <a:r>
              <a:rPr lang="en-US" b="0" baseline="0" dirty="0" smtClean="0"/>
              <a:t> by 2.0 (per SDPWS Section 4.3.3). This gives us a nominal unit shear capacity of 876 plf.</a:t>
            </a:r>
          </a:p>
          <a:p>
            <a:pPr eaLnBrk="1" hangingPunct="1"/>
            <a:endParaRPr lang="en-US" b="0" baseline="0" dirty="0" smtClean="0"/>
          </a:p>
          <a:p>
            <a:pPr eaLnBrk="1" hangingPunct="1"/>
            <a:r>
              <a:rPr lang="en-US" b="0" baseline="0" dirty="0" smtClean="0"/>
              <a:t>Now we can take that 876 </a:t>
            </a:r>
            <a:r>
              <a:rPr lang="en-US" b="0" baseline="0" dirty="0" err="1" smtClean="0"/>
              <a:t>plf</a:t>
            </a:r>
            <a:r>
              <a:rPr lang="en-US" b="0" baseline="0" dirty="0" smtClean="0"/>
              <a:t> and compare it to the capacities listed in the table to locate our optimal sheathing panel type / thickness and edge fastener size / spacing.</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Here’s a close up of the relevant areas of Table 4.3A. Since we’re designing</a:t>
            </a:r>
            <a:r>
              <a:rPr lang="en-US" b="0" baseline="0" dirty="0" smtClean="0"/>
              <a:t> for wind in our example, the seismic columns have been cropped out of the table. Our goal is to find a sheathing panel type / thickness and panel edge fastener size / spacing that can withstand the demand of 876 </a:t>
            </a:r>
            <a:r>
              <a:rPr lang="en-US" b="0" baseline="0" dirty="0" err="1" smtClean="0"/>
              <a:t>plf</a:t>
            </a:r>
            <a:r>
              <a:rPr lang="en-US" b="0" baseline="0" dirty="0" smtClean="0"/>
              <a:t> (nominal). </a:t>
            </a:r>
            <a:r>
              <a:rPr lang="en-US" b="0" dirty="0" smtClean="0"/>
              <a:t>3/8 or 7/16 inch rated sheathing nailed with 8d commons at 4”o.c. at edge (12”o.c. field) yields 895 or 980 </a:t>
            </a:r>
            <a:r>
              <a:rPr lang="en-US" b="0" dirty="0" err="1" smtClean="0"/>
              <a:t>plf</a:t>
            </a:r>
            <a:r>
              <a:rPr lang="en-US" b="0" dirty="0" smtClean="0"/>
              <a:t> of Nominal Shear Capacity</a:t>
            </a:r>
            <a:r>
              <a:rPr lang="en-US" b="0" baseline="0" dirty="0" smtClean="0"/>
              <a:t>.</a:t>
            </a:r>
          </a:p>
          <a:p>
            <a:pPr eaLnBrk="1" hangingPunct="1"/>
            <a:endParaRPr lang="en-US" b="0" baseline="0" dirty="0" smtClean="0"/>
          </a:p>
          <a:p>
            <a:pPr eaLnBrk="1" hangingPunct="1"/>
            <a:r>
              <a:rPr lang="en-US" b="0" baseline="0" dirty="0" smtClean="0"/>
              <a:t>When confronted with multiple options, consideration should be given to the potential cost and availability of sheathing material and labor force in your market. Generally, the thinner the sheathing and the wider the nail spacing, the more cost-effective the design will be.</a:t>
            </a:r>
          </a:p>
          <a:p>
            <a:pPr eaLnBrk="1" hangingPunct="1"/>
            <a:r>
              <a:rPr lang="en-US" b="0" dirty="0" smtClean="0"/>
              <a:t/>
            </a:r>
            <a:br>
              <a:rPr lang="en-US" b="0" dirty="0" smtClean="0"/>
            </a:br>
            <a:r>
              <a:rPr lang="en-US" b="0" dirty="0" smtClean="0"/>
              <a:t>Although</a:t>
            </a:r>
            <a:r>
              <a:rPr lang="en-US" b="0" baseline="0" dirty="0" smtClean="0"/>
              <a:t> it d</a:t>
            </a:r>
            <a:r>
              <a:rPr lang="en-US" b="0" dirty="0" smtClean="0"/>
              <a:t>oesn’t apply to</a:t>
            </a:r>
            <a:r>
              <a:rPr lang="en-US" b="0" baseline="0" dirty="0" smtClean="0"/>
              <a:t> this example</a:t>
            </a:r>
            <a:r>
              <a:rPr lang="en-US" b="0" dirty="0" smtClean="0"/>
              <a:t>, be</a:t>
            </a:r>
            <a:r>
              <a:rPr lang="en-US" b="0" baseline="0" dirty="0" smtClean="0"/>
              <a:t> sure to take note of</a:t>
            </a:r>
            <a:r>
              <a:rPr lang="en-US" b="0" dirty="0" smtClean="0"/>
              <a:t> Footnote 2 of Table 4.3A:</a:t>
            </a:r>
            <a:r>
              <a:rPr lang="en-US" b="0" baseline="0" dirty="0" smtClean="0"/>
              <a:t> “Shears are permitted to be increased to values shown for 15/32 inch (nominal) sheathing with same nailing provided (a) studs are spaced a maximum 16 inches on center, or (b) panels are applied with long dimension across studs.”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Once the sheathing has transferred the shear at the top of the wall to the bottom of the wall, the bottom plate must be anchored to the foundation with connections capable of transferring this force. There are many different</a:t>
            </a:r>
            <a:r>
              <a:rPr lang="en-US" b="0" baseline="0" dirty="0" smtClean="0"/>
              <a:t> options to work with.</a:t>
            </a:r>
            <a:endParaRPr lang="en-US" b="0" dirty="0" smtClean="0"/>
          </a:p>
          <a:p>
            <a:pPr eaLnBrk="1" hangingPunct="1"/>
            <a:endParaRPr lang="en-US" b="0" dirty="0" smtClean="0"/>
          </a:p>
          <a:p>
            <a:pPr eaLnBrk="1" hangingPunct="1"/>
            <a:r>
              <a:rPr lang="en-US" b="0" dirty="0" smtClean="0"/>
              <a:t>With a wood floor, nails, screws</a:t>
            </a:r>
            <a:r>
              <a:rPr lang="en-US" b="0" baseline="0" dirty="0" smtClean="0"/>
              <a:t> or clips may be used to</a:t>
            </a:r>
            <a:r>
              <a:rPr lang="en-US" b="0" dirty="0" smtClean="0"/>
              <a:t> transfer this in-plane shear force. With a concrete foundation, anchor bolts are typically used. Alternatively, mudsill anchors are a cost-effective solution, or for post-installed conditions, mechanical</a:t>
            </a:r>
            <a:r>
              <a:rPr lang="en-US" b="0" baseline="0" dirty="0" smtClean="0"/>
              <a:t> or adhesive</a:t>
            </a:r>
            <a:r>
              <a:rPr lang="en-US" b="0" dirty="0" smtClean="0"/>
              <a:t> anchors may be used.</a:t>
            </a:r>
          </a:p>
          <a:p>
            <a:pPr eaLnBrk="1" hangingPunct="1"/>
            <a:endParaRPr lang="en-US" b="0" dirty="0" smtClean="0"/>
          </a:p>
          <a:p>
            <a:pPr eaLnBrk="1" hangingPunct="1"/>
            <a:r>
              <a:rPr lang="en-US" b="0" dirty="0" smtClean="0"/>
              <a:t>Keep in mind that these anchors likely need to transfer other forces (like uplift or wind loads perpendicular to the shear wall) into the foundation as well, so space anchors accordingly.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our example, we have two identical shear walls, making design much simpler. The quick way to calculate overturning is to just multiply the unit shear (438 </a:t>
            </a:r>
            <a:r>
              <a:rPr lang="en-US" b="0" dirty="0" err="1" smtClean="0"/>
              <a:t>plf</a:t>
            </a:r>
            <a:r>
              <a:rPr lang="en-US" b="0" dirty="0" smtClean="0"/>
              <a:t>) by the wall height (8’), giving us 3,504</a:t>
            </a:r>
            <a:r>
              <a:rPr lang="en-US" b="0" baseline="0" dirty="0" smtClean="0"/>
              <a:t> pounds. This method is acceptable for single-story or top-story applications (or when shear walls are longer), but it becomes un-conservative in multi-story applications where shear walls may have aspect ratios near code limits and cumulative overturning must be calculated.</a:t>
            </a:r>
          </a:p>
          <a:p>
            <a:pPr eaLnBrk="1" hangingPunct="1"/>
            <a:r>
              <a:rPr lang="en-US" b="0" dirty="0" smtClean="0"/>
              <a:t>To more accurately calculate overturning, we can use statics and the sum of moments about the point of compression at the foundation.</a:t>
            </a:r>
          </a:p>
          <a:p>
            <a:pPr eaLnBrk="1" hangingPunct="1"/>
            <a:endParaRPr lang="en-US" b="0" dirty="0" smtClean="0"/>
          </a:p>
          <a:p>
            <a:pPr eaLnBrk="1" hangingPunct="1"/>
            <a:r>
              <a:rPr lang="en-US" b="0" dirty="0" smtClean="0"/>
              <a:t>First, we will determine our overturning moment (OTM) caused by the design shear force. We will multiply the design shear force, v, of 1,750 pounds by its moment arm, h, of 8 </a:t>
            </a:r>
            <a:r>
              <a:rPr lang="en-US" b="0" dirty="0" err="1" smtClean="0"/>
              <a:t>ft</a:t>
            </a:r>
            <a:r>
              <a:rPr lang="en-US" b="0" dirty="0" smtClean="0"/>
              <a:t>, and arrive at an OTM equal to 14 </a:t>
            </a:r>
            <a:r>
              <a:rPr lang="en-US" b="0" dirty="0" err="1" smtClean="0"/>
              <a:t>ft</a:t>
            </a:r>
            <a:r>
              <a:rPr lang="en-US" b="0" dirty="0" smtClean="0"/>
              <a:t>-kips (or 14,000 ft-lb).</a:t>
            </a:r>
          </a:p>
          <a:p>
            <a:pPr eaLnBrk="1" hangingPunct="1"/>
            <a:endParaRPr lang="en-US" b="0" dirty="0" smtClean="0"/>
          </a:p>
          <a:p>
            <a:pPr eaLnBrk="1" hangingPunct="1"/>
            <a:r>
              <a:rPr lang="en-US" b="0" dirty="0" smtClean="0"/>
              <a:t>Next, we will calculate our resisting moment, but before we can do that we will have to determine what our resisting moment arm is. If we assumed the entire width of the wall, or 4 </a:t>
            </a:r>
            <a:r>
              <a:rPr lang="en-US" b="0" dirty="0" err="1" smtClean="0"/>
              <a:t>ft</a:t>
            </a:r>
            <a:r>
              <a:rPr lang="en-US" b="0" dirty="0" smtClean="0"/>
              <a:t> in our example, we would end up underestimating our required resisting overturning forces. Actually, our resisting moment arm is less than the full width of the wall, but what is it?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The resisting moment arm spans from the center of compression (center of post or stud pack) to the center of tension (</a:t>
            </a:r>
            <a:r>
              <a:rPr lang="en-US" b="0" dirty="0" err="1" smtClean="0"/>
              <a:t>holdown</a:t>
            </a:r>
            <a:r>
              <a:rPr lang="en-US" b="0" dirty="0" smtClean="0"/>
              <a:t> anchor bolt centerline). </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Let us assume that our shear walls have two end studs for tension/compression chords. Each stud is approximately 1-1/2” wide (assuming we’re using 2-2x4’s). This makes the center of compression about 1-1/2” from the edge of the shear wall.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Let’s also assume that the </a:t>
            </a:r>
            <a:r>
              <a:rPr lang="en-US" b="0" dirty="0" err="1" smtClean="0"/>
              <a:t>holdowns</a:t>
            </a:r>
            <a:r>
              <a:rPr lang="en-US" b="0" dirty="0" smtClean="0"/>
              <a:t> we’re</a:t>
            </a:r>
            <a:r>
              <a:rPr lang="en-US" b="0" baseline="0" dirty="0" smtClean="0"/>
              <a:t> using have a distance of 1-1/2” from the back of the </a:t>
            </a:r>
            <a:r>
              <a:rPr lang="en-US" b="0" baseline="0" dirty="0" err="1" smtClean="0"/>
              <a:t>holdown</a:t>
            </a:r>
            <a:r>
              <a:rPr lang="en-US" b="0" baseline="0" dirty="0" smtClean="0"/>
              <a:t> to the centerline (℄) of the anchor bolt. Add this to the 3” of two end studs and the</a:t>
            </a:r>
            <a:r>
              <a:rPr lang="en-US" b="0" dirty="0" smtClean="0"/>
              <a:t> center of tension is about 4-1/2” from the edge of the wall.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By</a:t>
            </a:r>
            <a:r>
              <a:rPr lang="en-US" b="0" baseline="0" dirty="0" smtClean="0"/>
              <a:t> subtracting these distances from the full width of the shear wall (48” – 1.5” – 4.5”), we receive a distance of 42” between the center of tension and center of compression.</a:t>
            </a:r>
            <a:endParaRPr lang="en-US" b="0" dirty="0" smtClean="0"/>
          </a:p>
          <a:p>
            <a:pPr eaLnBrk="1" hangingPunct="1"/>
            <a:endParaRPr lang="en-US" b="0" dirty="0" smtClean="0"/>
          </a:p>
          <a:p>
            <a:pPr eaLnBrk="1" hangingPunct="1"/>
            <a:r>
              <a:rPr lang="en-US" b="1" dirty="0" smtClean="0"/>
              <a:t>Do</a:t>
            </a:r>
          </a:p>
          <a:p>
            <a:pPr eaLnBrk="1" hangingPunct="1"/>
            <a:r>
              <a:rPr lang="en-US" b="0" dirty="0" smtClean="0"/>
              <a:t>Click to show table of </a:t>
            </a:r>
            <a:r>
              <a:rPr lang="en-US" b="0" dirty="0" err="1" smtClean="0"/>
              <a:t>holdown</a:t>
            </a:r>
            <a:r>
              <a:rPr lang="en-US" b="0" dirty="0" smtClean="0"/>
              <a:t> dimensions.</a:t>
            </a:r>
          </a:p>
          <a:p>
            <a:pPr eaLnBrk="1" hangingPunct="1"/>
            <a:endParaRPr lang="en-US" b="0" dirty="0" smtClean="0"/>
          </a:p>
          <a:p>
            <a:pPr eaLnBrk="1" hangingPunct="1"/>
            <a:r>
              <a:rPr lang="en-US" b="1" dirty="0" smtClean="0"/>
              <a:t>Say</a:t>
            </a:r>
          </a:p>
          <a:p>
            <a:pPr eaLnBrk="1" hangingPunct="1"/>
            <a:r>
              <a:rPr lang="en-US" b="0" dirty="0" smtClean="0"/>
              <a:t>Some </a:t>
            </a:r>
            <a:r>
              <a:rPr lang="en-US" b="0" dirty="0" err="1" smtClean="0"/>
              <a:t>holdown</a:t>
            </a:r>
            <a:r>
              <a:rPr lang="en-US" b="0" baseline="0" dirty="0" smtClean="0"/>
              <a:t> manufacture’s offer spec sheets of their </a:t>
            </a:r>
            <a:r>
              <a:rPr lang="en-US" b="0" baseline="0" dirty="0" err="1" smtClean="0"/>
              <a:t>holdowns</a:t>
            </a:r>
            <a:r>
              <a:rPr lang="en-US" b="0" baseline="0" dirty="0" smtClean="0"/>
              <a:t> that will assist in locating the centerline distance.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Lastly, the dead load of the wall itself can be used to resist overturning (neglecting it is conservative). The controlling ASD load combination allows for 60% of dead load to be used. Assuming each segment weighs 10 </a:t>
            </a:r>
            <a:r>
              <a:rPr lang="en-US" b="0" dirty="0" err="1" smtClean="0"/>
              <a:t>psf</a:t>
            </a:r>
            <a:r>
              <a:rPr lang="en-US" b="0" dirty="0" smtClean="0"/>
              <a:t>, we determine it to weigh</a:t>
            </a:r>
            <a:r>
              <a:rPr lang="en-US" b="0" baseline="0" dirty="0" smtClean="0"/>
              <a:t> 320 pounds. 60% of 320 pounds gives us 192 pounds of dead load resisting at the center of the wall. (</a:t>
            </a:r>
            <a:r>
              <a:rPr lang="en-US" b="0" dirty="0" smtClean="0"/>
              <a:t>Floor dead</a:t>
            </a:r>
            <a:r>
              <a:rPr lang="en-US" b="0" baseline="0" dirty="0" smtClean="0"/>
              <a:t> load</a:t>
            </a:r>
            <a:r>
              <a:rPr lang="en-US" b="0" dirty="0" smtClean="0"/>
              <a:t> could also help resist overturning, but it is unknown.)</a:t>
            </a:r>
          </a:p>
          <a:p>
            <a:pPr eaLnBrk="1" hangingPunct="1"/>
            <a:endParaRPr lang="en-US" b="0" dirty="0" smtClean="0"/>
          </a:p>
          <a:p>
            <a:pPr eaLnBrk="1" hangingPunct="1"/>
            <a:r>
              <a:rPr lang="en-US" b="0" dirty="0" smtClean="0"/>
              <a:t>After plugging in</a:t>
            </a:r>
            <a:r>
              <a:rPr lang="en-US" b="0" baseline="0" dirty="0" smtClean="0"/>
              <a:t> our values, solving for tension yields 3,898 pounds.</a:t>
            </a:r>
            <a:endParaRPr lang="en-US" b="0" dirty="0" smtClean="0"/>
          </a:p>
          <a:p>
            <a:pPr eaLnBrk="1" hangingPunct="1"/>
            <a:endParaRPr lang="en-US" b="0" dirty="0" smtClean="0"/>
          </a:p>
          <a:p>
            <a:pPr eaLnBrk="1" hangingPunct="1"/>
            <a:r>
              <a:rPr lang="en-US" b="0" dirty="0" smtClean="0"/>
              <a:t>Compression would be similar to tension, but slightly higher. The wall dead load does not resist compression, but actually would increase it slightly based on stud spacing.</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2C623F0D-D419-493D-BED6-F227CF20CD2C}" type="slidenum">
              <a:rPr lang="en-US" smtClean="0">
                <a:latin typeface="Times New Roman" pitchFamily="18" charset="0"/>
              </a:rPr>
              <a:pPr/>
              <a:t>8</a:t>
            </a:fld>
            <a:endParaRPr lang="en-US" dirty="0" smtClean="0">
              <a:latin typeface="Times New Roman" pitchFamily="18" charset="0"/>
            </a:endParaRPr>
          </a:p>
        </p:txBody>
      </p:sp>
      <p:sp>
        <p:nvSpPr>
          <p:cNvPr id="88067" name="Rectangle 2"/>
          <p:cNvSpPr>
            <a:spLocks noGrp="1" noRot="1" noChangeAspect="1" noChangeArrowheads="1" noTextEdit="1"/>
          </p:cNvSpPr>
          <p:nvPr>
            <p:ph type="sldImg"/>
          </p:nvPr>
        </p:nvSpPr>
        <p:spPr>
          <a:xfrm>
            <a:off x="2974975" y="550863"/>
            <a:ext cx="3659188" cy="2743200"/>
          </a:xfrm>
          <a:ln/>
        </p:spPr>
      </p:sp>
      <p:sp>
        <p:nvSpPr>
          <p:cNvPr id="88068" name="Rectangle 3"/>
          <p:cNvSpPr>
            <a:spLocks noGrp="1" noChangeArrowheads="1"/>
          </p:cNvSpPr>
          <p:nvPr>
            <p:ph type="body" idx="1"/>
          </p:nvPr>
        </p:nvSpPr>
        <p:spPr>
          <a:xfrm>
            <a:off x="1281413" y="3474965"/>
            <a:ext cx="7038381" cy="32911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course description and course contents.</a:t>
            </a:r>
            <a:endParaRPr lang="en-US" dirty="0"/>
          </a:p>
        </p:txBody>
      </p:sp>
    </p:spTree>
    <p:extLst>
      <p:ext uri="{BB962C8B-B14F-4D97-AF65-F5344CB8AC3E}">
        <p14:creationId xmlns:p14="http://schemas.microsoft.com/office/powerpoint/2010/main" val="21460755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a:t>
            </a:r>
            <a:r>
              <a:rPr lang="en-US" b="0" baseline="0" dirty="0" smtClean="0"/>
              <a:t> graphic shows four different types of </a:t>
            </a:r>
            <a:r>
              <a:rPr lang="en-US" b="0" baseline="0" dirty="0" err="1" smtClean="0"/>
              <a:t>holdowns</a:t>
            </a:r>
            <a:r>
              <a:rPr lang="en-US" b="0" baseline="0" dirty="0" smtClean="0"/>
              <a:t>: bolted, nailed (post installed), nailed (cast in place), and screw styles. Manufacturers offer many types of </a:t>
            </a:r>
            <a:r>
              <a:rPr lang="en-US" b="0" baseline="0" dirty="0" err="1" smtClean="0"/>
              <a:t>holdowns</a:t>
            </a:r>
            <a:r>
              <a:rPr lang="en-US" b="0" baseline="0" dirty="0" smtClean="0"/>
              <a:t> for anchorage solutions. First you’ll choose an HDU, then check the capacity of the posts/studs (chords). </a:t>
            </a:r>
            <a:r>
              <a:rPr lang="en-US" b="0" dirty="0" smtClean="0"/>
              <a:t>To verify the chord capacity, use the NDS – or check with the manufacturer.</a:t>
            </a:r>
          </a:p>
          <a:p>
            <a:pPr eaLnBrk="1" hangingPunct="1"/>
            <a:endParaRPr lang="en-US" b="0" dirty="0" smtClean="0"/>
          </a:p>
          <a:p>
            <a:pPr eaLnBrk="1" hangingPunct="1"/>
            <a:r>
              <a:rPr lang="en-US" b="1" dirty="0" smtClean="0"/>
              <a:t>Do</a:t>
            </a:r>
          </a:p>
          <a:p>
            <a:pPr eaLnBrk="1" hangingPunct="1"/>
            <a:r>
              <a:rPr lang="en-US" b="0" dirty="0" smtClean="0"/>
              <a:t>Click to show “Post Tension Loads for Southern Pine” table. </a:t>
            </a:r>
          </a:p>
          <a:p>
            <a:pPr eaLnBrk="1" hangingPunct="1"/>
            <a:endParaRPr lang="en-US" b="0" dirty="0" smtClean="0"/>
          </a:p>
          <a:p>
            <a:pPr eaLnBrk="1" hangingPunct="1"/>
            <a:r>
              <a:rPr lang="en-US" b="1" dirty="0" smtClean="0"/>
              <a:t>Say</a:t>
            </a:r>
          </a:p>
          <a:p>
            <a:pPr eaLnBrk="1" hangingPunct="1"/>
            <a:r>
              <a:rPr lang="en-US" b="0" baseline="0" dirty="0" smtClean="0"/>
              <a:t>Shown is an example table of Post Tension Loads for Southern Pine. The posts and studs must resist the </a:t>
            </a:r>
            <a:r>
              <a:rPr lang="en-US" b="0" baseline="0" dirty="0" err="1" smtClean="0"/>
              <a:t>holdown</a:t>
            </a:r>
            <a:r>
              <a:rPr lang="en-US" b="0" baseline="0" dirty="0" smtClean="0"/>
              <a:t> force from the overturning calculation. For our example, we’ll need to resist 3,898 pounds. As mentioned when calculating the tension, our chords are assumed to be comprised of 2-2x4’s. If we were to use nailed </a:t>
            </a:r>
            <a:r>
              <a:rPr lang="en-US" b="0" baseline="0" dirty="0" err="1" smtClean="0"/>
              <a:t>holdowns</a:t>
            </a:r>
            <a:r>
              <a:rPr lang="en-US" b="0" baseline="0" dirty="0" smtClean="0"/>
              <a:t> – which have a 0” bolt diameter since they won’t need to be drilled – then our allowable tension would be 11,340 pounds. This is more than sufficient! (Remember, drilling into wood will reduce its capacity.)</a:t>
            </a:r>
          </a:p>
          <a:p>
            <a:pPr eaLnBrk="1" hangingPunct="1"/>
            <a:endParaRPr lang="en-US" b="0" baseline="0" dirty="0" smtClean="0"/>
          </a:p>
          <a:p>
            <a:pPr eaLnBrk="1" hangingPunct="1"/>
            <a:r>
              <a:rPr lang="en-US" b="0" i="1" baseline="0" dirty="0" smtClean="0"/>
              <a:t>&lt;!-- Table taken from back of SST catalog, page 246 --&gt;</a:t>
            </a:r>
          </a:p>
          <a:p>
            <a:pPr eaLnBrk="1" hangingPunct="1"/>
            <a:endParaRPr lang="en-US" b="0" baseline="0" dirty="0" smtClean="0"/>
          </a:p>
          <a:p>
            <a:pPr eaLnBrk="1" hangingPunct="1"/>
            <a:r>
              <a:rPr lang="en-US" b="1" baseline="0" dirty="0" smtClean="0"/>
              <a:t>Do</a:t>
            </a:r>
            <a:endParaRPr lang="en-US" b="1" dirty="0" smtClean="0"/>
          </a:p>
          <a:p>
            <a:pPr eaLnBrk="1" hangingPunct="1"/>
            <a:r>
              <a:rPr lang="en-US" b="0" dirty="0" smtClean="0"/>
              <a:t>Click to show “Post Allowable Compression Loads for Southern Pine” table.</a:t>
            </a:r>
          </a:p>
          <a:p>
            <a:pPr eaLnBrk="1" hangingPunct="1"/>
            <a:endParaRPr lang="en-US" b="0" dirty="0" smtClean="0"/>
          </a:p>
          <a:p>
            <a:pPr eaLnBrk="1" hangingPunct="1"/>
            <a:r>
              <a:rPr lang="en-US" b="1" dirty="0" smtClean="0"/>
              <a:t>Say</a:t>
            </a:r>
          </a:p>
          <a:p>
            <a:pPr eaLnBrk="1" hangingPunct="1"/>
            <a:r>
              <a:rPr lang="en-US" b="0" dirty="0" smtClean="0"/>
              <a:t>This larger table shows the Post Allowable Compression Loads for Southern Pine. In</a:t>
            </a:r>
            <a:r>
              <a:rPr lang="en-US" b="0" baseline="0" dirty="0" smtClean="0"/>
              <a:t> the two main groups of columns, you’ll notice the only difference in the titles are the numbers “100” and “160”. The “160” column allows a higher capacity. The code lets you take advantage of increased capacity if it’s short term loading (i.e., the load isn’t always there) – such as the case when designing for wind or seismic. For our example, since we are designing for wind, we will take advantage of the “160” column. With double 2x4’s and an 8’ nominal top plate height, we have a compression capacity of 5,905 pounds. This is also sufficient.</a:t>
            </a:r>
          </a:p>
          <a:p>
            <a:pPr eaLnBrk="1" hangingPunct="1"/>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i="1" baseline="0" dirty="0" smtClean="0"/>
              <a:t>&lt;!-- Table taken from back of SST catalog, page 245--&gt;</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 perforated shear wall allows a fully-sheathed wall with door and window openings to be treated as a single shear wall with slightly lower shear capacity. This means that all portions of the wall, those above and below window and door openings, are assumed to contribute to the lateral load-carrying capacity of the shear wall.</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The concept of a perforated shear wall is that it relies on the inherent continuity provided by typical construction rather than requiring special detailing. </a:t>
            </a:r>
            <a:r>
              <a:rPr lang="en-US" b="0" baseline="0" dirty="0" smtClean="0"/>
              <a:t>E</a:t>
            </a:r>
            <a:r>
              <a:rPr lang="en-US" b="0" dirty="0" smtClean="0"/>
              <a:t>ach full-height sheathed segment has a different degree of restraint for overturning forces and, as a result, has a varying capacity.</a:t>
            </a:r>
          </a:p>
          <a:p>
            <a:pPr eaLnBrk="1" hangingPunct="1"/>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The advantage of this method is that the entire perforated wall only requires two </a:t>
            </a:r>
            <a:r>
              <a:rPr lang="en-US" b="0" dirty="0" err="1" smtClean="0"/>
              <a:t>holdowns</a:t>
            </a:r>
            <a:r>
              <a:rPr lang="en-US" b="0" dirty="0" smtClean="0"/>
              <a:t>, one on each end. The traditional methodology would have required that the wall be broken into segments, and each segment anchored with a pair of </a:t>
            </a:r>
            <a:r>
              <a:rPr lang="en-US" b="0" dirty="0" err="1" smtClean="0"/>
              <a:t>holdowns</a:t>
            </a:r>
            <a:r>
              <a:rPr lang="en-US" b="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What we’ll</a:t>
            </a:r>
            <a:r>
              <a:rPr lang="en-US" b="0" baseline="0" dirty="0" smtClean="0"/>
              <a:t> be doing here is looking at the whole wall as one unit, then use reduction factors for the size and quantity of openings. We’ll go through a similar approach as the segmented shear wall in terms of calculating capacity, but we will reference a table to determine a capacity reduction factor.</a:t>
            </a:r>
          </a:p>
          <a:p>
            <a:pPr eaLnBrk="1" hangingPunct="1"/>
            <a:endParaRPr lang="en-US" b="0" dirty="0" smtClean="0"/>
          </a:p>
          <a:p>
            <a:pPr eaLnBrk="1" hangingPunct="1"/>
            <a:r>
              <a:rPr lang="en-US" b="0" dirty="0" smtClean="0"/>
              <a:t>In the wall used for the example problem, and for the direction of load shown, the right-hand segment has a tie-down that resists wall uplift, and can be considered fully restrained for overturning; therefore, the right-hand segment can reach full design capacity. The left-hand segment develops a lower degree of overturning restraint, and therefore has reduced capacity. The shear resistance adjustment factor C</a:t>
            </a:r>
            <a:r>
              <a:rPr lang="en-US" b="0" baseline="-25000" dirty="0" smtClean="0"/>
              <a:t>o</a:t>
            </a:r>
            <a:r>
              <a:rPr lang="en-US" b="0" dirty="0" smtClean="0"/>
              <a:t> is used to adjust the shear wall for the combination of fully restrained and partially restrained segments.</a:t>
            </a:r>
          </a:p>
          <a:p>
            <a:pPr eaLnBrk="1" hangingPunct="1"/>
            <a:endParaRPr lang="en-US" b="0" dirty="0" smtClean="0"/>
          </a:p>
          <a:p>
            <a:pPr eaLnBrk="1" hangingPunct="1"/>
            <a:r>
              <a:rPr lang="en-US" b="1" dirty="0" smtClean="0"/>
              <a:t>Do</a:t>
            </a:r>
          </a:p>
          <a:p>
            <a:pPr eaLnBrk="1" hangingPunct="1"/>
            <a:r>
              <a:rPr lang="en-US" b="0" baseline="0" dirty="0" smtClean="0"/>
              <a:t>Discuss notes to the left and right of the graphic.</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limitations</a:t>
            </a:r>
            <a:r>
              <a:rPr lang="en-US" b="0" baseline="0" dirty="0" smtClean="0"/>
              <a:t> listed on the slide. Click to show new bullet points and their accompanying animations.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If there is a wall opening at the wall end, a perforated shear wall is still permitted -- but without utilizing the end length of the wall opening. </a:t>
            </a:r>
            <a:r>
              <a:rPr lang="en-US" b="0" baseline="0" dirty="0" smtClean="0"/>
              <a:t>In other words, the ends are defined based on where last full height segment is.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Where </a:t>
            </a:r>
            <a:r>
              <a:rPr lang="en-US" b="0" baseline="0" dirty="0" err="1" smtClean="0"/>
              <a:t>L</a:t>
            </a:r>
            <a:r>
              <a:rPr lang="en-US" b="0" baseline="-25000" dirty="0" err="1" smtClean="0"/>
              <a:t>tot</a:t>
            </a:r>
            <a:r>
              <a:rPr lang="en-US" b="0" baseline="0" dirty="0" smtClean="0"/>
              <a:t> = length of perforated shear wall including full height segments and segments with openings.</a:t>
            </a:r>
            <a:endParaRPr lang="en-US" b="0" dirty="0" smtClean="0"/>
          </a:p>
          <a:p>
            <a:pPr eaLnBrk="1" hangingPunct="1"/>
            <a:endParaRPr lang="en-US" b="0" dirty="0" smtClean="0"/>
          </a:p>
          <a:p>
            <a:pPr eaLnBrk="1" hangingPunct="1"/>
            <a:r>
              <a:rPr lang="en-US" b="1" dirty="0" smtClean="0"/>
              <a:t>Do</a:t>
            </a:r>
          </a:p>
          <a:p>
            <a:pPr eaLnBrk="1" hangingPunct="1"/>
            <a:r>
              <a:rPr lang="en-US" b="0" dirty="0" smtClean="0"/>
              <a:t>Click to show picture</a:t>
            </a:r>
            <a:r>
              <a:rPr lang="en-US" b="0" baseline="0" dirty="0" smtClean="0"/>
              <a:t> with permitted opening at the end of a wall line.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 perforated shear wall shall have uniform top-of-wall and bottom-of-wall elevations (the</a:t>
            </a:r>
            <a:r>
              <a:rPr lang="en-US" b="0" baseline="0" dirty="0" smtClean="0"/>
              <a:t> top and bottom have to be identical)</a:t>
            </a:r>
            <a:r>
              <a:rPr lang="en-US" b="0" dirty="0" smtClean="0"/>
              <a:t>. No stepped foundations or raked walls are allowed.</a:t>
            </a:r>
            <a:r>
              <a:rPr lang="en-US" b="0" baseline="0" dirty="0" smtClean="0"/>
              <a:t> </a:t>
            </a:r>
            <a:r>
              <a:rPr lang="en-US" b="0" dirty="0" smtClean="0"/>
              <a:t>Perforated shear walls not having uniform elevations shall be designed by other methods.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Here’s the design example for our perforated shear wall.</a:t>
            </a:r>
          </a:p>
          <a:p>
            <a:pPr eaLnBrk="1" hangingPunct="1"/>
            <a:endParaRPr lang="en-US" b="0" dirty="0" smtClean="0"/>
          </a:p>
          <a:p>
            <a:pPr eaLnBrk="1" hangingPunct="1"/>
            <a:r>
              <a:rPr lang="en-US" b="0" dirty="0" smtClean="0"/>
              <a:t>Compared</a:t>
            </a:r>
            <a:r>
              <a:rPr lang="en-US" b="0" baseline="0" dirty="0" smtClean="0"/>
              <a:t> to the segmented approach, it has m</a:t>
            </a:r>
            <a:r>
              <a:rPr lang="en-US" b="0" dirty="0" smtClean="0"/>
              <a:t>ore anchorage</a:t>
            </a:r>
            <a:r>
              <a:rPr lang="en-US" b="0" baseline="0" dirty="0" smtClean="0"/>
              <a:t> and</a:t>
            </a:r>
            <a:r>
              <a:rPr lang="en-US" b="0" dirty="0" smtClean="0"/>
              <a:t> sheathing,</a:t>
            </a:r>
            <a:r>
              <a:rPr lang="en-US" b="0" baseline="0" dirty="0" smtClean="0"/>
              <a:t> but f</a:t>
            </a:r>
            <a:r>
              <a:rPr lang="en-US" b="0" dirty="0" smtClean="0"/>
              <a:t>ewer </a:t>
            </a:r>
            <a:r>
              <a:rPr lang="en-US" b="0" dirty="0" err="1" smtClean="0"/>
              <a:t>holdowns</a:t>
            </a:r>
            <a:r>
              <a:rPr lang="en-US" b="0" dirty="0" smtClean="0"/>
              <a:t>. It is the most commonly used approach by designers.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design process</a:t>
            </a:r>
            <a:r>
              <a:rPr lang="en-US" b="0" baseline="0" dirty="0" smtClean="0"/>
              <a:t> for perforated shear walls.</a:t>
            </a:r>
            <a:endParaRPr lang="en-US" b="0" dirty="0" smtClean="0"/>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Continue</a:t>
            </a:r>
            <a:r>
              <a:rPr lang="en-US" b="0" baseline="0" dirty="0" smtClean="0"/>
              <a:t> to r</a:t>
            </a:r>
            <a:r>
              <a:rPr lang="en-US" b="0" dirty="0" smtClean="0"/>
              <a:t>eview the design process</a:t>
            </a:r>
            <a:r>
              <a:rPr lang="en-US" b="0" baseline="0" dirty="0" smtClean="0"/>
              <a:t> for perforated shear walls.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Per</a:t>
            </a:r>
            <a:r>
              <a:rPr lang="en-US" b="0" baseline="0" dirty="0" smtClean="0"/>
              <a:t> Section 4.3.4.3,</a:t>
            </a:r>
            <a:r>
              <a:rPr lang="en-US" b="0" dirty="0" smtClean="0"/>
              <a:t> the length of each perforated shear wall segment with an aspect ratio greater than 2:1 shall be multiplied</a:t>
            </a:r>
            <a:r>
              <a:rPr lang="en-US" b="0" baseline="0" dirty="0" smtClean="0"/>
              <a:t> by 2b</a:t>
            </a:r>
            <a:r>
              <a:rPr lang="en-US" b="0" baseline="-25000" dirty="0" smtClean="0"/>
              <a:t>s</a:t>
            </a:r>
            <a:r>
              <a:rPr lang="en-US" b="0" baseline="0" dirty="0" smtClean="0"/>
              <a:t>/h for the purposes of determining L</a:t>
            </a:r>
            <a:r>
              <a:rPr lang="en-US" b="0" baseline="-25000" dirty="0" smtClean="0"/>
              <a:t>i</a:t>
            </a:r>
            <a:r>
              <a:rPr lang="en-US" b="0" baseline="0" dirty="0" smtClean="0"/>
              <a:t> and </a:t>
            </a:r>
            <a:r>
              <a:rPr lang="en-US" b="0" dirty="0" smtClean="0"/>
              <a:t>∑L</a:t>
            </a:r>
            <a:r>
              <a:rPr lang="en-US" b="0" baseline="-25000" dirty="0" smtClean="0"/>
              <a:t>i</a:t>
            </a:r>
            <a:r>
              <a:rPr lang="en-US" b="0" baseline="0" dirty="0" smtClean="0"/>
              <a:t>. The provisions of Section 4.3.4.2 and the exceptions to Section 4.3.3.4.1 do not apply to perforated shear wall segments.</a:t>
            </a:r>
            <a:endParaRPr lang="en-US" b="0" dirty="0" smtClean="0"/>
          </a:p>
          <a:p>
            <a:pPr eaLnBrk="1" hangingPunct="1"/>
            <a:endParaRPr lang="en-US" b="0" dirty="0" smtClean="0"/>
          </a:p>
          <a:p>
            <a:pPr eaLnBrk="1" hangingPunct="1"/>
            <a:r>
              <a:rPr lang="en-US" b="0" dirty="0" smtClean="0"/>
              <a:t>Looking at the middle level of Figure 4C (right of slide), notice that the space between the door and window </a:t>
            </a:r>
            <a:r>
              <a:rPr lang="en-US" b="0" i="1" dirty="0" smtClean="0"/>
              <a:t>isn’t</a:t>
            </a:r>
            <a:r>
              <a:rPr lang="en-US" b="0" i="0" dirty="0" smtClean="0"/>
              <a:t> counted</a:t>
            </a:r>
            <a:r>
              <a:rPr lang="en-US" b="0" i="0" baseline="0" dirty="0" smtClean="0"/>
              <a:t> as a shear wall. Section 4.3.4.3 states that “Portions of walls with aspect ratios exceeding 3.5:1 shall not be considered in the sum of shear wall segments.”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9</a:t>
            </a:fld>
            <a:endParaRPr lang="en-US" dirty="0" smtClean="0">
              <a:latin typeface="Times New Roman" pitchFamily="18" charset="0"/>
            </a:endParaRPr>
          </a:p>
        </p:txBody>
      </p:sp>
    </p:spTree>
    <p:extLst>
      <p:ext uri="{BB962C8B-B14F-4D97-AF65-F5344CB8AC3E}">
        <p14:creationId xmlns:p14="http://schemas.microsoft.com/office/powerpoint/2010/main" val="14594635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i="1" dirty="0" smtClean="0"/>
              <a:t>&lt;!--</a:t>
            </a:r>
            <a:r>
              <a:rPr lang="en-US" b="0" i="1" baseline="0" dirty="0" smtClean="0"/>
              <a:t> Optional slide for if students are having trouble grasping the concept. --&gt;</a:t>
            </a:r>
            <a:endParaRPr lang="en-US" b="0" i="1" dirty="0" smtClean="0"/>
          </a:p>
          <a:p>
            <a:pPr eaLnBrk="1" hangingPunct="1"/>
            <a:endParaRPr lang="en-US" b="1" dirty="0" smtClean="0"/>
          </a:p>
          <a:p>
            <a:pPr eaLnBrk="1" hangingPunct="1"/>
            <a:r>
              <a:rPr lang="en-US" b="1" dirty="0" smtClean="0"/>
              <a:t>Say</a:t>
            </a:r>
          </a:p>
          <a:p>
            <a:pPr eaLnBrk="1" hangingPunct="1"/>
            <a:r>
              <a:rPr lang="en-US" b="0" dirty="0" smtClean="0"/>
              <a:t>Here’s a</a:t>
            </a:r>
            <a:r>
              <a:rPr lang="en-US" b="0" baseline="0" dirty="0" smtClean="0"/>
              <a:t>n illustration that gives a visual interpretation of Figure 4C on the previous slide.</a:t>
            </a:r>
            <a:r>
              <a:rPr lang="en-US" b="0" dirty="0" smtClean="0"/>
              <a:t> As</a:t>
            </a:r>
            <a:r>
              <a:rPr lang="en-US" b="0" baseline="0" dirty="0" smtClean="0"/>
              <a:t> shown, a</a:t>
            </a:r>
            <a:r>
              <a:rPr lang="en-US" b="0" dirty="0" smtClean="0"/>
              <a:t>ll full-height segments must have a height to width ratio of less than 3.5:1 if wood structural panel (blocked) sheathing is used. If a segment exceeds that aspect ratio, then that segment does not count toward the sum of shear wall segment lengths.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Let’s apply these rules to our perforated shear wall design example.</a:t>
            </a:r>
          </a:p>
          <a:p>
            <a:pPr eaLnBrk="1" hangingPunct="1"/>
            <a:endParaRPr lang="en-US" b="0" dirty="0" smtClean="0"/>
          </a:p>
          <a:p>
            <a:pPr eaLnBrk="1" hangingPunct="1"/>
            <a:r>
              <a:rPr lang="en-US" b="0" dirty="0" smtClean="0"/>
              <a:t>Our full-height segments are 8’ in height and 4’ in width, an</a:t>
            </a:r>
            <a:r>
              <a:rPr lang="en-US" b="0" baseline="0" dirty="0" smtClean="0"/>
              <a:t> aspect ratio of 2:1. Since they are not greater than 2:1, no adjustments are required.</a:t>
            </a:r>
          </a:p>
          <a:p>
            <a:pPr eaLnBrk="1" hangingPunct="1"/>
            <a:endParaRPr lang="en-US" b="0" baseline="0" dirty="0" smtClean="0"/>
          </a:p>
          <a:p>
            <a:pPr eaLnBrk="1" hangingPunct="1"/>
            <a:r>
              <a:rPr lang="en-US" b="0" baseline="0" dirty="0" smtClean="0"/>
              <a:t>Both of these full-height segments are counted when summing the length of segments because they are not greater than 3.5:1. The total length of the segments is 8’.</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SDPWS Section 4.3.3.5 addresses perforated shear wall capacity.</a:t>
            </a:r>
          </a:p>
          <a:p>
            <a:pPr eaLnBrk="1" hangingPunct="1"/>
            <a:endParaRPr lang="en-US" b="0" dirty="0" smtClean="0"/>
          </a:p>
          <a:p>
            <a:pPr eaLnBrk="1" hangingPunct="1"/>
            <a:r>
              <a:rPr lang="en-US" b="0" dirty="0" smtClean="0"/>
              <a:t>We’ll use the shear capacity adjustment factor, C</a:t>
            </a:r>
            <a:r>
              <a:rPr lang="en-US" b="0" baseline="-25000" dirty="0" smtClean="0"/>
              <a:t>o</a:t>
            </a:r>
            <a:r>
              <a:rPr lang="en-US" b="0" dirty="0" smtClean="0"/>
              <a:t>, to calculate adjusted shear demand in pounds per linear foot (ASD). In a roundabout way, the shear capacity adjustment factor is used to reduce capacity</a:t>
            </a:r>
            <a:r>
              <a:rPr lang="en-US" b="0" baseline="0" dirty="0" smtClean="0"/>
              <a:t> of our wall line to account for the strength reduction caused by the large opening. To do this, C</a:t>
            </a:r>
            <a:r>
              <a:rPr lang="en-US" b="0" baseline="-25000" dirty="0" smtClean="0"/>
              <a:t>o</a:t>
            </a:r>
            <a:r>
              <a:rPr lang="en-US" b="0" baseline="0" dirty="0" smtClean="0"/>
              <a:t> effectively increases demand load to force us to design a stronger wall.</a:t>
            </a:r>
          </a:p>
          <a:p>
            <a:pPr eaLnBrk="1" hangingPunct="1"/>
            <a:endParaRPr lang="en-US" b="0" baseline="0" dirty="0" smtClean="0"/>
          </a:p>
          <a:p>
            <a:pPr eaLnBrk="1" hangingPunct="1"/>
            <a:r>
              <a:rPr lang="en-US" b="0" dirty="0" smtClean="0"/>
              <a:t>There are a couple parameters we’ll need to calculate in order to determine C</a:t>
            </a:r>
            <a:r>
              <a:rPr lang="en-US" b="0" baseline="-25000" dirty="0" smtClean="0"/>
              <a:t>o</a:t>
            </a:r>
            <a:r>
              <a:rPr lang="en-US" b="0" dirty="0" smtClean="0"/>
              <a:t>. We’ll</a:t>
            </a:r>
            <a:r>
              <a:rPr lang="en-US" b="0" baseline="0" dirty="0" smtClean="0"/>
              <a:t> first need to find:</a:t>
            </a:r>
          </a:p>
          <a:p>
            <a:pPr eaLnBrk="1" hangingPunct="1"/>
            <a:endParaRPr lang="en-US" b="0" baseline="0" dirty="0" smtClean="0"/>
          </a:p>
          <a:p>
            <a:pPr marL="228600" indent="-228600" eaLnBrk="1" hangingPunct="1">
              <a:buAutoNum type="arabicPeriod"/>
            </a:pPr>
            <a:r>
              <a:rPr lang="en-US" b="0" baseline="0" dirty="0" smtClean="0"/>
              <a:t>The percentage of full-height sheathing in the wall line, and</a:t>
            </a:r>
          </a:p>
          <a:p>
            <a:pPr marL="228600" indent="-228600" eaLnBrk="1" hangingPunct="1">
              <a:buAutoNum type="arabicPeriod"/>
            </a:pPr>
            <a:r>
              <a:rPr lang="en-US" b="0" dirty="0" smtClean="0"/>
              <a:t>The ratio of maximum opening height in the wall line to the wall clear height</a:t>
            </a:r>
          </a:p>
          <a:p>
            <a:pPr marL="0" indent="0" eaLnBrk="1" hangingPunct="1">
              <a:buNone/>
            </a:pPr>
            <a:endParaRPr lang="en-US" b="0" dirty="0" smtClean="0"/>
          </a:p>
          <a:p>
            <a:pPr marL="0" indent="0" eaLnBrk="1" hangingPunct="1">
              <a:buNone/>
            </a:pPr>
            <a:r>
              <a:rPr lang="en-US" b="1" dirty="0" smtClean="0"/>
              <a:t>Do</a:t>
            </a:r>
          </a:p>
          <a:p>
            <a:pPr marL="0" indent="0" eaLnBrk="1" hangingPunct="1">
              <a:buNone/>
            </a:pPr>
            <a:r>
              <a:rPr lang="en-US" b="0" dirty="0" smtClean="0"/>
              <a:t>Click to show</a:t>
            </a:r>
            <a:r>
              <a:rPr lang="en-US" b="0" baseline="0" dirty="0" smtClean="0"/>
              <a:t> animation depicting that each full-height segment is 27% of the full width of the wall.</a:t>
            </a:r>
            <a:endParaRPr lang="en-US" b="0" dirty="0" smtClean="0"/>
          </a:p>
          <a:p>
            <a:pPr marL="0" indent="0" eaLnBrk="1" hangingPunct="1">
              <a:buNone/>
            </a:pPr>
            <a:endParaRPr lang="en-US" b="0" dirty="0" smtClean="0"/>
          </a:p>
          <a:p>
            <a:pPr marL="0" indent="0" eaLnBrk="1" hangingPunct="1">
              <a:buNone/>
            </a:pPr>
            <a:r>
              <a:rPr lang="en-US" b="1" dirty="0" smtClean="0"/>
              <a:t>Say</a:t>
            </a:r>
          </a:p>
          <a:p>
            <a:pPr marL="0" indent="0" eaLnBrk="1" hangingPunct="1">
              <a:buNone/>
            </a:pPr>
            <a:r>
              <a:rPr lang="en-US" b="0" dirty="0" smtClean="0"/>
              <a:t>The</a:t>
            </a:r>
            <a:r>
              <a:rPr lang="en-US" b="0" baseline="0" dirty="0" smtClean="0"/>
              <a:t> percentage of full-height sheathing is calculated as the sum of widths of full-height wall segments (those which meet the ≤ 3.5:1 aspect ratio requirement) (</a:t>
            </a:r>
            <a:r>
              <a:rPr lang="en-US" b="0" dirty="0" smtClean="0"/>
              <a:t>∑L</a:t>
            </a:r>
            <a:r>
              <a:rPr lang="en-US" b="0" baseline="-25000" dirty="0" smtClean="0"/>
              <a:t>i</a:t>
            </a:r>
            <a:r>
              <a:rPr lang="en-US" b="0" dirty="0" smtClean="0"/>
              <a:t>)</a:t>
            </a:r>
            <a:r>
              <a:rPr lang="en-US" b="0" baseline="0" dirty="0" smtClean="0"/>
              <a:t> divided by the out-to-out width of the wall (</a:t>
            </a:r>
            <a:r>
              <a:rPr lang="en-US" b="0" baseline="0" dirty="0" err="1" smtClean="0"/>
              <a:t>L</a:t>
            </a:r>
            <a:r>
              <a:rPr lang="en-US" b="0" baseline="-25000" dirty="0" err="1" smtClean="0"/>
              <a:t>tot</a:t>
            </a:r>
            <a:r>
              <a:rPr lang="en-US" b="0" baseline="0" dirty="0" smtClean="0"/>
              <a:t>). In this case, (4’+4’)/15’ = 0.53, or 53 percent.</a:t>
            </a:r>
            <a:endParaRPr lang="en-US" b="0" dirty="0" smtClean="0"/>
          </a:p>
          <a:p>
            <a:pPr eaLnBrk="1" hangingPunct="1"/>
            <a:endParaRPr lang="en-US" b="0" dirty="0" smtClean="0"/>
          </a:p>
          <a:p>
            <a:pPr marL="0" indent="0" eaLnBrk="1" hangingPunct="1">
              <a:buNone/>
            </a:pPr>
            <a:r>
              <a:rPr lang="en-US" b="1" dirty="0" smtClean="0"/>
              <a:t>Do</a:t>
            </a:r>
          </a:p>
          <a:p>
            <a:pPr marL="0" indent="0" eaLnBrk="1" hangingPunct="1">
              <a:buNone/>
            </a:pPr>
            <a:r>
              <a:rPr lang="en-US" b="0" dirty="0" smtClean="0"/>
              <a:t>Click to show</a:t>
            </a:r>
            <a:r>
              <a:rPr lang="en-US" b="0" baseline="0" dirty="0" smtClean="0"/>
              <a:t> animation depicting that the opening is half the size of the total wall height (h/2).</a:t>
            </a:r>
            <a:endParaRPr lang="en-US" b="0" dirty="0" smtClean="0"/>
          </a:p>
          <a:p>
            <a:pPr marL="0" indent="0" eaLnBrk="1" hangingPunct="1">
              <a:buNone/>
            </a:pPr>
            <a:endParaRPr lang="en-US" b="0" dirty="0" smtClean="0"/>
          </a:p>
          <a:p>
            <a:pPr marL="0" indent="0" eaLnBrk="1" hangingPunct="1">
              <a:buNone/>
            </a:pPr>
            <a:r>
              <a:rPr lang="en-US" b="1" dirty="0" smtClean="0"/>
              <a:t>Say</a:t>
            </a:r>
            <a:endParaRPr lang="en-US" b="0" dirty="0" smtClean="0"/>
          </a:p>
          <a:p>
            <a:pPr eaLnBrk="1" hangingPunct="1"/>
            <a:r>
              <a:rPr lang="en-US" sz="1200" kern="1200" dirty="0" smtClean="0">
                <a:solidFill>
                  <a:schemeClr val="tx1"/>
                </a:solidFill>
                <a:latin typeface="Times New Roman" pitchFamily="18" charset="0"/>
                <a:ea typeface="+mn-ea"/>
                <a:cs typeface="+mn-cs"/>
              </a:rPr>
              <a:t>The ratio of the maximum opening height to the wall clear height is taken as 4’ divided</a:t>
            </a:r>
            <a:r>
              <a:rPr lang="en-US" sz="1200" kern="1200" baseline="0" dirty="0" smtClean="0">
                <a:solidFill>
                  <a:schemeClr val="tx1"/>
                </a:solidFill>
                <a:latin typeface="Times New Roman" pitchFamily="18" charset="0"/>
                <a:ea typeface="+mn-ea"/>
                <a:cs typeface="+mn-cs"/>
              </a:rPr>
              <a:t> by</a:t>
            </a:r>
            <a:r>
              <a:rPr lang="en-US" sz="1200" kern="1200" dirty="0" smtClean="0">
                <a:solidFill>
                  <a:schemeClr val="tx1"/>
                </a:solidFill>
                <a:latin typeface="Times New Roman" pitchFamily="18" charset="0"/>
                <a:ea typeface="+mn-ea"/>
                <a:cs typeface="+mn-cs"/>
              </a:rPr>
              <a:t> 8’ -- or a maximum opening height of h / 2, where h is the wall clear height.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There are two methods for finding the appropriate shear capacity adjustment factor:</a:t>
            </a:r>
            <a:r>
              <a:rPr lang="en-US" b="0" baseline="0" dirty="0" smtClean="0"/>
              <a:t> solve a complicated equation, or estimate it using Table 4.3.3.5. Let’s first review how the equation works.</a:t>
            </a:r>
            <a:endParaRPr lang="en-US" b="0" dirty="0" smtClean="0"/>
          </a:p>
          <a:p>
            <a:pPr eaLnBrk="1" hangingPunct="1"/>
            <a:endParaRPr lang="en-US" b="0" dirty="0" smtClean="0"/>
          </a:p>
          <a:p>
            <a:pPr eaLnBrk="1" hangingPunct="1"/>
            <a:r>
              <a:rPr lang="en-US" b="0" dirty="0" smtClean="0"/>
              <a:t>Section</a:t>
            </a:r>
            <a:r>
              <a:rPr lang="en-US" b="0" baseline="0" dirty="0" smtClean="0"/>
              <a:t> 4.3.3.5 of the 2015 SDPWS states “</a:t>
            </a:r>
            <a:r>
              <a:rPr lang="en-US" b="0" dirty="0" smtClean="0"/>
              <a:t>The nominal shear capacity of a perforated shear wall shall be take as the tabulated nominal unit shear capacity multiplied by the sum of the shear wall segment lengths, ∑L</a:t>
            </a:r>
            <a:r>
              <a:rPr lang="en-US" b="0" baseline="-25000" dirty="0" smtClean="0"/>
              <a:t>i</a:t>
            </a:r>
            <a:r>
              <a:rPr lang="en-US" b="0" dirty="0" smtClean="0"/>
              <a:t>, and the appropriate shear capacity adjustment factor, C</a:t>
            </a:r>
            <a:r>
              <a:rPr lang="en-US" b="0" baseline="-25000" dirty="0" smtClean="0"/>
              <a:t>o</a:t>
            </a:r>
            <a:r>
              <a:rPr lang="en-US" b="0" dirty="0" smtClean="0"/>
              <a:t>, from Table 4.3.3.5 or calculated using the following equation.”</a:t>
            </a:r>
          </a:p>
          <a:p>
            <a:pPr eaLnBrk="1" hangingPunct="1"/>
            <a:endParaRPr lang="en-US" b="0" dirty="0" smtClean="0"/>
          </a:p>
          <a:p>
            <a:pPr eaLnBrk="1" hangingPunct="1"/>
            <a:r>
              <a:rPr lang="en-US" b="0" dirty="0" smtClean="0"/>
              <a:t>The calculated shear capacity adjustment factor</a:t>
            </a:r>
            <a:r>
              <a:rPr lang="en-US" b="0" baseline="0" dirty="0" smtClean="0"/>
              <a:t> has five parameters:</a:t>
            </a:r>
          </a:p>
          <a:p>
            <a:pPr eaLnBrk="1" hangingPunct="1"/>
            <a:endParaRPr lang="en-US" b="0" baseline="0" dirty="0" smtClean="0"/>
          </a:p>
          <a:p>
            <a:pPr eaLnBrk="1" hangingPunct="1"/>
            <a:r>
              <a:rPr lang="en-US" b="1" baseline="0" dirty="0" smtClean="0"/>
              <a:t>Do</a:t>
            </a:r>
          </a:p>
          <a:p>
            <a:pPr eaLnBrk="1" hangingPunct="1"/>
            <a:r>
              <a:rPr lang="en-US" b="0" baseline="0" dirty="0" smtClean="0"/>
              <a:t>Review the equation parameters.</a:t>
            </a:r>
          </a:p>
          <a:p>
            <a:pPr eaLnBrk="1" hangingPunct="1"/>
            <a:endParaRPr lang="en-US" b="0" baseline="0" dirty="0" smtClean="0"/>
          </a:p>
          <a:p>
            <a:pPr marL="171450" indent="-171450" eaLnBrk="1" hangingPunct="1">
              <a:buFont typeface="Arial" panose="020B0604020202020204" pitchFamily="34" charset="0"/>
              <a:buChar char="•"/>
            </a:pPr>
            <a:r>
              <a:rPr lang="en-US" b="1" baseline="0" dirty="0" smtClean="0"/>
              <a:t>r</a:t>
            </a:r>
            <a:r>
              <a:rPr lang="en-US" b="0" baseline="0" dirty="0" smtClean="0"/>
              <a:t> = sheathing area ratio</a:t>
            </a:r>
          </a:p>
          <a:p>
            <a:pPr marL="171450" indent="-171450" eaLnBrk="1" hangingPunct="1">
              <a:buFont typeface="Arial" panose="020B0604020202020204" pitchFamily="34" charset="0"/>
              <a:buChar char="•"/>
            </a:pPr>
            <a:r>
              <a:rPr lang="en-US" b="1" baseline="0" dirty="0" err="1" smtClean="0"/>
              <a:t>L</a:t>
            </a:r>
            <a:r>
              <a:rPr lang="en-US" b="1" baseline="-25000" dirty="0" err="1" smtClean="0"/>
              <a:t>tot</a:t>
            </a:r>
            <a:r>
              <a:rPr lang="en-US" b="0" baseline="0" dirty="0" smtClean="0"/>
              <a:t> = total length of a perforated shear wall including the lengths of perforated shear wall segments and the lengths of segments containing openings, </a:t>
            </a:r>
            <a:r>
              <a:rPr lang="en-US" b="0" baseline="0" dirty="0" err="1" smtClean="0"/>
              <a:t>ft</a:t>
            </a:r>
            <a:endParaRPr lang="en-US" b="0" baseline="0" dirty="0" smtClean="0"/>
          </a:p>
          <a:p>
            <a:pPr marL="171450" indent="-171450" eaLnBrk="1" hangingPunct="1">
              <a:buFont typeface="Arial" panose="020B0604020202020204" pitchFamily="34" charset="0"/>
              <a:buChar char="•"/>
            </a:pPr>
            <a:r>
              <a:rPr lang="en-US" b="1" baseline="0" dirty="0" smtClean="0"/>
              <a:t>A</a:t>
            </a:r>
            <a:r>
              <a:rPr lang="en-US" b="1" baseline="-25000" dirty="0" smtClean="0"/>
              <a:t>O</a:t>
            </a:r>
            <a:r>
              <a:rPr lang="en-US" b="0" baseline="0" dirty="0" smtClean="0"/>
              <a:t> = total area of openings in the perforated shear wall where individual opening areas are calculated as the opening width times the clear opening height, ft2. Where sheathing is not applied to framing above or below the opening, these areas shall be included in the total area of openings. Where the opening height is less than h/3, an opening height of h/3 shall be used</a:t>
            </a:r>
          </a:p>
          <a:p>
            <a:pPr marL="171450" indent="-171450" eaLnBrk="1" hangingPunct="1">
              <a:buFont typeface="Arial" panose="020B0604020202020204" pitchFamily="34" charset="0"/>
              <a:buChar char="•"/>
            </a:pPr>
            <a:r>
              <a:rPr lang="en-US" b="1" baseline="0" dirty="0" smtClean="0"/>
              <a:t>h</a:t>
            </a:r>
            <a:r>
              <a:rPr lang="en-US" b="0" baseline="0" dirty="0" smtClean="0"/>
              <a:t> = height of the perforated shear wall, </a:t>
            </a:r>
            <a:r>
              <a:rPr lang="en-US" b="0" baseline="0" dirty="0" err="1" smtClean="0"/>
              <a:t>ft</a:t>
            </a:r>
            <a:endParaRPr lang="en-US" b="0" baseline="0" dirty="0" smtClean="0"/>
          </a:p>
          <a:p>
            <a:pPr marL="171450" indent="-171450" eaLnBrk="1" hangingPunct="1">
              <a:buFont typeface="Arial" panose="020B0604020202020204" pitchFamily="34" charset="0"/>
              <a:buChar char="•"/>
            </a:pPr>
            <a:r>
              <a:rPr lang="en-US" b="1" dirty="0" smtClean="0"/>
              <a:t>∑L</a:t>
            </a:r>
            <a:r>
              <a:rPr lang="en-US" b="1" baseline="-25000" dirty="0" smtClean="0"/>
              <a:t>i</a:t>
            </a:r>
            <a:r>
              <a:rPr lang="en-US" b="0" dirty="0" smtClean="0"/>
              <a:t> = sum of perforated</a:t>
            </a:r>
            <a:r>
              <a:rPr lang="en-US" b="0" baseline="0" dirty="0" smtClean="0"/>
              <a:t> shear wall segment lengths Li, ft. Lengths of perforated shear wall segments with aspect ratios greater than 2:1 shall be adjusted in accordance with 4.3.4.3</a:t>
            </a:r>
          </a:p>
          <a:p>
            <a:pPr marL="0" indent="0" eaLnBrk="1" hangingPunct="1">
              <a:buFont typeface="Arial" panose="020B0604020202020204" pitchFamily="34" charset="0"/>
              <a:buNone/>
            </a:pPr>
            <a:endParaRPr lang="en-US" b="0" baseline="0" dirty="0" smtClean="0"/>
          </a:p>
          <a:p>
            <a:pPr marL="0" indent="0" eaLnBrk="1" hangingPunct="1">
              <a:buFont typeface="Arial" panose="020B0604020202020204" pitchFamily="34" charset="0"/>
              <a:buNone/>
            </a:pPr>
            <a:r>
              <a:rPr lang="en-US" b="1" baseline="0" dirty="0" smtClean="0"/>
              <a:t>Do</a:t>
            </a:r>
          </a:p>
          <a:p>
            <a:pPr marL="0" marR="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b="0" dirty="0" smtClean="0"/>
              <a:t>Point out that it can be complicated to calculate</a:t>
            </a:r>
            <a:r>
              <a:rPr lang="en-US" b="0" baseline="0" dirty="0" smtClean="0"/>
              <a:t> all this. Because of that, SDPWS has setup Table 4.3.3.5 to assist. See next slide.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Shear demand on the full-height segments of a perforated shear wall are increased because of the holes (windows/doors) in the other segments. In Table 4.3.3.5 you can see that the C</a:t>
            </a:r>
            <a:r>
              <a:rPr lang="en-US" b="0" baseline="-25000" dirty="0" smtClean="0"/>
              <a:t>o</a:t>
            </a:r>
            <a:r>
              <a:rPr lang="en-US" b="0" dirty="0" smtClean="0"/>
              <a:t> factor is less than 1.00 for all cases other than very low height openings (i.e. doggy door or small window).</a:t>
            </a:r>
          </a:p>
          <a:p>
            <a:pPr eaLnBrk="1" hangingPunct="1"/>
            <a:endParaRPr lang="en-US" b="0" dirty="0" smtClean="0"/>
          </a:p>
          <a:p>
            <a:pPr eaLnBrk="1" hangingPunct="1"/>
            <a:r>
              <a:rPr lang="en-US" b="0" dirty="0" smtClean="0"/>
              <a:t>When using the tabulated Shear Capacity Adjustment Factor, C</a:t>
            </a:r>
            <a:r>
              <a:rPr lang="en-US" b="0" baseline="-25000" dirty="0" smtClean="0"/>
              <a:t>o</a:t>
            </a:r>
            <a:r>
              <a:rPr lang="en-US" b="0" dirty="0" smtClean="0"/>
              <a:t>, it is based on the tallest opening in the wall.</a:t>
            </a:r>
          </a:p>
          <a:p>
            <a:pPr eaLnBrk="1" hangingPunct="1"/>
            <a:endParaRPr lang="en-US" b="0" dirty="0" smtClean="0"/>
          </a:p>
          <a:p>
            <a:pPr eaLnBrk="1" hangingPunct="1"/>
            <a:r>
              <a:rPr lang="en-US" b="0" dirty="0" smtClean="0"/>
              <a:t>But if you have one tall opening and lots of smaller openings, it can be conservative.</a:t>
            </a:r>
            <a:r>
              <a:rPr lang="en-US" b="0" baseline="0" dirty="0" smtClean="0"/>
              <a:t> </a:t>
            </a:r>
            <a:r>
              <a:rPr lang="en-US" b="0" dirty="0" smtClean="0"/>
              <a:t>In that case, it may be worth the effort to calculate the actual Shear Capacity Adjustment Factor using the equation on the previous slide.</a:t>
            </a:r>
          </a:p>
          <a:p>
            <a:pPr eaLnBrk="1" hangingPunct="1"/>
            <a:endParaRPr lang="en-US" b="0" dirty="0" smtClean="0"/>
          </a:p>
          <a:p>
            <a:pPr eaLnBrk="1" hangingPunct="1"/>
            <a:r>
              <a:rPr lang="en-US" b="0" dirty="0" smtClean="0"/>
              <a:t>With</a:t>
            </a:r>
            <a:r>
              <a:rPr lang="en-US" b="0" baseline="0" dirty="0" smtClean="0"/>
              <a:t> approximately 50% of full-height sheathing and a maximum opening height of h/2, </a:t>
            </a:r>
            <a:r>
              <a:rPr lang="en-US" b="0" dirty="0" smtClean="0"/>
              <a:t>Table 4.3.3.5 gives us reduction factor of 0.80.</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To find the Shear Capacity Adjustment Factor (C</a:t>
            </a:r>
            <a:r>
              <a:rPr lang="en-US" baseline="-25000" dirty="0"/>
              <a:t>o</a:t>
            </a:r>
            <a:r>
              <a:rPr lang="en-US" dirty="0"/>
              <a:t>) for a perforated shear wall, SDPWS Table 4.3.3.5 requires the designer to know the percent of full-height sheathing and the __________.</a:t>
            </a:r>
          </a:p>
          <a:p>
            <a:pPr marL="228600" lvl="0" indent="-228600">
              <a:buFont typeface="+mj-lt"/>
              <a:buAutoNum type="alphaLcPeriod"/>
            </a:pPr>
            <a:r>
              <a:rPr lang="en-US" dirty="0"/>
              <a:t>Maximum induced unit shear</a:t>
            </a:r>
          </a:p>
          <a:p>
            <a:pPr marL="228600" lvl="0" indent="-228600">
              <a:buFont typeface="+mj-lt"/>
              <a:buAutoNum type="alphaLcPeriod"/>
            </a:pPr>
            <a:r>
              <a:rPr lang="en-US" b="1" dirty="0"/>
              <a:t>Maximum opening height</a:t>
            </a:r>
            <a:endParaRPr lang="en-US" dirty="0"/>
          </a:p>
          <a:p>
            <a:pPr marL="228600" lvl="0" indent="-228600">
              <a:buFont typeface="+mj-lt"/>
              <a:buAutoNum type="alphaLcPeriod"/>
            </a:pPr>
            <a:r>
              <a:rPr lang="en-US" dirty="0"/>
              <a:t>Uniform uplift force</a:t>
            </a:r>
          </a:p>
          <a:p>
            <a:pPr marL="228600" indent="-228600">
              <a:buFont typeface="+mj-lt"/>
              <a:buAutoNum type="alphaLcPeriod"/>
            </a:pPr>
            <a:r>
              <a:rPr lang="en-US" dirty="0"/>
              <a:t>Tension and compression</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The maximum induced unit shear force, </a:t>
            </a:r>
            <a:r>
              <a:rPr lang="en-US" b="0" dirty="0" err="1" smtClean="0"/>
              <a:t>v</a:t>
            </a:r>
            <a:r>
              <a:rPr lang="en-US" b="0" baseline="-25000" dirty="0" err="1" smtClean="0"/>
              <a:t>max</a:t>
            </a:r>
            <a:r>
              <a:rPr lang="en-US" b="0" dirty="0" smtClean="0"/>
              <a:t>, transmitted into the top of a perforated shear wall, out of the base of the perforated shear wall at full height sheathing, and into collectors connecting shear wall segments, shall be calculated in accordance with the Equation</a:t>
            </a:r>
            <a:r>
              <a:rPr lang="en-US" b="0" baseline="0" dirty="0" smtClean="0"/>
              <a:t> 4.3-9 on the slide.</a:t>
            </a:r>
            <a:endParaRPr lang="en-US" b="0" dirty="0" smtClean="0"/>
          </a:p>
          <a:p>
            <a:pPr eaLnBrk="1" hangingPunct="1"/>
            <a:endParaRPr lang="en-US" b="0" dirty="0" smtClean="0"/>
          </a:p>
          <a:p>
            <a:pPr eaLnBrk="1" hangingPunct="1"/>
            <a:r>
              <a:rPr lang="en-US" b="0" dirty="0" smtClean="0"/>
              <a:t>The equation for the adjusted unit</a:t>
            </a:r>
            <a:r>
              <a:rPr lang="en-US" b="0" baseline="0" dirty="0" smtClean="0"/>
              <a:t> shear demand (</a:t>
            </a:r>
            <a:r>
              <a:rPr lang="en-US" b="0" baseline="0" dirty="0" err="1" smtClean="0"/>
              <a:t>v</a:t>
            </a:r>
            <a:r>
              <a:rPr lang="en-US" b="0" baseline="-25000" dirty="0" err="1" smtClean="0"/>
              <a:t>max</a:t>
            </a:r>
            <a:r>
              <a:rPr lang="en-US" b="0" baseline="0" dirty="0" smtClean="0"/>
              <a:t>) goes back to what we were talking about: reducing capacity due to openings the lessen the strength and stiffness of our shear wall. This equation creates the same effect by increasing demand load, forcing us to design a stronger wall. Notice that because the C</a:t>
            </a:r>
            <a:r>
              <a:rPr lang="en-US" b="0" baseline="-25000" dirty="0" smtClean="0"/>
              <a:t>o</a:t>
            </a:r>
            <a:r>
              <a:rPr lang="en-US" b="0" baseline="0" dirty="0" smtClean="0"/>
              <a:t> factor is less than 1 (0.80 for our example), and because it is in the denominator, it will increase total shear demand.</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This is</a:t>
            </a:r>
            <a:r>
              <a:rPr lang="en-US" b="0" baseline="0" dirty="0" smtClean="0"/>
              <a:t> where the C</a:t>
            </a:r>
            <a:r>
              <a:rPr lang="en-US" b="0" baseline="-25000" dirty="0" smtClean="0"/>
              <a:t>o</a:t>
            </a:r>
            <a:r>
              <a:rPr lang="en-US" b="0" baseline="0" dirty="0" smtClean="0"/>
              <a:t> factor of 0.8 comes into play. The denominator of (0.8)(8 </a:t>
            </a:r>
            <a:r>
              <a:rPr lang="en-US" b="0" baseline="0" dirty="0" err="1" smtClean="0"/>
              <a:t>ft</a:t>
            </a:r>
            <a:r>
              <a:rPr lang="en-US" b="0" baseline="0" dirty="0" smtClean="0"/>
              <a:t>) creates a </a:t>
            </a:r>
            <a:r>
              <a:rPr lang="en-US" b="0" baseline="0" dirty="0" err="1" smtClean="0"/>
              <a:t>v</a:t>
            </a:r>
            <a:r>
              <a:rPr lang="en-US" b="0" baseline="-25000" dirty="0" err="1" smtClean="0"/>
              <a:t>max</a:t>
            </a:r>
            <a:r>
              <a:rPr lang="en-US" b="0" baseline="0" dirty="0" smtClean="0"/>
              <a:t> with 25% more demand.</a:t>
            </a:r>
          </a:p>
          <a:p>
            <a:pPr eaLnBrk="1" hangingPunct="1"/>
            <a:endParaRPr lang="en-US" b="0" baseline="0" dirty="0" smtClean="0"/>
          </a:p>
          <a:p>
            <a:pPr eaLnBrk="1" hangingPunct="1"/>
            <a:r>
              <a:rPr lang="en-US" b="1" baseline="0" dirty="0" smtClean="0"/>
              <a:t>Do</a:t>
            </a:r>
          </a:p>
          <a:p>
            <a:pPr eaLnBrk="1" hangingPunct="1"/>
            <a:r>
              <a:rPr lang="en-US" b="0" baseline="0" dirty="0" smtClean="0"/>
              <a:t>Review calculation shown on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On</a:t>
            </a:r>
            <a:r>
              <a:rPr lang="en-US" b="0" baseline="0" dirty="0" smtClean="0"/>
              <a:t> this step, we’ll follow the same approach as for Segmented Shear Walls by using Table 4.3A to locate the best sheathing thickness and panel edge fastener spacing.</a:t>
            </a:r>
          </a:p>
          <a:p>
            <a:pPr eaLnBrk="1" hangingPunct="1"/>
            <a:endParaRPr lang="en-US" b="0" baseline="0" dirty="0" smtClean="0"/>
          </a:p>
          <a:p>
            <a:pPr eaLnBrk="1" hangingPunct="1"/>
            <a:r>
              <a:rPr lang="en-US" b="0" baseline="0" dirty="0" smtClean="0"/>
              <a:t>First, we’ll covert our Maximum Induced Unit Shear from ASD to a Nominal value by multiplying by 2.0. This gives us 1,094 </a:t>
            </a:r>
            <a:r>
              <a:rPr lang="en-US" b="0" baseline="0" dirty="0" err="1" smtClean="0"/>
              <a:t>plf</a:t>
            </a:r>
            <a:r>
              <a:rPr lang="en-US" b="0" baseline="0" dirty="0" smtClean="0"/>
              <a:t> (nominal).</a:t>
            </a:r>
          </a:p>
          <a:p>
            <a:pPr eaLnBrk="1" hangingPunct="1"/>
            <a:endParaRPr lang="en-US" b="0" baseline="0" dirty="0" smtClean="0"/>
          </a:p>
          <a:p>
            <a:pPr eaLnBrk="1" hangingPunct="1"/>
            <a:r>
              <a:rPr lang="en-US" b="0" baseline="0" dirty="0" smtClean="0"/>
              <a:t>From here, we find that </a:t>
            </a:r>
            <a:r>
              <a:rPr lang="en-US" b="0" dirty="0" smtClean="0"/>
              <a:t>3/8 or 7/16 inch rated sheathing nailed with 8d commons at 3”o.c. at edge yields 1150 or 1260 </a:t>
            </a:r>
            <a:r>
              <a:rPr lang="en-US" b="0" dirty="0" err="1" smtClean="0"/>
              <a:t>plf</a:t>
            </a:r>
            <a:r>
              <a:rPr lang="en-US" b="0" dirty="0" smtClean="0"/>
              <a:t> of Nominal Shear Capacity</a:t>
            </a:r>
            <a:r>
              <a:rPr lang="en-US" b="0" baseline="0" dirty="0" smtClean="0"/>
              <a: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Next, we’ll visit the steps to determine the proper anchorage to resist overturning.</a:t>
            </a:r>
          </a:p>
          <a:p>
            <a:pPr eaLnBrk="1" hangingPunct="1"/>
            <a:endParaRPr lang="en-US" b="0" dirty="0" smtClean="0"/>
          </a:p>
          <a:p>
            <a:pPr eaLnBrk="1" hangingPunct="1"/>
            <a:r>
              <a:rPr lang="en-US" b="0" dirty="0" smtClean="0"/>
              <a:t>Due to the fact that </a:t>
            </a:r>
            <a:r>
              <a:rPr lang="en-US" b="0" dirty="0" err="1" smtClean="0"/>
              <a:t>holdowns</a:t>
            </a:r>
            <a:r>
              <a:rPr lang="en-US" b="0" dirty="0" smtClean="0"/>
              <a:t> are only required at each end of a perforated shear wall, additional anchors are needed along the full-height sheathing segments to resist uplift from overturning forces acting on the individual segments. </a:t>
            </a:r>
            <a:r>
              <a:rPr lang="en-US" b="0" baseline="0" dirty="0" smtClean="0"/>
              <a:t>The uniform uplift force, t, is equal to the maximum induced unit shear, </a:t>
            </a:r>
            <a:r>
              <a:rPr lang="en-US" b="0" baseline="0" dirty="0" err="1" smtClean="0"/>
              <a:t>v</a:t>
            </a:r>
            <a:r>
              <a:rPr lang="en-US" b="0" baseline="-25000" dirty="0" err="1" smtClean="0"/>
              <a:t>max</a:t>
            </a:r>
            <a:r>
              <a:rPr lang="en-US" b="0" baseline="0" dirty="0" smtClean="0"/>
              <a:t>, that we calculated previously.</a:t>
            </a:r>
            <a:endParaRPr lang="en-US" b="0" dirty="0" smtClean="0"/>
          </a:p>
          <a:p>
            <a:pPr eaLnBrk="1" hangingPunct="1"/>
            <a:endParaRPr lang="en-US" b="0" dirty="0" smtClean="0"/>
          </a:p>
          <a:p>
            <a:pPr eaLnBrk="1" hangingPunct="1"/>
            <a:r>
              <a:rPr lang="en-US" b="0" dirty="0" smtClean="0"/>
              <a:t>Note that this uniform uplift force, t, for the perforated shear wall method is </a:t>
            </a:r>
            <a:r>
              <a:rPr lang="en-US" b="0" i="1" dirty="0" smtClean="0"/>
              <a:t>in addition </a:t>
            </a:r>
            <a:r>
              <a:rPr lang="en-US" b="0" dirty="0" smtClean="0"/>
              <a:t>to any other tension forces that the anchors may be subjected to (for example, wind uplift).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We will also need to design for</a:t>
            </a:r>
            <a:r>
              <a:rPr lang="en-US" b="0" baseline="0" dirty="0" smtClean="0"/>
              <a:t> the tension and compression forces acting on the chords of our perforated shear wall.</a:t>
            </a:r>
            <a:endParaRPr lang="en-US" b="0" dirty="0" smtClean="0"/>
          </a:p>
          <a:p>
            <a:pPr eaLnBrk="1" hangingPunct="1"/>
            <a:endParaRPr lang="en-US" b="0" dirty="0" smtClean="0"/>
          </a:p>
          <a:p>
            <a:pPr eaLnBrk="1" hangingPunct="1"/>
            <a:r>
              <a:rPr lang="en-US" b="0" dirty="0" smtClean="0"/>
              <a:t>The ASD tension chord uplift force due to overturning is calculated by Equation 4.3-8 shown on the slide. The</a:t>
            </a:r>
            <a:r>
              <a:rPr lang="en-US" b="0" baseline="0" dirty="0" smtClean="0"/>
              <a:t> result is similar to multiplying </a:t>
            </a:r>
            <a:r>
              <a:rPr lang="en-US" b="0" baseline="0" dirty="0" err="1" smtClean="0"/>
              <a:t>v</a:t>
            </a:r>
            <a:r>
              <a:rPr lang="en-US" b="0" baseline="-25000" dirty="0" err="1" smtClean="0"/>
              <a:t>max</a:t>
            </a:r>
            <a:r>
              <a:rPr lang="en-US" b="0" baseline="0" dirty="0" smtClean="0"/>
              <a:t> by the shear wall height.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Perforated shear wall overturning anchorage and load path are addressed in SDPWS Section 4.3.6.1.3. Tension chords tie-downs are provided at each end of the perforated shear wall. The ASD tension chord uplift force due to overturning is calculated</a:t>
            </a:r>
            <a:r>
              <a:rPr lang="en-US" b="0" baseline="0" dirty="0" smtClean="0"/>
              <a:t> on the slide.</a:t>
            </a:r>
            <a:endParaRPr lang="en-US" b="0" dirty="0" smtClean="0"/>
          </a:p>
          <a:p>
            <a:pPr eaLnBrk="1" hangingPunct="1"/>
            <a:endParaRPr lang="en-US" b="0" dirty="0" smtClean="0"/>
          </a:p>
          <a:p>
            <a:pPr eaLnBrk="1" hangingPunct="1"/>
            <a:r>
              <a:rPr lang="en-US" b="0" baseline="0" dirty="0" smtClean="0"/>
              <a:t>This calculates how much capacity is needed for studs and </a:t>
            </a:r>
            <a:r>
              <a:rPr lang="en-US" b="0" baseline="0" dirty="0" err="1" smtClean="0"/>
              <a:t>holdowns</a:t>
            </a:r>
            <a:r>
              <a:rPr lang="en-US" b="0" baseline="0" dirty="0" smtClean="0"/>
              <a:t>. Each is designed for 4,375 pounds. </a:t>
            </a:r>
          </a:p>
          <a:p>
            <a:pPr eaLnBrk="1" hangingPunct="1"/>
            <a:endParaRPr lang="en-US" b="0" baseline="0" dirty="0" smtClean="0"/>
          </a:p>
          <a:p>
            <a:pPr eaLnBrk="1" hangingPunct="1"/>
            <a:r>
              <a:rPr lang="en-US" b="1" baseline="0" dirty="0" smtClean="0"/>
              <a:t>Do</a:t>
            </a:r>
          </a:p>
          <a:p>
            <a:pPr eaLnBrk="1" hangingPunct="1"/>
            <a:r>
              <a:rPr lang="en-US" b="0" baseline="0" dirty="0" smtClean="0"/>
              <a:t>Click to show animation of circle highlighting compression forces.</a:t>
            </a:r>
          </a:p>
          <a:p>
            <a:pPr eaLnBrk="1" hangingPunct="1"/>
            <a:endParaRPr lang="en-US" b="0" baseline="0" dirty="0" smtClean="0"/>
          </a:p>
          <a:p>
            <a:pPr eaLnBrk="1" hangingPunct="1"/>
            <a:r>
              <a:rPr lang="en-US" b="1" baseline="0"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baseline="0" dirty="0" smtClean="0"/>
              <a:t>Remember that we’re designing tension for each end of each perforated shear wall line (not each segment). However, compression forces will act on each segment. This is illustrated on the figure.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Another method in the building code for the design of site-built shear walls is the Force Transfer Method. It allows the designer to design a shear wall with a large opening and maintain a high shear capacity by transferring shear around the opening.</a:t>
            </a:r>
          </a:p>
          <a:p>
            <a:pPr eaLnBrk="1" hangingPunct="1"/>
            <a:endParaRPr lang="en-US" b="0" dirty="0" smtClean="0"/>
          </a:p>
          <a:p>
            <a:pPr eaLnBrk="1" hangingPunct="1"/>
            <a:r>
              <a:rPr lang="en-US" b="0" dirty="0" smtClean="0"/>
              <a:t>This is usually the site-built shear wall design method of last resort before having to use a pre-fabricated shear wall or a different lateral force resisting system all together (i.e. moment frame).</a:t>
            </a:r>
          </a:p>
          <a:p>
            <a:pPr eaLnBrk="1" hangingPunct="1"/>
            <a:endParaRPr lang="en-US" b="0" dirty="0" smtClean="0"/>
          </a:p>
          <a:p>
            <a:pPr eaLnBrk="1" hangingPunct="1"/>
            <a:r>
              <a:rPr lang="en-US" b="0" dirty="0" smtClean="0"/>
              <a:t>Architectural limitations such as lack of available shear wall length and/or openings in critical locations, or possibly just an attempt to reduce the number of </a:t>
            </a:r>
            <a:r>
              <a:rPr lang="en-US" b="0" dirty="0" err="1" smtClean="0"/>
              <a:t>holdowns</a:t>
            </a:r>
            <a:r>
              <a:rPr lang="en-US" b="0" dirty="0" smtClean="0"/>
              <a:t> may lead a designer to choose this method.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limitations</a:t>
            </a:r>
            <a:r>
              <a:rPr lang="en-US" b="0" baseline="0" dirty="0" smtClean="0"/>
              <a:t> listed on the slide. Click to show new bullet points and their accompanying animations.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There are a few different “rational approaches” out there for designing site-built shear walls for Force-Transfer around openings (FTAO). The three most common are:</a:t>
            </a:r>
          </a:p>
          <a:p>
            <a:pPr marL="171450" indent="-171450" eaLnBrk="1" hangingPunct="1">
              <a:buFont typeface="Arial" panose="020B0604020202020204" pitchFamily="34" charset="0"/>
              <a:buChar char="•"/>
            </a:pPr>
            <a:r>
              <a:rPr lang="en-US" b="0" dirty="0" smtClean="0"/>
              <a:t>Drag Strut technique</a:t>
            </a:r>
          </a:p>
          <a:p>
            <a:pPr marL="171450" indent="-171450" eaLnBrk="1" hangingPunct="1">
              <a:buFont typeface="Arial" panose="020B0604020202020204" pitchFamily="34" charset="0"/>
              <a:buChar char="•"/>
            </a:pPr>
            <a:r>
              <a:rPr lang="en-US" b="0" dirty="0" smtClean="0"/>
              <a:t>Cantilever Beam technique</a:t>
            </a:r>
          </a:p>
          <a:p>
            <a:pPr marL="171450" indent="-171450" eaLnBrk="1" hangingPunct="1">
              <a:buFont typeface="Arial" panose="020B0604020202020204" pitchFamily="34" charset="0"/>
              <a:buChar char="•"/>
            </a:pPr>
            <a:r>
              <a:rPr lang="en-US" b="0" dirty="0" err="1" smtClean="0"/>
              <a:t>Deikmann</a:t>
            </a:r>
            <a:r>
              <a:rPr lang="en-US" b="0" dirty="0" smtClean="0"/>
              <a:t> technique</a:t>
            </a:r>
          </a:p>
          <a:p>
            <a:pPr eaLnBrk="1" hangingPunct="1"/>
            <a:endParaRPr lang="en-US" b="0" dirty="0" smtClean="0"/>
          </a:p>
          <a:p>
            <a:pPr eaLnBrk="1" hangingPunct="1"/>
            <a:r>
              <a:rPr lang="en-US" b="0" dirty="0" smtClean="0"/>
              <a:t>APA, the Engineered Wood Association, conducted full-scale tests on a variety of wall specimens and compared measured forces to those predicted by the three methods. The results are written up in this research paper, “Joint Research Report: Evaluation of Force Transfer Around</a:t>
            </a:r>
            <a:r>
              <a:rPr lang="en-US" b="0" baseline="0" dirty="0" smtClean="0"/>
              <a:t> Openings,” Form M410</a:t>
            </a:r>
            <a:r>
              <a:rPr lang="en-US" b="0" dirty="0" smtClean="0"/>
              <a:t>.</a:t>
            </a:r>
          </a:p>
          <a:p>
            <a:pPr eaLnBrk="1" hangingPunct="1"/>
            <a:endParaRPr lang="en-US" b="0" dirty="0" smtClean="0"/>
          </a:p>
          <a:p>
            <a:pPr eaLnBrk="1" hangingPunct="1"/>
            <a:r>
              <a:rPr lang="en-US" b="0" dirty="0" smtClean="0"/>
              <a:t>They concluded the following:</a:t>
            </a:r>
          </a:p>
          <a:p>
            <a:pPr marL="171450" indent="-171450" eaLnBrk="1" hangingPunct="1">
              <a:buFont typeface="Arial" panose="020B0604020202020204" pitchFamily="34" charset="0"/>
              <a:buChar char="•"/>
            </a:pPr>
            <a:r>
              <a:rPr lang="en-US" b="0" dirty="0" smtClean="0"/>
              <a:t>The drag strut technique was consistently un-conservative.</a:t>
            </a:r>
          </a:p>
          <a:p>
            <a:pPr marL="171450" indent="-171450" eaLnBrk="1" hangingPunct="1">
              <a:buFont typeface="Arial" panose="020B0604020202020204" pitchFamily="34" charset="0"/>
              <a:buChar char="•"/>
            </a:pPr>
            <a:r>
              <a:rPr lang="en-US" b="0" dirty="0" smtClean="0"/>
              <a:t>The Cantilever Beam technique was consistently ultra-conservative.</a:t>
            </a:r>
          </a:p>
          <a:p>
            <a:pPr marL="171450" indent="-171450" eaLnBrk="1" hangingPunct="1">
              <a:buFont typeface="Arial" panose="020B0604020202020204" pitchFamily="34" charset="0"/>
              <a:buChar char="•"/>
            </a:pPr>
            <a:r>
              <a:rPr lang="en-US" b="0" dirty="0" err="1" smtClean="0"/>
              <a:t>Deikmann</a:t>
            </a:r>
            <a:r>
              <a:rPr lang="en-US" b="0" dirty="0" smtClean="0"/>
              <a:t> technique provided reasonable agreement with measured strap forces.</a:t>
            </a:r>
          </a:p>
          <a:p>
            <a:pPr eaLnBrk="1" hangingPunct="1"/>
            <a:endParaRPr lang="en-US" b="0" dirty="0" smtClean="0"/>
          </a:p>
          <a:p>
            <a:pPr eaLnBrk="1" hangingPunct="1"/>
            <a:r>
              <a:rPr lang="en-US" b="0" dirty="0" smtClean="0"/>
              <a:t>There is a fourth approach</a:t>
            </a:r>
            <a:r>
              <a:rPr lang="en-US" b="0" baseline="0" dirty="0" smtClean="0"/>
              <a:t> that has been introduced recently called the SEAOC or Thompson method, developed by Doug Thompson. It hasn’t gained widespread acceptance yet, but its results are very similar to the </a:t>
            </a:r>
            <a:r>
              <a:rPr lang="en-US" b="0" baseline="0" dirty="0" err="1" smtClean="0"/>
              <a:t>Deikmann</a:t>
            </a:r>
            <a:r>
              <a:rPr lang="en-US" b="0" baseline="0" dirty="0" smtClean="0"/>
              <a:t> technique.</a:t>
            </a:r>
            <a:endParaRPr lang="en-US" b="0" dirty="0" smtClean="0"/>
          </a:p>
          <a:p>
            <a:pPr eaLnBrk="1" hangingPunct="1"/>
            <a:endParaRPr lang="en-US" b="0" dirty="0" smtClean="0"/>
          </a:p>
          <a:p>
            <a:pPr eaLnBrk="1" hangingPunct="1"/>
            <a:r>
              <a:rPr lang="en-US" b="0" dirty="0" smtClean="0"/>
              <a:t>We’ll be using the </a:t>
            </a:r>
            <a:r>
              <a:rPr lang="en-US" b="1" dirty="0" err="1" smtClean="0"/>
              <a:t>Deikmann</a:t>
            </a:r>
            <a:r>
              <a:rPr lang="en-US" b="1" dirty="0" smtClean="0"/>
              <a:t> technique</a:t>
            </a:r>
            <a:r>
              <a:rPr lang="en-US" b="0" dirty="0" smtClean="0"/>
              <a:t> for our example. The design example in this presentation is provided by: </a:t>
            </a:r>
            <a:r>
              <a:rPr lang="en-US" b="0" dirty="0" err="1" smtClean="0"/>
              <a:t>Bryer</a:t>
            </a:r>
            <a:r>
              <a:rPr lang="en-US" b="0" dirty="0" smtClean="0"/>
              <a:t>, D.E., Fridley, K.J., </a:t>
            </a:r>
            <a:r>
              <a:rPr lang="en-US" b="0" dirty="0" err="1" smtClean="0"/>
              <a:t>Cobeen</a:t>
            </a:r>
            <a:r>
              <a:rPr lang="en-US" b="0" dirty="0" smtClean="0"/>
              <a:t>, K.E., and </a:t>
            </a:r>
            <a:r>
              <a:rPr lang="en-US" b="0" dirty="0" err="1" smtClean="0"/>
              <a:t>Polluck</a:t>
            </a:r>
            <a:r>
              <a:rPr lang="en-US" b="0" dirty="0" smtClean="0"/>
              <a:t>, D.G. (2007). </a:t>
            </a:r>
            <a:r>
              <a:rPr lang="en-US" b="0" i="1" dirty="0" smtClean="0"/>
              <a:t>Design of Wood Structures</a:t>
            </a:r>
            <a:r>
              <a:rPr lang="en-US" b="0" dirty="0" smtClean="0"/>
              <a:t>. New York,</a:t>
            </a:r>
            <a:r>
              <a:rPr lang="en-US" b="0" baseline="0" dirty="0" smtClean="0"/>
              <a:t> NY: McGraw-Hill.</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Out of the three common rational approaches for designing a force-transfer shear wall, which technique provided the most reasonable agreement </a:t>
            </a:r>
            <a:r>
              <a:rPr lang="en-US" dirty="0" smtClean="0"/>
              <a:t>with </a:t>
            </a:r>
            <a:r>
              <a:rPr lang="en-US" dirty="0"/>
              <a:t>strap </a:t>
            </a:r>
            <a:r>
              <a:rPr lang="en-US" dirty="0" smtClean="0"/>
              <a:t>forces measured from full-scale testing?</a:t>
            </a:r>
            <a:endParaRPr lang="en-US" dirty="0"/>
          </a:p>
          <a:p>
            <a:pPr marL="228600" lvl="0" indent="-228600">
              <a:buFont typeface="+mj-lt"/>
              <a:buAutoNum type="alphaLcPeriod"/>
            </a:pPr>
            <a:r>
              <a:rPr lang="en-US" dirty="0"/>
              <a:t>Drag strut technique</a:t>
            </a:r>
          </a:p>
          <a:p>
            <a:pPr marL="228600" lvl="0" indent="-228600">
              <a:buFont typeface="+mj-lt"/>
              <a:buAutoNum type="alphaLcPeriod"/>
            </a:pPr>
            <a:r>
              <a:rPr lang="en-US" dirty="0"/>
              <a:t>Cantilever technique</a:t>
            </a:r>
          </a:p>
          <a:p>
            <a:pPr marL="228600" lvl="0" indent="-228600">
              <a:buFont typeface="+mj-lt"/>
              <a:buAutoNum type="alphaLcPeriod"/>
            </a:pPr>
            <a:r>
              <a:rPr lang="en-US" b="1" dirty="0" err="1"/>
              <a:t>Deikmann</a:t>
            </a:r>
            <a:r>
              <a:rPr lang="en-US" b="1" dirty="0"/>
              <a:t> technique</a:t>
            </a:r>
            <a:endParaRPr lang="en-US" dirty="0"/>
          </a:p>
          <a:p>
            <a:pPr marL="228600" indent="-228600">
              <a:buFont typeface="+mj-lt"/>
              <a:buAutoNum type="alphaLcPeriod"/>
            </a:pPr>
            <a:r>
              <a:rPr lang="en-US" dirty="0"/>
              <a:t>None of the above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95</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Here’s the design example for a force transfer around openings shear wall. In line with the previous</a:t>
            </a:r>
            <a:r>
              <a:rPr lang="en-US" b="0" baseline="0" dirty="0" smtClean="0"/>
              <a:t> examples, our design shear force is 3,500 pounds at ASD level (wind).</a:t>
            </a:r>
            <a:endParaRPr lang="en-US" b="0" dirty="0" smtClean="0"/>
          </a:p>
          <a:p>
            <a:pPr eaLnBrk="1" hangingPunct="1"/>
            <a:endParaRPr lang="en-US" b="0" dirty="0" smtClean="0"/>
          </a:p>
          <a:p>
            <a:pPr eaLnBrk="1" hangingPunct="1"/>
            <a:r>
              <a:rPr lang="en-US" b="0" dirty="0" smtClean="0"/>
              <a:t>This detail shows that the wall pier segments on either side of the opening are used to qualify the aspect ratio limit of the wall (rather than the full height segments).</a:t>
            </a:r>
          </a:p>
          <a:p>
            <a:pPr eaLnBrk="1" hangingPunct="1"/>
            <a:endParaRPr lang="en-US" b="0" dirty="0" smtClean="0"/>
          </a:p>
          <a:p>
            <a:pPr eaLnBrk="1" hangingPunct="1"/>
            <a:r>
              <a:rPr lang="en-US" b="0" dirty="0" smtClean="0"/>
              <a:t>This method reduces the number of </a:t>
            </a:r>
            <a:r>
              <a:rPr lang="en-US" b="0" dirty="0" err="1" smtClean="0"/>
              <a:t>holdowns</a:t>
            </a:r>
            <a:r>
              <a:rPr lang="en-US" b="0" dirty="0" smtClean="0"/>
              <a:t> required, but it does require additional detailing of connectors around the opening (i.e. blocking and coil strapping) and extensive calculations to design the wall.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96</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Review the design process</a:t>
            </a:r>
            <a:r>
              <a:rPr lang="en-US" b="0" baseline="0" dirty="0" smtClean="0"/>
              <a:t> for force transfer around openings (FTAO) shear walls.</a:t>
            </a:r>
            <a:endParaRPr lang="en-US" b="0" dirty="0" smtClean="0"/>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b="0" dirty="0" smtClean="0"/>
              <a:t>Continue</a:t>
            </a:r>
            <a:r>
              <a:rPr lang="en-US" b="0" baseline="0" dirty="0" smtClean="0"/>
              <a:t> to r</a:t>
            </a:r>
            <a:r>
              <a:rPr lang="en-US" b="0" dirty="0" smtClean="0"/>
              <a:t>eview the design process</a:t>
            </a:r>
            <a:r>
              <a:rPr lang="en-US" b="0" baseline="0" dirty="0" smtClean="0"/>
              <a:t> for force transfer around openings (FTAO) shear walls.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a:t>
            </a:r>
            <a:r>
              <a:rPr lang="en-US" b="0" baseline="0" dirty="0" smtClean="0"/>
              <a:t> d</a:t>
            </a:r>
            <a:r>
              <a:rPr lang="en-US" b="0" dirty="0" smtClean="0"/>
              <a:t>esign method of using “force transfer around openings” means that the entire wall will be considered to overturn as a unit, resulting in the free body diagram shown here.</a:t>
            </a:r>
          </a:p>
          <a:p>
            <a:pPr eaLnBrk="1" hangingPunct="1"/>
            <a:endParaRPr lang="en-US" b="0" dirty="0" smtClean="0"/>
          </a:p>
          <a:p>
            <a:pPr eaLnBrk="1" hangingPunct="1"/>
            <a:r>
              <a:rPr lang="en-US" b="0" dirty="0" smtClean="0"/>
              <a:t>The idea here is</a:t>
            </a:r>
            <a:r>
              <a:rPr lang="en-US" b="0" baseline="0" dirty="0" smtClean="0"/>
              <a:t> to design around the opening, then reinforce the opening so that we do not need to make capacity reduction adjustments (like with perforated shear walls). The use of additional blocking and straps will be required so that we don’t need to reduce capacity or increase demand load.</a:t>
            </a:r>
            <a:endParaRPr lang="en-US" b="0" dirty="0" smtClean="0"/>
          </a:p>
          <a:p>
            <a:pPr eaLnBrk="1" hangingPunct="1"/>
            <a:endParaRPr lang="en-US" b="0" baseline="0" dirty="0" smtClean="0"/>
          </a:p>
          <a:p>
            <a:pPr eaLnBrk="1" hangingPunct="1"/>
            <a:r>
              <a:rPr lang="en-US" b="0" baseline="0" dirty="0" smtClean="0"/>
              <a:t>We’ll start by determining the Compression, C, and Tension, T, of the shear wall. These forces, along with the shear demand load, V, will help us find the forces acting upon the individual zones that we’ll figuratively “cut” into the shear wall.</a:t>
            </a:r>
          </a:p>
          <a:p>
            <a:pPr eaLnBrk="1" hangingPunct="1"/>
            <a:endParaRPr lang="en-US" b="0" baseline="0" dirty="0" smtClean="0"/>
          </a:p>
          <a:p>
            <a:pPr eaLnBrk="1" hangingPunct="1"/>
            <a:r>
              <a:rPr lang="en-US" b="0" baseline="0" dirty="0" smtClean="0"/>
              <a:t>To find the Tension and Compression forces, multiply the shear demand load, 3,500 pounds, by the moment arm of 8 feet (the height of our shear wall). Then divide by the resisting moment arm of 15 feet (the width of our shear wall). This gives us a Tension/Compression force of 1,867 pounds.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order for sheathing areas above and below the opening to be able to provide the behavior of overturning as a unit, the sheathing areas need to be capable of</a:t>
            </a:r>
            <a:r>
              <a:rPr lang="en-US" b="0" baseline="0" dirty="0" smtClean="0"/>
              <a:t> </a:t>
            </a:r>
            <a:r>
              <a:rPr lang="en-US" b="0" dirty="0" smtClean="0"/>
              <a:t>acting like beams,</a:t>
            </a:r>
            <a:r>
              <a:rPr lang="en-US" b="0" baseline="0" dirty="0" smtClean="0"/>
              <a:t> </a:t>
            </a:r>
            <a:r>
              <a:rPr lang="en-US" b="0" dirty="0" smtClean="0"/>
              <a:t>carrying shear forces, and</a:t>
            </a:r>
            <a:r>
              <a:rPr lang="en-US" b="0" baseline="0" dirty="0" smtClean="0"/>
              <a:t> </a:t>
            </a:r>
            <a:r>
              <a:rPr lang="en-US" b="0" dirty="0" smtClean="0"/>
              <a:t>having flexural continuity at each end.</a:t>
            </a:r>
          </a:p>
          <a:p>
            <a:pPr marL="0" indent="0" eaLnBrk="1" hangingPunct="1">
              <a:buFont typeface="Arial" panose="020B0604020202020204" pitchFamily="34" charset="0"/>
              <a:buNone/>
            </a:pPr>
            <a:endParaRPr lang="en-US" b="0" dirty="0" smtClean="0"/>
          </a:p>
          <a:p>
            <a:pPr eaLnBrk="1" hangingPunct="1"/>
            <a:r>
              <a:rPr lang="en-US" b="0" dirty="0" smtClean="0"/>
              <a:t>The shear forces are carried by the sheathing. Flexural forces are resisted by framing members at the opening (header and 2X plates), and continuity into the full height wall at each end is provided by strapping for tension forces and blocking for compression forces.</a:t>
            </a:r>
          </a:p>
          <a:p>
            <a:pPr eaLnBrk="1" hangingPunct="1"/>
            <a:endParaRPr lang="en-US" b="0" dirty="0" smtClean="0"/>
          </a:p>
          <a:p>
            <a:pPr eaLnBrk="1" hangingPunct="1"/>
            <a:r>
              <a:rPr lang="en-US" b="0" dirty="0" smtClean="0"/>
              <a:t>Assuming the shear wall will turn as</a:t>
            </a:r>
            <a:r>
              <a:rPr lang="en-US" b="0" baseline="0" dirty="0" smtClean="0"/>
              <a:t> one piece, we need to figure out the force to design for around openings in order to make that happen. Our goal is to break it up so that sheathing itself acts as beams to bring shear forces across the wall. In short, everything will need to be pretty rigid.</a:t>
            </a:r>
          </a:p>
          <a:p>
            <a:pPr eaLnBrk="1" hangingPunct="1"/>
            <a:endParaRPr lang="en-US" b="0" baseline="0" dirty="0" smtClean="0"/>
          </a:p>
          <a:p>
            <a:pPr eaLnBrk="1" hangingPunct="1"/>
            <a:r>
              <a:rPr lang="en-US" b="0" baseline="0" dirty="0" smtClean="0"/>
              <a:t>Depicted in the figure:</a:t>
            </a:r>
          </a:p>
          <a:p>
            <a:pPr marL="171450" indent="-171450" eaLnBrk="1" hangingPunct="1">
              <a:buFont typeface="Arial" panose="020B0604020202020204" pitchFamily="34" charset="0"/>
              <a:buChar char="•"/>
            </a:pPr>
            <a:r>
              <a:rPr lang="en-US" b="0" baseline="0" dirty="0" smtClean="0"/>
              <a:t>Up and down lines = shear forces</a:t>
            </a:r>
          </a:p>
          <a:p>
            <a:pPr marL="171450" indent="-171450" eaLnBrk="1" hangingPunct="1">
              <a:buFont typeface="Arial" panose="020B0604020202020204" pitchFamily="34" charset="0"/>
              <a:buChar char="•"/>
            </a:pPr>
            <a:r>
              <a:rPr lang="en-US" b="0" baseline="0" dirty="0" smtClean="0"/>
              <a:t>Rotating lines = moment/flexural forces</a:t>
            </a:r>
          </a:p>
          <a:p>
            <a:pPr eaLnBrk="1" hangingPunct="1"/>
            <a:endParaRPr lang="en-US" b="0" baseline="0" dirty="0" smtClean="0"/>
          </a:p>
          <a:p>
            <a:pPr eaLnBrk="1" hangingPunct="1"/>
            <a:r>
              <a:rPr lang="en-US" b="0" baseline="0" dirty="0" smtClean="0"/>
              <a:t>The shear forces are carried by the sheathing. Flexural forces are resisted by framing members at the opening (header and 2x plates) and continuity into the full height wall at each end is provided by strapping for tension forces and blocking for compression forces.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100</a:t>
            </a:fld>
            <a:endParaRPr lang="en-US" dirty="0"/>
          </a:p>
        </p:txBody>
      </p:sp>
    </p:spTree>
    <p:extLst>
      <p:ext uri="{BB962C8B-B14F-4D97-AF65-F5344CB8AC3E}">
        <p14:creationId xmlns:p14="http://schemas.microsoft.com/office/powerpoint/2010/main" val="204978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51803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Dual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8788"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idx="10"/>
          </p:nvPr>
        </p:nvSpPr>
        <p:spPr>
          <a:xfrm>
            <a:off x="4710113"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745915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ustDataLst>
      <p:tags r:id="rId1"/>
    </p:custDataLst>
    <p:extLst>
      <p:ext uri="{BB962C8B-B14F-4D97-AF65-F5344CB8AC3E}">
        <p14:creationId xmlns:p14="http://schemas.microsoft.com/office/powerpoint/2010/main" val="23873669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4" name="Line 3"/>
          <p:cNvSpPr>
            <a:spLocks noChangeShapeType="1"/>
          </p:cNvSpPr>
          <p:nvPr userDrawn="1"/>
        </p:nvSpPr>
        <p:spPr bwMode="auto">
          <a:xfrm>
            <a:off x="2744788" y="3602038"/>
            <a:ext cx="5713412" cy="0"/>
          </a:xfrm>
          <a:prstGeom prst="line">
            <a:avLst/>
          </a:prstGeom>
          <a:noFill/>
          <a:ln w="19050">
            <a:solidFill>
              <a:srgbClr val="777777"/>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8" name="Text Placeholder 7"/>
          <p:cNvSpPr>
            <a:spLocks noGrp="1"/>
          </p:cNvSpPr>
          <p:nvPr>
            <p:ph type="body" sz="quarter" idx="10" hasCustomPrompt="1"/>
          </p:nvPr>
        </p:nvSpPr>
        <p:spPr>
          <a:xfrm>
            <a:off x="3035300" y="2870200"/>
            <a:ext cx="5410200" cy="660400"/>
          </a:xfrm>
        </p:spPr>
        <p:txBody>
          <a:bodyPr lIns="0" tIns="0" rIns="0" bIns="0" anchor="b">
            <a:normAutofit/>
          </a:bodyPr>
          <a:lstStyle>
            <a:lvl1pPr marL="0" indent="0" algn="r">
              <a:buNone/>
              <a:defRPr sz="2800" baseline="0">
                <a:latin typeface="Georgia" panose="02040502050405020303" pitchFamily="18" charset="0"/>
              </a:defRPr>
            </a:lvl1pPr>
          </a:lstStyle>
          <a:p>
            <a:pPr lvl="0"/>
            <a:r>
              <a:rPr lang="en-US" dirty="0" smtClean="0"/>
              <a:t>Click to edit Lesson Title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28" y="1518095"/>
            <a:ext cx="1719072" cy="4163568"/>
          </a:xfrm>
          <a:prstGeom prst="rect">
            <a:avLst/>
          </a:prstGeom>
          <a:effectLst>
            <a:outerShdw blurRad="228600" dist="50800" dir="2700000" algn="ctr" rotWithShape="0">
              <a:srgbClr val="000000">
                <a:alpha val="35000"/>
              </a:srgbClr>
            </a:outerShdw>
          </a:effectLst>
        </p:spPr>
      </p:pic>
    </p:spTree>
    <p:custDataLst>
      <p:tags r:id="rId1"/>
    </p:custDataLst>
    <p:extLst>
      <p:ext uri="{BB962C8B-B14F-4D97-AF65-F5344CB8AC3E}">
        <p14:creationId xmlns:p14="http://schemas.microsoft.com/office/powerpoint/2010/main" val="348031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7"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676400"/>
            <a:ext cx="862965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1"/>
            <a:ext cx="9144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257175" y="911311"/>
            <a:ext cx="8629650" cy="508413"/>
          </a:xfrm>
          <a:prstGeom prst="rect">
            <a:avLst/>
          </a:prstGeom>
        </p:spPr>
        <p:txBody>
          <a:bodyPr lIns="0" tIns="0" rIns="0" bIns="0" anchor="ctr">
            <a:normAutofit/>
          </a:bodyPr>
          <a:lstStyle>
            <a:lvl1pPr marL="0" indent="0">
              <a:lnSpc>
                <a:spcPct val="100000"/>
              </a:lnSpc>
              <a:spcBef>
                <a:spcPts val="0"/>
              </a:spcBef>
              <a:buNone/>
              <a:defRPr sz="1500" b="1">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105375683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295401"/>
            <a:ext cx="862965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408352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058359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750701"/>
            <a:ext cx="9144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0"/>
            <a:ext cx="9144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8789" y="0"/>
            <a:ext cx="8228012" cy="644525"/>
          </a:xfrm>
          <a:prstGeom prst="rect">
            <a:avLst/>
          </a:prstGeom>
        </p:spPr>
        <p:txBody>
          <a:bodyPr vert="horz" lIns="0" tIns="0" rIns="0" bIns="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8788" y="1327150"/>
            <a:ext cx="8228012" cy="48434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p:nvPr/>
        </p:nvSpPr>
        <p:spPr>
          <a:xfrm>
            <a:off x="0" y="6398100"/>
            <a:ext cx="9144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8"/>
    </p:custDataLst>
    <p:extLst>
      <p:ext uri="{BB962C8B-B14F-4D97-AF65-F5344CB8AC3E}">
        <p14:creationId xmlns:p14="http://schemas.microsoft.com/office/powerpoint/2010/main" val="1099266424"/>
      </p:ext>
    </p:extLst>
  </p:cSld>
  <p:clrMap bg1="lt1" tx1="dk1" bg2="lt2" tx2="dk2" accent1="accent1" accent2="accent2" accent3="accent3" accent4="accent4" accent5="accent5" accent6="accent6" hlink="hlink" folHlink="folHlink"/>
  <p:sldLayoutIdLst>
    <p:sldLayoutId id="2147488592" r:id="rId1"/>
    <p:sldLayoutId id="2147488599" r:id="rId2"/>
    <p:sldLayoutId id="2147488593" r:id="rId3"/>
    <p:sldLayoutId id="2147488600" r:id="rId4"/>
    <p:sldLayoutId id="2147488601" r:id="rId5"/>
    <p:sldLayoutId id="2147488602" r:id="rId6"/>
  </p:sldLayoutIdLst>
  <p:timing>
    <p:tnLst>
      <p:par>
        <p:cTn id="1" dur="indefinite" restart="never" nodeType="tmRoot"/>
      </p:par>
    </p:tnLst>
  </p:timing>
  <p:txStyles>
    <p:titleStyle>
      <a:lvl1pPr algn="l" defTabSz="914400" rtl="0" eaLnBrk="1" latinLnBrk="0" hangingPunct="1">
        <a:spcBef>
          <a:spcPct val="0"/>
        </a:spcBef>
        <a:buNone/>
        <a:defRPr sz="2400" b="1"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t="4475" b="6136"/>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0" y="6398100"/>
            <a:ext cx="9144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0" y="2286000"/>
            <a:ext cx="9144000" cy="2971800"/>
          </a:xfrm>
          <a:prstGeom prst="rect">
            <a:avLst/>
          </a:prstGeom>
          <a:solidFill>
            <a:schemeClr val="tx1">
              <a:alpha val="5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7718" y="4717793"/>
            <a:ext cx="1976323" cy="138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itle 1"/>
          <p:cNvSpPr txBox="1">
            <a:spLocks/>
          </p:cNvSpPr>
          <p:nvPr/>
        </p:nvSpPr>
        <p:spPr>
          <a:xfrm>
            <a:off x="0" y="2286001"/>
            <a:ext cx="9143999" cy="2971800"/>
          </a:xfrm>
          <a:prstGeom prst="rect">
            <a:avLst/>
          </a:prstGeom>
        </p:spPr>
        <p:txBody>
          <a:bodyPr lIns="457200" tIns="0" rIns="457200" bIns="0" anchor="ctr"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200" rtl="0" eaLnBrk="1" fontAlgn="auto" latinLnBrk="0" hangingPunct="1">
              <a:lnSpc>
                <a:spcPct val="100000"/>
              </a:lnSpc>
              <a:spcBef>
                <a:spcPts val="1200"/>
              </a:spcBef>
              <a:spcAft>
                <a:spcPts val="0"/>
              </a:spcAft>
              <a:buClrTx/>
              <a:buSzTx/>
              <a:buFontTx/>
              <a:buNone/>
              <a:tabLst/>
              <a:defRPr/>
            </a:pPr>
            <a:r>
              <a:rPr kumimoji="0" lang="en-US" sz="3200" b="0"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Black" panose="020B0A04020102020204" pitchFamily="34" charset="0"/>
                <a:ea typeface="+mj-ea"/>
                <a:cs typeface="Arial"/>
              </a:rPr>
              <a:t>Shear Wall Design with SDPWS</a:t>
            </a:r>
          </a:p>
          <a:p>
            <a:pPr marL="0" marR="0" lvl="0" indent="0" algn="l" defTabSz="457200" rtl="0" eaLnBrk="1" fontAlgn="auto" latinLnBrk="0" hangingPunct="1">
              <a:lnSpc>
                <a:spcPct val="100000"/>
              </a:lnSpc>
              <a:spcBef>
                <a:spcPts val="30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endParaRPr kumimoji="0" lang="en-US" sz="20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Arial"/>
              <a:ea typeface="+mj-ea"/>
              <a:cs typeface="Arial"/>
            </a:endParaRPr>
          </a:p>
        </p:txBody>
      </p:sp>
    </p:spTree>
    <p:custDataLst>
      <p:tags r:id="rId3"/>
    </p:custDataLst>
    <p:extLst>
      <p:ext uri="{BB962C8B-B14F-4D97-AF65-F5344CB8AC3E}">
        <p14:creationId xmlns:p14="http://schemas.microsoft.com/office/powerpoint/2010/main" val="3523745729"/>
      </p:ext>
    </p:extLst>
  </p:cSld>
  <p:clrMap bg1="lt1" tx1="dk1" bg2="lt2" tx2="dk2" accent1="accent1" accent2="accent2" accent3="accent3" accent4="accent4" accent5="accent5" accent6="accent6" hlink="hlink" folHlink="folHlink"/>
  <p:sldLayoutIdLst>
    <p:sldLayoutId id="2147488598"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image" Target="../media/image132.jpeg"/><Relationship Id="rId4" Type="http://schemas.openxmlformats.org/officeDocument/2006/relationships/notesSlide" Target="../notesSlides/notesSlide99.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image" Target="../media/image133.jpeg"/><Relationship Id="rId4" Type="http://schemas.openxmlformats.org/officeDocument/2006/relationships/notesSlide" Target="../notesSlides/notesSlide100.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137.png"/><Relationship Id="rId5" Type="http://schemas.openxmlformats.org/officeDocument/2006/relationships/image" Target="../media/image134.jpeg"/><Relationship Id="rId4" Type="http://schemas.openxmlformats.org/officeDocument/2006/relationships/notesSlide" Target="../notesSlides/notesSlide101.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139.png"/><Relationship Id="rId5" Type="http://schemas.openxmlformats.org/officeDocument/2006/relationships/image" Target="../media/image135.jpeg"/><Relationship Id="rId4" Type="http://schemas.openxmlformats.org/officeDocument/2006/relationships/notesSlide" Target="../notesSlides/notesSlide102.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42.pn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141.png"/><Relationship Id="rId5" Type="http://schemas.openxmlformats.org/officeDocument/2006/relationships/image" Target="../media/image136.jpeg"/><Relationship Id="rId4" Type="http://schemas.openxmlformats.org/officeDocument/2006/relationships/notesSlide" Target="../notesSlides/notesSlide103.xml"/></Relationships>
</file>

<file path=ppt/slides/_rels/slide10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slideLayout" Target="../slideLayouts/slideLayout1.xml"/><Relationship Id="rId7" Type="http://schemas.openxmlformats.org/officeDocument/2006/relationships/image" Target="../media/image145.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image" Target="../media/image144.png"/><Relationship Id="rId5" Type="http://schemas.openxmlformats.org/officeDocument/2006/relationships/image" Target="../media/image137.jpeg"/><Relationship Id="rId4" Type="http://schemas.openxmlformats.org/officeDocument/2006/relationships/notesSlide" Target="../notesSlides/notesSlide10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tags" Target="../tags/tag177.xml"/><Relationship Id="rId6" Type="http://schemas.openxmlformats.org/officeDocument/2006/relationships/image" Target="../media/image10.png"/><Relationship Id="rId5" Type="http://schemas.openxmlformats.org/officeDocument/2006/relationships/image" Target="../media/image140.png"/><Relationship Id="rId4" Type="http://schemas.openxmlformats.org/officeDocument/2006/relationships/image" Target="../media/image138.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image" Target="../media/image141.jpeg"/><Relationship Id="rId4" Type="http://schemas.openxmlformats.org/officeDocument/2006/relationships/notesSlide" Target="../notesSlides/notesSlide106.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xml"/><Relationship Id="rId1" Type="http://schemas.openxmlformats.org/officeDocument/2006/relationships/tags" Target="../tags/tag180.xml"/><Relationship Id="rId5" Type="http://schemas.openxmlformats.org/officeDocument/2006/relationships/image" Target="../media/image151.png"/><Relationship Id="rId4" Type="http://schemas.openxmlformats.org/officeDocument/2006/relationships/image" Target="../media/image31.png"/></Relationships>
</file>

<file path=ppt/slides/_rels/slide109.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slideLayout" Target="../slideLayouts/slideLayout1.xml"/><Relationship Id="rId7" Type="http://schemas.openxmlformats.org/officeDocument/2006/relationships/image" Target="../media/image148.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image" Target="../media/image147.png"/><Relationship Id="rId5" Type="http://schemas.openxmlformats.org/officeDocument/2006/relationships/image" Target="../media/image142.jpeg"/><Relationship Id="rId4" Type="http://schemas.openxmlformats.org/officeDocument/2006/relationships/notesSlide" Target="../notesSlides/notesSlide10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9.jp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4.xml"/><Relationship Id="rId1" Type="http://schemas.openxmlformats.org/officeDocument/2006/relationships/tags" Target="../tags/tag183.xml"/><Relationship Id="rId5" Type="http://schemas.openxmlformats.org/officeDocument/2006/relationships/image" Target="../media/image142.jpeg"/><Relationship Id="rId4" Type="http://schemas.openxmlformats.org/officeDocument/2006/relationships/notesSlide" Target="../notesSlides/notesSlide109.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image" Target="../media/image143.jpeg"/><Relationship Id="rId4" Type="http://schemas.openxmlformats.org/officeDocument/2006/relationships/notesSlide" Target="../notesSlides/notesSlide110.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xml"/><Relationship Id="rId1" Type="http://schemas.openxmlformats.org/officeDocument/2006/relationships/tags" Target="../tags/tag187.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3.xml"/><Relationship Id="rId1" Type="http://schemas.openxmlformats.org/officeDocument/2006/relationships/tags" Target="../tags/tag188.xml"/><Relationship Id="rId4" Type="http://schemas.openxmlformats.org/officeDocument/2006/relationships/image" Target="../media/image17.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tags" Target="../tags/tag18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xml"/><Relationship Id="rId1" Type="http://schemas.openxmlformats.org/officeDocument/2006/relationships/tags" Target="../tags/tag190.xml"/><Relationship Id="rId5" Type="http://schemas.openxmlformats.org/officeDocument/2006/relationships/image" Target="../media/image10.png"/><Relationship Id="rId4" Type="http://schemas.openxmlformats.org/officeDocument/2006/relationships/image" Target="../media/image144.jpg"/></Relationships>
</file>

<file path=ppt/slides/_rels/slide1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15.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ags" Target="../tags/tag19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16.xml"/><Relationship Id="rId7" Type="http://schemas.openxmlformats.org/officeDocument/2006/relationships/diagramColors" Target="../diagrams/colors2.xml"/><Relationship Id="rId2" Type="http://schemas.openxmlformats.org/officeDocument/2006/relationships/slideLayout" Target="../slideLayouts/slideLayout1.xml"/><Relationship Id="rId1" Type="http://schemas.openxmlformats.org/officeDocument/2006/relationships/tags" Target="../tags/tag19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xml"/><Relationship Id="rId1" Type="http://schemas.openxmlformats.org/officeDocument/2006/relationships/tags" Target="../tags/tag193.xml"/><Relationship Id="rId6" Type="http://schemas.openxmlformats.org/officeDocument/2006/relationships/image" Target="../media/image147.jpg"/><Relationship Id="rId5" Type="http://schemas.openxmlformats.org/officeDocument/2006/relationships/image" Target="../media/image37.jpg"/><Relationship Id="rId4" Type="http://schemas.openxmlformats.org/officeDocument/2006/relationships/image" Target="../media/image146.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3.xml"/><Relationship Id="rId1" Type="http://schemas.openxmlformats.org/officeDocument/2006/relationships/tags" Target="../tags/tag194.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10.png"/></Relationships>
</file>

<file path=ppt/slides/_rels/slide1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19.xml"/><Relationship Id="rId7" Type="http://schemas.openxmlformats.org/officeDocument/2006/relationships/diagramColors" Target="../diagrams/colors3.xml"/><Relationship Id="rId2" Type="http://schemas.openxmlformats.org/officeDocument/2006/relationships/slideLayout" Target="../slideLayouts/slideLayout1.xml"/><Relationship Id="rId1" Type="http://schemas.openxmlformats.org/officeDocument/2006/relationships/tags" Target="../tags/tag19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20.xml"/><Relationship Id="rId7" Type="http://schemas.openxmlformats.org/officeDocument/2006/relationships/diagramColors" Target="../diagrams/colors4.xml"/><Relationship Id="rId2" Type="http://schemas.openxmlformats.org/officeDocument/2006/relationships/slideLayout" Target="../slideLayouts/slideLayout1.xml"/><Relationship Id="rId1" Type="http://schemas.openxmlformats.org/officeDocument/2006/relationships/tags" Target="../tags/tag19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2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21.xml"/><Relationship Id="rId7" Type="http://schemas.openxmlformats.org/officeDocument/2006/relationships/diagramColors" Target="../diagrams/colors5.xml"/><Relationship Id="rId2" Type="http://schemas.openxmlformats.org/officeDocument/2006/relationships/slideLayout" Target="../slideLayouts/slideLayout1.xml"/><Relationship Id="rId1" Type="http://schemas.openxmlformats.org/officeDocument/2006/relationships/tags" Target="../tags/tag19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2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22.xml"/><Relationship Id="rId7" Type="http://schemas.openxmlformats.org/officeDocument/2006/relationships/diagramColors" Target="../diagrams/colors6.xml"/><Relationship Id="rId2" Type="http://schemas.openxmlformats.org/officeDocument/2006/relationships/slideLayout" Target="../slideLayouts/slideLayout1.xml"/><Relationship Id="rId1" Type="http://schemas.openxmlformats.org/officeDocument/2006/relationships/tags" Target="../tags/tag198.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24.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23.xml"/><Relationship Id="rId7" Type="http://schemas.openxmlformats.org/officeDocument/2006/relationships/diagramColors" Target="../diagrams/colors7.xml"/><Relationship Id="rId2" Type="http://schemas.openxmlformats.org/officeDocument/2006/relationships/slideLayout" Target="../slideLayouts/slideLayout1.xml"/><Relationship Id="rId1" Type="http://schemas.openxmlformats.org/officeDocument/2006/relationships/tags" Target="../tags/tag199.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3.xml"/><Relationship Id="rId1" Type="http://schemas.openxmlformats.org/officeDocument/2006/relationships/tags" Target="../tags/tag200.xml"/><Relationship Id="rId4" Type="http://schemas.openxmlformats.org/officeDocument/2006/relationships/image" Target="../media/image17.jpe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6.xml"/><Relationship Id="rId1" Type="http://schemas.openxmlformats.org/officeDocument/2006/relationships/tags" Target="../tags/tag201.xml"/><Relationship Id="rId4" Type="http://schemas.openxmlformats.org/officeDocument/2006/relationships/image" Target="../media/image150.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6.xml"/><Relationship Id="rId1" Type="http://schemas.openxmlformats.org/officeDocument/2006/relationships/tags" Target="../tags/tag202.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6.xml"/><Relationship Id="rId1" Type="http://schemas.openxmlformats.org/officeDocument/2006/relationships/tags" Target="../tags/tag203.xml"/></Relationships>
</file>

<file path=ppt/slides/_rels/slide13.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12.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1.png"/><Relationship Id="rId5" Type="http://schemas.openxmlformats.org/officeDocument/2006/relationships/notesSlide" Target="../notesSlides/notesSlide12.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0.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wmf"/></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9.xml"/><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7.xml"/><Relationship Id="rId5" Type="http://schemas.openxmlformats.org/officeDocument/2006/relationships/image" Target="../media/image1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8.xml"/><Relationship Id="rId5" Type="http://schemas.openxmlformats.org/officeDocument/2006/relationships/image" Target="../media/image10.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9.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1.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2.xml"/><Relationship Id="rId5" Type="http://schemas.openxmlformats.org/officeDocument/2006/relationships/image" Target="../media/image10.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37.jp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44.xml"/><Relationship Id="rId4" Type="http://schemas.openxmlformats.org/officeDocument/2006/relationships/image" Target="../media/image361.png"/></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30.xml"/><Relationship Id="rId7" Type="http://schemas.openxmlformats.org/officeDocument/2006/relationships/image" Target="../media/image370.png"/><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360.png"/><Relationship Id="rId5" Type="http://schemas.openxmlformats.org/officeDocument/2006/relationships/image" Target="../media/image350.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1.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48.xml"/><Relationship Id="rId6" Type="http://schemas.openxmlformats.org/officeDocument/2006/relationships/image" Target="../media/image10.pn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49.xml"/><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51.xml"/><Relationship Id="rId5" Type="http://schemas.openxmlformats.org/officeDocument/2006/relationships/image" Target="../media/image46.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52.xml"/><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17.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124.png"/><Relationship Id="rId2" Type="http://schemas.openxmlformats.org/officeDocument/2006/relationships/slideLayout" Target="../slideLayouts/slideLayout1.xml"/><Relationship Id="rId1" Type="http://schemas.openxmlformats.org/officeDocument/2006/relationships/tags" Target="../tags/tag55.xml"/><Relationship Id="rId6" Type="http://schemas.openxmlformats.org/officeDocument/2006/relationships/image" Target="../media/image12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51.png"/><Relationship Id="rId2" Type="http://schemas.openxmlformats.org/officeDocument/2006/relationships/slideLayout" Target="../slideLayouts/slideLayout1.xml"/><Relationship Id="rId1" Type="http://schemas.openxmlformats.org/officeDocument/2006/relationships/tags" Target="../tags/tag56.xml"/><Relationship Id="rId6" Type="http://schemas.openxmlformats.org/officeDocument/2006/relationships/image" Target="../media/image500.png"/><Relationship Id="rId5" Type="http://schemas.openxmlformats.org/officeDocument/2006/relationships/image" Target="../media/image50.png"/><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57.xml"/><Relationship Id="rId6" Type="http://schemas.openxmlformats.org/officeDocument/2006/relationships/image" Target="../media/image520.png"/><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58.xml"/><Relationship Id="rId5" Type="http://schemas.openxmlformats.org/officeDocument/2006/relationships/image" Target="../media/image53.png"/><Relationship Id="rId4" Type="http://schemas.openxmlformats.org/officeDocument/2006/relationships/image" Target="../media/image52.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5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4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45.xml"/><Relationship Id="rId7" Type="http://schemas.openxmlformats.org/officeDocument/2006/relationships/image" Target="../media/image57.png"/><Relationship Id="rId2" Type="http://schemas.openxmlformats.org/officeDocument/2006/relationships/slideLayout" Target="../slideLayouts/slideLayout1.xml"/><Relationship Id="rId1" Type="http://schemas.openxmlformats.org/officeDocument/2006/relationships/tags" Target="../tags/tag6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4.png"/><Relationship Id="rId10" Type="http://schemas.openxmlformats.org/officeDocument/2006/relationships/image" Target="../media/image60.png"/><Relationship Id="rId4" Type="http://schemas.openxmlformats.org/officeDocument/2006/relationships/image" Target="../media/image540.png"/><Relationship Id="rId9" Type="http://schemas.openxmlformats.org/officeDocument/2006/relationships/image" Target="../media/image59.png"/></Relationships>
</file>

<file path=ppt/slides/_rels/slide4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46.xml"/><Relationship Id="rId7" Type="http://schemas.openxmlformats.org/officeDocument/2006/relationships/image" Target="../media/image54.png"/><Relationship Id="rId2" Type="http://schemas.openxmlformats.org/officeDocument/2006/relationships/slideLayout" Target="../slideLayouts/slideLayout1.xml"/><Relationship Id="rId1" Type="http://schemas.openxmlformats.org/officeDocument/2006/relationships/tags" Target="../tags/tag6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47.xml"/><Relationship Id="rId7" Type="http://schemas.openxmlformats.org/officeDocument/2006/relationships/image" Target="../media/image58.png"/><Relationship Id="rId2" Type="http://schemas.openxmlformats.org/officeDocument/2006/relationships/slideLayout" Target="../slideLayouts/slideLayout1.xml"/><Relationship Id="rId1" Type="http://schemas.openxmlformats.org/officeDocument/2006/relationships/tags" Target="../tags/tag63.xml"/><Relationship Id="rId6" Type="http://schemas.openxmlformats.org/officeDocument/2006/relationships/image" Target="../media/image57.png"/><Relationship Id="rId11" Type="http://schemas.openxmlformats.org/officeDocument/2006/relationships/image" Target="../media/image68.png"/><Relationship Id="rId5" Type="http://schemas.openxmlformats.org/officeDocument/2006/relationships/image" Target="../media/image56.png"/><Relationship Id="rId10" Type="http://schemas.openxmlformats.org/officeDocument/2006/relationships/image" Target="../media/image67.png"/><Relationship Id="rId4" Type="http://schemas.openxmlformats.org/officeDocument/2006/relationships/image" Target="../media/image54.png"/><Relationship Id="rId9" Type="http://schemas.openxmlformats.org/officeDocument/2006/relationships/image" Target="../media/image5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71.png"/><Relationship Id="rId2" Type="http://schemas.openxmlformats.org/officeDocument/2006/relationships/slideLayout" Target="../slideLayouts/slideLayout1.xml"/><Relationship Id="rId1" Type="http://schemas.openxmlformats.org/officeDocument/2006/relationships/tags" Target="../tags/tag6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7.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5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50.xml"/><Relationship Id="rId7" Type="http://schemas.openxmlformats.org/officeDocument/2006/relationships/image" Target="../media/image720.png"/><Relationship Id="rId2" Type="http://schemas.openxmlformats.org/officeDocument/2006/relationships/slideLayout" Target="../slideLayouts/slideLayout1.xml"/><Relationship Id="rId1" Type="http://schemas.openxmlformats.org/officeDocument/2006/relationships/tags" Target="../tags/tag66.xml"/><Relationship Id="rId6" Type="http://schemas.openxmlformats.org/officeDocument/2006/relationships/image" Target="../media/image710.png"/><Relationship Id="rId5" Type="http://schemas.openxmlformats.org/officeDocument/2006/relationships/image" Target="../media/image700.png"/><Relationship Id="rId10" Type="http://schemas.openxmlformats.org/officeDocument/2006/relationships/image" Target="../media/image75.png"/><Relationship Id="rId4" Type="http://schemas.openxmlformats.org/officeDocument/2006/relationships/image" Target="../media/image72.png"/><Relationship Id="rId9" Type="http://schemas.openxmlformats.org/officeDocument/2006/relationships/image" Target="../media/image65.png"/></Relationships>
</file>

<file path=ppt/slides/_rels/slide5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notesSlide" Target="../notesSlides/notesSlide51.xml"/><Relationship Id="rId7" Type="http://schemas.openxmlformats.org/officeDocument/2006/relationships/image" Target="../media/image78.png"/><Relationship Id="rId2" Type="http://schemas.openxmlformats.org/officeDocument/2006/relationships/slideLayout" Target="../slideLayouts/slideLayout1.xml"/><Relationship Id="rId1" Type="http://schemas.openxmlformats.org/officeDocument/2006/relationships/tags" Target="../tags/tag6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65.png"/><Relationship Id="rId9" Type="http://schemas.openxmlformats.org/officeDocument/2006/relationships/image" Target="../media/image8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65.png"/><Relationship Id="rId2" Type="http://schemas.openxmlformats.org/officeDocument/2006/relationships/slideLayout" Target="../slideLayouts/slideLayout1.xml"/><Relationship Id="rId1" Type="http://schemas.openxmlformats.org/officeDocument/2006/relationships/tags" Target="../tags/tag68.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69.xml"/><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17.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74.png"/><Relationship Id="rId4"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8.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76.xml"/><Relationship Id="rId5" Type="http://schemas.openxmlformats.org/officeDocument/2006/relationships/image" Target="../media/image85.png"/><Relationship Id="rId4" Type="http://schemas.openxmlformats.org/officeDocument/2006/relationships/image" Target="../media/image84.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86.jpeg"/><Relationship Id="rId4"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image" Target="../media/image8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87.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81.xml"/><Relationship Id="rId6" Type="http://schemas.openxmlformats.org/officeDocument/2006/relationships/image" Target="../media/image890.png"/><Relationship Id="rId5" Type="http://schemas.openxmlformats.org/officeDocument/2006/relationships/image" Target="../media/image89.png"/><Relationship Id="rId4" Type="http://schemas.openxmlformats.org/officeDocument/2006/relationships/image" Target="../media/image8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82.xml"/><Relationship Id="rId6" Type="http://schemas.openxmlformats.org/officeDocument/2006/relationships/image" Target="../media/image780.png"/><Relationship Id="rId5" Type="http://schemas.openxmlformats.org/officeDocument/2006/relationships/image" Target="../media/image770.png"/><Relationship Id="rId4" Type="http://schemas.openxmlformats.org/officeDocument/2006/relationships/image" Target="../media/image30.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image" Target="../media/image31.png"/></Relationships>
</file>

<file path=ppt/slides/_rels/slide67.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png"/><Relationship Id="rId3" Type="http://schemas.openxmlformats.org/officeDocument/2006/relationships/notesSlide" Target="../notesSlides/notesSlide66.xml"/><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slideLayout" Target="../slideLayouts/slideLayout1.xml"/><Relationship Id="rId1" Type="http://schemas.openxmlformats.org/officeDocument/2006/relationships/tags" Target="../tags/tag84.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jpeg"/><Relationship Id="rId4" Type="http://schemas.openxmlformats.org/officeDocument/2006/relationships/image" Target="../media/image90.jpeg"/><Relationship Id="rId9" Type="http://schemas.openxmlformats.org/officeDocument/2006/relationships/image" Target="../media/image95.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101.png"/><Relationship Id="rId5" Type="http://schemas.openxmlformats.org/officeDocument/2006/relationships/image" Target="../media/image100.jpeg"/><Relationship Id="rId4" Type="http://schemas.openxmlformats.org/officeDocument/2006/relationships/notesSlide" Target="../notesSlides/notesSlide67.xml"/></Relationships>
</file>

<file path=ppt/slides/_rels/slide6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slideLayout" Target="../slideLayouts/slideLayout1.xml"/><Relationship Id="rId7" Type="http://schemas.openxmlformats.org/officeDocument/2006/relationships/image" Target="../media/image104.png"/><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102.png"/><Relationship Id="rId5" Type="http://schemas.openxmlformats.org/officeDocument/2006/relationships/image" Target="../media/image101.jpeg"/><Relationship Id="rId4"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970.png"/><Relationship Id="rId2" Type="http://schemas.openxmlformats.org/officeDocument/2006/relationships/slideLayout" Target="../slideLayouts/slideLayout1.xml"/><Relationship Id="rId1" Type="http://schemas.openxmlformats.org/officeDocument/2006/relationships/tags" Target="../tags/tag89.xml"/><Relationship Id="rId6" Type="http://schemas.openxmlformats.org/officeDocument/2006/relationships/image" Target="../media/image960.png"/><Relationship Id="rId5" Type="http://schemas.openxmlformats.org/officeDocument/2006/relationships/image" Target="../media/image950.png"/><Relationship Id="rId4" Type="http://schemas.openxmlformats.org/officeDocument/2006/relationships/image" Target="../media/image940.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108.png"/><Relationship Id="rId2" Type="http://schemas.openxmlformats.org/officeDocument/2006/relationships/slideLayout" Target="../slideLayouts/slideLayout1.xml"/><Relationship Id="rId1" Type="http://schemas.openxmlformats.org/officeDocument/2006/relationships/tags" Target="../tags/tag9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73.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image" Target="../media/image110.jpeg"/><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image" Target="../media/image109.jpeg"/><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notesSlide" Target="../notesSlides/notesSlide72.xml"/><Relationship Id="rId5" Type="http://schemas.openxmlformats.org/officeDocument/2006/relationships/tags" Target="../tags/tag96.xml"/><Relationship Id="rId10" Type="http://schemas.openxmlformats.org/officeDocument/2006/relationships/slideLayout" Target="../slideLayouts/slideLayout1.xml"/><Relationship Id="rId4" Type="http://schemas.openxmlformats.org/officeDocument/2006/relationships/tags" Target="../tags/tag95.xml"/><Relationship Id="rId9" Type="http://schemas.openxmlformats.org/officeDocument/2006/relationships/tags" Target="../tags/tag100.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85.png"/><Relationship Id="rId5" Type="http://schemas.openxmlformats.org/officeDocument/2006/relationships/image" Target="../media/image111.png"/><Relationship Id="rId4" Type="http://schemas.openxmlformats.org/officeDocument/2006/relationships/notesSlide" Target="../notesSlides/notesSlide73.xml"/></Relationships>
</file>

<file path=ppt/slides/_rels/slide75.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113.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12.png"/><Relationship Id="rId5" Type="http://schemas.openxmlformats.org/officeDocument/2006/relationships/notesSlide" Target="../notesSlides/notesSlide74.xml"/><Relationship Id="rId4"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image" Target="../media/image114.jpeg"/><Relationship Id="rId4" Type="http://schemas.openxmlformats.org/officeDocument/2006/relationships/notesSlide" Target="../notesSlides/notesSlide75.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image" Target="../media/image109.jpeg"/><Relationship Id="rId4" Type="http://schemas.openxmlformats.org/officeDocument/2006/relationships/notesSlide" Target="../notesSlides/notesSlide76.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112.xml"/><Relationship Id="rId5" Type="http://schemas.openxmlformats.org/officeDocument/2006/relationships/image" Target="../media/image116.png"/><Relationship Id="rId4" Type="http://schemas.openxmlformats.org/officeDocument/2006/relationships/image" Target="../media/image115.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20.png"/><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notesSlide" Target="../notesSlides/notesSlide80.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1110.png"/><Relationship Id="rId5" Type="http://schemas.openxmlformats.org/officeDocument/2006/relationships/image" Target="../media/image109.jpeg"/><Relationship Id="rId4" Type="http://schemas.openxmlformats.org/officeDocument/2006/relationships/notesSlide" Target="../notesSlides/notesSlide8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130.png"/><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1120.png"/><Relationship Id="rId5" Type="http://schemas.openxmlformats.org/officeDocument/2006/relationships/image" Target="../media/image109.jpeg"/><Relationship Id="rId4" Type="http://schemas.openxmlformats.org/officeDocument/2006/relationships/notesSlide" Target="../notesSlides/notesSlide8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xml"/><Relationship Id="rId1" Type="http://schemas.openxmlformats.org/officeDocument/2006/relationships/tags" Target="../tags/tag119.xml"/><Relationship Id="rId6" Type="http://schemas.openxmlformats.org/officeDocument/2006/relationships/image" Target="../media/image1160.png"/><Relationship Id="rId5" Type="http://schemas.openxmlformats.org/officeDocument/2006/relationships/image" Target="../media/image1150.png"/><Relationship Id="rId4" Type="http://schemas.openxmlformats.org/officeDocument/2006/relationships/image" Target="../media/image119.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xml"/><Relationship Id="rId1" Type="http://schemas.openxmlformats.org/officeDocument/2006/relationships/tags" Target="../tags/tag120.xml"/><Relationship Id="rId5" Type="http://schemas.openxmlformats.org/officeDocument/2006/relationships/image" Target="../media/image10.png"/><Relationship Id="rId4" Type="http://schemas.openxmlformats.org/officeDocument/2006/relationships/image" Target="../media/image120.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xml"/><Relationship Id="rId1" Type="http://schemas.openxmlformats.org/officeDocument/2006/relationships/tags" Target="../tags/tag121.xml"/><Relationship Id="rId4" Type="http://schemas.openxmlformats.org/officeDocument/2006/relationships/image" Target="../media/image1180.png"/></Relationships>
</file>

<file path=ppt/slides/_rels/slide87.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tags" Target="../tags/tag134.xml"/><Relationship Id="rId18" Type="http://schemas.openxmlformats.org/officeDocument/2006/relationships/image" Target="../media/image110.jpeg"/><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image" Target="../media/image109.jpeg"/><Relationship Id="rId2" Type="http://schemas.openxmlformats.org/officeDocument/2006/relationships/tags" Target="../tags/tag123.xml"/><Relationship Id="rId16" Type="http://schemas.openxmlformats.org/officeDocument/2006/relationships/notesSlide" Target="../notesSlides/notesSlide86.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5" Type="http://schemas.openxmlformats.org/officeDocument/2006/relationships/tags" Target="../tags/tag126.xml"/><Relationship Id="rId15" Type="http://schemas.openxmlformats.org/officeDocument/2006/relationships/slideLayout" Target="../slideLayouts/slideLayout1.xml"/><Relationship Id="rId10" Type="http://schemas.openxmlformats.org/officeDocument/2006/relationships/tags" Target="../tags/tag131.xml"/><Relationship Id="rId19" Type="http://schemas.openxmlformats.org/officeDocument/2006/relationships/image" Target="../media/image1020.png"/><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xml"/><Relationship Id="rId1" Type="http://schemas.openxmlformats.org/officeDocument/2006/relationships/tags" Target="../tags/tag136.xml"/><Relationship Id="rId5" Type="http://schemas.openxmlformats.org/officeDocument/2006/relationships/image" Target="../media/image1190.png"/><Relationship Id="rId4" Type="http://schemas.openxmlformats.org/officeDocument/2006/relationships/image" Target="../media/image31.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20.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122.png"/><Relationship Id="rId5" Type="http://schemas.openxmlformats.org/officeDocument/2006/relationships/image" Target="../media/image121.jpeg"/><Relationship Id="rId4" Type="http://schemas.openxmlformats.org/officeDocument/2006/relationships/notesSlide" Target="../notesSlides/notesSlide8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xml"/><Relationship Id="rId1" Type="http://schemas.openxmlformats.org/officeDocument/2006/relationships/tags" Target="../tags/tag139.xml"/><Relationship Id="rId5" Type="http://schemas.openxmlformats.org/officeDocument/2006/relationships/image" Target="../media/image1260.png"/><Relationship Id="rId4" Type="http://schemas.openxmlformats.org/officeDocument/2006/relationships/image" Target="../media/image125.png"/></Relationships>
</file>

<file path=ppt/slides/_rels/slide9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image" Target="../media/image127.pn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image" Target="../media/image110.jpeg"/><Relationship Id="rId2" Type="http://schemas.openxmlformats.org/officeDocument/2006/relationships/tags" Target="../tags/tag141.xml"/><Relationship Id="rId16" Type="http://schemas.openxmlformats.org/officeDocument/2006/relationships/image" Target="../media/image109.jpe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notesSlide" Target="../notesSlides/notesSlide90.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image" Target="../media/image126.jpeg"/><Relationship Id="rId4" Type="http://schemas.openxmlformats.org/officeDocument/2006/relationships/notesSlide" Target="../notesSlides/notesSlide92.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image" Target="../media/image85.png"/><Relationship Id="rId5" Type="http://schemas.openxmlformats.org/officeDocument/2006/relationships/image" Target="../media/image111.png"/><Relationship Id="rId4" Type="http://schemas.openxmlformats.org/officeDocument/2006/relationships/notesSlide" Target="../notesSlides/notesSlide9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xml"/><Relationship Id="rId1" Type="http://schemas.openxmlformats.org/officeDocument/2006/relationships/tags" Target="../tags/tag158.xml"/><Relationship Id="rId6" Type="http://schemas.openxmlformats.org/officeDocument/2006/relationships/image" Target="../media/image10.png"/><Relationship Id="rId5" Type="http://schemas.openxmlformats.org/officeDocument/2006/relationships/image" Target="../media/image129.png"/><Relationship Id="rId4" Type="http://schemas.openxmlformats.org/officeDocument/2006/relationships/image" Target="../media/image128.pn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image" Target="../media/image130.jpeg"/><Relationship Id="rId4" Type="http://schemas.openxmlformats.org/officeDocument/2006/relationships/notesSlide" Target="../notesSlides/notesSlide9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xml"/><Relationship Id="rId1" Type="http://schemas.openxmlformats.org/officeDocument/2006/relationships/tags" Target="../tags/tag16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xml"/><Relationship Id="rId1" Type="http://schemas.openxmlformats.org/officeDocument/2006/relationships/tags" Target="../tags/tag162.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image" Target="../media/image133.png"/><Relationship Id="rId5" Type="http://schemas.openxmlformats.org/officeDocument/2006/relationships/image" Target="../media/image131.jpeg"/><Relationship Id="rId4" Type="http://schemas.openxmlformats.org/officeDocument/2006/relationships/notesSlide" Target="../notesSlides/notesSlide9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5" y="1482190"/>
            <a:ext cx="8629650" cy="3428999"/>
          </a:xfrm>
        </p:spPr>
        <p:txBody>
          <a:bodyPr>
            <a:normAutofit fontScale="92500" lnSpcReduction="20000"/>
          </a:bodyPr>
          <a:lstStyle/>
          <a:p>
            <a:pPr marL="0" indent="0">
              <a:buNone/>
            </a:pPr>
            <a:r>
              <a:rPr lang="en-US" sz="405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127</a:t>
            </a:r>
            <a:endParaRPr lang="en-US" dirty="0"/>
          </a:p>
          <a:p>
            <a:endParaRPr lang="en-US" dirty="0" smtClean="0"/>
          </a:p>
          <a:p>
            <a:r>
              <a:rPr lang="en-US" dirty="0" smtClean="0"/>
              <a:t>For </a:t>
            </a:r>
            <a:r>
              <a:rPr lang="en-US" b="1" dirty="0" smtClean="0"/>
              <a:t>ICC</a:t>
            </a:r>
            <a:r>
              <a:rPr lang="en-US" dirty="0" smtClean="0"/>
              <a:t>: Right click and un-hide slides 6 and 128</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1666135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Mechanics of a Shear Wall</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spcBef>
                <a:spcPts val="1800"/>
              </a:spcBef>
            </a:pPr>
            <a:r>
              <a:rPr lang="en-US" sz="1600" b="0" dirty="0" smtClean="0">
                <a:solidFill>
                  <a:schemeClr val="tx1">
                    <a:lumMod val="75000"/>
                    <a:lumOff val="25000"/>
                  </a:schemeClr>
                </a:solidFill>
                <a:latin typeface="Arial" panose="020B0604020202020204" pitchFamily="34" charset="0"/>
                <a:cs typeface="Arial" panose="020B0604020202020204" pitchFamily="34" charset="0"/>
              </a:rPr>
              <a:t>Describe the practical applications, basic functions and considerations for shear wall design</a:t>
            </a:r>
            <a:endParaRPr lang="en-US" sz="16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82358"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1</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663988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a:t>
            </a:r>
            <a:r>
              <a:rPr lang="en-US" sz="2200" b="0" dirty="0" smtClean="0">
                <a:latin typeface="Arial Black" panose="020B0A04020102020204" pitchFamily="34" charset="0"/>
              </a:rPr>
              <a:t>Example, cont.</a:t>
            </a:r>
            <a:endParaRPr lang="en-US" sz="2200" b="0" dirty="0">
              <a:latin typeface="Arial Black" panose="020B0A04020102020204" pitchFamily="34" charset="0"/>
            </a:endParaRPr>
          </a:p>
        </p:txBody>
      </p:sp>
      <p:pic>
        <p:nvPicPr>
          <p:cNvPr id="4" name="Picture 6" descr="C:\Users\pahunt\Dropbox\Personal\Clarity\Simpson Mfg\Courses\1. Designing Shear Walls\SME Feedback\images\10.8n beam behavior.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331733" y="2274957"/>
            <a:ext cx="7276242" cy="332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682999" y="2120430"/>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1379031" y="4866641"/>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7637059" y="4866641"/>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4260388" y="4628398"/>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 name="Rectangle 2"/>
          <p:cNvSpPr/>
          <p:nvPr/>
        </p:nvSpPr>
        <p:spPr>
          <a:xfrm>
            <a:off x="7993117" y="2367406"/>
            <a:ext cx="614858" cy="20238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bwMode="auto">
          <a:xfrm>
            <a:off x="1437273" y="5355485"/>
            <a:ext cx="6271076" cy="276999"/>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Beam Behavior of Sheathed Areas Above and Below Window</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2292172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5" name="Picture 5" descr="C:\Users\pahunt\Dropbox\Personal\Clarity\Simpson Mfg\Courses\1. Designing Shear Walls\SME Feedback\images\10.8d zones.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804175" y="1828800"/>
            <a:ext cx="639383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572637" y="2041600"/>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4272420" y="5164442"/>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2454705" y="5891529"/>
            <a:ext cx="4236224" cy="276999"/>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Zones for Rational Analysis of Shear Wall</a:t>
            </a:r>
            <a:endParaRPr kumimoji="1" lang="en-US"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1791982" y="5362710"/>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6738227" y="5362710"/>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1850256" y="463933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1850256" y="357481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1850256" y="256631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1850256" y="200682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2052943" y="1795379"/>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3321762" y="179537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17" name="TextBox 16"/>
          <p:cNvSpPr txBox="1"/>
          <p:nvPr/>
        </p:nvSpPr>
        <p:spPr bwMode="auto">
          <a:xfrm>
            <a:off x="5707005" y="182880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6975849" y="182880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2669631" y="2308527"/>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20" name="TextBox 19"/>
          <p:cNvSpPr txBox="1"/>
          <p:nvPr/>
        </p:nvSpPr>
        <p:spPr bwMode="auto">
          <a:xfrm>
            <a:off x="2669631" y="3066986"/>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2658411" y="4101888"/>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4499534" y="410128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6321259" y="410128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6314847" y="3073796"/>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6343701" y="2320097"/>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4500544" y="2308526"/>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2606742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4" name="Picture 6" descr="C:\Users\pahunt\Dropbox\Personal\Clarity\Simpson Mfg\Courses\1. Designing Shear Walls\Source Files\Assets\new images\10.8e horizontal cut.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8346"/>
          <a:stretch/>
        </p:blipFill>
        <p:spPr bwMode="auto">
          <a:xfrm>
            <a:off x="1667408" y="1881824"/>
            <a:ext cx="6453015" cy="434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572637" y="2300912"/>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4272420" y="5410106"/>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1670391" y="5809925"/>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6861059" y="5813094"/>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2546799" y="2526895"/>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2546799" y="3094282"/>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2535579" y="449768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4499534" y="4497073"/>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6457739" y="4497072"/>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6451327" y="3087444"/>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6480181" y="2538465"/>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17" name="TextBox 16"/>
          <p:cNvSpPr txBox="1"/>
          <p:nvPr/>
        </p:nvSpPr>
        <p:spPr bwMode="auto">
          <a:xfrm>
            <a:off x="4500544" y="2526894"/>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2552547" y="3734228"/>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6457075" y="3727390"/>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Rectangle 20"/>
          <p:cNvSpPr/>
          <p:nvPr/>
        </p:nvSpPr>
        <p:spPr>
          <a:xfrm>
            <a:off x="1667408" y="6028538"/>
            <a:ext cx="2072079" cy="2006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p:cNvSpPr txBox="1"/>
              <p:nvPr/>
            </p:nvSpPr>
            <p:spPr bwMode="auto">
              <a:xfrm>
                <a:off x="3736790" y="5845369"/>
                <a:ext cx="2754065"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rgbClr val="000000"/>
                          </a:solidFill>
                          <a:latin typeface="Cambria Math"/>
                        </a:rPr>
                        <m:t>𝑣</m:t>
                      </m:r>
                      <m:r>
                        <a:rPr kumimoji="1" lang="en-US" sz="1400" b="0" i="1" smtClean="0">
                          <a:solidFill>
                            <a:srgbClr val="000000"/>
                          </a:solidFill>
                          <a:latin typeface="Cambria Math"/>
                        </a:rPr>
                        <m:t>=</m:t>
                      </m:r>
                      <m:f>
                        <m:fPr>
                          <m:type m:val="lin"/>
                          <m:ctrlPr>
                            <a:rPr kumimoji="1" lang="en-US" sz="1400" b="0" i="1" smtClean="0">
                              <a:solidFill>
                                <a:srgbClr val="000000"/>
                              </a:solidFill>
                              <a:latin typeface="Cambria Math" panose="02040503050406030204" pitchFamily="18" charset="0"/>
                            </a:rPr>
                          </m:ctrlPr>
                        </m:fPr>
                        <m:num>
                          <m:r>
                            <a:rPr kumimoji="1" lang="en-US" sz="1400" b="0" i="1" smtClean="0">
                              <a:solidFill>
                                <a:srgbClr val="000000"/>
                              </a:solidFill>
                              <a:latin typeface="Cambria Math"/>
                            </a:rPr>
                            <m:t>3500 </m:t>
                          </m:r>
                          <m:r>
                            <a:rPr kumimoji="1" lang="en-US" sz="1400" b="0" i="1" smtClean="0">
                              <a:solidFill>
                                <a:srgbClr val="000000"/>
                              </a:solidFill>
                              <a:latin typeface="Cambria Math"/>
                            </a:rPr>
                            <m:t>𝑙𝑏</m:t>
                          </m:r>
                        </m:num>
                        <m:den>
                          <m:d>
                            <m:dPr>
                              <m:ctrlPr>
                                <a:rPr kumimoji="1" lang="en-US" sz="1400" b="0" i="1" smtClean="0">
                                  <a:solidFill>
                                    <a:srgbClr val="000000"/>
                                  </a:solidFill>
                                  <a:latin typeface="Cambria Math" panose="02040503050406030204" pitchFamily="18" charset="0"/>
                                </a:rPr>
                              </m:ctrlPr>
                            </m:dPr>
                            <m:e>
                              <m:sSup>
                                <m:sSupPr>
                                  <m:ctrlPr>
                                    <a:rPr kumimoji="1" lang="en-US" sz="1400" b="0" i="1" smtClean="0">
                                      <a:solidFill>
                                        <a:srgbClr val="000000"/>
                                      </a:solidFill>
                                      <a:latin typeface="Cambria Math" panose="02040503050406030204" pitchFamily="18" charset="0"/>
                                    </a:rPr>
                                  </m:ctrlPr>
                                </m:sSupPr>
                                <m:e>
                                  <m:r>
                                    <a:rPr kumimoji="1" lang="en-US" sz="1400" b="0" i="1" smtClean="0">
                                      <a:solidFill>
                                        <a:srgbClr val="000000"/>
                                      </a:solidFill>
                                      <a:latin typeface="Cambria Math"/>
                                    </a:rPr>
                                    <m:t>4</m:t>
                                  </m:r>
                                </m:e>
                                <m:sup>
                                  <m:r>
                                    <a:rPr kumimoji="1" lang="en-US" sz="1400" b="0" i="1" smtClean="0">
                                      <a:solidFill>
                                        <a:srgbClr val="000000"/>
                                      </a:solidFill>
                                      <a:latin typeface="Cambria Math"/>
                                    </a:rPr>
                                    <m:t>′</m:t>
                                  </m:r>
                                </m:sup>
                              </m:sSup>
                              <m:r>
                                <a:rPr kumimoji="1" lang="en-US" sz="1400" b="0" i="1" smtClean="0">
                                  <a:solidFill>
                                    <a:srgbClr val="000000"/>
                                  </a:solidFill>
                                  <a:latin typeface="Cambria Math"/>
                                </a:rPr>
                                <m:t>+4′</m:t>
                              </m:r>
                            </m:e>
                          </m:d>
                          <m:r>
                            <a:rPr kumimoji="1" lang="en-US" sz="1400" b="0" i="1" smtClean="0">
                              <a:solidFill>
                                <a:srgbClr val="000000"/>
                              </a:solidFill>
                              <a:latin typeface="Cambria Math"/>
                            </a:rPr>
                            <m:t>=438 </m:t>
                          </m:r>
                          <m:r>
                            <a:rPr kumimoji="1" lang="en-US" sz="1400" b="0" i="1" smtClean="0">
                              <a:solidFill>
                                <a:srgbClr val="000000"/>
                              </a:solidFill>
                              <a:latin typeface="Cambria Math"/>
                            </a:rPr>
                            <m:t>𝑝𝑙𝑓</m:t>
                          </m:r>
                        </m:den>
                      </m:f>
                    </m:oMath>
                  </m:oMathPara>
                </a14:m>
                <a:endParaRPr kumimoji="1" lang="en-US" sz="1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3736790" y="5845369"/>
                <a:ext cx="2754065" cy="307764"/>
              </a:xfrm>
              <a:prstGeom prst="rect">
                <a:avLst/>
              </a:prstGeom>
              <a:blipFill rotWithShape="1">
                <a:blip r:embed="rId6"/>
                <a:stretch>
                  <a:fillRect t="-94000" b="-158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0" name="TextBox 19"/>
          <p:cNvSpPr txBox="1"/>
          <p:nvPr/>
        </p:nvSpPr>
        <p:spPr bwMode="auto">
          <a:xfrm>
            <a:off x="2711935" y="5891529"/>
            <a:ext cx="1046761"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B &amp; G: </a:t>
            </a:r>
            <a:r>
              <a:rPr kumimoji="1" lang="en-US" sz="1400" dirty="0" err="1" smtClean="0">
                <a:solidFill>
                  <a:schemeClr val="bg2"/>
                </a:solidFill>
                <a:latin typeface="Arial" panose="020B0604020202020204" pitchFamily="34" charset="0"/>
                <a:cs typeface="Arial" panose="020B0604020202020204" pitchFamily="34" charset="0"/>
              </a:rPr>
              <a:t>Horiz</a:t>
            </a:r>
            <a:r>
              <a:rPr kumimoji="1" lang="en-US" sz="1400" dirty="0" smtClean="0">
                <a:solidFill>
                  <a:schemeClr val="bg2"/>
                </a:solidFill>
                <a:latin typeface="Arial" panose="020B0604020202020204" pitchFamily="34" charset="0"/>
                <a:cs typeface="Arial" panose="020B0604020202020204" pitchFamily="34" charset="0"/>
              </a:rPr>
              <a:t>.</a:t>
            </a:r>
            <a:endParaRPr kumimoji="1" lang="en-US" sz="14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1795664" y="500783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1795664" y="394331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1795664" y="293481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33" name="Rectangle 32"/>
          <p:cNvSpPr/>
          <p:nvPr/>
        </p:nvSpPr>
        <p:spPr>
          <a:xfrm>
            <a:off x="1909478" y="2244761"/>
            <a:ext cx="189039" cy="1371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25" name="TextBox 24"/>
          <p:cNvSpPr txBox="1"/>
          <p:nvPr/>
        </p:nvSpPr>
        <p:spPr bwMode="auto">
          <a:xfrm>
            <a:off x="1795664" y="237532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1984703" y="2150227"/>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27" name="TextBox 26"/>
          <p:cNvSpPr txBox="1"/>
          <p:nvPr/>
        </p:nvSpPr>
        <p:spPr bwMode="auto">
          <a:xfrm>
            <a:off x="3267170" y="215022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28" name="TextBox 27"/>
          <p:cNvSpPr txBox="1"/>
          <p:nvPr/>
        </p:nvSpPr>
        <p:spPr bwMode="auto">
          <a:xfrm>
            <a:off x="5747949" y="215635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29" name="TextBox 28"/>
          <p:cNvSpPr txBox="1"/>
          <p:nvPr/>
        </p:nvSpPr>
        <p:spPr bwMode="auto">
          <a:xfrm>
            <a:off x="7044089" y="215635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30" name="TextBox 29"/>
          <p:cNvSpPr txBox="1"/>
          <p:nvPr/>
        </p:nvSpPr>
        <p:spPr bwMode="auto">
          <a:xfrm>
            <a:off x="2413887" y="1854528"/>
            <a:ext cx="413575"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accent1"/>
                </a:solidFill>
                <a:latin typeface="Arial" panose="020B0604020202020204" pitchFamily="34" charset="0"/>
                <a:cs typeface="Arial" panose="020B0604020202020204" pitchFamily="34" charset="0"/>
              </a:rPr>
              <a:t>4’-0”</a:t>
            </a:r>
            <a:endParaRPr kumimoji="1" lang="en-US" sz="1600" dirty="0">
              <a:solidFill>
                <a:schemeClr val="accent1"/>
              </a:solidFill>
              <a:latin typeface="Arial" panose="020B0604020202020204" pitchFamily="34" charset="0"/>
              <a:cs typeface="Arial" panose="020B0604020202020204" pitchFamily="34" charset="0"/>
            </a:endParaRPr>
          </a:p>
        </p:txBody>
      </p:sp>
      <p:sp>
        <p:nvSpPr>
          <p:cNvPr id="31" name="TextBox 30"/>
          <p:cNvSpPr txBox="1"/>
          <p:nvPr/>
        </p:nvSpPr>
        <p:spPr bwMode="auto">
          <a:xfrm>
            <a:off x="6330437" y="1854528"/>
            <a:ext cx="413575"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accent1"/>
                </a:solidFill>
                <a:latin typeface="Arial" panose="020B0604020202020204" pitchFamily="34" charset="0"/>
                <a:cs typeface="Arial" panose="020B0604020202020204" pitchFamily="34" charset="0"/>
              </a:rPr>
              <a:t>4’-0”</a:t>
            </a:r>
            <a:endParaRPr kumimoji="1" lang="en-US" sz="1600" dirty="0">
              <a:solidFill>
                <a:schemeClr val="accent1"/>
              </a:solidFill>
              <a:latin typeface="Arial" panose="020B0604020202020204" pitchFamily="34" charset="0"/>
              <a:cs typeface="Arial" panose="020B0604020202020204" pitchFamily="34" charset="0"/>
            </a:endParaRPr>
          </a:p>
        </p:txBody>
      </p:sp>
      <p:cxnSp>
        <p:nvCxnSpPr>
          <p:cNvPr id="32" name="Straight Connector 31"/>
          <p:cNvCxnSpPr/>
          <p:nvPr/>
        </p:nvCxnSpPr>
        <p:spPr>
          <a:xfrm>
            <a:off x="5773008" y="6135134"/>
            <a:ext cx="58332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6970819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5" name="Picture 7" descr="C:\Users\pahunt\Dropbox\Personal\Clarity\Simpson Mfg\Courses\1. Designing Shear Walls\Source Files\Assets\new images\10.8f verticle cut.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9233"/>
          <a:stretch/>
        </p:blipFill>
        <p:spPr bwMode="auto">
          <a:xfrm>
            <a:off x="1010313" y="1869954"/>
            <a:ext cx="748839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939528" y="2082264"/>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4272420" y="5451050"/>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1424727" y="5755333"/>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7106723" y="5758502"/>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2342079" y="2322175"/>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2330859" y="449768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3707964" y="449707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6648811" y="4497072"/>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6671253" y="2322174"/>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3707964" y="2322175"/>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2347827" y="3283844"/>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7" name="TextBox 16"/>
          <p:cNvSpPr txBox="1"/>
          <p:nvPr/>
        </p:nvSpPr>
        <p:spPr bwMode="auto">
          <a:xfrm>
            <a:off x="6648147" y="3282954"/>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1536352" y="499418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1536352" y="387507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20" name="TextBox 19"/>
          <p:cNvSpPr txBox="1"/>
          <p:nvPr/>
        </p:nvSpPr>
        <p:spPr bwMode="auto">
          <a:xfrm>
            <a:off x="1536352" y="267550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1536352" y="211601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1684447" y="1877267"/>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3130690" y="187726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5898077" y="188339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7289753" y="188339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5312527" y="449707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27" name="TextBox 26"/>
          <p:cNvSpPr txBox="1"/>
          <p:nvPr/>
        </p:nvSpPr>
        <p:spPr bwMode="auto">
          <a:xfrm>
            <a:off x="5312527" y="2322175"/>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28" name="Rectangle 27"/>
          <p:cNvSpPr/>
          <p:nvPr/>
        </p:nvSpPr>
        <p:spPr>
          <a:xfrm>
            <a:off x="1690780" y="6015896"/>
            <a:ext cx="2267071" cy="21952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9" name="TextBox 28"/>
              <p:cNvSpPr txBox="1"/>
              <p:nvPr/>
            </p:nvSpPr>
            <p:spPr bwMode="auto">
              <a:xfrm>
                <a:off x="3505223" y="5845369"/>
                <a:ext cx="3026576"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rgbClr val="000000"/>
                          </a:solidFill>
                          <a:latin typeface="Cambria Math"/>
                        </a:rPr>
                        <m:t>𝑣</m:t>
                      </m:r>
                      <m:r>
                        <a:rPr kumimoji="1" lang="en-US" sz="1400" b="0" i="1" smtClean="0">
                          <a:solidFill>
                            <a:srgbClr val="000000"/>
                          </a:solidFill>
                          <a:latin typeface="Cambria Math"/>
                        </a:rPr>
                        <m:t>=</m:t>
                      </m:r>
                      <m:f>
                        <m:fPr>
                          <m:type m:val="lin"/>
                          <m:ctrlPr>
                            <a:rPr kumimoji="1" lang="en-US" sz="1400" b="0" i="1" smtClean="0">
                              <a:solidFill>
                                <a:srgbClr val="000000"/>
                              </a:solidFill>
                              <a:latin typeface="Cambria Math" panose="02040503050406030204" pitchFamily="18" charset="0"/>
                            </a:rPr>
                          </m:ctrlPr>
                        </m:fPr>
                        <m:num>
                          <m:r>
                            <a:rPr kumimoji="1" lang="en-US" sz="1400" b="0" i="1" smtClean="0">
                              <a:solidFill>
                                <a:srgbClr val="000000"/>
                              </a:solidFill>
                              <a:latin typeface="Cambria Math"/>
                            </a:rPr>
                            <m:t>1867 </m:t>
                          </m:r>
                          <m:r>
                            <a:rPr kumimoji="1" lang="en-US" sz="1400" b="0" i="1" smtClean="0">
                              <a:solidFill>
                                <a:srgbClr val="000000"/>
                              </a:solidFill>
                              <a:latin typeface="Cambria Math"/>
                            </a:rPr>
                            <m:t>𝑙𝑏</m:t>
                          </m:r>
                        </m:num>
                        <m:den>
                          <m:d>
                            <m:dPr>
                              <m:ctrlPr>
                                <a:rPr kumimoji="1" lang="en-US" sz="1400" b="0" i="1" smtClean="0">
                                  <a:solidFill>
                                    <a:srgbClr val="000000"/>
                                  </a:solidFill>
                                  <a:latin typeface="Cambria Math" panose="02040503050406030204" pitchFamily="18" charset="0"/>
                                </a:rPr>
                              </m:ctrlPr>
                            </m:dPr>
                            <m:e>
                              <m:sSup>
                                <m:sSupPr>
                                  <m:ctrlPr>
                                    <a:rPr kumimoji="1" lang="en-US" sz="1400" b="0" i="1" smtClean="0">
                                      <a:solidFill>
                                        <a:srgbClr val="000000"/>
                                      </a:solidFill>
                                      <a:latin typeface="Cambria Math" panose="02040503050406030204" pitchFamily="18" charset="0"/>
                                    </a:rPr>
                                  </m:ctrlPr>
                                </m:sSupPr>
                                <m:e>
                                  <m:r>
                                    <a:rPr kumimoji="1" lang="en-US" sz="1400" b="0" i="1" smtClean="0">
                                      <a:solidFill>
                                        <a:srgbClr val="000000"/>
                                      </a:solidFill>
                                      <a:latin typeface="Cambria Math"/>
                                    </a:rPr>
                                    <m:t>1.5</m:t>
                                  </m:r>
                                </m:e>
                                <m:sup>
                                  <m:r>
                                    <a:rPr kumimoji="1" lang="en-US" sz="1400" b="0" i="1" smtClean="0">
                                      <a:solidFill>
                                        <a:srgbClr val="000000"/>
                                      </a:solidFill>
                                      <a:latin typeface="Cambria Math"/>
                                    </a:rPr>
                                    <m:t>′</m:t>
                                  </m:r>
                                </m:sup>
                              </m:sSup>
                              <m:r>
                                <a:rPr kumimoji="1" lang="en-US" sz="1400" b="0" i="1" smtClean="0">
                                  <a:solidFill>
                                    <a:srgbClr val="000000"/>
                                  </a:solidFill>
                                  <a:latin typeface="Cambria Math"/>
                                </a:rPr>
                                <m:t>+2.5′</m:t>
                              </m:r>
                            </m:e>
                          </m:d>
                          <m:r>
                            <a:rPr kumimoji="1" lang="en-US" sz="1400" b="0" i="1" smtClean="0">
                              <a:solidFill>
                                <a:srgbClr val="000000"/>
                              </a:solidFill>
                              <a:latin typeface="Cambria Math"/>
                            </a:rPr>
                            <m:t>=467 </m:t>
                          </m:r>
                          <m:r>
                            <a:rPr kumimoji="1" lang="en-US" sz="1400" b="0" i="1" smtClean="0">
                              <a:solidFill>
                                <a:srgbClr val="000000"/>
                              </a:solidFill>
                              <a:latin typeface="Cambria Math"/>
                            </a:rPr>
                            <m:t>𝑝𝑙𝑓</m:t>
                          </m:r>
                        </m:den>
                      </m:f>
                    </m:oMath>
                  </m:oMathPara>
                </a14:m>
                <a:endParaRPr kumimoji="1" lang="en-US" sz="1400" dirty="0">
                  <a:solidFill>
                    <a:srgbClr val="000000"/>
                  </a:solidFill>
                  <a:latin typeface="Georgia" panose="02040502050405020303"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bwMode="auto">
              <a:xfrm>
                <a:off x="3505223" y="5845369"/>
                <a:ext cx="3026576" cy="307764"/>
              </a:xfrm>
              <a:prstGeom prst="rect">
                <a:avLst/>
              </a:prstGeom>
              <a:blipFill rotWithShape="1">
                <a:blip r:embed="rId6"/>
                <a:stretch>
                  <a:fillRect t="-94000" b="-158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0" name="TextBox 29"/>
          <p:cNvSpPr txBox="1"/>
          <p:nvPr/>
        </p:nvSpPr>
        <p:spPr bwMode="auto">
          <a:xfrm>
            <a:off x="2648292" y="5905907"/>
            <a:ext cx="937501"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D &amp; E: Vert.</a:t>
            </a:r>
            <a:endParaRPr kumimoji="1" lang="en-US" sz="1400" dirty="0">
              <a:solidFill>
                <a:schemeClr val="bg2"/>
              </a:solidFill>
              <a:latin typeface="Arial" panose="020B0604020202020204" pitchFamily="34" charset="0"/>
              <a:cs typeface="Arial" panose="020B0604020202020204" pitchFamily="34" charset="0"/>
            </a:endParaRPr>
          </a:p>
        </p:txBody>
      </p:sp>
      <p:cxnSp>
        <p:nvCxnSpPr>
          <p:cNvPr id="31" name="Straight Connector 30"/>
          <p:cNvCxnSpPr/>
          <p:nvPr/>
        </p:nvCxnSpPr>
        <p:spPr>
          <a:xfrm>
            <a:off x="5813952" y="6135134"/>
            <a:ext cx="58332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bwMode="auto">
          <a:xfrm>
            <a:off x="912709" y="2306959"/>
            <a:ext cx="413575"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accent1"/>
                </a:solidFill>
                <a:latin typeface="Arial" panose="020B0604020202020204" pitchFamily="34" charset="0"/>
                <a:cs typeface="Arial" panose="020B0604020202020204" pitchFamily="34" charset="0"/>
              </a:rPr>
              <a:t>1’-6”</a:t>
            </a:r>
            <a:endParaRPr kumimoji="1" lang="en-US" sz="1600" dirty="0">
              <a:solidFill>
                <a:schemeClr val="accent1"/>
              </a:solidFill>
              <a:latin typeface="Arial" panose="020B0604020202020204" pitchFamily="34" charset="0"/>
              <a:cs typeface="Arial" panose="020B0604020202020204" pitchFamily="34" charset="0"/>
            </a:endParaRPr>
          </a:p>
        </p:txBody>
      </p:sp>
      <p:sp>
        <p:nvSpPr>
          <p:cNvPr id="33" name="TextBox 32"/>
          <p:cNvSpPr txBox="1"/>
          <p:nvPr/>
        </p:nvSpPr>
        <p:spPr bwMode="auto">
          <a:xfrm>
            <a:off x="912709" y="4541668"/>
            <a:ext cx="410369" cy="246221"/>
          </a:xfrm>
          <a:prstGeom prst="rect">
            <a:avLst/>
          </a:prstGeom>
          <a:solidFill>
            <a:srgbClr val="FFFFFF"/>
          </a:solidFill>
          <a:ln>
            <a:noFill/>
          </a:ln>
          <a:extLst/>
        </p:spPr>
        <p:txBody>
          <a:bodyPr wrap="none" lIns="0" tIns="0" rIns="0" bIns="0" rtlCol="0" anchor="ctr" anchorCtr="0">
            <a:spAutoFit/>
          </a:bodyPr>
          <a:lstStyle/>
          <a:p>
            <a:r>
              <a:rPr kumimoji="1" lang="en-US" sz="1600" dirty="0">
                <a:solidFill>
                  <a:schemeClr val="accent1"/>
                </a:solidFill>
                <a:latin typeface="Arial" panose="020B0604020202020204" pitchFamily="34" charset="0"/>
                <a:cs typeface="Arial" panose="020B0604020202020204" pitchFamily="34" charset="0"/>
              </a:rPr>
              <a:t>2</a:t>
            </a:r>
            <a:r>
              <a:rPr kumimoji="1" lang="en-US" sz="1600" dirty="0" smtClean="0">
                <a:solidFill>
                  <a:schemeClr val="accent1"/>
                </a:solidFill>
                <a:latin typeface="Arial" panose="020B0604020202020204" pitchFamily="34" charset="0"/>
                <a:cs typeface="Arial" panose="020B0604020202020204" pitchFamily="34" charset="0"/>
              </a:rPr>
              <a:t>’-6”</a:t>
            </a:r>
            <a:endParaRPr kumimoji="1" lang="en-US" sz="16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49760040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4" name="Picture 5" descr="C:\Users\pahunt\Dropbox\Personal\Clarity\Simpson Mfg\Courses\1. Designing Shear Walls\SME Feedback\images\10.8g completing rational.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12943"/>
          <a:stretch/>
        </p:blipFill>
        <p:spPr bwMode="auto">
          <a:xfrm>
            <a:off x="1765414" y="1871728"/>
            <a:ext cx="647366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572637" y="2014304"/>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4272420" y="4987018"/>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1791982" y="5362710"/>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6738227" y="5362710"/>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1891200" y="459839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1891200" y="357481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1891200" y="255267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1891200" y="200682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2052943" y="1809027"/>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3308114" y="180902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5720653" y="182880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17" name="TextBox 16"/>
          <p:cNvSpPr txBox="1"/>
          <p:nvPr/>
        </p:nvSpPr>
        <p:spPr bwMode="auto">
          <a:xfrm>
            <a:off x="6962201" y="182880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2615039" y="221299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2626259" y="3162522"/>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20" name="TextBox 19"/>
          <p:cNvSpPr txBox="1"/>
          <p:nvPr/>
        </p:nvSpPr>
        <p:spPr bwMode="auto">
          <a:xfrm>
            <a:off x="2615039" y="408824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4499534" y="4278705"/>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6398293" y="4078564"/>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6370997" y="3152204"/>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6398293" y="2224561"/>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4227584" y="221299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6184382" y="2939606"/>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7" name="TextBox 26"/>
          <p:cNvSpPr txBox="1"/>
          <p:nvPr/>
        </p:nvSpPr>
        <p:spPr bwMode="auto">
          <a:xfrm>
            <a:off x="2425884" y="2936760"/>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8" name="TextBox 27"/>
          <p:cNvSpPr txBox="1"/>
          <p:nvPr/>
        </p:nvSpPr>
        <p:spPr bwMode="auto">
          <a:xfrm>
            <a:off x="4301507" y="4039082"/>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9" name="TextBox 28"/>
          <p:cNvSpPr txBox="1"/>
          <p:nvPr/>
        </p:nvSpPr>
        <p:spPr bwMode="auto">
          <a:xfrm>
            <a:off x="4425735" y="2223708"/>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0" name="TextBox 29"/>
          <p:cNvSpPr txBox="1"/>
          <p:nvPr/>
        </p:nvSpPr>
        <p:spPr bwMode="auto">
          <a:xfrm>
            <a:off x="3457619" y="3058287"/>
            <a:ext cx="735907" cy="215444"/>
          </a:xfrm>
          <a:prstGeom prst="rect">
            <a:avLst/>
          </a:prstGeom>
          <a:solidFill>
            <a:srgbClr val="FFFFFF"/>
          </a:solidFill>
          <a:ln>
            <a:noFill/>
          </a:ln>
          <a:extLst/>
        </p:spPr>
        <p:txBody>
          <a:bodyPr wrap="none" lIns="0" tIns="0" rIns="73152"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T&amp;C = 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 name="Rectangle 2"/>
          <p:cNvSpPr/>
          <p:nvPr/>
        </p:nvSpPr>
        <p:spPr>
          <a:xfrm>
            <a:off x="4572795" y="2936760"/>
            <a:ext cx="804423" cy="49065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bwMode="auto">
          <a:xfrm>
            <a:off x="4346206" y="2842843"/>
            <a:ext cx="1014701" cy="646331"/>
          </a:xfrm>
          <a:prstGeom prst="rect">
            <a:avLst/>
          </a:prstGeom>
          <a:noFill/>
          <a:ln>
            <a:noFill/>
          </a:ln>
          <a:extLst/>
        </p:spPr>
        <p:txBody>
          <a:bodyPr wrap="none" lIns="0" tIns="0" rIns="0" bIns="0" rtlCol="0" anchor="ctr" anchorCtr="0">
            <a:spAutoFit/>
          </a:bodyPr>
          <a:lstStyle/>
          <a:p>
            <a:pPr algn="r"/>
            <a:r>
              <a:rPr kumimoji="1" lang="en-US" sz="1400" dirty="0" smtClean="0">
                <a:solidFill>
                  <a:schemeClr val="accent1"/>
                </a:solidFill>
                <a:latin typeface="Arial" panose="020B0604020202020204" pitchFamily="34" charset="0"/>
                <a:cs typeface="Arial" panose="020B0604020202020204" pitchFamily="34" charset="0"/>
              </a:rPr>
              <a:t>T&amp;C =</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r>
              <a:rPr kumimoji="1" lang="en-US" sz="1400" dirty="0" smtClean="0">
                <a:solidFill>
                  <a:schemeClr val="accent1"/>
                </a:solidFill>
                <a:latin typeface="Arial" panose="020B0604020202020204" pitchFamily="34" charset="0"/>
                <a:cs typeface="Arial" panose="020B0604020202020204" pitchFamily="34" charset="0"/>
              </a:rPr>
              <a:t> x 3.5’</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 1,635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2" name="Rectangle 31"/>
          <p:cNvSpPr/>
          <p:nvPr/>
        </p:nvSpPr>
        <p:spPr>
          <a:xfrm>
            <a:off x="2290869" y="5715664"/>
            <a:ext cx="4232458" cy="47082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bwMode="auto">
          <a:xfrm>
            <a:off x="2161157" y="5736572"/>
            <a:ext cx="1025923"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F &amp; H: </a:t>
            </a:r>
            <a:r>
              <a:rPr kumimoji="1" lang="en-US" sz="1400" dirty="0" err="1" smtClean="0">
                <a:solidFill>
                  <a:schemeClr val="bg2"/>
                </a:solidFill>
                <a:latin typeface="Arial" panose="020B0604020202020204" pitchFamily="34" charset="0"/>
                <a:cs typeface="Arial" panose="020B0604020202020204" pitchFamily="34" charset="0"/>
              </a:rPr>
              <a:t>Horiz</a:t>
            </a:r>
            <a:r>
              <a:rPr kumimoji="1" lang="en-US" sz="1400" dirty="0" smtClean="0">
                <a:solidFill>
                  <a:schemeClr val="bg2"/>
                </a:solidFill>
                <a:latin typeface="Arial" panose="020B0604020202020204" pitchFamily="34" charset="0"/>
                <a:cs typeface="Arial" panose="020B0604020202020204" pitchFamily="34" charset="0"/>
              </a:rPr>
              <a:t>.</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4" name="TextBox 33"/>
              <p:cNvSpPr txBox="1"/>
              <p:nvPr/>
            </p:nvSpPr>
            <p:spPr bwMode="auto">
              <a:xfrm>
                <a:off x="3132468" y="5691103"/>
                <a:ext cx="3932528"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rgbClr val="000000"/>
                          </a:solidFill>
                          <a:latin typeface="Cambria Math"/>
                        </a:rPr>
                        <m:t>𝑣</m:t>
                      </m:r>
                      <m:r>
                        <a:rPr kumimoji="1" lang="en-US" sz="1400" b="0" i="1" smtClean="0">
                          <a:solidFill>
                            <a:srgbClr val="000000"/>
                          </a:solidFill>
                          <a:latin typeface="Cambria Math"/>
                        </a:rPr>
                        <m:t>=</m:t>
                      </m:r>
                      <m:d>
                        <m:dPr>
                          <m:ctrlPr>
                            <a:rPr kumimoji="1" lang="en-US" sz="1400" b="0" i="1" smtClean="0">
                              <a:solidFill>
                                <a:srgbClr val="000000"/>
                              </a:solidFill>
                              <a:latin typeface="Cambria Math" panose="02040503050406030204" pitchFamily="18" charset="0"/>
                            </a:rPr>
                          </m:ctrlPr>
                        </m:dPr>
                        <m:e>
                          <m:f>
                            <m:fPr>
                              <m:type m:val="lin"/>
                              <m:ctrlPr>
                                <a:rPr kumimoji="1" lang="en-US" sz="1400" b="0" i="1" smtClean="0">
                                  <a:solidFill>
                                    <a:srgbClr val="000000"/>
                                  </a:solidFill>
                                  <a:latin typeface="Cambria Math" panose="02040503050406030204" pitchFamily="18" charset="0"/>
                                </a:rPr>
                              </m:ctrlPr>
                            </m:fPr>
                            <m:num>
                              <m:r>
                                <a:rPr kumimoji="1" lang="en-US" sz="1400" b="0" i="1" smtClean="0">
                                  <a:solidFill>
                                    <a:srgbClr val="000000"/>
                                  </a:solidFill>
                                  <a:latin typeface="Cambria Math"/>
                                </a:rPr>
                                <m:t>1635 </m:t>
                              </m:r>
                              <m:r>
                                <a:rPr kumimoji="1" lang="en-US" sz="1400" b="0" i="1" smtClean="0">
                                  <a:solidFill>
                                    <a:srgbClr val="000000"/>
                                  </a:solidFill>
                                  <a:latin typeface="Cambria Math"/>
                                </a:rPr>
                                <m:t>𝑙𝑏</m:t>
                              </m:r>
                            </m:num>
                            <m:den>
                              <m:r>
                                <a:rPr kumimoji="1" lang="en-US" sz="1400" b="0" i="1" smtClean="0">
                                  <a:solidFill>
                                    <a:srgbClr val="000000"/>
                                  </a:solidFill>
                                  <a:latin typeface="Cambria Math"/>
                                </a:rPr>
                                <m:t>4′</m:t>
                              </m:r>
                            </m:den>
                          </m:f>
                        </m:e>
                      </m:d>
                      <m:r>
                        <a:rPr kumimoji="1" lang="en-US" sz="1400" b="0" i="1" smtClean="0">
                          <a:solidFill>
                            <a:srgbClr val="000000"/>
                          </a:solidFill>
                          <a:latin typeface="Cambria Math"/>
                        </a:rPr>
                        <m:t>=409 </m:t>
                      </m:r>
                      <m:r>
                        <a:rPr kumimoji="1" lang="en-US" sz="1400" b="0" i="1" smtClean="0">
                          <a:solidFill>
                            <a:srgbClr val="000000"/>
                          </a:solidFill>
                          <a:latin typeface="Cambria Math"/>
                        </a:rPr>
                        <m:t>𝑝𝑙𝑓</m:t>
                      </m:r>
                      <m:r>
                        <a:rPr kumimoji="1" lang="en-US" sz="1400" b="0" i="1" smtClean="0">
                          <a:solidFill>
                            <a:srgbClr val="000000"/>
                          </a:solidFill>
                          <a:latin typeface="Cambria Math"/>
                        </a:rPr>
                        <m:t>=438 </m:t>
                      </m:r>
                      <m:r>
                        <a:rPr kumimoji="1" lang="en-US" sz="1400" b="0" i="1" smtClean="0">
                          <a:solidFill>
                            <a:srgbClr val="000000"/>
                          </a:solidFill>
                          <a:latin typeface="Cambria Math"/>
                        </a:rPr>
                        <m:t>𝑝𝑙𝑓</m:t>
                      </m:r>
                      <m:r>
                        <a:rPr kumimoji="1" lang="en-US" sz="1400" b="0" i="1" smtClean="0">
                          <a:solidFill>
                            <a:srgbClr val="000000"/>
                          </a:solidFill>
                          <a:latin typeface="Cambria Math"/>
                        </a:rPr>
                        <m:t>−29 </m:t>
                      </m:r>
                      <m:r>
                        <a:rPr kumimoji="1" lang="en-US" sz="1400" b="0" i="1" smtClean="0">
                          <a:solidFill>
                            <a:srgbClr val="000000"/>
                          </a:solidFill>
                          <a:latin typeface="Cambria Math"/>
                        </a:rPr>
                        <m:t>𝑝𝑙𝑓</m:t>
                      </m:r>
                    </m:oMath>
                  </m:oMathPara>
                </a14:m>
                <a:endParaRPr kumimoji="1" lang="en-US" sz="1400" dirty="0">
                  <a:solidFill>
                    <a:srgbClr val="000000"/>
                  </a:solidFill>
                  <a:latin typeface="Georgia" panose="02040502050405020303" pitchFamily="18" charset="0"/>
                </a:endParaRPr>
              </a:p>
            </p:txBody>
          </p:sp>
        </mc:Choice>
        <mc:Fallback xmlns="">
          <p:sp>
            <p:nvSpPr>
              <p:cNvPr id="34" name="TextBox 33"/>
              <p:cNvSpPr txBox="1">
                <a:spLocks noRot="1" noChangeAspect="1" noMove="1" noResize="1" noEditPoints="1" noAdjustHandles="1" noChangeArrowheads="1" noChangeShapeType="1" noTextEdit="1"/>
              </p:cNvSpPr>
              <p:nvPr/>
            </p:nvSpPr>
            <p:spPr bwMode="auto">
              <a:xfrm>
                <a:off x="3132468" y="5691103"/>
                <a:ext cx="3932528" cy="307764"/>
              </a:xfrm>
              <a:prstGeom prst="rect">
                <a:avLst/>
              </a:prstGeom>
              <a:blipFill rotWithShape="1">
                <a:blip r:embed="rId6"/>
                <a:stretch>
                  <a:fillRect t="-94000" b="-158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bwMode="auto">
              <a:xfrm>
                <a:off x="3132468" y="5898886"/>
                <a:ext cx="2179805"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rgbClr val="000000"/>
                          </a:solidFill>
                          <a:latin typeface="Cambria Math"/>
                        </a:rPr>
                        <m:t>𝑣</m:t>
                      </m:r>
                      <m:r>
                        <a:rPr kumimoji="1" lang="en-US" sz="1400" b="0" i="1" smtClean="0">
                          <a:solidFill>
                            <a:srgbClr val="000000"/>
                          </a:solidFill>
                          <a:latin typeface="Cambria Math"/>
                        </a:rPr>
                        <m:t>=29 </m:t>
                      </m:r>
                      <m:r>
                        <a:rPr kumimoji="1" lang="en-US" sz="1400" b="0" i="1" smtClean="0">
                          <a:solidFill>
                            <a:srgbClr val="000000"/>
                          </a:solidFill>
                          <a:latin typeface="Cambria Math"/>
                        </a:rPr>
                        <m:t>𝑝𝑙𝑓</m:t>
                      </m:r>
                      <m:r>
                        <a:rPr kumimoji="1" lang="en-US" sz="1400" b="0" i="1" smtClean="0">
                          <a:solidFill>
                            <a:srgbClr val="000000"/>
                          </a:solidFill>
                          <a:latin typeface="Cambria Math"/>
                        </a:rPr>
                        <m:t> </m:t>
                      </m:r>
                      <m:r>
                        <a:rPr kumimoji="1" lang="en-US" sz="1400" b="0" i="1" smtClean="0">
                          <a:solidFill>
                            <a:srgbClr val="000000"/>
                          </a:solidFill>
                          <a:latin typeface="Cambria Math"/>
                        </a:rPr>
                        <m:t>𝑏𝑦</m:t>
                      </m:r>
                      <m:r>
                        <a:rPr kumimoji="1" lang="en-US" sz="1400" b="0" i="1" smtClean="0">
                          <a:solidFill>
                            <a:srgbClr val="000000"/>
                          </a:solidFill>
                          <a:latin typeface="Cambria Math"/>
                        </a:rPr>
                        <m:t> </m:t>
                      </m:r>
                      <m:r>
                        <a:rPr kumimoji="1" lang="en-US" sz="1400" b="0" i="1" smtClean="0">
                          <a:solidFill>
                            <a:srgbClr val="000000"/>
                          </a:solidFill>
                          <a:latin typeface="Cambria Math"/>
                        </a:rPr>
                        <m:t>𝑠𝑦𝑚𝑚𝑒𝑡𝑟𝑦</m:t>
                      </m:r>
                    </m:oMath>
                  </m:oMathPara>
                </a14:m>
                <a:endParaRPr kumimoji="1" lang="en-US" sz="1400" dirty="0">
                  <a:solidFill>
                    <a:srgbClr val="000000"/>
                  </a:solidFill>
                  <a:latin typeface="Georgia" panose="02040502050405020303" pitchFamily="18" charset="0"/>
                </a:endParaRPr>
              </a:p>
            </p:txBody>
          </p:sp>
        </mc:Choice>
        <mc:Fallback xmlns="">
          <p:sp>
            <p:nvSpPr>
              <p:cNvPr id="35" name="TextBox 34"/>
              <p:cNvSpPr txBox="1">
                <a:spLocks noRot="1" noChangeAspect="1" noMove="1" noResize="1" noEditPoints="1" noAdjustHandles="1" noChangeArrowheads="1" noChangeShapeType="1" noTextEdit="1"/>
              </p:cNvSpPr>
              <p:nvPr/>
            </p:nvSpPr>
            <p:spPr bwMode="auto">
              <a:xfrm>
                <a:off x="3132468" y="5898886"/>
                <a:ext cx="2179805" cy="307764"/>
              </a:xfrm>
              <a:prstGeom prst="rect">
                <a:avLst/>
              </a:prstGeom>
              <a:blipFill rotWithShape="1">
                <a:blip r:embed="rId7"/>
                <a:stretch>
                  <a:fillRect b="-1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6" name="TextBox 35"/>
          <p:cNvSpPr txBox="1"/>
          <p:nvPr/>
        </p:nvSpPr>
        <p:spPr bwMode="auto">
          <a:xfrm>
            <a:off x="2158465" y="5956323"/>
            <a:ext cx="1025923"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A &amp; C: </a:t>
            </a:r>
            <a:r>
              <a:rPr kumimoji="1" lang="en-US" sz="1400" dirty="0" err="1" smtClean="0">
                <a:solidFill>
                  <a:schemeClr val="bg2"/>
                </a:solidFill>
                <a:latin typeface="Arial" panose="020B0604020202020204" pitchFamily="34" charset="0"/>
                <a:cs typeface="Arial" panose="020B0604020202020204" pitchFamily="34" charset="0"/>
              </a:rPr>
              <a:t>Horiz</a:t>
            </a:r>
            <a:r>
              <a:rPr kumimoji="1" lang="en-US" sz="1400" dirty="0" smtClean="0">
                <a:solidFill>
                  <a:schemeClr val="bg2"/>
                </a:solidFill>
                <a:latin typeface="Arial" panose="020B0604020202020204" pitchFamily="34" charset="0"/>
                <a:cs typeface="Arial" panose="020B0604020202020204" pitchFamily="34" charset="0"/>
              </a:rPr>
              <a:t>.</a:t>
            </a:r>
            <a:endParaRPr kumimoji="1" lang="en-US" sz="14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7236072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5" name="Picture 5" descr="C:\Users\pahunt\Dropbox\Personal\Clarity\Simpson Mfg\Courses\1. Designing Shear Walls\Source Files\Assets\new images\10.8h check on rational.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8784"/>
          <a:stretch/>
        </p:blipFill>
        <p:spPr bwMode="auto">
          <a:xfrm>
            <a:off x="1667216" y="1815362"/>
            <a:ext cx="65139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 cont.</a:t>
            </a:r>
            <a:endParaRPr lang="en-US" sz="1800" baseline="-25000" dirty="0"/>
          </a:p>
        </p:txBody>
      </p:sp>
      <p:sp>
        <p:nvSpPr>
          <p:cNvPr id="6" name="TextBox 5"/>
          <p:cNvSpPr txBox="1"/>
          <p:nvPr/>
        </p:nvSpPr>
        <p:spPr bwMode="auto">
          <a:xfrm>
            <a:off x="7572637" y="1973360"/>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4272420" y="5150794"/>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1595817" y="5444598"/>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6929299" y="5444598"/>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1,867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1700128" y="473487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1700128" y="368400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1700128" y="259361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1700128" y="204777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1861871" y="1795379"/>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3226226" y="179537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5802541" y="181515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17" name="TextBox 16"/>
          <p:cNvSpPr txBox="1"/>
          <p:nvPr/>
        </p:nvSpPr>
        <p:spPr bwMode="auto">
          <a:xfrm>
            <a:off x="7112329" y="1815152"/>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2161243" y="2239409"/>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2489779" y="3189818"/>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36" name="Rectangle 35"/>
          <p:cNvSpPr/>
          <p:nvPr/>
        </p:nvSpPr>
        <p:spPr>
          <a:xfrm>
            <a:off x="2114617" y="4092262"/>
            <a:ext cx="835735" cy="5464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bwMode="auto">
          <a:xfrm>
            <a:off x="2467563" y="4388496"/>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30" name="Rectangle 29"/>
          <p:cNvSpPr/>
          <p:nvPr/>
        </p:nvSpPr>
        <p:spPr>
          <a:xfrm>
            <a:off x="4127006" y="4142275"/>
            <a:ext cx="835735" cy="5464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168845" y="4070857"/>
            <a:ext cx="835735" cy="5464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bwMode="auto">
          <a:xfrm>
            <a:off x="4499534" y="444248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6512975" y="4392468"/>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6504825" y="3191686"/>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6253120" y="2237356"/>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3" name="Rectangle 2"/>
          <p:cNvSpPr/>
          <p:nvPr/>
        </p:nvSpPr>
        <p:spPr>
          <a:xfrm>
            <a:off x="4227584" y="2226638"/>
            <a:ext cx="835735" cy="2462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bwMode="auto">
          <a:xfrm>
            <a:off x="4200288" y="2226638"/>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6318210" y="2979088"/>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7" name="TextBox 26"/>
          <p:cNvSpPr txBox="1"/>
          <p:nvPr/>
        </p:nvSpPr>
        <p:spPr bwMode="auto">
          <a:xfrm>
            <a:off x="2289404" y="2964056"/>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8" name="TextBox 27"/>
          <p:cNvSpPr txBox="1"/>
          <p:nvPr/>
        </p:nvSpPr>
        <p:spPr bwMode="auto">
          <a:xfrm>
            <a:off x="4301507" y="4202858"/>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9" name="TextBox 28"/>
          <p:cNvSpPr txBox="1"/>
          <p:nvPr/>
        </p:nvSpPr>
        <p:spPr bwMode="auto">
          <a:xfrm>
            <a:off x="4425735" y="2237356"/>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1" name="TextBox 30"/>
          <p:cNvSpPr txBox="1"/>
          <p:nvPr/>
        </p:nvSpPr>
        <p:spPr bwMode="auto">
          <a:xfrm>
            <a:off x="6366165" y="4128627"/>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2" name="TextBox 31"/>
          <p:cNvSpPr txBox="1"/>
          <p:nvPr/>
        </p:nvSpPr>
        <p:spPr bwMode="auto">
          <a:xfrm>
            <a:off x="2313675" y="4128627"/>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3" name="TextBox 32"/>
          <p:cNvSpPr txBox="1"/>
          <p:nvPr/>
        </p:nvSpPr>
        <p:spPr bwMode="auto">
          <a:xfrm>
            <a:off x="2384187" y="2246644"/>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4" name="TextBox 33"/>
          <p:cNvSpPr txBox="1"/>
          <p:nvPr/>
        </p:nvSpPr>
        <p:spPr bwMode="auto">
          <a:xfrm>
            <a:off x="6452987" y="2250378"/>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41" name="Rectangle 40"/>
          <p:cNvSpPr/>
          <p:nvPr/>
        </p:nvSpPr>
        <p:spPr>
          <a:xfrm>
            <a:off x="1861871" y="5660042"/>
            <a:ext cx="3681170" cy="4987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bwMode="auto">
          <a:xfrm>
            <a:off x="1717590" y="5722924"/>
            <a:ext cx="1503618"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Lines 6 &amp; 7 Check:</a:t>
            </a:r>
            <a:endParaRPr kumimoji="1" lang="en-US" sz="1400" dirty="0">
              <a:solidFill>
                <a:schemeClr val="bg2"/>
              </a:solidFill>
              <a:latin typeface="Arial" panose="020B0604020202020204" pitchFamily="34" charset="0"/>
              <a:cs typeface="Arial" panose="020B0604020202020204" pitchFamily="34" charset="0"/>
            </a:endParaRPr>
          </a:p>
        </p:txBody>
      </p:sp>
      <p:sp>
        <p:nvSpPr>
          <p:cNvPr id="38" name="TextBox 37"/>
          <p:cNvSpPr txBox="1"/>
          <p:nvPr/>
        </p:nvSpPr>
        <p:spPr bwMode="auto">
          <a:xfrm>
            <a:off x="1714898" y="5942675"/>
            <a:ext cx="1503618" cy="215444"/>
          </a:xfrm>
          <a:prstGeom prst="rect">
            <a:avLst/>
          </a:prstGeom>
          <a:solidFill>
            <a:srgbClr val="FFFFFF"/>
          </a:solidFill>
          <a:ln>
            <a:noFill/>
          </a:ln>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Lines 5 &amp; 8 Check:</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9" name="TextBox 38"/>
              <p:cNvSpPr txBox="1"/>
              <p:nvPr/>
            </p:nvSpPr>
            <p:spPr bwMode="auto">
              <a:xfrm>
                <a:off x="3132985" y="5675855"/>
                <a:ext cx="4410672"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d>
                        <m:dPr>
                          <m:ctrlPr>
                            <a:rPr kumimoji="1" lang="en-US" sz="140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467 </m:t>
                          </m:r>
                          <m:r>
                            <a:rPr kumimoji="1" lang="en-US" sz="1400" b="0" i="1" smtClean="0">
                              <a:solidFill>
                                <a:srgbClr val="000000"/>
                              </a:solidFill>
                              <a:latin typeface="Cambria Math"/>
                            </a:rPr>
                            <m:t>𝑝𝑙𝑓</m:t>
                          </m:r>
                          <m:r>
                            <a:rPr kumimoji="1" lang="en-US" sz="1400" b="0" i="1" smtClean="0">
                              <a:solidFill>
                                <a:srgbClr val="000000"/>
                              </a:solidFill>
                              <a:latin typeface="Cambria Math"/>
                            </a:rPr>
                            <m:t>−29 </m:t>
                          </m:r>
                          <m:r>
                            <a:rPr kumimoji="1" lang="en-US" sz="1400" b="0" i="1" smtClean="0">
                              <a:solidFill>
                                <a:srgbClr val="000000"/>
                              </a:solidFill>
                              <a:latin typeface="Cambria Math"/>
                            </a:rPr>
                            <m:t>𝑝𝑙𝑓</m:t>
                          </m:r>
                        </m:e>
                      </m:d>
                      <m:d>
                        <m:dPr>
                          <m:ctrlPr>
                            <a:rPr kumimoji="1" lang="en-US" sz="1400" i="1" smtClean="0">
                              <a:solidFill>
                                <a:srgbClr val="000000"/>
                              </a:solidFill>
                              <a:latin typeface="Cambria Math" panose="02040503050406030204" pitchFamily="18" charset="0"/>
                            </a:rPr>
                          </m:ctrlPr>
                        </m:dPr>
                        <m:e>
                          <m:sSup>
                            <m:sSupPr>
                              <m:ctrlPr>
                                <a:rPr kumimoji="1" lang="en-US" sz="1400" b="0" i="1" smtClean="0">
                                  <a:solidFill>
                                    <a:srgbClr val="000000"/>
                                  </a:solidFill>
                                  <a:latin typeface="Cambria Math" panose="02040503050406030204" pitchFamily="18" charset="0"/>
                                </a:rPr>
                              </m:ctrlPr>
                            </m:sSupPr>
                            <m:e>
                              <m:r>
                                <a:rPr kumimoji="1" lang="en-US" sz="1400" b="0" i="1" smtClean="0">
                                  <a:solidFill>
                                    <a:srgbClr val="000000"/>
                                  </a:solidFill>
                                  <a:latin typeface="Cambria Math"/>
                                </a:rPr>
                                <m:t>1.5</m:t>
                              </m:r>
                            </m:e>
                            <m:sup>
                              <m:r>
                                <a:rPr kumimoji="1" lang="en-US" sz="1400" b="0" i="1" smtClean="0">
                                  <a:solidFill>
                                    <a:srgbClr val="000000"/>
                                  </a:solidFill>
                                  <a:latin typeface="Cambria Math"/>
                                </a:rPr>
                                <m:t>′</m:t>
                              </m:r>
                            </m:sup>
                          </m:sSup>
                          <m:r>
                            <a:rPr kumimoji="1" lang="en-US" sz="1400" b="0" i="1" smtClean="0">
                              <a:solidFill>
                                <a:srgbClr val="000000"/>
                              </a:solidFill>
                              <a:latin typeface="Cambria Math"/>
                            </a:rPr>
                            <m:t>+2.5′</m:t>
                          </m:r>
                        </m:e>
                      </m:d>
                      <m:r>
                        <a:rPr kumimoji="1" lang="en-US" sz="1400" b="0" i="1" smtClean="0">
                          <a:solidFill>
                            <a:srgbClr val="000000"/>
                          </a:solidFill>
                          <a:latin typeface="Cambria Math"/>
                        </a:rPr>
                        <m:t>−</m:t>
                      </m:r>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438 </m:t>
                          </m:r>
                          <m:r>
                            <a:rPr kumimoji="1" lang="en-US" sz="1400" b="0" i="1" smtClean="0">
                              <a:solidFill>
                                <a:srgbClr val="000000"/>
                              </a:solidFill>
                              <a:latin typeface="Cambria Math"/>
                            </a:rPr>
                            <m:t>𝑝𝑙𝑓</m:t>
                          </m:r>
                        </m:e>
                      </m:d>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4′</m:t>
                          </m:r>
                        </m:e>
                      </m:d>
                      <m:r>
                        <a:rPr kumimoji="1" lang="en-US" sz="1400" b="0" i="1" smtClean="0">
                          <a:solidFill>
                            <a:srgbClr val="000000"/>
                          </a:solidFill>
                          <a:latin typeface="Cambria Math"/>
                        </a:rPr>
                        <m:t>=0 </m:t>
                      </m:r>
                      <m:r>
                        <a:rPr kumimoji="1" lang="en-US" sz="1400" b="0" i="1" smtClean="0">
                          <a:solidFill>
                            <a:srgbClr val="000000"/>
                          </a:solidFill>
                          <a:latin typeface="Cambria Math"/>
                        </a:rPr>
                        <m:t>𝑙𝑏</m:t>
                      </m:r>
                    </m:oMath>
                  </m:oMathPara>
                </a14:m>
                <a:endParaRPr kumimoji="1" lang="en-US" sz="1400" dirty="0">
                  <a:solidFill>
                    <a:srgbClr val="000000"/>
                  </a:solidFill>
                  <a:latin typeface="Georgia" panose="02040502050405020303" pitchFamily="18" charset="0"/>
                </a:endParaRPr>
              </a:p>
            </p:txBody>
          </p:sp>
        </mc:Choice>
        <mc:Fallback xmlns="">
          <p:sp>
            <p:nvSpPr>
              <p:cNvPr id="39" name="TextBox 38"/>
              <p:cNvSpPr txBox="1">
                <a:spLocks noRot="1" noChangeAspect="1" noMove="1" noResize="1" noEditPoints="1" noAdjustHandles="1" noChangeArrowheads="1" noChangeShapeType="1" noTextEdit="1"/>
              </p:cNvSpPr>
              <p:nvPr/>
            </p:nvSpPr>
            <p:spPr bwMode="auto">
              <a:xfrm>
                <a:off x="3132985" y="5675855"/>
                <a:ext cx="4410672" cy="307764"/>
              </a:xfrm>
              <a:prstGeom prst="rect">
                <a:avLst/>
              </a:prstGeom>
              <a:blipFill rotWithShape="1">
                <a:blip r:embed="rId6"/>
                <a:stretch>
                  <a:fillRect b="-78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bwMode="auto">
              <a:xfrm>
                <a:off x="3139320" y="5901731"/>
                <a:ext cx="3896044"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d>
                        <m:dPr>
                          <m:ctrlPr>
                            <a:rPr kumimoji="1" lang="en-US" sz="140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29 </m:t>
                          </m:r>
                          <m:r>
                            <a:rPr kumimoji="1" lang="en-US" sz="1400" b="0" i="1" smtClean="0">
                              <a:solidFill>
                                <a:srgbClr val="000000"/>
                              </a:solidFill>
                              <a:latin typeface="Cambria Math"/>
                            </a:rPr>
                            <m:t>𝑝𝑙𝑓</m:t>
                          </m:r>
                        </m:e>
                      </m:d>
                      <m:d>
                        <m:dPr>
                          <m:ctrlPr>
                            <a:rPr kumimoji="1" lang="en-US" sz="1400" i="1" smtClean="0">
                              <a:solidFill>
                                <a:srgbClr val="000000"/>
                              </a:solidFill>
                              <a:latin typeface="Cambria Math" panose="02040503050406030204" pitchFamily="18" charset="0"/>
                            </a:rPr>
                          </m:ctrlPr>
                        </m:dPr>
                        <m:e>
                          <m:sSup>
                            <m:sSupPr>
                              <m:ctrlPr>
                                <a:rPr kumimoji="1" lang="en-US" sz="1400" b="0" i="1" smtClean="0">
                                  <a:solidFill>
                                    <a:srgbClr val="000000"/>
                                  </a:solidFill>
                                  <a:latin typeface="Cambria Math" panose="02040503050406030204" pitchFamily="18" charset="0"/>
                                </a:rPr>
                              </m:ctrlPr>
                            </m:sSupPr>
                            <m:e>
                              <m:r>
                                <a:rPr kumimoji="1" lang="en-US" sz="1400" b="0" i="1" smtClean="0">
                                  <a:solidFill>
                                    <a:srgbClr val="000000"/>
                                  </a:solidFill>
                                  <a:latin typeface="Cambria Math"/>
                                </a:rPr>
                                <m:t>1.5</m:t>
                              </m:r>
                            </m:e>
                            <m:sup>
                              <m:r>
                                <a:rPr kumimoji="1" lang="en-US" sz="1400" b="0" i="1" smtClean="0">
                                  <a:solidFill>
                                    <a:srgbClr val="000000"/>
                                  </a:solidFill>
                                  <a:latin typeface="Cambria Math"/>
                                </a:rPr>
                                <m:t>′</m:t>
                              </m:r>
                            </m:sup>
                          </m:sSup>
                          <m:r>
                            <a:rPr kumimoji="1" lang="en-US" sz="1400" b="0" i="1" smtClean="0">
                              <a:solidFill>
                                <a:srgbClr val="000000"/>
                              </a:solidFill>
                              <a:latin typeface="Cambria Math"/>
                            </a:rPr>
                            <m:t>+2.5′</m:t>
                          </m:r>
                        </m:e>
                      </m:d>
                      <m:r>
                        <a:rPr kumimoji="1" lang="en-US" sz="1400" b="0" i="1" smtClean="0">
                          <a:solidFill>
                            <a:srgbClr val="000000"/>
                          </a:solidFill>
                          <a:latin typeface="Cambria Math"/>
                        </a:rPr>
                        <m:t>+</m:t>
                      </m:r>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438 </m:t>
                          </m:r>
                          <m:r>
                            <a:rPr kumimoji="1" lang="en-US" sz="1400" b="0" i="1" smtClean="0">
                              <a:solidFill>
                                <a:srgbClr val="000000"/>
                              </a:solidFill>
                              <a:latin typeface="Cambria Math"/>
                            </a:rPr>
                            <m:t>𝑝𝑙𝑓</m:t>
                          </m:r>
                        </m:e>
                      </m:d>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4′</m:t>
                          </m:r>
                        </m:e>
                      </m:d>
                      <m:r>
                        <a:rPr kumimoji="1" lang="en-US" sz="1400" b="0" i="1" smtClean="0">
                          <a:solidFill>
                            <a:srgbClr val="000000"/>
                          </a:solidFill>
                          <a:latin typeface="Cambria Math"/>
                        </a:rPr>
                        <m:t>=1868 </m:t>
                      </m:r>
                      <m:r>
                        <a:rPr kumimoji="1" lang="en-US" sz="1400" b="0" i="1" smtClean="0">
                          <a:solidFill>
                            <a:srgbClr val="000000"/>
                          </a:solidFill>
                          <a:latin typeface="Cambria Math"/>
                        </a:rPr>
                        <m:t>𝑙𝑏</m:t>
                      </m:r>
                    </m:oMath>
                  </m:oMathPara>
                </a14:m>
                <a:endParaRPr kumimoji="1" lang="en-US" sz="1400" dirty="0">
                  <a:solidFill>
                    <a:srgbClr val="000000"/>
                  </a:solidFill>
                  <a:latin typeface="Georgia" panose="02040502050405020303"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bwMode="auto">
              <a:xfrm>
                <a:off x="3139320" y="5901731"/>
                <a:ext cx="3896044" cy="307764"/>
              </a:xfrm>
              <a:prstGeom prst="rect">
                <a:avLst/>
              </a:prstGeom>
              <a:blipFill rotWithShape="1">
                <a:blip r:embed="rId7"/>
                <a:stretch>
                  <a:fillRect b="-78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0614" y="5838818"/>
            <a:ext cx="274320" cy="274320"/>
          </a:xfrm>
          <a:prstGeom prst="rect">
            <a:avLst/>
          </a:prstGeom>
        </p:spPr>
      </p:pic>
    </p:spTree>
    <p:custDataLst>
      <p:tags r:id="rId1"/>
    </p:custDataLst>
    <p:extLst>
      <p:ext uri="{BB962C8B-B14F-4D97-AF65-F5344CB8AC3E}">
        <p14:creationId xmlns:p14="http://schemas.microsoft.com/office/powerpoint/2010/main" val="134984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675" y="1874229"/>
            <a:ext cx="4282497" cy="2952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4670" y="1874229"/>
            <a:ext cx="3306562" cy="4309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Connector 7"/>
          <p:cNvCxnSpPr/>
          <p:nvPr/>
        </p:nvCxnSpPr>
        <p:spPr>
          <a:xfrm>
            <a:off x="450838" y="2551232"/>
            <a:ext cx="425196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56564" y="2771870"/>
            <a:ext cx="3282923"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050878" y="2325253"/>
            <a:ext cx="3641373"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
        <p:nvSpPr>
          <p:cNvPr id="12"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Ratios of Shear Wall, Openings and Wall Piers</a:t>
            </a:r>
            <a:endParaRPr lang="en-US" sz="1800" baseline="-25000" dirty="0"/>
          </a:p>
        </p:txBody>
      </p:sp>
    </p:spTree>
    <p:custDataLst>
      <p:tags r:id="rId1"/>
    </p:custDataLst>
    <p:extLst>
      <p:ext uri="{BB962C8B-B14F-4D97-AF65-F5344CB8AC3E}">
        <p14:creationId xmlns:p14="http://schemas.microsoft.com/office/powerpoint/2010/main" val="396229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250"/>
                                        <p:tgtEl>
                                          <p:spTgt spid="8"/>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8" name="Picture 5" descr="C:\Users\pahunt\Dropbox\Personal\Clarity\Simpson Mfg\Courses\1. Designing Shear Walls\SME Feedback\images\10.8b shearwall dimensions.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b="7870"/>
          <a:stretch>
            <a:fillRect/>
          </a:stretch>
        </p:blipFill>
        <p:spPr bwMode="auto">
          <a:xfrm>
            <a:off x="639771" y="2049364"/>
            <a:ext cx="6636137" cy="378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992573" y="2185136"/>
            <a:ext cx="5144592" cy="2596896"/>
          </a:xfrm>
          <a:prstGeom prst="rect">
            <a:avLst/>
          </a:prstGeom>
          <a:solidFill>
            <a:schemeClr val="accent1">
              <a:alpha val="34000"/>
            </a:schemeClr>
          </a:solid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0.53</a:t>
            </a:r>
            <a:endParaRPr lang="en-US" sz="3600" b="1" dirty="0">
              <a:solidFill>
                <a:schemeClr val="tx2"/>
              </a:solidFill>
              <a:latin typeface="Arial" panose="020B0604020202020204" pitchFamily="34" charset="0"/>
              <a:cs typeface="Arial" panose="020B0604020202020204" pitchFamily="34" charset="0"/>
            </a:endParaRPr>
          </a:p>
        </p:txBody>
      </p:sp>
      <p:sp>
        <p:nvSpPr>
          <p:cNvPr id="16" name="Rectangle 15"/>
          <p:cNvSpPr/>
          <p:nvPr/>
        </p:nvSpPr>
        <p:spPr>
          <a:xfrm>
            <a:off x="1992573" y="2679105"/>
            <a:ext cx="1232480" cy="1142269"/>
          </a:xfrm>
          <a:prstGeom prst="rect">
            <a:avLst/>
          </a:prstGeom>
          <a:solidFill>
            <a:schemeClr val="accent1">
              <a:alpha val="34000"/>
            </a:schemeClr>
          </a:solid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1.0</a:t>
            </a:r>
            <a:endParaRPr lang="en-US" sz="3600" b="1" dirty="0">
              <a:solidFill>
                <a:schemeClr val="tx2"/>
              </a:solidFill>
              <a:latin typeface="Arial" panose="020B0604020202020204" pitchFamily="34" charset="0"/>
              <a:cs typeface="Arial" panose="020B0604020202020204" pitchFamily="34" charset="0"/>
            </a:endParaRPr>
          </a:p>
        </p:txBody>
      </p:sp>
      <p:sp>
        <p:nvSpPr>
          <p:cNvPr id="19" name="TextBox 18"/>
          <p:cNvSpPr txBox="1"/>
          <p:nvPr/>
        </p:nvSpPr>
        <p:spPr bwMode="auto">
          <a:xfrm>
            <a:off x="2359989" y="4941627"/>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20" name="TextBox 19"/>
          <p:cNvSpPr txBox="1"/>
          <p:nvPr/>
        </p:nvSpPr>
        <p:spPr bwMode="auto">
          <a:xfrm>
            <a:off x="6311466" y="4941627"/>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21" name="TextBox 20"/>
          <p:cNvSpPr txBox="1"/>
          <p:nvPr/>
        </p:nvSpPr>
        <p:spPr bwMode="auto">
          <a:xfrm>
            <a:off x="4263399" y="5380822"/>
            <a:ext cx="58990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15’-0”</a:t>
            </a:r>
            <a:endParaRPr kumimoji="1" lang="en-US" dirty="0">
              <a:solidFill>
                <a:schemeClr val="accent1"/>
              </a:solidFill>
              <a:latin typeface="Arial" panose="020B0604020202020204" pitchFamily="34" charset="0"/>
              <a:cs typeface="Arial" panose="020B0604020202020204" pitchFamily="34" charset="0"/>
            </a:endParaRPr>
          </a:p>
        </p:txBody>
      </p:sp>
      <p:sp>
        <p:nvSpPr>
          <p:cNvPr id="22" name="TextBox 21"/>
          <p:cNvSpPr txBox="1"/>
          <p:nvPr/>
        </p:nvSpPr>
        <p:spPr bwMode="auto">
          <a:xfrm>
            <a:off x="477178" y="3188340"/>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a:solidFill>
                  <a:schemeClr val="accent1"/>
                </a:solidFill>
                <a:latin typeface="Arial" panose="020B0604020202020204" pitchFamily="34" charset="0"/>
                <a:cs typeface="Arial" panose="020B0604020202020204" pitchFamily="34" charset="0"/>
              </a:rPr>
              <a:t>8</a:t>
            </a:r>
            <a:r>
              <a:rPr kumimoji="1" lang="en-US" dirty="0" smtClean="0">
                <a:solidFill>
                  <a:schemeClr val="accent1"/>
                </a:solidFill>
                <a:latin typeface="Arial" panose="020B0604020202020204" pitchFamily="34" charset="0"/>
                <a:cs typeface="Arial" panose="020B0604020202020204" pitchFamily="34" charset="0"/>
              </a:rPr>
              <a:t>’-0”</a:t>
            </a:r>
            <a:endParaRPr kumimoji="1" lang="en-US" dirty="0">
              <a:solidFill>
                <a:schemeClr val="accent1"/>
              </a:solidFill>
              <a:latin typeface="Arial" panose="020B0604020202020204" pitchFamily="34" charset="0"/>
              <a:cs typeface="Arial" panose="020B0604020202020204" pitchFamily="34" charset="0"/>
            </a:endParaRPr>
          </a:p>
        </p:txBody>
      </p:sp>
      <p:sp>
        <p:nvSpPr>
          <p:cNvPr id="23" name="TextBox 22"/>
          <p:cNvSpPr txBox="1"/>
          <p:nvPr/>
        </p:nvSpPr>
        <p:spPr bwMode="auto">
          <a:xfrm>
            <a:off x="1361741" y="3188341"/>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24" name="Rectangle 23"/>
          <p:cNvSpPr/>
          <p:nvPr/>
        </p:nvSpPr>
        <p:spPr>
          <a:xfrm>
            <a:off x="5909050" y="2679105"/>
            <a:ext cx="1232480" cy="1142269"/>
          </a:xfrm>
          <a:prstGeom prst="rect">
            <a:avLst/>
          </a:prstGeom>
          <a:solidFill>
            <a:schemeClr val="accent1">
              <a:alpha val="34000"/>
            </a:schemeClr>
          </a:solid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1.0</a:t>
            </a:r>
            <a:endParaRPr lang="en-US" sz="3600" b="1" dirty="0">
              <a:solidFill>
                <a:schemeClr val="tx2"/>
              </a:solidFill>
              <a:latin typeface="Arial" panose="020B0604020202020204" pitchFamily="34" charset="0"/>
              <a:cs typeface="Arial" panose="020B0604020202020204" pitchFamily="34" charset="0"/>
            </a:endParaRPr>
          </a:p>
        </p:txBody>
      </p:sp>
      <p:sp>
        <p:nvSpPr>
          <p:cNvPr id="12"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Ratios of Shear Wall, Openings and Wall Piers</a:t>
            </a:r>
            <a:endParaRPr lang="en-US" sz="1800" baseline="-25000" dirty="0"/>
          </a:p>
        </p:txBody>
      </p:sp>
    </p:spTree>
    <p:custDataLst>
      <p:tags r:id="rId1"/>
    </p:custDataLst>
    <p:extLst>
      <p:ext uri="{BB962C8B-B14F-4D97-AF65-F5344CB8AC3E}">
        <p14:creationId xmlns:p14="http://schemas.microsoft.com/office/powerpoint/2010/main" val="71652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6" grpId="0" animBg="1"/>
      <p:bldP spid="2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6" name="Picture 5" descr="C:\Users\kcullum\AppData\Local\Temp\SNAGHTML1db88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1886" y="2209312"/>
            <a:ext cx="7148959" cy="411065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002905" y="5313397"/>
            <a:ext cx="746645" cy="198842"/>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6546849" y="3000616"/>
            <a:ext cx="482601" cy="639764"/>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p:cNvSpPr/>
          <p:nvPr/>
        </p:nvSpPr>
        <p:spPr>
          <a:xfrm>
            <a:off x="6546849" y="5313397"/>
            <a:ext cx="482601" cy="198842"/>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11" name="Straight Arrow Connector 10"/>
          <p:cNvCxnSpPr>
            <a:endCxn id="9" idx="1"/>
          </p:cNvCxnSpPr>
          <p:nvPr/>
        </p:nvCxnSpPr>
        <p:spPr>
          <a:xfrm flipV="1">
            <a:off x="2765146" y="5412818"/>
            <a:ext cx="3781703"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9" idx="0"/>
          </p:cNvCxnSpPr>
          <p:nvPr/>
        </p:nvCxnSpPr>
        <p:spPr>
          <a:xfrm>
            <a:off x="6788149" y="3640380"/>
            <a:ext cx="1" cy="167301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xtBox 2"/>
              <p:cNvSpPr txBox="1"/>
              <p:nvPr/>
            </p:nvSpPr>
            <p:spPr bwMode="auto">
              <a:xfrm>
                <a:off x="2225425" y="1755722"/>
                <a:ext cx="4667153"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𝑚𝑎𝑥</m:t>
                          </m:r>
                        </m:sub>
                      </m:sSub>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467 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2.0</m:t>
                          </m:r>
                        </m:e>
                      </m:d>
                      <m:r>
                        <a:rPr kumimoji="1" lang="en-US" b="0" i="1" smtClean="0">
                          <a:solidFill>
                            <a:srgbClr val="000000"/>
                          </a:solidFill>
                          <a:latin typeface="Cambria Math"/>
                        </a:rPr>
                        <m:t>=934 </m:t>
                      </m:r>
                      <m:r>
                        <a:rPr kumimoji="1" lang="en-US" b="0" i="1" smtClean="0">
                          <a:solidFill>
                            <a:srgbClr val="000000"/>
                          </a:solidFill>
                          <a:latin typeface="Cambria Math"/>
                        </a:rPr>
                        <m:t>𝑝𝑙𝑓</m:t>
                      </m:r>
                      <m:r>
                        <a:rPr kumimoji="1" lang="en-US" b="0" i="1" smtClean="0">
                          <a:solidFill>
                            <a:srgbClr val="000000"/>
                          </a:solidFill>
                          <a:latin typeface="Cambria Math"/>
                        </a:rPr>
                        <m:t> (</m:t>
                      </m:r>
                      <m:r>
                        <a:rPr kumimoji="1" lang="en-US" b="0" i="1" smtClean="0">
                          <a:solidFill>
                            <a:srgbClr val="000000"/>
                          </a:solidFill>
                          <a:latin typeface="Cambria Math"/>
                        </a:rPr>
                        <m:t>𝑛𝑜𝑚𝑖𝑛𝑎𝑙</m:t>
                      </m:r>
                      <m:r>
                        <a:rPr kumimoji="1" lang="en-US" b="0" i="1" smtClean="0">
                          <a:solidFill>
                            <a:srgbClr val="000000"/>
                          </a:solidFill>
                          <a:latin typeface="Cambria Math"/>
                        </a:rPr>
                        <m:t>)</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2225425" y="1755722"/>
                <a:ext cx="4667153" cy="369320"/>
              </a:xfrm>
              <a:prstGeom prst="rect">
                <a:avLst/>
              </a:prstGeom>
              <a:blipFill rotWithShape="1">
                <a:blip r:embed="rId5"/>
                <a:stretch>
                  <a:fillRect b="-131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3"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Sheathing Thickness and Fastener Spacing</a:t>
            </a:r>
            <a:endParaRPr lang="en-US" sz="1800" baseline="-25000" dirty="0"/>
          </a:p>
        </p:txBody>
      </p:sp>
    </p:spTree>
    <p:custDataLst>
      <p:tags r:id="rId1"/>
    </p:custDataLst>
    <p:extLst>
      <p:ext uri="{BB962C8B-B14F-4D97-AF65-F5344CB8AC3E}">
        <p14:creationId xmlns:p14="http://schemas.microsoft.com/office/powerpoint/2010/main" val="253352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1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500"/>
                                        <p:tgtEl>
                                          <p:spTgt spid="12"/>
                                        </p:tgtEl>
                                      </p:cBhvr>
                                    </p:animEffect>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grpSp>
        <p:nvGrpSpPr>
          <p:cNvPr id="10" name="Group 9"/>
          <p:cNvGrpSpPr/>
          <p:nvPr/>
        </p:nvGrpSpPr>
        <p:grpSpPr>
          <a:xfrm>
            <a:off x="457831" y="2074963"/>
            <a:ext cx="2129426" cy="3640974"/>
            <a:chOff x="564706" y="1679171"/>
            <a:chExt cx="2129426" cy="3640974"/>
          </a:xfrm>
        </p:grpSpPr>
        <p:pic>
          <p:nvPicPr>
            <p:cNvPr id="11" name="Picture 5" descr="C:\Users\pahunt\Dropbox\Personal\Clarity\Simpson Mfg\Courses\1. Designing Shear Walls\SME Feedback\images\10.8i boundary members.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r="74977" b="18846"/>
            <a:stretch/>
          </p:blipFill>
          <p:spPr bwMode="auto">
            <a:xfrm>
              <a:off x="564706" y="1679171"/>
              <a:ext cx="2129426" cy="364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2374900" y="2654300"/>
              <a:ext cx="319232" cy="1003300"/>
            </a:xfrm>
            <a:prstGeom prst="rect">
              <a:avLst/>
            </a:prstGeom>
            <a:solidFill>
              <a:srgbClr val="FFFFFF"/>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5" name="Straight Connector 14"/>
          <p:cNvCxnSpPr/>
          <p:nvPr/>
        </p:nvCxnSpPr>
        <p:spPr>
          <a:xfrm>
            <a:off x="3207825" y="2355221"/>
            <a:ext cx="0" cy="3251200"/>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p:cNvCxnSpPr/>
          <p:nvPr/>
        </p:nvCxnSpPr>
        <p:spPr>
          <a:xfrm>
            <a:off x="3207825" y="2355221"/>
            <a:ext cx="270329" cy="694871"/>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2864925" y="3050092"/>
            <a:ext cx="613229" cy="12319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flipV="1">
            <a:off x="2864925" y="4281992"/>
            <a:ext cx="306614" cy="1324429"/>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p:cNvSpPr txBox="1"/>
              <p:nvPr/>
            </p:nvSpPr>
            <p:spPr bwMode="auto">
              <a:xfrm>
                <a:off x="3592661" y="2827574"/>
                <a:ext cx="4538528"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𝑇</m:t>
                      </m:r>
                      <m:r>
                        <a:rPr kumimoji="1" lang="en-US" b="0" i="1" smtClean="0">
                          <a:solidFill>
                            <a:srgbClr val="000000"/>
                          </a:solidFill>
                          <a:latin typeface="Cambria Math"/>
                        </a:rPr>
                        <m:t>&amp;</m:t>
                      </m:r>
                      <m:r>
                        <a:rPr kumimoji="1" lang="en-US" b="0" i="1" smtClean="0">
                          <a:solidFill>
                            <a:srgbClr val="000000"/>
                          </a:solidFill>
                          <a:latin typeface="Cambria Math"/>
                        </a:rPr>
                        <m:t>𝐶</m:t>
                      </m:r>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29 </m:t>
                          </m:r>
                          <m:r>
                            <a:rPr kumimoji="1" lang="en-US" b="0" i="1" smtClean="0">
                              <a:solidFill>
                                <a:srgbClr val="000000"/>
                              </a:solidFill>
                              <a:latin typeface="Cambria Math"/>
                            </a:rPr>
                            <m:t>𝑝𝑙𝑓</m:t>
                          </m:r>
                          <m:r>
                            <a:rPr kumimoji="1" lang="en-US" b="0" i="1" smtClean="0">
                              <a:solidFill>
                                <a:srgbClr val="000000"/>
                              </a:solidFill>
                              <a:latin typeface="Cambria Math"/>
                            </a:rPr>
                            <m:t>−467 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1.5′</m:t>
                          </m:r>
                        </m:e>
                      </m:d>
                      <m:r>
                        <a:rPr kumimoji="1" lang="en-US" b="0" i="1" smtClean="0">
                          <a:solidFill>
                            <a:srgbClr val="000000"/>
                          </a:solidFill>
                          <a:latin typeface="Cambria Math"/>
                        </a:rPr>
                        <m:t>=−657 </m:t>
                      </m:r>
                      <m:r>
                        <a:rPr kumimoji="1" lang="en-US" b="0" i="1" smtClean="0">
                          <a:solidFill>
                            <a:srgbClr val="000000"/>
                          </a:solidFill>
                          <a:latin typeface="Cambria Math"/>
                        </a:rPr>
                        <m:t>𝑙𝑏</m:t>
                      </m:r>
                    </m:oMath>
                  </m:oMathPara>
                </a14:m>
                <a:endParaRPr kumimoji="1" lang="en-US"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3592661" y="2827574"/>
                <a:ext cx="4538528" cy="369320"/>
              </a:xfrm>
              <a:prstGeom prst="rect">
                <a:avLst/>
              </a:prstGeom>
              <a:blipFill rotWithShape="1">
                <a:blip r:embed="rId6"/>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3592661" y="4150225"/>
                <a:ext cx="4560585"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𝑇</m:t>
                      </m:r>
                      <m:r>
                        <a:rPr kumimoji="1" lang="en-US" b="0" i="1" smtClean="0">
                          <a:solidFill>
                            <a:srgbClr val="000000"/>
                          </a:solidFill>
                          <a:latin typeface="Cambria Math"/>
                        </a:rPr>
                        <m:t>&amp;</m:t>
                      </m:r>
                      <m:r>
                        <a:rPr kumimoji="1" lang="en-US" b="0" i="1" smtClean="0">
                          <a:solidFill>
                            <a:srgbClr val="000000"/>
                          </a:solidFill>
                          <a:latin typeface="Cambria Math"/>
                        </a:rPr>
                        <m:t>𝐶</m:t>
                      </m:r>
                      <m:r>
                        <a:rPr kumimoji="1" lang="en-US" b="0" i="1" smtClean="0">
                          <a:solidFill>
                            <a:srgbClr val="000000"/>
                          </a:solidFill>
                          <a:latin typeface="Cambria Math"/>
                        </a:rPr>
                        <m:t>=−657 </m:t>
                      </m:r>
                      <m:r>
                        <a:rPr kumimoji="1" lang="en-US" b="0" i="1" smtClean="0">
                          <a:solidFill>
                            <a:srgbClr val="000000"/>
                          </a:solidFill>
                          <a:latin typeface="Cambria Math"/>
                        </a:rPr>
                        <m:t>𝑙𝑏</m:t>
                      </m:r>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438 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4</m:t>
                              </m:r>
                            </m:e>
                            <m:sup>
                              <m:r>
                                <a:rPr kumimoji="1" lang="en-US" b="0" i="1" smtClean="0">
                                  <a:solidFill>
                                    <a:srgbClr val="000000"/>
                                  </a:solidFill>
                                  <a:latin typeface="Cambria Math"/>
                                </a:rPr>
                                <m:t>′</m:t>
                              </m:r>
                            </m:sup>
                          </m:sSup>
                        </m:e>
                      </m:d>
                      <m:r>
                        <a:rPr kumimoji="1" lang="en-US" b="0" i="1" smtClean="0">
                          <a:solidFill>
                            <a:srgbClr val="000000"/>
                          </a:solidFill>
                          <a:latin typeface="Cambria Math"/>
                        </a:rPr>
                        <m:t>=</m:t>
                      </m:r>
                      <m:r>
                        <a:rPr kumimoji="1" lang="en-US" b="1" i="1" smtClean="0">
                          <a:solidFill>
                            <a:srgbClr val="000000"/>
                          </a:solidFill>
                          <a:latin typeface="Cambria Math"/>
                        </a:rPr>
                        <m:t>𝟏𝟎𝟗𝟓</m:t>
                      </m:r>
                      <m:r>
                        <a:rPr kumimoji="1" lang="en-US" b="1" i="1" smtClean="0">
                          <a:solidFill>
                            <a:srgbClr val="000000"/>
                          </a:solidFill>
                          <a:latin typeface="Cambria Math"/>
                        </a:rPr>
                        <m:t> </m:t>
                      </m:r>
                      <m:r>
                        <a:rPr kumimoji="1" lang="en-US" b="1" i="1" smtClean="0">
                          <a:solidFill>
                            <a:srgbClr val="000000"/>
                          </a:solidFill>
                          <a:latin typeface="Cambria Math"/>
                        </a:rPr>
                        <m:t>𝒍𝒃</m:t>
                      </m:r>
                    </m:oMath>
                  </m:oMathPara>
                </a14:m>
                <a:endParaRPr kumimoji="1" lang="en-US" b="1"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3592661" y="4150225"/>
                <a:ext cx="4560585" cy="369320"/>
              </a:xfrm>
              <a:prstGeom prst="rect">
                <a:avLst/>
              </a:prstGeom>
              <a:blipFill rotWithShape="1">
                <a:blip r:embed="rId7"/>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3592661" y="5381807"/>
                <a:ext cx="5151132"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𝑇</m:t>
                      </m:r>
                      <m:r>
                        <a:rPr kumimoji="1" lang="en-US" b="0" i="1" smtClean="0">
                          <a:solidFill>
                            <a:srgbClr val="000000"/>
                          </a:solidFill>
                          <a:latin typeface="Cambria Math"/>
                        </a:rPr>
                        <m:t>&amp;</m:t>
                      </m:r>
                      <m:r>
                        <a:rPr kumimoji="1" lang="en-US" b="0" i="1" smtClean="0">
                          <a:solidFill>
                            <a:srgbClr val="000000"/>
                          </a:solidFill>
                          <a:latin typeface="Cambria Math"/>
                        </a:rPr>
                        <m:t>𝐶</m:t>
                      </m:r>
                      <m:r>
                        <a:rPr kumimoji="1" lang="en-US" b="0" i="1" smtClean="0">
                          <a:solidFill>
                            <a:srgbClr val="000000"/>
                          </a:solidFill>
                          <a:latin typeface="Cambria Math"/>
                        </a:rPr>
                        <m:t>=1095 </m:t>
                      </m:r>
                      <m:r>
                        <a:rPr kumimoji="1" lang="en-US" b="0" i="1" smtClean="0">
                          <a:solidFill>
                            <a:srgbClr val="000000"/>
                          </a:solidFill>
                          <a:latin typeface="Cambria Math"/>
                        </a:rPr>
                        <m:t>𝑙𝑏</m:t>
                      </m:r>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467 </m:t>
                          </m:r>
                          <m:r>
                            <a:rPr kumimoji="1" lang="en-US" b="0" i="1" smtClean="0">
                              <a:solidFill>
                                <a:srgbClr val="000000"/>
                              </a:solidFill>
                              <a:latin typeface="Cambria Math"/>
                            </a:rPr>
                            <m:t>𝑝𝑙𝑓</m:t>
                          </m:r>
                          <m:r>
                            <a:rPr kumimoji="1" lang="en-US" b="0" i="1" smtClean="0">
                              <a:solidFill>
                                <a:srgbClr val="000000"/>
                              </a:solidFill>
                              <a:latin typeface="Cambria Math"/>
                            </a:rPr>
                            <m:t>−29 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2.5′</m:t>
                          </m:r>
                        </m:e>
                      </m:d>
                      <m:r>
                        <a:rPr kumimoji="1" lang="en-US" b="0" i="1" smtClean="0">
                          <a:solidFill>
                            <a:srgbClr val="000000"/>
                          </a:solidFill>
                          <a:latin typeface="Cambria Math"/>
                        </a:rPr>
                        <m:t>=0 </m:t>
                      </m:r>
                      <m:r>
                        <a:rPr kumimoji="1" lang="en-US" b="0" i="1" smtClean="0">
                          <a:solidFill>
                            <a:srgbClr val="000000"/>
                          </a:solidFill>
                          <a:latin typeface="Cambria Math"/>
                        </a:rPr>
                        <m:t>𝑙𝑏</m:t>
                      </m:r>
                    </m:oMath>
                  </m:oMathPara>
                </a14:m>
                <a:endParaRPr kumimoji="1" lang="en-US"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592661" y="5381807"/>
                <a:ext cx="5151132" cy="369320"/>
              </a:xfrm>
              <a:prstGeom prst="rect">
                <a:avLst/>
              </a:prstGeom>
              <a:blipFill rotWithShape="1">
                <a:blip r:embed="rId8"/>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0" name="TextBox 19"/>
          <p:cNvSpPr txBox="1"/>
          <p:nvPr/>
        </p:nvSpPr>
        <p:spPr bwMode="auto">
          <a:xfrm>
            <a:off x="526400" y="538997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526400" y="418897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526400" y="292116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23" name="TextBox 22"/>
          <p:cNvSpPr txBox="1"/>
          <p:nvPr/>
        </p:nvSpPr>
        <p:spPr bwMode="auto">
          <a:xfrm>
            <a:off x="526400" y="234802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688143" y="2095635"/>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2188978" y="209563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7" name="Rectangle 6"/>
          <p:cNvSpPr/>
          <p:nvPr/>
        </p:nvSpPr>
        <p:spPr>
          <a:xfrm>
            <a:off x="1009934" y="2566961"/>
            <a:ext cx="873457" cy="2606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bwMode="auto">
          <a:xfrm>
            <a:off x="1110347" y="256696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27" name="TextBox 26"/>
          <p:cNvSpPr txBox="1"/>
          <p:nvPr/>
        </p:nvSpPr>
        <p:spPr bwMode="auto">
          <a:xfrm>
            <a:off x="1384291" y="3653850"/>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28" name="TextBox 27"/>
          <p:cNvSpPr txBox="1"/>
          <p:nvPr/>
        </p:nvSpPr>
        <p:spPr bwMode="auto">
          <a:xfrm>
            <a:off x="1374403" y="5002656"/>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29" name="TextBox 28"/>
          <p:cNvSpPr txBox="1"/>
          <p:nvPr/>
        </p:nvSpPr>
        <p:spPr bwMode="auto">
          <a:xfrm>
            <a:off x="1183916" y="3428088"/>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0" name="TextBox 29"/>
          <p:cNvSpPr txBox="1"/>
          <p:nvPr/>
        </p:nvSpPr>
        <p:spPr bwMode="auto">
          <a:xfrm>
            <a:off x="1220515" y="4742787"/>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1" name="TextBox 30"/>
          <p:cNvSpPr txBox="1"/>
          <p:nvPr/>
        </p:nvSpPr>
        <p:spPr bwMode="auto">
          <a:xfrm>
            <a:off x="1333291" y="2574196"/>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2"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Design for Overturning and Uplift</a:t>
            </a:r>
            <a:endParaRPr lang="en-US" sz="1800" baseline="-25000" dirty="0"/>
          </a:p>
        </p:txBody>
      </p:sp>
    </p:spTree>
    <p:custDataLst>
      <p:tags r:id="rId1"/>
    </p:custDataLst>
    <p:extLst>
      <p:ext uri="{BB962C8B-B14F-4D97-AF65-F5344CB8AC3E}">
        <p14:creationId xmlns:p14="http://schemas.microsoft.com/office/powerpoint/2010/main" val="14018110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What is a Shear Wall?</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7273" y="1348586"/>
            <a:ext cx="2022705" cy="4551086"/>
          </a:xfrm>
          <a:prstGeom prst="rect">
            <a:avLst/>
          </a:prstGeom>
        </p:spPr>
      </p:pic>
      <p:sp>
        <p:nvSpPr>
          <p:cNvPr id="4" name="Rectangle 3"/>
          <p:cNvSpPr/>
          <p:nvPr/>
        </p:nvSpPr>
        <p:spPr>
          <a:xfrm>
            <a:off x="458788" y="1352550"/>
            <a:ext cx="5003861" cy="4308872"/>
          </a:xfrm>
          <a:prstGeom prst="rect">
            <a:avLst/>
          </a:prstGeom>
        </p:spPr>
        <p:txBody>
          <a:bodyPr wrap="square" lIns="0" tIns="0" rIns="0" bIns="0">
            <a:spAutoFit/>
          </a:bodyPr>
          <a:lstStyle/>
          <a:p>
            <a:pPr defTabSz="929579">
              <a:spcAft>
                <a:spcPts val="1800"/>
              </a:spcAft>
              <a:defRPr/>
            </a:pPr>
            <a:r>
              <a:rPr lang="en-US" sz="2000" dirty="0">
                <a:solidFill>
                  <a:schemeClr val="bg2"/>
                </a:solidFill>
                <a:latin typeface="Arial" panose="020B0604020202020204" pitchFamily="34" charset="0"/>
                <a:cs typeface="Arial" panose="020B0604020202020204" pitchFamily="34" charset="0"/>
              </a:rPr>
              <a:t>Shear walls are vertical elements of the horizontal </a:t>
            </a:r>
            <a:r>
              <a:rPr lang="en-US" sz="2000" dirty="0" smtClean="0">
                <a:solidFill>
                  <a:schemeClr val="bg2"/>
                </a:solidFill>
                <a:latin typeface="Arial" panose="020B0604020202020204" pitchFamily="34" charset="0"/>
                <a:cs typeface="Arial" panose="020B0604020202020204" pitchFamily="34" charset="0"/>
              </a:rPr>
              <a:t>force-resisting system</a:t>
            </a:r>
          </a:p>
          <a:p>
            <a:pPr defTabSz="929579">
              <a:spcAft>
                <a:spcPts val="1800"/>
              </a:spcAft>
              <a:defRPr/>
            </a:pPr>
            <a:r>
              <a:rPr lang="en-US" sz="2000" dirty="0" smtClean="0">
                <a:solidFill>
                  <a:schemeClr val="bg2"/>
                </a:solidFill>
                <a:latin typeface="Arial" panose="020B0604020202020204" pitchFamily="34" charset="0"/>
                <a:cs typeface="Arial" panose="020B0604020202020204" pitchFamily="34" charset="0"/>
              </a:rPr>
              <a:t>They are typically </a:t>
            </a:r>
            <a:r>
              <a:rPr lang="en-US" sz="2000" dirty="0">
                <a:solidFill>
                  <a:schemeClr val="bg2"/>
                </a:solidFill>
                <a:latin typeface="Arial" panose="020B0604020202020204" pitchFamily="34" charset="0"/>
                <a:cs typeface="Arial" panose="020B0604020202020204" pitchFamily="34" charset="0"/>
              </a:rPr>
              <a:t>wood-frame stud walls covered with a structural sheathing material (</a:t>
            </a:r>
            <a:r>
              <a:rPr lang="en-US" sz="2000" dirty="0" smtClean="0">
                <a:solidFill>
                  <a:schemeClr val="bg2"/>
                </a:solidFill>
                <a:latin typeface="Arial" panose="020B0604020202020204" pitchFamily="34" charset="0"/>
                <a:cs typeface="Arial" panose="020B0604020202020204" pitchFamily="34" charset="0"/>
              </a:rPr>
              <a:t>plywood, etc.)</a:t>
            </a:r>
            <a:endParaRPr lang="en-US" sz="2000" dirty="0">
              <a:solidFill>
                <a:schemeClr val="bg2"/>
              </a:solidFill>
              <a:latin typeface="Arial" panose="020B0604020202020204" pitchFamily="34" charset="0"/>
              <a:cs typeface="Arial" panose="020B0604020202020204" pitchFamily="34" charset="0"/>
            </a:endParaRPr>
          </a:p>
          <a:p>
            <a:pPr defTabSz="929579">
              <a:spcAft>
                <a:spcPts val="1200"/>
              </a:spcAft>
              <a:defRPr/>
            </a:pPr>
            <a:r>
              <a:rPr lang="en-US" sz="2000" dirty="0">
                <a:solidFill>
                  <a:schemeClr val="bg2"/>
                </a:solidFill>
                <a:latin typeface="Arial" panose="020B0604020202020204" pitchFamily="34" charset="0"/>
                <a:cs typeface="Arial" panose="020B0604020202020204" pitchFamily="34" charset="0"/>
              </a:rPr>
              <a:t>Shear walls have </a:t>
            </a:r>
            <a:r>
              <a:rPr lang="en-US" sz="2000" dirty="0" smtClean="0">
                <a:solidFill>
                  <a:schemeClr val="bg2"/>
                </a:solidFill>
                <a:latin typeface="Arial" panose="020B0604020202020204" pitchFamily="34" charset="0"/>
                <a:cs typeface="Arial" panose="020B0604020202020204" pitchFamily="34" charset="0"/>
              </a:rPr>
              <a:t>five </a:t>
            </a:r>
            <a:r>
              <a:rPr lang="en-US" sz="2000" dirty="0">
                <a:solidFill>
                  <a:schemeClr val="bg2"/>
                </a:solidFill>
                <a:latin typeface="Arial" panose="020B0604020202020204" pitchFamily="34" charset="0"/>
                <a:cs typeface="Arial" panose="020B0604020202020204" pitchFamily="34" charset="0"/>
              </a:rPr>
              <a:t>parts:</a:t>
            </a:r>
          </a:p>
          <a:p>
            <a:pPr marL="914400" lvl="1" defTabSz="929579">
              <a:spcAft>
                <a:spcPts val="600"/>
              </a:spcAft>
              <a:defRPr/>
            </a:pPr>
            <a:r>
              <a:rPr lang="en-US" sz="2000" dirty="0">
                <a:solidFill>
                  <a:schemeClr val="bg2"/>
                </a:solidFill>
                <a:latin typeface="Arial" panose="020B0604020202020204" pitchFamily="34" charset="0"/>
                <a:cs typeface="Arial" panose="020B0604020202020204" pitchFamily="34" charset="0"/>
              </a:rPr>
              <a:t>Framing members</a:t>
            </a:r>
          </a:p>
          <a:p>
            <a:pPr marL="914400" lvl="1" defTabSz="929579">
              <a:spcAft>
                <a:spcPts val="600"/>
              </a:spcAft>
              <a:defRPr/>
            </a:pPr>
            <a:r>
              <a:rPr lang="en-US" sz="2000" dirty="0">
                <a:solidFill>
                  <a:schemeClr val="bg2"/>
                </a:solidFill>
                <a:latin typeface="Arial" panose="020B0604020202020204" pitchFamily="34" charset="0"/>
                <a:cs typeface="Arial" panose="020B0604020202020204" pitchFamily="34" charset="0"/>
              </a:rPr>
              <a:t>Sheathing</a:t>
            </a:r>
          </a:p>
          <a:p>
            <a:pPr marL="914400" lvl="1" defTabSz="929579">
              <a:spcAft>
                <a:spcPts val="600"/>
              </a:spcAft>
              <a:defRPr/>
            </a:pPr>
            <a:r>
              <a:rPr lang="en-US" sz="2000" dirty="0">
                <a:solidFill>
                  <a:schemeClr val="bg2"/>
                </a:solidFill>
                <a:latin typeface="Arial" panose="020B0604020202020204" pitchFamily="34" charset="0"/>
                <a:cs typeface="Arial" panose="020B0604020202020204" pitchFamily="34" charset="0"/>
              </a:rPr>
              <a:t>Nails</a:t>
            </a:r>
          </a:p>
          <a:p>
            <a:pPr marL="914400" lvl="1" defTabSz="929579">
              <a:spcAft>
                <a:spcPts val="600"/>
              </a:spcAft>
              <a:defRPr/>
            </a:pPr>
            <a:r>
              <a:rPr lang="en-US" sz="2000" dirty="0" err="1" smtClean="0">
                <a:solidFill>
                  <a:schemeClr val="bg2"/>
                </a:solidFill>
                <a:latin typeface="Arial" panose="020B0604020202020204" pitchFamily="34" charset="0"/>
                <a:cs typeface="Arial" panose="020B0604020202020204" pitchFamily="34" charset="0"/>
              </a:rPr>
              <a:t>Holdowns</a:t>
            </a:r>
            <a:endParaRPr lang="en-US" sz="2000" dirty="0" smtClean="0">
              <a:solidFill>
                <a:schemeClr val="bg2"/>
              </a:solidFill>
              <a:latin typeface="Arial" panose="020B0604020202020204" pitchFamily="34" charset="0"/>
              <a:cs typeface="Arial" panose="020B0604020202020204" pitchFamily="34" charset="0"/>
            </a:endParaRPr>
          </a:p>
          <a:p>
            <a:pPr marL="914400" lvl="1" defTabSz="929579">
              <a:spcAft>
                <a:spcPts val="1200"/>
              </a:spcAft>
              <a:defRPr/>
            </a:pPr>
            <a:r>
              <a:rPr lang="en-US" sz="2000" dirty="0" smtClean="0">
                <a:solidFill>
                  <a:schemeClr val="bg2"/>
                </a:solidFill>
                <a:latin typeface="Arial" panose="020B0604020202020204" pitchFamily="34" charset="0"/>
                <a:cs typeface="Arial" panose="020B0604020202020204" pitchFamily="34" charset="0"/>
              </a:rPr>
              <a:t>Shear Anchors</a:t>
            </a:r>
            <a:endParaRPr lang="en-US" sz="2000" dirty="0">
              <a:solidFill>
                <a:schemeClr val="bg2"/>
              </a:solidFill>
              <a:latin typeface="Arial" panose="020B0604020202020204" pitchFamily="34" charset="0"/>
              <a:cs typeface="Arial" panose="020B0604020202020204" pitchFamily="34" charset="0"/>
            </a:endParaRPr>
          </a:p>
        </p:txBody>
      </p:sp>
      <p:sp>
        <p:nvSpPr>
          <p:cNvPr id="5" name="TextBox 4"/>
          <p:cNvSpPr txBox="1"/>
          <p:nvPr/>
        </p:nvSpPr>
        <p:spPr bwMode="auto">
          <a:xfrm>
            <a:off x="749526" y="3737545"/>
            <a:ext cx="492420"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accent1"/>
                </a:solidFill>
                <a:latin typeface="Arial" panose="020B0604020202020204" pitchFamily="34" charset="0"/>
                <a:cs typeface="Arial" panose="020B0604020202020204" pitchFamily="34" charset="0"/>
              </a:rPr>
              <a:t>❶</a:t>
            </a:r>
            <a:endParaRPr kumimoji="1" lang="en-US" sz="20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658154" y="4110346"/>
            <a:ext cx="58379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accent1"/>
                </a:solidFill>
                <a:latin typeface="Calibri" panose="020F0502020204030204" pitchFamily="34" charset="0"/>
                <a:cs typeface="Calibri" panose="020F0502020204030204" pitchFamily="34" charset="0"/>
              </a:rPr>
              <a:t> ❷</a:t>
            </a:r>
            <a:endParaRPr kumimoji="1" lang="en-US" sz="20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658154" y="4496795"/>
            <a:ext cx="58379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accent1"/>
                </a:solidFill>
                <a:latin typeface="Calibri" panose="020F0502020204030204" pitchFamily="34" charset="0"/>
                <a:cs typeface="Calibri" panose="020F0502020204030204" pitchFamily="34" charset="0"/>
              </a:rPr>
              <a:t> ❸</a:t>
            </a:r>
            <a:endParaRPr kumimoji="1" lang="en-US" sz="20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658154" y="4883244"/>
            <a:ext cx="58379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accent1"/>
                </a:solidFill>
                <a:latin typeface="Calibri" panose="020F0502020204030204" pitchFamily="34" charset="0"/>
                <a:cs typeface="Calibri" panose="020F0502020204030204" pitchFamily="34" charset="0"/>
              </a:rPr>
              <a:t> ❹</a:t>
            </a:r>
            <a:endParaRPr kumimoji="1" lang="en-US" sz="20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658154" y="5256045"/>
            <a:ext cx="58379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accent1"/>
                </a:solidFill>
                <a:latin typeface="Calibri" panose="020F0502020204030204" pitchFamily="34" charset="0"/>
                <a:cs typeface="Calibri" panose="020F0502020204030204" pitchFamily="34" charset="0"/>
              </a:rPr>
              <a:t> ❺</a:t>
            </a:r>
            <a:endParaRPr kumimoji="1" lang="en-US" sz="20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1483972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20" name="Picture 5" descr="C:\Users\pahunt\Dropbox\Personal\Clarity\Simpson Mfg\Courses\1. Designing Shear Walls\SME Feedback\images\10.8i boundary members.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r="11515"/>
          <a:stretch/>
        </p:blipFill>
        <p:spPr bwMode="auto">
          <a:xfrm>
            <a:off x="1459083" y="1892756"/>
            <a:ext cx="7186773" cy="428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bwMode="auto">
          <a:xfrm>
            <a:off x="1522704" y="508972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4</a:t>
            </a:r>
            <a:endParaRPr kumimoji="1" lang="en-US" sz="1600" dirty="0">
              <a:solidFill>
                <a:schemeClr val="bg2"/>
              </a:solidFill>
              <a:latin typeface="Arial" panose="020B0604020202020204" pitchFamily="34" charset="0"/>
              <a:cs typeface="Arial" panose="020B0604020202020204" pitchFamily="34" charset="0"/>
            </a:endParaRPr>
          </a:p>
        </p:txBody>
      </p:sp>
      <p:sp>
        <p:nvSpPr>
          <p:cNvPr id="5" name="TextBox 4"/>
          <p:cNvSpPr txBox="1"/>
          <p:nvPr/>
        </p:nvSpPr>
        <p:spPr bwMode="auto">
          <a:xfrm>
            <a:off x="1522704" y="392966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3</a:t>
            </a:r>
            <a:endParaRPr kumimoji="1" lang="en-US" sz="1600" dirty="0">
              <a:solidFill>
                <a:schemeClr val="bg2"/>
              </a:solidFill>
              <a:latin typeface="Arial" panose="020B0604020202020204" pitchFamily="34" charset="0"/>
              <a:cs typeface="Arial" panose="020B0604020202020204" pitchFamily="34" charset="0"/>
            </a:endParaRPr>
          </a:p>
        </p:txBody>
      </p:sp>
      <p:sp>
        <p:nvSpPr>
          <p:cNvPr id="6" name="TextBox 5"/>
          <p:cNvSpPr txBox="1"/>
          <p:nvPr/>
        </p:nvSpPr>
        <p:spPr bwMode="auto">
          <a:xfrm>
            <a:off x="1522704" y="2702798"/>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2</a:t>
            </a:r>
            <a:endParaRPr kumimoji="1" lang="en-US" sz="1600"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1522704" y="2170604"/>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1</a:t>
            </a:r>
            <a:endParaRPr kumimoji="1" lang="en-US" sz="16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1684447" y="1918211"/>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5</a:t>
            </a:r>
            <a:endParaRPr kumimoji="1" lang="en-US" sz="16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3117042" y="1918210"/>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6</a:t>
            </a:r>
            <a:endParaRPr kumimoji="1" lang="en-US" sz="1600" dirty="0">
              <a:solidFill>
                <a:schemeClr val="bg2"/>
              </a:solidFill>
              <a:latin typeface="Arial" panose="020B0604020202020204" pitchFamily="34" charset="0"/>
              <a:cs typeface="Arial" panose="020B0604020202020204" pitchFamily="34" charset="0"/>
            </a:endParaRPr>
          </a:p>
        </p:txBody>
      </p:sp>
      <p:sp>
        <p:nvSpPr>
          <p:cNvPr id="10" name="Rectangle 9"/>
          <p:cNvSpPr/>
          <p:nvPr/>
        </p:nvSpPr>
        <p:spPr>
          <a:xfrm>
            <a:off x="2006238" y="2389537"/>
            <a:ext cx="873457" cy="2606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106651" y="2362241"/>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A</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2326003" y="3435482"/>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2316115" y="4675104"/>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C</a:t>
            </a:r>
            <a:endParaRPr kumimoji="1" lang="en-US" sz="16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2125628" y="3209720"/>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5" name="TextBox 14"/>
          <p:cNvSpPr txBox="1"/>
          <p:nvPr/>
        </p:nvSpPr>
        <p:spPr bwMode="auto">
          <a:xfrm>
            <a:off x="2162227" y="4425055"/>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6" name="TextBox 15"/>
          <p:cNvSpPr txBox="1"/>
          <p:nvPr/>
        </p:nvSpPr>
        <p:spPr bwMode="auto">
          <a:xfrm>
            <a:off x="2329595" y="2369476"/>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7" name="TextBox 16"/>
          <p:cNvSpPr txBox="1"/>
          <p:nvPr/>
        </p:nvSpPr>
        <p:spPr bwMode="auto">
          <a:xfrm>
            <a:off x="7927485" y="2055248"/>
            <a:ext cx="728726"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8" name="TextBox 17"/>
          <p:cNvSpPr txBox="1"/>
          <p:nvPr/>
        </p:nvSpPr>
        <p:spPr bwMode="auto">
          <a:xfrm>
            <a:off x="5870781" y="192433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7</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7276105" y="1924336"/>
            <a:ext cx="11381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8</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Rectangle 20"/>
          <p:cNvSpPr/>
          <p:nvPr/>
        </p:nvSpPr>
        <p:spPr>
          <a:xfrm>
            <a:off x="4113358" y="4387939"/>
            <a:ext cx="835735" cy="5464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168845" y="4193689"/>
            <a:ext cx="835735" cy="5464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bwMode="auto">
          <a:xfrm>
            <a:off x="4485886" y="4688145"/>
            <a:ext cx="13625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E</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6608511" y="4665428"/>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H</a:t>
            </a:r>
            <a:endParaRPr kumimoji="1" lang="en-US" sz="1600"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6641305" y="3410054"/>
            <a:ext cx="160300"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G</a:t>
            </a:r>
            <a:endParaRPr kumimoji="1" lang="en-US" sz="1600" dirty="0">
              <a:solidFill>
                <a:schemeClr val="bg2"/>
              </a:solidFill>
              <a:latin typeface="Arial" panose="020B0604020202020204" pitchFamily="34" charset="0"/>
              <a:cs typeface="Arial" panose="020B0604020202020204" pitchFamily="34" charset="0"/>
            </a:endParaRPr>
          </a:p>
        </p:txBody>
      </p:sp>
      <p:sp>
        <p:nvSpPr>
          <p:cNvPr id="26" name="TextBox 25"/>
          <p:cNvSpPr txBox="1"/>
          <p:nvPr/>
        </p:nvSpPr>
        <p:spPr bwMode="auto">
          <a:xfrm>
            <a:off x="6307712" y="2346540"/>
            <a:ext cx="125034"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F</a:t>
            </a:r>
            <a:endParaRPr kumimoji="1" lang="en-US" sz="1600" dirty="0">
              <a:solidFill>
                <a:schemeClr val="bg2"/>
              </a:solidFill>
              <a:latin typeface="Arial" panose="020B0604020202020204" pitchFamily="34" charset="0"/>
              <a:cs typeface="Arial" panose="020B0604020202020204" pitchFamily="34" charset="0"/>
            </a:endParaRPr>
          </a:p>
        </p:txBody>
      </p:sp>
      <p:sp>
        <p:nvSpPr>
          <p:cNvPr id="27" name="Rectangle 26"/>
          <p:cNvSpPr/>
          <p:nvPr/>
        </p:nvSpPr>
        <p:spPr>
          <a:xfrm>
            <a:off x="4227584" y="2349470"/>
            <a:ext cx="835735" cy="2462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bwMode="auto">
          <a:xfrm>
            <a:off x="4200288" y="2349470"/>
            <a:ext cx="147476" cy="246221"/>
          </a:xfrm>
          <a:prstGeom prst="rect">
            <a:avLst/>
          </a:prstGeom>
          <a:solidFill>
            <a:srgbClr val="FFFFFF"/>
          </a:solidFill>
          <a:ln>
            <a:noFill/>
          </a:ln>
          <a:extLst/>
        </p:spPr>
        <p:txBody>
          <a:bodyPr wrap="none" lIns="0" tIns="0" rIns="0" bIns="0" rtlCol="0" anchor="ctr" anchorCtr="0">
            <a:spAutoFit/>
          </a:bodyPr>
          <a:lstStyle/>
          <a:p>
            <a:r>
              <a:rPr kumimoji="1" lang="en-US" sz="1600" dirty="0" smtClean="0">
                <a:solidFill>
                  <a:schemeClr val="bg2"/>
                </a:solidFill>
                <a:latin typeface="Arial" panose="020B0604020202020204" pitchFamily="34" charset="0"/>
                <a:cs typeface="Arial" panose="020B0604020202020204" pitchFamily="34" charset="0"/>
              </a:rPr>
              <a:t>D</a:t>
            </a:r>
            <a:endParaRPr kumimoji="1" lang="en-US" sz="1600" dirty="0">
              <a:solidFill>
                <a:schemeClr val="bg2"/>
              </a:solidFill>
              <a:latin typeface="Arial" panose="020B0604020202020204" pitchFamily="34" charset="0"/>
              <a:cs typeface="Arial" panose="020B0604020202020204" pitchFamily="34" charset="0"/>
            </a:endParaRPr>
          </a:p>
        </p:txBody>
      </p:sp>
      <p:sp>
        <p:nvSpPr>
          <p:cNvPr id="29" name="TextBox 28"/>
          <p:cNvSpPr txBox="1"/>
          <p:nvPr/>
        </p:nvSpPr>
        <p:spPr bwMode="auto">
          <a:xfrm>
            <a:off x="6454690" y="3197456"/>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438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0" name="TextBox 29"/>
          <p:cNvSpPr txBox="1"/>
          <p:nvPr/>
        </p:nvSpPr>
        <p:spPr bwMode="auto">
          <a:xfrm>
            <a:off x="4287859" y="4448522"/>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1" name="TextBox 30"/>
          <p:cNvSpPr txBox="1"/>
          <p:nvPr/>
        </p:nvSpPr>
        <p:spPr bwMode="auto">
          <a:xfrm>
            <a:off x="6461701" y="4401587"/>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2" name="TextBox 31"/>
          <p:cNvSpPr txBox="1"/>
          <p:nvPr/>
        </p:nvSpPr>
        <p:spPr bwMode="auto">
          <a:xfrm>
            <a:off x="6507579" y="2359562"/>
            <a:ext cx="43762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29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3" name="TextBox 32"/>
          <p:cNvSpPr txBox="1"/>
          <p:nvPr/>
        </p:nvSpPr>
        <p:spPr bwMode="auto">
          <a:xfrm>
            <a:off x="4466679" y="2360188"/>
            <a:ext cx="53700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467 </a:t>
            </a:r>
            <a:r>
              <a:rPr kumimoji="1" lang="en-US" sz="1400" dirty="0" err="1" smtClean="0">
                <a:solidFill>
                  <a:schemeClr val="accent1"/>
                </a:solidFill>
                <a:latin typeface="Arial" panose="020B0604020202020204" pitchFamily="34" charset="0"/>
                <a:cs typeface="Arial" panose="020B0604020202020204" pitchFamily="34" charset="0"/>
              </a:rPr>
              <a:t>plf</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4" name="TextBox 33"/>
          <p:cNvSpPr txBox="1"/>
          <p:nvPr/>
        </p:nvSpPr>
        <p:spPr bwMode="auto">
          <a:xfrm>
            <a:off x="7582292" y="3114742"/>
            <a:ext cx="1234161" cy="2154436"/>
          </a:xfrm>
          <a:prstGeom prst="rect">
            <a:avLst/>
          </a:prstGeom>
          <a:solidFill>
            <a:srgbClr val="FFFFFF"/>
          </a:solidFill>
          <a:ln>
            <a:noFill/>
          </a:ln>
          <a:extLst/>
        </p:spPr>
        <p:txBody>
          <a:bodyPr wrap="squar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Studs, straps and blocking on lines 2, 3, 6 and 7 act as boundary members. Provide edge nailing for the full length of these lines.</a:t>
            </a:r>
          </a:p>
        </p:txBody>
      </p:sp>
      <p:sp>
        <p:nvSpPr>
          <p:cNvPr id="35" name="TextBox 34"/>
          <p:cNvSpPr txBox="1"/>
          <p:nvPr/>
        </p:nvSpPr>
        <p:spPr bwMode="auto">
          <a:xfrm>
            <a:off x="2030731" y="5618569"/>
            <a:ext cx="5056897" cy="553998"/>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Boundary Members and Fastening for Shear Wall</a:t>
            </a:r>
            <a:br>
              <a:rPr kumimoji="1" lang="en-US" dirty="0" smtClean="0">
                <a:solidFill>
                  <a:schemeClr val="bg2"/>
                </a:solidFill>
                <a:latin typeface="Arial" panose="020B0604020202020204" pitchFamily="34" charset="0"/>
                <a:cs typeface="Arial" panose="020B0604020202020204" pitchFamily="34" charset="0"/>
              </a:rPr>
            </a:br>
            <a:r>
              <a:rPr kumimoji="1" lang="en-US" dirty="0" smtClean="0">
                <a:solidFill>
                  <a:schemeClr val="bg2"/>
                </a:solidFill>
                <a:latin typeface="Arial" panose="020B0604020202020204" pitchFamily="34" charset="0"/>
                <a:cs typeface="Arial" panose="020B0604020202020204" pitchFamily="34" charset="0"/>
              </a:rPr>
              <a:t>Designed with Continuity Around Openings</a:t>
            </a:r>
            <a:endParaRPr kumimoji="1" lang="en-US" dirty="0">
              <a:solidFill>
                <a:schemeClr val="bg2"/>
              </a:solidFill>
              <a:latin typeface="Arial" panose="020B0604020202020204" pitchFamily="34" charset="0"/>
              <a:cs typeface="Arial" panose="020B0604020202020204" pitchFamily="34" charset="0"/>
            </a:endParaRPr>
          </a:p>
        </p:txBody>
      </p:sp>
      <p:sp>
        <p:nvSpPr>
          <p:cNvPr id="36"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Design for Overturning and Uplift, cont.</a:t>
            </a:r>
            <a:endParaRPr lang="en-US" sz="1800" baseline="-25000" dirty="0"/>
          </a:p>
        </p:txBody>
      </p:sp>
    </p:spTree>
    <p:custDataLst>
      <p:tags r:id="rId1"/>
    </p:custDataLst>
    <p:extLst>
      <p:ext uri="{BB962C8B-B14F-4D97-AF65-F5344CB8AC3E}">
        <p14:creationId xmlns:p14="http://schemas.microsoft.com/office/powerpoint/2010/main" val="412461089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Force Transfer Shear Wall Design Example, cont.</a:t>
            </a:r>
          </a:p>
        </p:txBody>
      </p:sp>
      <p:pic>
        <p:nvPicPr>
          <p:cNvPr id="4" name="Picture 5" descr="C:\Users\pahunt\Dropbox\Personal\Clarity\Simpson Mfg\Courses\1. Designing Shear Walls\SME Feedback\images\10.8l boundary members.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862405" y="1692119"/>
            <a:ext cx="7020338" cy="4445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Design for Overturning and Uplift, cont.</a:t>
            </a:r>
            <a:endParaRPr lang="en-US" sz="1800" baseline="-25000" dirty="0"/>
          </a:p>
        </p:txBody>
      </p:sp>
      <p:sp>
        <p:nvSpPr>
          <p:cNvPr id="7" name="TextBox 6"/>
          <p:cNvSpPr txBox="1"/>
          <p:nvPr/>
        </p:nvSpPr>
        <p:spPr bwMode="auto">
          <a:xfrm>
            <a:off x="2030731" y="5618569"/>
            <a:ext cx="5056897" cy="553998"/>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Boundary Members and Fastening for Shear Wall</a:t>
            </a:r>
            <a:br>
              <a:rPr kumimoji="1" lang="en-US" dirty="0" smtClean="0">
                <a:solidFill>
                  <a:schemeClr val="bg2"/>
                </a:solidFill>
                <a:latin typeface="Arial" panose="020B0604020202020204" pitchFamily="34" charset="0"/>
                <a:cs typeface="Arial" panose="020B0604020202020204" pitchFamily="34" charset="0"/>
              </a:rPr>
            </a:br>
            <a:r>
              <a:rPr kumimoji="1" lang="en-US" dirty="0" smtClean="0">
                <a:solidFill>
                  <a:schemeClr val="bg2"/>
                </a:solidFill>
                <a:latin typeface="Arial" panose="020B0604020202020204" pitchFamily="34" charset="0"/>
                <a:cs typeface="Arial" panose="020B0604020202020204" pitchFamily="34" charset="0"/>
              </a:rPr>
              <a:t>Designed with Continuity Around Openings</a:t>
            </a:r>
            <a:endParaRPr kumimoji="1" lang="en-US"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7533534" y="2303176"/>
            <a:ext cx="1349209" cy="3231654"/>
          </a:xfrm>
          <a:prstGeom prst="rect">
            <a:avLst/>
          </a:prstGeom>
          <a:solidFill>
            <a:srgbClr val="FFFFFF"/>
          </a:solidFill>
          <a:ln>
            <a:noFill/>
          </a:ln>
          <a:extLst/>
        </p:spPr>
        <p:txBody>
          <a:bodyPr wrap="square" lIns="91440" tIns="0" rIns="9144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Double studs or posts serve as shear wall chords (vertical boundary members) carrying tension and compression T=C=1,867 </a:t>
            </a:r>
            <a:r>
              <a:rPr kumimoji="1" lang="en-US" sz="1400" dirty="0" err="1" smtClean="0">
                <a:solidFill>
                  <a:schemeClr val="accent1"/>
                </a:solidFill>
                <a:latin typeface="Arial" panose="020B0604020202020204" pitchFamily="34" charset="0"/>
                <a:cs typeface="Arial" panose="020B0604020202020204" pitchFamily="34" charset="0"/>
              </a:rPr>
              <a:t>lb</a:t>
            </a:r>
            <a:r>
              <a:rPr kumimoji="1" lang="en-US" sz="1400" dirty="0" smtClean="0">
                <a:solidFill>
                  <a:schemeClr val="accent1"/>
                </a:solidFill>
                <a:latin typeface="Arial" panose="020B0604020202020204" pitchFamily="34" charset="0"/>
                <a:cs typeface="Arial" panose="020B0604020202020204" pitchFamily="34" charset="0"/>
              </a:rPr>
              <a:t> edge nailing sheathing for full height of studs or posts</a:t>
            </a:r>
          </a:p>
        </p:txBody>
      </p:sp>
      <p:sp>
        <p:nvSpPr>
          <p:cNvPr id="9" name="TextBox 8"/>
          <p:cNvSpPr txBox="1"/>
          <p:nvPr/>
        </p:nvSpPr>
        <p:spPr bwMode="auto">
          <a:xfrm>
            <a:off x="5229337" y="1772241"/>
            <a:ext cx="3164036" cy="307777"/>
          </a:xfrm>
          <a:prstGeom prst="rect">
            <a:avLst/>
          </a:prstGeom>
          <a:solidFill>
            <a:srgbClr val="FFFFFF"/>
          </a:solidFill>
          <a:ln>
            <a:noFill/>
          </a:ln>
          <a:extLst/>
        </p:spPr>
        <p:txBody>
          <a:bodyPr wrap="square" lIns="91440" tIns="45720" rIns="91440" bIns="4572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Double top plates serve as collector</a:t>
            </a:r>
          </a:p>
        </p:txBody>
      </p:sp>
      <p:sp>
        <p:nvSpPr>
          <p:cNvPr id="10" name="TextBox 9"/>
          <p:cNvSpPr txBox="1"/>
          <p:nvPr/>
        </p:nvSpPr>
        <p:spPr bwMode="auto">
          <a:xfrm>
            <a:off x="1952161" y="5375829"/>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6914673" y="5375829"/>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1524786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Summary of Three Methods</a:t>
            </a:r>
            <a:endParaRPr lang="en-US" sz="2200" b="0" dirty="0">
              <a:latin typeface="Arial Black" panose="020B0A040201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033162931"/>
              </p:ext>
            </p:extLst>
          </p:nvPr>
        </p:nvGraphicFramePr>
        <p:xfrm>
          <a:off x="458788" y="1688887"/>
          <a:ext cx="8228013" cy="4418308"/>
        </p:xfrm>
        <a:graphic>
          <a:graphicData uri="http://schemas.openxmlformats.org/drawingml/2006/table">
            <a:tbl>
              <a:tblPr firstRow="1" bandRow="1">
                <a:tableStyleId>{74C1A8A3-306A-4EB7-A6B1-4F7E0EB9C5D6}</a:tableStyleId>
              </a:tblPr>
              <a:tblGrid>
                <a:gridCol w="1731519">
                  <a:extLst>
                    <a:ext uri="{9D8B030D-6E8A-4147-A177-3AD203B41FA5}">
                      <a16:colId xmlns:a16="http://schemas.microsoft.com/office/drawing/2014/main" val="20000"/>
                    </a:ext>
                  </a:extLst>
                </a:gridCol>
                <a:gridCol w="2165498">
                  <a:extLst>
                    <a:ext uri="{9D8B030D-6E8A-4147-A177-3AD203B41FA5}">
                      <a16:colId xmlns:a16="http://schemas.microsoft.com/office/drawing/2014/main" val="20001"/>
                    </a:ext>
                  </a:extLst>
                </a:gridCol>
                <a:gridCol w="2165498">
                  <a:extLst>
                    <a:ext uri="{9D8B030D-6E8A-4147-A177-3AD203B41FA5}">
                      <a16:colId xmlns:a16="http://schemas.microsoft.com/office/drawing/2014/main" val="20002"/>
                    </a:ext>
                  </a:extLst>
                </a:gridCol>
                <a:gridCol w="2165498">
                  <a:extLst>
                    <a:ext uri="{9D8B030D-6E8A-4147-A177-3AD203B41FA5}">
                      <a16:colId xmlns:a16="http://schemas.microsoft.com/office/drawing/2014/main" val="20003"/>
                    </a:ext>
                  </a:extLst>
                </a:gridCol>
              </a:tblGrid>
              <a:tr h="438661">
                <a:tc>
                  <a:txBody>
                    <a:bodyPr/>
                    <a:lstStyle/>
                    <a:p>
                      <a:pPr algn="r">
                        <a:lnSpc>
                          <a:spcPct val="120000"/>
                        </a:lnSpc>
                      </a:pP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w="25400" cmpd="sng">
                      <a:noFill/>
                    </a:lnT>
                    <a:lnB w="25400" cmpd="sng">
                      <a:noFill/>
                    </a:lnB>
                    <a:lnTlToBr w="12700" cmpd="sng">
                      <a:noFill/>
                      <a:prstDash val="solid"/>
                    </a:lnTlToBr>
                    <a:lnBlToTr w="12700" cmpd="sng">
                      <a:noFill/>
                      <a:prstDash val="solid"/>
                    </a:lnBlToTr>
                    <a:noFill/>
                  </a:tcPr>
                </a:tc>
                <a:tc>
                  <a:txBody>
                    <a:bodyPr/>
                    <a:lstStyle/>
                    <a:p>
                      <a:pPr algn="ctr">
                        <a:lnSpc>
                          <a:spcPct val="120000"/>
                        </a:lnSpc>
                      </a:pPr>
                      <a:r>
                        <a:rPr lang="en-US" dirty="0" smtClean="0">
                          <a:solidFill>
                            <a:schemeClr val="tx1"/>
                          </a:solidFill>
                          <a:latin typeface="Arial" panose="020B0604020202020204" pitchFamily="34" charset="0"/>
                          <a:cs typeface="Arial" panose="020B0604020202020204" pitchFamily="34" charset="0"/>
                        </a:rPr>
                        <a:t>Segmented</a:t>
                      </a:r>
                      <a:endParaRPr lang="en-US" dirty="0">
                        <a:solidFill>
                          <a:schemeClr val="tx1"/>
                        </a:solidFill>
                        <a:latin typeface="Arial" panose="020B0604020202020204" pitchFamily="34" charset="0"/>
                        <a:cs typeface="Arial" panose="020B0604020202020204" pitchFamily="34" charset="0"/>
                      </a:endParaRPr>
                    </a:p>
                  </a:txBody>
                  <a:tcPr anchor="ctr">
                    <a:lnL>
                      <a:noFill/>
                    </a:lnL>
                  </a:tcPr>
                </a:tc>
                <a:tc>
                  <a:txBody>
                    <a:bodyPr/>
                    <a:lstStyle/>
                    <a:p>
                      <a:pPr algn="ctr">
                        <a:lnSpc>
                          <a:spcPct val="120000"/>
                        </a:lnSpc>
                      </a:pPr>
                      <a:r>
                        <a:rPr lang="en-US" dirty="0" smtClean="0">
                          <a:solidFill>
                            <a:schemeClr val="tx1"/>
                          </a:solidFill>
                          <a:latin typeface="Arial" panose="020B0604020202020204" pitchFamily="34" charset="0"/>
                          <a:cs typeface="Arial" panose="020B0604020202020204" pitchFamily="34" charset="0"/>
                        </a:rPr>
                        <a:t>Perforated</a:t>
                      </a:r>
                      <a:endParaRPr lang="en-US" dirty="0">
                        <a:solidFill>
                          <a:schemeClr val="tx1"/>
                        </a:solidFill>
                        <a:latin typeface="Arial" panose="020B0604020202020204" pitchFamily="34" charset="0"/>
                        <a:cs typeface="Arial" panose="020B0604020202020204" pitchFamily="34" charset="0"/>
                      </a:endParaRPr>
                    </a:p>
                  </a:txBody>
                  <a:tcPr anchor="ctr"/>
                </a:tc>
                <a:tc>
                  <a:txBody>
                    <a:bodyPr/>
                    <a:lstStyle/>
                    <a:p>
                      <a:pPr algn="ctr">
                        <a:lnSpc>
                          <a:spcPct val="120000"/>
                        </a:lnSpc>
                      </a:pPr>
                      <a:r>
                        <a:rPr lang="en-US" dirty="0" smtClean="0">
                          <a:solidFill>
                            <a:schemeClr val="tx1"/>
                          </a:solidFill>
                          <a:latin typeface="Arial" panose="020B0604020202020204" pitchFamily="34" charset="0"/>
                          <a:cs typeface="Arial" panose="020B0604020202020204" pitchFamily="34" charset="0"/>
                        </a:rPr>
                        <a:t>FTAO </a:t>
                      </a:r>
                      <a:r>
                        <a:rPr lang="en-US" dirty="0" err="1" smtClean="0">
                          <a:solidFill>
                            <a:schemeClr val="tx1"/>
                          </a:solidFill>
                          <a:latin typeface="Arial" panose="020B0604020202020204" pitchFamily="34" charset="0"/>
                          <a:cs typeface="Arial" panose="020B0604020202020204" pitchFamily="34" charset="0"/>
                        </a:rPr>
                        <a:t>Deikmann</a:t>
                      </a:r>
                      <a:endParaRPr lang="en-US"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438661">
                <a:tc>
                  <a:txBody>
                    <a:bodyPr/>
                    <a:lstStyle/>
                    <a:p>
                      <a:pPr algn="r">
                        <a:lnSpc>
                          <a:spcPct val="120000"/>
                        </a:lnSpc>
                      </a:pPr>
                      <a:r>
                        <a:rPr lang="en-US" sz="1600" b="0" dirty="0" smtClean="0">
                          <a:solidFill>
                            <a:schemeClr val="accent1"/>
                          </a:solidFill>
                          <a:latin typeface="Arial" panose="020B0604020202020204" pitchFamily="34" charset="0"/>
                          <a:cs typeface="Arial" panose="020B0604020202020204" pitchFamily="34" charset="0"/>
                        </a:rPr>
                        <a:t>v (max)</a:t>
                      </a: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w="25400" cmpd="sng">
                      <a:noFill/>
                    </a:lnT>
                    <a:lnB>
                      <a:noFill/>
                    </a:lnB>
                    <a:lnTlToBr w="12700" cmpd="sng">
                      <a:noFill/>
                      <a:prstDash val="solid"/>
                    </a:lnTlToBr>
                    <a:lnBlToTr w="12700" cmpd="sng">
                      <a:noFill/>
                      <a:prstDash val="solid"/>
                    </a:lnBlToTr>
                    <a:noFill/>
                  </a:tcPr>
                </a:tc>
                <a:tc>
                  <a:txBody>
                    <a:bodyPr/>
                    <a:lstStyle/>
                    <a:p>
                      <a:pPr algn="ctr">
                        <a:lnSpc>
                          <a:spcPct val="120000"/>
                        </a:lnSpc>
                      </a:pPr>
                      <a:r>
                        <a:rPr lang="en-US" dirty="0" smtClean="0">
                          <a:latin typeface="Arial" panose="020B0604020202020204" pitchFamily="34" charset="0"/>
                          <a:cs typeface="Arial" panose="020B0604020202020204" pitchFamily="34" charset="0"/>
                        </a:rPr>
                        <a:t>438 </a:t>
                      </a:r>
                      <a:r>
                        <a:rPr lang="en-US" dirty="0" err="1" smtClean="0">
                          <a:latin typeface="Arial" panose="020B0604020202020204" pitchFamily="34" charset="0"/>
                          <a:cs typeface="Arial" panose="020B0604020202020204" pitchFamily="34" charset="0"/>
                        </a:rPr>
                        <a:t>plf</a:t>
                      </a:r>
                      <a:endParaRPr lang="en-US" dirty="0">
                        <a:latin typeface="Arial" panose="020B0604020202020204" pitchFamily="34" charset="0"/>
                        <a:cs typeface="Arial" panose="020B0604020202020204" pitchFamily="34" charset="0"/>
                      </a:endParaRPr>
                    </a:p>
                  </a:txBody>
                  <a:tcPr anchor="ctr">
                    <a:lnL>
                      <a:noFill/>
                    </a:lnL>
                  </a:tcPr>
                </a:tc>
                <a:tc>
                  <a:txBody>
                    <a:bodyPr/>
                    <a:lstStyle/>
                    <a:p>
                      <a:pPr algn="ctr">
                        <a:lnSpc>
                          <a:spcPct val="120000"/>
                        </a:lnSpc>
                      </a:pPr>
                      <a:r>
                        <a:rPr lang="en-US" dirty="0" smtClean="0">
                          <a:latin typeface="Arial" panose="020B0604020202020204" pitchFamily="34" charset="0"/>
                          <a:cs typeface="Arial" panose="020B0604020202020204" pitchFamily="34" charset="0"/>
                        </a:rPr>
                        <a:t>547 </a:t>
                      </a:r>
                      <a:r>
                        <a:rPr lang="en-US" dirty="0" err="1" smtClean="0">
                          <a:latin typeface="Arial" panose="020B0604020202020204" pitchFamily="34" charset="0"/>
                          <a:cs typeface="Arial" panose="020B0604020202020204" pitchFamily="34" charset="0"/>
                        </a:rPr>
                        <a:t>plf</a:t>
                      </a:r>
                      <a:endParaRPr lang="en-US" dirty="0">
                        <a:latin typeface="Arial" panose="020B0604020202020204" pitchFamily="34" charset="0"/>
                        <a:cs typeface="Arial" panose="020B0604020202020204" pitchFamily="34" charset="0"/>
                      </a:endParaRPr>
                    </a:p>
                  </a:txBody>
                  <a:tcPr anchor="ctr"/>
                </a:tc>
                <a:tc>
                  <a:txBody>
                    <a:bodyPr/>
                    <a:lstStyle/>
                    <a:p>
                      <a:pPr algn="ctr">
                        <a:lnSpc>
                          <a:spcPct val="120000"/>
                        </a:lnSpc>
                      </a:pPr>
                      <a:r>
                        <a:rPr lang="en-US" dirty="0" smtClean="0">
                          <a:latin typeface="Arial" panose="020B0604020202020204" pitchFamily="34" charset="0"/>
                          <a:cs typeface="Arial" panose="020B0604020202020204" pitchFamily="34" charset="0"/>
                        </a:rPr>
                        <a:t>467 </a:t>
                      </a:r>
                      <a:r>
                        <a:rPr lang="en-US" dirty="0" err="1" smtClean="0">
                          <a:latin typeface="Arial" panose="020B0604020202020204" pitchFamily="34" charset="0"/>
                          <a:cs typeface="Arial" panose="020B0604020202020204" pitchFamily="34" charset="0"/>
                        </a:rPr>
                        <a:t>plf</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808540">
                <a:tc>
                  <a:txBody>
                    <a:bodyPr/>
                    <a:lstStyle/>
                    <a:p>
                      <a:pPr algn="r">
                        <a:lnSpc>
                          <a:spcPct val="120000"/>
                        </a:lnSpc>
                      </a:pPr>
                      <a:r>
                        <a:rPr lang="en-US" sz="1600" b="0" dirty="0" smtClean="0">
                          <a:solidFill>
                            <a:schemeClr val="accent1"/>
                          </a:solidFill>
                          <a:latin typeface="Arial" panose="020B0604020202020204" pitchFamily="34" charset="0"/>
                          <a:cs typeface="Arial" panose="020B0604020202020204" pitchFamily="34" charset="0"/>
                        </a:rPr>
                        <a:t>Fastening &amp; WSP Sheathing</a:t>
                      </a: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pPr algn="ctr">
                        <a:lnSpc>
                          <a:spcPct val="120000"/>
                        </a:lnSpc>
                      </a:pPr>
                      <a:r>
                        <a:rPr lang="en-US" dirty="0" smtClean="0">
                          <a:latin typeface="Arial" panose="020B0604020202020204" pitchFamily="34" charset="0"/>
                          <a:cs typeface="Arial" panose="020B0604020202020204" pitchFamily="34" charset="0"/>
                        </a:rPr>
                        <a:t>8d @ 4” </a:t>
                      </a:r>
                      <a:r>
                        <a:rPr lang="en-US" dirty="0" err="1" smtClean="0">
                          <a:latin typeface="Arial" panose="020B0604020202020204" pitchFamily="34" charset="0"/>
                          <a:cs typeface="Arial" panose="020B0604020202020204" pitchFamily="34" charset="0"/>
                        </a:rPr>
                        <a:t>oc</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3/8” thick</a:t>
                      </a:r>
                      <a:endParaRPr lang="en-US" dirty="0">
                        <a:latin typeface="Arial" panose="020B0604020202020204" pitchFamily="34" charset="0"/>
                        <a:cs typeface="Arial" panose="020B0604020202020204" pitchFamily="34" charset="0"/>
                      </a:endParaRPr>
                    </a:p>
                  </a:txBody>
                  <a:tcPr anchor="ctr">
                    <a:lnL>
                      <a:noFill/>
                    </a:lnL>
                  </a:tcPr>
                </a:tc>
                <a:tc>
                  <a:txBody>
                    <a:bodyPr/>
                    <a:lstStyle/>
                    <a:p>
                      <a:pPr algn="ctr">
                        <a:lnSpc>
                          <a:spcPct val="120000"/>
                        </a:lnSpc>
                      </a:pPr>
                      <a:r>
                        <a:rPr lang="en-US" dirty="0" smtClean="0">
                          <a:latin typeface="Arial" panose="020B0604020202020204" pitchFamily="34" charset="0"/>
                          <a:cs typeface="Arial" panose="020B0604020202020204" pitchFamily="34" charset="0"/>
                        </a:rPr>
                        <a:t>8d @ 3” </a:t>
                      </a:r>
                      <a:r>
                        <a:rPr lang="en-US" dirty="0" err="1" smtClean="0">
                          <a:latin typeface="Arial" panose="020B0604020202020204" pitchFamily="34" charset="0"/>
                          <a:cs typeface="Arial" panose="020B0604020202020204" pitchFamily="34" charset="0"/>
                        </a:rPr>
                        <a:t>oc</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3/8” thick</a:t>
                      </a:r>
                      <a:endParaRPr lang="en-US" dirty="0">
                        <a:latin typeface="Arial" panose="020B0604020202020204" pitchFamily="34" charset="0"/>
                        <a:cs typeface="Arial" panose="020B0604020202020204" pitchFamily="34" charset="0"/>
                      </a:endParaRPr>
                    </a:p>
                  </a:txBody>
                  <a:tcPr anchor="ctr"/>
                </a:tc>
                <a:tc>
                  <a:txBody>
                    <a:bodyPr/>
                    <a:lstStyle/>
                    <a:p>
                      <a:pPr algn="ctr">
                        <a:lnSpc>
                          <a:spcPct val="120000"/>
                        </a:lnSpc>
                      </a:pPr>
                      <a:r>
                        <a:rPr lang="en-US" dirty="0" smtClean="0">
                          <a:latin typeface="Arial" panose="020B0604020202020204" pitchFamily="34" charset="0"/>
                          <a:cs typeface="Arial" panose="020B0604020202020204" pitchFamily="34" charset="0"/>
                        </a:rPr>
                        <a:t>8d @ 4” </a:t>
                      </a:r>
                      <a:r>
                        <a:rPr lang="en-US" dirty="0" err="1" smtClean="0">
                          <a:latin typeface="Arial" panose="020B0604020202020204" pitchFamily="34" charset="0"/>
                          <a:cs typeface="Arial" panose="020B0604020202020204" pitchFamily="34" charset="0"/>
                        </a:rPr>
                        <a:t>oc</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7/16” thick</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438661">
                <a:tc>
                  <a:txBody>
                    <a:bodyPr/>
                    <a:lstStyle/>
                    <a:p>
                      <a:pPr algn="r">
                        <a:lnSpc>
                          <a:spcPct val="120000"/>
                        </a:lnSpc>
                      </a:pPr>
                      <a:r>
                        <a:rPr lang="en-US" sz="1600" b="0" dirty="0" smtClean="0">
                          <a:solidFill>
                            <a:schemeClr val="accent1"/>
                          </a:solidFill>
                          <a:latin typeface="Arial" panose="020B0604020202020204" pitchFamily="34" charset="0"/>
                          <a:cs typeface="Arial" panose="020B0604020202020204" pitchFamily="34" charset="0"/>
                        </a:rPr>
                        <a:t>Chord T/C</a:t>
                      </a: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pPr algn="ctr">
                        <a:lnSpc>
                          <a:spcPct val="120000"/>
                        </a:lnSpc>
                      </a:pPr>
                      <a:r>
                        <a:rPr lang="en-US" dirty="0" smtClean="0">
                          <a:latin typeface="Arial" panose="020B0604020202020204" pitchFamily="34" charset="0"/>
                          <a:cs typeface="Arial" panose="020B0604020202020204" pitchFamily="34" charset="0"/>
                        </a:rPr>
                        <a:t>3,898 </a:t>
                      </a:r>
                      <a:r>
                        <a:rPr lang="en-US" dirty="0" err="1" smtClean="0">
                          <a:latin typeface="Arial" panose="020B0604020202020204" pitchFamily="34" charset="0"/>
                          <a:cs typeface="Arial" panose="020B0604020202020204" pitchFamily="34" charset="0"/>
                        </a:rPr>
                        <a:t>lb</a:t>
                      </a:r>
                      <a:endParaRPr lang="en-US" dirty="0">
                        <a:latin typeface="Arial" panose="020B0604020202020204" pitchFamily="34" charset="0"/>
                        <a:cs typeface="Arial" panose="020B0604020202020204" pitchFamily="34" charset="0"/>
                      </a:endParaRPr>
                    </a:p>
                  </a:txBody>
                  <a:tcPr anchor="ctr">
                    <a:lnL>
                      <a:noFill/>
                    </a:lnL>
                  </a:tcPr>
                </a:tc>
                <a:tc>
                  <a:txBody>
                    <a:bodyPr/>
                    <a:lstStyle/>
                    <a:p>
                      <a:pPr algn="ctr">
                        <a:lnSpc>
                          <a:spcPct val="120000"/>
                        </a:lnSpc>
                      </a:pPr>
                      <a:r>
                        <a:rPr lang="en-US" dirty="0" smtClean="0">
                          <a:latin typeface="Arial" panose="020B0604020202020204" pitchFamily="34" charset="0"/>
                          <a:cs typeface="Arial" panose="020B0604020202020204" pitchFamily="34" charset="0"/>
                        </a:rPr>
                        <a:t>4,375 </a:t>
                      </a:r>
                      <a:r>
                        <a:rPr lang="en-US" dirty="0" err="1" smtClean="0">
                          <a:latin typeface="Arial" panose="020B0604020202020204" pitchFamily="34" charset="0"/>
                          <a:cs typeface="Arial" panose="020B0604020202020204" pitchFamily="34" charset="0"/>
                        </a:rPr>
                        <a:t>lb</a:t>
                      </a:r>
                      <a:endParaRPr lang="en-US" dirty="0">
                        <a:latin typeface="Arial" panose="020B0604020202020204" pitchFamily="34" charset="0"/>
                        <a:cs typeface="Arial" panose="020B0604020202020204" pitchFamily="34" charset="0"/>
                      </a:endParaRPr>
                    </a:p>
                  </a:txBody>
                  <a:tcPr anchor="ctr"/>
                </a:tc>
                <a:tc>
                  <a:txBody>
                    <a:bodyPr/>
                    <a:lstStyle/>
                    <a:p>
                      <a:pPr algn="ctr">
                        <a:lnSpc>
                          <a:spcPct val="120000"/>
                        </a:lnSpc>
                      </a:pPr>
                      <a:r>
                        <a:rPr lang="en-US" dirty="0" smtClean="0">
                          <a:latin typeface="Arial" panose="020B0604020202020204" pitchFamily="34" charset="0"/>
                          <a:cs typeface="Arial" panose="020B0604020202020204" pitchFamily="34" charset="0"/>
                        </a:rPr>
                        <a:t>1,867 </a:t>
                      </a:r>
                      <a:r>
                        <a:rPr lang="en-US" dirty="0" err="1" smtClean="0">
                          <a:latin typeface="Arial" panose="020B0604020202020204" pitchFamily="34" charset="0"/>
                          <a:cs typeface="Arial" panose="020B0604020202020204" pitchFamily="34" charset="0"/>
                        </a:rPr>
                        <a:t>lb</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1058837">
                <a:tc>
                  <a:txBody>
                    <a:bodyPr/>
                    <a:lstStyle/>
                    <a:p>
                      <a:pPr algn="r">
                        <a:lnSpc>
                          <a:spcPct val="120000"/>
                        </a:lnSpc>
                      </a:pPr>
                      <a:r>
                        <a:rPr lang="en-US" sz="1600" b="0" dirty="0" smtClean="0">
                          <a:solidFill>
                            <a:schemeClr val="accent1"/>
                          </a:solidFill>
                          <a:latin typeface="Arial" panose="020B0604020202020204" pitchFamily="34" charset="0"/>
                          <a:cs typeface="Arial" panose="020B0604020202020204" pitchFamily="34" charset="0"/>
                        </a:rPr>
                        <a:t>Additional Requirements</a:t>
                      </a: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a:noFill/>
                    </a:lnT>
                    <a:lnB w="25400" cmpd="sng">
                      <a:noFill/>
                    </a:lnB>
                    <a:lnTlToBr w="12700" cmpd="sng">
                      <a:noFill/>
                      <a:prstDash val="solid"/>
                    </a:lnTlToBr>
                    <a:lnBlToTr w="12700" cmpd="sng">
                      <a:noFill/>
                      <a:prstDash val="solid"/>
                    </a:lnBlToTr>
                    <a:noFill/>
                  </a:tcPr>
                </a:tc>
                <a:tc>
                  <a:txBody>
                    <a:bodyPr/>
                    <a:lstStyle/>
                    <a:p>
                      <a:pPr marL="177800" indent="-177800" algn="l">
                        <a:lnSpc>
                          <a:spcPct val="120000"/>
                        </a:lnSpc>
                        <a:buFont typeface="Arial" panose="020B0604020202020204" pitchFamily="34" charset="0"/>
                        <a:buChar char="•"/>
                      </a:pPr>
                      <a:r>
                        <a:rPr lang="en-US" sz="1600" dirty="0" err="1" smtClean="0">
                          <a:latin typeface="Arial" panose="020B0604020202020204" pitchFamily="34" charset="0"/>
                          <a:cs typeface="Arial" panose="020B0604020202020204" pitchFamily="34" charset="0"/>
                        </a:rPr>
                        <a:t>Holdown</a:t>
                      </a:r>
                      <a:r>
                        <a:rPr lang="en-US" sz="1600" dirty="0" smtClean="0">
                          <a:latin typeface="Arial" panose="020B0604020202020204" pitchFamily="34" charset="0"/>
                          <a:cs typeface="Arial" panose="020B0604020202020204" pitchFamily="34" charset="0"/>
                        </a:rPr>
                        <a:t> each end of each segment</a:t>
                      </a:r>
                      <a:endParaRPr lang="en-US" sz="1600" dirty="0">
                        <a:latin typeface="Arial" panose="020B0604020202020204" pitchFamily="34" charset="0"/>
                        <a:cs typeface="Arial" panose="020B0604020202020204" pitchFamily="34" charset="0"/>
                      </a:endParaRPr>
                    </a:p>
                  </a:txBody>
                  <a:tcPr anchor="ctr">
                    <a:lnL>
                      <a:noFill/>
                    </a:lnL>
                  </a:tcPr>
                </a:tc>
                <a:tc>
                  <a:txBody>
                    <a:bodyPr/>
                    <a:lstStyle/>
                    <a:p>
                      <a:pPr marL="177800" indent="-177800" algn="l">
                        <a:lnSpc>
                          <a:spcPct val="120000"/>
                        </a:lnSpc>
                        <a:buFont typeface="Arial" panose="020B0604020202020204" pitchFamily="34" charset="0"/>
                        <a:buChar char="•"/>
                      </a:pPr>
                      <a:r>
                        <a:rPr lang="en-US" sz="1600" dirty="0" err="1" smtClean="0">
                          <a:latin typeface="Arial" panose="020B0604020202020204" pitchFamily="34" charset="0"/>
                          <a:cs typeface="Arial" panose="020B0604020202020204" pitchFamily="34" charset="0"/>
                        </a:rPr>
                        <a:t>Holdown</a:t>
                      </a:r>
                      <a:r>
                        <a:rPr lang="en-US" sz="1600" baseline="0" dirty="0" smtClean="0">
                          <a:latin typeface="Arial" panose="020B0604020202020204" pitchFamily="34" charset="0"/>
                          <a:cs typeface="Arial" panose="020B0604020202020204" pitchFamily="34" charset="0"/>
                        </a:rPr>
                        <a:t> each end</a:t>
                      </a:r>
                    </a:p>
                    <a:p>
                      <a:pPr marL="177800" indent="-177800" algn="l">
                        <a:lnSpc>
                          <a:spcPct val="120000"/>
                        </a:lnSpc>
                        <a:buFont typeface="Arial" panose="020B0604020202020204" pitchFamily="34" charset="0"/>
                        <a:buChar char="•"/>
                      </a:pPr>
                      <a:r>
                        <a:rPr lang="en-US" sz="1600" baseline="0" dirty="0" smtClean="0">
                          <a:latin typeface="Arial" panose="020B0604020202020204" pitchFamily="34" charset="0"/>
                          <a:cs typeface="Arial" panose="020B0604020202020204" pitchFamily="34" charset="0"/>
                        </a:rPr>
                        <a:t>t=v for sill anchorage</a:t>
                      </a:r>
                      <a:endParaRPr lang="en-US" sz="1600" dirty="0">
                        <a:latin typeface="Arial" panose="020B0604020202020204" pitchFamily="34" charset="0"/>
                        <a:cs typeface="Arial" panose="020B0604020202020204" pitchFamily="34" charset="0"/>
                      </a:endParaRPr>
                    </a:p>
                  </a:txBody>
                  <a:tcPr anchor="ctr"/>
                </a:tc>
                <a:tc>
                  <a:txBody>
                    <a:bodyPr/>
                    <a:lstStyle/>
                    <a:p>
                      <a:pPr marL="177800" indent="-177800" algn="l">
                        <a:lnSpc>
                          <a:spcPct val="120000"/>
                        </a:lnSpc>
                        <a:buFont typeface="Arial" panose="020B0604020202020204" pitchFamily="34" charset="0"/>
                        <a:buChar char="•"/>
                      </a:pPr>
                      <a:r>
                        <a:rPr lang="en-US" sz="1600" dirty="0" err="1" smtClean="0">
                          <a:latin typeface="Arial" panose="020B0604020202020204" pitchFamily="34" charset="0"/>
                          <a:cs typeface="Arial" panose="020B0604020202020204" pitchFamily="34" charset="0"/>
                        </a:rPr>
                        <a:t>Holdown</a:t>
                      </a:r>
                      <a:r>
                        <a:rPr lang="en-US" sz="1600" dirty="0" smtClean="0">
                          <a:latin typeface="Arial" panose="020B0604020202020204" pitchFamily="34" charset="0"/>
                          <a:cs typeface="Arial" panose="020B0604020202020204" pitchFamily="34" charset="0"/>
                        </a:rPr>
                        <a:t> each end</a:t>
                      </a:r>
                    </a:p>
                    <a:p>
                      <a:pPr marL="177800" indent="-177800" algn="l">
                        <a:lnSpc>
                          <a:spcPct val="120000"/>
                        </a:lnSpc>
                        <a:buFont typeface="Arial" panose="020B0604020202020204" pitchFamily="34" charset="0"/>
                        <a:buChar char="•"/>
                      </a:pPr>
                      <a:r>
                        <a:rPr lang="en-US" sz="1600" dirty="0" smtClean="0">
                          <a:latin typeface="Arial" panose="020B0604020202020204" pitchFamily="34" charset="0"/>
                          <a:cs typeface="Arial" panose="020B0604020202020204" pitchFamily="34" charset="0"/>
                        </a:rPr>
                        <a:t>Straps / blocking</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r h="1058837">
                <a:tc>
                  <a:txBody>
                    <a:bodyPr/>
                    <a:lstStyle/>
                    <a:p>
                      <a:pPr algn="r">
                        <a:lnSpc>
                          <a:spcPct val="120000"/>
                        </a:lnSpc>
                      </a:pPr>
                      <a:r>
                        <a:rPr lang="en-US" sz="1600" b="0" dirty="0" smtClean="0">
                          <a:solidFill>
                            <a:schemeClr val="accent1"/>
                          </a:solidFill>
                          <a:latin typeface="Arial" panose="020B0604020202020204" pitchFamily="34" charset="0"/>
                          <a:cs typeface="Arial" panose="020B0604020202020204" pitchFamily="34" charset="0"/>
                        </a:rPr>
                        <a:t>Edge Fastening Requirements</a:t>
                      </a:r>
                      <a:endParaRPr lang="en-US" sz="1600" b="0" dirty="0">
                        <a:solidFill>
                          <a:schemeClr val="accent1"/>
                        </a:solidFill>
                        <a:latin typeface="Arial" panose="020B0604020202020204" pitchFamily="34" charset="0"/>
                        <a:cs typeface="Arial" panose="020B0604020202020204" pitchFamily="34" charset="0"/>
                      </a:endParaRPr>
                    </a:p>
                  </a:txBody>
                  <a:tcPr anchor="ctr">
                    <a:lnL>
                      <a:noFill/>
                    </a:lnL>
                    <a:lnR>
                      <a:noFill/>
                    </a:lnR>
                    <a:lnT>
                      <a:noFill/>
                    </a:lnT>
                    <a:lnB w="25400" cmpd="sng">
                      <a:noFill/>
                    </a:lnB>
                    <a:lnTlToBr w="12700" cmpd="sng">
                      <a:noFill/>
                      <a:prstDash val="solid"/>
                    </a:lnTlToBr>
                    <a:lnBlToTr w="12700" cmpd="sng">
                      <a:noFill/>
                      <a:prstDash val="solid"/>
                    </a:lnBlToTr>
                    <a:noFill/>
                  </a:tcPr>
                </a:tc>
                <a:tc>
                  <a:txBody>
                    <a:bodyPr/>
                    <a:lstStyle/>
                    <a:p>
                      <a:pPr marL="177800" indent="-177800" algn="l">
                        <a:lnSpc>
                          <a:spcPct val="120000"/>
                        </a:lnSpc>
                        <a:buFont typeface="Arial" panose="020B0604020202020204" pitchFamily="34" charset="0"/>
                        <a:buChar char="•"/>
                      </a:pPr>
                      <a:r>
                        <a:rPr lang="en-US" sz="1600" dirty="0" smtClean="0">
                          <a:latin typeface="Arial" panose="020B0604020202020204" pitchFamily="34" charset="0"/>
                          <a:cs typeface="Arial" panose="020B0604020202020204" pitchFamily="34" charset="0"/>
                        </a:rPr>
                        <a:t>Nailing</a:t>
                      </a:r>
                      <a:r>
                        <a:rPr lang="en-US" sz="1600" baseline="0" dirty="0" smtClean="0">
                          <a:latin typeface="Arial" panose="020B0604020202020204" pitchFamily="34" charset="0"/>
                          <a:cs typeface="Arial" panose="020B0604020202020204" pitchFamily="34" charset="0"/>
                        </a:rPr>
                        <a:t> a</a:t>
                      </a:r>
                      <a:r>
                        <a:rPr lang="en-US" sz="1600" dirty="0" smtClean="0">
                          <a:latin typeface="Arial" panose="020B0604020202020204" pitchFamily="34" charset="0"/>
                          <a:cs typeface="Arial" panose="020B0604020202020204" pitchFamily="34" charset="0"/>
                        </a:rPr>
                        <a:t>round each segment</a:t>
                      </a:r>
                      <a:endParaRPr lang="en-US" sz="1600" dirty="0">
                        <a:latin typeface="Arial" panose="020B0604020202020204" pitchFamily="34" charset="0"/>
                        <a:cs typeface="Arial" panose="020B0604020202020204" pitchFamily="34" charset="0"/>
                      </a:endParaRPr>
                    </a:p>
                  </a:txBody>
                  <a:tcPr anchor="ctr">
                    <a:lnL>
                      <a:noFill/>
                    </a:lnL>
                  </a:tcPr>
                </a:tc>
                <a:tc>
                  <a:txBody>
                    <a:bodyPr/>
                    <a:lstStyle/>
                    <a:p>
                      <a:pPr marL="177800" indent="-177800" algn="l">
                        <a:lnSpc>
                          <a:spcPct val="120000"/>
                        </a:lnSpc>
                        <a:buFont typeface="Arial" panose="020B0604020202020204" pitchFamily="34" charset="0"/>
                        <a:buChar char="•"/>
                      </a:pPr>
                      <a:r>
                        <a:rPr lang="en-US" sz="1600" dirty="0" smtClean="0">
                          <a:latin typeface="Arial" panose="020B0604020202020204" pitchFamily="34" charset="0"/>
                          <a:cs typeface="Arial" panose="020B0604020202020204" pitchFamily="34" charset="0"/>
                        </a:rPr>
                        <a:t>Nailing around full wall line</a:t>
                      </a:r>
                      <a:endParaRPr lang="en-US" sz="1600" dirty="0">
                        <a:latin typeface="Arial" panose="020B0604020202020204" pitchFamily="34" charset="0"/>
                        <a:cs typeface="Arial" panose="020B0604020202020204" pitchFamily="34" charset="0"/>
                      </a:endParaRPr>
                    </a:p>
                  </a:txBody>
                  <a:tcPr anchor="ctr"/>
                </a:tc>
                <a:tc>
                  <a:txBody>
                    <a:bodyPr/>
                    <a:lstStyle/>
                    <a:p>
                      <a:pPr marL="177800" indent="-177800" algn="l">
                        <a:lnSpc>
                          <a:spcPct val="120000"/>
                        </a:lnSpc>
                        <a:buFont typeface="Arial" panose="020B0604020202020204" pitchFamily="34" charset="0"/>
                        <a:buChar char="•"/>
                      </a:pPr>
                      <a:r>
                        <a:rPr lang="en-US" sz="1600" dirty="0" smtClean="0">
                          <a:latin typeface="Arial" panose="020B0604020202020204" pitchFamily="34" charset="0"/>
                          <a:cs typeface="Arial" panose="020B0604020202020204" pitchFamily="34" charset="0"/>
                        </a:rPr>
                        <a:t>Nailing</a:t>
                      </a:r>
                      <a:r>
                        <a:rPr lang="en-US" sz="1600" baseline="0" dirty="0" smtClean="0">
                          <a:latin typeface="Arial" panose="020B0604020202020204" pitchFamily="34" charset="0"/>
                          <a:cs typeface="Arial" panose="020B0604020202020204" pitchFamily="34" charset="0"/>
                        </a:rPr>
                        <a:t> a</a:t>
                      </a:r>
                      <a:r>
                        <a:rPr lang="en-US" sz="1600" dirty="0" smtClean="0">
                          <a:latin typeface="Arial" panose="020B0604020202020204" pitchFamily="34" charset="0"/>
                          <a:cs typeface="Arial" panose="020B0604020202020204" pitchFamily="34" charset="0"/>
                        </a:rPr>
                        <a:t>round full wall line</a:t>
                      </a:r>
                      <a:r>
                        <a:rPr lang="en-US" sz="1600" baseline="0" dirty="0" smtClean="0">
                          <a:latin typeface="Arial" panose="020B0604020202020204" pitchFamily="34" charset="0"/>
                          <a:cs typeface="Arial" panose="020B0604020202020204" pitchFamily="34" charset="0"/>
                        </a:rPr>
                        <a:t> and continuing past all boundary members</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240005158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Describe how to design segmented, </a:t>
            </a:r>
            <a:r>
              <a:rPr lang="en-US" sz="1800" b="0" dirty="0" smtClean="0">
                <a:solidFill>
                  <a:srgbClr val="FFFFFF"/>
                </a:solidFill>
                <a:latin typeface="Arial" panose="020B0604020202020204" pitchFamily="34" charset="0"/>
                <a:cs typeface="Arial" panose="020B0604020202020204" pitchFamily="34" charset="0"/>
              </a:rPr>
              <a:t>perforated </a:t>
            </a:r>
            <a:r>
              <a:rPr lang="en-US" sz="1800" b="0" dirty="0">
                <a:solidFill>
                  <a:srgbClr val="FFFFFF"/>
                </a:solidFill>
                <a:latin typeface="Arial" panose="020B0604020202020204" pitchFamily="34" charset="0"/>
                <a:cs typeface="Arial" panose="020B0604020202020204" pitchFamily="34" charset="0"/>
              </a:rPr>
              <a:t>and force transfer wood shear walls using the SDPWS</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Four Complete</a:t>
            </a:r>
          </a:p>
        </p:txBody>
      </p:sp>
    </p:spTree>
    <p:custDataLst>
      <p:tags r:id="rId1"/>
    </p:custDataLst>
    <p:extLst>
      <p:ext uri="{BB962C8B-B14F-4D97-AF65-F5344CB8AC3E}">
        <p14:creationId xmlns:p14="http://schemas.microsoft.com/office/powerpoint/2010/main" val="11094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b="1" dirty="0" smtClean="0">
                <a:solidFill>
                  <a:schemeClr val="tx1">
                    <a:lumMod val="75000"/>
                    <a:lumOff val="25000"/>
                  </a:schemeClr>
                </a:solidFill>
                <a:latin typeface="Arial" panose="020B0604020202020204" pitchFamily="34" charset="0"/>
              </a:rPr>
              <a:t>Pre-Fabricated Shear Walls</a:t>
            </a:r>
            <a:endParaRPr lang="en-US" b="1" dirty="0">
              <a:solidFill>
                <a:schemeClr val="tx1">
                  <a:lumMod val="75000"/>
                  <a:lumOff val="25000"/>
                </a:schemeClr>
              </a:solidFill>
              <a:latin typeface="Arial" panose="020B06040202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Identify which applications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may </a:t>
            </a:r>
            <a:r>
              <a:rPr lang="en-US" sz="1600" b="0" dirty="0">
                <a:solidFill>
                  <a:schemeClr val="tx1">
                    <a:lumMod val="75000"/>
                    <a:lumOff val="25000"/>
                  </a:schemeClr>
                </a:solidFill>
                <a:latin typeface="Arial" panose="020B0604020202020204" pitchFamily="34" charset="0"/>
                <a:cs typeface="Arial" panose="020B0604020202020204" pitchFamily="34" charset="0"/>
              </a:rPr>
              <a:t>require a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
            </a:r>
            <a:br>
              <a:rPr lang="en-US" sz="1600" b="0" dirty="0" smtClean="0">
                <a:solidFill>
                  <a:schemeClr val="tx1">
                    <a:lumMod val="75000"/>
                    <a:lumOff val="25000"/>
                  </a:schemeClr>
                </a:solidFill>
                <a:latin typeface="Arial" panose="020B0604020202020204" pitchFamily="34" charset="0"/>
                <a:cs typeface="Arial" panose="020B0604020202020204" pitchFamily="34" charset="0"/>
              </a:rPr>
            </a:br>
            <a:r>
              <a:rPr lang="en-US" sz="1600" b="0" dirty="0" smtClean="0">
                <a:solidFill>
                  <a:schemeClr val="tx1">
                    <a:lumMod val="75000"/>
                    <a:lumOff val="25000"/>
                  </a:schemeClr>
                </a:solidFill>
                <a:latin typeface="Arial" panose="020B0604020202020204" pitchFamily="34" charset="0"/>
                <a:cs typeface="Arial" panose="020B0604020202020204" pitchFamily="34" charset="0"/>
              </a:rPr>
              <a:t>pre-fabricated </a:t>
            </a:r>
            <a:r>
              <a:rPr lang="en-US" sz="1600" b="0" dirty="0">
                <a:solidFill>
                  <a:schemeClr val="tx1">
                    <a:lumMod val="75000"/>
                    <a:lumOff val="25000"/>
                  </a:schemeClr>
                </a:solidFill>
                <a:latin typeface="Arial" panose="020B0604020202020204" pitchFamily="34" charset="0"/>
                <a:cs typeface="Arial" panose="020B0604020202020204" pitchFamily="34" charset="0"/>
              </a:rPr>
              <a:t>shear wall</a:t>
            </a: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5</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86915206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Site-Built vs. Pre-Fabricated</a:t>
            </a:r>
            <a:endParaRPr lang="en-US" sz="2200" b="0" dirty="0">
              <a:latin typeface="Arial Black" panose="020B0A04020102020204" pitchFamily="34" charset="0"/>
            </a:endParaRPr>
          </a:p>
        </p:txBody>
      </p:sp>
      <p:sp>
        <p:nvSpPr>
          <p:cNvPr id="4" name="Text Placeholder 1"/>
          <p:cNvSpPr txBox="1">
            <a:spLocks/>
          </p:cNvSpPr>
          <p:nvPr/>
        </p:nvSpPr>
        <p:spPr>
          <a:xfrm>
            <a:off x="458790" y="1352549"/>
            <a:ext cx="3976686"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000" dirty="0" smtClean="0">
                <a:solidFill>
                  <a:schemeClr val="accent1"/>
                </a:solidFill>
                <a:latin typeface="Arial Black" panose="020B0A04020102020204" pitchFamily="34" charset="0"/>
              </a:rPr>
              <a:t>Site-Built Shear Walls</a:t>
            </a:r>
          </a:p>
          <a:p>
            <a:pPr marL="225425" indent="-225425" fontAlgn="auto">
              <a:spcAft>
                <a:spcPts val="0"/>
              </a:spcAft>
            </a:pPr>
            <a:r>
              <a:rPr lang="en-US" sz="2000" dirty="0"/>
              <a:t>M</a:t>
            </a:r>
            <a:r>
              <a:rPr lang="en-US" sz="2000" dirty="0" smtClean="0"/>
              <a:t>ost common lateral resisting system for light-framed structures</a:t>
            </a:r>
          </a:p>
          <a:p>
            <a:pPr marL="225425" indent="-225425" fontAlgn="auto">
              <a:spcAft>
                <a:spcPts val="0"/>
              </a:spcAft>
            </a:pPr>
            <a:r>
              <a:rPr lang="en-US" sz="2000" dirty="0" smtClean="0"/>
              <a:t>Usually the most economical solution</a:t>
            </a:r>
          </a:p>
          <a:p>
            <a:pPr marL="0" indent="0" fontAlgn="auto">
              <a:spcBef>
                <a:spcPts val="3600"/>
              </a:spcBef>
              <a:spcAft>
                <a:spcPts val="0"/>
              </a:spcAft>
              <a:buFont typeface="Arial" panose="020B0604020202020204" pitchFamily="34" charset="0"/>
              <a:buNone/>
            </a:pPr>
            <a:r>
              <a:rPr lang="en-US" sz="2000" dirty="0" smtClean="0">
                <a:solidFill>
                  <a:schemeClr val="accent1"/>
                </a:solidFill>
                <a:latin typeface="Arial Black" panose="020B0A04020102020204" pitchFamily="34" charset="0"/>
              </a:rPr>
              <a:t>Pre-Fabricated Shear Walls</a:t>
            </a:r>
          </a:p>
          <a:p>
            <a:pPr marL="225425" indent="-225425" fontAlgn="auto">
              <a:spcAft>
                <a:spcPts val="0"/>
              </a:spcAft>
            </a:pPr>
            <a:r>
              <a:rPr lang="en-US" sz="2000" dirty="0" smtClean="0"/>
              <a:t>Allow for more openings in a structure</a:t>
            </a:r>
          </a:p>
          <a:p>
            <a:pPr marL="225425" indent="-225425" fontAlgn="auto">
              <a:spcAft>
                <a:spcPts val="0"/>
              </a:spcAft>
            </a:pPr>
            <a:r>
              <a:rPr lang="en-US" sz="2000" dirty="0" smtClean="0"/>
              <a:t>Help streamline quality, consistency and performance</a:t>
            </a:r>
          </a:p>
          <a:p>
            <a:pPr marL="225425" indent="-225425" fontAlgn="auto">
              <a:spcAft>
                <a:spcPts val="0"/>
              </a:spcAft>
            </a:pPr>
            <a:r>
              <a:rPr lang="en-US" sz="2000" dirty="0" smtClean="0"/>
              <a:t>Reduce design and labor time</a:t>
            </a:r>
          </a:p>
          <a:p>
            <a:pPr fontAlgn="auto">
              <a:spcAft>
                <a:spcPts val="0"/>
              </a:spcAft>
            </a:pPr>
            <a:endParaRPr lang="en-US" sz="20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0615" y="1349418"/>
            <a:ext cx="4053385" cy="4815903"/>
          </a:xfrm>
          <a:prstGeom prst="rect">
            <a:avLst/>
          </a:prstGeom>
        </p:spPr>
      </p:pic>
      <p:cxnSp>
        <p:nvCxnSpPr>
          <p:cNvPr id="7" name="Straight Connector 6"/>
          <p:cNvCxnSpPr/>
          <p:nvPr/>
        </p:nvCxnSpPr>
        <p:spPr>
          <a:xfrm>
            <a:off x="-13648" y="3509301"/>
            <a:ext cx="5295331" cy="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cxnSp>
      <p:pic>
        <p:nvPicPr>
          <p:cNvPr id="6" name="Picture 5"/>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09921859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Site-Built – Pros and Cons</a:t>
            </a:r>
            <a:endParaRPr lang="en-US" sz="2200" b="0" dirty="0">
              <a:latin typeface="Arial Black" panose="020B0A04020102020204" pitchFamily="34" charset="0"/>
            </a:endParaRPr>
          </a:p>
        </p:txBody>
      </p:sp>
      <p:graphicFrame>
        <p:nvGraphicFramePr>
          <p:cNvPr id="3" name="Diagram 2"/>
          <p:cNvGraphicFramePr/>
          <p:nvPr>
            <p:extLst>
              <p:ext uri="{D42A27DB-BD31-4B8C-83A1-F6EECF244321}">
                <p14:modId xmlns:p14="http://schemas.microsoft.com/office/powerpoint/2010/main" val="1072756588"/>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bwMode="auto">
          <a:xfrm>
            <a:off x="1610436"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Uses typical framing materials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Simple to modify load capacity by adjusting the nail pattern and sheathing thickness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Usually most cost-effective solution</a:t>
            </a:r>
          </a:p>
          <a:p>
            <a:pPr marL="231775" indent="-231775">
              <a:spcAft>
                <a:spcPts val="600"/>
              </a:spcAft>
              <a:buFont typeface="Arial" panose="020B0604020202020204" pitchFamily="34" charset="0"/>
              <a:buChar char="•"/>
            </a:pPr>
            <a:r>
              <a:rPr kumimoji="1" lang="en-US" dirty="0">
                <a:solidFill>
                  <a:schemeClr val="bg2"/>
                </a:solidFill>
                <a:latin typeface="Arial" panose="020B0604020202020204" pitchFamily="34" charset="0"/>
                <a:cs typeface="Arial" panose="020B0604020202020204" pitchFamily="34" charset="0"/>
              </a:rPr>
              <a:t>U</a:t>
            </a:r>
            <a:r>
              <a:rPr kumimoji="1" lang="en-US" dirty="0" smtClean="0">
                <a:solidFill>
                  <a:schemeClr val="bg2"/>
                </a:solidFill>
                <a:latin typeface="Arial" panose="020B0604020202020204" pitchFamily="34" charset="0"/>
                <a:cs typeface="Arial" panose="020B0604020202020204" pitchFamily="34" charset="0"/>
              </a:rPr>
              <a:t>se up to six stories</a:t>
            </a:r>
            <a:endParaRPr kumimoji="1" lang="en-US" dirty="0">
              <a:solidFill>
                <a:schemeClr val="bg2"/>
              </a:solidFill>
              <a:latin typeface="Arial" panose="020B0604020202020204" pitchFamily="34" charset="0"/>
              <a:cs typeface="Arial" panose="020B0604020202020204" pitchFamily="34" charset="0"/>
            </a:endParaRPr>
          </a:p>
        </p:txBody>
      </p:sp>
      <p:sp>
        <p:nvSpPr>
          <p:cNvPr id="6" name="TextBox 5"/>
          <p:cNvSpPr txBox="1"/>
          <p:nvPr/>
        </p:nvSpPr>
        <p:spPr bwMode="auto">
          <a:xfrm>
            <a:off x="4997347"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3.5:1 maximum aspect ratio</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Calculations can be tedious and time-consuming without software</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Variation in construction quality may lead to inconsistent performance</a:t>
            </a:r>
            <a:endParaRPr kumimoji="1" lang="en-US"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458788" y="1355838"/>
            <a:ext cx="822801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noAutofit/>
          </a:bodyPr>
          <a:lstStyle/>
          <a:p>
            <a:pPr algn="ctr"/>
            <a:r>
              <a:rPr kumimoji="1" lang="en-US" sz="2200" dirty="0" smtClean="0">
                <a:solidFill>
                  <a:schemeClr val="accent1"/>
                </a:solidFill>
                <a:latin typeface="Arial Black" panose="020B0A04020102020204" pitchFamily="34" charset="0"/>
              </a:rPr>
              <a:t>Site-Built Shear Walls</a:t>
            </a:r>
            <a:endParaRPr kumimoji="1" lang="en-US" sz="2200" dirty="0">
              <a:solidFill>
                <a:schemeClr val="accent1"/>
              </a:solidFill>
              <a:latin typeface="Arial Black" panose="020B0A04020102020204" pitchFamily="34" charset="0"/>
            </a:endParaRPr>
          </a:p>
        </p:txBody>
      </p:sp>
      <p:sp>
        <p:nvSpPr>
          <p:cNvPr id="8" name="TextBox 7"/>
          <p:cNvSpPr txBox="1"/>
          <p:nvPr/>
        </p:nvSpPr>
        <p:spPr bwMode="auto">
          <a:xfrm>
            <a:off x="1869744" y="1688284"/>
            <a:ext cx="256573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0" bIns="27432" rtlCol="0" anchor="b">
            <a:noAutofit/>
          </a:bodyPr>
          <a:lstStyle/>
          <a:p>
            <a:r>
              <a:rPr kumimoji="1" lang="en-US" dirty="0" smtClean="0">
                <a:solidFill>
                  <a:schemeClr val="bg2"/>
                </a:solidFill>
                <a:latin typeface="Arial Black" panose="020B0A04020102020204" pitchFamily="34" charset="0"/>
              </a:rPr>
              <a:t>Pros</a:t>
            </a:r>
            <a:endParaRPr kumimoji="1" lang="en-US" dirty="0">
              <a:solidFill>
                <a:schemeClr val="bg2"/>
              </a:solidFill>
              <a:latin typeface="Arial Black" panose="020B0A04020102020204" pitchFamily="34" charset="0"/>
            </a:endParaRPr>
          </a:p>
        </p:txBody>
      </p:sp>
      <p:sp>
        <p:nvSpPr>
          <p:cNvPr id="9" name="TextBox 8"/>
          <p:cNvSpPr txBox="1"/>
          <p:nvPr/>
        </p:nvSpPr>
        <p:spPr bwMode="auto">
          <a:xfrm>
            <a:off x="4694238" y="1688284"/>
            <a:ext cx="266126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91440" bIns="27432" rtlCol="0" anchor="b">
            <a:noAutofit/>
          </a:bodyPr>
          <a:lstStyle/>
          <a:p>
            <a:pPr algn="r"/>
            <a:r>
              <a:rPr kumimoji="1" lang="en-US" dirty="0" smtClean="0">
                <a:solidFill>
                  <a:schemeClr val="bg2"/>
                </a:solidFill>
                <a:latin typeface="Arial Black" panose="020B0A04020102020204" pitchFamily="34" charset="0"/>
              </a:rPr>
              <a:t>Cons</a:t>
            </a:r>
            <a:endParaRPr kumimoji="1" lang="en-US"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25352347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Pre-Fabricated – Pros and Cons</a:t>
            </a:r>
            <a:endParaRPr lang="en-US" sz="2200" b="0" dirty="0">
              <a:latin typeface="Arial Black" panose="020B0A04020102020204" pitchFamily="34" charset="0"/>
            </a:endParaRPr>
          </a:p>
        </p:txBody>
      </p:sp>
      <p:graphicFrame>
        <p:nvGraphicFramePr>
          <p:cNvPr id="3" name="Diagram 2"/>
          <p:cNvGraphicFramePr/>
          <p:nvPr>
            <p:extLst>
              <p:ext uri="{D42A27DB-BD31-4B8C-83A1-F6EECF244321}">
                <p14:modId xmlns:p14="http://schemas.microsoft.com/office/powerpoint/2010/main" val="3835283503"/>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bwMode="auto">
          <a:xfrm>
            <a:off x="1610436"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Reduces design and labor time</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Fully tested</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Validated performance</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Hardware is pre-attached</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Predesigned anchorage solutions and templates available</a:t>
            </a:r>
            <a:endParaRPr kumimoji="1" lang="en-US" dirty="0">
              <a:solidFill>
                <a:schemeClr val="bg2"/>
              </a:solidFill>
              <a:latin typeface="Arial" panose="020B0604020202020204" pitchFamily="34" charset="0"/>
              <a:cs typeface="Arial" panose="020B0604020202020204" pitchFamily="34" charset="0"/>
            </a:endParaRPr>
          </a:p>
        </p:txBody>
      </p:sp>
      <p:sp>
        <p:nvSpPr>
          <p:cNvPr id="6" name="TextBox 5"/>
          <p:cNvSpPr txBox="1"/>
          <p:nvPr/>
        </p:nvSpPr>
        <p:spPr bwMode="auto">
          <a:xfrm>
            <a:off x="4997347"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a:solidFill>
                  <a:schemeClr val="bg2"/>
                </a:solidFill>
                <a:latin typeface="Arial" panose="020B0604020202020204" pitchFamily="34" charset="0"/>
                <a:cs typeface="Arial" panose="020B0604020202020204" pitchFamily="34" charset="0"/>
              </a:rPr>
              <a:t>O</a:t>
            </a:r>
            <a:r>
              <a:rPr kumimoji="1" lang="en-US" dirty="0" smtClean="0">
                <a:solidFill>
                  <a:schemeClr val="bg2"/>
                </a:solidFill>
                <a:latin typeface="Arial" panose="020B0604020202020204" pitchFamily="34" charset="0"/>
                <a:cs typeface="Arial" panose="020B0604020202020204" pitchFamily="34" charset="0"/>
              </a:rPr>
              <a:t>verall cost is higher for most applications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Limited to two story stacked applications</a:t>
            </a:r>
            <a:endParaRPr kumimoji="1" lang="en-US"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458788" y="1355838"/>
            <a:ext cx="822801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noAutofit/>
          </a:bodyPr>
          <a:lstStyle/>
          <a:p>
            <a:pPr algn="ctr"/>
            <a:r>
              <a:rPr kumimoji="1" lang="en-US" sz="2200" dirty="0" smtClean="0">
                <a:solidFill>
                  <a:schemeClr val="accent1"/>
                </a:solidFill>
                <a:latin typeface="Arial Black" panose="020B0A04020102020204" pitchFamily="34" charset="0"/>
              </a:rPr>
              <a:t>Pre-Fabricated Shear Walls</a:t>
            </a:r>
            <a:endParaRPr kumimoji="1" lang="en-US" sz="2200" dirty="0">
              <a:solidFill>
                <a:schemeClr val="accent1"/>
              </a:solidFill>
              <a:latin typeface="Arial Black" panose="020B0A04020102020204" pitchFamily="34" charset="0"/>
            </a:endParaRPr>
          </a:p>
        </p:txBody>
      </p:sp>
      <p:sp>
        <p:nvSpPr>
          <p:cNvPr id="8" name="TextBox 7"/>
          <p:cNvSpPr txBox="1"/>
          <p:nvPr/>
        </p:nvSpPr>
        <p:spPr bwMode="auto">
          <a:xfrm>
            <a:off x="1869744" y="1688284"/>
            <a:ext cx="256573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0" bIns="27432" rtlCol="0" anchor="b">
            <a:noAutofit/>
          </a:bodyPr>
          <a:lstStyle/>
          <a:p>
            <a:r>
              <a:rPr kumimoji="1" lang="en-US" dirty="0" smtClean="0">
                <a:solidFill>
                  <a:schemeClr val="bg2"/>
                </a:solidFill>
                <a:latin typeface="Arial Black" panose="020B0A04020102020204" pitchFamily="34" charset="0"/>
              </a:rPr>
              <a:t>Pros</a:t>
            </a:r>
            <a:endParaRPr kumimoji="1" lang="en-US" dirty="0">
              <a:solidFill>
                <a:schemeClr val="bg2"/>
              </a:solidFill>
              <a:latin typeface="Arial Black" panose="020B0A04020102020204" pitchFamily="34" charset="0"/>
            </a:endParaRPr>
          </a:p>
        </p:txBody>
      </p:sp>
      <p:sp>
        <p:nvSpPr>
          <p:cNvPr id="9" name="TextBox 8"/>
          <p:cNvSpPr txBox="1"/>
          <p:nvPr/>
        </p:nvSpPr>
        <p:spPr bwMode="auto">
          <a:xfrm>
            <a:off x="4694238" y="1688284"/>
            <a:ext cx="266126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91440" bIns="27432" rtlCol="0" anchor="b">
            <a:noAutofit/>
          </a:bodyPr>
          <a:lstStyle/>
          <a:p>
            <a:pPr algn="r"/>
            <a:r>
              <a:rPr kumimoji="1" lang="en-US" dirty="0" smtClean="0">
                <a:solidFill>
                  <a:schemeClr val="bg2"/>
                </a:solidFill>
                <a:latin typeface="Arial Black" panose="020B0A04020102020204" pitchFamily="34" charset="0"/>
              </a:rPr>
              <a:t>Cons</a:t>
            </a:r>
            <a:endParaRPr kumimoji="1" lang="en-US"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27241353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When To Use Pre-Fabricated Shear Walls</a:t>
            </a:r>
            <a:endParaRPr lang="en-US" sz="2200" b="0" dirty="0">
              <a:latin typeface="Arial Black" panose="020B0A04020102020204" pitchFamily="34" charset="0"/>
            </a:endParaRPr>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788" y="1352550"/>
            <a:ext cx="1868330" cy="3115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1023582" y="3084394"/>
            <a:ext cx="846161" cy="84616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auto">
          <a:xfrm>
            <a:off x="1869743" y="1691486"/>
            <a:ext cx="2565732" cy="92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dirty="0" smtClean="0">
                <a:solidFill>
                  <a:schemeClr val="bg2"/>
                </a:solidFill>
                <a:latin typeface="Arial" panose="020B0604020202020204" pitchFamily="34" charset="0"/>
                <a:cs typeface="Arial" panose="020B0604020202020204" pitchFamily="34" charset="0"/>
              </a:rPr>
              <a:t>When you need sheathing and </a:t>
            </a:r>
            <a:r>
              <a:rPr kumimoji="1" lang="en-US" dirty="0" err="1" smtClean="0">
                <a:solidFill>
                  <a:schemeClr val="bg2"/>
                </a:solidFill>
                <a:latin typeface="Arial" panose="020B0604020202020204" pitchFamily="34" charset="0"/>
                <a:cs typeface="Arial" panose="020B0604020202020204" pitchFamily="34" charset="0"/>
              </a:rPr>
              <a:t>holdowns</a:t>
            </a:r>
            <a:r>
              <a:rPr kumimoji="1" lang="en-US" dirty="0" smtClean="0">
                <a:solidFill>
                  <a:schemeClr val="bg2"/>
                </a:solidFill>
                <a:latin typeface="Arial" panose="020B0604020202020204" pitchFamily="34" charset="0"/>
                <a:cs typeface="Arial" panose="020B0604020202020204" pitchFamily="34" charset="0"/>
              </a:rPr>
              <a:t> pre-attached</a:t>
            </a:r>
            <a:endParaRPr kumimoji="1" lang="en-US" dirty="0">
              <a:solidFill>
                <a:schemeClr val="bg2"/>
              </a:solidFill>
              <a:latin typeface="Arial" panose="020B0604020202020204" pitchFamily="34" charset="0"/>
              <a:cs typeface="Arial" panose="020B0604020202020204" pitchFamily="34" charset="0"/>
            </a:endParaRPr>
          </a:p>
        </p:txBody>
      </p:sp>
      <p:cxnSp>
        <p:nvCxnSpPr>
          <p:cNvPr id="9" name="Straight Connector 8"/>
          <p:cNvCxnSpPr/>
          <p:nvPr/>
        </p:nvCxnSpPr>
        <p:spPr>
          <a:xfrm>
            <a:off x="1869743" y="2614804"/>
            <a:ext cx="25657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 idx="7"/>
            <a:endCxn id="4" idx="2"/>
          </p:cNvCxnSpPr>
          <p:nvPr/>
        </p:nvCxnSpPr>
        <p:spPr>
          <a:xfrm flipV="1">
            <a:off x="1745826" y="2614804"/>
            <a:ext cx="1406783" cy="5935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869743" y="1691486"/>
            <a:ext cx="0" cy="923318"/>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6734" y="4679455"/>
            <a:ext cx="2130333" cy="1493385"/>
          </a:xfrm>
          <a:prstGeom prst="rect">
            <a:avLst/>
          </a:prstGeom>
        </p:spPr>
      </p:pic>
      <p:sp>
        <p:nvSpPr>
          <p:cNvPr id="15" name="Oval 14"/>
          <p:cNvSpPr/>
          <p:nvPr/>
        </p:nvSpPr>
        <p:spPr>
          <a:xfrm>
            <a:off x="3766783" y="5285735"/>
            <a:ext cx="846161" cy="84616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bwMode="auto">
          <a:xfrm>
            <a:off x="462960" y="5246231"/>
            <a:ext cx="2565732" cy="92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dirty="0" smtClean="0">
                <a:solidFill>
                  <a:schemeClr val="bg2"/>
                </a:solidFill>
                <a:latin typeface="Arial" panose="020B0604020202020204" pitchFamily="34" charset="0"/>
                <a:cs typeface="Arial" panose="020B0604020202020204" pitchFamily="34" charset="0"/>
              </a:rPr>
              <a:t>When your structure contains multiple large openings</a:t>
            </a:r>
            <a:endParaRPr kumimoji="1" lang="en-US" dirty="0">
              <a:solidFill>
                <a:schemeClr val="bg2"/>
              </a:solidFill>
              <a:latin typeface="Arial" panose="020B0604020202020204" pitchFamily="34" charset="0"/>
              <a:cs typeface="Arial" panose="020B0604020202020204" pitchFamily="34" charset="0"/>
            </a:endParaRPr>
          </a:p>
        </p:txBody>
      </p:sp>
      <p:cxnSp>
        <p:nvCxnSpPr>
          <p:cNvPr id="17" name="Straight Connector 16"/>
          <p:cNvCxnSpPr/>
          <p:nvPr/>
        </p:nvCxnSpPr>
        <p:spPr>
          <a:xfrm>
            <a:off x="464045" y="5229292"/>
            <a:ext cx="25657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029777" y="5229292"/>
            <a:ext cx="0" cy="92331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6" idx="3"/>
            <a:endCxn id="15" idx="2"/>
          </p:cNvCxnSpPr>
          <p:nvPr/>
        </p:nvCxnSpPr>
        <p:spPr>
          <a:xfrm>
            <a:off x="3028692" y="5707890"/>
            <a:ext cx="738091" cy="926"/>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5266" y="1697038"/>
            <a:ext cx="2377440" cy="1554480"/>
          </a:xfrm>
          <a:prstGeom prst="rect">
            <a:avLst/>
          </a:prstGeom>
        </p:spPr>
      </p:pic>
      <p:sp>
        <p:nvSpPr>
          <p:cNvPr id="22" name="TextBox 21"/>
          <p:cNvSpPr txBox="1"/>
          <p:nvPr/>
        </p:nvSpPr>
        <p:spPr bwMode="auto">
          <a:xfrm>
            <a:off x="3028692" y="3250535"/>
            <a:ext cx="2678273" cy="92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dirty="0" smtClean="0">
                <a:solidFill>
                  <a:schemeClr val="bg2"/>
                </a:solidFill>
                <a:latin typeface="Arial" panose="020B0604020202020204" pitchFamily="34" charset="0"/>
                <a:cs typeface="Arial" panose="020B0604020202020204" pitchFamily="34" charset="0"/>
              </a:rPr>
              <a:t>When increased productivity is necessary to finish the job on time</a:t>
            </a:r>
            <a:endParaRPr kumimoji="1" lang="en-US" dirty="0">
              <a:solidFill>
                <a:schemeClr val="bg2"/>
              </a:solidFill>
              <a:latin typeface="Arial" panose="020B0604020202020204" pitchFamily="34" charset="0"/>
              <a:cs typeface="Arial" panose="020B0604020202020204" pitchFamily="34" charset="0"/>
            </a:endParaRPr>
          </a:p>
        </p:txBody>
      </p:sp>
      <p:cxnSp>
        <p:nvCxnSpPr>
          <p:cNvPr id="23" name="Straight Connector 22"/>
          <p:cNvCxnSpPr/>
          <p:nvPr/>
        </p:nvCxnSpPr>
        <p:spPr>
          <a:xfrm>
            <a:off x="3029777" y="3233596"/>
            <a:ext cx="26782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708050" y="3233596"/>
            <a:ext cx="0" cy="923318"/>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7070905" y="2225435"/>
            <a:ext cx="846161" cy="84616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a:stCxn id="22" idx="3"/>
            <a:endCxn id="25" idx="3"/>
          </p:cNvCxnSpPr>
          <p:nvPr/>
        </p:nvCxnSpPr>
        <p:spPr>
          <a:xfrm flipV="1">
            <a:off x="5706965" y="2947679"/>
            <a:ext cx="1487857" cy="764515"/>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bwMode="auto">
          <a:xfrm>
            <a:off x="6158656" y="4693103"/>
            <a:ext cx="2521324" cy="147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dirty="0" smtClean="0">
                <a:solidFill>
                  <a:schemeClr val="bg2"/>
                </a:solidFill>
                <a:latin typeface="Arial" panose="020B0604020202020204" pitchFamily="34" charset="0"/>
                <a:cs typeface="Arial" panose="020B0604020202020204" pitchFamily="34" charset="0"/>
              </a:rPr>
              <a:t>When a client specifies a code-listed ready-made shear wall that confirms to ICC-ES Acceptance Criteria</a:t>
            </a:r>
            <a:endParaRPr kumimoji="1" lang="en-US" dirty="0">
              <a:solidFill>
                <a:schemeClr val="bg2"/>
              </a:solidFill>
              <a:latin typeface="Arial" panose="020B0604020202020204" pitchFamily="34" charset="0"/>
              <a:cs typeface="Arial" panose="020B0604020202020204" pitchFamily="34" charset="0"/>
            </a:endParaRPr>
          </a:p>
        </p:txBody>
      </p:sp>
      <p:cxnSp>
        <p:nvCxnSpPr>
          <p:cNvPr id="33" name="Straight Connector 32"/>
          <p:cNvCxnSpPr/>
          <p:nvPr/>
        </p:nvCxnSpPr>
        <p:spPr>
          <a:xfrm>
            <a:off x="6158656" y="4679455"/>
            <a:ext cx="25281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158656" y="4679455"/>
            <a:ext cx="0" cy="1473155"/>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976161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Identify which applications </a:t>
            </a:r>
            <a:r>
              <a:rPr lang="en-US" sz="1800" b="0" dirty="0" smtClean="0">
                <a:solidFill>
                  <a:srgbClr val="FFFFFF"/>
                </a:solidFill>
                <a:latin typeface="Arial" panose="020B0604020202020204" pitchFamily="34" charset="0"/>
                <a:cs typeface="Arial" panose="020B0604020202020204" pitchFamily="34" charset="0"/>
              </a:rPr>
              <a:t>may </a:t>
            </a:r>
            <a:r>
              <a:rPr lang="en-US" sz="1800" b="0" dirty="0">
                <a:solidFill>
                  <a:srgbClr val="FFFFFF"/>
                </a:solidFill>
                <a:latin typeface="Arial" panose="020B0604020202020204" pitchFamily="34" charset="0"/>
                <a:cs typeface="Arial" panose="020B0604020202020204" pitchFamily="34" charset="0"/>
              </a:rPr>
              <a:t>require a pre-fabricated shear wall</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Five Complete</a:t>
            </a:r>
          </a:p>
        </p:txBody>
      </p:sp>
    </p:spTree>
    <p:custDataLst>
      <p:tags r:id="rId1"/>
    </p:custDataLst>
    <p:extLst>
      <p:ext uri="{BB962C8B-B14F-4D97-AF65-F5344CB8AC3E}">
        <p14:creationId xmlns:p14="http://schemas.microsoft.com/office/powerpoint/2010/main" val="23329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Basic Functions of Shear Walls</a:t>
            </a:r>
            <a:endParaRPr lang="en-US" sz="2200" b="0" dirty="0">
              <a:latin typeface="Arial Black" panose="020B0A04020102020204" pitchFamily="34" charset="0"/>
            </a:endParaRPr>
          </a:p>
        </p:txBody>
      </p:sp>
      <p:sp>
        <p:nvSpPr>
          <p:cNvPr id="5" name="Parallelogram 4"/>
          <p:cNvSpPr/>
          <p:nvPr/>
        </p:nvSpPr>
        <p:spPr>
          <a:xfrm>
            <a:off x="2361057" y="3425589"/>
            <a:ext cx="1645920" cy="1828800"/>
          </a:xfrm>
          <a:prstGeom prst="parallelogram">
            <a:avLst>
              <a:gd name="adj" fmla="val 1633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6" name="Parallelogram 5"/>
          <p:cNvSpPr/>
          <p:nvPr/>
        </p:nvSpPr>
        <p:spPr>
          <a:xfrm>
            <a:off x="3741754" y="3425589"/>
            <a:ext cx="1645920" cy="1828800"/>
          </a:xfrm>
          <a:prstGeom prst="parallelogram">
            <a:avLst>
              <a:gd name="adj" fmla="val 1633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Parallelogram 6"/>
          <p:cNvSpPr/>
          <p:nvPr/>
        </p:nvSpPr>
        <p:spPr>
          <a:xfrm>
            <a:off x="5122451" y="3425589"/>
            <a:ext cx="1645920" cy="1828800"/>
          </a:xfrm>
          <a:prstGeom prst="parallelogram">
            <a:avLst>
              <a:gd name="adj" fmla="val 1633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 name="Rectangle 2"/>
          <p:cNvSpPr/>
          <p:nvPr/>
        </p:nvSpPr>
        <p:spPr>
          <a:xfrm>
            <a:off x="2361057" y="3425589"/>
            <a:ext cx="4123944" cy="1837944"/>
          </a:xfrm>
          <a:prstGeom prst="rect">
            <a:avLst/>
          </a:prstGeom>
          <a:noFill/>
          <a:ln>
            <a:solidFill>
              <a:schemeClr val="accent1">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1719626" y="3439237"/>
            <a:ext cx="504967"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501066" y="3507474"/>
            <a:ext cx="172352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bg2"/>
                </a:solidFill>
                <a:latin typeface="Arial" panose="020B0604020202020204" pitchFamily="34" charset="0"/>
                <a:cs typeface="Arial" panose="020B0604020202020204" pitchFamily="34" charset="0"/>
              </a:rPr>
              <a:t>Force</a:t>
            </a:r>
          </a:p>
          <a:p>
            <a:pPr algn="r"/>
            <a:r>
              <a:rPr kumimoji="1" lang="en-US" sz="1600" dirty="0" smtClean="0">
                <a:solidFill>
                  <a:schemeClr val="bg2"/>
                </a:solidFill>
                <a:latin typeface="Arial" panose="020B0604020202020204" pitchFamily="34" charset="0"/>
                <a:cs typeface="Arial" panose="020B0604020202020204" pitchFamily="34" charset="0"/>
              </a:rPr>
              <a:t>(seismic or wind)</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3887836" y="3938076"/>
            <a:ext cx="135804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Strength to</a:t>
            </a:r>
          </a:p>
          <a:p>
            <a:pPr algn="ctr"/>
            <a:r>
              <a:rPr kumimoji="1" lang="en-US" sz="1600" dirty="0" smtClean="0">
                <a:solidFill>
                  <a:schemeClr val="bg2"/>
                </a:solidFill>
                <a:latin typeface="Arial" panose="020B0604020202020204" pitchFamily="34" charset="0"/>
                <a:cs typeface="Arial" panose="020B0604020202020204" pitchFamily="34" charset="0"/>
              </a:rPr>
              <a:t>Resist Shear</a:t>
            </a:r>
            <a:endParaRPr kumimoji="1" lang="en-US" sz="1600" dirty="0">
              <a:solidFill>
                <a:schemeClr val="bg2"/>
              </a:solidFill>
              <a:latin typeface="Arial" panose="020B0604020202020204" pitchFamily="34" charset="0"/>
              <a:cs typeface="Arial" panose="020B0604020202020204" pitchFamily="34" charset="0"/>
            </a:endParaRPr>
          </a:p>
        </p:txBody>
      </p:sp>
      <p:cxnSp>
        <p:nvCxnSpPr>
          <p:cNvPr id="12" name="Straight Arrow Connector 11"/>
          <p:cNvCxnSpPr/>
          <p:nvPr/>
        </p:nvCxnSpPr>
        <p:spPr>
          <a:xfrm flipH="1">
            <a:off x="3096261" y="4245846"/>
            <a:ext cx="504967"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542363" y="4251783"/>
            <a:ext cx="504967"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6200000" flipH="1" flipV="1">
            <a:off x="2141563" y="5587171"/>
            <a:ext cx="457200"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921053" y="5254389"/>
            <a:ext cx="1303540"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err="1" smtClean="0">
                <a:solidFill>
                  <a:schemeClr val="bg2"/>
                </a:solidFill>
                <a:latin typeface="Arial" panose="020B0604020202020204" pitchFamily="34" charset="0"/>
                <a:cs typeface="Arial" panose="020B0604020202020204" pitchFamily="34" charset="0"/>
              </a:rPr>
              <a:t>Holdowns</a:t>
            </a:r>
            <a:endParaRPr kumimoji="1" lang="en-US" sz="1600" dirty="0" smtClean="0">
              <a:solidFill>
                <a:schemeClr val="bg2"/>
              </a:solidFill>
              <a:latin typeface="Arial" panose="020B0604020202020204" pitchFamily="34" charset="0"/>
              <a:cs typeface="Arial" panose="020B0604020202020204" pitchFamily="34" charset="0"/>
            </a:endParaRPr>
          </a:p>
          <a:p>
            <a:pPr algn="r"/>
            <a:r>
              <a:rPr kumimoji="1" lang="en-US" sz="1600" dirty="0" smtClean="0">
                <a:solidFill>
                  <a:schemeClr val="bg2"/>
                </a:solidFill>
                <a:latin typeface="Arial" panose="020B0604020202020204" pitchFamily="34" charset="0"/>
                <a:cs typeface="Arial" panose="020B0604020202020204" pitchFamily="34" charset="0"/>
              </a:rPr>
              <a:t>(resist uplift)</a:t>
            </a:r>
            <a:endParaRPr kumimoji="1" lang="en-US" sz="1600" dirty="0">
              <a:solidFill>
                <a:schemeClr val="bg2"/>
              </a:solidFill>
              <a:latin typeface="Arial" panose="020B0604020202020204" pitchFamily="34" charset="0"/>
              <a:cs typeface="Arial" panose="020B0604020202020204" pitchFamily="34" charset="0"/>
            </a:endParaRPr>
          </a:p>
        </p:txBody>
      </p:sp>
      <p:cxnSp>
        <p:nvCxnSpPr>
          <p:cNvPr id="16" name="Straight Arrow Connector 15"/>
          <p:cNvCxnSpPr/>
          <p:nvPr/>
        </p:nvCxnSpPr>
        <p:spPr>
          <a:xfrm flipH="1">
            <a:off x="4172573" y="5585410"/>
            <a:ext cx="504967"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4723150" y="5306955"/>
            <a:ext cx="186779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Connections for</a:t>
            </a:r>
          </a:p>
          <a:p>
            <a:r>
              <a:rPr kumimoji="1" lang="en-US" sz="1600" dirty="0" smtClean="0">
                <a:solidFill>
                  <a:schemeClr val="bg2"/>
                </a:solidFill>
                <a:latin typeface="Arial" panose="020B0604020202020204" pitchFamily="34" charset="0"/>
                <a:cs typeface="Arial" panose="020B0604020202020204" pitchFamily="34" charset="0"/>
              </a:rPr>
              <a:t>Sliding Resistance</a:t>
            </a:r>
            <a:endParaRPr kumimoji="1" lang="en-US" sz="1600" dirty="0">
              <a:solidFill>
                <a:schemeClr val="bg2"/>
              </a:solidFill>
              <a:latin typeface="Arial" panose="020B0604020202020204" pitchFamily="34" charset="0"/>
              <a:cs typeface="Arial" panose="020B0604020202020204" pitchFamily="34" charset="0"/>
            </a:endParaRPr>
          </a:p>
        </p:txBody>
      </p:sp>
      <p:cxnSp>
        <p:nvCxnSpPr>
          <p:cNvPr id="18" name="Straight Arrow Connector 17"/>
          <p:cNvCxnSpPr/>
          <p:nvPr/>
        </p:nvCxnSpPr>
        <p:spPr>
          <a:xfrm>
            <a:off x="5967331" y="3250443"/>
            <a:ext cx="504967"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6841467" y="3250443"/>
            <a:ext cx="504967"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bwMode="auto">
          <a:xfrm>
            <a:off x="7414674" y="3086220"/>
            <a:ext cx="98133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Provides</a:t>
            </a:r>
          </a:p>
          <a:p>
            <a:r>
              <a:rPr kumimoji="1" lang="en-US" sz="1600" dirty="0" smtClean="0">
                <a:solidFill>
                  <a:schemeClr val="bg2"/>
                </a:solidFill>
                <a:latin typeface="Arial" panose="020B0604020202020204" pitchFamily="34" charset="0"/>
                <a:cs typeface="Arial" panose="020B0604020202020204" pitchFamily="34" charset="0"/>
              </a:rPr>
              <a:t>Stiffness</a:t>
            </a:r>
            <a:endParaRPr kumimoji="1" lang="en-US" sz="1600" dirty="0">
              <a:solidFill>
                <a:schemeClr val="bg2"/>
              </a:solidFill>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cxnSp>
        <p:nvCxnSpPr>
          <p:cNvPr id="8" name="Straight Connector 7"/>
          <p:cNvCxnSpPr/>
          <p:nvPr/>
        </p:nvCxnSpPr>
        <p:spPr>
          <a:xfrm>
            <a:off x="458788" y="2661313"/>
            <a:ext cx="8228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472436" y="1364484"/>
            <a:ext cx="8214365" cy="1184940"/>
          </a:xfrm>
          <a:prstGeom prst="rect">
            <a:avLst/>
          </a:prstGeom>
        </p:spPr>
        <p:txBody>
          <a:bodyPr wrap="square" lIns="0" tIns="0" rIns="0" bIns="0">
            <a:spAutoFit/>
          </a:bodyPr>
          <a:lstStyle/>
          <a:p>
            <a:pPr algn="ctr">
              <a:spcAft>
                <a:spcPts val="600"/>
              </a:spcAft>
            </a:pPr>
            <a:r>
              <a:rPr lang="en-US" dirty="0">
                <a:solidFill>
                  <a:schemeClr val="bg2"/>
                </a:solidFill>
                <a:latin typeface="Arial" panose="020B0604020202020204" pitchFamily="34" charset="0"/>
                <a:cs typeface="Arial" panose="020B0604020202020204" pitchFamily="34" charset="0"/>
              </a:rPr>
              <a:t>Shear </a:t>
            </a:r>
            <a:r>
              <a:rPr lang="en-US" dirty="0" smtClean="0">
                <a:solidFill>
                  <a:schemeClr val="bg2"/>
                </a:solidFill>
                <a:latin typeface="Arial" panose="020B0604020202020204" pitchFamily="34" charset="0"/>
                <a:cs typeface="Arial" panose="020B0604020202020204" pitchFamily="34" charset="0"/>
              </a:rPr>
              <a:t>walls resist the </a:t>
            </a:r>
            <a:r>
              <a:rPr lang="en-US" dirty="0">
                <a:solidFill>
                  <a:schemeClr val="bg2"/>
                </a:solidFill>
                <a:latin typeface="Arial" panose="020B0604020202020204" pitchFamily="34" charset="0"/>
                <a:cs typeface="Arial" panose="020B0604020202020204" pitchFamily="34" charset="0"/>
              </a:rPr>
              <a:t>effects of lateral </a:t>
            </a:r>
            <a:r>
              <a:rPr lang="en-US" dirty="0" smtClean="0">
                <a:solidFill>
                  <a:schemeClr val="bg2"/>
                </a:solidFill>
                <a:latin typeface="Arial" panose="020B0604020202020204" pitchFamily="34" charset="0"/>
                <a:cs typeface="Arial" panose="020B0604020202020204" pitchFamily="34" charset="0"/>
              </a:rPr>
              <a:t>loads </a:t>
            </a:r>
            <a:r>
              <a:rPr lang="en-US" dirty="0">
                <a:solidFill>
                  <a:schemeClr val="bg2"/>
                </a:solidFill>
                <a:latin typeface="Arial" panose="020B0604020202020204" pitchFamily="34" charset="0"/>
                <a:cs typeface="Arial" panose="020B0604020202020204" pitchFamily="34" charset="0"/>
              </a:rPr>
              <a:t>acting on the </a:t>
            </a:r>
            <a:r>
              <a:rPr lang="en-US" dirty="0" smtClean="0">
                <a:solidFill>
                  <a:schemeClr val="bg2"/>
                </a:solidFill>
                <a:latin typeface="Arial" panose="020B0604020202020204" pitchFamily="34" charset="0"/>
                <a:cs typeface="Arial" panose="020B0604020202020204" pitchFamily="34" charset="0"/>
              </a:rPr>
              <a:t>structure</a:t>
            </a:r>
            <a:r>
              <a:rPr lang="en-US" dirty="0">
                <a:solidFill>
                  <a:schemeClr val="bg2"/>
                </a:solidFill>
                <a:latin typeface="Arial" panose="020B0604020202020204" pitchFamily="34"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and are typically used </a:t>
            </a:r>
            <a:r>
              <a:rPr lang="en-US" dirty="0">
                <a:solidFill>
                  <a:schemeClr val="bg2"/>
                </a:solidFill>
                <a:latin typeface="Arial" panose="020B0604020202020204" pitchFamily="34" charset="0"/>
                <a:cs typeface="Arial" panose="020B0604020202020204" pitchFamily="34" charset="0"/>
              </a:rPr>
              <a:t>in wood buildings as the lateral force-resisting </a:t>
            </a:r>
            <a:r>
              <a:rPr lang="en-US" dirty="0" smtClean="0">
                <a:solidFill>
                  <a:schemeClr val="bg2"/>
                </a:solidFill>
                <a:latin typeface="Arial" panose="020B0604020202020204" pitchFamily="34" charset="0"/>
                <a:cs typeface="Arial" panose="020B0604020202020204" pitchFamily="34" charset="0"/>
              </a:rPr>
              <a:t>system.</a:t>
            </a:r>
          </a:p>
          <a:p>
            <a:pPr algn="ctr">
              <a:spcAft>
                <a:spcPts val="1200"/>
              </a:spcAft>
            </a:pPr>
            <a:r>
              <a:rPr lang="en-US" dirty="0" smtClean="0">
                <a:solidFill>
                  <a:schemeClr val="bg2"/>
                </a:solidFill>
                <a:latin typeface="Arial" panose="020B0604020202020204" pitchFamily="34" charset="0"/>
                <a:cs typeface="Arial" panose="020B0604020202020204" pitchFamily="34" charset="0"/>
              </a:rPr>
              <a:t>When designed properly, they are capable of transferring horizontal</a:t>
            </a:r>
            <a:br>
              <a:rPr lang="en-US" dirty="0" smtClean="0">
                <a:solidFill>
                  <a:schemeClr val="bg2"/>
                </a:solidFill>
                <a:latin typeface="Arial" panose="020B0604020202020204" pitchFamily="34" charset="0"/>
                <a:cs typeface="Arial" panose="020B0604020202020204" pitchFamily="34" charset="0"/>
              </a:rPr>
            </a:br>
            <a:r>
              <a:rPr lang="en-US" dirty="0" smtClean="0">
                <a:solidFill>
                  <a:schemeClr val="bg2"/>
                </a:solidFill>
                <a:latin typeface="Arial" panose="020B0604020202020204" pitchFamily="34" charset="0"/>
                <a:cs typeface="Arial" panose="020B0604020202020204" pitchFamily="34" charset="0"/>
              </a:rPr>
              <a:t>forces to the next element in the load path below them.</a:t>
            </a:r>
            <a:endParaRPr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0065499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3466857446"/>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1</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Mechanics of</a:t>
            </a:r>
            <a:br>
              <a:rPr kumimoji="1" lang="en-US" sz="1400" dirty="0" smtClean="0">
                <a:solidFill>
                  <a:schemeClr val="bg2"/>
                </a:solidFill>
                <a:latin typeface="Arial Black" panose="020B0A04020102020204" pitchFamily="34" charset="0"/>
              </a:rPr>
            </a:br>
            <a:r>
              <a:rPr kumimoji="1" lang="en-US" sz="1400" dirty="0" smtClean="0">
                <a:solidFill>
                  <a:schemeClr val="bg2"/>
                </a:solidFill>
                <a:latin typeface="Arial Black" panose="020B0A04020102020204" pitchFamily="34" charset="0"/>
              </a:rPr>
              <a:t>a Shear Wall</a:t>
            </a:r>
            <a:endParaRPr kumimoji="1" lang="en-US" sz="1400" dirty="0">
              <a:solidFill>
                <a:schemeClr val="bg2"/>
              </a:solidFill>
              <a:latin typeface="Arial Black" panose="020B0A04020102020204" pitchFamily="34" charset="0"/>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446093008"/>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2</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Code and Standard Provisions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37689588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1121189228"/>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3</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Aspect Ratio Capacity Reduction Adjustments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34964889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2747023642"/>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bg2"/>
                </a:solidFill>
                <a:latin typeface="Arial Black" panose="020B0A04020102020204" pitchFamily="34" charset="0"/>
                <a:cs typeface="Arial" panose="020B0604020202020204" pitchFamily="34" charset="0"/>
              </a:rPr>
              <a:t>4</a:t>
            </a: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Shear Wall Design Methods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152647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3610937835"/>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bg2"/>
                </a:solidFill>
                <a:latin typeface="Arial Black" panose="020B0A04020102020204" pitchFamily="34" charset="0"/>
                <a:cs typeface="Arial" panose="020B0604020202020204" pitchFamily="34" charset="0"/>
              </a:rPr>
              <a:t>5</a:t>
            </a:r>
          </a:p>
        </p:txBody>
      </p:sp>
      <p:sp>
        <p:nvSpPr>
          <p:cNvPr id="3" name="TextBox 2"/>
          <p:cNvSpPr txBox="1"/>
          <p:nvPr/>
        </p:nvSpPr>
        <p:spPr bwMode="auto">
          <a:xfrm>
            <a:off x="458788" y="2188990"/>
            <a:ext cx="14853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Pre-Fabricated Shear Walls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475953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4156366"/>
            <a:ext cx="9144000" cy="1068779"/>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r>
              <a:rPr lang="en-US" sz="4000" b="1" dirty="0" smtClean="0">
                <a:solidFill>
                  <a:schemeClr val="tx1"/>
                </a:solidFill>
                <a:latin typeface="Arial" panose="020B0604020202020204" pitchFamily="34" charset="0"/>
                <a:cs typeface="Arial" panose="020B0604020202020204" pitchFamily="34" charset="0"/>
              </a:rPr>
              <a:t>Any Questions?</a:t>
            </a:r>
            <a:endParaRPr lang="en-US" sz="4000" b="1" dirty="0">
              <a:solidFill>
                <a:schemeClr val="tx1"/>
              </a:solidFill>
              <a:latin typeface="Arial" panose="020B0604020202020204" pitchFamily="34" charset="0"/>
              <a:cs typeface="Arial" panose="020B0604020202020204" pitchFamily="34" charset="0"/>
            </a:endParaRPr>
          </a:p>
        </p:txBody>
      </p:sp>
      <p:sp>
        <p:nvSpPr>
          <p:cNvPr id="8" name="Title 1"/>
          <p:cNvSpPr>
            <a:spLocks noGrp="1"/>
          </p:cNvSpPr>
          <p:nvPr>
            <p:ph type="title"/>
          </p:nvPr>
        </p:nvSpPr>
        <p:spPr bwMode="auto">
          <a:xfrm>
            <a:off x="458789" y="0"/>
            <a:ext cx="8228012" cy="11511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Course Completion</a:t>
            </a:r>
          </a:p>
        </p:txBody>
      </p:sp>
    </p:spTree>
    <p:custDataLst>
      <p:tags r:id="rId1"/>
    </p:custDataLst>
    <p:extLst>
      <p:ext uri="{BB962C8B-B14F-4D97-AF65-F5344CB8AC3E}">
        <p14:creationId xmlns:p14="http://schemas.microsoft.com/office/powerpoint/2010/main" val="206444748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491258" y="3076506"/>
            <a:ext cx="6161484" cy="92333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b="1" dirty="0">
                <a:solidFill>
                  <a:srgbClr val="666666"/>
                </a:solidFill>
                <a:latin typeface="Arial" panose="020B0604020202020204" pitchFamily="34" charset="0"/>
                <a:cs typeface="Arial" panose="020B0604020202020204" pitchFamily="34" charset="0"/>
              </a:rPr>
              <a:t> Simpson Strong-Tie</a:t>
            </a:r>
            <a:endParaRPr lang="en-US"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dirty="0">
                <a:solidFill>
                  <a:srgbClr val="666666"/>
                </a:solidFill>
                <a:latin typeface="Arial" panose="020B0604020202020204" pitchFamily="34" charset="0"/>
                <a:cs typeface="Arial" panose="020B0604020202020204" pitchFamily="34" charset="0"/>
              </a:rPr>
              <a:t/>
            </a:r>
            <a:br>
              <a:rPr lang="en-US" dirty="0">
                <a:solidFill>
                  <a:srgbClr val="666666"/>
                </a:solidFill>
                <a:latin typeface="Arial" panose="020B0604020202020204" pitchFamily="34" charset="0"/>
                <a:cs typeface="Arial" panose="020B0604020202020204" pitchFamily="34" charset="0"/>
              </a:rPr>
            </a:br>
            <a:r>
              <a:rPr lang="en-US"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8" name="TextBox 1"/>
          <p:cNvSpPr txBox="1">
            <a:spLocks noChangeArrowheads="1"/>
          </p:cNvSpPr>
          <p:nvPr/>
        </p:nvSpPr>
        <p:spPr bwMode="auto">
          <a:xfrm>
            <a:off x="1491259" y="4675267"/>
            <a:ext cx="616148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0735" y="2114550"/>
            <a:ext cx="1254110" cy="836073"/>
          </a:xfrm>
          <a:prstGeom prst="rect">
            <a:avLst/>
          </a:prstGeom>
        </p:spPr>
      </p:pic>
    </p:spTree>
    <p:custDataLst>
      <p:tags r:id="rId1"/>
    </p:custDataLst>
    <p:extLst>
      <p:ext uri="{BB962C8B-B14F-4D97-AF65-F5344CB8AC3E}">
        <p14:creationId xmlns:p14="http://schemas.microsoft.com/office/powerpoint/2010/main" val="409866296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AIA: </a:t>
            </a:r>
            <a:r>
              <a:rPr lang="en-US" sz="15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2 </a:t>
            </a:r>
            <a:r>
              <a:rPr lang="en-US" sz="1500" dirty="0">
                <a:solidFill>
                  <a:srgbClr val="666666"/>
                </a:solidFill>
                <a:latin typeface="Arial" panose="020B0604020202020204" pitchFamily="34" charset="0"/>
                <a:cs typeface="Arial" panose="020B0604020202020204" pitchFamily="34" charset="0"/>
              </a:rPr>
              <a:t>LU/HSW </a:t>
            </a:r>
            <a:r>
              <a:rPr lang="en-US" sz="1500" dirty="0" smtClean="0">
                <a:solidFill>
                  <a:srgbClr val="666666"/>
                </a:solidFill>
                <a:latin typeface="Arial" panose="020B0604020202020204" pitchFamily="34" charset="0"/>
                <a:cs typeface="Arial" panose="020B0604020202020204" pitchFamily="34" charset="0"/>
              </a:rPr>
              <a:t>credits. </a:t>
            </a:r>
            <a:r>
              <a:rPr lang="en-US" sz="15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4021006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ICC: </a:t>
            </a:r>
            <a:r>
              <a:rPr lang="en-US" sz="15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ICC CEU </a:t>
            </a:r>
            <a:r>
              <a:rPr lang="en-US" sz="1500" dirty="0" smtClean="0">
                <a:solidFill>
                  <a:srgbClr val="666666"/>
                </a:solidFill>
                <a:latin typeface="Arial" panose="020B0604020202020204" pitchFamily="34" charset="0"/>
                <a:cs typeface="Arial" panose="020B0604020202020204" pitchFamily="34" charset="0"/>
              </a:rPr>
              <a:t>(</a:t>
            </a:r>
            <a:r>
              <a:rPr lang="en-US" sz="150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Please make sure your ICC member number has been inserted into your profile. It is your responsibility to self-report your credits to the ICC. Please retain your Completion Certificate for your records.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160098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Basic Functions of Shear Walls, cont.</a:t>
            </a:r>
            <a:endParaRPr lang="en-US" sz="2200" b="0" dirty="0">
              <a:latin typeface="Arial Black" panose="020B0A04020102020204" pitchFamily="34" charset="0"/>
            </a:endParaRPr>
          </a:p>
        </p:txBody>
      </p:sp>
      <p:pic>
        <p:nvPicPr>
          <p:cNvPr id="23" name="Picture 9" descr="C:\Users\rhunt\Dropbox\Simpson Mfg\Courses\1. Designing Shear Walls\Source Files\Assets\Shearwall Drawings\Seismic_load.png"/>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75494" y="3403499"/>
            <a:ext cx="3782607" cy="2774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C:\Users\rhunt\Dropbox\Simpson Mfg\Courses\1. Designing Shear Walls\Source Files\Assets\Shearwall Drawings\Wind_load.png"/>
          <p:cNvPicPr>
            <a:picLocks noChangeAspect="1" noChangeArrowheads="1"/>
          </p:cNvPicPr>
          <p:nvPr>
            <p:custDataLst>
              <p:tags r:id="rId3"/>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913201" y="3403499"/>
            <a:ext cx="3778574" cy="230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392072" y="2689569"/>
            <a:ext cx="3043403" cy="369332"/>
          </a:xfrm>
          <a:prstGeom prst="rect">
            <a:avLst/>
          </a:prstGeom>
        </p:spPr>
        <p:txBody>
          <a:bodyPr wrap="square" lIns="548640">
            <a:spAutoFit/>
          </a:bodyPr>
          <a:lstStyle/>
          <a:p>
            <a:pPr marL="0" indent="0">
              <a:spcBef>
                <a:spcPts val="0"/>
              </a:spcBef>
              <a:spcAft>
                <a:spcPts val="1200"/>
              </a:spcAft>
              <a:buNone/>
            </a:pPr>
            <a:r>
              <a:rPr lang="en-US" dirty="0" smtClean="0">
                <a:solidFill>
                  <a:schemeClr val="accent1"/>
                </a:solidFill>
                <a:latin typeface="Arial Black" panose="020B0A04020102020204" pitchFamily="34" charset="0"/>
              </a:rPr>
              <a:t>Seismic Loads</a:t>
            </a:r>
            <a:endParaRPr lang="en-US" dirty="0">
              <a:solidFill>
                <a:schemeClr val="accent1"/>
              </a:solidFill>
              <a:latin typeface="Arial Black" panose="020B0A04020102020204" pitchFamily="34" charset="0"/>
            </a:endParaRPr>
          </a:p>
        </p:txBody>
      </p:sp>
      <p:sp>
        <p:nvSpPr>
          <p:cNvPr id="26" name="Rectangle 25"/>
          <p:cNvSpPr/>
          <p:nvPr/>
        </p:nvSpPr>
        <p:spPr>
          <a:xfrm>
            <a:off x="4708480" y="2689569"/>
            <a:ext cx="3019517" cy="369332"/>
          </a:xfrm>
          <a:prstGeom prst="rect">
            <a:avLst/>
          </a:prstGeom>
        </p:spPr>
        <p:txBody>
          <a:bodyPr wrap="square" rIns="548640">
            <a:spAutoFit/>
          </a:bodyPr>
          <a:lstStyle/>
          <a:p>
            <a:pPr marL="0" indent="0" algn="r">
              <a:spcBef>
                <a:spcPts val="0"/>
              </a:spcBef>
              <a:spcAft>
                <a:spcPts val="1200"/>
              </a:spcAft>
              <a:buNone/>
            </a:pPr>
            <a:r>
              <a:rPr lang="en-US" dirty="0" smtClean="0">
                <a:solidFill>
                  <a:schemeClr val="accent1"/>
                </a:solidFill>
                <a:latin typeface="Arial Black" panose="020B0A04020102020204" pitchFamily="34" charset="0"/>
              </a:rPr>
              <a:t>Wind Loads</a:t>
            </a:r>
            <a:endParaRPr lang="en-US" dirty="0">
              <a:solidFill>
                <a:schemeClr val="accent1"/>
              </a:solidFill>
              <a:latin typeface="Arial Black" panose="020B0A04020102020204" pitchFamily="34" charset="0"/>
            </a:endParaRPr>
          </a:p>
        </p:txBody>
      </p:sp>
      <p:sp>
        <p:nvSpPr>
          <p:cNvPr id="27" name="Curved Right Arrow 26"/>
          <p:cNvSpPr/>
          <p:nvPr/>
        </p:nvSpPr>
        <p:spPr>
          <a:xfrm>
            <a:off x="682388" y="1596788"/>
            <a:ext cx="709684" cy="1438725"/>
          </a:xfrm>
          <a:prstGeom prst="curved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sp>
        <p:nvSpPr>
          <p:cNvPr id="28" name="Curved Right Arrow 27"/>
          <p:cNvSpPr/>
          <p:nvPr/>
        </p:nvSpPr>
        <p:spPr>
          <a:xfrm flipH="1">
            <a:off x="7727997" y="1596788"/>
            <a:ext cx="709684" cy="1438725"/>
          </a:xfrm>
          <a:prstGeom prst="curved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cxnSp>
        <p:nvCxnSpPr>
          <p:cNvPr id="31" name="Straight Connector 30"/>
          <p:cNvCxnSpPr>
            <a:stCxn id="29" idx="2"/>
          </p:cNvCxnSpPr>
          <p:nvPr/>
        </p:nvCxnSpPr>
        <p:spPr>
          <a:xfrm>
            <a:off x="4560034" y="2156346"/>
            <a:ext cx="11966" cy="40301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1392071" y="1364765"/>
            <a:ext cx="6335925" cy="79158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5" name="Text Placeholder 2"/>
          <p:cNvSpPr txBox="1">
            <a:spLocks/>
          </p:cNvSpPr>
          <p:nvPr/>
        </p:nvSpPr>
        <p:spPr>
          <a:xfrm>
            <a:off x="460678" y="1364765"/>
            <a:ext cx="8226122" cy="791581"/>
          </a:xfrm>
          <a:prstGeom prst="rect">
            <a:avLst/>
          </a:prstGeom>
        </p:spPr>
        <p:txBody>
          <a:bodyPr lIns="0" tIns="0" rIns="0" bIns="0" anchor="ct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Bef>
                <a:spcPts val="1200"/>
              </a:spcBef>
              <a:spcAft>
                <a:spcPts val="0"/>
              </a:spcAft>
              <a:buNone/>
            </a:pPr>
            <a:r>
              <a:rPr lang="en-US" sz="1800" dirty="0" smtClean="0">
                <a:solidFill>
                  <a:schemeClr val="tx2"/>
                </a:solidFill>
              </a:rPr>
              <a:t>There are two main lateral loads that need</a:t>
            </a:r>
            <a:br>
              <a:rPr lang="en-US" sz="1800" dirty="0" smtClean="0">
                <a:solidFill>
                  <a:schemeClr val="tx2"/>
                </a:solidFill>
              </a:rPr>
            </a:br>
            <a:r>
              <a:rPr lang="en-US" sz="1800" dirty="0" smtClean="0">
                <a:solidFill>
                  <a:schemeClr val="tx2"/>
                </a:solidFill>
              </a:rPr>
              <a:t>to be considered when designing shear walls:</a:t>
            </a:r>
          </a:p>
        </p:txBody>
      </p:sp>
    </p:spTree>
    <p:custDataLst>
      <p:tags r:id="rId1"/>
    </p:custDataLst>
    <p:extLst>
      <p:ext uri="{BB962C8B-B14F-4D97-AF65-F5344CB8AC3E}">
        <p14:creationId xmlns:p14="http://schemas.microsoft.com/office/powerpoint/2010/main" val="3132220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Practical Applications of Shear </a:t>
            </a:r>
            <a:r>
              <a:rPr lang="en-US" sz="2200" b="0" dirty="0" smtClean="0">
                <a:latin typeface="Arial Black" panose="020B0A04020102020204" pitchFamily="34" charset="0"/>
              </a:rPr>
              <a:t>Walls</a:t>
            </a:r>
            <a:endParaRPr lang="en-US" sz="2200" b="0" dirty="0">
              <a:latin typeface="Arial Black" panose="020B0A04020102020204" pitchFamily="34" charset="0"/>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77730"/>
          <a:stretch/>
        </p:blipFill>
        <p:spPr bwMode="auto">
          <a:xfrm>
            <a:off x="496996" y="1449357"/>
            <a:ext cx="1711821" cy="4534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bwMode="auto">
          <a:xfrm>
            <a:off x="2577633" y="1690112"/>
            <a:ext cx="3443154" cy="430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600" dirty="0" smtClean="0">
                <a:solidFill>
                  <a:schemeClr val="accent1"/>
                </a:solidFill>
                <a:latin typeface="Arial Black" panose="020B0A04020102020204" pitchFamily="34" charset="0"/>
                <a:cs typeface="Arial" panose="020B0604020202020204" pitchFamily="34" charset="0"/>
              </a:rPr>
              <a:t>Racking</a:t>
            </a:r>
          </a:p>
          <a:p>
            <a:r>
              <a:rPr kumimoji="1" lang="en-US" sz="1600" dirty="0" smtClean="0">
                <a:solidFill>
                  <a:schemeClr val="bg2"/>
                </a:solidFill>
                <a:latin typeface="Arial" panose="020B0604020202020204" pitchFamily="34" charset="0"/>
                <a:cs typeface="Arial" panose="020B0604020202020204" pitchFamily="34" charset="0"/>
              </a:rPr>
              <a:t>When lateral forces engage the side of a structure, the load may cause it to lean over (rack) to one side.</a:t>
            </a:r>
          </a:p>
          <a:p>
            <a:pPr>
              <a:spcBef>
                <a:spcPts val="3000"/>
              </a:spcBef>
            </a:pPr>
            <a:r>
              <a:rPr kumimoji="1" lang="en-US" sz="1600" dirty="0" smtClean="0">
                <a:solidFill>
                  <a:schemeClr val="accent1"/>
                </a:solidFill>
                <a:latin typeface="Arial Black" panose="020B0A04020102020204" pitchFamily="34" charset="0"/>
                <a:cs typeface="Arial" panose="020B0604020202020204" pitchFamily="34" charset="0"/>
              </a:rPr>
              <a:t>Sliding</a:t>
            </a:r>
          </a:p>
          <a:p>
            <a:r>
              <a:rPr kumimoji="1" lang="en-US" sz="1600" dirty="0">
                <a:solidFill>
                  <a:schemeClr val="bg2"/>
                </a:solidFill>
                <a:latin typeface="Arial" panose="020B0604020202020204" pitchFamily="34" charset="0"/>
                <a:cs typeface="Arial" panose="020B0604020202020204" pitchFamily="34" charset="0"/>
              </a:rPr>
              <a:t>L</a:t>
            </a:r>
            <a:r>
              <a:rPr kumimoji="1" lang="en-US" sz="1600" dirty="0" smtClean="0">
                <a:solidFill>
                  <a:schemeClr val="bg2"/>
                </a:solidFill>
                <a:latin typeface="Arial" panose="020B0604020202020204" pitchFamily="34" charset="0"/>
                <a:cs typeface="Arial" panose="020B0604020202020204" pitchFamily="34" charset="0"/>
              </a:rPr>
              <a:t>ateral forces exerted against the side of a structure can also cause it to slide off of its foundation.</a:t>
            </a:r>
          </a:p>
          <a:p>
            <a:pPr>
              <a:spcBef>
                <a:spcPts val="3000"/>
              </a:spcBef>
            </a:pPr>
            <a:r>
              <a:rPr kumimoji="1" lang="en-US" sz="1600" dirty="0" smtClean="0">
                <a:solidFill>
                  <a:schemeClr val="accent1"/>
                </a:solidFill>
                <a:latin typeface="Arial Black" panose="020B0A04020102020204" pitchFamily="34" charset="0"/>
                <a:cs typeface="Arial" panose="020B0604020202020204" pitchFamily="34" charset="0"/>
              </a:rPr>
              <a:t>Overturning</a:t>
            </a:r>
          </a:p>
          <a:p>
            <a:r>
              <a:rPr kumimoji="1" lang="en-US" sz="1600" dirty="0" smtClean="0">
                <a:solidFill>
                  <a:schemeClr val="bg2"/>
                </a:solidFill>
                <a:latin typeface="Arial" panose="020B0604020202020204" pitchFamily="34" charset="0"/>
                <a:cs typeface="Arial" panose="020B0604020202020204" pitchFamily="34" charset="0"/>
              </a:rPr>
              <a:t>When the structure is anchored in place to limit racking or sliding, the lateral force of wind or seismic loading causes the structure to rotate or overturn.</a:t>
            </a:r>
            <a:endParaRPr kumimoji="1" lang="en-US" sz="1600" dirty="0">
              <a:solidFill>
                <a:schemeClr val="bg2"/>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1529"/>
          <a:stretch/>
        </p:blipFill>
        <p:spPr bwMode="auto">
          <a:xfrm>
            <a:off x="6498233" y="1640008"/>
            <a:ext cx="2131887" cy="4417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555495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Practical Applications of Shear Walls, cont.</a:t>
            </a:r>
            <a:endParaRPr lang="en-US" sz="2200" b="0" dirty="0">
              <a:latin typeface="Arial Black" panose="020B0A04020102020204" pitchFamily="34" charset="0"/>
            </a:endParaRPr>
          </a:p>
        </p:txBody>
      </p:sp>
      <p:sp>
        <p:nvSpPr>
          <p:cNvPr id="6" name="Text Placeholder 2"/>
          <p:cNvSpPr txBox="1">
            <a:spLocks/>
          </p:cNvSpPr>
          <p:nvPr/>
        </p:nvSpPr>
        <p:spPr>
          <a:xfrm>
            <a:off x="460678" y="4926842"/>
            <a:ext cx="8226122" cy="1150462"/>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Bef>
                <a:spcPts val="1200"/>
              </a:spcBef>
              <a:spcAft>
                <a:spcPts val="0"/>
              </a:spcAft>
              <a:buNone/>
            </a:pPr>
            <a:r>
              <a:rPr lang="en-US" sz="2000" dirty="0" smtClean="0"/>
              <a:t>Shear walls are not limited to single family homes</a:t>
            </a:r>
          </a:p>
          <a:p>
            <a:pPr marL="0" indent="0" algn="ctr" fontAlgn="auto">
              <a:spcBef>
                <a:spcPts val="1200"/>
              </a:spcBef>
              <a:spcAft>
                <a:spcPts val="0"/>
              </a:spcAft>
              <a:buNone/>
            </a:pPr>
            <a:r>
              <a:rPr lang="en-US" sz="2000" dirty="0" smtClean="0"/>
              <a:t>Also used in multi-unit wood-framed structures (apartments/condos)</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4239" y="1514747"/>
            <a:ext cx="3992562" cy="299323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8789" y="1514747"/>
            <a:ext cx="3992132" cy="2993230"/>
          </a:xfrm>
          <a:prstGeom prst="rect">
            <a:avLst/>
          </a:prstGeom>
        </p:spPr>
      </p:pic>
    </p:spTree>
    <p:custDataLst>
      <p:tags r:id="rId1"/>
    </p:custDataLst>
    <p:extLst>
      <p:ext uri="{BB962C8B-B14F-4D97-AF65-F5344CB8AC3E}">
        <p14:creationId xmlns:p14="http://schemas.microsoft.com/office/powerpoint/2010/main" val="2999324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Considerations in Shear Wall Design</a:t>
            </a:r>
            <a:endParaRPr lang="en-US" sz="2200" b="0" dirty="0">
              <a:latin typeface="Arial Black" panose="020B0A04020102020204" pitchFamily="34" charset="0"/>
            </a:endParaRPr>
          </a:p>
        </p:txBody>
      </p:sp>
      <p:sp>
        <p:nvSpPr>
          <p:cNvPr id="3" name="Content Placeholder 2"/>
          <p:cNvSpPr>
            <a:spLocks noGrp="1"/>
          </p:cNvSpPr>
          <p:nvPr>
            <p:ph idx="1"/>
          </p:nvPr>
        </p:nvSpPr>
        <p:spPr>
          <a:xfrm>
            <a:off x="458788" y="1327150"/>
            <a:ext cx="3976687" cy="4843463"/>
          </a:xfrm>
        </p:spPr>
        <p:txBody>
          <a:bodyPr lIns="0" tIns="0" rIns="0" bIns="0">
            <a:normAutofit/>
          </a:bodyPr>
          <a:lstStyle/>
          <a:p>
            <a:pPr marL="0" indent="0">
              <a:spcBef>
                <a:spcPts val="0"/>
              </a:spcBef>
              <a:spcAft>
                <a:spcPts val="1200"/>
              </a:spcAft>
              <a:buNone/>
            </a:pPr>
            <a:r>
              <a:rPr lang="en-US" sz="1800" dirty="0" smtClean="0">
                <a:solidFill>
                  <a:schemeClr val="accent1"/>
                </a:solidFill>
                <a:latin typeface="Arial Black" panose="020B0A04020102020204" pitchFamily="34" charset="0"/>
              </a:rPr>
              <a:t>What’s to come…</a:t>
            </a:r>
          </a:p>
          <a:p>
            <a:pPr marL="225425" indent="-225425">
              <a:spcBef>
                <a:spcPts val="0"/>
              </a:spcBef>
              <a:spcAft>
                <a:spcPts val="1200"/>
              </a:spcAft>
            </a:pPr>
            <a:r>
              <a:rPr lang="en-US" sz="1800" dirty="0" smtClean="0"/>
              <a:t>Shear wall design methods</a:t>
            </a:r>
            <a:endParaRPr lang="en-US" sz="1800" dirty="0"/>
          </a:p>
          <a:p>
            <a:pPr marL="225425" indent="-225425">
              <a:spcBef>
                <a:spcPts val="0"/>
              </a:spcBef>
              <a:spcAft>
                <a:spcPts val="1200"/>
              </a:spcAft>
            </a:pPr>
            <a:r>
              <a:rPr lang="en-US" sz="1800" dirty="0"/>
              <a:t>Shear panel proportions</a:t>
            </a:r>
          </a:p>
          <a:p>
            <a:pPr marL="225425" indent="-225425">
              <a:spcBef>
                <a:spcPts val="0"/>
              </a:spcBef>
              <a:spcAft>
                <a:spcPts val="1200"/>
              </a:spcAft>
            </a:pPr>
            <a:r>
              <a:rPr lang="en-US" sz="1800" dirty="0"/>
              <a:t>Sheathing </a:t>
            </a:r>
            <a:r>
              <a:rPr lang="en-US" sz="1800" dirty="0" smtClean="0"/>
              <a:t>material and thickness</a:t>
            </a:r>
            <a:endParaRPr lang="en-US" sz="1800" dirty="0"/>
          </a:p>
          <a:p>
            <a:pPr marL="225425" indent="-225425">
              <a:spcBef>
                <a:spcPts val="0"/>
              </a:spcBef>
              <a:spcAft>
                <a:spcPts val="1200"/>
              </a:spcAft>
            </a:pPr>
            <a:r>
              <a:rPr lang="en-US" sz="1800" dirty="0" smtClean="0"/>
              <a:t>Fastener size and spacing</a:t>
            </a:r>
            <a:endParaRPr lang="en-US" sz="1800" dirty="0"/>
          </a:p>
          <a:p>
            <a:pPr marL="225425" indent="-225425">
              <a:spcBef>
                <a:spcPts val="0"/>
              </a:spcBef>
              <a:spcAft>
                <a:spcPts val="1200"/>
              </a:spcAft>
            </a:pPr>
            <a:r>
              <a:rPr lang="en-US" sz="1800" dirty="0"/>
              <a:t>Anchorage requirements</a:t>
            </a:r>
          </a:p>
          <a:p>
            <a:pPr marL="225425" indent="-225425">
              <a:spcBef>
                <a:spcPts val="0"/>
              </a:spcBef>
              <a:spcAft>
                <a:spcPts val="1200"/>
              </a:spcAft>
            </a:pPr>
            <a:r>
              <a:rPr lang="en-US" sz="1800" dirty="0"/>
              <a:t>Chord design (Tension/Compression)</a:t>
            </a:r>
          </a:p>
          <a:p>
            <a:pPr marL="225425" indent="-225425">
              <a:spcBef>
                <a:spcPts val="0"/>
              </a:spcBef>
              <a:spcAft>
                <a:spcPts val="1200"/>
              </a:spcAft>
            </a:pPr>
            <a:r>
              <a:rPr lang="en-US" sz="1800" dirty="0" err="1"/>
              <a:t>Holdowns</a:t>
            </a:r>
            <a:endParaRPr lang="en-US" sz="1800" dirty="0"/>
          </a:p>
          <a:p>
            <a:pPr marL="225425" indent="-225425">
              <a:spcBef>
                <a:spcPts val="0"/>
              </a:spcBef>
              <a:spcAft>
                <a:spcPts val="1200"/>
              </a:spcAft>
            </a:pPr>
            <a:r>
              <a:rPr lang="en-US" sz="1800" dirty="0" smtClean="0"/>
              <a:t>Capacity adjustments</a:t>
            </a:r>
            <a:endParaRPr lang="en-US" sz="1800" dirty="0"/>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8525" y="1353753"/>
            <a:ext cx="3965575" cy="2639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7805878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Describe the practical </a:t>
            </a:r>
            <a:r>
              <a:rPr lang="en-US" sz="1800" b="0" dirty="0" smtClean="0">
                <a:solidFill>
                  <a:srgbClr val="FFFFFF"/>
                </a:solidFill>
                <a:latin typeface="Arial" panose="020B0604020202020204" pitchFamily="34" charset="0"/>
                <a:cs typeface="Arial" panose="020B0604020202020204" pitchFamily="34" charset="0"/>
              </a:rPr>
              <a:t>applications, basic functions and considerations for shear </a:t>
            </a:r>
            <a:r>
              <a:rPr lang="en-US" sz="1800" b="0" dirty="0">
                <a:solidFill>
                  <a:srgbClr val="FFFFFF"/>
                </a:solidFill>
                <a:latin typeface="Arial" panose="020B0604020202020204" pitchFamily="34" charset="0"/>
                <a:cs typeface="Arial" panose="020B0604020202020204" pitchFamily="34" charset="0"/>
              </a:rPr>
              <a:t>wall </a:t>
            </a:r>
            <a:r>
              <a:rPr lang="en-US" sz="1800" b="0" dirty="0" smtClean="0">
                <a:solidFill>
                  <a:srgbClr val="FFFFFF"/>
                </a:solidFill>
                <a:latin typeface="Arial" panose="020B0604020202020204" pitchFamily="34" charset="0"/>
                <a:cs typeface="Arial" panose="020B0604020202020204" pitchFamily="34" charset="0"/>
              </a:rPr>
              <a:t>design</a:t>
            </a:r>
            <a:endParaRPr lang="en-US" sz="1800" b="0" dirty="0">
              <a:solidFill>
                <a:srgbClr val="FFFFFF"/>
              </a:solidFill>
              <a:latin typeface="Arial" panose="020B0604020202020204" pitchFamily="34" charset="0"/>
              <a:cs typeface="Arial" panose="020B0604020202020204" pitchFamily="34" charset="0"/>
            </a:endParaRP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614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One Complete</a:t>
            </a:r>
          </a:p>
        </p:txBody>
      </p:sp>
    </p:spTree>
    <p:custDataLst>
      <p:tags r:id="rId1"/>
    </p:custDataLst>
    <p:extLst>
      <p:ext uri="{BB962C8B-B14F-4D97-AF65-F5344CB8AC3E}">
        <p14:creationId xmlns:p14="http://schemas.microsoft.com/office/powerpoint/2010/main" val="426019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Code and Standard Provisions</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Identify the code and standard provisions in the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2015 SDPWS </a:t>
            </a:r>
            <a:r>
              <a:rPr lang="en-US" sz="1600" b="0" dirty="0">
                <a:solidFill>
                  <a:schemeClr val="tx1">
                    <a:lumMod val="75000"/>
                    <a:lumOff val="25000"/>
                  </a:schemeClr>
                </a:solidFill>
                <a:latin typeface="Arial" panose="020B0604020202020204" pitchFamily="34" charset="0"/>
                <a:cs typeface="Arial" panose="020B0604020202020204" pitchFamily="34" charset="0"/>
              </a:rPr>
              <a:t>pertaining to shear wall design</a:t>
            </a: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7" name="TextBox 6"/>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2</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84236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Experiences with Shear Wall Design</a:t>
            </a:r>
            <a:endParaRPr lang="en-US" sz="2200" b="0" dirty="0">
              <a:latin typeface="Arial Black" panose="020B0A04020102020204" pitchFamily="34" charset="0"/>
            </a:endParaRPr>
          </a:p>
        </p:txBody>
      </p:sp>
      <p:sp>
        <p:nvSpPr>
          <p:cNvPr id="3" name="Content Placeholder 2"/>
          <p:cNvSpPr>
            <a:spLocks noGrp="1"/>
          </p:cNvSpPr>
          <p:nvPr>
            <p:ph idx="1"/>
          </p:nvPr>
        </p:nvSpPr>
        <p:spPr/>
        <p:txBody>
          <a:bodyPr lIns="0" tIns="0" rIns="0" bIns="0"/>
          <a:lstStyle/>
          <a:p>
            <a:pPr marL="0" lvl="0" indent="0">
              <a:buNone/>
              <a:defRPr/>
            </a:pPr>
            <a:r>
              <a:rPr lang="en-US" b="1" dirty="0">
                <a:solidFill>
                  <a:srgbClr val="666666"/>
                </a:solidFill>
                <a:latin typeface="Arial"/>
              </a:rPr>
              <a:t>Overcoming problems </a:t>
            </a:r>
            <a:r>
              <a:rPr lang="en-US" b="1" dirty="0" smtClean="0">
                <a:solidFill>
                  <a:srgbClr val="666666"/>
                </a:solidFill>
                <a:latin typeface="Arial"/>
              </a:rPr>
              <a:t>with shear wall design:</a:t>
            </a:r>
            <a:endParaRPr lang="en-US" b="1" dirty="0">
              <a:solidFill>
                <a:srgbClr val="666666"/>
              </a:solidFill>
              <a:latin typeface="Arial"/>
            </a:endParaRPr>
          </a:p>
          <a:p>
            <a:pPr marL="225425" lvl="0" indent="-225425">
              <a:lnSpc>
                <a:spcPct val="120000"/>
              </a:lnSpc>
              <a:spcBef>
                <a:spcPts val="1800"/>
              </a:spcBef>
              <a:defRPr/>
            </a:pPr>
            <a:r>
              <a:rPr lang="en-US" sz="2000" dirty="0">
                <a:solidFill>
                  <a:srgbClr val="666666"/>
                </a:solidFill>
                <a:latin typeface="Arial"/>
              </a:rPr>
              <a:t>Break into groups of 2 or 3</a:t>
            </a:r>
          </a:p>
          <a:p>
            <a:pPr marL="225425" lvl="0" indent="-225425">
              <a:lnSpc>
                <a:spcPct val="120000"/>
              </a:lnSpc>
              <a:defRPr/>
            </a:pPr>
            <a:r>
              <a:rPr lang="en-US" sz="2000" dirty="0">
                <a:solidFill>
                  <a:srgbClr val="666666"/>
                </a:solidFill>
                <a:latin typeface="Arial"/>
              </a:rPr>
              <a:t>Find out </a:t>
            </a:r>
            <a:r>
              <a:rPr lang="en-US" sz="2000" dirty="0" smtClean="0">
                <a:solidFill>
                  <a:srgbClr val="666666"/>
                </a:solidFill>
                <a:latin typeface="Arial"/>
              </a:rPr>
              <a:t>who drove the furthest this morning</a:t>
            </a:r>
            <a:endParaRPr lang="en-US" sz="2000" dirty="0">
              <a:solidFill>
                <a:srgbClr val="666666"/>
              </a:solidFill>
              <a:latin typeface="Arial"/>
            </a:endParaRPr>
          </a:p>
          <a:p>
            <a:pPr marL="225425" lvl="0" indent="-225425">
              <a:lnSpc>
                <a:spcPct val="120000"/>
              </a:lnSpc>
              <a:defRPr/>
            </a:pPr>
            <a:r>
              <a:rPr lang="en-US" sz="2000" dirty="0">
                <a:solidFill>
                  <a:srgbClr val="666666"/>
                </a:solidFill>
                <a:latin typeface="Arial"/>
              </a:rPr>
              <a:t>Within your group, take one minute per person to find out:</a:t>
            </a:r>
          </a:p>
          <a:p>
            <a:pPr marL="777240" lvl="2" indent="-228600">
              <a:lnSpc>
                <a:spcPct val="120000"/>
              </a:lnSpc>
              <a:buFont typeface="Arial" panose="020B0604020202020204" pitchFamily="34" charset="0"/>
              <a:buChar char="‒"/>
              <a:defRPr/>
            </a:pPr>
            <a:r>
              <a:rPr lang="en-US" dirty="0">
                <a:solidFill>
                  <a:srgbClr val="666666"/>
                </a:solidFill>
                <a:latin typeface="Arial"/>
              </a:rPr>
              <a:t>What was the most problematic situation you’ve seen or experienced when </a:t>
            </a:r>
            <a:r>
              <a:rPr lang="en-US" dirty="0" smtClean="0">
                <a:solidFill>
                  <a:srgbClr val="666666"/>
                </a:solidFill>
                <a:latin typeface="Arial"/>
              </a:rPr>
              <a:t>designing a site-built shear wall?</a:t>
            </a:r>
            <a:endParaRPr lang="en-US" dirty="0">
              <a:solidFill>
                <a:srgbClr val="666666"/>
              </a:solidFill>
              <a:latin typeface="Arial"/>
            </a:endParaRPr>
          </a:p>
          <a:p>
            <a:pPr marL="777240" lvl="2" indent="-228600">
              <a:lnSpc>
                <a:spcPct val="120000"/>
              </a:lnSpc>
              <a:buFont typeface="Arial" panose="020B0604020202020204" pitchFamily="34" charset="0"/>
              <a:buChar char="‒"/>
              <a:defRPr/>
            </a:pPr>
            <a:r>
              <a:rPr lang="en-US" dirty="0">
                <a:solidFill>
                  <a:srgbClr val="666666"/>
                </a:solidFill>
                <a:latin typeface="Arial"/>
              </a:rPr>
              <a:t>How could this problem have been prevented?</a:t>
            </a:r>
          </a:p>
        </p:txBody>
      </p:sp>
    </p:spTree>
    <p:custDataLst>
      <p:tags r:id="rId1"/>
    </p:custDataLst>
    <p:extLst>
      <p:ext uri="{BB962C8B-B14F-4D97-AF65-F5344CB8AC3E}">
        <p14:creationId xmlns:p14="http://schemas.microsoft.com/office/powerpoint/2010/main" val="3357695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706438" y="5954713"/>
            <a:ext cx="506412"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a:spcBef>
                <a:spcPct val="20000"/>
              </a:spcBef>
            </a:pPr>
            <a:endParaRPr lang="en-US" dirty="0"/>
          </a:p>
        </p:txBody>
      </p:sp>
      <p:sp>
        <p:nvSpPr>
          <p:cNvPr id="18437" name="Rectangle 1"/>
          <p:cNvSpPr>
            <a:spLocks noChangeArrowheads="1"/>
          </p:cNvSpPr>
          <p:nvPr/>
        </p:nvSpPr>
        <p:spPr bwMode="auto">
          <a:xfrm>
            <a:off x="615950" y="6180138"/>
            <a:ext cx="260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6" name="Title 5"/>
          <p:cNvSpPr>
            <a:spLocks noGrp="1"/>
          </p:cNvSpPr>
          <p:nvPr>
            <p:ph type="title"/>
          </p:nvPr>
        </p:nvSpPr>
        <p:spPr/>
        <p:txBody>
          <a:bodyPr/>
          <a:lstStyle/>
          <a:p>
            <a:r>
              <a:rPr lang="en-US" sz="2200" b="0" dirty="0" smtClean="0">
                <a:latin typeface="Arial Black" panose="020B0A04020102020204" pitchFamily="34" charset="0"/>
              </a:rPr>
              <a:t>Welcome!</a:t>
            </a:r>
            <a:endParaRPr lang="en-US" sz="2200" b="0" dirty="0">
              <a:latin typeface="Arial Black" panose="020B0A04020102020204" pitchFamily="34" charset="0"/>
            </a:endParaRPr>
          </a:p>
        </p:txBody>
      </p:sp>
      <p:sp>
        <p:nvSpPr>
          <p:cNvPr id="7" name="Content Placeholder 2"/>
          <p:cNvSpPr txBox="1">
            <a:spLocks/>
          </p:cNvSpPr>
          <p:nvPr/>
        </p:nvSpPr>
        <p:spPr>
          <a:xfrm>
            <a:off x="458788" y="1828800"/>
            <a:ext cx="8228012"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smtClean="0">
                <a:latin typeface="Arial" panose="020B0604020202020204" pitchFamily="34" charset="0"/>
                <a:cs typeface="Arial" panose="020B0604020202020204" pitchFamily="34" charset="0"/>
              </a:rPr>
              <a:t>We will begin in a few minutes.</a:t>
            </a: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r>
              <a:rPr lang="en-US" b="0" dirty="0" smtClean="0">
                <a:latin typeface="Arial" panose="020B0604020202020204" pitchFamily="34" charset="0"/>
                <a:cs typeface="Arial" panose="020B0604020202020204" pitchFamily="34" charset="0"/>
              </a:rPr>
              <a:t>Please be sure to sign the registration form to receive</a:t>
            </a:r>
            <a:br>
              <a:rPr lang="en-US" b="0" dirty="0" smtClean="0">
                <a:latin typeface="Arial" panose="020B0604020202020204" pitchFamily="34" charset="0"/>
                <a:cs typeface="Arial" panose="020B0604020202020204" pitchFamily="34" charset="0"/>
              </a:rPr>
            </a:br>
            <a:r>
              <a:rPr lang="en-US" b="0" dirty="0" smtClean="0">
                <a:latin typeface="Arial" panose="020B0604020202020204" pitchFamily="34" charset="0"/>
                <a:cs typeface="Arial" panose="020B0604020202020204" pitchFamily="34" charset="0"/>
              </a:rPr>
              <a:t>credit for attending today’s learning event.</a:t>
            </a:r>
            <a:endParaRPr lang="en-US" b="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3928" y="2819400"/>
            <a:ext cx="1760246" cy="1714500"/>
          </a:xfrm>
          <a:prstGeom prst="rect">
            <a:avLst/>
          </a:prstGeom>
        </p:spPr>
      </p:pic>
    </p:spTree>
    <p:custDataLst>
      <p:tags r:id="rId1"/>
    </p:custDataLst>
    <p:extLst>
      <p:ext uri="{BB962C8B-B14F-4D97-AF65-F5344CB8AC3E}">
        <p14:creationId xmlns:p14="http://schemas.microsoft.com/office/powerpoint/2010/main" val="651375140"/>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IBC </a:t>
            </a:r>
            <a:r>
              <a:rPr lang="en-US" sz="2200" dirty="0" smtClean="0">
                <a:latin typeface="Arial Black" panose="020B0A04020102020204" pitchFamily="34" charset="0"/>
              </a:rPr>
              <a:t>§</a:t>
            </a:r>
            <a:r>
              <a:rPr lang="en-US" sz="2200" b="0" dirty="0" smtClean="0">
                <a:latin typeface="Arial Black" panose="020B0A04020102020204" pitchFamily="34" charset="0"/>
              </a:rPr>
              <a:t>2305 and SDPWS</a:t>
            </a:r>
            <a:endParaRPr lang="en-US" sz="2200" b="0" dirty="0">
              <a:latin typeface="Arial Black" panose="020B0A04020102020204" pitchFamily="34" charset="0"/>
            </a:endParaRPr>
          </a:p>
        </p:txBody>
      </p:sp>
      <p:pic>
        <p:nvPicPr>
          <p:cNvPr id="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162" y="1352551"/>
            <a:ext cx="1828800" cy="233861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9" descr="IBC"/>
          <p:cNvPicPr>
            <a:picLocks noChangeAspect="1" noChangeArrowheads="1"/>
          </p:cNvPicPr>
          <p:nvPr/>
        </p:nvPicPr>
        <p:blipFill rotWithShape="1">
          <a:blip r:embed="rId5">
            <a:extLst>
              <a:ext uri="{28A0092B-C50C-407E-A947-70E740481C1C}">
                <a14:useLocalDpi xmlns:a14="http://schemas.microsoft.com/office/drawing/2010/main" val="0"/>
              </a:ext>
            </a:extLst>
          </a:blip>
          <a:srcRect b="2055"/>
          <a:stretch/>
        </p:blipFill>
        <p:spPr bwMode="auto">
          <a:xfrm>
            <a:off x="469872" y="1352550"/>
            <a:ext cx="1828800" cy="23386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8525" y="1687161"/>
            <a:ext cx="3970603" cy="168348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06162" y="3828204"/>
            <a:ext cx="1828800" cy="23424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8525" y="4200485"/>
            <a:ext cx="3970863" cy="152311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cxnSp>
        <p:nvCxnSpPr>
          <p:cNvPr id="10" name="Straight Connector 9"/>
          <p:cNvCxnSpPr/>
          <p:nvPr/>
        </p:nvCxnSpPr>
        <p:spPr>
          <a:xfrm>
            <a:off x="5645516" y="3012914"/>
            <a:ext cx="896112"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306554" y="3183881"/>
            <a:ext cx="109728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447842" y="5351873"/>
            <a:ext cx="11430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4708525" y="1355929"/>
            <a:ext cx="3970604" cy="331232"/>
          </a:xfrm>
          <a:prstGeom prst="rect">
            <a:avLst/>
          </a:prstGeom>
          <a:noFill/>
        </p:spPr>
        <p:txBody>
          <a:bodyPr wrap="square" lIns="0" tIns="0" rIns="0" bIns="0" rtlCol="0">
            <a:noAutofit/>
          </a:bodyPr>
          <a:lstStyle/>
          <a:p>
            <a:pPr algn="ctr"/>
            <a:r>
              <a:rPr lang="en-US" b="1" dirty="0" smtClean="0">
                <a:solidFill>
                  <a:srgbClr val="FF6600"/>
                </a:solidFill>
                <a:latin typeface="Arial Black" panose="020B0A04020102020204" pitchFamily="34" charset="0"/>
                <a:cs typeface="Arial" panose="020B0604020202020204" pitchFamily="34" charset="0"/>
              </a:rPr>
              <a:t>IBC 06</a:t>
            </a:r>
            <a:endParaRPr lang="en-US" b="1" dirty="0">
              <a:solidFill>
                <a:srgbClr val="FF6600"/>
              </a:solidFill>
              <a:latin typeface="Arial Black" panose="020B0A04020102020204" pitchFamily="34" charset="0"/>
              <a:cs typeface="Arial" panose="020B0604020202020204" pitchFamily="34" charset="0"/>
            </a:endParaRPr>
          </a:p>
        </p:txBody>
      </p:sp>
      <p:pic>
        <p:nvPicPr>
          <p:cNvPr id="15" name="Picture 4"/>
          <p:cNvPicPr>
            <a:picLocks noChangeAspect="1" noChangeArrowheads="1"/>
          </p:cNvPicPr>
          <p:nvPr/>
        </p:nvPicPr>
        <p:blipFill rotWithShape="1">
          <a:blip r:embed="rId9">
            <a:extLst>
              <a:ext uri="{28A0092B-C50C-407E-A947-70E740481C1C}">
                <a14:useLocalDpi xmlns:a14="http://schemas.microsoft.com/office/drawing/2010/main" val="0"/>
              </a:ext>
            </a:extLst>
          </a:blip>
          <a:srcRect t="987" b="264"/>
          <a:stretch/>
        </p:blipFill>
        <p:spPr bwMode="auto">
          <a:xfrm>
            <a:off x="2406162" y="3831861"/>
            <a:ext cx="1828800" cy="23387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6" name="Picture 8"/>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353" b="1086"/>
          <a:stretch/>
        </p:blipFill>
        <p:spPr bwMode="auto">
          <a:xfrm>
            <a:off x="458788" y="3826414"/>
            <a:ext cx="1828800" cy="23422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7" name="Picture 9"/>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1299"/>
          <a:stretch/>
        </p:blipFill>
        <p:spPr bwMode="auto">
          <a:xfrm>
            <a:off x="458788" y="3828205"/>
            <a:ext cx="1828800" cy="23424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8" name="Picture 5"/>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72" b="955"/>
          <a:stretch/>
        </p:blipFill>
        <p:spPr bwMode="auto">
          <a:xfrm>
            <a:off x="458788" y="3827575"/>
            <a:ext cx="1828800" cy="234111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9" name="TextBox 18"/>
          <p:cNvSpPr txBox="1"/>
          <p:nvPr/>
        </p:nvSpPr>
        <p:spPr>
          <a:xfrm>
            <a:off x="4708785" y="3856562"/>
            <a:ext cx="3970604" cy="331232"/>
          </a:xfrm>
          <a:prstGeom prst="rect">
            <a:avLst/>
          </a:prstGeom>
          <a:noFill/>
        </p:spPr>
        <p:txBody>
          <a:bodyPr wrap="square" lIns="0" tIns="0" rIns="0" bIns="0" rtlCol="0">
            <a:noAutofit/>
          </a:bodyPr>
          <a:lstStyle/>
          <a:p>
            <a:pPr algn="ctr"/>
            <a:r>
              <a:rPr lang="en-US" b="1" dirty="0" smtClean="0">
                <a:solidFill>
                  <a:srgbClr val="FF6600"/>
                </a:solidFill>
                <a:latin typeface="Arial Black" panose="020B0A04020102020204" pitchFamily="34" charset="0"/>
                <a:cs typeface="Arial" panose="020B0604020202020204" pitchFamily="34" charset="0"/>
              </a:rPr>
              <a:t>IBC 09, 12 and 15</a:t>
            </a:r>
            <a:endParaRPr lang="en-US" b="1" dirty="0">
              <a:solidFill>
                <a:srgbClr val="FF6600"/>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3702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500"/>
                            </p:stCondLst>
                            <p:childTnLst>
                              <p:par>
                                <p:cTn id="21" presetID="10" presetClass="entr" presetSubtype="0" fill="hold" nodeType="afterEffect">
                                  <p:stCondLst>
                                    <p:cond delay="1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15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IBC </a:t>
            </a:r>
            <a:r>
              <a:rPr lang="en-US" sz="2200" dirty="0" smtClean="0">
                <a:latin typeface="Arial Black" panose="020B0A04020102020204" pitchFamily="34" charset="0"/>
              </a:rPr>
              <a:t>§</a:t>
            </a:r>
            <a:r>
              <a:rPr lang="en-US" sz="2200" b="0" dirty="0" smtClean="0">
                <a:latin typeface="Arial Black" panose="020B0A04020102020204" pitchFamily="34" charset="0"/>
              </a:rPr>
              <a:t>2306 and SDPWS</a:t>
            </a:r>
            <a:endParaRPr lang="en-US" sz="2200" b="0" dirty="0">
              <a:latin typeface="Arial Black" panose="020B0A04020102020204" pitchFamily="34" charset="0"/>
            </a:endParaRPr>
          </a:p>
        </p:txBody>
      </p:sp>
      <p:sp>
        <p:nvSpPr>
          <p:cNvPr id="19" name="TextBox 18"/>
          <p:cNvSpPr txBox="1"/>
          <p:nvPr/>
        </p:nvSpPr>
        <p:spPr>
          <a:xfrm>
            <a:off x="4708525" y="2145834"/>
            <a:ext cx="3970864" cy="331232"/>
          </a:xfrm>
          <a:prstGeom prst="rect">
            <a:avLst/>
          </a:prstGeom>
          <a:noFill/>
        </p:spPr>
        <p:txBody>
          <a:bodyPr wrap="square" lIns="0" tIns="0" rIns="0" bIns="0" rtlCol="0">
            <a:noAutofit/>
          </a:bodyPr>
          <a:lstStyle/>
          <a:p>
            <a:pPr algn="ctr"/>
            <a:r>
              <a:rPr lang="en-US" dirty="0" smtClean="0">
                <a:solidFill>
                  <a:srgbClr val="FF6600"/>
                </a:solidFill>
                <a:latin typeface="Arial Black" panose="020B0A04020102020204" pitchFamily="34" charset="0"/>
                <a:cs typeface="Arial" panose="020B0604020202020204" pitchFamily="34" charset="0"/>
              </a:rPr>
              <a:t>IBC 09, 12 and 15</a:t>
            </a:r>
            <a:endParaRPr lang="en-US" dirty="0">
              <a:solidFill>
                <a:srgbClr val="FF6600"/>
              </a:solidFill>
              <a:latin typeface="Arial Black" panose="020B0A04020102020204" pitchFamily="34" charset="0"/>
              <a:cs typeface="Arial" panose="020B0604020202020204" pitchFamily="34" charset="0"/>
            </a:endParaRPr>
          </a:p>
        </p:txBody>
      </p:sp>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9851" y="2507969"/>
            <a:ext cx="4095533" cy="2016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1"/>
          <p:cNvSpPr/>
          <p:nvPr/>
        </p:nvSpPr>
        <p:spPr>
          <a:xfrm>
            <a:off x="2437478" y="5234826"/>
            <a:ext cx="4262770" cy="369332"/>
          </a:xfrm>
          <a:prstGeom prst="rect">
            <a:avLst/>
          </a:prstGeom>
        </p:spPr>
        <p:txBody>
          <a:bodyPr wrap="none">
            <a:spAutoFit/>
          </a:bodyPr>
          <a:lstStyle/>
          <a:p>
            <a:pPr defTabSz="457200" eaLnBrk="1" fontAlgn="auto" hangingPunct="1">
              <a:spcBef>
                <a:spcPts val="0"/>
              </a:spcBef>
              <a:spcAft>
                <a:spcPts val="0"/>
              </a:spcAft>
            </a:pPr>
            <a:r>
              <a:rPr lang="en-US" u="sng" dirty="0">
                <a:solidFill>
                  <a:schemeClr val="accent1"/>
                </a:solidFill>
                <a:latin typeface="Arial" panose="020B0604020202020204" pitchFamily="34" charset="0"/>
                <a:cs typeface="Arial" panose="020B0604020202020204" pitchFamily="34" charset="0"/>
              </a:rPr>
              <a:t>http://www.awc.org/codesstandards.php</a:t>
            </a:r>
          </a:p>
        </p:txBody>
      </p:sp>
      <p:pic>
        <p:nvPicPr>
          <p:cNvPr id="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t="987" b="264"/>
          <a:stretch/>
        </p:blipFill>
        <p:spPr bwMode="auto">
          <a:xfrm>
            <a:off x="2406162" y="2153065"/>
            <a:ext cx="1828800" cy="23387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2" b="955"/>
          <a:stretch/>
        </p:blipFill>
        <p:spPr bwMode="auto">
          <a:xfrm>
            <a:off x="458788" y="2148779"/>
            <a:ext cx="1828800" cy="234111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7870312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Continuous Load Path is Required</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955" y="1620069"/>
            <a:ext cx="5257800" cy="2831122"/>
          </a:xfrm>
          <a:prstGeom prst="rect">
            <a:avLst/>
          </a:prstGeom>
        </p:spPr>
      </p:pic>
      <p:cxnSp>
        <p:nvCxnSpPr>
          <p:cNvPr id="6" name="Straight Connector 5"/>
          <p:cNvCxnSpPr/>
          <p:nvPr/>
        </p:nvCxnSpPr>
        <p:spPr>
          <a:xfrm>
            <a:off x="1620131" y="3567323"/>
            <a:ext cx="219456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3117236" y="3827299"/>
            <a:ext cx="16002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4741527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Factoring Nominal Unit Shear Capacities</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2401" y="1658513"/>
            <a:ext cx="5303520" cy="4237348"/>
          </a:xfrm>
          <a:prstGeom prst="rect">
            <a:avLst/>
          </a:prstGeom>
        </p:spPr>
      </p:pic>
      <p:sp>
        <p:nvSpPr>
          <p:cNvPr id="7" name="Rectangle 6"/>
          <p:cNvSpPr/>
          <p:nvPr/>
        </p:nvSpPr>
        <p:spPr>
          <a:xfrm>
            <a:off x="6080166" y="1484902"/>
            <a:ext cx="2606634" cy="4584570"/>
          </a:xfrm>
          <a:prstGeom prst="rect">
            <a:avLst/>
          </a:prstGeom>
        </p:spPr>
        <p:style>
          <a:lnRef idx="1">
            <a:schemeClr val="accent4"/>
          </a:lnRef>
          <a:fillRef idx="2">
            <a:schemeClr val="accent4"/>
          </a:fillRef>
          <a:effectRef idx="1">
            <a:schemeClr val="accent4"/>
          </a:effectRef>
          <a:fontRef idx="minor">
            <a:schemeClr val="dk1"/>
          </a:fontRef>
        </p:style>
        <p:txBody>
          <a:bodyPr lIns="182880" rIns="182880" rtlCol="0" anchor="ctr"/>
          <a:lstStyle/>
          <a:p>
            <a:r>
              <a:rPr lang="en-US" sz="1600" dirty="0" smtClean="0">
                <a:solidFill>
                  <a:schemeClr val="accent1"/>
                </a:solidFill>
                <a:latin typeface="Arial Black" panose="020B0A04020102020204" pitchFamily="34" charset="0"/>
                <a:cs typeface="Arial" panose="020B0604020202020204" pitchFamily="34" charset="0"/>
              </a:rPr>
              <a:t>Nominal Capacities</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ASD = Nominal / 2.0</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LRFD = Nominal x 0.8</a:t>
            </a:r>
          </a:p>
          <a:p>
            <a:pPr>
              <a:spcBef>
                <a:spcPts val="1800"/>
              </a:spcBef>
            </a:pPr>
            <a:r>
              <a:rPr lang="en-US" sz="1600" dirty="0" smtClean="0">
                <a:solidFill>
                  <a:schemeClr val="accent1"/>
                </a:solidFill>
                <a:latin typeface="Arial Black" panose="020B0A04020102020204" pitchFamily="34" charset="0"/>
                <a:cs typeface="Arial" panose="020B0604020202020204" pitchFamily="34" charset="0"/>
              </a:rPr>
              <a:t>Shear Wall Tables</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Table 4.3A: Wood-based panels (structural, plywood, particle)</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Table 4.3B: WSP applied over gypsum board</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Table 4.3C: Gypsum board and plaster </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Table 4.3D: Lumber</a:t>
            </a:r>
            <a:endParaRPr lang="en-US" sz="1600" dirty="0">
              <a:solidFill>
                <a:schemeClr val="tx2"/>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
        <p:nvSpPr>
          <p:cNvPr id="6" name="TextBox 5"/>
          <p:cNvSpPr txBox="1"/>
          <p:nvPr/>
        </p:nvSpPr>
        <p:spPr bwMode="auto">
          <a:xfrm>
            <a:off x="470821" y="1697640"/>
            <a:ext cx="5039643" cy="442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dirty="0" smtClean="0">
                <a:solidFill>
                  <a:schemeClr val="accent1"/>
                </a:solidFill>
                <a:latin typeface="Arial Black" panose="020B0A04020102020204" pitchFamily="34" charset="0"/>
              </a:rPr>
              <a:t>4.3.3 Unit Shear Capacities</a:t>
            </a:r>
          </a:p>
          <a:p>
            <a:pPr indent="349250" algn="just">
              <a:lnSpc>
                <a:spcPct val="120000"/>
              </a:lnSpc>
              <a:spcBef>
                <a:spcPts val="1200"/>
              </a:spcBef>
            </a:pPr>
            <a:r>
              <a:rPr kumimoji="1" lang="en-US" sz="1600" dirty="0" smtClean="0">
                <a:solidFill>
                  <a:schemeClr val="bg2"/>
                </a:solidFill>
                <a:latin typeface="Arial" panose="020B0604020202020204" pitchFamily="34" charset="0"/>
                <a:cs typeface="Arial" panose="020B0604020202020204" pitchFamily="34" charset="0"/>
              </a:rPr>
              <a:t>The ASD allowable unit shear capacity shall be determined by dividing the tabulated nominal unit </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shear capacity, modified by applicable footnotes, by </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the ASD reduction factor of 2.0. The LRFD factored unit resistance shall be determined by multiplying the tabulated nominal unit shear capacity, modified by applicable footnotes, by a resistance factor, </a:t>
            </a:r>
            <a:r>
              <a:rPr kumimoji="1" lang="el-GR" sz="1600" dirty="0" smtClean="0">
                <a:solidFill>
                  <a:schemeClr val="bg2"/>
                </a:solidFill>
                <a:latin typeface="Arial" panose="020B0604020202020204" pitchFamily="34" charset="0"/>
                <a:cs typeface="Arial" panose="020B0604020202020204" pitchFamily="34" charset="0"/>
              </a:rPr>
              <a:t>φ</a:t>
            </a:r>
            <a:r>
              <a:rPr kumimoji="1" lang="en-US" sz="1600" baseline="-25000" dirty="0" smtClean="0">
                <a:solidFill>
                  <a:schemeClr val="bg2"/>
                </a:solidFill>
                <a:latin typeface="Arial" panose="020B0604020202020204" pitchFamily="34" charset="0"/>
                <a:cs typeface="Arial" panose="020B0604020202020204" pitchFamily="34" charset="0"/>
              </a:rPr>
              <a:t>D</a:t>
            </a:r>
            <a:r>
              <a:rPr kumimoji="1" lang="en-US" sz="1600" dirty="0" smtClean="0">
                <a:solidFill>
                  <a:schemeClr val="bg2"/>
                </a:solidFill>
                <a:latin typeface="Arial" panose="020B0604020202020204" pitchFamily="34" charset="0"/>
                <a:cs typeface="Arial" panose="020B0604020202020204" pitchFamily="34" charset="0"/>
              </a:rPr>
              <a:t>, of </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0.80. No further increases shall be permitted.</a:t>
            </a:r>
          </a:p>
          <a:p>
            <a:pPr indent="349250" algn="just">
              <a:lnSpc>
                <a:spcPct val="120000"/>
              </a:lnSpc>
              <a:spcBef>
                <a:spcPts val="600"/>
              </a:spcBef>
            </a:pPr>
            <a:r>
              <a:rPr kumimoji="1" lang="en-US" sz="1600" dirty="0" smtClean="0">
                <a:solidFill>
                  <a:schemeClr val="bg2"/>
                </a:solidFill>
                <a:latin typeface="Arial" panose="020B0604020202020204" pitchFamily="34" charset="0"/>
                <a:cs typeface="Arial" panose="020B0604020202020204" pitchFamily="34" charset="0"/>
              </a:rPr>
              <a:t>4.3.3.1 Tabulated Nominal Unit Shear Capacities: Tabulated nominal unit shear capacities for seismic design are provided in Column A of Tables 4.3A, </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4.3B, 4.3C, and 4.3D; and for wind design in Column </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B of Tables 4.3A, 4.3B, 4.3C, and 4.3D.</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5860541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Tabulated Nominal Unit Shear Capacities</a:t>
            </a:r>
            <a:endParaRPr lang="en-US" sz="2200" b="0" dirty="0">
              <a:latin typeface="Arial Black" panose="020B0A04020102020204" pitchFamily="34" charset="0"/>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2948" y="1385767"/>
            <a:ext cx="6213894" cy="4710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461072" y="1373893"/>
            <a:ext cx="6225769" cy="2367360"/>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 b="50371"/>
          <a:stretch/>
        </p:blipFill>
        <p:spPr bwMode="auto">
          <a:xfrm>
            <a:off x="39757" y="1596027"/>
            <a:ext cx="9051234" cy="3405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623958" y="2262253"/>
            <a:ext cx="1412440" cy="2724917"/>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90257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750"/>
                                        <p:tgtEl>
                                          <p:spTgt spid="7"/>
                                        </p:tgtEl>
                                      </p:cBhvr>
                                    </p:animEffect>
                                  </p:childTnLst>
                                </p:cTn>
                              </p:par>
                            </p:childTnLst>
                          </p:cTn>
                        </p:par>
                        <p:par>
                          <p:cTn id="8" fill="hold">
                            <p:stCondLst>
                              <p:cond delay="1750"/>
                            </p:stCondLst>
                            <p:childTnLst>
                              <p:par>
                                <p:cTn id="9" presetID="53" presetClass="entr" presetSubtype="16" fill="hold" nodeType="after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par>
                                <p:cTn id="14" presetID="10" presetClass="exit" presetSubtype="0" fill="hold" nodeType="withEffect">
                                  <p:stCondLst>
                                    <p:cond delay="125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xit" presetSubtype="0" fill="hold" grpId="1" nodeType="withEffect">
                                  <p:stCondLst>
                                    <p:cond delay="125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par>
                          <p:cTn id="20" fill="hold">
                            <p:stCondLst>
                              <p:cond delay="3500"/>
                            </p:stCondLst>
                            <p:childTnLst>
                              <p:par>
                                <p:cTn id="21" presetID="21" presetClass="entr" presetSubtype="1" fill="hold" grpId="0"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Tabulated Nominal Unit Shear Capacities, cont.</a:t>
            </a:r>
            <a:endParaRPr lang="en-US" sz="2200" b="0" dirty="0">
              <a:latin typeface="Arial Black" panose="020B0A04020102020204" pitchFamily="34" charset="0"/>
            </a:endParaRPr>
          </a:p>
        </p:txBody>
      </p:sp>
      <p:sp>
        <p:nvSpPr>
          <p:cNvPr id="7" name="Text Box 9"/>
          <p:cNvSpPr txBox="1">
            <a:spLocks noChangeArrowheads="1"/>
          </p:cNvSpPr>
          <p:nvPr/>
        </p:nvSpPr>
        <p:spPr bwMode="auto">
          <a:xfrm>
            <a:off x="458788" y="5705441"/>
            <a:ext cx="8228012" cy="369332"/>
          </a:xfrm>
          <a:prstGeom prst="rect">
            <a:avLst/>
          </a:prstGeom>
          <a:noFill/>
          <a:ln>
            <a:noFill/>
          </a:ln>
          <a:effectLst/>
          <a:extLst/>
        </p:spPr>
        <p:txBody>
          <a:bodyPr wrap="square">
            <a:spAutoFit/>
          </a:bodyPr>
          <a:lstStyle/>
          <a:p>
            <a:pPr algn="ctr">
              <a:spcBef>
                <a:spcPct val="50000"/>
              </a:spcBef>
            </a:pPr>
            <a:r>
              <a:rPr lang="en-US" dirty="0" smtClean="0">
                <a:solidFill>
                  <a:schemeClr val="accent1"/>
                </a:solidFill>
                <a:latin typeface="Arial" panose="020B0604020202020204" pitchFamily="34" charset="0"/>
                <a:cs typeface="Arial" panose="020B0604020202020204" pitchFamily="34" charset="0"/>
              </a:rPr>
              <a:t>Remember</a:t>
            </a:r>
            <a:r>
              <a:rPr lang="en-US" dirty="0">
                <a:solidFill>
                  <a:schemeClr val="accent1"/>
                </a:solidFill>
                <a:latin typeface="Arial" panose="020B0604020202020204" pitchFamily="34" charset="0"/>
                <a:cs typeface="Arial" panose="020B0604020202020204" pitchFamily="34" charset="0"/>
              </a:rPr>
              <a:t>, these are </a:t>
            </a:r>
            <a:r>
              <a:rPr lang="en-US" i="1" dirty="0">
                <a:solidFill>
                  <a:schemeClr val="accent1"/>
                </a:solidFill>
                <a:latin typeface="Arial" panose="020B0604020202020204" pitchFamily="34" charset="0"/>
                <a:cs typeface="Arial" panose="020B0604020202020204" pitchFamily="34" charset="0"/>
              </a:rPr>
              <a:t>Nominal</a:t>
            </a:r>
            <a:r>
              <a:rPr lang="en-US" dirty="0">
                <a:solidFill>
                  <a:schemeClr val="accent1"/>
                </a:solidFill>
                <a:latin typeface="Arial" panose="020B0604020202020204" pitchFamily="34" charset="0"/>
                <a:cs typeface="Arial" panose="020B0604020202020204" pitchFamily="34" charset="0"/>
              </a:rPr>
              <a:t> Values – for </a:t>
            </a:r>
            <a:r>
              <a:rPr lang="en-US" dirty="0" smtClean="0">
                <a:solidFill>
                  <a:schemeClr val="accent1"/>
                </a:solidFill>
                <a:latin typeface="Arial" panose="020B0604020202020204" pitchFamily="34" charset="0"/>
                <a:cs typeface="Arial" panose="020B0604020202020204" pitchFamily="34" charset="0"/>
              </a:rPr>
              <a:t>ASD, </a:t>
            </a:r>
            <a:r>
              <a:rPr lang="en-US" dirty="0">
                <a:solidFill>
                  <a:schemeClr val="accent1"/>
                </a:solidFill>
                <a:latin typeface="Arial" panose="020B0604020202020204" pitchFamily="34" charset="0"/>
                <a:cs typeface="Arial" panose="020B0604020202020204" pitchFamily="34" charset="0"/>
              </a:rPr>
              <a:t>divide value by 2</a:t>
            </a:r>
          </a:p>
        </p:txBody>
      </p:sp>
      <p:pic>
        <p:nvPicPr>
          <p:cNvPr id="8" name="Picture 4" descr="C:\Users\kcullum\AppData\Local\Temp\SNAGHTML1db88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158" y="1357030"/>
            <a:ext cx="7372568" cy="423922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5771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Unblocked Shear Walls</a:t>
            </a:r>
            <a:endParaRPr lang="en-US" sz="2200" b="0" dirty="0">
              <a:latin typeface="Arial Black" panose="020B0A04020102020204" pitchFamily="34" charset="0"/>
            </a:endParaRPr>
          </a:p>
        </p:txBody>
      </p:sp>
      <p:sp>
        <p:nvSpPr>
          <p:cNvPr id="5" name="Text Placeholder 2"/>
          <p:cNvSpPr txBox="1">
            <a:spLocks/>
          </p:cNvSpPr>
          <p:nvPr/>
        </p:nvSpPr>
        <p:spPr>
          <a:xfrm>
            <a:off x="458788" y="1352549"/>
            <a:ext cx="3976687" cy="48180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2400"/>
              </a:spcBef>
              <a:spcAft>
                <a:spcPts val="0"/>
              </a:spcAft>
              <a:buNone/>
            </a:pPr>
            <a:r>
              <a:rPr lang="en-US" sz="2000" dirty="0" smtClean="0">
                <a:solidFill>
                  <a:schemeClr val="accent1"/>
                </a:solidFill>
                <a:latin typeface="Arial Black" panose="020B0A04020102020204" pitchFamily="34" charset="0"/>
              </a:rPr>
              <a:t>History</a:t>
            </a:r>
          </a:p>
          <a:p>
            <a:pPr marL="0" indent="0" fontAlgn="auto">
              <a:spcBef>
                <a:spcPts val="1200"/>
              </a:spcBef>
              <a:spcAft>
                <a:spcPts val="0"/>
              </a:spcAft>
              <a:buNone/>
            </a:pPr>
            <a:r>
              <a:rPr lang="en-US" sz="1800" dirty="0" smtClean="0"/>
              <a:t>Blocked shear wall is when all edges are supported by framing or blocking. In the past, all shear walls had to be blocked. Starting with 2008 SDPWS, reduction factors were provided for unblocked shear walls.</a:t>
            </a:r>
          </a:p>
          <a:p>
            <a:pPr marL="0" indent="0" fontAlgn="auto">
              <a:spcBef>
                <a:spcPts val="2400"/>
              </a:spcBef>
              <a:spcAft>
                <a:spcPts val="0"/>
              </a:spcAft>
              <a:buNone/>
            </a:pPr>
            <a:r>
              <a:rPr lang="en-US" sz="2000" dirty="0" smtClean="0">
                <a:solidFill>
                  <a:schemeClr val="accent1"/>
                </a:solidFill>
                <a:latin typeface="Arial Black" panose="020B0A04020102020204" pitchFamily="34" charset="0"/>
              </a:rPr>
              <a:t>Requirements</a:t>
            </a:r>
          </a:p>
          <a:p>
            <a:pPr marL="225425" indent="-225425" fontAlgn="auto">
              <a:spcBef>
                <a:spcPts val="1200"/>
              </a:spcBef>
              <a:spcAft>
                <a:spcPts val="0"/>
              </a:spcAft>
            </a:pPr>
            <a:r>
              <a:rPr lang="en-US" sz="1800" dirty="0" smtClean="0"/>
              <a:t>Maximum Aspect Ratio </a:t>
            </a:r>
            <a:r>
              <a:rPr lang="en-US" sz="1800" dirty="0" smtClean="0">
                <a:ea typeface="Cambria Math" panose="02040503050406030204" pitchFamily="18" charset="0"/>
              </a:rPr>
              <a:t>= 2:1</a:t>
            </a:r>
          </a:p>
          <a:p>
            <a:pPr marL="225425" indent="-225425" fontAlgn="auto">
              <a:spcBef>
                <a:spcPts val="1200"/>
              </a:spcBef>
              <a:spcAft>
                <a:spcPts val="0"/>
              </a:spcAft>
            </a:pPr>
            <a:r>
              <a:rPr lang="en-US" sz="1800" dirty="0" smtClean="0"/>
              <a:t>16’ maximum height</a:t>
            </a:r>
          </a:p>
          <a:p>
            <a:pPr marL="225425" indent="-225425" fontAlgn="auto">
              <a:spcBef>
                <a:spcPts val="1200"/>
              </a:spcBef>
              <a:spcAft>
                <a:spcPts val="0"/>
              </a:spcAft>
            </a:pPr>
            <a:r>
              <a:rPr lang="en-US" sz="1800" dirty="0" smtClean="0"/>
              <a:t>Must be Wood Structural Panel (WSP) </a:t>
            </a:r>
            <a:r>
              <a:rPr lang="en-US" sz="1800" dirty="0"/>
              <a:t>s</a:t>
            </a:r>
            <a:r>
              <a:rPr lang="en-US" sz="1800" dirty="0" smtClean="0"/>
              <a:t>heathing</a:t>
            </a:r>
          </a:p>
        </p:txBody>
      </p:sp>
      <p:pic>
        <p:nvPicPr>
          <p:cNvPr id="6" name="Picture 2"/>
          <p:cNvPicPr>
            <a:picLocks noChangeAspect="1" noChangeArrowheads="1"/>
          </p:cNvPicPr>
          <p:nvPr/>
        </p:nvPicPr>
        <p:blipFill>
          <a:blip r:embed="rId4" cstate="print"/>
          <a:srcRect/>
          <a:stretch>
            <a:fillRect/>
          </a:stretch>
        </p:blipFill>
        <p:spPr bwMode="auto">
          <a:xfrm>
            <a:off x="4713596" y="1898068"/>
            <a:ext cx="3973204" cy="2458177"/>
          </a:xfrm>
          <a:prstGeom prst="rect">
            <a:avLst/>
          </a:prstGeom>
          <a:noFill/>
          <a:ln w="9525">
            <a:noFill/>
            <a:miter lim="800000"/>
            <a:headEnd/>
            <a:tailEnd/>
          </a:ln>
        </p:spPr>
      </p:pic>
      <p:sp>
        <p:nvSpPr>
          <p:cNvPr id="3" name="TextBox 2"/>
          <p:cNvSpPr txBox="1"/>
          <p:nvPr/>
        </p:nvSpPr>
        <p:spPr bwMode="auto">
          <a:xfrm>
            <a:off x="4708525" y="1352549"/>
            <a:ext cx="3978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noAutofit/>
          </a:bodyPr>
          <a:lstStyle/>
          <a:p>
            <a:r>
              <a:rPr kumimoji="1" lang="en-US" sz="2000" dirty="0" smtClean="0">
                <a:solidFill>
                  <a:schemeClr val="accent1"/>
                </a:solidFill>
                <a:latin typeface="Arial Black" panose="020B0A04020102020204" pitchFamily="34" charset="0"/>
              </a:rPr>
              <a:t>Reduction Factors</a:t>
            </a:r>
            <a:endParaRPr kumimoji="1" lang="en-US" sz="2000" dirty="0">
              <a:solidFill>
                <a:schemeClr val="accent1"/>
              </a:solidFill>
              <a:latin typeface="Arial Black" panose="020B0A04020102020204" pitchFamily="34" charset="0"/>
            </a:endParaRPr>
          </a:p>
        </p:txBody>
      </p:sp>
      <p:cxnSp>
        <p:nvCxnSpPr>
          <p:cNvPr id="7" name="Straight Connector 6"/>
          <p:cNvCxnSpPr/>
          <p:nvPr/>
        </p:nvCxnSpPr>
        <p:spPr>
          <a:xfrm>
            <a:off x="4558352" y="1352549"/>
            <a:ext cx="0" cy="46661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708525" y="4592768"/>
            <a:ext cx="3978275" cy="1577844"/>
          </a:xfrm>
          <a:prstGeom prst="rect">
            <a:avLst/>
          </a:prstGeom>
        </p:spPr>
        <p:txBody>
          <a:bodyPr wrap="square" lIns="0" tIns="0" rIns="0" bIns="0">
            <a:noAutofit/>
          </a:bodyPr>
          <a:lstStyle/>
          <a:p>
            <a:pPr marL="0" lvl="1" fontAlgn="auto">
              <a:spcBef>
                <a:spcPts val="1200"/>
              </a:spcBef>
              <a:spcAft>
                <a:spcPts val="0"/>
              </a:spcAft>
              <a:tabLst>
                <a:tab pos="287338" algn="l"/>
                <a:tab pos="463550" algn="l"/>
              </a:tabLst>
            </a:pPr>
            <a:r>
              <a:rPr lang="en-US" sz="16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ν</a:t>
            </a:r>
            <a:r>
              <a:rPr lang="en-US" sz="1600" baseline="-250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ub</a:t>
            </a:r>
            <a:r>
              <a:rPr lang="en-US" sz="16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 </a:t>
            </a:r>
            <a:r>
              <a:rPr lang="en-US" sz="16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ν</a:t>
            </a:r>
            <a:r>
              <a:rPr lang="en-US" sz="1600" baseline="-250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b</a:t>
            </a:r>
            <a:r>
              <a:rPr lang="en-US" sz="16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C</a:t>
            </a:r>
            <a:r>
              <a:rPr lang="en-US" sz="1600" baseline="-250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ub</a:t>
            </a:r>
            <a:endParaRPr lang="en-US" sz="1600" baseline="-25000" dirty="0">
              <a:solidFill>
                <a:schemeClr val="bg2"/>
              </a:solidFill>
              <a:latin typeface="Cambria Math" panose="02040503050406030204" pitchFamily="18" charset="0"/>
              <a:ea typeface="Cambria Math" panose="02040503050406030204" pitchFamily="18" charset="0"/>
              <a:cs typeface="Arial" panose="020B0604020202020204" pitchFamily="34" charset="0"/>
            </a:endParaRPr>
          </a:p>
          <a:p>
            <a:pPr marL="0" lvl="1" fontAlgn="auto">
              <a:spcBef>
                <a:spcPts val="1800"/>
              </a:spcBef>
              <a:spcAft>
                <a:spcPts val="0"/>
              </a:spcAft>
              <a:tabLst>
                <a:tab pos="287338" algn="l"/>
                <a:tab pos="463550" algn="l"/>
              </a:tabLst>
            </a:pPr>
            <a:r>
              <a:rPr lang="en-US" sz="1600" dirty="0" err="1">
                <a:solidFill>
                  <a:schemeClr val="bg2"/>
                </a:solidFill>
                <a:latin typeface="Cambria Math" panose="02040503050406030204" pitchFamily="18" charset="0"/>
                <a:ea typeface="Cambria Math" panose="02040503050406030204" pitchFamily="18" charset="0"/>
                <a:cs typeface="Arial" panose="020B0604020202020204" pitchFamily="34" charset="0"/>
              </a:rPr>
              <a:t>ν</a:t>
            </a:r>
            <a:r>
              <a:rPr lang="en-US" sz="1600" baseline="-25000" dirty="0" err="1">
                <a:solidFill>
                  <a:schemeClr val="bg2"/>
                </a:solidFill>
                <a:latin typeface="Cambria Math" panose="02040503050406030204" pitchFamily="18" charset="0"/>
                <a:ea typeface="Cambria Math" panose="02040503050406030204" pitchFamily="18" charset="0"/>
                <a:cs typeface="Arial" panose="020B0604020202020204" pitchFamily="34" charset="0"/>
              </a:rPr>
              <a:t>b</a:t>
            </a:r>
            <a:r>
              <a:rPr lang="en-US" sz="1600" dirty="0">
                <a:solidFill>
                  <a:schemeClr val="bg2"/>
                </a:solidFill>
                <a:latin typeface="Cambria Math" panose="02040503050406030204" pitchFamily="18" charset="0"/>
                <a:ea typeface="Cambria Math" panose="02040503050406030204" pitchFamily="18" charset="0"/>
                <a:cs typeface="Arial" panose="020B0604020202020204" pitchFamily="34" charset="0"/>
              </a:rPr>
              <a:t> </a:t>
            </a:r>
            <a:r>
              <a:rPr lang="en-US" sz="16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 </a:t>
            </a:r>
            <a:r>
              <a:rPr lang="en-US" sz="1600" dirty="0">
                <a:solidFill>
                  <a:schemeClr val="bg2"/>
                </a:solidFill>
                <a:latin typeface="Arial" panose="020B0604020202020204" pitchFamily="34" charset="0"/>
                <a:cs typeface="Arial" panose="020B0604020202020204" pitchFamily="34" charset="0"/>
              </a:rPr>
              <a:t>Nominal unit shear </a:t>
            </a:r>
            <a:r>
              <a:rPr lang="en-US" sz="1600" dirty="0" smtClean="0">
                <a:solidFill>
                  <a:schemeClr val="bg2"/>
                </a:solidFill>
                <a:latin typeface="Arial" panose="020B0604020202020204" pitchFamily="34" charset="0"/>
                <a:cs typeface="Arial" panose="020B0604020202020204" pitchFamily="34" charset="0"/>
              </a:rPr>
              <a:t>capacity (</a:t>
            </a:r>
            <a:r>
              <a:rPr lang="en-US" sz="1600" dirty="0" err="1" smtClean="0">
                <a:solidFill>
                  <a:schemeClr val="bg2"/>
                </a:solidFill>
                <a:latin typeface="Arial" panose="020B0604020202020204" pitchFamily="34" charset="0"/>
                <a:cs typeface="Arial" panose="020B0604020202020204" pitchFamily="34" charset="0"/>
              </a:rPr>
              <a:t>plf</a:t>
            </a:r>
            <a:r>
              <a:rPr lang="en-US" sz="1600" dirty="0">
                <a:solidFill>
                  <a:schemeClr val="bg2"/>
                </a:solidFill>
                <a:latin typeface="Arial" panose="020B0604020202020204" pitchFamily="34" charset="0"/>
                <a:cs typeface="Arial" panose="020B0604020202020204" pitchFamily="34" charset="0"/>
              </a:rPr>
              <a:t>) from </a:t>
            </a:r>
            <a:r>
              <a:rPr lang="en-US" sz="1600" dirty="0" smtClean="0">
                <a:solidFill>
                  <a:schemeClr val="bg2"/>
                </a:solidFill>
                <a:latin typeface="Arial" panose="020B0604020202020204" pitchFamily="34" charset="0"/>
                <a:cs typeface="Arial" panose="020B0604020202020204" pitchFamily="34" charset="0"/>
              </a:rPr>
              <a:t>		Table </a:t>
            </a:r>
            <a:r>
              <a:rPr lang="en-US" sz="1600" dirty="0">
                <a:solidFill>
                  <a:schemeClr val="bg2"/>
                </a:solidFill>
                <a:latin typeface="Arial" panose="020B0604020202020204" pitchFamily="34" charset="0"/>
                <a:cs typeface="Arial" panose="020B0604020202020204" pitchFamily="34" charset="0"/>
              </a:rPr>
              <a:t>4.3A for </a:t>
            </a:r>
            <a:r>
              <a:rPr lang="en-US" sz="1600" dirty="0" smtClean="0">
                <a:solidFill>
                  <a:schemeClr val="bg2"/>
                </a:solidFill>
                <a:latin typeface="Arial" panose="020B0604020202020204" pitchFamily="34" charset="0"/>
                <a:cs typeface="Arial" panose="020B0604020202020204" pitchFamily="34" charset="0"/>
              </a:rPr>
              <a:t>WSP sheathing </a:t>
            </a:r>
            <a:r>
              <a:rPr lang="en-US" sz="1600" dirty="0">
                <a:solidFill>
                  <a:schemeClr val="bg2"/>
                </a:solidFill>
                <a:latin typeface="Arial" panose="020B0604020202020204" pitchFamily="34" charset="0"/>
                <a:cs typeface="Arial" panose="020B0604020202020204" pitchFamily="34" charset="0"/>
              </a:rPr>
              <a:t>at 6:12 </a:t>
            </a:r>
            <a:r>
              <a:rPr lang="en-US" sz="1600" dirty="0" smtClean="0">
                <a:solidFill>
                  <a:schemeClr val="bg2"/>
                </a:solidFill>
                <a:latin typeface="Arial" panose="020B0604020202020204" pitchFamily="34" charset="0"/>
                <a:cs typeface="Arial" panose="020B0604020202020204" pitchFamily="34" charset="0"/>
              </a:rPr>
              <a:t>		nailing into </a:t>
            </a:r>
            <a:r>
              <a:rPr lang="en-US" sz="1600" dirty="0">
                <a:solidFill>
                  <a:schemeClr val="bg2"/>
                </a:solidFill>
                <a:latin typeface="Arial" panose="020B0604020202020204" pitchFamily="34" charset="0"/>
                <a:cs typeface="Arial" panose="020B0604020202020204" pitchFamily="34" charset="0"/>
              </a:rPr>
              <a:t>24” </a:t>
            </a:r>
            <a:r>
              <a:rPr lang="en-US" sz="1600" dirty="0" err="1">
                <a:solidFill>
                  <a:schemeClr val="bg2"/>
                </a:solidFill>
                <a:latin typeface="Arial" panose="020B0604020202020204" pitchFamily="34" charset="0"/>
                <a:cs typeface="Arial" panose="020B0604020202020204" pitchFamily="34" charset="0"/>
              </a:rPr>
              <a:t>o.c</a:t>
            </a:r>
            <a:r>
              <a:rPr lang="en-US" sz="1600" dirty="0">
                <a:solidFill>
                  <a:schemeClr val="bg2"/>
                </a:solidFill>
                <a:latin typeface="Arial" panose="020B0604020202020204" pitchFamily="34" charset="0"/>
                <a:cs typeface="Arial" panose="020B0604020202020204" pitchFamily="34" charset="0"/>
              </a:rPr>
              <a:t>. studs</a:t>
            </a:r>
          </a:p>
        </p:txBody>
      </p:sp>
    </p:spTree>
    <p:custDataLst>
      <p:tags r:id="rId1"/>
    </p:custDataLst>
    <p:extLst>
      <p:ext uri="{BB962C8B-B14F-4D97-AF65-F5344CB8AC3E}">
        <p14:creationId xmlns:p14="http://schemas.microsoft.com/office/powerpoint/2010/main" val="38949102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Deformation of Connections</a:t>
            </a:r>
            <a:endParaRPr lang="en-US" sz="2200" b="0" dirty="0">
              <a:latin typeface="Arial Black" panose="020B0A04020102020204" pitchFamily="34" charset="0"/>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765" y="1571371"/>
            <a:ext cx="5381625"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488" y="4273141"/>
            <a:ext cx="4829175"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4855927" y="3318016"/>
            <a:ext cx="7620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69025" y="3588839"/>
            <a:ext cx="2581273"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467058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Permissible Deflection Limits</a:t>
            </a:r>
            <a:endParaRPr lang="en-US" sz="2200" b="0" dirty="0">
              <a:latin typeface="Arial Black" panose="020B0A04020102020204" pitchFamily="34" charset="0"/>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304" y="1569467"/>
            <a:ext cx="5314950" cy="399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Straight Connector 11"/>
          <p:cNvCxnSpPr/>
          <p:nvPr/>
        </p:nvCxnSpPr>
        <p:spPr>
          <a:xfrm>
            <a:off x="1178781" y="3859037"/>
            <a:ext cx="43434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53079" y="4125737"/>
            <a:ext cx="508635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53079" y="4397839"/>
            <a:ext cx="44196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13436405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Permissible Deflection Limits, cont.</a:t>
            </a:r>
            <a:endParaRPr lang="en-US" sz="2200" b="0" dirty="0">
              <a:latin typeface="Arial Black" panose="020B0A04020102020204" pitchFamily="34" charset="0"/>
            </a:endParaRPr>
          </a:p>
        </p:txBody>
      </p:sp>
      <p:pic>
        <p:nvPicPr>
          <p:cNvPr id="7" name="Picture 4" descr="Bracedwalls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105"/>
          <a:stretch/>
        </p:blipFill>
        <p:spPr bwMode="auto">
          <a:xfrm>
            <a:off x="4703550" y="1697037"/>
            <a:ext cx="3983250" cy="277518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788" y="1697038"/>
            <a:ext cx="3958840" cy="2775187"/>
          </a:xfrm>
          <a:prstGeom prst="rect">
            <a:avLst/>
          </a:prstGeom>
        </p:spPr>
      </p:pic>
      <p:sp>
        <p:nvSpPr>
          <p:cNvPr id="4" name="Rectangle 3"/>
          <p:cNvSpPr/>
          <p:nvPr/>
        </p:nvSpPr>
        <p:spPr>
          <a:xfrm>
            <a:off x="1411687" y="4848706"/>
            <a:ext cx="6312137" cy="1059008"/>
          </a:xfrm>
          <a:prstGeom prst="rect">
            <a:avLst/>
          </a:prstGeom>
        </p:spPr>
        <p:txBody>
          <a:bodyPr wrap="square">
            <a:spAutoFit/>
          </a:bodyPr>
          <a:lstStyle/>
          <a:p>
            <a:pPr algn="ctr">
              <a:lnSpc>
                <a:spcPct val="120000"/>
              </a:lnSpc>
            </a:pPr>
            <a:r>
              <a:rPr lang="en-US" dirty="0">
                <a:solidFill>
                  <a:schemeClr val="bg2"/>
                </a:solidFill>
                <a:latin typeface="Arial" panose="020B0604020202020204" pitchFamily="34" charset="0"/>
                <a:cs typeface="Arial" panose="020B0604020202020204" pitchFamily="34" charset="0"/>
              </a:rPr>
              <a:t>When it comes to deflection, remember to also consider what is inside or attached to the walls. Finishes, doors, and windows are all susceptible to damage from deflection. </a:t>
            </a:r>
          </a:p>
        </p:txBody>
      </p:sp>
    </p:spTree>
    <p:custDataLst>
      <p:tags r:id="rId1"/>
    </p:custDataLst>
    <p:extLst>
      <p:ext uri="{BB962C8B-B14F-4D97-AF65-F5344CB8AC3E}">
        <p14:creationId xmlns:p14="http://schemas.microsoft.com/office/powerpoint/2010/main" val="2543992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txBox="1">
            <a:spLocks/>
          </p:cNvSpPr>
          <p:nvPr/>
        </p:nvSpPr>
        <p:spPr>
          <a:xfrm>
            <a:off x="458788" y="6394325"/>
            <a:ext cx="8228013" cy="463675"/>
          </a:xfrm>
          <a:prstGeom prst="rect">
            <a:avLst/>
          </a:prstGeom>
        </p:spPr>
        <p:txBody>
          <a:bodyPr wrap="square" lIns="0" tIns="0" rIns="0" bIns="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 indent="0" algn="ctr" fontAlgn="auto">
              <a:spcBef>
                <a:spcPts val="2400"/>
              </a:spcBef>
              <a:spcAft>
                <a:spcPts val="0"/>
              </a:spcAft>
              <a:buNone/>
            </a:pPr>
            <a:r>
              <a:rPr lang="en-US" sz="1400" dirty="0" smtClean="0">
                <a:solidFill>
                  <a:schemeClr val="bg2"/>
                </a:solidFill>
                <a:latin typeface="Arial" panose="020B0604020202020204" pitchFamily="34" charset="0"/>
                <a:cs typeface="Arial" panose="020B0604020202020204" pitchFamily="34" charset="0"/>
              </a:rPr>
              <a:t>AIA Provider: 50119826</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 </a:t>
            </a:r>
            <a:r>
              <a:rPr lang="en-US" sz="1400" dirty="0" smtClean="0">
                <a:solidFill>
                  <a:schemeClr val="bg2">
                    <a:lumMod val="40000"/>
                    <a:lumOff val="60000"/>
                  </a:schemeClr>
                </a:solidFill>
                <a:latin typeface="Arial" panose="020B0604020202020204" pitchFamily="34" charset="0"/>
                <a:cs typeface="Arial" panose="020B0604020202020204" pitchFamily="34" charset="0"/>
              </a:rPr>
              <a:t>|</a:t>
            </a:r>
            <a:r>
              <a:rPr lang="en-US" sz="1400" dirty="0" smtClean="0">
                <a:solidFill>
                  <a:schemeClr val="bg2"/>
                </a:solidFill>
                <a:latin typeface="Arial" panose="020B0604020202020204" pitchFamily="34" charset="0"/>
                <a:cs typeface="Arial" panose="020B0604020202020204" pitchFamily="34" charset="0"/>
              </a:rPr>
              <a:t>  AIA Course: AIA-SDPWS216</a:t>
            </a:r>
            <a:r>
              <a:rPr lang="en-US" sz="1400" dirty="0">
                <a:solidFill>
                  <a:schemeClr val="bg2"/>
                </a:solidFill>
                <a:latin typeface="Arial" panose="020B0604020202020204" pitchFamily="34" charset="0"/>
                <a:cs typeface="Arial" panose="020B0604020202020204" pitchFamily="34" charset="0"/>
              </a:rPr>
              <a:t>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ICC </a:t>
            </a:r>
            <a:r>
              <a:rPr lang="en-US" sz="1400" dirty="0">
                <a:solidFill>
                  <a:schemeClr val="bg2"/>
                </a:solidFill>
                <a:latin typeface="Arial" panose="020B0604020202020204" pitchFamily="34" charset="0"/>
                <a:cs typeface="Arial" panose="020B0604020202020204" pitchFamily="34" charset="0"/>
              </a:rPr>
              <a:t>Provider: </a:t>
            </a:r>
            <a:r>
              <a:rPr lang="en-US" sz="1400" dirty="0" smtClean="0">
                <a:solidFill>
                  <a:schemeClr val="bg2"/>
                </a:solidFill>
                <a:latin typeface="Arial" panose="020B0604020202020204" pitchFamily="34" charset="0"/>
                <a:cs typeface="Arial" panose="020B0604020202020204" pitchFamily="34" charset="0"/>
              </a:rPr>
              <a:t>1025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ICC </a:t>
            </a:r>
            <a:r>
              <a:rPr lang="en-US" sz="1400" dirty="0">
                <a:solidFill>
                  <a:schemeClr val="bg2"/>
                </a:solidFill>
                <a:latin typeface="Arial" panose="020B0604020202020204" pitchFamily="34" charset="0"/>
                <a:cs typeface="Arial" panose="020B0604020202020204" pitchFamily="34" charset="0"/>
              </a:rPr>
              <a:t>Course: </a:t>
            </a:r>
            <a:r>
              <a:rPr lang="en-US" sz="1400" dirty="0" smtClean="0">
                <a:solidFill>
                  <a:schemeClr val="bg2"/>
                </a:solidFill>
                <a:latin typeface="Arial" panose="020B0604020202020204" pitchFamily="34" charset="0"/>
                <a:cs typeface="Arial" panose="020B0604020202020204" pitchFamily="34" charset="0"/>
              </a:rPr>
              <a:t>6015</a:t>
            </a:r>
            <a:endParaRPr lang="en-US" sz="1400" dirty="0">
              <a:solidFill>
                <a:schemeClr val="bg2"/>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2286001"/>
            <a:ext cx="9143999" cy="2971800"/>
          </a:xfrm>
          <a:prstGeom prst="rect">
            <a:avLst/>
          </a:prstGeom>
        </p:spPr>
        <p:txBody>
          <a:bodyPr lIns="457200" tIns="1554480" rIns="457200" bIns="0" anchor="t"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200" rtl="0" eaLnBrk="1" fontAlgn="auto" latinLnBrk="0" hangingPunct="1">
              <a:lnSpc>
                <a:spcPct val="100000"/>
              </a:lnSpc>
              <a:spcBef>
                <a:spcPts val="1200"/>
              </a:spcBef>
              <a:spcAft>
                <a:spcPts val="0"/>
              </a:spcAft>
              <a:buClrTx/>
              <a:buSzTx/>
              <a:buFontTx/>
              <a:buNone/>
              <a:tabLst/>
              <a:defRPr/>
            </a:pPr>
            <a:r>
              <a:rPr kumimoji="0" lang="en-US" sz="2000" b="1" i="0" u="none" strike="noStrike" kern="1200" cap="none" spc="0" normalizeH="0" baseline="0" noProof="0" dirty="0" smtClean="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rPr>
              <a:t>Instructor Name</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rPr>
              <a:t>Title / Role</a:t>
            </a:r>
            <a:endParaRPr kumimoji="0" lang="en-US" sz="2000" b="1" i="0" u="none" strike="noStrike" kern="1200" cap="none" spc="0" normalizeH="0" baseline="0" noProof="0" dirty="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endParaRPr>
          </a:p>
        </p:txBody>
      </p:sp>
    </p:spTree>
    <p:custDataLst>
      <p:tags r:id="rId1"/>
    </p:custDataLst>
    <p:extLst>
      <p:ext uri="{BB962C8B-B14F-4D97-AF65-F5344CB8AC3E}">
        <p14:creationId xmlns:p14="http://schemas.microsoft.com/office/powerpoint/2010/main" val="428598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Calculating Deflection</a:t>
            </a:r>
            <a:endParaRPr lang="en-US" sz="2200" b="0" dirty="0">
              <a:latin typeface="Arial Black" panose="020B0A04020102020204" pitchFamily="34" charset="0"/>
            </a:endParaRPr>
          </a:p>
        </p:txBody>
      </p:sp>
      <p:sp>
        <p:nvSpPr>
          <p:cNvPr id="7" name="Text Placeholder 2"/>
          <p:cNvSpPr txBox="1">
            <a:spLocks/>
          </p:cNvSpPr>
          <p:nvPr/>
        </p:nvSpPr>
        <p:spPr>
          <a:xfrm>
            <a:off x="458788" y="1352550"/>
            <a:ext cx="8228012" cy="4813119"/>
          </a:xfrm>
          <a:prstGeom prst="rect">
            <a:avLst/>
          </a:prstGeom>
        </p:spPr>
        <p:txBody>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28750" lvl="2" indent="-514350" fontAlgn="auto">
              <a:spcBef>
                <a:spcPts val="6000"/>
              </a:spcBef>
              <a:spcAft>
                <a:spcPts val="0"/>
              </a:spcAft>
              <a:buFont typeface="Arial" panose="020B0604020202020204" pitchFamily="34" charset="0"/>
              <a:buNone/>
              <a:tabLst>
                <a:tab pos="1257300" algn="l"/>
              </a:tabLst>
            </a:pPr>
            <a:endParaRPr lang="en-US" dirty="0" smtClean="0"/>
          </a:p>
          <a:p>
            <a:pPr marL="1023938" lvl="2" indent="-1023938" fontAlgn="auto">
              <a:spcBef>
                <a:spcPts val="9600"/>
              </a:spcBef>
              <a:spcAft>
                <a:spcPts val="600"/>
              </a:spcAft>
              <a:buFont typeface="Arial" panose="020B0604020202020204" pitchFamily="34" charset="0"/>
              <a:buNone/>
              <a:tabLst>
                <a:tab pos="1146175" algn="l"/>
              </a:tabLst>
            </a:pPr>
            <a:r>
              <a:rPr lang="en-US" sz="1600" dirty="0">
                <a:solidFill>
                  <a:schemeClr val="accent1"/>
                </a:solidFill>
                <a:latin typeface="Arial Black" panose="020B0A04020102020204" pitchFamily="34" charset="0"/>
              </a:rPr>
              <a:t>w</a:t>
            </a:r>
            <a:r>
              <a:rPr lang="en-US" sz="1600" dirty="0" smtClean="0">
                <a:solidFill>
                  <a:schemeClr val="accent1"/>
                </a:solidFill>
                <a:latin typeface="Arial Black" panose="020B0A04020102020204" pitchFamily="34" charset="0"/>
              </a:rPr>
              <a:t>here:</a:t>
            </a:r>
          </a:p>
          <a:p>
            <a:pPr marL="1023938" lvl="2" indent="-560388" fontAlgn="auto">
              <a:spcAft>
                <a:spcPts val="0"/>
              </a:spcAft>
              <a:buFont typeface="Arial" panose="020B0604020202020204" pitchFamily="34" charset="0"/>
              <a:buNone/>
              <a:tabLst>
                <a:tab pos="1146175" algn="l"/>
              </a:tabLst>
            </a:pPr>
            <a:r>
              <a:rPr lang="el-GR" dirty="0" smtClean="0">
                <a:latin typeface="Cambria Math" panose="02040503050406030204" pitchFamily="18" charset="0"/>
                <a:ea typeface="Cambria Math" panose="02040503050406030204" pitchFamily="18" charset="0"/>
              </a:rPr>
              <a:t>δ</a:t>
            </a:r>
            <a:r>
              <a:rPr lang="en-US" i="1" baseline="-25000" dirty="0" err="1" smtClean="0">
                <a:latin typeface="Cambria Math" panose="02040503050406030204" pitchFamily="18" charset="0"/>
                <a:ea typeface="Cambria Math" panose="02040503050406030204" pitchFamily="18" charset="0"/>
              </a:rPr>
              <a:t>sw</a:t>
            </a:r>
            <a:r>
              <a:rPr lang="en-US" i="1" dirty="0" smtClean="0">
                <a:latin typeface="Cambria Math" panose="02040503050406030204" pitchFamily="18" charset="0"/>
                <a:ea typeface="Cambria Math" panose="02040503050406030204" pitchFamily="18" charset="0"/>
              </a:rPr>
              <a:t> 	</a:t>
            </a:r>
            <a:r>
              <a:rPr lang="en-US" dirty="0" smtClean="0">
                <a:latin typeface="Cambria Math" panose="02040503050406030204" pitchFamily="18" charset="0"/>
                <a:ea typeface="Cambria Math" panose="02040503050406030204" pitchFamily="18" charset="0"/>
              </a:rPr>
              <a:t>=  </a:t>
            </a:r>
            <a:r>
              <a:rPr lang="en-US" dirty="0" smtClean="0"/>
              <a:t>maximum shear wall deflection determined by elastic analysis, in</a:t>
            </a:r>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v 	</a:t>
            </a:r>
            <a:r>
              <a:rPr lang="en-US" dirty="0" smtClean="0">
                <a:latin typeface="Cambria Math" panose="02040503050406030204" pitchFamily="18" charset="0"/>
                <a:ea typeface="Cambria Math" panose="02040503050406030204" pitchFamily="18" charset="0"/>
              </a:rPr>
              <a:t>=  </a:t>
            </a:r>
            <a:r>
              <a:rPr lang="en-US" dirty="0" smtClean="0"/>
              <a:t>induced unit shear, </a:t>
            </a:r>
            <a:r>
              <a:rPr lang="en-US" dirty="0" err="1" smtClean="0"/>
              <a:t>plf</a:t>
            </a:r>
            <a:endParaRPr lang="en-US" dirty="0" smtClean="0"/>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E</a:t>
            </a:r>
            <a:r>
              <a:rPr lang="en-US" dirty="0" smtClean="0">
                <a:latin typeface="Cambria Math" panose="02040503050406030204" pitchFamily="18" charset="0"/>
                <a:ea typeface="Cambria Math" panose="02040503050406030204" pitchFamily="18" charset="0"/>
              </a:rPr>
              <a:t> 	=  </a:t>
            </a:r>
            <a:r>
              <a:rPr lang="en-US" dirty="0" smtClean="0"/>
              <a:t>modulus of elasticity of end posts, psi</a:t>
            </a:r>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A</a:t>
            </a:r>
            <a:r>
              <a:rPr lang="en-US" dirty="0" smtClean="0">
                <a:latin typeface="Cambria Math" panose="02040503050406030204" pitchFamily="18" charset="0"/>
                <a:ea typeface="Cambria Math" panose="02040503050406030204" pitchFamily="18" charset="0"/>
              </a:rPr>
              <a:t> 	=  </a:t>
            </a:r>
            <a:r>
              <a:rPr lang="en-US" dirty="0" smtClean="0"/>
              <a:t>area of end post cross-section, in</a:t>
            </a:r>
            <a:r>
              <a:rPr lang="en-US" baseline="30000" dirty="0" smtClean="0"/>
              <a:t>2</a:t>
            </a:r>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b</a:t>
            </a:r>
            <a:r>
              <a:rPr lang="en-US" dirty="0" smtClean="0">
                <a:latin typeface="Cambria Math" panose="02040503050406030204" pitchFamily="18" charset="0"/>
                <a:ea typeface="Cambria Math" panose="02040503050406030204" pitchFamily="18" charset="0"/>
              </a:rPr>
              <a:t> 	=  </a:t>
            </a:r>
            <a:r>
              <a:rPr lang="en-US" dirty="0" smtClean="0"/>
              <a:t>shear wall length, </a:t>
            </a:r>
            <a:r>
              <a:rPr lang="en-US" dirty="0" err="1" smtClean="0"/>
              <a:t>ft</a:t>
            </a:r>
            <a:endParaRPr lang="en-US" dirty="0" smtClean="0"/>
          </a:p>
          <a:p>
            <a:pPr marL="1309688" lvl="2" indent="-846138" fontAlgn="auto">
              <a:spcAft>
                <a:spcPts val="0"/>
              </a:spcAft>
              <a:buFont typeface="Arial" panose="020B0604020202020204" pitchFamily="34" charset="0"/>
              <a:buNone/>
              <a:tabLst>
                <a:tab pos="1023938" algn="l"/>
              </a:tabLst>
            </a:pPr>
            <a:r>
              <a:rPr lang="en-US" i="1" dirty="0" smtClean="0">
                <a:latin typeface="Cambria Math" panose="02040503050406030204" pitchFamily="18" charset="0"/>
                <a:ea typeface="Cambria Math" panose="02040503050406030204" pitchFamily="18" charset="0"/>
              </a:rPr>
              <a:t>G</a:t>
            </a:r>
            <a:r>
              <a:rPr lang="en-US" i="1" baseline="-25000" dirty="0" smtClean="0">
                <a:latin typeface="Cambria Math" panose="02040503050406030204" pitchFamily="18" charset="0"/>
                <a:ea typeface="Cambria Math" panose="02040503050406030204" pitchFamily="18" charset="0"/>
              </a:rPr>
              <a:t>a</a:t>
            </a:r>
            <a:r>
              <a:rPr lang="en-US" baseline="-25000" dirty="0" smtClean="0">
                <a:latin typeface="Cambria Math" panose="02040503050406030204" pitchFamily="18" charset="0"/>
                <a:ea typeface="Cambria Math" panose="02040503050406030204" pitchFamily="18" charset="0"/>
              </a:rPr>
              <a:t>	</a:t>
            </a:r>
            <a:r>
              <a:rPr lang="en-US" dirty="0" smtClean="0">
                <a:latin typeface="Cambria Math" panose="02040503050406030204" pitchFamily="18" charset="0"/>
                <a:ea typeface="Cambria Math" panose="02040503050406030204" pitchFamily="18" charset="0"/>
              </a:rPr>
              <a:t>=  </a:t>
            </a:r>
            <a:r>
              <a:rPr lang="en-US" dirty="0" smtClean="0"/>
              <a:t>apparent diaphragm shear stiffness from nail slip and panel shear deformation, kips/in (from column A, Tables 4.3A through 4.3D) </a:t>
            </a:r>
          </a:p>
          <a:p>
            <a:pPr marL="1023938" lvl="2" indent="-560388" fontAlgn="auto">
              <a:spcAft>
                <a:spcPts val="0"/>
              </a:spcAft>
              <a:buFont typeface="Arial" panose="020B0604020202020204" pitchFamily="34" charset="0"/>
              <a:buNone/>
              <a:tabLst>
                <a:tab pos="1146175" algn="l"/>
              </a:tabLst>
            </a:pPr>
            <a:r>
              <a:rPr lang="el-GR" dirty="0" smtClean="0">
                <a:latin typeface="Cambria Math" panose="02040503050406030204" pitchFamily="18" charset="0"/>
                <a:ea typeface="Cambria Math" panose="02040503050406030204" pitchFamily="18" charset="0"/>
              </a:rPr>
              <a:t>Δ</a:t>
            </a:r>
            <a:r>
              <a:rPr lang="en-US" i="1" baseline="-25000" dirty="0" smtClean="0">
                <a:latin typeface="Cambria Math" panose="02040503050406030204" pitchFamily="18" charset="0"/>
                <a:ea typeface="Cambria Math" panose="02040503050406030204" pitchFamily="18" charset="0"/>
              </a:rPr>
              <a:t>a</a:t>
            </a:r>
            <a:r>
              <a:rPr lang="en-US" baseline="-25000" dirty="0" smtClean="0">
                <a:latin typeface="Cambria Math" panose="02040503050406030204" pitchFamily="18" charset="0"/>
                <a:ea typeface="Cambria Math" panose="02040503050406030204" pitchFamily="18" charset="0"/>
              </a:rPr>
              <a:t> 	</a:t>
            </a:r>
            <a:r>
              <a:rPr lang="en-US" dirty="0" smtClean="0">
                <a:latin typeface="Cambria Math" panose="02040503050406030204" pitchFamily="18" charset="0"/>
                <a:ea typeface="Cambria Math" panose="02040503050406030204" pitchFamily="18" charset="0"/>
              </a:rPr>
              <a:t>=  </a:t>
            </a:r>
            <a:r>
              <a:rPr lang="en-US" dirty="0" smtClean="0"/>
              <a:t>total vertical elongation of wall anchorage system</a:t>
            </a:r>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h</a:t>
            </a:r>
            <a:r>
              <a:rPr lang="en-US" dirty="0" smtClean="0">
                <a:latin typeface="Cambria Math" panose="02040503050406030204" pitchFamily="18" charset="0"/>
                <a:ea typeface="Cambria Math" panose="02040503050406030204" pitchFamily="18" charset="0"/>
              </a:rPr>
              <a:t> 	=  </a:t>
            </a:r>
            <a:r>
              <a:rPr lang="en-US" dirty="0" smtClean="0"/>
              <a:t>shear wall height, </a:t>
            </a:r>
            <a:r>
              <a:rPr lang="en-US" dirty="0" err="1" smtClean="0"/>
              <a:t>ft</a:t>
            </a:r>
            <a:endParaRPr lang="en-US" dirty="0"/>
          </a:p>
        </p:txBody>
      </p:sp>
      <mc:AlternateContent xmlns:mc="http://schemas.openxmlformats.org/markup-compatibility/2006" xmlns:a14="http://schemas.microsoft.com/office/drawing/2010/main">
        <mc:Choice Requires="a14">
          <p:sp>
            <p:nvSpPr>
              <p:cNvPr id="3" name="TextBox 2"/>
              <p:cNvSpPr txBox="1"/>
              <p:nvPr/>
            </p:nvSpPr>
            <p:spPr bwMode="auto">
              <a:xfrm>
                <a:off x="1894868" y="1584428"/>
                <a:ext cx="5354264" cy="116364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𝛿</m:t>
                          </m:r>
                        </m:e>
                        <m:sub>
                          <m:r>
                            <a:rPr kumimoji="1" lang="en-US" sz="3200" b="0" i="1" smtClean="0">
                              <a:solidFill>
                                <a:srgbClr val="000000"/>
                              </a:solidFill>
                              <a:latin typeface="Cambria Math"/>
                            </a:rPr>
                            <m:t>𝑠𝑤</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8</m:t>
                          </m:r>
                          <m:r>
                            <a:rPr kumimoji="1" lang="en-US" sz="3200" b="0" i="1" smtClean="0">
                              <a:solidFill>
                                <a:srgbClr val="000000"/>
                              </a:solidFill>
                              <a:latin typeface="Cambria Math"/>
                            </a:rPr>
                            <m:t>𝑣</m:t>
                          </m:r>
                          <m:sSup>
                            <m:sSupPr>
                              <m:ctrlPr>
                                <a:rPr kumimoji="1" lang="en-US" sz="3200" b="0" i="1" smtClean="0">
                                  <a:solidFill>
                                    <a:srgbClr val="000000"/>
                                  </a:solidFill>
                                  <a:latin typeface="Cambria Math" panose="02040503050406030204" pitchFamily="18" charset="0"/>
                                </a:rPr>
                              </m:ctrlPr>
                            </m:sSupPr>
                            <m:e>
                              <m:r>
                                <a:rPr kumimoji="1" lang="en-US" sz="3200" b="0" i="1" smtClean="0">
                                  <a:solidFill>
                                    <a:srgbClr val="000000"/>
                                  </a:solidFill>
                                  <a:latin typeface="Cambria Math"/>
                                </a:rPr>
                                <m:t>h</m:t>
                              </m:r>
                            </m:e>
                            <m:sup>
                              <m:r>
                                <a:rPr kumimoji="1" lang="en-US" sz="3200" b="0" i="1" smtClean="0">
                                  <a:solidFill>
                                    <a:srgbClr val="000000"/>
                                  </a:solidFill>
                                  <a:latin typeface="Cambria Math"/>
                                </a:rPr>
                                <m:t>3</m:t>
                              </m:r>
                            </m:sup>
                          </m:sSup>
                        </m:num>
                        <m:den>
                          <m:r>
                            <a:rPr kumimoji="1" lang="en-US" sz="3200" b="0" i="1" smtClean="0">
                              <a:solidFill>
                                <a:srgbClr val="000000"/>
                              </a:solidFill>
                              <a:latin typeface="Cambria Math"/>
                            </a:rPr>
                            <m:t>𝐸𝐴𝑏</m:t>
                          </m:r>
                        </m:den>
                      </m:f>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𝑣h</m:t>
                          </m:r>
                        </m:num>
                        <m:den>
                          <m:r>
                            <a:rPr kumimoji="1" lang="en-US" sz="3200" b="0" i="1" smtClean="0">
                              <a:solidFill>
                                <a:srgbClr val="000000"/>
                              </a:solidFill>
                              <a:latin typeface="Cambria Math"/>
                            </a:rPr>
                            <m:t>1000</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𝐺</m:t>
                              </m:r>
                            </m:e>
                            <m:sub>
                              <m:r>
                                <a:rPr kumimoji="1" lang="en-US" sz="3200" b="0" i="1" smtClean="0">
                                  <a:solidFill>
                                    <a:srgbClr val="000000"/>
                                  </a:solidFill>
                                  <a:latin typeface="Cambria Math"/>
                                </a:rPr>
                                <m:t>𝑎</m:t>
                              </m:r>
                            </m:sub>
                          </m:sSub>
                        </m:den>
                      </m:f>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h</m:t>
                          </m:r>
                          <m:sSub>
                            <m:sSubPr>
                              <m:ctrlPr>
                                <a:rPr kumimoji="1" lang="en-US" sz="3200" b="0" i="1" smtClean="0">
                                  <a:solidFill>
                                    <a:srgbClr val="000000"/>
                                  </a:solidFill>
                                  <a:latin typeface="Cambria Math" panose="02040503050406030204" pitchFamily="18" charset="0"/>
                                </a:rPr>
                              </m:ctrlPr>
                            </m:sSubPr>
                            <m:e>
                              <m:r>
                                <m:rPr>
                                  <m:sty m:val="p"/>
                                </m:rPr>
                                <a:rPr kumimoji="1" lang="el-GR" sz="3200" b="0" i="1" smtClean="0">
                                  <a:solidFill>
                                    <a:srgbClr val="000000"/>
                                  </a:solidFill>
                                  <a:latin typeface="Cambria Math"/>
                                  <a:ea typeface="Cambria Math"/>
                                </a:rPr>
                                <m:t>Δ</m:t>
                              </m:r>
                            </m:e>
                            <m:sub>
                              <m:r>
                                <a:rPr kumimoji="1" lang="en-US" sz="3200" b="0" i="1" smtClean="0">
                                  <a:solidFill>
                                    <a:srgbClr val="000000"/>
                                  </a:solidFill>
                                  <a:latin typeface="Cambria Math"/>
                                </a:rPr>
                                <m:t>𝑎</m:t>
                              </m:r>
                            </m:sub>
                          </m:sSub>
                        </m:num>
                        <m:den>
                          <m:r>
                            <a:rPr kumimoji="1" lang="en-US" sz="3200" b="0" i="1" smtClean="0">
                              <a:solidFill>
                                <a:srgbClr val="000000"/>
                              </a:solidFill>
                              <a:latin typeface="Cambria Math"/>
                            </a:rPr>
                            <m:t>𝑏</m:t>
                          </m:r>
                        </m:den>
                      </m:f>
                    </m:oMath>
                  </m:oMathPara>
                </a14:m>
                <a:endParaRPr kumimoji="1" lang="en-US" sz="32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894868" y="1584428"/>
                <a:ext cx="5354264" cy="1163640"/>
              </a:xfrm>
              <a:prstGeom prst="rect">
                <a:avLst/>
              </a:prstGeom>
              <a:blipFill rotWithShape="1">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5" name="Straight Connector 4"/>
          <p:cNvCxnSpPr/>
          <p:nvPr/>
        </p:nvCxnSpPr>
        <p:spPr>
          <a:xfrm>
            <a:off x="458788" y="3170709"/>
            <a:ext cx="82280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7714604" y="2043137"/>
            <a:ext cx="9714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1"/>
                </a:solidFill>
                <a:latin typeface="Arial" panose="020B0604020202020204" pitchFamily="34" charset="0"/>
                <a:cs typeface="Arial" panose="020B0604020202020204" pitchFamily="34" charset="0"/>
              </a:rPr>
              <a:t>(Eq. 4.3-1)</a:t>
            </a:r>
            <a:endParaRPr kumimoji="1" lang="en-US" sz="1600"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160194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p:cNvCxnSpPr/>
          <p:nvPr/>
        </p:nvCxnSpPr>
        <p:spPr>
          <a:xfrm>
            <a:off x="3190113" y="1475546"/>
            <a:ext cx="0" cy="4572000"/>
          </a:xfrm>
          <a:prstGeom prst="line">
            <a:avLst/>
          </a:prstGeom>
          <a:ln>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933313" y="1475547"/>
            <a:ext cx="0" cy="4572000"/>
          </a:xfrm>
          <a:prstGeom prst="line">
            <a:avLst/>
          </a:prstGeom>
          <a:ln>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 y="1352550"/>
            <a:ext cx="9143999" cy="1664270"/>
          </a:xfrm>
          <a:prstGeom prst="rect">
            <a:avLst/>
          </a:prstGeom>
          <a:gradFill>
            <a:gsLst>
              <a:gs pos="0">
                <a:schemeClr val="bg1">
                  <a:alpha val="20000"/>
                </a:schemeClr>
              </a:gs>
              <a:gs pos="39999">
                <a:schemeClr val="bg1">
                  <a:alpha val="15000"/>
                </a:schemeClr>
              </a:gs>
              <a:gs pos="70000">
                <a:schemeClr val="bg1">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0" y="3016820"/>
            <a:ext cx="9143999" cy="53439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Calculating Deflection, cont.</a:t>
            </a:r>
            <a:endParaRPr lang="en-US" sz="2200" b="0" dirty="0">
              <a:latin typeface="Arial Black" panose="020B0A04020102020204" pitchFamily="34" charset="0"/>
            </a:endParaRPr>
          </a:p>
        </p:txBody>
      </p:sp>
      <p:pic>
        <p:nvPicPr>
          <p:cNvPr id="11"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r="68953"/>
          <a:stretch/>
        </p:blipFill>
        <p:spPr bwMode="auto">
          <a:xfrm>
            <a:off x="767746" y="3848954"/>
            <a:ext cx="2107534" cy="2195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18" name="TextBox 17"/>
              <p:cNvSpPr txBox="1"/>
              <p:nvPr/>
            </p:nvSpPr>
            <p:spPr bwMode="auto">
              <a:xfrm>
                <a:off x="1235851" y="1590166"/>
                <a:ext cx="1171324" cy="1080476"/>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8</m:t>
                          </m:r>
                          <m:r>
                            <a:rPr kumimoji="1" lang="en-US" sz="3200" b="0" i="1" smtClean="0">
                              <a:solidFill>
                                <a:srgbClr val="000000"/>
                              </a:solidFill>
                              <a:latin typeface="Cambria Math"/>
                            </a:rPr>
                            <m:t>𝑣</m:t>
                          </m:r>
                          <m:sSup>
                            <m:sSupPr>
                              <m:ctrlPr>
                                <a:rPr kumimoji="1" lang="en-US" sz="3200" b="0" i="1" smtClean="0">
                                  <a:solidFill>
                                    <a:srgbClr val="000000"/>
                                  </a:solidFill>
                                  <a:latin typeface="Cambria Math" panose="02040503050406030204" pitchFamily="18" charset="0"/>
                                </a:rPr>
                              </m:ctrlPr>
                            </m:sSupPr>
                            <m:e>
                              <m:r>
                                <a:rPr kumimoji="1" lang="en-US" sz="3200" b="0" i="1" smtClean="0">
                                  <a:solidFill>
                                    <a:srgbClr val="000000"/>
                                  </a:solidFill>
                                  <a:latin typeface="Cambria Math"/>
                                </a:rPr>
                                <m:t>h</m:t>
                              </m:r>
                            </m:e>
                            <m:sup>
                              <m:r>
                                <a:rPr kumimoji="1" lang="en-US" sz="3200" b="0" i="1" smtClean="0">
                                  <a:solidFill>
                                    <a:srgbClr val="000000"/>
                                  </a:solidFill>
                                  <a:latin typeface="Cambria Math"/>
                                </a:rPr>
                                <m:t>3</m:t>
                              </m:r>
                            </m:sup>
                          </m:sSup>
                        </m:num>
                        <m:den>
                          <m:r>
                            <a:rPr kumimoji="1" lang="en-US" sz="3200" b="0" i="1" smtClean="0">
                              <a:solidFill>
                                <a:srgbClr val="000000"/>
                              </a:solidFill>
                              <a:latin typeface="Cambria Math"/>
                            </a:rPr>
                            <m:t>𝐸𝐴𝑏</m:t>
                          </m:r>
                        </m:den>
                      </m:f>
                    </m:oMath>
                  </m:oMathPara>
                </a14:m>
                <a:endParaRPr kumimoji="1" lang="en-US" sz="3200" dirty="0">
                  <a:solidFill>
                    <a:srgbClr val="000000"/>
                  </a:solidFill>
                  <a:latin typeface="Georgia" panose="02040502050405020303" pitchFamily="18" charset="0"/>
                </a:endParaRPr>
              </a:p>
            </p:txBody>
          </p:sp>
        </mc:Choice>
        <mc:Fallback xmlns="">
          <p:sp>
            <p:nvSpPr>
              <p:cNvPr id="18" name="TextBox 17"/>
              <p:cNvSpPr txBox="1">
                <a:spLocks noRot="1" noChangeAspect="1" noMove="1" noResize="1" noEditPoints="1" noAdjustHandles="1" noChangeArrowheads="1" noChangeShapeType="1" noTextEdit="1"/>
              </p:cNvSpPr>
              <p:nvPr/>
            </p:nvSpPr>
            <p:spPr bwMode="auto">
              <a:xfrm>
                <a:off x="1235851" y="1590166"/>
                <a:ext cx="1171324" cy="1080476"/>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bwMode="auto">
              <a:xfrm>
                <a:off x="3741555" y="1575161"/>
                <a:ext cx="1640490" cy="111048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𝑣h</m:t>
                          </m:r>
                        </m:num>
                        <m:den>
                          <m:r>
                            <a:rPr kumimoji="1" lang="en-US" sz="3200" b="0" i="1" smtClean="0">
                              <a:solidFill>
                                <a:srgbClr val="000000"/>
                              </a:solidFill>
                              <a:latin typeface="Cambria Math"/>
                            </a:rPr>
                            <m:t>1000</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𝐺</m:t>
                              </m:r>
                            </m:e>
                            <m:sub>
                              <m:r>
                                <a:rPr kumimoji="1" lang="en-US" sz="3200" b="0" i="1" smtClean="0">
                                  <a:solidFill>
                                    <a:srgbClr val="000000"/>
                                  </a:solidFill>
                                  <a:latin typeface="Cambria Math"/>
                                </a:rPr>
                                <m:t>𝑎</m:t>
                              </m:r>
                            </m:sub>
                          </m:sSub>
                        </m:den>
                      </m:f>
                    </m:oMath>
                  </m:oMathPara>
                </a14:m>
                <a:endParaRPr kumimoji="1" lang="en-US" sz="3200" dirty="0">
                  <a:solidFill>
                    <a:srgbClr val="000000"/>
                  </a:solidFill>
                  <a:latin typeface="Georgia" panose="02040502050405020303"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bwMode="auto">
              <a:xfrm>
                <a:off x="3741555" y="1575161"/>
                <a:ext cx="1640490" cy="1110485"/>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bwMode="auto">
              <a:xfrm>
                <a:off x="6828877" y="1616743"/>
                <a:ext cx="975821" cy="1027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h</m:t>
                          </m:r>
                          <m:sSub>
                            <m:sSubPr>
                              <m:ctrlPr>
                                <a:rPr kumimoji="1" lang="en-US" sz="3200" b="0" i="1" smtClean="0">
                                  <a:solidFill>
                                    <a:srgbClr val="000000"/>
                                  </a:solidFill>
                                  <a:latin typeface="Cambria Math" panose="02040503050406030204" pitchFamily="18" charset="0"/>
                                </a:rPr>
                              </m:ctrlPr>
                            </m:sSubPr>
                            <m:e>
                              <m:r>
                                <m:rPr>
                                  <m:sty m:val="p"/>
                                </m:rPr>
                                <a:rPr kumimoji="1" lang="el-GR" sz="3200" b="0" i="1" smtClean="0">
                                  <a:solidFill>
                                    <a:srgbClr val="000000"/>
                                  </a:solidFill>
                                  <a:latin typeface="Cambria Math"/>
                                  <a:ea typeface="Cambria Math"/>
                                </a:rPr>
                                <m:t>Δ</m:t>
                              </m:r>
                            </m:e>
                            <m:sub>
                              <m:r>
                                <a:rPr kumimoji="1" lang="en-US" sz="3200" b="0" i="1" smtClean="0">
                                  <a:solidFill>
                                    <a:srgbClr val="000000"/>
                                  </a:solidFill>
                                  <a:latin typeface="Cambria Math"/>
                                </a:rPr>
                                <m:t>𝑎</m:t>
                              </m:r>
                            </m:sub>
                          </m:sSub>
                        </m:num>
                        <m:den>
                          <m:r>
                            <a:rPr kumimoji="1" lang="en-US" sz="3200" b="0" i="1" smtClean="0">
                              <a:solidFill>
                                <a:srgbClr val="000000"/>
                              </a:solidFill>
                              <a:latin typeface="Cambria Math"/>
                            </a:rPr>
                            <m:t>𝑏</m:t>
                          </m:r>
                        </m:den>
                      </m:f>
                    </m:oMath>
                  </m:oMathPara>
                </a14:m>
                <a:endParaRPr kumimoji="1" lang="en-US" sz="3200" dirty="0">
                  <a:solidFill>
                    <a:srgbClr val="000000"/>
                  </a:solidFill>
                  <a:latin typeface="Georgia" panose="02040502050405020303" pitchFamily="18" charset="0"/>
                </a:endParaRPr>
              </a:p>
            </p:txBody>
          </p:sp>
        </mc:Choice>
        <mc:Fallback xmlns="">
          <p:sp>
            <p:nvSpPr>
              <p:cNvPr id="30" name="TextBox 29"/>
              <p:cNvSpPr txBox="1">
                <a:spLocks noRot="1" noChangeAspect="1" noMove="1" noResize="1" noEditPoints="1" noAdjustHandles="1" noChangeArrowheads="1" noChangeShapeType="1" noTextEdit="1"/>
              </p:cNvSpPr>
              <p:nvPr/>
            </p:nvSpPr>
            <p:spPr bwMode="auto">
              <a:xfrm>
                <a:off x="6828877" y="1616743"/>
                <a:ext cx="975821" cy="1027320"/>
              </a:xfrm>
              <a:prstGeom prst="rect">
                <a:avLst/>
              </a:prstGeom>
              <a:blipFill rotWithShape="1">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1" name="TextBox 30"/>
          <p:cNvSpPr txBox="1"/>
          <p:nvPr/>
        </p:nvSpPr>
        <p:spPr bwMode="auto">
          <a:xfrm>
            <a:off x="1250845" y="3117376"/>
            <a:ext cx="1141338" cy="307777"/>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Bending</a:t>
            </a:r>
            <a:endParaRPr kumimoji="1" lang="en-US" sz="2000"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32" name="TextBox 31"/>
          <p:cNvSpPr txBox="1"/>
          <p:nvPr/>
        </p:nvSpPr>
        <p:spPr bwMode="auto">
          <a:xfrm>
            <a:off x="4154638" y="3115887"/>
            <a:ext cx="814326" cy="307777"/>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Shear</a:t>
            </a:r>
            <a:endParaRPr kumimoji="1" lang="en-US" sz="2000"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33" name="TextBox 32"/>
          <p:cNvSpPr txBox="1"/>
          <p:nvPr/>
        </p:nvSpPr>
        <p:spPr bwMode="auto">
          <a:xfrm>
            <a:off x="6558121" y="3119636"/>
            <a:ext cx="1517339" cy="307777"/>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Anchorage</a:t>
            </a:r>
            <a:endParaRPr kumimoji="1" lang="en-US" sz="2000"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cxnSp>
        <p:nvCxnSpPr>
          <p:cNvPr id="45" name="Straight Connector 44"/>
          <p:cNvCxnSpPr/>
          <p:nvPr/>
        </p:nvCxnSpPr>
        <p:spPr>
          <a:xfrm>
            <a:off x="-1" y="3016820"/>
            <a:ext cx="9144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0" y="3537843"/>
            <a:ext cx="9144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1"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66064"/>
          <a:stretch/>
        </p:blipFill>
        <p:spPr bwMode="auto">
          <a:xfrm>
            <a:off x="6165027" y="3848953"/>
            <a:ext cx="2303524" cy="2195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32505" r="34430"/>
          <a:stretch/>
        </p:blipFill>
        <p:spPr bwMode="auto">
          <a:xfrm>
            <a:off x="3439582" y="3848954"/>
            <a:ext cx="2244435" cy="2195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18"/>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18406052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Anchor Bolts: Requirements</a:t>
            </a:r>
            <a:endParaRPr lang="en-US" sz="2200" b="0" dirty="0">
              <a:latin typeface="Arial Black" panose="020B0A04020102020204" pitchFamily="34" charset="0"/>
            </a:endParaRPr>
          </a:p>
        </p:txBody>
      </p:sp>
      <p:pic>
        <p:nvPicPr>
          <p:cNvPr id="18" name="Picture 1"/>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712077" y="1511853"/>
            <a:ext cx="3025313" cy="4467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18"/>
          <p:cNvGrpSpPr/>
          <p:nvPr/>
        </p:nvGrpSpPr>
        <p:grpSpPr>
          <a:xfrm>
            <a:off x="443542" y="1663721"/>
            <a:ext cx="5111097" cy="3194879"/>
            <a:chOff x="-6257645" y="888596"/>
            <a:chExt cx="5962650" cy="3819525"/>
          </a:xfrm>
        </p:grpSpPr>
        <p:pic>
          <p:nvPicPr>
            <p:cNvPr id="2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7645" y="888596"/>
              <a:ext cx="5953125"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7645" y="2469746"/>
              <a:ext cx="5962650"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ustDataLst>
      <p:tags r:id="rId1"/>
    </p:custDataLst>
    <p:extLst>
      <p:ext uri="{BB962C8B-B14F-4D97-AF65-F5344CB8AC3E}">
        <p14:creationId xmlns:p14="http://schemas.microsoft.com/office/powerpoint/2010/main" val="14236648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Anchor Bolts: Resulting Failures</a:t>
            </a:r>
            <a:endParaRPr lang="en-US" sz="2200" b="0" dirty="0">
              <a:latin typeface="Arial Black" panose="020B0A04020102020204" pitchFamily="34" charset="0"/>
            </a:endParaRPr>
          </a:p>
        </p:txBody>
      </p:sp>
      <p:pic>
        <p:nvPicPr>
          <p:cNvPr id="7" name="Picture 6"/>
          <p:cNvPicPr>
            <a:picLocks noChangeAspect="1" noChangeArrowheads="1"/>
          </p:cNvPicPr>
          <p:nvPr/>
        </p:nvPicPr>
        <p:blipFill>
          <a:blip r:embed="rId4" cstate="print"/>
          <a:srcRect/>
          <a:stretch>
            <a:fillRect/>
          </a:stretch>
        </p:blipFill>
        <p:spPr bwMode="auto">
          <a:xfrm>
            <a:off x="467081" y="1698840"/>
            <a:ext cx="3968394" cy="2981436"/>
          </a:xfrm>
          <a:prstGeom prst="rect">
            <a:avLst/>
          </a:prstGeom>
          <a:noFill/>
          <a:ln w="9525">
            <a:noFill/>
            <a:miter lim="800000"/>
            <a:headEnd/>
            <a:tailEnd/>
          </a:ln>
          <a:effectLst/>
        </p:spPr>
      </p:pic>
      <p:pic>
        <p:nvPicPr>
          <p:cNvPr id="8" name="Picture 2"/>
          <p:cNvPicPr>
            <a:picLocks noChangeAspect="1" noChangeArrowheads="1"/>
          </p:cNvPicPr>
          <p:nvPr/>
        </p:nvPicPr>
        <p:blipFill>
          <a:blip r:embed="rId5" cstate="print"/>
          <a:srcRect/>
          <a:stretch>
            <a:fillRect/>
          </a:stretch>
        </p:blipFill>
        <p:spPr bwMode="auto">
          <a:xfrm>
            <a:off x="4714578" y="2855715"/>
            <a:ext cx="3968496" cy="2966739"/>
          </a:xfrm>
          <a:prstGeom prst="rect">
            <a:avLst/>
          </a:prstGeom>
          <a:noFill/>
          <a:ln w="9525">
            <a:noFill/>
            <a:miter lim="800000"/>
            <a:headEnd/>
            <a:tailEnd/>
          </a:ln>
          <a:effectLst/>
        </p:spPr>
      </p:pic>
      <p:sp>
        <p:nvSpPr>
          <p:cNvPr id="9" name="TextBox 8"/>
          <p:cNvSpPr txBox="1"/>
          <p:nvPr/>
        </p:nvSpPr>
        <p:spPr>
          <a:xfrm>
            <a:off x="834307" y="5037492"/>
            <a:ext cx="2115670" cy="707886"/>
          </a:xfrm>
          <a:prstGeom prst="rect">
            <a:avLst/>
          </a:prstGeom>
          <a:noFill/>
        </p:spPr>
        <p:txBody>
          <a:bodyPr wrap="square" rtlCol="0">
            <a:spAutoFit/>
          </a:bodyPr>
          <a:lstStyle/>
          <a:p>
            <a:pPr algn="ctr"/>
            <a:r>
              <a:rPr lang="en-US" sz="2000" dirty="0" smtClean="0">
                <a:solidFill>
                  <a:schemeClr val="accent1"/>
                </a:solidFill>
                <a:latin typeface="Arial Black" panose="020B0A04020102020204" pitchFamily="34" charset="0"/>
                <a:cs typeface="Arial" panose="020B0604020202020204" pitchFamily="34" charset="0"/>
              </a:rPr>
              <a:t>Brittle failure (sill plate)</a:t>
            </a:r>
            <a:endParaRPr lang="en-US" sz="2000" dirty="0">
              <a:solidFill>
                <a:schemeClr val="accent1"/>
              </a:solidFill>
              <a:latin typeface="Arial Black" panose="020B0A04020102020204" pitchFamily="34" charset="0"/>
              <a:cs typeface="Arial" panose="020B0604020202020204" pitchFamily="34" charset="0"/>
            </a:endParaRPr>
          </a:p>
        </p:txBody>
      </p:sp>
      <p:cxnSp>
        <p:nvCxnSpPr>
          <p:cNvPr id="10" name="Straight Arrow Connector 9"/>
          <p:cNvCxnSpPr>
            <a:stCxn id="9" idx="0"/>
          </p:cNvCxnSpPr>
          <p:nvPr/>
        </p:nvCxnSpPr>
        <p:spPr>
          <a:xfrm flipV="1">
            <a:off x="1892142" y="3495564"/>
            <a:ext cx="331105" cy="1541928"/>
          </a:xfrm>
          <a:prstGeom prst="straightConnector1">
            <a:avLst/>
          </a:prstGeom>
          <a:ln w="57150">
            <a:solidFill>
              <a:schemeClr val="accent4"/>
            </a:solidFill>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6364727" y="1718280"/>
            <a:ext cx="2115670" cy="707886"/>
          </a:xfrm>
          <a:prstGeom prst="rect">
            <a:avLst/>
          </a:prstGeom>
          <a:noFill/>
        </p:spPr>
        <p:txBody>
          <a:bodyPr wrap="square" rtlCol="0">
            <a:spAutoFit/>
          </a:bodyPr>
          <a:lstStyle/>
          <a:p>
            <a:pPr algn="ctr"/>
            <a:r>
              <a:rPr lang="en-US" sz="2000" dirty="0" smtClean="0">
                <a:solidFill>
                  <a:schemeClr val="accent1"/>
                </a:solidFill>
                <a:latin typeface="Arial Black" panose="020B0A04020102020204" pitchFamily="34" charset="0"/>
                <a:cs typeface="Arial" panose="020B0604020202020204" pitchFamily="34" charset="0"/>
              </a:rPr>
              <a:t>Ductile failure (nails)</a:t>
            </a:r>
            <a:endParaRPr lang="en-US" sz="2000" dirty="0">
              <a:solidFill>
                <a:schemeClr val="accent1"/>
              </a:solidFill>
              <a:latin typeface="Arial Black" panose="020B0A04020102020204" pitchFamily="34" charset="0"/>
              <a:cs typeface="Arial" panose="020B0604020202020204" pitchFamily="34" charset="0"/>
            </a:endParaRPr>
          </a:p>
        </p:txBody>
      </p:sp>
      <p:cxnSp>
        <p:nvCxnSpPr>
          <p:cNvPr id="12" name="Straight Arrow Connector 11"/>
          <p:cNvCxnSpPr>
            <a:stCxn id="11" idx="2"/>
          </p:cNvCxnSpPr>
          <p:nvPr/>
        </p:nvCxnSpPr>
        <p:spPr>
          <a:xfrm flipH="1">
            <a:off x="6937880" y="2426166"/>
            <a:ext cx="484682" cy="1578113"/>
          </a:xfrm>
          <a:prstGeom prst="straightConnector1">
            <a:avLst/>
          </a:prstGeom>
          <a:ln w="57150">
            <a:solidFill>
              <a:schemeClr val="accent4"/>
            </a:solidFill>
            <a:tailEnd type="arrow"/>
          </a:ln>
        </p:spPr>
        <p:style>
          <a:lnRef idx="2">
            <a:schemeClr val="dk1"/>
          </a:lnRef>
          <a:fillRef idx="0">
            <a:schemeClr val="dk1"/>
          </a:fillRef>
          <a:effectRef idx="1">
            <a:schemeClr val="dk1"/>
          </a:effectRef>
          <a:fontRef idx="minor">
            <a:schemeClr val="tx1"/>
          </a:fontRef>
        </p:style>
      </p:cxnSp>
      <p:pic>
        <p:nvPicPr>
          <p:cNvPr id="13" name="Picture 12"/>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93505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Anchor Bolts: Installation</a:t>
            </a:r>
            <a:endParaRPr lang="en-US" sz="2200" b="0" dirty="0">
              <a:latin typeface="Arial Black" panose="020B0A04020102020204" pitchFamily="34" charset="0"/>
            </a:endParaRPr>
          </a:p>
        </p:txBody>
      </p:sp>
      <p:pic>
        <p:nvPicPr>
          <p:cNvPr id="13" name="Content Placeholder 7" descr="Fig 5b Plate Washer.jpg"/>
          <p:cNvPicPr>
            <a:picLocks noChangeAspect="1"/>
          </p:cNvPicPr>
          <p:nvPr/>
        </p:nvPicPr>
        <p:blipFill>
          <a:blip r:embed="rId4" cstate="print"/>
          <a:srcRect t="63027"/>
          <a:stretch>
            <a:fillRect/>
          </a:stretch>
        </p:blipFill>
        <p:spPr>
          <a:xfrm>
            <a:off x="1166110" y="1357100"/>
            <a:ext cx="6790266" cy="2207235"/>
          </a:xfrm>
          <a:prstGeom prst="rect">
            <a:avLst/>
          </a:prstGeom>
        </p:spPr>
      </p:pic>
      <p:pic>
        <p:nvPicPr>
          <p:cNvPr id="14" name="Content Placeholder 7" descr="Fig 5b Plate Washer.jpg"/>
          <p:cNvPicPr>
            <a:picLocks noChangeAspect="1"/>
          </p:cNvPicPr>
          <p:nvPr/>
        </p:nvPicPr>
        <p:blipFill>
          <a:blip r:embed="rId4" cstate="print"/>
          <a:srcRect t="6847" b="50703"/>
          <a:stretch>
            <a:fillRect/>
          </a:stretch>
        </p:blipFill>
        <p:spPr bwMode="auto">
          <a:xfrm>
            <a:off x="1166110" y="3639653"/>
            <a:ext cx="6790266" cy="2534233"/>
          </a:xfrm>
          <a:prstGeom prst="rect">
            <a:avLst/>
          </a:prstGeom>
          <a:noFill/>
          <a:ln w="9525">
            <a:noFill/>
            <a:miter lim="800000"/>
            <a:headEnd/>
            <a:tailEnd/>
          </a:ln>
          <a:effectLst/>
        </p:spPr>
      </p:pic>
    </p:spTree>
    <p:custDataLst>
      <p:tags r:id="rId1"/>
    </p:custDataLst>
    <p:extLst>
      <p:ext uri="{BB962C8B-B14F-4D97-AF65-F5344CB8AC3E}">
        <p14:creationId xmlns:p14="http://schemas.microsoft.com/office/powerpoint/2010/main" val="111773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Anchor Bolts: Exceptions</a:t>
            </a:r>
            <a:endParaRPr lang="en-US" sz="2200" b="0" dirty="0">
              <a:latin typeface="Arial Black" panose="020B0A04020102020204" pitchFamily="34" charset="0"/>
            </a:endParaRPr>
          </a:p>
        </p:txBody>
      </p:sp>
      <p:sp>
        <p:nvSpPr>
          <p:cNvPr id="5" name="Text Placeholder 2"/>
          <p:cNvSpPr txBox="1">
            <a:spLocks/>
          </p:cNvSpPr>
          <p:nvPr/>
        </p:nvSpPr>
        <p:spPr>
          <a:xfrm>
            <a:off x="460678" y="1352549"/>
            <a:ext cx="8226122"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1200"/>
              </a:spcBef>
              <a:spcAft>
                <a:spcPts val="0"/>
              </a:spcAft>
              <a:buFont typeface="Arial" panose="020B0604020202020204" pitchFamily="34" charset="0"/>
              <a:buNone/>
            </a:pPr>
            <a:r>
              <a:rPr lang="en-US" sz="2000" dirty="0" smtClean="0">
                <a:solidFill>
                  <a:schemeClr val="accent1"/>
                </a:solidFill>
                <a:latin typeface="Arial Black" panose="020B0A04020102020204" pitchFamily="34" charset="0"/>
              </a:rPr>
              <a:t>Exceptions:</a:t>
            </a:r>
          </a:p>
          <a:p>
            <a:pPr marL="225425" indent="-225425" fontAlgn="auto">
              <a:spcBef>
                <a:spcPts val="1200"/>
              </a:spcBef>
              <a:spcAft>
                <a:spcPts val="0"/>
              </a:spcAft>
            </a:pPr>
            <a:r>
              <a:rPr lang="en-US" sz="2000" dirty="0" smtClean="0"/>
              <a:t>The unit shear capacity of the sheathing assembly does not exceed </a:t>
            </a:r>
            <a:r>
              <a:rPr lang="en-US" sz="2000" dirty="0" smtClean="0">
                <a:ea typeface="Cambria Math" panose="02040503050406030204" pitchFamily="18" charset="0"/>
              </a:rPr>
              <a:t>200 </a:t>
            </a:r>
            <a:r>
              <a:rPr lang="en-US" sz="2000" dirty="0" err="1" smtClean="0">
                <a:ea typeface="Cambria Math" panose="02040503050406030204" pitchFamily="18" charset="0"/>
              </a:rPr>
              <a:t>plf</a:t>
            </a:r>
            <a:r>
              <a:rPr lang="en-US" sz="2000" dirty="0" smtClean="0">
                <a:latin typeface="Cambria Math" panose="02040503050406030204" pitchFamily="18" charset="0"/>
                <a:ea typeface="Cambria Math" panose="02040503050406030204" pitchFamily="18" charset="0"/>
              </a:rPr>
              <a:t> </a:t>
            </a:r>
            <a:r>
              <a:rPr lang="en-US" sz="2000" dirty="0" smtClean="0"/>
              <a:t>ASD</a:t>
            </a:r>
            <a:r>
              <a:rPr lang="en-US" sz="2000" dirty="0"/>
              <a:t> </a:t>
            </a:r>
            <a:r>
              <a:rPr lang="en-US" sz="2000" dirty="0" smtClean="0"/>
              <a:t>(400 </a:t>
            </a:r>
            <a:r>
              <a:rPr lang="en-US" sz="2000" dirty="0" err="1" smtClean="0"/>
              <a:t>plf</a:t>
            </a:r>
            <a:r>
              <a:rPr lang="en-US" sz="2000" dirty="0" smtClean="0"/>
              <a:t> nominal), </a:t>
            </a:r>
            <a:r>
              <a:rPr lang="en-US" sz="2000" b="1" i="1" dirty="0" smtClean="0">
                <a:solidFill>
                  <a:schemeClr val="accent4"/>
                </a:solidFill>
              </a:rPr>
              <a:t>or…</a:t>
            </a:r>
          </a:p>
          <a:p>
            <a:pPr marL="225425" indent="-225425" fontAlgn="auto">
              <a:spcBef>
                <a:spcPts val="1200"/>
              </a:spcBef>
              <a:spcAft>
                <a:spcPts val="0"/>
              </a:spcAft>
            </a:pPr>
            <a:r>
              <a:rPr lang="en-US" sz="2000" dirty="0" smtClean="0"/>
              <a:t>The foundation anchor bolts are designed to resist shear only and all of the following conditions are met:</a:t>
            </a:r>
          </a:p>
          <a:p>
            <a:pPr marL="569913" lvl="1" indent="-261938" fontAlgn="auto">
              <a:spcBef>
                <a:spcPts val="1200"/>
              </a:spcBef>
              <a:spcAft>
                <a:spcPts val="0"/>
              </a:spcAft>
            </a:pPr>
            <a:r>
              <a:rPr lang="en-US" sz="1800" dirty="0" smtClean="0"/>
              <a:t>Individual Full-Height Wall Segment (not a Perforated or Force-Transfer shear wall)</a:t>
            </a:r>
          </a:p>
          <a:p>
            <a:pPr marL="569913" lvl="1" indent="-261938" fontAlgn="auto">
              <a:spcBef>
                <a:spcPts val="1200"/>
              </a:spcBef>
              <a:spcAft>
                <a:spcPts val="0"/>
              </a:spcAft>
            </a:pPr>
            <a:r>
              <a:rPr lang="en-US" sz="1800" dirty="0" smtClean="0"/>
              <a:t>Dead load stabilizing moment is neglected when sizing the overturning uplift restraint (i.e., </a:t>
            </a:r>
            <a:r>
              <a:rPr lang="en-US" sz="1800" dirty="0" err="1" smtClean="0"/>
              <a:t>holdowns</a:t>
            </a:r>
            <a:r>
              <a:rPr lang="en-US" sz="1800" dirty="0" smtClean="0"/>
              <a:t> and their anchorage)</a:t>
            </a:r>
          </a:p>
          <a:p>
            <a:pPr marL="569913" lvl="1" indent="-261938" fontAlgn="auto">
              <a:spcBef>
                <a:spcPts val="1200"/>
              </a:spcBef>
              <a:spcAft>
                <a:spcPts val="0"/>
              </a:spcAft>
            </a:pPr>
            <a:r>
              <a:rPr lang="en-US" sz="1800" dirty="0" smtClean="0"/>
              <a:t>Shear wall aspect ratio, </a:t>
            </a:r>
            <a:r>
              <a:rPr lang="en-US" sz="1800" dirty="0" smtClean="0">
                <a:ea typeface="Cambria Math" panose="02040503050406030204" pitchFamily="18" charset="0"/>
              </a:rPr>
              <a:t>h:b</a:t>
            </a:r>
            <a:r>
              <a:rPr lang="en-US" sz="1800" dirty="0" smtClean="0"/>
              <a:t>, does not exceed </a:t>
            </a:r>
            <a:r>
              <a:rPr lang="en-US" sz="1800" dirty="0" smtClean="0">
                <a:ea typeface="Cambria Math" panose="02040503050406030204" pitchFamily="18" charset="0"/>
              </a:rPr>
              <a:t>2:1</a:t>
            </a:r>
          </a:p>
          <a:p>
            <a:pPr marL="569913" lvl="1" indent="-261938" fontAlgn="auto">
              <a:spcBef>
                <a:spcPts val="1200"/>
              </a:spcBef>
              <a:spcAft>
                <a:spcPts val="0"/>
              </a:spcAft>
            </a:pPr>
            <a:r>
              <a:rPr lang="en-US" sz="1800" dirty="0" smtClean="0"/>
              <a:t>The allowable unit shear capacity of the sheathing assembly does not exceed </a:t>
            </a:r>
            <a:r>
              <a:rPr lang="en-US" sz="1800" dirty="0" smtClean="0">
                <a:ea typeface="Cambria Math" panose="02040503050406030204" pitchFamily="18" charset="0"/>
              </a:rPr>
              <a:t>490 </a:t>
            </a:r>
            <a:r>
              <a:rPr lang="en-US" sz="1800" dirty="0" err="1" smtClean="0">
                <a:ea typeface="Cambria Math" panose="02040503050406030204" pitchFamily="18" charset="0"/>
              </a:rPr>
              <a:t>plf</a:t>
            </a:r>
            <a:r>
              <a:rPr lang="en-US" sz="1800" dirty="0" smtClean="0">
                <a:ea typeface="Cambria Math" panose="02040503050406030204" pitchFamily="18" charset="0"/>
              </a:rPr>
              <a:t> ASD (980 </a:t>
            </a:r>
            <a:r>
              <a:rPr lang="en-US" sz="1800" dirty="0" err="1" smtClean="0">
                <a:ea typeface="Cambria Math" panose="02040503050406030204" pitchFamily="18" charset="0"/>
              </a:rPr>
              <a:t>plf</a:t>
            </a:r>
            <a:r>
              <a:rPr lang="en-US" sz="1800" dirty="0" smtClean="0">
                <a:ea typeface="Cambria Math" panose="02040503050406030204" pitchFamily="18" charset="0"/>
              </a:rPr>
              <a:t> nominal) </a:t>
            </a:r>
            <a:r>
              <a:rPr lang="en-US" sz="1800" dirty="0" smtClean="0"/>
              <a:t>for seismic or </a:t>
            </a:r>
            <a:r>
              <a:rPr lang="en-US" sz="1800" dirty="0" smtClean="0">
                <a:ea typeface="Cambria Math" panose="02040503050406030204" pitchFamily="18" charset="0"/>
              </a:rPr>
              <a:t>685 </a:t>
            </a:r>
            <a:r>
              <a:rPr lang="en-US" sz="1800" dirty="0" err="1" smtClean="0">
                <a:ea typeface="Cambria Math" panose="02040503050406030204" pitchFamily="18" charset="0"/>
              </a:rPr>
              <a:t>plf</a:t>
            </a:r>
            <a:r>
              <a:rPr lang="en-US" sz="1800" dirty="0" smtClean="0">
                <a:ea typeface="Cambria Math" panose="02040503050406030204" pitchFamily="18" charset="0"/>
              </a:rPr>
              <a:t> ASD (1,370 </a:t>
            </a:r>
            <a:r>
              <a:rPr lang="en-US" sz="1800" dirty="0" err="1" smtClean="0">
                <a:ea typeface="Cambria Math" panose="02040503050406030204" pitchFamily="18" charset="0"/>
              </a:rPr>
              <a:t>plf</a:t>
            </a:r>
            <a:r>
              <a:rPr lang="en-US" sz="1800" dirty="0" smtClean="0">
                <a:ea typeface="Cambria Math" panose="02040503050406030204" pitchFamily="18" charset="0"/>
              </a:rPr>
              <a:t> nominal) </a:t>
            </a:r>
            <a:r>
              <a:rPr lang="en-US" sz="1800" dirty="0" smtClean="0"/>
              <a:t>for wind</a:t>
            </a:r>
          </a:p>
          <a:p>
            <a:pPr fontAlgn="auto">
              <a:spcBef>
                <a:spcPts val="1200"/>
              </a:spcBef>
              <a:spcAft>
                <a:spcPts val="0"/>
              </a:spcAft>
            </a:pPr>
            <a:endParaRPr lang="en-US" dirty="0"/>
          </a:p>
        </p:txBody>
      </p:sp>
    </p:spTree>
    <p:custDataLst>
      <p:tags r:id="rId1"/>
    </p:custDataLst>
    <p:extLst>
      <p:ext uri="{BB962C8B-B14F-4D97-AF65-F5344CB8AC3E}">
        <p14:creationId xmlns:p14="http://schemas.microsoft.com/office/powerpoint/2010/main" val="11506085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Shear Wall Aspect Ratio Limitations</a:t>
            </a:r>
            <a:endParaRPr lang="en-US" sz="2200" b="0" dirty="0">
              <a:latin typeface="Arial Black" panose="020B0A04020102020204" pitchFamily="34" charset="0"/>
            </a:endParaRPr>
          </a:p>
        </p:txBody>
      </p: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125" y="1696034"/>
            <a:ext cx="3645619" cy="3899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157" y="1648534"/>
            <a:ext cx="4705478" cy="3018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a:off x="1435838" y="2688057"/>
            <a:ext cx="3593592" cy="0"/>
          </a:xfrm>
          <a:prstGeom prst="line">
            <a:avLst/>
          </a:prstGeom>
          <a:noFill/>
          <a:ln w="25400" cap="flat" cmpd="sng" algn="ctr">
            <a:solidFill>
              <a:srgbClr val="FF6600"/>
            </a:solidFill>
            <a:prstDash val="solid"/>
          </a:ln>
          <a:effectLst/>
        </p:spPr>
      </p:cxnSp>
      <p:cxnSp>
        <p:nvCxnSpPr>
          <p:cNvPr id="7" name="Straight Connector 6"/>
          <p:cNvCxnSpPr/>
          <p:nvPr/>
        </p:nvCxnSpPr>
        <p:spPr>
          <a:xfrm>
            <a:off x="450753" y="2935461"/>
            <a:ext cx="3447288" cy="0"/>
          </a:xfrm>
          <a:prstGeom prst="line">
            <a:avLst/>
          </a:prstGeom>
          <a:noFill/>
          <a:ln w="25400" cap="flat" cmpd="sng" algn="ctr">
            <a:solidFill>
              <a:srgbClr val="FF6600"/>
            </a:solidFill>
            <a:prstDash val="solid"/>
          </a:ln>
          <a:effectLst/>
        </p:spPr>
      </p:cxnSp>
      <p:sp>
        <p:nvSpPr>
          <p:cNvPr id="4" name="Rectangle 3"/>
          <p:cNvSpPr/>
          <p:nvPr/>
        </p:nvSpPr>
        <p:spPr>
          <a:xfrm>
            <a:off x="450753" y="2947336"/>
            <a:ext cx="4657882" cy="1933427"/>
          </a:xfrm>
          <a:prstGeom prst="rect">
            <a:avLst/>
          </a:prstGeom>
          <a:gradFill>
            <a:gsLst>
              <a:gs pos="0">
                <a:srgbClr val="FFFFFF">
                  <a:alpha val="37000"/>
                </a:srgbClr>
              </a:gs>
              <a:gs pos="22000">
                <a:srgbClr val="FFFFFF">
                  <a:alpha val="84000"/>
                </a:srgbClr>
              </a:gs>
              <a:gs pos="13000">
                <a:srgbClr val="FFFFFF">
                  <a:alpha val="65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478153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Shear Wall Aspect Ratio Limitations, cont.</a:t>
            </a:r>
            <a:endParaRPr lang="en-US" sz="2200" b="0" dirty="0">
              <a:latin typeface="Arial Black" panose="020B0A04020102020204" pitchFamily="34" charset="0"/>
            </a:endParaRP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2343" y="1892193"/>
            <a:ext cx="4075817" cy="2850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461" y="1872690"/>
            <a:ext cx="4062413" cy="4301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 Placeholder 2"/>
          <p:cNvSpPr txBox="1">
            <a:spLocks/>
          </p:cNvSpPr>
          <p:nvPr/>
        </p:nvSpPr>
        <p:spPr>
          <a:xfrm>
            <a:off x="458788" y="1352550"/>
            <a:ext cx="3976687" cy="397280"/>
          </a:xfrm>
          <a:prstGeom prst="rect">
            <a:avLst/>
          </a:prstGeom>
        </p:spPr>
        <p:txBody>
          <a:bodyPr lIns="0" tIns="0" rIns="0" bIns="0" anchor="t"/>
          <a:lstStyle>
            <a:lvl1pPr marL="285750" indent="-285750" algn="l" defTabSz="457200" rtl="0" eaLnBrk="1" latinLnBrk="0" hangingPunct="1">
              <a:spcBef>
                <a:spcPct val="20000"/>
              </a:spcBef>
              <a:buFont typeface="Arial" panose="020B0604020202020204" pitchFamily="34" charset="0"/>
              <a:buChar char="•"/>
              <a:defRPr sz="2000" b="0" kern="1200" baseline="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panose="020B0604020202020204" pitchFamily="34" charset="0"/>
              <a:buChar char="•"/>
              <a:defRPr sz="1800" b="0" kern="1200">
                <a:solidFill>
                  <a:schemeClr val="tx1"/>
                </a:solidFill>
                <a:latin typeface="Arial" panose="020B0604020202020204" pitchFamily="34" charset="0"/>
                <a:ea typeface="+mn-ea"/>
                <a:cs typeface="Arial" panose="020B0604020202020204" pitchFamily="34" charset="0"/>
              </a:defRPr>
            </a:lvl2pPr>
            <a:lvl3pPr marL="1200150" indent="-285750" algn="l" defTabSz="457200" rtl="0" eaLnBrk="1" latinLnBrk="0" hangingPunct="1">
              <a:spcBef>
                <a:spcPct val="20000"/>
              </a:spcBef>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i="0" u="none" strike="noStrike" kern="1200" cap="none" spc="0" normalizeH="0" baseline="0" noProof="0" dirty="0" smtClean="0">
                <a:ln>
                  <a:noFill/>
                </a:ln>
                <a:solidFill>
                  <a:srgbClr val="FF6600"/>
                </a:solidFill>
                <a:effectLst/>
                <a:uLnTx/>
                <a:uFillTx/>
                <a:latin typeface="Arial Black" panose="020B0A04020102020204" pitchFamily="34" charset="0"/>
              </a:rPr>
              <a:t>2008 SDPWS</a:t>
            </a:r>
            <a:endParaRPr kumimoji="0" lang="en-US" sz="2000" i="0" u="none" strike="noStrike" kern="1200" cap="none" spc="0" normalizeH="0" baseline="0" noProof="0" dirty="0">
              <a:ln>
                <a:noFill/>
              </a:ln>
              <a:solidFill>
                <a:srgbClr val="FF6600"/>
              </a:solidFill>
              <a:effectLst/>
              <a:uLnTx/>
              <a:uFillTx/>
              <a:latin typeface="Arial Black" panose="020B0A04020102020204" pitchFamily="34" charset="0"/>
            </a:endParaRPr>
          </a:p>
        </p:txBody>
      </p:sp>
      <p:sp>
        <p:nvSpPr>
          <p:cNvPr id="16" name="Text Placeholder 2"/>
          <p:cNvSpPr txBox="1">
            <a:spLocks/>
          </p:cNvSpPr>
          <p:nvPr/>
        </p:nvSpPr>
        <p:spPr>
          <a:xfrm>
            <a:off x="4691781" y="1352550"/>
            <a:ext cx="3995019" cy="397280"/>
          </a:xfrm>
          <a:prstGeom prst="rect">
            <a:avLst/>
          </a:prstGeom>
        </p:spPr>
        <p:txBody>
          <a:bodyPr lIns="0" tIns="0" rIns="0" bIns="0" anchor="t"/>
          <a:lstStyle>
            <a:lvl1pPr marL="285750" indent="-285750" algn="l" defTabSz="457200" rtl="0" eaLnBrk="1" latinLnBrk="0" hangingPunct="1">
              <a:spcBef>
                <a:spcPct val="20000"/>
              </a:spcBef>
              <a:buFont typeface="Arial" panose="020B0604020202020204" pitchFamily="34" charset="0"/>
              <a:buChar char="•"/>
              <a:defRPr sz="2000" b="0" kern="1200" baseline="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panose="020B0604020202020204" pitchFamily="34" charset="0"/>
              <a:buChar char="•"/>
              <a:defRPr sz="1800" b="0" kern="1200">
                <a:solidFill>
                  <a:schemeClr val="tx1"/>
                </a:solidFill>
                <a:latin typeface="Arial" panose="020B0604020202020204" pitchFamily="34" charset="0"/>
                <a:ea typeface="+mn-ea"/>
                <a:cs typeface="Arial" panose="020B0604020202020204" pitchFamily="34" charset="0"/>
              </a:defRPr>
            </a:lvl2pPr>
            <a:lvl3pPr marL="1200150" indent="-285750" algn="l" defTabSz="457200" rtl="0" eaLnBrk="1" latinLnBrk="0" hangingPunct="1">
              <a:spcBef>
                <a:spcPct val="20000"/>
              </a:spcBef>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i="0" u="none" strike="noStrike" kern="1200" cap="none" spc="0" normalizeH="0" baseline="0" noProof="0" dirty="0" smtClean="0">
                <a:ln>
                  <a:noFill/>
                </a:ln>
                <a:solidFill>
                  <a:srgbClr val="FF6600"/>
                </a:solidFill>
                <a:effectLst/>
                <a:uLnTx/>
                <a:uFillTx/>
                <a:latin typeface="Arial Black" panose="020B0A04020102020204" pitchFamily="34" charset="0"/>
              </a:rPr>
              <a:t>2015 SDPWS</a:t>
            </a:r>
            <a:endParaRPr kumimoji="0" lang="en-US" sz="2000" i="0" u="none" strike="noStrike" kern="1200" cap="none" spc="0" normalizeH="0" baseline="0" noProof="0" dirty="0">
              <a:ln>
                <a:noFill/>
              </a:ln>
              <a:solidFill>
                <a:srgbClr val="FF6600"/>
              </a:solidFill>
              <a:effectLst/>
              <a:uLnTx/>
              <a:uFillTx/>
              <a:latin typeface="Arial Black" panose="020B0A04020102020204" pitchFamily="34" charset="0"/>
            </a:endParaRPr>
          </a:p>
        </p:txBody>
      </p:sp>
      <p:sp>
        <p:nvSpPr>
          <p:cNvPr id="17" name="Rectangle 16"/>
          <p:cNvSpPr/>
          <p:nvPr/>
        </p:nvSpPr>
        <p:spPr>
          <a:xfrm>
            <a:off x="458788" y="4491903"/>
            <a:ext cx="3931920" cy="320040"/>
          </a:xfrm>
          <a:prstGeom prst="rect">
            <a:avLst/>
          </a:prstGeom>
          <a:noFill/>
          <a:ln w="28575" cap="flat" cmpd="sng" algn="ctr">
            <a:solidFill>
              <a:srgbClr val="FF66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 name="Rectangle 2"/>
          <p:cNvSpPr/>
          <p:nvPr/>
        </p:nvSpPr>
        <p:spPr>
          <a:xfrm>
            <a:off x="4691781" y="4910662"/>
            <a:ext cx="3995019" cy="1169551"/>
          </a:xfrm>
          <a:prstGeom prst="rect">
            <a:avLst/>
          </a:prstGeom>
        </p:spPr>
        <p:style>
          <a:lnRef idx="1">
            <a:schemeClr val="accent4"/>
          </a:lnRef>
          <a:fillRef idx="2">
            <a:schemeClr val="accent4"/>
          </a:fillRef>
          <a:effectRef idx="1">
            <a:schemeClr val="accent4"/>
          </a:effectRef>
          <a:fontRef idx="minor">
            <a:schemeClr val="dk1"/>
          </a:fontRef>
        </p:style>
        <p:txBody>
          <a:bodyPr wrap="square" tIns="91440" bIns="9144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lang="en-US" sz="1600" kern="0" dirty="0">
                <a:solidFill>
                  <a:schemeClr val="tx2"/>
                </a:solidFill>
                <a:latin typeface="Arial" pitchFamily="34" charset="0"/>
                <a:cs typeface="Arial" panose="020B0604020202020204" pitchFamily="34" charset="0"/>
              </a:rPr>
              <a:t>In 2015 SDPWS, both wind and seismic governed designs will need to consider adjustment factors for aspect ratios greater than </a:t>
            </a:r>
            <a:r>
              <a:rPr lang="en-US" sz="1600" kern="0" dirty="0">
                <a:solidFill>
                  <a:schemeClr val="tx2"/>
                </a:solidFill>
                <a:latin typeface="Arial" pitchFamily="34" charset="0"/>
                <a:ea typeface="Cambria Math" panose="02040503050406030204" pitchFamily="18" charset="0"/>
                <a:cs typeface="Arial" pitchFamily="34" charset="0"/>
              </a:rPr>
              <a:t>2.0</a:t>
            </a:r>
            <a:r>
              <a:rPr lang="en-US" sz="1600" kern="0" dirty="0">
                <a:solidFill>
                  <a:schemeClr val="tx2"/>
                </a:solidFill>
                <a:latin typeface="Arial" panose="020B0604020202020204" pitchFamily="34" charset="0"/>
                <a:cs typeface="Arial" panose="020B0604020202020204" pitchFamily="34" charset="0"/>
              </a:rPr>
              <a:t>!</a:t>
            </a:r>
          </a:p>
        </p:txBody>
      </p:sp>
      <p:cxnSp>
        <p:nvCxnSpPr>
          <p:cNvPr id="24" name="Straight Connector 23"/>
          <p:cNvCxnSpPr/>
          <p:nvPr/>
        </p:nvCxnSpPr>
        <p:spPr>
          <a:xfrm>
            <a:off x="6482851" y="5259146"/>
            <a:ext cx="2011680" cy="0"/>
          </a:xfrm>
          <a:prstGeom prst="line">
            <a:avLst/>
          </a:prstGeom>
          <a:noFill/>
          <a:ln w="25400" cap="flat" cmpd="sng" algn="ctr">
            <a:solidFill>
              <a:srgbClr val="FF6600"/>
            </a:solidFill>
            <a:prstDash val="solid"/>
          </a:ln>
          <a:effectLst/>
        </p:spPr>
      </p:cxnSp>
    </p:spTree>
    <p:custDataLst>
      <p:tags r:id="rId1"/>
    </p:custDataLst>
    <p:extLst>
      <p:ext uri="{BB962C8B-B14F-4D97-AF65-F5344CB8AC3E}">
        <p14:creationId xmlns:p14="http://schemas.microsoft.com/office/powerpoint/2010/main" val="167255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Identify the code and standard provisions in the </a:t>
            </a:r>
            <a:r>
              <a:rPr lang="en-US" sz="1800" b="0" dirty="0" smtClean="0">
                <a:solidFill>
                  <a:srgbClr val="FFFFFF"/>
                </a:solidFill>
                <a:latin typeface="Arial" panose="020B0604020202020204" pitchFamily="34" charset="0"/>
                <a:cs typeface="Arial" panose="020B0604020202020204" pitchFamily="34" charset="0"/>
              </a:rPr>
              <a:t>2015 </a:t>
            </a:r>
            <a:r>
              <a:rPr lang="en-US" sz="1800" b="0" dirty="0">
                <a:solidFill>
                  <a:srgbClr val="FFFFFF"/>
                </a:solidFill>
                <a:latin typeface="Arial" panose="020B0604020202020204" pitchFamily="34" charset="0"/>
                <a:cs typeface="Arial" panose="020B0604020202020204" pitchFamily="34" charset="0"/>
              </a:rPr>
              <a:t>SDPWS pertaining to shear wall design</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Two Complete</a:t>
            </a:r>
          </a:p>
        </p:txBody>
      </p:sp>
    </p:spTree>
    <p:custDataLst>
      <p:tags r:id="rId1"/>
    </p:custDataLst>
    <p:extLst>
      <p:ext uri="{BB962C8B-B14F-4D97-AF65-F5344CB8AC3E}">
        <p14:creationId xmlns:p14="http://schemas.microsoft.com/office/powerpoint/2010/main" val="119721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Capacity Adjustments</a:t>
            </a:r>
            <a:br>
              <a:rPr lang="en-US" sz="2400" dirty="0" smtClean="0">
                <a:solidFill>
                  <a:schemeClr val="tx1">
                    <a:lumMod val="75000"/>
                    <a:lumOff val="25000"/>
                  </a:schemeClr>
                </a:solidFill>
                <a:latin typeface="Arial Black" panose="020B0A04020102020204" pitchFamily="34" charset="0"/>
              </a:rPr>
            </a:br>
            <a:r>
              <a:rPr lang="en-US" sz="2400" dirty="0" smtClean="0">
                <a:solidFill>
                  <a:schemeClr val="tx1">
                    <a:lumMod val="75000"/>
                    <a:lumOff val="25000"/>
                  </a:schemeClr>
                </a:solidFill>
                <a:latin typeface="Arial Black" panose="020B0A04020102020204" pitchFamily="34" charset="0"/>
              </a:rPr>
              <a:t>Based on Aspect Ratio</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Explain how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and when to use the capacity </a:t>
            </a:r>
            <a:r>
              <a:rPr lang="en-US" sz="1600" b="0" dirty="0">
                <a:solidFill>
                  <a:schemeClr val="tx1">
                    <a:lumMod val="75000"/>
                    <a:lumOff val="25000"/>
                  </a:schemeClr>
                </a:solidFill>
                <a:latin typeface="Arial" panose="020B0604020202020204" pitchFamily="34" charset="0"/>
                <a:cs typeface="Arial" panose="020B0604020202020204" pitchFamily="34" charset="0"/>
              </a:rPr>
              <a:t>adjustments for shear walls with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high aspect ratios</a:t>
            </a:r>
            <a:endParaRPr lang="en-US" sz="16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3</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760650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5343524"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IACET Accreditation Information</a:t>
            </a:r>
          </a:p>
          <a:p>
            <a:pPr>
              <a:lnSpc>
                <a:spcPct val="120000"/>
              </a:lnSpc>
              <a:spcBef>
                <a:spcPts val="0"/>
              </a:spcBef>
              <a:spcAft>
                <a:spcPts val="450"/>
              </a:spcAft>
              <a:defRPr/>
            </a:pPr>
            <a:r>
              <a:rPr lang="en-US" sz="1350" b="0" dirty="0">
                <a:solidFill>
                  <a:schemeClr val="tx2"/>
                </a:solidFill>
                <a:latin typeface="Arial"/>
                <a:cs typeface="Calibri" pitchFamily="34" charset="0"/>
              </a:rPr>
              <a:t>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is authorized to offer IACET CEUs for its programs that qualify under the ANSI/IACET Standard.</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(2 hours </a:t>
            </a:r>
            <a:r>
              <a:rPr lang="en-US" sz="1350" spc="8" dirty="0">
                <a:solidFill>
                  <a:schemeClr val="tx2"/>
                </a:solidFill>
                <a:latin typeface="Arial"/>
                <a:cs typeface="Calibri" pitchFamily="34" charset="0"/>
              </a:rPr>
              <a:t>of </a:t>
            </a:r>
            <a:r>
              <a:rPr lang="en-US" sz="1350" spc="8" dirty="0" smtClean="0">
                <a:solidFill>
                  <a:schemeClr val="tx2"/>
                </a:solidFill>
                <a:latin typeface="Arial"/>
                <a:cs typeface="Calibri" pitchFamily="34" charset="0"/>
              </a:rPr>
              <a:t>credit).</a:t>
            </a:r>
            <a:endParaRPr lang="en-US" sz="1350" spc="8" dirty="0">
              <a:solidFill>
                <a:schemeClr val="tx2"/>
              </a:solidFill>
              <a:latin typeface="Arial"/>
              <a:cs typeface="Calibri" pitchFamily="34" charset="0"/>
            </a:endParaRPr>
          </a:p>
          <a:p>
            <a:pPr defTabSz="685800" fontAlgn="auto">
              <a:lnSpc>
                <a:spcPct val="120000"/>
              </a:lnSpc>
              <a:spcBef>
                <a:spcPts val="0"/>
              </a:spcBef>
              <a:spcAft>
                <a:spcPts val="450"/>
              </a:spcAft>
              <a:defRPr/>
            </a:pPr>
            <a:endParaRPr lang="en-US" sz="135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398" y="2118067"/>
            <a:ext cx="2144557" cy="1345223"/>
          </a:xfrm>
          <a:prstGeom prst="rect">
            <a:avLst/>
          </a:prstGeom>
        </p:spPr>
      </p:pic>
    </p:spTree>
    <p:custDataLst>
      <p:tags r:id="rId1"/>
    </p:custDataLst>
    <p:extLst>
      <p:ext uri="{BB962C8B-B14F-4D97-AF65-F5344CB8AC3E}">
        <p14:creationId xmlns:p14="http://schemas.microsoft.com/office/powerpoint/2010/main" val="3200282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Two Types of Adjustment Factors</a:t>
            </a:r>
            <a:endParaRPr lang="en-US" sz="2200" b="0" dirty="0">
              <a:latin typeface="Arial Black" panose="020B0A04020102020204" pitchFamily="34" charset="0"/>
            </a:endParaRPr>
          </a:p>
        </p:txBody>
      </p:sp>
      <p:sp>
        <p:nvSpPr>
          <p:cNvPr id="5" name="Text Placeholder 2"/>
          <p:cNvSpPr txBox="1">
            <a:spLocks/>
          </p:cNvSpPr>
          <p:nvPr/>
        </p:nvSpPr>
        <p:spPr>
          <a:xfrm>
            <a:off x="458788" y="1352550"/>
            <a:ext cx="8228012" cy="785008"/>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600"/>
              </a:spcAft>
              <a:buFont typeface="Arial" panose="020B0604020202020204" pitchFamily="34" charset="0"/>
              <a:buNone/>
            </a:pPr>
            <a:r>
              <a:rPr lang="en-US" sz="1800" dirty="0" smtClean="0">
                <a:solidFill>
                  <a:schemeClr val="accent1"/>
                </a:solidFill>
                <a:latin typeface="Arial Black" panose="020B0A04020102020204" pitchFamily="34" charset="0"/>
              </a:rPr>
              <a:t>Two methods available</a:t>
            </a:r>
          </a:p>
          <a:p>
            <a:pPr marL="0" indent="0" algn="ctr" fontAlgn="auto">
              <a:spcAft>
                <a:spcPts val="600"/>
              </a:spcAft>
              <a:buFont typeface="Arial" panose="020B0604020202020204" pitchFamily="34" charset="0"/>
              <a:buNone/>
            </a:pPr>
            <a:r>
              <a:rPr lang="en-US" sz="1800" dirty="0" smtClean="0"/>
              <a:t>For WSP shear walls with aspect ratios (</a:t>
            </a:r>
            <a:r>
              <a:rPr lang="en-US" sz="1800" dirty="0" smtClean="0">
                <a:ea typeface="Cambria Math" panose="02040503050406030204" pitchFamily="18" charset="0"/>
              </a:rPr>
              <a:t>h/</a:t>
            </a:r>
            <a:r>
              <a:rPr lang="en-US" sz="1800" dirty="0" err="1" smtClean="0">
                <a:ea typeface="Cambria Math" panose="02040503050406030204" pitchFamily="18" charset="0"/>
              </a:rPr>
              <a:t>b</a:t>
            </a:r>
            <a:r>
              <a:rPr lang="en-US" sz="1800" baseline="-25000" dirty="0" err="1" smtClean="0">
                <a:ea typeface="Cambria Math" panose="02040503050406030204" pitchFamily="18" charset="0"/>
              </a:rPr>
              <a:t>s</a:t>
            </a:r>
            <a:r>
              <a:rPr lang="en-US" sz="1800" dirty="0" smtClean="0"/>
              <a:t>) greater than </a:t>
            </a:r>
            <a:r>
              <a:rPr lang="en-US" sz="1800" dirty="0" smtClean="0">
                <a:ea typeface="Cambria Math" panose="02040503050406030204" pitchFamily="18" charset="0"/>
              </a:rPr>
              <a:t>2:1</a:t>
            </a:r>
          </a:p>
        </p:txBody>
      </p:sp>
      <p:sp>
        <p:nvSpPr>
          <p:cNvPr id="6" name="TextBox 5"/>
          <p:cNvSpPr txBox="1"/>
          <p:nvPr/>
        </p:nvSpPr>
        <p:spPr bwMode="auto">
          <a:xfrm>
            <a:off x="1026471" y="1562352"/>
            <a:ext cx="1287510" cy="317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0" dirty="0" smtClean="0">
                <a:solidFill>
                  <a:schemeClr val="bg1">
                    <a:lumMod val="60000"/>
                    <a:lumOff val="40000"/>
                  </a:schemeClr>
                </a:solidFill>
                <a:latin typeface="Georgia" panose="02040502050405020303" pitchFamily="18" charset="0"/>
              </a:rPr>
              <a:t>1</a:t>
            </a:r>
            <a:endParaRPr kumimoji="1" lang="en-US" sz="20000" dirty="0">
              <a:solidFill>
                <a:schemeClr val="bg1">
                  <a:lumMod val="60000"/>
                  <a:lumOff val="40000"/>
                </a:schemeClr>
              </a:solidFill>
              <a:latin typeface="Georgia" panose="02040502050405020303" pitchFamily="18" charset="0"/>
            </a:endParaRPr>
          </a:p>
        </p:txBody>
      </p:sp>
      <p:sp>
        <p:nvSpPr>
          <p:cNvPr id="7" name="TextBox 6"/>
          <p:cNvSpPr txBox="1"/>
          <p:nvPr/>
        </p:nvSpPr>
        <p:spPr bwMode="auto">
          <a:xfrm>
            <a:off x="991834" y="3052158"/>
            <a:ext cx="2720594"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Equal Deflection</a:t>
            </a:r>
            <a:br>
              <a:rPr kumimoji="1" lang="en-US" sz="2200" dirty="0" smtClean="0">
                <a:solidFill>
                  <a:schemeClr val="accent1"/>
                </a:solidFill>
                <a:latin typeface="Arial Black" panose="020B0A04020102020204" pitchFamily="34" charset="0"/>
              </a:rPr>
            </a:br>
            <a:r>
              <a:rPr kumimoji="1" lang="en-US" sz="2200" dirty="0" smtClean="0">
                <a:solidFill>
                  <a:schemeClr val="accent1"/>
                </a:solidFill>
                <a:latin typeface="Arial Black" panose="020B0A04020102020204" pitchFamily="34" charset="0"/>
              </a:rPr>
              <a:t>Calculation</a:t>
            </a:r>
            <a:endParaRPr kumimoji="1" lang="en-US" sz="2200" dirty="0">
              <a:solidFill>
                <a:schemeClr val="accent1"/>
              </a:solidFill>
              <a:latin typeface="Arial Black" panose="020B0A04020102020204" pitchFamily="34" charset="0"/>
            </a:endParaRPr>
          </a:p>
        </p:txBody>
      </p:sp>
      <p:sp>
        <p:nvSpPr>
          <p:cNvPr id="8" name="TextBox 7"/>
          <p:cNvSpPr txBox="1"/>
          <p:nvPr/>
        </p:nvSpPr>
        <p:spPr bwMode="auto">
          <a:xfrm>
            <a:off x="5206899" y="1562352"/>
            <a:ext cx="1617728" cy="317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0" dirty="0" smtClean="0">
                <a:solidFill>
                  <a:schemeClr val="bg1">
                    <a:lumMod val="60000"/>
                    <a:lumOff val="40000"/>
                  </a:schemeClr>
                </a:solidFill>
                <a:latin typeface="Georgia" panose="02040502050405020303" pitchFamily="18" charset="0"/>
              </a:rPr>
              <a:t>2</a:t>
            </a:r>
            <a:endParaRPr kumimoji="1" lang="en-US" sz="20000" dirty="0">
              <a:solidFill>
                <a:schemeClr val="bg1">
                  <a:lumMod val="60000"/>
                  <a:lumOff val="40000"/>
                </a:schemeClr>
              </a:solidFill>
              <a:latin typeface="Georgia" panose="02040502050405020303" pitchFamily="18" charset="0"/>
            </a:endParaRPr>
          </a:p>
        </p:txBody>
      </p:sp>
      <p:sp>
        <p:nvSpPr>
          <p:cNvPr id="9" name="TextBox 8"/>
          <p:cNvSpPr txBox="1"/>
          <p:nvPr/>
        </p:nvSpPr>
        <p:spPr bwMode="auto">
          <a:xfrm>
            <a:off x="5080917" y="3051031"/>
            <a:ext cx="3041901"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2b</a:t>
            </a:r>
            <a:r>
              <a:rPr kumimoji="1" lang="en-US" sz="2200" baseline="-25000" dirty="0" smtClean="0">
                <a:solidFill>
                  <a:schemeClr val="accent1"/>
                </a:solidFill>
                <a:latin typeface="Arial Black" panose="020B0A04020102020204" pitchFamily="34" charset="0"/>
              </a:rPr>
              <a:t>s</a:t>
            </a:r>
            <a:r>
              <a:rPr kumimoji="1" lang="en-US" sz="2200" dirty="0" smtClean="0">
                <a:solidFill>
                  <a:schemeClr val="accent1"/>
                </a:solidFill>
                <a:latin typeface="Arial Black" panose="020B0A04020102020204" pitchFamily="34" charset="0"/>
              </a:rPr>
              <a:t>/h</a:t>
            </a:r>
          </a:p>
          <a:p>
            <a:r>
              <a:rPr kumimoji="1" lang="en-US" sz="2200" dirty="0" smtClean="0">
                <a:solidFill>
                  <a:schemeClr val="accent1"/>
                </a:solidFill>
                <a:latin typeface="Arial Black" panose="020B0A04020102020204" pitchFamily="34" charset="0"/>
              </a:rPr>
              <a:t>Adjustment Factor</a:t>
            </a:r>
            <a:endParaRPr kumimoji="1" lang="en-US" sz="2200" dirty="0">
              <a:solidFill>
                <a:schemeClr val="accent1"/>
              </a:solidFill>
              <a:latin typeface="Arial Black" panose="020B0A04020102020204" pitchFamily="34" charset="0"/>
            </a:endParaRPr>
          </a:p>
        </p:txBody>
      </p:sp>
      <p:sp>
        <p:nvSpPr>
          <p:cNvPr id="4" name="TextBox 3"/>
          <p:cNvSpPr txBox="1"/>
          <p:nvPr/>
        </p:nvSpPr>
        <p:spPr bwMode="auto">
          <a:xfrm>
            <a:off x="458788" y="4465106"/>
            <a:ext cx="3976687"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000" dirty="0">
                <a:solidFill>
                  <a:schemeClr val="bg2"/>
                </a:solidFill>
                <a:latin typeface="Arial" panose="020B0604020202020204" pitchFamily="34" charset="0"/>
                <a:cs typeface="Arial" panose="020B0604020202020204" pitchFamily="34" charset="0"/>
              </a:rPr>
              <a:t>SDPWS </a:t>
            </a:r>
            <a:r>
              <a:rPr kumimoji="1" lang="en-US" sz="2000" dirty="0" smtClean="0">
                <a:solidFill>
                  <a:schemeClr val="bg2"/>
                </a:solidFill>
                <a:latin typeface="Arial" panose="020B0604020202020204" pitchFamily="34" charset="0"/>
                <a:cs typeface="Arial" panose="020B0604020202020204" pitchFamily="34" charset="0"/>
              </a:rPr>
              <a:t>§4.3.3.4.1</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&amp; SDPWS </a:t>
            </a:r>
            <a:r>
              <a:rPr kumimoji="1" lang="en-US" sz="2000" dirty="0">
                <a:solidFill>
                  <a:schemeClr val="bg2"/>
                </a:solidFill>
                <a:latin typeface="Arial" panose="020B0604020202020204" pitchFamily="34" charset="0"/>
                <a:cs typeface="Arial" panose="020B0604020202020204" pitchFamily="34" charset="0"/>
              </a:rPr>
              <a:t>§4.3.4.2</a:t>
            </a:r>
          </a:p>
        </p:txBody>
      </p:sp>
      <p:sp>
        <p:nvSpPr>
          <p:cNvPr id="12" name="TextBox 11"/>
          <p:cNvSpPr txBox="1"/>
          <p:nvPr/>
        </p:nvSpPr>
        <p:spPr bwMode="auto">
          <a:xfrm>
            <a:off x="4708523" y="4465106"/>
            <a:ext cx="3976687"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SDPWS §4.3.3.4.1</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Exception 1</a:t>
            </a:r>
            <a:endParaRPr kumimoji="1" lang="en-US" sz="2000" dirty="0">
              <a:solidFill>
                <a:schemeClr val="bg2"/>
              </a:solidFill>
              <a:latin typeface="Arial" panose="020B0604020202020204" pitchFamily="34" charset="0"/>
              <a:cs typeface="Arial" panose="020B0604020202020204" pitchFamily="34" charset="0"/>
            </a:endParaRPr>
          </a:p>
        </p:txBody>
      </p:sp>
      <p:cxnSp>
        <p:nvCxnSpPr>
          <p:cNvPr id="11" name="Straight Connector 10"/>
          <p:cNvCxnSpPr/>
          <p:nvPr/>
        </p:nvCxnSpPr>
        <p:spPr>
          <a:xfrm>
            <a:off x="458788" y="2280062"/>
            <a:ext cx="82264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560124" y="2280062"/>
            <a:ext cx="0" cy="37490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14"/>
              <p:cNvSpPr txBox="1"/>
              <p:nvPr/>
            </p:nvSpPr>
            <p:spPr bwMode="auto">
              <a:xfrm>
                <a:off x="458790" y="5366654"/>
                <a:ext cx="3976685" cy="52320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91429" tIns="45714" rIns="91429" bIns="45714" rtlCol="0">
                <a:spAutoFit/>
              </a:bodyPr>
              <a:lstStyle/>
              <a:p>
                <a:pPr algn="r"/>
                <a14:m>
                  <m:oMathPara xmlns:m="http://schemas.openxmlformats.org/officeDocument/2006/math">
                    <m:oMathParaPr>
                      <m:jc m:val="center"/>
                    </m:oMathParaPr>
                    <m:oMath xmlns:m="http://schemas.openxmlformats.org/officeDocument/2006/math">
                      <m:r>
                        <a:rPr kumimoji="1" lang="en-US" sz="2800" b="0" i="1" smtClean="0">
                          <a:solidFill>
                            <a:srgbClr val="000000"/>
                          </a:solidFill>
                          <a:latin typeface="Cambria Math"/>
                        </a:rPr>
                        <m:t>1.25−0.125</m:t>
                      </m:r>
                      <m:f>
                        <m:fPr>
                          <m:type m:val="lin"/>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a:rPr>
                            <m:t>h</m:t>
                          </m:r>
                        </m:num>
                        <m:den>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𝑏</m:t>
                              </m:r>
                            </m:e>
                            <m:sub>
                              <m:r>
                                <a:rPr kumimoji="1" lang="en-US" sz="2800" b="0" i="1" smtClean="0">
                                  <a:solidFill>
                                    <a:srgbClr val="000000"/>
                                  </a:solidFill>
                                  <a:latin typeface="Cambria Math"/>
                                </a:rPr>
                                <m:t>𝑠</m:t>
                              </m:r>
                            </m:sub>
                          </m:sSub>
                        </m:den>
                      </m:f>
                    </m:oMath>
                  </m:oMathPara>
                </a14:m>
                <a:endParaRPr kumimoji="1" lang="en-US" sz="2800" dirty="0">
                  <a:solidFill>
                    <a:srgbClr val="000000"/>
                  </a:solidFill>
                  <a:latin typeface="Georgia" panose="02040502050405020303" pitchFamily="18" charset="0"/>
                </a:endParaRPr>
              </a:p>
            </p:txBody>
          </p:sp>
        </mc:Choice>
        <mc:Fallback xmlns="">
          <p:sp>
            <p:nvSpPr>
              <p:cNvPr id="15" name="TextBox 14"/>
              <p:cNvSpPr txBox="1">
                <a:spLocks noRot="1" noChangeAspect="1" noMove="1" noResize="1" noEditPoints="1" noAdjustHandles="1" noChangeArrowheads="1" noChangeShapeType="1" noTextEdit="1"/>
              </p:cNvSpPr>
              <p:nvPr/>
            </p:nvSpPr>
            <p:spPr bwMode="auto">
              <a:xfrm>
                <a:off x="458790" y="5366654"/>
                <a:ext cx="3976685" cy="523208"/>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bwMode="auto">
              <a:xfrm>
                <a:off x="4708523" y="5366654"/>
                <a:ext cx="3976685" cy="52320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91429" tIns="45714" rIns="91429" bIns="45714" rtlCol="0">
                <a:spAutoFit/>
              </a:bodyPr>
              <a:lstStyle/>
              <a:p>
                <a:pPr algn="r"/>
                <a14:m>
                  <m:oMathPara xmlns:m="http://schemas.openxmlformats.org/officeDocument/2006/math">
                    <m:oMathParaPr>
                      <m:jc m:val="center"/>
                    </m:oMathParaPr>
                    <m:oMath xmlns:m="http://schemas.openxmlformats.org/officeDocument/2006/math">
                      <m:f>
                        <m:fPr>
                          <m:type m:val="lin"/>
                          <m:ctrlPr>
                            <a:rPr kumimoji="1" lang="en-US" sz="2800" b="0" i="1" smtClean="0">
                              <a:solidFill>
                                <a:srgbClr val="000000"/>
                              </a:solidFill>
                              <a:latin typeface="Cambria Math" panose="02040503050406030204" pitchFamily="18" charset="0"/>
                            </a:rPr>
                          </m:ctrlPr>
                        </m:fPr>
                        <m:num>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2</m:t>
                              </m:r>
                              <m:r>
                                <a:rPr kumimoji="1" lang="en-US" sz="2800" b="0" i="1" smtClean="0">
                                  <a:solidFill>
                                    <a:srgbClr val="000000"/>
                                  </a:solidFill>
                                  <a:latin typeface="Cambria Math"/>
                                </a:rPr>
                                <m:t>𝑏</m:t>
                              </m:r>
                            </m:e>
                            <m:sub>
                              <m:r>
                                <a:rPr kumimoji="1" lang="en-US" sz="2800" b="0" i="1" smtClean="0">
                                  <a:solidFill>
                                    <a:srgbClr val="000000"/>
                                  </a:solidFill>
                                  <a:latin typeface="Cambria Math"/>
                                </a:rPr>
                                <m:t>𝑠</m:t>
                              </m:r>
                            </m:sub>
                          </m:sSub>
                        </m:num>
                        <m:den>
                          <m:r>
                            <a:rPr kumimoji="1" lang="en-US" sz="2800" b="0" i="1" smtClean="0">
                              <a:solidFill>
                                <a:srgbClr val="000000"/>
                              </a:solidFill>
                              <a:latin typeface="Cambria Math"/>
                            </a:rPr>
                            <m:t>h</m:t>
                          </m:r>
                        </m:den>
                      </m:f>
                    </m:oMath>
                  </m:oMathPara>
                </a14:m>
                <a:endParaRPr kumimoji="1" lang="en-US" sz="2800" dirty="0">
                  <a:solidFill>
                    <a:srgbClr val="000000"/>
                  </a:solidFill>
                  <a:latin typeface="Georgia" panose="02040502050405020303" pitchFamily="18" charset="0"/>
                </a:endParaRPr>
              </a:p>
            </p:txBody>
          </p:sp>
        </mc:Choice>
        <mc:Fallback xmlns="">
          <p:sp>
            <p:nvSpPr>
              <p:cNvPr id="18" name="TextBox 17"/>
              <p:cNvSpPr txBox="1">
                <a:spLocks noRot="1" noChangeAspect="1" noMove="1" noResize="1" noEditPoints="1" noAdjustHandles="1" noChangeArrowheads="1" noChangeShapeType="1" noTextEdit="1"/>
              </p:cNvSpPr>
              <p:nvPr/>
            </p:nvSpPr>
            <p:spPr bwMode="auto">
              <a:xfrm>
                <a:off x="4708523" y="5366654"/>
                <a:ext cx="3976685" cy="523208"/>
              </a:xfrm>
              <a:prstGeom prst="rect">
                <a:avLst/>
              </a:prstGeom>
              <a:blipFill rotWithShape="1">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5904406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Overview of Equal Deflection Calculation</a:t>
            </a:r>
            <a:endParaRPr lang="en-US" sz="2200" b="0" dirty="0">
              <a:latin typeface="Arial Black" panose="020B0A04020102020204" pitchFamily="34" charset="0"/>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298" y="4026922"/>
            <a:ext cx="5712326" cy="2122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Straight Connector 11"/>
          <p:cNvCxnSpPr/>
          <p:nvPr/>
        </p:nvCxnSpPr>
        <p:spPr>
          <a:xfrm flipH="1">
            <a:off x="1546414" y="5232469"/>
            <a:ext cx="178308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1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b="78755"/>
          <a:stretch/>
        </p:blipFill>
        <p:spPr bwMode="auto">
          <a:xfrm>
            <a:off x="390548" y="2991275"/>
            <a:ext cx="5712325" cy="956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bwMode="auto">
          <a:xfrm>
            <a:off x="2901780" y="573215"/>
            <a:ext cx="1110706" cy="255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6000" dirty="0" smtClean="0">
                <a:solidFill>
                  <a:schemeClr val="bg1">
                    <a:lumMod val="60000"/>
                    <a:lumOff val="40000"/>
                  </a:schemeClr>
                </a:solidFill>
                <a:latin typeface="Georgia" panose="02040502050405020303" pitchFamily="18" charset="0"/>
              </a:rPr>
              <a:t>1</a:t>
            </a:r>
            <a:endParaRPr kumimoji="1" lang="en-US" sz="16000" dirty="0">
              <a:solidFill>
                <a:schemeClr val="bg1">
                  <a:lumMod val="60000"/>
                  <a:lumOff val="40000"/>
                </a:schemeClr>
              </a:solidFill>
              <a:latin typeface="Georgia" panose="02040502050405020303" pitchFamily="18" charset="0"/>
            </a:endParaRPr>
          </a:p>
        </p:txBody>
      </p:sp>
      <p:sp>
        <p:nvSpPr>
          <p:cNvPr id="8" name="TextBox 7"/>
          <p:cNvSpPr txBox="1"/>
          <p:nvPr/>
        </p:nvSpPr>
        <p:spPr bwMode="auto">
          <a:xfrm>
            <a:off x="2880791" y="1749118"/>
            <a:ext cx="3722764"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dirty="0" smtClean="0">
                <a:solidFill>
                  <a:schemeClr val="accent1"/>
                </a:solidFill>
                <a:latin typeface="Arial Black" panose="020B0A04020102020204" pitchFamily="34" charset="0"/>
              </a:rPr>
              <a:t>Equal Deflection Calculation Method</a:t>
            </a:r>
            <a:endParaRPr kumimoji="1" lang="en-US" dirty="0">
              <a:solidFill>
                <a:schemeClr val="accent1"/>
              </a:solidFill>
              <a:latin typeface="Arial Black" panose="020B0A04020102020204" pitchFamily="34" charset="0"/>
            </a:endParaRPr>
          </a:p>
        </p:txBody>
      </p:sp>
      <p:sp>
        <p:nvSpPr>
          <p:cNvPr id="9" name="TextBox 8"/>
          <p:cNvSpPr txBox="1"/>
          <p:nvPr/>
        </p:nvSpPr>
        <p:spPr bwMode="auto">
          <a:xfrm>
            <a:off x="458788" y="1748342"/>
            <a:ext cx="1988343"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dirty="0" smtClean="0">
                <a:solidFill>
                  <a:schemeClr val="bg2"/>
                </a:solidFill>
                <a:latin typeface="Arial" panose="020B0604020202020204" pitchFamily="34" charset="0"/>
                <a:cs typeface="Arial" panose="020B0604020202020204" pitchFamily="34" charset="0"/>
              </a:rPr>
              <a:t>§4.3.3.4.1</a:t>
            </a:r>
            <a:br>
              <a:rPr kumimoji="1" lang="en-US" dirty="0" smtClean="0">
                <a:solidFill>
                  <a:schemeClr val="bg2"/>
                </a:solidFill>
                <a:latin typeface="Arial" panose="020B0604020202020204" pitchFamily="34" charset="0"/>
                <a:cs typeface="Arial" panose="020B0604020202020204" pitchFamily="34" charset="0"/>
              </a:rPr>
            </a:br>
            <a:r>
              <a:rPr kumimoji="1" lang="en-US" dirty="0" smtClean="0">
                <a:solidFill>
                  <a:schemeClr val="bg2"/>
                </a:solidFill>
                <a:latin typeface="Arial" panose="020B0604020202020204" pitchFamily="34" charset="0"/>
                <a:cs typeface="Arial" panose="020B0604020202020204" pitchFamily="34" charset="0"/>
              </a:rPr>
              <a:t>+ §4.3.4.2</a:t>
            </a:r>
            <a:endParaRPr kumimoji="1" lang="en-US" dirty="0">
              <a:solidFill>
                <a:schemeClr val="bg2"/>
              </a:solidFill>
              <a:latin typeface="Arial" panose="020B0604020202020204" pitchFamily="34" charset="0"/>
              <a:cs typeface="Arial" panose="020B0604020202020204" pitchFamily="34" charset="0"/>
            </a:endParaRPr>
          </a:p>
        </p:txBody>
      </p:sp>
      <p:cxnSp>
        <p:nvCxnSpPr>
          <p:cNvPr id="4" name="Straight Connector 3"/>
          <p:cNvCxnSpPr/>
          <p:nvPr/>
        </p:nvCxnSpPr>
        <p:spPr>
          <a:xfrm>
            <a:off x="2647666" y="1352549"/>
            <a:ext cx="0" cy="13497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8787" y="2702257"/>
            <a:ext cx="61447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p:cNvSpPr txBox="1"/>
              <p:nvPr/>
            </p:nvSpPr>
            <p:spPr bwMode="auto">
              <a:xfrm>
                <a:off x="6402390" y="4873316"/>
                <a:ext cx="2284410"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91429" tIns="45714" rIns="91429" bIns="45714" rtlCol="0">
                <a:spAutoFit/>
              </a:bodyPr>
              <a:lstStyle/>
              <a:p>
                <a:pPr algn="r"/>
                <a14:m>
                  <m:oMathPara xmlns:m="http://schemas.openxmlformats.org/officeDocument/2006/math">
                    <m:oMathParaPr>
                      <m:jc m:val="center"/>
                    </m:oMathParaPr>
                    <m:oMath xmlns:m="http://schemas.openxmlformats.org/officeDocument/2006/math">
                      <m:r>
                        <a:rPr kumimoji="1" lang="en-US" sz="2000" b="0" i="1" smtClean="0">
                          <a:solidFill>
                            <a:srgbClr val="000000"/>
                          </a:solidFill>
                          <a:latin typeface="Cambria Math"/>
                        </a:rPr>
                        <m:t>1.25−0.125</m:t>
                      </m:r>
                      <m:f>
                        <m:fPr>
                          <m:type m:val="lin"/>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h</m:t>
                          </m:r>
                        </m:num>
                        <m:den>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𝑏</m:t>
                              </m:r>
                            </m:e>
                            <m:sub>
                              <m:r>
                                <a:rPr kumimoji="1" lang="en-US" sz="2000" b="0" i="1" smtClean="0">
                                  <a:solidFill>
                                    <a:srgbClr val="000000"/>
                                  </a:solidFill>
                                  <a:latin typeface="Cambria Math"/>
                                </a:rPr>
                                <m:t>𝑠</m:t>
                              </m:r>
                            </m:sub>
                          </m:sSub>
                        </m:den>
                      </m:f>
                    </m:oMath>
                  </m:oMathPara>
                </a14:m>
                <a:endParaRPr kumimoji="1" lang="en-US" sz="2000" dirty="0">
                  <a:solidFill>
                    <a:srgbClr val="000000"/>
                  </a:solidFill>
                  <a:latin typeface="Georgia" panose="02040502050405020303" pitchFamily="18" charset="0"/>
                </a:endParaRPr>
              </a:p>
            </p:txBody>
          </p:sp>
        </mc:Choice>
        <mc:Fallback xmlns="">
          <p:sp>
            <p:nvSpPr>
              <p:cNvPr id="14" name="TextBox 13"/>
              <p:cNvSpPr txBox="1">
                <a:spLocks noRot="1" noChangeAspect="1" noMove="1" noResize="1" noEditPoints="1" noAdjustHandles="1" noChangeArrowheads="1" noChangeShapeType="1" noTextEdit="1"/>
              </p:cNvSpPr>
              <p:nvPr/>
            </p:nvSpPr>
            <p:spPr bwMode="auto">
              <a:xfrm>
                <a:off x="6402390" y="4873316"/>
                <a:ext cx="2284410" cy="400097"/>
              </a:xfrm>
              <a:prstGeom prst="rect">
                <a:avLst/>
              </a:prstGeom>
              <a:blipFill rotWithShape="1">
                <a:blip r:embed="rId6"/>
                <a:stretch>
                  <a:fillRect t="-115152" r="-17867" b="-17878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15995" y="4294105"/>
            <a:ext cx="457200" cy="457200"/>
          </a:xfrm>
          <a:prstGeom prst="rect">
            <a:avLst/>
          </a:prstGeom>
        </p:spPr>
      </p:pic>
    </p:spTree>
    <p:custDataLst>
      <p:tags r:id="rId1"/>
    </p:custDataLst>
    <p:extLst>
      <p:ext uri="{BB962C8B-B14F-4D97-AF65-F5344CB8AC3E}">
        <p14:creationId xmlns:p14="http://schemas.microsoft.com/office/powerpoint/2010/main" val="340468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Overview of 2b</a:t>
            </a:r>
            <a:r>
              <a:rPr lang="en-US" sz="2200" b="0" baseline="-25000" dirty="0" smtClean="0">
                <a:latin typeface="Arial Black" panose="020B0A04020102020204" pitchFamily="34" charset="0"/>
              </a:rPr>
              <a:t>s</a:t>
            </a:r>
            <a:r>
              <a:rPr lang="en-US" sz="2200" b="0" dirty="0" smtClean="0">
                <a:latin typeface="Arial Black" panose="020B0A04020102020204" pitchFamily="34" charset="0"/>
              </a:rPr>
              <a:t>/h Adjustment Factor</a:t>
            </a:r>
            <a:endParaRPr lang="en-US" sz="2200" b="0" dirty="0">
              <a:latin typeface="Arial Black" panose="020B0A04020102020204" pitchFamily="34" charset="0"/>
            </a:endParaRPr>
          </a:p>
        </p:txBody>
      </p:sp>
      <p:pic>
        <p:nvPicPr>
          <p:cNvPr id="7"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25718"/>
          <a:stretch/>
        </p:blipFill>
        <p:spPr bwMode="auto">
          <a:xfrm>
            <a:off x="4432880" y="3628057"/>
            <a:ext cx="4341656" cy="2542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Connector 7"/>
          <p:cNvCxnSpPr/>
          <p:nvPr/>
        </p:nvCxnSpPr>
        <p:spPr>
          <a:xfrm flipH="1">
            <a:off x="7289555" y="4544749"/>
            <a:ext cx="103632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4800355" y="4768269"/>
            <a:ext cx="41148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7631695" y="5887584"/>
            <a:ext cx="704088"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4800355" y="6129973"/>
            <a:ext cx="307848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bwMode="auto">
          <a:xfrm>
            <a:off x="2997281" y="573215"/>
            <a:ext cx="1110706" cy="255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6000" dirty="0" smtClean="0">
                <a:solidFill>
                  <a:schemeClr val="bg1">
                    <a:lumMod val="60000"/>
                    <a:lumOff val="40000"/>
                  </a:schemeClr>
                </a:solidFill>
                <a:latin typeface="Georgia" panose="02040502050405020303" pitchFamily="18" charset="0"/>
              </a:rPr>
              <a:t>2</a:t>
            </a:r>
            <a:endParaRPr kumimoji="1" lang="en-US" sz="16000" dirty="0">
              <a:solidFill>
                <a:schemeClr val="bg1">
                  <a:lumMod val="60000"/>
                  <a:lumOff val="40000"/>
                </a:schemeClr>
              </a:solidFill>
              <a:latin typeface="Georgia" panose="02040502050405020303" pitchFamily="18" charset="0"/>
            </a:endParaRPr>
          </a:p>
        </p:txBody>
      </p:sp>
      <p:sp>
        <p:nvSpPr>
          <p:cNvPr id="12" name="TextBox 11"/>
          <p:cNvSpPr txBox="1"/>
          <p:nvPr/>
        </p:nvSpPr>
        <p:spPr bwMode="auto">
          <a:xfrm>
            <a:off x="2839812" y="1749118"/>
            <a:ext cx="3763896"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dirty="0" smtClean="0">
                <a:solidFill>
                  <a:schemeClr val="accent1"/>
                </a:solidFill>
                <a:latin typeface="Arial Black" panose="020B0A04020102020204" pitchFamily="34" charset="0"/>
              </a:rPr>
              <a:t>2b</a:t>
            </a:r>
            <a:r>
              <a:rPr kumimoji="1" lang="en-US" baseline="-25000" dirty="0" smtClean="0">
                <a:solidFill>
                  <a:schemeClr val="accent1"/>
                </a:solidFill>
                <a:latin typeface="Arial Black" panose="020B0A04020102020204" pitchFamily="34" charset="0"/>
              </a:rPr>
              <a:t>s</a:t>
            </a:r>
            <a:r>
              <a:rPr kumimoji="1" lang="en-US" dirty="0" smtClean="0">
                <a:solidFill>
                  <a:schemeClr val="accent1"/>
                </a:solidFill>
                <a:latin typeface="Arial Black" panose="020B0A04020102020204" pitchFamily="34" charset="0"/>
              </a:rPr>
              <a:t>/h</a:t>
            </a:r>
          </a:p>
          <a:p>
            <a:r>
              <a:rPr kumimoji="1" lang="en-US" dirty="0" smtClean="0">
                <a:solidFill>
                  <a:schemeClr val="accent1"/>
                </a:solidFill>
                <a:latin typeface="Arial Black" panose="020B0A04020102020204" pitchFamily="34" charset="0"/>
              </a:rPr>
              <a:t>Adjustment Factor</a:t>
            </a:r>
            <a:endParaRPr kumimoji="1" lang="en-US" dirty="0">
              <a:solidFill>
                <a:schemeClr val="accent1"/>
              </a:solidFill>
              <a:latin typeface="Arial Black" panose="020B0A04020102020204" pitchFamily="34" charset="0"/>
            </a:endParaRPr>
          </a:p>
        </p:txBody>
      </p:sp>
      <p:cxnSp>
        <p:nvCxnSpPr>
          <p:cNvPr id="15" name="Straight Connector 14"/>
          <p:cNvCxnSpPr/>
          <p:nvPr/>
        </p:nvCxnSpPr>
        <p:spPr>
          <a:xfrm>
            <a:off x="2647666" y="1352549"/>
            <a:ext cx="0" cy="134970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335956" y="1748460"/>
            <a:ext cx="2106989"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dirty="0" smtClean="0">
                <a:solidFill>
                  <a:schemeClr val="bg2"/>
                </a:solidFill>
                <a:latin typeface="Arial" panose="020B0604020202020204" pitchFamily="34" charset="0"/>
                <a:cs typeface="Arial" panose="020B0604020202020204" pitchFamily="34" charset="0"/>
              </a:rPr>
              <a:t>§4.3.3.4.1</a:t>
            </a:r>
            <a:br>
              <a:rPr kumimoji="1" lang="en-US" dirty="0" smtClean="0">
                <a:solidFill>
                  <a:schemeClr val="bg2"/>
                </a:solidFill>
                <a:latin typeface="Arial" panose="020B0604020202020204" pitchFamily="34" charset="0"/>
                <a:cs typeface="Arial" panose="020B0604020202020204" pitchFamily="34" charset="0"/>
              </a:rPr>
            </a:br>
            <a:r>
              <a:rPr kumimoji="1" lang="en-US" dirty="0" smtClean="0">
                <a:solidFill>
                  <a:schemeClr val="bg2"/>
                </a:solidFill>
                <a:latin typeface="Arial" panose="020B0604020202020204" pitchFamily="34" charset="0"/>
                <a:cs typeface="Arial" panose="020B0604020202020204" pitchFamily="34" charset="0"/>
              </a:rPr>
              <a:t>Exception 1</a:t>
            </a:r>
            <a:endParaRPr kumimoji="1" lang="en-US" dirty="0">
              <a:solidFill>
                <a:schemeClr val="bg2"/>
              </a:solidFill>
              <a:latin typeface="Arial" panose="020B0604020202020204" pitchFamily="34" charset="0"/>
              <a:cs typeface="Arial" panose="020B0604020202020204" pitchFamily="34" charset="0"/>
            </a:endParaRPr>
          </a:p>
        </p:txBody>
      </p:sp>
      <p:cxnSp>
        <p:nvCxnSpPr>
          <p:cNvPr id="17" name="Straight Connector 16"/>
          <p:cNvCxnSpPr/>
          <p:nvPr/>
        </p:nvCxnSpPr>
        <p:spPr>
          <a:xfrm>
            <a:off x="458788" y="2702257"/>
            <a:ext cx="6144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80961"/>
          <a:stretch/>
        </p:blipFill>
        <p:spPr bwMode="auto">
          <a:xfrm>
            <a:off x="390549" y="2991276"/>
            <a:ext cx="4317975" cy="6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Elbow Connector 3"/>
          <p:cNvCxnSpPr>
            <a:endCxn id="7" idx="0"/>
          </p:cNvCxnSpPr>
          <p:nvPr/>
        </p:nvCxnSpPr>
        <p:spPr>
          <a:xfrm>
            <a:off x="4817708" y="3219794"/>
            <a:ext cx="1786000" cy="408263"/>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4084" y="4291905"/>
            <a:ext cx="457200" cy="457200"/>
          </a:xfrm>
          <a:prstGeom prst="rect">
            <a:avLst/>
          </a:prstGeom>
        </p:spPr>
      </p:pic>
      <mc:AlternateContent xmlns:mc="http://schemas.openxmlformats.org/markup-compatibility/2006" xmlns:a14="http://schemas.microsoft.com/office/drawing/2010/main">
        <mc:Choice Requires="a14">
          <p:sp>
            <p:nvSpPr>
              <p:cNvPr id="23" name="TextBox 22"/>
              <p:cNvSpPr txBox="1"/>
              <p:nvPr/>
            </p:nvSpPr>
            <p:spPr bwMode="auto">
              <a:xfrm>
                <a:off x="2442945" y="4818556"/>
                <a:ext cx="1979478"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91429" tIns="45714" rIns="91429" bIns="45714" rtlCol="0">
                <a:spAutoFit/>
              </a:bodyPr>
              <a:lstStyle/>
              <a:p>
                <a:pPr algn="r"/>
                <a14:m>
                  <m:oMathPara xmlns:m="http://schemas.openxmlformats.org/officeDocument/2006/math">
                    <m:oMathParaPr>
                      <m:jc m:val="center"/>
                    </m:oMathParaPr>
                    <m:oMath xmlns:m="http://schemas.openxmlformats.org/officeDocument/2006/math">
                      <m:f>
                        <m:fPr>
                          <m:type m:val="lin"/>
                          <m:ctrlPr>
                            <a:rPr kumimoji="1" lang="en-US" sz="2000" b="0" i="1" smtClean="0">
                              <a:solidFill>
                                <a:srgbClr val="000000"/>
                              </a:solidFill>
                              <a:latin typeface="Cambria Math" panose="02040503050406030204" pitchFamily="18" charset="0"/>
                            </a:rPr>
                          </m:ctrlPr>
                        </m:fPr>
                        <m:num>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2</m:t>
                              </m:r>
                              <m:r>
                                <a:rPr kumimoji="1" lang="en-US" sz="2000" b="0" i="1" smtClean="0">
                                  <a:solidFill>
                                    <a:srgbClr val="000000"/>
                                  </a:solidFill>
                                  <a:latin typeface="Cambria Math"/>
                                </a:rPr>
                                <m:t>𝑏</m:t>
                              </m:r>
                            </m:e>
                            <m:sub>
                              <m:r>
                                <a:rPr kumimoji="1" lang="en-US" sz="2000" b="0" i="1" smtClean="0">
                                  <a:solidFill>
                                    <a:srgbClr val="000000"/>
                                  </a:solidFill>
                                  <a:latin typeface="Cambria Math"/>
                                </a:rPr>
                                <m:t>𝑠</m:t>
                              </m:r>
                            </m:sub>
                          </m:sSub>
                        </m:num>
                        <m:den>
                          <m:r>
                            <a:rPr kumimoji="1" lang="en-US" sz="2000" b="0" i="1" smtClean="0">
                              <a:solidFill>
                                <a:srgbClr val="000000"/>
                              </a:solidFill>
                              <a:latin typeface="Cambria Math"/>
                            </a:rPr>
                            <m:t>h</m:t>
                          </m:r>
                        </m:den>
                      </m:f>
                    </m:oMath>
                  </m:oMathPara>
                </a14:m>
                <a:endParaRPr kumimoji="1" lang="en-US" sz="2000" dirty="0">
                  <a:solidFill>
                    <a:srgbClr val="000000"/>
                  </a:solidFill>
                  <a:latin typeface="Georgia" panose="02040502050405020303" pitchFamily="18" charset="0"/>
                </a:endParaRPr>
              </a:p>
            </p:txBody>
          </p:sp>
        </mc:Choice>
        <mc:Fallback xmlns="">
          <p:sp>
            <p:nvSpPr>
              <p:cNvPr id="23" name="TextBox 22"/>
              <p:cNvSpPr txBox="1">
                <a:spLocks noRot="1" noChangeAspect="1" noMove="1" noResize="1" noEditPoints="1" noAdjustHandles="1" noChangeArrowheads="1" noChangeShapeType="1" noTextEdit="1"/>
              </p:cNvSpPr>
              <p:nvPr/>
            </p:nvSpPr>
            <p:spPr bwMode="auto">
              <a:xfrm>
                <a:off x="2442945" y="4818556"/>
                <a:ext cx="1979478" cy="400097"/>
              </a:xfrm>
              <a:prstGeom prst="rect">
                <a:avLst/>
              </a:prstGeom>
              <a:blipFill rotWithShape="1">
                <a:blip r:embed="rId6"/>
                <a:stretch>
                  <a:fillRect t="-115152" b="-17878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19" name="Picture 18"/>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76820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000"/>
                            </p:stCondLst>
                            <p:childTnLst>
                              <p:par>
                                <p:cTn id="21" presetID="22" presetClass="entr" presetSubtype="8" fill="hold" nodeType="after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25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19163"/>
          <a:stretch/>
        </p:blipFill>
        <p:spPr>
          <a:xfrm>
            <a:off x="-602" y="1830694"/>
            <a:ext cx="3147564" cy="1589410"/>
          </a:xfrm>
          <a:prstGeom prst="rect">
            <a:avLst/>
          </a:prstGeom>
        </p:spPr>
      </p:pic>
      <p:pic>
        <p:nvPicPr>
          <p:cNvPr id="5" name="Picture 4"/>
          <p:cNvPicPr>
            <a:picLocks noChangeAspect="1"/>
          </p:cNvPicPr>
          <p:nvPr/>
        </p:nvPicPr>
        <p:blipFill rotWithShape="1">
          <a:blip r:embed="rId5">
            <a:lum bright="70000" contrast="-70000"/>
            <a:extLst>
              <a:ext uri="{28A0092B-C50C-407E-A947-70E740481C1C}">
                <a14:useLocalDpi xmlns:a14="http://schemas.microsoft.com/office/drawing/2010/main" val="0"/>
              </a:ext>
            </a:extLst>
          </a:blip>
          <a:srcRect t="22964" b="21225"/>
          <a:stretch/>
        </p:blipFill>
        <p:spPr>
          <a:xfrm>
            <a:off x="-603" y="4229575"/>
            <a:ext cx="2720052" cy="1518086"/>
          </a:xfrm>
          <a:prstGeom prst="rect">
            <a:avLst/>
          </a:prstGeom>
        </p:spPr>
      </p:pic>
      <p:sp>
        <p:nvSpPr>
          <p:cNvPr id="2" name="Title 1"/>
          <p:cNvSpPr>
            <a:spLocks noGrp="1"/>
          </p:cNvSpPr>
          <p:nvPr>
            <p:ph type="title"/>
          </p:nvPr>
        </p:nvSpPr>
        <p:spPr/>
        <p:txBody>
          <a:bodyPr/>
          <a:lstStyle/>
          <a:p>
            <a:r>
              <a:rPr lang="en-US" sz="2200" b="0" dirty="0" smtClean="0">
                <a:latin typeface="Arial Black" panose="020B0A04020102020204" pitchFamily="34" charset="0"/>
              </a:rPr>
              <a:t>Major Implications for Design</a:t>
            </a:r>
            <a:endParaRPr lang="en-US" sz="2200" b="0" dirty="0">
              <a:latin typeface="Arial Black" panose="020B0A04020102020204" pitchFamily="34" charset="0"/>
            </a:endParaRPr>
          </a:p>
        </p:txBody>
      </p:sp>
      <p:sp>
        <p:nvSpPr>
          <p:cNvPr id="19" name="TextBox 18"/>
          <p:cNvSpPr txBox="1"/>
          <p:nvPr/>
        </p:nvSpPr>
        <p:spPr bwMode="auto">
          <a:xfrm>
            <a:off x="458788" y="1698382"/>
            <a:ext cx="1407735"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Seismic</a:t>
            </a:r>
            <a:endParaRPr kumimoji="1" lang="en-US" sz="2200" dirty="0">
              <a:solidFill>
                <a:schemeClr val="accent1"/>
              </a:solidFill>
              <a:latin typeface="Arial Black" panose="020B0A04020102020204" pitchFamily="34" charset="0"/>
            </a:endParaRPr>
          </a:p>
        </p:txBody>
      </p:sp>
      <p:sp>
        <p:nvSpPr>
          <p:cNvPr id="20" name="TextBox 19"/>
          <p:cNvSpPr txBox="1"/>
          <p:nvPr/>
        </p:nvSpPr>
        <p:spPr bwMode="auto">
          <a:xfrm>
            <a:off x="458787" y="4237715"/>
            <a:ext cx="945814"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Wind</a:t>
            </a:r>
            <a:endParaRPr kumimoji="1" lang="en-US" sz="2200" dirty="0">
              <a:solidFill>
                <a:schemeClr val="accent1"/>
              </a:solidFill>
              <a:latin typeface="Arial Black" panose="020B0A04020102020204" pitchFamily="34" charset="0"/>
            </a:endParaRPr>
          </a:p>
        </p:txBody>
      </p:sp>
      <p:cxnSp>
        <p:nvCxnSpPr>
          <p:cNvPr id="21" name="Straight Connector 20"/>
          <p:cNvCxnSpPr/>
          <p:nvPr/>
        </p:nvCxnSpPr>
        <p:spPr>
          <a:xfrm>
            <a:off x="-603" y="3794786"/>
            <a:ext cx="868740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4049486" y="1700276"/>
            <a:ext cx="4637314" cy="17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marL="225425" indent="-22542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2b</a:t>
            </a:r>
            <a:r>
              <a:rPr kumimoji="1" lang="en-US" baseline="-25000" dirty="0" smtClean="0">
                <a:solidFill>
                  <a:schemeClr val="bg2"/>
                </a:solidFill>
                <a:latin typeface="Arial" panose="020B0604020202020204" pitchFamily="34" charset="0"/>
                <a:cs typeface="Arial" panose="020B0604020202020204" pitchFamily="34" charset="0"/>
              </a:rPr>
              <a:t>s</a:t>
            </a:r>
            <a:r>
              <a:rPr kumimoji="1" lang="en-US" dirty="0" smtClean="0">
                <a:solidFill>
                  <a:schemeClr val="bg2"/>
                </a:solidFill>
                <a:latin typeface="Arial" panose="020B0604020202020204" pitchFamily="34" charset="0"/>
                <a:cs typeface="Arial" panose="020B0604020202020204" pitchFamily="34" charset="0"/>
              </a:rPr>
              <a:t>/h factor (old method) remains unchanged; presented as alternative to equal deflection method (4.3.3.4.1)</a:t>
            </a:r>
          </a:p>
          <a:p>
            <a:pPr marL="225425" indent="-22542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Efficient designs between the two methods depends on relative stiffness of shear walls in the wall line</a:t>
            </a:r>
            <a:endParaRPr kumimoji="1" lang="en-US"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4049486" y="4237715"/>
            <a:ext cx="4637314" cy="1461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marL="225425" indent="-22542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For wind design, high aspect ratio shear wall factors apply for the first time</a:t>
            </a:r>
          </a:p>
          <a:p>
            <a:pPr marL="225425" indent="-22542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For shear walls with 3.5:1 aspect ratio, unit shear capacity is reduced to not more than 81% of that used in prior editions</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795396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Introduction to Design Examples</a:t>
            </a:r>
            <a:endParaRPr lang="en-US" sz="2200" b="0" dirty="0">
              <a:latin typeface="Arial Black" panose="020B0A04020102020204" pitchFamily="34" charset="0"/>
            </a:endParaRPr>
          </a:p>
        </p:txBody>
      </p:sp>
      <p:sp>
        <p:nvSpPr>
          <p:cNvPr id="53" name="Content Placeholder 2"/>
          <p:cNvSpPr>
            <a:spLocks noGrp="1"/>
          </p:cNvSpPr>
          <p:nvPr>
            <p:ph idx="1"/>
          </p:nvPr>
        </p:nvSpPr>
        <p:spPr>
          <a:xfrm>
            <a:off x="458788" y="1368095"/>
            <a:ext cx="3976687" cy="3190257"/>
          </a:xfrm>
        </p:spPr>
        <p:txBody>
          <a:bodyPr lIns="109728" tIns="0" rIns="109728" bIns="0">
            <a:normAutofit/>
          </a:bodyPr>
          <a:lstStyle/>
          <a:p>
            <a:pPr marL="0" indent="0" algn="ctr">
              <a:spcBef>
                <a:spcPts val="0"/>
              </a:spcBef>
              <a:spcAft>
                <a:spcPts val="1200"/>
              </a:spcAft>
              <a:buNone/>
            </a:pPr>
            <a:r>
              <a:rPr lang="en-US" sz="1800" dirty="0" smtClean="0">
                <a:solidFill>
                  <a:schemeClr val="accent1"/>
                </a:solidFill>
                <a:latin typeface="Arial Black" panose="020B0A04020102020204" pitchFamily="34" charset="0"/>
              </a:rPr>
              <a:t>Design Example 1</a:t>
            </a:r>
          </a:p>
          <a:p>
            <a:pPr marL="225425" indent="-225425">
              <a:spcBef>
                <a:spcPts val="0"/>
              </a:spcBef>
              <a:spcAft>
                <a:spcPts val="1200"/>
              </a:spcAft>
            </a:pPr>
            <a:r>
              <a:rPr lang="en-US" sz="1800" dirty="0" smtClean="0"/>
              <a:t>Calculate capacity of one wall line with given assumptions</a:t>
            </a:r>
            <a:endParaRPr lang="en-US" sz="1800" dirty="0"/>
          </a:p>
          <a:p>
            <a:pPr marL="636905" lvl="1" indent="-225425">
              <a:spcBef>
                <a:spcPts val="0"/>
              </a:spcBef>
              <a:spcAft>
                <a:spcPts val="1200"/>
              </a:spcAft>
            </a:pPr>
            <a:r>
              <a:rPr lang="en-US" sz="1600" dirty="0" smtClean="0"/>
              <a:t>Wall line consists of two segments with </a:t>
            </a:r>
            <a:r>
              <a:rPr lang="en-US" sz="1600" b="1" dirty="0" smtClean="0"/>
              <a:t>very different aspect ratios</a:t>
            </a:r>
            <a:endParaRPr lang="en-US" sz="1600" b="1" dirty="0"/>
          </a:p>
          <a:p>
            <a:pPr marL="225425" indent="-225425">
              <a:spcBef>
                <a:spcPts val="0"/>
              </a:spcBef>
              <a:spcAft>
                <a:spcPts val="1200"/>
              </a:spcAft>
            </a:pPr>
            <a:r>
              <a:rPr lang="en-US" sz="1800" dirty="0" smtClean="0"/>
              <a:t>Determine using both methods:</a:t>
            </a:r>
          </a:p>
          <a:p>
            <a:pPr marL="636905" lvl="1" indent="-225425">
              <a:spcBef>
                <a:spcPts val="0"/>
              </a:spcBef>
              <a:spcAft>
                <a:spcPts val="1200"/>
              </a:spcAft>
            </a:pPr>
            <a:r>
              <a:rPr lang="en-US" sz="1600" dirty="0" smtClean="0"/>
              <a:t>Equal Deflection Calculation</a:t>
            </a:r>
          </a:p>
          <a:p>
            <a:pPr marL="636905" lvl="1" indent="-225425">
              <a:spcBef>
                <a:spcPts val="0"/>
              </a:spcBef>
              <a:spcAft>
                <a:spcPts val="1200"/>
              </a:spcAft>
            </a:pPr>
            <a:r>
              <a:rPr lang="en-US" sz="1600" dirty="0" smtClean="0"/>
              <a:t>2b</a:t>
            </a:r>
            <a:r>
              <a:rPr lang="en-US" sz="1600" baseline="-25000" dirty="0" smtClean="0"/>
              <a:t>s</a:t>
            </a:r>
            <a:r>
              <a:rPr lang="en-US" sz="1600" dirty="0" smtClean="0"/>
              <a:t>/h Adjustment Factor</a:t>
            </a:r>
            <a:endParaRPr lang="en-US" sz="1600" dirty="0"/>
          </a:p>
        </p:txBody>
      </p:sp>
      <p:sp>
        <p:nvSpPr>
          <p:cNvPr id="55" name="Content Placeholder 2"/>
          <p:cNvSpPr txBox="1">
            <a:spLocks/>
          </p:cNvSpPr>
          <p:nvPr/>
        </p:nvSpPr>
        <p:spPr>
          <a:xfrm>
            <a:off x="4705513" y="1368095"/>
            <a:ext cx="3976687" cy="3190257"/>
          </a:xfrm>
          <a:prstGeom prst="rect">
            <a:avLst/>
          </a:prstGeom>
        </p:spPr>
        <p:txBody>
          <a:bodyPr vert="horz" lIns="109728" tIns="0" rIns="109728" bIns="0" rtlCol="0">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Bef>
                <a:spcPts val="0"/>
              </a:spcBef>
              <a:spcAft>
                <a:spcPts val="1200"/>
              </a:spcAft>
              <a:buFont typeface="Arial" panose="020B0604020202020204" pitchFamily="34" charset="0"/>
              <a:buNone/>
            </a:pPr>
            <a:r>
              <a:rPr lang="en-US" sz="1800" dirty="0" smtClean="0">
                <a:solidFill>
                  <a:schemeClr val="accent1"/>
                </a:solidFill>
                <a:latin typeface="Arial Black" panose="020B0A04020102020204" pitchFamily="34" charset="0"/>
              </a:rPr>
              <a:t>Design Example 2</a:t>
            </a:r>
          </a:p>
          <a:p>
            <a:pPr marL="225425" indent="-225425" fontAlgn="auto">
              <a:spcBef>
                <a:spcPts val="0"/>
              </a:spcBef>
              <a:spcAft>
                <a:spcPts val="1200"/>
              </a:spcAft>
            </a:pPr>
            <a:r>
              <a:rPr lang="en-US" sz="1800" dirty="0" smtClean="0"/>
              <a:t>One wall line with same assumptions as Design Example 1</a:t>
            </a:r>
          </a:p>
          <a:p>
            <a:pPr marL="636905" lvl="1" indent="-225425" fontAlgn="auto">
              <a:spcBef>
                <a:spcPts val="0"/>
              </a:spcBef>
              <a:spcAft>
                <a:spcPts val="1200"/>
              </a:spcAft>
            </a:pPr>
            <a:r>
              <a:rPr lang="en-US" sz="1600" dirty="0" smtClean="0"/>
              <a:t>Wall line consists of two segments with </a:t>
            </a:r>
            <a:r>
              <a:rPr lang="en-US" sz="1600" b="1" dirty="0" smtClean="0"/>
              <a:t>3.5:1 aspect ratios</a:t>
            </a:r>
          </a:p>
          <a:p>
            <a:pPr marL="225425" indent="-225425" fontAlgn="auto">
              <a:spcBef>
                <a:spcPts val="0"/>
              </a:spcBef>
              <a:spcAft>
                <a:spcPts val="1200"/>
              </a:spcAft>
            </a:pPr>
            <a:r>
              <a:rPr lang="en-US" sz="1800" dirty="0" smtClean="0"/>
              <a:t>Determine using both methods:</a:t>
            </a:r>
          </a:p>
          <a:p>
            <a:pPr marL="636905" lvl="1" indent="-225425" fontAlgn="auto">
              <a:spcBef>
                <a:spcPts val="0"/>
              </a:spcBef>
              <a:spcAft>
                <a:spcPts val="1200"/>
              </a:spcAft>
            </a:pPr>
            <a:r>
              <a:rPr lang="en-US" sz="1600" dirty="0" smtClean="0"/>
              <a:t>Equal Deflection Calculation</a:t>
            </a:r>
          </a:p>
          <a:p>
            <a:pPr marL="636905" lvl="1" indent="-225425" fontAlgn="auto">
              <a:spcBef>
                <a:spcPts val="0"/>
              </a:spcBef>
              <a:spcAft>
                <a:spcPts val="1200"/>
              </a:spcAft>
            </a:pPr>
            <a:r>
              <a:rPr lang="en-US" sz="1600" dirty="0" smtClean="0"/>
              <a:t>2b</a:t>
            </a:r>
            <a:r>
              <a:rPr lang="en-US" sz="1600" baseline="-25000" dirty="0" smtClean="0"/>
              <a:t>s</a:t>
            </a:r>
            <a:r>
              <a:rPr lang="en-US" sz="1600" dirty="0" smtClean="0"/>
              <a:t>/h Adjustment Factor</a:t>
            </a:r>
            <a:endParaRPr lang="en-US" sz="1600" dirty="0"/>
          </a:p>
        </p:txBody>
      </p:sp>
      <p:cxnSp>
        <p:nvCxnSpPr>
          <p:cNvPr id="57" name="Straight Connector 56"/>
          <p:cNvCxnSpPr/>
          <p:nvPr/>
        </p:nvCxnSpPr>
        <p:spPr>
          <a:xfrm>
            <a:off x="458788" y="4558352"/>
            <a:ext cx="8228012" cy="0"/>
          </a:xfrm>
          <a:prstGeom prst="line">
            <a:avLst/>
          </a:prstGeom>
        </p:spPr>
        <p:style>
          <a:lnRef idx="1">
            <a:schemeClr val="accent1"/>
          </a:lnRef>
          <a:fillRef idx="0">
            <a:schemeClr val="accent1"/>
          </a:fillRef>
          <a:effectRef idx="0">
            <a:schemeClr val="accent1"/>
          </a:effectRef>
          <a:fontRef idx="minor">
            <a:schemeClr val="tx1"/>
          </a:fontRef>
        </p:style>
      </p:cxnSp>
      <p:sp>
        <p:nvSpPr>
          <p:cNvPr id="58" name="Content Placeholder 2"/>
          <p:cNvSpPr txBox="1">
            <a:spLocks/>
          </p:cNvSpPr>
          <p:nvPr/>
        </p:nvSpPr>
        <p:spPr>
          <a:xfrm>
            <a:off x="458787" y="4905141"/>
            <a:ext cx="8228013" cy="1281348"/>
          </a:xfrm>
          <a:prstGeom prst="rect">
            <a:avLst/>
          </a:prstGeom>
        </p:spPr>
        <p:txBody>
          <a:bodyPr vert="horz" lIns="109728" tIns="0" rIns="109728" bIns="0" rtlCol="0">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Bef>
                <a:spcPts val="0"/>
              </a:spcBef>
              <a:spcAft>
                <a:spcPts val="1200"/>
              </a:spcAft>
              <a:buFont typeface="Arial" panose="020B0604020202020204" pitchFamily="34" charset="0"/>
              <a:buNone/>
            </a:pPr>
            <a:r>
              <a:rPr lang="en-US" sz="1800" dirty="0" smtClean="0">
                <a:solidFill>
                  <a:schemeClr val="accent1"/>
                </a:solidFill>
                <a:latin typeface="Arial Black" panose="020B0A04020102020204" pitchFamily="34" charset="0"/>
              </a:rPr>
              <a:t>Summarize</a:t>
            </a:r>
          </a:p>
          <a:p>
            <a:pPr marL="225425" indent="-225425" fontAlgn="auto">
              <a:spcBef>
                <a:spcPts val="0"/>
              </a:spcBef>
              <a:spcAft>
                <a:spcPts val="1200"/>
              </a:spcAft>
            </a:pPr>
            <a:r>
              <a:rPr lang="en-US" sz="1800" dirty="0" smtClean="0"/>
              <a:t>Compare the results of each method for each example. How do shear wall aspect ratios affect your choice between capacity adjustment methods?</a:t>
            </a:r>
            <a:endParaRPr lang="en-US" sz="1600" dirty="0"/>
          </a:p>
        </p:txBody>
      </p:sp>
    </p:spTree>
    <p:custDataLst>
      <p:tags r:id="rId1"/>
    </p:custDataLst>
    <p:extLst>
      <p:ext uri="{BB962C8B-B14F-4D97-AF65-F5344CB8AC3E}">
        <p14:creationId xmlns:p14="http://schemas.microsoft.com/office/powerpoint/2010/main" val="6473330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1: Assumptions</a:t>
            </a:r>
            <a:endParaRPr lang="en-US" sz="2200" b="0" dirty="0">
              <a:latin typeface="Arial Black" panose="020B0A04020102020204" pitchFamily="34" charset="0"/>
            </a:endParaRPr>
          </a:p>
        </p:txBody>
      </p:sp>
      <p:sp>
        <p:nvSpPr>
          <p:cNvPr id="11" name="Text Placeholder 2"/>
          <p:cNvSpPr txBox="1">
            <a:spLocks/>
          </p:cNvSpPr>
          <p:nvPr/>
        </p:nvSpPr>
        <p:spPr>
          <a:xfrm>
            <a:off x="458788" y="1352550"/>
            <a:ext cx="8228012" cy="4813119"/>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600"/>
              </a:spcAft>
              <a:buFont typeface="Arial" panose="020B0604020202020204" pitchFamily="34" charset="0"/>
              <a:buNone/>
            </a:pPr>
            <a:r>
              <a:rPr lang="en-US" sz="1800" dirty="0" smtClean="0">
                <a:solidFill>
                  <a:schemeClr val="accent1"/>
                </a:solidFill>
                <a:latin typeface="Arial Black" panose="020B0A04020102020204" pitchFamily="34" charset="0"/>
              </a:rPr>
              <a:t>Calculate the capacity of this wall line, assuming:</a:t>
            </a:r>
          </a:p>
          <a:p>
            <a:pPr marL="231775" indent="-231775" fontAlgn="auto">
              <a:spcBef>
                <a:spcPts val="600"/>
              </a:spcBef>
              <a:spcAft>
                <a:spcPts val="0"/>
              </a:spcAft>
            </a:pPr>
            <a:r>
              <a:rPr lang="en-US" sz="1800" dirty="0" smtClean="0"/>
              <a:t>15/32” structural sheathing</a:t>
            </a:r>
          </a:p>
          <a:p>
            <a:pPr marL="231775" indent="-231775" fontAlgn="auto">
              <a:spcBef>
                <a:spcPts val="600"/>
              </a:spcBef>
              <a:spcAft>
                <a:spcPts val="0"/>
              </a:spcAft>
            </a:pPr>
            <a:r>
              <a:rPr lang="en-US" sz="1800" dirty="0" smtClean="0"/>
              <a:t>Southern Pine 2x4 framing</a:t>
            </a:r>
            <a:br>
              <a:rPr lang="en-US" sz="1800" dirty="0" smtClean="0"/>
            </a:br>
            <a:r>
              <a:rPr lang="en-US" sz="1800" dirty="0" smtClean="0"/>
              <a:t>(double 2x4 end posts)</a:t>
            </a:r>
          </a:p>
          <a:p>
            <a:pPr marL="231775" indent="-231775" fontAlgn="auto">
              <a:spcBef>
                <a:spcPts val="600"/>
              </a:spcBef>
              <a:spcAft>
                <a:spcPts val="0"/>
              </a:spcAft>
            </a:pPr>
            <a:r>
              <a:rPr lang="en-US" sz="1800" dirty="0" smtClean="0"/>
              <a:t>8d nails at 6” </a:t>
            </a:r>
            <a:r>
              <a:rPr lang="en-US" sz="1800" dirty="0" err="1" smtClean="0"/>
              <a:t>o.c</a:t>
            </a:r>
            <a:r>
              <a:rPr lang="en-US" sz="1800" dirty="0" smtClean="0"/>
              <a:t>.</a:t>
            </a:r>
          </a:p>
          <a:p>
            <a:pPr marL="231775" indent="-231775" fontAlgn="auto">
              <a:spcBef>
                <a:spcPts val="600"/>
              </a:spcBef>
              <a:spcAft>
                <a:spcPts val="0"/>
              </a:spcAft>
            </a:pPr>
            <a:r>
              <a:rPr lang="en-US" sz="1800" dirty="0" err="1" smtClean="0">
                <a:ea typeface="Cambria Math" panose="02040503050406030204" pitchFamily="18" charset="0"/>
              </a:rPr>
              <a:t>v</a:t>
            </a:r>
            <a:r>
              <a:rPr lang="en-US" sz="1800" baseline="-25000" dirty="0" err="1" smtClean="0">
                <a:ea typeface="Cambria Math" panose="02040503050406030204" pitchFamily="18" charset="0"/>
              </a:rPr>
              <a:t>nom</a:t>
            </a:r>
            <a:r>
              <a:rPr lang="en-US" sz="1800" dirty="0" smtClean="0">
                <a:ea typeface="Cambria Math" panose="02040503050406030204" pitchFamily="18" charset="0"/>
              </a:rPr>
              <a:t> = 520 </a:t>
            </a:r>
            <a:r>
              <a:rPr lang="en-US" sz="1800" dirty="0" err="1" smtClean="0">
                <a:ea typeface="Cambria Math" panose="02040503050406030204" pitchFamily="18" charset="0"/>
              </a:rPr>
              <a:t>plf</a:t>
            </a:r>
            <a:r>
              <a:rPr lang="en-US" sz="1800" dirty="0" smtClean="0"/>
              <a:t> (Table 4.3A)</a:t>
            </a:r>
          </a:p>
          <a:p>
            <a:pPr marL="231775" indent="-231775" fontAlgn="auto">
              <a:spcBef>
                <a:spcPts val="600"/>
              </a:spcBef>
              <a:spcAft>
                <a:spcPts val="0"/>
              </a:spcAft>
            </a:pPr>
            <a:r>
              <a:rPr lang="en-US" sz="1800" dirty="0" smtClean="0">
                <a:ea typeface="Cambria Math" panose="02040503050406030204" pitchFamily="18" charset="0"/>
              </a:rPr>
              <a:t>G</a:t>
            </a:r>
            <a:r>
              <a:rPr lang="en-US" sz="1800" baseline="-25000" dirty="0" smtClean="0">
                <a:ea typeface="Cambria Math" panose="02040503050406030204" pitchFamily="18" charset="0"/>
              </a:rPr>
              <a:t>a</a:t>
            </a:r>
            <a:r>
              <a:rPr lang="en-US" sz="1800" dirty="0" smtClean="0">
                <a:ea typeface="Cambria Math" panose="02040503050406030204" pitchFamily="18" charset="0"/>
              </a:rPr>
              <a:t> = 13 k/in</a:t>
            </a:r>
          </a:p>
          <a:p>
            <a:pPr marL="231775" indent="-231775" fontAlgn="auto">
              <a:spcBef>
                <a:spcPts val="600"/>
              </a:spcBef>
              <a:spcAft>
                <a:spcPts val="0"/>
              </a:spcAft>
            </a:pPr>
            <a:r>
              <a:rPr lang="en-US" sz="1800" dirty="0" err="1" smtClean="0">
                <a:ea typeface="Cambria Math" panose="02040503050406030204" pitchFamily="18" charset="0"/>
              </a:rPr>
              <a:t>Δ</a:t>
            </a:r>
            <a:r>
              <a:rPr lang="en-US" sz="1800" baseline="-25000" dirty="0" err="1" smtClean="0">
                <a:ea typeface="Cambria Math" panose="02040503050406030204" pitchFamily="18" charset="0"/>
              </a:rPr>
              <a:t>a</a:t>
            </a:r>
            <a:r>
              <a:rPr lang="en-US" sz="1800" dirty="0" smtClean="0">
                <a:ea typeface="Cambria Math" panose="02040503050406030204" pitchFamily="18" charset="0"/>
              </a:rPr>
              <a:t> = 0.125”</a:t>
            </a:r>
            <a:r>
              <a:rPr lang="en-US" sz="1800" dirty="0" smtClean="0"/>
              <a:t> at </a:t>
            </a:r>
            <a:r>
              <a:rPr lang="en-US" sz="1800" dirty="0" smtClean="0">
                <a:ea typeface="Cambria Math" panose="02040503050406030204" pitchFamily="18" charset="0"/>
              </a:rPr>
              <a:t>3,500 </a:t>
            </a:r>
            <a:r>
              <a:rPr lang="en-US" sz="1800" dirty="0" err="1" smtClean="0">
                <a:ea typeface="Cambria Math" panose="02040503050406030204" pitchFamily="18" charset="0"/>
              </a:rPr>
              <a:t>lb</a:t>
            </a:r>
            <a:endParaRPr lang="en-US" sz="1800" dirty="0" smtClean="0">
              <a:ea typeface="Cambria Math" panose="02040503050406030204" pitchFamily="18" charset="0"/>
            </a:endParaRPr>
          </a:p>
          <a:p>
            <a:pPr marL="0" indent="0" fontAlgn="auto">
              <a:spcBef>
                <a:spcPts val="4200"/>
              </a:spcBef>
              <a:spcAft>
                <a:spcPts val="600"/>
              </a:spcAft>
              <a:buFont typeface="Arial" panose="020B0604020202020204" pitchFamily="34" charset="0"/>
              <a:buNone/>
            </a:pPr>
            <a:r>
              <a:rPr lang="en-US" sz="1800" dirty="0" smtClean="0">
                <a:solidFill>
                  <a:schemeClr val="accent1"/>
                </a:solidFill>
                <a:latin typeface="Arial Black" panose="020B0A04020102020204" pitchFamily="34" charset="0"/>
              </a:rPr>
              <a:t>Calculate using both methods:</a:t>
            </a:r>
          </a:p>
          <a:p>
            <a:pPr marL="341313" indent="-341313" fontAlgn="auto">
              <a:spcBef>
                <a:spcPts val="600"/>
              </a:spcBef>
              <a:spcAft>
                <a:spcPts val="0"/>
              </a:spcAft>
              <a:buFont typeface="+mj-lt"/>
              <a:buAutoNum type="arabicPeriod"/>
            </a:pPr>
            <a:r>
              <a:rPr lang="en-US" sz="1800" dirty="0" smtClean="0"/>
              <a:t>Equal Deflection Calculation </a:t>
            </a:r>
            <a:r>
              <a:rPr lang="en-US" sz="1800" dirty="0"/>
              <a:t>(§</a:t>
            </a:r>
            <a:r>
              <a:rPr lang="en-US" sz="1800" dirty="0" smtClean="0"/>
              <a:t>4.3.3.4.1 / §</a:t>
            </a:r>
            <a:r>
              <a:rPr lang="en-US" sz="1800" dirty="0"/>
              <a:t>4.3.4.2</a:t>
            </a:r>
            <a:r>
              <a:rPr lang="en-US" sz="1800" dirty="0" smtClean="0"/>
              <a:t>) </a:t>
            </a:r>
            <a:r>
              <a:rPr lang="en-US" sz="1800" dirty="0" smtClean="0">
                <a:solidFill>
                  <a:schemeClr val="bg1"/>
                </a:solidFill>
              </a:rPr>
              <a:t>(New Method)</a:t>
            </a:r>
          </a:p>
          <a:p>
            <a:pPr marL="341313" indent="-341313" fontAlgn="auto">
              <a:spcBef>
                <a:spcPts val="600"/>
              </a:spcBef>
              <a:spcAft>
                <a:spcPts val="0"/>
              </a:spcAft>
              <a:buFont typeface="+mj-lt"/>
              <a:buAutoNum type="arabicPeriod"/>
            </a:pPr>
            <a:r>
              <a:rPr lang="en-US" sz="1800" dirty="0" smtClean="0"/>
              <a:t>2b</a:t>
            </a:r>
            <a:r>
              <a:rPr lang="en-US" sz="1800" baseline="-25000" dirty="0" smtClean="0"/>
              <a:t>s</a:t>
            </a:r>
            <a:r>
              <a:rPr lang="en-US" sz="1800" dirty="0" smtClean="0"/>
              <a:t>/h Adjustment Factor (§4.3.3.4.1.E1) </a:t>
            </a:r>
            <a:r>
              <a:rPr lang="en-US" sz="1800" dirty="0" smtClean="0">
                <a:solidFill>
                  <a:schemeClr val="bg1"/>
                </a:solidFill>
              </a:rPr>
              <a:t>(Alternative / Old Method)</a:t>
            </a:r>
            <a:endParaRPr lang="en-US" sz="1800" dirty="0">
              <a:solidFill>
                <a:schemeClr val="bg1"/>
              </a:solidFill>
            </a:endParaRPr>
          </a:p>
        </p:txBody>
      </p:sp>
      <p:grpSp>
        <p:nvGrpSpPr>
          <p:cNvPr id="27" name="Group 26"/>
          <p:cNvGrpSpPr/>
          <p:nvPr/>
        </p:nvGrpSpPr>
        <p:grpSpPr>
          <a:xfrm>
            <a:off x="4708525" y="1821128"/>
            <a:ext cx="4021134" cy="2624261"/>
            <a:chOff x="4708525" y="1821128"/>
            <a:chExt cx="4021134" cy="2624261"/>
          </a:xfrm>
        </p:grpSpPr>
        <p:sp>
          <p:nvSpPr>
            <p:cNvPr id="3" name="Rectangle 2"/>
            <p:cNvSpPr/>
            <p:nvPr/>
          </p:nvSpPr>
          <p:spPr>
            <a:xfrm>
              <a:off x="5049725" y="2100948"/>
              <a:ext cx="2011680" cy="201168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Rectangle 6"/>
            <p:cNvSpPr/>
            <p:nvPr/>
          </p:nvSpPr>
          <p:spPr>
            <a:xfrm>
              <a:off x="7926766" y="2100948"/>
              <a:ext cx="576072" cy="201168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5" name="Straight Arrow Connector 4"/>
            <p:cNvCxnSpPr/>
            <p:nvPr/>
          </p:nvCxnSpPr>
          <p:spPr>
            <a:xfrm>
              <a:off x="4844954" y="2100948"/>
              <a:ext cx="0" cy="2011680"/>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6055565" y="3316439"/>
              <a:ext cx="0" cy="2011680"/>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8214802" y="4034243"/>
              <a:ext cx="0" cy="576072"/>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061405" y="2100948"/>
              <a:ext cx="226499" cy="201168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8502838" y="2100948"/>
              <a:ext cx="226499" cy="201168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061405" y="2100948"/>
              <a:ext cx="166793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708525" y="2100948"/>
              <a:ext cx="34120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auto">
            <a:xfrm>
              <a:off x="5930050" y="4199168"/>
              <a:ext cx="251030" cy="246221"/>
            </a:xfrm>
            <a:prstGeom prst="rect">
              <a:avLst/>
            </a:prstGeom>
            <a:solidFill>
              <a:srgbClr val="FFFFFF"/>
            </a:solidFill>
            <a:ln>
              <a:noFill/>
            </a:ln>
            <a:extLst/>
          </p:spPr>
          <p:txBody>
            <a:bodyPr wrap="none" lIns="45720" tIns="0" rIns="45720" bIns="0" rtlCol="0">
              <a:spAutoFit/>
            </a:bodyPr>
            <a:lstStyle/>
            <a:p>
              <a:pPr algn="r"/>
              <a:r>
                <a:rPr kumimoji="1" lang="en-US" sz="1600" dirty="0" smtClean="0">
                  <a:solidFill>
                    <a:srgbClr val="000000"/>
                  </a:solidFill>
                  <a:latin typeface="Cambria Math" panose="02040503050406030204" pitchFamily="18" charset="0"/>
                  <a:ea typeface="Cambria Math" panose="02040503050406030204" pitchFamily="18" charset="0"/>
                </a:rPr>
                <a:t>8’</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0" name="TextBox 19"/>
            <p:cNvSpPr txBox="1"/>
            <p:nvPr/>
          </p:nvSpPr>
          <p:spPr bwMode="auto">
            <a:xfrm>
              <a:off x="8057707" y="4199168"/>
              <a:ext cx="314189" cy="246221"/>
            </a:xfrm>
            <a:prstGeom prst="rect">
              <a:avLst/>
            </a:prstGeom>
            <a:solidFill>
              <a:srgbClr val="FFFFFF"/>
            </a:solidFill>
            <a:ln>
              <a:noFill/>
            </a:ln>
            <a:extLst/>
          </p:spPr>
          <p:txBody>
            <a:bodyPr wrap="none" lIns="0" tIns="0" rIns="0" bIns="0" rtlCol="0">
              <a:spAutoFit/>
            </a:bodyPr>
            <a:lstStyle/>
            <a:p>
              <a:pPr algn="r"/>
              <a:r>
                <a:rPr kumimoji="1" lang="en-US" sz="1600" dirty="0" smtClean="0">
                  <a:solidFill>
                    <a:srgbClr val="000000"/>
                  </a:solidFill>
                  <a:latin typeface="Cambria Math" panose="02040503050406030204" pitchFamily="18" charset="0"/>
                  <a:ea typeface="Cambria Math" panose="02040503050406030204" pitchFamily="18" charset="0"/>
                </a:rPr>
                <a:t>2.3’</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1" name="TextBox 20"/>
            <p:cNvSpPr txBox="1"/>
            <p:nvPr/>
          </p:nvSpPr>
          <p:spPr bwMode="auto">
            <a:xfrm>
              <a:off x="4719439" y="2983677"/>
              <a:ext cx="251030" cy="246221"/>
            </a:xfrm>
            <a:prstGeom prst="rect">
              <a:avLst/>
            </a:prstGeom>
            <a:solidFill>
              <a:srgbClr val="FFFFFF"/>
            </a:solidFill>
            <a:ln>
              <a:noFill/>
            </a:ln>
            <a:extLst/>
          </p:spPr>
          <p:txBody>
            <a:bodyPr wrap="none" lIns="45720" tIns="0" rIns="45720" bIns="0" rtlCol="0">
              <a:spAutoFit/>
            </a:bodyPr>
            <a:lstStyle/>
            <a:p>
              <a:pPr algn="r"/>
              <a:r>
                <a:rPr kumimoji="1" lang="en-US" sz="1600" dirty="0" smtClean="0">
                  <a:solidFill>
                    <a:srgbClr val="000000"/>
                  </a:solidFill>
                  <a:latin typeface="Cambria Math" panose="02040503050406030204" pitchFamily="18" charset="0"/>
                  <a:ea typeface="Cambria Math" panose="02040503050406030204" pitchFamily="18" charset="0"/>
                </a:rPr>
                <a:t>8’</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2" name="TextBox 21"/>
            <p:cNvSpPr txBox="1"/>
            <p:nvPr/>
          </p:nvSpPr>
          <p:spPr bwMode="auto">
            <a:xfrm>
              <a:off x="4746690" y="1822122"/>
              <a:ext cx="196528" cy="246221"/>
            </a:xfrm>
            <a:prstGeom prst="rect">
              <a:avLst/>
            </a:prstGeom>
            <a:solidFill>
              <a:srgbClr val="FFFFFF"/>
            </a:solidFill>
            <a:ln>
              <a:noFill/>
            </a:ln>
            <a:extLst/>
          </p:spPr>
          <p:txBody>
            <a:bodyPr wrap="none" lIns="45720" tIns="0" rIns="45720" bIns="0" rtlCol="0">
              <a:spAutoFit/>
            </a:bodyPr>
            <a:lstStyle/>
            <a:p>
              <a:pPr algn="r"/>
              <a:r>
                <a:rPr kumimoji="1" lang="en-US" sz="1600" dirty="0" smtClean="0">
                  <a:solidFill>
                    <a:srgbClr val="000000"/>
                  </a:solidFill>
                  <a:latin typeface="Cambria Math" panose="02040503050406030204" pitchFamily="18" charset="0"/>
                  <a:ea typeface="Cambria Math" panose="02040503050406030204" pitchFamily="18" charset="0"/>
                </a:rPr>
                <a:t>v</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3" name="TextBox 22"/>
            <p:cNvSpPr txBox="1"/>
            <p:nvPr/>
          </p:nvSpPr>
          <p:spPr bwMode="auto">
            <a:xfrm>
              <a:off x="7061405" y="1822121"/>
              <a:ext cx="199734" cy="246221"/>
            </a:xfrm>
            <a:prstGeom prst="rect">
              <a:avLst/>
            </a:prstGeom>
            <a:solidFill>
              <a:srgbClr val="FFFFFF"/>
            </a:solidFill>
            <a:ln>
              <a:noFill/>
            </a:ln>
            <a:extLst/>
          </p:spPr>
          <p:txBody>
            <a:bodyPr wrap="none" lIns="45720" tIns="0" rIns="45720" bIns="0" rtlCol="0">
              <a:spAutoFit/>
            </a:bodyPr>
            <a:lstStyle/>
            <a:p>
              <a:pPr algn="r"/>
              <a:r>
                <a:rPr kumimoji="1" lang="el-GR" sz="1600" dirty="0" smtClean="0">
                  <a:solidFill>
                    <a:srgbClr val="000000"/>
                  </a:solidFill>
                  <a:latin typeface="Cambria Math" panose="02040503050406030204" pitchFamily="18" charset="0"/>
                  <a:ea typeface="Cambria Math" panose="02040503050406030204" pitchFamily="18" charset="0"/>
                </a:rPr>
                <a:t>δ</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4" name="TextBox 23"/>
            <p:cNvSpPr txBox="1"/>
            <p:nvPr/>
          </p:nvSpPr>
          <p:spPr bwMode="auto">
            <a:xfrm>
              <a:off x="8529925" y="1821128"/>
              <a:ext cx="199734" cy="246221"/>
            </a:xfrm>
            <a:prstGeom prst="rect">
              <a:avLst/>
            </a:prstGeom>
            <a:solidFill>
              <a:srgbClr val="FFFFFF"/>
            </a:solidFill>
            <a:ln>
              <a:noFill/>
            </a:ln>
            <a:extLst/>
          </p:spPr>
          <p:txBody>
            <a:bodyPr wrap="none" lIns="45720" tIns="0" rIns="45720" bIns="0" rtlCol="0">
              <a:spAutoFit/>
            </a:bodyPr>
            <a:lstStyle/>
            <a:p>
              <a:pPr algn="r"/>
              <a:r>
                <a:rPr kumimoji="1" lang="el-GR" sz="1600" dirty="0" smtClean="0">
                  <a:solidFill>
                    <a:srgbClr val="000000"/>
                  </a:solidFill>
                  <a:latin typeface="Cambria Math" panose="02040503050406030204" pitchFamily="18" charset="0"/>
                  <a:ea typeface="Cambria Math" panose="02040503050406030204" pitchFamily="18" charset="0"/>
                </a:rPr>
                <a:t>δ</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25" name="TextBox 24"/>
            <p:cNvSpPr txBox="1"/>
            <p:nvPr/>
          </p:nvSpPr>
          <p:spPr bwMode="auto">
            <a:xfrm>
              <a:off x="5803092" y="2952898"/>
              <a:ext cx="5049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000" dirty="0" smtClean="0">
                  <a:solidFill>
                    <a:srgbClr val="000000"/>
                  </a:solidFill>
                  <a:latin typeface="Cambria Math" panose="02040503050406030204" pitchFamily="18" charset="0"/>
                  <a:ea typeface="Cambria Math" panose="02040503050406030204" pitchFamily="18" charset="0"/>
                </a:rPr>
                <a:t>SW1</a:t>
              </a:r>
              <a:endParaRPr kumimoji="1" lang="en-US" sz="2000" dirty="0">
                <a:solidFill>
                  <a:srgbClr val="000000"/>
                </a:solidFill>
                <a:latin typeface="Cambria Math" panose="02040503050406030204" pitchFamily="18" charset="0"/>
                <a:ea typeface="Cambria Math" panose="02040503050406030204" pitchFamily="18" charset="0"/>
              </a:endParaRPr>
            </a:p>
          </p:txBody>
        </p:sp>
        <p:sp>
          <p:nvSpPr>
            <p:cNvPr id="26" name="TextBox 25"/>
            <p:cNvSpPr txBox="1"/>
            <p:nvPr/>
          </p:nvSpPr>
          <p:spPr bwMode="auto">
            <a:xfrm>
              <a:off x="7962329" y="2963284"/>
              <a:ext cx="5049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000" dirty="0" smtClean="0">
                  <a:solidFill>
                    <a:srgbClr val="000000"/>
                  </a:solidFill>
                  <a:latin typeface="Cambria Math" panose="02040503050406030204" pitchFamily="18" charset="0"/>
                  <a:ea typeface="Cambria Math" panose="02040503050406030204" pitchFamily="18" charset="0"/>
                </a:rPr>
                <a:t>SW2</a:t>
              </a:r>
              <a:endParaRPr kumimoji="1" lang="en-US" sz="2000" dirty="0">
                <a:solidFill>
                  <a:srgbClr val="000000"/>
                </a:solidFill>
                <a:latin typeface="Cambria Math" panose="02040503050406030204" pitchFamily="18" charset="0"/>
                <a:ea typeface="Cambria Math" panose="02040503050406030204" pitchFamily="18" charset="0"/>
              </a:endParaRPr>
            </a:p>
          </p:txBody>
        </p:sp>
      </p:grpSp>
    </p:spTree>
    <p:custDataLst>
      <p:tags r:id="rId1"/>
    </p:custDataLst>
    <p:extLst>
      <p:ext uri="{BB962C8B-B14F-4D97-AF65-F5344CB8AC3E}">
        <p14:creationId xmlns:p14="http://schemas.microsoft.com/office/powerpoint/2010/main" val="20001519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1: Equal Deflection Calculation</a:t>
            </a:r>
            <a:endParaRPr lang="en-US" sz="2200" b="0" dirty="0">
              <a:latin typeface="Arial Black" panose="020B0A04020102020204" pitchFamily="34" charset="0"/>
            </a:endParaRPr>
          </a:p>
        </p:txBody>
      </p:sp>
      <mc:AlternateContent xmlns:mc="http://schemas.openxmlformats.org/markup-compatibility/2006" xmlns:a14="http://schemas.microsoft.com/office/drawing/2010/main">
        <mc:Choice Requires="a14">
          <p:sp>
            <p:nvSpPr>
              <p:cNvPr id="9" name="TextBox 8"/>
              <p:cNvSpPr txBox="1"/>
              <p:nvPr/>
            </p:nvSpPr>
            <p:spPr bwMode="auto">
              <a:xfrm>
                <a:off x="458786" y="5351553"/>
                <a:ext cx="8228014" cy="66947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0" tIns="0" rIns="0" bIns="0" rtlCol="0">
                <a:spAutoFit/>
              </a:bodyPr>
              <a:lstStyle/>
              <a:p>
                <a:pPr algn="r"/>
                <a14:m>
                  <m:oMathPara xmlns:m="http://schemas.openxmlformats.org/officeDocument/2006/math">
                    <m:oMathParaPr>
                      <m:jc m:val="left"/>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i="1" smtClean="0">
                              <a:solidFill>
                                <a:srgbClr val="000000"/>
                              </a:solidFill>
                              <a:latin typeface="Cambria Math"/>
                              <a:ea typeface="Cambria Math"/>
                            </a:rPr>
                            <m:t>𝛿</m:t>
                          </m:r>
                        </m:e>
                        <m:sub>
                          <m:r>
                            <a:rPr kumimoji="1" lang="en-US" sz="2000" b="0" i="1" smtClean="0">
                              <a:solidFill>
                                <a:srgbClr val="000000"/>
                              </a:solidFill>
                              <a:latin typeface="Cambria Math"/>
                            </a:rPr>
                            <m:t>𝑠𝑤</m:t>
                          </m:r>
                          <m:r>
                            <a:rPr kumimoji="1" lang="en-US" sz="2000" b="0" i="1" smtClean="0">
                              <a:solidFill>
                                <a:srgbClr val="000000"/>
                              </a:solidFill>
                              <a:latin typeface="Cambria Math"/>
                            </a:rPr>
                            <m:t>1</m:t>
                          </m:r>
                        </m:sub>
                      </m:sSub>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8</m:t>
                          </m:r>
                          <m:r>
                            <a:rPr kumimoji="1" lang="en-US" sz="2000" b="0" i="1" smtClean="0">
                              <a:solidFill>
                                <a:srgbClr val="000000"/>
                              </a:solidFill>
                              <a:latin typeface="Cambria Math"/>
                            </a:rPr>
                            <m:t>𝑣</m:t>
                          </m:r>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h</m:t>
                              </m:r>
                            </m:e>
                            <m:sup>
                              <m:r>
                                <a:rPr kumimoji="1" lang="en-US" sz="2000" b="0" i="1" smtClean="0">
                                  <a:solidFill>
                                    <a:srgbClr val="000000"/>
                                  </a:solidFill>
                                  <a:latin typeface="Cambria Math"/>
                                </a:rPr>
                                <m:t>3</m:t>
                              </m:r>
                            </m:sup>
                          </m:sSup>
                        </m:num>
                        <m:den>
                          <m:r>
                            <a:rPr kumimoji="1" lang="en-US" sz="2000" b="0" i="1" smtClean="0">
                              <a:solidFill>
                                <a:srgbClr val="000000"/>
                              </a:solidFill>
                              <a:latin typeface="Cambria Math"/>
                            </a:rPr>
                            <m:t>𝐸𝐴𝑏</m:t>
                          </m:r>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𝑣h</m:t>
                          </m:r>
                        </m:num>
                        <m:den>
                          <m:r>
                            <a:rPr kumimoji="1" lang="en-US" sz="2000" b="0" i="1" smtClean="0">
                              <a:solidFill>
                                <a:srgbClr val="000000"/>
                              </a:solidFill>
                              <a:latin typeface="Cambria Math"/>
                            </a:rPr>
                            <m:t>1000</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𝐺</m:t>
                              </m:r>
                            </m:e>
                            <m:sub>
                              <m:r>
                                <a:rPr kumimoji="1" lang="en-US" sz="2000" b="0" i="1" smtClean="0">
                                  <a:solidFill>
                                    <a:srgbClr val="000000"/>
                                  </a:solidFill>
                                  <a:latin typeface="Cambria Math"/>
                                </a:rPr>
                                <m:t>𝑎</m:t>
                              </m:r>
                            </m:sub>
                          </m:sSub>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h</m:t>
                          </m:r>
                          <m:sSub>
                            <m:sSubPr>
                              <m:ctrlPr>
                                <a:rPr kumimoji="1" lang="en-US" sz="2000" b="0" i="1" smtClean="0">
                                  <a:solidFill>
                                    <a:srgbClr val="000000"/>
                                  </a:solidFill>
                                  <a:latin typeface="Cambria Math" panose="02040503050406030204" pitchFamily="18" charset="0"/>
                                </a:rPr>
                              </m:ctrlPr>
                            </m:sSubPr>
                            <m:e>
                              <m:r>
                                <m:rPr>
                                  <m:sty m:val="p"/>
                                </m:rPr>
                                <a:rPr kumimoji="1" lang="el-GR" sz="2000" b="0" i="1" smtClean="0">
                                  <a:solidFill>
                                    <a:srgbClr val="000000"/>
                                  </a:solidFill>
                                  <a:latin typeface="Cambria Math"/>
                                  <a:ea typeface="Cambria Math"/>
                                </a:rPr>
                                <m:t>Δ</m:t>
                              </m:r>
                            </m:e>
                            <m:sub>
                              <m:r>
                                <a:rPr kumimoji="1" lang="en-US" sz="2000" b="0" i="1" smtClean="0">
                                  <a:solidFill>
                                    <a:srgbClr val="000000"/>
                                  </a:solidFill>
                                  <a:latin typeface="Cambria Math"/>
                                </a:rPr>
                                <m:t>𝑎</m:t>
                              </m:r>
                            </m:sub>
                          </m:sSub>
                        </m:num>
                        <m:den>
                          <m:r>
                            <a:rPr kumimoji="1" lang="en-US" sz="2000" b="0" i="1" smtClean="0">
                              <a:solidFill>
                                <a:srgbClr val="000000"/>
                              </a:solidFill>
                              <a:latin typeface="Cambria Math"/>
                            </a:rPr>
                            <m:t>𝑏</m:t>
                          </m:r>
                        </m:den>
                      </m:f>
                      <m:r>
                        <a:rPr kumimoji="1" lang="en-US" sz="2000" b="0" i="1" smtClean="0">
                          <a:solidFill>
                            <a:srgbClr val="000000"/>
                          </a:solidFill>
                          <a:latin typeface="Cambria Math"/>
                        </a:rPr>
                        <m:t>=0.008+0.16+0.074=</m:t>
                      </m:r>
                      <m:r>
                        <a:rPr kumimoji="1" lang="en-US" sz="2000" b="1" i="1" smtClean="0">
                          <a:solidFill>
                            <a:srgbClr val="000000"/>
                          </a:solidFill>
                          <a:latin typeface="Cambria Math"/>
                        </a:rPr>
                        <m:t>𝟎</m:t>
                      </m:r>
                      <m:r>
                        <a:rPr kumimoji="1" lang="en-US" sz="2000" b="1" i="1" smtClean="0">
                          <a:solidFill>
                            <a:srgbClr val="000000"/>
                          </a:solidFill>
                          <a:latin typeface="Cambria Math"/>
                        </a:rPr>
                        <m:t>.</m:t>
                      </m:r>
                      <m:r>
                        <a:rPr kumimoji="1" lang="en-US" sz="2000" b="1" i="1" smtClean="0">
                          <a:solidFill>
                            <a:srgbClr val="000000"/>
                          </a:solidFill>
                          <a:latin typeface="Cambria Math"/>
                        </a:rPr>
                        <m:t>𝟐𝟒𝟐</m:t>
                      </m:r>
                      <m:r>
                        <a:rPr kumimoji="1" lang="en-US" sz="2000" b="1" i="1" smtClean="0">
                          <a:solidFill>
                            <a:srgbClr val="000000"/>
                          </a:solidFill>
                          <a:latin typeface="Cambria Math"/>
                        </a:rPr>
                        <m:t> </m:t>
                      </m:r>
                      <m:r>
                        <a:rPr kumimoji="1" lang="en-US" sz="2000" b="1" i="1" smtClean="0">
                          <a:solidFill>
                            <a:srgbClr val="000000"/>
                          </a:solidFill>
                          <a:latin typeface="Cambria Math"/>
                        </a:rPr>
                        <m:t>𝒊𝒏</m:t>
                      </m:r>
                    </m:oMath>
                  </m:oMathPara>
                </a14:m>
                <a:endParaRPr kumimoji="1" lang="en-US" sz="2000" b="1"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58786" y="5351553"/>
                <a:ext cx="8228014" cy="669479"/>
              </a:xfrm>
              <a:prstGeom prst="rect">
                <a:avLst/>
              </a:prstGeom>
              <a:blipFill rotWithShape="1">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2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04794" y="1338685"/>
            <a:ext cx="2082006"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TextBox 2"/>
              <p:cNvSpPr txBox="1"/>
              <p:nvPr/>
            </p:nvSpPr>
            <p:spPr bwMode="auto">
              <a:xfrm>
                <a:off x="418453" y="1697731"/>
                <a:ext cx="3129831"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num>
                            <m:den>
                              <m:r>
                                <a:rPr kumimoji="1" lang="en-US" b="0" i="1" smtClean="0">
                                  <a:solidFill>
                                    <a:srgbClr val="000000"/>
                                  </a:solidFill>
                                  <a:latin typeface="Cambria Math"/>
                                </a:rPr>
                                <m:t>8′</m:t>
                              </m:r>
                            </m:den>
                          </m:f>
                          <m:r>
                            <a:rPr kumimoji="1" lang="en-US" b="0" i="1" smtClean="0">
                              <a:solidFill>
                                <a:srgbClr val="000000"/>
                              </a:solidFill>
                              <a:latin typeface="Cambria Math"/>
                            </a:rPr>
                            <m:t>=1.0&lt;2.0  </m:t>
                          </m:r>
                          <m:r>
                            <a:rPr kumimoji="1" lang="en-US" b="0" i="0" smtClean="0">
                              <a:solidFill>
                                <a:srgbClr val="000000"/>
                              </a:solidFill>
                              <a:latin typeface="Cambria Math"/>
                            </a:rPr>
                            <m:t>.:</m:t>
                          </m:r>
                          <m:r>
                            <m:rPr>
                              <m:sty m:val="p"/>
                            </m:rPr>
                            <a:rPr kumimoji="1" lang="en-US" b="0" i="0" smtClean="0">
                              <a:solidFill>
                                <a:srgbClr val="000000"/>
                              </a:solidFill>
                              <a:latin typeface="Cambria Math"/>
                            </a:rPr>
                            <m:t>OK</m:t>
                          </m:r>
                        </m:den>
                      </m:f>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418453" y="1697731"/>
                <a:ext cx="3129831" cy="369320"/>
              </a:xfrm>
              <a:prstGeom prst="rect">
                <a:avLst/>
              </a:prstGeom>
              <a:blipFill rotWithShape="1">
                <a:blip r:embed="rId6"/>
                <a:stretch>
                  <a:fillRect l="-7992" t="-114754" r="-1365"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bwMode="auto">
              <a:xfrm>
                <a:off x="414024" y="2076013"/>
                <a:ext cx="3480055"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𝑛𝑜𝑚</m:t>
                              </m:r>
                            </m:sub>
                          </m:sSub>
                        </m:num>
                        <m:den>
                          <m:r>
                            <a:rPr kumimoji="1" lang="en-US" b="0" i="1" smtClean="0">
                              <a:solidFill>
                                <a:srgbClr val="000000"/>
                              </a:solidFill>
                              <a:latin typeface="Cambria Math"/>
                            </a:rPr>
                            <m:t>2.0</m:t>
                          </m:r>
                        </m:den>
                      </m:f>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520 </m:t>
                          </m:r>
                          <m:r>
                            <a:rPr kumimoji="1" lang="en-US" b="0" i="1" smtClean="0">
                              <a:solidFill>
                                <a:srgbClr val="000000"/>
                              </a:solidFill>
                              <a:latin typeface="Cambria Math"/>
                            </a:rPr>
                            <m:t>𝑝𝑙𝑓</m:t>
                          </m:r>
                        </m:num>
                        <m:den>
                          <m:r>
                            <a:rPr kumimoji="1" lang="en-US" b="0" i="1" smtClean="0">
                              <a:solidFill>
                                <a:srgbClr val="000000"/>
                              </a:solidFill>
                              <a:latin typeface="Cambria Math"/>
                            </a:rPr>
                            <m:t>2=</m:t>
                          </m:r>
                          <m:r>
                            <a:rPr kumimoji="1" lang="en-US" b="1" i="1" smtClean="0">
                              <a:solidFill>
                                <a:srgbClr val="000000"/>
                              </a:solidFill>
                              <a:latin typeface="Cambria Math"/>
                            </a:rPr>
                            <m:t>𝟐𝟔𝟎</m:t>
                          </m:r>
                          <m:r>
                            <a:rPr kumimoji="1" lang="en-US" b="1" i="1" smtClean="0">
                              <a:solidFill>
                                <a:srgbClr val="000000"/>
                              </a:solidFill>
                              <a:latin typeface="Cambria Math"/>
                            </a:rPr>
                            <m:t> </m:t>
                          </m:r>
                          <m:r>
                            <a:rPr kumimoji="1" lang="en-US" b="1" i="1" smtClean="0">
                              <a:solidFill>
                                <a:srgbClr val="000000"/>
                              </a:solidFill>
                              <a:latin typeface="Cambria Math"/>
                            </a:rPr>
                            <m:t>𝒑𝒍𝒇</m:t>
                          </m:r>
                        </m:den>
                      </m:f>
                    </m:oMath>
                  </m:oMathPara>
                </a14:m>
                <a:endParaRPr kumimoji="1" lang="en-US"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414024" y="2076013"/>
                <a:ext cx="3480055" cy="369320"/>
              </a:xfrm>
              <a:prstGeom prst="rect">
                <a:avLst/>
              </a:prstGeom>
              <a:blipFill rotWithShape="1">
                <a:blip r:embed="rId7"/>
                <a:stretch>
                  <a:fillRect l="-525" t="-116667" r="-1926"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413985" y="3125396"/>
                <a:ext cx="514160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num>
                            <m:den>
                              <m:r>
                                <a:rPr kumimoji="1" lang="en-US" b="0" i="1" smtClean="0">
                                  <a:solidFill>
                                    <a:srgbClr val="000000"/>
                                  </a:solidFill>
                                  <a:latin typeface="Cambria Math"/>
                                </a:rPr>
                                <m:t>2.3′</m:t>
                              </m:r>
                            </m:den>
                          </m:f>
                          <m:r>
                            <a:rPr kumimoji="1" lang="en-US" b="0" i="1" smtClean="0">
                              <a:solidFill>
                                <a:srgbClr val="000000"/>
                              </a:solidFill>
                              <a:latin typeface="Cambria Math"/>
                            </a:rPr>
                            <m:t>=3.5</m:t>
                          </m:r>
                          <m:r>
                            <a:rPr kumimoji="1" lang="en-US" b="0" i="1" smtClean="0">
                              <a:solidFill>
                                <a:srgbClr val="000000"/>
                              </a:solidFill>
                              <a:latin typeface="Cambria Math"/>
                              <a:ea typeface="Cambria Math"/>
                            </a:rPr>
                            <m:t>≮</m:t>
                          </m:r>
                          <m:r>
                            <a:rPr kumimoji="1" lang="en-US" b="0" i="1" smtClean="0">
                              <a:solidFill>
                                <a:srgbClr val="000000"/>
                              </a:solidFill>
                              <a:latin typeface="Cambria Math"/>
                            </a:rPr>
                            <m:t>2.0  </m:t>
                          </m:r>
                          <m:r>
                            <a:rPr kumimoji="1" lang="en-US" b="0" i="0" smtClean="0">
                              <a:solidFill>
                                <a:srgbClr val="000000"/>
                              </a:solidFill>
                              <a:latin typeface="Cambria Math"/>
                            </a:rPr>
                            <m:t>.:</m:t>
                          </m:r>
                          <m:r>
                            <m:rPr>
                              <m:sty m:val="p"/>
                            </m:rPr>
                            <a:rPr kumimoji="1" lang="en-US" b="0" i="0" smtClean="0">
                              <a:solidFill>
                                <a:srgbClr val="000000"/>
                              </a:solidFill>
                              <a:latin typeface="Cambria Math"/>
                            </a:rPr>
                            <m:t>factoring</m:t>
                          </m:r>
                          <m:r>
                            <a:rPr kumimoji="1" lang="en-US" b="0" i="0" smtClean="0">
                              <a:solidFill>
                                <a:srgbClr val="000000"/>
                              </a:solidFill>
                              <a:latin typeface="Cambria Math"/>
                            </a:rPr>
                            <m:t> </m:t>
                          </m:r>
                          <m:r>
                            <m:rPr>
                              <m:sty m:val="p"/>
                            </m:rPr>
                            <a:rPr kumimoji="1" lang="en-US" b="0" i="0" smtClean="0">
                              <a:solidFill>
                                <a:srgbClr val="000000"/>
                              </a:solidFill>
                              <a:latin typeface="Cambria Math"/>
                            </a:rPr>
                            <m:t>is</m:t>
                          </m:r>
                          <m:r>
                            <a:rPr kumimoji="1" lang="en-US" b="0" i="0" smtClean="0">
                              <a:solidFill>
                                <a:srgbClr val="000000"/>
                              </a:solidFill>
                              <a:latin typeface="Cambria Math"/>
                            </a:rPr>
                            <m:t> </m:t>
                          </m:r>
                          <m:r>
                            <m:rPr>
                              <m:sty m:val="p"/>
                            </m:rPr>
                            <a:rPr kumimoji="1" lang="en-US" b="0" i="0" smtClean="0">
                              <a:solidFill>
                                <a:srgbClr val="000000"/>
                              </a:solidFill>
                              <a:latin typeface="Cambria Math"/>
                            </a:rPr>
                            <m:t>necessary</m:t>
                          </m:r>
                        </m:den>
                      </m:f>
                    </m:oMath>
                  </m:oMathPara>
                </a14:m>
                <a:endParaRPr kumimoji="1" lang="en-US"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413985" y="3125396"/>
                <a:ext cx="5141600" cy="369320"/>
              </a:xfrm>
              <a:prstGeom prst="rect">
                <a:avLst/>
              </a:prstGeom>
              <a:blipFill rotWithShape="1">
                <a:blip r:embed="rId8"/>
                <a:stretch>
                  <a:fillRect l="-4626" t="-116667" r="-830"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04196" y="3863568"/>
                <a:ext cx="34274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𝑛𝑜𝑚</m:t>
                              </m:r>
                            </m:sub>
                          </m:sSub>
                        </m:num>
                        <m:den>
                          <m:r>
                            <a:rPr kumimoji="1" lang="en-US" b="0" i="1" smtClean="0">
                              <a:solidFill>
                                <a:srgbClr val="000000"/>
                              </a:solidFill>
                              <a:latin typeface="Cambria Math"/>
                            </a:rPr>
                            <m:t>2.0</m:t>
                          </m:r>
                        </m:den>
                      </m:f>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520 </m:t>
                          </m:r>
                          <m:r>
                            <a:rPr kumimoji="1" lang="en-US" b="0" i="1" smtClean="0">
                              <a:solidFill>
                                <a:srgbClr val="000000"/>
                              </a:solidFill>
                              <a:latin typeface="Cambria Math"/>
                            </a:rPr>
                            <m:t>𝑝𝑙𝑓</m:t>
                          </m:r>
                        </m:num>
                        <m:den>
                          <m:r>
                            <a:rPr kumimoji="1" lang="en-US" b="0" i="1" smtClean="0">
                              <a:solidFill>
                                <a:srgbClr val="000000"/>
                              </a:solidFill>
                              <a:latin typeface="Cambria Math"/>
                            </a:rPr>
                            <m:t>2=260 </m:t>
                          </m:r>
                          <m:r>
                            <a:rPr kumimoji="1" lang="en-US" b="0" i="1" smtClean="0">
                              <a:solidFill>
                                <a:srgbClr val="000000"/>
                              </a:solidFill>
                              <a:latin typeface="Cambria Math"/>
                            </a:rPr>
                            <m:t>𝑝𝑙𝑓</m:t>
                          </m:r>
                        </m:den>
                      </m:f>
                    </m:oMath>
                  </m:oMathPara>
                </a14:m>
                <a:endParaRPr kumimoji="1" lang="en-US"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04196" y="3863568"/>
                <a:ext cx="3427477" cy="369320"/>
              </a:xfrm>
              <a:prstGeom prst="rect">
                <a:avLst/>
              </a:prstGeom>
              <a:blipFill rotWithShape="1">
                <a:blip r:embed="rId9"/>
                <a:stretch>
                  <a:fillRect l="-355" t="-116667" r="-1954"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309269" y="3494248"/>
                <a:ext cx="536946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1.25−0.125</m:t>
                      </m:r>
                      <m:d>
                        <m:dPr>
                          <m:ctrlPr>
                            <a:rPr kumimoji="1" lang="en-US" b="0" i="1" smtClean="0">
                              <a:solidFill>
                                <a:srgbClr val="000000"/>
                              </a:solidFill>
                              <a:latin typeface="Cambria Math" panose="02040503050406030204" pitchFamily="18" charset="0"/>
                            </a:rPr>
                          </m:ctrlPr>
                        </m:dPr>
                        <m:e>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den>
                          </m:f>
                        </m:e>
                      </m:d>
                      <m:r>
                        <a:rPr kumimoji="1" lang="en-US" b="0" i="1" smtClean="0">
                          <a:solidFill>
                            <a:srgbClr val="000000"/>
                          </a:solidFill>
                          <a:latin typeface="Cambria Math"/>
                        </a:rPr>
                        <m:t>=1.25−0.125</m:t>
                      </m:r>
                      <m:d>
                        <m:dPr>
                          <m:ctrlPr>
                            <a:rPr kumimoji="1" lang="en-US" b="0" i="1" smtClean="0">
                              <a:solidFill>
                                <a:srgbClr val="000000"/>
                              </a:solidFill>
                              <a:latin typeface="Cambria Math" panose="02040503050406030204" pitchFamily="18" charset="0"/>
                            </a:rPr>
                          </m:ctrlPr>
                        </m:dPr>
                        <m:e>
                          <m:f>
                            <m:fPr>
                              <m:type m:val="lin"/>
                              <m:ctrlPr>
                                <a:rPr kumimoji="1" lang="en-US" b="0" i="1" smtClean="0">
                                  <a:solidFill>
                                    <a:srgbClr val="000000"/>
                                  </a:solidFill>
                                  <a:latin typeface="Cambria Math" panose="02040503050406030204" pitchFamily="18" charset="0"/>
                                </a:rPr>
                              </m:ctrlPr>
                            </m:fPr>
                            <m:num>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8</m:t>
                                  </m:r>
                                </m:e>
                                <m:sup>
                                  <m:r>
                                    <a:rPr kumimoji="1" lang="en-US" b="0" i="1" smtClean="0">
                                      <a:solidFill>
                                        <a:srgbClr val="000000"/>
                                      </a:solidFill>
                                      <a:latin typeface="Cambria Math"/>
                                    </a:rPr>
                                    <m:t>′</m:t>
                                  </m:r>
                                </m:sup>
                              </m:sSup>
                            </m:num>
                            <m:den>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2.3</m:t>
                                  </m:r>
                                </m:e>
                                <m:sup>
                                  <m:r>
                                    <a:rPr kumimoji="1" lang="en-US" b="0" i="1" smtClean="0">
                                      <a:solidFill>
                                        <a:srgbClr val="000000"/>
                                      </a:solidFill>
                                      <a:latin typeface="Cambria Math"/>
                                    </a:rPr>
                                    <m:t>′</m:t>
                                  </m:r>
                                </m:sup>
                              </m:sSup>
                            </m:den>
                          </m:f>
                        </m:e>
                      </m:d>
                      <m:r>
                        <a:rPr kumimoji="1" lang="en-US" b="0" i="1" smtClean="0">
                          <a:solidFill>
                            <a:srgbClr val="000000"/>
                          </a:solidFill>
                          <a:latin typeface="Cambria Math"/>
                        </a:rPr>
                        <m:t>=0.81</m:t>
                      </m:r>
                    </m:oMath>
                  </m:oMathPara>
                </a14:m>
                <a:endParaRPr kumimoji="1" lang="en-US"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09269" y="3494248"/>
                <a:ext cx="5369460" cy="369320"/>
              </a:xfrm>
              <a:prstGeom prst="rect">
                <a:avLst/>
              </a:prstGeom>
              <a:blipFill rotWithShape="1">
                <a:blip r:embed="rId10"/>
                <a:stretch>
                  <a:fillRect t="-114754"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bwMode="auto">
              <a:xfrm>
                <a:off x="316474" y="4232888"/>
                <a:ext cx="276182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260 </m:t>
                      </m:r>
                      <m:r>
                        <a:rPr kumimoji="1" lang="en-US" b="0" i="1" smtClean="0">
                          <a:solidFill>
                            <a:srgbClr val="000000"/>
                          </a:solidFill>
                          <a:latin typeface="Cambria Math"/>
                        </a:rPr>
                        <m:t>𝑝𝑙𝑓</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0.81</m:t>
                          </m:r>
                        </m:e>
                      </m:d>
                      <m:r>
                        <a:rPr kumimoji="1" lang="en-US" b="0" i="1" smtClean="0">
                          <a:solidFill>
                            <a:srgbClr val="000000"/>
                          </a:solidFill>
                          <a:latin typeface="Cambria Math"/>
                        </a:rPr>
                        <m:t>=</m:t>
                      </m:r>
                      <m:r>
                        <a:rPr kumimoji="1" lang="en-US" b="1" i="1" smtClean="0">
                          <a:solidFill>
                            <a:srgbClr val="000000"/>
                          </a:solidFill>
                          <a:latin typeface="Cambria Math"/>
                        </a:rPr>
                        <m:t>𝟐𝟏𝟎</m:t>
                      </m:r>
                      <m:r>
                        <a:rPr kumimoji="1" lang="en-US" b="1" i="1" smtClean="0">
                          <a:solidFill>
                            <a:srgbClr val="000000"/>
                          </a:solidFill>
                          <a:latin typeface="Cambria Math"/>
                        </a:rPr>
                        <m:t> </m:t>
                      </m:r>
                      <m:r>
                        <a:rPr kumimoji="1" lang="en-US" b="1" i="1" smtClean="0">
                          <a:solidFill>
                            <a:srgbClr val="000000"/>
                          </a:solidFill>
                          <a:latin typeface="Cambria Math"/>
                        </a:rPr>
                        <m:t>𝒑𝒍𝒇</m:t>
                      </m:r>
                    </m:oMath>
                  </m:oMathPara>
                </a14:m>
                <a:endParaRPr kumimoji="1" lang="en-US" b="1"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316474" y="4232888"/>
                <a:ext cx="2761824" cy="369320"/>
              </a:xfrm>
              <a:prstGeom prst="rect">
                <a:avLst/>
              </a:prstGeom>
              <a:blipFill rotWithShape="1">
                <a:blip r:embed="rId11"/>
                <a:stretch>
                  <a:fillRect b="-1475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4" name="TextBox 13"/>
          <p:cNvSpPr txBox="1"/>
          <p:nvPr/>
        </p:nvSpPr>
        <p:spPr bwMode="auto">
          <a:xfrm>
            <a:off x="458786" y="1352333"/>
            <a:ext cx="41706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a:solidFill>
                  <a:schemeClr val="accent1"/>
                </a:solidFill>
                <a:latin typeface="Arial Black" panose="020B0A04020102020204" pitchFamily="34" charset="0"/>
              </a:rPr>
              <a:t>ASD Unit Shear Capacity of SW1</a:t>
            </a:r>
            <a:r>
              <a:rPr lang="en-US" dirty="0" smtClean="0">
                <a:solidFill>
                  <a:schemeClr val="accent1"/>
                </a:solidFill>
                <a:latin typeface="Arial Black" panose="020B0A04020102020204" pitchFamily="34" charset="0"/>
              </a:rPr>
              <a:t>:</a:t>
            </a:r>
            <a:endParaRPr lang="en-US" dirty="0">
              <a:solidFill>
                <a:schemeClr val="accent1"/>
              </a:solidFill>
              <a:latin typeface="Arial Black" panose="020B0A04020102020204" pitchFamily="34" charset="0"/>
            </a:endParaRPr>
          </a:p>
        </p:txBody>
      </p:sp>
      <p:sp>
        <p:nvSpPr>
          <p:cNvPr id="16" name="TextBox 15"/>
          <p:cNvSpPr txBox="1"/>
          <p:nvPr/>
        </p:nvSpPr>
        <p:spPr bwMode="auto">
          <a:xfrm>
            <a:off x="470236" y="2794453"/>
            <a:ext cx="41706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spcAft>
                <a:spcPts val="1200"/>
              </a:spcAft>
            </a:pPr>
            <a:r>
              <a:rPr lang="en-US" dirty="0">
                <a:solidFill>
                  <a:schemeClr val="accent1"/>
                </a:solidFill>
                <a:latin typeface="Arial Black" panose="020B0A04020102020204" pitchFamily="34" charset="0"/>
              </a:rPr>
              <a:t>ASD Unit Shear Capacity of </a:t>
            </a:r>
            <a:r>
              <a:rPr lang="en-US" dirty="0" smtClean="0">
                <a:solidFill>
                  <a:schemeClr val="accent1"/>
                </a:solidFill>
                <a:latin typeface="Arial Black" panose="020B0A04020102020204" pitchFamily="34" charset="0"/>
              </a:rPr>
              <a:t>SW2:</a:t>
            </a:r>
            <a:endParaRPr lang="en-US" dirty="0">
              <a:solidFill>
                <a:schemeClr val="accent1"/>
              </a:solidFill>
              <a:latin typeface="Arial Black" panose="020B0A04020102020204" pitchFamily="34" charset="0"/>
            </a:endParaRPr>
          </a:p>
        </p:txBody>
      </p:sp>
      <p:sp>
        <p:nvSpPr>
          <p:cNvPr id="17" name="TextBox 16"/>
          <p:cNvSpPr txBox="1"/>
          <p:nvPr/>
        </p:nvSpPr>
        <p:spPr bwMode="auto">
          <a:xfrm>
            <a:off x="459397" y="4943189"/>
            <a:ext cx="71307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spcAft>
                <a:spcPts val="1200"/>
              </a:spcAft>
            </a:pPr>
            <a:r>
              <a:rPr lang="en-US" dirty="0" smtClean="0">
                <a:solidFill>
                  <a:schemeClr val="accent1"/>
                </a:solidFill>
                <a:latin typeface="Arial Black" panose="020B0A04020102020204" pitchFamily="34" charset="0"/>
              </a:rPr>
              <a:t>Deflection of Stiffer SW1 at its ASD </a:t>
            </a:r>
            <a:r>
              <a:rPr lang="en-US" dirty="0">
                <a:solidFill>
                  <a:schemeClr val="accent1"/>
                </a:solidFill>
                <a:latin typeface="Arial Black" panose="020B0A04020102020204" pitchFamily="34" charset="0"/>
              </a:rPr>
              <a:t>Unit Shear </a:t>
            </a:r>
            <a:r>
              <a:rPr lang="en-US" dirty="0" smtClean="0">
                <a:solidFill>
                  <a:schemeClr val="accent1"/>
                </a:solidFill>
                <a:latin typeface="Arial Black" panose="020B0A04020102020204" pitchFamily="34" charset="0"/>
              </a:rPr>
              <a:t>Capacity:</a:t>
            </a:r>
            <a:endParaRPr lang="en-US" dirty="0">
              <a:solidFill>
                <a:schemeClr val="accent1"/>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23490852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1: </a:t>
            </a:r>
            <a:r>
              <a:rPr lang="en-US" sz="2200" b="0" dirty="0">
                <a:latin typeface="Arial Black" panose="020B0A04020102020204" pitchFamily="34" charset="0"/>
              </a:rPr>
              <a:t>Equal Deflection Calculation, </a:t>
            </a:r>
            <a:r>
              <a:rPr lang="en-US" sz="2200" b="0" dirty="0" smtClean="0">
                <a:latin typeface="Arial Black" panose="020B0A04020102020204" pitchFamily="34" charset="0"/>
              </a:rPr>
              <a:t>cont.</a:t>
            </a:r>
            <a:endParaRPr lang="en-US" sz="2200" b="0" dirty="0">
              <a:latin typeface="Arial Black" panose="020B0A04020102020204" pitchFamily="34" charset="0"/>
            </a:endParaRPr>
          </a:p>
        </p:txBody>
      </p:sp>
      <mc:AlternateContent xmlns:mc="http://schemas.openxmlformats.org/markup-compatibility/2006" xmlns:a14="http://schemas.microsoft.com/office/drawing/2010/main">
        <mc:Choice Requires="a14">
          <p:sp>
            <p:nvSpPr>
              <p:cNvPr id="10" name="TextBox 9"/>
              <p:cNvSpPr txBox="1"/>
              <p:nvPr/>
            </p:nvSpPr>
            <p:spPr>
              <a:xfrm>
                <a:off x="276663" y="1978821"/>
                <a:ext cx="6333978" cy="109337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a:rPr>
                          </m:ctrlPr>
                        </m:sSubPr>
                        <m:e>
                          <m:r>
                            <a:rPr lang="en-US" b="0" i="1" smtClean="0">
                              <a:latin typeface="Cambria Math"/>
                              <a:ea typeface="Cambria Math"/>
                            </a:rPr>
                            <m:t>𝑣</m:t>
                          </m:r>
                        </m:e>
                        <m:sub>
                          <m:r>
                            <a:rPr lang="en-US" b="0" i="1" smtClean="0">
                              <a:latin typeface="Cambria Math"/>
                              <a:ea typeface="Cambria Math"/>
                            </a:rPr>
                            <m:t>𝑆𝑊</m:t>
                          </m:r>
                          <m:r>
                            <a:rPr lang="en-US" b="0" i="1" smtClean="0">
                              <a:latin typeface="Cambria Math"/>
                              <a:ea typeface="Cambria Math"/>
                            </a:rPr>
                            <m:t>2</m:t>
                          </m:r>
                        </m:sub>
                      </m:sSub>
                      <m:r>
                        <a:rPr lang="en-US" b="0" i="1" smtClean="0">
                          <a:latin typeface="Cambria Math"/>
                          <a:ea typeface="Cambria Math"/>
                        </a:rPr>
                        <m:t>=</m:t>
                      </m:r>
                      <m:f>
                        <m:fPr>
                          <m:ctrlPr>
                            <a:rPr lang="en-US" b="0" i="1" smtClean="0">
                              <a:latin typeface="Cambria Math" panose="02040503050406030204" pitchFamily="18" charset="0"/>
                              <a:ea typeface="Cambria Math"/>
                            </a:rPr>
                          </m:ctrlPr>
                        </m:fPr>
                        <m:num>
                          <m:sSub>
                            <m:sSubPr>
                              <m:ctrlPr>
                                <a:rPr lang="en-US" b="0" i="1" smtClean="0">
                                  <a:latin typeface="Cambria Math" panose="02040503050406030204" pitchFamily="18" charset="0"/>
                                  <a:ea typeface="Cambria Math"/>
                                </a:rPr>
                              </m:ctrlPr>
                            </m:sSubPr>
                            <m:e>
                              <m:r>
                                <a:rPr lang="en-US" i="1">
                                  <a:latin typeface="Cambria Math"/>
                                  <a:ea typeface="Cambria Math"/>
                                </a:rPr>
                                <m:t>𝛿</m:t>
                              </m:r>
                            </m:e>
                            <m:sub>
                              <m:r>
                                <a:rPr lang="en-US" b="0" i="1" smtClean="0">
                                  <a:latin typeface="Cambria Math"/>
                                  <a:ea typeface="Cambria Math"/>
                                </a:rPr>
                                <m:t>𝑆𝑊</m:t>
                              </m:r>
                              <m:r>
                                <a:rPr lang="en-US" b="0" i="1" smtClean="0">
                                  <a:latin typeface="Cambria Math"/>
                                  <a:ea typeface="Cambria Math"/>
                                </a:rPr>
                                <m:t>1</m:t>
                              </m:r>
                            </m:sub>
                          </m:sSub>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h</m:t>
                              </m:r>
                              <m:sSub>
                                <m:sSubPr>
                                  <m:ctrlPr>
                                    <a:rPr lang="en-US" b="0" i="1" smtClean="0">
                                      <a:latin typeface="Cambria Math" panose="02040503050406030204" pitchFamily="18" charset="0"/>
                                      <a:ea typeface="Cambria Math"/>
                                    </a:rPr>
                                  </m:ctrlPr>
                                </m:sSubPr>
                                <m:e>
                                  <m:r>
                                    <a:rPr lang="en-US" b="0" i="1" smtClean="0">
                                      <a:latin typeface="Cambria Math"/>
                                      <a:ea typeface="Cambria Math"/>
                                    </a:rPr>
                                    <m:t>∆</m:t>
                                  </m:r>
                                </m:e>
                                <m:sub>
                                  <m:r>
                                    <a:rPr lang="en-US" b="0" i="1" smtClean="0">
                                      <a:latin typeface="Cambria Math"/>
                                      <a:ea typeface="Cambria Math"/>
                                    </a:rPr>
                                    <m:t>𝑎</m:t>
                                  </m:r>
                                </m:sub>
                              </m:sSub>
                            </m:num>
                            <m:den>
                              <m:r>
                                <a:rPr lang="en-US" b="0" i="1" smtClean="0">
                                  <a:latin typeface="Cambria Math"/>
                                  <a:ea typeface="Cambria Math"/>
                                </a:rPr>
                                <m:t>𝑏</m:t>
                              </m:r>
                            </m:den>
                          </m:f>
                        </m:num>
                        <m:den>
                          <m:f>
                            <m:fPr>
                              <m:ctrlPr>
                                <a:rPr lang="en-US" b="0" i="1" smtClean="0">
                                  <a:latin typeface="Cambria Math" panose="02040503050406030204" pitchFamily="18" charset="0"/>
                                  <a:ea typeface="Cambria Math"/>
                                </a:rPr>
                              </m:ctrlPr>
                            </m:fPr>
                            <m:num>
                              <m:r>
                                <a:rPr lang="en-US" b="0" i="1" smtClean="0">
                                  <a:latin typeface="Cambria Math"/>
                                  <a:ea typeface="Cambria Math"/>
                                </a:rPr>
                                <m:t>8</m:t>
                              </m:r>
                              <m:sSup>
                                <m:sSupPr>
                                  <m:ctrlPr>
                                    <a:rPr lang="en-US" b="0" i="1" smtClean="0">
                                      <a:latin typeface="Cambria Math" panose="02040503050406030204" pitchFamily="18" charset="0"/>
                                      <a:ea typeface="Cambria Math"/>
                                    </a:rPr>
                                  </m:ctrlPr>
                                </m:sSupPr>
                                <m:e>
                                  <m:r>
                                    <a:rPr lang="en-US" b="0" i="1" smtClean="0">
                                      <a:latin typeface="Cambria Math"/>
                                      <a:ea typeface="Cambria Math"/>
                                    </a:rPr>
                                    <m:t>h</m:t>
                                  </m:r>
                                </m:e>
                                <m:sup>
                                  <m:r>
                                    <a:rPr lang="en-US" b="0" i="1" smtClean="0">
                                      <a:latin typeface="Cambria Math"/>
                                      <a:ea typeface="Cambria Math"/>
                                    </a:rPr>
                                    <m:t>3</m:t>
                                  </m:r>
                                </m:sup>
                              </m:sSup>
                            </m:num>
                            <m:den>
                              <m:r>
                                <a:rPr lang="en-US" b="0" i="1" smtClean="0">
                                  <a:latin typeface="Cambria Math"/>
                                  <a:ea typeface="Cambria Math"/>
                                </a:rPr>
                                <m:t>𝐸𝐴𝑏</m:t>
                              </m:r>
                            </m:den>
                          </m:f>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h</m:t>
                              </m:r>
                            </m:num>
                            <m:den>
                              <m:r>
                                <a:rPr lang="en-US" b="0" i="1" smtClean="0">
                                  <a:latin typeface="Cambria Math"/>
                                  <a:ea typeface="Cambria Math"/>
                                </a:rPr>
                                <m:t>1000</m:t>
                              </m:r>
                              <m:sSub>
                                <m:sSubPr>
                                  <m:ctrlPr>
                                    <a:rPr lang="en-US" b="0" i="1" smtClean="0">
                                      <a:latin typeface="Cambria Math" panose="02040503050406030204" pitchFamily="18" charset="0"/>
                                      <a:ea typeface="Cambria Math"/>
                                    </a:rPr>
                                  </m:ctrlPr>
                                </m:sSubPr>
                                <m:e>
                                  <m:r>
                                    <a:rPr lang="en-US" b="0" i="1" smtClean="0">
                                      <a:latin typeface="Cambria Math"/>
                                      <a:ea typeface="Cambria Math"/>
                                    </a:rPr>
                                    <m:t>𝐺</m:t>
                                  </m:r>
                                </m:e>
                                <m:sub>
                                  <m:r>
                                    <a:rPr lang="en-US" b="0" i="1" smtClean="0">
                                      <a:latin typeface="Cambria Math"/>
                                      <a:ea typeface="Cambria Math"/>
                                    </a:rPr>
                                    <m:t>𝑎</m:t>
                                  </m:r>
                                </m:sub>
                              </m:sSub>
                            </m:den>
                          </m:f>
                        </m:den>
                      </m:f>
                      <m:r>
                        <a:rPr lang="en-US" b="0" i="1" smtClean="0">
                          <a:latin typeface="Cambria Math"/>
                          <a:ea typeface="Cambria Math"/>
                        </a:rPr>
                        <m:t>=141 </m:t>
                      </m:r>
                      <m:r>
                        <a:rPr lang="en-US" b="0" i="1" smtClean="0">
                          <a:latin typeface="Cambria Math"/>
                          <a:ea typeface="Cambria Math"/>
                        </a:rPr>
                        <m:t>𝑝𝑙𝑓</m:t>
                      </m:r>
                      <m:r>
                        <a:rPr lang="en-US" b="0" i="1" smtClean="0">
                          <a:latin typeface="Cambria Math"/>
                          <a:ea typeface="Cambria Math"/>
                        </a:rPr>
                        <m:t>&lt;210 </m:t>
                      </m:r>
                      <m:r>
                        <a:rPr lang="en-US" b="0" i="1" smtClean="0">
                          <a:latin typeface="Cambria Math"/>
                          <a:ea typeface="Cambria Math"/>
                        </a:rPr>
                        <m:t>𝑝𝑙𝑓</m:t>
                      </m:r>
                      <m:r>
                        <a:rPr lang="en-US" b="0" i="1" smtClean="0">
                          <a:latin typeface="Cambria Math"/>
                          <a:ea typeface="Cambria Math"/>
                        </a:rPr>
                        <m:t>  .:</m:t>
                      </m:r>
                      <m:r>
                        <a:rPr lang="en-US" b="1" i="1" smtClean="0">
                          <a:latin typeface="Cambria Math"/>
                          <a:ea typeface="Cambria Math"/>
                        </a:rPr>
                        <m:t>𝟏𝟒𝟏</m:t>
                      </m:r>
                      <m:r>
                        <a:rPr lang="en-US" b="1" i="1" smtClean="0">
                          <a:latin typeface="Cambria Math"/>
                          <a:ea typeface="Cambria Math"/>
                        </a:rPr>
                        <m:t> </m:t>
                      </m:r>
                      <m:r>
                        <a:rPr lang="en-US" b="1" i="0" smtClean="0">
                          <a:latin typeface="Cambria Math"/>
                          <a:ea typeface="Cambria Math"/>
                        </a:rPr>
                        <m:t>𝐜𝐨𝐧𝐭𝐫𝐨𝐥𝐬</m:t>
                      </m:r>
                    </m:oMath>
                  </m:oMathPara>
                </a14:m>
                <a:endParaRPr lang="en-US" b="1" dirty="0"/>
              </a:p>
            </p:txBody>
          </p:sp>
        </mc:Choice>
        <mc:Fallback xmlns="">
          <p:sp>
            <p:nvSpPr>
              <p:cNvPr id="10" name="TextBox 9"/>
              <p:cNvSpPr txBox="1">
                <a:spLocks noRot="1" noChangeAspect="1" noMove="1" noResize="1" noEditPoints="1" noAdjustHandles="1" noChangeArrowheads="1" noChangeShapeType="1" noTextEdit="1"/>
              </p:cNvSpPr>
              <p:nvPr/>
            </p:nvSpPr>
            <p:spPr>
              <a:xfrm>
                <a:off x="276663" y="1978821"/>
                <a:ext cx="6333978" cy="1093376"/>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458788" y="3760277"/>
                <a:ext cx="7033833" cy="60260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0" tIns="0" rIns="0" bIns="0" rtlCol="0">
                <a:spAutoFit/>
              </a:bodyPr>
              <a:lstStyle/>
              <a:p>
                <a:pPr algn="r"/>
                <a14:m>
                  <m:oMathPara xmlns:m="http://schemas.openxmlformats.org/officeDocument/2006/math">
                    <m:oMathParaPr>
                      <m:jc m:val="left"/>
                    </m:oMathParaPr>
                    <m:oMath xmlns:m="http://schemas.openxmlformats.org/officeDocument/2006/math">
                      <m:sSub>
                        <m:sSubPr>
                          <m:ctrlPr>
                            <a:rPr kumimoji="1" lang="en-US" i="1" smtClean="0">
                              <a:solidFill>
                                <a:srgbClr val="000000"/>
                              </a:solidFill>
                              <a:latin typeface="Cambria Math" panose="02040503050406030204" pitchFamily="18" charset="0"/>
                            </a:rPr>
                          </m:ctrlPr>
                        </m:sSubPr>
                        <m:e>
                          <m:r>
                            <a:rPr kumimoji="1" lang="en-US" i="1" smtClean="0">
                              <a:solidFill>
                                <a:srgbClr val="000000"/>
                              </a:solidFill>
                              <a:latin typeface="Cambria Math"/>
                              <a:ea typeface="Cambria Math"/>
                            </a:rPr>
                            <m:t>𝛿</m:t>
                          </m:r>
                        </m:e>
                        <m:sub>
                          <m:r>
                            <a:rPr kumimoji="1" lang="en-US" b="0" i="1" smtClean="0">
                              <a:solidFill>
                                <a:srgbClr val="000000"/>
                              </a:solidFill>
                              <a:latin typeface="Cambria Math"/>
                            </a:rPr>
                            <m:t>𝑠𝑤</m:t>
                          </m:r>
                          <m:r>
                            <a:rPr kumimoji="1" lang="en-US" b="0" i="1" smtClean="0">
                              <a:solidFill>
                                <a:srgbClr val="000000"/>
                              </a:solidFill>
                              <a:latin typeface="Cambria Math"/>
                            </a:rPr>
                            <m:t>2</m:t>
                          </m:r>
                        </m:sub>
                      </m:sSub>
                      <m:r>
                        <a:rPr kumimoji="1" lang="en-US" b="0" i="1" smtClean="0">
                          <a:solidFill>
                            <a:srgbClr val="000000"/>
                          </a:solidFill>
                          <a:latin typeface="Cambria Math"/>
                        </a:rPr>
                        <m:t>=</m:t>
                      </m:r>
                      <m:f>
                        <m:fPr>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r>
                            <a:rPr kumimoji="1" lang="en-US" b="0" i="1" smtClean="0">
                              <a:solidFill>
                                <a:srgbClr val="000000"/>
                              </a:solidFill>
                              <a:latin typeface="Cambria Math"/>
                            </a:rPr>
                            <m:t>𝑣</m:t>
                          </m:r>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h</m:t>
                              </m:r>
                            </m:e>
                            <m:sup>
                              <m:r>
                                <a:rPr kumimoji="1" lang="en-US" b="0" i="1" smtClean="0">
                                  <a:solidFill>
                                    <a:srgbClr val="000000"/>
                                  </a:solidFill>
                                  <a:latin typeface="Cambria Math"/>
                                </a:rPr>
                                <m:t>3</m:t>
                              </m:r>
                            </m:sup>
                          </m:sSup>
                        </m:num>
                        <m:den>
                          <m:r>
                            <a:rPr kumimoji="1" lang="en-US" b="0" i="1" smtClean="0">
                              <a:solidFill>
                                <a:srgbClr val="000000"/>
                              </a:solidFill>
                              <a:latin typeface="Cambria Math"/>
                            </a:rPr>
                            <m:t>𝐸𝐴𝑏</m:t>
                          </m:r>
                        </m:den>
                      </m:f>
                      <m:r>
                        <a:rPr kumimoji="1" lang="en-US" b="0" i="1" smtClean="0">
                          <a:solidFill>
                            <a:srgbClr val="000000"/>
                          </a:solidFill>
                          <a:latin typeface="Cambria Math"/>
                        </a:rPr>
                        <m:t>+</m:t>
                      </m:r>
                      <m:f>
                        <m:fPr>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𝑣h</m:t>
                          </m:r>
                        </m:num>
                        <m:den>
                          <m:r>
                            <a:rPr kumimoji="1" lang="en-US" b="0" i="1" smtClean="0">
                              <a:solidFill>
                                <a:srgbClr val="000000"/>
                              </a:solidFill>
                              <a:latin typeface="Cambria Math"/>
                            </a:rPr>
                            <m:t>1000</m:t>
                          </m:r>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𝐺</m:t>
                              </m:r>
                            </m:e>
                            <m:sub>
                              <m:r>
                                <a:rPr kumimoji="1" lang="en-US" b="0" i="1" smtClean="0">
                                  <a:solidFill>
                                    <a:srgbClr val="000000"/>
                                  </a:solidFill>
                                  <a:latin typeface="Cambria Math"/>
                                </a:rPr>
                                <m:t>𝑎</m:t>
                              </m:r>
                            </m:sub>
                          </m:sSub>
                        </m:den>
                      </m:f>
                      <m:r>
                        <a:rPr kumimoji="1" lang="en-US" b="0" i="1" smtClean="0">
                          <a:solidFill>
                            <a:srgbClr val="000000"/>
                          </a:solidFill>
                          <a:latin typeface="Cambria Math"/>
                        </a:rPr>
                        <m:t>+</m:t>
                      </m:r>
                      <m:f>
                        <m:fPr>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sSub>
                            <m:sSubPr>
                              <m:ctrlPr>
                                <a:rPr kumimoji="1" lang="en-US" b="0" i="1" smtClean="0">
                                  <a:solidFill>
                                    <a:srgbClr val="000000"/>
                                  </a:solidFill>
                                  <a:latin typeface="Cambria Math" panose="02040503050406030204" pitchFamily="18" charset="0"/>
                                </a:rPr>
                              </m:ctrlPr>
                            </m:sSubPr>
                            <m:e>
                              <m:r>
                                <m:rPr>
                                  <m:sty m:val="p"/>
                                </m:rPr>
                                <a:rPr kumimoji="1" lang="el-GR" b="0" i="1" smtClean="0">
                                  <a:solidFill>
                                    <a:srgbClr val="000000"/>
                                  </a:solidFill>
                                  <a:latin typeface="Cambria Math"/>
                                  <a:ea typeface="Cambria Math"/>
                                </a:rPr>
                                <m:t>Δ</m:t>
                              </m:r>
                            </m:e>
                            <m:sub>
                              <m:r>
                                <a:rPr kumimoji="1" lang="en-US" b="0" i="1" smtClean="0">
                                  <a:solidFill>
                                    <a:srgbClr val="000000"/>
                                  </a:solidFill>
                                  <a:latin typeface="Cambria Math"/>
                                </a:rPr>
                                <m:t>𝑎</m:t>
                              </m:r>
                            </m:sub>
                          </m:sSub>
                        </m:num>
                        <m:den>
                          <m:r>
                            <a:rPr kumimoji="1" lang="en-US" b="0" i="1" smtClean="0">
                              <a:solidFill>
                                <a:srgbClr val="000000"/>
                              </a:solidFill>
                              <a:latin typeface="Cambria Math"/>
                            </a:rPr>
                            <m:t>𝑏</m:t>
                          </m:r>
                        </m:den>
                      </m:f>
                      <m:r>
                        <a:rPr kumimoji="1" lang="en-US" b="0" i="1" smtClean="0">
                          <a:solidFill>
                            <a:srgbClr val="000000"/>
                          </a:solidFill>
                          <a:latin typeface="Cambria Math"/>
                        </a:rPr>
                        <m:t>=0.016+0.087+0.140=</m:t>
                      </m:r>
                      <m:r>
                        <a:rPr kumimoji="1" lang="en-US" b="1" i="1" smtClean="0">
                          <a:solidFill>
                            <a:srgbClr val="000000"/>
                          </a:solidFill>
                          <a:latin typeface="Cambria Math"/>
                        </a:rPr>
                        <m:t>𝟎</m:t>
                      </m:r>
                      <m:r>
                        <a:rPr kumimoji="1" lang="en-US" b="1" i="1" smtClean="0">
                          <a:solidFill>
                            <a:srgbClr val="000000"/>
                          </a:solidFill>
                          <a:latin typeface="Cambria Math"/>
                        </a:rPr>
                        <m:t>.</m:t>
                      </m:r>
                      <m:r>
                        <a:rPr kumimoji="1" lang="en-US" b="1" i="1" smtClean="0">
                          <a:solidFill>
                            <a:srgbClr val="000000"/>
                          </a:solidFill>
                          <a:latin typeface="Cambria Math"/>
                        </a:rPr>
                        <m:t>𝟐𝟒𝟐</m:t>
                      </m:r>
                      <m:r>
                        <a:rPr kumimoji="1" lang="en-US" b="1" i="1" smtClean="0">
                          <a:solidFill>
                            <a:srgbClr val="000000"/>
                          </a:solidFill>
                          <a:latin typeface="Cambria Math"/>
                        </a:rPr>
                        <m:t> </m:t>
                      </m:r>
                      <m:r>
                        <a:rPr kumimoji="1" lang="en-US" b="1" i="1" smtClean="0">
                          <a:solidFill>
                            <a:srgbClr val="000000"/>
                          </a:solidFill>
                          <a:latin typeface="Cambria Math"/>
                        </a:rPr>
                        <m:t>𝒊𝒏</m:t>
                      </m:r>
                    </m:oMath>
                  </m:oMathPara>
                </a14:m>
                <a:endParaRPr kumimoji="1" lang="en-US" b="1"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58788" y="3760277"/>
                <a:ext cx="7033833" cy="602601"/>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240420" y="5151062"/>
                <a:ext cx="505219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260 </m:t>
                          </m:r>
                          <m:r>
                            <a:rPr kumimoji="1" lang="en-US" b="0" i="1" smtClean="0">
                              <a:solidFill>
                                <a:srgbClr val="000000"/>
                              </a:solidFill>
                              <a:latin typeface="Cambria Math"/>
                            </a:rPr>
                            <m:t>𝑝𝑙𝑓</m:t>
                          </m:r>
                        </m:e>
                      </m:d>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8 </m:t>
                          </m:r>
                          <m:r>
                            <a:rPr kumimoji="1" lang="en-US" b="0" i="1" smtClean="0">
                              <a:solidFill>
                                <a:srgbClr val="000000"/>
                              </a:solidFill>
                              <a:latin typeface="Cambria Math"/>
                            </a:rPr>
                            <m:t>𝑓𝑡</m:t>
                          </m:r>
                        </m:e>
                      </m:d>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141 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2.3 </m:t>
                          </m:r>
                          <m:r>
                            <a:rPr kumimoji="1" lang="en-US" b="0" i="1" smtClean="0">
                              <a:solidFill>
                                <a:srgbClr val="000000"/>
                              </a:solidFill>
                              <a:latin typeface="Cambria Math"/>
                            </a:rPr>
                            <m:t>𝑓𝑡</m:t>
                          </m:r>
                        </m:e>
                      </m:d>
                      <m:r>
                        <a:rPr kumimoji="1" lang="en-US" b="0" i="1" smtClean="0">
                          <a:solidFill>
                            <a:srgbClr val="000000"/>
                          </a:solidFill>
                          <a:latin typeface="Cambria Math"/>
                        </a:rPr>
                        <m:t>=</m:t>
                      </m:r>
                      <m:r>
                        <a:rPr kumimoji="1" lang="en-US" b="1" i="1" smtClean="0">
                          <a:solidFill>
                            <a:srgbClr val="000000"/>
                          </a:solidFill>
                          <a:latin typeface="Cambria Math"/>
                        </a:rPr>
                        <m:t>𝟐𝟒𝟎𝟒</m:t>
                      </m:r>
                      <m:r>
                        <a:rPr kumimoji="1" lang="en-US" b="1" i="1" smtClean="0">
                          <a:solidFill>
                            <a:srgbClr val="000000"/>
                          </a:solidFill>
                          <a:latin typeface="Cambria Math"/>
                        </a:rPr>
                        <m:t> </m:t>
                      </m:r>
                      <m:r>
                        <a:rPr kumimoji="1" lang="en-US" b="1" i="1" smtClean="0">
                          <a:solidFill>
                            <a:srgbClr val="000000"/>
                          </a:solidFill>
                          <a:latin typeface="Cambria Math"/>
                        </a:rPr>
                        <m:t>𝒍𝒃</m:t>
                      </m:r>
                    </m:oMath>
                  </m:oMathPara>
                </a14:m>
                <a:endParaRPr kumimoji="1" lang="en-US" b="1"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240420" y="5151062"/>
                <a:ext cx="5052194" cy="369320"/>
              </a:xfrm>
              <a:prstGeom prst="rect">
                <a:avLst/>
              </a:prstGeom>
              <a:blipFill rotWithShape="1">
                <a:blip r:embed="rId6"/>
                <a:stretch>
                  <a:fillRect b="-131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14" name="Straight Connector 13"/>
          <p:cNvCxnSpPr/>
          <p:nvPr/>
        </p:nvCxnSpPr>
        <p:spPr>
          <a:xfrm flipH="1">
            <a:off x="4257675" y="5479083"/>
            <a:ext cx="841248"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04794" y="1338685"/>
            <a:ext cx="2082006"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bwMode="auto">
          <a:xfrm>
            <a:off x="458788" y="1338685"/>
            <a:ext cx="545938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a:solidFill>
                  <a:schemeClr val="accent1"/>
                </a:solidFill>
                <a:latin typeface="Arial Black" panose="020B0A04020102020204" pitchFamily="34" charset="0"/>
              </a:rPr>
              <a:t>ASD Unit Shear Capacity of </a:t>
            </a:r>
            <a:r>
              <a:rPr lang="en-US" dirty="0" smtClean="0">
                <a:solidFill>
                  <a:schemeClr val="accent1"/>
                </a:solidFill>
                <a:latin typeface="Arial Black" panose="020B0A04020102020204" pitchFamily="34" charset="0"/>
              </a:rPr>
              <a:t>Less Stiff SW2</a:t>
            </a:r>
            <a:br>
              <a:rPr lang="en-US" dirty="0" smtClean="0">
                <a:solidFill>
                  <a:schemeClr val="accent1"/>
                </a:solidFill>
                <a:latin typeface="Arial Black" panose="020B0A04020102020204" pitchFamily="34" charset="0"/>
              </a:rPr>
            </a:br>
            <a:r>
              <a:rPr lang="en-US" dirty="0" smtClean="0">
                <a:solidFill>
                  <a:schemeClr val="accent1"/>
                </a:solidFill>
                <a:latin typeface="Arial Black" panose="020B0A04020102020204" pitchFamily="34" charset="0"/>
              </a:rPr>
              <a:t>at the Same </a:t>
            </a:r>
            <a:r>
              <a:rPr lang="en-US" dirty="0">
                <a:solidFill>
                  <a:schemeClr val="accent1"/>
                </a:solidFill>
                <a:latin typeface="Arial Black" panose="020B0A04020102020204" pitchFamily="34" charset="0"/>
              </a:rPr>
              <a:t>D</a:t>
            </a:r>
            <a:r>
              <a:rPr lang="en-US" dirty="0" smtClean="0">
                <a:solidFill>
                  <a:schemeClr val="accent1"/>
                </a:solidFill>
                <a:latin typeface="Arial Black" panose="020B0A04020102020204" pitchFamily="34" charset="0"/>
              </a:rPr>
              <a:t>eflection of SW1 (0.242 in):</a:t>
            </a:r>
            <a:endParaRPr lang="en-US" dirty="0">
              <a:solidFill>
                <a:schemeClr val="accent1"/>
              </a:solidFill>
              <a:latin typeface="Arial Black" panose="020B0A04020102020204" pitchFamily="34" charset="0"/>
            </a:endParaRPr>
          </a:p>
        </p:txBody>
      </p:sp>
      <p:sp>
        <p:nvSpPr>
          <p:cNvPr id="16" name="TextBox 15"/>
          <p:cNvSpPr txBox="1"/>
          <p:nvPr/>
        </p:nvSpPr>
        <p:spPr bwMode="auto">
          <a:xfrm>
            <a:off x="458788" y="3359583"/>
            <a:ext cx="80004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smtClean="0">
                <a:solidFill>
                  <a:schemeClr val="accent1"/>
                </a:solidFill>
                <a:latin typeface="Arial Black" panose="020B0A04020102020204" pitchFamily="34" charset="0"/>
              </a:rPr>
              <a:t>Recheck Deflection Using This Unit Shear and SW2 Parameters:</a:t>
            </a:r>
            <a:endParaRPr lang="en-US" dirty="0">
              <a:solidFill>
                <a:schemeClr val="accent1"/>
              </a:solidFill>
              <a:latin typeface="Arial Black" panose="020B0A04020102020204" pitchFamily="34" charset="0"/>
            </a:endParaRPr>
          </a:p>
        </p:txBody>
      </p:sp>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62054" y="3924417"/>
            <a:ext cx="274320" cy="274320"/>
          </a:xfrm>
          <a:prstGeom prst="rect">
            <a:avLst/>
          </a:prstGeom>
        </p:spPr>
      </p:pic>
      <p:sp>
        <p:nvSpPr>
          <p:cNvPr id="18" name="TextBox 17"/>
          <p:cNvSpPr txBox="1"/>
          <p:nvPr/>
        </p:nvSpPr>
        <p:spPr bwMode="auto">
          <a:xfrm>
            <a:off x="458788" y="4753932"/>
            <a:ext cx="3471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smtClean="0">
                <a:solidFill>
                  <a:schemeClr val="accent1"/>
                </a:solidFill>
                <a:latin typeface="Arial Black" panose="020B0A04020102020204" pitchFamily="34" charset="0"/>
              </a:rPr>
              <a:t>Total Capacity of Wall Line:</a:t>
            </a:r>
            <a:endParaRPr lang="en-US" dirty="0">
              <a:solidFill>
                <a:schemeClr val="accent1"/>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215168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1: 2b</a:t>
            </a:r>
            <a:r>
              <a:rPr lang="en-US" sz="2200" b="0" baseline="-25000" dirty="0" smtClean="0">
                <a:latin typeface="Arial Black" panose="020B0A04020102020204" pitchFamily="34" charset="0"/>
              </a:rPr>
              <a:t>s</a:t>
            </a:r>
            <a:r>
              <a:rPr lang="en-US" sz="2200" b="0" dirty="0" smtClean="0">
                <a:latin typeface="Arial Black" panose="020B0A04020102020204" pitchFamily="34" charset="0"/>
              </a:rPr>
              <a:t>/h Adjustment Factor</a:t>
            </a:r>
            <a:endParaRPr lang="en-US" sz="2200" b="0" dirty="0">
              <a:latin typeface="Arial Black" panose="020B0A04020102020204" pitchFamily="34" charset="0"/>
            </a:endParaRPr>
          </a:p>
        </p:txBody>
      </p:sp>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794" y="1338685"/>
            <a:ext cx="2082006"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458786" y="1352333"/>
            <a:ext cx="41706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a:solidFill>
                  <a:schemeClr val="accent1"/>
                </a:solidFill>
                <a:latin typeface="Arial Black" panose="020B0A04020102020204" pitchFamily="34" charset="0"/>
              </a:rPr>
              <a:t>ASD Unit Shear Capacity of SW1</a:t>
            </a:r>
            <a:r>
              <a:rPr lang="en-US" dirty="0" smtClean="0">
                <a:solidFill>
                  <a:schemeClr val="accent1"/>
                </a:solidFill>
                <a:latin typeface="Arial Black" panose="020B0A04020102020204" pitchFamily="34" charset="0"/>
              </a:rPr>
              <a:t>:</a:t>
            </a:r>
            <a:endParaRPr lang="en-US" dirty="0">
              <a:solidFill>
                <a:schemeClr val="accent1"/>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10" name="TextBox 9"/>
              <p:cNvSpPr txBox="1"/>
              <p:nvPr/>
            </p:nvSpPr>
            <p:spPr bwMode="auto">
              <a:xfrm>
                <a:off x="418453" y="1697731"/>
                <a:ext cx="3129831"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num>
                            <m:den>
                              <m:r>
                                <a:rPr kumimoji="1" lang="en-US" b="0" i="1" smtClean="0">
                                  <a:solidFill>
                                    <a:srgbClr val="000000"/>
                                  </a:solidFill>
                                  <a:latin typeface="Cambria Math"/>
                                </a:rPr>
                                <m:t>8′</m:t>
                              </m:r>
                            </m:den>
                          </m:f>
                          <m:r>
                            <a:rPr kumimoji="1" lang="en-US" b="0" i="1" smtClean="0">
                              <a:solidFill>
                                <a:srgbClr val="000000"/>
                              </a:solidFill>
                              <a:latin typeface="Cambria Math"/>
                            </a:rPr>
                            <m:t>=1.0&lt;2.0  </m:t>
                          </m:r>
                          <m:r>
                            <a:rPr kumimoji="1" lang="en-US" b="0" i="0" smtClean="0">
                              <a:solidFill>
                                <a:srgbClr val="000000"/>
                              </a:solidFill>
                              <a:latin typeface="Cambria Math"/>
                            </a:rPr>
                            <m:t>.:</m:t>
                          </m:r>
                          <m:r>
                            <m:rPr>
                              <m:sty m:val="p"/>
                            </m:rPr>
                            <a:rPr kumimoji="1" lang="en-US" b="0" i="0" smtClean="0">
                              <a:solidFill>
                                <a:srgbClr val="000000"/>
                              </a:solidFill>
                              <a:latin typeface="Cambria Math"/>
                            </a:rPr>
                            <m:t>OK</m:t>
                          </m:r>
                        </m:den>
                      </m:f>
                    </m:oMath>
                  </m:oMathPara>
                </a14:m>
                <a:endParaRPr kumimoji="1" lang="en-US"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418453" y="1697731"/>
                <a:ext cx="3129831" cy="369320"/>
              </a:xfrm>
              <a:prstGeom prst="rect">
                <a:avLst/>
              </a:prstGeom>
              <a:blipFill rotWithShape="1">
                <a:blip r:embed="rId5"/>
                <a:stretch>
                  <a:fillRect l="-7992" t="-114754" r="-1365"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14024" y="2076013"/>
                <a:ext cx="3480055"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𝑛𝑜𝑚</m:t>
                              </m:r>
                            </m:sub>
                          </m:sSub>
                        </m:num>
                        <m:den>
                          <m:r>
                            <a:rPr kumimoji="1" lang="en-US" b="0" i="1" smtClean="0">
                              <a:solidFill>
                                <a:srgbClr val="000000"/>
                              </a:solidFill>
                              <a:latin typeface="Cambria Math"/>
                            </a:rPr>
                            <m:t>2.0</m:t>
                          </m:r>
                        </m:den>
                      </m:f>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520 </m:t>
                          </m:r>
                          <m:r>
                            <a:rPr kumimoji="1" lang="en-US" b="0" i="1" smtClean="0">
                              <a:solidFill>
                                <a:srgbClr val="000000"/>
                              </a:solidFill>
                              <a:latin typeface="Cambria Math"/>
                            </a:rPr>
                            <m:t>𝑝𝑙𝑓</m:t>
                          </m:r>
                        </m:num>
                        <m:den>
                          <m:r>
                            <a:rPr kumimoji="1" lang="en-US" b="0" i="1" smtClean="0">
                              <a:solidFill>
                                <a:srgbClr val="000000"/>
                              </a:solidFill>
                              <a:latin typeface="Cambria Math"/>
                            </a:rPr>
                            <m:t>2=</m:t>
                          </m:r>
                          <m:r>
                            <a:rPr kumimoji="1" lang="en-US" b="1" i="1" smtClean="0">
                              <a:solidFill>
                                <a:srgbClr val="000000"/>
                              </a:solidFill>
                              <a:latin typeface="Cambria Math"/>
                            </a:rPr>
                            <m:t>𝟐𝟔𝟎</m:t>
                          </m:r>
                          <m:r>
                            <a:rPr kumimoji="1" lang="en-US" b="1" i="1" smtClean="0">
                              <a:solidFill>
                                <a:srgbClr val="000000"/>
                              </a:solidFill>
                              <a:latin typeface="Cambria Math"/>
                            </a:rPr>
                            <m:t> </m:t>
                          </m:r>
                          <m:r>
                            <a:rPr kumimoji="1" lang="en-US" b="1" i="1" smtClean="0">
                              <a:solidFill>
                                <a:srgbClr val="000000"/>
                              </a:solidFill>
                              <a:latin typeface="Cambria Math"/>
                            </a:rPr>
                            <m:t>𝒑𝒍𝒇</m:t>
                          </m:r>
                        </m:den>
                      </m:f>
                    </m:oMath>
                  </m:oMathPara>
                </a14:m>
                <a:endParaRPr kumimoji="1" lang="en-US"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14024" y="2076013"/>
                <a:ext cx="3480055" cy="369320"/>
              </a:xfrm>
              <a:prstGeom prst="rect">
                <a:avLst/>
              </a:prstGeom>
              <a:blipFill rotWithShape="1">
                <a:blip r:embed="rId6"/>
                <a:stretch>
                  <a:fillRect l="-525" t="-116667" r="-1926"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bwMode="auto">
              <a:xfrm>
                <a:off x="413985" y="3125396"/>
                <a:ext cx="514160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num>
                            <m:den>
                              <m:r>
                                <a:rPr kumimoji="1" lang="en-US" b="0" i="1" smtClean="0">
                                  <a:solidFill>
                                    <a:srgbClr val="000000"/>
                                  </a:solidFill>
                                  <a:latin typeface="Cambria Math"/>
                                </a:rPr>
                                <m:t>2.3′</m:t>
                              </m:r>
                            </m:den>
                          </m:f>
                          <m:r>
                            <a:rPr kumimoji="1" lang="en-US" b="0" i="1" smtClean="0">
                              <a:solidFill>
                                <a:srgbClr val="000000"/>
                              </a:solidFill>
                              <a:latin typeface="Cambria Math"/>
                            </a:rPr>
                            <m:t>=3.5</m:t>
                          </m:r>
                          <m:r>
                            <a:rPr kumimoji="1" lang="en-US" b="0" i="1" smtClean="0">
                              <a:solidFill>
                                <a:srgbClr val="000000"/>
                              </a:solidFill>
                              <a:latin typeface="Cambria Math"/>
                              <a:ea typeface="Cambria Math"/>
                            </a:rPr>
                            <m:t>≮</m:t>
                          </m:r>
                          <m:r>
                            <a:rPr kumimoji="1" lang="en-US" b="0" i="1" smtClean="0">
                              <a:solidFill>
                                <a:srgbClr val="000000"/>
                              </a:solidFill>
                              <a:latin typeface="Cambria Math"/>
                            </a:rPr>
                            <m:t>2.0  </m:t>
                          </m:r>
                          <m:r>
                            <a:rPr kumimoji="1" lang="en-US" b="0" i="0" smtClean="0">
                              <a:solidFill>
                                <a:srgbClr val="000000"/>
                              </a:solidFill>
                              <a:latin typeface="Cambria Math"/>
                            </a:rPr>
                            <m:t>.:</m:t>
                          </m:r>
                          <m:r>
                            <m:rPr>
                              <m:sty m:val="p"/>
                            </m:rPr>
                            <a:rPr kumimoji="1" lang="en-US" b="0" i="0" smtClean="0">
                              <a:solidFill>
                                <a:srgbClr val="000000"/>
                              </a:solidFill>
                              <a:latin typeface="Cambria Math"/>
                            </a:rPr>
                            <m:t>factoring</m:t>
                          </m:r>
                          <m:r>
                            <a:rPr kumimoji="1" lang="en-US" b="0" i="0" smtClean="0">
                              <a:solidFill>
                                <a:srgbClr val="000000"/>
                              </a:solidFill>
                              <a:latin typeface="Cambria Math"/>
                            </a:rPr>
                            <m:t> </m:t>
                          </m:r>
                          <m:r>
                            <m:rPr>
                              <m:sty m:val="p"/>
                            </m:rPr>
                            <a:rPr kumimoji="1" lang="en-US" b="0" i="0" smtClean="0">
                              <a:solidFill>
                                <a:srgbClr val="000000"/>
                              </a:solidFill>
                              <a:latin typeface="Cambria Math"/>
                            </a:rPr>
                            <m:t>is</m:t>
                          </m:r>
                          <m:r>
                            <a:rPr kumimoji="1" lang="en-US" b="0" i="0" smtClean="0">
                              <a:solidFill>
                                <a:srgbClr val="000000"/>
                              </a:solidFill>
                              <a:latin typeface="Cambria Math"/>
                            </a:rPr>
                            <m:t> </m:t>
                          </m:r>
                          <m:r>
                            <m:rPr>
                              <m:sty m:val="p"/>
                            </m:rPr>
                            <a:rPr kumimoji="1" lang="en-US" b="0" i="0" smtClean="0">
                              <a:solidFill>
                                <a:srgbClr val="000000"/>
                              </a:solidFill>
                              <a:latin typeface="Cambria Math"/>
                            </a:rPr>
                            <m:t>necessary</m:t>
                          </m:r>
                        </m:den>
                      </m:f>
                    </m:oMath>
                  </m:oMathPara>
                </a14:m>
                <a:endParaRPr kumimoji="1" lang="en-US" dirty="0">
                  <a:solidFill>
                    <a:srgbClr val="000000"/>
                  </a:solidFill>
                  <a:latin typeface="Georgia" panose="02040502050405020303"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bwMode="auto">
              <a:xfrm>
                <a:off x="413985" y="3125396"/>
                <a:ext cx="5141600" cy="369320"/>
              </a:xfrm>
              <a:prstGeom prst="rect">
                <a:avLst/>
              </a:prstGeom>
              <a:blipFill rotWithShape="1">
                <a:blip r:embed="rId7"/>
                <a:stretch>
                  <a:fillRect l="-4626" t="-116667" r="-830"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3" name="TextBox 12"/>
          <p:cNvSpPr txBox="1"/>
          <p:nvPr/>
        </p:nvSpPr>
        <p:spPr bwMode="auto">
          <a:xfrm>
            <a:off x="470236" y="2794453"/>
            <a:ext cx="41706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spcAft>
                <a:spcPts val="1200"/>
              </a:spcAft>
            </a:pPr>
            <a:r>
              <a:rPr lang="en-US" dirty="0">
                <a:solidFill>
                  <a:schemeClr val="accent1"/>
                </a:solidFill>
                <a:latin typeface="Arial Black" panose="020B0A04020102020204" pitchFamily="34" charset="0"/>
              </a:rPr>
              <a:t>ASD Unit Shear Capacity of </a:t>
            </a:r>
            <a:r>
              <a:rPr lang="en-US" dirty="0" smtClean="0">
                <a:solidFill>
                  <a:schemeClr val="accent1"/>
                </a:solidFill>
                <a:latin typeface="Arial Black" panose="020B0A04020102020204" pitchFamily="34" charset="0"/>
              </a:rPr>
              <a:t>SW2:</a:t>
            </a:r>
            <a:endParaRPr lang="en-US" dirty="0">
              <a:solidFill>
                <a:schemeClr val="accent1"/>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3" name="TextBox 2"/>
              <p:cNvSpPr txBox="1"/>
              <p:nvPr/>
            </p:nvSpPr>
            <p:spPr bwMode="auto">
              <a:xfrm>
                <a:off x="361052" y="3494716"/>
                <a:ext cx="30676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2</m:t>
                          </m:r>
                          <m:d>
                            <m:dPr>
                              <m:ctrlPr>
                                <a:rPr kumimoji="1" lang="en-US" b="0" i="1" smtClean="0">
                                  <a:solidFill>
                                    <a:srgbClr val="000000"/>
                                  </a:solidFill>
                                  <a:latin typeface="Cambria Math" panose="02040503050406030204" pitchFamily="18" charset="0"/>
                                </a:rPr>
                              </m:ctrlPr>
                            </m:dPr>
                            <m:e>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e>
                          </m:d>
                        </m:num>
                        <m:den>
                          <m:r>
                            <a:rPr kumimoji="1" lang="en-US" b="0" i="1" smtClean="0">
                              <a:solidFill>
                                <a:srgbClr val="000000"/>
                              </a:solidFill>
                              <a:latin typeface="Cambria Math"/>
                            </a:rPr>
                            <m:t>h</m:t>
                          </m:r>
                        </m:den>
                      </m:f>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2</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2.3′</m:t>
                              </m:r>
                            </m:e>
                          </m:d>
                        </m:num>
                        <m:den>
                          <m:r>
                            <a:rPr kumimoji="1" lang="en-US" b="0" i="1" smtClean="0">
                              <a:solidFill>
                                <a:srgbClr val="000000"/>
                              </a:solidFill>
                              <a:latin typeface="Cambria Math"/>
                            </a:rPr>
                            <m:t>8′</m:t>
                          </m:r>
                        </m:den>
                      </m:f>
                      <m:r>
                        <a:rPr kumimoji="1" lang="en-US" b="0" i="1" smtClean="0">
                          <a:solidFill>
                            <a:srgbClr val="000000"/>
                          </a:solidFill>
                          <a:latin typeface="Cambria Math"/>
                        </a:rPr>
                        <m:t>=0.57</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361052" y="3494716"/>
                <a:ext cx="3067677" cy="369320"/>
              </a:xfrm>
              <a:prstGeom prst="rect">
                <a:avLst/>
              </a:prstGeom>
              <a:blipFill rotWithShape="1">
                <a:blip r:embed="rId8"/>
                <a:stretch>
                  <a:fillRect t="-114754"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bwMode="auto">
              <a:xfrm>
                <a:off x="404196" y="3863568"/>
                <a:ext cx="34274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𝑛𝑜𝑚</m:t>
                              </m:r>
                            </m:sub>
                          </m:sSub>
                        </m:num>
                        <m:den>
                          <m:r>
                            <a:rPr kumimoji="1" lang="en-US" b="0" i="1" smtClean="0">
                              <a:solidFill>
                                <a:srgbClr val="000000"/>
                              </a:solidFill>
                              <a:latin typeface="Cambria Math"/>
                            </a:rPr>
                            <m:t>2.0</m:t>
                          </m:r>
                        </m:den>
                      </m:f>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520 </m:t>
                          </m:r>
                          <m:r>
                            <a:rPr kumimoji="1" lang="en-US" b="0" i="1" smtClean="0">
                              <a:solidFill>
                                <a:srgbClr val="000000"/>
                              </a:solidFill>
                              <a:latin typeface="Cambria Math"/>
                            </a:rPr>
                            <m:t>𝑝𝑙𝑓</m:t>
                          </m:r>
                        </m:num>
                        <m:den>
                          <m:r>
                            <a:rPr kumimoji="1" lang="en-US" b="0" i="1" smtClean="0">
                              <a:solidFill>
                                <a:srgbClr val="000000"/>
                              </a:solidFill>
                              <a:latin typeface="Cambria Math"/>
                            </a:rPr>
                            <m:t>2=260 </m:t>
                          </m:r>
                          <m:r>
                            <a:rPr kumimoji="1" lang="en-US" b="0" i="1" smtClean="0">
                              <a:solidFill>
                                <a:srgbClr val="000000"/>
                              </a:solidFill>
                              <a:latin typeface="Cambria Math"/>
                            </a:rPr>
                            <m:t>𝑝𝑙𝑓</m:t>
                          </m:r>
                        </m:den>
                      </m:f>
                    </m:oMath>
                  </m:oMathPara>
                </a14:m>
                <a:endParaRPr kumimoji="1" lang="en-US" dirty="0">
                  <a:solidFill>
                    <a:srgbClr val="000000"/>
                  </a:solidFill>
                  <a:latin typeface="Georgia" panose="02040502050405020303" pitchFamily="18" charset="0"/>
                </a:endParaRPr>
              </a:p>
            </p:txBody>
          </p:sp>
        </mc:Choice>
        <mc:Fallback xmlns="">
          <p:sp>
            <p:nvSpPr>
              <p:cNvPr id="14" name="TextBox 13"/>
              <p:cNvSpPr txBox="1">
                <a:spLocks noRot="1" noChangeAspect="1" noMove="1" noResize="1" noEditPoints="1" noAdjustHandles="1" noChangeArrowheads="1" noChangeShapeType="1" noTextEdit="1"/>
              </p:cNvSpPr>
              <p:nvPr/>
            </p:nvSpPr>
            <p:spPr bwMode="auto">
              <a:xfrm>
                <a:off x="404196" y="3863568"/>
                <a:ext cx="3427477" cy="369320"/>
              </a:xfrm>
              <a:prstGeom prst="rect">
                <a:avLst/>
              </a:prstGeom>
              <a:blipFill rotWithShape="1">
                <a:blip r:embed="rId9"/>
                <a:stretch>
                  <a:fillRect l="-355" t="-116667" r="-1954"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bwMode="auto">
              <a:xfrm>
                <a:off x="316474" y="4232888"/>
                <a:ext cx="276182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260 </m:t>
                      </m:r>
                      <m:r>
                        <a:rPr kumimoji="1" lang="en-US" b="0" i="1" smtClean="0">
                          <a:solidFill>
                            <a:srgbClr val="000000"/>
                          </a:solidFill>
                          <a:latin typeface="Cambria Math"/>
                        </a:rPr>
                        <m:t>𝑝𝑙𝑓</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0.57</m:t>
                          </m:r>
                        </m:e>
                      </m:d>
                      <m:r>
                        <a:rPr kumimoji="1" lang="en-US" b="0" i="1" smtClean="0">
                          <a:solidFill>
                            <a:srgbClr val="000000"/>
                          </a:solidFill>
                          <a:latin typeface="Cambria Math"/>
                        </a:rPr>
                        <m:t>=</m:t>
                      </m:r>
                      <m:r>
                        <a:rPr kumimoji="1" lang="en-US" b="1" i="1" smtClean="0">
                          <a:solidFill>
                            <a:srgbClr val="000000"/>
                          </a:solidFill>
                          <a:latin typeface="Cambria Math"/>
                        </a:rPr>
                        <m:t>𝟏𝟒𝟖</m:t>
                      </m:r>
                      <m:r>
                        <a:rPr kumimoji="1" lang="en-US" b="1" i="1" smtClean="0">
                          <a:solidFill>
                            <a:srgbClr val="000000"/>
                          </a:solidFill>
                          <a:latin typeface="Cambria Math"/>
                        </a:rPr>
                        <m:t> </m:t>
                      </m:r>
                      <m:r>
                        <a:rPr kumimoji="1" lang="en-US" b="1" i="1" smtClean="0">
                          <a:solidFill>
                            <a:srgbClr val="000000"/>
                          </a:solidFill>
                          <a:latin typeface="Cambria Math"/>
                        </a:rPr>
                        <m:t>𝒑𝒍𝒇</m:t>
                      </m:r>
                    </m:oMath>
                  </m:oMathPara>
                </a14:m>
                <a:endParaRPr kumimoji="1" lang="en-US" b="1" dirty="0">
                  <a:solidFill>
                    <a:srgbClr val="000000"/>
                  </a:solidFill>
                  <a:latin typeface="Georgia" panose="02040502050405020303" pitchFamily="18" charset="0"/>
                </a:endParaRPr>
              </a:p>
            </p:txBody>
          </p:sp>
        </mc:Choice>
        <mc:Fallback xmlns="">
          <p:sp>
            <p:nvSpPr>
              <p:cNvPr id="15" name="TextBox 14"/>
              <p:cNvSpPr txBox="1">
                <a:spLocks noRot="1" noChangeAspect="1" noMove="1" noResize="1" noEditPoints="1" noAdjustHandles="1" noChangeArrowheads="1" noChangeShapeType="1" noTextEdit="1"/>
              </p:cNvSpPr>
              <p:nvPr/>
            </p:nvSpPr>
            <p:spPr bwMode="auto">
              <a:xfrm>
                <a:off x="316474" y="4232888"/>
                <a:ext cx="2761824" cy="369320"/>
              </a:xfrm>
              <a:prstGeom prst="rect">
                <a:avLst/>
              </a:prstGeom>
              <a:blipFill rotWithShape="1">
                <a:blip r:embed="rId10"/>
                <a:stretch>
                  <a:fillRect b="-1475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bwMode="auto">
              <a:xfrm>
                <a:off x="240419" y="5342134"/>
                <a:ext cx="5052195"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260 </m:t>
                          </m:r>
                          <m:r>
                            <a:rPr kumimoji="1" lang="en-US" b="0" i="1" smtClean="0">
                              <a:solidFill>
                                <a:srgbClr val="000000"/>
                              </a:solidFill>
                              <a:latin typeface="Cambria Math"/>
                            </a:rPr>
                            <m:t>𝑝𝑙𝑓</m:t>
                          </m:r>
                        </m:e>
                      </m:d>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8 </m:t>
                          </m:r>
                          <m:r>
                            <a:rPr kumimoji="1" lang="en-US" b="0" i="1" smtClean="0">
                              <a:solidFill>
                                <a:srgbClr val="000000"/>
                              </a:solidFill>
                              <a:latin typeface="Cambria Math"/>
                            </a:rPr>
                            <m:t>𝑓𝑡</m:t>
                          </m:r>
                        </m:e>
                      </m:d>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148 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2.3 </m:t>
                          </m:r>
                          <m:r>
                            <a:rPr kumimoji="1" lang="en-US" b="0" i="1" smtClean="0">
                              <a:solidFill>
                                <a:srgbClr val="000000"/>
                              </a:solidFill>
                              <a:latin typeface="Cambria Math"/>
                            </a:rPr>
                            <m:t>𝑓𝑡</m:t>
                          </m:r>
                        </m:e>
                      </m:d>
                      <m:r>
                        <a:rPr kumimoji="1" lang="en-US" b="0" i="1" smtClean="0">
                          <a:solidFill>
                            <a:srgbClr val="000000"/>
                          </a:solidFill>
                          <a:latin typeface="Cambria Math"/>
                        </a:rPr>
                        <m:t>=</m:t>
                      </m:r>
                      <m:r>
                        <a:rPr kumimoji="1" lang="en-US" b="1" i="1" smtClean="0">
                          <a:solidFill>
                            <a:srgbClr val="000000"/>
                          </a:solidFill>
                          <a:latin typeface="Cambria Math"/>
                        </a:rPr>
                        <m:t>𝟐𝟒𝟐𝟎</m:t>
                      </m:r>
                      <m:r>
                        <a:rPr kumimoji="1" lang="en-US" b="1" i="1" smtClean="0">
                          <a:solidFill>
                            <a:srgbClr val="000000"/>
                          </a:solidFill>
                          <a:latin typeface="Cambria Math"/>
                        </a:rPr>
                        <m:t> </m:t>
                      </m:r>
                      <m:r>
                        <a:rPr kumimoji="1" lang="en-US" b="1" i="1" smtClean="0">
                          <a:solidFill>
                            <a:srgbClr val="000000"/>
                          </a:solidFill>
                          <a:latin typeface="Cambria Math"/>
                        </a:rPr>
                        <m:t>𝒍𝒃</m:t>
                      </m:r>
                    </m:oMath>
                  </m:oMathPara>
                </a14:m>
                <a:endParaRPr kumimoji="1" lang="en-US" b="1" dirty="0">
                  <a:solidFill>
                    <a:srgbClr val="000000"/>
                  </a:solidFill>
                  <a:latin typeface="Georgia" panose="02040502050405020303" pitchFamily="18" charset="0"/>
                </a:endParaRPr>
              </a:p>
            </p:txBody>
          </p:sp>
        </mc:Choice>
        <mc:Fallback xmlns="">
          <p:sp>
            <p:nvSpPr>
              <p:cNvPr id="16" name="TextBox 15"/>
              <p:cNvSpPr txBox="1">
                <a:spLocks noRot="1" noChangeAspect="1" noMove="1" noResize="1" noEditPoints="1" noAdjustHandles="1" noChangeArrowheads="1" noChangeShapeType="1" noTextEdit="1"/>
              </p:cNvSpPr>
              <p:nvPr/>
            </p:nvSpPr>
            <p:spPr bwMode="auto">
              <a:xfrm>
                <a:off x="240419" y="5342134"/>
                <a:ext cx="5052195" cy="369320"/>
              </a:xfrm>
              <a:prstGeom prst="rect">
                <a:avLst/>
              </a:prstGeom>
              <a:blipFill rotWithShape="1">
                <a:blip r:embed="rId11"/>
                <a:stretch>
                  <a:fillRect b="-131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7" name="TextBox 16"/>
          <p:cNvSpPr txBox="1"/>
          <p:nvPr/>
        </p:nvSpPr>
        <p:spPr bwMode="auto">
          <a:xfrm>
            <a:off x="458788" y="4945004"/>
            <a:ext cx="3471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smtClean="0">
                <a:solidFill>
                  <a:schemeClr val="accent1"/>
                </a:solidFill>
                <a:latin typeface="Arial Black" panose="020B0A04020102020204" pitchFamily="34" charset="0"/>
              </a:rPr>
              <a:t>Total Capacity of Wall Line:</a:t>
            </a:r>
            <a:endParaRPr lang="en-US" dirty="0">
              <a:solidFill>
                <a:schemeClr val="accent1"/>
              </a:solidFill>
              <a:latin typeface="Arial Black" panose="020B0A04020102020204" pitchFamily="34" charset="0"/>
            </a:endParaRPr>
          </a:p>
        </p:txBody>
      </p:sp>
      <p:cxnSp>
        <p:nvCxnSpPr>
          <p:cNvPr id="18" name="Straight Connector 17"/>
          <p:cNvCxnSpPr/>
          <p:nvPr/>
        </p:nvCxnSpPr>
        <p:spPr>
          <a:xfrm flipH="1">
            <a:off x="4257675" y="5670155"/>
            <a:ext cx="841248"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19494401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1: Comparing Adjustment Methods</a:t>
            </a:r>
            <a:endParaRPr lang="en-US" sz="2200" b="0" dirty="0">
              <a:latin typeface="Arial Black" panose="020B0A04020102020204" pitchFamily="34" charset="0"/>
            </a:endParaRPr>
          </a:p>
        </p:txBody>
      </p:sp>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794" y="1338685"/>
            <a:ext cx="2082006"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9" name="TextBox 18"/>
              <p:cNvSpPr txBox="1"/>
              <p:nvPr/>
            </p:nvSpPr>
            <p:spPr bwMode="auto">
              <a:xfrm>
                <a:off x="340800" y="3196343"/>
                <a:ext cx="2000334" cy="66908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f>
                        <m:fPr>
                          <m:ctrlPr>
                            <a:rPr kumimoji="1" lang="en-US" b="0" i="1" smtClean="0">
                              <a:solidFill>
                                <a:srgbClr val="000000"/>
                              </a:solidFill>
                              <a:latin typeface="Cambria Math" panose="02040503050406030204" pitchFamily="18" charset="0"/>
                            </a:rPr>
                          </m:ctrlPr>
                        </m:fPr>
                        <m:num>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panose="02040503050406030204" pitchFamily="18" charset="0"/>
                                </a:rPr>
                                <m:t>2404</m:t>
                              </m:r>
                              <m:r>
                                <a:rPr kumimoji="1" lang="en-US" b="0" i="1" smtClean="0">
                                  <a:solidFill>
                                    <a:srgbClr val="000000"/>
                                  </a:solidFill>
                                  <a:latin typeface="Cambria Math"/>
                                </a:rPr>
                                <m:t> </m:t>
                              </m:r>
                              <m:r>
                                <a:rPr kumimoji="1" lang="en-US" b="0" i="1" smtClean="0">
                                  <a:solidFill>
                                    <a:srgbClr val="000000"/>
                                  </a:solidFill>
                                  <a:latin typeface="Cambria Math"/>
                                </a:rPr>
                                <m:t>𝑙𝑏</m:t>
                              </m:r>
                            </m:e>
                          </m:d>
                        </m:num>
                        <m:den>
                          <m:d>
                            <m:dPr>
                              <m:ctrlPr>
                                <a:rPr kumimoji="1" lang="en-US" i="1">
                                  <a:solidFill>
                                    <a:srgbClr val="000000"/>
                                  </a:solidFill>
                                  <a:latin typeface="Cambria Math" panose="02040503050406030204" pitchFamily="18" charset="0"/>
                                </a:rPr>
                              </m:ctrlPr>
                            </m:dPr>
                            <m:e>
                              <m:r>
                                <a:rPr kumimoji="1" lang="en-US" b="0" i="1" smtClean="0">
                                  <a:solidFill>
                                    <a:srgbClr val="000000"/>
                                  </a:solidFill>
                                  <a:latin typeface="Cambria Math" panose="02040503050406030204" pitchFamily="18" charset="0"/>
                                </a:rPr>
                                <m:t>2420</m:t>
                              </m:r>
                              <m:r>
                                <a:rPr kumimoji="1" lang="en-US" i="1">
                                  <a:solidFill>
                                    <a:srgbClr val="000000"/>
                                  </a:solidFill>
                                  <a:latin typeface="Cambria Math"/>
                                </a:rPr>
                                <m:t> </m:t>
                              </m:r>
                              <m:r>
                                <a:rPr kumimoji="1" lang="en-US" b="0" i="1" smtClean="0">
                                  <a:solidFill>
                                    <a:srgbClr val="000000"/>
                                  </a:solidFill>
                                  <a:latin typeface="Cambria Math"/>
                                </a:rPr>
                                <m:t>𝑙𝑏</m:t>
                              </m:r>
                            </m:e>
                          </m:d>
                        </m:den>
                      </m:f>
                      <m:r>
                        <a:rPr kumimoji="1" lang="en-US" i="1" smtClean="0">
                          <a:solidFill>
                            <a:srgbClr val="000000"/>
                          </a:solidFill>
                          <a:latin typeface="Cambria Math"/>
                        </a:rPr>
                        <m:t>=</m:t>
                      </m:r>
                      <m:r>
                        <a:rPr kumimoji="1" lang="en-US" b="1" i="1" smtClean="0">
                          <a:solidFill>
                            <a:srgbClr val="000000"/>
                          </a:solidFill>
                          <a:latin typeface="Cambria Math" panose="02040503050406030204" pitchFamily="18" charset="0"/>
                        </a:rPr>
                        <m:t>𝟎</m:t>
                      </m:r>
                      <m:r>
                        <a:rPr kumimoji="1" lang="en-US" b="1" i="1" smtClean="0">
                          <a:solidFill>
                            <a:srgbClr val="000000"/>
                          </a:solidFill>
                          <a:latin typeface="Cambria Math"/>
                        </a:rPr>
                        <m:t>.</m:t>
                      </m:r>
                      <m:r>
                        <a:rPr kumimoji="1" lang="en-US" b="1" i="1" smtClean="0">
                          <a:solidFill>
                            <a:srgbClr val="000000"/>
                          </a:solidFill>
                          <a:latin typeface="Cambria Math" panose="02040503050406030204" pitchFamily="18" charset="0"/>
                        </a:rPr>
                        <m:t>𝟗𝟗</m:t>
                      </m:r>
                    </m:oMath>
                  </m:oMathPara>
                </a14:m>
                <a:endParaRPr kumimoji="1" lang="en-US" dirty="0">
                  <a:solidFill>
                    <a:srgbClr val="000000"/>
                  </a:solidFill>
                  <a:latin typeface="Georgia" panose="02040502050405020303" pitchFamily="18" charset="0"/>
                </a:endParaRPr>
              </a:p>
            </p:txBody>
          </p:sp>
        </mc:Choice>
        <mc:Fallback xmlns="">
          <p:sp>
            <p:nvSpPr>
              <p:cNvPr id="19" name="TextBox 18"/>
              <p:cNvSpPr txBox="1">
                <a:spLocks noRot="1" noChangeAspect="1" noMove="1" noResize="1" noEditPoints="1" noAdjustHandles="1" noChangeArrowheads="1" noChangeShapeType="1" noTextEdit="1"/>
              </p:cNvSpPr>
              <p:nvPr/>
            </p:nvSpPr>
            <p:spPr bwMode="auto">
              <a:xfrm>
                <a:off x="340800" y="3196343"/>
                <a:ext cx="2000334" cy="669082"/>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0" name="TextBox 19"/>
          <p:cNvSpPr txBox="1"/>
          <p:nvPr/>
        </p:nvSpPr>
        <p:spPr bwMode="auto">
          <a:xfrm>
            <a:off x="470288" y="2799213"/>
            <a:ext cx="36871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eaLnBrk="0" fontAlgn="base" hangingPunct="0">
              <a:spcBef>
                <a:spcPct val="0"/>
              </a:spcBef>
              <a:spcAft>
                <a:spcPct val="0"/>
              </a:spcAft>
            </a:pPr>
            <a:r>
              <a:rPr lang="en-US" dirty="0" smtClean="0">
                <a:solidFill>
                  <a:srgbClr val="FF5308"/>
                </a:solidFill>
                <a:latin typeface="Arial Black" panose="020B0A04020102020204" pitchFamily="34" charset="0"/>
              </a:rPr>
              <a:t>Comparing the Two Methods:</a:t>
            </a:r>
            <a:endParaRPr lang="en-US" dirty="0">
              <a:solidFill>
                <a:srgbClr val="FF5308"/>
              </a:solidFill>
              <a:latin typeface="Arial Black" panose="020B0A04020102020204" pitchFamily="34" charset="0"/>
            </a:endParaRPr>
          </a:p>
        </p:txBody>
      </p:sp>
      <p:cxnSp>
        <p:nvCxnSpPr>
          <p:cNvPr id="21" name="Straight Connector 20"/>
          <p:cNvCxnSpPr/>
          <p:nvPr/>
        </p:nvCxnSpPr>
        <p:spPr>
          <a:xfrm flipH="1">
            <a:off x="1708861" y="3683583"/>
            <a:ext cx="530352"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4" name="Rounded Rectangle 3"/>
          <p:cNvSpPr/>
          <p:nvPr/>
        </p:nvSpPr>
        <p:spPr>
          <a:xfrm>
            <a:off x="2292821" y="4203509"/>
            <a:ext cx="4572000" cy="1787857"/>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spcAft>
                <a:spcPts val="1200"/>
              </a:spcAft>
            </a:pPr>
            <a:r>
              <a:rPr lang="en-US" sz="2800" dirty="0" smtClean="0">
                <a:solidFill>
                  <a:schemeClr val="accent1"/>
                </a:solidFill>
                <a:latin typeface="Cambria Math" panose="02040503050406030204" pitchFamily="18" charset="0"/>
                <a:ea typeface="Cambria Math" panose="02040503050406030204" pitchFamily="18" charset="0"/>
                <a:cs typeface="Arial" panose="020B0604020202020204" pitchFamily="34" charset="0"/>
              </a:rPr>
              <a:t>Similar capacity</a:t>
            </a:r>
            <a:endParaRPr lang="en-US" dirty="0" smtClean="0">
              <a:solidFill>
                <a:schemeClr val="tx2"/>
              </a:solidFill>
              <a:latin typeface="Arial" panose="020B0604020202020204" pitchFamily="34" charset="0"/>
              <a:cs typeface="Arial" panose="020B0604020202020204" pitchFamily="34" charset="0"/>
            </a:endParaRPr>
          </a:p>
          <a:p>
            <a:pPr algn="ctr">
              <a:lnSpc>
                <a:spcPct val="120000"/>
              </a:lnSpc>
            </a:pPr>
            <a:r>
              <a:rPr lang="en-US" dirty="0" smtClean="0">
                <a:solidFill>
                  <a:schemeClr val="tx2"/>
                </a:solidFill>
                <a:latin typeface="Arial" panose="020B0604020202020204" pitchFamily="34" charset="0"/>
                <a:cs typeface="Arial" panose="020B0604020202020204" pitchFamily="34" charset="0"/>
              </a:rPr>
              <a:t>using the new 1.25-0.125h/</a:t>
            </a:r>
            <a:r>
              <a:rPr lang="en-US" dirty="0" err="1" smtClean="0">
                <a:solidFill>
                  <a:schemeClr val="tx2"/>
                </a:solidFill>
                <a:latin typeface="Arial" panose="020B0604020202020204" pitchFamily="34" charset="0"/>
                <a:cs typeface="Arial" panose="020B0604020202020204" pitchFamily="34" charset="0"/>
              </a:rPr>
              <a:t>b</a:t>
            </a:r>
            <a:r>
              <a:rPr lang="en-US" baseline="-25000" dirty="0" err="1" smtClean="0">
                <a:solidFill>
                  <a:schemeClr val="tx2"/>
                </a:solidFill>
                <a:latin typeface="Arial" panose="020B0604020202020204" pitchFamily="34" charset="0"/>
                <a:cs typeface="Arial" panose="020B0604020202020204" pitchFamily="34" charset="0"/>
              </a:rPr>
              <a:t>s</a:t>
            </a:r>
            <a:r>
              <a:rPr lang="en-US" baseline="-25000" dirty="0" smtClean="0">
                <a:solidFill>
                  <a:schemeClr val="tx2"/>
                </a:solidFill>
                <a:latin typeface="Arial" panose="020B0604020202020204" pitchFamily="34" charset="0"/>
                <a:cs typeface="Arial" panose="020B0604020202020204" pitchFamily="34" charset="0"/>
              </a:rPr>
              <a:t> </a:t>
            </a:r>
            <a:endParaRPr lang="en-US" baseline="-25000" dirty="0">
              <a:solidFill>
                <a:schemeClr val="tx2"/>
              </a:solidFill>
              <a:latin typeface="Arial" panose="020B0604020202020204" pitchFamily="34" charset="0"/>
              <a:cs typeface="Arial" panose="020B0604020202020204" pitchFamily="34" charset="0"/>
            </a:endParaRPr>
          </a:p>
        </p:txBody>
      </p:sp>
      <p:sp>
        <p:nvSpPr>
          <p:cNvPr id="24" name="TextBox 23"/>
          <p:cNvSpPr txBox="1"/>
          <p:nvPr/>
        </p:nvSpPr>
        <p:spPr bwMode="auto">
          <a:xfrm>
            <a:off x="470288" y="1355316"/>
            <a:ext cx="26528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eaLnBrk="0" fontAlgn="base" hangingPunct="0">
              <a:spcBef>
                <a:spcPct val="0"/>
              </a:spcBef>
              <a:spcAft>
                <a:spcPct val="0"/>
              </a:spcAft>
            </a:pPr>
            <a:r>
              <a:rPr lang="en-US" dirty="0" smtClean="0">
                <a:solidFill>
                  <a:srgbClr val="FF5308"/>
                </a:solidFill>
                <a:latin typeface="Arial Black" panose="020B0A04020102020204" pitchFamily="34" charset="0"/>
              </a:rPr>
              <a:t>Wall Line Capacities:</a:t>
            </a:r>
            <a:endParaRPr lang="en-US" dirty="0">
              <a:solidFill>
                <a:srgbClr val="FF5308"/>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5" name="TextBox 4"/>
              <p:cNvSpPr txBox="1"/>
              <p:nvPr/>
            </p:nvSpPr>
            <p:spPr bwMode="auto">
              <a:xfrm>
                <a:off x="435743" y="1724648"/>
                <a:ext cx="3893951"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m:rPr>
                          <m:sty m:val="p"/>
                        </m:rPr>
                        <a:rPr kumimoji="1" lang="en-US" b="0" i="0" smtClean="0">
                          <a:solidFill>
                            <a:srgbClr val="000000"/>
                          </a:solidFill>
                          <a:latin typeface="Cambria Math" panose="02040503050406030204" pitchFamily="18" charset="0"/>
                        </a:rPr>
                        <m:t>Equal</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Deflection</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Calculation</m:t>
                      </m:r>
                      <m:r>
                        <a:rPr kumimoji="1" lang="en-US" b="0" i="1" smtClean="0">
                          <a:solidFill>
                            <a:srgbClr val="000000"/>
                          </a:solidFill>
                          <a:latin typeface="Cambria Math" panose="02040503050406030204" pitchFamily="18" charset="0"/>
                        </a:rPr>
                        <m:t>=2404 </m:t>
                      </m:r>
                      <m:r>
                        <a:rPr kumimoji="1" lang="en-US" b="0" i="1" smtClean="0">
                          <a:solidFill>
                            <a:srgbClr val="000000"/>
                          </a:solidFill>
                          <a:latin typeface="Cambria Math" panose="02040503050406030204" pitchFamily="18" charset="0"/>
                        </a:rPr>
                        <m:t>𝑙𝑏</m:t>
                      </m:r>
                    </m:oMath>
                  </m:oMathPara>
                </a14:m>
                <a:endParaRPr kumimoji="1" lang="en-US"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35743" y="1724648"/>
                <a:ext cx="3893951" cy="276999"/>
              </a:xfrm>
              <a:prstGeom prst="rect">
                <a:avLst/>
              </a:prstGeom>
              <a:blipFill rotWithShape="0">
                <a:blip r:embed="rId6"/>
                <a:stretch>
                  <a:fillRect l="-1565" r="-782" b="-3777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bwMode="auto">
              <a:xfrm>
                <a:off x="436592" y="2110828"/>
                <a:ext cx="3688381"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b="0" i="0" smtClean="0">
                          <a:solidFill>
                            <a:srgbClr val="000000"/>
                          </a:solidFill>
                          <a:latin typeface="Cambria Math" panose="02040503050406030204" pitchFamily="18" charset="0"/>
                        </a:rPr>
                        <m:t>2</m:t>
                      </m:r>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panose="02040503050406030204" pitchFamily="18" charset="0"/>
                                </a:rPr>
                                <m:t>𝑏</m:t>
                              </m:r>
                            </m:e>
                            <m:sub>
                              <m:r>
                                <a:rPr kumimoji="1" lang="en-US" b="0" i="1" smtClean="0">
                                  <a:solidFill>
                                    <a:srgbClr val="000000"/>
                                  </a:solidFill>
                                  <a:latin typeface="Cambria Math" panose="02040503050406030204" pitchFamily="18" charset="0"/>
                                </a:rPr>
                                <m:t>𝑠</m:t>
                              </m:r>
                            </m:sub>
                          </m:sSub>
                        </m:num>
                        <m:den>
                          <m:r>
                            <a:rPr kumimoji="1" lang="en-US" b="0" i="1" smtClean="0">
                              <a:solidFill>
                                <a:srgbClr val="000000"/>
                              </a:solidFill>
                              <a:latin typeface="Cambria Math" panose="02040503050406030204" pitchFamily="18" charset="0"/>
                            </a:rPr>
                            <m:t>h</m:t>
                          </m:r>
                        </m:den>
                      </m:f>
                      <m:r>
                        <a:rPr kumimoji="1" lang="en-US" b="0" i="1"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Adjustment</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Factor</m:t>
                      </m:r>
                      <m:r>
                        <a:rPr kumimoji="1" lang="en-US" b="0" i="1" smtClean="0">
                          <a:solidFill>
                            <a:srgbClr val="000000"/>
                          </a:solidFill>
                          <a:latin typeface="Cambria Math" panose="02040503050406030204" pitchFamily="18" charset="0"/>
                        </a:rPr>
                        <m:t>=2420 </m:t>
                      </m:r>
                      <m:r>
                        <a:rPr kumimoji="1" lang="en-US" b="0" i="1" smtClean="0">
                          <a:solidFill>
                            <a:srgbClr val="000000"/>
                          </a:solidFill>
                          <a:latin typeface="Cambria Math" panose="02040503050406030204" pitchFamily="18" charset="0"/>
                        </a:rPr>
                        <m:t>𝑙𝑏</m:t>
                      </m:r>
                    </m:oMath>
                  </m:oMathPara>
                </a14:m>
                <a:endParaRPr kumimoji="1" lang="en-US" dirty="0">
                  <a:solidFill>
                    <a:srgbClr val="000000"/>
                  </a:solidFill>
                  <a:latin typeface="Georgia" panose="02040502050405020303" pitchFamily="18" charset="0"/>
                </a:endParaRPr>
              </a:p>
            </p:txBody>
          </p:sp>
        </mc:Choice>
        <mc:Fallback xmlns="">
          <p:sp>
            <p:nvSpPr>
              <p:cNvPr id="25" name="TextBox 24"/>
              <p:cNvSpPr txBox="1">
                <a:spLocks noRot="1" noChangeAspect="1" noMove="1" noResize="1" noEditPoints="1" noAdjustHandles="1" noChangeArrowheads="1" noChangeShapeType="1" noTextEdit="1"/>
              </p:cNvSpPr>
              <p:nvPr/>
            </p:nvSpPr>
            <p:spPr bwMode="auto">
              <a:xfrm>
                <a:off x="436592" y="2110828"/>
                <a:ext cx="3688381" cy="276999"/>
              </a:xfrm>
              <a:prstGeom prst="rect">
                <a:avLst/>
              </a:prstGeom>
              <a:blipFill rotWithShape="0">
                <a:blip r:embed="rId7"/>
                <a:stretch>
                  <a:fillRect l="-1157" t="-167391" r="-992" b="-25217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185027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defTabSz="685800" fontAlgn="auto">
              <a:lnSpc>
                <a:spcPct val="120000"/>
              </a:lnSpc>
              <a:spcBef>
                <a:spcPts val="0"/>
              </a:spcBef>
              <a:spcAft>
                <a:spcPts val="450"/>
              </a:spcAft>
              <a:defRPr/>
            </a:pPr>
            <a:r>
              <a:rPr lang="en-US" sz="1350" dirty="0">
                <a:solidFill>
                  <a:schemeClr val="tx2"/>
                </a:solidFill>
                <a:latin typeface="Arial"/>
                <a:cs typeface="Calibri" pitchFamily="34" charset="0"/>
              </a:rPr>
              <a:t>AIA Member Information</a:t>
            </a:r>
          </a:p>
          <a:p>
            <a:pPr defTabSz="685800" fontAlgn="auto">
              <a:lnSpc>
                <a:spcPct val="120000"/>
              </a:lnSpc>
              <a:spcBef>
                <a:spcPts val="0"/>
              </a:spcBef>
              <a:spcAft>
                <a:spcPts val="450"/>
              </a:spcAft>
              <a:defRPr/>
            </a:pPr>
            <a:r>
              <a:rPr lang="en-US" sz="1350" b="0" dirty="0">
                <a:solidFill>
                  <a:schemeClr val="tx2"/>
                </a:solidFill>
                <a:latin typeface="Arial"/>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lang="en-US" sz="1350" b="0" dirty="0">
                <a:solidFill>
                  <a:schemeClr val="tx2"/>
                </a:solidFill>
                <a:latin typeface="Arial"/>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defTabSz="685800" fontAlgn="auto">
              <a:lnSpc>
                <a:spcPct val="120000"/>
              </a:lnSpc>
              <a:spcBef>
                <a:spcPts val="0"/>
              </a:spcBef>
              <a:spcAft>
                <a:spcPts val="450"/>
              </a:spcAft>
              <a:defRPr/>
            </a:pPr>
            <a:r>
              <a:rPr lang="en-US" sz="1350" dirty="0">
                <a:solidFill>
                  <a:schemeClr val="tx2"/>
                </a:solidFill>
                <a:latin typeface="Arial"/>
              </a:rPr>
              <a:t>This course offers </a:t>
            </a:r>
            <a:r>
              <a:rPr lang="en-US" sz="1350" dirty="0" smtClean="0">
                <a:solidFill>
                  <a:schemeClr val="tx2"/>
                </a:solidFill>
                <a:latin typeface="Arial"/>
              </a:rPr>
              <a:t>2 </a:t>
            </a:r>
            <a:r>
              <a:rPr lang="en-US" sz="1350" dirty="0">
                <a:solidFill>
                  <a:schemeClr val="tx2"/>
                </a:solidFill>
                <a:latin typeface="Arial"/>
              </a:rPr>
              <a:t>LU/HSW credit.</a:t>
            </a:r>
          </a:p>
          <a:p>
            <a:pPr defTabSz="685800" fontAlgn="auto">
              <a:lnSpc>
                <a:spcPct val="120000"/>
              </a:lnSpc>
              <a:spcBef>
                <a:spcPts val="0"/>
              </a:spcBef>
              <a:spcAft>
                <a:spcPts val="450"/>
              </a:spcAft>
              <a:defRPr/>
            </a:pPr>
            <a:r>
              <a:rPr lang="en-US" sz="1350" dirty="0">
                <a:solidFill>
                  <a:schemeClr val="tx2"/>
                </a:solidFill>
                <a:latin typeface="Arial"/>
              </a:rPr>
              <a:t>AIA Course Number: AIA- SDPWS216</a:t>
            </a:r>
            <a:endParaRPr lang="en-US" sz="135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434138" y="2121695"/>
            <a:ext cx="1143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556660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2: Assumptions</a:t>
            </a:r>
            <a:endParaRPr lang="en-US" sz="2200" b="0" dirty="0">
              <a:latin typeface="Arial Black" panose="020B0A04020102020204" pitchFamily="34" charset="0"/>
            </a:endParaRPr>
          </a:p>
        </p:txBody>
      </p:sp>
      <p:sp>
        <p:nvSpPr>
          <p:cNvPr id="11" name="Text Placeholder 2"/>
          <p:cNvSpPr txBox="1">
            <a:spLocks/>
          </p:cNvSpPr>
          <p:nvPr/>
        </p:nvSpPr>
        <p:spPr>
          <a:xfrm>
            <a:off x="458788" y="1352550"/>
            <a:ext cx="8228012" cy="4813119"/>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600"/>
              </a:spcAft>
              <a:buFont typeface="Arial" panose="020B0604020202020204" pitchFamily="34" charset="0"/>
              <a:buNone/>
            </a:pPr>
            <a:r>
              <a:rPr lang="en-US" sz="1800" dirty="0" smtClean="0">
                <a:solidFill>
                  <a:schemeClr val="accent1"/>
                </a:solidFill>
                <a:latin typeface="Arial Black" panose="020B0A04020102020204" pitchFamily="34" charset="0"/>
              </a:rPr>
              <a:t>Calculate the capacity of this wall line, assuming:</a:t>
            </a:r>
          </a:p>
          <a:p>
            <a:pPr marL="231775" indent="-231775" fontAlgn="auto">
              <a:spcBef>
                <a:spcPts val="600"/>
              </a:spcBef>
              <a:spcAft>
                <a:spcPts val="0"/>
              </a:spcAft>
            </a:pPr>
            <a:r>
              <a:rPr lang="en-US" sz="1800" dirty="0" smtClean="0"/>
              <a:t>15/32” structural sheathing</a:t>
            </a:r>
          </a:p>
          <a:p>
            <a:pPr marL="231775" indent="-231775" fontAlgn="auto">
              <a:spcBef>
                <a:spcPts val="600"/>
              </a:spcBef>
              <a:spcAft>
                <a:spcPts val="0"/>
              </a:spcAft>
            </a:pPr>
            <a:r>
              <a:rPr lang="en-US" sz="1800" dirty="0" smtClean="0"/>
              <a:t>Southern Pine 2x4 framing</a:t>
            </a:r>
            <a:br>
              <a:rPr lang="en-US" sz="1800" dirty="0" smtClean="0"/>
            </a:br>
            <a:r>
              <a:rPr lang="en-US" sz="1800" dirty="0" smtClean="0"/>
              <a:t>(double 2x4 end posts)</a:t>
            </a:r>
          </a:p>
          <a:p>
            <a:pPr marL="231775" indent="-231775" fontAlgn="auto">
              <a:spcBef>
                <a:spcPts val="600"/>
              </a:spcBef>
              <a:spcAft>
                <a:spcPts val="0"/>
              </a:spcAft>
            </a:pPr>
            <a:r>
              <a:rPr lang="en-US" sz="1800" dirty="0" smtClean="0"/>
              <a:t>8d nails at 6” </a:t>
            </a:r>
            <a:r>
              <a:rPr lang="en-US" sz="1800" dirty="0" err="1" smtClean="0"/>
              <a:t>o.c</a:t>
            </a:r>
            <a:r>
              <a:rPr lang="en-US" sz="1800" dirty="0" smtClean="0"/>
              <a:t>.</a:t>
            </a:r>
          </a:p>
          <a:p>
            <a:pPr marL="231775" indent="-231775" fontAlgn="auto">
              <a:spcBef>
                <a:spcPts val="600"/>
              </a:spcBef>
              <a:spcAft>
                <a:spcPts val="0"/>
              </a:spcAft>
            </a:pPr>
            <a:r>
              <a:rPr lang="en-US" sz="1800" dirty="0" err="1" smtClean="0">
                <a:ea typeface="Cambria Math" panose="02040503050406030204" pitchFamily="18" charset="0"/>
              </a:rPr>
              <a:t>v</a:t>
            </a:r>
            <a:r>
              <a:rPr lang="en-US" sz="1800" baseline="-25000" dirty="0" err="1" smtClean="0">
                <a:ea typeface="Cambria Math" panose="02040503050406030204" pitchFamily="18" charset="0"/>
              </a:rPr>
              <a:t>nom</a:t>
            </a:r>
            <a:r>
              <a:rPr lang="en-US" sz="1800" dirty="0" smtClean="0">
                <a:ea typeface="Cambria Math" panose="02040503050406030204" pitchFamily="18" charset="0"/>
              </a:rPr>
              <a:t> = 520 </a:t>
            </a:r>
            <a:r>
              <a:rPr lang="en-US" sz="1800" dirty="0" err="1" smtClean="0">
                <a:ea typeface="Cambria Math" panose="02040503050406030204" pitchFamily="18" charset="0"/>
              </a:rPr>
              <a:t>plf</a:t>
            </a:r>
            <a:r>
              <a:rPr lang="en-US" sz="1800" dirty="0" smtClean="0"/>
              <a:t> (Table 4.3A)</a:t>
            </a:r>
          </a:p>
          <a:p>
            <a:pPr marL="231775" indent="-231775" fontAlgn="auto">
              <a:spcBef>
                <a:spcPts val="600"/>
              </a:spcBef>
              <a:spcAft>
                <a:spcPts val="0"/>
              </a:spcAft>
            </a:pPr>
            <a:r>
              <a:rPr lang="en-US" sz="1800" dirty="0" smtClean="0">
                <a:ea typeface="Cambria Math" panose="02040503050406030204" pitchFamily="18" charset="0"/>
              </a:rPr>
              <a:t>G</a:t>
            </a:r>
            <a:r>
              <a:rPr lang="en-US" sz="1800" baseline="-25000" dirty="0" smtClean="0">
                <a:ea typeface="Cambria Math" panose="02040503050406030204" pitchFamily="18" charset="0"/>
              </a:rPr>
              <a:t>a</a:t>
            </a:r>
            <a:r>
              <a:rPr lang="en-US" sz="1800" dirty="0" smtClean="0">
                <a:ea typeface="Cambria Math" panose="02040503050406030204" pitchFamily="18" charset="0"/>
              </a:rPr>
              <a:t> = 13 k/in</a:t>
            </a:r>
          </a:p>
          <a:p>
            <a:pPr marL="231775" indent="-231775" fontAlgn="auto">
              <a:spcBef>
                <a:spcPts val="600"/>
              </a:spcBef>
              <a:spcAft>
                <a:spcPts val="0"/>
              </a:spcAft>
            </a:pPr>
            <a:r>
              <a:rPr lang="en-US" sz="1800" dirty="0" err="1" smtClean="0">
                <a:ea typeface="Cambria Math" panose="02040503050406030204" pitchFamily="18" charset="0"/>
              </a:rPr>
              <a:t>Δ</a:t>
            </a:r>
            <a:r>
              <a:rPr lang="en-US" sz="1800" baseline="-25000" dirty="0" err="1" smtClean="0">
                <a:ea typeface="Cambria Math" panose="02040503050406030204" pitchFamily="18" charset="0"/>
              </a:rPr>
              <a:t>a</a:t>
            </a:r>
            <a:r>
              <a:rPr lang="en-US" sz="1800" dirty="0" smtClean="0">
                <a:ea typeface="Cambria Math" panose="02040503050406030204" pitchFamily="18" charset="0"/>
              </a:rPr>
              <a:t> = 0.125”</a:t>
            </a:r>
            <a:r>
              <a:rPr lang="en-US" sz="1800" dirty="0" smtClean="0"/>
              <a:t> at </a:t>
            </a:r>
            <a:r>
              <a:rPr lang="en-US" sz="1800" dirty="0" smtClean="0">
                <a:ea typeface="Cambria Math" panose="02040503050406030204" pitchFamily="18" charset="0"/>
              </a:rPr>
              <a:t>3,500 </a:t>
            </a:r>
            <a:r>
              <a:rPr lang="en-US" sz="1800" dirty="0" err="1" smtClean="0">
                <a:ea typeface="Cambria Math" panose="02040503050406030204" pitchFamily="18" charset="0"/>
              </a:rPr>
              <a:t>lb</a:t>
            </a:r>
            <a:endParaRPr lang="en-US" sz="1800" dirty="0" smtClean="0">
              <a:ea typeface="Cambria Math" panose="02040503050406030204" pitchFamily="18" charset="0"/>
            </a:endParaRPr>
          </a:p>
          <a:p>
            <a:pPr marL="0" indent="0" fontAlgn="auto">
              <a:spcBef>
                <a:spcPts val="4200"/>
              </a:spcBef>
              <a:spcAft>
                <a:spcPts val="600"/>
              </a:spcAft>
              <a:buFont typeface="Arial" panose="020B0604020202020204" pitchFamily="34" charset="0"/>
              <a:buNone/>
            </a:pPr>
            <a:r>
              <a:rPr lang="en-US" sz="1800" dirty="0" smtClean="0">
                <a:solidFill>
                  <a:schemeClr val="accent1"/>
                </a:solidFill>
                <a:latin typeface="Arial Black" panose="020B0A04020102020204" pitchFamily="34" charset="0"/>
              </a:rPr>
              <a:t>Calculate using both methods:</a:t>
            </a:r>
          </a:p>
          <a:p>
            <a:pPr marL="341313" indent="-341313" fontAlgn="auto">
              <a:spcBef>
                <a:spcPts val="600"/>
              </a:spcBef>
              <a:spcAft>
                <a:spcPts val="0"/>
              </a:spcAft>
              <a:buFont typeface="+mj-lt"/>
              <a:buAutoNum type="arabicPeriod"/>
            </a:pPr>
            <a:r>
              <a:rPr lang="en-US" sz="1800" dirty="0" smtClean="0"/>
              <a:t>Equal Deflection Calculation </a:t>
            </a:r>
            <a:r>
              <a:rPr lang="en-US" sz="1800" dirty="0"/>
              <a:t>(§</a:t>
            </a:r>
            <a:r>
              <a:rPr lang="en-US" sz="1800" dirty="0" smtClean="0"/>
              <a:t>4.3.3.4.1 / §</a:t>
            </a:r>
            <a:r>
              <a:rPr lang="en-US" sz="1800" dirty="0"/>
              <a:t>4.3.4.2</a:t>
            </a:r>
            <a:r>
              <a:rPr lang="en-US" sz="1800" dirty="0" smtClean="0"/>
              <a:t>) </a:t>
            </a:r>
            <a:r>
              <a:rPr lang="en-US" sz="1800" dirty="0" smtClean="0">
                <a:solidFill>
                  <a:schemeClr val="bg1"/>
                </a:solidFill>
              </a:rPr>
              <a:t>(New Method)</a:t>
            </a:r>
          </a:p>
          <a:p>
            <a:pPr marL="341313" indent="-341313" fontAlgn="auto">
              <a:spcBef>
                <a:spcPts val="600"/>
              </a:spcBef>
              <a:spcAft>
                <a:spcPts val="0"/>
              </a:spcAft>
              <a:buFont typeface="+mj-lt"/>
              <a:buAutoNum type="arabicPeriod"/>
            </a:pPr>
            <a:r>
              <a:rPr lang="en-US" sz="1800" dirty="0" smtClean="0"/>
              <a:t>2b</a:t>
            </a:r>
            <a:r>
              <a:rPr lang="en-US" sz="1800" baseline="-25000" dirty="0" smtClean="0"/>
              <a:t>s</a:t>
            </a:r>
            <a:r>
              <a:rPr lang="en-US" sz="1800" dirty="0" smtClean="0"/>
              <a:t>/h Adjustment Factor (§4.3.3.4.1.E1) </a:t>
            </a:r>
            <a:r>
              <a:rPr lang="en-US" sz="1800" dirty="0" smtClean="0">
                <a:solidFill>
                  <a:schemeClr val="bg1"/>
                </a:solidFill>
              </a:rPr>
              <a:t>(Alternative / Old Method)</a:t>
            </a:r>
            <a:endParaRPr lang="en-US" sz="1800" dirty="0">
              <a:solidFill>
                <a:schemeClr val="bg1"/>
              </a:solidFill>
            </a:endParaRPr>
          </a:p>
        </p:txBody>
      </p:sp>
      <p:grpSp>
        <p:nvGrpSpPr>
          <p:cNvPr id="28" name="Group 27"/>
          <p:cNvGrpSpPr/>
          <p:nvPr/>
        </p:nvGrpSpPr>
        <p:grpSpPr>
          <a:xfrm>
            <a:off x="6035771" y="1821128"/>
            <a:ext cx="2693888" cy="2624261"/>
            <a:chOff x="6035771" y="1821128"/>
            <a:chExt cx="2693888" cy="2624261"/>
          </a:xfrm>
        </p:grpSpPr>
        <p:sp>
          <p:nvSpPr>
            <p:cNvPr id="29" name="Rectangle 28"/>
            <p:cNvSpPr/>
            <p:nvPr/>
          </p:nvSpPr>
          <p:spPr>
            <a:xfrm>
              <a:off x="6478630" y="2100948"/>
              <a:ext cx="582775" cy="201168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endParaRPr>
            </a:p>
          </p:txBody>
        </p:sp>
        <p:sp>
          <p:nvSpPr>
            <p:cNvPr id="30" name="Rectangle 29"/>
            <p:cNvSpPr/>
            <p:nvPr/>
          </p:nvSpPr>
          <p:spPr>
            <a:xfrm>
              <a:off x="7926766" y="2100948"/>
              <a:ext cx="576072" cy="201168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endParaRPr>
            </a:p>
          </p:txBody>
        </p:sp>
        <p:cxnSp>
          <p:nvCxnSpPr>
            <p:cNvPr id="31" name="Straight Arrow Connector 30"/>
            <p:cNvCxnSpPr/>
            <p:nvPr/>
          </p:nvCxnSpPr>
          <p:spPr>
            <a:xfrm>
              <a:off x="6172200" y="2100948"/>
              <a:ext cx="0" cy="2011680"/>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8214802" y="4034243"/>
              <a:ext cx="0" cy="576072"/>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7061405" y="2100948"/>
              <a:ext cx="226499" cy="201168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8502838" y="2100948"/>
              <a:ext cx="226499" cy="201168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061405" y="2100948"/>
              <a:ext cx="166793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6035771" y="2100948"/>
              <a:ext cx="34120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bwMode="auto">
            <a:xfrm>
              <a:off x="8057707" y="4199168"/>
              <a:ext cx="314189" cy="246221"/>
            </a:xfrm>
            <a:prstGeom prst="rect">
              <a:avLst/>
            </a:prstGeom>
            <a:solidFill>
              <a:srgbClr val="FFFFFF"/>
            </a:solidFill>
            <a:ln>
              <a:noFill/>
            </a:ln>
            <a:extLst/>
          </p:spPr>
          <p:txBody>
            <a:bodyPr wrap="none" lIns="0" tIns="0" rIns="0" bIns="0" rtlCol="0">
              <a:spAutoFit/>
            </a:bodyPr>
            <a:lstStyle/>
            <a:p>
              <a:pPr algn="r" eaLnBrk="0" fontAlgn="base" hangingPunct="0">
                <a:spcBef>
                  <a:spcPct val="0"/>
                </a:spcBef>
                <a:spcAft>
                  <a:spcPct val="0"/>
                </a:spcAft>
              </a:pPr>
              <a:r>
                <a:rPr kumimoji="1" lang="en-US" sz="1600" dirty="0">
                  <a:solidFill>
                    <a:srgbClr val="000000"/>
                  </a:solidFill>
                  <a:latin typeface="Cambria Math" panose="02040503050406030204" pitchFamily="18" charset="0"/>
                  <a:ea typeface="Cambria Math" panose="02040503050406030204" pitchFamily="18" charset="0"/>
                </a:rPr>
                <a:t>2.3’</a:t>
              </a:r>
            </a:p>
          </p:txBody>
        </p:sp>
        <p:sp>
          <p:nvSpPr>
            <p:cNvPr id="38" name="TextBox 37"/>
            <p:cNvSpPr txBox="1"/>
            <p:nvPr/>
          </p:nvSpPr>
          <p:spPr bwMode="auto">
            <a:xfrm>
              <a:off x="6046685" y="2983677"/>
              <a:ext cx="251030" cy="246221"/>
            </a:xfrm>
            <a:prstGeom prst="rect">
              <a:avLst/>
            </a:prstGeom>
            <a:solidFill>
              <a:srgbClr val="FFFFFF"/>
            </a:solidFill>
            <a:ln>
              <a:noFill/>
            </a:ln>
            <a:extLst/>
          </p:spPr>
          <p:txBody>
            <a:bodyPr wrap="none" lIns="45720" tIns="0" rIns="45720" bIns="0" rtlCol="0">
              <a:spAutoFit/>
            </a:bodyPr>
            <a:lstStyle/>
            <a:p>
              <a:pPr algn="r" eaLnBrk="0" fontAlgn="base" hangingPunct="0">
                <a:spcBef>
                  <a:spcPct val="0"/>
                </a:spcBef>
                <a:spcAft>
                  <a:spcPct val="0"/>
                </a:spcAft>
              </a:pPr>
              <a:r>
                <a:rPr kumimoji="1" lang="en-US" sz="1600" dirty="0">
                  <a:solidFill>
                    <a:srgbClr val="000000"/>
                  </a:solidFill>
                  <a:latin typeface="Cambria Math" panose="02040503050406030204" pitchFamily="18" charset="0"/>
                  <a:ea typeface="Cambria Math" panose="02040503050406030204" pitchFamily="18" charset="0"/>
                </a:rPr>
                <a:t>8’</a:t>
              </a:r>
            </a:p>
          </p:txBody>
        </p:sp>
        <p:sp>
          <p:nvSpPr>
            <p:cNvPr id="39" name="TextBox 38"/>
            <p:cNvSpPr txBox="1"/>
            <p:nvPr/>
          </p:nvSpPr>
          <p:spPr bwMode="auto">
            <a:xfrm>
              <a:off x="6073936" y="1822122"/>
              <a:ext cx="196528" cy="246221"/>
            </a:xfrm>
            <a:prstGeom prst="rect">
              <a:avLst/>
            </a:prstGeom>
            <a:solidFill>
              <a:srgbClr val="FFFFFF"/>
            </a:solidFill>
            <a:ln>
              <a:noFill/>
            </a:ln>
            <a:extLst/>
          </p:spPr>
          <p:txBody>
            <a:bodyPr wrap="none" lIns="45720" tIns="0" rIns="45720" bIns="0" rtlCol="0">
              <a:spAutoFit/>
            </a:bodyPr>
            <a:lstStyle/>
            <a:p>
              <a:pPr algn="r" eaLnBrk="0" fontAlgn="base" hangingPunct="0">
                <a:spcBef>
                  <a:spcPct val="0"/>
                </a:spcBef>
                <a:spcAft>
                  <a:spcPct val="0"/>
                </a:spcAft>
              </a:pPr>
              <a:r>
                <a:rPr kumimoji="1" lang="en-US" sz="1600" dirty="0">
                  <a:solidFill>
                    <a:srgbClr val="000000"/>
                  </a:solidFill>
                  <a:latin typeface="Cambria Math" panose="02040503050406030204" pitchFamily="18" charset="0"/>
                  <a:ea typeface="Cambria Math" panose="02040503050406030204" pitchFamily="18" charset="0"/>
                </a:rPr>
                <a:t>v</a:t>
              </a:r>
            </a:p>
          </p:txBody>
        </p:sp>
        <p:sp>
          <p:nvSpPr>
            <p:cNvPr id="40" name="TextBox 39"/>
            <p:cNvSpPr txBox="1"/>
            <p:nvPr/>
          </p:nvSpPr>
          <p:spPr bwMode="auto">
            <a:xfrm>
              <a:off x="7061405" y="1822121"/>
              <a:ext cx="199734" cy="246221"/>
            </a:xfrm>
            <a:prstGeom prst="rect">
              <a:avLst/>
            </a:prstGeom>
            <a:solidFill>
              <a:srgbClr val="FFFFFF"/>
            </a:solidFill>
            <a:ln>
              <a:noFill/>
            </a:ln>
            <a:extLst/>
          </p:spPr>
          <p:txBody>
            <a:bodyPr wrap="none" lIns="45720" tIns="0" rIns="45720" bIns="0" rtlCol="0">
              <a:spAutoFit/>
            </a:bodyPr>
            <a:lstStyle/>
            <a:p>
              <a:pPr algn="r" eaLnBrk="0" fontAlgn="base" hangingPunct="0">
                <a:spcBef>
                  <a:spcPct val="0"/>
                </a:spcBef>
                <a:spcAft>
                  <a:spcPct val="0"/>
                </a:spcAft>
              </a:pPr>
              <a:r>
                <a:rPr kumimoji="1" lang="el-GR" sz="1600" dirty="0">
                  <a:solidFill>
                    <a:srgbClr val="000000"/>
                  </a:solidFill>
                  <a:latin typeface="Cambria Math" panose="02040503050406030204" pitchFamily="18" charset="0"/>
                  <a:ea typeface="Cambria Math" panose="02040503050406030204" pitchFamily="18" charset="0"/>
                </a:rPr>
                <a:t>δ</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41" name="TextBox 40"/>
            <p:cNvSpPr txBox="1"/>
            <p:nvPr/>
          </p:nvSpPr>
          <p:spPr bwMode="auto">
            <a:xfrm>
              <a:off x="8529925" y="1821128"/>
              <a:ext cx="199734" cy="246221"/>
            </a:xfrm>
            <a:prstGeom prst="rect">
              <a:avLst/>
            </a:prstGeom>
            <a:solidFill>
              <a:srgbClr val="FFFFFF"/>
            </a:solidFill>
            <a:ln>
              <a:noFill/>
            </a:ln>
            <a:extLst/>
          </p:spPr>
          <p:txBody>
            <a:bodyPr wrap="none" lIns="45720" tIns="0" rIns="45720" bIns="0" rtlCol="0">
              <a:spAutoFit/>
            </a:bodyPr>
            <a:lstStyle/>
            <a:p>
              <a:pPr algn="r" eaLnBrk="0" fontAlgn="base" hangingPunct="0">
                <a:spcBef>
                  <a:spcPct val="0"/>
                </a:spcBef>
                <a:spcAft>
                  <a:spcPct val="0"/>
                </a:spcAft>
              </a:pPr>
              <a:r>
                <a:rPr kumimoji="1" lang="el-GR" sz="1600" dirty="0">
                  <a:solidFill>
                    <a:srgbClr val="000000"/>
                  </a:solidFill>
                  <a:latin typeface="Cambria Math" panose="02040503050406030204" pitchFamily="18" charset="0"/>
                  <a:ea typeface="Cambria Math" panose="02040503050406030204" pitchFamily="18" charset="0"/>
                </a:rPr>
                <a:t>δ</a:t>
              </a:r>
              <a:endParaRPr kumimoji="1" lang="en-US" sz="1600" dirty="0">
                <a:solidFill>
                  <a:srgbClr val="000000"/>
                </a:solidFill>
                <a:latin typeface="Cambria Math" panose="02040503050406030204" pitchFamily="18" charset="0"/>
                <a:ea typeface="Cambria Math" panose="02040503050406030204" pitchFamily="18" charset="0"/>
              </a:endParaRPr>
            </a:p>
          </p:txBody>
        </p:sp>
        <p:sp>
          <p:nvSpPr>
            <p:cNvPr id="42" name="TextBox 41"/>
            <p:cNvSpPr txBox="1"/>
            <p:nvPr/>
          </p:nvSpPr>
          <p:spPr bwMode="auto">
            <a:xfrm>
              <a:off x="6529063" y="2952898"/>
              <a:ext cx="5049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000" dirty="0">
                  <a:solidFill>
                    <a:srgbClr val="000000"/>
                  </a:solidFill>
                  <a:latin typeface="Cambria Math" panose="02040503050406030204" pitchFamily="18" charset="0"/>
                  <a:ea typeface="Cambria Math" panose="02040503050406030204" pitchFamily="18" charset="0"/>
                </a:rPr>
                <a:t>SW1</a:t>
              </a:r>
            </a:p>
          </p:txBody>
        </p:sp>
        <p:sp>
          <p:nvSpPr>
            <p:cNvPr id="43" name="TextBox 42"/>
            <p:cNvSpPr txBox="1"/>
            <p:nvPr/>
          </p:nvSpPr>
          <p:spPr bwMode="auto">
            <a:xfrm>
              <a:off x="7962329" y="2963284"/>
              <a:ext cx="5049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000" dirty="0">
                  <a:solidFill>
                    <a:srgbClr val="000000"/>
                  </a:solidFill>
                  <a:latin typeface="Cambria Math" panose="02040503050406030204" pitchFamily="18" charset="0"/>
                  <a:ea typeface="Cambria Math" panose="02040503050406030204" pitchFamily="18" charset="0"/>
                </a:rPr>
                <a:t>SW2</a:t>
              </a:r>
            </a:p>
          </p:txBody>
        </p:sp>
      </p:grpSp>
      <p:cxnSp>
        <p:nvCxnSpPr>
          <p:cNvPr id="44" name="Straight Arrow Connector 43"/>
          <p:cNvCxnSpPr/>
          <p:nvPr/>
        </p:nvCxnSpPr>
        <p:spPr>
          <a:xfrm rot="5400000">
            <a:off x="6770017" y="4037185"/>
            <a:ext cx="0" cy="576072"/>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bwMode="auto">
          <a:xfrm>
            <a:off x="6612922" y="4202110"/>
            <a:ext cx="314189" cy="246221"/>
          </a:xfrm>
          <a:prstGeom prst="rect">
            <a:avLst/>
          </a:prstGeom>
          <a:solidFill>
            <a:srgbClr val="FFFFFF"/>
          </a:solidFill>
          <a:ln>
            <a:noFill/>
          </a:ln>
          <a:extLst/>
        </p:spPr>
        <p:txBody>
          <a:bodyPr wrap="none" lIns="0" tIns="0" rIns="0" bIns="0" rtlCol="0">
            <a:spAutoFit/>
          </a:bodyPr>
          <a:lstStyle/>
          <a:p>
            <a:pPr algn="r" eaLnBrk="0" fontAlgn="base" hangingPunct="0">
              <a:spcBef>
                <a:spcPct val="0"/>
              </a:spcBef>
              <a:spcAft>
                <a:spcPct val="0"/>
              </a:spcAft>
            </a:pPr>
            <a:r>
              <a:rPr kumimoji="1" lang="en-US" sz="1600" dirty="0">
                <a:solidFill>
                  <a:srgbClr val="000000"/>
                </a:solidFill>
                <a:latin typeface="Cambria Math" panose="02040503050406030204" pitchFamily="18" charset="0"/>
                <a:ea typeface="Cambria Math" panose="02040503050406030204" pitchFamily="18" charset="0"/>
              </a:rPr>
              <a:t>2.3’</a:t>
            </a:r>
          </a:p>
        </p:txBody>
      </p:sp>
    </p:spTree>
    <p:custDataLst>
      <p:tags r:id="rId1"/>
    </p:custDataLst>
    <p:extLst>
      <p:ext uri="{BB962C8B-B14F-4D97-AF65-F5344CB8AC3E}">
        <p14:creationId xmlns:p14="http://schemas.microsoft.com/office/powerpoint/2010/main" val="489737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2: Equal Deflection Calculation</a:t>
            </a:r>
            <a:endParaRPr lang="en-US" sz="2200" b="0" dirty="0">
              <a:latin typeface="Arial Black" panose="020B0A04020102020204" pitchFamily="34" charset="0"/>
            </a:endParaRPr>
          </a:p>
        </p:txBody>
      </p:sp>
      <mc:AlternateContent xmlns:mc="http://schemas.openxmlformats.org/markup-compatibility/2006" xmlns:a14="http://schemas.microsoft.com/office/drawing/2010/main">
        <mc:Choice Requires="a14">
          <p:sp>
            <p:nvSpPr>
              <p:cNvPr id="9" name="TextBox 8"/>
              <p:cNvSpPr txBox="1"/>
              <p:nvPr/>
            </p:nvSpPr>
            <p:spPr bwMode="auto">
              <a:xfrm>
                <a:off x="458786" y="4258578"/>
                <a:ext cx="8228014" cy="74642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0" tIns="0" rIns="0" bIns="0" rtlCol="0">
                <a:spAutoFit/>
              </a:bodyPr>
              <a:lstStyle/>
              <a:p>
                <a:pPr algn="r">
                  <a:spcAft>
                    <a:spcPts val="600"/>
                  </a:spcAft>
                </a:pPr>
                <a14:m>
                  <m:oMathPara xmlns:m="http://schemas.openxmlformats.org/officeDocument/2006/math">
                    <m:oMathParaPr>
                      <m:jc m:val="left"/>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i="1" smtClean="0">
                              <a:solidFill>
                                <a:srgbClr val="000000"/>
                              </a:solidFill>
                              <a:latin typeface="Cambria Math"/>
                              <a:ea typeface="Cambria Math"/>
                            </a:rPr>
                            <m:t>𝛿</m:t>
                          </m:r>
                        </m:e>
                        <m:sub>
                          <m:r>
                            <a:rPr kumimoji="1" lang="en-US" sz="2000" b="0" i="1" smtClean="0">
                              <a:solidFill>
                                <a:srgbClr val="000000"/>
                              </a:solidFill>
                              <a:latin typeface="Cambria Math"/>
                            </a:rPr>
                            <m:t>𝑠𝑤</m:t>
                          </m:r>
                          <m:r>
                            <a:rPr kumimoji="1" lang="en-US" sz="2000" b="0" i="1" smtClean="0">
                              <a:solidFill>
                                <a:srgbClr val="000000"/>
                              </a:solidFill>
                              <a:latin typeface="Cambria Math"/>
                            </a:rPr>
                            <m:t>1&amp;2</m:t>
                          </m:r>
                        </m:sub>
                      </m:sSub>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8</m:t>
                          </m:r>
                          <m:r>
                            <a:rPr kumimoji="1" lang="en-US" sz="2000" b="0" i="1" smtClean="0">
                              <a:solidFill>
                                <a:srgbClr val="000000"/>
                              </a:solidFill>
                              <a:latin typeface="Cambria Math"/>
                            </a:rPr>
                            <m:t>𝑣</m:t>
                          </m:r>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h</m:t>
                              </m:r>
                            </m:e>
                            <m:sup>
                              <m:r>
                                <a:rPr kumimoji="1" lang="en-US" sz="2000" b="0" i="1" smtClean="0">
                                  <a:solidFill>
                                    <a:srgbClr val="000000"/>
                                  </a:solidFill>
                                  <a:latin typeface="Cambria Math"/>
                                </a:rPr>
                                <m:t>3</m:t>
                              </m:r>
                            </m:sup>
                          </m:sSup>
                        </m:num>
                        <m:den>
                          <m:r>
                            <a:rPr kumimoji="1" lang="en-US" sz="2000" b="0" i="1" smtClean="0">
                              <a:solidFill>
                                <a:srgbClr val="000000"/>
                              </a:solidFill>
                              <a:latin typeface="Cambria Math"/>
                            </a:rPr>
                            <m:t>𝐸𝐴𝑏</m:t>
                          </m:r>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𝑣h</m:t>
                          </m:r>
                        </m:num>
                        <m:den>
                          <m:r>
                            <a:rPr kumimoji="1" lang="en-US" sz="2000" b="0" i="1" smtClean="0">
                              <a:solidFill>
                                <a:srgbClr val="000000"/>
                              </a:solidFill>
                              <a:latin typeface="Cambria Math"/>
                            </a:rPr>
                            <m:t>1000</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𝐺</m:t>
                              </m:r>
                            </m:e>
                            <m:sub>
                              <m:r>
                                <a:rPr kumimoji="1" lang="en-US" sz="2000" b="0" i="1" smtClean="0">
                                  <a:solidFill>
                                    <a:srgbClr val="000000"/>
                                  </a:solidFill>
                                  <a:latin typeface="Cambria Math"/>
                                </a:rPr>
                                <m:t>𝑎</m:t>
                              </m:r>
                            </m:sub>
                          </m:sSub>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h</m:t>
                          </m:r>
                          <m:sSub>
                            <m:sSubPr>
                              <m:ctrlPr>
                                <a:rPr kumimoji="1" lang="en-US" sz="2000" b="0" i="1" smtClean="0">
                                  <a:solidFill>
                                    <a:srgbClr val="000000"/>
                                  </a:solidFill>
                                  <a:latin typeface="Cambria Math" panose="02040503050406030204" pitchFamily="18" charset="0"/>
                                </a:rPr>
                              </m:ctrlPr>
                            </m:sSubPr>
                            <m:e>
                              <m:r>
                                <m:rPr>
                                  <m:sty m:val="p"/>
                                </m:rPr>
                                <a:rPr kumimoji="1" lang="el-GR" sz="2000" b="0" i="1" smtClean="0">
                                  <a:solidFill>
                                    <a:srgbClr val="000000"/>
                                  </a:solidFill>
                                  <a:latin typeface="Cambria Math"/>
                                  <a:ea typeface="Cambria Math"/>
                                </a:rPr>
                                <m:t>Δ</m:t>
                              </m:r>
                            </m:e>
                            <m:sub>
                              <m:r>
                                <a:rPr kumimoji="1" lang="en-US" sz="2000" b="0" i="1" smtClean="0">
                                  <a:solidFill>
                                    <a:srgbClr val="000000"/>
                                  </a:solidFill>
                                  <a:latin typeface="Cambria Math"/>
                                </a:rPr>
                                <m:t>𝑎</m:t>
                              </m:r>
                            </m:sub>
                          </m:sSub>
                        </m:num>
                        <m:den>
                          <m:r>
                            <a:rPr kumimoji="1" lang="en-US" sz="2000" b="0" i="1" smtClean="0">
                              <a:solidFill>
                                <a:srgbClr val="000000"/>
                              </a:solidFill>
                              <a:latin typeface="Cambria Math"/>
                            </a:rPr>
                            <m:t>𝑏</m:t>
                          </m:r>
                        </m:den>
                      </m:f>
                      <m:r>
                        <a:rPr kumimoji="1" lang="en-US" sz="2000" b="0" i="1" smtClean="0">
                          <a:solidFill>
                            <a:srgbClr val="000000"/>
                          </a:solidFill>
                          <a:latin typeface="Cambria Math"/>
                        </a:rPr>
                        <m:t>=0.0</m:t>
                      </m:r>
                      <m:r>
                        <a:rPr kumimoji="1" lang="en-US" sz="2000" b="0" i="1" smtClean="0">
                          <a:solidFill>
                            <a:srgbClr val="000000"/>
                          </a:solidFill>
                          <a:latin typeface="Cambria Math" panose="02040503050406030204" pitchFamily="18" charset="0"/>
                        </a:rPr>
                        <m:t>13</m:t>
                      </m:r>
                      <m:r>
                        <a:rPr kumimoji="1" lang="en-US" sz="2000" b="0" i="1" smtClean="0">
                          <a:solidFill>
                            <a:srgbClr val="000000"/>
                          </a:solidFill>
                          <a:latin typeface="Cambria Math"/>
                        </a:rPr>
                        <m:t>+0.</m:t>
                      </m:r>
                      <m:r>
                        <a:rPr kumimoji="1" lang="en-US" sz="2000" b="0" i="1" smtClean="0">
                          <a:solidFill>
                            <a:srgbClr val="000000"/>
                          </a:solidFill>
                          <a:latin typeface="Cambria Math" panose="02040503050406030204" pitchFamily="18" charset="0"/>
                        </a:rPr>
                        <m:t>07</m:t>
                      </m:r>
                      <m:r>
                        <a:rPr kumimoji="1" lang="en-US" sz="2000" b="0" i="1" smtClean="0">
                          <a:solidFill>
                            <a:srgbClr val="000000"/>
                          </a:solidFill>
                          <a:latin typeface="Cambria Math"/>
                        </a:rPr>
                        <m:t>6+0.</m:t>
                      </m:r>
                      <m:r>
                        <a:rPr kumimoji="1" lang="en-US" sz="2000" b="0" i="1" smtClean="0">
                          <a:solidFill>
                            <a:srgbClr val="000000"/>
                          </a:solidFill>
                          <a:latin typeface="Cambria Math" panose="02040503050406030204" pitchFamily="18" charset="0"/>
                        </a:rPr>
                        <m:t>123</m:t>
                      </m:r>
                      <m:r>
                        <a:rPr kumimoji="1" lang="en-US" sz="2000" b="0" i="1" smtClean="0">
                          <a:solidFill>
                            <a:srgbClr val="000000"/>
                          </a:solidFill>
                          <a:latin typeface="Cambria Math"/>
                        </a:rPr>
                        <m:t>=</m:t>
                      </m:r>
                      <m:r>
                        <a:rPr kumimoji="1" lang="en-US" sz="2000" b="1" i="1" smtClean="0">
                          <a:solidFill>
                            <a:srgbClr val="000000"/>
                          </a:solidFill>
                          <a:latin typeface="Cambria Math"/>
                        </a:rPr>
                        <m:t>𝟎</m:t>
                      </m:r>
                      <m:r>
                        <a:rPr kumimoji="1" lang="en-US" sz="2000" b="1" i="1" smtClean="0">
                          <a:solidFill>
                            <a:srgbClr val="000000"/>
                          </a:solidFill>
                          <a:latin typeface="Cambria Math"/>
                        </a:rPr>
                        <m:t>.</m:t>
                      </m:r>
                      <m:r>
                        <a:rPr kumimoji="1" lang="en-US" sz="2000" b="1" i="1" smtClean="0">
                          <a:solidFill>
                            <a:srgbClr val="000000"/>
                          </a:solidFill>
                          <a:latin typeface="Cambria Math"/>
                        </a:rPr>
                        <m:t>𝟐𝟏𝟑</m:t>
                      </m:r>
                      <m:r>
                        <a:rPr kumimoji="1" lang="en-US" sz="2000" b="1" i="1" smtClean="0">
                          <a:solidFill>
                            <a:srgbClr val="000000"/>
                          </a:solidFill>
                          <a:latin typeface="Cambria Math"/>
                        </a:rPr>
                        <m:t> </m:t>
                      </m:r>
                      <m:r>
                        <a:rPr kumimoji="1" lang="en-US" sz="2000" b="1" i="1" smtClean="0">
                          <a:solidFill>
                            <a:srgbClr val="000000"/>
                          </a:solidFill>
                          <a:latin typeface="Cambria Math"/>
                        </a:rPr>
                        <m:t>𝒊𝒏</m:t>
                      </m:r>
                    </m:oMath>
                  </m:oMathPara>
                </a14:m>
                <a:endParaRPr kumimoji="1" lang="en-US" sz="2000" b="1"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58786" y="4258578"/>
                <a:ext cx="8228014" cy="746423"/>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413985" y="1683493"/>
                <a:ext cx="514160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r>
                            <a:rPr kumimoji="1" lang="en-US" b="0" i="1" smtClean="0">
                              <a:solidFill>
                                <a:srgbClr val="000000"/>
                              </a:solidFill>
                              <a:latin typeface="Cambria Math"/>
                            </a:rPr>
                            <m:t>=</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8′</m:t>
                              </m:r>
                            </m:num>
                            <m:den>
                              <m:r>
                                <a:rPr kumimoji="1" lang="en-US" b="0" i="1" smtClean="0">
                                  <a:solidFill>
                                    <a:srgbClr val="000000"/>
                                  </a:solidFill>
                                  <a:latin typeface="Cambria Math"/>
                                </a:rPr>
                                <m:t>2.3′</m:t>
                              </m:r>
                            </m:den>
                          </m:f>
                          <m:r>
                            <a:rPr kumimoji="1" lang="en-US" b="0" i="1" smtClean="0">
                              <a:solidFill>
                                <a:srgbClr val="000000"/>
                              </a:solidFill>
                              <a:latin typeface="Cambria Math"/>
                            </a:rPr>
                            <m:t>=3.5</m:t>
                          </m:r>
                          <m:r>
                            <a:rPr kumimoji="1" lang="en-US" b="0" i="1" smtClean="0">
                              <a:solidFill>
                                <a:srgbClr val="000000"/>
                              </a:solidFill>
                              <a:latin typeface="Cambria Math"/>
                              <a:ea typeface="Cambria Math"/>
                            </a:rPr>
                            <m:t>≮</m:t>
                          </m:r>
                          <m:r>
                            <a:rPr kumimoji="1" lang="en-US" b="0" i="1" smtClean="0">
                              <a:solidFill>
                                <a:srgbClr val="000000"/>
                              </a:solidFill>
                              <a:latin typeface="Cambria Math"/>
                            </a:rPr>
                            <m:t>2.0  </m:t>
                          </m:r>
                          <m:r>
                            <a:rPr kumimoji="1" lang="en-US" b="0" i="0" smtClean="0">
                              <a:solidFill>
                                <a:srgbClr val="000000"/>
                              </a:solidFill>
                              <a:latin typeface="Cambria Math"/>
                            </a:rPr>
                            <m:t>.:</m:t>
                          </m:r>
                          <m:r>
                            <m:rPr>
                              <m:sty m:val="p"/>
                            </m:rPr>
                            <a:rPr kumimoji="1" lang="en-US" b="0" i="0" smtClean="0">
                              <a:solidFill>
                                <a:srgbClr val="000000"/>
                              </a:solidFill>
                              <a:latin typeface="Cambria Math"/>
                            </a:rPr>
                            <m:t>factoring</m:t>
                          </m:r>
                          <m:r>
                            <a:rPr kumimoji="1" lang="en-US" b="0" i="0" smtClean="0">
                              <a:solidFill>
                                <a:srgbClr val="000000"/>
                              </a:solidFill>
                              <a:latin typeface="Cambria Math"/>
                            </a:rPr>
                            <m:t> </m:t>
                          </m:r>
                          <m:r>
                            <m:rPr>
                              <m:sty m:val="p"/>
                            </m:rPr>
                            <a:rPr kumimoji="1" lang="en-US" b="0" i="0" smtClean="0">
                              <a:solidFill>
                                <a:srgbClr val="000000"/>
                              </a:solidFill>
                              <a:latin typeface="Cambria Math"/>
                            </a:rPr>
                            <m:t>is</m:t>
                          </m:r>
                          <m:r>
                            <a:rPr kumimoji="1" lang="en-US" b="0" i="0" smtClean="0">
                              <a:solidFill>
                                <a:srgbClr val="000000"/>
                              </a:solidFill>
                              <a:latin typeface="Cambria Math"/>
                            </a:rPr>
                            <m:t> </m:t>
                          </m:r>
                          <m:r>
                            <m:rPr>
                              <m:sty m:val="p"/>
                            </m:rPr>
                            <a:rPr kumimoji="1" lang="en-US" b="0" i="0" smtClean="0">
                              <a:solidFill>
                                <a:srgbClr val="000000"/>
                              </a:solidFill>
                              <a:latin typeface="Cambria Math"/>
                            </a:rPr>
                            <m:t>necessary</m:t>
                          </m:r>
                        </m:den>
                      </m:f>
                    </m:oMath>
                  </m:oMathPara>
                </a14:m>
                <a:endParaRPr kumimoji="1" lang="en-US"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413985" y="1683493"/>
                <a:ext cx="5141600" cy="369320"/>
              </a:xfrm>
              <a:prstGeom prst="rect">
                <a:avLst/>
              </a:prstGeom>
              <a:blipFill rotWithShape="0">
                <a:blip r:embed="rId5"/>
                <a:stretch>
                  <a:fillRect l="-4626" t="-114754" r="-830"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04196" y="2421665"/>
                <a:ext cx="34274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𝑛𝑜𝑚</m:t>
                              </m:r>
                            </m:sub>
                          </m:sSub>
                        </m:num>
                        <m:den>
                          <m:r>
                            <a:rPr kumimoji="1" lang="en-US" b="0" i="1" smtClean="0">
                              <a:solidFill>
                                <a:srgbClr val="000000"/>
                              </a:solidFill>
                              <a:latin typeface="Cambria Math"/>
                            </a:rPr>
                            <m:t>2.0</m:t>
                          </m:r>
                        </m:den>
                      </m:f>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520 </m:t>
                          </m:r>
                          <m:r>
                            <a:rPr kumimoji="1" lang="en-US" b="0" i="1" smtClean="0">
                              <a:solidFill>
                                <a:srgbClr val="000000"/>
                              </a:solidFill>
                              <a:latin typeface="Cambria Math"/>
                            </a:rPr>
                            <m:t>𝑝𝑙𝑓</m:t>
                          </m:r>
                        </m:num>
                        <m:den>
                          <m:r>
                            <a:rPr kumimoji="1" lang="en-US" b="0" i="1" smtClean="0">
                              <a:solidFill>
                                <a:srgbClr val="000000"/>
                              </a:solidFill>
                              <a:latin typeface="Cambria Math"/>
                            </a:rPr>
                            <m:t>2=260 </m:t>
                          </m:r>
                          <m:r>
                            <a:rPr kumimoji="1" lang="en-US" b="0" i="1" smtClean="0">
                              <a:solidFill>
                                <a:srgbClr val="000000"/>
                              </a:solidFill>
                              <a:latin typeface="Cambria Math"/>
                            </a:rPr>
                            <m:t>𝑝𝑙𝑓</m:t>
                          </m:r>
                        </m:den>
                      </m:f>
                    </m:oMath>
                  </m:oMathPara>
                </a14:m>
                <a:endParaRPr kumimoji="1" lang="en-US"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04196" y="2421665"/>
                <a:ext cx="3427477" cy="369320"/>
              </a:xfrm>
              <a:prstGeom prst="rect">
                <a:avLst/>
              </a:prstGeom>
              <a:blipFill rotWithShape="0">
                <a:blip r:embed="rId6"/>
                <a:stretch>
                  <a:fillRect l="-533" t="-114754" r="-1776"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309269" y="2052345"/>
                <a:ext cx="503501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1.25−0.125</m:t>
                      </m:r>
                      <m:d>
                        <m:dPr>
                          <m:ctrlPr>
                            <a:rPr kumimoji="1" lang="en-US" b="0" i="1" smtClean="0">
                              <a:solidFill>
                                <a:srgbClr val="000000"/>
                              </a:solidFill>
                              <a:latin typeface="Cambria Math" panose="02040503050406030204" pitchFamily="18" charset="0"/>
                            </a:rPr>
                          </m:ctrlPr>
                        </m:dPr>
                        <m:e>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𝑏</m:t>
                                  </m:r>
                                </m:e>
                                <m:sub>
                                  <m:r>
                                    <a:rPr kumimoji="1" lang="en-US" b="0" i="1" smtClean="0">
                                      <a:solidFill>
                                        <a:srgbClr val="000000"/>
                                      </a:solidFill>
                                      <a:latin typeface="Cambria Math"/>
                                    </a:rPr>
                                    <m:t>𝑠</m:t>
                                  </m:r>
                                </m:sub>
                              </m:sSub>
                            </m:den>
                          </m:f>
                        </m:e>
                      </m:d>
                      <m:r>
                        <a:rPr kumimoji="1" lang="en-US" b="0" i="1" smtClean="0">
                          <a:solidFill>
                            <a:srgbClr val="000000"/>
                          </a:solidFill>
                          <a:latin typeface="Cambria Math"/>
                        </a:rPr>
                        <m:t>=1.25−0.125</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panose="02040503050406030204" pitchFamily="18" charset="0"/>
                            </a:rPr>
                            <m:t>3.5′</m:t>
                          </m:r>
                        </m:e>
                      </m:d>
                      <m:r>
                        <a:rPr kumimoji="1" lang="en-US" b="0" i="1" smtClean="0">
                          <a:solidFill>
                            <a:srgbClr val="000000"/>
                          </a:solidFill>
                          <a:latin typeface="Cambria Math"/>
                        </a:rPr>
                        <m:t>=0.81</m:t>
                      </m:r>
                    </m:oMath>
                  </m:oMathPara>
                </a14:m>
                <a:endParaRPr kumimoji="1" lang="en-US"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09269" y="2052345"/>
                <a:ext cx="5035010" cy="369320"/>
              </a:xfrm>
              <a:prstGeom prst="rect">
                <a:avLst/>
              </a:prstGeom>
              <a:blipFill rotWithShape="0">
                <a:blip r:embed="rId7"/>
                <a:stretch>
                  <a:fillRect t="-116667"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bwMode="auto">
              <a:xfrm>
                <a:off x="316474" y="2790985"/>
                <a:ext cx="276182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260 </m:t>
                      </m:r>
                      <m:r>
                        <a:rPr kumimoji="1" lang="en-US" b="0" i="1" smtClean="0">
                          <a:solidFill>
                            <a:srgbClr val="000000"/>
                          </a:solidFill>
                          <a:latin typeface="Cambria Math"/>
                        </a:rPr>
                        <m:t>𝑝𝑙𝑓</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0.81</m:t>
                          </m:r>
                        </m:e>
                      </m:d>
                      <m:r>
                        <a:rPr kumimoji="1" lang="en-US" b="0" i="1" smtClean="0">
                          <a:solidFill>
                            <a:srgbClr val="000000"/>
                          </a:solidFill>
                          <a:latin typeface="Cambria Math"/>
                        </a:rPr>
                        <m:t>=</m:t>
                      </m:r>
                      <m:r>
                        <a:rPr kumimoji="1" lang="en-US" b="1" i="1" smtClean="0">
                          <a:solidFill>
                            <a:srgbClr val="000000"/>
                          </a:solidFill>
                          <a:latin typeface="Cambria Math"/>
                        </a:rPr>
                        <m:t>𝟐𝟏𝟎</m:t>
                      </m:r>
                      <m:r>
                        <a:rPr kumimoji="1" lang="en-US" b="1" i="1" smtClean="0">
                          <a:solidFill>
                            <a:srgbClr val="000000"/>
                          </a:solidFill>
                          <a:latin typeface="Cambria Math"/>
                        </a:rPr>
                        <m:t> </m:t>
                      </m:r>
                      <m:r>
                        <a:rPr kumimoji="1" lang="en-US" b="1" i="1" smtClean="0">
                          <a:solidFill>
                            <a:srgbClr val="000000"/>
                          </a:solidFill>
                          <a:latin typeface="Cambria Math"/>
                        </a:rPr>
                        <m:t>𝒑𝒍𝒇</m:t>
                      </m:r>
                    </m:oMath>
                  </m:oMathPara>
                </a14:m>
                <a:endParaRPr kumimoji="1" lang="en-US" b="1"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316474" y="2790985"/>
                <a:ext cx="2761824" cy="369320"/>
              </a:xfrm>
              <a:prstGeom prst="rect">
                <a:avLst/>
              </a:prstGeom>
              <a:blipFill rotWithShape="0">
                <a:blip r:embed="rId8"/>
                <a:stretch>
                  <a:fillRect b="-16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6" name="TextBox 15"/>
          <p:cNvSpPr txBox="1"/>
          <p:nvPr/>
        </p:nvSpPr>
        <p:spPr bwMode="auto">
          <a:xfrm>
            <a:off x="470236" y="1352550"/>
            <a:ext cx="50811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spcAft>
                <a:spcPts val="1200"/>
              </a:spcAft>
            </a:pPr>
            <a:r>
              <a:rPr lang="en-US" dirty="0">
                <a:solidFill>
                  <a:schemeClr val="accent1"/>
                </a:solidFill>
                <a:latin typeface="Arial Black" panose="020B0A04020102020204" pitchFamily="34" charset="0"/>
              </a:rPr>
              <a:t>ASD Unit Shear Capacity of </a:t>
            </a:r>
            <a:r>
              <a:rPr lang="en-US" dirty="0" smtClean="0">
                <a:solidFill>
                  <a:schemeClr val="accent1"/>
                </a:solidFill>
                <a:latin typeface="Arial Black" panose="020B0A04020102020204" pitchFamily="34" charset="0"/>
              </a:rPr>
              <a:t>SW1 &amp; SW2:</a:t>
            </a:r>
            <a:endParaRPr lang="en-US" dirty="0">
              <a:solidFill>
                <a:schemeClr val="accent1"/>
              </a:solidFill>
              <a:latin typeface="Arial Black" panose="020B0A04020102020204" pitchFamily="34" charset="0"/>
            </a:endParaRPr>
          </a:p>
        </p:txBody>
      </p:sp>
      <p:sp>
        <p:nvSpPr>
          <p:cNvPr id="17" name="TextBox 16"/>
          <p:cNvSpPr txBox="1"/>
          <p:nvPr/>
        </p:nvSpPr>
        <p:spPr bwMode="auto">
          <a:xfrm>
            <a:off x="459397" y="3850214"/>
            <a:ext cx="79567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spcAft>
                <a:spcPts val="1200"/>
              </a:spcAft>
            </a:pPr>
            <a:r>
              <a:rPr lang="en-US" dirty="0" smtClean="0">
                <a:solidFill>
                  <a:schemeClr val="accent1"/>
                </a:solidFill>
                <a:latin typeface="Arial Black" panose="020B0A04020102020204" pitchFamily="34" charset="0"/>
              </a:rPr>
              <a:t>Deflection of SW1 &amp; SW2 at Reduced ASD </a:t>
            </a:r>
            <a:r>
              <a:rPr lang="en-US" dirty="0">
                <a:solidFill>
                  <a:schemeClr val="accent1"/>
                </a:solidFill>
                <a:latin typeface="Arial Black" panose="020B0A04020102020204" pitchFamily="34" charset="0"/>
              </a:rPr>
              <a:t>Unit Shear </a:t>
            </a:r>
            <a:r>
              <a:rPr lang="en-US" dirty="0" smtClean="0">
                <a:solidFill>
                  <a:schemeClr val="accent1"/>
                </a:solidFill>
                <a:latin typeface="Arial Black" panose="020B0A04020102020204" pitchFamily="34" charset="0"/>
              </a:rPr>
              <a:t>Capacity:</a:t>
            </a:r>
            <a:endParaRPr lang="en-US" dirty="0">
              <a:solidFill>
                <a:schemeClr val="accent1"/>
              </a:solidFill>
              <a:latin typeface="Arial Black" panose="020B0A04020102020204" pitchFamily="34" charset="0"/>
            </a:endParaRPr>
          </a:p>
        </p:txBody>
      </p:sp>
      <p:pic>
        <p:nvPicPr>
          <p:cNvPr id="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04408" y="1338686"/>
            <a:ext cx="1482392" cy="146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9" name="TextBox 18"/>
              <p:cNvSpPr txBox="1"/>
              <p:nvPr/>
            </p:nvSpPr>
            <p:spPr bwMode="auto">
              <a:xfrm>
                <a:off x="305331" y="5668437"/>
                <a:ext cx="4975251"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2</m:t>
                          </m:r>
                          <m:r>
                            <a:rPr kumimoji="1" lang="en-US" b="0" i="1" smtClean="0">
                              <a:solidFill>
                                <a:srgbClr val="000000"/>
                              </a:solidFill>
                              <a:latin typeface="Cambria Math" panose="02040503050406030204" pitchFamily="18" charset="0"/>
                            </a:rPr>
                            <m:t>1</m:t>
                          </m:r>
                          <m:r>
                            <a:rPr kumimoji="1" lang="en-US" b="0" i="1" smtClean="0">
                              <a:solidFill>
                                <a:srgbClr val="000000"/>
                              </a:solidFill>
                              <a:latin typeface="Cambria Math"/>
                            </a:rPr>
                            <m:t>0 </m:t>
                          </m:r>
                          <m:r>
                            <a:rPr kumimoji="1" lang="en-US" b="0" i="1" smtClean="0">
                              <a:solidFill>
                                <a:srgbClr val="000000"/>
                              </a:solidFill>
                              <a:latin typeface="Cambria Math"/>
                            </a:rPr>
                            <m:t>𝑝𝑙𝑓</m:t>
                          </m:r>
                        </m:e>
                      </m:d>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panose="02040503050406030204" pitchFamily="18" charset="0"/>
                            </a:rPr>
                            <m:t>2.3</m:t>
                          </m:r>
                          <m:r>
                            <a:rPr kumimoji="1" lang="en-US" b="0" i="1" smtClean="0">
                              <a:solidFill>
                                <a:srgbClr val="000000"/>
                              </a:solidFill>
                              <a:latin typeface="Cambria Math"/>
                            </a:rPr>
                            <m:t> </m:t>
                          </m:r>
                          <m:r>
                            <a:rPr kumimoji="1" lang="en-US" b="0" i="1" smtClean="0">
                              <a:solidFill>
                                <a:srgbClr val="000000"/>
                              </a:solidFill>
                              <a:latin typeface="Cambria Math"/>
                            </a:rPr>
                            <m:t>𝑓𝑡</m:t>
                          </m:r>
                        </m:e>
                      </m:d>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panose="02040503050406030204" pitchFamily="18" charset="0"/>
                            </a:rPr>
                            <m:t>210</m:t>
                          </m:r>
                          <m:r>
                            <a:rPr kumimoji="1" lang="en-US" b="0" i="1" smtClean="0">
                              <a:solidFill>
                                <a:srgbClr val="000000"/>
                              </a:solidFill>
                              <a:latin typeface="Cambria Math"/>
                            </a:rPr>
                            <m:t>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2.3 </m:t>
                          </m:r>
                          <m:r>
                            <a:rPr kumimoji="1" lang="en-US" b="0" i="1" smtClean="0">
                              <a:solidFill>
                                <a:srgbClr val="000000"/>
                              </a:solidFill>
                              <a:latin typeface="Cambria Math"/>
                            </a:rPr>
                            <m:t>𝑓𝑡</m:t>
                          </m:r>
                        </m:e>
                      </m:d>
                      <m:r>
                        <a:rPr kumimoji="1" lang="en-US" b="0" i="1" smtClean="0">
                          <a:solidFill>
                            <a:srgbClr val="000000"/>
                          </a:solidFill>
                          <a:latin typeface="Cambria Math"/>
                        </a:rPr>
                        <m:t>=</m:t>
                      </m:r>
                      <m:r>
                        <a:rPr kumimoji="1" lang="en-US" b="1" i="1" smtClean="0">
                          <a:solidFill>
                            <a:srgbClr val="000000"/>
                          </a:solidFill>
                          <a:latin typeface="Cambria Math" panose="02040503050406030204" pitchFamily="18" charset="0"/>
                        </a:rPr>
                        <m:t>𝟗𝟔𝟔</m:t>
                      </m:r>
                      <m:r>
                        <a:rPr kumimoji="1" lang="en-US" b="1" i="1" smtClean="0">
                          <a:solidFill>
                            <a:srgbClr val="000000"/>
                          </a:solidFill>
                          <a:latin typeface="Cambria Math"/>
                        </a:rPr>
                        <m:t> </m:t>
                      </m:r>
                      <m:r>
                        <a:rPr kumimoji="1" lang="en-US" b="1" i="1" smtClean="0">
                          <a:solidFill>
                            <a:srgbClr val="000000"/>
                          </a:solidFill>
                          <a:latin typeface="Cambria Math"/>
                        </a:rPr>
                        <m:t>𝒍𝒃</m:t>
                      </m:r>
                    </m:oMath>
                  </m:oMathPara>
                </a14:m>
                <a:endParaRPr kumimoji="1" lang="en-US" b="1" dirty="0">
                  <a:solidFill>
                    <a:srgbClr val="000000"/>
                  </a:solidFill>
                  <a:latin typeface="Georgia" panose="02040502050405020303" pitchFamily="18" charset="0"/>
                </a:endParaRPr>
              </a:p>
            </p:txBody>
          </p:sp>
        </mc:Choice>
        <mc:Fallback xmlns="">
          <p:sp>
            <p:nvSpPr>
              <p:cNvPr id="19" name="TextBox 18"/>
              <p:cNvSpPr txBox="1">
                <a:spLocks noRot="1" noChangeAspect="1" noMove="1" noResize="1" noEditPoints="1" noAdjustHandles="1" noChangeArrowheads="1" noChangeShapeType="1" noTextEdit="1"/>
              </p:cNvSpPr>
              <p:nvPr/>
            </p:nvSpPr>
            <p:spPr bwMode="auto">
              <a:xfrm>
                <a:off x="305331" y="5668437"/>
                <a:ext cx="4975251" cy="369320"/>
              </a:xfrm>
              <a:prstGeom prst="rect">
                <a:avLst/>
              </a:prstGeom>
              <a:blipFill rotWithShape="0">
                <a:blip r:embed="rId10"/>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20" name="Straight Connector 19"/>
          <p:cNvCxnSpPr/>
          <p:nvPr/>
        </p:nvCxnSpPr>
        <p:spPr>
          <a:xfrm flipH="1">
            <a:off x="4462219" y="5996458"/>
            <a:ext cx="676656"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bwMode="auto">
          <a:xfrm>
            <a:off x="458788" y="5271307"/>
            <a:ext cx="3471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smtClean="0">
                <a:solidFill>
                  <a:schemeClr val="accent1"/>
                </a:solidFill>
                <a:latin typeface="Arial Black" panose="020B0A04020102020204" pitchFamily="34" charset="0"/>
              </a:rPr>
              <a:t>Total Capacity of Wall Line:</a:t>
            </a:r>
            <a:endParaRPr lang="en-US" dirty="0">
              <a:solidFill>
                <a:schemeClr val="accent1"/>
              </a:solidFill>
              <a:latin typeface="Arial Black" panose="020B0A04020102020204" pitchFamily="34" charset="0"/>
            </a:endParaRPr>
          </a:p>
        </p:txBody>
      </p:sp>
      <p:sp>
        <p:nvSpPr>
          <p:cNvPr id="23" name="TextBox 22"/>
          <p:cNvSpPr txBox="1"/>
          <p:nvPr/>
        </p:nvSpPr>
        <p:spPr bwMode="auto">
          <a:xfrm>
            <a:off x="364960" y="3200392"/>
            <a:ext cx="8445904"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sz="2000" dirty="0" smtClean="0">
                <a:solidFill>
                  <a:schemeClr val="accent1"/>
                </a:solidFill>
                <a:latin typeface="Georgia" panose="02040502050405020303" pitchFamily="18" charset="0"/>
              </a:rPr>
              <a:t>*</a:t>
            </a:r>
            <a:r>
              <a:rPr kumimoji="1" lang="en-US" sz="1600" dirty="0" smtClean="0">
                <a:solidFill>
                  <a:schemeClr val="accent1"/>
                </a:solidFill>
                <a:latin typeface="Georgia" panose="02040502050405020303" pitchFamily="18" charset="0"/>
              </a:rPr>
              <a:t> </a:t>
            </a:r>
            <a:r>
              <a:rPr kumimoji="1" lang="en-US" sz="1600" dirty="0" smtClean="0">
                <a:solidFill>
                  <a:schemeClr val="bg2"/>
                </a:solidFill>
                <a:latin typeface="Georgia" panose="02040502050405020303" pitchFamily="18" charset="0"/>
              </a:rPr>
              <a:t>Since SW1 &amp; SW2 are identical, they have the same stiffness and will deflect the same.</a:t>
            </a:r>
            <a:endParaRPr kumimoji="1" lang="en-US" sz="1600" dirty="0">
              <a:solidFill>
                <a:schemeClr val="bg2"/>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8071293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2: 2b</a:t>
            </a:r>
            <a:r>
              <a:rPr lang="en-US" sz="2200" b="0" baseline="-25000" dirty="0" smtClean="0">
                <a:latin typeface="Arial Black" panose="020B0A04020102020204" pitchFamily="34" charset="0"/>
              </a:rPr>
              <a:t>s</a:t>
            </a:r>
            <a:r>
              <a:rPr lang="en-US" sz="2200" b="0" dirty="0" smtClean="0">
                <a:latin typeface="Arial Black" panose="020B0A04020102020204" pitchFamily="34" charset="0"/>
              </a:rPr>
              <a:t>/h Adjustment Factor</a:t>
            </a:r>
            <a:endParaRPr lang="en-US" sz="2200" b="0" dirty="0">
              <a:latin typeface="Arial Black" panose="020B0A04020102020204" pitchFamily="34" charset="0"/>
            </a:endParaRPr>
          </a:p>
        </p:txBody>
      </p:sp>
      <p:sp>
        <p:nvSpPr>
          <p:cNvPr id="6" name="TextBox 5"/>
          <p:cNvSpPr txBox="1"/>
          <p:nvPr/>
        </p:nvSpPr>
        <p:spPr bwMode="auto">
          <a:xfrm>
            <a:off x="470818" y="1352333"/>
            <a:ext cx="50811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lang="en-US" dirty="0">
                <a:solidFill>
                  <a:schemeClr val="accent1"/>
                </a:solidFill>
                <a:latin typeface="Arial Black" panose="020B0A04020102020204" pitchFamily="34" charset="0"/>
              </a:rPr>
              <a:t>ASD Unit Shear Capacity of </a:t>
            </a:r>
            <a:r>
              <a:rPr lang="en-US" dirty="0" smtClean="0">
                <a:solidFill>
                  <a:schemeClr val="accent1"/>
                </a:solidFill>
                <a:latin typeface="Arial Black" panose="020B0A04020102020204" pitchFamily="34" charset="0"/>
              </a:rPr>
              <a:t>SW1 &amp; SW2:</a:t>
            </a:r>
            <a:endParaRPr lang="en-US" dirty="0">
              <a:solidFill>
                <a:schemeClr val="accent1"/>
              </a:solidFill>
              <a:latin typeface="Arial Black" panose="020B0A04020102020204" pitchFamily="34" charset="0"/>
            </a:endParaRPr>
          </a:p>
        </p:txBody>
      </p:sp>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4408" y="1338686"/>
            <a:ext cx="1482392" cy="146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0" name="TextBox 19"/>
              <p:cNvSpPr txBox="1"/>
              <p:nvPr/>
            </p:nvSpPr>
            <p:spPr bwMode="auto">
              <a:xfrm>
                <a:off x="413985" y="1682487"/>
                <a:ext cx="514160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f>
                        <m:fPr>
                          <m:type m:val="lin"/>
                          <m:ctrlPr>
                            <a:rPr kumimoji="1" lang="en-US" i="1">
                              <a:solidFill>
                                <a:srgbClr val="000000"/>
                              </a:solidFill>
                              <a:latin typeface="Cambria Math" panose="02040503050406030204" pitchFamily="18" charset="0"/>
                            </a:rPr>
                          </m:ctrlPr>
                        </m:fPr>
                        <m:num>
                          <m:r>
                            <a:rPr kumimoji="1" lang="en-US" i="1">
                              <a:solidFill>
                                <a:srgbClr val="000000"/>
                              </a:solidFill>
                              <a:latin typeface="Cambria Math"/>
                            </a:rPr>
                            <m:t>h</m:t>
                          </m:r>
                        </m:num>
                        <m:den>
                          <m:sSub>
                            <m:sSubPr>
                              <m:ctrlPr>
                                <a:rPr kumimoji="1" lang="en-US" i="1">
                                  <a:solidFill>
                                    <a:srgbClr val="000000"/>
                                  </a:solidFill>
                                  <a:latin typeface="Cambria Math" panose="02040503050406030204" pitchFamily="18" charset="0"/>
                                </a:rPr>
                              </m:ctrlPr>
                            </m:sSubPr>
                            <m:e>
                              <m:r>
                                <a:rPr kumimoji="1" lang="en-US" i="1">
                                  <a:solidFill>
                                    <a:srgbClr val="000000"/>
                                  </a:solidFill>
                                  <a:latin typeface="Cambria Math"/>
                                </a:rPr>
                                <m:t>𝑏</m:t>
                              </m:r>
                            </m:e>
                            <m:sub>
                              <m:r>
                                <a:rPr kumimoji="1" lang="en-US" i="1">
                                  <a:solidFill>
                                    <a:srgbClr val="000000"/>
                                  </a:solidFill>
                                  <a:latin typeface="Cambria Math"/>
                                </a:rPr>
                                <m:t>𝑠</m:t>
                              </m:r>
                            </m:sub>
                          </m:sSub>
                          <m:r>
                            <a:rPr kumimoji="1" lang="en-US" i="1">
                              <a:solidFill>
                                <a:srgbClr val="000000"/>
                              </a:solidFill>
                              <a:latin typeface="Cambria Math"/>
                            </a:rPr>
                            <m:t>=</m:t>
                          </m:r>
                          <m:f>
                            <m:fPr>
                              <m:type m:val="lin"/>
                              <m:ctrlPr>
                                <a:rPr kumimoji="1" lang="en-US" i="1">
                                  <a:solidFill>
                                    <a:srgbClr val="000000"/>
                                  </a:solidFill>
                                  <a:latin typeface="Cambria Math" panose="02040503050406030204" pitchFamily="18" charset="0"/>
                                </a:rPr>
                              </m:ctrlPr>
                            </m:fPr>
                            <m:num>
                              <m:r>
                                <a:rPr kumimoji="1" lang="en-US" i="1">
                                  <a:solidFill>
                                    <a:srgbClr val="000000"/>
                                  </a:solidFill>
                                  <a:latin typeface="Cambria Math"/>
                                </a:rPr>
                                <m:t>8′</m:t>
                              </m:r>
                            </m:num>
                            <m:den>
                              <m:r>
                                <a:rPr kumimoji="1" lang="en-US" i="1">
                                  <a:solidFill>
                                    <a:srgbClr val="000000"/>
                                  </a:solidFill>
                                  <a:latin typeface="Cambria Math"/>
                                </a:rPr>
                                <m:t>2.3′</m:t>
                              </m:r>
                            </m:den>
                          </m:f>
                          <m:r>
                            <a:rPr kumimoji="1" lang="en-US" i="1">
                              <a:solidFill>
                                <a:srgbClr val="000000"/>
                              </a:solidFill>
                              <a:latin typeface="Cambria Math"/>
                            </a:rPr>
                            <m:t>=3.5</m:t>
                          </m:r>
                          <m:r>
                            <a:rPr kumimoji="1" lang="en-US" i="1">
                              <a:solidFill>
                                <a:srgbClr val="000000"/>
                              </a:solidFill>
                              <a:latin typeface="Cambria Math"/>
                              <a:ea typeface="Cambria Math"/>
                            </a:rPr>
                            <m:t>≮</m:t>
                          </m:r>
                          <m:r>
                            <a:rPr kumimoji="1" lang="en-US" i="1">
                              <a:solidFill>
                                <a:srgbClr val="000000"/>
                              </a:solidFill>
                              <a:latin typeface="Cambria Math"/>
                            </a:rPr>
                            <m:t>2.0  </m:t>
                          </m:r>
                          <m:r>
                            <a:rPr kumimoji="1" lang="en-US">
                              <a:solidFill>
                                <a:srgbClr val="000000"/>
                              </a:solidFill>
                              <a:latin typeface="Cambria Math"/>
                            </a:rPr>
                            <m:t>.:</m:t>
                          </m:r>
                          <m:r>
                            <m:rPr>
                              <m:sty m:val="p"/>
                            </m:rPr>
                            <a:rPr kumimoji="1" lang="en-US">
                              <a:solidFill>
                                <a:srgbClr val="000000"/>
                              </a:solidFill>
                              <a:latin typeface="Cambria Math"/>
                            </a:rPr>
                            <m:t>factoring</m:t>
                          </m:r>
                          <m:r>
                            <a:rPr kumimoji="1" lang="en-US">
                              <a:solidFill>
                                <a:srgbClr val="000000"/>
                              </a:solidFill>
                              <a:latin typeface="Cambria Math"/>
                            </a:rPr>
                            <m:t> </m:t>
                          </m:r>
                          <m:r>
                            <m:rPr>
                              <m:sty m:val="p"/>
                            </m:rPr>
                            <a:rPr kumimoji="1" lang="en-US">
                              <a:solidFill>
                                <a:srgbClr val="000000"/>
                              </a:solidFill>
                              <a:latin typeface="Cambria Math"/>
                            </a:rPr>
                            <m:t>is</m:t>
                          </m:r>
                          <m:r>
                            <a:rPr kumimoji="1" lang="en-US">
                              <a:solidFill>
                                <a:srgbClr val="000000"/>
                              </a:solidFill>
                              <a:latin typeface="Cambria Math"/>
                            </a:rPr>
                            <m:t> </m:t>
                          </m:r>
                          <m:r>
                            <m:rPr>
                              <m:sty m:val="p"/>
                            </m:rPr>
                            <a:rPr kumimoji="1" lang="en-US">
                              <a:solidFill>
                                <a:srgbClr val="000000"/>
                              </a:solidFill>
                              <a:latin typeface="Cambria Math"/>
                            </a:rPr>
                            <m:t>necessary</m:t>
                          </m:r>
                        </m:den>
                      </m:f>
                    </m:oMath>
                  </m:oMathPara>
                </a14:m>
                <a:endParaRPr kumimoji="1" lang="en-US" dirty="0">
                  <a:solidFill>
                    <a:srgbClr val="000000"/>
                  </a:solidFill>
                  <a:latin typeface="Georgia" panose="02040502050405020303" pitchFamily="18" charset="0"/>
                </a:endParaRPr>
              </a:p>
            </p:txBody>
          </p:sp>
        </mc:Choice>
        <mc:Fallback xmlns="">
          <p:sp>
            <p:nvSpPr>
              <p:cNvPr id="20" name="TextBox 19"/>
              <p:cNvSpPr txBox="1">
                <a:spLocks noRot="1" noChangeAspect="1" noMove="1" noResize="1" noEditPoints="1" noAdjustHandles="1" noChangeArrowheads="1" noChangeShapeType="1" noTextEdit="1"/>
              </p:cNvSpPr>
              <p:nvPr/>
            </p:nvSpPr>
            <p:spPr bwMode="auto">
              <a:xfrm>
                <a:off x="413985" y="1682487"/>
                <a:ext cx="5141600" cy="369320"/>
              </a:xfrm>
              <a:prstGeom prst="rect">
                <a:avLst/>
              </a:prstGeom>
              <a:blipFill rotWithShape="0">
                <a:blip r:embed="rId5"/>
                <a:stretch>
                  <a:fillRect l="-4626" t="-114754" r="-830"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bwMode="auto">
              <a:xfrm>
                <a:off x="361052" y="2051807"/>
                <a:ext cx="30676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14:m>
                  <m:oMathPara xmlns:m="http://schemas.openxmlformats.org/officeDocument/2006/math">
                    <m:oMathParaPr>
                      <m:jc m:val="left"/>
                    </m:oMathParaPr>
                    <m:oMath xmlns:m="http://schemas.openxmlformats.org/officeDocument/2006/math">
                      <m:f>
                        <m:fPr>
                          <m:type m:val="lin"/>
                          <m:ctrlPr>
                            <a:rPr kumimoji="1" lang="en-US" i="1">
                              <a:solidFill>
                                <a:srgbClr val="000000"/>
                              </a:solidFill>
                              <a:latin typeface="Cambria Math" panose="02040503050406030204" pitchFamily="18" charset="0"/>
                            </a:rPr>
                          </m:ctrlPr>
                        </m:fPr>
                        <m:num>
                          <m:r>
                            <a:rPr kumimoji="1" lang="en-US" i="1">
                              <a:solidFill>
                                <a:srgbClr val="000000"/>
                              </a:solidFill>
                              <a:latin typeface="Cambria Math"/>
                            </a:rPr>
                            <m:t>2</m:t>
                          </m:r>
                          <m:d>
                            <m:dPr>
                              <m:ctrlPr>
                                <a:rPr kumimoji="1" lang="en-US" i="1">
                                  <a:solidFill>
                                    <a:srgbClr val="000000"/>
                                  </a:solidFill>
                                  <a:latin typeface="Cambria Math" panose="02040503050406030204" pitchFamily="18" charset="0"/>
                                </a:rPr>
                              </m:ctrlPr>
                            </m:dPr>
                            <m:e>
                              <m:sSub>
                                <m:sSubPr>
                                  <m:ctrlPr>
                                    <a:rPr kumimoji="1" lang="en-US" i="1">
                                      <a:solidFill>
                                        <a:srgbClr val="000000"/>
                                      </a:solidFill>
                                      <a:latin typeface="Cambria Math" panose="02040503050406030204" pitchFamily="18" charset="0"/>
                                    </a:rPr>
                                  </m:ctrlPr>
                                </m:sSubPr>
                                <m:e>
                                  <m:r>
                                    <a:rPr kumimoji="1" lang="en-US" i="1">
                                      <a:solidFill>
                                        <a:srgbClr val="000000"/>
                                      </a:solidFill>
                                      <a:latin typeface="Cambria Math"/>
                                    </a:rPr>
                                    <m:t>𝑏</m:t>
                                  </m:r>
                                </m:e>
                                <m:sub>
                                  <m:r>
                                    <a:rPr kumimoji="1" lang="en-US" i="1">
                                      <a:solidFill>
                                        <a:srgbClr val="000000"/>
                                      </a:solidFill>
                                      <a:latin typeface="Cambria Math"/>
                                    </a:rPr>
                                    <m:t>𝑠</m:t>
                                  </m:r>
                                </m:sub>
                              </m:sSub>
                            </m:e>
                          </m:d>
                        </m:num>
                        <m:den>
                          <m:r>
                            <a:rPr kumimoji="1" lang="en-US" i="1">
                              <a:solidFill>
                                <a:srgbClr val="000000"/>
                              </a:solidFill>
                              <a:latin typeface="Cambria Math"/>
                            </a:rPr>
                            <m:t>h</m:t>
                          </m:r>
                        </m:den>
                      </m:f>
                      <m:r>
                        <a:rPr kumimoji="1" lang="en-US" i="1">
                          <a:solidFill>
                            <a:srgbClr val="000000"/>
                          </a:solidFill>
                          <a:latin typeface="Cambria Math"/>
                        </a:rPr>
                        <m:t>=</m:t>
                      </m:r>
                      <m:f>
                        <m:fPr>
                          <m:type m:val="lin"/>
                          <m:ctrlPr>
                            <a:rPr kumimoji="1" lang="en-US" i="1">
                              <a:solidFill>
                                <a:srgbClr val="000000"/>
                              </a:solidFill>
                              <a:latin typeface="Cambria Math" panose="02040503050406030204" pitchFamily="18" charset="0"/>
                            </a:rPr>
                          </m:ctrlPr>
                        </m:fPr>
                        <m:num>
                          <m:r>
                            <a:rPr kumimoji="1" lang="en-US" i="1">
                              <a:solidFill>
                                <a:srgbClr val="000000"/>
                              </a:solidFill>
                              <a:latin typeface="Cambria Math"/>
                            </a:rPr>
                            <m:t>2</m:t>
                          </m:r>
                          <m:d>
                            <m:dPr>
                              <m:ctrlPr>
                                <a:rPr kumimoji="1" lang="en-US" i="1">
                                  <a:solidFill>
                                    <a:srgbClr val="000000"/>
                                  </a:solidFill>
                                  <a:latin typeface="Cambria Math" panose="02040503050406030204" pitchFamily="18" charset="0"/>
                                </a:rPr>
                              </m:ctrlPr>
                            </m:dPr>
                            <m:e>
                              <m:r>
                                <a:rPr kumimoji="1" lang="en-US" i="1">
                                  <a:solidFill>
                                    <a:srgbClr val="000000"/>
                                  </a:solidFill>
                                  <a:latin typeface="Cambria Math"/>
                                </a:rPr>
                                <m:t>2.3′</m:t>
                              </m:r>
                            </m:e>
                          </m:d>
                        </m:num>
                        <m:den>
                          <m:r>
                            <a:rPr kumimoji="1" lang="en-US" i="1">
                              <a:solidFill>
                                <a:srgbClr val="000000"/>
                              </a:solidFill>
                              <a:latin typeface="Cambria Math"/>
                            </a:rPr>
                            <m:t>8′</m:t>
                          </m:r>
                        </m:den>
                      </m:f>
                      <m:r>
                        <a:rPr kumimoji="1" lang="en-US" i="1">
                          <a:solidFill>
                            <a:srgbClr val="000000"/>
                          </a:solidFill>
                          <a:latin typeface="Cambria Math"/>
                        </a:rPr>
                        <m:t>=0.57</m:t>
                      </m:r>
                    </m:oMath>
                  </m:oMathPara>
                </a14:m>
                <a:endParaRPr kumimoji="1" lang="en-US" dirty="0">
                  <a:solidFill>
                    <a:srgbClr val="000000"/>
                  </a:solidFill>
                  <a:latin typeface="Georgia" panose="02040502050405020303"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bwMode="auto">
              <a:xfrm>
                <a:off x="361052" y="2051807"/>
                <a:ext cx="3067677" cy="369320"/>
              </a:xfrm>
              <a:prstGeom prst="rect">
                <a:avLst/>
              </a:prstGeom>
              <a:blipFill rotWithShape="0">
                <a:blip r:embed="rId6"/>
                <a:stretch>
                  <a:fillRect t="-116667"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bwMode="auto">
              <a:xfrm>
                <a:off x="404196" y="2420659"/>
                <a:ext cx="342747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14" rIns="0" bIns="45714" rtlCol="0">
                <a:spAutoFit/>
              </a:bodyPr>
              <a:lstStyle/>
              <a:p>
                <a:pP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f>
                        <m:fPr>
                          <m:type m:val="lin"/>
                          <m:ctrlPr>
                            <a:rPr kumimoji="1" lang="en-US" i="1">
                              <a:solidFill>
                                <a:srgbClr val="000000"/>
                              </a:solidFill>
                              <a:latin typeface="Cambria Math" panose="02040503050406030204" pitchFamily="18" charset="0"/>
                            </a:rPr>
                          </m:ctrlPr>
                        </m:fPr>
                        <m:num>
                          <m:sSub>
                            <m:sSubPr>
                              <m:ctrlPr>
                                <a:rPr kumimoji="1" lang="en-US" i="1">
                                  <a:solidFill>
                                    <a:srgbClr val="000000"/>
                                  </a:solidFill>
                                  <a:latin typeface="Cambria Math" panose="02040503050406030204" pitchFamily="18" charset="0"/>
                                </a:rPr>
                              </m:ctrlPr>
                            </m:sSubPr>
                            <m:e>
                              <m:r>
                                <a:rPr kumimoji="1" lang="en-US" i="1">
                                  <a:solidFill>
                                    <a:srgbClr val="000000"/>
                                  </a:solidFill>
                                  <a:latin typeface="Cambria Math"/>
                                </a:rPr>
                                <m:t>𝑣</m:t>
                              </m:r>
                            </m:e>
                            <m:sub>
                              <m:r>
                                <a:rPr kumimoji="1" lang="en-US" i="1">
                                  <a:solidFill>
                                    <a:srgbClr val="000000"/>
                                  </a:solidFill>
                                  <a:latin typeface="Cambria Math"/>
                                </a:rPr>
                                <m:t>𝑛𝑜𝑚</m:t>
                              </m:r>
                            </m:sub>
                          </m:sSub>
                        </m:num>
                        <m:den>
                          <m:r>
                            <a:rPr kumimoji="1" lang="en-US" i="1">
                              <a:solidFill>
                                <a:srgbClr val="000000"/>
                              </a:solidFill>
                              <a:latin typeface="Cambria Math"/>
                            </a:rPr>
                            <m:t>2.0</m:t>
                          </m:r>
                        </m:den>
                      </m:f>
                      <m:r>
                        <a:rPr kumimoji="1" lang="en-US" i="1">
                          <a:solidFill>
                            <a:srgbClr val="000000"/>
                          </a:solidFill>
                          <a:latin typeface="Cambria Math"/>
                        </a:rPr>
                        <m:t>= </m:t>
                      </m:r>
                      <m:f>
                        <m:fPr>
                          <m:type m:val="lin"/>
                          <m:ctrlPr>
                            <a:rPr kumimoji="1" lang="en-US" i="1">
                              <a:solidFill>
                                <a:srgbClr val="000000"/>
                              </a:solidFill>
                              <a:latin typeface="Cambria Math" panose="02040503050406030204" pitchFamily="18" charset="0"/>
                            </a:rPr>
                          </m:ctrlPr>
                        </m:fPr>
                        <m:num>
                          <m:r>
                            <a:rPr kumimoji="1" lang="en-US" i="1">
                              <a:solidFill>
                                <a:srgbClr val="000000"/>
                              </a:solidFill>
                              <a:latin typeface="Cambria Math"/>
                            </a:rPr>
                            <m:t>520 </m:t>
                          </m:r>
                          <m:r>
                            <a:rPr kumimoji="1" lang="en-US" i="1">
                              <a:solidFill>
                                <a:srgbClr val="000000"/>
                              </a:solidFill>
                              <a:latin typeface="Cambria Math"/>
                            </a:rPr>
                            <m:t>𝑝𝑙𝑓</m:t>
                          </m:r>
                        </m:num>
                        <m:den>
                          <m:r>
                            <a:rPr kumimoji="1" lang="en-US" i="1">
                              <a:solidFill>
                                <a:srgbClr val="000000"/>
                              </a:solidFill>
                              <a:latin typeface="Cambria Math"/>
                            </a:rPr>
                            <m:t>2=260 </m:t>
                          </m:r>
                          <m:r>
                            <a:rPr kumimoji="1" lang="en-US" i="1">
                              <a:solidFill>
                                <a:srgbClr val="000000"/>
                              </a:solidFill>
                              <a:latin typeface="Cambria Math"/>
                            </a:rPr>
                            <m:t>𝑝𝑙𝑓</m:t>
                          </m:r>
                        </m:den>
                      </m:f>
                    </m:oMath>
                  </m:oMathPara>
                </a14:m>
                <a:endParaRPr kumimoji="1" lang="en-US" dirty="0">
                  <a:solidFill>
                    <a:srgbClr val="000000"/>
                  </a:solidFill>
                  <a:latin typeface="Georgia" panose="02040502050405020303"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bwMode="auto">
              <a:xfrm>
                <a:off x="404196" y="2420659"/>
                <a:ext cx="3427477" cy="369320"/>
              </a:xfrm>
              <a:prstGeom prst="rect">
                <a:avLst/>
              </a:prstGeom>
              <a:blipFill rotWithShape="0">
                <a:blip r:embed="rId7"/>
                <a:stretch>
                  <a:fillRect l="-533" t="-114754" r="-1776"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bwMode="auto">
              <a:xfrm>
                <a:off x="316474" y="2789979"/>
                <a:ext cx="276182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kumimoji="1" lang="en-US" i="1">
                          <a:solidFill>
                            <a:srgbClr val="000000"/>
                          </a:solidFill>
                          <a:latin typeface="Cambria Math"/>
                        </a:rPr>
                        <m:t>260 </m:t>
                      </m:r>
                      <m:r>
                        <a:rPr kumimoji="1" lang="en-US" i="1">
                          <a:solidFill>
                            <a:srgbClr val="000000"/>
                          </a:solidFill>
                          <a:latin typeface="Cambria Math"/>
                        </a:rPr>
                        <m:t>𝑝𝑙𝑓</m:t>
                      </m:r>
                      <m:d>
                        <m:dPr>
                          <m:ctrlPr>
                            <a:rPr kumimoji="1" lang="en-US" i="1">
                              <a:solidFill>
                                <a:srgbClr val="000000"/>
                              </a:solidFill>
                              <a:latin typeface="Cambria Math" panose="02040503050406030204" pitchFamily="18" charset="0"/>
                            </a:rPr>
                          </m:ctrlPr>
                        </m:dPr>
                        <m:e>
                          <m:r>
                            <a:rPr kumimoji="1" lang="en-US" i="1">
                              <a:solidFill>
                                <a:srgbClr val="000000"/>
                              </a:solidFill>
                              <a:latin typeface="Cambria Math"/>
                            </a:rPr>
                            <m:t>0.57</m:t>
                          </m:r>
                        </m:e>
                      </m:d>
                      <m:r>
                        <a:rPr kumimoji="1" lang="en-US" i="1">
                          <a:solidFill>
                            <a:srgbClr val="000000"/>
                          </a:solidFill>
                          <a:latin typeface="Cambria Math"/>
                        </a:rPr>
                        <m:t>=</m:t>
                      </m:r>
                      <m:r>
                        <a:rPr kumimoji="1" lang="en-US" b="1" i="1">
                          <a:solidFill>
                            <a:srgbClr val="000000"/>
                          </a:solidFill>
                          <a:latin typeface="Cambria Math"/>
                        </a:rPr>
                        <m:t>𝟏𝟒𝟖</m:t>
                      </m:r>
                      <m:r>
                        <a:rPr kumimoji="1" lang="en-US" b="1" i="1">
                          <a:solidFill>
                            <a:srgbClr val="000000"/>
                          </a:solidFill>
                          <a:latin typeface="Cambria Math"/>
                        </a:rPr>
                        <m:t> </m:t>
                      </m:r>
                      <m:r>
                        <a:rPr kumimoji="1" lang="en-US" b="1" i="1">
                          <a:solidFill>
                            <a:srgbClr val="000000"/>
                          </a:solidFill>
                          <a:latin typeface="Cambria Math"/>
                        </a:rPr>
                        <m:t>𝒑𝒍𝒇</m:t>
                      </m:r>
                    </m:oMath>
                  </m:oMathPara>
                </a14:m>
                <a:endParaRPr kumimoji="1" lang="en-US" b="1" dirty="0">
                  <a:solidFill>
                    <a:srgbClr val="000000"/>
                  </a:solidFill>
                  <a:latin typeface="Georgia" panose="02040502050405020303" pitchFamily="18" charset="0"/>
                </a:endParaRPr>
              </a:p>
            </p:txBody>
          </p:sp>
        </mc:Choice>
        <mc:Fallback xmlns="">
          <p:sp>
            <p:nvSpPr>
              <p:cNvPr id="23" name="TextBox 22"/>
              <p:cNvSpPr txBox="1">
                <a:spLocks noRot="1" noChangeAspect="1" noMove="1" noResize="1" noEditPoints="1" noAdjustHandles="1" noChangeArrowheads="1" noChangeShapeType="1" noTextEdit="1"/>
              </p:cNvSpPr>
              <p:nvPr/>
            </p:nvSpPr>
            <p:spPr bwMode="auto">
              <a:xfrm>
                <a:off x="316474" y="2789979"/>
                <a:ext cx="2761824" cy="369320"/>
              </a:xfrm>
              <a:prstGeom prst="rect">
                <a:avLst/>
              </a:prstGeom>
              <a:blipFill rotWithShape="0">
                <a:blip r:embed="rId8"/>
                <a:stretch>
                  <a:fillRect b="-16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bwMode="auto">
              <a:xfrm>
                <a:off x="317364" y="3899225"/>
                <a:ext cx="4975250"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148</m:t>
                          </m:r>
                          <m:r>
                            <a:rPr kumimoji="1" lang="en-US" i="1">
                              <a:solidFill>
                                <a:srgbClr val="000000"/>
                              </a:solidFill>
                              <a:latin typeface="Cambria Math"/>
                            </a:rPr>
                            <m:t> </m:t>
                          </m:r>
                          <m:r>
                            <a:rPr kumimoji="1" lang="en-US" i="1">
                              <a:solidFill>
                                <a:srgbClr val="000000"/>
                              </a:solidFill>
                              <a:latin typeface="Cambria Math"/>
                            </a:rPr>
                            <m:t>𝑝𝑙𝑓</m:t>
                          </m:r>
                        </m:e>
                      </m:d>
                      <m:d>
                        <m:dPr>
                          <m:ctrlPr>
                            <a:rPr kumimoji="1" lang="en-US" i="1">
                              <a:solidFill>
                                <a:srgbClr val="000000"/>
                              </a:solidFill>
                              <a:latin typeface="Cambria Math" panose="02040503050406030204" pitchFamily="18" charset="0"/>
                            </a:rPr>
                          </m:ctrlPr>
                        </m:dPr>
                        <m:e>
                          <m:r>
                            <a:rPr kumimoji="1" lang="en-US" b="0" i="1" smtClean="0">
                              <a:solidFill>
                                <a:srgbClr val="000000"/>
                              </a:solidFill>
                              <a:latin typeface="Cambria Math"/>
                            </a:rPr>
                            <m:t>2.3</m:t>
                          </m:r>
                          <m:r>
                            <a:rPr kumimoji="1" lang="en-US" i="1">
                              <a:solidFill>
                                <a:srgbClr val="000000"/>
                              </a:solidFill>
                              <a:latin typeface="Cambria Math"/>
                            </a:rPr>
                            <m:t> </m:t>
                          </m:r>
                          <m:r>
                            <a:rPr kumimoji="1" lang="en-US" i="1">
                              <a:solidFill>
                                <a:srgbClr val="000000"/>
                              </a:solidFill>
                              <a:latin typeface="Cambria Math"/>
                            </a:rPr>
                            <m:t>𝑓𝑡</m:t>
                          </m:r>
                        </m:e>
                      </m:d>
                      <m:r>
                        <a:rPr kumimoji="1" lang="en-US" i="1">
                          <a:solidFill>
                            <a:srgbClr val="000000"/>
                          </a:solidFill>
                          <a:latin typeface="Cambria Math"/>
                        </a:rPr>
                        <m:t>+</m:t>
                      </m:r>
                      <m:d>
                        <m:dPr>
                          <m:ctrlPr>
                            <a:rPr kumimoji="1" lang="en-US" i="1">
                              <a:solidFill>
                                <a:srgbClr val="000000"/>
                              </a:solidFill>
                              <a:latin typeface="Cambria Math" panose="02040503050406030204" pitchFamily="18" charset="0"/>
                            </a:rPr>
                          </m:ctrlPr>
                        </m:dPr>
                        <m:e>
                          <m:r>
                            <a:rPr kumimoji="1" lang="en-US" i="1">
                              <a:solidFill>
                                <a:srgbClr val="000000"/>
                              </a:solidFill>
                              <a:latin typeface="Cambria Math"/>
                            </a:rPr>
                            <m:t>148 </m:t>
                          </m:r>
                          <m:r>
                            <a:rPr kumimoji="1" lang="en-US" i="1">
                              <a:solidFill>
                                <a:srgbClr val="000000"/>
                              </a:solidFill>
                              <a:latin typeface="Cambria Math"/>
                            </a:rPr>
                            <m:t>𝑝𝑙𝑓</m:t>
                          </m:r>
                        </m:e>
                      </m:d>
                      <m:d>
                        <m:dPr>
                          <m:ctrlPr>
                            <a:rPr kumimoji="1" lang="en-US" i="1">
                              <a:solidFill>
                                <a:srgbClr val="000000"/>
                              </a:solidFill>
                              <a:latin typeface="Cambria Math" panose="02040503050406030204" pitchFamily="18" charset="0"/>
                            </a:rPr>
                          </m:ctrlPr>
                        </m:dPr>
                        <m:e>
                          <m:r>
                            <a:rPr kumimoji="1" lang="en-US" i="1">
                              <a:solidFill>
                                <a:srgbClr val="000000"/>
                              </a:solidFill>
                              <a:latin typeface="Cambria Math"/>
                            </a:rPr>
                            <m:t>2.3 </m:t>
                          </m:r>
                          <m:r>
                            <a:rPr kumimoji="1" lang="en-US" i="1">
                              <a:solidFill>
                                <a:srgbClr val="000000"/>
                              </a:solidFill>
                              <a:latin typeface="Cambria Math"/>
                            </a:rPr>
                            <m:t>𝑓𝑡</m:t>
                          </m:r>
                        </m:e>
                      </m:d>
                      <m:r>
                        <a:rPr kumimoji="1" lang="en-US" i="1">
                          <a:solidFill>
                            <a:srgbClr val="000000"/>
                          </a:solidFill>
                          <a:latin typeface="Cambria Math"/>
                        </a:rPr>
                        <m:t>=</m:t>
                      </m:r>
                      <m:r>
                        <a:rPr kumimoji="1" lang="en-US" b="1" i="1" smtClean="0">
                          <a:solidFill>
                            <a:srgbClr val="000000"/>
                          </a:solidFill>
                          <a:latin typeface="Cambria Math"/>
                        </a:rPr>
                        <m:t>𝟔𝟖𝟏</m:t>
                      </m:r>
                      <m:r>
                        <a:rPr kumimoji="1" lang="en-US" b="1" i="1" smtClean="0">
                          <a:solidFill>
                            <a:srgbClr val="000000"/>
                          </a:solidFill>
                          <a:latin typeface="Cambria Math"/>
                        </a:rPr>
                        <m:t> </m:t>
                      </m:r>
                      <m:r>
                        <a:rPr kumimoji="1" lang="en-US" b="1" i="1">
                          <a:solidFill>
                            <a:srgbClr val="000000"/>
                          </a:solidFill>
                          <a:latin typeface="Cambria Math"/>
                        </a:rPr>
                        <m:t>𝒍𝒃</m:t>
                      </m:r>
                    </m:oMath>
                  </m:oMathPara>
                </a14:m>
                <a:endParaRPr kumimoji="1" lang="en-US" b="1" dirty="0">
                  <a:solidFill>
                    <a:srgbClr val="000000"/>
                  </a:solidFill>
                  <a:latin typeface="Georgia" panose="02040502050405020303" pitchFamily="18" charset="0"/>
                </a:endParaRPr>
              </a:p>
            </p:txBody>
          </p:sp>
        </mc:Choice>
        <mc:Fallback xmlns="">
          <p:sp>
            <p:nvSpPr>
              <p:cNvPr id="24" name="TextBox 23"/>
              <p:cNvSpPr txBox="1">
                <a:spLocks noRot="1" noChangeAspect="1" noMove="1" noResize="1" noEditPoints="1" noAdjustHandles="1" noChangeArrowheads="1" noChangeShapeType="1" noTextEdit="1"/>
              </p:cNvSpPr>
              <p:nvPr/>
            </p:nvSpPr>
            <p:spPr bwMode="auto">
              <a:xfrm>
                <a:off x="317364" y="3899225"/>
                <a:ext cx="4975250" cy="369320"/>
              </a:xfrm>
              <a:prstGeom prst="rect">
                <a:avLst/>
              </a:prstGeom>
              <a:blipFill rotWithShape="0">
                <a:blip r:embed="rId9"/>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5" name="TextBox 24"/>
          <p:cNvSpPr txBox="1"/>
          <p:nvPr/>
        </p:nvSpPr>
        <p:spPr bwMode="auto">
          <a:xfrm>
            <a:off x="470820" y="3502095"/>
            <a:ext cx="3471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eaLnBrk="0" fontAlgn="base" hangingPunct="0">
              <a:spcBef>
                <a:spcPct val="0"/>
              </a:spcBef>
              <a:spcAft>
                <a:spcPct val="0"/>
              </a:spcAft>
            </a:pPr>
            <a:r>
              <a:rPr lang="en-US" dirty="0">
                <a:solidFill>
                  <a:srgbClr val="FF5308"/>
                </a:solidFill>
                <a:latin typeface="Arial Black" panose="020B0A04020102020204" pitchFamily="34" charset="0"/>
              </a:rPr>
              <a:t>Total Capacity of Wall Line:</a:t>
            </a:r>
          </a:p>
        </p:txBody>
      </p:sp>
      <p:cxnSp>
        <p:nvCxnSpPr>
          <p:cNvPr id="26" name="Straight Connector 25"/>
          <p:cNvCxnSpPr/>
          <p:nvPr/>
        </p:nvCxnSpPr>
        <p:spPr>
          <a:xfrm flipH="1">
            <a:off x="4459704" y="4227246"/>
            <a:ext cx="679323"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5028116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2: Comparing Adjustment Methods</a:t>
            </a:r>
            <a:endParaRPr lang="en-US" sz="2200" b="0" dirty="0">
              <a:latin typeface="Arial Black" panose="020B0A04020102020204" pitchFamily="34" charset="0"/>
            </a:endParaRPr>
          </a:p>
        </p:txBody>
      </p:sp>
      <p:sp>
        <p:nvSpPr>
          <p:cNvPr id="4" name="Rounded Rectangle 3"/>
          <p:cNvSpPr/>
          <p:nvPr/>
        </p:nvSpPr>
        <p:spPr>
          <a:xfrm>
            <a:off x="2292821" y="4203509"/>
            <a:ext cx="4572000" cy="1787857"/>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spcAft>
                <a:spcPts val="1200"/>
              </a:spcAft>
            </a:pPr>
            <a:r>
              <a:rPr lang="en-US" sz="2800" dirty="0" smtClean="0">
                <a:solidFill>
                  <a:schemeClr val="accent1"/>
                </a:solidFill>
                <a:latin typeface="Cambria Math" panose="02040503050406030204" pitchFamily="18" charset="0"/>
                <a:ea typeface="Cambria Math" panose="02040503050406030204" pitchFamily="18" charset="0"/>
                <a:cs typeface="Arial" panose="020B0604020202020204" pitchFamily="34" charset="0"/>
              </a:rPr>
              <a:t>42%</a:t>
            </a:r>
            <a:br>
              <a:rPr lang="en-US" sz="2800" dirty="0" smtClean="0">
                <a:solidFill>
                  <a:schemeClr val="accent1"/>
                </a:solidFill>
                <a:latin typeface="Cambria Math" panose="02040503050406030204" pitchFamily="18" charset="0"/>
                <a:ea typeface="Cambria Math" panose="02040503050406030204" pitchFamily="18" charset="0"/>
                <a:cs typeface="Arial" panose="020B0604020202020204" pitchFamily="34" charset="0"/>
              </a:rPr>
            </a:br>
            <a:r>
              <a:rPr lang="en-US" sz="2000" dirty="0" smtClean="0">
                <a:solidFill>
                  <a:schemeClr val="accent1"/>
                </a:solidFill>
                <a:latin typeface="Cambria Math" panose="02040503050406030204" pitchFamily="18" charset="0"/>
                <a:ea typeface="Cambria Math" panose="02040503050406030204" pitchFamily="18" charset="0"/>
                <a:cs typeface="Arial" panose="020B0604020202020204" pitchFamily="34" charset="0"/>
              </a:rPr>
              <a:t>increase in capacity</a:t>
            </a:r>
            <a:endParaRPr lang="en-US" sz="2000" dirty="0" smtClean="0">
              <a:solidFill>
                <a:schemeClr val="tx2"/>
              </a:solidFill>
              <a:latin typeface="Arial" panose="020B0604020202020204" pitchFamily="34" charset="0"/>
              <a:cs typeface="Arial" panose="020B0604020202020204" pitchFamily="34" charset="0"/>
            </a:endParaRPr>
          </a:p>
          <a:p>
            <a:pPr algn="ctr">
              <a:lnSpc>
                <a:spcPct val="120000"/>
              </a:lnSpc>
            </a:pPr>
            <a:r>
              <a:rPr lang="en-US" dirty="0" smtClean="0">
                <a:solidFill>
                  <a:schemeClr val="tx2"/>
                </a:solidFill>
                <a:latin typeface="Arial" panose="020B0604020202020204" pitchFamily="34" charset="0"/>
                <a:cs typeface="Arial" panose="020B0604020202020204" pitchFamily="34" charset="0"/>
              </a:rPr>
              <a:t>using the new 1.25-0.125h/</a:t>
            </a:r>
            <a:r>
              <a:rPr lang="en-US" dirty="0" err="1" smtClean="0">
                <a:solidFill>
                  <a:schemeClr val="tx2"/>
                </a:solidFill>
                <a:latin typeface="Arial" panose="020B0604020202020204" pitchFamily="34" charset="0"/>
                <a:cs typeface="Arial" panose="020B0604020202020204" pitchFamily="34" charset="0"/>
              </a:rPr>
              <a:t>b</a:t>
            </a:r>
            <a:r>
              <a:rPr lang="en-US" baseline="-25000" dirty="0" err="1" smtClean="0">
                <a:solidFill>
                  <a:schemeClr val="tx2"/>
                </a:solidFill>
                <a:latin typeface="Arial" panose="020B0604020202020204" pitchFamily="34" charset="0"/>
                <a:cs typeface="Arial" panose="020B0604020202020204" pitchFamily="34" charset="0"/>
              </a:rPr>
              <a:t>s</a:t>
            </a:r>
            <a:r>
              <a:rPr lang="en-US" baseline="-25000" dirty="0" smtClean="0">
                <a:solidFill>
                  <a:schemeClr val="tx2"/>
                </a:solidFill>
                <a:latin typeface="Arial" panose="020B0604020202020204" pitchFamily="34" charset="0"/>
                <a:cs typeface="Arial" panose="020B0604020202020204" pitchFamily="34" charset="0"/>
              </a:rPr>
              <a:t> </a:t>
            </a:r>
            <a:endParaRPr lang="en-US" baseline="-25000" dirty="0">
              <a:solidFill>
                <a:schemeClr val="tx2"/>
              </a:solidFill>
              <a:latin typeface="Arial" panose="020B0604020202020204" pitchFamily="34" charset="0"/>
              <a:cs typeface="Arial" panose="020B0604020202020204" pitchFamily="34" charset="0"/>
            </a:endParaRPr>
          </a:p>
        </p:txBody>
      </p:sp>
      <p:sp>
        <p:nvSpPr>
          <p:cNvPr id="24" name="TextBox 23"/>
          <p:cNvSpPr txBox="1"/>
          <p:nvPr/>
        </p:nvSpPr>
        <p:spPr bwMode="auto">
          <a:xfrm>
            <a:off x="470288" y="1355316"/>
            <a:ext cx="26528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eaLnBrk="0" fontAlgn="base" hangingPunct="0">
              <a:spcBef>
                <a:spcPct val="0"/>
              </a:spcBef>
              <a:spcAft>
                <a:spcPct val="0"/>
              </a:spcAft>
            </a:pPr>
            <a:r>
              <a:rPr lang="en-US" dirty="0" smtClean="0">
                <a:solidFill>
                  <a:srgbClr val="FF5308"/>
                </a:solidFill>
                <a:latin typeface="Arial Black" panose="020B0A04020102020204" pitchFamily="34" charset="0"/>
              </a:rPr>
              <a:t>Wall Line Capacities:</a:t>
            </a:r>
            <a:endParaRPr lang="en-US" dirty="0">
              <a:solidFill>
                <a:srgbClr val="FF5308"/>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5" name="TextBox 4"/>
              <p:cNvSpPr txBox="1"/>
              <p:nvPr/>
            </p:nvSpPr>
            <p:spPr bwMode="auto">
              <a:xfrm>
                <a:off x="441151" y="1724648"/>
                <a:ext cx="3765711"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m:rPr>
                          <m:sty m:val="p"/>
                        </m:rPr>
                        <a:rPr kumimoji="1" lang="en-US" b="0" i="0" smtClean="0">
                          <a:solidFill>
                            <a:srgbClr val="000000"/>
                          </a:solidFill>
                          <a:latin typeface="Cambria Math" panose="02040503050406030204" pitchFamily="18" charset="0"/>
                        </a:rPr>
                        <m:t>Equal</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Deflection</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Calculation</m:t>
                      </m:r>
                      <m:r>
                        <a:rPr kumimoji="1" lang="en-US" b="0" i="1" smtClean="0">
                          <a:solidFill>
                            <a:srgbClr val="000000"/>
                          </a:solidFill>
                          <a:latin typeface="Cambria Math" panose="02040503050406030204" pitchFamily="18" charset="0"/>
                        </a:rPr>
                        <m:t>=966 </m:t>
                      </m:r>
                      <m:r>
                        <a:rPr kumimoji="1" lang="en-US" b="0" i="1" smtClean="0">
                          <a:solidFill>
                            <a:srgbClr val="000000"/>
                          </a:solidFill>
                          <a:latin typeface="Cambria Math" panose="02040503050406030204" pitchFamily="18" charset="0"/>
                        </a:rPr>
                        <m:t>𝑙𝑏</m:t>
                      </m:r>
                    </m:oMath>
                  </m:oMathPara>
                </a14:m>
                <a:endParaRPr kumimoji="1" lang="en-US"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41151" y="1724648"/>
                <a:ext cx="3765711" cy="276999"/>
              </a:xfrm>
              <a:prstGeom prst="rect">
                <a:avLst/>
              </a:prstGeom>
              <a:blipFill rotWithShape="0">
                <a:blip r:embed="rId4"/>
                <a:stretch>
                  <a:fillRect l="-1618" r="-809" b="-3777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bwMode="auto">
              <a:xfrm>
                <a:off x="441999" y="2110828"/>
                <a:ext cx="3560142"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b="0" i="0" smtClean="0">
                          <a:solidFill>
                            <a:srgbClr val="000000"/>
                          </a:solidFill>
                          <a:latin typeface="Cambria Math" panose="02040503050406030204" pitchFamily="18" charset="0"/>
                        </a:rPr>
                        <m:t>2</m:t>
                      </m:r>
                      <m:f>
                        <m:fPr>
                          <m:type m:val="lin"/>
                          <m:ctrlPr>
                            <a:rPr kumimoji="1" lang="en-US" b="0" i="1" smtClean="0">
                              <a:solidFill>
                                <a:srgbClr val="000000"/>
                              </a:solidFill>
                              <a:latin typeface="Cambria Math" panose="02040503050406030204" pitchFamily="18" charset="0"/>
                            </a:rPr>
                          </m:ctrlPr>
                        </m:fPr>
                        <m:num>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panose="02040503050406030204" pitchFamily="18" charset="0"/>
                                </a:rPr>
                                <m:t>𝑏</m:t>
                              </m:r>
                            </m:e>
                            <m:sub>
                              <m:r>
                                <a:rPr kumimoji="1" lang="en-US" b="0" i="1" smtClean="0">
                                  <a:solidFill>
                                    <a:srgbClr val="000000"/>
                                  </a:solidFill>
                                  <a:latin typeface="Cambria Math" panose="02040503050406030204" pitchFamily="18" charset="0"/>
                                </a:rPr>
                                <m:t>𝑠</m:t>
                              </m:r>
                            </m:sub>
                          </m:sSub>
                        </m:num>
                        <m:den>
                          <m:r>
                            <a:rPr kumimoji="1" lang="en-US" b="0" i="1" smtClean="0">
                              <a:solidFill>
                                <a:srgbClr val="000000"/>
                              </a:solidFill>
                              <a:latin typeface="Cambria Math" panose="02040503050406030204" pitchFamily="18" charset="0"/>
                            </a:rPr>
                            <m:t>h</m:t>
                          </m:r>
                        </m:den>
                      </m:f>
                      <m:r>
                        <a:rPr kumimoji="1" lang="en-US" b="0" i="1"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Adjustment</m:t>
                      </m:r>
                      <m:r>
                        <a:rPr kumimoji="1" lang="en-US" b="0" i="0" smtClean="0">
                          <a:solidFill>
                            <a:srgbClr val="000000"/>
                          </a:solidFill>
                          <a:latin typeface="Cambria Math" panose="02040503050406030204" pitchFamily="18" charset="0"/>
                        </a:rPr>
                        <m:t> </m:t>
                      </m:r>
                      <m:r>
                        <m:rPr>
                          <m:sty m:val="p"/>
                        </m:rPr>
                        <a:rPr kumimoji="1" lang="en-US" b="0" i="0" smtClean="0">
                          <a:solidFill>
                            <a:srgbClr val="000000"/>
                          </a:solidFill>
                          <a:latin typeface="Cambria Math" panose="02040503050406030204" pitchFamily="18" charset="0"/>
                        </a:rPr>
                        <m:t>Factor</m:t>
                      </m:r>
                      <m:r>
                        <a:rPr kumimoji="1" lang="en-US" b="0" i="1" smtClean="0">
                          <a:solidFill>
                            <a:srgbClr val="000000"/>
                          </a:solidFill>
                          <a:latin typeface="Cambria Math" panose="02040503050406030204" pitchFamily="18" charset="0"/>
                        </a:rPr>
                        <m:t>=681 </m:t>
                      </m:r>
                      <m:r>
                        <a:rPr kumimoji="1" lang="en-US" b="0" i="1" smtClean="0">
                          <a:solidFill>
                            <a:srgbClr val="000000"/>
                          </a:solidFill>
                          <a:latin typeface="Cambria Math" panose="02040503050406030204" pitchFamily="18" charset="0"/>
                        </a:rPr>
                        <m:t>𝑙𝑏</m:t>
                      </m:r>
                    </m:oMath>
                  </m:oMathPara>
                </a14:m>
                <a:endParaRPr kumimoji="1" lang="en-US" dirty="0">
                  <a:solidFill>
                    <a:srgbClr val="000000"/>
                  </a:solidFill>
                  <a:latin typeface="Georgia" panose="02040502050405020303" pitchFamily="18" charset="0"/>
                </a:endParaRPr>
              </a:p>
            </p:txBody>
          </p:sp>
        </mc:Choice>
        <mc:Fallback xmlns="">
          <p:sp>
            <p:nvSpPr>
              <p:cNvPr id="25" name="TextBox 24"/>
              <p:cNvSpPr txBox="1">
                <a:spLocks noRot="1" noChangeAspect="1" noMove="1" noResize="1" noEditPoints="1" noAdjustHandles="1" noChangeArrowheads="1" noChangeShapeType="1" noTextEdit="1"/>
              </p:cNvSpPr>
              <p:nvPr/>
            </p:nvSpPr>
            <p:spPr bwMode="auto">
              <a:xfrm>
                <a:off x="441999" y="2110828"/>
                <a:ext cx="3560142" cy="276999"/>
              </a:xfrm>
              <a:prstGeom prst="rect">
                <a:avLst/>
              </a:prstGeom>
              <a:blipFill rotWithShape="0">
                <a:blip r:embed="rId5"/>
                <a:stretch>
                  <a:fillRect l="-1199" t="-167391" r="-1027" b="-25217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234048" y="3196343"/>
                <a:ext cx="8263458" cy="66908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f>
                        <m:fPr>
                          <m:ctrlPr>
                            <a:rPr kumimoji="1" lang="en-US" b="0" i="1" smtClean="0">
                              <a:solidFill>
                                <a:srgbClr val="000000"/>
                              </a:solidFill>
                              <a:latin typeface="Cambria Math" panose="02040503050406030204" pitchFamily="18" charset="0"/>
                            </a:rPr>
                          </m:ctrlPr>
                        </m:fPr>
                        <m:num>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966 </m:t>
                              </m:r>
                              <m:r>
                                <a:rPr kumimoji="1" lang="en-US" b="0" i="1" smtClean="0">
                                  <a:solidFill>
                                    <a:srgbClr val="000000"/>
                                  </a:solidFill>
                                  <a:latin typeface="Cambria Math"/>
                                </a:rPr>
                                <m:t>𝑙𝑏</m:t>
                              </m:r>
                            </m:e>
                          </m:d>
                        </m:num>
                        <m:den>
                          <m:d>
                            <m:dPr>
                              <m:ctrlPr>
                                <a:rPr kumimoji="1" lang="en-US" i="1">
                                  <a:solidFill>
                                    <a:srgbClr val="000000"/>
                                  </a:solidFill>
                                  <a:latin typeface="Cambria Math" panose="02040503050406030204" pitchFamily="18" charset="0"/>
                                </a:rPr>
                              </m:ctrlPr>
                            </m:dPr>
                            <m:e>
                              <m:r>
                                <a:rPr kumimoji="1" lang="en-US" b="0" i="1" smtClean="0">
                                  <a:solidFill>
                                    <a:srgbClr val="000000"/>
                                  </a:solidFill>
                                  <a:latin typeface="Cambria Math"/>
                                </a:rPr>
                                <m:t>681</m:t>
                              </m:r>
                              <m:r>
                                <a:rPr kumimoji="1" lang="en-US" i="1">
                                  <a:solidFill>
                                    <a:srgbClr val="000000"/>
                                  </a:solidFill>
                                  <a:latin typeface="Cambria Math"/>
                                </a:rPr>
                                <m:t> </m:t>
                              </m:r>
                              <m:r>
                                <a:rPr kumimoji="1" lang="en-US" b="0" i="1" smtClean="0">
                                  <a:solidFill>
                                    <a:srgbClr val="000000"/>
                                  </a:solidFill>
                                  <a:latin typeface="Cambria Math"/>
                                </a:rPr>
                                <m:t>𝑙𝑏</m:t>
                              </m:r>
                            </m:e>
                          </m:d>
                        </m:den>
                      </m:f>
                      <m:r>
                        <a:rPr kumimoji="1" lang="en-US" i="1" smtClean="0">
                          <a:solidFill>
                            <a:srgbClr val="000000"/>
                          </a:solidFill>
                          <a:latin typeface="Cambria Math"/>
                        </a:rPr>
                        <m:t>=</m:t>
                      </m:r>
                      <m:r>
                        <a:rPr kumimoji="1" lang="en-US" b="1" i="1" smtClean="0">
                          <a:solidFill>
                            <a:srgbClr val="000000"/>
                          </a:solidFill>
                          <a:latin typeface="Cambria Math"/>
                        </a:rPr>
                        <m:t>𝟏</m:t>
                      </m:r>
                      <m:r>
                        <a:rPr kumimoji="1" lang="en-US" b="1" i="1" smtClean="0">
                          <a:solidFill>
                            <a:srgbClr val="000000"/>
                          </a:solidFill>
                          <a:latin typeface="Cambria Math"/>
                        </a:rPr>
                        <m:t>.</m:t>
                      </m:r>
                      <m:r>
                        <a:rPr kumimoji="1" lang="en-US" b="1" i="1" smtClean="0">
                          <a:solidFill>
                            <a:srgbClr val="000000"/>
                          </a:solidFill>
                          <a:latin typeface="Cambria Math"/>
                        </a:rPr>
                        <m:t>𝟒𝟐</m:t>
                      </m:r>
                      <m:r>
                        <a:rPr kumimoji="1" lang="en-US" b="1" i="1" smtClean="0">
                          <a:solidFill>
                            <a:srgbClr val="000000"/>
                          </a:solidFill>
                          <a:latin typeface="Cambria Math"/>
                        </a:rPr>
                        <m:t>  </m:t>
                      </m:r>
                      <m:r>
                        <a:rPr kumimoji="1" lang="en-US" b="0" i="1" smtClean="0">
                          <a:solidFill>
                            <a:srgbClr val="000000"/>
                          </a:solidFill>
                          <a:latin typeface="Cambria Math"/>
                        </a:rPr>
                        <m:t>(</m:t>
                      </m:r>
                      <m:r>
                        <a:rPr kumimoji="1" lang="en-US" b="0" i="1" smtClean="0">
                          <a:solidFill>
                            <a:srgbClr val="000000"/>
                          </a:solidFill>
                          <a:latin typeface="Cambria Math"/>
                        </a:rPr>
                        <m:t>𝑜𝑟</m:t>
                      </m:r>
                      <m:r>
                        <a:rPr kumimoji="1" lang="en-US" b="0" i="1" smtClean="0">
                          <a:solidFill>
                            <a:srgbClr val="000000"/>
                          </a:solidFill>
                          <a:latin typeface="Cambria Math"/>
                        </a:rPr>
                        <m:t> </m:t>
                      </m:r>
                      <m:r>
                        <a:rPr kumimoji="1" lang="en-US" b="0" i="1" smtClean="0">
                          <a:solidFill>
                            <a:srgbClr val="000000"/>
                          </a:solidFill>
                          <a:latin typeface="Cambria Math"/>
                        </a:rPr>
                        <m:t>𝑎</m:t>
                      </m:r>
                      <m:r>
                        <a:rPr kumimoji="1" lang="en-US" b="0" i="1" smtClean="0">
                          <a:solidFill>
                            <a:srgbClr val="000000"/>
                          </a:solidFill>
                          <a:latin typeface="Cambria Math"/>
                        </a:rPr>
                        <m:t> 42% </m:t>
                      </m:r>
                      <m:r>
                        <a:rPr kumimoji="1" lang="en-US" b="0" i="1" smtClean="0">
                          <a:solidFill>
                            <a:srgbClr val="000000"/>
                          </a:solidFill>
                          <a:latin typeface="Cambria Math"/>
                        </a:rPr>
                        <m:t>𝑖𝑛𝑐𝑟𝑒𝑎𝑠𝑒</m:t>
                      </m:r>
                      <m:r>
                        <a:rPr kumimoji="1" lang="en-US" b="0" i="1" smtClean="0">
                          <a:solidFill>
                            <a:srgbClr val="000000"/>
                          </a:solidFill>
                          <a:latin typeface="Cambria Math"/>
                        </a:rPr>
                        <m:t> </m:t>
                      </m:r>
                      <m:r>
                        <a:rPr kumimoji="1" lang="en-US" b="0" i="1" smtClean="0">
                          <a:solidFill>
                            <a:srgbClr val="000000"/>
                          </a:solidFill>
                          <a:latin typeface="Cambria Math"/>
                        </a:rPr>
                        <m:t>𝑓𝑟𝑜𝑚</m:t>
                      </m:r>
                      <m:r>
                        <a:rPr kumimoji="1" lang="en-US" b="0" i="1" smtClean="0">
                          <a:solidFill>
                            <a:srgbClr val="000000"/>
                          </a:solidFill>
                          <a:latin typeface="Cambria Math"/>
                        </a:rPr>
                        <m:t> </m:t>
                      </m:r>
                      <m:r>
                        <a:rPr kumimoji="1" lang="en-US" b="0" i="1" smtClean="0">
                          <a:solidFill>
                            <a:srgbClr val="000000"/>
                          </a:solidFill>
                          <a:latin typeface="Cambria Math"/>
                        </a:rPr>
                        <m:t>𝑢𝑠𝑖𝑛𝑔</m:t>
                      </m:r>
                      <m:r>
                        <a:rPr kumimoji="1" lang="en-US" b="0" i="1" smtClean="0">
                          <a:solidFill>
                            <a:srgbClr val="000000"/>
                          </a:solidFill>
                          <a:latin typeface="Cambria Math"/>
                        </a:rPr>
                        <m:t> </m:t>
                      </m:r>
                      <m:r>
                        <a:rPr kumimoji="1" lang="en-US" b="0" i="1" smtClean="0">
                          <a:solidFill>
                            <a:srgbClr val="000000"/>
                          </a:solidFill>
                          <a:latin typeface="Cambria Math"/>
                        </a:rPr>
                        <m:t>𝑡h𝑒</m:t>
                      </m:r>
                      <m:r>
                        <a:rPr kumimoji="1" lang="en-US" b="0" i="1" smtClean="0">
                          <a:solidFill>
                            <a:srgbClr val="000000"/>
                          </a:solidFill>
                          <a:latin typeface="Cambria Math"/>
                        </a:rPr>
                        <m:t> </m:t>
                      </m:r>
                      <m:r>
                        <a:rPr kumimoji="1" lang="en-US" b="0" i="1" smtClean="0">
                          <a:solidFill>
                            <a:srgbClr val="000000"/>
                          </a:solidFill>
                          <a:latin typeface="Cambria Math"/>
                        </a:rPr>
                        <m:t>𝑛𝑒𝑤</m:t>
                      </m:r>
                      <m:r>
                        <a:rPr kumimoji="1" lang="en-US" b="0" i="1" smtClean="0">
                          <a:solidFill>
                            <a:srgbClr val="000000"/>
                          </a:solidFill>
                          <a:latin typeface="Cambria Math"/>
                        </a:rPr>
                        <m:t> 1.25−0.125</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panose="02040503050406030204" pitchFamily="18" charset="0"/>
                            </a:rPr>
                            <m:t>h</m:t>
                          </m:r>
                        </m:num>
                        <m:den>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panose="02040503050406030204" pitchFamily="18" charset="0"/>
                                </a:rPr>
                                <m:t>𝑏</m:t>
                              </m:r>
                            </m:e>
                            <m:sub>
                              <m:r>
                                <a:rPr kumimoji="1" lang="en-US" b="0" i="1" smtClean="0">
                                  <a:solidFill>
                                    <a:srgbClr val="000000"/>
                                  </a:solidFill>
                                  <a:latin typeface="Cambria Math" panose="02040503050406030204" pitchFamily="18" charset="0"/>
                                </a:rPr>
                                <m:t>𝑠</m:t>
                              </m:r>
                            </m:sub>
                          </m:sSub>
                        </m:den>
                      </m:f>
                      <m:r>
                        <a:rPr kumimoji="1" lang="en-US" b="0" i="1" smtClean="0">
                          <a:solidFill>
                            <a:srgbClr val="000000"/>
                          </a:solidFill>
                          <a:latin typeface="Cambria Math"/>
                        </a:rPr>
                        <m:t>)</m:t>
                      </m:r>
                    </m:oMath>
                  </m:oMathPara>
                </a14:m>
                <a:endParaRPr kumimoji="1" lang="en-US"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234048" y="3196343"/>
                <a:ext cx="8263458" cy="669082"/>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470288" y="2799213"/>
            <a:ext cx="36871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eaLnBrk="0" fontAlgn="base" hangingPunct="0">
              <a:spcBef>
                <a:spcPct val="0"/>
              </a:spcBef>
              <a:spcAft>
                <a:spcPct val="0"/>
              </a:spcAft>
            </a:pPr>
            <a:r>
              <a:rPr lang="en-US" dirty="0" smtClean="0">
                <a:solidFill>
                  <a:srgbClr val="FF5308"/>
                </a:solidFill>
                <a:latin typeface="Arial Black" panose="020B0A04020102020204" pitchFamily="34" charset="0"/>
              </a:rPr>
              <a:t>Comparing the Two Methods:</a:t>
            </a:r>
            <a:endParaRPr lang="en-US" dirty="0">
              <a:solidFill>
                <a:srgbClr val="FF5308"/>
              </a:solidFill>
              <a:latin typeface="Arial Black" panose="020B0A04020102020204" pitchFamily="34" charset="0"/>
            </a:endParaRPr>
          </a:p>
        </p:txBody>
      </p:sp>
      <p:cxnSp>
        <p:nvCxnSpPr>
          <p:cNvPr id="13" name="Straight Connector 12"/>
          <p:cNvCxnSpPr/>
          <p:nvPr/>
        </p:nvCxnSpPr>
        <p:spPr>
          <a:xfrm flipH="1">
            <a:off x="1638063" y="3683583"/>
            <a:ext cx="530352"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04408" y="1338686"/>
            <a:ext cx="1482392" cy="146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5425621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Summary of Adjustment Factors</a:t>
            </a:r>
            <a:endParaRPr lang="en-US" sz="2200" b="0" dirty="0">
              <a:latin typeface="Arial Black" panose="020B0A040201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57988839"/>
              </p:ext>
            </p:extLst>
          </p:nvPr>
        </p:nvGraphicFramePr>
        <p:xfrm>
          <a:off x="977402" y="1378446"/>
          <a:ext cx="7177396" cy="3235960"/>
        </p:xfrm>
        <a:graphic>
          <a:graphicData uri="http://schemas.openxmlformats.org/drawingml/2006/table">
            <a:tbl>
              <a:tblPr firstRow="1" bandRow="1">
                <a:tableStyleId>{74C1A8A3-306A-4EB7-A6B1-4F7E0EB9C5D6}</a:tableStyleId>
              </a:tblPr>
              <a:tblGrid>
                <a:gridCol w="1794349">
                  <a:extLst>
                    <a:ext uri="{9D8B030D-6E8A-4147-A177-3AD203B41FA5}">
                      <a16:colId xmlns:a16="http://schemas.microsoft.com/office/drawing/2014/main" val="20000"/>
                    </a:ext>
                  </a:extLst>
                </a:gridCol>
                <a:gridCol w="1794349">
                  <a:extLst>
                    <a:ext uri="{9D8B030D-6E8A-4147-A177-3AD203B41FA5}">
                      <a16:colId xmlns:a16="http://schemas.microsoft.com/office/drawing/2014/main" val="20001"/>
                    </a:ext>
                  </a:extLst>
                </a:gridCol>
                <a:gridCol w="1794349">
                  <a:extLst>
                    <a:ext uri="{9D8B030D-6E8A-4147-A177-3AD203B41FA5}">
                      <a16:colId xmlns:a16="http://schemas.microsoft.com/office/drawing/2014/main" val="20002"/>
                    </a:ext>
                  </a:extLst>
                </a:gridCol>
                <a:gridCol w="1794349">
                  <a:extLst>
                    <a:ext uri="{9D8B030D-6E8A-4147-A177-3AD203B41FA5}">
                      <a16:colId xmlns:a16="http://schemas.microsoft.com/office/drawing/2014/main" val="20003"/>
                    </a:ext>
                  </a:extLst>
                </a:gridCol>
              </a:tblGrid>
              <a:tr h="512246">
                <a:tc>
                  <a:txBody>
                    <a:bodyPr/>
                    <a:lstStyle/>
                    <a:p>
                      <a:pPr algn="ctr"/>
                      <a:r>
                        <a:rPr lang="en-US" b="0" dirty="0" smtClean="0">
                          <a:solidFill>
                            <a:schemeClr val="tx2"/>
                          </a:solidFill>
                          <a:effectLst/>
                          <a:latin typeface="Arial" panose="020B0604020202020204" pitchFamily="34" charset="0"/>
                          <a:cs typeface="Arial" panose="020B0604020202020204" pitchFamily="34" charset="0"/>
                        </a:rPr>
                        <a:t>Aspect Ratio</a:t>
                      </a:r>
                      <a:endParaRPr lang="en-US" b="0" dirty="0">
                        <a:solidFill>
                          <a:schemeClr val="tx2"/>
                        </a:solidFill>
                        <a:effectLst/>
                        <a:latin typeface="Arial" panose="020B0604020202020204" pitchFamily="34" charset="0"/>
                        <a:cs typeface="Arial" panose="020B0604020202020204" pitchFamily="34" charset="0"/>
                      </a:endParaRPr>
                    </a:p>
                  </a:txBody>
                  <a:tcPr anchor="ctr"/>
                </a:tc>
                <a:tc>
                  <a:txBody>
                    <a:bodyPr/>
                    <a:lstStyle/>
                    <a:p>
                      <a:pPr algn="ctr"/>
                      <a:r>
                        <a:rPr lang="en-US" b="0" dirty="0" smtClean="0">
                          <a:solidFill>
                            <a:schemeClr val="tx2"/>
                          </a:solidFill>
                          <a:effectLst/>
                          <a:latin typeface="Arial" panose="020B0604020202020204" pitchFamily="34" charset="0"/>
                          <a:cs typeface="Arial" panose="020B0604020202020204" pitchFamily="34" charset="0"/>
                        </a:rPr>
                        <a:t>§4.3.4.2</a:t>
                      </a:r>
                      <a:r>
                        <a:rPr lang="en-US" b="0" baseline="0" dirty="0" smtClean="0">
                          <a:solidFill>
                            <a:schemeClr val="tx2"/>
                          </a:solidFill>
                          <a:effectLst/>
                          <a:latin typeface="Arial" panose="020B0604020202020204" pitchFamily="34" charset="0"/>
                          <a:cs typeface="Arial" panose="020B0604020202020204" pitchFamily="34" charset="0"/>
                        </a:rPr>
                        <a:t> </a:t>
                      </a:r>
                      <a:br>
                        <a:rPr lang="en-US" b="0" baseline="0" dirty="0" smtClean="0">
                          <a:solidFill>
                            <a:schemeClr val="tx2"/>
                          </a:solidFill>
                          <a:effectLst/>
                          <a:latin typeface="Arial" panose="020B0604020202020204" pitchFamily="34" charset="0"/>
                          <a:cs typeface="Arial" panose="020B0604020202020204" pitchFamily="34" charset="0"/>
                        </a:rPr>
                      </a:br>
                      <a:r>
                        <a:rPr lang="en-US" sz="1400" b="0" baseline="0" dirty="0" smtClean="0">
                          <a:solidFill>
                            <a:schemeClr val="tx2"/>
                          </a:solidFill>
                          <a:effectLst/>
                          <a:latin typeface="Arial" panose="020B0604020202020204" pitchFamily="34" charset="0"/>
                          <a:cs typeface="Arial" panose="020B0604020202020204" pitchFamily="34" charset="0"/>
                        </a:rPr>
                        <a:t>1.25-0.125h/</a:t>
                      </a:r>
                      <a:r>
                        <a:rPr lang="en-US" sz="1400" b="0" baseline="0" dirty="0" err="1" smtClean="0">
                          <a:solidFill>
                            <a:schemeClr val="tx2"/>
                          </a:solidFill>
                          <a:effectLst/>
                          <a:latin typeface="Arial" panose="020B0604020202020204" pitchFamily="34" charset="0"/>
                          <a:cs typeface="Arial" panose="020B0604020202020204" pitchFamily="34" charset="0"/>
                        </a:rPr>
                        <a:t>b</a:t>
                      </a:r>
                      <a:r>
                        <a:rPr lang="en-US" sz="1400" b="0" baseline="-25000" dirty="0" err="1" smtClean="0">
                          <a:solidFill>
                            <a:schemeClr val="tx2"/>
                          </a:solidFill>
                          <a:effectLst/>
                          <a:latin typeface="Arial" panose="020B0604020202020204" pitchFamily="34" charset="0"/>
                          <a:cs typeface="Arial" panose="020B0604020202020204" pitchFamily="34" charset="0"/>
                        </a:rPr>
                        <a:t>s</a:t>
                      </a:r>
                      <a:endParaRPr lang="en-US" sz="1400" b="0" baseline="-25000" dirty="0">
                        <a:solidFill>
                          <a:schemeClr val="tx2"/>
                        </a:solidFill>
                        <a:effectLst/>
                        <a:latin typeface="Arial" panose="020B0604020202020204" pitchFamily="34" charset="0"/>
                        <a:cs typeface="Arial" panose="020B0604020202020204" pitchFamily="34" charset="0"/>
                      </a:endParaRPr>
                    </a:p>
                  </a:txBody>
                  <a:tcPr anchor="ctr"/>
                </a:tc>
                <a:tc>
                  <a:txBody>
                    <a:bodyPr/>
                    <a:lstStyle/>
                    <a:p>
                      <a:pPr algn="ctr"/>
                      <a:r>
                        <a:rPr lang="en-US" b="0" dirty="0" smtClean="0">
                          <a:solidFill>
                            <a:schemeClr val="tx2"/>
                          </a:solidFill>
                          <a:effectLst/>
                          <a:latin typeface="Arial" panose="020B0604020202020204" pitchFamily="34" charset="0"/>
                          <a:cs typeface="Arial" panose="020B0604020202020204" pitchFamily="34" charset="0"/>
                        </a:rPr>
                        <a:t>§4.3.3.4.1.E1</a:t>
                      </a:r>
                      <a:br>
                        <a:rPr lang="en-US" b="0" dirty="0" smtClean="0">
                          <a:solidFill>
                            <a:schemeClr val="tx2"/>
                          </a:solidFill>
                          <a:effectLst/>
                          <a:latin typeface="Arial" panose="020B0604020202020204" pitchFamily="34" charset="0"/>
                          <a:cs typeface="Arial" panose="020B0604020202020204" pitchFamily="34" charset="0"/>
                        </a:rPr>
                      </a:br>
                      <a:r>
                        <a:rPr lang="en-US" sz="1400" b="0" dirty="0" smtClean="0">
                          <a:solidFill>
                            <a:schemeClr val="tx2"/>
                          </a:solidFill>
                          <a:effectLst/>
                          <a:latin typeface="Arial" panose="020B0604020202020204" pitchFamily="34" charset="0"/>
                          <a:cs typeface="Arial" panose="020B0604020202020204" pitchFamily="34" charset="0"/>
                        </a:rPr>
                        <a:t>2b</a:t>
                      </a:r>
                      <a:r>
                        <a:rPr lang="en-US" sz="1400" b="0" baseline="-25000" dirty="0" smtClean="0">
                          <a:solidFill>
                            <a:schemeClr val="tx2"/>
                          </a:solidFill>
                          <a:effectLst/>
                          <a:latin typeface="Arial" panose="020B0604020202020204" pitchFamily="34" charset="0"/>
                          <a:cs typeface="Arial" panose="020B0604020202020204" pitchFamily="34" charset="0"/>
                        </a:rPr>
                        <a:t>s</a:t>
                      </a:r>
                      <a:r>
                        <a:rPr lang="en-US" sz="1400" b="0" dirty="0" smtClean="0">
                          <a:solidFill>
                            <a:schemeClr val="tx2"/>
                          </a:solidFill>
                          <a:effectLst/>
                          <a:latin typeface="Arial" panose="020B0604020202020204" pitchFamily="34" charset="0"/>
                          <a:cs typeface="Arial" panose="020B0604020202020204" pitchFamily="34" charset="0"/>
                        </a:rPr>
                        <a:t>/h</a:t>
                      </a:r>
                      <a:endParaRPr lang="en-US" sz="1400" b="0" dirty="0">
                        <a:solidFill>
                          <a:schemeClr val="tx2"/>
                        </a:solidFill>
                        <a:effectLst/>
                        <a:latin typeface="Arial" panose="020B0604020202020204" pitchFamily="34" charset="0"/>
                        <a:cs typeface="Arial" panose="020B0604020202020204" pitchFamily="34" charset="0"/>
                      </a:endParaRPr>
                    </a:p>
                  </a:txBody>
                  <a:tcPr anchor="ctr"/>
                </a:tc>
                <a:tc>
                  <a:txBody>
                    <a:bodyPr/>
                    <a:lstStyle/>
                    <a:p>
                      <a:pPr algn="ctr"/>
                      <a:r>
                        <a:rPr lang="en-US" b="0" dirty="0" smtClean="0">
                          <a:solidFill>
                            <a:schemeClr val="tx2"/>
                          </a:solidFill>
                          <a:effectLst/>
                          <a:latin typeface="Arial" panose="020B0604020202020204" pitchFamily="34" charset="0"/>
                          <a:cs typeface="Arial" panose="020B0604020202020204" pitchFamily="34" charset="0"/>
                        </a:rPr>
                        <a:t>% </a:t>
                      </a:r>
                      <a:br>
                        <a:rPr lang="en-US" b="0" dirty="0" smtClean="0">
                          <a:solidFill>
                            <a:schemeClr val="tx2"/>
                          </a:solidFill>
                          <a:effectLst/>
                          <a:latin typeface="Arial" panose="020B0604020202020204" pitchFamily="34" charset="0"/>
                          <a:cs typeface="Arial" panose="020B0604020202020204" pitchFamily="34" charset="0"/>
                        </a:rPr>
                      </a:br>
                      <a:r>
                        <a:rPr lang="en-US" b="0" dirty="0" smtClean="0">
                          <a:solidFill>
                            <a:schemeClr val="tx2"/>
                          </a:solidFill>
                          <a:effectLst/>
                          <a:latin typeface="Arial" panose="020B0604020202020204" pitchFamily="34" charset="0"/>
                          <a:cs typeface="Arial" panose="020B0604020202020204" pitchFamily="34" charset="0"/>
                        </a:rPr>
                        <a:t>Increase</a:t>
                      </a:r>
                      <a:endParaRPr lang="en-US" b="0" dirty="0">
                        <a:solidFill>
                          <a:schemeClr val="tx2"/>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dirty="0" smtClean="0">
                          <a:latin typeface="Arial" panose="020B0604020202020204" pitchFamily="34" charset="0"/>
                          <a:cs typeface="Arial" panose="020B0604020202020204" pitchFamily="34" charset="0"/>
                        </a:rPr>
                        <a:t>≤ 2</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pPr algn="ctr"/>
                      <a:r>
                        <a:rPr lang="en-US" dirty="0" smtClean="0">
                          <a:latin typeface="Arial" panose="020B0604020202020204" pitchFamily="34" charset="0"/>
                          <a:cs typeface="Arial" panose="020B0604020202020204" pitchFamily="34" charset="0"/>
                        </a:rPr>
                        <a:t>2.25</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0.97</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0.89</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9%</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pPr algn="ctr"/>
                      <a:r>
                        <a:rPr lang="en-US" dirty="0" smtClean="0">
                          <a:latin typeface="Arial" panose="020B0604020202020204" pitchFamily="34" charset="0"/>
                          <a:cs typeface="Arial" panose="020B0604020202020204" pitchFamily="34" charset="0"/>
                        </a:rPr>
                        <a:t>2.5</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0.94</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0.80</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17%</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370840">
                <a:tc>
                  <a:txBody>
                    <a:bodyPr/>
                    <a:lstStyle/>
                    <a:p>
                      <a:pPr algn="ctr"/>
                      <a:r>
                        <a:rPr lang="en-US" dirty="0" smtClean="0">
                          <a:latin typeface="Arial" panose="020B0604020202020204" pitchFamily="34" charset="0"/>
                          <a:cs typeface="Arial" panose="020B0604020202020204" pitchFamily="34" charset="0"/>
                        </a:rPr>
                        <a:t>2.75</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0.91</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0.73</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25%</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r h="370840">
                <a:tc>
                  <a:txBody>
                    <a:bodyPr/>
                    <a:lstStyle/>
                    <a:p>
                      <a:pPr algn="ctr"/>
                      <a:r>
                        <a:rPr lang="en-US" dirty="0" smtClean="0">
                          <a:latin typeface="Arial" panose="020B0604020202020204" pitchFamily="34" charset="0"/>
                          <a:cs typeface="Arial" panose="020B0604020202020204" pitchFamily="34" charset="0"/>
                        </a:rPr>
                        <a:t>3</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0.88</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0.67</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31%</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r h="370840">
                <a:tc>
                  <a:txBody>
                    <a:bodyPr/>
                    <a:lstStyle/>
                    <a:p>
                      <a:pPr algn="ctr"/>
                      <a:r>
                        <a:rPr lang="en-US" dirty="0" smtClean="0">
                          <a:latin typeface="Arial" panose="020B0604020202020204" pitchFamily="34" charset="0"/>
                          <a:cs typeface="Arial" panose="020B0604020202020204" pitchFamily="34" charset="0"/>
                        </a:rPr>
                        <a:t>3.25</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0.84</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0.62</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37%</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6"/>
                  </a:ext>
                </a:extLst>
              </a:tr>
              <a:tr h="370840">
                <a:tc>
                  <a:txBody>
                    <a:bodyPr/>
                    <a:lstStyle/>
                    <a:p>
                      <a:pPr algn="ctr"/>
                      <a:r>
                        <a:rPr lang="en-US" dirty="0" smtClean="0">
                          <a:latin typeface="Arial" panose="020B0604020202020204" pitchFamily="34" charset="0"/>
                          <a:cs typeface="Arial" panose="020B0604020202020204" pitchFamily="34" charset="0"/>
                        </a:rPr>
                        <a:t>3.5</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0.81</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0.57</a:t>
                      </a:r>
                      <a:endParaRPr lang="en-US"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42%</a:t>
                      </a:r>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7"/>
                  </a:ext>
                </a:extLst>
              </a:tr>
            </a:tbl>
          </a:graphicData>
        </a:graphic>
      </p:graphicFrame>
      <p:sp>
        <p:nvSpPr>
          <p:cNvPr id="5" name="Rectangle 4"/>
          <p:cNvSpPr/>
          <p:nvPr/>
        </p:nvSpPr>
        <p:spPr>
          <a:xfrm>
            <a:off x="458788" y="4913829"/>
            <a:ext cx="8215311" cy="1059008"/>
          </a:xfrm>
          <a:prstGeom prst="rect">
            <a:avLst/>
          </a:prstGeom>
        </p:spPr>
        <p:txBody>
          <a:bodyPr wrap="square">
            <a:spAutoFit/>
          </a:bodyPr>
          <a:lstStyle/>
          <a:p>
            <a:pPr algn="ctr">
              <a:lnSpc>
                <a:spcPct val="120000"/>
              </a:lnSpc>
            </a:pPr>
            <a:r>
              <a:rPr 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Both methods provide similar results when a low and high aspect ratio wall occur in the same wall line. However, for wall lines with multiple high aspect ratio walls, the 2b</a:t>
            </a:r>
            <a:r>
              <a:rPr lang="en-US" baseline="-25000" dirty="0" smtClean="0">
                <a:solidFill>
                  <a:schemeClr val="bg2"/>
                </a:solidFill>
                <a:latin typeface="Arial" panose="020B0604020202020204" pitchFamily="34" charset="0"/>
                <a:ea typeface="Cambria Math" panose="02040503050406030204" pitchFamily="18" charset="0"/>
                <a:cs typeface="Arial" panose="020B0604020202020204" pitchFamily="34" charset="0"/>
              </a:rPr>
              <a:t>s</a:t>
            </a:r>
            <a:r>
              <a:rPr 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/h</a:t>
            </a:r>
            <a:r>
              <a:rPr lang="en-US" dirty="0" smtClean="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is a more conservative factor than </a:t>
            </a:r>
            <a:r>
              <a:rPr lang="en-US" dirty="0">
                <a:solidFill>
                  <a:schemeClr val="bg2"/>
                </a:solidFill>
                <a:latin typeface="Arial" panose="020B0604020202020204" pitchFamily="34" charset="0"/>
                <a:ea typeface="Cambria Math" panose="02040503050406030204" pitchFamily="18" charset="0"/>
                <a:cs typeface="Arial" panose="020B0604020202020204" pitchFamily="34" charset="0"/>
              </a:rPr>
              <a:t>1.25 – </a:t>
            </a:r>
            <a:r>
              <a:rPr 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0.125h/</a:t>
            </a:r>
            <a:r>
              <a:rPr lang="en-US" dirty="0" err="1" smtClean="0">
                <a:solidFill>
                  <a:schemeClr val="bg2"/>
                </a:solidFill>
                <a:latin typeface="Arial" panose="020B0604020202020204" pitchFamily="34" charset="0"/>
                <a:ea typeface="Cambria Math" panose="02040503050406030204" pitchFamily="18" charset="0"/>
                <a:cs typeface="Arial" panose="020B0604020202020204" pitchFamily="34" charset="0"/>
              </a:rPr>
              <a:t>b</a:t>
            </a:r>
            <a:r>
              <a:rPr lang="en-US" baseline="-25000" dirty="0" err="1" smtClean="0">
                <a:solidFill>
                  <a:schemeClr val="bg2"/>
                </a:solidFill>
                <a:latin typeface="Arial" panose="020B0604020202020204" pitchFamily="34" charset="0"/>
                <a:ea typeface="Cambria Math" panose="02040503050406030204" pitchFamily="18" charset="0"/>
                <a:cs typeface="Arial" panose="020B0604020202020204" pitchFamily="34" charset="0"/>
              </a:rPr>
              <a:t>s</a:t>
            </a:r>
            <a:r>
              <a:rPr 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a:t>
            </a:r>
            <a:endParaRPr lang="en-US" dirty="0">
              <a:solidFill>
                <a:schemeClr val="bg2"/>
              </a:solidFill>
              <a:latin typeface="Arial" panose="020B0604020202020204" pitchFamily="34" charset="0"/>
              <a:ea typeface="Cambria Math" panose="02040503050406030204" pitchFamily="18" charset="0"/>
              <a:cs typeface="Arial" panose="020B0604020202020204" pitchFamily="34" charset="0"/>
            </a:endParaRPr>
          </a:p>
        </p:txBody>
      </p:sp>
      <p:pic>
        <p:nvPicPr>
          <p:cNvPr id="6" name="Picture 5"/>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40238566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Explain how </a:t>
            </a:r>
            <a:r>
              <a:rPr lang="en-US" sz="1800" b="0" dirty="0" smtClean="0">
                <a:solidFill>
                  <a:srgbClr val="FFFFFF"/>
                </a:solidFill>
                <a:latin typeface="Arial" panose="020B0604020202020204" pitchFamily="34" charset="0"/>
                <a:cs typeface="Arial" panose="020B0604020202020204" pitchFamily="34" charset="0"/>
              </a:rPr>
              <a:t>and when to use the </a:t>
            </a:r>
            <a:r>
              <a:rPr lang="en-US" sz="1800" b="0" dirty="0">
                <a:solidFill>
                  <a:srgbClr val="FFFFFF"/>
                </a:solidFill>
                <a:latin typeface="Arial" panose="020B0604020202020204" pitchFamily="34" charset="0"/>
                <a:cs typeface="Arial" panose="020B0604020202020204" pitchFamily="34" charset="0"/>
              </a:rPr>
              <a:t>capacity </a:t>
            </a:r>
            <a:r>
              <a:rPr lang="en-US" sz="1800" b="0" dirty="0" smtClean="0">
                <a:solidFill>
                  <a:srgbClr val="FFFFFF"/>
                </a:solidFill>
                <a:latin typeface="Arial" panose="020B0604020202020204" pitchFamily="34" charset="0"/>
                <a:cs typeface="Arial" panose="020B0604020202020204" pitchFamily="34" charset="0"/>
              </a:rPr>
              <a:t>adjustments </a:t>
            </a:r>
            <a:r>
              <a:rPr lang="en-US" sz="1800" b="0" dirty="0">
                <a:solidFill>
                  <a:srgbClr val="FFFFFF"/>
                </a:solidFill>
                <a:latin typeface="Arial" panose="020B0604020202020204" pitchFamily="34" charset="0"/>
                <a:cs typeface="Arial" panose="020B0604020202020204" pitchFamily="34" charset="0"/>
              </a:rPr>
              <a:t>for shear walls with </a:t>
            </a:r>
            <a:r>
              <a:rPr lang="en-US" sz="1800" b="0" dirty="0" smtClean="0">
                <a:solidFill>
                  <a:srgbClr val="FFFFFF"/>
                </a:solidFill>
                <a:latin typeface="Arial" panose="020B0604020202020204" pitchFamily="34" charset="0"/>
                <a:cs typeface="Arial" panose="020B0604020202020204" pitchFamily="34" charset="0"/>
              </a:rPr>
              <a:t>high aspect ratios</a:t>
            </a:r>
            <a:endParaRPr lang="en-US" sz="1800" b="0" dirty="0">
              <a:solidFill>
                <a:srgbClr val="FFFFFF"/>
              </a:solidFill>
              <a:latin typeface="Arial" panose="020B0604020202020204" pitchFamily="34" charset="0"/>
              <a:cs typeface="Arial" panose="020B0604020202020204" pitchFamily="34" charset="0"/>
            </a:endParaRP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Three Complete</a:t>
            </a:r>
          </a:p>
        </p:txBody>
      </p:sp>
    </p:spTree>
    <p:custDataLst>
      <p:tags r:id="rId1"/>
    </p:custDataLst>
    <p:extLst>
      <p:ext uri="{BB962C8B-B14F-4D97-AF65-F5344CB8AC3E}">
        <p14:creationId xmlns:p14="http://schemas.microsoft.com/office/powerpoint/2010/main" val="246743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Shear Wall Design Methods</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Describe how to design segmented,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perforated </a:t>
            </a:r>
            <a:r>
              <a:rPr lang="en-US" sz="1600" b="0" dirty="0">
                <a:solidFill>
                  <a:schemeClr val="tx1">
                    <a:lumMod val="75000"/>
                    <a:lumOff val="25000"/>
                  </a:schemeClr>
                </a:solidFill>
                <a:latin typeface="Arial" panose="020B0604020202020204" pitchFamily="34" charset="0"/>
                <a:cs typeface="Arial" panose="020B0604020202020204" pitchFamily="34" charset="0"/>
              </a:rPr>
              <a:t>and force transfer wood shear walls using the SDPWS</a:t>
            </a: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4</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681276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Overview of Shear Wall Design Methods</a:t>
            </a:r>
            <a:endParaRPr lang="en-US" sz="2200" b="0" dirty="0">
              <a:latin typeface="Arial Black" panose="020B0A04020102020204" pitchFamily="34" charset="0"/>
            </a:endParaRPr>
          </a:p>
        </p:txBody>
      </p:sp>
      <p:sp>
        <p:nvSpPr>
          <p:cNvPr id="3" name="TextBox 2"/>
          <p:cNvSpPr txBox="1"/>
          <p:nvPr/>
        </p:nvSpPr>
        <p:spPr bwMode="auto">
          <a:xfrm>
            <a:off x="468346" y="778602"/>
            <a:ext cx="1287510" cy="317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0" dirty="0" smtClean="0">
                <a:solidFill>
                  <a:schemeClr val="bg1">
                    <a:lumMod val="60000"/>
                    <a:lumOff val="40000"/>
                  </a:schemeClr>
                </a:solidFill>
                <a:latin typeface="Georgia" panose="02040502050405020303" pitchFamily="18" charset="0"/>
              </a:rPr>
              <a:t>1</a:t>
            </a:r>
            <a:endParaRPr kumimoji="1" lang="en-US" sz="20000" dirty="0">
              <a:solidFill>
                <a:schemeClr val="bg1">
                  <a:lumMod val="60000"/>
                  <a:lumOff val="40000"/>
                </a:schemeClr>
              </a:solidFill>
              <a:latin typeface="Georgia" panose="02040502050405020303" pitchFamily="18" charset="0"/>
            </a:endParaRPr>
          </a:p>
        </p:txBody>
      </p:sp>
      <p:sp>
        <p:nvSpPr>
          <p:cNvPr id="4" name="TextBox 3"/>
          <p:cNvSpPr txBox="1"/>
          <p:nvPr/>
        </p:nvSpPr>
        <p:spPr bwMode="auto">
          <a:xfrm>
            <a:off x="464429" y="2459536"/>
            <a:ext cx="1927750"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Segmented</a:t>
            </a:r>
            <a:endParaRPr kumimoji="1" lang="en-US" sz="2200" dirty="0">
              <a:solidFill>
                <a:schemeClr val="accent1"/>
              </a:solidFill>
              <a:latin typeface="Arial Black" panose="020B0A04020102020204" pitchFamily="34" charset="0"/>
            </a:endParaRPr>
          </a:p>
        </p:txBody>
      </p:sp>
      <p:sp>
        <p:nvSpPr>
          <p:cNvPr id="6" name="TextBox 5"/>
          <p:cNvSpPr txBox="1"/>
          <p:nvPr/>
        </p:nvSpPr>
        <p:spPr bwMode="auto">
          <a:xfrm>
            <a:off x="3309165" y="781229"/>
            <a:ext cx="1617728" cy="317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0" dirty="0" smtClean="0">
                <a:solidFill>
                  <a:schemeClr val="bg1">
                    <a:lumMod val="60000"/>
                    <a:lumOff val="40000"/>
                  </a:schemeClr>
                </a:solidFill>
                <a:latin typeface="Georgia" panose="02040502050405020303" pitchFamily="18" charset="0"/>
              </a:rPr>
              <a:t>2</a:t>
            </a:r>
            <a:endParaRPr kumimoji="1" lang="en-US" sz="20000" dirty="0">
              <a:solidFill>
                <a:schemeClr val="bg1">
                  <a:lumMod val="60000"/>
                  <a:lumOff val="40000"/>
                </a:schemeClr>
              </a:solidFill>
              <a:latin typeface="Georgia" panose="02040502050405020303" pitchFamily="18" charset="0"/>
            </a:endParaRPr>
          </a:p>
        </p:txBody>
      </p:sp>
      <p:sp>
        <p:nvSpPr>
          <p:cNvPr id="7" name="TextBox 6"/>
          <p:cNvSpPr txBox="1"/>
          <p:nvPr/>
        </p:nvSpPr>
        <p:spPr bwMode="auto">
          <a:xfrm>
            <a:off x="3553578" y="2462163"/>
            <a:ext cx="1797970"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Perforated</a:t>
            </a:r>
            <a:endParaRPr kumimoji="1" lang="en-US" sz="2200" dirty="0">
              <a:solidFill>
                <a:schemeClr val="accent1"/>
              </a:solidFill>
              <a:latin typeface="Arial Black" panose="020B0A04020102020204" pitchFamily="34" charset="0"/>
            </a:endParaRPr>
          </a:p>
        </p:txBody>
      </p:sp>
      <p:sp>
        <p:nvSpPr>
          <p:cNvPr id="8" name="TextBox 7"/>
          <p:cNvSpPr txBox="1"/>
          <p:nvPr/>
        </p:nvSpPr>
        <p:spPr bwMode="auto">
          <a:xfrm>
            <a:off x="6163818" y="701613"/>
            <a:ext cx="1617728" cy="317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0" dirty="0" smtClean="0">
                <a:solidFill>
                  <a:schemeClr val="bg1">
                    <a:lumMod val="60000"/>
                    <a:lumOff val="40000"/>
                  </a:schemeClr>
                </a:solidFill>
                <a:latin typeface="Georgia" panose="02040502050405020303" pitchFamily="18" charset="0"/>
              </a:rPr>
              <a:t>3</a:t>
            </a:r>
            <a:endParaRPr kumimoji="1" lang="en-US" sz="20000" dirty="0">
              <a:solidFill>
                <a:schemeClr val="bg1">
                  <a:lumMod val="60000"/>
                  <a:lumOff val="40000"/>
                </a:schemeClr>
              </a:solidFill>
              <a:latin typeface="Georgia" panose="02040502050405020303" pitchFamily="18" charset="0"/>
            </a:endParaRPr>
          </a:p>
        </p:txBody>
      </p:sp>
      <p:sp>
        <p:nvSpPr>
          <p:cNvPr id="9" name="TextBox 8"/>
          <p:cNvSpPr txBox="1"/>
          <p:nvPr/>
        </p:nvSpPr>
        <p:spPr bwMode="auto">
          <a:xfrm>
            <a:off x="6408231" y="2464435"/>
            <a:ext cx="2435966"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200" dirty="0" smtClean="0">
                <a:solidFill>
                  <a:schemeClr val="accent1"/>
                </a:solidFill>
                <a:latin typeface="Arial Black" panose="020B0A04020102020204" pitchFamily="34" charset="0"/>
              </a:rPr>
              <a:t>Force Transfer</a:t>
            </a:r>
            <a:endParaRPr kumimoji="1" lang="en-US" sz="2200" dirty="0">
              <a:solidFill>
                <a:schemeClr val="accent1"/>
              </a:solidFill>
              <a:latin typeface="Arial Black" panose="020B0A04020102020204" pitchFamily="34" charset="0"/>
            </a:endParaRPr>
          </a:p>
        </p:txBody>
      </p:sp>
      <p:sp>
        <p:nvSpPr>
          <p:cNvPr id="10" name="TextBox 9"/>
          <p:cNvSpPr txBox="1"/>
          <p:nvPr/>
        </p:nvSpPr>
        <p:spPr bwMode="auto">
          <a:xfrm>
            <a:off x="468344" y="4008179"/>
            <a:ext cx="27432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000" dirty="0" smtClean="0">
                <a:solidFill>
                  <a:schemeClr val="tx2"/>
                </a:solidFill>
                <a:latin typeface="Arial" panose="020B0604020202020204" pitchFamily="34" charset="0"/>
                <a:cs typeface="Arial" panose="020B0604020202020204" pitchFamily="34" charset="0"/>
              </a:rPr>
              <a:t>Individual Full-Height Wall Segments</a:t>
            </a:r>
          </a:p>
          <a:p>
            <a:pPr>
              <a:spcBef>
                <a:spcPts val="600"/>
              </a:spcBef>
            </a:pPr>
            <a:r>
              <a:rPr kumimoji="1" lang="en-US" sz="2000" dirty="0" smtClean="0">
                <a:solidFill>
                  <a:schemeClr val="bg2"/>
                </a:solidFill>
                <a:latin typeface="Arial" panose="020B0604020202020204" pitchFamily="34" charset="0"/>
                <a:cs typeface="Arial" panose="020B0604020202020204" pitchFamily="34" charset="0"/>
              </a:rPr>
              <a:t>SDPWS </a:t>
            </a:r>
            <a:r>
              <a:rPr lang="en-US" sz="2000" dirty="0" smtClean="0">
                <a:solidFill>
                  <a:schemeClr val="bg2"/>
                </a:solidFill>
                <a:latin typeface="Arial" panose="020B0604020202020204" pitchFamily="34" charset="0"/>
                <a:cs typeface="Arial" panose="020B0604020202020204" pitchFamily="34" charset="0"/>
              </a:rPr>
              <a:t>§</a:t>
            </a:r>
            <a:r>
              <a:rPr kumimoji="1" lang="en-US" sz="2000" dirty="0" smtClean="0">
                <a:solidFill>
                  <a:schemeClr val="bg2"/>
                </a:solidFill>
                <a:latin typeface="Arial" panose="020B0604020202020204" pitchFamily="34" charset="0"/>
                <a:cs typeface="Arial" panose="020B0604020202020204" pitchFamily="34" charset="0"/>
              </a:rPr>
              <a:t>4.3.5.1</a:t>
            </a:r>
          </a:p>
          <a:p>
            <a:pPr>
              <a:spcBef>
                <a:spcPts val="1800"/>
              </a:spcBef>
            </a:pPr>
            <a:r>
              <a:rPr kumimoji="1" lang="en-US" dirty="0" smtClean="0">
                <a:solidFill>
                  <a:schemeClr val="bg2"/>
                </a:solidFill>
                <a:latin typeface="Arial" panose="020B0604020202020204" pitchFamily="34" charset="0"/>
                <a:cs typeface="Arial" panose="020B0604020202020204" pitchFamily="34" charset="0"/>
              </a:rPr>
              <a:t>Walls analyzed as isolated segments</a:t>
            </a:r>
            <a:endParaRPr kumimoji="1" lang="en-US"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3200400" y="4008179"/>
            <a:ext cx="27432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000" dirty="0" smtClean="0">
                <a:solidFill>
                  <a:schemeClr val="tx2"/>
                </a:solidFill>
                <a:latin typeface="Arial" panose="020B0604020202020204" pitchFamily="34" charset="0"/>
                <a:cs typeface="Arial" panose="020B0604020202020204" pitchFamily="34" charset="0"/>
              </a:rPr>
              <a:t>Perforated Shear Walls</a:t>
            </a:r>
          </a:p>
          <a:p>
            <a:pPr>
              <a:spcBef>
                <a:spcPts val="600"/>
              </a:spcBef>
            </a:pPr>
            <a:r>
              <a:rPr kumimoji="1" lang="en-US" sz="2000" dirty="0" smtClean="0">
                <a:solidFill>
                  <a:schemeClr val="bg2"/>
                </a:solidFill>
                <a:latin typeface="Arial" panose="020B0604020202020204" pitchFamily="34" charset="0"/>
                <a:cs typeface="Arial" panose="020B0604020202020204" pitchFamily="34" charset="0"/>
              </a:rPr>
              <a:t>SDPWS </a:t>
            </a:r>
            <a:r>
              <a:rPr lang="en-US" sz="2000" dirty="0" smtClean="0">
                <a:solidFill>
                  <a:schemeClr val="bg2"/>
                </a:solidFill>
                <a:latin typeface="Arial" panose="020B0604020202020204" pitchFamily="34" charset="0"/>
                <a:cs typeface="Arial" panose="020B0604020202020204" pitchFamily="34" charset="0"/>
              </a:rPr>
              <a:t>§</a:t>
            </a:r>
            <a:r>
              <a:rPr kumimoji="1" lang="en-US" sz="2000" dirty="0" smtClean="0">
                <a:solidFill>
                  <a:schemeClr val="bg2"/>
                </a:solidFill>
                <a:latin typeface="Arial" panose="020B0604020202020204" pitchFamily="34" charset="0"/>
                <a:cs typeface="Arial" panose="020B0604020202020204" pitchFamily="34" charset="0"/>
              </a:rPr>
              <a:t>4.3.5.3</a:t>
            </a:r>
          </a:p>
          <a:p>
            <a:pPr>
              <a:spcBef>
                <a:spcPts val="1800"/>
              </a:spcBef>
            </a:pPr>
            <a:r>
              <a:rPr kumimoji="1" lang="en-US" dirty="0" smtClean="0">
                <a:solidFill>
                  <a:schemeClr val="bg2"/>
                </a:solidFill>
                <a:latin typeface="Arial" panose="020B0604020202020204" pitchFamily="34" charset="0"/>
                <a:cs typeface="Arial" panose="020B0604020202020204" pitchFamily="34" charset="0"/>
              </a:rPr>
              <a:t>An empirical-based approach to shear walls</a:t>
            </a:r>
            <a:endParaRPr kumimoji="1" lang="en-US"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5943600" y="4008179"/>
            <a:ext cx="27432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000" dirty="0" smtClean="0">
                <a:solidFill>
                  <a:schemeClr val="tx2"/>
                </a:solidFill>
                <a:latin typeface="Arial" panose="020B0604020202020204" pitchFamily="34" charset="0"/>
                <a:cs typeface="Arial" panose="020B0604020202020204" pitchFamily="34" charset="0"/>
              </a:rPr>
              <a:t>Force-Transfer Shear Walls</a:t>
            </a:r>
          </a:p>
          <a:p>
            <a:pPr>
              <a:spcBef>
                <a:spcPts val="600"/>
              </a:spcBef>
            </a:pPr>
            <a:r>
              <a:rPr kumimoji="1" lang="en-US" sz="2000" dirty="0" smtClean="0">
                <a:solidFill>
                  <a:schemeClr val="bg2"/>
                </a:solidFill>
                <a:latin typeface="Arial" panose="020B0604020202020204" pitchFamily="34" charset="0"/>
                <a:cs typeface="Arial" panose="020B0604020202020204" pitchFamily="34" charset="0"/>
              </a:rPr>
              <a:t>SDPWS </a:t>
            </a:r>
            <a:r>
              <a:rPr lang="en-US" sz="2000" dirty="0" smtClean="0">
                <a:solidFill>
                  <a:schemeClr val="bg2"/>
                </a:solidFill>
                <a:latin typeface="Arial" panose="020B0604020202020204" pitchFamily="34" charset="0"/>
                <a:cs typeface="Arial" panose="020B0604020202020204" pitchFamily="34" charset="0"/>
              </a:rPr>
              <a:t>§</a:t>
            </a:r>
            <a:r>
              <a:rPr kumimoji="1" lang="en-US" sz="2000" dirty="0" smtClean="0">
                <a:solidFill>
                  <a:schemeClr val="bg2"/>
                </a:solidFill>
                <a:latin typeface="Arial" panose="020B0604020202020204" pitchFamily="34" charset="0"/>
                <a:cs typeface="Arial" panose="020B0604020202020204" pitchFamily="34" charset="0"/>
              </a:rPr>
              <a:t>4.3.5.2</a:t>
            </a:r>
          </a:p>
          <a:p>
            <a:pPr>
              <a:spcBef>
                <a:spcPts val="1800"/>
              </a:spcBef>
            </a:pPr>
            <a:r>
              <a:rPr kumimoji="1" lang="en-US" dirty="0" smtClean="0">
                <a:solidFill>
                  <a:schemeClr val="bg2"/>
                </a:solidFill>
                <a:latin typeface="Arial" panose="020B0604020202020204" pitchFamily="34" charset="0"/>
                <a:cs typeface="Arial" panose="020B0604020202020204" pitchFamily="34" charset="0"/>
              </a:rPr>
              <a:t>Designed for force transfer around the openings</a:t>
            </a:r>
            <a:endParaRPr kumimoji="1" lang="en-US" dirty="0">
              <a:solidFill>
                <a:schemeClr val="bg2"/>
              </a:solidFill>
              <a:latin typeface="Arial" panose="020B0604020202020204" pitchFamily="34" charset="0"/>
              <a:cs typeface="Arial" panose="020B0604020202020204" pitchFamily="34" charset="0"/>
            </a:endParaRPr>
          </a:p>
        </p:txBody>
      </p:sp>
      <p:cxnSp>
        <p:nvCxnSpPr>
          <p:cNvPr id="14" name="Straight Connector 13"/>
          <p:cNvCxnSpPr/>
          <p:nvPr/>
        </p:nvCxnSpPr>
        <p:spPr>
          <a:xfrm>
            <a:off x="3053633" y="1475546"/>
            <a:ext cx="0" cy="457200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5" name="Straight Connector 14"/>
          <p:cNvCxnSpPr/>
          <p:nvPr/>
        </p:nvCxnSpPr>
        <p:spPr>
          <a:xfrm>
            <a:off x="5796833" y="1475547"/>
            <a:ext cx="0" cy="4572000"/>
          </a:xfrm>
          <a:prstGeom prst="line">
            <a:avLst/>
          </a:prstGeom>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17102779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Individual Full-Height Wall Segments</a:t>
            </a:r>
            <a:endParaRPr lang="en-US" sz="2200" b="0" dirty="0">
              <a:latin typeface="Arial Black" panose="020B0A04020102020204" pitchFamily="34" charset="0"/>
            </a:endParaRPr>
          </a:p>
        </p:txBody>
      </p:sp>
      <p:sp>
        <p:nvSpPr>
          <p:cNvPr id="3" name="TextBox 2"/>
          <p:cNvSpPr txBox="1"/>
          <p:nvPr/>
        </p:nvSpPr>
        <p:spPr bwMode="auto">
          <a:xfrm>
            <a:off x="737390" y="710362"/>
            <a:ext cx="1837340" cy="470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0000" dirty="0" smtClean="0">
                <a:solidFill>
                  <a:schemeClr val="bg1">
                    <a:lumMod val="60000"/>
                    <a:lumOff val="40000"/>
                  </a:schemeClr>
                </a:solidFill>
                <a:latin typeface="Georgia" panose="02040502050405020303" pitchFamily="18" charset="0"/>
              </a:rPr>
              <a:t>1</a:t>
            </a:r>
            <a:endParaRPr kumimoji="1" lang="en-US" sz="30000" dirty="0">
              <a:solidFill>
                <a:schemeClr val="bg1">
                  <a:lumMod val="60000"/>
                  <a:lumOff val="40000"/>
                </a:schemeClr>
              </a:solidFill>
              <a:latin typeface="Georgia" panose="02040502050405020303" pitchFamily="18" charset="0"/>
            </a:endParaRPr>
          </a:p>
        </p:txBody>
      </p:sp>
      <p:sp>
        <p:nvSpPr>
          <p:cNvPr id="4" name="TextBox 3"/>
          <p:cNvSpPr txBox="1"/>
          <p:nvPr/>
        </p:nvSpPr>
        <p:spPr bwMode="auto">
          <a:xfrm>
            <a:off x="737390" y="3135031"/>
            <a:ext cx="2729186"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3200" dirty="0" smtClean="0">
                <a:solidFill>
                  <a:schemeClr val="accent1"/>
                </a:solidFill>
                <a:latin typeface="Arial Black" panose="020B0A04020102020204" pitchFamily="34" charset="0"/>
              </a:rPr>
              <a:t>Segmented</a:t>
            </a:r>
            <a:endParaRPr kumimoji="1" lang="en-US" sz="3200" dirty="0">
              <a:solidFill>
                <a:schemeClr val="accent1"/>
              </a:solidFill>
              <a:latin typeface="Arial Black" panose="020B0A04020102020204" pitchFamily="34" charset="0"/>
            </a:endParaRPr>
          </a:p>
        </p:txBody>
      </p:sp>
      <p:sp>
        <p:nvSpPr>
          <p:cNvPr id="10" name="TextBox 9"/>
          <p:cNvSpPr txBox="1"/>
          <p:nvPr/>
        </p:nvSpPr>
        <p:spPr bwMode="auto">
          <a:xfrm>
            <a:off x="4572000" y="2345734"/>
            <a:ext cx="41148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400" dirty="0" smtClean="0">
                <a:solidFill>
                  <a:schemeClr val="tx2"/>
                </a:solidFill>
                <a:latin typeface="Arial" panose="020B0604020202020204" pitchFamily="34" charset="0"/>
                <a:cs typeface="Arial" panose="020B0604020202020204" pitchFamily="34" charset="0"/>
              </a:rPr>
              <a:t>Individual Full-Height Wall Segments</a:t>
            </a:r>
          </a:p>
          <a:p>
            <a:pPr>
              <a:spcBef>
                <a:spcPts val="1200"/>
              </a:spcBef>
            </a:pPr>
            <a:r>
              <a:rPr kumimoji="1" lang="en-US" sz="2400" dirty="0" smtClean="0">
                <a:solidFill>
                  <a:schemeClr val="bg2"/>
                </a:solidFill>
                <a:latin typeface="Arial" panose="020B0604020202020204" pitchFamily="34" charset="0"/>
                <a:cs typeface="Arial" panose="020B0604020202020204" pitchFamily="34" charset="0"/>
              </a:rPr>
              <a:t>SDPWS </a:t>
            </a:r>
            <a:r>
              <a:rPr lang="en-US" sz="2400" dirty="0" smtClean="0">
                <a:solidFill>
                  <a:schemeClr val="bg2"/>
                </a:solidFill>
                <a:latin typeface="Arial" panose="020B0604020202020204" pitchFamily="34" charset="0"/>
                <a:cs typeface="Arial" panose="020B0604020202020204" pitchFamily="34" charset="0"/>
              </a:rPr>
              <a:t>§</a:t>
            </a:r>
            <a:r>
              <a:rPr kumimoji="1" lang="en-US" sz="2400" dirty="0" smtClean="0">
                <a:solidFill>
                  <a:schemeClr val="bg2"/>
                </a:solidFill>
                <a:latin typeface="Arial" panose="020B0604020202020204" pitchFamily="34" charset="0"/>
                <a:cs typeface="Arial" panose="020B0604020202020204" pitchFamily="34" charset="0"/>
              </a:rPr>
              <a:t>4.3.5.1</a:t>
            </a:r>
          </a:p>
        </p:txBody>
      </p:sp>
      <p:cxnSp>
        <p:nvCxnSpPr>
          <p:cNvPr id="14" name="Straight Connector 13"/>
          <p:cNvCxnSpPr/>
          <p:nvPr/>
        </p:nvCxnSpPr>
        <p:spPr>
          <a:xfrm>
            <a:off x="3968035" y="2345734"/>
            <a:ext cx="0" cy="2162434"/>
          </a:xfrm>
          <a:prstGeom prst="line">
            <a:avLst/>
          </a:prstGeom>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32812145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Introduction</a:t>
            </a:r>
            <a:endParaRPr lang="en-US" sz="2200" b="0" dirty="0">
              <a:latin typeface="Arial Black" panose="020B0A04020102020204" pitchFamily="34" charset="0"/>
            </a:endParaRPr>
          </a:p>
        </p:txBody>
      </p:sp>
      <p:grpSp>
        <p:nvGrpSpPr>
          <p:cNvPr id="4" name="Group 2"/>
          <p:cNvGrpSpPr>
            <a:grpSpLocks/>
          </p:cNvGrpSpPr>
          <p:nvPr>
            <p:custDataLst>
              <p:tags r:id="rId2"/>
            </p:custDataLst>
          </p:nvPr>
        </p:nvGrpSpPr>
        <p:grpSpPr bwMode="auto">
          <a:xfrm>
            <a:off x="1076617" y="1460746"/>
            <a:ext cx="6559059" cy="4686102"/>
            <a:chOff x="4208077" y="2570162"/>
            <a:chExt cx="4208463" cy="3006725"/>
          </a:xfrm>
        </p:grpSpPr>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l="7794" t="23878" r="11192"/>
            <a:stretch>
              <a:fillRect/>
            </a:stretch>
          </p:blipFill>
          <p:spPr bwMode="auto">
            <a:xfrm>
              <a:off x="4208077" y="2570162"/>
              <a:ext cx="4208463"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grpSp>
          <p:nvGrpSpPr>
            <p:cNvPr id="7" name="Group 2"/>
            <p:cNvGrpSpPr>
              <a:grpSpLocks/>
            </p:cNvGrpSpPr>
            <p:nvPr/>
          </p:nvGrpSpPr>
          <p:grpSpPr bwMode="auto">
            <a:xfrm>
              <a:off x="4689475" y="3783013"/>
              <a:ext cx="3540125" cy="1357312"/>
              <a:chOff x="4690241" y="3783724"/>
              <a:chExt cx="3539356" cy="1355835"/>
            </a:xfrm>
          </p:grpSpPr>
          <p:sp>
            <p:nvSpPr>
              <p:cNvPr id="8" name="Rectangle 1"/>
              <p:cNvSpPr>
                <a:spLocks noChangeArrowheads="1"/>
              </p:cNvSpPr>
              <p:nvPr/>
            </p:nvSpPr>
            <p:spPr bwMode="auto">
              <a:xfrm>
                <a:off x="4690241" y="3783724"/>
                <a:ext cx="441435" cy="1355835"/>
              </a:xfrm>
              <a:prstGeom prst="rect">
                <a:avLst/>
              </a:prstGeom>
              <a:solidFill>
                <a:srgbClr val="FFC000">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eaLnBrk="1" hangingPunct="1">
                  <a:spcBef>
                    <a:spcPct val="20000"/>
                  </a:spcBef>
                </a:pPr>
                <a:endParaRPr lang="en-US" altLang="en-US" sz="2400" baseline="-25000">
                  <a:solidFill>
                    <a:srgbClr val="4D4D4D"/>
                  </a:solidFill>
                  <a:latin typeface="Eras Medium ITC" pitchFamily="34" charset="0"/>
                </a:endParaRPr>
              </a:p>
            </p:txBody>
          </p:sp>
          <p:sp>
            <p:nvSpPr>
              <p:cNvPr id="9" name="Rectangle 6"/>
              <p:cNvSpPr>
                <a:spLocks noChangeArrowheads="1"/>
              </p:cNvSpPr>
              <p:nvPr/>
            </p:nvSpPr>
            <p:spPr bwMode="auto">
              <a:xfrm>
                <a:off x="5741275" y="3783724"/>
                <a:ext cx="441435" cy="1355835"/>
              </a:xfrm>
              <a:prstGeom prst="rect">
                <a:avLst/>
              </a:prstGeom>
              <a:solidFill>
                <a:srgbClr val="FFC000">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eaLnBrk="1" hangingPunct="1">
                  <a:spcBef>
                    <a:spcPct val="20000"/>
                  </a:spcBef>
                </a:pPr>
                <a:endParaRPr lang="en-US" altLang="en-US" sz="2400" baseline="-25000">
                  <a:solidFill>
                    <a:srgbClr val="4D4D4D"/>
                  </a:solidFill>
                  <a:latin typeface="Eras Medium ITC" pitchFamily="34" charset="0"/>
                </a:endParaRPr>
              </a:p>
            </p:txBody>
          </p:sp>
          <p:sp>
            <p:nvSpPr>
              <p:cNvPr id="10" name="Rectangle 7"/>
              <p:cNvSpPr>
                <a:spLocks noChangeArrowheads="1"/>
              </p:cNvSpPr>
              <p:nvPr/>
            </p:nvSpPr>
            <p:spPr bwMode="auto">
              <a:xfrm>
                <a:off x="6752894" y="3783724"/>
                <a:ext cx="441435" cy="1355835"/>
              </a:xfrm>
              <a:prstGeom prst="rect">
                <a:avLst/>
              </a:prstGeom>
              <a:solidFill>
                <a:srgbClr val="FFC000">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eaLnBrk="1" hangingPunct="1">
                  <a:spcBef>
                    <a:spcPct val="20000"/>
                  </a:spcBef>
                </a:pPr>
                <a:endParaRPr lang="en-US" altLang="en-US" sz="2400" baseline="-25000">
                  <a:solidFill>
                    <a:srgbClr val="4D4D4D"/>
                  </a:solidFill>
                  <a:latin typeface="Eras Medium ITC" pitchFamily="34" charset="0"/>
                </a:endParaRPr>
              </a:p>
            </p:txBody>
          </p:sp>
          <p:sp>
            <p:nvSpPr>
              <p:cNvPr id="11" name="Rectangle 8"/>
              <p:cNvSpPr>
                <a:spLocks noChangeArrowheads="1"/>
              </p:cNvSpPr>
              <p:nvPr/>
            </p:nvSpPr>
            <p:spPr bwMode="auto">
              <a:xfrm>
                <a:off x="7788162" y="3783724"/>
                <a:ext cx="441435" cy="1355835"/>
              </a:xfrm>
              <a:prstGeom prst="rect">
                <a:avLst/>
              </a:prstGeom>
              <a:solidFill>
                <a:srgbClr val="FFC000">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eaLnBrk="1" hangingPunct="1">
                  <a:spcBef>
                    <a:spcPct val="20000"/>
                  </a:spcBef>
                </a:pPr>
                <a:endParaRPr lang="en-US" altLang="en-US" sz="2400" baseline="-25000">
                  <a:solidFill>
                    <a:srgbClr val="4D4D4D"/>
                  </a:solidFill>
                  <a:latin typeface="Eras Medium ITC" pitchFamily="34" charset="0"/>
                </a:endParaRPr>
              </a:p>
            </p:txBody>
          </p:sp>
        </p:grpSp>
      </p:grpSp>
    </p:spTree>
    <p:custDataLst>
      <p:tags r:id="rId1"/>
    </p:custDataLst>
    <p:extLst>
      <p:ext uri="{BB962C8B-B14F-4D97-AF65-F5344CB8AC3E}">
        <p14:creationId xmlns:p14="http://schemas.microsoft.com/office/powerpoint/2010/main" val="337610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ICC Member Information</a:t>
            </a:r>
          </a:p>
          <a:p>
            <a:pPr>
              <a:lnSpc>
                <a:spcPct val="120000"/>
              </a:lnSpc>
              <a:spcBef>
                <a:spcPts val="0"/>
              </a:spcBef>
              <a:spcAft>
                <a:spcPts val="450"/>
              </a:spcAft>
              <a:defRPr/>
            </a:pPr>
            <a:r>
              <a:rPr lang="en-US" sz="135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a:lnSpc>
                <a:spcPct val="120000"/>
              </a:lnSpc>
              <a:spcBef>
                <a:spcPts val="0"/>
              </a:spcBef>
              <a:spcAft>
                <a:spcPts val="450"/>
              </a:spcAft>
              <a:defRPr/>
            </a:pPr>
            <a:r>
              <a:rPr lang="en-US" sz="135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CEU (2 hours </a:t>
            </a:r>
            <a:r>
              <a:rPr lang="en-US" sz="1350" spc="8" dirty="0">
                <a:solidFill>
                  <a:schemeClr val="tx2"/>
                </a:solidFill>
                <a:latin typeface="Arial"/>
                <a:cs typeface="Calibri" pitchFamily="34" charset="0"/>
              </a:rPr>
              <a:t>of credit).</a:t>
            </a:r>
          </a:p>
          <a:p>
            <a:pPr>
              <a:lnSpc>
                <a:spcPct val="120000"/>
              </a:lnSpc>
              <a:spcBef>
                <a:spcPts val="0"/>
              </a:spcBef>
              <a:spcAft>
                <a:spcPts val="450"/>
              </a:spcAft>
              <a:defRPr/>
            </a:pPr>
            <a:r>
              <a:rPr lang="en-US" sz="1350" spc="8" dirty="0">
                <a:solidFill>
                  <a:schemeClr val="tx2"/>
                </a:solidFill>
                <a:latin typeface="Arial"/>
                <a:cs typeface="Calibri" pitchFamily="34" charset="0"/>
              </a:rPr>
              <a:t>ICC Course Number: 6015</a:t>
            </a:r>
            <a:endParaRPr lang="en-US" sz="135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6356639" y="2144840"/>
            <a:ext cx="1303020" cy="644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86296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a:t>
            </a:r>
            <a:r>
              <a:rPr lang="en-US" sz="2200" b="0" dirty="0">
                <a:latin typeface="Arial Black" panose="020B0A04020102020204" pitchFamily="34" charset="0"/>
              </a:rPr>
              <a:t>Limitations §4.3.5.1</a:t>
            </a:r>
          </a:p>
        </p:txBody>
      </p:sp>
      <p:sp>
        <p:nvSpPr>
          <p:cNvPr id="12" name="Text Placeholder 1"/>
          <p:cNvSpPr txBox="1">
            <a:spLocks/>
          </p:cNvSpPr>
          <p:nvPr/>
        </p:nvSpPr>
        <p:spPr>
          <a:xfrm>
            <a:off x="443723" y="1352550"/>
            <a:ext cx="8243077" cy="4486498"/>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5425" indent="-225425" fontAlgn="auto">
              <a:spcAft>
                <a:spcPts val="0"/>
              </a:spcAft>
            </a:pPr>
            <a:r>
              <a:rPr lang="en-US" sz="1800" dirty="0" smtClean="0"/>
              <a:t>Wall sections above/below openings don’t count</a:t>
            </a:r>
          </a:p>
          <a:p>
            <a:pPr marL="225425" indent="-225425" fontAlgn="auto">
              <a:spcAft>
                <a:spcPts val="0"/>
              </a:spcAft>
            </a:pPr>
            <a:r>
              <a:rPr lang="en-US" sz="1800" dirty="0" smtClean="0"/>
              <a:t>Full height wall segments must meet aspect ratio requirements in SDPWS Table 4.3.4</a:t>
            </a:r>
          </a:p>
          <a:p>
            <a:pPr marL="225425" indent="-225425" fontAlgn="auto">
              <a:spcAft>
                <a:spcPts val="0"/>
              </a:spcAft>
            </a:pPr>
            <a:r>
              <a:rPr lang="en-US" sz="1800" dirty="0" err="1" smtClean="0"/>
              <a:t>Holdowns</a:t>
            </a:r>
            <a:r>
              <a:rPr lang="en-US" sz="1800" dirty="0" smtClean="0"/>
              <a:t> are required at the ends of each full-height segment</a:t>
            </a:r>
          </a:p>
          <a:p>
            <a:pPr marL="225425" indent="-225425" fontAlgn="auto">
              <a:spcAft>
                <a:spcPts val="0"/>
              </a:spcAft>
            </a:pPr>
            <a:r>
              <a:rPr lang="en-US" sz="1800" dirty="0" smtClean="0"/>
              <a:t>Collectors for shear transfer shall be provided through the full length of shear wall line (i.e. top plates are detailed for shear transfer between plates at splices)</a:t>
            </a:r>
          </a:p>
          <a:p>
            <a:pPr marL="225425" indent="-225425" fontAlgn="auto">
              <a:spcAft>
                <a:spcPts val="0"/>
              </a:spcAft>
            </a:pPr>
            <a:r>
              <a:rPr lang="en-US" sz="1800" dirty="0" smtClean="0"/>
              <a:t>Where out-of-plane offsets occur, portions of the wall on each side of the offset shall be considered as separate force-transfer shear walls</a:t>
            </a:r>
          </a:p>
          <a:p>
            <a:pPr marL="0" indent="0" fontAlgn="auto">
              <a:spcAft>
                <a:spcPts val="0"/>
              </a:spcAft>
              <a:buFont typeface="Arial" panose="020B0604020202020204" pitchFamily="34" charset="0"/>
              <a:buNone/>
            </a:pPr>
            <a:endParaRPr lang="en-US" sz="1800" dirty="0" smtClean="0"/>
          </a:p>
          <a:p>
            <a:pPr fontAlgn="auto">
              <a:spcAft>
                <a:spcPts val="0"/>
              </a:spcAft>
            </a:pPr>
            <a:endParaRPr lang="en-US" sz="1800"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723" y="4628497"/>
            <a:ext cx="83343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1070041" y="4387028"/>
            <a:ext cx="6786667" cy="1927799"/>
            <a:chOff x="1070041" y="4455268"/>
            <a:chExt cx="6786667" cy="1927799"/>
          </a:xfrm>
        </p:grpSpPr>
        <p:sp>
          <p:nvSpPr>
            <p:cNvPr id="15" name="Oval 14"/>
            <p:cNvSpPr/>
            <p:nvPr/>
          </p:nvSpPr>
          <p:spPr>
            <a:xfrm>
              <a:off x="2354094" y="4465198"/>
              <a:ext cx="2412460" cy="1917869"/>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444248" y="4455268"/>
              <a:ext cx="2412460" cy="1917869"/>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1070041" y="4494178"/>
              <a:ext cx="872247"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p:cNvGrpSpPr/>
          <p:nvPr/>
        </p:nvGrpSpPr>
        <p:grpSpPr>
          <a:xfrm>
            <a:off x="161423" y="4249474"/>
            <a:ext cx="8430127" cy="1847955"/>
            <a:chOff x="161423" y="4317714"/>
            <a:chExt cx="8430127" cy="1847955"/>
          </a:xfrm>
        </p:grpSpPr>
        <p:grpSp>
          <p:nvGrpSpPr>
            <p:cNvPr id="19" name="Group 18"/>
            <p:cNvGrpSpPr/>
            <p:nvPr/>
          </p:nvGrpSpPr>
          <p:grpSpPr>
            <a:xfrm>
              <a:off x="161423" y="4734837"/>
              <a:ext cx="352927" cy="1430832"/>
              <a:chOff x="161423" y="4734837"/>
              <a:chExt cx="352927" cy="1430832"/>
            </a:xfrm>
          </p:grpSpPr>
          <p:cxnSp>
            <p:nvCxnSpPr>
              <p:cNvPr id="36" name="Straight Connector 35"/>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rot="5400000">
              <a:off x="739268" y="4136470"/>
              <a:ext cx="352927" cy="715416"/>
              <a:chOff x="161423" y="4734837"/>
              <a:chExt cx="352927" cy="1430832"/>
            </a:xfrm>
          </p:grpSpPr>
          <p:cxnSp>
            <p:nvCxnSpPr>
              <p:cNvPr id="33" name="Straight Connector 32"/>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21" name="Group 20"/>
            <p:cNvGrpSpPr/>
            <p:nvPr/>
          </p:nvGrpSpPr>
          <p:grpSpPr>
            <a:xfrm rot="5400000">
              <a:off x="1910843" y="4136472"/>
              <a:ext cx="352927" cy="715415"/>
              <a:chOff x="161423" y="4734837"/>
              <a:chExt cx="352927" cy="1430832"/>
            </a:xfrm>
          </p:grpSpPr>
          <p:cxnSp>
            <p:nvCxnSpPr>
              <p:cNvPr id="30" name="Straight Connector 29"/>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22" name="Group 21"/>
            <p:cNvGrpSpPr/>
            <p:nvPr/>
          </p:nvGrpSpPr>
          <p:grpSpPr>
            <a:xfrm rot="5400000">
              <a:off x="4929697" y="4056791"/>
              <a:ext cx="352927" cy="874777"/>
              <a:chOff x="161423" y="4734837"/>
              <a:chExt cx="352927" cy="1430832"/>
            </a:xfrm>
          </p:grpSpPr>
          <p:cxnSp>
            <p:nvCxnSpPr>
              <p:cNvPr id="27" name="Straight Connector 26"/>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23" name="Group 22"/>
            <p:cNvGrpSpPr/>
            <p:nvPr/>
          </p:nvGrpSpPr>
          <p:grpSpPr>
            <a:xfrm rot="5400000">
              <a:off x="8015797" y="4094892"/>
              <a:ext cx="352927" cy="798578"/>
              <a:chOff x="161423" y="4734837"/>
              <a:chExt cx="352927" cy="1430832"/>
            </a:xfrm>
          </p:grpSpPr>
          <p:cxnSp>
            <p:nvCxnSpPr>
              <p:cNvPr id="24" name="Straight Connector 23"/>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sp>
        <p:nvSpPr>
          <p:cNvPr id="39" name="Rectangle 38"/>
          <p:cNvSpPr/>
          <p:nvPr/>
        </p:nvSpPr>
        <p:spPr>
          <a:xfrm>
            <a:off x="395036" y="5856310"/>
            <a:ext cx="8358439" cy="371475"/>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0" name="Group 39"/>
          <p:cNvGrpSpPr/>
          <p:nvPr/>
        </p:nvGrpSpPr>
        <p:grpSpPr>
          <a:xfrm>
            <a:off x="1069229" y="4425938"/>
            <a:ext cx="6787479" cy="708952"/>
            <a:chOff x="1069229" y="4494178"/>
            <a:chExt cx="6787479" cy="708952"/>
          </a:xfrm>
        </p:grpSpPr>
        <p:sp>
          <p:nvSpPr>
            <p:cNvPr id="41" name="Oval 40"/>
            <p:cNvSpPr/>
            <p:nvPr/>
          </p:nvSpPr>
          <p:spPr>
            <a:xfrm>
              <a:off x="1069229" y="4494178"/>
              <a:ext cx="872247"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2354094" y="4494178"/>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5444248" y="4509707"/>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0087" y="4867443"/>
            <a:ext cx="5178272" cy="1449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31266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0" presetClass="exit" presetSubtype="0" fill="hold" nodeType="with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fade">
                                      <p:cBhvr>
                                        <p:cTn id="23" dur="500"/>
                                        <p:tgtEl>
                                          <p:spTgt spid="12">
                                            <p:txEl>
                                              <p:pRg st="2" end="2"/>
                                            </p:tx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par>
                                <p:cTn id="27" presetID="10" presetClass="exit" presetSubtype="0" fill="hold"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xEl>
                                              <p:pRg st="3" end="3"/>
                                            </p:txEl>
                                          </p:spTgt>
                                        </p:tgtEl>
                                        <p:attrNameLst>
                                          <p:attrName>style.visibility</p:attrName>
                                        </p:attrNameLst>
                                      </p:cBhvr>
                                      <p:to>
                                        <p:strVal val="visible"/>
                                      </p:to>
                                    </p:set>
                                    <p:animEffect transition="in" filter="fade">
                                      <p:cBhvr>
                                        <p:cTn id="34" dur="500"/>
                                        <p:tgtEl>
                                          <p:spTgt spid="12">
                                            <p:txEl>
                                              <p:pRg st="3" end="3"/>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par>
                                <p:cTn id="38" presetID="10" presetClass="exit" presetSubtype="0" fill="hold" grpId="1" nodeType="withEffect">
                                  <p:stCondLst>
                                    <p:cond delay="0"/>
                                  </p:stCondLst>
                                  <p:childTnLst>
                                    <p:animEffect transition="out" filter="fade">
                                      <p:cBhvr>
                                        <p:cTn id="39" dur="500"/>
                                        <p:tgtEl>
                                          <p:spTgt spid="39"/>
                                        </p:tgtEl>
                                      </p:cBhvr>
                                    </p:animEffect>
                                    <p:set>
                                      <p:cBhvr>
                                        <p:cTn id="40" dur="1" fill="hold">
                                          <p:stCondLst>
                                            <p:cond delay="499"/>
                                          </p:stCondLst>
                                        </p:cTn>
                                        <p:tgtEl>
                                          <p:spTgt spid="3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2">
                                            <p:txEl>
                                              <p:pRg st="4" end="4"/>
                                            </p:txEl>
                                          </p:spTgt>
                                        </p:tgtEl>
                                        <p:attrNameLst>
                                          <p:attrName>style.visibility</p:attrName>
                                        </p:attrNameLst>
                                      </p:cBhvr>
                                      <p:to>
                                        <p:strVal val="visible"/>
                                      </p:to>
                                    </p:set>
                                    <p:animEffect transition="in" filter="fade">
                                      <p:cBhvr>
                                        <p:cTn id="45" dur="500"/>
                                        <p:tgtEl>
                                          <p:spTgt spid="12">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par>
                                <p:cTn id="49" presetID="1" presetClass="exit" presetSubtype="0" fill="hold" nodeType="withEffect">
                                  <p:stCondLst>
                                    <p:cond delay="0"/>
                                  </p:stCondLst>
                                  <p:childTnLst>
                                    <p:set>
                                      <p:cBhvr>
                                        <p:cTn id="50" dur="1" fill="hold">
                                          <p:stCondLst>
                                            <p:cond delay="0"/>
                                          </p:stCondLst>
                                        </p:cTn>
                                        <p:tgtEl>
                                          <p:spTgt spid="40"/>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Overview</a:t>
            </a:r>
            <a:endParaRPr lang="en-US" sz="2200" b="0" dirty="0">
              <a:latin typeface="Arial Black" panose="020B0A04020102020204" pitchFamily="34" charset="0"/>
            </a:endParaRPr>
          </a:p>
        </p:txBody>
      </p:sp>
      <p:sp>
        <p:nvSpPr>
          <p:cNvPr id="5" name="Text Placeholder 1"/>
          <p:cNvSpPr txBox="1">
            <a:spLocks/>
          </p:cNvSpPr>
          <p:nvPr/>
        </p:nvSpPr>
        <p:spPr>
          <a:xfrm>
            <a:off x="458789" y="1352550"/>
            <a:ext cx="8228012" cy="381561"/>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en-US" dirty="0" smtClean="0"/>
              <a:t>The design shear force for this example is </a:t>
            </a:r>
            <a:r>
              <a:rPr lang="en-US" dirty="0" smtClean="0">
                <a:ea typeface="Cambria Math" panose="02040503050406030204" pitchFamily="18" charset="0"/>
              </a:rPr>
              <a:t>3,500 </a:t>
            </a:r>
            <a:r>
              <a:rPr lang="en-US" dirty="0" err="1" smtClean="0">
                <a:ea typeface="Cambria Math" panose="02040503050406030204" pitchFamily="18" charset="0"/>
              </a:rPr>
              <a:t>lb</a:t>
            </a:r>
            <a:r>
              <a:rPr lang="en-US" dirty="0" smtClean="0">
                <a:ea typeface="Cambria Math" panose="02040503050406030204" pitchFamily="18" charset="0"/>
              </a:rPr>
              <a:t> </a:t>
            </a:r>
            <a:r>
              <a:rPr lang="en-US" dirty="0" smtClean="0"/>
              <a:t>at ASD (wind)</a:t>
            </a:r>
          </a:p>
          <a:p>
            <a:pPr algn="ctr" fontAlgn="auto">
              <a:spcAft>
                <a:spcPts val="0"/>
              </a:spcAft>
            </a:pPr>
            <a:endParaRPr lang="en-US" dirty="0"/>
          </a:p>
        </p:txBody>
      </p:sp>
      <p:pic>
        <p:nvPicPr>
          <p:cNvPr id="6" name="Picture 6" descr="C:\Users\pahunt\Dropbox\Personal\Clarity\Simpson Mfg\Courses\1. Designing Shear Walls\SME Feedback\images\10.8k segmented shearwall.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r="180"/>
          <a:stretch/>
        </p:blipFill>
        <p:spPr bwMode="auto">
          <a:xfrm>
            <a:off x="430917" y="1897304"/>
            <a:ext cx="8007799"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bwMode="auto">
          <a:xfrm>
            <a:off x="7705119" y="1926062"/>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6495179" y="5026380"/>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2334882" y="5026380"/>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1201430" y="3153489"/>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4401012" y="5026380"/>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7’-0”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3" name="TextBox 12"/>
          <p:cNvSpPr txBox="1"/>
          <p:nvPr/>
        </p:nvSpPr>
        <p:spPr bwMode="auto">
          <a:xfrm>
            <a:off x="4337672" y="5487895"/>
            <a:ext cx="45685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15’-0”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4" name="TextBox 13"/>
          <p:cNvSpPr txBox="1"/>
          <p:nvPr/>
        </p:nvSpPr>
        <p:spPr bwMode="auto">
          <a:xfrm>
            <a:off x="403621" y="3149050"/>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a:solidFill>
                  <a:schemeClr val="accent1"/>
                </a:solidFill>
                <a:latin typeface="Arial" panose="020B0604020202020204" pitchFamily="34" charset="0"/>
                <a:cs typeface="Arial" panose="020B0604020202020204" pitchFamily="34" charset="0"/>
              </a:rPr>
              <a:t>8</a:t>
            </a:r>
            <a:r>
              <a:rPr kumimoji="1" lang="en-US" sz="1400" dirty="0" smtClean="0">
                <a:solidFill>
                  <a:schemeClr val="accent1"/>
                </a:solidFill>
                <a:latin typeface="Arial" panose="020B0604020202020204" pitchFamily="34" charset="0"/>
                <a:cs typeface="Arial" panose="020B0604020202020204" pitchFamily="34" charset="0"/>
              </a:rPr>
              <a:t>’-0”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5" name="TextBox 14"/>
          <p:cNvSpPr txBox="1"/>
          <p:nvPr/>
        </p:nvSpPr>
        <p:spPr bwMode="auto">
          <a:xfrm>
            <a:off x="1202117" y="2184858"/>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a:solidFill>
                  <a:schemeClr val="accent1"/>
                </a:solidFill>
                <a:latin typeface="Arial" panose="020B0604020202020204" pitchFamily="34" charset="0"/>
                <a:cs typeface="Arial" panose="020B0604020202020204" pitchFamily="34" charset="0"/>
              </a:rPr>
              <a:t>1</a:t>
            </a:r>
            <a:r>
              <a:rPr kumimoji="1" lang="en-US" sz="1400" dirty="0" smtClean="0">
                <a:solidFill>
                  <a:schemeClr val="accent1"/>
                </a:solidFill>
                <a:latin typeface="Arial" panose="020B0604020202020204" pitchFamily="34" charset="0"/>
                <a:cs typeface="Arial" panose="020B0604020202020204" pitchFamily="34" charset="0"/>
              </a:rPr>
              <a:t>’-</a:t>
            </a:r>
            <a:r>
              <a:rPr kumimoji="1" lang="en-US" sz="1400" dirty="0">
                <a:solidFill>
                  <a:schemeClr val="accent1"/>
                </a:solidFill>
                <a:latin typeface="Arial" panose="020B0604020202020204" pitchFamily="34" charset="0"/>
                <a:cs typeface="Arial" panose="020B0604020202020204" pitchFamily="34" charset="0"/>
              </a:rPr>
              <a:t>6</a:t>
            </a:r>
            <a:r>
              <a:rPr kumimoji="1" lang="en-US" sz="1400" dirty="0" smtClean="0">
                <a:solidFill>
                  <a:schemeClr val="accent1"/>
                </a:solidFill>
                <a:latin typeface="Arial" panose="020B0604020202020204" pitchFamily="34" charset="0"/>
                <a:cs typeface="Arial" panose="020B0604020202020204" pitchFamily="34" charset="0"/>
              </a:rPr>
              <a: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6" name="TextBox 15"/>
          <p:cNvSpPr txBox="1"/>
          <p:nvPr/>
        </p:nvSpPr>
        <p:spPr bwMode="auto">
          <a:xfrm>
            <a:off x="1201430" y="4210547"/>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a:t>
            </a:r>
            <a:r>
              <a:rPr kumimoji="1" lang="en-US" sz="1400" dirty="0">
                <a:solidFill>
                  <a:schemeClr val="accent1"/>
                </a:solidFill>
                <a:latin typeface="Arial" panose="020B0604020202020204" pitchFamily="34" charset="0"/>
                <a:cs typeface="Arial" panose="020B0604020202020204" pitchFamily="34" charset="0"/>
              </a:rPr>
              <a:t>6</a:t>
            </a:r>
            <a:r>
              <a:rPr kumimoji="1" lang="en-US" sz="1400" dirty="0" smtClean="0">
                <a:solidFill>
                  <a:schemeClr val="accent1"/>
                </a:solidFill>
                <a:latin typeface="Arial" panose="020B0604020202020204" pitchFamily="34" charset="0"/>
                <a:cs typeface="Arial" panose="020B0604020202020204" pitchFamily="34" charset="0"/>
              </a:rPr>
              <a: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 name="TextBox 2"/>
          <p:cNvSpPr txBox="1"/>
          <p:nvPr/>
        </p:nvSpPr>
        <p:spPr bwMode="auto">
          <a:xfrm>
            <a:off x="1558900" y="5923116"/>
            <a:ext cx="6005940" cy="276999"/>
          </a:xfrm>
          <a:prstGeom prst="rect">
            <a:avLst/>
          </a:prstGeom>
          <a:solidFill>
            <a:srgbClr val="FFFFFF"/>
          </a:solidFill>
          <a:ln>
            <a:noFill/>
          </a:ln>
          <a:extLst/>
        </p:spPr>
        <p:txBody>
          <a:bodyPr wrap="none" lIns="0" tIns="0" rIns="0" bIns="0" rtlCol="0">
            <a:spAutoFit/>
          </a:bodyPr>
          <a:lstStyle/>
          <a:p>
            <a:r>
              <a:rPr kumimoji="1" lang="en-US" dirty="0" smtClean="0">
                <a:solidFill>
                  <a:schemeClr val="bg2"/>
                </a:solidFill>
                <a:latin typeface="Arial" panose="020B0604020202020204" pitchFamily="34" charset="0"/>
                <a:cs typeface="Arial" panose="020B0604020202020204" pitchFamily="34" charset="0"/>
              </a:rPr>
              <a:t>Segmented Shear Wall Dimensions and Anchorage Layout</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446255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Design Process</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1394" y="1352550"/>
            <a:ext cx="3056222" cy="4830762"/>
          </a:xfrm>
          <a:prstGeom prst="rect">
            <a:avLst/>
          </a:prstGeom>
        </p:spPr>
      </p:pic>
      <p:sp>
        <p:nvSpPr>
          <p:cNvPr id="4" name="TextBox 3"/>
          <p:cNvSpPr txBox="1"/>
          <p:nvPr/>
        </p:nvSpPr>
        <p:spPr bwMode="auto">
          <a:xfrm>
            <a:off x="5390863" y="2432504"/>
            <a:ext cx="774251"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Panel edge</a:t>
            </a:r>
          </a:p>
          <a:p>
            <a:pPr algn="r"/>
            <a:r>
              <a:rPr kumimoji="1" lang="en-US" sz="1200" dirty="0" smtClean="0">
                <a:solidFill>
                  <a:schemeClr val="accent1"/>
                </a:solidFill>
                <a:latin typeface="Arial" panose="020B0604020202020204" pitchFamily="34" charset="0"/>
                <a:cs typeface="Arial" panose="020B0604020202020204" pitchFamily="34" charset="0"/>
              </a:rPr>
              <a:t>nailing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5573631" y="3004789"/>
            <a:ext cx="689291" cy="184666"/>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Sheathing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5851174" y="3331877"/>
            <a:ext cx="339837" cy="184666"/>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Nails</a:t>
            </a:r>
          </a:p>
        </p:txBody>
      </p:sp>
      <p:sp>
        <p:nvSpPr>
          <p:cNvPr id="8" name="TextBox 7"/>
          <p:cNvSpPr txBox="1"/>
          <p:nvPr/>
        </p:nvSpPr>
        <p:spPr bwMode="auto">
          <a:xfrm>
            <a:off x="6109123" y="3614774"/>
            <a:ext cx="416781" cy="415498"/>
          </a:xfrm>
          <a:prstGeom prst="rect">
            <a:avLst/>
          </a:prstGeom>
          <a:solidFill>
            <a:srgbClr val="FFFFFF"/>
          </a:solidFill>
          <a:ln>
            <a:noFill/>
          </a:ln>
          <a:extLst/>
        </p:spPr>
        <p:txBody>
          <a:bodyPr wrap="none" lIns="0" tIns="0" rIns="0" bIns="4572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Wall</a:t>
            </a:r>
          </a:p>
          <a:p>
            <a:pPr algn="ctr"/>
            <a:r>
              <a:rPr kumimoji="1" lang="en-US" sz="1200" dirty="0" smtClean="0">
                <a:solidFill>
                  <a:schemeClr val="accent1"/>
                </a:solidFill>
                <a:latin typeface="Arial" panose="020B0604020202020204" pitchFamily="34" charset="0"/>
                <a:cs typeface="Arial" panose="020B0604020202020204" pitchFamily="34" charset="0"/>
              </a:rPr>
              <a:t>height</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5171213" y="4034485"/>
            <a:ext cx="1091709" cy="553998"/>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End stud sized</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for compression</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forces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5388442" y="4618448"/>
            <a:ext cx="888128"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Interior studs</a:t>
            </a:r>
            <a:r>
              <a:rPr kumimoji="1" lang="en-US" sz="1200" dirty="0">
                <a:solidFill>
                  <a:schemeClr val="accent1"/>
                </a:solidFill>
                <a:latin typeface="Arial" panose="020B0604020202020204" pitchFamily="34" charset="0"/>
                <a:cs typeface="Arial" panose="020B0604020202020204" pitchFamily="34" charset="0"/>
              </a:rPr>
              <a:t/>
            </a:r>
            <a:br>
              <a:rPr kumimoji="1" lang="en-US" sz="1200" dirty="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16” O.C.</a:t>
            </a:r>
          </a:p>
        </p:txBody>
      </p:sp>
      <p:sp>
        <p:nvSpPr>
          <p:cNvPr id="11" name="TextBox 10"/>
          <p:cNvSpPr txBox="1"/>
          <p:nvPr/>
        </p:nvSpPr>
        <p:spPr bwMode="auto">
          <a:xfrm>
            <a:off x="5573631" y="5020553"/>
            <a:ext cx="671722"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Shearwall</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err="1" smtClean="0">
                <a:solidFill>
                  <a:schemeClr val="accent1"/>
                </a:solidFill>
                <a:latin typeface="Arial" panose="020B0604020202020204" pitchFamily="34" charset="0"/>
                <a:cs typeface="Arial" panose="020B0604020202020204" pitchFamily="34" charset="0"/>
              </a:rPr>
              <a:t>holdowns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5777148" y="5389885"/>
            <a:ext cx="485774"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Anchor</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bolts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4" name="TextBox 13"/>
          <p:cNvSpPr txBox="1"/>
          <p:nvPr/>
        </p:nvSpPr>
        <p:spPr bwMode="auto">
          <a:xfrm rot="21120000">
            <a:off x="6882142" y="5821910"/>
            <a:ext cx="785535" cy="184666"/>
          </a:xfrm>
          <a:prstGeom prst="rect">
            <a:avLst/>
          </a:prstGeom>
          <a:solidFill>
            <a:srgbClr val="FFFFFF"/>
          </a:solidFill>
          <a:ln>
            <a:noFill/>
          </a:ln>
          <a:extLst/>
        </p:spPr>
        <p:txBody>
          <a:bodyPr wrap="none" lIns="45720" tIns="0" rIns="4572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Wall width</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5" name="TextBox 14"/>
          <p:cNvSpPr txBox="1"/>
          <p:nvPr/>
        </p:nvSpPr>
        <p:spPr bwMode="auto">
          <a:xfrm>
            <a:off x="7076801" y="2935249"/>
            <a:ext cx="807914" cy="369332"/>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Interior</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nail 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6" name="TextBox 15"/>
          <p:cNvSpPr txBox="1"/>
          <p:nvPr/>
        </p:nvSpPr>
        <p:spPr bwMode="auto">
          <a:xfrm>
            <a:off x="8116465" y="1837478"/>
            <a:ext cx="527388" cy="553998"/>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Edge</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nail</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7" name="TextBox 16"/>
          <p:cNvSpPr txBox="1"/>
          <p:nvPr/>
        </p:nvSpPr>
        <p:spPr bwMode="auto">
          <a:xfrm rot="21120000">
            <a:off x="7487278" y="1526735"/>
            <a:ext cx="1300997" cy="184666"/>
          </a:xfrm>
          <a:prstGeom prst="rect">
            <a:avLst/>
          </a:prstGeom>
          <a:solidFill>
            <a:srgbClr val="FFFFFF"/>
          </a:solidFill>
          <a:ln>
            <a:noFill/>
          </a:ln>
          <a:extLst/>
        </p:spPr>
        <p:txBody>
          <a:bodyPr wrap="none" lIns="45720" tIns="0" rIns="4572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Edge nail 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9" name="Text Placeholder 1"/>
          <p:cNvSpPr txBox="1">
            <a:spLocks/>
          </p:cNvSpPr>
          <p:nvPr/>
        </p:nvSpPr>
        <p:spPr>
          <a:xfrm>
            <a:off x="458788" y="1352549"/>
            <a:ext cx="4249737"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1200"/>
              </a:spcBef>
              <a:spcAft>
                <a:spcPts val="0"/>
              </a:spcAft>
            </a:pPr>
            <a:r>
              <a:rPr lang="en-US" sz="2000" dirty="0" smtClean="0">
                <a:solidFill>
                  <a:schemeClr val="accent1"/>
                </a:solidFill>
                <a:latin typeface="Arial Black" panose="020B0A04020102020204" pitchFamily="34" charset="0"/>
              </a:rPr>
              <a:t>Aspect Ratio of Full-height Segments</a:t>
            </a:r>
          </a:p>
          <a:p>
            <a:pPr marL="573088" lvl="1" indent="-231775" fontAlgn="auto">
              <a:spcBef>
                <a:spcPts val="1200"/>
              </a:spcBef>
              <a:spcAft>
                <a:spcPts val="0"/>
              </a:spcAft>
            </a:pPr>
            <a:r>
              <a:rPr lang="en-US" dirty="0" smtClean="0"/>
              <a:t>Apply Equal Deflection Calculation or 2b</a:t>
            </a:r>
            <a:r>
              <a:rPr lang="en-US" baseline="-25000" dirty="0" smtClean="0"/>
              <a:t>s</a:t>
            </a:r>
            <a:r>
              <a:rPr lang="en-US" dirty="0" smtClean="0"/>
              <a:t>/h </a:t>
            </a:r>
            <a:r>
              <a:rPr lang="en-US" dirty="0"/>
              <a:t>R</a:t>
            </a:r>
            <a:r>
              <a:rPr lang="en-US" dirty="0" smtClean="0"/>
              <a:t>eduction </a:t>
            </a:r>
            <a:r>
              <a:rPr lang="en-US" dirty="0"/>
              <a:t>F</a:t>
            </a:r>
            <a:r>
              <a:rPr lang="en-US" dirty="0" smtClean="0"/>
              <a:t>actor to segments with</a:t>
            </a:r>
            <a:br>
              <a:rPr lang="en-US" dirty="0" smtClean="0"/>
            </a:br>
            <a:r>
              <a:rPr lang="en-US" dirty="0" smtClean="0"/>
              <a:t>ratios &gt; 2:1</a:t>
            </a:r>
          </a:p>
          <a:p>
            <a:pPr fontAlgn="auto">
              <a:spcBef>
                <a:spcPts val="3000"/>
              </a:spcBef>
              <a:spcAft>
                <a:spcPts val="0"/>
              </a:spcAft>
            </a:pPr>
            <a:r>
              <a:rPr lang="en-US" sz="2000" dirty="0">
                <a:solidFill>
                  <a:schemeClr val="accent1"/>
                </a:solidFill>
                <a:latin typeface="Arial Black" panose="020B0A04020102020204" pitchFamily="34" charset="0"/>
              </a:rPr>
              <a:t>Sheathing </a:t>
            </a:r>
            <a:r>
              <a:rPr lang="en-US" sz="2000" dirty="0" smtClean="0">
                <a:solidFill>
                  <a:schemeClr val="accent1"/>
                </a:solidFill>
                <a:latin typeface="Arial Black" panose="020B0A04020102020204" pitchFamily="34" charset="0"/>
              </a:rPr>
              <a:t>Type / Thickness </a:t>
            </a:r>
            <a:r>
              <a:rPr lang="en-US" sz="2000" dirty="0">
                <a:solidFill>
                  <a:schemeClr val="accent1"/>
                </a:solidFill>
                <a:latin typeface="Arial Black" panose="020B0A04020102020204" pitchFamily="34" charset="0"/>
              </a:rPr>
              <a:t>and </a:t>
            </a:r>
            <a:r>
              <a:rPr lang="en-US" sz="2000" dirty="0" smtClean="0">
                <a:solidFill>
                  <a:schemeClr val="accent1"/>
                </a:solidFill>
                <a:latin typeface="Arial Black" panose="020B0A04020102020204" pitchFamily="34" charset="0"/>
              </a:rPr>
              <a:t>Fastener Size / Spacing</a:t>
            </a:r>
            <a:endParaRPr lang="en-US" sz="2000" dirty="0">
              <a:solidFill>
                <a:schemeClr val="accent1"/>
              </a:solidFill>
              <a:latin typeface="Arial Black" panose="020B0A04020102020204" pitchFamily="34" charset="0"/>
            </a:endParaRPr>
          </a:p>
          <a:p>
            <a:pPr marL="573088" lvl="1" indent="-231775" fontAlgn="auto">
              <a:spcBef>
                <a:spcPts val="1200"/>
              </a:spcBef>
              <a:spcAft>
                <a:spcPts val="0"/>
              </a:spcAft>
            </a:pPr>
            <a:r>
              <a:rPr lang="en-US" dirty="0"/>
              <a:t>Calculate Nominal demand load in pounds per linear foot</a:t>
            </a:r>
          </a:p>
          <a:p>
            <a:pPr marL="573088" lvl="1" indent="-231775" fontAlgn="auto">
              <a:spcBef>
                <a:spcPts val="1200"/>
              </a:spcBef>
              <a:spcAft>
                <a:spcPts val="0"/>
              </a:spcAft>
            </a:pPr>
            <a:r>
              <a:rPr lang="en-US" dirty="0"/>
              <a:t>Use Table 4.3A to find sheathing </a:t>
            </a:r>
            <a:r>
              <a:rPr lang="en-US" dirty="0" smtClean="0"/>
              <a:t>type / thickness </a:t>
            </a:r>
            <a:r>
              <a:rPr lang="en-US" dirty="0"/>
              <a:t>and </a:t>
            </a:r>
            <a:r>
              <a:rPr lang="en-US" dirty="0" smtClean="0"/>
              <a:t>fastener size / spacing</a:t>
            </a:r>
            <a:endParaRPr lang="en-US" dirty="0"/>
          </a:p>
        </p:txBody>
      </p:sp>
    </p:spTree>
    <p:custDataLst>
      <p:tags r:id="rId1"/>
    </p:custDataLst>
    <p:extLst>
      <p:ext uri="{BB962C8B-B14F-4D97-AF65-F5344CB8AC3E}">
        <p14:creationId xmlns:p14="http://schemas.microsoft.com/office/powerpoint/2010/main" val="27405259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Design Process, cont.</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1394" y="1352550"/>
            <a:ext cx="3056222" cy="4830762"/>
          </a:xfrm>
          <a:prstGeom prst="rect">
            <a:avLst/>
          </a:prstGeom>
        </p:spPr>
      </p:pic>
      <p:sp>
        <p:nvSpPr>
          <p:cNvPr id="4" name="TextBox 3"/>
          <p:cNvSpPr txBox="1"/>
          <p:nvPr/>
        </p:nvSpPr>
        <p:spPr bwMode="auto">
          <a:xfrm>
            <a:off x="5390863" y="2432504"/>
            <a:ext cx="774251"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Panel edge</a:t>
            </a:r>
          </a:p>
          <a:p>
            <a:pPr algn="r"/>
            <a:r>
              <a:rPr kumimoji="1" lang="en-US" sz="1200" dirty="0" smtClean="0">
                <a:solidFill>
                  <a:schemeClr val="accent1"/>
                </a:solidFill>
                <a:latin typeface="Arial" panose="020B0604020202020204" pitchFamily="34" charset="0"/>
                <a:cs typeface="Arial" panose="020B0604020202020204" pitchFamily="34" charset="0"/>
              </a:rPr>
              <a:t>nailing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5573631" y="3004789"/>
            <a:ext cx="689291" cy="184666"/>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Sheathing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5851174" y="3331877"/>
            <a:ext cx="339837" cy="184666"/>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Nails</a:t>
            </a:r>
          </a:p>
        </p:txBody>
      </p:sp>
      <p:sp>
        <p:nvSpPr>
          <p:cNvPr id="8" name="TextBox 7"/>
          <p:cNvSpPr txBox="1"/>
          <p:nvPr/>
        </p:nvSpPr>
        <p:spPr bwMode="auto">
          <a:xfrm>
            <a:off x="6109123" y="3614774"/>
            <a:ext cx="416781" cy="415498"/>
          </a:xfrm>
          <a:prstGeom prst="rect">
            <a:avLst/>
          </a:prstGeom>
          <a:solidFill>
            <a:srgbClr val="FFFFFF"/>
          </a:solidFill>
          <a:ln>
            <a:noFill/>
          </a:ln>
          <a:extLst/>
        </p:spPr>
        <p:txBody>
          <a:bodyPr wrap="none" lIns="0" tIns="0" rIns="0" bIns="4572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Wall</a:t>
            </a:r>
          </a:p>
          <a:p>
            <a:pPr algn="ctr"/>
            <a:r>
              <a:rPr kumimoji="1" lang="en-US" sz="1200" dirty="0" smtClean="0">
                <a:solidFill>
                  <a:schemeClr val="accent1"/>
                </a:solidFill>
                <a:latin typeface="Arial" panose="020B0604020202020204" pitchFamily="34" charset="0"/>
                <a:cs typeface="Arial" panose="020B0604020202020204" pitchFamily="34" charset="0"/>
              </a:rPr>
              <a:t>height</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5171213" y="4034485"/>
            <a:ext cx="1091709" cy="553998"/>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End stud sized</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for compression</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forces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5388442" y="4618448"/>
            <a:ext cx="888128"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Interior studs</a:t>
            </a:r>
            <a:r>
              <a:rPr kumimoji="1" lang="en-US" sz="1200" dirty="0">
                <a:solidFill>
                  <a:schemeClr val="accent1"/>
                </a:solidFill>
                <a:latin typeface="Arial" panose="020B0604020202020204" pitchFamily="34" charset="0"/>
                <a:cs typeface="Arial" panose="020B0604020202020204" pitchFamily="34" charset="0"/>
              </a:rPr>
              <a:t/>
            </a:r>
            <a:br>
              <a:rPr kumimoji="1" lang="en-US" sz="1200" dirty="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16” O.C.</a:t>
            </a:r>
          </a:p>
        </p:txBody>
      </p:sp>
      <p:sp>
        <p:nvSpPr>
          <p:cNvPr id="11" name="TextBox 10"/>
          <p:cNvSpPr txBox="1"/>
          <p:nvPr/>
        </p:nvSpPr>
        <p:spPr bwMode="auto">
          <a:xfrm>
            <a:off x="5573631" y="5020553"/>
            <a:ext cx="671722"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Shearwall</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err="1" smtClean="0">
                <a:solidFill>
                  <a:schemeClr val="accent1"/>
                </a:solidFill>
                <a:latin typeface="Arial" panose="020B0604020202020204" pitchFamily="34" charset="0"/>
                <a:cs typeface="Arial" panose="020B0604020202020204" pitchFamily="34" charset="0"/>
              </a:rPr>
              <a:t>holdowns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5777148" y="5389885"/>
            <a:ext cx="485774" cy="369332"/>
          </a:xfrm>
          <a:prstGeom prst="rect">
            <a:avLst/>
          </a:prstGeom>
          <a:solidFill>
            <a:srgbClr val="FFFFFF"/>
          </a:solidFill>
          <a:ln>
            <a:noFill/>
          </a:ln>
          <a:extLst/>
        </p:spPr>
        <p:txBody>
          <a:bodyPr wrap="none" lIns="0" tIns="0" rIns="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Anchor</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bolts</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4" name="TextBox 13"/>
          <p:cNvSpPr txBox="1"/>
          <p:nvPr/>
        </p:nvSpPr>
        <p:spPr bwMode="auto">
          <a:xfrm rot="21120000">
            <a:off x="6882142" y="5821910"/>
            <a:ext cx="785535" cy="184666"/>
          </a:xfrm>
          <a:prstGeom prst="rect">
            <a:avLst/>
          </a:prstGeom>
          <a:solidFill>
            <a:srgbClr val="FFFFFF"/>
          </a:solidFill>
          <a:ln>
            <a:noFill/>
          </a:ln>
          <a:extLst/>
        </p:spPr>
        <p:txBody>
          <a:bodyPr wrap="none" lIns="45720" tIns="0" rIns="4572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Wall width</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5" name="TextBox 14"/>
          <p:cNvSpPr txBox="1"/>
          <p:nvPr/>
        </p:nvSpPr>
        <p:spPr bwMode="auto">
          <a:xfrm>
            <a:off x="7076801" y="2935249"/>
            <a:ext cx="807914" cy="369332"/>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Interior</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nail 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6" name="TextBox 15"/>
          <p:cNvSpPr txBox="1"/>
          <p:nvPr/>
        </p:nvSpPr>
        <p:spPr bwMode="auto">
          <a:xfrm>
            <a:off x="8116465" y="1837478"/>
            <a:ext cx="527388" cy="553998"/>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Edge</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nail</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7" name="TextBox 16"/>
          <p:cNvSpPr txBox="1"/>
          <p:nvPr/>
        </p:nvSpPr>
        <p:spPr bwMode="auto">
          <a:xfrm rot="21120000">
            <a:off x="7487278" y="1526735"/>
            <a:ext cx="1300997" cy="184666"/>
          </a:xfrm>
          <a:prstGeom prst="rect">
            <a:avLst/>
          </a:prstGeom>
          <a:solidFill>
            <a:srgbClr val="FFFFFF"/>
          </a:solidFill>
          <a:ln>
            <a:noFill/>
          </a:ln>
          <a:extLst/>
        </p:spPr>
        <p:txBody>
          <a:bodyPr wrap="none" lIns="45720" tIns="0" rIns="4572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Edge nail spacing</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9" name="Text Placeholder 1"/>
          <p:cNvSpPr txBox="1">
            <a:spLocks/>
          </p:cNvSpPr>
          <p:nvPr/>
        </p:nvSpPr>
        <p:spPr>
          <a:xfrm>
            <a:off x="458788" y="1352549"/>
            <a:ext cx="4249737"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3000"/>
              </a:spcBef>
              <a:spcAft>
                <a:spcPts val="0"/>
              </a:spcAft>
            </a:pPr>
            <a:r>
              <a:rPr lang="en-US" sz="2000" dirty="0" smtClean="0">
                <a:solidFill>
                  <a:schemeClr val="accent1"/>
                </a:solidFill>
                <a:latin typeface="Arial Black" panose="020B0A04020102020204" pitchFamily="34" charset="0"/>
              </a:rPr>
              <a:t>Anchorage </a:t>
            </a:r>
            <a:r>
              <a:rPr lang="en-US" sz="2000" dirty="0">
                <a:solidFill>
                  <a:schemeClr val="accent1"/>
                </a:solidFill>
                <a:latin typeface="Arial Black" panose="020B0A04020102020204" pitchFamily="34" charset="0"/>
              </a:rPr>
              <a:t>for Overturning and Uplift</a:t>
            </a:r>
          </a:p>
          <a:p>
            <a:pPr marL="573088" lvl="1" indent="-231775" fontAlgn="auto">
              <a:spcBef>
                <a:spcPts val="1200"/>
              </a:spcBef>
              <a:spcAft>
                <a:spcPts val="0"/>
              </a:spcAft>
            </a:pPr>
            <a:r>
              <a:rPr lang="en-US" dirty="0" smtClean="0"/>
              <a:t>Calculate overturning</a:t>
            </a:r>
            <a:r>
              <a:rPr lang="en-US" dirty="0"/>
              <a:t> </a:t>
            </a:r>
            <a:r>
              <a:rPr lang="en-US" dirty="0" smtClean="0"/>
              <a:t>using </a:t>
            </a:r>
            <a:r>
              <a:rPr lang="en-US" dirty="0"/>
              <a:t>statics and the sum of moments about the point of compression at the </a:t>
            </a:r>
            <a:r>
              <a:rPr lang="en-US" dirty="0" smtClean="0"/>
              <a:t>base of wall</a:t>
            </a:r>
          </a:p>
          <a:p>
            <a:pPr marL="573088" lvl="1" indent="-231775" fontAlgn="auto">
              <a:spcBef>
                <a:spcPts val="1200"/>
              </a:spcBef>
              <a:spcAft>
                <a:spcPts val="0"/>
              </a:spcAft>
            </a:pPr>
            <a:r>
              <a:rPr lang="en-US" dirty="0" smtClean="0"/>
              <a:t>Choose best anchoring solutions for project</a:t>
            </a:r>
            <a:endParaRPr lang="en-US" dirty="0"/>
          </a:p>
        </p:txBody>
      </p:sp>
    </p:spTree>
    <p:custDataLst>
      <p:tags r:id="rId1"/>
    </p:custDataLst>
    <p:extLst>
      <p:ext uri="{BB962C8B-B14F-4D97-AF65-F5344CB8AC3E}">
        <p14:creationId xmlns:p14="http://schemas.microsoft.com/office/powerpoint/2010/main" val="26613476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a:t>
            </a:r>
            <a:r>
              <a:rPr lang="en-US" sz="2200" b="0" dirty="0">
                <a:latin typeface="Arial Black" panose="020B0A04020102020204" pitchFamily="34" charset="0"/>
              </a:rPr>
              <a:t> </a:t>
            </a:r>
            <a:r>
              <a:rPr lang="en-US" sz="2200" b="0" dirty="0" smtClean="0">
                <a:latin typeface="Arial Black" panose="020B0A04020102020204" pitchFamily="34" charset="0"/>
              </a:rPr>
              <a:t>Design Example</a:t>
            </a:r>
            <a:endParaRPr lang="en-US" sz="2200" b="0" dirty="0">
              <a:latin typeface="Arial Black" panose="020B0A04020102020204" pitchFamily="34" charset="0"/>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1304" y="1849867"/>
            <a:ext cx="3724541" cy="4418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Placeholder 3"/>
          <p:cNvSpPr txBox="1">
            <a:spLocks/>
          </p:cNvSpPr>
          <p:nvPr/>
        </p:nvSpPr>
        <p:spPr>
          <a:xfrm>
            <a:off x="458788" y="1842446"/>
            <a:ext cx="3976687" cy="4344042"/>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1200"/>
              </a:spcBef>
              <a:spcAft>
                <a:spcPts val="0"/>
              </a:spcAft>
              <a:buFont typeface="Arial" panose="020B0604020202020204" pitchFamily="34" charset="0"/>
              <a:buNone/>
            </a:pPr>
            <a:r>
              <a:rPr lang="en-US" sz="2000" dirty="0" smtClean="0"/>
              <a:t>SDPWS Table 4.3.4 limits aspect ratio of each wall segment.</a:t>
            </a:r>
          </a:p>
          <a:p>
            <a:pPr marL="0" indent="0" fontAlgn="auto">
              <a:spcBef>
                <a:spcPts val="16200"/>
              </a:spcBef>
              <a:spcAft>
                <a:spcPts val="0"/>
              </a:spcAft>
              <a:buFont typeface="Arial" panose="020B0604020202020204" pitchFamily="34" charset="0"/>
              <a:buNone/>
            </a:pPr>
            <a:r>
              <a:rPr lang="en-US" sz="2000" dirty="0" smtClean="0"/>
              <a:t>For this example both walls are </a:t>
            </a:r>
            <a:br>
              <a:rPr lang="en-US" sz="2000" dirty="0" smtClean="0"/>
            </a:br>
            <a:r>
              <a:rPr lang="en-US" sz="2000" dirty="0" smtClean="0">
                <a:ea typeface="Cambria Math" panose="02040503050406030204" pitchFamily="18" charset="0"/>
              </a:rPr>
              <a:t>8 </a:t>
            </a:r>
            <a:r>
              <a:rPr lang="en-US" sz="2000" dirty="0" err="1" smtClean="0">
                <a:ea typeface="Cambria Math" panose="02040503050406030204" pitchFamily="18" charset="0"/>
              </a:rPr>
              <a:t>ft</a:t>
            </a:r>
            <a:r>
              <a:rPr lang="en-US" sz="2000" dirty="0" smtClean="0">
                <a:ea typeface="Cambria Math" panose="02040503050406030204" pitchFamily="18" charset="0"/>
              </a:rPr>
              <a:t> </a:t>
            </a:r>
            <a:r>
              <a:rPr lang="en-US" sz="2000" dirty="0" smtClean="0"/>
              <a:t>tall and </a:t>
            </a:r>
            <a:r>
              <a:rPr lang="en-US" sz="2000" dirty="0" smtClean="0">
                <a:ea typeface="Cambria Math" panose="02040503050406030204" pitchFamily="18" charset="0"/>
              </a:rPr>
              <a:t>4 </a:t>
            </a:r>
            <a:r>
              <a:rPr lang="en-US" sz="2000" dirty="0" err="1" smtClean="0">
                <a:ea typeface="Cambria Math" panose="02040503050406030204" pitchFamily="18" charset="0"/>
              </a:rPr>
              <a:t>ft</a:t>
            </a:r>
            <a:r>
              <a:rPr lang="en-US" sz="2000" dirty="0" smtClean="0">
                <a:ea typeface="Cambria Math" panose="02040503050406030204" pitchFamily="18" charset="0"/>
              </a:rPr>
              <a:t> </a:t>
            </a:r>
            <a:r>
              <a:rPr lang="en-US" sz="2000" dirty="0" smtClean="0"/>
              <a:t>wide. </a:t>
            </a:r>
          </a:p>
          <a:p>
            <a:pPr marL="0" indent="0" fontAlgn="auto">
              <a:spcBef>
                <a:spcPts val="1200"/>
              </a:spcBef>
              <a:spcAft>
                <a:spcPts val="0"/>
              </a:spcAft>
              <a:buFont typeface="Arial" panose="020B0604020202020204" pitchFamily="34" charset="0"/>
              <a:buNone/>
            </a:pPr>
            <a:r>
              <a:rPr lang="en-US" sz="2000" dirty="0" smtClean="0"/>
              <a:t>Therefore:</a:t>
            </a:r>
          </a:p>
        </p:txBody>
      </p:sp>
      <p:pic>
        <p:nvPicPr>
          <p:cNvPr id="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b="43050"/>
          <a:stretch/>
        </p:blipFill>
        <p:spPr bwMode="auto">
          <a:xfrm>
            <a:off x="417844" y="2653422"/>
            <a:ext cx="4023360" cy="1601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 of Full-height Segments</a:t>
            </a:r>
            <a:endParaRPr lang="en-US" sz="1800" dirty="0"/>
          </a:p>
        </p:txBody>
      </p:sp>
      <mc:AlternateContent xmlns:mc="http://schemas.openxmlformats.org/markup-compatibility/2006" xmlns:a14="http://schemas.microsoft.com/office/drawing/2010/main">
        <mc:Choice Requires="a14">
          <p:sp>
            <p:nvSpPr>
              <p:cNvPr id="3" name="TextBox 2"/>
              <p:cNvSpPr txBox="1"/>
              <p:nvPr/>
            </p:nvSpPr>
            <p:spPr bwMode="auto">
              <a:xfrm>
                <a:off x="1021553" y="5643350"/>
                <a:ext cx="2815941"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type m:val="lin"/>
                          <m:ctrlPr>
                            <a:rPr kumimoji="1" lang="en-US" sz="200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h</m:t>
                          </m:r>
                        </m:num>
                        <m:den>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𝑏</m:t>
                              </m:r>
                            </m:e>
                            <m:sub>
                              <m:r>
                                <a:rPr kumimoji="1" lang="en-US" sz="2000" b="0" i="1" smtClean="0">
                                  <a:solidFill>
                                    <a:srgbClr val="000000"/>
                                  </a:solidFill>
                                  <a:latin typeface="Cambria Math"/>
                                </a:rPr>
                                <m:t>𝑠</m:t>
                              </m:r>
                            </m:sub>
                          </m:sSub>
                        </m:den>
                      </m:f>
                      <m:r>
                        <a:rPr kumimoji="1" lang="en-US" sz="2000" b="0" i="1" smtClean="0">
                          <a:solidFill>
                            <a:srgbClr val="000000"/>
                          </a:solidFill>
                          <a:latin typeface="Cambria Math"/>
                        </a:rPr>
                        <m:t>=</m:t>
                      </m:r>
                      <m:f>
                        <m:fPr>
                          <m:type m:val="lin"/>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panose="02040503050406030204" pitchFamily="18" charset="0"/>
                            </a:rPr>
                            <m:t>8 </m:t>
                          </m:r>
                          <m:r>
                            <a:rPr kumimoji="1" lang="en-US" sz="2000" b="0" i="1" smtClean="0">
                              <a:solidFill>
                                <a:srgbClr val="000000"/>
                              </a:solidFill>
                              <a:latin typeface="Cambria Math" panose="02040503050406030204" pitchFamily="18" charset="0"/>
                            </a:rPr>
                            <m:t>𝑓𝑡</m:t>
                          </m:r>
                        </m:num>
                        <m:den>
                          <m:r>
                            <a:rPr kumimoji="1" lang="en-US" sz="2000" b="0" i="1" smtClean="0">
                              <a:solidFill>
                                <a:srgbClr val="000000"/>
                              </a:solidFill>
                              <a:latin typeface="Cambria Math" panose="02040503050406030204" pitchFamily="18" charset="0"/>
                            </a:rPr>
                            <m:t>4 </m:t>
                          </m:r>
                          <m:r>
                            <a:rPr kumimoji="1" lang="en-US" sz="2000" b="0" i="1" smtClean="0">
                              <a:solidFill>
                                <a:srgbClr val="000000"/>
                              </a:solidFill>
                              <a:latin typeface="Cambria Math" panose="02040503050406030204" pitchFamily="18" charset="0"/>
                            </a:rPr>
                            <m:t>𝑓𝑡</m:t>
                          </m:r>
                        </m:den>
                      </m:f>
                      <m:r>
                        <a:rPr kumimoji="1" lang="en-US" sz="2000" b="0" i="1" smtClean="0">
                          <a:solidFill>
                            <a:srgbClr val="000000"/>
                          </a:solidFill>
                          <a:latin typeface="Cambria Math" panose="02040503050406030204" pitchFamily="18" charset="0"/>
                        </a:rPr>
                        <m:t>=</m:t>
                      </m:r>
                      <m:r>
                        <a:rPr kumimoji="1" lang="en-US" sz="2000" b="0" i="1" smtClean="0">
                          <a:solidFill>
                            <a:srgbClr val="000000"/>
                          </a:solidFill>
                          <a:latin typeface="Cambria Math"/>
                        </a:rPr>
                        <m:t>2.0</m:t>
                      </m:r>
                    </m:oMath>
                  </m:oMathPara>
                </a14:m>
                <a:endParaRPr kumimoji="1" lang="en-US" sz="20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021553" y="5643350"/>
                <a:ext cx="2815941" cy="400097"/>
              </a:xfrm>
              <a:prstGeom prst="rect">
                <a:avLst/>
              </a:prstGeom>
              <a:blipFill rotWithShape="0">
                <a:blip r:embed="rId6"/>
                <a:stretch>
                  <a:fillRect l="-6277" t="-116923" b="-18307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5423910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Design Example, cont.</a:t>
            </a:r>
            <a:endParaRPr lang="en-US" sz="2200" b="0" dirty="0">
              <a:latin typeface="Arial Black" panose="020B0A04020102020204" pitchFamily="34" charset="0"/>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8525" y="2014327"/>
            <a:ext cx="3992021" cy="3026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1"/>
          <p:cNvSpPr txBox="1">
            <a:spLocks/>
          </p:cNvSpPr>
          <p:nvPr/>
        </p:nvSpPr>
        <p:spPr>
          <a:xfrm>
            <a:off x="458788" y="3403886"/>
            <a:ext cx="3976687" cy="1246622"/>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6600"/>
              </a:spcBef>
              <a:spcAft>
                <a:spcPts val="0"/>
              </a:spcAft>
              <a:buFont typeface="Arial" panose="020B0604020202020204" pitchFamily="34" charset="0"/>
              <a:buNone/>
            </a:pPr>
            <a:r>
              <a:rPr lang="en-US" sz="2000" dirty="0" smtClean="0"/>
              <a:t>Convert from ASD to Nominal level so we can easily use Table 4.3A.</a:t>
            </a:r>
          </a:p>
          <a:p>
            <a:pPr marL="0" indent="0" fontAlgn="auto">
              <a:spcBef>
                <a:spcPts val="1800"/>
              </a:spcBef>
              <a:spcAft>
                <a:spcPts val="0"/>
              </a:spcAft>
              <a:buFont typeface="Arial" panose="020B0604020202020204" pitchFamily="34" charset="0"/>
              <a:buNone/>
            </a:pPr>
            <a:r>
              <a:rPr lang="en-US" sz="2000" dirty="0" smtClean="0"/>
              <a:t>SDPWS §4.3.3 gives </a:t>
            </a:r>
            <a:r>
              <a:rPr lang="en-US" sz="2000" dirty="0" smtClean="0">
                <a:ea typeface="Cambria Math" panose="02040503050406030204" pitchFamily="18" charset="0"/>
              </a:rPr>
              <a:t>Ω = 2.0</a:t>
            </a:r>
            <a:r>
              <a:rPr lang="en-US" sz="2000" dirty="0" smtClean="0"/>
              <a:t>, so:</a:t>
            </a:r>
          </a:p>
        </p:txBody>
      </p:sp>
      <mc:AlternateContent xmlns:mc="http://schemas.openxmlformats.org/markup-compatibility/2006" xmlns:a14="http://schemas.microsoft.com/office/drawing/2010/main">
        <mc:Choice Requires="a14">
          <p:sp>
            <p:nvSpPr>
              <p:cNvPr id="3" name="TextBox 2"/>
              <p:cNvSpPr txBox="1"/>
              <p:nvPr/>
            </p:nvSpPr>
            <p:spPr bwMode="auto">
              <a:xfrm>
                <a:off x="352458" y="2761606"/>
                <a:ext cx="384327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3500 </m:t>
                          </m:r>
                          <m:r>
                            <a:rPr kumimoji="1" lang="en-US" b="0" i="1" smtClean="0">
                              <a:solidFill>
                                <a:srgbClr val="000000"/>
                              </a:solidFill>
                              <a:latin typeface="Cambria Math"/>
                            </a:rPr>
                            <m:t>𝑙𝑏</m:t>
                          </m:r>
                        </m:num>
                        <m:den>
                          <m:r>
                            <a:rPr kumimoji="1" lang="en-US" b="0" i="1" smtClean="0">
                              <a:solidFill>
                                <a:srgbClr val="000000"/>
                              </a:solidFill>
                              <a:latin typeface="Cambria Math"/>
                            </a:rPr>
                            <m:t>8 </m:t>
                          </m:r>
                          <m:r>
                            <a:rPr kumimoji="1" lang="en-US" b="0" i="1" smtClean="0">
                              <a:solidFill>
                                <a:srgbClr val="000000"/>
                              </a:solidFill>
                              <a:latin typeface="Cambria Math"/>
                            </a:rPr>
                            <m:t>𝑓𝑡</m:t>
                          </m:r>
                        </m:den>
                      </m:f>
                      <m:r>
                        <a:rPr kumimoji="1" lang="en-US" b="0" i="1" smtClean="0">
                          <a:solidFill>
                            <a:srgbClr val="000000"/>
                          </a:solidFill>
                          <a:latin typeface="Cambria Math"/>
                        </a:rPr>
                        <m:t>=438 </m:t>
                      </m:r>
                      <m:r>
                        <a:rPr kumimoji="1" lang="en-US" b="0" i="1" smtClean="0">
                          <a:solidFill>
                            <a:srgbClr val="000000"/>
                          </a:solidFill>
                          <a:latin typeface="Cambria Math"/>
                        </a:rPr>
                        <m:t>𝑝𝑙𝑓</m:t>
                      </m:r>
                      <m:r>
                        <a:rPr kumimoji="1" lang="en-US" b="0" i="1" smtClean="0">
                          <a:solidFill>
                            <a:srgbClr val="000000"/>
                          </a:solidFill>
                          <a:latin typeface="Cambria Math"/>
                        </a:rPr>
                        <m:t> (</m:t>
                      </m:r>
                      <m:r>
                        <a:rPr kumimoji="1" lang="en-US" b="0" i="1" smtClean="0">
                          <a:solidFill>
                            <a:srgbClr val="000000"/>
                          </a:solidFill>
                          <a:latin typeface="Cambria Math"/>
                        </a:rPr>
                        <m:t>𝐴𝑆𝐷</m:t>
                      </m:r>
                      <m:r>
                        <a:rPr kumimoji="1" lang="en-US" b="0" i="1" smtClean="0">
                          <a:solidFill>
                            <a:srgbClr val="000000"/>
                          </a:solidFill>
                          <a:latin typeface="Cambria Math"/>
                        </a:rPr>
                        <m:t> </m:t>
                      </m:r>
                      <m:r>
                        <a:rPr kumimoji="1" lang="en-US" b="0" i="1" smtClean="0">
                          <a:solidFill>
                            <a:srgbClr val="000000"/>
                          </a:solidFill>
                          <a:latin typeface="Cambria Math"/>
                        </a:rPr>
                        <m:t>𝑙𝑒𝑣𝑒𝑙</m:t>
                      </m:r>
                      <m:r>
                        <a:rPr kumimoji="1" lang="en-US" b="0" i="1" smtClean="0">
                          <a:solidFill>
                            <a:srgbClr val="000000"/>
                          </a:solidFill>
                          <a:latin typeface="Cambria Math"/>
                        </a:rPr>
                        <m:t>)</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352458" y="2761606"/>
                <a:ext cx="3843274" cy="369320"/>
              </a:xfrm>
              <a:prstGeom prst="rect">
                <a:avLst/>
              </a:prstGeom>
              <a:blipFill rotWithShape="1">
                <a:blip r:embed="rId5"/>
                <a:stretch>
                  <a:fillRect t="-114754" b="-1770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bwMode="auto">
              <a:xfrm>
                <a:off x="352458" y="4786988"/>
                <a:ext cx="3877962"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438 </m:t>
                          </m:r>
                          <m:r>
                            <a:rPr kumimoji="1" lang="en-US" b="0" i="1" smtClean="0">
                              <a:solidFill>
                                <a:srgbClr val="000000"/>
                              </a:solidFill>
                              <a:latin typeface="Cambria Math"/>
                            </a:rPr>
                            <m:t>𝑝𝑙𝑓</m:t>
                          </m:r>
                        </m:e>
                      </m:d>
                      <m:d>
                        <m:dPr>
                          <m:ctrlPr>
                            <a:rPr kumimoji="1" lang="en-US" i="1" smtClean="0">
                              <a:solidFill>
                                <a:srgbClr val="000000"/>
                              </a:solidFill>
                              <a:latin typeface="Cambria Math" panose="02040503050406030204" pitchFamily="18" charset="0"/>
                            </a:rPr>
                          </m:ctrlPr>
                        </m:dPr>
                        <m:e>
                          <m:r>
                            <a:rPr kumimoji="1" lang="en-US" b="0" i="1" smtClean="0">
                              <a:solidFill>
                                <a:srgbClr val="000000"/>
                              </a:solidFill>
                              <a:latin typeface="Cambria Math"/>
                            </a:rPr>
                            <m:t>2.0</m:t>
                          </m:r>
                        </m:e>
                      </m:d>
                      <m:r>
                        <a:rPr kumimoji="1" lang="en-US" b="0" i="1" smtClean="0">
                          <a:solidFill>
                            <a:srgbClr val="000000"/>
                          </a:solidFill>
                          <a:latin typeface="Cambria Math"/>
                        </a:rPr>
                        <m:t>=876 </m:t>
                      </m:r>
                      <m:r>
                        <a:rPr kumimoji="1" lang="en-US" b="0" i="1" smtClean="0">
                          <a:solidFill>
                            <a:srgbClr val="000000"/>
                          </a:solidFill>
                          <a:latin typeface="Cambria Math"/>
                        </a:rPr>
                        <m:t>𝑝𝑙𝑓</m:t>
                      </m:r>
                      <m:r>
                        <a:rPr kumimoji="1" lang="en-US" b="0" i="1" smtClean="0">
                          <a:solidFill>
                            <a:srgbClr val="000000"/>
                          </a:solidFill>
                          <a:latin typeface="Cambria Math"/>
                        </a:rPr>
                        <m:t> (</m:t>
                      </m:r>
                      <m:r>
                        <a:rPr kumimoji="1" lang="en-US" b="0" i="1" smtClean="0">
                          <a:solidFill>
                            <a:srgbClr val="000000"/>
                          </a:solidFill>
                          <a:latin typeface="Cambria Math"/>
                        </a:rPr>
                        <m:t>𝑛𝑜𝑚𝑖𝑛𝑎𝑙</m:t>
                      </m:r>
                      <m:r>
                        <a:rPr kumimoji="1" lang="en-US" b="0" i="1" smtClean="0">
                          <a:solidFill>
                            <a:srgbClr val="000000"/>
                          </a:solidFill>
                          <a:latin typeface="Cambria Math"/>
                        </a:rPr>
                        <m:t>)</m:t>
                      </m:r>
                    </m:oMath>
                  </m:oMathPara>
                </a14:m>
                <a:endParaRPr kumimoji="1" lang="en-US"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352458" y="4786988"/>
                <a:ext cx="3877962" cy="369320"/>
              </a:xfrm>
              <a:prstGeom prst="rect">
                <a:avLst/>
              </a:prstGeom>
              <a:blipFill rotWithShape="1">
                <a:blip r:embed="rId6"/>
                <a:stretch>
                  <a:fillRect b="-131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Sheathing Type / Thickness and Fastener Size / Spacing</a:t>
            </a:r>
            <a:endParaRPr lang="en-US" sz="1800" dirty="0"/>
          </a:p>
        </p:txBody>
      </p:sp>
      <p:sp>
        <p:nvSpPr>
          <p:cNvPr id="9" name="Text Placeholder 1"/>
          <p:cNvSpPr txBox="1">
            <a:spLocks/>
          </p:cNvSpPr>
          <p:nvPr/>
        </p:nvSpPr>
        <p:spPr>
          <a:xfrm>
            <a:off x="448066" y="1968274"/>
            <a:ext cx="3976687" cy="623311"/>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6600"/>
              </a:spcBef>
              <a:spcAft>
                <a:spcPts val="0"/>
              </a:spcAft>
              <a:buFont typeface="Arial" panose="020B0604020202020204" pitchFamily="34" charset="0"/>
              <a:buNone/>
            </a:pPr>
            <a:r>
              <a:rPr lang="en-US" sz="2000" dirty="0" smtClean="0"/>
              <a:t>Convert design shear force to unit design force:</a:t>
            </a:r>
          </a:p>
        </p:txBody>
      </p:sp>
    </p:spTree>
    <p:custDataLst>
      <p:tags r:id="rId1"/>
    </p:custDataLst>
    <p:extLst>
      <p:ext uri="{BB962C8B-B14F-4D97-AF65-F5344CB8AC3E}">
        <p14:creationId xmlns:p14="http://schemas.microsoft.com/office/powerpoint/2010/main" val="31287356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Segmented Shear Wall Design Example, cont.</a:t>
            </a:r>
            <a:endParaRPr lang="en-US" sz="2200" b="0" dirty="0">
              <a:latin typeface="Arial Black" panose="020B0A04020102020204" pitchFamily="34" charset="0"/>
            </a:endParaRPr>
          </a:p>
        </p:txBody>
      </p:sp>
      <p:pic>
        <p:nvPicPr>
          <p:cNvPr id="5" name="Picture 4" descr="C:\Users\kcullum\AppData\Local\Temp\SNAGHTML1db88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244" y="1963067"/>
            <a:ext cx="7148959" cy="411065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031531" y="4929928"/>
            <a:ext cx="738098" cy="334252"/>
          </a:xfrm>
          <a:prstGeom prst="rect">
            <a:avLst/>
          </a:prstGeom>
          <a:noFill/>
          <a:ln w="38100">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6563685" y="2753289"/>
            <a:ext cx="487238" cy="642472"/>
          </a:xfrm>
          <a:prstGeom prst="rect">
            <a:avLst/>
          </a:prstGeom>
          <a:noFill/>
          <a:ln w="38100">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p:cNvSpPr/>
          <p:nvPr/>
        </p:nvSpPr>
        <p:spPr>
          <a:xfrm>
            <a:off x="6568971" y="4929928"/>
            <a:ext cx="481952" cy="334252"/>
          </a:xfrm>
          <a:prstGeom prst="rect">
            <a:avLst/>
          </a:prstGeom>
          <a:noFill/>
          <a:ln w="38100">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4" name="Straight Arrow Connector 3"/>
          <p:cNvCxnSpPr>
            <a:stCxn id="7" idx="3"/>
          </p:cNvCxnSpPr>
          <p:nvPr/>
        </p:nvCxnSpPr>
        <p:spPr>
          <a:xfrm>
            <a:off x="2769629" y="5097054"/>
            <a:ext cx="3794056"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9" idx="0"/>
          </p:cNvCxnSpPr>
          <p:nvPr/>
        </p:nvCxnSpPr>
        <p:spPr>
          <a:xfrm>
            <a:off x="6807304" y="3395761"/>
            <a:ext cx="2643" cy="153416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Sheathing Type / Thickness and Fastener Size / Spacing</a:t>
            </a:r>
            <a:endParaRPr lang="en-US" sz="1800" dirty="0"/>
          </a:p>
        </p:txBody>
      </p:sp>
    </p:spTree>
    <p:custDataLst>
      <p:tags r:id="rId1"/>
    </p:custDataLst>
    <p:extLst>
      <p:ext uri="{BB962C8B-B14F-4D97-AF65-F5344CB8AC3E}">
        <p14:creationId xmlns:p14="http://schemas.microsoft.com/office/powerpoint/2010/main" val="201304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2000"/>
                                        <p:tgtEl>
                                          <p:spTgt spid="8"/>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500"/>
                                        <p:tgtEl>
                                          <p:spTgt spid="4"/>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1500"/>
                                        <p:tgtEl>
                                          <p:spTgt spid="16"/>
                                        </p:tgtEl>
                                      </p:cBhvr>
                                    </p:animEffect>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Segmented Shear Wall Design Example, cont.</a:t>
            </a:r>
          </a:p>
        </p:txBody>
      </p:sp>
      <p:sp>
        <p:nvSpPr>
          <p:cNvPr id="10" name="Text Placeholder 1"/>
          <p:cNvSpPr txBox="1">
            <a:spLocks/>
          </p:cNvSpPr>
          <p:nvPr/>
        </p:nvSpPr>
        <p:spPr>
          <a:xfrm>
            <a:off x="437362" y="1815152"/>
            <a:ext cx="3998113" cy="1136918"/>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1200"/>
              </a:spcBef>
              <a:spcAft>
                <a:spcPts val="0"/>
              </a:spcAft>
              <a:buFont typeface="Arial" panose="020B0604020202020204" pitchFamily="34" charset="0"/>
              <a:buNone/>
            </a:pPr>
            <a:r>
              <a:rPr lang="en-US" sz="2000" dirty="0" smtClean="0"/>
              <a:t>Bottom level on concrete foundation:</a:t>
            </a:r>
            <a:endParaRPr lang="en-US" sz="2000" dirty="0"/>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15" y="2801942"/>
            <a:ext cx="1686807" cy="1754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6648" b="8816"/>
          <a:stretch/>
        </p:blipFill>
        <p:spPr bwMode="auto">
          <a:xfrm>
            <a:off x="2466037" y="2801942"/>
            <a:ext cx="1686999" cy="1754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35009" r="29983"/>
          <a:stretch/>
        </p:blipFill>
        <p:spPr bwMode="auto">
          <a:xfrm>
            <a:off x="1451884" y="4743163"/>
            <a:ext cx="500183"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21687" r="21358"/>
          <a:stretch/>
        </p:blipFill>
        <p:spPr bwMode="auto">
          <a:xfrm>
            <a:off x="2181654" y="4743163"/>
            <a:ext cx="813756"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6"/>
          <p:cNvPicPr>
            <a:picLocks noChangeAspect="1" noChangeArrowheads="1"/>
          </p:cNvPicPr>
          <p:nvPr/>
        </p:nvPicPr>
        <p:blipFill rotWithShape="1">
          <a:blip r:embed="rId8">
            <a:extLst>
              <a:ext uri="{28A0092B-C50C-407E-A947-70E740481C1C}">
                <a14:useLocalDpi xmlns:a14="http://schemas.microsoft.com/office/drawing/2010/main" val="0"/>
              </a:ext>
            </a:extLst>
          </a:blip>
          <a:srcRect l="26766" r="27139"/>
          <a:stretch/>
        </p:blipFill>
        <p:spPr bwMode="auto">
          <a:xfrm>
            <a:off x="3224997" y="4743163"/>
            <a:ext cx="658586"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7"/>
          <p:cNvPicPr>
            <a:picLocks noChangeAspect="1" noChangeArrowheads="1"/>
          </p:cNvPicPr>
          <p:nvPr/>
        </p:nvPicPr>
        <p:blipFill rotWithShape="1">
          <a:blip r:embed="rId9">
            <a:extLst>
              <a:ext uri="{28A0092B-C50C-407E-A947-70E740481C1C}">
                <a14:useLocalDpi xmlns:a14="http://schemas.microsoft.com/office/drawing/2010/main" val="0"/>
              </a:ext>
            </a:extLst>
          </a:blip>
          <a:srcRect l="30571" r="32857"/>
          <a:stretch/>
        </p:blipFill>
        <p:spPr bwMode="auto">
          <a:xfrm>
            <a:off x="699783" y="4743163"/>
            <a:ext cx="522514"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8"/>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6707" r="6707"/>
          <a:stretch/>
        </p:blipFill>
        <p:spPr bwMode="auto">
          <a:xfrm>
            <a:off x="4706426" y="2801942"/>
            <a:ext cx="2307164" cy="156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11727" y="2915591"/>
            <a:ext cx="1338593" cy="1338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10"/>
          <p:cNvPicPr>
            <a:picLocks noChangeAspect="1" noChangeArrowheads="1"/>
          </p:cNvPicPr>
          <p:nvPr/>
        </p:nvPicPr>
        <p:blipFill rotWithShape="1">
          <a:blip r:embed="rId12">
            <a:extLst>
              <a:ext uri="{28A0092B-C50C-407E-A947-70E740481C1C}">
                <a14:useLocalDpi xmlns:a14="http://schemas.microsoft.com/office/drawing/2010/main" val="0"/>
              </a:ext>
            </a:extLst>
          </a:blip>
          <a:srcRect t="17717" b="16776"/>
          <a:stretch/>
        </p:blipFill>
        <p:spPr bwMode="auto">
          <a:xfrm>
            <a:off x="4707188" y="4706191"/>
            <a:ext cx="2347346" cy="1537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11494" y="4805699"/>
            <a:ext cx="1089975" cy="1359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 Placeholder 1"/>
          <p:cNvSpPr txBox="1">
            <a:spLocks/>
          </p:cNvSpPr>
          <p:nvPr/>
        </p:nvSpPr>
        <p:spPr>
          <a:xfrm>
            <a:off x="4708525" y="1352550"/>
            <a:ext cx="3998113" cy="1599520"/>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b="1" dirty="0" smtClean="0"/>
              <a:t> </a:t>
            </a:r>
            <a:endParaRPr lang="en-US" dirty="0" smtClean="0"/>
          </a:p>
          <a:p>
            <a:pPr marL="0" indent="0" fontAlgn="auto">
              <a:spcBef>
                <a:spcPts val="1200"/>
              </a:spcBef>
              <a:spcAft>
                <a:spcPts val="0"/>
              </a:spcAft>
              <a:buFont typeface="Arial" panose="020B0604020202020204" pitchFamily="34" charset="0"/>
              <a:buNone/>
            </a:pPr>
            <a:r>
              <a:rPr lang="en-US" sz="2000" dirty="0" smtClean="0"/>
              <a:t>Upper level or bottom level on raised wood floor:</a:t>
            </a:r>
            <a:endParaRPr lang="en-US" sz="2000" dirty="0"/>
          </a:p>
        </p:txBody>
      </p:sp>
      <p:cxnSp>
        <p:nvCxnSpPr>
          <p:cNvPr id="4" name="Straight Connector 3"/>
          <p:cNvCxnSpPr/>
          <p:nvPr/>
        </p:nvCxnSpPr>
        <p:spPr>
          <a:xfrm>
            <a:off x="4421872" y="1815152"/>
            <a:ext cx="0" cy="4350516"/>
          </a:xfrm>
          <a:prstGeom prst="line">
            <a:avLst/>
          </a:prstGeom>
          <a:ln>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466037" y="5111750"/>
            <a:ext cx="239063" cy="133350"/>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422058" y="5118100"/>
            <a:ext cx="239063" cy="133350"/>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and Shear</a:t>
            </a:r>
            <a:endParaRPr lang="en-US" sz="1800" dirty="0"/>
          </a:p>
        </p:txBody>
      </p:sp>
    </p:spTree>
    <p:custDataLst>
      <p:tags r:id="rId1"/>
    </p:custDataLst>
    <p:extLst>
      <p:ext uri="{BB962C8B-B14F-4D97-AF65-F5344CB8AC3E}">
        <p14:creationId xmlns:p14="http://schemas.microsoft.com/office/powerpoint/2010/main" val="7287157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Segmented Shear Wall Design Example, cont.</a:t>
            </a:r>
          </a:p>
        </p:txBody>
      </p:sp>
      <p:sp>
        <p:nvSpPr>
          <p:cNvPr id="24" name="Text Placeholder 1"/>
          <p:cNvSpPr txBox="1">
            <a:spLocks/>
          </p:cNvSpPr>
          <p:nvPr/>
        </p:nvSpPr>
        <p:spPr>
          <a:xfrm>
            <a:off x="458789" y="1956988"/>
            <a:ext cx="3976686" cy="3895707"/>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5425" indent="-225425" fontAlgn="auto">
              <a:spcBef>
                <a:spcPts val="2400"/>
              </a:spcBef>
              <a:spcAft>
                <a:spcPts val="0"/>
              </a:spcAft>
            </a:pPr>
            <a:r>
              <a:rPr lang="en-US" sz="2000" dirty="0" smtClean="0"/>
              <a:t>We can easily determine the overturning moment:</a:t>
            </a:r>
            <a:endParaRPr lang="en-US" sz="2000" dirty="0"/>
          </a:p>
          <a:p>
            <a:pPr marL="225425" indent="-225425" fontAlgn="auto">
              <a:spcBef>
                <a:spcPts val="9600"/>
              </a:spcBef>
              <a:spcAft>
                <a:spcPts val="0"/>
              </a:spcAft>
            </a:pPr>
            <a:r>
              <a:rPr lang="en-US" sz="2000" dirty="0" smtClean="0"/>
              <a:t>What is the resisting moment arm?</a:t>
            </a:r>
          </a:p>
        </p:txBody>
      </p:sp>
      <p:pic>
        <p:nvPicPr>
          <p:cNvPr id="25" name="Picture 6" descr="C:\Users\pahunt\Dropbox\Personal\Clarity\Simpson Mfg\Courses\1. Designing Shear Walls\Source Files\Assets\new images\10.8v unit shear_2.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5210968" y="1763276"/>
            <a:ext cx="3142526" cy="44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bwMode="auto">
          <a:xfrm>
            <a:off x="4714576" y="3362947"/>
            <a:ext cx="908582" cy="738664"/>
          </a:xfrm>
          <a:prstGeom prst="rect">
            <a:avLst/>
          </a:prstGeom>
          <a:solidFill>
            <a:srgbClr val="FFFFFF"/>
          </a:solidFill>
          <a:ln>
            <a:noFill/>
          </a:ln>
          <a:extLst/>
        </p:spPr>
        <p:txBody>
          <a:bodyPr wrap="none" lIns="0" tIns="0" rIns="45720" bIns="0" rtlCol="0" anchor="ctr" anchorCtr="0">
            <a:spAutoFit/>
          </a:bodyPr>
          <a:lstStyle/>
          <a:p>
            <a:pPr algn="r"/>
            <a:r>
              <a:rPr kumimoji="1" lang="en-US" sz="1200" dirty="0" smtClean="0">
                <a:solidFill>
                  <a:schemeClr val="accent1"/>
                </a:solidFill>
                <a:latin typeface="Arial" panose="020B0604020202020204" pitchFamily="34" charset="0"/>
                <a:cs typeface="Arial" panose="020B0604020202020204" pitchFamily="34" charset="0"/>
              </a:rPr>
              <a:t>Shearwall</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overturning</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moment arm</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 8’-0”</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5940690" y="5839893"/>
            <a:ext cx="1331775" cy="369332"/>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Shearwall resisting</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moment arm</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6475671" y="1702842"/>
            <a:ext cx="309380" cy="184666"/>
          </a:xfrm>
          <a:prstGeom prst="rect">
            <a:avLst/>
          </a:prstGeom>
          <a:solidFill>
            <a:srgbClr val="FFFFFF"/>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4’-0”</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5993855" y="2429571"/>
            <a:ext cx="306174" cy="184666"/>
          </a:xfrm>
          <a:prstGeom prst="rect">
            <a:avLst/>
          </a:prstGeom>
          <a:solidFill>
            <a:srgbClr val="F8CE9C"/>
          </a:solidFill>
          <a:ln>
            <a:noFill/>
          </a:ln>
          <a:extLst/>
        </p:spPr>
        <p:txBody>
          <a:bodyPr wrap="none" lIns="0" tIns="0" rIns="0" bIns="0" rtlCol="0" anchor="ctr" anchorCtr="0">
            <a:spAutoFit/>
          </a:bodyPr>
          <a:lstStyle/>
          <a:p>
            <a:pPr algn="ctr"/>
            <a:r>
              <a:rPr kumimoji="1" lang="en-US" sz="1200" dirty="0">
                <a:solidFill>
                  <a:schemeClr val="accent1"/>
                </a:solidFill>
                <a:latin typeface="Arial" panose="020B0604020202020204" pitchFamily="34" charset="0"/>
                <a:cs typeface="Arial" panose="020B0604020202020204" pitchFamily="34" charset="0"/>
              </a:rPr>
              <a:t>2</a:t>
            </a:r>
            <a:r>
              <a:rPr kumimoji="1" lang="en-US" sz="1200" dirty="0" smtClean="0">
                <a:solidFill>
                  <a:schemeClr val="accent1"/>
                </a:solidFill>
                <a:latin typeface="Arial" panose="020B0604020202020204" pitchFamily="34" charset="0"/>
                <a:cs typeface="Arial" panose="020B0604020202020204" pitchFamily="34" charset="0"/>
              </a:rPr>
              <a:t>’-0”</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6531182" y="2847796"/>
            <a:ext cx="195566" cy="184666"/>
          </a:xfrm>
          <a:prstGeom prst="rect">
            <a:avLst/>
          </a:prstGeom>
          <a:solidFill>
            <a:srgbClr val="F8CE9C"/>
          </a:solidFill>
          <a:ln>
            <a:noFill/>
          </a:ln>
          <a:extLst/>
        </p:spPr>
        <p:txBody>
          <a:bodyPr wrap="none" lIns="0" tIns="0" rIns="0" bIns="0" rtlCol="0" anchor="ctr" anchorCtr="0">
            <a:spAutoFit/>
          </a:bodyPr>
          <a:lstStyle/>
          <a:p>
            <a:pPr algn="ctr"/>
            <a:r>
              <a:rPr kumimoji="1" lang="en-US" sz="1200" dirty="0" smtClean="0">
                <a:solidFill>
                  <a:schemeClr val="accent1"/>
                </a:solidFill>
                <a:latin typeface="Arial" panose="020B0604020202020204" pitchFamily="34" charset="0"/>
                <a:cs typeface="Arial" panose="020B0604020202020204" pitchFamily="34" charset="0"/>
              </a:rPr>
              <a:t>DL</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7710689" y="1895155"/>
            <a:ext cx="680956" cy="369332"/>
          </a:xfrm>
          <a:prstGeom prst="rect">
            <a:avLst/>
          </a:prstGeom>
          <a:solidFill>
            <a:srgbClr val="FFFFFF"/>
          </a:solidFill>
          <a:ln>
            <a:noFill/>
          </a:ln>
          <a:extLst/>
        </p:spPr>
        <p:txBody>
          <a:bodyPr wrap="none" lIns="45720" tIns="0" rIns="0" bIns="0" rtlCol="0" anchor="ctr" anchorCtr="0">
            <a:spAutoFit/>
          </a:bodyPr>
          <a:lstStyle/>
          <a:p>
            <a:r>
              <a:rPr kumimoji="1" lang="en-US" sz="1200" dirty="0" smtClean="0">
                <a:solidFill>
                  <a:schemeClr val="accent1"/>
                </a:solidFill>
                <a:latin typeface="Arial" panose="020B0604020202020204" pitchFamily="34" charset="0"/>
                <a:cs typeface="Arial" panose="020B0604020202020204" pitchFamily="34" charset="0"/>
              </a:rPr>
              <a:t>v</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 1750 </a:t>
            </a:r>
            <a:r>
              <a:rPr kumimoji="1" lang="en-US" sz="1200" dirty="0" err="1" smtClean="0">
                <a:solidFill>
                  <a:schemeClr val="accent1"/>
                </a:solidFill>
                <a:latin typeface="Arial" panose="020B0604020202020204" pitchFamily="34" charset="0"/>
                <a:cs typeface="Arial" panose="020B0604020202020204" pitchFamily="34" charset="0"/>
              </a:rPr>
              <a:t>lb</a:t>
            </a:r>
            <a:endParaRPr kumimoji="1" lang="en-US" sz="12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7583093" y="2504034"/>
            <a:ext cx="1065676" cy="553998"/>
          </a:xfrm>
          <a:prstGeom prst="rect">
            <a:avLst/>
          </a:prstGeom>
          <a:solidFill>
            <a:srgbClr val="FFFFFF"/>
          </a:solidFill>
          <a:ln>
            <a:noFill/>
          </a:ln>
          <a:extLst/>
        </p:spPr>
        <p:txBody>
          <a:bodyPr wrap="none" lIns="45720" tIns="0" rIns="0" bIns="0" rtlCol="0" anchor="ctr" anchorCtr="0">
            <a:spAutoFit/>
          </a:bodyPr>
          <a:lstStyle/>
          <a:p>
            <a:r>
              <a:rPr kumimoji="1" lang="en-US" sz="1200" dirty="0" smtClean="0">
                <a:solidFill>
                  <a:schemeClr val="accent1"/>
                </a:solidFill>
                <a:latin typeface="Arial" panose="020B0604020202020204" pitchFamily="34" charset="0"/>
                <a:cs typeface="Arial" panose="020B0604020202020204" pitchFamily="34" charset="0"/>
              </a:rPr>
              <a:t>Unit shear v </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 1750 </a:t>
            </a:r>
            <a:r>
              <a:rPr kumimoji="1" lang="en-US" sz="1200" dirty="0" err="1" smtClean="0">
                <a:solidFill>
                  <a:schemeClr val="accent1"/>
                </a:solidFill>
                <a:latin typeface="Arial" panose="020B0604020202020204" pitchFamily="34" charset="0"/>
                <a:cs typeface="Arial" panose="020B0604020202020204" pitchFamily="34" charset="0"/>
              </a:rPr>
              <a:t>lb</a:t>
            </a:r>
            <a:r>
              <a:rPr kumimoji="1" lang="en-US" sz="1200" dirty="0" smtClean="0">
                <a:solidFill>
                  <a:schemeClr val="accent1"/>
                </a:solidFill>
                <a:latin typeface="Arial" panose="020B0604020202020204" pitchFamily="34" charset="0"/>
                <a:cs typeface="Arial" panose="020B0604020202020204" pitchFamily="34" charset="0"/>
              </a:rPr>
              <a:t> / 4’0”</a:t>
            </a:r>
            <a:br>
              <a:rPr kumimoji="1" lang="en-US" sz="1200" dirty="0" smtClean="0">
                <a:solidFill>
                  <a:schemeClr val="accent1"/>
                </a:solidFill>
                <a:latin typeface="Arial" panose="020B0604020202020204" pitchFamily="34" charset="0"/>
                <a:cs typeface="Arial" panose="020B0604020202020204" pitchFamily="34" charset="0"/>
              </a:rPr>
            </a:br>
            <a:r>
              <a:rPr kumimoji="1" lang="en-US" sz="1200" dirty="0" smtClean="0">
                <a:solidFill>
                  <a:schemeClr val="accent1"/>
                </a:solidFill>
                <a:latin typeface="Arial" panose="020B0604020202020204" pitchFamily="34" charset="0"/>
                <a:cs typeface="Arial" panose="020B0604020202020204" pitchFamily="34" charset="0"/>
              </a:rPr>
              <a:t>= 438 </a:t>
            </a:r>
            <a:r>
              <a:rPr kumimoji="1" lang="en-US" sz="1200" dirty="0" err="1" smtClean="0">
                <a:solidFill>
                  <a:schemeClr val="accent1"/>
                </a:solidFill>
                <a:latin typeface="Arial" panose="020B0604020202020204" pitchFamily="34" charset="0"/>
                <a:cs typeface="Arial" panose="020B0604020202020204" pitchFamily="34" charset="0"/>
              </a:rPr>
              <a:t>plf</a:t>
            </a:r>
            <a:endParaRPr kumimoji="1" lang="en-US" sz="1200" dirty="0">
              <a:solidFill>
                <a:schemeClr val="accent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TextBox 2"/>
              <p:cNvSpPr txBox="1"/>
              <p:nvPr/>
            </p:nvSpPr>
            <p:spPr bwMode="auto">
              <a:xfrm>
                <a:off x="581908" y="2845410"/>
                <a:ext cx="3496522" cy="63997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square" lIns="91429" tIns="45714" rIns="91429" bIns="45714" rtlCol="0">
                <a:spAutoFit/>
              </a:bodyPr>
              <a:lstStyle/>
              <a:p>
                <a:pPr algn="r"/>
                <a14:m>
                  <m:oMathPara xmlns:m="http://schemas.openxmlformats.org/officeDocument/2006/math">
                    <m:oMathParaPr>
                      <m:jc m:val="left"/>
                    </m:oMathParaPr>
                    <m:oMath xmlns:m="http://schemas.openxmlformats.org/officeDocument/2006/math">
                      <m:r>
                        <a:rPr kumimoji="1" lang="en-US" b="0" i="1" smtClean="0">
                          <a:solidFill>
                            <a:srgbClr val="000000"/>
                          </a:solidFill>
                          <a:latin typeface="Cambria Math"/>
                        </a:rPr>
                        <m:t>𝑂𝑇𝑀</m:t>
                      </m:r>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𝑣</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h</m:t>
                          </m:r>
                        </m:e>
                      </m:d>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1750 </m:t>
                          </m:r>
                          <m:r>
                            <a:rPr kumimoji="1" lang="en-US" b="0" i="1" smtClean="0">
                              <a:solidFill>
                                <a:srgbClr val="000000"/>
                              </a:solidFill>
                              <a:latin typeface="Cambria Math"/>
                            </a:rPr>
                            <m:t>𝑙𝑏</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8 </m:t>
                          </m:r>
                          <m:r>
                            <a:rPr kumimoji="1" lang="en-US" b="0" i="1" smtClean="0">
                              <a:solidFill>
                                <a:srgbClr val="000000"/>
                              </a:solidFill>
                              <a:latin typeface="Cambria Math"/>
                            </a:rPr>
                            <m:t>𝑓𝑡</m:t>
                          </m:r>
                        </m:e>
                      </m:d>
                      <m:r>
                        <a:rPr kumimoji="1" lang="en-US" b="0" i="1" smtClean="0">
                          <a:solidFill>
                            <a:srgbClr val="000000"/>
                          </a:solidFill>
                          <a:latin typeface="Cambria Math"/>
                        </a:rPr>
                        <m:t>=14 </m:t>
                      </m:r>
                      <m:r>
                        <a:rPr kumimoji="1" lang="en-US" b="0" i="1" smtClean="0">
                          <a:solidFill>
                            <a:srgbClr val="000000"/>
                          </a:solidFill>
                          <a:latin typeface="Cambria Math"/>
                        </a:rPr>
                        <m:t>𝑘𝑖𝑝</m:t>
                      </m:r>
                      <m:r>
                        <m:rPr>
                          <m:nor/>
                        </m:rPr>
                        <a:rPr lang="en-US" dirty="0"/>
                        <m:t>−</m:t>
                      </m:r>
                      <m:r>
                        <a:rPr kumimoji="1" lang="en-US" b="0" i="1" smtClean="0">
                          <a:solidFill>
                            <a:srgbClr val="000000"/>
                          </a:solidFill>
                          <a:latin typeface="Cambria Math"/>
                        </a:rPr>
                        <m:t>𝑓𝑡</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581908" y="2845410"/>
                <a:ext cx="3496522" cy="639971"/>
              </a:xfrm>
              <a:prstGeom prst="rect">
                <a:avLst/>
              </a:prstGeom>
              <a:blipFill rotWithShape="0">
                <a:blip r:embed="rId6"/>
                <a:stretch>
                  <a:fillRect b="-761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a:t>
            </a:r>
            <a:endParaRPr lang="en-US" sz="1800" dirty="0"/>
          </a:p>
        </p:txBody>
      </p:sp>
    </p:spTree>
    <p:custDataLst>
      <p:tags r:id="rId1"/>
    </p:custDataLst>
    <p:extLst>
      <p:ext uri="{BB962C8B-B14F-4D97-AF65-F5344CB8AC3E}">
        <p14:creationId xmlns:p14="http://schemas.microsoft.com/office/powerpoint/2010/main" val="36312683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Segmented Shear Wall Design Example, cont.</a:t>
            </a:r>
          </a:p>
        </p:txBody>
      </p:sp>
      <p:pic>
        <p:nvPicPr>
          <p:cNvPr id="5" name="Picture 4" descr="C:\Users\pahunt\Dropbox\Personal\Clarity\Simpson Mfg\Courses\1. Designing Shear Walls\Source Files\Assets\new images\10.8v unit shear_2.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10072" t="77790" r="24491"/>
          <a:stretch/>
        </p:blipFill>
        <p:spPr bwMode="auto">
          <a:xfrm>
            <a:off x="677019" y="4488875"/>
            <a:ext cx="3541157" cy="169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1"/>
          <p:cNvSpPr txBox="1">
            <a:spLocks/>
          </p:cNvSpPr>
          <p:nvPr/>
        </p:nvSpPr>
        <p:spPr>
          <a:xfrm>
            <a:off x="458787" y="1937982"/>
            <a:ext cx="4963817" cy="4245330"/>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5425" indent="-225425" fontAlgn="auto">
              <a:spcBef>
                <a:spcPts val="1200"/>
              </a:spcBef>
              <a:spcAft>
                <a:spcPts val="0"/>
              </a:spcAft>
            </a:pPr>
            <a:r>
              <a:rPr lang="en-US" sz="2000" dirty="0"/>
              <a:t>R</a:t>
            </a:r>
            <a:r>
              <a:rPr lang="en-US" sz="2000" dirty="0" smtClean="0"/>
              <a:t>esisting </a:t>
            </a:r>
            <a:r>
              <a:rPr lang="en-US" sz="2000" dirty="0"/>
              <a:t>moment </a:t>
            </a:r>
            <a:r>
              <a:rPr lang="en-US" sz="2000" dirty="0" smtClean="0"/>
              <a:t>arm = center of compression to center of tension</a:t>
            </a:r>
            <a:endParaRPr lang="en-US" sz="2000" dirty="0"/>
          </a:p>
          <a:p>
            <a:pPr marL="225425" indent="-225425" fontAlgn="auto">
              <a:spcBef>
                <a:spcPts val="1800"/>
              </a:spcBef>
              <a:spcAft>
                <a:spcPts val="0"/>
              </a:spcAft>
            </a:pPr>
            <a:r>
              <a:rPr lang="en-US" sz="2000" dirty="0" smtClean="0"/>
              <a:t>Assume two end studs for </a:t>
            </a:r>
            <a:br>
              <a:rPr lang="en-US" sz="2000" dirty="0" smtClean="0"/>
            </a:br>
            <a:r>
              <a:rPr lang="en-US" sz="2000" dirty="0" smtClean="0"/>
              <a:t>T/C chords </a:t>
            </a:r>
          </a:p>
          <a:p>
            <a:pPr marL="225425" indent="-225425" fontAlgn="auto">
              <a:spcBef>
                <a:spcPts val="1200"/>
              </a:spcBef>
              <a:spcAft>
                <a:spcPts val="0"/>
              </a:spcAft>
            </a:pPr>
            <a:r>
              <a:rPr lang="en-US" sz="2000" dirty="0" smtClean="0">
                <a:latin typeface="Cambria Math" panose="02040503050406030204" pitchFamily="18" charset="0"/>
                <a:ea typeface="Cambria Math" panose="02040503050406030204" pitchFamily="18" charset="0"/>
              </a:rPr>
              <a:t> </a:t>
            </a:r>
          </a:p>
        </p:txBody>
      </p:sp>
      <p:pic>
        <p:nvPicPr>
          <p:cNvPr id="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7647" r="17726"/>
          <a:stretch/>
        </p:blipFill>
        <p:spPr bwMode="auto">
          <a:xfrm>
            <a:off x="5912373" y="2341715"/>
            <a:ext cx="1798690" cy="2783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bwMode="auto">
              <a:xfrm>
                <a:off x="577280" y="3503726"/>
                <a:ext cx="2581134"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r>
                        <m:rPr>
                          <m:nor/>
                        </m:rPr>
                        <a:rPr kumimoji="1" lang="en-US" b="0" i="0" smtClean="0">
                          <a:solidFill>
                            <a:srgbClr val="000000"/>
                          </a:solidFill>
                          <a:latin typeface="Cambria Math"/>
                        </a:rPr>
                        <m:t>48"</m:t>
                      </m:r>
                      <m:r>
                        <a:rPr kumimoji="1" lang="en-US" i="1">
                          <a:solidFill>
                            <a:srgbClr val="000000"/>
                          </a:solidFill>
                          <a:latin typeface="Cambria Math"/>
                        </a:rPr>
                        <m:t>−</m:t>
                      </m:r>
                      <m:r>
                        <m:rPr>
                          <m:nor/>
                        </m:rPr>
                        <a:rPr kumimoji="1" lang="en-US" b="0" i="0" smtClean="0">
                          <a:solidFill>
                            <a:srgbClr val="000000"/>
                          </a:solidFill>
                          <a:latin typeface="Cambria Math"/>
                        </a:rPr>
                        <m:t>1.5"</m:t>
                      </m:r>
                      <m:r>
                        <a:rPr kumimoji="1" lang="en-US" b="0" i="1" smtClean="0">
                          <a:solidFill>
                            <a:srgbClr val="000000"/>
                          </a:solidFill>
                          <a:latin typeface="Cambria Math"/>
                        </a:rPr>
                        <m:t>−4.5"=42"</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577280" y="3503726"/>
                <a:ext cx="2581134" cy="369320"/>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0"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cont.</a:t>
            </a:r>
            <a:endParaRPr lang="en-US" sz="1800" dirty="0"/>
          </a:p>
        </p:txBody>
      </p:sp>
      <p:cxnSp>
        <p:nvCxnSpPr>
          <p:cNvPr id="12" name="Straight Connector 11"/>
          <p:cNvCxnSpPr/>
          <p:nvPr/>
        </p:nvCxnSpPr>
        <p:spPr>
          <a:xfrm>
            <a:off x="6959600" y="4451350"/>
            <a:ext cx="57150" cy="50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6972300" y="4489450"/>
            <a:ext cx="88900" cy="25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6921500" y="4438650"/>
            <a:ext cx="88900" cy="25112"/>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7423150" y="4165600"/>
            <a:ext cx="209550" cy="209550"/>
          </a:xfrm>
          <a:prstGeom prst="ellipse">
            <a:avLst/>
          </a:prstGeom>
          <a:solidFill>
            <a:srgbClr val="FF5308">
              <a:alpha val="14902"/>
            </a:srgb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bwMode="auto">
          <a:xfrm>
            <a:off x="7674455" y="4164045"/>
            <a:ext cx="929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1400" dirty="0" smtClean="0">
                <a:solidFill>
                  <a:schemeClr val="accent1"/>
                </a:solidFill>
                <a:latin typeface="Arial" panose="020B0604020202020204" pitchFamily="34" charset="0"/>
                <a:cs typeface="Arial" panose="020B0604020202020204" pitchFamily="34" charset="0"/>
              </a:rPr>
              <a:t>= centerline</a:t>
            </a:r>
            <a:endParaRPr kumimoji="1" lang="en-US" sz="1400" dirty="0">
              <a:solidFill>
                <a:schemeClr val="accent1"/>
              </a:solidFill>
              <a:latin typeface="Arial" panose="020B0604020202020204" pitchFamily="34" charset="0"/>
              <a:cs typeface="Arial" panose="020B0604020202020204" pitchFamily="34" charset="0"/>
            </a:endParaRPr>
          </a:p>
        </p:txBody>
      </p:sp>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1097" y="1984724"/>
            <a:ext cx="313372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ctangle 17"/>
          <p:cNvSpPr/>
          <p:nvPr/>
        </p:nvSpPr>
        <p:spPr>
          <a:xfrm>
            <a:off x="8203124" y="2341715"/>
            <a:ext cx="438912" cy="3730752"/>
          </a:xfrm>
          <a:prstGeom prst="rect">
            <a:avLst/>
          </a:prstGeom>
          <a:solidFill>
            <a:srgbClr val="FF5308">
              <a:alpha val="14902"/>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9372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5050631" y="1835943"/>
            <a:ext cx="3836195" cy="3707608"/>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0"/>
              </a:spcBef>
              <a:spcAft>
                <a:spcPts val="450"/>
              </a:spcAft>
              <a:defRPr/>
            </a:pPr>
            <a:r>
              <a:rPr lang="en-US" sz="1800" b="0" dirty="0">
                <a:solidFill>
                  <a:schemeClr val="tx2"/>
                </a:solidFill>
                <a:latin typeface="Arial"/>
                <a:cs typeface="Calibri" pitchFamily="34" charset="0"/>
              </a:rPr>
              <a:t>Visit</a:t>
            </a:r>
          </a:p>
          <a:p>
            <a:pPr algn="ctr">
              <a:lnSpc>
                <a:spcPct val="150000"/>
              </a:lnSpc>
              <a:spcBef>
                <a:spcPts val="0"/>
              </a:spcBef>
              <a:spcAft>
                <a:spcPts val="450"/>
              </a:spcAft>
              <a:defRPr/>
            </a:pPr>
            <a:r>
              <a:rPr lang="en-US" sz="1800" dirty="0">
                <a:solidFill>
                  <a:srgbClr val="666666"/>
                </a:solidFill>
                <a:latin typeface="Arial"/>
                <a:cs typeface="Calibri" pitchFamily="34" charset="0"/>
                <a:hlinkClick r:id="rId4"/>
              </a:rPr>
              <a:t>strongtie.com/workshops</a:t>
            </a:r>
            <a:r>
              <a:rPr lang="en-US" sz="1500" dirty="0">
                <a:solidFill>
                  <a:srgbClr val="666666"/>
                </a:solidFill>
                <a:latin typeface="Arial"/>
                <a:cs typeface="Calibri" pitchFamily="34" charset="0"/>
              </a:rPr>
              <a:t> </a:t>
            </a:r>
          </a:p>
          <a:p>
            <a:pPr algn="ctr">
              <a:lnSpc>
                <a:spcPct val="150000"/>
              </a:lnSpc>
              <a:spcBef>
                <a:spcPts val="0"/>
              </a:spcBef>
              <a:spcAft>
                <a:spcPts val="450"/>
              </a:spcAft>
              <a:defRPr/>
            </a:pPr>
            <a:r>
              <a:rPr lang="en-US" sz="1800" b="0" dirty="0">
                <a:solidFill>
                  <a:schemeClr val="tx2"/>
                </a:solidFill>
                <a:latin typeface="Arial"/>
                <a:cs typeface="Calibri" pitchFamily="34" charset="0"/>
              </a:rPr>
              <a:t>for more information</a:t>
            </a:r>
          </a:p>
        </p:txBody>
      </p:sp>
      <p:graphicFrame>
        <p:nvGraphicFramePr>
          <p:cNvPr id="3" name="Table 2"/>
          <p:cNvGraphicFramePr>
            <a:graphicFrameLocks noGrp="1"/>
          </p:cNvGraphicFramePr>
          <p:nvPr>
            <p:extLst/>
          </p:nvPr>
        </p:nvGraphicFramePr>
        <p:xfrm>
          <a:off x="257175" y="1828800"/>
          <a:ext cx="4314825" cy="3589020"/>
        </p:xfrm>
        <a:graphic>
          <a:graphicData uri="http://schemas.openxmlformats.org/drawingml/2006/table">
            <a:tbl>
              <a:tblPr firstRow="1" bandRow="1">
                <a:tableStyleId>{5C22544A-7EE6-4342-B048-85BDC9FD1C3A}</a:tableStyleId>
              </a:tblPr>
              <a:tblGrid>
                <a:gridCol w="2664155">
                  <a:extLst>
                    <a:ext uri="{9D8B030D-6E8A-4147-A177-3AD203B41FA5}">
                      <a16:colId xmlns:a16="http://schemas.microsoft.com/office/drawing/2014/main" val="2259256711"/>
                    </a:ext>
                  </a:extLst>
                </a:gridCol>
                <a:gridCol w="676894">
                  <a:extLst>
                    <a:ext uri="{9D8B030D-6E8A-4147-A177-3AD203B41FA5}">
                      <a16:colId xmlns:a16="http://schemas.microsoft.com/office/drawing/2014/main" val="3725519834"/>
                    </a:ext>
                  </a:extLst>
                </a:gridCol>
                <a:gridCol w="516577">
                  <a:extLst>
                    <a:ext uri="{9D8B030D-6E8A-4147-A177-3AD203B41FA5}">
                      <a16:colId xmlns:a16="http://schemas.microsoft.com/office/drawing/2014/main" val="2916451015"/>
                    </a:ext>
                  </a:extLst>
                </a:gridCol>
                <a:gridCol w="457199">
                  <a:extLst>
                    <a:ext uri="{9D8B030D-6E8A-4147-A177-3AD203B41FA5}">
                      <a16:colId xmlns:a16="http://schemas.microsoft.com/office/drawing/2014/main" val="3505433091"/>
                    </a:ext>
                  </a:extLst>
                </a:gridCol>
              </a:tblGrid>
              <a:tr h="275433">
                <a:tc>
                  <a:txBody>
                    <a:bodyPr/>
                    <a:lstStyle/>
                    <a:p>
                      <a:r>
                        <a:rPr lang="en-US" sz="1400" b="1" dirty="0" smtClean="0">
                          <a:solidFill>
                            <a:schemeClr val="tx2"/>
                          </a:solidFill>
                        </a:rPr>
                        <a:t>Course</a:t>
                      </a:r>
                      <a:r>
                        <a:rPr lang="en-US" sz="1400" b="1" baseline="0" dirty="0" smtClean="0">
                          <a:solidFill>
                            <a:schemeClr val="tx2"/>
                          </a:solidFill>
                        </a:rPr>
                        <a:t> Name</a:t>
                      </a:r>
                      <a:endParaRPr lang="en-US" sz="1400" b="1"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CEUs</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AIA</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ICC</a:t>
                      </a:r>
                      <a:endParaRPr lang="en-US" sz="1400" dirty="0">
                        <a:solidFill>
                          <a:schemeClr val="tx2"/>
                        </a:solidFill>
                      </a:endParaRPr>
                    </a:p>
                  </a:txBody>
                  <a:tcPr marL="68580" marR="68580" marT="34290" marB="34290">
                    <a:solidFill>
                      <a:srgbClr val="FBEBD5"/>
                    </a:solidFill>
                  </a:tcPr>
                </a:tc>
                <a:extLst>
                  <a:ext uri="{0D108BD9-81ED-4DB2-BD59-A6C34878D82A}">
                    <a16:rowId xmlns:a16="http://schemas.microsoft.com/office/drawing/2014/main" val="1586458345"/>
                  </a:ext>
                </a:extLst>
              </a:tr>
              <a:tr h="275433">
                <a:tc>
                  <a:txBody>
                    <a:bodyPr/>
                    <a:lstStyle/>
                    <a:p>
                      <a:r>
                        <a:rPr lang="en-US" sz="1100" dirty="0" smtClean="0">
                          <a:solidFill>
                            <a:schemeClr val="tx2"/>
                          </a:solidFill>
                        </a:rPr>
                        <a:t>Introduction to Deck</a:t>
                      </a:r>
                      <a:r>
                        <a:rPr lang="en-US" sz="1100" baseline="0" dirty="0" smtClean="0">
                          <a:solidFill>
                            <a:schemeClr val="tx2"/>
                          </a:solidFill>
                        </a:rPr>
                        <a:t> Design</a:t>
                      </a:r>
                      <a:endParaRPr lang="en-US" sz="1100" dirty="0">
                        <a:solidFill>
                          <a:schemeClr val="tx2"/>
                        </a:solidFill>
                      </a:endParaRPr>
                    </a:p>
                  </a:txBody>
                  <a:tcPr marL="68580" marR="68580" marT="34290" marB="34290"/>
                </a:tc>
                <a:tc>
                  <a:txBody>
                    <a:bodyPr/>
                    <a:lstStyle/>
                    <a:p>
                      <a:r>
                        <a:rPr lang="en-US" sz="1100" dirty="0" smtClean="0">
                          <a:solidFill>
                            <a:schemeClr val="tx2"/>
                          </a:solidFill>
                        </a:rPr>
                        <a:t>0.1</a:t>
                      </a:r>
                      <a:endParaRPr lang="en-US" sz="1100" dirty="0">
                        <a:solidFill>
                          <a:schemeClr val="tx2"/>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322473799"/>
                  </a:ext>
                </a:extLst>
              </a:tr>
              <a:tr h="388620">
                <a:tc>
                  <a:txBody>
                    <a:bodyPr/>
                    <a:lstStyle/>
                    <a:p>
                      <a:r>
                        <a:rPr lang="en-US" sz="1100" dirty="0" smtClean="0">
                          <a:solidFill>
                            <a:schemeClr val="tx2"/>
                          </a:solidFill>
                        </a:rPr>
                        <a:t>Introduction to Wind</a:t>
                      </a:r>
                      <a:r>
                        <a:rPr lang="en-US" sz="1100" baseline="0" dirty="0" smtClean="0">
                          <a:solidFill>
                            <a:schemeClr val="tx2"/>
                          </a:solidFill>
                        </a:rPr>
                        <a:t> Design and the Wood Frame Construction Manual</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540969009"/>
                  </a:ext>
                </a:extLst>
              </a:tr>
              <a:tr h="388620">
                <a:tc>
                  <a:txBody>
                    <a:bodyPr/>
                    <a:lstStyle/>
                    <a:p>
                      <a:r>
                        <a:rPr lang="en-US" sz="1100" dirty="0" smtClean="0">
                          <a:solidFill>
                            <a:schemeClr val="tx2"/>
                          </a:solidFill>
                        </a:rPr>
                        <a:t>Shear Walls and Lateral Bracing</a:t>
                      </a:r>
                      <a:r>
                        <a:rPr lang="en-US" sz="1100" baseline="0" dirty="0" smtClean="0">
                          <a:solidFill>
                            <a:schemeClr val="tx2"/>
                          </a:solidFill>
                        </a:rPr>
                        <a:t> in Light Frame Construction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250044656"/>
                  </a:ext>
                </a:extLst>
              </a:tr>
              <a:tr h="275433">
                <a:tc>
                  <a:txBody>
                    <a:bodyPr/>
                    <a:lstStyle/>
                    <a:p>
                      <a:r>
                        <a:rPr lang="en-US" sz="1100" dirty="0" smtClean="0">
                          <a:solidFill>
                            <a:schemeClr val="tx2"/>
                          </a:solidFill>
                        </a:rPr>
                        <a:t>Understanding Restraint Rod Systems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58162553"/>
                  </a:ext>
                </a:extLst>
              </a:tr>
              <a:tr h="275433">
                <a:tc>
                  <a:txBody>
                    <a:bodyPr/>
                    <a:lstStyle/>
                    <a:p>
                      <a:r>
                        <a:rPr lang="en-US" sz="1100" dirty="0" smtClean="0">
                          <a:solidFill>
                            <a:schemeClr val="tx2"/>
                          </a:solidFill>
                        </a:rPr>
                        <a:t>Cracking the Concrete</a:t>
                      </a:r>
                      <a:r>
                        <a:rPr lang="en-US" sz="1100" baseline="0" dirty="0" smtClean="0">
                          <a:solidFill>
                            <a:schemeClr val="tx2"/>
                          </a:solidFill>
                        </a:rPr>
                        <a:t> Anchor Codes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1296403420"/>
                  </a:ext>
                </a:extLst>
              </a:tr>
              <a:tr h="275433">
                <a:tc>
                  <a:txBody>
                    <a:bodyPr/>
                    <a:lstStyle/>
                    <a:p>
                      <a:r>
                        <a:rPr lang="en-US" sz="1100" dirty="0" smtClean="0">
                          <a:solidFill>
                            <a:schemeClr val="tx2"/>
                          </a:solidFill>
                        </a:rPr>
                        <a:t>Concrete Deterioration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282687141"/>
                  </a:ext>
                </a:extLst>
              </a:tr>
              <a:tr h="275433">
                <a:tc>
                  <a:txBody>
                    <a:bodyPr/>
                    <a:lstStyle/>
                    <a:p>
                      <a:r>
                        <a:rPr lang="en-US" sz="1100" dirty="0" smtClean="0">
                          <a:solidFill>
                            <a:schemeClr val="tx2"/>
                          </a:solidFill>
                        </a:rPr>
                        <a:t>Moment Frame Design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852815169"/>
                  </a:ext>
                </a:extLst>
              </a:tr>
              <a:tr h="388620">
                <a:tc>
                  <a:txBody>
                    <a:bodyPr/>
                    <a:lstStyle/>
                    <a:p>
                      <a:r>
                        <a:rPr lang="en-US" sz="1100" dirty="0" smtClean="0">
                          <a:solidFill>
                            <a:schemeClr val="tx2"/>
                          </a:solidFill>
                        </a:rPr>
                        <a:t>Introduction to Wind Code Provisions and Meteorological Concepts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513889307"/>
                  </a:ext>
                </a:extLst>
              </a:tr>
              <a:tr h="275433">
                <a:tc>
                  <a:txBody>
                    <a:bodyPr/>
                    <a:lstStyle/>
                    <a:p>
                      <a:r>
                        <a:rPr lang="en-US" sz="1100" dirty="0" smtClean="0">
                          <a:solidFill>
                            <a:schemeClr val="tx2"/>
                          </a:solidFill>
                        </a:rPr>
                        <a:t>Wind Design</a:t>
                      </a:r>
                      <a:r>
                        <a:rPr lang="en-US" sz="1100" baseline="0" dirty="0" smtClean="0">
                          <a:solidFill>
                            <a:schemeClr val="tx2"/>
                          </a:solidFill>
                        </a:rPr>
                        <a:t> in Accordance with ASCE 7-10</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4024530"/>
                  </a:ext>
                </a:extLst>
              </a:tr>
              <a:tr h="388620">
                <a:tc>
                  <a:txBody>
                    <a:bodyPr/>
                    <a:lstStyle/>
                    <a:p>
                      <a:r>
                        <a:rPr lang="en-US" sz="1100" dirty="0" smtClean="0">
                          <a:solidFill>
                            <a:schemeClr val="tx2"/>
                          </a:solidFill>
                        </a:rPr>
                        <a:t>Wood Framed Seismic Design 1: Code Provisions,</a:t>
                      </a:r>
                      <a:r>
                        <a:rPr lang="en-US" sz="1100" baseline="0" dirty="0" smtClean="0">
                          <a:solidFill>
                            <a:schemeClr val="tx2"/>
                          </a:solidFill>
                        </a:rPr>
                        <a:t> Design Parameters </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34899870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Segmented Shear Wall Design Example, cont.</a:t>
            </a:r>
          </a:p>
        </p:txBody>
      </p:sp>
      <p:sp>
        <p:nvSpPr>
          <p:cNvPr id="10" name="Text Placeholder 1"/>
          <p:cNvSpPr txBox="1">
            <a:spLocks/>
          </p:cNvSpPr>
          <p:nvPr/>
        </p:nvSpPr>
        <p:spPr>
          <a:xfrm>
            <a:off x="458789" y="1910686"/>
            <a:ext cx="8228012" cy="4272625"/>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1200"/>
              </a:spcAft>
              <a:buNone/>
            </a:pPr>
            <a:r>
              <a:rPr lang="en-US" sz="2000" b="1" dirty="0" smtClean="0">
                <a:ea typeface="Cambria Math" panose="02040503050406030204" pitchFamily="18" charset="0"/>
              </a:rPr>
              <a:t>Dead load can also be used to resist overturning…</a:t>
            </a:r>
            <a:endParaRPr lang="en-US" sz="1800" b="1" dirty="0" smtClean="0"/>
          </a:p>
          <a:p>
            <a:pPr marL="0" indent="0" algn="ctr" fontAlgn="auto">
              <a:lnSpc>
                <a:spcPct val="150000"/>
              </a:lnSpc>
              <a:spcBef>
                <a:spcPts val="1200"/>
              </a:spcBef>
              <a:spcAft>
                <a:spcPts val="0"/>
              </a:spcAft>
              <a:buNone/>
            </a:pPr>
            <a:r>
              <a:rPr lang="en-US" sz="1800" dirty="0"/>
              <a:t>A</a:t>
            </a:r>
            <a:r>
              <a:rPr lang="en-US" sz="1800" dirty="0" smtClean="0"/>
              <a:t>ssume </a:t>
            </a:r>
            <a:r>
              <a:rPr lang="en-US" sz="1800" dirty="0" smtClean="0">
                <a:ea typeface="Cambria Math" panose="02040503050406030204" pitchFamily="18" charset="0"/>
              </a:rPr>
              <a:t>10 </a:t>
            </a:r>
            <a:r>
              <a:rPr lang="en-US" sz="1800" dirty="0" err="1" smtClean="0">
                <a:ea typeface="Cambria Math" panose="02040503050406030204" pitchFamily="18" charset="0"/>
              </a:rPr>
              <a:t>psf</a:t>
            </a:r>
            <a:r>
              <a:rPr lang="en-US" sz="1800" dirty="0" smtClean="0">
                <a:ea typeface="Cambria Math" panose="02040503050406030204" pitchFamily="18" charset="0"/>
              </a:rPr>
              <a:t> </a:t>
            </a:r>
            <a:r>
              <a:rPr lang="en-US" sz="1800" dirty="0" smtClean="0"/>
              <a:t>wall weight:</a:t>
            </a:r>
          </a:p>
          <a:p>
            <a:pPr marL="0" indent="0" algn="ctr" fontAlgn="auto">
              <a:lnSpc>
                <a:spcPct val="150000"/>
              </a:lnSpc>
              <a:spcBef>
                <a:spcPts val="4800"/>
              </a:spcBef>
              <a:spcAft>
                <a:spcPts val="0"/>
              </a:spcAft>
              <a:buNone/>
            </a:pPr>
            <a:r>
              <a:rPr lang="en-US" sz="1800" dirty="0" smtClean="0"/>
              <a:t>ASD load combination allows for 60% of dead load to be used:</a:t>
            </a:r>
          </a:p>
          <a:p>
            <a:pPr marL="0" indent="0" algn="ctr" fontAlgn="auto">
              <a:lnSpc>
                <a:spcPct val="150000"/>
              </a:lnSpc>
              <a:spcBef>
                <a:spcPts val="4800"/>
              </a:spcBef>
              <a:spcAft>
                <a:spcPts val="0"/>
              </a:spcAft>
              <a:buNone/>
            </a:pPr>
            <a:r>
              <a:rPr lang="en-US" sz="1800" dirty="0" smtClean="0"/>
              <a:t>Solve for tension:</a:t>
            </a:r>
            <a:endParaRPr lang="en-US" sz="1800" dirty="0"/>
          </a:p>
        </p:txBody>
      </p:sp>
      <mc:AlternateContent xmlns:mc="http://schemas.openxmlformats.org/markup-compatibility/2006" xmlns:a14="http://schemas.microsoft.com/office/drawing/2010/main">
        <mc:Choice Requires="a14">
          <p:sp>
            <p:nvSpPr>
              <p:cNvPr id="3" name="TextBox 2"/>
              <p:cNvSpPr txBox="1"/>
              <p:nvPr/>
            </p:nvSpPr>
            <p:spPr bwMode="auto">
              <a:xfrm>
                <a:off x="1192688" y="4966728"/>
                <a:ext cx="6730988" cy="76308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kumimoji="1" lang="en-US" i="1" smtClean="0">
                              <a:solidFill>
                                <a:srgbClr val="000000"/>
                              </a:solidFill>
                              <a:latin typeface="Cambria Math" panose="02040503050406030204" pitchFamily="18" charset="0"/>
                            </a:rPr>
                          </m:ctrlPr>
                        </m:naryPr>
                        <m:sub/>
                        <m:sup/>
                        <m:e>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𝑀</m:t>
                              </m:r>
                            </m:e>
                            <m:sub>
                              <m:r>
                                <a:rPr kumimoji="1" lang="en-US" b="0" i="1" smtClean="0">
                                  <a:solidFill>
                                    <a:srgbClr val="000000"/>
                                  </a:solidFill>
                                  <a:latin typeface="Cambria Math"/>
                                </a:rPr>
                                <m:t>𝑐</m:t>
                              </m:r>
                            </m:sub>
                          </m:sSub>
                        </m:e>
                      </m:nary>
                      <m:r>
                        <a:rPr kumimoji="1" lang="en-US" b="0" i="1" smtClean="0">
                          <a:solidFill>
                            <a:srgbClr val="000000"/>
                          </a:solidFill>
                          <a:latin typeface="Cambria Math"/>
                        </a:rPr>
                        <m:t>=0=1750</m:t>
                      </m:r>
                      <m:r>
                        <a:rPr kumimoji="1" lang="en-US" b="0" i="1" smtClean="0">
                          <a:solidFill>
                            <a:srgbClr val="000000"/>
                          </a:solidFill>
                          <a:latin typeface="Cambria Math"/>
                        </a:rPr>
                        <m:t>𝑙𝑏</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8</m:t>
                          </m:r>
                          <m:r>
                            <a:rPr kumimoji="1" lang="en-US" b="0" i="1" smtClean="0">
                              <a:solidFill>
                                <a:srgbClr val="000000"/>
                              </a:solidFill>
                              <a:latin typeface="Cambria Math"/>
                            </a:rPr>
                            <m:t>𝑓𝑡</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12</m:t>
                          </m:r>
                          <m:f>
                            <m:fPr>
                              <m:type m:val="skw"/>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𝑖𝑛</m:t>
                              </m:r>
                            </m:num>
                            <m:den>
                              <m:r>
                                <a:rPr kumimoji="1" lang="en-US" b="0" i="1" smtClean="0">
                                  <a:solidFill>
                                    <a:srgbClr val="000000"/>
                                  </a:solidFill>
                                  <a:latin typeface="Cambria Math"/>
                                </a:rPr>
                                <m:t>𝑓𝑡</m:t>
                              </m:r>
                            </m:den>
                          </m:f>
                        </m:e>
                      </m:d>
                      <m:r>
                        <a:rPr kumimoji="1" lang="en-US" b="0" i="1" smtClean="0">
                          <a:solidFill>
                            <a:srgbClr val="000000"/>
                          </a:solidFill>
                          <a:latin typeface="Cambria Math"/>
                        </a:rPr>
                        <m:t>−</m:t>
                      </m:r>
                      <m:r>
                        <a:rPr kumimoji="1" lang="en-US" b="0" i="1" smtClean="0">
                          <a:solidFill>
                            <a:srgbClr val="000000"/>
                          </a:solidFill>
                          <a:latin typeface="Cambria Math"/>
                        </a:rPr>
                        <m:t>𝑇</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42"</m:t>
                          </m:r>
                        </m:e>
                      </m:d>
                      <m:r>
                        <a:rPr kumimoji="1" lang="en-US" b="0" i="1" smtClean="0">
                          <a:solidFill>
                            <a:srgbClr val="000000"/>
                          </a:solidFill>
                          <a:latin typeface="Cambria Math"/>
                        </a:rPr>
                        <m:t>−192</m:t>
                      </m:r>
                      <m:r>
                        <a:rPr kumimoji="1" lang="en-US" b="0" i="1" smtClean="0">
                          <a:solidFill>
                            <a:srgbClr val="000000"/>
                          </a:solidFill>
                          <a:latin typeface="Cambria Math"/>
                        </a:rPr>
                        <m:t>𝑙𝑏</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22</m:t>
                          </m:r>
                          <m:f>
                            <m:fPr>
                              <m:type m:val="skw"/>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1</m:t>
                              </m:r>
                            </m:num>
                            <m:den>
                              <m:r>
                                <a:rPr kumimoji="1" lang="en-US" b="0" i="1" smtClean="0">
                                  <a:solidFill>
                                    <a:srgbClr val="000000"/>
                                  </a:solidFill>
                                  <a:latin typeface="Cambria Math"/>
                                </a:rPr>
                                <m:t>2</m:t>
                              </m:r>
                            </m:den>
                          </m:f>
                          <m:r>
                            <a:rPr kumimoji="1" lang="en-US" b="0" i="1" smtClean="0">
                              <a:solidFill>
                                <a:srgbClr val="000000"/>
                              </a:solidFill>
                              <a:latin typeface="Cambria Math"/>
                            </a:rPr>
                            <m:t>"</m:t>
                          </m:r>
                        </m:e>
                      </m:d>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192688" y="4966728"/>
                <a:ext cx="6730988" cy="763082"/>
              </a:xfrm>
              <a:prstGeom prst="rect">
                <a:avLst/>
              </a:prstGeom>
              <a:blipFill rotWithShape="1">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bwMode="auto">
              <a:xfrm>
                <a:off x="2746703" y="2966364"/>
                <a:ext cx="362295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ctr"/>
                <a14:m>
                  <m:oMathPara xmlns:m="http://schemas.openxmlformats.org/officeDocument/2006/math">
                    <m:oMathParaPr>
                      <m:jc m:val="left"/>
                    </m:oMathParaPr>
                    <m:oMath xmlns:m="http://schemas.openxmlformats.org/officeDocument/2006/math">
                      <m:r>
                        <a:rPr kumimoji="1" lang="en-US" b="0" i="1" smtClean="0">
                          <a:solidFill>
                            <a:srgbClr val="000000"/>
                          </a:solidFill>
                          <a:latin typeface="Cambria Math"/>
                        </a:rPr>
                        <m:t>𝐷𝐿</m:t>
                      </m:r>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8</m:t>
                          </m:r>
                          <m:r>
                            <a:rPr kumimoji="1" lang="en-US" b="0" i="1" smtClean="0">
                              <a:solidFill>
                                <a:srgbClr val="000000"/>
                              </a:solidFill>
                              <a:latin typeface="Cambria Math"/>
                            </a:rPr>
                            <m:t>𝑓𝑡</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4</m:t>
                          </m:r>
                          <m:r>
                            <a:rPr kumimoji="1" lang="en-US" b="0" i="1" smtClean="0">
                              <a:solidFill>
                                <a:srgbClr val="000000"/>
                              </a:solidFill>
                              <a:latin typeface="Cambria Math"/>
                            </a:rPr>
                            <m:t>𝑓𝑡</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10</m:t>
                          </m:r>
                          <m:r>
                            <a:rPr kumimoji="1" lang="en-US" b="0" i="1" smtClean="0">
                              <a:solidFill>
                                <a:srgbClr val="000000"/>
                              </a:solidFill>
                              <a:latin typeface="Cambria Math"/>
                            </a:rPr>
                            <m:t>𝑝𝑠𝑓</m:t>
                          </m:r>
                        </m:e>
                      </m:d>
                      <m:r>
                        <a:rPr kumimoji="1" lang="en-US" b="0" i="1" smtClean="0">
                          <a:solidFill>
                            <a:srgbClr val="000000"/>
                          </a:solidFill>
                          <a:latin typeface="Cambria Math"/>
                        </a:rPr>
                        <m:t>=320</m:t>
                      </m:r>
                      <m:r>
                        <a:rPr kumimoji="1" lang="en-US" b="0" i="1" smtClean="0">
                          <a:solidFill>
                            <a:srgbClr val="000000"/>
                          </a:solidFill>
                          <a:latin typeface="Cambria Math"/>
                        </a:rPr>
                        <m:t>𝑙𝑏</m:t>
                      </m:r>
                    </m:oMath>
                  </m:oMathPara>
                </a14:m>
                <a:endParaRPr kumimoji="1" lang="en-US"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746703" y="2966364"/>
                <a:ext cx="3622957" cy="369320"/>
              </a:xfrm>
              <a:prstGeom prst="rect">
                <a:avLst/>
              </a:prstGeom>
              <a:blipFill rotWithShape="1">
                <a:blip r:embed="rId5"/>
                <a:stretch>
                  <a:fillRect b="-15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2909088" y="3986546"/>
                <a:ext cx="3298188"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ctr"/>
                <a14:m>
                  <m:oMathPara xmlns:m="http://schemas.openxmlformats.org/officeDocument/2006/math">
                    <m:oMathParaPr>
                      <m:jc m:val="left"/>
                    </m:oMathParaPr>
                    <m:oMath xmlns:m="http://schemas.openxmlformats.org/officeDocument/2006/math">
                      <m:r>
                        <a:rPr kumimoji="1" lang="en-US" b="0" i="1" smtClean="0">
                          <a:solidFill>
                            <a:srgbClr val="000000"/>
                          </a:solidFill>
                          <a:latin typeface="Cambria Math"/>
                        </a:rPr>
                        <m:t>0.6</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𝐷𝐿</m:t>
                          </m:r>
                        </m:e>
                      </m:d>
                      <m:r>
                        <a:rPr kumimoji="1" lang="en-US" b="0" i="1" smtClean="0">
                          <a:solidFill>
                            <a:srgbClr val="000000"/>
                          </a:solidFill>
                          <a:latin typeface="Cambria Math"/>
                        </a:rPr>
                        <m:t>=0.6</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320</m:t>
                          </m:r>
                          <m:r>
                            <a:rPr kumimoji="1" lang="en-US" b="0" i="1" smtClean="0">
                              <a:solidFill>
                                <a:srgbClr val="000000"/>
                              </a:solidFill>
                              <a:latin typeface="Cambria Math"/>
                            </a:rPr>
                            <m:t>𝑙𝑏</m:t>
                          </m:r>
                        </m:e>
                      </m:d>
                      <m:r>
                        <a:rPr kumimoji="1" lang="en-US" b="0" i="1" smtClean="0">
                          <a:solidFill>
                            <a:srgbClr val="000000"/>
                          </a:solidFill>
                          <a:latin typeface="Cambria Math"/>
                        </a:rPr>
                        <m:t>=192</m:t>
                      </m:r>
                      <m:r>
                        <a:rPr kumimoji="1" lang="en-US" b="0" i="1" smtClean="0">
                          <a:solidFill>
                            <a:srgbClr val="000000"/>
                          </a:solidFill>
                          <a:latin typeface="Cambria Math"/>
                        </a:rPr>
                        <m:t>𝑙𝑏</m:t>
                      </m:r>
                    </m:oMath>
                  </m:oMathPara>
                </a14:m>
                <a:endParaRPr kumimoji="1" lang="en-US"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2909088" y="3986546"/>
                <a:ext cx="3298188" cy="369320"/>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3834235" y="5681630"/>
                <a:ext cx="1451529"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b="0" i="1" smtClean="0">
                          <a:solidFill>
                            <a:srgbClr val="000000"/>
                          </a:solidFill>
                          <a:latin typeface="Cambria Math"/>
                        </a:rPr>
                        <m:t>𝑇</m:t>
                      </m:r>
                      <m:r>
                        <a:rPr kumimoji="1" lang="en-US" b="0" i="1" smtClean="0">
                          <a:solidFill>
                            <a:srgbClr val="000000"/>
                          </a:solidFill>
                          <a:latin typeface="Cambria Math"/>
                        </a:rPr>
                        <m:t>=3898 </m:t>
                      </m:r>
                      <m:r>
                        <a:rPr kumimoji="1" lang="en-US" b="0" i="1" smtClean="0">
                          <a:solidFill>
                            <a:srgbClr val="000000"/>
                          </a:solidFill>
                          <a:latin typeface="Cambria Math"/>
                        </a:rPr>
                        <m:t>𝑙𝑏</m:t>
                      </m:r>
                    </m:oMath>
                  </m:oMathPara>
                </a14:m>
                <a:endParaRPr kumimoji="1" lang="en-US"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834235" y="5681630"/>
                <a:ext cx="1451529" cy="369320"/>
              </a:xfrm>
              <a:prstGeom prst="rect">
                <a:avLst/>
              </a:prstGeom>
              <a:blipFill rotWithShape="1">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8" name="Straight Connector 7"/>
          <p:cNvCxnSpPr/>
          <p:nvPr/>
        </p:nvCxnSpPr>
        <p:spPr>
          <a:xfrm>
            <a:off x="3967419" y="6050950"/>
            <a:ext cx="11887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cont.</a:t>
            </a:r>
            <a:endParaRPr lang="en-US" sz="1800" dirty="0"/>
          </a:p>
        </p:txBody>
      </p:sp>
    </p:spTree>
    <p:custDataLst>
      <p:tags r:id="rId1"/>
    </p:custDataLst>
    <p:extLst>
      <p:ext uri="{BB962C8B-B14F-4D97-AF65-F5344CB8AC3E}">
        <p14:creationId xmlns:p14="http://schemas.microsoft.com/office/powerpoint/2010/main" val="41736749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Segmented Shear Wall Design Example, cont.</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6985" y="2846559"/>
            <a:ext cx="3530119" cy="3209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
          <p:cNvSpPr txBox="1">
            <a:spLocks/>
          </p:cNvSpPr>
          <p:nvPr/>
        </p:nvSpPr>
        <p:spPr>
          <a:xfrm>
            <a:off x="458789" y="1801504"/>
            <a:ext cx="8228012" cy="1154240"/>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5425" indent="-225425" fontAlgn="auto">
              <a:spcAft>
                <a:spcPts val="0"/>
              </a:spcAft>
            </a:pPr>
            <a:r>
              <a:rPr lang="en-US" sz="2000" dirty="0" smtClean="0"/>
              <a:t>Use a </a:t>
            </a:r>
            <a:r>
              <a:rPr lang="en-US" sz="2000" dirty="0" err="1" smtClean="0"/>
              <a:t>holdown</a:t>
            </a:r>
            <a:r>
              <a:rPr lang="en-US" sz="2000" dirty="0" smtClean="0"/>
              <a:t> (or straps if on upper level) to resist overturning</a:t>
            </a:r>
          </a:p>
          <a:p>
            <a:pPr marL="225425" indent="-225425" fontAlgn="auto">
              <a:spcAft>
                <a:spcPts val="0"/>
              </a:spcAft>
            </a:pPr>
            <a:r>
              <a:rPr lang="en-US" sz="2000" dirty="0" smtClean="0"/>
              <a:t>To verify post/stud (chord) capacity, use NDS or manufacturer’s tables</a:t>
            </a:r>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025" y="2794324"/>
            <a:ext cx="8743950"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Group 8"/>
          <p:cNvGrpSpPr/>
          <p:nvPr/>
        </p:nvGrpSpPr>
        <p:grpSpPr>
          <a:xfrm>
            <a:off x="338137" y="3116103"/>
            <a:ext cx="8467725" cy="2752725"/>
            <a:chOff x="305218" y="3294413"/>
            <a:chExt cx="8467725" cy="2752725"/>
          </a:xfrm>
        </p:grpSpPr>
        <p:pic>
          <p:nvPicPr>
            <p:cNvPr id="1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18" y="3294413"/>
              <a:ext cx="84677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0356" y="3294413"/>
              <a:ext cx="1980162"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cont.</a:t>
            </a:r>
            <a:endParaRPr lang="en-US" sz="1800" dirty="0"/>
          </a:p>
        </p:txBody>
      </p:sp>
    </p:spTree>
    <p:custDataLst>
      <p:tags r:id="rId1"/>
    </p:custDataLst>
    <p:extLst>
      <p:ext uri="{BB962C8B-B14F-4D97-AF65-F5344CB8AC3E}">
        <p14:creationId xmlns:p14="http://schemas.microsoft.com/office/powerpoint/2010/main" val="186887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500"/>
                                        <p:tgtEl>
                                          <p:spTgt spid="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Walls</a:t>
            </a:r>
            <a:endParaRPr lang="en-US" sz="2200" b="0" dirty="0">
              <a:latin typeface="Arial Black" panose="020B0A04020102020204" pitchFamily="34" charset="0"/>
            </a:endParaRPr>
          </a:p>
        </p:txBody>
      </p:sp>
      <p:sp>
        <p:nvSpPr>
          <p:cNvPr id="3" name="TextBox 2"/>
          <p:cNvSpPr txBox="1"/>
          <p:nvPr/>
        </p:nvSpPr>
        <p:spPr bwMode="auto">
          <a:xfrm>
            <a:off x="636251" y="642122"/>
            <a:ext cx="2334271" cy="470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0000" dirty="0" smtClean="0">
                <a:solidFill>
                  <a:schemeClr val="bg1">
                    <a:lumMod val="60000"/>
                    <a:lumOff val="40000"/>
                  </a:schemeClr>
                </a:solidFill>
                <a:latin typeface="Georgia" panose="02040502050405020303" pitchFamily="18" charset="0"/>
              </a:rPr>
              <a:t>2</a:t>
            </a:r>
            <a:endParaRPr kumimoji="1" lang="en-US" sz="30000" dirty="0">
              <a:solidFill>
                <a:schemeClr val="bg1">
                  <a:lumMod val="60000"/>
                  <a:lumOff val="40000"/>
                </a:schemeClr>
              </a:solidFill>
              <a:latin typeface="Georgia" panose="02040502050405020303" pitchFamily="18" charset="0"/>
            </a:endParaRPr>
          </a:p>
        </p:txBody>
      </p:sp>
      <p:sp>
        <p:nvSpPr>
          <p:cNvPr id="4" name="TextBox 3"/>
          <p:cNvSpPr txBox="1"/>
          <p:nvPr/>
        </p:nvSpPr>
        <p:spPr bwMode="auto">
          <a:xfrm>
            <a:off x="737390" y="3135031"/>
            <a:ext cx="254266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3200" dirty="0" smtClean="0">
                <a:solidFill>
                  <a:schemeClr val="accent1"/>
                </a:solidFill>
                <a:latin typeface="Arial Black" panose="020B0A04020102020204" pitchFamily="34" charset="0"/>
              </a:rPr>
              <a:t>Perforated</a:t>
            </a:r>
            <a:endParaRPr kumimoji="1" lang="en-US" sz="3200" dirty="0">
              <a:solidFill>
                <a:schemeClr val="accent1"/>
              </a:solidFill>
              <a:latin typeface="Arial Black" panose="020B0A04020102020204" pitchFamily="34" charset="0"/>
            </a:endParaRPr>
          </a:p>
        </p:txBody>
      </p:sp>
      <p:sp>
        <p:nvSpPr>
          <p:cNvPr id="10" name="TextBox 9"/>
          <p:cNvSpPr txBox="1"/>
          <p:nvPr/>
        </p:nvSpPr>
        <p:spPr bwMode="auto">
          <a:xfrm>
            <a:off x="4572000" y="2345734"/>
            <a:ext cx="41148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400" dirty="0" smtClean="0">
                <a:solidFill>
                  <a:schemeClr val="tx2"/>
                </a:solidFill>
                <a:latin typeface="Arial" panose="020B0604020202020204" pitchFamily="34" charset="0"/>
                <a:cs typeface="Arial" panose="020B0604020202020204" pitchFamily="34" charset="0"/>
              </a:rPr>
              <a:t>Perforated Shear Walls</a:t>
            </a:r>
          </a:p>
          <a:p>
            <a:pPr>
              <a:spcBef>
                <a:spcPts val="1200"/>
              </a:spcBef>
            </a:pPr>
            <a:r>
              <a:rPr kumimoji="1" lang="en-US" sz="2400" dirty="0" smtClean="0">
                <a:solidFill>
                  <a:schemeClr val="bg2"/>
                </a:solidFill>
                <a:latin typeface="Arial" panose="020B0604020202020204" pitchFamily="34" charset="0"/>
                <a:cs typeface="Arial" panose="020B0604020202020204" pitchFamily="34" charset="0"/>
              </a:rPr>
              <a:t>SDPWS </a:t>
            </a:r>
            <a:r>
              <a:rPr lang="en-US" sz="2400" dirty="0" smtClean="0">
                <a:solidFill>
                  <a:schemeClr val="bg2"/>
                </a:solidFill>
                <a:latin typeface="Arial" panose="020B0604020202020204" pitchFamily="34" charset="0"/>
                <a:cs typeface="Arial" panose="020B0604020202020204" pitchFamily="34" charset="0"/>
              </a:rPr>
              <a:t>§</a:t>
            </a:r>
            <a:r>
              <a:rPr kumimoji="1" lang="en-US" sz="2400" dirty="0" smtClean="0">
                <a:solidFill>
                  <a:schemeClr val="bg2"/>
                </a:solidFill>
                <a:latin typeface="Arial" panose="020B0604020202020204" pitchFamily="34" charset="0"/>
                <a:cs typeface="Arial" panose="020B0604020202020204" pitchFamily="34" charset="0"/>
              </a:rPr>
              <a:t>4.3.5.3</a:t>
            </a:r>
          </a:p>
        </p:txBody>
      </p:sp>
      <p:cxnSp>
        <p:nvCxnSpPr>
          <p:cNvPr id="14" name="Straight Connector 13"/>
          <p:cNvCxnSpPr/>
          <p:nvPr/>
        </p:nvCxnSpPr>
        <p:spPr>
          <a:xfrm>
            <a:off x="3968035" y="2345734"/>
            <a:ext cx="0" cy="2162434"/>
          </a:xfrm>
          <a:prstGeom prst="line">
            <a:avLst/>
          </a:prstGeom>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277755234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Introduction</a:t>
            </a:r>
            <a:endParaRPr lang="en-US" sz="2200" b="0" dirty="0">
              <a:latin typeface="Arial Black" panose="020B0A04020102020204" pitchFamily="34" charset="0"/>
            </a:endParaRPr>
          </a:p>
        </p:txBody>
      </p:sp>
      <p:grpSp>
        <p:nvGrpSpPr>
          <p:cNvPr id="12" name="Group 11"/>
          <p:cNvGrpSpPr/>
          <p:nvPr/>
        </p:nvGrpSpPr>
        <p:grpSpPr>
          <a:xfrm>
            <a:off x="221418" y="1794529"/>
            <a:ext cx="8681728" cy="4343400"/>
            <a:chOff x="180473" y="1679171"/>
            <a:chExt cx="8788631" cy="4175690"/>
          </a:xfrm>
        </p:grpSpPr>
        <p:pic>
          <p:nvPicPr>
            <p:cNvPr id="13" name="Picture 8" descr="C:\Users\pahunt\Dropbox\Personal\Clarity\Simpson Mfg\Courses\1. Designing Shear Walls\Source Files\Assets\new images\10.8x perforated shearwall_1.jpg"/>
            <p:cNvPicPr>
              <a:picLocks noChangeAspect="1" noChangeArrowheads="1"/>
            </p:cNvPicPr>
            <p:nvPr>
              <p:custDataLst>
                <p:tags r:id="rId2"/>
              </p:custDataLst>
            </p:nvPr>
          </p:nvPicPr>
          <p:blipFill rotWithShape="1">
            <a:blip r:embed="rId12">
              <a:extLst>
                <a:ext uri="{28A0092B-C50C-407E-A947-70E740481C1C}">
                  <a14:useLocalDpi xmlns:a14="http://schemas.microsoft.com/office/drawing/2010/main" val="0"/>
                </a:ext>
              </a:extLst>
            </a:blip>
            <a:srcRect l="12348" t="70375" r="14532" b="23245"/>
            <a:stretch/>
          </p:blipFill>
          <p:spPr bwMode="auto">
            <a:xfrm>
              <a:off x="1876732" y="4580634"/>
              <a:ext cx="5367866" cy="25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C:\Users\pahunt\Dropbox\Personal\Clarity\Simpson Mfg\Courses\1. Designing Shear Walls\SME Feedback\images\10.8m perforated shearwall.jpg"/>
            <p:cNvPicPr>
              <a:picLocks noChangeAspect="1" noChangeArrowheads="1"/>
            </p:cNvPicPr>
            <p:nvPr>
              <p:custDataLst>
                <p:tags r:id="rId3"/>
              </p:custDataLst>
            </p:nvPr>
          </p:nvPicPr>
          <p:blipFill rotWithShape="1">
            <a:blip r:embed="rId13">
              <a:extLst>
                <a:ext uri="{28A0092B-C50C-407E-A947-70E740481C1C}">
                  <a14:useLocalDpi xmlns:a14="http://schemas.microsoft.com/office/drawing/2010/main" val="0"/>
                </a:ext>
              </a:extLst>
            </a:blip>
            <a:srcRect b="35254"/>
            <a:stretch/>
          </p:blipFill>
          <p:spPr bwMode="auto">
            <a:xfrm>
              <a:off x="180473" y="1679171"/>
              <a:ext cx="8788631" cy="284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p:cNvGrpSpPr/>
            <p:nvPr/>
          </p:nvGrpSpPr>
          <p:grpSpPr>
            <a:xfrm>
              <a:off x="1876732" y="1729963"/>
              <a:ext cx="5370734" cy="2875902"/>
              <a:chOff x="1876732" y="1729963"/>
              <a:chExt cx="5370734" cy="2875902"/>
            </a:xfrm>
          </p:grpSpPr>
          <p:pic>
            <p:nvPicPr>
              <p:cNvPr id="21" name="Picture 8" descr="C:\Users\pahunt\Dropbox\Personal\Clarity\Simpson Mfg\Courses\1. Designing Shear Walls\Source Files\Assets\new images\10.8x perforated shearwall_1.jpg"/>
              <p:cNvPicPr>
                <a:picLocks noChangeAspect="1" noChangeArrowheads="1"/>
              </p:cNvPicPr>
              <p:nvPr>
                <p:custDataLst>
                  <p:tags r:id="rId8"/>
                </p:custDataLst>
              </p:nvPr>
            </p:nvPicPr>
            <p:blipFill rotWithShape="1">
              <a:blip r:embed="rId12">
                <a:extLst>
                  <a:ext uri="{28A0092B-C50C-407E-A947-70E740481C1C}">
                    <a14:useLocalDpi xmlns:a14="http://schemas.microsoft.com/office/drawing/2010/main" val="0"/>
                  </a:ext>
                </a:extLst>
              </a:blip>
              <a:srcRect l="12348" r="14532" b="29074"/>
              <a:stretch/>
            </p:blipFill>
            <p:spPr bwMode="auto">
              <a:xfrm>
                <a:off x="1879600" y="1729963"/>
                <a:ext cx="5367866" cy="28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8" descr="C:\Users\pahunt\Dropbox\Personal\Clarity\Simpson Mfg\Courses\1. Designing Shear Walls\Source Files\Assets\new images\10.8x perforated shearwall_1.jpg"/>
              <p:cNvPicPr>
                <a:picLocks noChangeAspect="1" noChangeArrowheads="1"/>
              </p:cNvPicPr>
              <p:nvPr>
                <p:custDataLst>
                  <p:tags r:id="rId9"/>
                </p:custDataLst>
              </p:nvPr>
            </p:nvPicPr>
            <p:blipFill rotWithShape="1">
              <a:blip r:embed="rId12">
                <a:extLst>
                  <a:ext uri="{28A0092B-C50C-407E-A947-70E740481C1C}">
                    <a14:useLocalDpi xmlns:a14="http://schemas.microsoft.com/office/drawing/2010/main" val="0"/>
                  </a:ext>
                </a:extLst>
              </a:blip>
              <a:srcRect l="12347" t="18464" r="70444" b="57070"/>
              <a:stretch/>
            </p:blipFill>
            <p:spPr bwMode="auto">
              <a:xfrm>
                <a:off x="1876732" y="2389529"/>
                <a:ext cx="1263291" cy="131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 name="Picture 6" descr="C:\Users\pahunt\Dropbox\Personal\Clarity\Simpson Mfg\Courses\1. Designing Shear Walls\SME Feedback\images\10.8m perforated shearwall.jpg"/>
            <p:cNvPicPr>
              <a:picLocks noChangeAspect="1" noChangeArrowheads="1"/>
            </p:cNvPicPr>
            <p:nvPr>
              <p:custDataLst>
                <p:tags r:id="rId4"/>
              </p:custDataLst>
            </p:nvPr>
          </p:nvPicPr>
          <p:blipFill rotWithShape="1">
            <a:blip r:embed="rId13">
              <a:extLst>
                <a:ext uri="{28A0092B-C50C-407E-A947-70E740481C1C}">
                  <a14:useLocalDpi xmlns:a14="http://schemas.microsoft.com/office/drawing/2010/main" val="0"/>
                </a:ext>
              </a:extLst>
            </a:blip>
            <a:srcRect l="63725" t="70024" r="34746" b="10920"/>
            <a:stretch/>
          </p:blipFill>
          <p:spPr bwMode="auto">
            <a:xfrm>
              <a:off x="1891233" y="4605865"/>
              <a:ext cx="1344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descr="C:\Users\pahunt\Dropbox\Personal\Clarity\Simpson Mfg\Courses\1. Designing Shear Walls\SME Feedback\images\10.8m perforated shearwall.jpg"/>
            <p:cNvPicPr>
              <a:picLocks noChangeAspect="1" noChangeArrowheads="1"/>
            </p:cNvPicPr>
            <p:nvPr>
              <p:custDataLst>
                <p:tags r:id="rId5"/>
              </p:custDataLst>
            </p:nvPr>
          </p:nvPicPr>
          <p:blipFill rotWithShape="1">
            <a:blip r:embed="rId13">
              <a:extLst>
                <a:ext uri="{28A0092B-C50C-407E-A947-70E740481C1C}">
                  <a14:useLocalDpi xmlns:a14="http://schemas.microsoft.com/office/drawing/2010/main" val="0"/>
                </a:ext>
              </a:extLst>
            </a:blip>
            <a:srcRect l="63725" t="70024" r="34746" b="10920"/>
            <a:stretch/>
          </p:blipFill>
          <p:spPr bwMode="auto">
            <a:xfrm>
              <a:off x="5991028" y="4605865"/>
              <a:ext cx="1344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descr="C:\Users\pahunt\Dropbox\Personal\Clarity\Simpson Mfg\Courses\1. Designing Shear Walls\SME Feedback\images\10.8m perforated shearwall.jpg"/>
            <p:cNvPicPr>
              <a:picLocks noChangeAspect="1" noChangeArrowheads="1"/>
            </p:cNvPicPr>
            <p:nvPr>
              <p:custDataLst>
                <p:tags r:id="rId6"/>
              </p:custDataLst>
            </p:nvPr>
          </p:nvPicPr>
          <p:blipFill rotWithShape="1">
            <a:blip r:embed="rId13">
              <a:extLst>
                <a:ext uri="{28A0092B-C50C-407E-A947-70E740481C1C}">
                  <a14:useLocalDpi xmlns:a14="http://schemas.microsoft.com/office/drawing/2010/main" val="0"/>
                </a:ext>
              </a:extLst>
            </a:blip>
            <a:srcRect l="77593" t="70024" r="19365" b="10920"/>
            <a:stretch/>
          </p:blipFill>
          <p:spPr bwMode="auto">
            <a:xfrm>
              <a:off x="7003218" y="4605865"/>
              <a:ext cx="2675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3076574" y="4612215"/>
              <a:ext cx="142875" cy="421876"/>
            </a:xfrm>
            <a:prstGeom prst="rect">
              <a:avLst/>
            </a:prstGeom>
            <a:solidFill>
              <a:srgbClr val="FFFFFF"/>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6" descr="C:\Users\pahunt\Dropbox\Personal\Clarity\Simpson Mfg\Courses\1. Designing Shear Walls\SME Feedback\images\10.8m perforated shearwall.jpg"/>
            <p:cNvPicPr>
              <a:picLocks noChangeAspect="1" noChangeArrowheads="1"/>
            </p:cNvPicPr>
            <p:nvPr>
              <p:custDataLst>
                <p:tags r:id="rId7"/>
              </p:custDataLst>
            </p:nvPr>
          </p:nvPicPr>
          <p:blipFill rotWithShape="1">
            <a:blip r:embed="rId13">
              <a:extLst>
                <a:ext uri="{28A0092B-C50C-407E-A947-70E740481C1C}">
                  <a14:useLocalDpi xmlns:a14="http://schemas.microsoft.com/office/drawing/2010/main" val="0"/>
                </a:ext>
              </a:extLst>
            </a:blip>
            <a:srcRect l="31219" t="86454" r="30157" b="759"/>
            <a:stretch/>
          </p:blipFill>
          <p:spPr bwMode="auto">
            <a:xfrm>
              <a:off x="2877506" y="5292969"/>
              <a:ext cx="3394564" cy="561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Box 22"/>
          <p:cNvSpPr txBox="1"/>
          <p:nvPr/>
        </p:nvSpPr>
        <p:spPr bwMode="auto">
          <a:xfrm>
            <a:off x="7623231" y="1885118"/>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4" name="TextBox 23"/>
          <p:cNvSpPr txBox="1"/>
          <p:nvPr/>
        </p:nvSpPr>
        <p:spPr bwMode="auto">
          <a:xfrm>
            <a:off x="2379778" y="5650146"/>
            <a:ext cx="4364400" cy="553998"/>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Perforated Shear Wall Segments Fully and</a:t>
            </a:r>
          </a:p>
          <a:p>
            <a:pPr algn="ctr"/>
            <a:r>
              <a:rPr kumimoji="1" lang="en-US" dirty="0" smtClean="0">
                <a:solidFill>
                  <a:schemeClr val="bg2"/>
                </a:solidFill>
                <a:latin typeface="Arial" panose="020B0604020202020204" pitchFamily="34" charset="0"/>
                <a:cs typeface="Arial" panose="020B0604020202020204" pitchFamily="34" charset="0"/>
              </a:rPr>
              <a:t>Partially Restrained for Overturning</a:t>
            </a:r>
            <a:endParaRPr kumimoji="1" lang="en-US" dirty="0">
              <a:solidFill>
                <a:schemeClr val="bg2"/>
              </a:solidFill>
              <a:latin typeface="Arial" panose="020B0604020202020204" pitchFamily="34" charset="0"/>
              <a:cs typeface="Arial" panose="020B0604020202020204" pitchFamily="34" charset="0"/>
            </a:endParaRPr>
          </a:p>
        </p:txBody>
      </p:sp>
      <p:sp>
        <p:nvSpPr>
          <p:cNvPr id="25" name="TextBox 24"/>
          <p:cNvSpPr txBox="1"/>
          <p:nvPr/>
        </p:nvSpPr>
        <p:spPr bwMode="auto">
          <a:xfrm>
            <a:off x="7500399" y="2632339"/>
            <a:ext cx="1345881" cy="1508105"/>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Strong direction</a:t>
            </a:r>
            <a:r>
              <a:rPr kumimoji="1" lang="en-US" sz="1400" dirty="0">
                <a:solidFill>
                  <a:schemeClr val="accent1"/>
                </a:solidFill>
                <a:latin typeface="Arial" panose="020B0604020202020204" pitchFamily="34" charset="0"/>
                <a:cs typeface="Arial" panose="020B0604020202020204" pitchFamily="34" charset="0"/>
              </a:rPr>
              <a:t/>
            </a:r>
            <a:br>
              <a:rPr kumimoji="1" lang="en-US" sz="1400" dirty="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has full fixity,</a:t>
            </a:r>
            <a:r>
              <a:rPr kumimoji="1" lang="en-US" sz="1400" dirty="0">
                <a:solidFill>
                  <a:schemeClr val="accent1"/>
                </a:solidFill>
                <a:latin typeface="Arial" panose="020B0604020202020204" pitchFamily="34" charset="0"/>
                <a:cs typeface="Arial" panose="020B0604020202020204" pitchFamily="34" charset="0"/>
              </a:rPr>
              <a:t/>
            </a:r>
            <a:br>
              <a:rPr kumimoji="1" lang="en-US" sz="1400" dirty="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develops full</a:t>
            </a:r>
            <a:r>
              <a:rPr kumimoji="1" lang="en-US" sz="1400" dirty="0">
                <a:solidFill>
                  <a:schemeClr val="accent1"/>
                </a:solidFill>
                <a:latin typeface="Arial" panose="020B0604020202020204" pitchFamily="34" charset="0"/>
                <a:cs typeface="Arial" panose="020B0604020202020204" pitchFamily="34" charset="0"/>
              </a:rPr>
              <a:t/>
            </a:r>
            <a:br>
              <a:rPr kumimoji="1" lang="en-US" sz="1400" dirty="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unit shear, and</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carries about</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75% of shear</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wall load</a:t>
            </a:r>
          </a:p>
        </p:txBody>
      </p:sp>
      <p:sp>
        <p:nvSpPr>
          <p:cNvPr id="26" name="TextBox 25"/>
          <p:cNvSpPr txBox="1"/>
          <p:nvPr/>
        </p:nvSpPr>
        <p:spPr bwMode="auto">
          <a:xfrm>
            <a:off x="301286" y="2605043"/>
            <a:ext cx="1253548" cy="1938992"/>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Weak direction</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segment has</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reduced uplift</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restraint,</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develops partial</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unit shear and</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carries about</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25% of shear</a:t>
            </a:r>
            <a:br>
              <a:rPr kumimoji="1" lang="en-US" sz="1400" dirty="0" smtClean="0">
                <a:solidFill>
                  <a:schemeClr val="accent1"/>
                </a:solidFill>
                <a:latin typeface="Arial" panose="020B0604020202020204" pitchFamily="34" charset="0"/>
                <a:cs typeface="Arial" panose="020B0604020202020204" pitchFamily="34" charset="0"/>
              </a:rPr>
            </a:br>
            <a:r>
              <a:rPr kumimoji="1" lang="en-US" sz="1400" dirty="0" smtClean="0">
                <a:solidFill>
                  <a:schemeClr val="accent1"/>
                </a:solidFill>
                <a:latin typeface="Arial" panose="020B0604020202020204" pitchFamily="34" charset="0"/>
                <a:cs typeface="Arial" panose="020B0604020202020204" pitchFamily="34" charset="0"/>
              </a:rPr>
              <a:t>wall load</a:t>
            </a:r>
          </a:p>
        </p:txBody>
      </p:sp>
      <p:sp>
        <p:nvSpPr>
          <p:cNvPr id="27" name="TextBox 26"/>
          <p:cNvSpPr txBox="1"/>
          <p:nvPr/>
        </p:nvSpPr>
        <p:spPr bwMode="auto">
          <a:xfrm>
            <a:off x="6979787" y="5348749"/>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8" name="TextBox 27"/>
          <p:cNvSpPr txBox="1"/>
          <p:nvPr/>
        </p:nvSpPr>
        <p:spPr bwMode="auto">
          <a:xfrm>
            <a:off x="5968789" y="5351316"/>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30" name="TextBox 29"/>
          <p:cNvSpPr txBox="1"/>
          <p:nvPr/>
        </p:nvSpPr>
        <p:spPr bwMode="auto">
          <a:xfrm>
            <a:off x="1900674" y="5351673"/>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275621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a:t>
            </a:r>
            <a:r>
              <a:rPr lang="en-US" sz="2200" b="0" dirty="0">
                <a:latin typeface="Arial Black" panose="020B0A04020102020204" pitchFamily="34" charset="0"/>
              </a:rPr>
              <a:t>Limitations §</a:t>
            </a:r>
            <a:r>
              <a:rPr lang="en-US" sz="2200" b="0" dirty="0" smtClean="0">
                <a:latin typeface="Arial Black" panose="020B0A04020102020204" pitchFamily="34" charset="0"/>
              </a:rPr>
              <a:t>4.3.5.3</a:t>
            </a:r>
            <a:endParaRPr lang="en-US" sz="2200" b="0" dirty="0">
              <a:latin typeface="Arial Black" panose="020B0A04020102020204" pitchFamily="34" charset="0"/>
            </a:endParaRPr>
          </a:p>
        </p:txBody>
      </p:sp>
      <p:sp>
        <p:nvSpPr>
          <p:cNvPr id="23" name="Text Placeholder 1"/>
          <p:cNvSpPr txBox="1">
            <a:spLocks/>
          </p:cNvSpPr>
          <p:nvPr/>
        </p:nvSpPr>
        <p:spPr>
          <a:xfrm>
            <a:off x="458788" y="1352550"/>
            <a:ext cx="8228012" cy="4486498"/>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5425" indent="-225425" fontAlgn="auto">
              <a:spcAft>
                <a:spcPts val="0"/>
              </a:spcAft>
            </a:pPr>
            <a:r>
              <a:rPr lang="en-US" sz="1800" dirty="0" smtClean="0"/>
              <a:t>Fully-sheathed wall with door and window openings can be treated as a single shear wall with slightly lower shear capacity</a:t>
            </a:r>
          </a:p>
          <a:p>
            <a:pPr marL="225425" indent="-225425" fontAlgn="auto">
              <a:spcAft>
                <a:spcPts val="0"/>
              </a:spcAft>
            </a:pPr>
            <a:r>
              <a:rPr lang="en-US" sz="1800" dirty="0" smtClean="0"/>
              <a:t>Entire perforated wall only requires two </a:t>
            </a:r>
            <a:r>
              <a:rPr lang="en-US" sz="1800" dirty="0" err="1" smtClean="0"/>
              <a:t>holdowns</a:t>
            </a:r>
            <a:r>
              <a:rPr lang="en-US" sz="1800" dirty="0" smtClean="0"/>
              <a:t>, one on each end</a:t>
            </a:r>
          </a:p>
          <a:p>
            <a:pPr marL="225425" indent="-225425" fontAlgn="auto">
              <a:spcAft>
                <a:spcPts val="0"/>
              </a:spcAft>
            </a:pPr>
            <a:r>
              <a:rPr lang="en-US" altLang="en-US" sz="1800" dirty="0" smtClean="0">
                <a:ea typeface="Calibri" pitchFamily="34" charset="0"/>
              </a:rPr>
              <a:t>The perforated shear wall height, </a:t>
            </a:r>
            <a:r>
              <a:rPr lang="en-US" altLang="en-US" sz="1800" dirty="0" smtClean="0">
                <a:ea typeface="Cambria Math" panose="02040503050406030204" pitchFamily="18" charset="0"/>
              </a:rPr>
              <a:t>h</a:t>
            </a:r>
            <a:r>
              <a:rPr lang="en-US" altLang="en-US" sz="1800" dirty="0" smtClean="0">
                <a:ea typeface="Calibri" pitchFamily="34" charset="0"/>
              </a:rPr>
              <a:t>, shall not exceed </a:t>
            </a:r>
            <a:r>
              <a:rPr lang="en-US" altLang="en-US" sz="1800" dirty="0" smtClean="0">
                <a:ea typeface="Cambria Math" panose="02040503050406030204" pitchFamily="18" charset="0"/>
              </a:rPr>
              <a:t>20 </a:t>
            </a:r>
            <a:r>
              <a:rPr lang="en-US" altLang="en-US" sz="1800" dirty="0" err="1" smtClean="0">
                <a:ea typeface="Cambria Math" panose="02040503050406030204" pitchFamily="18" charset="0"/>
              </a:rPr>
              <a:t>ft</a:t>
            </a:r>
            <a:endParaRPr lang="en-US" altLang="en-US" sz="1800" dirty="0" smtClean="0">
              <a:ea typeface="Calibri" pitchFamily="34" charset="0"/>
            </a:endParaRPr>
          </a:p>
          <a:p>
            <a:pPr marL="225425" indent="-225425" fontAlgn="auto">
              <a:spcAft>
                <a:spcPts val="0"/>
              </a:spcAft>
            </a:pPr>
            <a:r>
              <a:rPr lang="en-US" sz="1800" dirty="0" smtClean="0"/>
              <a:t>Collectors for shear transfer shall be provided through the full length of shear wall line (i.e. top plates are detailed for shear transfer between plates at splices)</a:t>
            </a:r>
          </a:p>
          <a:p>
            <a:pPr marL="225425" indent="-225425" fontAlgn="auto">
              <a:spcAft>
                <a:spcPts val="0"/>
              </a:spcAft>
            </a:pPr>
            <a:r>
              <a:rPr lang="en-US" sz="1800" dirty="0" smtClean="0"/>
              <a:t>Where out-of-plane offsets occur, portions of the wall on each side of the offset shall be considered as separate force-transfer shear walls</a:t>
            </a:r>
          </a:p>
          <a:p>
            <a:pPr marL="0" indent="0" fontAlgn="auto">
              <a:spcAft>
                <a:spcPts val="0"/>
              </a:spcAft>
              <a:buFont typeface="Arial" panose="020B0604020202020204" pitchFamily="34" charset="0"/>
              <a:buNone/>
            </a:pPr>
            <a:endParaRPr lang="en-US" sz="1800" dirty="0"/>
          </a:p>
        </p:txBody>
      </p:sp>
      <p:pic>
        <p:nvPicPr>
          <p:cNvPr id="20" name="Picture 4" descr="Perforated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t="30002" b="12532"/>
          <a:stretch/>
        </p:blipFill>
        <p:spPr bwMode="auto">
          <a:xfrm>
            <a:off x="505011" y="4592523"/>
            <a:ext cx="8133977" cy="1569990"/>
          </a:xfrm>
          <a:prstGeom prst="rect">
            <a:avLst/>
          </a:prstGeom>
          <a:solidFill>
            <a:sysClr val="window" lastClr="FFFFFF"/>
          </a:solidFill>
          <a:ln w="9525">
            <a:noFill/>
            <a:miter lim="800000"/>
            <a:headEnd/>
            <a:tailEnd/>
          </a:ln>
        </p:spPr>
      </p:pic>
      <p:sp>
        <p:nvSpPr>
          <p:cNvPr id="25" name="Rectangle 24"/>
          <p:cNvSpPr/>
          <p:nvPr/>
        </p:nvSpPr>
        <p:spPr>
          <a:xfrm>
            <a:off x="395036" y="5806804"/>
            <a:ext cx="8358439" cy="371475"/>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6" name="Group 25"/>
          <p:cNvGrpSpPr/>
          <p:nvPr/>
        </p:nvGrpSpPr>
        <p:grpSpPr>
          <a:xfrm>
            <a:off x="1087970" y="4319593"/>
            <a:ext cx="6697022" cy="1927799"/>
            <a:chOff x="1070041" y="4455268"/>
            <a:chExt cx="6697022" cy="1927799"/>
          </a:xfrm>
        </p:grpSpPr>
        <p:sp>
          <p:nvSpPr>
            <p:cNvPr id="27" name="Oval 26"/>
            <p:cNvSpPr/>
            <p:nvPr/>
          </p:nvSpPr>
          <p:spPr>
            <a:xfrm>
              <a:off x="2318236" y="4465198"/>
              <a:ext cx="2412460" cy="1917869"/>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5354603" y="4455268"/>
              <a:ext cx="2412460" cy="1917869"/>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1070041" y="4494178"/>
              <a:ext cx="872247"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61422" y="4622056"/>
            <a:ext cx="352927" cy="1389535"/>
            <a:chOff x="161423" y="4734837"/>
            <a:chExt cx="352927" cy="1430832"/>
          </a:xfrm>
        </p:grpSpPr>
        <p:cxnSp>
          <p:nvCxnSpPr>
            <p:cNvPr id="31" name="Straight Connector 30"/>
            <p:cNvCxnSpPr/>
            <p:nvPr/>
          </p:nvCxnSpPr>
          <p:spPr>
            <a:xfrm flipH="1">
              <a:off x="161423" y="4734837"/>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161423" y="6165669"/>
              <a:ext cx="352927"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266700" y="4734837"/>
              <a:ext cx="0" cy="1430832"/>
            </a:xfrm>
            <a:prstGeom prst="straightConnector1">
              <a:avLst/>
            </a:prstGeom>
            <a:ln>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34" name="Group 33"/>
          <p:cNvGrpSpPr/>
          <p:nvPr/>
        </p:nvGrpSpPr>
        <p:grpSpPr>
          <a:xfrm>
            <a:off x="1069229" y="4335524"/>
            <a:ext cx="6715763" cy="731924"/>
            <a:chOff x="1069229" y="4471206"/>
            <a:chExt cx="6715763" cy="731924"/>
          </a:xfrm>
        </p:grpSpPr>
        <p:sp>
          <p:nvSpPr>
            <p:cNvPr id="35" name="Oval 34"/>
            <p:cNvSpPr/>
            <p:nvPr/>
          </p:nvSpPr>
          <p:spPr>
            <a:xfrm>
              <a:off x="1069229" y="4494178"/>
              <a:ext cx="872247"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2336165" y="4471206"/>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5372532" y="4509707"/>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4315" y="4711353"/>
            <a:ext cx="5774620" cy="161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83271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fade">
                                      <p:cBhvr>
                                        <p:cTn id="12" dur="500"/>
                                        <p:tgtEl>
                                          <p:spTgt spid="2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par>
                                <p:cTn id="16" presetID="10" presetClass="exit" presetSubtype="0" fill="hold" nodeType="withEffect">
                                  <p:stCondLst>
                                    <p:cond delay="0"/>
                                  </p:stCondLst>
                                  <p:childTnLst>
                                    <p:animEffect transition="out" filter="fade">
                                      <p:cBhvr>
                                        <p:cTn id="17" dur="500"/>
                                        <p:tgtEl>
                                          <p:spTgt spid="26"/>
                                        </p:tgtEl>
                                      </p:cBhvr>
                                    </p:animEffect>
                                    <p:set>
                                      <p:cBhvr>
                                        <p:cTn id="18" dur="1" fill="hold">
                                          <p:stCondLst>
                                            <p:cond delay="499"/>
                                          </p:stCondLst>
                                        </p:cTn>
                                        <p:tgtEl>
                                          <p:spTgt spid="2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xEl>
                                              <p:pRg st="2" end="2"/>
                                            </p:txEl>
                                          </p:spTgt>
                                        </p:tgtEl>
                                        <p:attrNameLst>
                                          <p:attrName>style.visibility</p:attrName>
                                        </p:attrNameLst>
                                      </p:cBhvr>
                                      <p:to>
                                        <p:strVal val="visible"/>
                                      </p:to>
                                    </p:set>
                                    <p:animEffect transition="in" filter="fade">
                                      <p:cBhvr>
                                        <p:cTn id="23" dur="500"/>
                                        <p:tgtEl>
                                          <p:spTgt spid="23">
                                            <p:txEl>
                                              <p:pRg st="2" end="2"/>
                                            </p:txEl>
                                          </p:spTgt>
                                        </p:tgtEl>
                                      </p:cBhvr>
                                    </p:animEffect>
                                  </p:childTnLst>
                                </p:cTn>
                              </p:par>
                              <p:par>
                                <p:cTn id="24" presetID="10" presetClass="exit" presetSubtype="0" fill="hold" grpId="1" nodeType="withEffect">
                                  <p:stCondLst>
                                    <p:cond delay="0"/>
                                  </p:stCondLst>
                                  <p:childTnLst>
                                    <p:animEffect transition="out" filter="fade">
                                      <p:cBhvr>
                                        <p:cTn id="25" dur="500"/>
                                        <p:tgtEl>
                                          <p:spTgt spid="25"/>
                                        </p:tgtEl>
                                      </p:cBhvr>
                                    </p:animEffect>
                                    <p:set>
                                      <p:cBhvr>
                                        <p:cTn id="26" dur="1" fill="hold">
                                          <p:stCondLst>
                                            <p:cond delay="499"/>
                                          </p:stCondLst>
                                        </p:cTn>
                                        <p:tgtEl>
                                          <p:spTgt spid="25"/>
                                        </p:tgtEl>
                                        <p:attrNameLst>
                                          <p:attrName>style.visibility</p:attrName>
                                        </p:attrNameLst>
                                      </p:cBhvr>
                                      <p:to>
                                        <p:strVal val="hidden"/>
                                      </p:to>
                                    </p:set>
                                  </p:childTnLst>
                                </p:cTn>
                              </p:par>
                              <p:par>
                                <p:cTn id="27" presetID="22" presetClass="entr" presetSubtype="4"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xEl>
                                              <p:pRg st="3" end="3"/>
                                            </p:txEl>
                                          </p:spTgt>
                                        </p:tgtEl>
                                        <p:attrNameLst>
                                          <p:attrName>style.visibility</p:attrName>
                                        </p:attrNameLst>
                                      </p:cBhvr>
                                      <p:to>
                                        <p:strVal val="visible"/>
                                      </p:to>
                                    </p:set>
                                    <p:animEffect transition="in" filter="fade">
                                      <p:cBhvr>
                                        <p:cTn id="34" dur="500"/>
                                        <p:tgtEl>
                                          <p:spTgt spid="23">
                                            <p:txEl>
                                              <p:pRg st="3" end="3"/>
                                            </p:txEl>
                                          </p:spTgt>
                                        </p:tgtEl>
                                      </p:cBhvr>
                                    </p:animEffect>
                                  </p:childTnLst>
                                </p:cTn>
                              </p:par>
                              <p:par>
                                <p:cTn id="35" presetID="10" presetClass="exit" presetSubtype="0" fill="hold" nodeType="withEffect">
                                  <p:stCondLst>
                                    <p:cond delay="0"/>
                                  </p:stCondLst>
                                  <p:childTnLst>
                                    <p:animEffect transition="out" filter="fade">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par>
                                <p:cTn id="38" presetID="16" presetClass="entr" presetSubtype="21"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barn(inVertical)">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3">
                                            <p:txEl>
                                              <p:pRg st="4" end="4"/>
                                            </p:txEl>
                                          </p:spTgt>
                                        </p:tgtEl>
                                        <p:attrNameLst>
                                          <p:attrName>style.visibility</p:attrName>
                                        </p:attrNameLst>
                                      </p:cBhvr>
                                      <p:to>
                                        <p:strVal val="visible"/>
                                      </p:to>
                                    </p:set>
                                    <p:animEffect transition="in" filter="fade">
                                      <p:cBhvr>
                                        <p:cTn id="45" dur="500"/>
                                        <p:tgtEl>
                                          <p:spTgt spid="23">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 presetClass="exit" presetSubtype="0" fill="hold" nodeType="withEffect">
                                  <p:stCondLst>
                                    <p:cond delay="0"/>
                                  </p:stCondLst>
                                  <p:childTnLst>
                                    <p:set>
                                      <p:cBhvr>
                                        <p:cTn id="50" dur="1" fill="hold">
                                          <p:stCondLst>
                                            <p:cond delay="0"/>
                                          </p:stCondLst>
                                        </p:cTn>
                                        <p:tgtEl>
                                          <p:spTgt spid="34"/>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uiExpand="1" animBg="1"/>
      <p:bldP spid="25" grpId="1" uiExpan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a:t>
            </a:r>
            <a:r>
              <a:rPr lang="en-US" sz="2200" b="0" dirty="0">
                <a:latin typeface="Arial Black" panose="020B0A04020102020204" pitchFamily="34" charset="0"/>
              </a:rPr>
              <a:t>Limitations §4.3.5.3, </a:t>
            </a:r>
            <a:r>
              <a:rPr lang="en-US" sz="2200" b="0" dirty="0" smtClean="0">
                <a:latin typeface="Arial Black" panose="020B0A04020102020204" pitchFamily="34" charset="0"/>
              </a:rPr>
              <a:t>cont.</a:t>
            </a:r>
            <a:endParaRPr lang="en-US" sz="2200" b="0" dirty="0">
              <a:latin typeface="Arial Black" panose="020B0A04020102020204" pitchFamily="34" charset="0"/>
            </a:endParaRPr>
          </a:p>
        </p:txBody>
      </p:sp>
      <p:pic>
        <p:nvPicPr>
          <p:cNvPr id="19" name="Picture 4"/>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883725" y="1989821"/>
            <a:ext cx="7333031" cy="19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sp>
        <p:nvSpPr>
          <p:cNvPr id="20" name="Text Placeholder 1"/>
          <p:cNvSpPr txBox="1">
            <a:spLocks/>
          </p:cNvSpPr>
          <p:nvPr/>
        </p:nvSpPr>
        <p:spPr>
          <a:xfrm>
            <a:off x="458789" y="1339399"/>
            <a:ext cx="8228012" cy="584935"/>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en-US" dirty="0" smtClean="0"/>
              <a:t>Must have a full height wall segment at each end</a:t>
            </a:r>
          </a:p>
        </p:txBody>
      </p:sp>
      <p:pic>
        <p:nvPicPr>
          <p:cNvPr id="21" name="Picture 5"/>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853277" y="4353728"/>
            <a:ext cx="5857409" cy="1687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sp>
        <p:nvSpPr>
          <p:cNvPr id="22" name="Oval 21"/>
          <p:cNvSpPr/>
          <p:nvPr/>
        </p:nvSpPr>
        <p:spPr>
          <a:xfrm>
            <a:off x="4353021" y="3381966"/>
            <a:ext cx="959175" cy="663388"/>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4541278" y="5512791"/>
            <a:ext cx="959175" cy="663388"/>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4124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6" presetClass="entr" presetSubtype="21" fill="hold" grpId="0" nodeType="afterEffect">
                                  <p:stCondLst>
                                    <p:cond delay="100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par>
                                <p:cTn id="12" presetID="16" presetClass="entr" presetSubtype="21" fill="hold" grpId="0" nodeType="withEffect">
                                  <p:stCondLst>
                                    <p:cond delay="100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a:t>
            </a:r>
            <a:r>
              <a:rPr lang="en-US" sz="2200" b="0" dirty="0">
                <a:latin typeface="Arial Black" panose="020B0A04020102020204" pitchFamily="34" charset="0"/>
              </a:rPr>
              <a:t>Limitations §4.3.5.3, </a:t>
            </a:r>
            <a:r>
              <a:rPr lang="en-US" sz="2200" b="0" dirty="0" smtClean="0">
                <a:latin typeface="Arial Black" panose="020B0A04020102020204" pitchFamily="34" charset="0"/>
              </a:rPr>
              <a:t>cont.</a:t>
            </a:r>
            <a:endParaRPr lang="en-US" sz="2200" b="0" dirty="0">
              <a:latin typeface="Arial Black" panose="020B0A04020102020204" pitchFamily="34" charset="0"/>
            </a:endParaRPr>
          </a:p>
        </p:txBody>
      </p:sp>
      <p:sp>
        <p:nvSpPr>
          <p:cNvPr id="8" name="Text Placeholder 1"/>
          <p:cNvSpPr txBox="1">
            <a:spLocks/>
          </p:cNvSpPr>
          <p:nvPr/>
        </p:nvSpPr>
        <p:spPr>
          <a:xfrm>
            <a:off x="447665" y="1352550"/>
            <a:ext cx="8239135" cy="680966"/>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en-US" dirty="0" smtClean="0"/>
              <a:t>Must have uniform top- and bottom-of-wall elevations</a:t>
            </a:r>
            <a:endParaRPr lang="en-US" dirty="0"/>
          </a:p>
        </p:txBody>
      </p:sp>
      <p:pic>
        <p:nvPicPr>
          <p:cNvPr id="9" name="Picture 7" descr="C:\Users\pahunt\Dropbox\Personal\Clarity\Simpson Mfg\Courses\1. Designing Shear Walls\Source Files\Assets\new images\10.8o stepped foundation_rake wall.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83412" y="2322866"/>
            <a:ext cx="7367918" cy="351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57003470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Design Overview</a:t>
            </a:r>
            <a:endParaRPr lang="en-US" sz="2200" b="0" dirty="0">
              <a:latin typeface="Arial Black" panose="020B0A04020102020204" pitchFamily="34" charset="0"/>
            </a:endParaRPr>
          </a:p>
        </p:txBody>
      </p:sp>
      <p:pic>
        <p:nvPicPr>
          <p:cNvPr id="16" name="Picture 8" descr="C:\Users\pahunt\Dropbox\Personal\Clarity\Simpson Mfg\Courses\1. Designing Shear Walls\Source Files\Assets\new images\10.8x perforated shearwall_1.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09695" y="1905047"/>
            <a:ext cx="7863622"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7746063" y="1994302"/>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6575950" y="5244748"/>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bwMode="auto">
          <a:xfrm>
            <a:off x="2208608" y="5244747"/>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1352245" y="3289975"/>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4’-0”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4387364" y="5244748"/>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7’-0”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4337672" y="5528839"/>
            <a:ext cx="45685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15’-0”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649186" y="3289975"/>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a:solidFill>
                  <a:schemeClr val="accent1"/>
                </a:solidFill>
                <a:latin typeface="Arial" panose="020B0604020202020204" pitchFamily="34" charset="0"/>
                <a:cs typeface="Arial" panose="020B0604020202020204" pitchFamily="34" charset="0"/>
              </a:rPr>
              <a:t>8</a:t>
            </a:r>
            <a:r>
              <a:rPr kumimoji="1" lang="en-US" sz="1400" dirty="0" smtClean="0">
                <a:solidFill>
                  <a:schemeClr val="accent1"/>
                </a:solidFill>
                <a:latin typeface="Arial" panose="020B0604020202020204" pitchFamily="34" charset="0"/>
                <a:cs typeface="Arial" panose="020B0604020202020204" pitchFamily="34" charset="0"/>
              </a:rPr>
              <a:t>’-0”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1338597" y="2280394"/>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a:solidFill>
                  <a:schemeClr val="accent1"/>
                </a:solidFill>
                <a:latin typeface="Arial" panose="020B0604020202020204" pitchFamily="34" charset="0"/>
                <a:cs typeface="Arial" panose="020B0604020202020204" pitchFamily="34" charset="0"/>
              </a:rPr>
              <a:t>1</a:t>
            </a:r>
            <a:r>
              <a:rPr kumimoji="1" lang="en-US" sz="1400" dirty="0" smtClean="0">
                <a:solidFill>
                  <a:schemeClr val="accent1"/>
                </a:solidFill>
                <a:latin typeface="Arial" panose="020B0604020202020204" pitchFamily="34" charset="0"/>
                <a:cs typeface="Arial" panose="020B0604020202020204" pitchFamily="34" charset="0"/>
              </a:rPr>
              <a:t>’-</a:t>
            </a:r>
            <a:r>
              <a:rPr kumimoji="1" lang="en-US" sz="1400" dirty="0">
                <a:solidFill>
                  <a:schemeClr val="accent1"/>
                </a:solidFill>
                <a:latin typeface="Arial" panose="020B0604020202020204" pitchFamily="34" charset="0"/>
                <a:cs typeface="Arial" panose="020B0604020202020204" pitchFamily="34" charset="0"/>
              </a:rPr>
              <a:t>6</a:t>
            </a:r>
            <a:r>
              <a:rPr kumimoji="1" lang="en-US" sz="1400" dirty="0" smtClean="0">
                <a:solidFill>
                  <a:schemeClr val="accent1"/>
                </a:solidFill>
                <a:latin typeface="Arial" panose="020B0604020202020204" pitchFamily="34" charset="0"/>
                <a:cs typeface="Arial" panose="020B0604020202020204" pitchFamily="34" charset="0"/>
              </a:rPr>
              <a: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3" name="TextBox 12"/>
          <p:cNvSpPr txBox="1"/>
          <p:nvPr/>
        </p:nvSpPr>
        <p:spPr bwMode="auto">
          <a:xfrm>
            <a:off x="1352245" y="4408025"/>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2’-</a:t>
            </a:r>
            <a:r>
              <a:rPr kumimoji="1" lang="en-US" sz="1400" dirty="0">
                <a:solidFill>
                  <a:schemeClr val="accent1"/>
                </a:solidFill>
                <a:latin typeface="Arial" panose="020B0604020202020204" pitchFamily="34" charset="0"/>
                <a:cs typeface="Arial" panose="020B0604020202020204" pitchFamily="34" charset="0"/>
              </a:rPr>
              <a:t>6</a:t>
            </a:r>
            <a:r>
              <a:rPr kumimoji="1" lang="en-US" sz="1400" dirty="0" smtClean="0">
                <a:solidFill>
                  <a:schemeClr val="accent1"/>
                </a:solidFill>
                <a:latin typeface="Arial" panose="020B0604020202020204" pitchFamily="34" charset="0"/>
                <a:cs typeface="Arial" panose="020B0604020202020204" pitchFamily="34" charset="0"/>
              </a:rPr>
              <a: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4" name="Text Placeholder 1"/>
          <p:cNvSpPr txBox="1">
            <a:spLocks/>
          </p:cNvSpPr>
          <p:nvPr/>
        </p:nvSpPr>
        <p:spPr>
          <a:xfrm>
            <a:off x="458789" y="1352550"/>
            <a:ext cx="8228012" cy="381561"/>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en-US" dirty="0" smtClean="0"/>
              <a:t>The design shear force for this example is </a:t>
            </a:r>
            <a:r>
              <a:rPr lang="en-US" dirty="0" smtClean="0">
                <a:ea typeface="Cambria Math" panose="02040503050406030204" pitchFamily="18" charset="0"/>
              </a:rPr>
              <a:t>3,500 </a:t>
            </a:r>
            <a:r>
              <a:rPr lang="en-US" dirty="0" err="1" smtClean="0">
                <a:ea typeface="Cambria Math" panose="02040503050406030204" pitchFamily="18" charset="0"/>
              </a:rPr>
              <a:t>lb</a:t>
            </a:r>
            <a:r>
              <a:rPr lang="en-US" dirty="0" smtClean="0">
                <a:ea typeface="Cambria Math" panose="02040503050406030204" pitchFamily="18" charset="0"/>
              </a:rPr>
              <a:t> </a:t>
            </a:r>
            <a:r>
              <a:rPr lang="en-US" dirty="0" smtClean="0"/>
              <a:t>at ASD (wind)</a:t>
            </a:r>
          </a:p>
        </p:txBody>
      </p:sp>
      <p:sp>
        <p:nvSpPr>
          <p:cNvPr id="15" name="TextBox 14"/>
          <p:cNvSpPr txBox="1"/>
          <p:nvPr/>
        </p:nvSpPr>
        <p:spPr bwMode="auto">
          <a:xfrm>
            <a:off x="1618020" y="5923082"/>
            <a:ext cx="5903347" cy="276999"/>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Perforated Shear Wall Dimensions and Anchorage Layout</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8635290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Design Process</a:t>
            </a:r>
            <a:endParaRPr lang="en-US" sz="2200" b="0" dirty="0">
              <a:latin typeface="Arial Black" panose="020B0A04020102020204" pitchFamily="34" charset="0"/>
            </a:endParaRPr>
          </a:p>
        </p:txBody>
      </p:sp>
      <p:sp>
        <p:nvSpPr>
          <p:cNvPr id="13" name="Text Placeholder 1"/>
          <p:cNvSpPr txBox="1">
            <a:spLocks/>
          </p:cNvSpPr>
          <p:nvPr/>
        </p:nvSpPr>
        <p:spPr>
          <a:xfrm>
            <a:off x="458788" y="1352549"/>
            <a:ext cx="8228012"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1200"/>
              </a:spcBef>
              <a:spcAft>
                <a:spcPts val="0"/>
              </a:spcAft>
            </a:pPr>
            <a:r>
              <a:rPr lang="en-US" sz="2000" dirty="0" smtClean="0">
                <a:solidFill>
                  <a:schemeClr val="accent1"/>
                </a:solidFill>
                <a:latin typeface="Arial Black" panose="020B0A04020102020204" pitchFamily="34" charset="0"/>
              </a:rPr>
              <a:t>Aspect Ratio of Full-height Segments</a:t>
            </a:r>
          </a:p>
          <a:p>
            <a:pPr marL="573088" lvl="1" indent="-231775" fontAlgn="auto">
              <a:spcBef>
                <a:spcPts val="1200"/>
              </a:spcBef>
              <a:spcAft>
                <a:spcPts val="0"/>
              </a:spcAft>
            </a:pPr>
            <a:r>
              <a:rPr lang="en-US" dirty="0" smtClean="0"/>
              <a:t>Apply 2b</a:t>
            </a:r>
            <a:r>
              <a:rPr lang="en-US" baseline="-25000" dirty="0" smtClean="0"/>
              <a:t>s</a:t>
            </a:r>
            <a:r>
              <a:rPr lang="en-US" dirty="0" smtClean="0"/>
              <a:t>/h reduction factor to segments with ratios &gt; 2:1</a:t>
            </a:r>
          </a:p>
          <a:p>
            <a:pPr marL="573088" lvl="1" indent="-231775" fontAlgn="auto">
              <a:spcBef>
                <a:spcPts val="1200"/>
              </a:spcBef>
              <a:spcAft>
                <a:spcPts val="0"/>
              </a:spcAft>
            </a:pPr>
            <a:r>
              <a:rPr lang="en-US" dirty="0" smtClean="0"/>
              <a:t>Sum total length of segments with ratios ≤ 3.5:1 </a:t>
            </a:r>
            <a:r>
              <a:rPr lang="en-US" dirty="0"/>
              <a:t>(∑</a:t>
            </a:r>
            <a:r>
              <a:rPr lang="en-US" dirty="0" smtClean="0"/>
              <a:t>L</a:t>
            </a:r>
            <a:r>
              <a:rPr lang="en-US" baseline="-25000" dirty="0" smtClean="0"/>
              <a:t>i</a:t>
            </a:r>
            <a:r>
              <a:rPr lang="en-US" dirty="0" smtClean="0"/>
              <a:t>)</a:t>
            </a:r>
          </a:p>
          <a:p>
            <a:pPr fontAlgn="auto">
              <a:spcBef>
                <a:spcPts val="3000"/>
              </a:spcBef>
              <a:spcAft>
                <a:spcPts val="0"/>
              </a:spcAft>
            </a:pPr>
            <a:r>
              <a:rPr lang="en-US" sz="2000" dirty="0" smtClean="0">
                <a:solidFill>
                  <a:schemeClr val="accent1"/>
                </a:solidFill>
                <a:latin typeface="Arial Black" panose="020B0A04020102020204" pitchFamily="34" charset="0"/>
              </a:rPr>
              <a:t>Shear Resistance Adjustment Factor, C</a:t>
            </a:r>
            <a:r>
              <a:rPr lang="en-US" sz="2000" baseline="-25000" dirty="0" smtClean="0">
                <a:solidFill>
                  <a:schemeClr val="accent1"/>
                </a:solidFill>
                <a:latin typeface="Arial Black" panose="020B0A04020102020204" pitchFamily="34" charset="0"/>
              </a:rPr>
              <a:t>o</a:t>
            </a:r>
          </a:p>
          <a:p>
            <a:pPr marL="573088" lvl="1" indent="-231775" fontAlgn="auto">
              <a:spcBef>
                <a:spcPts val="1200"/>
              </a:spcBef>
              <a:spcAft>
                <a:spcPts val="0"/>
              </a:spcAft>
            </a:pPr>
            <a:r>
              <a:rPr lang="en-US" dirty="0" smtClean="0"/>
              <a:t>Find percentage of full-height sheathing</a:t>
            </a:r>
          </a:p>
          <a:p>
            <a:pPr marL="573088" lvl="1" indent="-231775" fontAlgn="auto">
              <a:spcBef>
                <a:spcPts val="1200"/>
              </a:spcBef>
              <a:spcAft>
                <a:spcPts val="0"/>
              </a:spcAft>
            </a:pPr>
            <a:r>
              <a:rPr lang="en-US" dirty="0" smtClean="0"/>
              <a:t>Find ratio of max opening height to wall clear height</a:t>
            </a:r>
          </a:p>
          <a:p>
            <a:pPr fontAlgn="auto">
              <a:spcBef>
                <a:spcPts val="3000"/>
              </a:spcBef>
              <a:spcAft>
                <a:spcPts val="0"/>
              </a:spcAft>
            </a:pPr>
            <a:r>
              <a:rPr lang="en-US" sz="2000" dirty="0">
                <a:solidFill>
                  <a:schemeClr val="accent1"/>
                </a:solidFill>
                <a:latin typeface="Arial Black" panose="020B0A04020102020204" pitchFamily="34" charset="0"/>
              </a:rPr>
              <a:t>M</a:t>
            </a:r>
            <a:r>
              <a:rPr lang="en-US" sz="2000" dirty="0" smtClean="0">
                <a:solidFill>
                  <a:schemeClr val="accent1"/>
                </a:solidFill>
                <a:latin typeface="Arial Black" panose="020B0A04020102020204" pitchFamily="34" charset="0"/>
              </a:rPr>
              <a:t>aximum </a:t>
            </a:r>
            <a:r>
              <a:rPr lang="en-US" sz="2000" dirty="0">
                <a:solidFill>
                  <a:schemeClr val="accent1"/>
                </a:solidFill>
                <a:latin typeface="Arial Black" panose="020B0A04020102020204" pitchFamily="34" charset="0"/>
              </a:rPr>
              <a:t>I</a:t>
            </a:r>
            <a:r>
              <a:rPr lang="en-US" sz="2000" dirty="0" smtClean="0">
                <a:solidFill>
                  <a:schemeClr val="accent1"/>
                </a:solidFill>
                <a:latin typeface="Arial Black" panose="020B0A04020102020204" pitchFamily="34" charset="0"/>
              </a:rPr>
              <a:t>nduced </a:t>
            </a:r>
            <a:r>
              <a:rPr lang="en-US" sz="2000" dirty="0">
                <a:solidFill>
                  <a:schemeClr val="accent1"/>
                </a:solidFill>
                <a:latin typeface="Arial Black" panose="020B0A04020102020204" pitchFamily="34" charset="0"/>
              </a:rPr>
              <a:t>U</a:t>
            </a:r>
            <a:r>
              <a:rPr lang="en-US" sz="2000" dirty="0" smtClean="0">
                <a:solidFill>
                  <a:schemeClr val="accent1"/>
                </a:solidFill>
                <a:latin typeface="Arial Black" panose="020B0A04020102020204" pitchFamily="34" charset="0"/>
              </a:rPr>
              <a:t>nit </a:t>
            </a:r>
            <a:r>
              <a:rPr lang="en-US" sz="2000" dirty="0">
                <a:solidFill>
                  <a:schemeClr val="accent1"/>
                </a:solidFill>
                <a:latin typeface="Arial Black" panose="020B0A04020102020204" pitchFamily="34" charset="0"/>
              </a:rPr>
              <a:t>S</a:t>
            </a:r>
            <a:r>
              <a:rPr lang="en-US" sz="2000" dirty="0" smtClean="0">
                <a:solidFill>
                  <a:schemeClr val="accent1"/>
                </a:solidFill>
                <a:latin typeface="Arial Black" panose="020B0A04020102020204" pitchFamily="34" charset="0"/>
              </a:rPr>
              <a:t>hear, </a:t>
            </a:r>
            <a:r>
              <a:rPr lang="en-US" sz="2000" dirty="0" err="1" smtClean="0">
                <a:solidFill>
                  <a:schemeClr val="accent1"/>
                </a:solidFill>
                <a:latin typeface="Arial Black" panose="020B0A04020102020204" pitchFamily="34" charset="0"/>
              </a:rPr>
              <a:t>v</a:t>
            </a:r>
            <a:r>
              <a:rPr lang="en-US" sz="2000" baseline="-25000" dirty="0" err="1" smtClean="0">
                <a:solidFill>
                  <a:schemeClr val="accent1"/>
                </a:solidFill>
                <a:latin typeface="Arial Black" panose="020B0A04020102020204" pitchFamily="34" charset="0"/>
              </a:rPr>
              <a:t>max</a:t>
            </a:r>
            <a:endParaRPr lang="en-US" sz="2000" baseline="-25000" dirty="0" smtClean="0">
              <a:solidFill>
                <a:schemeClr val="accent1"/>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75821508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Design Process, cont.</a:t>
            </a:r>
            <a:endParaRPr lang="en-US" sz="2200" b="0" dirty="0">
              <a:latin typeface="Arial Black" panose="020B0A04020102020204" pitchFamily="34" charset="0"/>
            </a:endParaRPr>
          </a:p>
        </p:txBody>
      </p:sp>
      <p:sp>
        <p:nvSpPr>
          <p:cNvPr id="13" name="Text Placeholder 1"/>
          <p:cNvSpPr txBox="1">
            <a:spLocks/>
          </p:cNvSpPr>
          <p:nvPr/>
        </p:nvSpPr>
        <p:spPr>
          <a:xfrm>
            <a:off x="458788" y="1352549"/>
            <a:ext cx="8228012" cy="483076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1200"/>
              </a:spcBef>
              <a:spcAft>
                <a:spcPts val="0"/>
              </a:spcAft>
            </a:pPr>
            <a:r>
              <a:rPr lang="en-US" sz="2000" dirty="0">
                <a:solidFill>
                  <a:schemeClr val="accent1"/>
                </a:solidFill>
                <a:latin typeface="Arial Black" panose="020B0A04020102020204" pitchFamily="34" charset="0"/>
              </a:rPr>
              <a:t>Sheathing </a:t>
            </a:r>
            <a:r>
              <a:rPr lang="en-US" sz="2000" dirty="0" smtClean="0">
                <a:solidFill>
                  <a:schemeClr val="accent1"/>
                </a:solidFill>
                <a:latin typeface="Arial Black" panose="020B0A04020102020204" pitchFamily="34" charset="0"/>
              </a:rPr>
              <a:t>Type / Thickness </a:t>
            </a:r>
            <a:r>
              <a:rPr lang="en-US" sz="2000" dirty="0">
                <a:solidFill>
                  <a:schemeClr val="accent1"/>
                </a:solidFill>
                <a:latin typeface="Arial Black" panose="020B0A04020102020204" pitchFamily="34" charset="0"/>
              </a:rPr>
              <a:t>and Fastener </a:t>
            </a:r>
            <a:r>
              <a:rPr lang="en-US" sz="2000" dirty="0" smtClean="0">
                <a:solidFill>
                  <a:schemeClr val="accent1"/>
                </a:solidFill>
                <a:latin typeface="Arial Black" panose="020B0A04020102020204" pitchFamily="34" charset="0"/>
              </a:rPr>
              <a:t>Size / Spacing</a:t>
            </a:r>
            <a:endParaRPr lang="en-US" sz="2000" dirty="0">
              <a:solidFill>
                <a:schemeClr val="accent1"/>
              </a:solidFill>
              <a:latin typeface="Arial Black" panose="020B0A04020102020204" pitchFamily="34" charset="0"/>
            </a:endParaRPr>
          </a:p>
          <a:p>
            <a:pPr marL="573088" lvl="1" indent="-231775" fontAlgn="auto">
              <a:spcBef>
                <a:spcPts val="1200"/>
              </a:spcBef>
              <a:spcAft>
                <a:spcPts val="0"/>
              </a:spcAft>
            </a:pPr>
            <a:r>
              <a:rPr lang="en-US" dirty="0"/>
              <a:t>Calculate Nominal demand load in pounds per linear foot</a:t>
            </a:r>
          </a:p>
          <a:p>
            <a:pPr marL="573088" lvl="1" indent="-231775" fontAlgn="auto">
              <a:spcBef>
                <a:spcPts val="1200"/>
              </a:spcBef>
              <a:spcAft>
                <a:spcPts val="0"/>
              </a:spcAft>
            </a:pPr>
            <a:r>
              <a:rPr lang="en-US" dirty="0"/>
              <a:t>Use Table 4.3A to find sheathing thickness and fastener </a:t>
            </a:r>
            <a:r>
              <a:rPr lang="en-US" dirty="0" smtClean="0"/>
              <a:t>spacing</a:t>
            </a:r>
          </a:p>
          <a:p>
            <a:pPr fontAlgn="auto">
              <a:spcBef>
                <a:spcPts val="3000"/>
              </a:spcBef>
              <a:spcAft>
                <a:spcPts val="0"/>
              </a:spcAft>
            </a:pPr>
            <a:r>
              <a:rPr lang="en-US" sz="2000" dirty="0" smtClean="0">
                <a:solidFill>
                  <a:schemeClr val="accent1"/>
                </a:solidFill>
                <a:latin typeface="Arial Black" panose="020B0A04020102020204" pitchFamily="34" charset="0"/>
              </a:rPr>
              <a:t>Anchorage for Overturning and Uplift</a:t>
            </a:r>
          </a:p>
          <a:p>
            <a:pPr marL="573088" lvl="1" indent="-231775" fontAlgn="auto">
              <a:spcBef>
                <a:spcPts val="1200"/>
              </a:spcBef>
              <a:spcAft>
                <a:spcPts val="0"/>
              </a:spcAft>
            </a:pPr>
            <a:r>
              <a:rPr lang="en-US" dirty="0"/>
              <a:t>Calculate unit uplift force, </a:t>
            </a:r>
            <a:r>
              <a:rPr lang="en-US" dirty="0" smtClean="0"/>
              <a:t>t</a:t>
            </a:r>
          </a:p>
          <a:p>
            <a:pPr marL="573088" lvl="1" indent="-231775" fontAlgn="auto">
              <a:spcBef>
                <a:spcPts val="1200"/>
              </a:spcBef>
              <a:spcAft>
                <a:spcPts val="0"/>
              </a:spcAft>
            </a:pPr>
            <a:r>
              <a:rPr lang="en-US" dirty="0" smtClean="0"/>
              <a:t>Calculate tension chord uplift force, T, and compression </a:t>
            </a:r>
            <a:br>
              <a:rPr lang="en-US" dirty="0" smtClean="0"/>
            </a:br>
            <a:r>
              <a:rPr lang="en-US" dirty="0" smtClean="0"/>
              <a:t>chord force, C</a:t>
            </a:r>
            <a:endParaRPr lang="en-US" baseline="-25000" dirty="0" smtClean="0"/>
          </a:p>
          <a:p>
            <a:pPr marL="573088" lvl="1" indent="-231775" fontAlgn="auto">
              <a:spcBef>
                <a:spcPts val="1200"/>
              </a:spcBef>
              <a:spcAft>
                <a:spcPts val="0"/>
              </a:spcAft>
            </a:pPr>
            <a:r>
              <a:rPr lang="en-US" dirty="0" smtClean="0"/>
              <a:t>Determine best anchoring solutions for project</a:t>
            </a:r>
          </a:p>
          <a:p>
            <a:pPr fontAlgn="auto">
              <a:spcBef>
                <a:spcPts val="1200"/>
              </a:spcBef>
              <a:spcAft>
                <a:spcPts val="0"/>
              </a:spcAft>
            </a:pPr>
            <a:endParaRPr lang="en-US" dirty="0"/>
          </a:p>
        </p:txBody>
      </p:sp>
    </p:spTree>
    <p:custDataLst>
      <p:tags r:id="rId1"/>
    </p:custDataLst>
    <p:extLst>
      <p:ext uri="{BB962C8B-B14F-4D97-AF65-F5344CB8AC3E}">
        <p14:creationId xmlns:p14="http://schemas.microsoft.com/office/powerpoint/2010/main" val="1019035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itle 8"/>
          <p:cNvSpPr>
            <a:spLocks noGrp="1"/>
          </p:cNvSpPr>
          <p:nvPr>
            <p:ph type="title"/>
          </p:nvPr>
        </p:nvSpPr>
        <p:spPr bwMode="auto">
          <a:ln>
            <a:miter lim="800000"/>
            <a:headEnd/>
            <a:tailEnd/>
          </a:ln>
        </p:spPr>
        <p:txBody>
          <a:bodyPr vert="horz" wrap="square" lIns="0" tIns="0" rIns="0" bIns="0" numCol="1" compatLnSpc="1">
            <a:prstTxWarp prst="textNoShape">
              <a:avLst/>
            </a:prstTxWarp>
          </a:bodyPr>
          <a:lstStyle/>
          <a:p>
            <a:pPr>
              <a:spcBef>
                <a:spcPts val="0"/>
              </a:spcBef>
              <a:defRPr/>
            </a:pPr>
            <a:r>
              <a:rPr lang="en-US" sz="2200" b="0" spc="10" dirty="0" smtClean="0">
                <a:latin typeface="Arial Black" panose="020B0A04020102020204" pitchFamily="34" charset="0"/>
              </a:rPr>
              <a:t>Course Description</a:t>
            </a:r>
            <a:endParaRPr lang="en-US" sz="2200" b="0" spc="10" dirty="0">
              <a:latin typeface="Arial Black" panose="020B0A04020102020204" pitchFamily="34" charset="0"/>
            </a:endParaRPr>
          </a:p>
        </p:txBody>
      </p:sp>
      <p:sp>
        <p:nvSpPr>
          <p:cNvPr id="5" name="Rectangle 60"/>
          <p:cNvSpPr>
            <a:spLocks noGrp="1" noChangeArrowheads="1"/>
          </p:cNvSpPr>
          <p:nvPr>
            <p:ph idx="4294967295"/>
          </p:nvPr>
        </p:nvSpPr>
        <p:spPr bwMode="auto">
          <a:xfrm>
            <a:off x="457200" y="1352550"/>
            <a:ext cx="8229600" cy="5048250"/>
          </a:xfrm>
          <a:prstGeom prst="rect">
            <a:avLst/>
          </a:prstGeom>
          <a:noFill/>
          <a:ln w="9525">
            <a:noFill/>
            <a:miter lim="800000"/>
            <a:headEnd/>
            <a:tailEnd/>
          </a:ln>
        </p:spPr>
        <p:txBody>
          <a:bodyPr lIns="0" tIns="0" rIns="0" bIns="0"/>
          <a:lstStyle/>
          <a:p>
            <a:pPr marL="0" lvl="0" indent="0" algn="ctr" eaLnBrk="1" fontAlgn="auto" hangingPunct="1">
              <a:spcBef>
                <a:spcPct val="20000"/>
              </a:spcBef>
              <a:spcAft>
                <a:spcPts val="0"/>
              </a:spcAft>
              <a:buNone/>
            </a:pPr>
            <a:r>
              <a:rPr lang="en-US" sz="2000" dirty="0" smtClean="0">
                <a:solidFill>
                  <a:schemeClr val="accent1"/>
                </a:solidFill>
                <a:latin typeface="Arial Black" panose="020B0A04020102020204" pitchFamily="34" charset="0"/>
              </a:rPr>
              <a:t>Shear Wall Design with SDPWS</a:t>
            </a:r>
            <a:endParaRPr lang="en-US" sz="2000" dirty="0">
              <a:solidFill>
                <a:schemeClr val="accent1"/>
              </a:solidFill>
              <a:latin typeface="Arial Black" panose="020B0A04020102020204" pitchFamily="34" charset="0"/>
            </a:endParaRPr>
          </a:p>
          <a:p>
            <a:pPr marL="0" lvl="0" indent="0" algn="ctr" eaLnBrk="1" fontAlgn="auto" hangingPunct="1">
              <a:lnSpc>
                <a:spcPct val="110000"/>
              </a:lnSpc>
              <a:spcBef>
                <a:spcPts val="1200"/>
              </a:spcBef>
              <a:spcAft>
                <a:spcPts val="0"/>
              </a:spcAft>
              <a:buNone/>
            </a:pPr>
            <a:r>
              <a:rPr lang="en-US" altLang="en-US" sz="2000" dirty="0">
                <a:solidFill>
                  <a:srgbClr val="666666"/>
                </a:solidFill>
                <a:latin typeface="Arial"/>
                <a:ea typeface="Calibri" pitchFamily="34" charset="0"/>
              </a:rPr>
              <a:t>This course </a:t>
            </a:r>
            <a:r>
              <a:rPr lang="en-US" altLang="en-US" sz="2000" dirty="0" smtClean="0">
                <a:solidFill>
                  <a:srgbClr val="666666"/>
                </a:solidFill>
                <a:latin typeface="Arial"/>
                <a:ea typeface="Calibri" pitchFamily="34" charset="0"/>
              </a:rPr>
              <a:t>was created to help familiarize structural engineers, designers, and architects with code-compliant shear wall design techniques using the SDPWS.</a:t>
            </a:r>
            <a:endParaRPr lang="en-US" altLang="en-US" sz="2000" dirty="0">
              <a:solidFill>
                <a:srgbClr val="666666"/>
              </a:solidFill>
              <a:latin typeface="Arial"/>
              <a:ea typeface="Calibri" pitchFamily="34" charset="0"/>
            </a:endParaRPr>
          </a:p>
        </p:txBody>
      </p:sp>
      <p:graphicFrame>
        <p:nvGraphicFramePr>
          <p:cNvPr id="6" name="Content Placeholder 3"/>
          <p:cNvGraphicFramePr>
            <a:graphicFrameLocks/>
          </p:cNvGraphicFramePr>
          <p:nvPr>
            <p:extLst>
              <p:ext uri="{D42A27DB-BD31-4B8C-83A1-F6EECF244321}">
                <p14:modId xmlns:p14="http://schemas.microsoft.com/office/powerpoint/2010/main" val="3437555929"/>
              </p:ext>
            </p:extLst>
          </p:nvPr>
        </p:nvGraphicFramePr>
        <p:xfrm>
          <a:off x="457200" y="3194463"/>
          <a:ext cx="8229600" cy="2976154"/>
        </p:xfrm>
        <a:graphic>
          <a:graphicData uri="http://schemas.openxmlformats.org/drawingml/2006/table">
            <a:tbl>
              <a:tblPr firstRow="1" bandRow="1">
                <a:tableStyleId>{7E9639D4-E3E2-4D34-9284-5A2195B3D0D7}</a:tableStyleId>
              </a:tblPr>
              <a:tblGrid>
                <a:gridCol w="8229600">
                  <a:extLst>
                    <a:ext uri="{9D8B030D-6E8A-4147-A177-3AD203B41FA5}">
                      <a16:colId xmlns:a16="http://schemas.microsoft.com/office/drawing/2014/main" val="20000"/>
                    </a:ext>
                  </a:extLst>
                </a:gridCol>
              </a:tblGrid>
              <a:tr h="429050">
                <a:tc>
                  <a:txBody>
                    <a:bodyPr/>
                    <a:lstStyle/>
                    <a:p>
                      <a:r>
                        <a:rPr lang="en-US" sz="1600" b="0" dirty="0" smtClean="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endParaRPr lang="en-US" sz="16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000"/>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Introduction / Learning Objectives</a:t>
                      </a:r>
                      <a:endParaRPr lang="en-US" sz="16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1: Mechanics</a:t>
                      </a:r>
                      <a:r>
                        <a:rPr lang="en-US" sz="1600" baseline="0" dirty="0" smtClean="0">
                          <a:solidFill>
                            <a:schemeClr val="bg2"/>
                          </a:solidFill>
                          <a:latin typeface="Arial" panose="020B0604020202020204" pitchFamily="34" charset="0"/>
                          <a:cs typeface="Arial" panose="020B0604020202020204" pitchFamily="34" charset="0"/>
                        </a:rPr>
                        <a:t> of a Shear Wall</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2: Code and Standard Provisions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3: Capacity Adjustments Based on Aspect Ratio</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4: Shear</a:t>
                      </a:r>
                      <a:r>
                        <a:rPr lang="en-US" sz="1600" baseline="0" dirty="0" smtClean="0">
                          <a:solidFill>
                            <a:schemeClr val="bg2"/>
                          </a:solidFill>
                          <a:latin typeface="Arial" panose="020B0604020202020204" pitchFamily="34" charset="0"/>
                          <a:cs typeface="Arial" panose="020B0604020202020204" pitchFamily="34" charset="0"/>
                        </a:rPr>
                        <a:t> Wall Design Methods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5: Pre-Fabricated Shear Walls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Wrap Up / Questions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bl>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Perforated Shear Wall Design Example</a:t>
            </a:r>
            <a:endParaRPr lang="en-US" sz="2200" b="0" dirty="0">
              <a:latin typeface="Arial Black" panose="020B0A04020102020204" pitchFamily="34" charset="0"/>
            </a:endParaRPr>
          </a:p>
        </p:txBody>
      </p:sp>
      <p:sp>
        <p:nvSpPr>
          <p:cNvPr id="5" name="Text Placeholder 2"/>
          <p:cNvSpPr txBox="1">
            <a:spLocks/>
          </p:cNvSpPr>
          <p:nvPr/>
        </p:nvSpPr>
        <p:spPr>
          <a:xfrm>
            <a:off x="458789" y="2001570"/>
            <a:ext cx="3976686" cy="1056949"/>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dirty="0" smtClean="0"/>
              <a:t>Full-height segments must comply with Table 4.3.4, </a:t>
            </a:r>
            <a:br>
              <a:rPr lang="en-US" dirty="0" smtClean="0"/>
            </a:br>
            <a:r>
              <a:rPr lang="en-US" dirty="0" smtClean="0"/>
              <a:t>but not 4.3.4.2</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5759" y="1955322"/>
            <a:ext cx="3827369" cy="4239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547" y="3416449"/>
            <a:ext cx="4317977" cy="2717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Connector 9"/>
          <p:cNvCxnSpPr/>
          <p:nvPr/>
        </p:nvCxnSpPr>
        <p:spPr>
          <a:xfrm>
            <a:off x="450838" y="5209480"/>
            <a:ext cx="425196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56564" y="5443766"/>
            <a:ext cx="425196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9"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 of Full-height Segments</a:t>
            </a:r>
            <a:endParaRPr lang="en-US" sz="1800" dirty="0"/>
          </a:p>
        </p:txBody>
      </p:sp>
      <p:cxnSp>
        <p:nvCxnSpPr>
          <p:cNvPr id="11" name="Straight Connector 10"/>
          <p:cNvCxnSpPr/>
          <p:nvPr/>
        </p:nvCxnSpPr>
        <p:spPr>
          <a:xfrm>
            <a:off x="450838" y="5674996"/>
            <a:ext cx="283464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622403" y="4983508"/>
            <a:ext cx="1069848"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48417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250"/>
                                        <p:tgtEl>
                                          <p:spTgt spid="10"/>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250"/>
                                        <p:tgtEl>
                                          <p:spTgt spid="12"/>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a:t>
            </a:r>
            <a:r>
              <a:rPr lang="en-US" sz="2200" b="0" dirty="0" smtClean="0">
                <a:latin typeface="Arial Black" panose="020B0A04020102020204" pitchFamily="34" charset="0"/>
              </a:rPr>
              <a:t>, cont.</a:t>
            </a:r>
            <a:endParaRPr lang="en-US" sz="2200" b="0" dirty="0">
              <a:latin typeface="Arial Black" panose="020B0A04020102020204" pitchFamily="34" charset="0"/>
            </a:endParaRPr>
          </a:p>
        </p:txBody>
      </p:sp>
      <p:grpSp>
        <p:nvGrpSpPr>
          <p:cNvPr id="9" name="Group 8"/>
          <p:cNvGrpSpPr/>
          <p:nvPr/>
        </p:nvGrpSpPr>
        <p:grpSpPr>
          <a:xfrm>
            <a:off x="453342" y="1890140"/>
            <a:ext cx="8048625" cy="2903537"/>
            <a:chOff x="438150" y="3544888"/>
            <a:chExt cx="8048625" cy="2903537"/>
          </a:xfrm>
        </p:grpSpPr>
        <p:pic>
          <p:nvPicPr>
            <p:cNvPr id="11" name="Picture 3"/>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38150" y="3544888"/>
              <a:ext cx="8048625"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399" y="4128079"/>
              <a:ext cx="7126515" cy="137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mc:AlternateContent xmlns:mc="http://schemas.openxmlformats.org/markup-compatibility/2006" xmlns:a14="http://schemas.microsoft.com/office/drawing/2010/main">
        <mc:Choice Requires="a14">
          <p:sp>
            <p:nvSpPr>
              <p:cNvPr id="3" name="TextBox 2"/>
              <p:cNvSpPr txBox="1"/>
              <p:nvPr/>
            </p:nvSpPr>
            <p:spPr bwMode="auto">
              <a:xfrm>
                <a:off x="2724069" y="5017354"/>
                <a:ext cx="3695861" cy="98666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nary>
                        <m:naryPr>
                          <m:chr m:val="∑"/>
                          <m:subHide m:val="on"/>
                          <m:supHide m:val="on"/>
                          <m:ctrlPr>
                            <a:rPr kumimoji="1" lang="en-US" sz="2400" i="1" smtClean="0">
                              <a:solidFill>
                                <a:srgbClr val="000000"/>
                              </a:solidFill>
                              <a:latin typeface="Cambria Math" panose="02040503050406030204" pitchFamily="18" charset="0"/>
                            </a:rPr>
                          </m:ctrlPr>
                        </m:naryPr>
                        <m:sub/>
                        <m:sup/>
                        <m:e>
                          <m:sSub>
                            <m:sSubPr>
                              <m:ctrlPr>
                                <a:rPr kumimoji="1" lang="en-US" sz="240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𝑖</m:t>
                              </m:r>
                            </m:sub>
                          </m:sSub>
                        </m:e>
                      </m:nary>
                      <m:r>
                        <a:rPr kumimoji="1" lang="en-US" sz="2400" b="0" i="1" smtClean="0">
                          <a:solidFill>
                            <a:srgbClr val="000000"/>
                          </a:solidFill>
                          <a:latin typeface="Cambria Math"/>
                        </a:rPr>
                        <m:t>=</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1</m:t>
                          </m:r>
                        </m:sub>
                      </m:sSub>
                      <m:r>
                        <a:rPr kumimoji="1" lang="en-US" sz="2400" b="0" i="1" smtClean="0">
                          <a:solidFill>
                            <a:srgbClr val="000000"/>
                          </a:solidFill>
                          <a:latin typeface="Cambria Math"/>
                        </a:rPr>
                        <m:t>+</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2</m:t>
                          </m:r>
                        </m:sub>
                      </m:sSub>
                      <m:r>
                        <a:rPr kumimoji="1" lang="en-US" sz="2400" b="0" i="1" smtClean="0">
                          <a:solidFill>
                            <a:srgbClr val="000000"/>
                          </a:solidFill>
                          <a:latin typeface="Cambria Math"/>
                        </a:rPr>
                        <m:t>+</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3</m:t>
                          </m:r>
                        </m:sub>
                      </m:sSub>
                      <m:r>
                        <a:rPr kumimoji="1" lang="en-US" sz="2400" b="0" i="1" smtClean="0">
                          <a:solidFill>
                            <a:srgbClr val="000000"/>
                          </a:solidFill>
                          <a:latin typeface="Cambria Math"/>
                        </a:rPr>
                        <m:t>+</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4</m:t>
                          </m:r>
                        </m:sub>
                      </m:sSub>
                    </m:oMath>
                  </m:oMathPara>
                </a14:m>
                <a:endParaRPr kumimoji="1" lang="en-US" sz="2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2724069" y="5017354"/>
                <a:ext cx="3695861" cy="986668"/>
              </a:xfrm>
              <a:prstGeom prst="rect">
                <a:avLst/>
              </a:prstGeom>
              <a:blipFill rotWithShape="1">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 of Full-height Segments, cont.</a:t>
            </a:r>
            <a:endParaRPr lang="en-US" sz="1800" dirty="0"/>
          </a:p>
        </p:txBody>
      </p:sp>
    </p:spTree>
    <p:custDataLst>
      <p:tags r:id="rId1"/>
    </p:custDataLst>
    <p:extLst>
      <p:ext uri="{BB962C8B-B14F-4D97-AF65-F5344CB8AC3E}">
        <p14:creationId xmlns:p14="http://schemas.microsoft.com/office/powerpoint/2010/main" val="359439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pic>
        <p:nvPicPr>
          <p:cNvPr id="8" name="Picture 8" descr="C:\Users\pahunt\Dropbox\Personal\Clarity\Simpson Mfg\Courses\1. Designing Shear Walls\Source Files\Assets\new images\10.8x perforated shearwall_1.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7431"/>
          <a:stretch/>
        </p:blipFill>
        <p:spPr bwMode="auto">
          <a:xfrm>
            <a:off x="1513654" y="1778232"/>
            <a:ext cx="6232081" cy="31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bwMode="auto">
              <a:xfrm>
                <a:off x="5500958" y="5808024"/>
                <a:ext cx="2432887"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𝐿</m:t>
                          </m:r>
                        </m:e>
                        <m:sub>
                          <m:r>
                            <a:rPr kumimoji="1" lang="en-US" b="0" i="1" smtClean="0">
                              <a:solidFill>
                                <a:srgbClr val="000000"/>
                              </a:solidFill>
                              <a:latin typeface="Cambria Math"/>
                            </a:rPr>
                            <m:t>1</m:t>
                          </m:r>
                        </m:sub>
                      </m:sSub>
                      <m:r>
                        <a:rPr kumimoji="1" lang="en-US" b="0" i="1" smtClean="0">
                          <a:solidFill>
                            <a:srgbClr val="000000"/>
                          </a:solidFill>
                          <a:latin typeface="Cambria Math"/>
                        </a:rPr>
                        <m:t>+</m:t>
                      </m:r>
                      <m:sSub>
                        <m:sSubPr>
                          <m:ctrlPr>
                            <a:rPr kumimoji="1" lang="en-US" b="0" i="1" smtClean="0">
                              <a:solidFill>
                                <a:srgbClr val="000000"/>
                              </a:solidFill>
                              <a:latin typeface="Cambria Math" panose="02040503050406030204" pitchFamily="18" charset="0"/>
                            </a:rPr>
                          </m:ctrlPr>
                        </m:sSubPr>
                        <m:e>
                          <m:r>
                            <a:rPr kumimoji="1" lang="en-US" b="0" i="1" smtClean="0">
                              <a:solidFill>
                                <a:srgbClr val="000000"/>
                              </a:solidFill>
                              <a:latin typeface="Cambria Math"/>
                            </a:rPr>
                            <m:t>𝐿</m:t>
                          </m:r>
                        </m:e>
                        <m:sub>
                          <m:r>
                            <a:rPr kumimoji="1" lang="en-US" b="0" i="1" smtClean="0">
                              <a:solidFill>
                                <a:srgbClr val="000000"/>
                              </a:solidFill>
                              <a:latin typeface="Cambria Math"/>
                            </a:rPr>
                            <m:t>2</m:t>
                          </m:r>
                        </m:sub>
                      </m:sSub>
                      <m:r>
                        <a:rPr kumimoji="1" lang="en-US" b="0" i="1" smtClean="0">
                          <a:solidFill>
                            <a:srgbClr val="000000"/>
                          </a:solidFill>
                          <a:latin typeface="Cambria Math"/>
                        </a:rPr>
                        <m:t>=</m:t>
                      </m:r>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4</m:t>
                          </m:r>
                        </m:e>
                        <m:sup>
                          <m:r>
                            <a:rPr kumimoji="1" lang="en-US" b="0" i="1" smtClean="0">
                              <a:solidFill>
                                <a:srgbClr val="000000"/>
                              </a:solidFill>
                              <a:latin typeface="Cambria Math"/>
                            </a:rPr>
                            <m:t>′</m:t>
                          </m:r>
                        </m:sup>
                      </m:sSup>
                      <m:r>
                        <a:rPr kumimoji="1" lang="en-US" b="0" i="1" smtClean="0">
                          <a:solidFill>
                            <a:srgbClr val="000000"/>
                          </a:solidFill>
                          <a:latin typeface="Cambria Math"/>
                        </a:rPr>
                        <m:t>+</m:t>
                      </m:r>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4</m:t>
                          </m:r>
                        </m:e>
                        <m:sup>
                          <m:r>
                            <a:rPr kumimoji="1" lang="en-US" b="0" i="1" smtClean="0">
                              <a:solidFill>
                                <a:srgbClr val="000000"/>
                              </a:solidFill>
                              <a:latin typeface="Cambria Math"/>
                            </a:rPr>
                            <m:t>′</m:t>
                          </m:r>
                        </m:sup>
                      </m:sSup>
                      <m:r>
                        <a:rPr kumimoji="1" lang="en-US" b="0" i="1" smtClean="0">
                          <a:solidFill>
                            <a:srgbClr val="000000"/>
                          </a:solidFill>
                          <a:latin typeface="Cambria Math"/>
                        </a:rPr>
                        <m:t>=8′</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5500958" y="5808024"/>
                <a:ext cx="2432887" cy="369320"/>
              </a:xfrm>
              <a:prstGeom prst="rect">
                <a:avLst/>
              </a:prstGeom>
              <a:blipFill rotWithShape="1">
                <a:blip r:embed="rId6"/>
                <a:stretch>
                  <a:fillRect b="-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0" name="TextBox 9"/>
          <p:cNvSpPr txBox="1"/>
          <p:nvPr/>
        </p:nvSpPr>
        <p:spPr bwMode="auto">
          <a:xfrm>
            <a:off x="2627146" y="4475987"/>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1267055" y="2822439"/>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a:solidFill>
                  <a:schemeClr val="accent1"/>
                </a:solidFill>
                <a:latin typeface="Arial" panose="020B0604020202020204" pitchFamily="34" charset="0"/>
                <a:cs typeface="Arial" panose="020B0604020202020204" pitchFamily="34" charset="0"/>
              </a:rPr>
              <a:t>8</a:t>
            </a:r>
            <a:r>
              <a:rPr kumimoji="1" lang="en-US" dirty="0" smtClean="0">
                <a:solidFill>
                  <a:schemeClr val="accent1"/>
                </a:solidFill>
                <a:latin typeface="Arial" panose="020B0604020202020204" pitchFamily="34" charset="0"/>
                <a:cs typeface="Arial" panose="020B0604020202020204" pitchFamily="34" charset="0"/>
              </a:rPr>
              <a:t>’-0”</a:t>
            </a:r>
            <a:endParaRPr kumimoji="1" lang="en-US" dirty="0">
              <a:solidFill>
                <a:schemeClr val="accent1"/>
              </a:solidFill>
              <a:latin typeface="Arial" panose="020B0604020202020204" pitchFamily="34" charset="0"/>
              <a:cs typeface="Arial" panose="020B0604020202020204" pitchFamily="34" charset="0"/>
            </a:endParaRPr>
          </a:p>
        </p:txBody>
      </p:sp>
      <p:sp>
        <p:nvSpPr>
          <p:cNvPr id="14" name="TextBox 13"/>
          <p:cNvSpPr txBox="1"/>
          <p:nvPr/>
        </p:nvSpPr>
        <p:spPr bwMode="auto">
          <a:xfrm>
            <a:off x="6073655" y="4475986"/>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4" name="Rectangle 3"/>
          <p:cNvSpPr/>
          <p:nvPr/>
        </p:nvSpPr>
        <p:spPr>
          <a:xfrm>
            <a:off x="2306794" y="1937688"/>
            <a:ext cx="1103586" cy="2286000"/>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2:1</a:t>
            </a:r>
            <a:endParaRPr lang="en-US" sz="3600" b="1" dirty="0">
              <a:solidFill>
                <a:schemeClr val="tx2"/>
              </a:solidFill>
              <a:latin typeface="Arial" panose="020B0604020202020204" pitchFamily="34" charset="0"/>
              <a:cs typeface="Arial" panose="020B0604020202020204" pitchFamily="34" charset="0"/>
            </a:endParaRPr>
          </a:p>
        </p:txBody>
      </p:sp>
      <p:sp>
        <p:nvSpPr>
          <p:cNvPr id="15" name="Rectangle 14"/>
          <p:cNvSpPr/>
          <p:nvPr/>
        </p:nvSpPr>
        <p:spPr>
          <a:xfrm>
            <a:off x="5744649" y="1937688"/>
            <a:ext cx="1103586" cy="2286000"/>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2:1</a:t>
            </a:r>
            <a:endParaRPr lang="en-US" sz="3600" b="1" dirty="0">
              <a:solidFill>
                <a:schemeClr val="tx2"/>
              </a:solidFill>
              <a:latin typeface="Arial" panose="020B0604020202020204" pitchFamily="34" charset="0"/>
              <a:cs typeface="Arial" panose="020B0604020202020204" pitchFamily="34" charset="0"/>
            </a:endParaRPr>
          </a:p>
        </p:txBody>
      </p:sp>
      <p:sp>
        <p:nvSpPr>
          <p:cNvPr id="5" name="TextBox 4"/>
          <p:cNvSpPr txBox="1"/>
          <p:nvPr/>
        </p:nvSpPr>
        <p:spPr bwMode="auto">
          <a:xfrm>
            <a:off x="458789" y="5161304"/>
            <a:ext cx="3976686"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Full-height Segments have</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an Aspect Ratio ≤ 2:1</a:t>
            </a:r>
          </a:p>
          <a:p>
            <a:pPr algn="ctr">
              <a:spcBef>
                <a:spcPts val="600"/>
              </a:spcBef>
            </a:pPr>
            <a:r>
              <a:rPr kumimoji="1" lang="en-US" sz="2000" dirty="0" smtClean="0">
                <a:solidFill>
                  <a:schemeClr val="bg2"/>
                </a:solidFill>
                <a:latin typeface="Arial" panose="020B0604020202020204" pitchFamily="34" charset="0"/>
                <a:cs typeface="Arial" panose="020B0604020202020204" pitchFamily="34" charset="0"/>
              </a:rPr>
              <a:t>No adjustments required</a:t>
            </a:r>
            <a:endParaRPr kumimoji="1" lang="en-US" sz="2000" dirty="0">
              <a:solidFill>
                <a:schemeClr val="bg2"/>
              </a:solidFill>
              <a:latin typeface="Arial" panose="020B0604020202020204" pitchFamily="34" charset="0"/>
              <a:cs typeface="Arial" panose="020B0604020202020204" pitchFamily="34" charset="0"/>
            </a:endParaRPr>
          </a:p>
        </p:txBody>
      </p:sp>
      <p:sp>
        <p:nvSpPr>
          <p:cNvPr id="16"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Aspect Ratio of Full-height Segments, cont.</a:t>
            </a:r>
            <a:endParaRPr lang="en-US" sz="1800" dirty="0"/>
          </a:p>
        </p:txBody>
      </p:sp>
      <p:sp>
        <p:nvSpPr>
          <p:cNvPr id="17" name="TextBox 16"/>
          <p:cNvSpPr txBox="1"/>
          <p:nvPr/>
        </p:nvSpPr>
        <p:spPr bwMode="auto">
          <a:xfrm>
            <a:off x="4729059" y="5161304"/>
            <a:ext cx="39766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Length of Segments with</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Aspect Ratio ≤ 3.5:1 = 8’</a:t>
            </a:r>
          </a:p>
        </p:txBody>
      </p:sp>
    </p:spTree>
    <p:custDataLst>
      <p:tags r:id="rId1"/>
    </p:custDataLst>
    <p:extLst>
      <p:ext uri="{BB962C8B-B14F-4D97-AF65-F5344CB8AC3E}">
        <p14:creationId xmlns:p14="http://schemas.microsoft.com/office/powerpoint/2010/main" val="14427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endParaRPr lang="en-US" sz="2200" b="0" baseline="-25000" dirty="0">
              <a:latin typeface="Arial Black" panose="020B0A04020102020204" pitchFamily="34" charset="0"/>
            </a:endParaRPr>
          </a:p>
        </p:txBody>
      </p:sp>
      <p:sp>
        <p:nvSpPr>
          <p:cNvPr id="5"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Shear Capacity Adjustment Factor, C</a:t>
            </a:r>
            <a:r>
              <a:rPr lang="en-US" sz="2000" b="1" baseline="-25000" dirty="0" smtClean="0">
                <a:solidFill>
                  <a:schemeClr val="accent1"/>
                </a:solidFill>
                <a:latin typeface="Arial Black" panose="020B0A04020102020204" pitchFamily="34" charset="0"/>
                <a:ea typeface="Cambria Math" panose="02040503050406030204" pitchFamily="18" charset="0"/>
              </a:rPr>
              <a:t>o</a:t>
            </a:r>
            <a:endParaRPr lang="en-US" sz="1800" baseline="-25000" dirty="0"/>
          </a:p>
        </p:txBody>
      </p:sp>
      <p:pic>
        <p:nvPicPr>
          <p:cNvPr id="6" name="Picture 8" descr="C:\Users\pahunt\Dropbox\Personal\Clarity\Simpson Mfg\Courses\1. Designing Shear Walls\Source Files\Assets\new images\10.8x perforated shearwall_1.jpg"/>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7431"/>
          <a:stretch/>
        </p:blipFill>
        <p:spPr bwMode="auto">
          <a:xfrm>
            <a:off x="1513654" y="1778232"/>
            <a:ext cx="6232081" cy="31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bwMode="auto">
          <a:xfrm>
            <a:off x="2627146" y="4475987"/>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6073655" y="4475986"/>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4266650" y="4659919"/>
            <a:ext cx="58990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15’-0”</a:t>
            </a:r>
            <a:endParaRPr kumimoji="1" lang="en-US" dirty="0">
              <a:solidFill>
                <a:schemeClr val="accent1"/>
              </a:solidFill>
              <a:latin typeface="Arial" panose="020B0604020202020204" pitchFamily="34" charset="0"/>
              <a:cs typeface="Arial" panose="020B0604020202020204" pitchFamily="34" charset="0"/>
            </a:endParaRPr>
          </a:p>
        </p:txBody>
      </p:sp>
      <p:sp>
        <p:nvSpPr>
          <p:cNvPr id="10" name="TextBox 9"/>
          <p:cNvSpPr txBox="1"/>
          <p:nvPr/>
        </p:nvSpPr>
        <p:spPr bwMode="auto">
          <a:xfrm>
            <a:off x="1267055" y="2822439"/>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a:solidFill>
                  <a:schemeClr val="accent1"/>
                </a:solidFill>
                <a:latin typeface="Arial" panose="020B0604020202020204" pitchFamily="34" charset="0"/>
                <a:cs typeface="Arial" panose="020B0604020202020204" pitchFamily="34" charset="0"/>
              </a:rPr>
              <a:t>8</a:t>
            </a:r>
            <a:r>
              <a:rPr kumimoji="1" lang="en-US" dirty="0" smtClean="0">
                <a:solidFill>
                  <a:schemeClr val="accent1"/>
                </a:solidFill>
                <a:latin typeface="Arial" panose="020B0604020202020204" pitchFamily="34" charset="0"/>
                <a:cs typeface="Arial" panose="020B0604020202020204" pitchFamily="34" charset="0"/>
              </a:rPr>
              <a:t>’-0”</a:t>
            </a:r>
            <a:endParaRPr kumimoji="1" lang="en-US"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1833614" y="2822438"/>
            <a:ext cx="461665" cy="276999"/>
          </a:xfrm>
          <a:prstGeom prst="rect">
            <a:avLst/>
          </a:prstGeom>
          <a:solidFill>
            <a:srgbClr val="FFFFFF"/>
          </a:solidFill>
          <a:ln>
            <a:noFill/>
          </a:ln>
          <a:extLst/>
        </p:spPr>
        <p:txBody>
          <a:bodyPr wrap="none" lIns="0" tIns="0" rIns="0" bIns="0" rtlCol="0" anchor="ctr" anchorCtr="0">
            <a:spAutoFit/>
          </a:bodyPr>
          <a:lstStyle/>
          <a:p>
            <a:r>
              <a:rPr kumimoji="1" lang="en-US" dirty="0" smtClean="0">
                <a:solidFill>
                  <a:schemeClr val="accent1"/>
                </a:solidFill>
                <a:latin typeface="Arial" panose="020B0604020202020204" pitchFamily="34" charset="0"/>
                <a:cs typeface="Arial" panose="020B0604020202020204" pitchFamily="34" charset="0"/>
              </a:rPr>
              <a:t>4’-0”</a:t>
            </a:r>
            <a:endParaRPr kumimoji="1" lang="en-US"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458789" y="5161304"/>
            <a:ext cx="39766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Percentage of Full-height Sheathing in Wall Line</a:t>
            </a:r>
          </a:p>
        </p:txBody>
      </p:sp>
      <mc:AlternateContent xmlns:mc="http://schemas.openxmlformats.org/markup-compatibility/2006" xmlns:a14="http://schemas.microsoft.com/office/drawing/2010/main">
        <mc:Choice Requires="a14">
          <p:sp>
            <p:nvSpPr>
              <p:cNvPr id="3" name="TextBox 2"/>
              <p:cNvSpPr txBox="1"/>
              <p:nvPr/>
            </p:nvSpPr>
            <p:spPr bwMode="auto">
              <a:xfrm>
                <a:off x="906241" y="5807219"/>
                <a:ext cx="3081782"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d>
                            <m:dPr>
                              <m:ctrlPr>
                                <a:rPr kumimoji="1" lang="en-US" i="1" smtClean="0">
                                  <a:solidFill>
                                    <a:srgbClr val="000000"/>
                                  </a:solidFill>
                                  <a:latin typeface="Cambria Math" panose="02040503050406030204" pitchFamily="18" charset="0"/>
                                </a:rPr>
                              </m:ctrlPr>
                            </m:dPr>
                            <m:e>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4</m:t>
                                  </m:r>
                                </m:e>
                                <m:sup>
                                  <m:r>
                                    <a:rPr kumimoji="1" lang="en-US" b="0" i="1" smtClean="0">
                                      <a:solidFill>
                                        <a:srgbClr val="000000"/>
                                      </a:solidFill>
                                      <a:latin typeface="Cambria Math"/>
                                    </a:rPr>
                                    <m:t>′</m:t>
                                  </m:r>
                                </m:sup>
                              </m:sSup>
                              <m:r>
                                <a:rPr kumimoji="1" lang="en-US" b="0" i="1" smtClean="0">
                                  <a:solidFill>
                                    <a:srgbClr val="000000"/>
                                  </a:solidFill>
                                  <a:latin typeface="Cambria Math"/>
                                </a:rPr>
                                <m:t>+</m:t>
                              </m:r>
                              <m:sSup>
                                <m:sSupPr>
                                  <m:ctrlPr>
                                    <a:rPr kumimoji="1" lang="en-US" b="0" i="1" smtClean="0">
                                      <a:solidFill>
                                        <a:srgbClr val="000000"/>
                                      </a:solidFill>
                                      <a:latin typeface="Cambria Math" panose="02040503050406030204" pitchFamily="18" charset="0"/>
                                    </a:rPr>
                                  </m:ctrlPr>
                                </m:sSupPr>
                                <m:e>
                                  <m:r>
                                    <a:rPr kumimoji="1" lang="en-US" b="0" i="1" smtClean="0">
                                      <a:solidFill>
                                        <a:srgbClr val="000000"/>
                                      </a:solidFill>
                                      <a:latin typeface="Cambria Math"/>
                                    </a:rPr>
                                    <m:t>4</m:t>
                                  </m:r>
                                </m:e>
                                <m:sup>
                                  <m:r>
                                    <a:rPr kumimoji="1" lang="en-US" b="0" i="1" smtClean="0">
                                      <a:solidFill>
                                        <a:srgbClr val="000000"/>
                                      </a:solidFill>
                                      <a:latin typeface="Cambria Math"/>
                                    </a:rPr>
                                    <m:t>′</m:t>
                                  </m:r>
                                </m:sup>
                              </m:sSup>
                            </m:e>
                          </m:d>
                        </m:num>
                        <m:den>
                          <m:r>
                            <a:rPr kumimoji="1" lang="en-US" b="0" i="1" smtClean="0">
                              <a:solidFill>
                                <a:srgbClr val="000000"/>
                              </a:solidFill>
                              <a:latin typeface="Cambria Math"/>
                            </a:rPr>
                            <m:t>15′</m:t>
                          </m:r>
                        </m:den>
                      </m:f>
                      <m:r>
                        <a:rPr kumimoji="1" lang="en-US" b="0" i="1" smtClean="0">
                          <a:solidFill>
                            <a:srgbClr val="000000"/>
                          </a:solidFill>
                          <a:latin typeface="Cambria Math"/>
                        </a:rPr>
                        <m:t>=0.53 </m:t>
                      </m:r>
                      <m:r>
                        <a:rPr kumimoji="1" lang="en-US" b="0" i="1" smtClean="0">
                          <a:solidFill>
                            <a:srgbClr val="000000"/>
                          </a:solidFill>
                          <a:latin typeface="Cambria Math"/>
                        </a:rPr>
                        <m:t>𝑜𝑟</m:t>
                      </m:r>
                      <m:r>
                        <a:rPr kumimoji="1" lang="en-US" b="0" i="1" smtClean="0">
                          <a:solidFill>
                            <a:srgbClr val="000000"/>
                          </a:solidFill>
                          <a:latin typeface="Cambria Math"/>
                        </a:rPr>
                        <m:t> 53%</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906241" y="5807219"/>
                <a:ext cx="3081782" cy="369320"/>
              </a:xfrm>
              <a:prstGeom prst="rect">
                <a:avLst/>
              </a:prstGeom>
              <a:blipFill rotWithShape="1">
                <a:blip r:embed="rId6"/>
                <a:stretch>
                  <a:fillRect t="-116667"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4" name="TextBox 13"/>
          <p:cNvSpPr txBox="1"/>
          <p:nvPr/>
        </p:nvSpPr>
        <p:spPr bwMode="auto">
          <a:xfrm>
            <a:off x="4710115" y="5162029"/>
            <a:ext cx="39766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Ratio of Maximum Opening</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Height to Wall Height</a:t>
            </a:r>
          </a:p>
        </p:txBody>
      </p:sp>
      <mc:AlternateContent xmlns:mc="http://schemas.openxmlformats.org/markup-compatibility/2006" xmlns:a14="http://schemas.microsoft.com/office/drawing/2010/main">
        <mc:Choice Requires="a14">
          <p:sp>
            <p:nvSpPr>
              <p:cNvPr id="4" name="TextBox 3"/>
              <p:cNvSpPr txBox="1"/>
              <p:nvPr/>
            </p:nvSpPr>
            <p:spPr bwMode="auto">
              <a:xfrm>
                <a:off x="5928226" y="5807219"/>
                <a:ext cx="1540463"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type m:val="lin"/>
                          <m:ctrlPr>
                            <a:rPr kumimoji="1" lang="en-US" i="1" smtClean="0">
                              <a:solidFill>
                                <a:srgbClr val="000000"/>
                              </a:solidFill>
                              <a:latin typeface="Cambria Math" panose="02040503050406030204" pitchFamily="18" charset="0"/>
                            </a:rPr>
                          </m:ctrlPr>
                        </m:fPr>
                        <m:num>
                          <m:r>
                            <a:rPr kumimoji="1" lang="en-US" b="0" i="1" smtClean="0">
                              <a:solidFill>
                                <a:srgbClr val="000000"/>
                              </a:solidFill>
                              <a:latin typeface="Cambria Math"/>
                            </a:rPr>
                            <m:t>4′</m:t>
                          </m:r>
                        </m:num>
                        <m:den>
                          <m:r>
                            <a:rPr kumimoji="1" lang="en-US" b="0" i="1" smtClean="0">
                              <a:solidFill>
                                <a:srgbClr val="000000"/>
                              </a:solidFill>
                              <a:latin typeface="Cambria Math"/>
                            </a:rPr>
                            <m:t>8′</m:t>
                          </m:r>
                        </m:den>
                      </m:f>
                      <m:r>
                        <a:rPr kumimoji="1" lang="en-US" b="0" i="1" smtClean="0">
                          <a:solidFill>
                            <a:srgbClr val="000000"/>
                          </a:solidFill>
                          <a:latin typeface="Cambria Math"/>
                        </a:rPr>
                        <m:t>𝑜𝑟</m:t>
                      </m:r>
                      <m:r>
                        <a:rPr kumimoji="1" lang="en-US" b="0" i="1" smtClean="0">
                          <a:solidFill>
                            <a:srgbClr val="000000"/>
                          </a:solidFill>
                          <a:latin typeface="Cambria Math"/>
                        </a:rPr>
                        <m:t> </m:t>
                      </m:r>
                      <m:f>
                        <m:fPr>
                          <m:type m:val="lin"/>
                          <m:ctrlPr>
                            <a:rPr kumimoji="1" lang="en-US" b="0" i="1" smtClean="0">
                              <a:solidFill>
                                <a:srgbClr val="000000"/>
                              </a:solidFill>
                              <a:latin typeface="Cambria Math" panose="02040503050406030204" pitchFamily="18" charset="0"/>
                            </a:rPr>
                          </m:ctrlPr>
                        </m:fPr>
                        <m:num>
                          <m:r>
                            <a:rPr kumimoji="1" lang="en-US" b="0" i="1" smtClean="0">
                              <a:solidFill>
                                <a:srgbClr val="000000"/>
                              </a:solidFill>
                              <a:latin typeface="Cambria Math"/>
                            </a:rPr>
                            <m:t>h</m:t>
                          </m:r>
                        </m:num>
                        <m:den>
                          <m:r>
                            <a:rPr kumimoji="1" lang="en-US" b="0" i="1" smtClean="0">
                              <a:solidFill>
                                <a:srgbClr val="000000"/>
                              </a:solidFill>
                              <a:latin typeface="Cambria Math"/>
                            </a:rPr>
                            <m:t>2</m:t>
                          </m:r>
                        </m:den>
                      </m:f>
                    </m:oMath>
                  </m:oMathPara>
                </a14:m>
                <a:endParaRPr kumimoji="1" lang="en-US"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5928226" y="5807219"/>
                <a:ext cx="1540463" cy="369320"/>
              </a:xfrm>
              <a:prstGeom prst="rect">
                <a:avLst/>
              </a:prstGeom>
              <a:blipFill rotWithShape="1">
                <a:blip r:embed="rId7"/>
                <a:stretch>
                  <a:fillRect l="-5534" t="-116667" r="-29249" b="-181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8" name="Rectangle 17"/>
          <p:cNvSpPr/>
          <p:nvPr/>
        </p:nvSpPr>
        <p:spPr>
          <a:xfrm>
            <a:off x="2306794" y="1937688"/>
            <a:ext cx="1103586" cy="2286000"/>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27%</a:t>
            </a:r>
            <a:endParaRPr lang="en-US" sz="3600" b="1" dirty="0">
              <a:solidFill>
                <a:schemeClr val="tx2"/>
              </a:solidFill>
              <a:latin typeface="Arial" panose="020B0604020202020204" pitchFamily="34" charset="0"/>
              <a:cs typeface="Arial" panose="020B0604020202020204" pitchFamily="34" charset="0"/>
            </a:endParaRPr>
          </a:p>
        </p:txBody>
      </p:sp>
      <p:sp>
        <p:nvSpPr>
          <p:cNvPr id="19" name="Rectangle 18"/>
          <p:cNvSpPr/>
          <p:nvPr/>
        </p:nvSpPr>
        <p:spPr>
          <a:xfrm>
            <a:off x="5744649" y="1937688"/>
            <a:ext cx="1103586" cy="2286000"/>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27%</a:t>
            </a:r>
            <a:endParaRPr lang="en-US" sz="3600" b="1" dirty="0">
              <a:solidFill>
                <a:schemeClr val="tx2"/>
              </a:solidFill>
              <a:latin typeface="Arial" panose="020B0604020202020204" pitchFamily="34" charset="0"/>
              <a:cs typeface="Arial" panose="020B0604020202020204" pitchFamily="34" charset="0"/>
            </a:endParaRPr>
          </a:p>
        </p:txBody>
      </p:sp>
      <p:sp>
        <p:nvSpPr>
          <p:cNvPr id="20" name="Rectangle 19"/>
          <p:cNvSpPr/>
          <p:nvPr/>
        </p:nvSpPr>
        <p:spPr>
          <a:xfrm>
            <a:off x="3410379" y="2367887"/>
            <a:ext cx="2334269" cy="1017211"/>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2"/>
                </a:solidFill>
                <a:latin typeface="Arial" panose="020B0604020202020204" pitchFamily="34" charset="0"/>
                <a:cs typeface="Arial" panose="020B0604020202020204" pitchFamily="34" charset="0"/>
              </a:rPr>
              <a:t>h/2</a:t>
            </a:r>
            <a:endParaRPr lang="en-US" sz="36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8481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8"/>
                                        </p:tgtEl>
                                      </p:cBhvr>
                                    </p:animEffect>
                                    <p:set>
                                      <p:cBhvr>
                                        <p:cTn id="15" dur="1" fill="hold">
                                          <p:stCondLst>
                                            <p:cond delay="499"/>
                                          </p:stCondLst>
                                        </p:cTn>
                                        <p:tgtEl>
                                          <p:spTgt spid="1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9"/>
                                        </p:tgtEl>
                                      </p:cBhvr>
                                    </p:animEffect>
                                    <p:set>
                                      <p:cBhvr>
                                        <p:cTn id="18" dur="1" fill="hold">
                                          <p:stCondLst>
                                            <p:cond delay="499"/>
                                          </p:stCondLst>
                                        </p:cTn>
                                        <p:tgtEl>
                                          <p:spTgt spid="19"/>
                                        </p:tgtEl>
                                        <p:attrNameLst>
                                          <p:attrName>style.visibility</p:attrName>
                                        </p:attrNameLst>
                                      </p:cBhvr>
                                      <p:to>
                                        <p:strVal val="hidden"/>
                                      </p:to>
                                    </p:set>
                                  </p:childTnLst>
                                </p:cTn>
                              </p:par>
                              <p:par>
                                <p:cTn id="19" presetID="10" presetClass="entr" presetSubtype="0" fill="hold" grpId="0" nodeType="withEffect">
                                  <p:stCondLst>
                                    <p:cond delay="25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691" y="1900549"/>
            <a:ext cx="5272002" cy="1994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bwMode="auto">
              <a:xfrm>
                <a:off x="6379043" y="1993217"/>
                <a:ext cx="2301570" cy="720506"/>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𝐶</m:t>
                          </m:r>
                        </m:e>
                        <m:sub>
                          <m:r>
                            <a:rPr kumimoji="1" lang="en-US" sz="2000" b="0" i="1" smtClean="0">
                              <a:solidFill>
                                <a:srgbClr val="000000"/>
                              </a:solidFill>
                              <a:latin typeface="Cambria Math"/>
                            </a:rPr>
                            <m:t>𝑜</m:t>
                          </m:r>
                        </m:sub>
                      </m:sSub>
                      <m:r>
                        <a:rPr kumimoji="1" lang="en-US" sz="2000" b="0" i="1" smtClean="0">
                          <a:solidFill>
                            <a:srgbClr val="000000"/>
                          </a:solidFill>
                          <a:latin typeface="Cambria Math"/>
                        </a:rPr>
                        <m:t>=</m:t>
                      </m:r>
                      <m:d>
                        <m:dPr>
                          <m:ctrlPr>
                            <a:rPr kumimoji="1" lang="en-US" sz="2000" b="0" i="1" smtClean="0">
                              <a:solidFill>
                                <a:srgbClr val="000000"/>
                              </a:solidFill>
                              <a:latin typeface="Cambria Math" panose="02040503050406030204" pitchFamily="18" charset="0"/>
                            </a:rPr>
                          </m:ctrlPr>
                        </m:dPr>
                        <m:e>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𝑟</m:t>
                              </m:r>
                            </m:num>
                            <m:den>
                              <m:r>
                                <a:rPr kumimoji="1" lang="en-US" sz="2000" b="0" i="1" smtClean="0">
                                  <a:solidFill>
                                    <a:srgbClr val="000000"/>
                                  </a:solidFill>
                                  <a:latin typeface="Cambria Math"/>
                                </a:rPr>
                                <m:t>3−2</m:t>
                              </m:r>
                              <m:r>
                                <a:rPr kumimoji="1" lang="en-US" sz="2000" b="0" i="1" smtClean="0">
                                  <a:solidFill>
                                    <a:srgbClr val="000000"/>
                                  </a:solidFill>
                                  <a:latin typeface="Cambria Math"/>
                                </a:rPr>
                                <m:t>𝑟</m:t>
                              </m:r>
                            </m:den>
                          </m:f>
                        </m:e>
                      </m:d>
                      <m:f>
                        <m:fPr>
                          <m:ctrlPr>
                            <a:rPr kumimoji="1" lang="en-US" sz="2000" b="0" i="1" smtClean="0">
                              <a:solidFill>
                                <a:srgbClr val="000000"/>
                              </a:solidFill>
                              <a:latin typeface="Cambria Math" panose="02040503050406030204" pitchFamily="18" charset="0"/>
                            </a:rPr>
                          </m:ctrlPr>
                        </m:fPr>
                        <m:num>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𝐿</m:t>
                              </m:r>
                            </m:e>
                            <m:sub>
                              <m:r>
                                <a:rPr kumimoji="1" lang="en-US" sz="2000" b="0" i="1" smtClean="0">
                                  <a:solidFill>
                                    <a:srgbClr val="000000"/>
                                  </a:solidFill>
                                  <a:latin typeface="Cambria Math"/>
                                </a:rPr>
                                <m:t>𝑡𝑜𝑡</m:t>
                              </m:r>
                            </m:sub>
                          </m:sSub>
                        </m:num>
                        <m:den>
                          <m:nary>
                            <m:naryPr>
                              <m:chr m:val="∑"/>
                              <m:subHide m:val="on"/>
                              <m:supHide m:val="on"/>
                              <m:ctrlPr>
                                <a:rPr kumimoji="1" lang="en-US" sz="2000" b="0" i="1" smtClean="0">
                                  <a:solidFill>
                                    <a:srgbClr val="000000"/>
                                  </a:solidFill>
                                  <a:latin typeface="Cambria Math" panose="02040503050406030204" pitchFamily="18" charset="0"/>
                                </a:rPr>
                              </m:ctrlPr>
                            </m:naryPr>
                            <m:sub/>
                            <m:sup/>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𝐿</m:t>
                                  </m:r>
                                </m:e>
                                <m:sub>
                                  <m:r>
                                    <a:rPr kumimoji="1" lang="en-US" sz="2000" b="0" i="1" smtClean="0">
                                      <a:solidFill>
                                        <a:srgbClr val="000000"/>
                                      </a:solidFill>
                                      <a:latin typeface="Cambria Math"/>
                                    </a:rPr>
                                    <m:t>𝑖</m:t>
                                  </m:r>
                                </m:sub>
                              </m:sSub>
                            </m:e>
                          </m:nary>
                        </m:den>
                      </m:f>
                    </m:oMath>
                  </m:oMathPara>
                </a14:m>
                <a:endParaRPr kumimoji="1" lang="en-US" sz="20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6379043" y="1993217"/>
                <a:ext cx="2301570" cy="720506"/>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bwMode="auto">
              <a:xfrm>
                <a:off x="6883111" y="2946274"/>
                <a:ext cx="1791814" cy="98519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𝑟</m:t>
                      </m:r>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1</m:t>
                          </m:r>
                        </m:num>
                        <m:den>
                          <m:r>
                            <a:rPr kumimoji="1" lang="en-US" sz="2000" b="0" i="1" smtClean="0">
                              <a:solidFill>
                                <a:srgbClr val="000000"/>
                              </a:solidFill>
                              <a:latin typeface="Cambria Math"/>
                            </a:rPr>
                            <m:t>1+</m:t>
                          </m:r>
                          <m:f>
                            <m:fPr>
                              <m:ctrlPr>
                                <a:rPr kumimoji="1" lang="en-US" sz="2000" b="0" i="1" smtClean="0">
                                  <a:solidFill>
                                    <a:srgbClr val="000000"/>
                                  </a:solidFill>
                                  <a:latin typeface="Cambria Math" panose="02040503050406030204" pitchFamily="18" charset="0"/>
                                </a:rPr>
                              </m:ctrlPr>
                            </m:fPr>
                            <m:num>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𝐴</m:t>
                                  </m:r>
                                </m:e>
                                <m:sub>
                                  <m:r>
                                    <a:rPr kumimoji="1" lang="en-US" sz="2000" b="0" i="1" smtClean="0">
                                      <a:solidFill>
                                        <a:srgbClr val="000000"/>
                                      </a:solidFill>
                                      <a:latin typeface="Cambria Math"/>
                                    </a:rPr>
                                    <m:t>𝑜</m:t>
                                  </m:r>
                                </m:sub>
                              </m:sSub>
                            </m:num>
                            <m:den>
                              <m:r>
                                <a:rPr kumimoji="1" lang="en-US" sz="2000" b="0" i="1" smtClean="0">
                                  <a:solidFill>
                                    <a:srgbClr val="000000"/>
                                  </a:solidFill>
                                  <a:latin typeface="Cambria Math"/>
                                </a:rPr>
                                <m:t>h</m:t>
                              </m:r>
                              <m:nary>
                                <m:naryPr>
                                  <m:chr m:val="∑"/>
                                  <m:subHide m:val="on"/>
                                  <m:supHide m:val="on"/>
                                  <m:ctrlPr>
                                    <a:rPr kumimoji="1" lang="en-US" sz="2000" b="0" i="1" smtClean="0">
                                      <a:solidFill>
                                        <a:srgbClr val="000000"/>
                                      </a:solidFill>
                                      <a:latin typeface="Cambria Math" panose="02040503050406030204" pitchFamily="18" charset="0"/>
                                    </a:rPr>
                                  </m:ctrlPr>
                                </m:naryPr>
                                <m:sub/>
                                <m:sup/>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𝐿</m:t>
                                      </m:r>
                                    </m:e>
                                    <m:sub>
                                      <m:r>
                                        <a:rPr kumimoji="1" lang="en-US" sz="2000" b="0" i="1" smtClean="0">
                                          <a:solidFill>
                                            <a:srgbClr val="000000"/>
                                          </a:solidFill>
                                          <a:latin typeface="Cambria Math"/>
                                        </a:rPr>
                                        <m:t>𝑖</m:t>
                                      </m:r>
                                    </m:sub>
                                  </m:sSub>
                                </m:e>
                              </m:nary>
                            </m:den>
                          </m:f>
                        </m:den>
                      </m:f>
                    </m:oMath>
                  </m:oMathPara>
                </a14:m>
                <a:endParaRPr kumimoji="1" lang="en-US" sz="2000"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6883111" y="2946274"/>
                <a:ext cx="1791814" cy="985194"/>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4" name="Text Placeholder 2"/>
          <p:cNvSpPr txBox="1">
            <a:spLocks/>
          </p:cNvSpPr>
          <p:nvPr/>
        </p:nvSpPr>
        <p:spPr>
          <a:xfrm>
            <a:off x="458788" y="1652104"/>
            <a:ext cx="8228012" cy="4813119"/>
          </a:xfrm>
          <a:prstGeom prst="rect">
            <a:avLst/>
          </a:prstGeom>
        </p:spPr>
        <p:txBody>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28750" lvl="2" indent="-514350" fontAlgn="auto">
              <a:spcBef>
                <a:spcPts val="6000"/>
              </a:spcBef>
              <a:spcAft>
                <a:spcPts val="0"/>
              </a:spcAft>
              <a:buFont typeface="Arial" panose="020B0604020202020204" pitchFamily="34" charset="0"/>
              <a:buNone/>
              <a:tabLst>
                <a:tab pos="1257300" algn="l"/>
              </a:tabLst>
            </a:pPr>
            <a:endParaRPr lang="en-US" dirty="0" smtClean="0"/>
          </a:p>
          <a:p>
            <a:pPr marL="1023938" lvl="2" indent="-1023938" fontAlgn="auto">
              <a:spcBef>
                <a:spcPts val="17400"/>
              </a:spcBef>
              <a:spcAft>
                <a:spcPts val="600"/>
              </a:spcAft>
              <a:buFont typeface="Arial" panose="020B0604020202020204" pitchFamily="34" charset="0"/>
              <a:buNone/>
              <a:tabLst>
                <a:tab pos="1146175" algn="l"/>
              </a:tabLst>
            </a:pPr>
            <a:r>
              <a:rPr lang="en-US" sz="1600" dirty="0">
                <a:solidFill>
                  <a:schemeClr val="accent1"/>
                </a:solidFill>
                <a:latin typeface="Arial Black" panose="020B0A04020102020204" pitchFamily="34" charset="0"/>
              </a:rPr>
              <a:t>w</a:t>
            </a:r>
            <a:r>
              <a:rPr lang="en-US" sz="1600" dirty="0" smtClean="0">
                <a:solidFill>
                  <a:schemeClr val="accent1"/>
                </a:solidFill>
                <a:latin typeface="Arial Black" panose="020B0A04020102020204" pitchFamily="34" charset="0"/>
              </a:rPr>
              <a:t>here:</a:t>
            </a:r>
          </a:p>
          <a:p>
            <a:pPr marL="1023938" lvl="2" indent="-560388" fontAlgn="auto">
              <a:spcAft>
                <a:spcPts val="0"/>
              </a:spcAft>
              <a:buFont typeface="Arial" panose="020B0604020202020204" pitchFamily="34" charset="0"/>
              <a:buNone/>
              <a:tabLst>
                <a:tab pos="1146175" algn="l"/>
              </a:tabLst>
            </a:pPr>
            <a:r>
              <a:rPr lang="en-US" i="1" dirty="0" smtClean="0">
                <a:latin typeface="Cambria Math" panose="02040503050406030204" pitchFamily="18" charset="0"/>
                <a:ea typeface="Cambria Math" panose="02040503050406030204" pitchFamily="18" charset="0"/>
              </a:rPr>
              <a:t>r</a:t>
            </a:r>
            <a:r>
              <a:rPr lang="en-US" dirty="0" smtClean="0">
                <a:latin typeface="Cambria Math" panose="02040503050406030204" pitchFamily="18" charset="0"/>
                <a:ea typeface="Cambria Math" panose="02040503050406030204" pitchFamily="18" charset="0"/>
              </a:rPr>
              <a:t> 	=  </a:t>
            </a:r>
            <a:r>
              <a:rPr lang="en-US" dirty="0" smtClean="0"/>
              <a:t>sheathing area ratio</a:t>
            </a:r>
            <a:endParaRPr lang="en-US" baseline="30000" dirty="0" smtClean="0"/>
          </a:p>
          <a:p>
            <a:pPr marL="1023938" lvl="2" indent="-560388" fontAlgn="auto">
              <a:spcAft>
                <a:spcPts val="0"/>
              </a:spcAft>
              <a:buFont typeface="Arial" panose="020B0604020202020204" pitchFamily="34" charset="0"/>
              <a:buNone/>
              <a:tabLst>
                <a:tab pos="1146175" algn="l"/>
              </a:tabLst>
            </a:pPr>
            <a:r>
              <a:rPr lang="en-US" i="1" dirty="0" err="1" smtClean="0">
                <a:latin typeface="Cambria Math" panose="02040503050406030204" pitchFamily="18" charset="0"/>
                <a:ea typeface="Cambria Math" panose="02040503050406030204" pitchFamily="18" charset="0"/>
              </a:rPr>
              <a:t>L</a:t>
            </a:r>
            <a:r>
              <a:rPr lang="en-US" i="1" baseline="-25000" dirty="0" err="1" smtClean="0">
                <a:latin typeface="Cambria Math" panose="02040503050406030204" pitchFamily="18" charset="0"/>
                <a:ea typeface="Cambria Math" panose="02040503050406030204" pitchFamily="18" charset="0"/>
              </a:rPr>
              <a:t>tot</a:t>
            </a:r>
            <a:r>
              <a:rPr lang="en-US" dirty="0" smtClean="0">
                <a:latin typeface="Cambria Math" panose="02040503050406030204" pitchFamily="18" charset="0"/>
                <a:ea typeface="Cambria Math" panose="02040503050406030204" pitchFamily="18" charset="0"/>
              </a:rPr>
              <a:t> 	=  </a:t>
            </a:r>
            <a:r>
              <a:rPr lang="en-US" dirty="0" smtClean="0"/>
              <a:t>total length or perforated shear wall, </a:t>
            </a:r>
            <a:r>
              <a:rPr lang="en-US" dirty="0" err="1" smtClean="0"/>
              <a:t>ft</a:t>
            </a:r>
            <a:endParaRPr lang="en-US" dirty="0" smtClean="0"/>
          </a:p>
          <a:p>
            <a:pPr marL="1309688" lvl="2" indent="-846138" fontAlgn="auto">
              <a:spcAft>
                <a:spcPts val="0"/>
              </a:spcAft>
              <a:buFont typeface="Arial" panose="020B0604020202020204" pitchFamily="34" charset="0"/>
              <a:buNone/>
              <a:tabLst>
                <a:tab pos="1023938" algn="l"/>
              </a:tabLst>
            </a:pPr>
            <a:r>
              <a:rPr lang="en-US" i="1" dirty="0" smtClean="0">
                <a:latin typeface="Cambria Math" panose="02040503050406030204" pitchFamily="18" charset="0"/>
                <a:ea typeface="Cambria Math" panose="02040503050406030204" pitchFamily="18" charset="0"/>
              </a:rPr>
              <a:t>A</a:t>
            </a:r>
            <a:r>
              <a:rPr lang="en-US" i="1" baseline="-25000" dirty="0" smtClean="0">
                <a:latin typeface="Cambria Math" panose="02040503050406030204" pitchFamily="18" charset="0"/>
                <a:ea typeface="Cambria Math" panose="02040503050406030204" pitchFamily="18" charset="0"/>
              </a:rPr>
              <a:t>O</a:t>
            </a:r>
            <a:r>
              <a:rPr lang="en-US" baseline="-25000" dirty="0" smtClean="0">
                <a:latin typeface="Cambria Math" panose="02040503050406030204" pitchFamily="18" charset="0"/>
                <a:ea typeface="Cambria Math" panose="02040503050406030204" pitchFamily="18" charset="0"/>
              </a:rPr>
              <a:t>	</a:t>
            </a:r>
            <a:r>
              <a:rPr lang="en-US" dirty="0" smtClean="0">
                <a:latin typeface="Cambria Math" panose="02040503050406030204" pitchFamily="18" charset="0"/>
                <a:ea typeface="Cambria Math" panose="02040503050406030204" pitchFamily="18" charset="0"/>
              </a:rPr>
              <a:t>=  </a:t>
            </a:r>
            <a:r>
              <a:rPr lang="en-US" dirty="0" smtClean="0"/>
              <a:t>total area of openings in the perforated shear wall, ft</a:t>
            </a:r>
            <a:r>
              <a:rPr lang="en-US" baseline="30000" dirty="0" smtClean="0"/>
              <a:t>2</a:t>
            </a:r>
          </a:p>
          <a:p>
            <a:pPr marL="1023938" lvl="2" indent="-560388" fontAlgn="auto">
              <a:spcAft>
                <a:spcPts val="0"/>
              </a:spcAft>
              <a:buNone/>
              <a:tabLst>
                <a:tab pos="1146175" algn="l"/>
              </a:tabLst>
            </a:pPr>
            <a:r>
              <a:rPr lang="en-US" i="1" dirty="0" smtClean="0">
                <a:latin typeface="Cambria Math" panose="02040503050406030204" pitchFamily="18" charset="0"/>
                <a:ea typeface="Cambria Math" panose="02040503050406030204" pitchFamily="18" charset="0"/>
              </a:rPr>
              <a:t>h</a:t>
            </a:r>
            <a:r>
              <a:rPr lang="en-US" baseline="-25000" dirty="0" smtClean="0">
                <a:latin typeface="Cambria Math" panose="02040503050406030204" pitchFamily="18" charset="0"/>
                <a:ea typeface="Cambria Math" panose="02040503050406030204" pitchFamily="18" charset="0"/>
              </a:rPr>
              <a:t> 	</a:t>
            </a:r>
            <a:r>
              <a:rPr lang="en-US" dirty="0" smtClean="0">
                <a:latin typeface="Cambria Math" panose="02040503050406030204" pitchFamily="18" charset="0"/>
                <a:ea typeface="Cambria Math" panose="02040503050406030204" pitchFamily="18" charset="0"/>
              </a:rPr>
              <a:t>=  </a:t>
            </a:r>
            <a:r>
              <a:rPr lang="en-US" dirty="0"/>
              <a:t>shear wall height, </a:t>
            </a:r>
            <a:r>
              <a:rPr lang="en-US" dirty="0" err="1" smtClean="0"/>
              <a:t>ft</a:t>
            </a:r>
            <a:endParaRPr lang="en-US" dirty="0" smtClean="0"/>
          </a:p>
          <a:p>
            <a:pPr marL="1023938" lvl="2" indent="-560388" fontAlgn="auto">
              <a:spcAft>
                <a:spcPts val="0"/>
              </a:spcAft>
              <a:buFont typeface="Arial" panose="020B0604020202020204" pitchFamily="34" charset="0"/>
              <a:buNone/>
              <a:tabLst>
                <a:tab pos="1146175" algn="l"/>
              </a:tabLst>
            </a:pPr>
            <a:r>
              <a:rPr lang="en-US" dirty="0" smtClean="0">
                <a:latin typeface="Cambria Math" panose="02040503050406030204" pitchFamily="18" charset="0"/>
                <a:ea typeface="Cambria Math" panose="02040503050406030204" pitchFamily="18" charset="0"/>
              </a:rPr>
              <a:t>∑</a:t>
            </a:r>
            <a:r>
              <a:rPr lang="en-US" i="1" dirty="0" smtClean="0">
                <a:latin typeface="Cambria Math" panose="02040503050406030204" pitchFamily="18" charset="0"/>
                <a:ea typeface="Cambria Math" panose="02040503050406030204" pitchFamily="18" charset="0"/>
              </a:rPr>
              <a:t>L</a:t>
            </a:r>
            <a:r>
              <a:rPr lang="en-US" i="1" baseline="-25000" dirty="0" smtClean="0">
                <a:latin typeface="Cambria Math" panose="02040503050406030204" pitchFamily="18" charset="0"/>
                <a:ea typeface="Cambria Math" panose="02040503050406030204" pitchFamily="18" charset="0"/>
              </a:rPr>
              <a:t>i</a:t>
            </a:r>
            <a:r>
              <a:rPr lang="en-US" dirty="0" smtClean="0">
                <a:latin typeface="Cambria Math" panose="02040503050406030204" pitchFamily="18" charset="0"/>
                <a:ea typeface="Cambria Math" panose="02040503050406030204" pitchFamily="18" charset="0"/>
              </a:rPr>
              <a:t> 	=  </a:t>
            </a:r>
            <a:r>
              <a:rPr lang="en-US" dirty="0" smtClean="0"/>
              <a:t>sum of perforated shear wall segment lengths L</a:t>
            </a:r>
            <a:r>
              <a:rPr lang="en-US" baseline="-25000" dirty="0" smtClean="0"/>
              <a:t>i</a:t>
            </a:r>
            <a:r>
              <a:rPr lang="en-US" dirty="0" smtClean="0"/>
              <a:t>, </a:t>
            </a:r>
            <a:r>
              <a:rPr lang="en-US" dirty="0" err="1" smtClean="0"/>
              <a:t>ft</a:t>
            </a:r>
            <a:endParaRPr lang="en-US" dirty="0"/>
          </a:p>
        </p:txBody>
      </p:sp>
      <p:cxnSp>
        <p:nvCxnSpPr>
          <p:cNvPr id="15" name="Straight Connector 14"/>
          <p:cNvCxnSpPr/>
          <p:nvPr/>
        </p:nvCxnSpPr>
        <p:spPr>
          <a:xfrm>
            <a:off x="458788" y="4479638"/>
            <a:ext cx="82280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Shear Capacity Adjustment Factor, C</a:t>
            </a:r>
            <a:r>
              <a:rPr lang="en-US" sz="2000" b="1" baseline="-25000" dirty="0" smtClean="0">
                <a:solidFill>
                  <a:schemeClr val="accent1"/>
                </a:solidFill>
                <a:latin typeface="Arial Black" panose="020B0A04020102020204" pitchFamily="34" charset="0"/>
                <a:ea typeface="Cambria Math" panose="02040503050406030204" pitchFamily="18" charset="0"/>
              </a:rPr>
              <a:t>o</a:t>
            </a:r>
            <a:r>
              <a:rPr lang="en-US" sz="1800" b="1" dirty="0" smtClean="0">
                <a:solidFill>
                  <a:schemeClr val="accent1"/>
                </a:solidFill>
                <a:latin typeface="Arial Black" panose="020B0A04020102020204" pitchFamily="34" charset="0"/>
                <a:ea typeface="Cambria Math" panose="02040503050406030204" pitchFamily="18" charset="0"/>
              </a:rPr>
              <a:t>, cont.</a:t>
            </a:r>
            <a:endParaRPr lang="en-US" sz="1800" baseline="-25000" dirty="0"/>
          </a:p>
        </p:txBody>
      </p:sp>
    </p:spTree>
    <p:custDataLst>
      <p:tags r:id="rId1"/>
    </p:custDataLst>
    <p:extLst>
      <p:ext uri="{BB962C8B-B14F-4D97-AF65-F5344CB8AC3E}">
        <p14:creationId xmlns:p14="http://schemas.microsoft.com/office/powerpoint/2010/main" val="18816138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pic>
        <p:nvPicPr>
          <p:cNvPr id="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9208"/>
          <a:stretch/>
        </p:blipFill>
        <p:spPr bwMode="auto">
          <a:xfrm>
            <a:off x="80962" y="2433922"/>
            <a:ext cx="8982075" cy="3393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 Placeholder 1"/>
          <p:cNvSpPr txBox="1">
            <a:spLocks/>
          </p:cNvSpPr>
          <p:nvPr/>
        </p:nvSpPr>
        <p:spPr>
          <a:xfrm>
            <a:off x="467081" y="1865944"/>
            <a:ext cx="8219719" cy="350549"/>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Bef>
                <a:spcPts val="0"/>
              </a:spcBef>
              <a:spcAft>
                <a:spcPts val="0"/>
              </a:spcAft>
              <a:buFont typeface="Arial" panose="020B0604020202020204" pitchFamily="34" charset="0"/>
              <a:buNone/>
            </a:pPr>
            <a:r>
              <a:rPr lang="en-US" sz="2000" dirty="0" smtClean="0"/>
              <a:t>Use </a:t>
            </a:r>
            <a:r>
              <a:rPr lang="en-US" sz="2000" dirty="0" smtClean="0">
                <a:ea typeface="Cambria Math" panose="02040503050406030204" pitchFamily="18" charset="0"/>
              </a:rPr>
              <a:t>percent</a:t>
            </a:r>
            <a:r>
              <a:rPr lang="en-US" sz="2000" dirty="0" smtClean="0"/>
              <a:t> fully sheathed and maximum opening height to find </a:t>
            </a:r>
            <a:r>
              <a:rPr lang="en-US" sz="2000" dirty="0" smtClean="0">
                <a:ea typeface="Cambria Math" panose="02040503050406030204" pitchFamily="18" charset="0"/>
              </a:rPr>
              <a:t>C</a:t>
            </a:r>
            <a:r>
              <a:rPr lang="en-US" sz="2000" baseline="-25000" dirty="0" smtClean="0">
                <a:ea typeface="Cambria Math" panose="02040503050406030204" pitchFamily="18" charset="0"/>
              </a:rPr>
              <a:t>o</a:t>
            </a:r>
            <a:r>
              <a:rPr lang="en-US" sz="2000" dirty="0" smtClean="0"/>
              <a:t> factor</a:t>
            </a:r>
            <a:endParaRPr lang="en-US" sz="2000" dirty="0"/>
          </a:p>
        </p:txBody>
      </p:sp>
      <p:sp>
        <p:nvSpPr>
          <p:cNvPr id="17" name="Rectangle 16"/>
          <p:cNvSpPr/>
          <p:nvPr/>
        </p:nvSpPr>
        <p:spPr>
          <a:xfrm>
            <a:off x="1790329" y="4799321"/>
            <a:ext cx="508000" cy="164592"/>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412195" y="3177489"/>
            <a:ext cx="987552" cy="240343"/>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4412195" y="4799321"/>
            <a:ext cx="987552" cy="164592"/>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a:off x="2298329" y="4881617"/>
            <a:ext cx="2113866"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9" idx="0"/>
          </p:cNvCxnSpPr>
          <p:nvPr/>
        </p:nvCxnSpPr>
        <p:spPr>
          <a:xfrm flipH="1">
            <a:off x="4905971" y="3417832"/>
            <a:ext cx="4368" cy="138148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3"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Shear Capacity Adjustment Factor, C</a:t>
            </a:r>
            <a:r>
              <a:rPr lang="en-US" sz="2000" b="1" baseline="-25000" dirty="0" smtClean="0">
                <a:solidFill>
                  <a:schemeClr val="accent1"/>
                </a:solidFill>
                <a:latin typeface="Arial Black" panose="020B0A04020102020204" pitchFamily="34" charset="0"/>
                <a:ea typeface="Cambria Math" panose="02040503050406030204" pitchFamily="18" charset="0"/>
              </a:rPr>
              <a:t>o</a:t>
            </a:r>
            <a:r>
              <a:rPr lang="en-US" sz="1800" b="1" dirty="0" smtClean="0">
                <a:solidFill>
                  <a:schemeClr val="accent1"/>
                </a:solidFill>
                <a:latin typeface="Arial Black" panose="020B0A04020102020204" pitchFamily="34" charset="0"/>
                <a:ea typeface="Cambria Math" panose="02040503050406030204" pitchFamily="18" charset="0"/>
              </a:rPr>
              <a:t>, cont.</a:t>
            </a:r>
            <a:endParaRPr lang="en-US" sz="1800" baseline="-25000" dirty="0"/>
          </a:p>
        </p:txBody>
      </p:sp>
      <p:pic>
        <p:nvPicPr>
          <p:cNvPr id="11" name="Picture 10"/>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64626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left)">
                                      <p:cBhvr>
                                        <p:cTn id="14" dur="1500"/>
                                        <p:tgtEl>
                                          <p:spTgt spid="21"/>
                                        </p:tgtEl>
                                      </p:cBhvr>
                                    </p:animEffect>
                                  </p:childTnLst>
                                </p:cTn>
                              </p:par>
                              <p:par>
                                <p:cTn id="15" presetID="22" presetClass="entr" presetSubtype="1"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1500"/>
                                        <p:tgtEl>
                                          <p:spTgt spid="22"/>
                                        </p:tgtEl>
                                      </p:cBhvr>
                                    </p:animEffect>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heel(1)">
                                      <p:cBhvr>
                                        <p:cTn id="2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sp>
        <p:nvSpPr>
          <p:cNvPr id="4" name="Text Placeholder 1"/>
          <p:cNvSpPr txBox="1">
            <a:spLocks/>
          </p:cNvSpPr>
          <p:nvPr/>
        </p:nvSpPr>
        <p:spPr>
          <a:xfrm>
            <a:off x="458789" y="1869744"/>
            <a:ext cx="8228012" cy="4368160"/>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0"/>
              </a:spcBef>
              <a:spcAft>
                <a:spcPts val="15000"/>
              </a:spcAft>
              <a:buFont typeface="Arial" panose="020B0604020202020204" pitchFamily="34" charset="0"/>
              <a:buNone/>
            </a:pPr>
            <a:r>
              <a:rPr lang="en-US" sz="2000" dirty="0" smtClean="0"/>
              <a:t>Calculate maximum induced unit shear for anchorage per Eq. 4.3-9:</a:t>
            </a:r>
          </a:p>
          <a:p>
            <a:pPr marL="914400" indent="0" fontAlgn="auto">
              <a:spcBef>
                <a:spcPts val="0"/>
              </a:spcBef>
              <a:spcAft>
                <a:spcPts val="180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C</a:t>
            </a:r>
            <a:r>
              <a:rPr lang="en-US" sz="2000" baseline="-25000" dirty="0" smtClean="0">
                <a:latin typeface="Cambria Math" panose="02040503050406030204" pitchFamily="18" charset="0"/>
                <a:ea typeface="Cambria Math" panose="02040503050406030204" pitchFamily="18" charset="0"/>
              </a:rPr>
              <a:t>o</a:t>
            </a:r>
            <a:r>
              <a:rPr lang="en-US" sz="2000" dirty="0" smtClean="0">
                <a:latin typeface="Cambria Math" panose="02040503050406030204" pitchFamily="18" charset="0"/>
                <a:ea typeface="Cambria Math" panose="02040503050406030204" pitchFamily="18" charset="0"/>
              </a:rPr>
              <a:t> 	= 	</a:t>
            </a:r>
            <a:r>
              <a:rPr lang="en-US" sz="2000" dirty="0" smtClean="0"/>
              <a:t>shear capacity adjustment factor from Table 4.3.3.5</a:t>
            </a:r>
          </a:p>
          <a:p>
            <a:pPr marL="914400" indent="0" fontAlgn="auto">
              <a:spcBef>
                <a:spcPts val="0"/>
              </a:spcBef>
              <a:spcAft>
                <a:spcPts val="180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v 	= 	</a:t>
            </a:r>
            <a:r>
              <a:rPr lang="en-US" sz="2000" dirty="0" smtClean="0"/>
              <a:t>induced shear force in perforated shear wall, </a:t>
            </a:r>
            <a:r>
              <a:rPr lang="en-US" sz="2000" dirty="0" err="1" smtClean="0"/>
              <a:t>lb</a:t>
            </a:r>
            <a:endParaRPr lang="en-US" sz="2000" dirty="0" smtClean="0"/>
          </a:p>
          <a:p>
            <a:pPr marL="914400" indent="0" fontAlgn="auto">
              <a:spcBef>
                <a:spcPts val="0"/>
              </a:spcBef>
              <a:spcAft>
                <a:spcPts val="180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 L</a:t>
            </a:r>
            <a:r>
              <a:rPr lang="en-US" sz="2000" baseline="-25000" dirty="0" smtClean="0">
                <a:latin typeface="Cambria Math" panose="02040503050406030204" pitchFamily="18" charset="0"/>
                <a:ea typeface="Cambria Math" panose="02040503050406030204" pitchFamily="18" charset="0"/>
              </a:rPr>
              <a:t>i</a:t>
            </a:r>
            <a:r>
              <a:rPr lang="en-US" sz="2000" dirty="0" smtClean="0">
                <a:latin typeface="Cambria Math" panose="02040503050406030204" pitchFamily="18" charset="0"/>
                <a:ea typeface="Cambria Math" panose="02040503050406030204" pitchFamily="18" charset="0"/>
              </a:rPr>
              <a:t> 	= 	</a:t>
            </a:r>
            <a:r>
              <a:rPr lang="en-US" sz="2000" dirty="0" smtClean="0"/>
              <a:t>sum of perforated shear wall segment lengths, </a:t>
            </a:r>
            <a:r>
              <a:rPr lang="en-US" sz="2000" dirty="0" err="1" smtClean="0"/>
              <a:t>ft</a:t>
            </a:r>
            <a:endParaRPr lang="en-US" sz="2000" dirty="0" smtClean="0"/>
          </a:p>
        </p:txBody>
      </p:sp>
      <mc:AlternateContent xmlns:mc="http://schemas.openxmlformats.org/markup-compatibility/2006" xmlns:a14="http://schemas.microsoft.com/office/drawing/2010/main">
        <mc:Choice Requires="a14">
          <p:sp>
            <p:nvSpPr>
              <p:cNvPr id="3" name="TextBox 2"/>
              <p:cNvSpPr txBox="1"/>
              <p:nvPr/>
            </p:nvSpPr>
            <p:spPr bwMode="auto">
              <a:xfrm>
                <a:off x="3134528" y="2648594"/>
                <a:ext cx="2876534" cy="109791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𝑣</m:t>
                          </m:r>
                        </m:e>
                        <m:sub>
                          <m:r>
                            <a:rPr kumimoji="1" lang="en-US" sz="3200" b="0" i="1" smtClean="0">
                              <a:solidFill>
                                <a:srgbClr val="000000"/>
                              </a:solidFill>
                              <a:latin typeface="Cambria Math"/>
                            </a:rPr>
                            <m:t>𝑚𝑎𝑥</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𝑉</m:t>
                          </m:r>
                        </m:num>
                        <m:den>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𝑜</m:t>
                              </m:r>
                            </m:sub>
                          </m:sSub>
                          <m:nary>
                            <m:naryPr>
                              <m:chr m:val="∑"/>
                              <m:subHide m:val="on"/>
                              <m:supHide m:val="on"/>
                              <m:ctrlPr>
                                <a:rPr kumimoji="1" lang="en-US" sz="3200" b="0" i="1" smtClean="0">
                                  <a:solidFill>
                                    <a:srgbClr val="000000"/>
                                  </a:solidFill>
                                  <a:latin typeface="Cambria Math" panose="02040503050406030204" pitchFamily="18" charset="0"/>
                                </a:rPr>
                              </m:ctrlPr>
                            </m:naryPr>
                            <m:sub/>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𝐿</m:t>
                                  </m:r>
                                </m:e>
                                <m:sub>
                                  <m:r>
                                    <a:rPr kumimoji="1" lang="en-US" sz="3200" b="0" i="1" smtClean="0">
                                      <a:solidFill>
                                        <a:srgbClr val="000000"/>
                                      </a:solidFill>
                                      <a:latin typeface="Cambria Math"/>
                                    </a:rPr>
                                    <m:t>𝑖</m:t>
                                  </m:r>
                                </m:sub>
                              </m:sSub>
                            </m:e>
                          </m:nary>
                        </m:den>
                      </m:f>
                    </m:oMath>
                  </m:oMathPara>
                </a14:m>
                <a:endParaRPr kumimoji="1" lang="en-US" sz="32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3134528" y="2648594"/>
                <a:ext cx="2876534" cy="1097917"/>
              </a:xfrm>
              <a:prstGeom prst="rect">
                <a:avLst/>
              </a:prstGeom>
              <a:blipFill rotWithShape="1">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Maximum Induced Unit Shear, </a:t>
            </a:r>
            <a:r>
              <a:rPr lang="en-US" sz="2000" b="1" dirty="0" err="1" smtClean="0">
                <a:solidFill>
                  <a:schemeClr val="accent1"/>
                </a:solidFill>
                <a:latin typeface="Arial Black" panose="020B0A04020102020204" pitchFamily="34" charset="0"/>
                <a:ea typeface="Cambria Math" panose="02040503050406030204" pitchFamily="18" charset="0"/>
              </a:rPr>
              <a:t>v</a:t>
            </a:r>
            <a:r>
              <a:rPr lang="en-US" sz="2000" b="1" baseline="-25000" dirty="0" err="1" smtClean="0">
                <a:solidFill>
                  <a:schemeClr val="accent1"/>
                </a:solidFill>
                <a:latin typeface="Arial Black" panose="020B0A04020102020204" pitchFamily="34" charset="0"/>
                <a:ea typeface="Cambria Math" panose="02040503050406030204" pitchFamily="18" charset="0"/>
              </a:rPr>
              <a:t>max</a:t>
            </a:r>
            <a:endParaRPr lang="en-US" sz="1800" baseline="-25000" dirty="0"/>
          </a:p>
        </p:txBody>
      </p:sp>
    </p:spTree>
    <p:custDataLst>
      <p:tags r:id="rId1"/>
    </p:custDataLst>
    <p:extLst>
      <p:ext uri="{BB962C8B-B14F-4D97-AF65-F5344CB8AC3E}">
        <p14:creationId xmlns:p14="http://schemas.microsoft.com/office/powerpoint/2010/main" val="103943595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sp>
        <p:nvSpPr>
          <p:cNvPr id="21" name="PPTShape_1"/>
          <p:cNvSpPr txBox="1">
            <a:spLocks noChangeArrowheads="1"/>
          </p:cNvSpPr>
          <p:nvPr/>
        </p:nvSpPr>
        <p:spPr bwMode="auto">
          <a:xfrm>
            <a:off x="470518" y="3626301"/>
            <a:ext cx="333720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nSpc>
                <a:spcPct val="150000"/>
              </a:lnSpc>
            </a:pPr>
            <a:r>
              <a:rPr lang="en-US" altLang="en-US" dirty="0">
                <a:solidFill>
                  <a:schemeClr val="bg2"/>
                </a:solidFill>
                <a:latin typeface="Cambria Math" panose="02040503050406030204" pitchFamily="18" charset="0"/>
                <a:ea typeface="Cambria Math" panose="02040503050406030204" pitchFamily="18" charset="0"/>
                <a:cs typeface="Arial" panose="020B0604020202020204" pitchFamily="34" charset="0"/>
              </a:rPr>
              <a:t>V </a:t>
            </a:r>
            <a:r>
              <a:rPr lang="en-US" altLang="en-US"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a:t>
            </a:r>
            <a:r>
              <a:rPr lang="en-US" alt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3,500 </a:t>
            </a:r>
            <a:r>
              <a:rPr lang="en-US" altLang="en-US" dirty="0" err="1" smtClean="0">
                <a:solidFill>
                  <a:schemeClr val="bg2"/>
                </a:solidFill>
                <a:latin typeface="Arial" panose="020B0604020202020204" pitchFamily="34" charset="0"/>
                <a:ea typeface="Cambria Math" panose="02040503050406030204" pitchFamily="18" charset="0"/>
                <a:cs typeface="Arial" panose="020B0604020202020204" pitchFamily="34" charset="0"/>
              </a:rPr>
              <a:t>lb</a:t>
            </a:r>
            <a:r>
              <a:rPr lang="en-US" altLang="en-US" dirty="0" smtClean="0">
                <a:solidFill>
                  <a:schemeClr val="bg2"/>
                </a:solidFill>
                <a:latin typeface="Arial" panose="020B0604020202020204" pitchFamily="34" charset="0"/>
                <a:ea typeface="Cambria Math" panose="02040503050406030204" pitchFamily="18" charset="0"/>
                <a:cs typeface="Arial" panose="020B0604020202020204" pitchFamily="34" charset="0"/>
              </a:rPr>
              <a:t> </a:t>
            </a:r>
            <a:r>
              <a:rPr lang="en-US" altLang="en-US" sz="1600" dirty="0" smtClean="0">
                <a:solidFill>
                  <a:schemeClr val="bg2"/>
                </a:solidFill>
                <a:latin typeface="Arial" panose="020B0604020202020204" pitchFamily="34" charset="0"/>
                <a:ea typeface="Calibri" pitchFamily="34" charset="0"/>
                <a:cs typeface="Arial" panose="020B0604020202020204" pitchFamily="34" charset="0"/>
              </a:rPr>
              <a:t>(ASD </a:t>
            </a:r>
            <a:r>
              <a:rPr lang="en-US" altLang="en-US" sz="1600" dirty="0">
                <a:solidFill>
                  <a:schemeClr val="bg2"/>
                </a:solidFill>
                <a:latin typeface="Arial" panose="020B0604020202020204" pitchFamily="34" charset="0"/>
                <a:ea typeface="Calibri" pitchFamily="34" charset="0"/>
                <a:cs typeface="Arial" panose="020B0604020202020204" pitchFamily="34" charset="0"/>
              </a:rPr>
              <a:t>wind </a:t>
            </a:r>
            <a:r>
              <a:rPr lang="en-US" altLang="en-US" sz="1600" dirty="0" smtClean="0">
                <a:solidFill>
                  <a:schemeClr val="bg2"/>
                </a:solidFill>
                <a:latin typeface="Arial" panose="020B0604020202020204" pitchFamily="34" charset="0"/>
                <a:ea typeface="Calibri" pitchFamily="34" charset="0"/>
                <a:cs typeface="Arial" panose="020B0604020202020204" pitchFamily="34" charset="0"/>
              </a:rPr>
              <a:t>load)</a:t>
            </a:r>
            <a:endParaRPr lang="en-US" altLang="en-US" sz="1600" dirty="0">
              <a:solidFill>
                <a:schemeClr val="bg2"/>
              </a:solidFill>
              <a:latin typeface="Arial" panose="020B0604020202020204" pitchFamily="34" charset="0"/>
              <a:ea typeface="Calibri" pitchFamily="34" charset="0"/>
              <a:cs typeface="Arial" panose="020B0604020202020204" pitchFamily="34" charset="0"/>
            </a:endParaRPr>
          </a:p>
          <a:p>
            <a:pPr>
              <a:lnSpc>
                <a:spcPct val="150000"/>
              </a:lnSpc>
            </a:pPr>
            <a:r>
              <a:rPr lang="en-US" altLang="en-US"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C</a:t>
            </a:r>
            <a:r>
              <a:rPr lang="en-US" altLang="en-US" baseline="-250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o</a:t>
            </a:r>
            <a:r>
              <a:rPr lang="en-US" altLang="en-US"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 </a:t>
            </a:r>
            <a:r>
              <a:rPr lang="en-US" altLang="en-US" dirty="0">
                <a:solidFill>
                  <a:schemeClr val="bg2"/>
                </a:solidFill>
                <a:latin typeface="Arial" panose="020B0604020202020204" pitchFamily="34" charset="0"/>
                <a:ea typeface="Cambria Math" panose="02040503050406030204" pitchFamily="18" charset="0"/>
                <a:cs typeface="Arial" panose="020B0604020202020204" pitchFamily="34" charset="0"/>
              </a:rPr>
              <a:t>0.80 </a:t>
            </a:r>
            <a:r>
              <a:rPr lang="en-US" altLang="en-US" sz="16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a:t>
            </a:r>
            <a:r>
              <a:rPr lang="en-US" altLang="en-US" sz="1600" dirty="0" smtClean="0">
                <a:solidFill>
                  <a:schemeClr val="bg2"/>
                </a:solidFill>
                <a:latin typeface="Arial" panose="020B0604020202020204" pitchFamily="34" charset="0"/>
                <a:ea typeface="Calibri" pitchFamily="34" charset="0"/>
                <a:cs typeface="Arial" panose="020B0604020202020204" pitchFamily="34" charset="0"/>
              </a:rPr>
              <a:t>from </a:t>
            </a:r>
            <a:r>
              <a:rPr lang="en-US" altLang="en-US" sz="1600" dirty="0">
                <a:solidFill>
                  <a:schemeClr val="bg2"/>
                </a:solidFill>
                <a:latin typeface="Arial" panose="020B0604020202020204" pitchFamily="34" charset="0"/>
                <a:ea typeface="Calibri" pitchFamily="34" charset="0"/>
                <a:cs typeface="Arial" panose="020B0604020202020204" pitchFamily="34" charset="0"/>
              </a:rPr>
              <a:t>Table </a:t>
            </a:r>
            <a:r>
              <a:rPr lang="en-US" altLang="en-US" sz="1600" dirty="0" smtClean="0">
                <a:solidFill>
                  <a:schemeClr val="bg2"/>
                </a:solidFill>
                <a:latin typeface="Arial" panose="020B0604020202020204" pitchFamily="34" charset="0"/>
                <a:ea typeface="Calibri" pitchFamily="34" charset="0"/>
                <a:cs typeface="Arial" panose="020B0604020202020204" pitchFamily="34" charset="0"/>
              </a:rPr>
              <a:t>4.3.3.5)</a:t>
            </a:r>
            <a:endParaRPr lang="en-US" altLang="en-US" sz="1600" dirty="0">
              <a:solidFill>
                <a:schemeClr val="bg2"/>
              </a:solidFill>
              <a:latin typeface="Arial" panose="020B0604020202020204" pitchFamily="34" charset="0"/>
              <a:ea typeface="Calibri" pitchFamily="34" charset="0"/>
              <a:cs typeface="Arial" panose="020B0604020202020204" pitchFamily="34" charset="0"/>
            </a:endParaRPr>
          </a:p>
          <a:p>
            <a:pPr>
              <a:lnSpc>
                <a:spcPct val="150000"/>
              </a:lnSpc>
            </a:pPr>
            <a:r>
              <a:rPr lang="en-US" altLang="en-US" dirty="0">
                <a:solidFill>
                  <a:schemeClr val="bg2"/>
                </a:solidFill>
                <a:latin typeface="Cambria Math" panose="02040503050406030204" pitchFamily="18" charset="0"/>
                <a:ea typeface="Cambria Math" panose="02040503050406030204" pitchFamily="18" charset="0"/>
                <a:cs typeface="Arial" panose="020B0604020202020204" pitchFamily="34" charset="0"/>
              </a:rPr>
              <a:t>∑L</a:t>
            </a:r>
            <a:r>
              <a:rPr lang="en-US" altLang="en-US" baseline="-25000" dirty="0">
                <a:solidFill>
                  <a:schemeClr val="bg2"/>
                </a:solidFill>
                <a:latin typeface="Cambria Math" panose="02040503050406030204" pitchFamily="18" charset="0"/>
                <a:ea typeface="Cambria Math" panose="02040503050406030204" pitchFamily="18" charset="0"/>
                <a:cs typeface="Arial" panose="020B0604020202020204" pitchFamily="34" charset="0"/>
              </a:rPr>
              <a:t>i</a:t>
            </a:r>
            <a:r>
              <a:rPr lang="en-US" altLang="en-US" dirty="0">
                <a:solidFill>
                  <a:schemeClr val="bg2"/>
                </a:solidFill>
                <a:latin typeface="Cambria Math" panose="02040503050406030204" pitchFamily="18" charset="0"/>
                <a:ea typeface="Cambria Math" panose="02040503050406030204" pitchFamily="18" charset="0"/>
                <a:cs typeface="Arial" panose="020B0604020202020204" pitchFamily="34" charset="0"/>
              </a:rPr>
              <a:t> </a:t>
            </a:r>
            <a:r>
              <a:rPr lang="en-US" altLang="en-US"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a:t>
            </a:r>
            <a:r>
              <a:rPr lang="en-US" altLang="en-US" dirty="0">
                <a:solidFill>
                  <a:schemeClr val="bg2"/>
                </a:solidFill>
                <a:latin typeface="Arial" panose="020B0604020202020204" pitchFamily="34" charset="0"/>
                <a:ea typeface="Cambria Math" panose="02040503050406030204" pitchFamily="18" charset="0"/>
                <a:cs typeface="Arial" panose="020B0604020202020204" pitchFamily="34" charset="0"/>
              </a:rPr>
              <a:t>8 </a:t>
            </a:r>
            <a:r>
              <a:rPr lang="en-US" altLang="en-US" dirty="0" err="1" smtClean="0">
                <a:solidFill>
                  <a:schemeClr val="bg2"/>
                </a:solidFill>
                <a:latin typeface="Arial" panose="020B0604020202020204" pitchFamily="34" charset="0"/>
                <a:ea typeface="Cambria Math" panose="02040503050406030204" pitchFamily="18" charset="0"/>
                <a:cs typeface="Arial" panose="020B0604020202020204" pitchFamily="34" charset="0"/>
              </a:rPr>
              <a:t>ft</a:t>
            </a:r>
            <a:endParaRPr lang="en-US" altLang="en-US" b="1" i="1" dirty="0" smtClean="0">
              <a:solidFill>
                <a:schemeClr val="bg2"/>
              </a:solidFill>
              <a:latin typeface="Arial" panose="020B0604020202020204" pitchFamily="34" charset="0"/>
              <a:ea typeface="Cambria Math" panose="02040503050406030204" pitchFamily="18" charset="0"/>
              <a:cs typeface="Arial" panose="020B0604020202020204" pitchFamily="34" charset="0"/>
            </a:endParaRPr>
          </a:p>
          <a:p>
            <a:pPr>
              <a:lnSpc>
                <a:spcPct val="150000"/>
              </a:lnSpc>
              <a:spcBef>
                <a:spcPts val="1800"/>
              </a:spcBef>
            </a:pPr>
            <a:r>
              <a:rPr lang="en-US" altLang="en-US" sz="24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v</a:t>
            </a:r>
            <a:r>
              <a:rPr lang="en-US" altLang="en-US" sz="2400" baseline="-25000" dirty="0" err="1" smtClean="0">
                <a:solidFill>
                  <a:schemeClr val="bg2"/>
                </a:solidFill>
                <a:latin typeface="Cambria Math" panose="02040503050406030204" pitchFamily="18" charset="0"/>
                <a:ea typeface="Cambria Math" panose="02040503050406030204" pitchFamily="18" charset="0"/>
                <a:cs typeface="Arial" panose="020B0604020202020204" pitchFamily="34" charset="0"/>
              </a:rPr>
              <a:t>max</a:t>
            </a:r>
            <a:r>
              <a:rPr lang="en-US" altLang="en-US" sz="24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  = </a:t>
            </a:r>
            <a:r>
              <a:rPr lang="en-US" altLang="en-US" sz="2400" dirty="0">
                <a:solidFill>
                  <a:schemeClr val="bg2"/>
                </a:solidFill>
                <a:latin typeface="Arial" panose="020B0604020202020204" pitchFamily="34" charset="0"/>
                <a:ea typeface="Cambria Math" panose="02040503050406030204" pitchFamily="18" charset="0"/>
                <a:cs typeface="Arial" panose="020B0604020202020204" pitchFamily="34" charset="0"/>
              </a:rPr>
              <a:t>547 </a:t>
            </a:r>
            <a:r>
              <a:rPr lang="en-US" altLang="en-US" sz="2400" dirty="0" err="1" smtClean="0">
                <a:solidFill>
                  <a:schemeClr val="bg2"/>
                </a:solidFill>
                <a:latin typeface="Arial" panose="020B0604020202020204" pitchFamily="34" charset="0"/>
                <a:ea typeface="Cambria Math" panose="02040503050406030204" pitchFamily="18" charset="0"/>
                <a:cs typeface="Arial" panose="020B0604020202020204" pitchFamily="34" charset="0"/>
              </a:rPr>
              <a:t>plf</a:t>
            </a:r>
            <a:endParaRPr lang="en-US" altLang="en-US" sz="2400" dirty="0">
              <a:solidFill>
                <a:schemeClr val="bg2"/>
              </a:solidFill>
              <a:latin typeface="Arial" panose="020B0604020202020204" pitchFamily="34" charset="0"/>
              <a:ea typeface="Cambria Math" panose="02040503050406030204" pitchFamily="18" charset="0"/>
              <a:cs typeface="Arial" panose="020B0604020202020204" pitchFamily="34" charset="0"/>
            </a:endParaRPr>
          </a:p>
        </p:txBody>
      </p:sp>
      <p:grpSp>
        <p:nvGrpSpPr>
          <p:cNvPr id="23" name="Group 22"/>
          <p:cNvGrpSpPr/>
          <p:nvPr/>
        </p:nvGrpSpPr>
        <p:grpSpPr>
          <a:xfrm>
            <a:off x="3943930" y="2433321"/>
            <a:ext cx="4862520" cy="3347416"/>
            <a:chOff x="11479886" y="2079658"/>
            <a:chExt cx="5394018" cy="3713305"/>
          </a:xfrm>
        </p:grpSpPr>
        <p:pic>
          <p:nvPicPr>
            <p:cNvPr id="24" name="Picture 23" descr="C:\Users\pahunt\Dropbox\Personal\Clarity\Simpson Mfg\Courses\1. Designing Shear Walls\Source Files\Assets\new images\10.8x perforated shearwall_1.jpg"/>
            <p:cNvPicPr>
              <a:picLocks noChangeAspect="1" noChangeArrowheads="1"/>
            </p:cNvPicPr>
            <p:nvPr>
              <p:custDataLst>
                <p:tags r:id="rId3"/>
              </p:custDataLst>
            </p:nvPr>
          </p:nvPicPr>
          <p:blipFill rotWithShape="1">
            <a:blip r:embed="rId17">
              <a:extLst>
                <a:ext uri="{28A0092B-C50C-407E-A947-70E740481C1C}">
                  <a14:useLocalDpi xmlns:a14="http://schemas.microsoft.com/office/drawing/2010/main" val="0"/>
                </a:ext>
              </a:extLst>
            </a:blip>
            <a:srcRect l="12348" t="70375" r="14532" b="23245"/>
            <a:stretch/>
          </p:blipFill>
          <p:spPr bwMode="auto">
            <a:xfrm>
              <a:off x="11479886" y="4930329"/>
              <a:ext cx="5367866" cy="25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 descr="C:\Users\pahunt\Dropbox\Personal\Clarity\Simpson Mfg\Courses\1. Designing Shear Walls\Source Files\Assets\new images\10.8x perforated shearwall_1.jpg"/>
            <p:cNvPicPr>
              <a:picLocks noChangeAspect="1" noChangeArrowheads="1"/>
            </p:cNvPicPr>
            <p:nvPr>
              <p:custDataLst>
                <p:tags r:id="rId4"/>
              </p:custDataLst>
            </p:nvPr>
          </p:nvPicPr>
          <p:blipFill rotWithShape="1">
            <a:blip r:embed="rId17">
              <a:extLst>
                <a:ext uri="{28A0092B-C50C-407E-A947-70E740481C1C}">
                  <a14:useLocalDpi xmlns:a14="http://schemas.microsoft.com/office/drawing/2010/main" val="0"/>
                </a:ext>
              </a:extLst>
            </a:blip>
            <a:srcRect l="12348" r="14213" b="29074"/>
            <a:stretch/>
          </p:blipFill>
          <p:spPr bwMode="auto">
            <a:xfrm>
              <a:off x="11482753" y="2079658"/>
              <a:ext cx="5391151" cy="28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 descr="C:\Users\pahunt\Dropbox\Personal\Clarity\Simpson Mfg\Courses\1. Designing Shear Walls\Source Files\Assets\new images\10.8x perforated shearwall_1.jpg"/>
            <p:cNvPicPr>
              <a:picLocks noChangeAspect="1" noChangeArrowheads="1"/>
            </p:cNvPicPr>
            <p:nvPr>
              <p:custDataLst>
                <p:tags r:id="rId5"/>
              </p:custDataLst>
            </p:nvPr>
          </p:nvPicPr>
          <p:blipFill rotWithShape="1">
            <a:blip r:embed="rId17">
              <a:extLst>
                <a:ext uri="{28A0092B-C50C-407E-A947-70E740481C1C}">
                  <a14:useLocalDpi xmlns:a14="http://schemas.microsoft.com/office/drawing/2010/main" val="0"/>
                </a:ext>
              </a:extLst>
            </a:blip>
            <a:srcRect l="12347" t="18464" r="70444" b="57070"/>
            <a:stretch/>
          </p:blipFill>
          <p:spPr bwMode="auto">
            <a:xfrm>
              <a:off x="11479886" y="2739224"/>
              <a:ext cx="1263291" cy="131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C:\Users\pahunt\Dropbox\Personal\Clarity\Simpson Mfg\Courses\1. Designing Shear Walls\SME Feedback\images\10.8m perforated shearwall.jpg"/>
            <p:cNvPicPr>
              <a:picLocks noChangeAspect="1" noChangeArrowheads="1"/>
            </p:cNvPicPr>
            <p:nvPr>
              <p:custDataLst>
                <p:tags r:id="rId6"/>
              </p:custDataLst>
            </p:nvPr>
          </p:nvPicPr>
          <p:blipFill rotWithShape="1">
            <a:blip r:embed="rId18">
              <a:extLst>
                <a:ext uri="{28A0092B-C50C-407E-A947-70E740481C1C}">
                  <a14:useLocalDpi xmlns:a14="http://schemas.microsoft.com/office/drawing/2010/main" val="0"/>
                </a:ext>
              </a:extLst>
            </a:blip>
            <a:srcRect l="63725" t="70024" r="34746" b="10920"/>
            <a:stretch/>
          </p:blipFill>
          <p:spPr bwMode="auto">
            <a:xfrm>
              <a:off x="11494387" y="4955560"/>
              <a:ext cx="1344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6" descr="C:\Users\pahunt\Dropbox\Personal\Clarity\Simpson Mfg\Courses\1. Designing Shear Walls\SME Feedback\images\10.8m perforated shearwall.jpg"/>
            <p:cNvPicPr>
              <a:picLocks noChangeAspect="1" noChangeArrowheads="1"/>
            </p:cNvPicPr>
            <p:nvPr>
              <p:custDataLst>
                <p:tags r:id="rId7"/>
              </p:custDataLst>
            </p:nvPr>
          </p:nvPicPr>
          <p:blipFill rotWithShape="1">
            <a:blip r:embed="rId18">
              <a:extLst>
                <a:ext uri="{28A0092B-C50C-407E-A947-70E740481C1C}">
                  <a14:useLocalDpi xmlns:a14="http://schemas.microsoft.com/office/drawing/2010/main" val="0"/>
                </a:ext>
              </a:extLst>
            </a:blip>
            <a:srcRect l="63725" t="70024" r="34746" b="10920"/>
            <a:stretch/>
          </p:blipFill>
          <p:spPr bwMode="auto">
            <a:xfrm>
              <a:off x="15594182" y="4955560"/>
              <a:ext cx="1344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6" descr="C:\Users\pahunt\Dropbox\Personal\Clarity\Simpson Mfg\Courses\1. Designing Shear Walls\SME Feedback\images\10.8m perforated shearwall.jpg"/>
            <p:cNvPicPr>
              <a:picLocks noChangeAspect="1" noChangeArrowheads="1"/>
            </p:cNvPicPr>
            <p:nvPr>
              <p:custDataLst>
                <p:tags r:id="rId8"/>
              </p:custDataLst>
            </p:nvPr>
          </p:nvPicPr>
          <p:blipFill rotWithShape="1">
            <a:blip r:embed="rId18">
              <a:extLst>
                <a:ext uri="{28A0092B-C50C-407E-A947-70E740481C1C}">
                  <a14:useLocalDpi xmlns:a14="http://schemas.microsoft.com/office/drawing/2010/main" val="0"/>
                </a:ext>
              </a:extLst>
            </a:blip>
            <a:srcRect l="77593" t="70024" r="19365" b="10920"/>
            <a:stretch/>
          </p:blipFill>
          <p:spPr bwMode="auto">
            <a:xfrm>
              <a:off x="16606372" y="4955560"/>
              <a:ext cx="267532" cy="83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p:cNvSpPr/>
            <p:nvPr/>
          </p:nvSpPr>
          <p:spPr>
            <a:xfrm>
              <a:off x="12679728" y="4961910"/>
              <a:ext cx="142875" cy="421876"/>
            </a:xfrm>
            <a:prstGeom prst="rect">
              <a:avLst/>
            </a:prstGeom>
            <a:solidFill>
              <a:srgbClr val="FFFFFF"/>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 name="Group 30"/>
            <p:cNvGrpSpPr/>
            <p:nvPr/>
          </p:nvGrpSpPr>
          <p:grpSpPr>
            <a:xfrm>
              <a:off x="16152751" y="5160133"/>
              <a:ext cx="153071" cy="467392"/>
              <a:chOff x="16272742" y="5479007"/>
              <a:chExt cx="153071" cy="467392"/>
            </a:xfrm>
          </p:grpSpPr>
          <p:pic>
            <p:nvPicPr>
              <p:cNvPr id="47" name="Picture 6" descr="C:\Users\pahunt\Dropbox\Personal\Clarity\Simpson Mfg\Courses\1. Designing Shear Walls\SME Feedback\images\10.8m perforated shearwall.jpg"/>
              <p:cNvPicPr>
                <a:picLocks noChangeAspect="1" noChangeArrowheads="1"/>
              </p:cNvPicPr>
              <p:nvPr>
                <p:custDataLst>
                  <p:tags r:id="rId14"/>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47"/>
              <p:cNvSpPr txBox="1"/>
              <p:nvPr/>
            </p:nvSpPr>
            <p:spPr>
              <a:xfrm>
                <a:off x="16272742" y="5684789"/>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32" name="Group 31"/>
            <p:cNvGrpSpPr/>
            <p:nvPr/>
          </p:nvGrpSpPr>
          <p:grpSpPr>
            <a:xfrm>
              <a:off x="16443518" y="5160133"/>
              <a:ext cx="153071" cy="467392"/>
              <a:chOff x="16272742" y="5479007"/>
              <a:chExt cx="153071" cy="467392"/>
            </a:xfrm>
          </p:grpSpPr>
          <p:pic>
            <p:nvPicPr>
              <p:cNvPr id="45" name="Picture 6" descr="C:\Users\pahunt\Dropbox\Personal\Clarity\Simpson Mfg\Courses\1. Designing Shear Walls\SME Feedback\images\10.8m perforated shearwall.jpg"/>
              <p:cNvPicPr>
                <a:picLocks noChangeAspect="1" noChangeArrowheads="1"/>
              </p:cNvPicPr>
              <p:nvPr>
                <p:custDataLst>
                  <p:tags r:id="rId13"/>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16272742" y="5684789"/>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33" name="Group 32"/>
            <p:cNvGrpSpPr/>
            <p:nvPr/>
          </p:nvGrpSpPr>
          <p:grpSpPr>
            <a:xfrm>
              <a:off x="15839355" y="5154472"/>
              <a:ext cx="153071" cy="482531"/>
              <a:chOff x="16272742" y="5479007"/>
              <a:chExt cx="153071" cy="482531"/>
            </a:xfrm>
          </p:grpSpPr>
          <p:pic>
            <p:nvPicPr>
              <p:cNvPr id="43" name="Picture 6" descr="C:\Users\pahunt\Dropbox\Personal\Clarity\Simpson Mfg\Courses\1. Designing Shear Walls\SME Feedback\images\10.8m perforated shearwall.jpg"/>
              <p:cNvPicPr>
                <a:picLocks noChangeAspect="1" noChangeArrowheads="1"/>
              </p:cNvPicPr>
              <p:nvPr>
                <p:custDataLst>
                  <p:tags r:id="rId12"/>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34" name="Group 33"/>
            <p:cNvGrpSpPr/>
            <p:nvPr/>
          </p:nvGrpSpPr>
          <p:grpSpPr>
            <a:xfrm>
              <a:off x="11754082" y="5189120"/>
              <a:ext cx="153071" cy="482531"/>
              <a:chOff x="16272742" y="5479007"/>
              <a:chExt cx="153071" cy="482531"/>
            </a:xfrm>
          </p:grpSpPr>
          <p:pic>
            <p:nvPicPr>
              <p:cNvPr id="41" name="Picture 6" descr="C:\Users\pahunt\Dropbox\Personal\Clarity\Simpson Mfg\Courses\1. Designing Shear Walls\SME Feedback\images\10.8m perforated shearwall.jpg"/>
              <p:cNvPicPr>
                <a:picLocks noChangeAspect="1" noChangeArrowheads="1"/>
              </p:cNvPicPr>
              <p:nvPr>
                <p:custDataLst>
                  <p:tags r:id="rId11"/>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35" name="Group 34"/>
            <p:cNvGrpSpPr/>
            <p:nvPr/>
          </p:nvGrpSpPr>
          <p:grpSpPr>
            <a:xfrm>
              <a:off x="12069540" y="5189120"/>
              <a:ext cx="153071" cy="482531"/>
              <a:chOff x="16272742" y="5479007"/>
              <a:chExt cx="153071" cy="482531"/>
            </a:xfrm>
          </p:grpSpPr>
          <p:pic>
            <p:nvPicPr>
              <p:cNvPr id="39" name="Picture 6" descr="C:\Users\pahunt\Dropbox\Personal\Clarity\Simpson Mfg\Courses\1. Designing Shear Walls\SME Feedback\images\10.8m perforated shearwall.jpg"/>
              <p:cNvPicPr>
                <a:picLocks noChangeAspect="1" noChangeArrowheads="1"/>
              </p:cNvPicPr>
              <p:nvPr>
                <p:custDataLst>
                  <p:tags r:id="rId10"/>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9"/>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36" name="Group 35"/>
            <p:cNvGrpSpPr/>
            <p:nvPr/>
          </p:nvGrpSpPr>
          <p:grpSpPr>
            <a:xfrm>
              <a:off x="12376430" y="5189120"/>
              <a:ext cx="153071" cy="482531"/>
              <a:chOff x="16272742" y="5479007"/>
              <a:chExt cx="153071" cy="482531"/>
            </a:xfrm>
          </p:grpSpPr>
          <p:pic>
            <p:nvPicPr>
              <p:cNvPr id="37" name="Picture 6" descr="C:\Users\pahunt\Dropbox\Personal\Clarity\Simpson Mfg\Courses\1. Designing Shear Walls\SME Feedback\images\10.8m perforated shearwall.jpg"/>
              <p:cNvPicPr>
                <a:picLocks noChangeAspect="1" noChangeArrowheads="1"/>
              </p:cNvPicPr>
              <p:nvPr>
                <p:custDataLst>
                  <p:tags r:id="rId9"/>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grpSp>
        <p:nvGrpSpPr>
          <p:cNvPr id="49" name="Group 48"/>
          <p:cNvGrpSpPr/>
          <p:nvPr/>
        </p:nvGrpSpPr>
        <p:grpSpPr>
          <a:xfrm>
            <a:off x="5983352" y="5300800"/>
            <a:ext cx="255044" cy="303615"/>
            <a:chOff x="5003258" y="5504791"/>
            <a:chExt cx="255044" cy="303615"/>
          </a:xfrm>
        </p:grpSpPr>
        <p:pic>
          <p:nvPicPr>
            <p:cNvPr id="50" name="Picture 6" descr="C:\Users\pahunt\Dropbox\Personal\Clarity\Simpson Mfg\Courses\1. Designing Shear Walls\SME Feedback\images\10.8m perforated shearwall.jpg"/>
            <p:cNvPicPr>
              <a:picLocks noChangeAspect="1" noChangeArrowheads="1"/>
            </p:cNvPicPr>
            <p:nvPr>
              <p:custDataLst>
                <p:tags r:id="rId2"/>
              </p:custDataLst>
            </p:nvPr>
          </p:nvPicPr>
          <p:blipFill rotWithShape="1">
            <a:blip r:embed="rId18">
              <a:extLst>
                <a:ext uri="{28A0092B-C50C-407E-A947-70E740481C1C}">
                  <a14:useLocalDpi xmlns:a14="http://schemas.microsoft.com/office/drawing/2010/main" val="0"/>
                </a:ext>
              </a:extLst>
            </a:blip>
            <a:srcRect l="77593" t="75828" r="20886" b="18368"/>
            <a:stretch/>
          </p:blipFill>
          <p:spPr bwMode="auto">
            <a:xfrm rot="16200000">
              <a:off x="5063897" y="5444152"/>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50"/>
            <p:cNvSpPr txBox="1"/>
            <p:nvPr/>
          </p:nvSpPr>
          <p:spPr>
            <a:xfrm>
              <a:off x="5063897" y="5546796"/>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v</a:t>
              </a:r>
              <a:endParaRPr lang="en-US" sz="1100" dirty="0">
                <a:latin typeface="Arial" panose="020B0604020202020204" pitchFamily="34" charset="0"/>
                <a:cs typeface="Arial" panose="020B0604020202020204" pitchFamily="34" charset="0"/>
              </a:endParaRPr>
            </a:p>
          </p:txBody>
        </p:sp>
      </p:grpSp>
      <mc:AlternateContent xmlns:mc="http://schemas.openxmlformats.org/markup-compatibility/2006" xmlns:a14="http://schemas.microsoft.com/office/drawing/2010/main">
        <mc:Choice Requires="a14">
          <p:sp>
            <p:nvSpPr>
              <p:cNvPr id="3" name="TextBox 2"/>
              <p:cNvSpPr txBox="1"/>
              <p:nvPr/>
            </p:nvSpPr>
            <p:spPr bwMode="auto">
              <a:xfrm>
                <a:off x="453353" y="1957724"/>
                <a:ext cx="2886345" cy="109746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𝑣</m:t>
                          </m:r>
                        </m:e>
                        <m:sub>
                          <m:r>
                            <a:rPr kumimoji="1" lang="en-US" sz="3200" b="0" i="1" smtClean="0">
                              <a:solidFill>
                                <a:srgbClr val="000000"/>
                              </a:solidFill>
                              <a:latin typeface="Cambria Math"/>
                            </a:rPr>
                            <m:t>𝑚𝑎𝑥</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𝑉</m:t>
                          </m:r>
                        </m:num>
                        <m:den>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𝑜</m:t>
                              </m:r>
                            </m:sub>
                          </m:sSub>
                          <m:nary>
                            <m:naryPr>
                              <m:chr m:val="∑"/>
                              <m:subHide m:val="on"/>
                              <m:supHide m:val="on"/>
                              <m:ctrlPr>
                                <a:rPr kumimoji="1" lang="en-US" sz="3200" b="0" i="1" smtClean="0">
                                  <a:solidFill>
                                    <a:srgbClr val="000000"/>
                                  </a:solidFill>
                                  <a:latin typeface="Cambria Math" panose="02040503050406030204" pitchFamily="18" charset="0"/>
                                </a:rPr>
                              </m:ctrlPr>
                            </m:naryPr>
                            <m:sub/>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𝐿</m:t>
                                  </m:r>
                                </m:e>
                                <m:sub>
                                  <m:r>
                                    <a:rPr kumimoji="1" lang="en-US" sz="3200" b="0" i="1" smtClean="0">
                                      <a:solidFill>
                                        <a:srgbClr val="000000"/>
                                      </a:solidFill>
                                      <a:latin typeface="Cambria Math"/>
                                    </a:rPr>
                                    <m:t>𝑖</m:t>
                                  </m:r>
                                </m:sub>
                              </m:sSub>
                            </m:e>
                          </m:nary>
                        </m:den>
                      </m:f>
                    </m:oMath>
                  </m:oMathPara>
                </a14:m>
                <a:endParaRPr kumimoji="1" lang="en-US" sz="32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453353" y="1957724"/>
                <a:ext cx="2886345" cy="1097468"/>
              </a:xfrm>
              <a:prstGeom prst="rect">
                <a:avLst/>
              </a:prstGeom>
              <a:blipFill rotWithShape="1">
                <a:blip r:embed="rId19"/>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Maximum Induced Unit Shear, </a:t>
            </a:r>
            <a:r>
              <a:rPr lang="en-US" sz="2000" b="1" dirty="0" err="1" smtClean="0">
                <a:solidFill>
                  <a:schemeClr val="accent1"/>
                </a:solidFill>
                <a:latin typeface="Arial Black" panose="020B0A04020102020204" pitchFamily="34" charset="0"/>
                <a:ea typeface="Cambria Math" panose="02040503050406030204" pitchFamily="18" charset="0"/>
              </a:rPr>
              <a:t>v</a:t>
            </a:r>
            <a:r>
              <a:rPr lang="en-US" sz="2000" b="1" baseline="-25000" dirty="0" err="1" smtClean="0">
                <a:solidFill>
                  <a:schemeClr val="accent1"/>
                </a:solidFill>
                <a:latin typeface="Arial Black" panose="020B0A04020102020204" pitchFamily="34" charset="0"/>
                <a:ea typeface="Cambria Math" panose="02040503050406030204" pitchFamily="18" charset="0"/>
              </a:rPr>
              <a:t>max</a:t>
            </a:r>
            <a:r>
              <a:rPr lang="en-US" sz="2000" b="1" dirty="0" smtClean="0">
                <a:solidFill>
                  <a:schemeClr val="accent1"/>
                </a:solidFill>
                <a:latin typeface="Arial Black" panose="020B0A04020102020204" pitchFamily="34" charset="0"/>
                <a:ea typeface="Cambria Math" panose="02040503050406030204" pitchFamily="18" charset="0"/>
              </a:rPr>
              <a:t>, cont.</a:t>
            </a:r>
            <a:endParaRPr lang="en-US" sz="1800" baseline="-25000" dirty="0"/>
          </a:p>
        </p:txBody>
      </p:sp>
      <p:sp>
        <p:nvSpPr>
          <p:cNvPr id="53" name="TextBox 52"/>
          <p:cNvSpPr txBox="1"/>
          <p:nvPr/>
        </p:nvSpPr>
        <p:spPr bwMode="auto">
          <a:xfrm>
            <a:off x="8578335" y="5497053"/>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55" name="TextBox 54"/>
          <p:cNvSpPr txBox="1"/>
          <p:nvPr/>
        </p:nvSpPr>
        <p:spPr bwMode="auto">
          <a:xfrm>
            <a:off x="7654497" y="5497053"/>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56" name="TextBox 55"/>
          <p:cNvSpPr txBox="1"/>
          <p:nvPr/>
        </p:nvSpPr>
        <p:spPr bwMode="auto">
          <a:xfrm>
            <a:off x="3947830" y="5497053"/>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57" name="TextBox 56"/>
          <p:cNvSpPr txBox="1"/>
          <p:nvPr/>
        </p:nvSpPr>
        <p:spPr bwMode="auto">
          <a:xfrm>
            <a:off x="8471423" y="5432274"/>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58" name="TextBox 57"/>
          <p:cNvSpPr txBox="1"/>
          <p:nvPr/>
        </p:nvSpPr>
        <p:spPr bwMode="auto">
          <a:xfrm>
            <a:off x="8202801" y="5425717"/>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59" name="TextBox 58"/>
          <p:cNvSpPr txBox="1"/>
          <p:nvPr/>
        </p:nvSpPr>
        <p:spPr bwMode="auto">
          <a:xfrm>
            <a:off x="7928567" y="5426690"/>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60" name="TextBox 59"/>
          <p:cNvSpPr txBox="1"/>
          <p:nvPr/>
        </p:nvSpPr>
        <p:spPr bwMode="auto">
          <a:xfrm>
            <a:off x="4799094" y="5450002"/>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61" name="TextBox 60"/>
          <p:cNvSpPr txBox="1"/>
          <p:nvPr/>
        </p:nvSpPr>
        <p:spPr bwMode="auto">
          <a:xfrm>
            <a:off x="4530472" y="5443445"/>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62" name="TextBox 61"/>
          <p:cNvSpPr txBox="1"/>
          <p:nvPr/>
        </p:nvSpPr>
        <p:spPr bwMode="auto">
          <a:xfrm>
            <a:off x="4248287" y="5444418"/>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63" name="TextBox 62"/>
          <p:cNvSpPr txBox="1"/>
          <p:nvPr/>
        </p:nvSpPr>
        <p:spPr bwMode="auto">
          <a:xfrm>
            <a:off x="6107440" y="5418410"/>
            <a:ext cx="89768"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a:t>
            </a:r>
            <a:endParaRPr kumimoji="1" lang="en-US" sz="14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83153865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pic>
        <p:nvPicPr>
          <p:cNvPr id="53" name="Picture 52" descr="C:\Users\kcullum\AppData\Local\Temp\SNAGHTML1db88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998" y="2223661"/>
            <a:ext cx="7148959" cy="4110652"/>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2018757" y="5192925"/>
            <a:ext cx="746389" cy="331849"/>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Rectangle 54"/>
          <p:cNvSpPr/>
          <p:nvPr/>
        </p:nvSpPr>
        <p:spPr>
          <a:xfrm>
            <a:off x="7047055" y="3014256"/>
            <a:ext cx="487601" cy="645173"/>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Rectangle 55"/>
          <p:cNvSpPr/>
          <p:nvPr/>
        </p:nvSpPr>
        <p:spPr>
          <a:xfrm>
            <a:off x="7047055" y="5192925"/>
            <a:ext cx="487601" cy="331849"/>
          </a:xfrm>
          <a:prstGeom prst="rect">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58" name="Straight Arrow Connector 57"/>
          <p:cNvCxnSpPr>
            <a:endCxn id="56" idx="1"/>
          </p:cNvCxnSpPr>
          <p:nvPr/>
        </p:nvCxnSpPr>
        <p:spPr>
          <a:xfrm flipV="1">
            <a:off x="2765146" y="5358850"/>
            <a:ext cx="4281909" cy="40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7267271" y="3659429"/>
            <a:ext cx="0" cy="15334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1"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Sheathing Thickness and Fastener Spacing</a:t>
            </a:r>
            <a:endParaRPr lang="en-US" sz="1800" baseline="-25000" dirty="0"/>
          </a:p>
        </p:txBody>
      </p:sp>
      <mc:AlternateContent xmlns:mc="http://schemas.openxmlformats.org/markup-compatibility/2006" xmlns:a14="http://schemas.microsoft.com/office/drawing/2010/main">
        <mc:Choice Requires="a14">
          <p:sp>
            <p:nvSpPr>
              <p:cNvPr id="3" name="TextBox 2"/>
              <p:cNvSpPr txBox="1"/>
              <p:nvPr/>
            </p:nvSpPr>
            <p:spPr bwMode="auto">
              <a:xfrm>
                <a:off x="2171780" y="1767383"/>
                <a:ext cx="4795393" cy="369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
                    </m:oMathParaPr>
                    <m:oMath xmlns:m="http://schemas.openxmlformats.org/officeDocument/2006/math">
                      <m:sSub>
                        <m:sSubPr>
                          <m:ctrlPr>
                            <a:rPr kumimoji="1" lang="en-US" i="1" smtClean="0">
                              <a:solidFill>
                                <a:srgbClr val="000000"/>
                              </a:solidFill>
                              <a:latin typeface="Cambria Math" panose="02040503050406030204" pitchFamily="18" charset="0"/>
                            </a:rPr>
                          </m:ctrlPr>
                        </m:sSubPr>
                        <m:e>
                          <m:r>
                            <a:rPr kumimoji="1" lang="en-US" b="0" i="1" smtClean="0">
                              <a:solidFill>
                                <a:srgbClr val="000000"/>
                              </a:solidFill>
                              <a:latin typeface="Cambria Math"/>
                            </a:rPr>
                            <m:t>𝑣</m:t>
                          </m:r>
                        </m:e>
                        <m:sub>
                          <m:r>
                            <a:rPr kumimoji="1" lang="en-US" b="0" i="1" smtClean="0">
                              <a:solidFill>
                                <a:srgbClr val="000000"/>
                              </a:solidFill>
                              <a:latin typeface="Cambria Math"/>
                            </a:rPr>
                            <m:t>𝑚𝑎𝑥</m:t>
                          </m:r>
                        </m:sub>
                      </m:sSub>
                      <m:r>
                        <a:rPr kumimoji="1" lang="en-US" b="0" i="1" smtClean="0">
                          <a:solidFill>
                            <a:srgbClr val="000000"/>
                          </a:solidFill>
                          <a:latin typeface="Cambria Math"/>
                        </a:rPr>
                        <m:t>=</m:t>
                      </m:r>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547 </m:t>
                          </m:r>
                          <m:r>
                            <a:rPr kumimoji="1" lang="en-US" b="0" i="1" smtClean="0">
                              <a:solidFill>
                                <a:srgbClr val="000000"/>
                              </a:solidFill>
                              <a:latin typeface="Cambria Math"/>
                            </a:rPr>
                            <m:t>𝑝𝑙𝑓</m:t>
                          </m:r>
                        </m:e>
                      </m:d>
                      <m:d>
                        <m:dPr>
                          <m:ctrlPr>
                            <a:rPr kumimoji="1" lang="en-US" b="0" i="1" smtClean="0">
                              <a:solidFill>
                                <a:srgbClr val="000000"/>
                              </a:solidFill>
                              <a:latin typeface="Cambria Math" panose="02040503050406030204" pitchFamily="18" charset="0"/>
                            </a:rPr>
                          </m:ctrlPr>
                        </m:dPr>
                        <m:e>
                          <m:r>
                            <a:rPr kumimoji="1" lang="en-US" b="0" i="1" smtClean="0">
                              <a:solidFill>
                                <a:srgbClr val="000000"/>
                              </a:solidFill>
                              <a:latin typeface="Cambria Math"/>
                            </a:rPr>
                            <m:t>2.0</m:t>
                          </m:r>
                        </m:e>
                      </m:d>
                      <m:r>
                        <a:rPr kumimoji="1" lang="en-US" b="0" i="1" smtClean="0">
                          <a:solidFill>
                            <a:srgbClr val="000000"/>
                          </a:solidFill>
                          <a:latin typeface="Cambria Math"/>
                        </a:rPr>
                        <m:t>=1094 </m:t>
                      </m:r>
                      <m:r>
                        <a:rPr kumimoji="1" lang="en-US" b="0" i="1" smtClean="0">
                          <a:solidFill>
                            <a:srgbClr val="000000"/>
                          </a:solidFill>
                          <a:latin typeface="Cambria Math"/>
                        </a:rPr>
                        <m:t>𝑝𝑙𝑓</m:t>
                      </m:r>
                      <m:r>
                        <a:rPr kumimoji="1" lang="en-US" b="0" i="1" smtClean="0">
                          <a:solidFill>
                            <a:srgbClr val="000000"/>
                          </a:solidFill>
                          <a:latin typeface="Cambria Math"/>
                        </a:rPr>
                        <m:t> (</m:t>
                      </m:r>
                      <m:r>
                        <a:rPr kumimoji="1" lang="en-US" b="0" i="1" smtClean="0">
                          <a:solidFill>
                            <a:srgbClr val="000000"/>
                          </a:solidFill>
                          <a:latin typeface="Cambria Math"/>
                        </a:rPr>
                        <m:t>𝑛𝑜𝑚𝑖𝑛𝑎𝑙</m:t>
                      </m:r>
                      <m:r>
                        <a:rPr kumimoji="1" lang="en-US" b="0" i="1" smtClean="0">
                          <a:solidFill>
                            <a:srgbClr val="000000"/>
                          </a:solidFill>
                          <a:latin typeface="Cambria Math"/>
                        </a:rPr>
                        <m:t>)</m:t>
                      </m:r>
                    </m:oMath>
                  </m:oMathPara>
                </a14:m>
                <a:endParaRPr kumimoji="1" lang="en-US"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2171780" y="1767383"/>
                <a:ext cx="4795393" cy="369320"/>
              </a:xfrm>
              <a:prstGeom prst="rect">
                <a:avLst/>
              </a:prstGeom>
              <a:blipFill rotWithShape="1">
                <a:blip r:embed="rId5"/>
                <a:stretch>
                  <a:fillRect b="-131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15964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2000"/>
                                        <p:tgtEl>
                                          <p:spTgt spid="5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heel(1)">
                                      <p:cBhvr>
                                        <p:cTn id="10" dur="2000"/>
                                        <p:tgtEl>
                                          <p:spTgt spid="54"/>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1500"/>
                                        <p:tgtEl>
                                          <p:spTgt spid="58"/>
                                        </p:tgtEl>
                                      </p:cBhvr>
                                    </p:animEffect>
                                  </p:childTnLst>
                                </p:cTn>
                              </p:par>
                              <p:par>
                                <p:cTn id="15" presetID="22" presetClass="entr" presetSubtype="1"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1500"/>
                                        <p:tgtEl>
                                          <p:spTgt spid="59"/>
                                        </p:tgtEl>
                                      </p:cBhvr>
                                    </p:animEffect>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heel(1)">
                                      <p:cBhvr>
                                        <p:cTn id="21"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pic>
        <p:nvPicPr>
          <p:cNvPr id="5" name="Picture 7" descr="C:\Users\pahunt\Dropbox\Personal\Clarity\Simpson Mfg\Courses\1. Designing Shear Walls\SME Feedback\images\10.8j anchorage forces.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b="31612"/>
          <a:stretch>
            <a:fillRect/>
          </a:stretch>
        </p:blipFill>
        <p:spPr bwMode="auto">
          <a:xfrm>
            <a:off x="462929" y="3718031"/>
            <a:ext cx="5093828" cy="24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41" y="1870243"/>
            <a:ext cx="5175716" cy="161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Connector 7"/>
          <p:cNvCxnSpPr/>
          <p:nvPr/>
        </p:nvCxnSpPr>
        <p:spPr>
          <a:xfrm>
            <a:off x="449281" y="3207499"/>
            <a:ext cx="3611880" cy="0"/>
          </a:xfrm>
          <a:prstGeom prst="line">
            <a:avLst/>
          </a:prstGeom>
          <a:ln w="28575">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9"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and Uplift</a:t>
            </a:r>
            <a:endParaRPr lang="en-US" sz="1800" baseline="-25000" dirty="0"/>
          </a:p>
        </p:txBody>
      </p:sp>
      <p:cxnSp>
        <p:nvCxnSpPr>
          <p:cNvPr id="10" name="Straight Connector 9"/>
          <p:cNvCxnSpPr/>
          <p:nvPr/>
        </p:nvCxnSpPr>
        <p:spPr>
          <a:xfrm>
            <a:off x="5895832" y="1697038"/>
            <a:ext cx="0" cy="4489449"/>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p:cNvSpPr txBox="1"/>
              <p:nvPr/>
            </p:nvSpPr>
            <p:spPr bwMode="auto">
              <a:xfrm>
                <a:off x="6113383" y="2850373"/>
                <a:ext cx="2423655"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
                    </m:oMathParaPr>
                    <m:oMath xmlns:m="http://schemas.openxmlformats.org/officeDocument/2006/math">
                      <m:r>
                        <a:rPr kumimoji="1" lang="en-US" sz="2000" b="0" i="1" smtClean="0">
                          <a:solidFill>
                            <a:srgbClr val="000000"/>
                          </a:solidFill>
                          <a:latin typeface="Cambria Math"/>
                        </a:rPr>
                        <m:t>𝑡</m:t>
                      </m:r>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𝑣</m:t>
                          </m:r>
                        </m:e>
                        <m:sub>
                          <m:r>
                            <a:rPr kumimoji="1" lang="en-US" sz="2000" b="0" i="1" smtClean="0">
                              <a:solidFill>
                                <a:srgbClr val="000000"/>
                              </a:solidFill>
                              <a:latin typeface="Cambria Math"/>
                            </a:rPr>
                            <m:t>𝑚𝑎𝑥</m:t>
                          </m:r>
                        </m:sub>
                      </m:sSub>
                      <m:r>
                        <a:rPr kumimoji="1" lang="en-US" sz="2000" b="0" i="1" smtClean="0">
                          <a:solidFill>
                            <a:srgbClr val="000000"/>
                          </a:solidFill>
                          <a:latin typeface="Cambria Math"/>
                        </a:rPr>
                        <m:t>=547 </m:t>
                      </m:r>
                      <m:r>
                        <a:rPr kumimoji="1" lang="en-US" sz="2000" b="0" i="1" smtClean="0">
                          <a:solidFill>
                            <a:srgbClr val="000000"/>
                          </a:solidFill>
                          <a:latin typeface="Cambria Math"/>
                        </a:rPr>
                        <m:t>𝑝𝑙𝑓</m:t>
                      </m:r>
                    </m:oMath>
                  </m:oMathPara>
                </a14:m>
                <a:endParaRPr kumimoji="1" lang="en-US" sz="20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6113383" y="2850373"/>
                <a:ext cx="2423655" cy="400097"/>
              </a:xfrm>
              <a:prstGeom prst="rect">
                <a:avLst/>
              </a:prstGeom>
              <a:blipFill rotWithShape="1">
                <a:blip r:embed="rId7"/>
                <a:stretch>
                  <a:fillRect b="-169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6456234" y="2139176"/>
            <a:ext cx="173795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dirty="0" smtClean="0">
                <a:solidFill>
                  <a:schemeClr val="accent1"/>
                </a:solidFill>
                <a:latin typeface="Arial" panose="020B0604020202020204" pitchFamily="34" charset="0"/>
                <a:cs typeface="Arial" panose="020B0604020202020204" pitchFamily="34" charset="0"/>
              </a:rPr>
              <a:t>Uniform Uplift</a:t>
            </a:r>
          </a:p>
          <a:p>
            <a:pPr algn="ctr"/>
            <a:r>
              <a:rPr kumimoji="1" lang="en-US" sz="2000" dirty="0" smtClean="0">
                <a:solidFill>
                  <a:schemeClr val="accent1"/>
                </a:solidFill>
                <a:latin typeface="Arial" panose="020B0604020202020204" pitchFamily="34" charset="0"/>
                <a:cs typeface="Arial" panose="020B0604020202020204" pitchFamily="34" charset="0"/>
              </a:rPr>
              <a:t>Force, t</a:t>
            </a:r>
            <a:endParaRPr kumimoji="1" lang="en-US" sz="2000" dirty="0">
              <a:solidFill>
                <a:schemeClr val="accent1"/>
              </a:solidFill>
              <a:latin typeface="Arial" panose="020B0604020202020204" pitchFamily="34" charset="0"/>
              <a:cs typeface="Arial" panose="020B0604020202020204" pitchFamily="34" charset="0"/>
            </a:endParaRPr>
          </a:p>
        </p:txBody>
      </p:sp>
      <p:sp>
        <p:nvSpPr>
          <p:cNvPr id="13" name="TextBox 12"/>
          <p:cNvSpPr txBox="1"/>
          <p:nvPr/>
        </p:nvSpPr>
        <p:spPr bwMode="auto">
          <a:xfrm>
            <a:off x="5895833" y="3762468"/>
            <a:ext cx="2790968" cy="147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82880" tIns="45714" rIns="91440" bIns="45714" rtlCol="0">
            <a:spAutoFit/>
          </a:bodyPr>
          <a:lstStyle/>
          <a:p>
            <a:r>
              <a:rPr kumimoji="1" lang="en-US" dirty="0" smtClean="0">
                <a:solidFill>
                  <a:schemeClr val="bg2"/>
                </a:solidFill>
                <a:latin typeface="Arial" panose="020B0604020202020204" pitchFamily="34" charset="0"/>
                <a:cs typeface="Arial" panose="020B0604020202020204" pitchFamily="34" charset="0"/>
              </a:rPr>
              <a:t>Accounting for Unit Uplift Force, t, is necessary to resist uplift forces acting on individual wall segments.</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8096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Learning Objectives</a:t>
            </a:r>
          </a:p>
        </p:txBody>
      </p:sp>
      <p:sp>
        <p:nvSpPr>
          <p:cNvPr id="8195" name="Content Placeholder 2"/>
          <p:cNvSpPr>
            <a:spLocks noGrp="1"/>
          </p:cNvSpPr>
          <p:nvPr>
            <p:ph idx="1"/>
          </p:nvPr>
        </p:nvSpPr>
        <p:spPr>
          <a:xfrm>
            <a:off x="457200" y="1333910"/>
            <a:ext cx="8229600" cy="4836703"/>
          </a:xfrm>
        </p:spPr>
        <p:txBody>
          <a:bodyPr lIns="0" tIns="0" rIns="0" bIns="0">
            <a:normAutofit/>
          </a:bodyPr>
          <a:lstStyle/>
          <a:p>
            <a:pPr eaLnBrk="1" hangingPunct="1">
              <a:buFont typeface="Arial" charset="0"/>
              <a:buNone/>
              <a:defRPr/>
            </a:pPr>
            <a:r>
              <a:rPr lang="en-US" sz="2000" dirty="0" smtClean="0">
                <a:solidFill>
                  <a:schemeClr val="accent1"/>
                </a:solidFill>
                <a:latin typeface="Arial Black" panose="020B0A04020102020204" pitchFamily="34" charset="0"/>
              </a:rPr>
              <a:t>Upon completion of this seminar, you will be able to:</a:t>
            </a:r>
            <a:endParaRPr lang="en-US" altLang="en-US" sz="2000" dirty="0">
              <a:solidFill>
                <a:schemeClr val="accent1"/>
              </a:solidFill>
              <a:latin typeface="Arial Black" panose="020B0A04020102020204" pitchFamily="34" charset="0"/>
            </a:endParaRPr>
          </a:p>
          <a:p>
            <a:pPr marL="225425" indent="-225425">
              <a:spcBef>
                <a:spcPts val="2400"/>
              </a:spcBef>
            </a:pPr>
            <a:r>
              <a:rPr lang="en-US" altLang="en-US" sz="2000" dirty="0" smtClean="0"/>
              <a:t>Describe </a:t>
            </a:r>
            <a:r>
              <a:rPr lang="en-US" altLang="en-US" sz="2000" dirty="0"/>
              <a:t>the practical </a:t>
            </a:r>
            <a:r>
              <a:rPr lang="en-US" altLang="en-US" sz="2000" dirty="0" smtClean="0"/>
              <a:t>applications, basic functions and considerations for </a:t>
            </a:r>
            <a:r>
              <a:rPr lang="en-US" altLang="en-US" sz="2000" dirty="0"/>
              <a:t>shear wall </a:t>
            </a:r>
            <a:r>
              <a:rPr lang="en-US" altLang="en-US" sz="2000" dirty="0" smtClean="0"/>
              <a:t>design</a:t>
            </a:r>
          </a:p>
          <a:p>
            <a:pPr marL="225425" indent="-225425">
              <a:spcBef>
                <a:spcPts val="2400"/>
              </a:spcBef>
            </a:pPr>
            <a:r>
              <a:rPr lang="en-US" altLang="en-US" sz="2000" dirty="0" smtClean="0"/>
              <a:t>Identify the code and standard provisions in the 2015 SDPWS pertaining to shear wall design</a:t>
            </a:r>
            <a:endParaRPr lang="en-US" altLang="en-US" sz="2000" dirty="0" smtClean="0">
              <a:solidFill>
                <a:schemeClr val="bg2"/>
              </a:solidFill>
            </a:endParaRPr>
          </a:p>
          <a:p>
            <a:pPr marL="225425" indent="-225425">
              <a:spcBef>
                <a:spcPts val="1800"/>
              </a:spcBef>
            </a:pPr>
            <a:r>
              <a:rPr lang="en-US" altLang="en-US" sz="2000" dirty="0" smtClean="0"/>
              <a:t>Explain </a:t>
            </a:r>
            <a:r>
              <a:rPr lang="en-US" altLang="en-US" sz="2000" dirty="0"/>
              <a:t>how </a:t>
            </a:r>
            <a:r>
              <a:rPr lang="en-US" altLang="en-US" sz="2000" dirty="0" smtClean="0"/>
              <a:t>and when to use the capacity </a:t>
            </a:r>
            <a:r>
              <a:rPr lang="en-US" altLang="en-US" sz="2000" dirty="0"/>
              <a:t>adjustments for shear walls with </a:t>
            </a:r>
            <a:r>
              <a:rPr lang="en-US" altLang="en-US" sz="2000" dirty="0" smtClean="0"/>
              <a:t>high aspect ratios</a:t>
            </a:r>
            <a:endParaRPr lang="en-US" altLang="en-US" sz="2000" dirty="0" smtClean="0">
              <a:solidFill>
                <a:schemeClr val="bg2"/>
              </a:solidFill>
            </a:endParaRPr>
          </a:p>
          <a:p>
            <a:pPr marL="225425" indent="-225425">
              <a:spcBef>
                <a:spcPts val="1800"/>
              </a:spcBef>
            </a:pPr>
            <a:r>
              <a:rPr lang="en-US" altLang="en-US" sz="2000" dirty="0" smtClean="0"/>
              <a:t>Describe </a:t>
            </a:r>
            <a:r>
              <a:rPr lang="en-US" altLang="en-US" sz="2000" dirty="0"/>
              <a:t>how to design segmented, </a:t>
            </a:r>
            <a:r>
              <a:rPr lang="en-US" altLang="en-US" sz="2000" dirty="0" smtClean="0"/>
              <a:t>perforated </a:t>
            </a:r>
            <a:r>
              <a:rPr lang="en-US" altLang="en-US" sz="2000" dirty="0"/>
              <a:t>and </a:t>
            </a:r>
            <a:r>
              <a:rPr lang="en-US" altLang="en-US" sz="2000" dirty="0" smtClean="0"/>
              <a:t>force-transfer </a:t>
            </a:r>
            <a:r>
              <a:rPr lang="en-US" altLang="en-US" sz="2000" dirty="0"/>
              <a:t>shear walls using the </a:t>
            </a:r>
            <a:r>
              <a:rPr lang="en-US" altLang="en-US" sz="2000" dirty="0" smtClean="0"/>
              <a:t>SDPWS</a:t>
            </a:r>
          </a:p>
          <a:p>
            <a:pPr marL="225425" indent="-225425">
              <a:spcBef>
                <a:spcPts val="1800"/>
              </a:spcBef>
            </a:pPr>
            <a:r>
              <a:rPr lang="en-US" altLang="en-US" sz="2000" dirty="0"/>
              <a:t>Identify which applications </a:t>
            </a:r>
            <a:r>
              <a:rPr lang="en-US" altLang="en-US" sz="2000" dirty="0" smtClean="0"/>
              <a:t>may </a:t>
            </a:r>
            <a:r>
              <a:rPr lang="en-US" altLang="en-US" sz="2000" dirty="0"/>
              <a:t>require a pre-fabricated shear wall</a:t>
            </a:r>
            <a:endParaRPr lang="en-US" altLang="en-US" sz="2000" dirty="0">
              <a:solidFill>
                <a:schemeClr val="bg2"/>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sp>
        <p:nvSpPr>
          <p:cNvPr id="6" name="Text Placeholder 2"/>
          <p:cNvSpPr txBox="1">
            <a:spLocks/>
          </p:cNvSpPr>
          <p:nvPr/>
        </p:nvSpPr>
        <p:spPr>
          <a:xfrm>
            <a:off x="458789" y="4694838"/>
            <a:ext cx="8228012" cy="1979802"/>
          </a:xfrm>
          <a:prstGeom prst="rect">
            <a:avLst/>
          </a:prstGeom>
        </p:spPr>
        <p:txBody>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914400" indent="0" fontAlgn="auto">
              <a:spcAft>
                <a:spcPts val="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C</a:t>
            </a:r>
            <a:r>
              <a:rPr lang="en-US" sz="2000" baseline="-25000" dirty="0" smtClean="0">
                <a:latin typeface="Cambria Math" panose="02040503050406030204" pitchFamily="18" charset="0"/>
                <a:ea typeface="Cambria Math" panose="02040503050406030204" pitchFamily="18" charset="0"/>
              </a:rPr>
              <a:t>o</a:t>
            </a:r>
            <a:r>
              <a:rPr lang="en-US" sz="2000" dirty="0" smtClean="0">
                <a:latin typeface="Cambria Math" panose="02040503050406030204" pitchFamily="18" charset="0"/>
                <a:ea typeface="Cambria Math" panose="02040503050406030204" pitchFamily="18" charset="0"/>
              </a:rPr>
              <a:t> 	= 	</a:t>
            </a:r>
            <a:r>
              <a:rPr lang="en-US" sz="2000" dirty="0" smtClean="0"/>
              <a:t>shear capacity adjustment factor from Table 4.3.3.5</a:t>
            </a:r>
          </a:p>
          <a:p>
            <a:pPr marL="914400" indent="0" fontAlgn="auto">
              <a:spcAft>
                <a:spcPts val="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V 	= 	</a:t>
            </a:r>
            <a:r>
              <a:rPr lang="en-US" sz="2000" dirty="0" smtClean="0"/>
              <a:t>total shear force in perforated shear wall, </a:t>
            </a:r>
            <a:r>
              <a:rPr lang="en-US" sz="2000" dirty="0" err="1" smtClean="0"/>
              <a:t>lb</a:t>
            </a:r>
            <a:endParaRPr lang="en-US" sz="2000" dirty="0" smtClean="0"/>
          </a:p>
          <a:p>
            <a:pPr marL="914400" indent="0" fontAlgn="auto">
              <a:spcAft>
                <a:spcPts val="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 L</a:t>
            </a:r>
            <a:r>
              <a:rPr lang="en-US" sz="2000" baseline="-25000" dirty="0" smtClean="0">
                <a:latin typeface="Cambria Math" panose="02040503050406030204" pitchFamily="18" charset="0"/>
                <a:ea typeface="Cambria Math" panose="02040503050406030204" pitchFamily="18" charset="0"/>
              </a:rPr>
              <a:t>i</a:t>
            </a:r>
            <a:r>
              <a:rPr lang="en-US" sz="2000" dirty="0" smtClean="0">
                <a:latin typeface="Cambria Math" panose="02040503050406030204" pitchFamily="18" charset="0"/>
                <a:ea typeface="Cambria Math" panose="02040503050406030204" pitchFamily="18" charset="0"/>
              </a:rPr>
              <a:t> 	= 	</a:t>
            </a:r>
            <a:r>
              <a:rPr lang="en-US" sz="2000" dirty="0" smtClean="0"/>
              <a:t>sum of perforated shear wall segment lengths, </a:t>
            </a:r>
            <a:r>
              <a:rPr lang="en-US" sz="2000" dirty="0" err="1" smtClean="0"/>
              <a:t>ft</a:t>
            </a:r>
            <a:endParaRPr lang="en-US" sz="2000" dirty="0" smtClean="0"/>
          </a:p>
          <a:p>
            <a:pPr marL="914400" indent="0" fontAlgn="auto">
              <a:spcAft>
                <a:spcPts val="0"/>
              </a:spcAft>
              <a:buFont typeface="Arial" panose="020B0604020202020204" pitchFamily="34" charset="0"/>
              <a:buNone/>
              <a:tabLst>
                <a:tab pos="1484313" algn="l"/>
              </a:tabLst>
            </a:pPr>
            <a:r>
              <a:rPr lang="en-US" sz="2000" dirty="0" smtClean="0">
                <a:latin typeface="Cambria Math" panose="02040503050406030204" pitchFamily="18" charset="0"/>
                <a:ea typeface="Cambria Math" panose="02040503050406030204" pitchFamily="18" charset="0"/>
              </a:rPr>
              <a:t>h 	= 	</a:t>
            </a:r>
            <a:r>
              <a:rPr lang="en-US" sz="2000" dirty="0" smtClean="0"/>
              <a:t>shear wall height, </a:t>
            </a:r>
            <a:r>
              <a:rPr lang="en-US" sz="2000" dirty="0" err="1" smtClean="0"/>
              <a:t>ft</a:t>
            </a:r>
            <a:endParaRPr lang="en-US" sz="2000" dirty="0" smtClean="0"/>
          </a:p>
          <a:p>
            <a:pPr fontAlgn="auto">
              <a:spcAft>
                <a:spcPts val="0"/>
              </a:spcAft>
            </a:pPr>
            <a:endParaRPr lang="en-US" sz="2000" dirty="0"/>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13" y="1846630"/>
            <a:ext cx="5247927" cy="2528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Straight Connector 11"/>
          <p:cNvCxnSpPr/>
          <p:nvPr/>
        </p:nvCxnSpPr>
        <p:spPr>
          <a:xfrm>
            <a:off x="2439336" y="2408127"/>
            <a:ext cx="3200400" cy="0"/>
          </a:xfrm>
          <a:prstGeom prst="line">
            <a:avLst/>
          </a:prstGeom>
          <a:ln w="28575">
            <a:solidFill>
              <a:srgbClr val="FF6600"/>
            </a:solidFill>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a:off x="452723" y="2680884"/>
            <a:ext cx="420624" cy="0"/>
          </a:xfrm>
          <a:prstGeom prst="line">
            <a:avLst/>
          </a:prstGeom>
          <a:ln w="28575">
            <a:solidFill>
              <a:srgbClr val="FF6600"/>
            </a:solidFill>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a:off x="2754339" y="2962350"/>
            <a:ext cx="2871216" cy="0"/>
          </a:xfrm>
          <a:prstGeom prst="line">
            <a:avLst/>
          </a:prstGeom>
          <a:ln w="28575">
            <a:solidFill>
              <a:srgbClr val="FF6600"/>
            </a:solidFill>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a:off x="452723" y="3238054"/>
            <a:ext cx="1880559" cy="0"/>
          </a:xfrm>
          <a:prstGeom prst="line">
            <a:avLst/>
          </a:prstGeom>
          <a:ln w="28575">
            <a:solidFill>
              <a:srgbClr val="FF6600"/>
            </a:solidFill>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1" name="TextBox 10"/>
              <p:cNvSpPr txBox="1"/>
              <p:nvPr/>
            </p:nvSpPr>
            <p:spPr bwMode="auto">
              <a:xfrm>
                <a:off x="5978319" y="2470779"/>
                <a:ext cx="2705654" cy="98314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800" b="0" i="1" smtClean="0">
                          <a:solidFill>
                            <a:srgbClr val="000000"/>
                          </a:solidFill>
                          <a:latin typeface="Cambria Math"/>
                        </a:rPr>
                        <m:t>𝑇</m:t>
                      </m:r>
                      <m:r>
                        <a:rPr kumimoji="1" lang="en-US" sz="2800" b="0" i="1" smtClean="0">
                          <a:solidFill>
                            <a:srgbClr val="000000"/>
                          </a:solidFill>
                          <a:latin typeface="Cambria Math"/>
                        </a:rPr>
                        <m:t>=</m:t>
                      </m:r>
                      <m:r>
                        <a:rPr kumimoji="1" lang="en-US" sz="2800" b="0" i="1" smtClean="0">
                          <a:solidFill>
                            <a:srgbClr val="000000"/>
                          </a:solidFill>
                          <a:latin typeface="Cambria Math"/>
                        </a:rPr>
                        <m:t>𝐶</m:t>
                      </m:r>
                      <m:r>
                        <a:rPr kumimoji="1" lang="en-US" sz="2800" b="0" i="1" smtClean="0">
                          <a:solidFill>
                            <a:srgbClr val="000000"/>
                          </a:solidFill>
                          <a:latin typeface="Cambria Math"/>
                        </a:rPr>
                        <m:t>=</m:t>
                      </m:r>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a:rPr>
                            <m:t>𝑉h</m:t>
                          </m:r>
                        </m:num>
                        <m:den>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𝐶</m:t>
                              </m:r>
                            </m:e>
                            <m:sub>
                              <m:r>
                                <a:rPr kumimoji="1" lang="en-US" sz="2800" b="0" i="1" smtClean="0">
                                  <a:solidFill>
                                    <a:srgbClr val="000000"/>
                                  </a:solidFill>
                                  <a:latin typeface="Cambria Math"/>
                                </a:rPr>
                                <m:t>𝑜</m:t>
                              </m:r>
                            </m:sub>
                          </m:sSub>
                          <m:nary>
                            <m:naryPr>
                              <m:chr m:val="∑"/>
                              <m:subHide m:val="on"/>
                              <m:supHide m:val="on"/>
                              <m:ctrlPr>
                                <a:rPr kumimoji="1" lang="en-US" sz="2800" b="0" i="1" smtClean="0">
                                  <a:solidFill>
                                    <a:srgbClr val="000000"/>
                                  </a:solidFill>
                                  <a:latin typeface="Cambria Math" panose="02040503050406030204" pitchFamily="18" charset="0"/>
                                </a:rPr>
                              </m:ctrlPr>
                            </m:naryPr>
                            <m:sub/>
                            <m:sup/>
                            <m:e>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𝐿</m:t>
                                  </m:r>
                                </m:e>
                                <m:sub>
                                  <m:r>
                                    <a:rPr kumimoji="1" lang="en-US" sz="2800" b="0" i="1" smtClean="0">
                                      <a:solidFill>
                                        <a:srgbClr val="000000"/>
                                      </a:solidFill>
                                      <a:latin typeface="Cambria Math"/>
                                    </a:rPr>
                                    <m:t>𝑖</m:t>
                                  </m:r>
                                </m:sub>
                              </m:sSub>
                            </m:e>
                          </m:nary>
                        </m:den>
                      </m:f>
                    </m:oMath>
                  </m:oMathPara>
                </a14:m>
                <a:endParaRPr kumimoji="1" lang="en-US" sz="28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5978319" y="2470779"/>
                <a:ext cx="2705654" cy="983142"/>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 name="TextBox 2"/>
          <p:cNvSpPr txBox="1"/>
          <p:nvPr/>
        </p:nvSpPr>
        <p:spPr bwMode="auto">
          <a:xfrm>
            <a:off x="6641706" y="3710267"/>
            <a:ext cx="1378880"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400" dirty="0" smtClean="0">
                <a:solidFill>
                  <a:schemeClr val="bg2"/>
                </a:solidFill>
                <a:latin typeface="Arial" panose="020B0604020202020204" pitchFamily="34" charset="0"/>
                <a:cs typeface="Arial" panose="020B0604020202020204" pitchFamily="34" charset="0"/>
              </a:rPr>
              <a:t>Equation 4.3-8</a:t>
            </a:r>
            <a:endParaRPr kumimoji="1" lang="en-US" sz="1400" dirty="0">
              <a:solidFill>
                <a:schemeClr val="bg2"/>
              </a:solidFill>
              <a:latin typeface="Arial" panose="020B0604020202020204" pitchFamily="34" charset="0"/>
              <a:cs typeface="Arial" panose="020B0604020202020204" pitchFamily="34" charset="0"/>
            </a:endParaRPr>
          </a:p>
        </p:txBody>
      </p:sp>
      <p:sp>
        <p:nvSpPr>
          <p:cNvPr id="17"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and Uplift, cont.</a:t>
            </a:r>
            <a:endParaRPr lang="en-US" sz="1800" baseline="-25000" dirty="0"/>
          </a:p>
        </p:txBody>
      </p:sp>
    </p:spTree>
    <p:custDataLst>
      <p:tags r:id="rId1"/>
    </p:custDataLst>
    <p:extLst>
      <p:ext uri="{BB962C8B-B14F-4D97-AF65-F5344CB8AC3E}">
        <p14:creationId xmlns:p14="http://schemas.microsoft.com/office/powerpoint/2010/main" val="173066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8" fill="hold" nodeType="after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Perforated Shear Wall Design Example, cont.</a:t>
            </a:r>
          </a:p>
        </p:txBody>
      </p:sp>
      <p:grpSp>
        <p:nvGrpSpPr>
          <p:cNvPr id="8" name="Group 7"/>
          <p:cNvGrpSpPr/>
          <p:nvPr/>
        </p:nvGrpSpPr>
        <p:grpSpPr>
          <a:xfrm>
            <a:off x="2305292" y="1692550"/>
            <a:ext cx="5351104" cy="3109508"/>
            <a:chOff x="4039466" y="2433321"/>
            <a:chExt cx="5760517" cy="3347416"/>
          </a:xfrm>
        </p:grpSpPr>
        <p:pic>
          <p:nvPicPr>
            <p:cNvPr id="9" name="Picture 8" descr="C:\Users\pahunt\Dropbox\Personal\Clarity\Simpson Mfg\Courses\1. Designing Shear Walls\Source Files\Assets\new images\10.8x perforated shearwall_1.jpg"/>
            <p:cNvPicPr>
              <a:picLocks noChangeAspect="1" noChangeArrowheads="1"/>
            </p:cNvPicPr>
            <p:nvPr>
              <p:custDataLst>
                <p:tags r:id="rId2"/>
              </p:custDataLst>
            </p:nvPr>
          </p:nvPicPr>
          <p:blipFill rotWithShape="1">
            <a:blip r:embed="rId16">
              <a:extLst>
                <a:ext uri="{28A0092B-C50C-407E-A947-70E740481C1C}">
                  <a14:useLocalDpi xmlns:a14="http://schemas.microsoft.com/office/drawing/2010/main" val="0"/>
                </a:ext>
              </a:extLst>
            </a:blip>
            <a:srcRect l="12348" t="70375" r="14532" b="23245"/>
            <a:stretch/>
          </p:blipFill>
          <p:spPr bwMode="auto">
            <a:xfrm>
              <a:off x="4039466" y="5003102"/>
              <a:ext cx="4838945" cy="23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C:\Users\pahunt\Dropbox\Personal\Clarity\Simpson Mfg\Courses\1. Designing Shear Walls\Source Files\Assets\new images\10.8x perforated shearwall_1.jpg"/>
            <p:cNvPicPr>
              <a:picLocks noChangeAspect="1" noChangeArrowheads="1"/>
            </p:cNvPicPr>
            <p:nvPr>
              <p:custDataLst>
                <p:tags r:id="rId3"/>
              </p:custDataLst>
            </p:nvPr>
          </p:nvPicPr>
          <p:blipFill rotWithShape="1">
            <a:blip r:embed="rId16">
              <a:extLst>
                <a:ext uri="{28A0092B-C50C-407E-A947-70E740481C1C}">
                  <a14:useLocalDpi xmlns:a14="http://schemas.microsoft.com/office/drawing/2010/main" val="0"/>
                </a:ext>
              </a:extLst>
            </a:blip>
            <a:srcRect l="12348" r="643" b="29074"/>
            <a:stretch/>
          </p:blipFill>
          <p:spPr bwMode="auto">
            <a:xfrm>
              <a:off x="4042051" y="2433321"/>
              <a:ext cx="5757932" cy="2592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C:\Users\pahunt\Dropbox\Personal\Clarity\Simpson Mfg\Courses\1. Designing Shear Walls\Source Files\Assets\new images\10.8x perforated shearwall_1.jpg"/>
            <p:cNvPicPr>
              <a:picLocks noChangeAspect="1" noChangeArrowheads="1"/>
            </p:cNvPicPr>
            <p:nvPr>
              <p:custDataLst>
                <p:tags r:id="rId4"/>
              </p:custDataLst>
            </p:nvPr>
          </p:nvPicPr>
          <p:blipFill rotWithShape="1">
            <a:blip r:embed="rId16">
              <a:extLst>
                <a:ext uri="{28A0092B-C50C-407E-A947-70E740481C1C}">
                  <a14:useLocalDpi xmlns:a14="http://schemas.microsoft.com/office/drawing/2010/main" val="0"/>
                </a:ext>
              </a:extLst>
            </a:blip>
            <a:srcRect l="12347" t="18464" r="70444" b="57070"/>
            <a:stretch/>
          </p:blipFill>
          <p:spPr bwMode="auto">
            <a:xfrm>
              <a:off x="4039466" y="3027897"/>
              <a:ext cx="1138813" cy="1182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C:\Users\pahunt\Dropbox\Personal\Clarity\Simpson Mfg\Courses\1. Designing Shear Walls\SME Feedback\images\10.8m perforated shearwall.jpg"/>
            <p:cNvPicPr>
              <a:picLocks noChangeAspect="1" noChangeArrowheads="1"/>
            </p:cNvPicPr>
            <p:nvPr>
              <p:custDataLst>
                <p:tags r:id="rId5"/>
              </p:custDataLst>
            </p:nvPr>
          </p:nvPicPr>
          <p:blipFill rotWithShape="1">
            <a:blip r:embed="rId17">
              <a:extLst>
                <a:ext uri="{28A0092B-C50C-407E-A947-70E740481C1C}">
                  <a14:useLocalDpi xmlns:a14="http://schemas.microsoft.com/office/drawing/2010/main" val="0"/>
                </a:ext>
              </a:extLst>
            </a:blip>
            <a:srcRect l="63725" t="70024" r="34746" b="10920"/>
            <a:stretch/>
          </p:blipFill>
          <p:spPr bwMode="auto">
            <a:xfrm>
              <a:off x="4052538" y="5025847"/>
              <a:ext cx="121186" cy="75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pahunt\Dropbox\Personal\Clarity\Simpson Mfg\Courses\1. Designing Shear Walls\SME Feedback\images\10.8m perforated shearwall.jpg"/>
            <p:cNvPicPr>
              <a:picLocks noChangeAspect="1" noChangeArrowheads="1"/>
            </p:cNvPicPr>
            <p:nvPr>
              <p:custDataLst>
                <p:tags r:id="rId6"/>
              </p:custDataLst>
            </p:nvPr>
          </p:nvPicPr>
          <p:blipFill rotWithShape="1">
            <a:blip r:embed="rId17">
              <a:extLst>
                <a:ext uri="{28A0092B-C50C-407E-A947-70E740481C1C}">
                  <a14:useLocalDpi xmlns:a14="http://schemas.microsoft.com/office/drawing/2010/main" val="0"/>
                </a:ext>
              </a:extLst>
            </a:blip>
            <a:srcRect l="63725" t="70024" r="34746" b="10920"/>
            <a:stretch/>
          </p:blipFill>
          <p:spPr bwMode="auto">
            <a:xfrm>
              <a:off x="7748361" y="5025847"/>
              <a:ext cx="121186" cy="75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C:\Users\pahunt\Dropbox\Personal\Clarity\Simpson Mfg\Courses\1. Designing Shear Walls\SME Feedback\images\10.8m perforated shearwall.jpg"/>
            <p:cNvPicPr>
              <a:picLocks noChangeAspect="1" noChangeArrowheads="1"/>
            </p:cNvPicPr>
            <p:nvPr>
              <p:custDataLst>
                <p:tags r:id="rId7"/>
              </p:custDataLst>
            </p:nvPr>
          </p:nvPicPr>
          <p:blipFill rotWithShape="1">
            <a:blip r:embed="rId17">
              <a:extLst>
                <a:ext uri="{28A0092B-C50C-407E-A947-70E740481C1C}">
                  <a14:useLocalDpi xmlns:a14="http://schemas.microsoft.com/office/drawing/2010/main" val="0"/>
                </a:ext>
              </a:extLst>
            </a:blip>
            <a:srcRect l="77593" t="70024" r="19365" b="10920"/>
            <a:stretch/>
          </p:blipFill>
          <p:spPr bwMode="auto">
            <a:xfrm>
              <a:off x="8660815" y="5025847"/>
              <a:ext cx="241171" cy="75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5121082" y="5031571"/>
              <a:ext cx="128797" cy="380307"/>
            </a:xfrm>
            <a:prstGeom prst="rect">
              <a:avLst/>
            </a:prstGeom>
            <a:solidFill>
              <a:srgbClr val="FFFFFF"/>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15"/>
            <p:cNvGrpSpPr/>
            <p:nvPr/>
          </p:nvGrpSpPr>
          <p:grpSpPr>
            <a:xfrm>
              <a:off x="8251892" y="5210263"/>
              <a:ext cx="137988" cy="434985"/>
              <a:chOff x="16272742" y="5479007"/>
              <a:chExt cx="153071" cy="482531"/>
            </a:xfrm>
          </p:grpSpPr>
          <p:pic>
            <p:nvPicPr>
              <p:cNvPr id="32" name="Picture 6" descr="C:\Users\pahunt\Dropbox\Personal\Clarity\Simpson Mfg\Courses\1. Designing Shear Walls\SME Feedback\images\10.8m perforated shearwall.jpg"/>
              <p:cNvPicPr>
                <a:picLocks noChangeAspect="1" noChangeArrowheads="1"/>
              </p:cNvPicPr>
              <p:nvPr>
                <p:custDataLst>
                  <p:tags r:id="rId13"/>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17" name="Group 16"/>
            <p:cNvGrpSpPr/>
            <p:nvPr/>
          </p:nvGrpSpPr>
          <p:grpSpPr>
            <a:xfrm>
              <a:off x="8514008" y="5210263"/>
              <a:ext cx="137988" cy="434985"/>
              <a:chOff x="16272742" y="5479007"/>
              <a:chExt cx="153071" cy="482531"/>
            </a:xfrm>
          </p:grpSpPr>
          <p:pic>
            <p:nvPicPr>
              <p:cNvPr id="30" name="Picture 6" descr="C:\Users\pahunt\Dropbox\Personal\Clarity\Simpson Mfg\Courses\1. Designing Shear Walls\SME Feedback\images\10.8m perforated shearwall.jpg"/>
              <p:cNvPicPr>
                <a:picLocks noChangeAspect="1" noChangeArrowheads="1"/>
              </p:cNvPicPr>
              <p:nvPr>
                <p:custDataLst>
                  <p:tags r:id="rId12"/>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18" name="Group 17"/>
            <p:cNvGrpSpPr/>
            <p:nvPr/>
          </p:nvGrpSpPr>
          <p:grpSpPr>
            <a:xfrm>
              <a:off x="7969376" y="5205159"/>
              <a:ext cx="137988" cy="434985"/>
              <a:chOff x="16272742" y="5479007"/>
              <a:chExt cx="153071" cy="482531"/>
            </a:xfrm>
          </p:grpSpPr>
          <p:pic>
            <p:nvPicPr>
              <p:cNvPr id="28" name="Picture 6" descr="C:\Users\pahunt\Dropbox\Personal\Clarity\Simpson Mfg\Courses\1. Designing Shear Walls\SME Feedback\images\10.8m perforated shearwall.jpg"/>
              <p:cNvPicPr>
                <a:picLocks noChangeAspect="1" noChangeArrowheads="1"/>
              </p:cNvPicPr>
              <p:nvPr>
                <p:custDataLst>
                  <p:tags r:id="rId11"/>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19" name="Group 18"/>
            <p:cNvGrpSpPr/>
            <p:nvPr/>
          </p:nvGrpSpPr>
          <p:grpSpPr>
            <a:xfrm>
              <a:off x="4286644" y="5236393"/>
              <a:ext cx="137988" cy="434985"/>
              <a:chOff x="16272742" y="5479007"/>
              <a:chExt cx="153071" cy="482531"/>
            </a:xfrm>
          </p:grpSpPr>
          <p:pic>
            <p:nvPicPr>
              <p:cNvPr id="26" name="Picture 6" descr="C:\Users\pahunt\Dropbox\Personal\Clarity\Simpson Mfg\Courses\1. Designing Shear Walls\SME Feedback\images\10.8m perforated shearwall.jpg"/>
              <p:cNvPicPr>
                <a:picLocks noChangeAspect="1" noChangeArrowheads="1"/>
              </p:cNvPicPr>
              <p:nvPr>
                <p:custDataLst>
                  <p:tags r:id="rId10"/>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20" name="Group 19"/>
            <p:cNvGrpSpPr/>
            <p:nvPr/>
          </p:nvGrpSpPr>
          <p:grpSpPr>
            <a:xfrm>
              <a:off x="4571019" y="5236393"/>
              <a:ext cx="137988" cy="434985"/>
              <a:chOff x="16272742" y="5479007"/>
              <a:chExt cx="153071" cy="482531"/>
            </a:xfrm>
          </p:grpSpPr>
          <p:pic>
            <p:nvPicPr>
              <p:cNvPr id="24" name="Picture 6" descr="C:\Users\pahunt\Dropbox\Personal\Clarity\Simpson Mfg\Courses\1. Designing Shear Walls\SME Feedback\images\10.8m perforated shearwall.jpg"/>
              <p:cNvPicPr>
                <a:picLocks noChangeAspect="1" noChangeArrowheads="1"/>
              </p:cNvPicPr>
              <p:nvPr>
                <p:custDataLst>
                  <p:tags r:id="rId9"/>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nvGrpSpPr>
            <p:cNvPr id="21" name="Group 20"/>
            <p:cNvGrpSpPr/>
            <p:nvPr/>
          </p:nvGrpSpPr>
          <p:grpSpPr>
            <a:xfrm>
              <a:off x="4847669" y="5236393"/>
              <a:ext cx="137988" cy="434985"/>
              <a:chOff x="16272742" y="5479007"/>
              <a:chExt cx="153071" cy="482531"/>
            </a:xfrm>
          </p:grpSpPr>
          <p:pic>
            <p:nvPicPr>
              <p:cNvPr id="22" name="Picture 6" descr="C:\Users\pahunt\Dropbox\Personal\Clarity\Simpson Mfg\Courses\1. Designing Shear Walls\SME Feedback\images\10.8m perforated shearwall.jpg"/>
              <p:cNvPicPr>
                <a:picLocks noChangeAspect="1" noChangeArrowheads="1"/>
              </p:cNvPicPr>
              <p:nvPr>
                <p:custDataLst>
                  <p:tags r:id="rId8"/>
                </p:custDataLst>
              </p:nvPr>
            </p:nvPicPr>
            <p:blipFill rotWithShape="1">
              <a:blip r:embed="rId17">
                <a:extLst>
                  <a:ext uri="{28A0092B-C50C-407E-A947-70E740481C1C}">
                    <a14:useLocalDpi xmlns:a14="http://schemas.microsoft.com/office/drawing/2010/main" val="0"/>
                  </a:ext>
                </a:extLst>
              </a:blip>
              <a:srcRect l="77593" t="75828" r="20886" b="18368"/>
              <a:stretch/>
            </p:blipFill>
            <p:spPr bwMode="auto">
              <a:xfrm>
                <a:off x="16292047" y="5479007"/>
                <a:ext cx="133766" cy="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16272742" y="5699928"/>
                <a:ext cx="133766"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t</a:t>
                </a:r>
                <a:endParaRPr lang="en-US" sz="1100" dirty="0">
                  <a:latin typeface="Arial" panose="020B0604020202020204" pitchFamily="34" charset="0"/>
                  <a:cs typeface="Arial" panose="020B0604020202020204" pitchFamily="34" charset="0"/>
                </a:endParaRPr>
              </a:p>
            </p:txBody>
          </p:sp>
        </p:grpSp>
      </p:grpSp>
      <p:sp>
        <p:nvSpPr>
          <p:cNvPr id="34" name="Text Placeholder 1"/>
          <p:cNvSpPr txBox="1">
            <a:spLocks/>
          </p:cNvSpPr>
          <p:nvPr/>
        </p:nvSpPr>
        <p:spPr>
          <a:xfrm>
            <a:off x="791569" y="4899928"/>
            <a:ext cx="3643905" cy="1266214"/>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fontAlgn="auto">
              <a:spcBef>
                <a:spcPts val="19800"/>
              </a:spcBef>
              <a:spcAft>
                <a:spcPts val="0"/>
              </a:spcAft>
              <a:buFont typeface="Arial" panose="020B0604020202020204" pitchFamily="34" charset="0"/>
              <a:buNone/>
            </a:pPr>
            <a:r>
              <a:rPr lang="en-US" altLang="en-US" sz="1800" dirty="0" smtClean="0">
                <a:latin typeface="Cambria Math" panose="02040503050406030204" pitchFamily="18" charset="0"/>
                <a:ea typeface="Cambria Math" panose="02040503050406030204" pitchFamily="18" charset="0"/>
              </a:rPr>
              <a:t>V 	=  </a:t>
            </a:r>
            <a:r>
              <a:rPr lang="en-US" altLang="en-US" sz="1800" dirty="0" smtClean="0">
                <a:ea typeface="Cambria Math" panose="02040503050406030204" pitchFamily="18" charset="0"/>
              </a:rPr>
              <a:t>3,500 </a:t>
            </a:r>
            <a:r>
              <a:rPr lang="en-US" altLang="en-US" sz="1800" dirty="0" err="1" smtClean="0">
                <a:ea typeface="Cambria Math" panose="02040503050406030204" pitchFamily="18" charset="0"/>
              </a:rPr>
              <a:t>lb</a:t>
            </a:r>
            <a:r>
              <a:rPr lang="en-US" altLang="en-US" sz="1800" dirty="0" smtClean="0">
                <a:ea typeface="Cambria Math" panose="02040503050406030204" pitchFamily="18" charset="0"/>
              </a:rPr>
              <a:t> </a:t>
            </a:r>
            <a:r>
              <a:rPr lang="en-US" altLang="en-US" sz="1800" dirty="0" smtClean="0">
                <a:ea typeface="Calibri" pitchFamily="34" charset="0"/>
              </a:rPr>
              <a:t>(ASD)</a:t>
            </a:r>
          </a:p>
          <a:p>
            <a:pPr marL="457200" indent="-457200" fontAlgn="auto">
              <a:spcAft>
                <a:spcPts val="0"/>
              </a:spcAft>
              <a:buFont typeface="Arial" panose="020B0604020202020204" pitchFamily="34" charset="0"/>
              <a:buNone/>
            </a:pPr>
            <a:r>
              <a:rPr lang="en-US" altLang="en-US" sz="1800" dirty="0" smtClean="0">
                <a:latin typeface="Cambria Math" panose="02040503050406030204" pitchFamily="18" charset="0"/>
                <a:ea typeface="Cambria Math" panose="02040503050406030204" pitchFamily="18" charset="0"/>
              </a:rPr>
              <a:t>h 	=  </a:t>
            </a:r>
            <a:r>
              <a:rPr lang="en-US" altLang="en-US" sz="1800" dirty="0" smtClean="0">
                <a:ea typeface="Cambria Math" panose="02040503050406030204" pitchFamily="18" charset="0"/>
              </a:rPr>
              <a:t>8 </a:t>
            </a:r>
            <a:r>
              <a:rPr lang="en-US" altLang="en-US" sz="1800" dirty="0" err="1" smtClean="0">
                <a:ea typeface="Cambria Math" panose="02040503050406030204" pitchFamily="18" charset="0"/>
              </a:rPr>
              <a:t>ft</a:t>
            </a:r>
            <a:r>
              <a:rPr lang="en-US" altLang="en-US" sz="1800" dirty="0" smtClean="0">
                <a:ea typeface="Cambria Math" panose="02040503050406030204" pitchFamily="18" charset="0"/>
              </a:rPr>
              <a:t> </a:t>
            </a:r>
          </a:p>
          <a:p>
            <a:pPr marL="457200" indent="-457200" fontAlgn="auto">
              <a:spcAft>
                <a:spcPts val="0"/>
              </a:spcAft>
              <a:buFont typeface="Arial" panose="020B0604020202020204" pitchFamily="34" charset="0"/>
              <a:buNone/>
            </a:pPr>
            <a:r>
              <a:rPr lang="en-US" altLang="en-US" sz="1800" dirty="0" smtClean="0">
                <a:latin typeface="Cambria Math" panose="02040503050406030204" pitchFamily="18" charset="0"/>
                <a:ea typeface="Cambria Math" panose="02040503050406030204" pitchFamily="18" charset="0"/>
              </a:rPr>
              <a:t>∑L</a:t>
            </a:r>
            <a:r>
              <a:rPr lang="en-US" altLang="en-US" sz="1800" baseline="-25000" dirty="0" smtClean="0">
                <a:latin typeface="Cambria Math" panose="02040503050406030204" pitchFamily="18" charset="0"/>
                <a:ea typeface="Cambria Math" panose="02040503050406030204" pitchFamily="18" charset="0"/>
              </a:rPr>
              <a:t>i</a:t>
            </a:r>
            <a:r>
              <a:rPr lang="en-US" altLang="en-US" sz="1800" dirty="0" smtClean="0">
                <a:latin typeface="Cambria Math" panose="02040503050406030204" pitchFamily="18" charset="0"/>
                <a:ea typeface="Cambria Math" panose="02040503050406030204" pitchFamily="18" charset="0"/>
              </a:rPr>
              <a:t> 	=  </a:t>
            </a:r>
            <a:r>
              <a:rPr lang="en-US" altLang="en-US" sz="1800" dirty="0" smtClean="0">
                <a:ea typeface="Cambria Math" panose="02040503050406030204" pitchFamily="18" charset="0"/>
              </a:rPr>
              <a:t>8 </a:t>
            </a:r>
            <a:r>
              <a:rPr lang="en-US" altLang="en-US" sz="1800" dirty="0" err="1" smtClean="0">
                <a:ea typeface="Cambria Math" panose="02040503050406030204" pitchFamily="18" charset="0"/>
              </a:rPr>
              <a:t>ft</a:t>
            </a:r>
            <a:endParaRPr lang="en-US" altLang="en-US" sz="1800" dirty="0" smtClean="0">
              <a:ea typeface="Cambria Math" panose="02040503050406030204" pitchFamily="18" charset="0"/>
            </a:endParaRPr>
          </a:p>
          <a:p>
            <a:pPr marL="457200" indent="-457200" fontAlgn="auto">
              <a:spcAft>
                <a:spcPts val="0"/>
              </a:spcAft>
              <a:buFont typeface="Arial" panose="020B0604020202020204" pitchFamily="34" charset="0"/>
              <a:buNone/>
            </a:pPr>
            <a:r>
              <a:rPr lang="en-US" altLang="en-US" sz="1800" dirty="0" smtClean="0">
                <a:latin typeface="Cambria Math" panose="02040503050406030204" pitchFamily="18" charset="0"/>
                <a:ea typeface="Cambria Math" panose="02040503050406030204" pitchFamily="18" charset="0"/>
              </a:rPr>
              <a:t>C</a:t>
            </a:r>
            <a:r>
              <a:rPr lang="en-US" altLang="en-US" sz="1800" baseline="-25000" dirty="0" smtClean="0">
                <a:latin typeface="Cambria Math" panose="02040503050406030204" pitchFamily="18" charset="0"/>
                <a:ea typeface="Cambria Math" panose="02040503050406030204" pitchFamily="18" charset="0"/>
              </a:rPr>
              <a:t>o	</a:t>
            </a:r>
            <a:r>
              <a:rPr lang="en-US" altLang="en-US" sz="1800" dirty="0" smtClean="0">
                <a:latin typeface="Cambria Math" panose="02040503050406030204" pitchFamily="18" charset="0"/>
                <a:ea typeface="Cambria Math" panose="02040503050406030204" pitchFamily="18" charset="0"/>
              </a:rPr>
              <a:t>=  </a:t>
            </a:r>
            <a:r>
              <a:rPr lang="en-US" altLang="en-US" sz="1800" dirty="0" smtClean="0">
                <a:ea typeface="Cambria Math" panose="02040503050406030204" pitchFamily="18" charset="0"/>
              </a:rPr>
              <a:t>0.80 </a:t>
            </a:r>
            <a:r>
              <a:rPr lang="en-US" altLang="en-US" sz="1800" dirty="0" smtClean="0">
                <a:ea typeface="Calibri" pitchFamily="34" charset="0"/>
              </a:rPr>
              <a:t>from Table 4.3.3.5</a:t>
            </a:r>
          </a:p>
        </p:txBody>
      </p:sp>
      <p:sp>
        <p:nvSpPr>
          <p:cNvPr id="36" name="Oval 35"/>
          <p:cNvSpPr/>
          <p:nvPr/>
        </p:nvSpPr>
        <p:spPr>
          <a:xfrm>
            <a:off x="2232200" y="4083712"/>
            <a:ext cx="274320" cy="731520"/>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5655649" y="4076807"/>
            <a:ext cx="274320" cy="731520"/>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p:cNvSpPr txBox="1"/>
              <p:nvPr/>
            </p:nvSpPr>
            <p:spPr bwMode="auto">
              <a:xfrm>
                <a:off x="4788548" y="5149024"/>
                <a:ext cx="3764726" cy="85599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a:rPr>
                        <m:t>𝑇</m:t>
                      </m:r>
                      <m:r>
                        <a:rPr kumimoji="1" lang="en-US" sz="2400" b="0" i="1" smtClean="0">
                          <a:solidFill>
                            <a:srgbClr val="000000"/>
                          </a:solidFill>
                          <a:latin typeface="Cambria Math"/>
                        </a:rPr>
                        <m:t>=</m:t>
                      </m:r>
                      <m:r>
                        <a:rPr kumimoji="1" lang="en-US" sz="2400" b="0" i="1" smtClean="0">
                          <a:solidFill>
                            <a:srgbClr val="000000"/>
                          </a:solidFill>
                          <a:latin typeface="Cambria Math"/>
                        </a:rPr>
                        <m:t>𝐶</m:t>
                      </m:r>
                      <m:r>
                        <a:rPr kumimoji="1" lang="en-US" sz="2400" b="0" i="1" smtClean="0">
                          <a:solidFill>
                            <a:srgbClr val="000000"/>
                          </a:solidFill>
                          <a:latin typeface="Cambria Math"/>
                        </a:rPr>
                        <m:t>=</m:t>
                      </m:r>
                      <m:f>
                        <m:fPr>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a:rPr>
                            <m:t>𝑉h</m:t>
                          </m:r>
                        </m:num>
                        <m:den>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𝐶</m:t>
                              </m:r>
                            </m:e>
                            <m:sub>
                              <m:r>
                                <a:rPr kumimoji="1" lang="en-US" sz="2400" b="0" i="1" smtClean="0">
                                  <a:solidFill>
                                    <a:srgbClr val="000000"/>
                                  </a:solidFill>
                                  <a:latin typeface="Cambria Math"/>
                                </a:rPr>
                                <m:t>𝑜</m:t>
                              </m:r>
                            </m:sub>
                          </m:sSub>
                          <m:nary>
                            <m:naryPr>
                              <m:chr m:val="∑"/>
                              <m:subHide m:val="on"/>
                              <m:supHide m:val="on"/>
                              <m:ctrlPr>
                                <a:rPr kumimoji="1" lang="en-US" sz="2400" b="0" i="1" smtClean="0">
                                  <a:solidFill>
                                    <a:srgbClr val="000000"/>
                                  </a:solidFill>
                                  <a:latin typeface="Cambria Math" panose="02040503050406030204" pitchFamily="18" charset="0"/>
                                </a:rPr>
                              </m:ctrlPr>
                            </m:naryPr>
                            <m:sub/>
                            <m:sup/>
                            <m:e>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𝐿</m:t>
                                  </m:r>
                                </m:e>
                                <m:sub>
                                  <m:r>
                                    <a:rPr kumimoji="1" lang="en-US" sz="2400" b="0" i="1" smtClean="0">
                                      <a:solidFill>
                                        <a:srgbClr val="000000"/>
                                      </a:solidFill>
                                      <a:latin typeface="Cambria Math"/>
                                    </a:rPr>
                                    <m:t>𝑖</m:t>
                                  </m:r>
                                </m:sub>
                              </m:sSub>
                            </m:e>
                          </m:nary>
                        </m:den>
                      </m:f>
                      <m:r>
                        <a:rPr kumimoji="1" lang="en-US" sz="2400" b="0" i="1" smtClean="0">
                          <a:solidFill>
                            <a:srgbClr val="000000"/>
                          </a:solidFill>
                          <a:latin typeface="Cambria Math"/>
                        </a:rPr>
                        <m:t>=4375 </m:t>
                      </m:r>
                      <m:r>
                        <a:rPr kumimoji="1" lang="en-US" sz="2400" b="0" i="1" smtClean="0">
                          <a:solidFill>
                            <a:srgbClr val="000000"/>
                          </a:solidFill>
                          <a:latin typeface="Cambria Math"/>
                        </a:rPr>
                        <m:t>𝑙𝑏</m:t>
                      </m:r>
                    </m:oMath>
                  </m:oMathPara>
                </a14:m>
                <a:endParaRPr kumimoji="1" lang="en-US" sz="2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4788548" y="5149024"/>
                <a:ext cx="3764726" cy="855991"/>
              </a:xfrm>
              <a:prstGeom prst="rect">
                <a:avLst/>
              </a:prstGeom>
              <a:blipFill rotWithShape="1">
                <a:blip r:embed="rId1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5"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smtClean="0">
                <a:solidFill>
                  <a:schemeClr val="accent1"/>
                </a:solidFill>
                <a:latin typeface="Arial Black" panose="020B0A04020102020204" pitchFamily="34" charset="0"/>
                <a:ea typeface="Cambria Math" panose="02040503050406030204" pitchFamily="18" charset="0"/>
              </a:rPr>
              <a:t>Anchorage for Overturning and Uplift, cont.</a:t>
            </a:r>
            <a:endParaRPr lang="en-US" sz="1800" baseline="-25000" dirty="0"/>
          </a:p>
        </p:txBody>
      </p:sp>
      <p:sp>
        <p:nvSpPr>
          <p:cNvPr id="39" name="TextBox 38"/>
          <p:cNvSpPr txBox="1"/>
          <p:nvPr/>
        </p:nvSpPr>
        <p:spPr bwMode="auto">
          <a:xfrm>
            <a:off x="6601202" y="4524080"/>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40" name="TextBox 39"/>
          <p:cNvSpPr txBox="1"/>
          <p:nvPr/>
        </p:nvSpPr>
        <p:spPr bwMode="auto">
          <a:xfrm>
            <a:off x="5737412" y="4525712"/>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41" name="TextBox 40"/>
          <p:cNvSpPr txBox="1"/>
          <p:nvPr/>
        </p:nvSpPr>
        <p:spPr bwMode="auto">
          <a:xfrm>
            <a:off x="2296184" y="4525712"/>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42" name="TextBox 41"/>
          <p:cNvSpPr txBox="1"/>
          <p:nvPr/>
        </p:nvSpPr>
        <p:spPr bwMode="auto">
          <a:xfrm>
            <a:off x="6516084" y="4497869"/>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3" name="TextBox 42"/>
          <p:cNvSpPr txBox="1"/>
          <p:nvPr/>
        </p:nvSpPr>
        <p:spPr bwMode="auto">
          <a:xfrm>
            <a:off x="6266512" y="4491312"/>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4" name="TextBox 43"/>
          <p:cNvSpPr txBox="1"/>
          <p:nvPr/>
        </p:nvSpPr>
        <p:spPr bwMode="auto">
          <a:xfrm>
            <a:off x="6011328" y="4492285"/>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5" name="TextBox 44"/>
          <p:cNvSpPr txBox="1"/>
          <p:nvPr/>
        </p:nvSpPr>
        <p:spPr bwMode="auto">
          <a:xfrm>
            <a:off x="3102756" y="4502704"/>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6" name="TextBox 45"/>
          <p:cNvSpPr txBox="1"/>
          <p:nvPr/>
        </p:nvSpPr>
        <p:spPr bwMode="auto">
          <a:xfrm>
            <a:off x="2843659" y="4496147"/>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7" name="TextBox 46"/>
          <p:cNvSpPr txBox="1"/>
          <p:nvPr/>
        </p:nvSpPr>
        <p:spPr bwMode="auto">
          <a:xfrm>
            <a:off x="2590049" y="4497120"/>
            <a:ext cx="4969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t</a:t>
            </a:r>
            <a:endParaRPr kumimoji="1" lang="en-US" sz="1400" dirty="0">
              <a:solidFill>
                <a:schemeClr val="bg2"/>
              </a:solidFill>
              <a:latin typeface="Arial" panose="020B0604020202020204" pitchFamily="34" charset="0"/>
              <a:cs typeface="Arial" panose="020B0604020202020204" pitchFamily="34" charset="0"/>
            </a:endParaRPr>
          </a:p>
        </p:txBody>
      </p:sp>
      <p:sp>
        <p:nvSpPr>
          <p:cNvPr id="49" name="TextBox 48"/>
          <p:cNvSpPr txBox="1"/>
          <p:nvPr/>
        </p:nvSpPr>
        <p:spPr bwMode="auto">
          <a:xfrm>
            <a:off x="7088301" y="1740758"/>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2770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2000"/>
                                        <p:tgtEl>
                                          <p:spTgt spid="3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heel(1)">
                                      <p:cBhvr>
                                        <p:cTn id="10"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Around Openings Shear Walls</a:t>
            </a:r>
            <a:endParaRPr lang="en-US" sz="2200" b="0" dirty="0">
              <a:latin typeface="Arial Black" panose="020B0A04020102020204" pitchFamily="34" charset="0"/>
            </a:endParaRPr>
          </a:p>
        </p:txBody>
      </p:sp>
      <p:sp>
        <p:nvSpPr>
          <p:cNvPr id="3" name="TextBox 2"/>
          <p:cNvSpPr txBox="1"/>
          <p:nvPr/>
        </p:nvSpPr>
        <p:spPr bwMode="auto">
          <a:xfrm>
            <a:off x="636251" y="478346"/>
            <a:ext cx="2334271" cy="470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0000" dirty="0" smtClean="0">
                <a:solidFill>
                  <a:schemeClr val="bg1">
                    <a:lumMod val="60000"/>
                    <a:lumOff val="40000"/>
                  </a:schemeClr>
                </a:solidFill>
                <a:latin typeface="Georgia" panose="02040502050405020303" pitchFamily="18" charset="0"/>
              </a:rPr>
              <a:t>3</a:t>
            </a:r>
            <a:endParaRPr kumimoji="1" lang="en-US" sz="30000" dirty="0">
              <a:solidFill>
                <a:schemeClr val="bg1">
                  <a:lumMod val="60000"/>
                  <a:lumOff val="40000"/>
                </a:schemeClr>
              </a:solidFill>
              <a:latin typeface="Georgia" panose="02040502050405020303" pitchFamily="18" charset="0"/>
            </a:endParaRPr>
          </a:p>
        </p:txBody>
      </p:sp>
      <p:sp>
        <p:nvSpPr>
          <p:cNvPr id="4" name="TextBox 3"/>
          <p:cNvSpPr txBox="1"/>
          <p:nvPr/>
        </p:nvSpPr>
        <p:spPr bwMode="auto">
          <a:xfrm>
            <a:off x="737390" y="2916663"/>
            <a:ext cx="2461229" cy="107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tabLst>
                <a:tab pos="341313" algn="l"/>
              </a:tabLst>
            </a:pPr>
            <a:r>
              <a:rPr kumimoji="1" lang="en-US" sz="3200" dirty="0" smtClean="0">
                <a:solidFill>
                  <a:schemeClr val="accent1"/>
                </a:solidFill>
                <a:latin typeface="Arial Black" panose="020B0A04020102020204" pitchFamily="34" charset="0"/>
              </a:rPr>
              <a:t>Force</a:t>
            </a:r>
            <a:br>
              <a:rPr kumimoji="1" lang="en-US" sz="3200" dirty="0" smtClean="0">
                <a:solidFill>
                  <a:schemeClr val="accent1"/>
                </a:solidFill>
                <a:latin typeface="Arial Black" panose="020B0A04020102020204" pitchFamily="34" charset="0"/>
              </a:rPr>
            </a:br>
            <a:r>
              <a:rPr kumimoji="1" lang="en-US" sz="3200" dirty="0" smtClean="0">
                <a:solidFill>
                  <a:schemeClr val="accent1"/>
                </a:solidFill>
                <a:latin typeface="Arial Black" panose="020B0A04020102020204" pitchFamily="34" charset="0"/>
              </a:rPr>
              <a:t>	Transfer</a:t>
            </a:r>
            <a:endParaRPr kumimoji="1" lang="en-US" sz="3200" dirty="0">
              <a:solidFill>
                <a:schemeClr val="accent1"/>
              </a:solidFill>
              <a:latin typeface="Arial Black" panose="020B0A04020102020204" pitchFamily="34" charset="0"/>
            </a:endParaRPr>
          </a:p>
        </p:txBody>
      </p:sp>
      <p:sp>
        <p:nvSpPr>
          <p:cNvPr id="10" name="TextBox 9"/>
          <p:cNvSpPr txBox="1"/>
          <p:nvPr/>
        </p:nvSpPr>
        <p:spPr bwMode="auto">
          <a:xfrm>
            <a:off x="4572000" y="2345734"/>
            <a:ext cx="4114800" cy="216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182880" bIns="0" rtlCol="0">
            <a:noAutofit/>
          </a:bodyPr>
          <a:lstStyle/>
          <a:p>
            <a:pPr>
              <a:spcBef>
                <a:spcPts val="600"/>
              </a:spcBef>
            </a:pPr>
            <a:r>
              <a:rPr kumimoji="1" lang="en-US" sz="2400" dirty="0" smtClean="0">
                <a:solidFill>
                  <a:schemeClr val="tx2"/>
                </a:solidFill>
                <a:latin typeface="Arial" panose="020B0604020202020204" pitchFamily="34" charset="0"/>
                <a:cs typeface="Arial" panose="020B0604020202020204" pitchFamily="34" charset="0"/>
              </a:rPr>
              <a:t>Force Transfer Around Openings Shear Walls</a:t>
            </a:r>
          </a:p>
          <a:p>
            <a:pPr>
              <a:spcBef>
                <a:spcPts val="1200"/>
              </a:spcBef>
            </a:pPr>
            <a:r>
              <a:rPr kumimoji="1" lang="en-US" sz="2400" dirty="0" smtClean="0">
                <a:solidFill>
                  <a:schemeClr val="bg2"/>
                </a:solidFill>
                <a:latin typeface="Arial" panose="020B0604020202020204" pitchFamily="34" charset="0"/>
                <a:cs typeface="Arial" panose="020B0604020202020204" pitchFamily="34" charset="0"/>
              </a:rPr>
              <a:t>SDPWS </a:t>
            </a:r>
            <a:r>
              <a:rPr lang="en-US" sz="2400" dirty="0" smtClean="0">
                <a:solidFill>
                  <a:schemeClr val="bg2"/>
                </a:solidFill>
                <a:latin typeface="Arial" panose="020B0604020202020204" pitchFamily="34" charset="0"/>
                <a:cs typeface="Arial" panose="020B0604020202020204" pitchFamily="34" charset="0"/>
              </a:rPr>
              <a:t>§</a:t>
            </a:r>
            <a:r>
              <a:rPr kumimoji="1" lang="en-US" sz="2400" dirty="0" smtClean="0">
                <a:solidFill>
                  <a:schemeClr val="bg2"/>
                </a:solidFill>
                <a:latin typeface="Arial" panose="020B0604020202020204" pitchFamily="34" charset="0"/>
                <a:cs typeface="Arial" panose="020B0604020202020204" pitchFamily="34" charset="0"/>
              </a:rPr>
              <a:t>4.3.5.2</a:t>
            </a:r>
          </a:p>
        </p:txBody>
      </p:sp>
      <p:cxnSp>
        <p:nvCxnSpPr>
          <p:cNvPr id="14" name="Straight Connector 13"/>
          <p:cNvCxnSpPr/>
          <p:nvPr/>
        </p:nvCxnSpPr>
        <p:spPr>
          <a:xfrm>
            <a:off x="3968035" y="2345734"/>
            <a:ext cx="0" cy="2162434"/>
          </a:xfrm>
          <a:prstGeom prst="line">
            <a:avLst/>
          </a:prstGeom>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12427151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Introduction</a:t>
            </a:r>
            <a:endParaRPr lang="en-US" sz="2200" b="0" dirty="0">
              <a:latin typeface="Arial Black" panose="020B0A04020102020204" pitchFamily="34" charset="0"/>
            </a:endParaRPr>
          </a:p>
        </p:txBody>
      </p:sp>
      <p:pic>
        <p:nvPicPr>
          <p:cNvPr id="38" name="Picture 3" descr="P9101099.JPG"/>
          <p:cNvPicPr>
            <a:picLocks noGrp="1" noChangeAspect="1"/>
          </p:cNvPicPr>
          <p:nvPr>
            <p:custDataLst>
              <p:tags r:id="rId2"/>
            </p:custDataLst>
          </p:nvPr>
        </p:nvPicPr>
        <p:blipFill>
          <a:blip r:embed="rId5">
            <a:extLst>
              <a:ext uri="{28A0092B-C50C-407E-A947-70E740481C1C}">
                <a14:useLocalDpi xmlns:a14="http://schemas.microsoft.com/office/drawing/2010/main" val="0"/>
              </a:ext>
            </a:extLst>
          </a:blip>
          <a:srcRect r="18326" b="13164"/>
          <a:stretch>
            <a:fillRect/>
          </a:stretch>
        </p:blipFill>
        <p:spPr bwMode="auto">
          <a:xfrm>
            <a:off x="1546601" y="1352550"/>
            <a:ext cx="606080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64861275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a:t>
            </a:r>
            <a:r>
              <a:rPr lang="en-US" sz="2200" b="0" dirty="0">
                <a:latin typeface="Arial Black" panose="020B0A04020102020204" pitchFamily="34" charset="0"/>
              </a:rPr>
              <a:t>Limitations §</a:t>
            </a:r>
            <a:r>
              <a:rPr lang="en-US" sz="2200" b="0" dirty="0" smtClean="0">
                <a:latin typeface="Arial Black" panose="020B0A04020102020204" pitchFamily="34" charset="0"/>
              </a:rPr>
              <a:t>4.3.5.2</a:t>
            </a:r>
            <a:endParaRPr lang="en-US" sz="2200" b="0" dirty="0">
              <a:latin typeface="Arial Black" panose="020B0A04020102020204" pitchFamily="34" charset="0"/>
            </a:endParaRPr>
          </a:p>
        </p:txBody>
      </p:sp>
      <p:sp>
        <p:nvSpPr>
          <p:cNvPr id="7" name="Text Placeholder 1"/>
          <p:cNvSpPr txBox="1">
            <a:spLocks/>
          </p:cNvSpPr>
          <p:nvPr/>
        </p:nvSpPr>
        <p:spPr>
          <a:xfrm>
            <a:off x="458789" y="1352550"/>
            <a:ext cx="8228012" cy="2605301"/>
          </a:xfrm>
          <a:prstGeom prst="rect">
            <a:avLst/>
          </a:prstGeom>
        </p:spPr>
        <p:txBody>
          <a:bodyPr lIns="0" tIns="0" rIns="0" bIns="0" anchor="t"/>
          <a:lstStyle>
            <a:lvl1pPr marL="285750" indent="-285750" algn="l" defTabSz="457200" rtl="0" eaLnBrk="1" latinLnBrk="0" hangingPunct="1">
              <a:spcBef>
                <a:spcPct val="20000"/>
              </a:spcBef>
              <a:buFont typeface="Arial" panose="020B0604020202020204" pitchFamily="34" charset="0"/>
              <a:buChar char="•"/>
              <a:defRPr sz="2000" b="0" kern="1200" baseline="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panose="020B0604020202020204" pitchFamily="34" charset="0"/>
              <a:buChar char="•"/>
              <a:defRPr sz="1800" b="0" kern="1200">
                <a:solidFill>
                  <a:schemeClr val="tx1"/>
                </a:solidFill>
                <a:latin typeface="Arial" panose="020B0604020202020204" pitchFamily="34" charset="0"/>
                <a:ea typeface="+mn-ea"/>
                <a:cs typeface="Arial" panose="020B0604020202020204" pitchFamily="34" charset="0"/>
              </a:defRPr>
            </a:lvl2pPr>
            <a:lvl3pPr marL="1200150" indent="-285750" algn="l" defTabSz="457200" rtl="0" eaLnBrk="1" latinLnBrk="0" hangingPunct="1">
              <a:spcBef>
                <a:spcPct val="20000"/>
              </a:spcBef>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marL="225425" indent="-225425"/>
            <a:r>
              <a:rPr lang="en-US" dirty="0">
                <a:solidFill>
                  <a:schemeClr val="bg2"/>
                </a:solidFill>
                <a:ea typeface="Cambria Math" panose="02040503050406030204" pitchFamily="18" charset="0"/>
              </a:rPr>
              <a:t>b ≥ 24” </a:t>
            </a:r>
            <a:r>
              <a:rPr lang="en-US" dirty="0">
                <a:solidFill>
                  <a:schemeClr val="bg2"/>
                </a:solidFill>
              </a:rPr>
              <a:t>for each wall pier</a:t>
            </a:r>
          </a:p>
          <a:p>
            <a:pPr marL="225425" indent="-225425"/>
            <a:r>
              <a:rPr lang="en-US" dirty="0">
                <a:solidFill>
                  <a:schemeClr val="bg2"/>
                </a:solidFill>
              </a:rPr>
              <a:t>Full-height wall segments </a:t>
            </a:r>
            <a:r>
              <a:rPr lang="en-US" dirty="0" smtClean="0">
                <a:solidFill>
                  <a:schemeClr val="bg2"/>
                </a:solidFill>
              </a:rPr>
              <a:t>located at </a:t>
            </a:r>
            <a:r>
              <a:rPr lang="en-US" dirty="0">
                <a:solidFill>
                  <a:schemeClr val="bg2"/>
                </a:solidFill>
              </a:rPr>
              <a:t>each end </a:t>
            </a:r>
          </a:p>
          <a:p>
            <a:pPr marL="225425" indent="-225425"/>
            <a:r>
              <a:rPr lang="en-US" dirty="0">
                <a:solidFill>
                  <a:schemeClr val="bg2"/>
                </a:solidFill>
              </a:rPr>
              <a:t>Collectors for shear transfer shall be provided through the full length of the force transfer shear wall (i.e. top plates are detailed for shear transfer between plates at splices</a:t>
            </a:r>
            <a:r>
              <a:rPr lang="en-US" dirty="0" smtClean="0">
                <a:solidFill>
                  <a:schemeClr val="bg2"/>
                </a:solidFill>
              </a:rPr>
              <a:t>)</a:t>
            </a:r>
            <a:endParaRPr lang="en-US" dirty="0">
              <a:solidFill>
                <a:schemeClr val="bg2"/>
              </a:solidFill>
            </a:endParaRPr>
          </a:p>
          <a:p>
            <a:pPr marL="225425" indent="-225425"/>
            <a:r>
              <a:rPr lang="en-US" dirty="0" smtClean="0">
                <a:solidFill>
                  <a:schemeClr val="bg2"/>
                </a:solidFill>
              </a:rPr>
              <a:t>Where </a:t>
            </a:r>
            <a:r>
              <a:rPr lang="en-US" dirty="0">
                <a:solidFill>
                  <a:schemeClr val="bg2"/>
                </a:solidFill>
              </a:rPr>
              <a:t>out-of-plane offsets occur, portions of the wall on each side of the offset shall be considered as separate force-transfer shear </a:t>
            </a:r>
            <a:r>
              <a:rPr lang="en-US" dirty="0" smtClean="0">
                <a:solidFill>
                  <a:schemeClr val="bg2"/>
                </a:solidFill>
              </a:rPr>
              <a:t>walls</a:t>
            </a:r>
            <a:endParaRPr lang="en-US" dirty="0">
              <a:solidFill>
                <a:schemeClr val="bg2"/>
              </a:solidFill>
            </a:endParaRPr>
          </a:p>
          <a:p>
            <a:endParaRPr lang="en-US" dirty="0">
              <a:solidFill>
                <a:schemeClr val="bg2"/>
              </a:solidFill>
            </a:endParaRPr>
          </a:p>
        </p:txBody>
      </p:sp>
      <p:pic>
        <p:nvPicPr>
          <p:cNvPr id="36" name="Picture 4" descr="Perforated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t="30002" b="12532"/>
          <a:stretch/>
        </p:blipFill>
        <p:spPr bwMode="auto">
          <a:xfrm>
            <a:off x="509538" y="4570136"/>
            <a:ext cx="8133977" cy="1569990"/>
          </a:xfrm>
          <a:prstGeom prst="rect">
            <a:avLst/>
          </a:prstGeom>
          <a:solidFill>
            <a:sysClr val="window" lastClr="FFFFFF"/>
          </a:solidFill>
          <a:ln w="9525">
            <a:noFill/>
            <a:miter lim="800000"/>
            <a:headEnd/>
            <a:tailEnd/>
          </a:ln>
        </p:spPr>
      </p:pic>
      <p:grpSp>
        <p:nvGrpSpPr>
          <p:cNvPr id="9" name="Group 8"/>
          <p:cNvGrpSpPr/>
          <p:nvPr/>
        </p:nvGrpSpPr>
        <p:grpSpPr>
          <a:xfrm>
            <a:off x="1069229" y="4322162"/>
            <a:ext cx="6715763" cy="731924"/>
            <a:chOff x="1069229" y="4471206"/>
            <a:chExt cx="6715763" cy="731924"/>
          </a:xfrm>
        </p:grpSpPr>
        <p:sp>
          <p:nvSpPr>
            <p:cNvPr id="10" name="Oval 9"/>
            <p:cNvSpPr/>
            <p:nvPr/>
          </p:nvSpPr>
          <p:spPr>
            <a:xfrm>
              <a:off x="1069229" y="4494178"/>
              <a:ext cx="872247"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2336165" y="4471206"/>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372532" y="4509707"/>
              <a:ext cx="2412460" cy="69342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17718" y="5181949"/>
            <a:ext cx="7840482" cy="358294"/>
            <a:chOff x="617718" y="5277199"/>
            <a:chExt cx="7840482" cy="358294"/>
          </a:xfrm>
        </p:grpSpPr>
        <p:grpSp>
          <p:nvGrpSpPr>
            <p:cNvPr id="14" name="Group 13"/>
            <p:cNvGrpSpPr/>
            <p:nvPr/>
          </p:nvGrpSpPr>
          <p:grpSpPr>
            <a:xfrm rot="5400000">
              <a:off x="788638" y="5106279"/>
              <a:ext cx="352927" cy="694767"/>
              <a:chOff x="161423" y="4734837"/>
              <a:chExt cx="352927" cy="1430832"/>
            </a:xfrm>
          </p:grpSpPr>
          <p:cxnSp>
            <p:nvCxnSpPr>
              <p:cNvPr id="27" name="Straight Connector 26"/>
              <p:cNvCxnSpPr/>
              <p:nvPr/>
            </p:nvCxnSpPr>
            <p:spPr>
              <a:xfrm flipH="1">
                <a:off x="161423" y="4734837"/>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61423" y="6165669"/>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266700" y="4734837"/>
                <a:ext cx="0" cy="1430832"/>
              </a:xfrm>
              <a:prstGeom prst="straightConnector1">
                <a:avLst/>
              </a:prstGeom>
              <a:ln w="19050">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rot="5400000">
              <a:off x="1937427" y="5111422"/>
              <a:ext cx="352927" cy="684483"/>
              <a:chOff x="161423" y="4734837"/>
              <a:chExt cx="352927" cy="1430832"/>
            </a:xfrm>
          </p:grpSpPr>
          <p:cxnSp>
            <p:nvCxnSpPr>
              <p:cNvPr id="24" name="Straight Connector 23"/>
              <p:cNvCxnSpPr/>
              <p:nvPr/>
            </p:nvCxnSpPr>
            <p:spPr>
              <a:xfrm flipH="1">
                <a:off x="161423" y="4734837"/>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161423" y="6165669"/>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266700" y="4734837"/>
                <a:ext cx="0" cy="1430832"/>
              </a:xfrm>
              <a:prstGeom prst="straightConnector1">
                <a:avLst/>
              </a:prstGeom>
              <a:ln w="19050">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rot="5400000">
              <a:off x="4887660" y="5043102"/>
              <a:ext cx="352927" cy="831851"/>
              <a:chOff x="161423" y="4734837"/>
              <a:chExt cx="352927" cy="1430832"/>
            </a:xfrm>
          </p:grpSpPr>
          <p:cxnSp>
            <p:nvCxnSpPr>
              <p:cNvPr id="21" name="Straight Connector 20"/>
              <p:cNvCxnSpPr/>
              <p:nvPr/>
            </p:nvCxnSpPr>
            <p:spPr>
              <a:xfrm flipH="1">
                <a:off x="161423" y="4734837"/>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161423" y="6165669"/>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266700" y="4734837"/>
                <a:ext cx="0" cy="1430832"/>
              </a:xfrm>
              <a:prstGeom prst="straightConnector1">
                <a:avLst/>
              </a:prstGeom>
              <a:ln w="19050">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17" name="Group 16"/>
            <p:cNvGrpSpPr/>
            <p:nvPr/>
          </p:nvGrpSpPr>
          <p:grpSpPr>
            <a:xfrm rot="5400000">
              <a:off x="7889707" y="5067001"/>
              <a:ext cx="352927" cy="784058"/>
              <a:chOff x="161423" y="4734837"/>
              <a:chExt cx="352927" cy="1430832"/>
            </a:xfrm>
          </p:grpSpPr>
          <p:cxnSp>
            <p:nvCxnSpPr>
              <p:cNvPr id="18" name="Straight Connector 17"/>
              <p:cNvCxnSpPr/>
              <p:nvPr/>
            </p:nvCxnSpPr>
            <p:spPr>
              <a:xfrm flipH="1">
                <a:off x="161423" y="4734837"/>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161423" y="6165669"/>
                <a:ext cx="352927" cy="0"/>
              </a:xfrm>
              <a:prstGeom prst="line">
                <a:avLst/>
              </a:prstGeom>
              <a:ln w="19050">
                <a:solidFill>
                  <a:srgbClr val="FF6600"/>
                </a:solidFill>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266700" y="4734837"/>
                <a:ext cx="0" cy="1430832"/>
              </a:xfrm>
              <a:prstGeom prst="straightConnector1">
                <a:avLst/>
              </a:prstGeom>
              <a:ln w="19050">
                <a:solidFill>
                  <a:srgbClr val="FF6600"/>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grpSp>
        <p:nvGrpSpPr>
          <p:cNvPr id="30" name="Group 29"/>
          <p:cNvGrpSpPr/>
          <p:nvPr/>
        </p:nvGrpSpPr>
        <p:grpSpPr>
          <a:xfrm>
            <a:off x="302662" y="4345134"/>
            <a:ext cx="8443821" cy="1829053"/>
            <a:chOff x="2440425" y="4576986"/>
            <a:chExt cx="8443821" cy="1829053"/>
          </a:xfrm>
        </p:grpSpPr>
        <p:sp>
          <p:nvSpPr>
            <p:cNvPr id="31" name="Oval 30"/>
            <p:cNvSpPr/>
            <p:nvPr/>
          </p:nvSpPr>
          <p:spPr>
            <a:xfrm>
              <a:off x="2440425" y="4576986"/>
              <a:ext cx="1324879" cy="182905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9523621" y="4576986"/>
              <a:ext cx="1360625" cy="1829053"/>
            </a:xfrm>
            <a:prstGeom prst="ellipse">
              <a:avLst/>
            </a:prstGeom>
            <a:noFill/>
            <a:ln w="28575">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2771" y="4217763"/>
            <a:ext cx="6883400"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10108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barn(inVertical)">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0"/>
                                        </p:tgtEl>
                                      </p:cBhvr>
                                    </p:animEffect>
                                    <p:set>
                                      <p:cBhvr>
                                        <p:cTn id="23" dur="1" fill="hold">
                                          <p:stCondLst>
                                            <p:cond delay="499"/>
                                          </p:stCondLst>
                                        </p:cTn>
                                        <p:tgtEl>
                                          <p:spTgt spid="30"/>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500"/>
                                        <p:tgtEl>
                                          <p:spTgt spid="7">
                                            <p:txEl>
                                              <p:pRg st="2" end="2"/>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fade">
                                      <p:cBhvr>
                                        <p:cTn id="37" dur="500"/>
                                        <p:tgtEl>
                                          <p:spTgt spid="7">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xit" presetSubtype="0" fill="hold" nodeType="withEffect">
                                  <p:stCondLst>
                                    <p:cond delay="0"/>
                                  </p:stCondLst>
                                  <p:childTnLst>
                                    <p:animEffect transition="out" filter="fade">
                                      <p:cBhvr>
                                        <p:cTn id="42" dur="500"/>
                                        <p:tgtEl>
                                          <p:spTgt spid="36"/>
                                        </p:tgtEl>
                                      </p:cBhvr>
                                    </p:animEffect>
                                    <p:set>
                                      <p:cBhvr>
                                        <p:cTn id="43"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dirty="0" smtClean="0">
                <a:latin typeface="Arial Black" panose="020B0A04020102020204" pitchFamily="34" charset="0"/>
              </a:rPr>
              <a:t>Force Transfer Shear Wall Uses Rational Approach</a:t>
            </a:r>
            <a:endParaRPr lang="en-US" sz="2200" dirty="0">
              <a:latin typeface="Arial Black" panose="020B0A04020102020204" pitchFamily="34" charset="0"/>
            </a:endParaRPr>
          </a:p>
        </p:txBody>
      </p:sp>
      <p:sp>
        <p:nvSpPr>
          <p:cNvPr id="34" name="Text Placeholder 1"/>
          <p:cNvSpPr txBox="1">
            <a:spLocks/>
          </p:cNvSpPr>
          <p:nvPr/>
        </p:nvSpPr>
        <p:spPr>
          <a:xfrm>
            <a:off x="458789" y="1353489"/>
            <a:ext cx="8228012" cy="2972851"/>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1200"/>
              </a:spcBef>
              <a:spcAft>
                <a:spcPts val="0"/>
              </a:spcAft>
              <a:buFont typeface="Arial" panose="020B0604020202020204" pitchFamily="34" charset="0"/>
              <a:buNone/>
            </a:pPr>
            <a:r>
              <a:rPr lang="en-US" dirty="0" smtClean="0"/>
              <a:t>Three most common “rational approaches” are:</a:t>
            </a:r>
          </a:p>
          <a:p>
            <a:pPr marL="225425" indent="-225425" fontAlgn="auto">
              <a:spcBef>
                <a:spcPts val="1200"/>
              </a:spcBef>
              <a:spcAft>
                <a:spcPts val="0"/>
              </a:spcAft>
            </a:pPr>
            <a:r>
              <a:rPr lang="en-US" dirty="0" smtClean="0"/>
              <a:t>Drag Strut technique</a:t>
            </a:r>
          </a:p>
          <a:p>
            <a:pPr marL="225425" indent="-225425" fontAlgn="auto">
              <a:spcBef>
                <a:spcPts val="1200"/>
              </a:spcBef>
              <a:spcAft>
                <a:spcPts val="0"/>
              </a:spcAft>
            </a:pPr>
            <a:r>
              <a:rPr lang="en-US" dirty="0" smtClean="0"/>
              <a:t>Cantilever Beam technique</a:t>
            </a:r>
          </a:p>
          <a:p>
            <a:pPr marL="225425" indent="-225425" fontAlgn="auto">
              <a:spcBef>
                <a:spcPts val="1200"/>
              </a:spcBef>
              <a:spcAft>
                <a:spcPts val="0"/>
              </a:spcAft>
            </a:pPr>
            <a:r>
              <a:rPr lang="en-US" dirty="0" err="1" smtClean="0"/>
              <a:t>Deikmann</a:t>
            </a:r>
            <a:r>
              <a:rPr lang="en-US" dirty="0" smtClean="0"/>
              <a:t> technique</a:t>
            </a:r>
            <a:endParaRPr lang="en-US" dirty="0"/>
          </a:p>
        </p:txBody>
      </p:sp>
      <p:pic>
        <p:nvPicPr>
          <p:cNvPr id="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8146" y="2034414"/>
            <a:ext cx="2884350" cy="41312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6" name="TextBox 35"/>
          <p:cNvSpPr txBox="1"/>
          <p:nvPr/>
        </p:nvSpPr>
        <p:spPr>
          <a:xfrm>
            <a:off x="458789" y="5675311"/>
            <a:ext cx="2251000" cy="276999"/>
          </a:xfrm>
          <a:prstGeom prst="rect">
            <a:avLst/>
          </a:prstGeom>
          <a:noFill/>
        </p:spPr>
        <p:txBody>
          <a:bodyPr wrap="square" lIns="0" tIns="0" rIns="0" bIns="0" rtlCol="0">
            <a:spAutoFit/>
          </a:bodyPr>
          <a:lstStyle/>
          <a:p>
            <a:r>
              <a:rPr lang="en-US" u="sng" dirty="0" smtClean="0">
                <a:solidFill>
                  <a:schemeClr val="accent5"/>
                </a:solidFill>
                <a:latin typeface="Arial" panose="020B0604020202020204" pitchFamily="34" charset="0"/>
                <a:cs typeface="Arial" panose="020B0604020202020204" pitchFamily="34" charset="0"/>
              </a:rPr>
              <a:t>www.apawood.org</a:t>
            </a:r>
            <a:endParaRPr lang="en-US" u="sng" dirty="0">
              <a:solidFill>
                <a:schemeClr val="accent5"/>
              </a:solidFill>
              <a:latin typeface="Arial" panose="020B0604020202020204" pitchFamily="34" charset="0"/>
              <a:cs typeface="Arial" panose="020B0604020202020204" pitchFamily="34" charset="0"/>
            </a:endParaRPr>
          </a:p>
        </p:txBody>
      </p:sp>
      <p:pic>
        <p:nvPicPr>
          <p:cNvPr id="3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2009" t="1771" b="1973"/>
          <a:stretch/>
        </p:blipFill>
        <p:spPr bwMode="auto">
          <a:xfrm>
            <a:off x="3461781" y="3190403"/>
            <a:ext cx="2733738"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ctangle 37"/>
          <p:cNvSpPr/>
          <p:nvPr/>
        </p:nvSpPr>
        <p:spPr>
          <a:xfrm>
            <a:off x="458788" y="5152216"/>
            <a:ext cx="3976687" cy="492443"/>
          </a:xfrm>
          <a:prstGeom prst="rect">
            <a:avLst/>
          </a:prstGeom>
        </p:spPr>
        <p:txBody>
          <a:bodyPr wrap="square" lIns="0" tIns="0" rIns="0" bIns="0">
            <a:spAutoFit/>
          </a:bodyPr>
          <a:lstStyle/>
          <a:p>
            <a:r>
              <a:rPr lang="en-US" sz="1600" dirty="0">
                <a:solidFill>
                  <a:schemeClr val="bg2"/>
                </a:solidFill>
                <a:latin typeface="Arial" panose="020B0604020202020204" pitchFamily="34" charset="0"/>
                <a:cs typeface="Arial" panose="020B0604020202020204" pitchFamily="34" charset="0"/>
              </a:rPr>
              <a:t>“Joint Research Report: Evaluation of Force Transfer Around Openings,” Form </a:t>
            </a:r>
            <a:r>
              <a:rPr lang="en-US" sz="1600" dirty="0" smtClean="0">
                <a:solidFill>
                  <a:schemeClr val="bg2"/>
                </a:solidFill>
                <a:latin typeface="Arial" panose="020B0604020202020204" pitchFamily="34" charset="0"/>
                <a:cs typeface="Arial" panose="020B0604020202020204" pitchFamily="34" charset="0"/>
              </a:rPr>
              <a:t>M410</a:t>
            </a:r>
            <a:endParaRPr lang="en-US" sz="1600" dirty="0">
              <a:solidFill>
                <a:schemeClr val="bg2"/>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327333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Design Overview</a:t>
            </a:r>
            <a:endParaRPr lang="en-US" sz="2200" b="0" dirty="0">
              <a:latin typeface="Arial Black" panose="020B0A04020102020204" pitchFamily="34" charset="0"/>
            </a:endParaRPr>
          </a:p>
        </p:txBody>
      </p:sp>
      <p:pic>
        <p:nvPicPr>
          <p:cNvPr id="4" name="Picture 5" descr="C:\Users\pahunt\Dropbox\Personal\Clarity\Simpson Mfg\Courses\1. Designing Shear Walls\Source Files\Assets\new images\10.8w wall pier.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72044" y="1798769"/>
            <a:ext cx="7036874" cy="444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7705119" y="2253614"/>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6439470" y="5899852"/>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4’-0”</a:t>
            </a:r>
            <a:endParaRPr kumimoji="1" lang="en-US" sz="1400"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2290496" y="5899851"/>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4’-0”</a:t>
            </a:r>
            <a:endParaRPr kumimoji="1" lang="en-US" sz="14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997397" y="3467399"/>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4’-0”</a:t>
            </a:r>
            <a:endParaRPr kumimoji="1" lang="en-US" sz="14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4387364" y="5899852"/>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7’-0”</a:t>
            </a:r>
            <a:endParaRPr kumimoji="1" lang="en-US" sz="14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997397" y="2567002"/>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a:solidFill>
                  <a:schemeClr val="bg2"/>
                </a:solidFill>
                <a:latin typeface="Arial" panose="020B0604020202020204" pitchFamily="34" charset="0"/>
                <a:cs typeface="Arial" panose="020B0604020202020204" pitchFamily="34" charset="0"/>
              </a:rPr>
              <a:t>1</a:t>
            </a:r>
            <a:r>
              <a:rPr kumimoji="1" lang="en-US" sz="1400" dirty="0" smtClean="0">
                <a:solidFill>
                  <a:schemeClr val="bg2"/>
                </a:solidFill>
                <a:latin typeface="Arial" panose="020B0604020202020204" pitchFamily="34" charset="0"/>
                <a:cs typeface="Arial" panose="020B0604020202020204" pitchFamily="34" charset="0"/>
              </a:rPr>
              <a:t>’-</a:t>
            </a:r>
            <a:r>
              <a:rPr kumimoji="1" lang="en-US" sz="1400" dirty="0">
                <a:solidFill>
                  <a:schemeClr val="bg2"/>
                </a:solidFill>
                <a:latin typeface="Arial" panose="020B0604020202020204" pitchFamily="34" charset="0"/>
                <a:cs typeface="Arial" panose="020B0604020202020204" pitchFamily="34" charset="0"/>
              </a:rPr>
              <a:t>6</a:t>
            </a:r>
            <a:r>
              <a:rPr kumimoji="1" lang="en-US" sz="1400" dirty="0" smtClean="0">
                <a:solidFill>
                  <a:schemeClr val="bg2"/>
                </a:solidFill>
                <a:latin typeface="Arial" panose="020B0604020202020204" pitchFamily="34" charset="0"/>
                <a:cs typeface="Arial" panose="020B0604020202020204" pitchFamily="34" charset="0"/>
              </a:rPr>
              <a:t>”</a:t>
            </a:r>
            <a:endParaRPr kumimoji="1" lang="en-US" sz="14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997397" y="4749225"/>
            <a:ext cx="3574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bg2"/>
                </a:solidFill>
                <a:latin typeface="Arial" panose="020B0604020202020204" pitchFamily="34" charset="0"/>
                <a:cs typeface="Arial" panose="020B0604020202020204" pitchFamily="34" charset="0"/>
              </a:rPr>
              <a:t>2’-</a:t>
            </a:r>
            <a:r>
              <a:rPr kumimoji="1" lang="en-US" sz="1400" dirty="0">
                <a:solidFill>
                  <a:schemeClr val="bg2"/>
                </a:solidFill>
                <a:latin typeface="Arial" panose="020B0604020202020204" pitchFamily="34" charset="0"/>
                <a:cs typeface="Arial" panose="020B0604020202020204" pitchFamily="34" charset="0"/>
              </a:rPr>
              <a:t>6</a:t>
            </a:r>
            <a:r>
              <a:rPr kumimoji="1" lang="en-US" sz="1400" dirty="0" smtClean="0">
                <a:solidFill>
                  <a:schemeClr val="bg2"/>
                </a:solidFill>
                <a:latin typeface="Arial" panose="020B0604020202020204" pitchFamily="34" charset="0"/>
                <a:cs typeface="Arial" panose="020B0604020202020204" pitchFamily="34" charset="0"/>
              </a:rPr>
              <a:t>”</a:t>
            </a:r>
            <a:endParaRPr kumimoji="1" lang="en-US" sz="1400" dirty="0">
              <a:solidFill>
                <a:schemeClr val="bg2"/>
              </a:solidFill>
              <a:latin typeface="Arial" panose="020B0604020202020204" pitchFamily="34" charset="0"/>
              <a:cs typeface="Arial" panose="020B0604020202020204" pitchFamily="34" charset="0"/>
            </a:endParaRPr>
          </a:p>
        </p:txBody>
      </p:sp>
      <p:sp>
        <p:nvSpPr>
          <p:cNvPr id="14" name="Text Placeholder 1"/>
          <p:cNvSpPr txBox="1">
            <a:spLocks/>
          </p:cNvSpPr>
          <p:nvPr/>
        </p:nvSpPr>
        <p:spPr>
          <a:xfrm>
            <a:off x="458789" y="1352550"/>
            <a:ext cx="8228012" cy="381561"/>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en-US" dirty="0" smtClean="0"/>
              <a:t>The design shear force for this example is </a:t>
            </a:r>
            <a:r>
              <a:rPr lang="en-US" dirty="0" smtClean="0">
                <a:ea typeface="Cambria Math" panose="02040503050406030204" pitchFamily="18" charset="0"/>
              </a:rPr>
              <a:t>3,500 </a:t>
            </a:r>
            <a:r>
              <a:rPr lang="en-US" dirty="0" err="1" smtClean="0">
                <a:ea typeface="Cambria Math" panose="02040503050406030204" pitchFamily="18" charset="0"/>
              </a:rPr>
              <a:t>lb</a:t>
            </a:r>
            <a:r>
              <a:rPr lang="en-US" dirty="0" smtClean="0">
                <a:ea typeface="Cambria Math" panose="02040503050406030204" pitchFamily="18" charset="0"/>
              </a:rPr>
              <a:t> </a:t>
            </a:r>
            <a:r>
              <a:rPr lang="en-US" dirty="0" smtClean="0"/>
              <a:t>at ASD (wind)</a:t>
            </a:r>
          </a:p>
        </p:txBody>
      </p:sp>
      <p:sp>
        <p:nvSpPr>
          <p:cNvPr id="15" name="TextBox 14"/>
          <p:cNvSpPr txBox="1"/>
          <p:nvPr/>
        </p:nvSpPr>
        <p:spPr bwMode="auto">
          <a:xfrm>
            <a:off x="3749231" y="3346030"/>
            <a:ext cx="1102225" cy="430887"/>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h = wall pier </a:t>
            </a:r>
          </a:p>
          <a:p>
            <a:r>
              <a:rPr kumimoji="1" lang="en-US" sz="1400" dirty="0" smtClean="0">
                <a:solidFill>
                  <a:schemeClr val="accent1"/>
                </a:solidFill>
                <a:latin typeface="Arial" panose="020B0604020202020204" pitchFamily="34" charset="0"/>
                <a:cs typeface="Arial" panose="020B0604020202020204" pitchFamily="34" charset="0"/>
              </a:rPr>
              <a:t>height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6" name="TextBox 15"/>
          <p:cNvSpPr txBox="1"/>
          <p:nvPr/>
        </p:nvSpPr>
        <p:spPr bwMode="auto">
          <a:xfrm>
            <a:off x="721633" y="3717102"/>
            <a:ext cx="749564" cy="215444"/>
          </a:xfrm>
          <a:prstGeom prst="rect">
            <a:avLst/>
          </a:prstGeom>
          <a:solidFill>
            <a:srgbClr val="FFFFFF"/>
          </a:solidFill>
          <a:ln>
            <a:noFill/>
          </a:ln>
          <a:extLst/>
        </p:spPr>
        <p:txBody>
          <a:bodyPr wrap="none" lIns="0" tIns="0" rIns="91440" bIns="0" rtlCol="0" anchor="ctr" anchorCtr="0">
            <a:spAutoFit/>
          </a:bodyPr>
          <a:lstStyle/>
          <a:p>
            <a:r>
              <a:rPr kumimoji="1" lang="en-US" sz="1400" dirty="0">
                <a:solidFill>
                  <a:schemeClr val="accent1"/>
                </a:solidFill>
                <a:latin typeface="Arial" panose="020B0604020202020204" pitchFamily="34" charset="0"/>
                <a:cs typeface="Arial" panose="020B0604020202020204" pitchFamily="34" charset="0"/>
              </a:rPr>
              <a:t>w</a:t>
            </a:r>
            <a:r>
              <a:rPr kumimoji="1" lang="en-US" sz="1400" dirty="0" smtClean="0">
                <a:solidFill>
                  <a:schemeClr val="accent1"/>
                </a:solidFill>
                <a:latin typeface="Arial" panose="020B0604020202020204" pitchFamily="34" charset="0"/>
                <a:cs typeface="Arial" panose="020B0604020202020204" pitchFamily="34" charset="0"/>
              </a:rPr>
              <a:t>all pier</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7" name="TextBox 16"/>
          <p:cNvSpPr txBox="1"/>
          <p:nvPr/>
        </p:nvSpPr>
        <p:spPr bwMode="auto">
          <a:xfrm>
            <a:off x="1931721" y="1757781"/>
            <a:ext cx="1119858" cy="430887"/>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b</a:t>
            </a:r>
            <a:r>
              <a:rPr kumimoji="1" lang="en-US" sz="1400" baseline="-25000" dirty="0" smtClean="0">
                <a:solidFill>
                  <a:schemeClr val="accent1"/>
                </a:solidFill>
                <a:latin typeface="Arial" panose="020B0604020202020204" pitchFamily="34" charset="0"/>
                <a:cs typeface="Arial" panose="020B0604020202020204" pitchFamily="34" charset="0"/>
              </a:rPr>
              <a:t>1</a:t>
            </a:r>
            <a:r>
              <a:rPr kumimoji="1" lang="en-US" sz="1400" dirty="0" smtClean="0">
                <a:solidFill>
                  <a:schemeClr val="accent1"/>
                </a:solidFill>
                <a:latin typeface="Arial" panose="020B0604020202020204" pitchFamily="34" charset="0"/>
                <a:cs typeface="Arial" panose="020B0604020202020204" pitchFamily="34" charset="0"/>
              </a:rPr>
              <a:t> = wall pier</a:t>
            </a:r>
          </a:p>
          <a:p>
            <a:r>
              <a:rPr kumimoji="1" lang="en-US" sz="1400" dirty="0" smtClean="0">
                <a:solidFill>
                  <a:schemeClr val="accent1"/>
                </a:solidFill>
                <a:latin typeface="Arial" panose="020B0604020202020204" pitchFamily="34" charset="0"/>
                <a:cs typeface="Arial" panose="020B0604020202020204" pitchFamily="34" charset="0"/>
              </a:rPr>
              <a:t>width ≥ 2’-0”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8" name="TextBox 17"/>
          <p:cNvSpPr txBox="1"/>
          <p:nvPr/>
        </p:nvSpPr>
        <p:spPr bwMode="auto">
          <a:xfrm>
            <a:off x="6053399" y="1758198"/>
            <a:ext cx="1119858" cy="430887"/>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b</a:t>
            </a:r>
            <a:r>
              <a:rPr kumimoji="1" lang="en-US" sz="1400" baseline="-25000" dirty="0" smtClean="0">
                <a:solidFill>
                  <a:schemeClr val="accent1"/>
                </a:solidFill>
                <a:latin typeface="Arial" panose="020B0604020202020204" pitchFamily="34" charset="0"/>
                <a:cs typeface="Arial" panose="020B0604020202020204" pitchFamily="34" charset="0"/>
              </a:rPr>
              <a:t>2</a:t>
            </a:r>
            <a:r>
              <a:rPr kumimoji="1" lang="en-US" sz="1400" dirty="0" smtClean="0">
                <a:solidFill>
                  <a:schemeClr val="accent1"/>
                </a:solidFill>
                <a:latin typeface="Arial" panose="020B0604020202020204" pitchFamily="34" charset="0"/>
                <a:cs typeface="Arial" panose="020B0604020202020204" pitchFamily="34" charset="0"/>
              </a:rPr>
              <a:t> = wall pier</a:t>
            </a:r>
          </a:p>
          <a:p>
            <a:r>
              <a:rPr kumimoji="1" lang="en-US" sz="1400" dirty="0" smtClean="0">
                <a:solidFill>
                  <a:schemeClr val="accent1"/>
                </a:solidFill>
                <a:latin typeface="Arial" panose="020B0604020202020204" pitchFamily="34" charset="0"/>
                <a:cs typeface="Arial" panose="020B0604020202020204" pitchFamily="34" charset="0"/>
              </a:rPr>
              <a:t>width ≥ 2’-0”</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9" name="TextBox 18"/>
          <p:cNvSpPr txBox="1"/>
          <p:nvPr/>
        </p:nvSpPr>
        <p:spPr bwMode="auto">
          <a:xfrm>
            <a:off x="1695707" y="6010526"/>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0" name="TextBox 19"/>
          <p:cNvSpPr txBox="1"/>
          <p:nvPr/>
        </p:nvSpPr>
        <p:spPr bwMode="auto">
          <a:xfrm>
            <a:off x="7184377" y="6032112"/>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21" name="TextBox 20"/>
          <p:cNvSpPr txBox="1"/>
          <p:nvPr/>
        </p:nvSpPr>
        <p:spPr bwMode="auto">
          <a:xfrm>
            <a:off x="4031751" y="5657111"/>
            <a:ext cx="120226"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a:t>
            </a:r>
            <a:endParaRPr kumimoji="1" lang="en-US" sz="1400" dirty="0">
              <a:solidFill>
                <a:schemeClr val="accent1"/>
              </a:solidFill>
              <a:latin typeface="Arial" panose="020B0604020202020204" pitchFamily="34" charset="0"/>
              <a:cs typeface="Arial" panose="020B0604020202020204" pitchFamily="34" charset="0"/>
            </a:endParaRPr>
          </a:p>
        </p:txBody>
      </p:sp>
      <p:cxnSp>
        <p:nvCxnSpPr>
          <p:cNvPr id="22" name="Straight Connector 21"/>
          <p:cNvCxnSpPr/>
          <p:nvPr/>
        </p:nvCxnSpPr>
        <p:spPr>
          <a:xfrm>
            <a:off x="3193576" y="5872555"/>
            <a:ext cx="0" cy="2672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884459" y="5860982"/>
            <a:ext cx="0" cy="2672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1119331" y="4307413"/>
            <a:ext cx="0" cy="2672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1121820" y="2808433"/>
            <a:ext cx="0" cy="26727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5811253" y="2954104"/>
            <a:ext cx="1600200" cy="1444752"/>
          </a:xfrm>
          <a:prstGeom prst="rect">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691550" y="2954103"/>
            <a:ext cx="1600200" cy="1444752"/>
          </a:xfrm>
          <a:prstGeom prst="rect">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5557749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Design Process</a:t>
            </a:r>
            <a:endParaRPr lang="en-US" sz="2200" b="0" dirty="0">
              <a:latin typeface="Arial Black" panose="020B0A04020102020204" pitchFamily="34" charset="0"/>
            </a:endParaRPr>
          </a:p>
        </p:txBody>
      </p:sp>
      <p:sp>
        <p:nvSpPr>
          <p:cNvPr id="4" name="Text Placeholder 1"/>
          <p:cNvSpPr txBox="1">
            <a:spLocks/>
          </p:cNvSpPr>
          <p:nvPr/>
        </p:nvSpPr>
        <p:spPr>
          <a:xfrm>
            <a:off x="458788" y="1355839"/>
            <a:ext cx="8228012" cy="4489450"/>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31775" indent="-231775" fontAlgn="auto">
              <a:spcBef>
                <a:spcPts val="1200"/>
              </a:spcBef>
              <a:spcAft>
                <a:spcPts val="0"/>
              </a:spcAft>
            </a:pPr>
            <a:r>
              <a:rPr lang="en-US" sz="2000" dirty="0" err="1" smtClean="0">
                <a:solidFill>
                  <a:schemeClr val="accent1"/>
                </a:solidFill>
                <a:latin typeface="Arial Black" panose="020B0A04020102020204" pitchFamily="34" charset="0"/>
              </a:rPr>
              <a:t>Deikmann</a:t>
            </a:r>
            <a:r>
              <a:rPr lang="en-US" sz="2000" dirty="0" smtClean="0">
                <a:solidFill>
                  <a:schemeClr val="accent1"/>
                </a:solidFill>
                <a:latin typeface="Arial Black" panose="020B0A04020102020204" pitchFamily="34" charset="0"/>
              </a:rPr>
              <a:t> Technique Analysis</a:t>
            </a:r>
          </a:p>
          <a:p>
            <a:pPr marL="569913" lvl="1" indent="-225425" fontAlgn="auto">
              <a:spcBef>
                <a:spcPts val="1200"/>
              </a:spcBef>
              <a:spcAft>
                <a:spcPts val="0"/>
              </a:spcAft>
            </a:pPr>
            <a:r>
              <a:rPr lang="en-US" dirty="0" smtClean="0"/>
              <a:t>Determine Tension and Compression Overturning Forces</a:t>
            </a:r>
          </a:p>
          <a:p>
            <a:pPr marL="569913" lvl="1" indent="-225425" fontAlgn="auto">
              <a:spcBef>
                <a:spcPts val="1200"/>
              </a:spcBef>
              <a:spcAft>
                <a:spcPts val="0"/>
              </a:spcAft>
            </a:pPr>
            <a:r>
              <a:rPr lang="en-US" dirty="0" smtClean="0"/>
              <a:t>Divide shear wall into zones</a:t>
            </a:r>
          </a:p>
          <a:p>
            <a:pPr marL="569913" lvl="1" indent="-225425" fontAlgn="auto">
              <a:spcBef>
                <a:spcPts val="1200"/>
              </a:spcBef>
              <a:spcAft>
                <a:spcPts val="0"/>
              </a:spcAft>
            </a:pPr>
            <a:r>
              <a:rPr lang="en-US" dirty="0" smtClean="0"/>
              <a:t>Determine demand shear acting on each zone</a:t>
            </a:r>
          </a:p>
          <a:p>
            <a:pPr marL="569913" lvl="1" indent="-225425" fontAlgn="auto">
              <a:spcBef>
                <a:spcPts val="1200"/>
              </a:spcBef>
              <a:spcAft>
                <a:spcPts val="0"/>
              </a:spcAft>
            </a:pPr>
            <a:r>
              <a:rPr lang="en-US" dirty="0" smtClean="0"/>
              <a:t>Check resulting analysis</a:t>
            </a:r>
          </a:p>
          <a:p>
            <a:pPr marL="231775" indent="-231775" fontAlgn="auto">
              <a:spcBef>
                <a:spcPts val="3000"/>
              </a:spcBef>
              <a:spcAft>
                <a:spcPts val="0"/>
              </a:spcAft>
            </a:pPr>
            <a:r>
              <a:rPr lang="en-US" sz="2000" dirty="0" smtClean="0">
                <a:solidFill>
                  <a:schemeClr val="accent1"/>
                </a:solidFill>
                <a:latin typeface="Arial Black" panose="020B0A04020102020204" pitchFamily="34" charset="0"/>
              </a:rPr>
              <a:t>Aspect Ratios of Shear Walls, Openings and Wall Piers</a:t>
            </a:r>
          </a:p>
          <a:p>
            <a:pPr marL="569913" lvl="1" indent="-225425" fontAlgn="auto">
              <a:spcBef>
                <a:spcPts val="1200"/>
              </a:spcBef>
              <a:spcAft>
                <a:spcPts val="0"/>
              </a:spcAft>
            </a:pPr>
            <a:r>
              <a:rPr lang="en-US" dirty="0" smtClean="0"/>
              <a:t>Check that the overall shear wall, openings and wall piers do not exceed the aspect ratio limitations of Table 4.3.4</a:t>
            </a:r>
          </a:p>
        </p:txBody>
      </p:sp>
    </p:spTree>
    <p:custDataLst>
      <p:tags r:id="rId1"/>
    </p:custDataLst>
    <p:extLst>
      <p:ext uri="{BB962C8B-B14F-4D97-AF65-F5344CB8AC3E}">
        <p14:creationId xmlns:p14="http://schemas.microsoft.com/office/powerpoint/2010/main" val="341260347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Design Process, cont.</a:t>
            </a:r>
            <a:endParaRPr lang="en-US" sz="2200" b="0" dirty="0">
              <a:latin typeface="Arial Black" panose="020B0A04020102020204" pitchFamily="34" charset="0"/>
            </a:endParaRPr>
          </a:p>
        </p:txBody>
      </p:sp>
      <p:sp>
        <p:nvSpPr>
          <p:cNvPr id="13" name="Text Placeholder 1"/>
          <p:cNvSpPr txBox="1">
            <a:spLocks/>
          </p:cNvSpPr>
          <p:nvPr/>
        </p:nvSpPr>
        <p:spPr>
          <a:xfrm>
            <a:off x="458788" y="1355838"/>
            <a:ext cx="8228012" cy="4486274"/>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31775" indent="-231775" fontAlgn="auto">
              <a:spcBef>
                <a:spcPts val="3000"/>
              </a:spcBef>
              <a:spcAft>
                <a:spcPts val="0"/>
              </a:spcAft>
            </a:pPr>
            <a:r>
              <a:rPr lang="en-US" sz="2000" dirty="0">
                <a:solidFill>
                  <a:schemeClr val="accent1"/>
                </a:solidFill>
                <a:latin typeface="Arial Black" panose="020B0A04020102020204" pitchFamily="34" charset="0"/>
              </a:rPr>
              <a:t>Sheathing Thickness and Fastener Spacing</a:t>
            </a:r>
          </a:p>
          <a:p>
            <a:pPr marL="569913" lvl="1" indent="-225425" fontAlgn="auto">
              <a:spcBef>
                <a:spcPts val="1200"/>
              </a:spcBef>
              <a:spcAft>
                <a:spcPts val="0"/>
              </a:spcAft>
            </a:pPr>
            <a:r>
              <a:rPr lang="en-US" dirty="0"/>
              <a:t>Calculate Nominal demand load in pounds per linear foot</a:t>
            </a:r>
          </a:p>
          <a:p>
            <a:pPr marL="569913" lvl="1" indent="-225425" fontAlgn="auto">
              <a:spcBef>
                <a:spcPts val="1200"/>
              </a:spcBef>
              <a:spcAft>
                <a:spcPts val="0"/>
              </a:spcAft>
            </a:pPr>
            <a:r>
              <a:rPr lang="en-US" dirty="0"/>
              <a:t>Use Table 4.3A to find sheathing thickness and fastener </a:t>
            </a:r>
            <a:r>
              <a:rPr lang="en-US" dirty="0" smtClean="0"/>
              <a:t>spacing</a:t>
            </a:r>
          </a:p>
          <a:p>
            <a:pPr fontAlgn="auto">
              <a:spcBef>
                <a:spcPts val="3000"/>
              </a:spcBef>
              <a:spcAft>
                <a:spcPts val="0"/>
              </a:spcAft>
            </a:pPr>
            <a:r>
              <a:rPr lang="en-US" sz="2000" dirty="0" smtClean="0">
                <a:solidFill>
                  <a:schemeClr val="accent1"/>
                </a:solidFill>
                <a:latin typeface="Arial Black" panose="020B0A04020102020204" pitchFamily="34" charset="0"/>
              </a:rPr>
              <a:t>Design for Overturning</a:t>
            </a:r>
          </a:p>
          <a:p>
            <a:pPr marL="573088" lvl="1" indent="-231775" fontAlgn="auto">
              <a:spcBef>
                <a:spcPts val="1200"/>
              </a:spcBef>
              <a:spcAft>
                <a:spcPts val="0"/>
              </a:spcAft>
            </a:pPr>
            <a:r>
              <a:rPr lang="en-US" dirty="0" smtClean="0"/>
              <a:t>Design for Tension and Compression of outer boundary members</a:t>
            </a:r>
          </a:p>
          <a:p>
            <a:pPr marL="573088" lvl="1" indent="-231775" fontAlgn="auto">
              <a:spcBef>
                <a:spcPts val="1200"/>
              </a:spcBef>
              <a:spcAft>
                <a:spcPts val="0"/>
              </a:spcAft>
            </a:pPr>
            <a:r>
              <a:rPr lang="en-US" dirty="0" smtClean="0"/>
              <a:t>Design for boundary members around openings</a:t>
            </a:r>
          </a:p>
        </p:txBody>
      </p:sp>
    </p:spTree>
    <p:custDataLst>
      <p:tags r:id="rId1"/>
    </p:custDataLst>
    <p:extLst>
      <p:ext uri="{BB962C8B-B14F-4D97-AF65-F5344CB8AC3E}">
        <p14:creationId xmlns:p14="http://schemas.microsoft.com/office/powerpoint/2010/main" val="184892372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Force Transfer Shear Wall Design Example</a:t>
            </a:r>
            <a:endParaRPr lang="en-US" sz="2200" b="0" dirty="0">
              <a:latin typeface="Arial Black" panose="020B0A04020102020204" pitchFamily="34" charset="0"/>
            </a:endParaRPr>
          </a:p>
        </p:txBody>
      </p:sp>
      <p:pic>
        <p:nvPicPr>
          <p:cNvPr id="18" name="Picture 5" descr="C:\Users\pahunt\Dropbox\Personal\Clarity\Simpson Mfg\Courses\1. Designing Shear Walls\SME Feedback\images\10.8c free body.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701878" y="1788344"/>
            <a:ext cx="710386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
          <p:cNvSpPr txBox="1">
            <a:spLocks/>
          </p:cNvSpPr>
          <p:nvPr/>
        </p:nvSpPr>
        <p:spPr>
          <a:xfrm>
            <a:off x="458789" y="1353045"/>
            <a:ext cx="8228012" cy="343993"/>
          </a:xfrm>
          <a:prstGeom prst="rect">
            <a:avLst/>
          </a:prstGeom>
        </p:spPr>
        <p:txBody>
          <a:bodyPr lIns="0" tIns="0" rIns="0" bIns="0"/>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1800"/>
              </a:spcAft>
              <a:buNone/>
            </a:pPr>
            <a:r>
              <a:rPr lang="en-US" sz="2000" b="1" dirty="0" err="1" smtClean="0">
                <a:solidFill>
                  <a:schemeClr val="accent1"/>
                </a:solidFill>
                <a:latin typeface="Arial Black" panose="020B0A04020102020204" pitchFamily="34" charset="0"/>
                <a:ea typeface="Cambria Math" panose="02040503050406030204" pitchFamily="18" charset="0"/>
              </a:rPr>
              <a:t>Deikmann</a:t>
            </a:r>
            <a:r>
              <a:rPr lang="en-US" sz="2000" b="1" dirty="0" smtClean="0">
                <a:solidFill>
                  <a:schemeClr val="accent1"/>
                </a:solidFill>
                <a:latin typeface="Arial Black" panose="020B0A04020102020204" pitchFamily="34" charset="0"/>
                <a:ea typeface="Cambria Math" panose="02040503050406030204" pitchFamily="18" charset="0"/>
              </a:rPr>
              <a:t> Technique Analysis</a:t>
            </a:r>
            <a:endParaRPr lang="en-US" sz="1800" baseline="-25000" dirty="0"/>
          </a:p>
        </p:txBody>
      </p:sp>
      <p:sp>
        <p:nvSpPr>
          <p:cNvPr id="5" name="TextBox 4"/>
          <p:cNvSpPr txBox="1"/>
          <p:nvPr/>
        </p:nvSpPr>
        <p:spPr bwMode="auto">
          <a:xfrm>
            <a:off x="7746063" y="1852408"/>
            <a:ext cx="1052532"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V = 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6" name="TextBox 5"/>
          <p:cNvSpPr txBox="1"/>
          <p:nvPr/>
        </p:nvSpPr>
        <p:spPr bwMode="auto">
          <a:xfrm>
            <a:off x="518230" y="5907295"/>
            <a:ext cx="8109143" cy="276999"/>
          </a:xfrm>
          <a:prstGeom prst="rect">
            <a:avLst/>
          </a:prstGeom>
          <a:solidFill>
            <a:srgbClr val="FFFFFF"/>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Free Body Diaphragm Shear Wall Designed for Force Transfer Around Opening</a:t>
            </a:r>
            <a:endParaRPr kumimoji="1" lang="en-US"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1774537" y="5537546"/>
            <a:ext cx="12984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C</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a:off x="7121313" y="5559132"/>
            <a:ext cx="109004"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T</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9" name="TextBox 8"/>
          <p:cNvSpPr txBox="1"/>
          <p:nvPr/>
        </p:nvSpPr>
        <p:spPr bwMode="auto">
          <a:xfrm>
            <a:off x="3542620" y="5195974"/>
            <a:ext cx="636393"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3,500 </a:t>
            </a:r>
            <a:r>
              <a:rPr kumimoji="1" lang="en-US" sz="1400" dirty="0" err="1" smtClean="0">
                <a:solidFill>
                  <a:schemeClr val="accent1"/>
                </a:solidFill>
                <a:latin typeface="Arial" panose="020B0604020202020204" pitchFamily="34" charset="0"/>
                <a:cs typeface="Arial" panose="020B0604020202020204" pitchFamily="34" charset="0"/>
              </a:rPr>
              <a:t>lb</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1" name="TextBox 10"/>
          <p:cNvSpPr txBox="1"/>
          <p:nvPr/>
        </p:nvSpPr>
        <p:spPr bwMode="auto">
          <a:xfrm>
            <a:off x="4144936" y="3117373"/>
            <a:ext cx="517770" cy="215444"/>
          </a:xfrm>
          <a:prstGeom prst="rect">
            <a:avLst/>
          </a:prstGeom>
          <a:solidFill>
            <a:srgbClr val="FFFFFF"/>
          </a:solidFill>
          <a:ln>
            <a:noFill/>
          </a:ln>
          <a:extLst/>
        </p:spPr>
        <p:txBody>
          <a:bodyPr wrap="none" lIns="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Straps</a:t>
            </a:r>
            <a:endParaRPr kumimoji="1" lang="en-US" sz="1400" dirty="0">
              <a:solidFill>
                <a:schemeClr val="accent1"/>
              </a:solidFill>
              <a:latin typeface="Arial" panose="020B0604020202020204" pitchFamily="34" charset="0"/>
              <a:cs typeface="Arial" panose="020B0604020202020204" pitchFamily="34" charset="0"/>
            </a:endParaRPr>
          </a:p>
        </p:txBody>
      </p:sp>
      <p:sp>
        <p:nvSpPr>
          <p:cNvPr id="12" name="TextBox 11"/>
          <p:cNvSpPr txBox="1"/>
          <p:nvPr/>
        </p:nvSpPr>
        <p:spPr bwMode="auto">
          <a:xfrm>
            <a:off x="3711304" y="1729960"/>
            <a:ext cx="770404" cy="215444"/>
          </a:xfrm>
          <a:prstGeom prst="rect">
            <a:avLst/>
          </a:prstGeom>
          <a:solidFill>
            <a:srgbClr val="FFFFFF"/>
          </a:solidFill>
          <a:ln>
            <a:noFill/>
          </a:ln>
          <a:extLst/>
        </p:spPr>
        <p:txBody>
          <a:bodyPr wrap="none" lIns="91440" tIns="0" rIns="0" bIns="0" rtlCol="0" anchor="ctr" anchorCtr="0">
            <a:spAutoFit/>
          </a:bodyPr>
          <a:lstStyle/>
          <a:p>
            <a:r>
              <a:rPr kumimoji="1" lang="en-US" sz="1400" dirty="0" smtClean="0">
                <a:solidFill>
                  <a:schemeClr val="accent1"/>
                </a:solidFill>
                <a:latin typeface="Arial" panose="020B0604020202020204" pitchFamily="34" charset="0"/>
                <a:cs typeface="Arial" panose="020B0604020202020204" pitchFamily="34" charset="0"/>
              </a:rPr>
              <a:t>Blocking</a:t>
            </a:r>
            <a:endParaRPr kumimoji="1" lang="en-US" sz="1400" dirty="0">
              <a:solidFill>
                <a:schemeClr val="accent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TextBox 2"/>
              <p:cNvSpPr txBox="1"/>
              <p:nvPr/>
            </p:nvSpPr>
            <p:spPr bwMode="auto">
              <a:xfrm>
                <a:off x="2922585" y="5434143"/>
                <a:ext cx="3267282" cy="400110"/>
              </a:xfrm>
              <a:prstGeom prst="rect">
                <a:avLst/>
              </a:prstGeom>
              <a:solidFill>
                <a:srgbClr val="FFFFFF"/>
              </a:solidFill>
              <a:ln>
                <a:noFill/>
              </a:ln>
              <a:extLst/>
            </p:spPr>
            <p:txBody>
              <a:bodyPr wrap="none" lIns="91429" tIns="91440" rIns="91429" bIns="91440"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rgbClr val="000000"/>
                          </a:solidFill>
                          <a:latin typeface="Cambria Math"/>
                        </a:rPr>
                        <m:t>𝑇</m:t>
                      </m:r>
                      <m:r>
                        <a:rPr kumimoji="1" lang="en-US" sz="1400" b="0" i="1" smtClean="0">
                          <a:solidFill>
                            <a:srgbClr val="000000"/>
                          </a:solidFill>
                          <a:latin typeface="Cambria Math"/>
                        </a:rPr>
                        <m:t>=</m:t>
                      </m:r>
                      <m:r>
                        <a:rPr kumimoji="1" lang="en-US" sz="1400" b="0" i="1" smtClean="0">
                          <a:solidFill>
                            <a:srgbClr val="000000"/>
                          </a:solidFill>
                          <a:latin typeface="Cambria Math"/>
                        </a:rPr>
                        <m:t>𝐶</m:t>
                      </m:r>
                      <m:r>
                        <a:rPr kumimoji="1" lang="en-US" sz="1400" b="0" i="1" smtClean="0">
                          <a:solidFill>
                            <a:srgbClr val="000000"/>
                          </a:solidFill>
                          <a:latin typeface="Cambria Math"/>
                        </a:rPr>
                        <m:t>=</m:t>
                      </m:r>
                      <m:f>
                        <m:fPr>
                          <m:type m:val="lin"/>
                          <m:ctrlPr>
                            <a:rPr kumimoji="1" lang="en-US" sz="1400" b="0" i="1" smtClean="0">
                              <a:solidFill>
                                <a:srgbClr val="000000"/>
                              </a:solidFill>
                              <a:latin typeface="Cambria Math" panose="02040503050406030204" pitchFamily="18" charset="0"/>
                            </a:rPr>
                          </m:ctrlPr>
                        </m:fPr>
                        <m:num>
                          <m:d>
                            <m:dPr>
                              <m:begChr m:val="["/>
                              <m:endChr m:val="]"/>
                              <m:ctrlPr>
                                <a:rPr kumimoji="1" lang="en-US" sz="1400" b="0" i="1" smtClean="0">
                                  <a:solidFill>
                                    <a:srgbClr val="000000"/>
                                  </a:solidFill>
                                  <a:latin typeface="Cambria Math" panose="02040503050406030204" pitchFamily="18" charset="0"/>
                                </a:rPr>
                              </m:ctrlPr>
                            </m:dPr>
                            <m:e>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3500 </m:t>
                                  </m:r>
                                  <m:r>
                                    <a:rPr kumimoji="1" lang="en-US" sz="1400" b="0" i="1" smtClean="0">
                                      <a:solidFill>
                                        <a:srgbClr val="000000"/>
                                      </a:solidFill>
                                      <a:latin typeface="Cambria Math"/>
                                    </a:rPr>
                                    <m:t>𝑙𝑏</m:t>
                                  </m:r>
                                </m:e>
                              </m:d>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8′</m:t>
                                  </m:r>
                                </m:e>
                              </m:d>
                            </m:e>
                          </m:d>
                        </m:num>
                        <m:den>
                          <m:sSup>
                            <m:sSupPr>
                              <m:ctrlPr>
                                <a:rPr kumimoji="1" lang="en-US" sz="1400" b="0" i="1" smtClean="0">
                                  <a:solidFill>
                                    <a:srgbClr val="000000"/>
                                  </a:solidFill>
                                  <a:latin typeface="Cambria Math" panose="02040503050406030204" pitchFamily="18" charset="0"/>
                                </a:rPr>
                              </m:ctrlPr>
                            </m:sSupPr>
                            <m:e>
                              <m:r>
                                <a:rPr kumimoji="1" lang="en-US" sz="1400" b="0" i="1" smtClean="0">
                                  <a:solidFill>
                                    <a:srgbClr val="000000"/>
                                  </a:solidFill>
                                  <a:latin typeface="Cambria Math"/>
                                </a:rPr>
                                <m:t>15</m:t>
                              </m:r>
                            </m:e>
                            <m:sup>
                              <m:r>
                                <a:rPr kumimoji="1" lang="en-US" sz="1400" b="0" i="1" smtClean="0">
                                  <a:solidFill>
                                    <a:srgbClr val="000000"/>
                                  </a:solidFill>
                                  <a:latin typeface="Cambria Math"/>
                                </a:rPr>
                                <m:t>′</m:t>
                              </m:r>
                            </m:sup>
                          </m:sSup>
                        </m:den>
                      </m:f>
                      <m:r>
                        <a:rPr kumimoji="1" lang="en-US" sz="1400" b="0" i="1" smtClean="0">
                          <a:solidFill>
                            <a:srgbClr val="000000"/>
                          </a:solidFill>
                          <a:latin typeface="Cambria Math"/>
                        </a:rPr>
                        <m:t>=1867 </m:t>
                      </m:r>
                      <m:r>
                        <a:rPr kumimoji="1" lang="en-US" sz="1400" b="0" i="1" smtClean="0">
                          <a:solidFill>
                            <a:srgbClr val="000000"/>
                          </a:solidFill>
                          <a:latin typeface="Cambria Math"/>
                        </a:rPr>
                        <m:t>𝑙𝑏</m:t>
                      </m:r>
                    </m:oMath>
                  </m:oMathPara>
                </a14:m>
                <a:endParaRPr kumimoji="1" lang="en-US" sz="1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2922585" y="5434143"/>
                <a:ext cx="3267282" cy="400110"/>
              </a:xfrm>
              <a:prstGeom prst="rect">
                <a:avLst/>
              </a:prstGeom>
              <a:blipFill rotWithShape="1">
                <a:blip r:embed="rId6"/>
                <a:stretch>
                  <a:fillRect t="-59091" b="-107576"/>
                </a:stretch>
              </a:blipFill>
              <a:ln>
                <a:noFill/>
              </a:ln>
              <a:extLst/>
            </p:spPr>
            <p:txBody>
              <a:bodyPr/>
              <a:lstStyle/>
              <a:p>
                <a:r>
                  <a:rPr lang="en-US">
                    <a:noFill/>
                  </a:rPr>
                  <a:t> </a:t>
                </a:r>
              </a:p>
            </p:txBody>
          </p:sp>
        </mc:Fallback>
      </mc:AlternateContent>
      <p:cxnSp>
        <p:nvCxnSpPr>
          <p:cNvPr id="14" name="Straight Connector 13"/>
          <p:cNvCxnSpPr/>
          <p:nvPr/>
        </p:nvCxnSpPr>
        <p:spPr>
          <a:xfrm>
            <a:off x="5486400" y="5752990"/>
            <a:ext cx="58332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9221125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11080"/>
  <p:tag name="ARTICULATE_REFERENCE_TYPE_7" val="1"/>
  <p:tag name="ARTICULATE_REFERENCE_TITLE_7" val="Downloadable and printable slide deck for this course"/>
  <p:tag name="ARTICULATE_REFERENCE_7" val="C:\Users\bmayer\Documents\Articulate Presenter\Rod Systems Training\Understanding Rod Uplift Systems and AC391\Understanding Restraint Rod Systems.pdf"/>
  <p:tag name="ARTICULATE_REFERENCE_TYPE_4" val="0"/>
  <p:tag name="ARTICULATE_REFERENCE_TITLE_4" val="Structure magazine article: “Coming Up with Tie-Downs Part II: ICC-ES Passes AC391 Providing Industry Guidance for Continuous Rod Tie-down System Design”"/>
  <p:tag name="ARTICULATE_REFERENCE_4" val="http://www.strongtie.com/ftp/articles/StructureArticle_BryanWert_November2011.pdf"/>
  <p:tag name="ARTICULATE_REFERENCE_TYPE_5" val="0"/>
  <p:tag name="ARTICULATE_REFERENCE_TITLE_5" val="Wood Shrinkage Calculator "/>
  <p:tag name="ARTICULATE_REFERENCE_5" val="http://strongtie.com/webapps/woodshrinkage/?source=topnav"/>
  <p:tag name="ARTICULATE_REFERENCE_TYPE_6" val="1"/>
  <p:tag name="ARTICULATE_REFERENCE_TITLE_6" val="Downloadable and printable slide deck for this course"/>
  <p:tag name="ARTICULATE_REFERENCE_6" val="C:\Users\bmayer\Documents\Articulate Presenter\Rod Systems Training\Understanding Rod Uplift Systems and AC391\Understanding Restraint Rod Systems - PDF.pdf"/>
  <p:tag name="PLAYERLOGOHEIGHT" val="129"/>
  <p:tag name="PLAYERLOGOWIDTH" val="244"/>
  <p:tag name="PRESENTATION_PLAYLIST_COUNT" val="0"/>
  <p:tag name="PRESENTATION_PRESENTER_SLIDE_LEVEL" val="0"/>
  <p:tag name="LMS_COMPLETION_TITLE" val="Understanding Restraint Rod Systems"/>
  <p:tag name="LMS_COMPLETION_ID" val="Understanding_Restraint_Rod_Systems"/>
  <p:tag name="LMS_COMPLETION_VERSION" val="1.0"/>
  <p:tag name="LMS_COMPLETION_DURATION" val="01:00:00"/>
  <p:tag name="LMS_COMPLETION_SCO_TITLE" val="Understanding Restraint Rod Systems"/>
  <p:tag name="LMS_COMPLETION_SCO_ID" val="Understanding_Restraint_Rod_Systems"/>
  <p:tag name="LMS_COMPLETION_EDITION" val="0"/>
  <p:tag name="LMS_COMPLETION_INTERACTION" val="1117"/>
  <p:tag name="LMS_COMPLETION_THRESHOLD" val="80"/>
  <p:tag name="LMS_COMPLETION_METHOD" val="QUIZ"/>
  <p:tag name="LMS_COMPLETION_TARGET" val="d653f3c4-ebc4-40cf-a8cc-60cada7e514b"/>
  <p:tag name="LMS_COMPLETION_TARGET_ID" val="1117"/>
  <p:tag name="LMS_COMPLETION_TARGET_INDEX" val="65"/>
  <p:tag name="LMS_QUIZ_INSERT" val="1"/>
  <p:tag name="LMS_REPORTING" val="1"/>
  <p:tag name="LMS_DATA_SCORM" val="Yes"/>
  <p:tag name="ARTICULATE_REFERENCE_COUNT" val="3"/>
  <p:tag name="ARTICULATE_REFERENCE_TYPE_1" val="0"/>
  <p:tag name="ARTICULATE_REFERENCE_TITLE_1" val="Companion for the 2001 AF&amp;PA Wood-Frame Construction Manual for Wind Design"/>
  <p:tag name="ARTICULATE_REFERENCE_1" val="http://www.strongtie.com/ftp/bulletins/T-01WFCM08.pdf"/>
  <p:tag name="ARTICULATE_REFERENCE_TYPE_2" val="0"/>
  <p:tag name="ARTICULATE_REFERENCE_TITLE_2" val="AWC Wood Frame Construction Manual"/>
  <p:tag name="ARTICULATE_REFERENCE_2" val="http://www.awc.org/standards/wfcm.html"/>
  <p:tag name="ARTICULATE_REFERENCE_TYPE_3" val="1"/>
  <p:tag name="ARTICULATE_REFERENCE_TITLE_3" val="Downloadable and printable course material (PDF)"/>
  <p:tag name="ARTICULATE_REFERENCE_3" val="C:\Users\bmayer\Documents\Articulate Presenter\Wind Design for WFCM 2001\Designing with 2001 WFCM - PDF.pdf"/>
  <p:tag name="PUBLISH_TITLE" val="Wind Design with the WFCM 2001 - Determining Loads"/>
  <p:tag name="ARTICULATE_PUBLISH_PATH" val="C:\Users\bmayer\Documents\Articulate Presenter\Wind Design for WFCM 2001\Publish"/>
  <p:tag name="ARTICULATE_LOGO" val="(None selected)"/>
  <p:tag name="ARTICULATE_PRESENTER" val="Shane Vilasineekul, P.E."/>
  <p:tag name="ARTICULATE_PRESENTER_GUID" val="8EE630282A57"/>
  <p:tag name="ARTICULATE_LMS" val="0"/>
  <p:tag name="LMS_PROTOCOL_METHOD" val="SCORM"/>
  <p:tag name="LMS_PROTOCOL_VERSION" val="1.2"/>
  <p:tag name="LAUNCHINNEWWINDOW" val="0"/>
  <p:tag name="LASTPUBLISHED" val="C:\Users\bmayer\Documents\Articulate Presenter\Wind Design for WFCM 2001\Publish\Wind Design with the WFCM 2001 - Determining Loads\player.html"/>
  <p:tag name="ARTICULATE_PROJECT_CHECK" val="0"/>
  <p:tag name="ARTICULATE_TEMPLATE_GUID" val="1a000000-6000-0000-b000-000000000001"/>
  <p:tag name="PRESENTER_PREVIEW_START" val="1"/>
  <p:tag name="PRESENTER_PREVIEW_END" val="25"/>
  <p:tag name="LMS_PUBLISH" val="No"/>
  <p:tag name="ARTICULATE_TEMPLATE" val="Corporate Communications"/>
  <p:tag name="PRESENTER_PREVIEW_MODE" val="0"/>
  <p:tag name="ARTICULATE_PRESENTER_VERSION" val="6"/>
  <p:tag name="ARTICULATE_SLIDE_THUMBNAIL_REFRESH" val="1"/>
  <p:tag name="TAG_BACKING_FORM_KEY" val="6229400-c:\users\rwelch\documents\projects\customer\sdpws shearwalls\sdpws_shear_wall_design_ppt_2015_11_23.pptx"/>
  <p:tag name="ARTICULATE_SLIDE_COUNT" val="1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TTys9p3U_files\slide0001_image001.png"/>
</p:tagLst>
</file>

<file path=ppt/tags/tag10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8zKaDVmW_files\slide0001_image001.png"/>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BzU8uyHm_files\slide0001_image001.jpg"/>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G08dgIva_files\slide0001_image001.png"/>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2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2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2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2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2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59958831-59bb-4b6e-843c-83c77a6c45a8"/>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4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4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14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4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4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4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4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4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5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5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6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SPvGkEcv_files\slide0001_image001.jpg"/>
</p:tagLst>
</file>

<file path=ppt/tags/tag1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scLJDVON_files\slide0001_image001.jpg"/>
</p:tagLst>
</file>

<file path=ppt/tags/tag1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ZyXWjzHB_files\slide0001_image001.jpg"/>
</p:tagLst>
</file>

<file path=ppt/tags/tag1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2m5Y6xfd_files\slide0001_image001.jpg"/>
</p:tagLst>
</file>

<file path=ppt/tags/tag1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2INbl943_files\slide0001_image001.jpg"/>
</p:tagLst>
</file>

<file path=ppt/tags/tag1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8LmB6JUW_files\slide0001_image001.jpg"/>
</p:tagLst>
</file>

<file path=ppt/tags/tag1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9UlzH0lf_files\slide0001_image001.jpg"/>
</p:tagLst>
</file>

<file path=ppt/tags/tag1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EoUC6lJu_files\slide0001_image001.jpg"/>
</p:tagLst>
</file>

<file path=ppt/tags/tag1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VoA7NkyA_files\slide0001_image001.jpg"/>
</p:tagLst>
</file>

<file path=ppt/tags/tag1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VoA7NkyA_files\slide0001_image001.jpg"/>
</p:tagLst>
</file>

<file path=ppt/tags/tag1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BNf58Z7q_files\slide0001_image001.jpg"/>
</p:tagLst>
</file>

<file path=ppt/tags/tag1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5.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96.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97.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98.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TITLE_TAG" val="Course Description"/>
  <p:tag name="ARTICULATE_SLIDE_PAUSE" val="1"/>
  <p:tag name="ARTICULATE_NAV_LEVEL" val="2"/>
  <p:tag name="ARTICULATE_PLAYLIST_ID" val="-1"/>
  <p:tag name="ARTICULATE_LOCK_SLIDE" val="0"/>
  <p:tag name="ARTICULATE_SLIDE_GUID" val="ac514481-0f72-4201-a9ce-a65ce46d1120"/>
  <p:tag name="ARTICULATE_SLIDE_NAV" val="4"/>
  <p:tag name="MASTERSHAPECOUNT" val="5"/>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4YCQwlLs_files\slide0001_image001.png"/>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MGl5NlzZ_files\slide0001_image001.png"/>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s2W6QkaX_files\slide0001_image001.png"/>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K1QgmLoq_files\slide0001_image001.jpg"/>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vHZXFlyx_files\slide0001_image001.jpg"/>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vHZXFlyx_files\slide0001_image001.jpg"/>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ags/tag9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9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9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9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9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Q9HxvOXO_files\slide0001_image001.jpg"/>
</p:tagLst>
</file>

<file path=ppt/tags/tag9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axprep\AppData\Local\Temp\articulate\presenter\imgtemp\uGstPeGJ_files\slide0001_image001.jpg"/>
</p:tagLst>
</file>

<file path=ppt/theme/theme1.xml><?xml version="1.0" encoding="utf-8"?>
<a:theme xmlns:a="http://schemas.openxmlformats.org/drawingml/2006/main" name="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2.xml><?xml version="1.0" encoding="utf-8"?>
<a:theme xmlns:a="http://schemas.openxmlformats.org/drawingml/2006/main" name="Wood Design Title">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97834</TotalTime>
  <Words>20759</Words>
  <Application>Microsoft Office PowerPoint</Application>
  <PresentationFormat>On-screen Show (4:3)</PresentationFormat>
  <Paragraphs>2191</Paragraphs>
  <Slides>128</Slides>
  <Notes>127</Notes>
  <HiddenSlides>7</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128</vt:i4>
      </vt:variant>
    </vt:vector>
  </HeadingPairs>
  <TitlesOfParts>
    <vt:vector size="138" baseType="lpstr">
      <vt:lpstr>Arial</vt:lpstr>
      <vt:lpstr>Arial Black</vt:lpstr>
      <vt:lpstr>Calibri</vt:lpstr>
      <vt:lpstr>Cambria Math</vt:lpstr>
      <vt:lpstr>Eras Medium ITC</vt:lpstr>
      <vt:lpstr>Garamond</vt:lpstr>
      <vt:lpstr>Georgia</vt:lpstr>
      <vt:lpstr>Times New Roman</vt:lpstr>
      <vt:lpstr>Wood Design Content</vt:lpstr>
      <vt:lpstr>Wood Design Title</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vt:lpstr>
      <vt:lpstr>PowerPoint Presentation</vt:lpstr>
      <vt:lpstr>What is a Shear Wall?</vt:lpstr>
      <vt:lpstr>Basic Functions of Shear Walls</vt:lpstr>
      <vt:lpstr>Basic Functions of Shear Walls, cont.</vt:lpstr>
      <vt:lpstr>Practical Applications of Shear Walls</vt:lpstr>
      <vt:lpstr>Practical Applications of Shear Walls, cont.</vt:lpstr>
      <vt:lpstr>Considerations in Shear Wall Design</vt:lpstr>
      <vt:lpstr>Lesson One Complete</vt:lpstr>
      <vt:lpstr>PowerPoint Presentation</vt:lpstr>
      <vt:lpstr>Experiences with Shear Wall Design</vt:lpstr>
      <vt:lpstr>IBC §2305 and SDPWS</vt:lpstr>
      <vt:lpstr>IBC §2306 and SDPWS</vt:lpstr>
      <vt:lpstr>Continuous Load Path is Required</vt:lpstr>
      <vt:lpstr>Factoring Nominal Unit Shear Capacities</vt:lpstr>
      <vt:lpstr>Tabulated Nominal Unit Shear Capacities</vt:lpstr>
      <vt:lpstr>Tabulated Nominal Unit Shear Capacities, cont.</vt:lpstr>
      <vt:lpstr>Unblocked Shear Walls</vt:lpstr>
      <vt:lpstr>Deformation of Connections</vt:lpstr>
      <vt:lpstr>Permissible Deflection Limits</vt:lpstr>
      <vt:lpstr>Permissible Deflection Limits, cont.</vt:lpstr>
      <vt:lpstr>Calculating Deflection</vt:lpstr>
      <vt:lpstr>Calculating Deflection, cont.</vt:lpstr>
      <vt:lpstr>Anchor Bolts: Requirements</vt:lpstr>
      <vt:lpstr>Anchor Bolts: Resulting Failures</vt:lpstr>
      <vt:lpstr>Anchor Bolts: Installation</vt:lpstr>
      <vt:lpstr>Anchor Bolts: Exceptions</vt:lpstr>
      <vt:lpstr>Shear Wall Aspect Ratio Limitations</vt:lpstr>
      <vt:lpstr>Shear Wall Aspect Ratio Limitations, cont.</vt:lpstr>
      <vt:lpstr>Lesson Two Complete</vt:lpstr>
      <vt:lpstr>PowerPoint Presentation</vt:lpstr>
      <vt:lpstr>Two Types of Adjustment Factors</vt:lpstr>
      <vt:lpstr>Overview of Equal Deflection Calculation</vt:lpstr>
      <vt:lpstr>Overview of 2bs/h Adjustment Factor</vt:lpstr>
      <vt:lpstr>Major Implications for Design</vt:lpstr>
      <vt:lpstr>Introduction to Design Examples</vt:lpstr>
      <vt:lpstr>Design Example 1: Assumptions</vt:lpstr>
      <vt:lpstr>Design Example 1: Equal Deflection Calculation</vt:lpstr>
      <vt:lpstr>Design Example 1: Equal Deflection Calculation, cont.</vt:lpstr>
      <vt:lpstr>Design Example 1: 2bs/h Adjustment Factor</vt:lpstr>
      <vt:lpstr>Design Example 1: Comparing Adjustment Methods</vt:lpstr>
      <vt:lpstr>Design Example 2: Assumptions</vt:lpstr>
      <vt:lpstr>Design Example 2: Equal Deflection Calculation</vt:lpstr>
      <vt:lpstr>Design Example 2: 2bs/h Adjustment Factor</vt:lpstr>
      <vt:lpstr>Design Example 2: Comparing Adjustment Methods</vt:lpstr>
      <vt:lpstr>Summary of Adjustment Factors</vt:lpstr>
      <vt:lpstr>Lesson Three Complete</vt:lpstr>
      <vt:lpstr>PowerPoint Presentation</vt:lpstr>
      <vt:lpstr>Overview of Shear Wall Design Methods</vt:lpstr>
      <vt:lpstr>Individual Full-Height Wall Segments</vt:lpstr>
      <vt:lpstr>Segmented Shear Wall Introduction</vt:lpstr>
      <vt:lpstr>Segmented Shear Wall Limitations §4.3.5.1</vt:lpstr>
      <vt:lpstr>Segmented Shear Wall Overview</vt:lpstr>
      <vt:lpstr>Segmented Shear Wall Design Process</vt:lpstr>
      <vt:lpstr>Segmented Shear Wall Design Process, cont.</vt:lpstr>
      <vt:lpstr>Segmented Shear Wall Design Example</vt:lpstr>
      <vt:lpstr>Segmented Shear Wall Design Example, cont.</vt:lpstr>
      <vt:lpstr>Segmented Shear Wall Design Example, cont.</vt:lpstr>
      <vt:lpstr>Segmented Shear Wall Design Example, cont.</vt:lpstr>
      <vt:lpstr>Segmented Shear Wall Design Example, cont.</vt:lpstr>
      <vt:lpstr>Segmented Shear Wall Design Example, cont.</vt:lpstr>
      <vt:lpstr>Segmented Shear Wall Design Example, cont.</vt:lpstr>
      <vt:lpstr>Segmented Shear Wall Design Example, cont.</vt:lpstr>
      <vt:lpstr>Perforated Shear Walls</vt:lpstr>
      <vt:lpstr>Perforated Shear Wall Introduction</vt:lpstr>
      <vt:lpstr>Perforated Shear Wall Limitations §4.3.5.3</vt:lpstr>
      <vt:lpstr>Perforated Shear Wall Limitations §4.3.5.3, cont.</vt:lpstr>
      <vt:lpstr>Perforated Shear Wall Limitations §4.3.5.3, cont.</vt:lpstr>
      <vt:lpstr>Perforated Shear Wall Design Overview</vt:lpstr>
      <vt:lpstr>Perforated Shear Wall Design Process</vt:lpstr>
      <vt:lpstr>Perforated Shear Wall Design Process, cont.</vt:lpstr>
      <vt:lpstr>Perforated Shear Wall Design Example</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Perforated Shear Wall Design Example, cont.</vt:lpstr>
      <vt:lpstr>Force Transfer Around Openings Shear Walls</vt:lpstr>
      <vt:lpstr>Force Transfer Shear Wall Introduction</vt:lpstr>
      <vt:lpstr>Force Transfer Shear Wall Limitations §4.3.5.2</vt:lpstr>
      <vt:lpstr>Force Transfer Shear Wall Uses Rational Approach</vt:lpstr>
      <vt:lpstr>Force Transfer Shear Wall Design Overview</vt:lpstr>
      <vt:lpstr>Force Transfer Shear Wall Design Process</vt:lpstr>
      <vt:lpstr>Force Transfer Shear Wall Design Process, cont.</vt:lpstr>
      <vt:lpstr>Force Transfer Shear Wall Design Example</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Force Transfer Shear Wall Design Example, cont.</vt:lpstr>
      <vt:lpstr>Summary of Three Methods</vt:lpstr>
      <vt:lpstr>Lesson Four Complete</vt:lpstr>
      <vt:lpstr>PowerPoint Presentation</vt:lpstr>
      <vt:lpstr>Site-Built vs. Pre-Fabricated</vt:lpstr>
      <vt:lpstr>Site-Built – Pros and Cons</vt:lpstr>
      <vt:lpstr>Pre-Fabricated – Pros and Cons</vt:lpstr>
      <vt:lpstr>When To Use Pre-Fabricated Shear Walls</vt:lpstr>
      <vt:lpstr>Lesson Five Complete</vt:lpstr>
      <vt:lpstr>Course Summary</vt:lpstr>
      <vt:lpstr>Course Summary</vt:lpstr>
      <vt:lpstr>Course Summary</vt:lpstr>
      <vt:lpstr>Course Summary</vt:lpstr>
      <vt:lpstr>Course Summary</vt:lpstr>
      <vt:lpstr>Course Completion</vt:lpstr>
      <vt:lpstr>Course Completion</vt:lpstr>
      <vt:lpstr>Next Steps!</vt:lpstr>
      <vt:lpstr>Next Steps!</vt:lpstr>
    </vt:vector>
  </TitlesOfParts>
  <Company>Simpson Strong-Tie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4959</cp:revision>
  <cp:lastPrinted>2014-11-11T19:36:43Z</cp:lastPrinted>
  <dcterms:created xsi:type="dcterms:W3CDTF">2004-10-15T00:00:51Z</dcterms:created>
  <dcterms:modified xsi:type="dcterms:W3CDTF">2018-10-01T16:10:34Z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Understanding Rod Uplift Systems and AC391</vt:lpwstr>
  </property>
  <property fmtid="{D5CDD505-2E9C-101B-9397-08002B2CF9AE}" pid="4" name="ArticulateGUID">
    <vt:lpwstr>0D375025-3C56-4A68-8F11-2911E21BF761</vt:lpwstr>
  </property>
  <property fmtid="{D5CDD505-2E9C-101B-9397-08002B2CF9AE}" pid="5" name="ArticulateProjectFull">
    <vt:lpwstr>C:\Users\rwelch.SSD\Documents\Projects\Customer\AIA-SDPWS2\Presentation\AIA-SDPWS2_Presentation_2016_03_30.ppta</vt:lpwstr>
  </property>
</Properties>
</file>