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notesSlides/notesSlide16.xml" ContentType="application/vnd.openxmlformats-officedocument.presentationml.notesSlide+xml"/>
  <Override PartName="/ppt/tags/tag33.xml" ContentType="application/vnd.openxmlformats-officedocument.presentationml.tags+xml"/>
  <Override PartName="/ppt/notesSlides/notesSlide17.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9.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notesSlides/notesSlide21.xml" ContentType="application/vnd.openxmlformats-officedocument.presentationml.notesSlide+xml"/>
  <Override PartName="/ppt/tags/tag43.xml" ContentType="application/vnd.openxmlformats-officedocument.presentationml.tags+xml"/>
  <Override PartName="/ppt/notesSlides/notesSlide22.xml" ContentType="application/vnd.openxmlformats-officedocument.presentationml.notesSlide+xml"/>
  <Override PartName="/ppt/tags/tag44.xml" ContentType="application/vnd.openxmlformats-officedocument.presentationml.tags+xml"/>
  <Override PartName="/ppt/notesSlides/notesSlide23.xml" ContentType="application/vnd.openxmlformats-officedocument.presentationml.notesSlide+xml"/>
  <Override PartName="/ppt/tags/tag45.xml" ContentType="application/vnd.openxmlformats-officedocument.presentationml.tags+xml"/>
  <Override PartName="/ppt/notesSlides/notesSlide24.xml" ContentType="application/vnd.openxmlformats-officedocument.presentationml.notesSlide+xml"/>
  <Override PartName="/ppt/tags/tag46.xml" ContentType="application/vnd.openxmlformats-officedocument.presentationml.tags+xml"/>
  <Override PartName="/ppt/notesSlides/notesSlide25.xml" ContentType="application/vnd.openxmlformats-officedocument.presentationml.notesSlide+xml"/>
  <Override PartName="/ppt/tags/tag47.xml" ContentType="application/vnd.openxmlformats-officedocument.presentationml.tags+xml"/>
  <Override PartName="/ppt/notesSlides/notesSlide26.xml" ContentType="application/vnd.openxmlformats-officedocument.presentationml.notesSlide+xml"/>
  <Override PartName="/ppt/tags/tag48.xml" ContentType="application/vnd.openxmlformats-officedocument.presentationml.tags+xml"/>
  <Override PartName="/ppt/notesSlides/notesSlide27.xml" ContentType="application/vnd.openxmlformats-officedocument.presentationml.notesSlide+xml"/>
  <Override PartName="/ppt/tags/tag49.xml" ContentType="application/vnd.openxmlformats-officedocument.presentationml.tags+xml"/>
  <Override PartName="/ppt/notesSlides/notesSlide28.xml" ContentType="application/vnd.openxmlformats-officedocument.presentationml.notesSlide+xml"/>
  <Override PartName="/ppt/tags/tag50.xml" ContentType="application/vnd.openxmlformats-officedocument.presentationml.tags+xml"/>
  <Override PartName="/ppt/notesSlides/notesSlide29.xml" ContentType="application/vnd.openxmlformats-officedocument.presentationml.notesSlide+xml"/>
  <Override PartName="/ppt/tags/tag51.xml" ContentType="application/vnd.openxmlformats-officedocument.presentationml.tags+xml"/>
  <Override PartName="/ppt/notesSlides/notesSlide30.xml" ContentType="application/vnd.openxmlformats-officedocument.presentationml.notesSlide+xml"/>
  <Override PartName="/ppt/tags/tag52.xml" ContentType="application/vnd.openxmlformats-officedocument.presentationml.tags+xml"/>
  <Override PartName="/ppt/notesSlides/notesSlide31.xml" ContentType="application/vnd.openxmlformats-officedocument.presentationml.notesSlide+xml"/>
  <Override PartName="/ppt/tags/tag53.xml" ContentType="application/vnd.openxmlformats-officedocument.presentationml.tags+xml"/>
  <Override PartName="/ppt/notesSlides/notesSlide32.xml" ContentType="application/vnd.openxmlformats-officedocument.presentationml.notesSlide+xml"/>
  <Override PartName="/ppt/tags/tag54.xml" ContentType="application/vnd.openxmlformats-officedocument.presentationml.tags+xml"/>
  <Override PartName="/ppt/notesSlides/notesSlide33.xml" ContentType="application/vnd.openxmlformats-officedocument.presentationml.notesSlide+xml"/>
  <Override PartName="/ppt/tags/tag55.xml" ContentType="application/vnd.openxmlformats-officedocument.presentationml.tags+xml"/>
  <Override PartName="/ppt/notesSlides/notesSlide34.xml" ContentType="application/vnd.openxmlformats-officedocument.presentationml.notesSlide+xml"/>
  <Override PartName="/ppt/tags/tag56.xml" ContentType="application/vnd.openxmlformats-officedocument.presentationml.tags+xml"/>
  <Override PartName="/ppt/notesSlides/notesSlide35.xml" ContentType="application/vnd.openxmlformats-officedocument.presentationml.notesSlide+xml"/>
  <Override PartName="/ppt/tags/tag57.xml" ContentType="application/vnd.openxmlformats-officedocument.presentationml.tags+xml"/>
  <Override PartName="/ppt/notesSlides/notesSlide36.xml" ContentType="application/vnd.openxmlformats-officedocument.presentationml.notesSlide+xml"/>
  <Override PartName="/ppt/tags/tag58.xml" ContentType="application/vnd.openxmlformats-officedocument.presentationml.tags+xml"/>
  <Override PartName="/ppt/notesSlides/notesSlide37.xml" ContentType="application/vnd.openxmlformats-officedocument.presentationml.notesSlide+xml"/>
  <Override PartName="/ppt/tags/tag59.xml" ContentType="application/vnd.openxmlformats-officedocument.presentationml.tags+xml"/>
  <Override PartName="/ppt/notesSlides/notesSlide38.xml" ContentType="application/vnd.openxmlformats-officedocument.presentationml.notesSlide+xml"/>
  <Override PartName="/ppt/tags/tag60.xml" ContentType="application/vnd.openxmlformats-officedocument.presentationml.tags+xml"/>
  <Override PartName="/ppt/notesSlides/notesSlide39.xml" ContentType="application/vnd.openxmlformats-officedocument.presentationml.notesSlide+xml"/>
  <Override PartName="/ppt/tags/tag61.xml" ContentType="application/vnd.openxmlformats-officedocument.presentationml.tags+xml"/>
  <Override PartName="/ppt/notesSlides/notesSlide40.xml" ContentType="application/vnd.openxmlformats-officedocument.presentationml.notesSlide+xml"/>
  <Override PartName="/ppt/tags/tag62.xml" ContentType="application/vnd.openxmlformats-officedocument.presentationml.tags+xml"/>
  <Override PartName="/ppt/notesSlides/notesSlide41.xml" ContentType="application/vnd.openxmlformats-officedocument.presentationml.notesSlide+xml"/>
  <Override PartName="/ppt/tags/tag63.xml" ContentType="application/vnd.openxmlformats-officedocument.presentationml.tags+xml"/>
  <Override PartName="/ppt/notesSlides/notesSlide4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4.xml" ContentType="application/vnd.openxmlformats-officedocument.presentationml.tags+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5.xml" ContentType="application/vnd.openxmlformats-officedocument.presentationml.tags+xml"/>
  <Override PartName="/ppt/notesSlides/notesSlide44.xml" ContentType="application/vnd.openxmlformats-officedocument.presentationml.notesSlide+xml"/>
  <Override PartName="/ppt/tags/tag66.xml" ContentType="application/vnd.openxmlformats-officedocument.presentationml.tags+xml"/>
  <Override PartName="/ppt/notesSlides/notesSlide45.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4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47.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48.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49.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50.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51.xml" ContentType="application/vnd.openxmlformats-officedocument.presentationml.notesSlide+xml"/>
  <Override PartName="/ppt/tags/tag81.xml" ContentType="application/vnd.openxmlformats-officedocument.presentationml.tags+xml"/>
  <Override PartName="/ppt/notesSlides/notesSlide52.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5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54.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55.xml" ContentType="application/vnd.openxmlformats-officedocument.presentationml.notesSlide+xml"/>
  <Override PartName="/ppt/tags/tag88.xml" ContentType="application/vnd.openxmlformats-officedocument.presentationml.tags+xml"/>
  <Override PartName="/ppt/notesSlides/notesSlide56.xml" ContentType="application/vnd.openxmlformats-officedocument.presentationml.notesSlide+xml"/>
  <Override PartName="/ppt/tags/tag89.xml" ContentType="application/vnd.openxmlformats-officedocument.presentationml.tags+xml"/>
  <Override PartName="/ppt/notesSlides/notesSlide57.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58.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59.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60.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61.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62.xml" ContentType="application/vnd.openxmlformats-officedocument.presentationml.notesSlide+xml"/>
  <Override PartName="/ppt/tags/tag101.xml" ContentType="application/vnd.openxmlformats-officedocument.presentationml.tags+xml"/>
  <Override PartName="/ppt/notesSlides/notesSlide63.xml" ContentType="application/vnd.openxmlformats-officedocument.presentationml.notesSlide+xml"/>
  <Override PartName="/ppt/tags/tag102.xml" ContentType="application/vnd.openxmlformats-officedocument.presentationml.tags+xml"/>
  <Override PartName="/ppt/notesSlides/notesSlide64.xml" ContentType="application/vnd.openxmlformats-officedocument.presentationml.notesSlide+xml"/>
  <Override PartName="/ppt/tags/tag103.xml" ContentType="application/vnd.openxmlformats-officedocument.presentationml.tags+xml"/>
  <Override PartName="/ppt/notesSlides/notesSlide6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4.xml" ContentType="application/vnd.openxmlformats-officedocument.presentationml.tags+xml"/>
  <Override PartName="/ppt/notesSlides/notesSlide6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05.xml" ContentType="application/vnd.openxmlformats-officedocument.presentationml.tags+xml"/>
  <Override PartName="/ppt/notesSlides/notesSlide6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06.xml" ContentType="application/vnd.openxmlformats-officedocument.presentationml.tags+xml"/>
  <Override PartName="/ppt/notesSlides/notesSlide6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07.xml" ContentType="application/vnd.openxmlformats-officedocument.presentationml.tags+xml"/>
  <Override PartName="/ppt/notesSlides/notesSlide6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08.xml" ContentType="application/vnd.openxmlformats-officedocument.presentationml.tags+xml"/>
  <Override PartName="/ppt/notesSlides/notesSlide70.xml" ContentType="application/vnd.openxmlformats-officedocument.presentationml.notesSlide+xml"/>
  <Override PartName="/ppt/tags/tag109.xml" ContentType="application/vnd.openxmlformats-officedocument.presentationml.tags+xml"/>
  <Override PartName="/ppt/notesSlides/notesSlide71.xml" ContentType="application/vnd.openxmlformats-officedocument.presentationml.notesSlide+xml"/>
  <Override PartName="/ppt/tags/tag110.xml" ContentType="application/vnd.openxmlformats-officedocument.presentationml.tags+xml"/>
  <Override PartName="/ppt/notesSlides/notesSlide72.xml" ContentType="application/vnd.openxmlformats-officedocument.presentationml.notesSlide+xml"/>
  <Override PartName="/ppt/tags/tag111.xml" ContentType="application/vnd.openxmlformats-officedocument.presentationml.tags+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8590" r:id="rId1"/>
    <p:sldMasterId id="2147488596" r:id="rId2"/>
  </p:sldMasterIdLst>
  <p:notesMasterIdLst>
    <p:notesMasterId r:id="rId77"/>
  </p:notesMasterIdLst>
  <p:handoutMasterIdLst>
    <p:handoutMasterId r:id="rId78"/>
  </p:handoutMasterIdLst>
  <p:sldIdLst>
    <p:sldId id="1422" r:id="rId3"/>
    <p:sldId id="1264" r:id="rId4"/>
    <p:sldId id="1265" r:id="rId5"/>
    <p:sldId id="1423" r:id="rId6"/>
    <p:sldId id="1424" r:id="rId7"/>
    <p:sldId id="1425" r:id="rId8"/>
    <p:sldId id="1426" r:id="rId9"/>
    <p:sldId id="1120" r:id="rId10"/>
    <p:sldId id="692" r:id="rId11"/>
    <p:sldId id="1203" r:id="rId12"/>
    <p:sldId id="1268" r:id="rId13"/>
    <p:sldId id="1401" r:id="rId14"/>
    <p:sldId id="1365" r:id="rId15"/>
    <p:sldId id="1402" r:id="rId16"/>
    <p:sldId id="1403" r:id="rId17"/>
    <p:sldId id="1364" r:id="rId18"/>
    <p:sldId id="1404" r:id="rId19"/>
    <p:sldId id="1366" r:id="rId20"/>
    <p:sldId id="1281" r:id="rId21"/>
    <p:sldId id="1282" r:id="rId22"/>
    <p:sldId id="1283" r:id="rId23"/>
    <p:sldId id="1279" r:id="rId24"/>
    <p:sldId id="1280" r:id="rId25"/>
    <p:sldId id="1277" r:id="rId26"/>
    <p:sldId id="1409" r:id="rId27"/>
    <p:sldId id="1410" r:id="rId28"/>
    <p:sldId id="1411" r:id="rId29"/>
    <p:sldId id="1412" r:id="rId30"/>
    <p:sldId id="1417" r:id="rId31"/>
    <p:sldId id="1418" r:id="rId32"/>
    <p:sldId id="1292" r:id="rId33"/>
    <p:sldId id="1284" r:id="rId34"/>
    <p:sldId id="1290" r:id="rId35"/>
    <p:sldId id="1413" r:id="rId36"/>
    <p:sldId id="1416" r:id="rId37"/>
    <p:sldId id="1297" r:id="rId38"/>
    <p:sldId id="1310" r:id="rId39"/>
    <p:sldId id="1311" r:id="rId40"/>
    <p:sldId id="1382" r:id="rId41"/>
    <p:sldId id="1419" r:id="rId42"/>
    <p:sldId id="1312" r:id="rId43"/>
    <p:sldId id="1415" r:id="rId44"/>
    <p:sldId id="1315" r:id="rId45"/>
    <p:sldId id="1381" r:id="rId46"/>
    <p:sldId id="1313" r:id="rId47"/>
    <p:sldId id="1298" r:id="rId48"/>
    <p:sldId id="1371" r:id="rId49"/>
    <p:sldId id="1295" r:id="rId50"/>
    <p:sldId id="1294" r:id="rId51"/>
    <p:sldId id="1373" r:id="rId52"/>
    <p:sldId id="1398" r:id="rId53"/>
    <p:sldId id="1299" r:id="rId54"/>
    <p:sldId id="1300" r:id="rId55"/>
    <p:sldId id="1301" r:id="rId56"/>
    <p:sldId id="1420" r:id="rId57"/>
    <p:sldId id="1421" r:id="rId58"/>
    <p:sldId id="1309" r:id="rId59"/>
    <p:sldId id="1360" r:id="rId60"/>
    <p:sldId id="1359" r:id="rId61"/>
    <p:sldId id="1389" r:id="rId62"/>
    <p:sldId id="1405" r:id="rId63"/>
    <p:sldId id="1406" r:id="rId64"/>
    <p:sldId id="1387" r:id="rId65"/>
    <p:sldId id="1407" r:id="rId66"/>
    <p:sldId id="1361" r:id="rId67"/>
    <p:sldId id="1019" r:id="rId68"/>
    <p:sldId id="1390" r:id="rId69"/>
    <p:sldId id="1391" r:id="rId70"/>
    <p:sldId id="1392" r:id="rId71"/>
    <p:sldId id="1393" r:id="rId72"/>
    <p:sldId id="1363" r:id="rId73"/>
    <p:sldId id="1427" r:id="rId74"/>
    <p:sldId id="1428" r:id="rId75"/>
    <p:sldId id="1429" r:id="rId76"/>
  </p:sldIdLst>
  <p:sldSz cx="9144000" cy="6858000" type="screen4x3"/>
  <p:notesSz cx="9283700" cy="6985000"/>
  <p:custDataLst>
    <p:tags r:id="rId79"/>
  </p:custDataLst>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extLst>
    <p:ext uri="{521415D9-36F7-43E2-AB2F-B90AF26B5E84}">
      <p14:sectionLst xmlns:p14="http://schemas.microsoft.com/office/powerpoint/2010/main">
        <p14:section name="Welcome" id="{B2375C31-A281-41DE-907F-CAC2F79AD676}">
          <p14:sldIdLst>
            <p14:sldId id="1422"/>
            <p14:sldId id="1264"/>
          </p14:sldIdLst>
        </p14:section>
        <p14:section name="Title" id="{BACB6250-860E-4B21-988E-C35B84B317C8}">
          <p14:sldIdLst>
            <p14:sldId id="1265"/>
          </p14:sldIdLst>
        </p14:section>
        <p14:section name="Introduction" id="{12493262-8260-41D9-8EA8-8C9DF3CFD029}">
          <p14:sldIdLst>
            <p14:sldId id="1423"/>
            <p14:sldId id="1424"/>
            <p14:sldId id="1425"/>
            <p14:sldId id="1426"/>
            <p14:sldId id="1120"/>
            <p14:sldId id="692"/>
          </p14:sldIdLst>
        </p14:section>
        <p14:section name="Lesson 1: Lateral Loads in a Wood-Framed Structure" id="{F8173152-8D99-429B-966C-F6574F6C49AB}">
          <p14:sldIdLst>
            <p14:sldId id="1203"/>
            <p14:sldId id="1268"/>
            <p14:sldId id="1401"/>
            <p14:sldId id="1365"/>
            <p14:sldId id="1402"/>
            <p14:sldId id="1403"/>
            <p14:sldId id="1364"/>
            <p14:sldId id="1404"/>
            <p14:sldId id="1366"/>
            <p14:sldId id="1281"/>
            <p14:sldId id="1282"/>
            <p14:sldId id="1283"/>
            <p14:sldId id="1279"/>
          </p14:sldIdLst>
        </p14:section>
        <p14:section name="Lesson 2: Code and Standard Provisions" id="{C35E19EE-AE72-4690-937D-6E1FEAAFFAB0}">
          <p14:sldIdLst>
            <p14:sldId id="1280"/>
            <p14:sldId id="1277"/>
            <p14:sldId id="1409"/>
            <p14:sldId id="1410"/>
            <p14:sldId id="1411"/>
            <p14:sldId id="1412"/>
            <p14:sldId id="1417"/>
            <p14:sldId id="1418"/>
            <p14:sldId id="1292"/>
            <p14:sldId id="1284"/>
            <p14:sldId id="1290"/>
            <p14:sldId id="1413"/>
            <p14:sldId id="1416"/>
            <p14:sldId id="1297"/>
          </p14:sldIdLst>
        </p14:section>
        <p14:section name="Lesson 3: Diaphragm Behavior" id="{30DC2A68-203B-450E-A8F5-C13CC3004F9A}">
          <p14:sldIdLst>
            <p14:sldId id="1310"/>
            <p14:sldId id="1311"/>
            <p14:sldId id="1382"/>
            <p14:sldId id="1419"/>
            <p14:sldId id="1312"/>
            <p14:sldId id="1415"/>
            <p14:sldId id="1315"/>
            <p14:sldId id="1381"/>
            <p14:sldId id="1313"/>
          </p14:sldIdLst>
        </p14:section>
        <p14:section name="Lesson 4: Diaphragm Forces" id="{BC614352-835B-4C63-9B79-DD035E43A45C}">
          <p14:sldIdLst>
            <p14:sldId id="1298"/>
            <p14:sldId id="1371"/>
            <p14:sldId id="1295"/>
            <p14:sldId id="1294"/>
            <p14:sldId id="1373"/>
            <p14:sldId id="1398"/>
            <p14:sldId id="1299"/>
            <p14:sldId id="1300"/>
            <p14:sldId id="1301"/>
            <p14:sldId id="1420"/>
            <p14:sldId id="1421"/>
            <p14:sldId id="1309"/>
          </p14:sldIdLst>
        </p14:section>
        <p14:section name="Lesson 5: Blocked vs. Unblocked Diaphragms" id="{39BFE3EF-E2C2-46FA-BB73-4212C29FD00B}">
          <p14:sldIdLst>
            <p14:sldId id="1360"/>
            <p14:sldId id="1359"/>
            <p14:sldId id="1389"/>
            <p14:sldId id="1405"/>
            <p14:sldId id="1406"/>
            <p14:sldId id="1387"/>
            <p14:sldId id="1407"/>
            <p14:sldId id="1361"/>
          </p14:sldIdLst>
        </p14:section>
        <p14:section name="Wrap Up / Questions" id="{942B71AE-1E43-4F9C-9CC6-F28A755D883E}">
          <p14:sldIdLst>
            <p14:sldId id="1019"/>
            <p14:sldId id="1390"/>
            <p14:sldId id="1391"/>
            <p14:sldId id="1392"/>
            <p14:sldId id="1393"/>
            <p14:sldId id="1363"/>
            <p14:sldId id="1427"/>
            <p14:sldId id="1428"/>
            <p14:sldId id="1429"/>
          </p14:sldIdLst>
        </p14:section>
      </p14:sectionLst>
    </p:ext>
    <p:ext uri="{EFAFB233-063F-42B5-8137-9DF3F51BA10A}">
      <p15:sldGuideLst xmlns:p15="http://schemas.microsoft.com/office/powerpoint/2012/main">
        <p15:guide id="1" orient="horz" pos="415">
          <p15:clr>
            <a:srgbClr val="A4A3A4"/>
          </p15:clr>
        </p15:guide>
        <p15:guide id="2" orient="horz" pos="3912" userDrawn="1">
          <p15:clr>
            <a:srgbClr val="A4A3A4"/>
          </p15:clr>
        </p15:guide>
        <p15:guide id="3" orient="horz" pos="840" userDrawn="1">
          <p15:clr>
            <a:srgbClr val="A4A3A4"/>
          </p15:clr>
        </p15:guide>
        <p15:guide id="4" orient="horz" pos="2136" userDrawn="1">
          <p15:clr>
            <a:srgbClr val="A4A3A4"/>
          </p15:clr>
        </p15:guide>
        <p15:guide id="5" orient="horz" pos="1056" userDrawn="1">
          <p15:clr>
            <a:srgbClr val="A4A3A4"/>
          </p15:clr>
        </p15:guide>
        <p15:guide id="6" pos="5472">
          <p15:clr>
            <a:srgbClr val="A4A3A4"/>
          </p15:clr>
        </p15:guide>
        <p15:guide id="7" pos="288" userDrawn="1">
          <p15:clr>
            <a:srgbClr val="A4A3A4"/>
          </p15:clr>
        </p15:guide>
        <p15:guide id="8" pos="2760" userDrawn="1">
          <p15:clr>
            <a:srgbClr val="A4A3A4"/>
          </p15:clr>
        </p15:guide>
        <p15:guide id="9" pos="3000" userDrawn="1">
          <p15:clr>
            <a:srgbClr val="A4A3A4"/>
          </p15:clr>
        </p15:guide>
        <p15:guide id="10" pos="2880">
          <p15:clr>
            <a:srgbClr val="A4A3A4"/>
          </p15:clr>
        </p15:guide>
      </p15:sldGuideLst>
    </p:ext>
    <p:ext uri="{2D200454-40CA-4A62-9FC3-DE9A4176ACB9}">
      <p15:notesGuideLst xmlns:p15="http://schemas.microsoft.com/office/powerpoint/2012/main">
        <p15:guide id="1" orient="horz" pos="2200" userDrawn="1">
          <p15:clr>
            <a:srgbClr val="A4A3A4"/>
          </p15:clr>
        </p15:guide>
        <p15:guide id="2" pos="292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FF99"/>
    <a:srgbClr val="ABABAB"/>
    <a:srgbClr val="9ABCDD"/>
    <a:srgbClr val="EDAB5D"/>
    <a:srgbClr val="F9F9F9"/>
    <a:srgbClr val="EAEAEA"/>
    <a:srgbClr val="F8F8F8"/>
    <a:srgbClr val="EEEEEE"/>
    <a:srgbClr val="FF53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80" autoAdjust="0"/>
    <p:restoredTop sz="72763" autoAdjust="0"/>
  </p:normalViewPr>
  <p:slideViewPr>
    <p:cSldViewPr snapToGrid="0">
      <p:cViewPr varScale="1">
        <p:scale>
          <a:sx n="100" d="100"/>
          <a:sy n="100" d="100"/>
        </p:scale>
        <p:origin x="1800" y="138"/>
      </p:cViewPr>
      <p:guideLst>
        <p:guide orient="horz" pos="415"/>
        <p:guide orient="horz" pos="3912"/>
        <p:guide orient="horz" pos="840"/>
        <p:guide orient="horz" pos="2136"/>
        <p:guide orient="horz" pos="1056"/>
        <p:guide pos="5472"/>
        <p:guide pos="288"/>
        <p:guide pos="2760"/>
        <p:guide pos="300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9398"/>
    </p:cViewPr>
  </p:sorterViewPr>
  <p:notesViewPr>
    <p:cSldViewPr snapToGrid="0" showGuides="1">
      <p:cViewPr>
        <p:scale>
          <a:sx n="80" d="100"/>
          <a:sy n="80" d="100"/>
        </p:scale>
        <p:origin x="3312" y="1242"/>
      </p:cViewPr>
      <p:guideLst>
        <p:guide orient="horz" pos="2200"/>
        <p:guide pos="2924"/>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A950E1-B8CB-4B61-8DD6-D100B28149B1}" type="doc">
      <dgm:prSet loTypeId="urn:microsoft.com/office/officeart/2009/3/layout/PlusandMinus" loCatId="relationship" qsTypeId="urn:microsoft.com/office/officeart/2005/8/quickstyle/simple1" qsCatId="simple" csTypeId="urn:microsoft.com/office/officeart/2005/8/colors/colorful3" csCatId="colorful" phldr="1"/>
      <dgm:spPr/>
      <dgm:t>
        <a:bodyPr/>
        <a:lstStyle/>
        <a:p>
          <a:endParaRPr lang="en-US"/>
        </a:p>
      </dgm:t>
    </dgm:pt>
    <dgm:pt modelId="{4379A204-A2B6-4D35-88FB-6D85AD8DC827}" type="pres">
      <dgm:prSet presAssocID="{C2A950E1-B8CB-4B61-8DD6-D100B28149B1}" presName="Name0" presStyleCnt="0">
        <dgm:presLayoutVars>
          <dgm:chMax val="2"/>
          <dgm:chPref val="2"/>
          <dgm:dir/>
          <dgm:animOne/>
          <dgm:resizeHandles val="exact"/>
        </dgm:presLayoutVars>
      </dgm:prSet>
      <dgm:spPr/>
      <dgm:t>
        <a:bodyPr/>
        <a:lstStyle/>
        <a:p>
          <a:endParaRPr lang="en-US"/>
        </a:p>
      </dgm:t>
    </dgm:pt>
    <dgm:pt modelId="{5C4DBCE2-26F3-4BD9-8A24-184FB2ED9793}" type="pres">
      <dgm:prSet presAssocID="{C2A950E1-B8CB-4B61-8DD6-D100B28149B1}" presName="Background" presStyleLbl="bgImgPlace1" presStyleIdx="0" presStyleCnt="1"/>
      <dgm:spPr/>
    </dgm:pt>
    <dgm:pt modelId="{E4855BDD-FDE5-432D-8A4D-FB767728E559}" type="pres">
      <dgm:prSet presAssocID="{C2A950E1-B8CB-4B61-8DD6-D100B28149B1}" presName="ParentText1" presStyleLbl="revTx" presStyleIdx="0" presStyleCnt="2">
        <dgm:presLayoutVars>
          <dgm:chMax val="0"/>
          <dgm:chPref val="0"/>
          <dgm:bulletEnabled val="1"/>
        </dgm:presLayoutVars>
      </dgm:prSet>
      <dgm:spPr/>
      <dgm:t>
        <a:bodyPr/>
        <a:lstStyle/>
        <a:p>
          <a:endParaRPr lang="en-US"/>
        </a:p>
      </dgm:t>
    </dgm:pt>
    <dgm:pt modelId="{3CD704B2-87BC-40CE-9A56-6E2F0EBE30C9}" type="pres">
      <dgm:prSet presAssocID="{C2A950E1-B8CB-4B61-8DD6-D100B28149B1}" presName="ParentText2" presStyleLbl="revTx" presStyleIdx="1" presStyleCnt="2">
        <dgm:presLayoutVars>
          <dgm:chMax val="0"/>
          <dgm:chPref val="0"/>
          <dgm:bulletEnabled val="1"/>
        </dgm:presLayoutVars>
      </dgm:prSet>
      <dgm:spPr/>
    </dgm:pt>
    <dgm:pt modelId="{FB74CEFE-5199-41F8-8537-A53B0475EB86}" type="pres">
      <dgm:prSet presAssocID="{C2A950E1-B8CB-4B61-8DD6-D100B28149B1}" presName="Plus" presStyleLbl="alignNode1" presStyleIdx="0" presStyleCnt="2"/>
      <dgm:spPr>
        <a:solidFill>
          <a:schemeClr val="accent4">
            <a:alpha val="75000"/>
          </a:schemeClr>
        </a:solidFill>
        <a:ln>
          <a:noFill/>
        </a:ln>
      </dgm:spPr>
      <dgm:t>
        <a:bodyPr/>
        <a:lstStyle/>
        <a:p>
          <a:endParaRPr lang="en-US"/>
        </a:p>
      </dgm:t>
    </dgm:pt>
    <dgm:pt modelId="{FB475E3A-3859-4FF3-99E2-097F53A33D10}" type="pres">
      <dgm:prSet presAssocID="{C2A950E1-B8CB-4B61-8DD6-D100B28149B1}" presName="Minus" presStyleLbl="alignNode1" presStyleIdx="1" presStyleCnt="2"/>
      <dgm:spPr>
        <a:solidFill>
          <a:schemeClr val="accent4">
            <a:alpha val="75000"/>
          </a:schemeClr>
        </a:solidFill>
        <a:ln>
          <a:noFill/>
        </a:ln>
      </dgm:spPr>
      <dgm:t>
        <a:bodyPr/>
        <a:lstStyle/>
        <a:p>
          <a:endParaRPr lang="en-US"/>
        </a:p>
      </dgm:t>
    </dgm:pt>
    <dgm:pt modelId="{9027A61F-2BA0-49F0-A3D4-B8DE68B86B26}" type="pres">
      <dgm:prSet presAssocID="{C2A950E1-B8CB-4B61-8DD6-D100B28149B1}" presName="Divider" presStyleLbl="parChTrans1D1" presStyleIdx="0" presStyleCnt="1"/>
      <dgm:spPr>
        <a:ln>
          <a:solidFill>
            <a:schemeClr val="accent4">
              <a:lumMod val="60000"/>
              <a:lumOff val="40000"/>
            </a:schemeClr>
          </a:solidFill>
        </a:ln>
      </dgm:spPr>
    </dgm:pt>
  </dgm:ptLst>
  <dgm:cxnLst>
    <dgm:cxn modelId="{496ADBC3-F41F-4DAB-8744-BDAD47E1B84B}" type="presOf" srcId="{C2A950E1-B8CB-4B61-8DD6-D100B28149B1}" destId="{4379A204-A2B6-4D35-88FB-6D85AD8DC827}" srcOrd="0" destOrd="0" presId="urn:microsoft.com/office/officeart/2009/3/layout/PlusandMinus"/>
    <dgm:cxn modelId="{E843B2E7-0E4B-4F40-A8D0-64C51986744A}" type="presParOf" srcId="{4379A204-A2B6-4D35-88FB-6D85AD8DC827}" destId="{5C4DBCE2-26F3-4BD9-8A24-184FB2ED9793}" srcOrd="0" destOrd="0" presId="urn:microsoft.com/office/officeart/2009/3/layout/PlusandMinus"/>
    <dgm:cxn modelId="{483882B4-8614-48ED-A9E7-C6A06570EB2A}" type="presParOf" srcId="{4379A204-A2B6-4D35-88FB-6D85AD8DC827}" destId="{E4855BDD-FDE5-432D-8A4D-FB767728E559}" srcOrd="1" destOrd="0" presId="urn:microsoft.com/office/officeart/2009/3/layout/PlusandMinus"/>
    <dgm:cxn modelId="{5E448FE0-DDA7-4CA8-9EB0-84BCA2010F75}" type="presParOf" srcId="{4379A204-A2B6-4D35-88FB-6D85AD8DC827}" destId="{3CD704B2-87BC-40CE-9A56-6E2F0EBE30C9}" srcOrd="2" destOrd="0" presId="urn:microsoft.com/office/officeart/2009/3/layout/PlusandMinus"/>
    <dgm:cxn modelId="{640ECF68-B36E-4BD7-85E2-D3DDD6C40193}" type="presParOf" srcId="{4379A204-A2B6-4D35-88FB-6D85AD8DC827}" destId="{FB74CEFE-5199-41F8-8537-A53B0475EB86}" srcOrd="3" destOrd="0" presId="urn:microsoft.com/office/officeart/2009/3/layout/PlusandMinus"/>
    <dgm:cxn modelId="{0F38694C-D8D3-42B6-96AE-0C14C8C293D9}" type="presParOf" srcId="{4379A204-A2B6-4D35-88FB-6D85AD8DC827}" destId="{FB475E3A-3859-4FF3-99E2-097F53A33D10}" srcOrd="4" destOrd="0" presId="urn:microsoft.com/office/officeart/2009/3/layout/PlusandMinus"/>
    <dgm:cxn modelId="{F2DFB3C3-F1DF-4380-968E-D6AD9C5145A8}" type="presParOf" srcId="{4379A204-A2B6-4D35-88FB-6D85AD8DC827}" destId="{9027A61F-2BA0-49F0-A3D4-B8DE68B86B26}" srcOrd="5" destOrd="0" presId="urn:microsoft.com/office/officeart/2009/3/layout/PlusandMinu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A950E1-B8CB-4B61-8DD6-D100B28149B1}" type="doc">
      <dgm:prSet loTypeId="urn:microsoft.com/office/officeart/2009/3/layout/PlusandMinus" loCatId="relationship" qsTypeId="urn:microsoft.com/office/officeart/2005/8/quickstyle/simple1" qsCatId="simple" csTypeId="urn:microsoft.com/office/officeart/2005/8/colors/colorful3" csCatId="colorful" phldr="1"/>
      <dgm:spPr/>
      <dgm:t>
        <a:bodyPr/>
        <a:lstStyle/>
        <a:p>
          <a:endParaRPr lang="en-US"/>
        </a:p>
      </dgm:t>
    </dgm:pt>
    <dgm:pt modelId="{4379A204-A2B6-4D35-88FB-6D85AD8DC827}" type="pres">
      <dgm:prSet presAssocID="{C2A950E1-B8CB-4B61-8DD6-D100B28149B1}" presName="Name0" presStyleCnt="0">
        <dgm:presLayoutVars>
          <dgm:chMax val="2"/>
          <dgm:chPref val="2"/>
          <dgm:dir/>
          <dgm:animOne/>
          <dgm:resizeHandles val="exact"/>
        </dgm:presLayoutVars>
      </dgm:prSet>
      <dgm:spPr/>
      <dgm:t>
        <a:bodyPr/>
        <a:lstStyle/>
        <a:p>
          <a:endParaRPr lang="en-US"/>
        </a:p>
      </dgm:t>
    </dgm:pt>
    <dgm:pt modelId="{5C4DBCE2-26F3-4BD9-8A24-184FB2ED9793}" type="pres">
      <dgm:prSet presAssocID="{C2A950E1-B8CB-4B61-8DD6-D100B28149B1}" presName="Background" presStyleLbl="bgImgPlace1" presStyleIdx="0" presStyleCnt="1"/>
      <dgm:spPr/>
    </dgm:pt>
    <dgm:pt modelId="{E4855BDD-FDE5-432D-8A4D-FB767728E559}" type="pres">
      <dgm:prSet presAssocID="{C2A950E1-B8CB-4B61-8DD6-D100B28149B1}" presName="ParentText1" presStyleLbl="revTx" presStyleIdx="0" presStyleCnt="2">
        <dgm:presLayoutVars>
          <dgm:chMax val="0"/>
          <dgm:chPref val="0"/>
          <dgm:bulletEnabled val="1"/>
        </dgm:presLayoutVars>
      </dgm:prSet>
      <dgm:spPr/>
      <dgm:t>
        <a:bodyPr/>
        <a:lstStyle/>
        <a:p>
          <a:endParaRPr lang="en-US"/>
        </a:p>
      </dgm:t>
    </dgm:pt>
    <dgm:pt modelId="{3CD704B2-87BC-40CE-9A56-6E2F0EBE30C9}" type="pres">
      <dgm:prSet presAssocID="{C2A950E1-B8CB-4B61-8DD6-D100B28149B1}" presName="ParentText2" presStyleLbl="revTx" presStyleIdx="1" presStyleCnt="2">
        <dgm:presLayoutVars>
          <dgm:chMax val="0"/>
          <dgm:chPref val="0"/>
          <dgm:bulletEnabled val="1"/>
        </dgm:presLayoutVars>
      </dgm:prSet>
      <dgm:spPr/>
    </dgm:pt>
    <dgm:pt modelId="{FB74CEFE-5199-41F8-8537-A53B0475EB86}" type="pres">
      <dgm:prSet presAssocID="{C2A950E1-B8CB-4B61-8DD6-D100B28149B1}" presName="Plus" presStyleLbl="alignNode1" presStyleIdx="0" presStyleCnt="2"/>
      <dgm:spPr>
        <a:solidFill>
          <a:schemeClr val="accent4">
            <a:alpha val="75000"/>
          </a:schemeClr>
        </a:solidFill>
        <a:ln>
          <a:noFill/>
        </a:ln>
      </dgm:spPr>
      <dgm:t>
        <a:bodyPr/>
        <a:lstStyle/>
        <a:p>
          <a:endParaRPr lang="en-US"/>
        </a:p>
      </dgm:t>
    </dgm:pt>
    <dgm:pt modelId="{FB475E3A-3859-4FF3-99E2-097F53A33D10}" type="pres">
      <dgm:prSet presAssocID="{C2A950E1-B8CB-4B61-8DD6-D100B28149B1}" presName="Minus" presStyleLbl="alignNode1" presStyleIdx="1" presStyleCnt="2"/>
      <dgm:spPr>
        <a:solidFill>
          <a:schemeClr val="accent4">
            <a:alpha val="75000"/>
          </a:schemeClr>
        </a:solidFill>
        <a:ln>
          <a:noFill/>
        </a:ln>
      </dgm:spPr>
      <dgm:t>
        <a:bodyPr/>
        <a:lstStyle/>
        <a:p>
          <a:endParaRPr lang="en-US"/>
        </a:p>
      </dgm:t>
    </dgm:pt>
    <dgm:pt modelId="{9027A61F-2BA0-49F0-A3D4-B8DE68B86B26}" type="pres">
      <dgm:prSet presAssocID="{C2A950E1-B8CB-4B61-8DD6-D100B28149B1}" presName="Divider" presStyleLbl="parChTrans1D1" presStyleIdx="0" presStyleCnt="1"/>
      <dgm:spPr>
        <a:ln>
          <a:solidFill>
            <a:schemeClr val="accent4">
              <a:lumMod val="60000"/>
              <a:lumOff val="40000"/>
            </a:schemeClr>
          </a:solidFill>
        </a:ln>
      </dgm:spPr>
    </dgm:pt>
  </dgm:ptLst>
  <dgm:cxnLst>
    <dgm:cxn modelId="{01A5AFCE-339D-4C8F-AA92-5A85F7C2FEDD}" type="presOf" srcId="{C2A950E1-B8CB-4B61-8DD6-D100B28149B1}" destId="{4379A204-A2B6-4D35-88FB-6D85AD8DC827}" srcOrd="0" destOrd="0" presId="urn:microsoft.com/office/officeart/2009/3/layout/PlusandMinus"/>
    <dgm:cxn modelId="{799A6A52-3495-47F7-BDE7-D159F3F61AE3}" type="presParOf" srcId="{4379A204-A2B6-4D35-88FB-6D85AD8DC827}" destId="{5C4DBCE2-26F3-4BD9-8A24-184FB2ED9793}" srcOrd="0" destOrd="0" presId="urn:microsoft.com/office/officeart/2009/3/layout/PlusandMinus"/>
    <dgm:cxn modelId="{1C303DDA-13D0-4FB3-A621-B6607B7BAEC8}" type="presParOf" srcId="{4379A204-A2B6-4D35-88FB-6D85AD8DC827}" destId="{E4855BDD-FDE5-432D-8A4D-FB767728E559}" srcOrd="1" destOrd="0" presId="urn:microsoft.com/office/officeart/2009/3/layout/PlusandMinus"/>
    <dgm:cxn modelId="{8C5A89AB-9B48-4104-A724-A555C52C7ED6}" type="presParOf" srcId="{4379A204-A2B6-4D35-88FB-6D85AD8DC827}" destId="{3CD704B2-87BC-40CE-9A56-6E2F0EBE30C9}" srcOrd="2" destOrd="0" presId="urn:microsoft.com/office/officeart/2009/3/layout/PlusandMinus"/>
    <dgm:cxn modelId="{5577B269-6AD0-4BDF-ABA0-52B249F4628B}" type="presParOf" srcId="{4379A204-A2B6-4D35-88FB-6D85AD8DC827}" destId="{FB74CEFE-5199-41F8-8537-A53B0475EB86}" srcOrd="3" destOrd="0" presId="urn:microsoft.com/office/officeart/2009/3/layout/PlusandMinus"/>
    <dgm:cxn modelId="{F4C195B6-70AD-4CE1-B773-76BADC9FEA8C}" type="presParOf" srcId="{4379A204-A2B6-4D35-88FB-6D85AD8DC827}" destId="{FB475E3A-3859-4FF3-99E2-097F53A33D10}" srcOrd="4" destOrd="0" presId="urn:microsoft.com/office/officeart/2009/3/layout/PlusandMinus"/>
    <dgm:cxn modelId="{97B61DC7-297B-460D-9300-D75653506C77}" type="presParOf" srcId="{4379A204-A2B6-4D35-88FB-6D85AD8DC827}" destId="{9027A61F-2BA0-49F0-A3D4-B8DE68B86B26}" srcOrd="5" destOrd="0" presId="urn:microsoft.com/office/officeart/2009/3/layout/PlusandMinu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When designing a building, a basic consideration is that each structural element must be designed to carry a load. These loads must be transferred through the structure’s elements and connections into the foundation. The main elements of a wood-frame building that transfer lateral loads are shear walls and diaphragms.</a:t>
          </a:r>
          <a:endParaRPr lang="en-US"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When subjected to wind loads, the walls push or pull the floor or roof system (diaphragm) in the direction of the wind.</a:t>
          </a:r>
        </a:p>
        <a:p>
          <a:pPr>
            <a:lnSpc>
              <a:spcPct val="100000"/>
            </a:lnSpc>
          </a:pPr>
          <a:r>
            <a:rPr lang="en-US" dirty="0" smtClean="0">
              <a:solidFill>
                <a:schemeClr val="bg2"/>
              </a:solidFill>
              <a:latin typeface="Arial" panose="020B0604020202020204" pitchFamily="34" charset="0"/>
              <a:cs typeface="Arial" panose="020B0604020202020204" pitchFamily="34" charset="0"/>
            </a:rPr>
            <a:t>The floor or roof diaphragm is supported by shear walls parallel to the load. Seismic and wind forces need to be resisted at various points along the load path from the roof to the foundation.</a:t>
          </a:r>
          <a:endParaRPr lang="en-US"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Diaphragms are the horizontal elements in the lateral force-resisting system. A diaphragm is a flat bracing system acting like a deep, thin beam, used to transfer loads to shear walls or frame. The term is usually applied to roofs and floors. Diaphragms are made up of chords (drag struts), collectors and sheathing.</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3B1620C0-C83D-49B6-984D-A7BB51CA4338}" type="presOf" srcId="{C9A45544-E471-4AE7-B2A7-FCA554A55420}" destId="{D24FEBCF-3FCF-4D54-AE90-E717DD253ED9}"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7412D85D-C572-4B7A-B8A1-20E5FE2C6F75}"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2DAB3B29-F81C-446F-8387-85F7901B8DB4}" type="presOf" srcId="{BD9EF28A-FAB5-45A8-8349-7334C9B2E2C0}" destId="{D7A847E3-C326-442B-8C80-FD3184CDB6B1}" srcOrd="0" destOrd="0" presId="urn:microsoft.com/office/officeart/2008/layout/LinedList"/>
    <dgm:cxn modelId="{22D6E17A-610B-4B53-82A0-BB2167312F4C}" type="presOf" srcId="{B4B4E545-2A14-4F60-8B29-2291E7146D1C}" destId="{C35C843B-E72F-47C9-9BCE-F349F07AF25A}" srcOrd="0" destOrd="0" presId="urn:microsoft.com/office/officeart/2008/layout/LinedList"/>
    <dgm:cxn modelId="{59E1044D-F14E-491C-9224-DCBF72FBF65D}" type="presOf" srcId="{3A92CDE5-BE49-4E64-B141-7852F720389A}" destId="{DA09D398-B8C1-4247-BA18-2B0B69009080}" srcOrd="0" destOrd="0" presId="urn:microsoft.com/office/officeart/2008/layout/LinedList"/>
    <dgm:cxn modelId="{9237908D-A333-43AD-B3CF-AB78C2B00850}" type="presParOf" srcId="{467A7CF2-1C79-4A79-888A-ED3D75379913}" destId="{DA603D79-CDB7-49C8-827A-EC7623DEA507}" srcOrd="0" destOrd="0" presId="urn:microsoft.com/office/officeart/2008/layout/LinedList"/>
    <dgm:cxn modelId="{5EFA262B-0B53-4F24-AEB9-DD8B31D7F79C}" type="presParOf" srcId="{467A7CF2-1C79-4A79-888A-ED3D75379913}" destId="{1762C31A-C812-4D43-90EB-4BDC09463EEC}" srcOrd="1" destOrd="0" presId="urn:microsoft.com/office/officeart/2008/layout/LinedList"/>
    <dgm:cxn modelId="{1C2172FD-7F07-4316-B259-2575748E66BD}" type="presParOf" srcId="{1762C31A-C812-4D43-90EB-4BDC09463EEC}" destId="{D7A847E3-C326-442B-8C80-FD3184CDB6B1}" srcOrd="0" destOrd="0" presId="urn:microsoft.com/office/officeart/2008/layout/LinedList"/>
    <dgm:cxn modelId="{2BEEC9F5-A199-4F13-8848-B4ED0F750D5F}" type="presParOf" srcId="{1762C31A-C812-4D43-90EB-4BDC09463EEC}" destId="{F8ECA988-15F0-460B-83D7-90AF6B6A5ECA}" srcOrd="1" destOrd="0" presId="urn:microsoft.com/office/officeart/2008/layout/LinedList"/>
    <dgm:cxn modelId="{4E5DD1B5-D08A-42EE-BBB7-527600721564}" type="presParOf" srcId="{F8ECA988-15F0-460B-83D7-90AF6B6A5ECA}" destId="{35D7D461-5786-4AA1-80AE-57337F0D9B92}" srcOrd="0" destOrd="0" presId="urn:microsoft.com/office/officeart/2008/layout/LinedList"/>
    <dgm:cxn modelId="{56315DA1-C636-43FF-B474-F7BA00B5A298}" type="presParOf" srcId="{F8ECA988-15F0-460B-83D7-90AF6B6A5ECA}" destId="{B1F47221-D321-498A-ADF4-E61051E6B8A2}" srcOrd="1" destOrd="0" presId="urn:microsoft.com/office/officeart/2008/layout/LinedList"/>
    <dgm:cxn modelId="{8BE3E00E-914D-475D-ABAC-F10AC9E9F2A8}" type="presParOf" srcId="{B1F47221-D321-498A-ADF4-E61051E6B8A2}" destId="{95F378C2-AE71-4E16-A55C-33493E24FD72}" srcOrd="0" destOrd="0" presId="urn:microsoft.com/office/officeart/2008/layout/LinedList"/>
    <dgm:cxn modelId="{67868DF4-233D-428F-B7A9-F983966DA79B}" type="presParOf" srcId="{B1F47221-D321-498A-ADF4-E61051E6B8A2}" destId="{C35C843B-E72F-47C9-9BCE-F349F07AF25A}" srcOrd="1" destOrd="0" presId="urn:microsoft.com/office/officeart/2008/layout/LinedList"/>
    <dgm:cxn modelId="{7BAB3ED5-6701-46B6-967B-22501F0C5D71}" type="presParOf" srcId="{B1F47221-D321-498A-ADF4-E61051E6B8A2}" destId="{C494B0B5-6F69-4771-AB75-942EC17E1358}" srcOrd="2" destOrd="0" presId="urn:microsoft.com/office/officeart/2008/layout/LinedList"/>
    <dgm:cxn modelId="{907CE5CA-CEA8-4BA3-9936-3B9ABDF60087}" type="presParOf" srcId="{F8ECA988-15F0-460B-83D7-90AF6B6A5ECA}" destId="{A00A7888-2D1A-4717-98E2-CC7784818370}" srcOrd="2" destOrd="0" presId="urn:microsoft.com/office/officeart/2008/layout/LinedList"/>
    <dgm:cxn modelId="{CD63B4C1-5C5D-46E2-9EC1-49DC1C656713}" type="presParOf" srcId="{F8ECA988-15F0-460B-83D7-90AF6B6A5ECA}" destId="{0B5838C6-71FB-4A0D-BB01-1D0FFCB15DBC}" srcOrd="3" destOrd="0" presId="urn:microsoft.com/office/officeart/2008/layout/LinedList"/>
    <dgm:cxn modelId="{773E2F99-7AE4-4E3D-B654-3042C56EC37A}" type="presParOf" srcId="{F8ECA988-15F0-460B-83D7-90AF6B6A5ECA}" destId="{6FAF9CE7-2B52-4D60-9BA6-154C90336BD6}" srcOrd="4" destOrd="0" presId="urn:microsoft.com/office/officeart/2008/layout/LinedList"/>
    <dgm:cxn modelId="{069EEDBF-87B9-47E0-9D7B-822AB4364ED3}" type="presParOf" srcId="{6FAF9CE7-2B52-4D60-9BA6-154C90336BD6}" destId="{64A2DB67-6FB1-4780-ADAC-6BFEE77277F6}" srcOrd="0" destOrd="0" presId="urn:microsoft.com/office/officeart/2008/layout/LinedList"/>
    <dgm:cxn modelId="{FC4EFB1F-515C-4B4B-9895-951B704EC513}" type="presParOf" srcId="{6FAF9CE7-2B52-4D60-9BA6-154C90336BD6}" destId="{DA09D398-B8C1-4247-BA18-2B0B69009080}" srcOrd="1" destOrd="0" presId="urn:microsoft.com/office/officeart/2008/layout/LinedList"/>
    <dgm:cxn modelId="{DD540B92-5001-4339-BA13-58E038137F70}" type="presParOf" srcId="{6FAF9CE7-2B52-4D60-9BA6-154C90336BD6}" destId="{C86CF7BF-D83D-4ED0-9453-705ECDC437B3}" srcOrd="2" destOrd="0" presId="urn:microsoft.com/office/officeart/2008/layout/LinedList"/>
    <dgm:cxn modelId="{0051D856-262E-4458-9411-1D61CC2398EB}" type="presParOf" srcId="{F8ECA988-15F0-460B-83D7-90AF6B6A5ECA}" destId="{677CB70E-F932-4846-9590-43A0ED8F10E9}" srcOrd="5" destOrd="0" presId="urn:microsoft.com/office/officeart/2008/layout/LinedList"/>
    <dgm:cxn modelId="{C5A1647B-BD94-4485-82AD-513B59B1D1C7}" type="presParOf" srcId="{F8ECA988-15F0-460B-83D7-90AF6B6A5ECA}" destId="{3539C391-1B41-4939-A7AA-29768AA4917C}" srcOrd="6" destOrd="0" presId="urn:microsoft.com/office/officeart/2008/layout/LinedList"/>
    <dgm:cxn modelId="{D7DA75E9-FD5F-4AF1-9A7F-8748E5BAB367}" type="presParOf" srcId="{F8ECA988-15F0-460B-83D7-90AF6B6A5ECA}" destId="{D8D3771E-5A14-474F-A034-37E947712098}" srcOrd="7" destOrd="0" presId="urn:microsoft.com/office/officeart/2008/layout/LinedList"/>
    <dgm:cxn modelId="{3394D144-3E0D-4D10-B9B4-1C7A3345F8B9}" type="presParOf" srcId="{D8D3771E-5A14-474F-A034-37E947712098}" destId="{459FAB5C-B09A-4FF5-8297-F105F9BAB6E7}" srcOrd="0" destOrd="0" presId="urn:microsoft.com/office/officeart/2008/layout/LinedList"/>
    <dgm:cxn modelId="{69E9C785-C9D3-4BAD-8526-A8BF2605684A}" type="presParOf" srcId="{D8D3771E-5A14-474F-A034-37E947712098}" destId="{D24FEBCF-3FCF-4D54-AE90-E717DD253ED9}" srcOrd="1" destOrd="0" presId="urn:microsoft.com/office/officeart/2008/layout/LinedList"/>
    <dgm:cxn modelId="{F5364C8F-A96F-41C5-9EE0-DC40BBC45C25}" type="presParOf" srcId="{D8D3771E-5A14-474F-A034-37E947712098}" destId="{29DB896A-DB09-46F7-B107-1A2BF886274F}" srcOrd="2" destOrd="0" presId="urn:microsoft.com/office/officeart/2008/layout/LinedList"/>
    <dgm:cxn modelId="{D8A23DCE-F388-4B18-9490-A4886ADC6960}" type="presParOf" srcId="{F8ECA988-15F0-460B-83D7-90AF6B6A5ECA}" destId="{95E6CF9D-4538-4B95-8337-A2AFDA67DB60}" srcOrd="8" destOrd="0" presId="urn:microsoft.com/office/officeart/2008/layout/LinedList"/>
    <dgm:cxn modelId="{F08413B6-F3A5-46CF-8721-A6907009056A}"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dgm:spPr/>
      <dgm:t>
        <a:bodyPr/>
        <a:lstStyle/>
        <a:p>
          <a:pPr>
            <a:lnSpc>
              <a:spcPct val="100000"/>
            </a:lnSpc>
          </a:pPr>
          <a:r>
            <a:rPr lang="en-US" b="0" dirty="0" smtClean="0">
              <a:solidFill>
                <a:schemeClr val="bg2"/>
              </a:solidFill>
              <a:latin typeface="Arial" pitchFamily="34" charset="0"/>
              <a:cs typeface="Arial" pitchFamily="34" charset="0"/>
            </a:rPr>
            <a:t>Factoring nominal unit shear capacities to ASD or LRFD levels is covered in Section 4.2.3. To convert the capacity to ASD, divide the nominal amount by 2. To</a:t>
          </a:r>
          <a:r>
            <a:rPr lang="en-US" b="0" baseline="0" dirty="0" smtClean="0">
              <a:solidFill>
                <a:schemeClr val="bg2"/>
              </a:solidFill>
              <a:latin typeface="Arial" pitchFamily="34" charset="0"/>
              <a:cs typeface="Arial" pitchFamily="34" charset="0"/>
            </a:rPr>
            <a:t> convert the capacity to LRFD, multiply the nominal amount by 0.8.</a:t>
          </a: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dgm:spPr/>
      <dgm:t>
        <a:bodyPr/>
        <a:lstStyle/>
        <a:p>
          <a:pPr>
            <a:lnSpc>
              <a:spcPct val="100000"/>
            </a:lnSpc>
          </a:pPr>
          <a:r>
            <a:rPr lang="en-US" b="0" i="0" baseline="0" dirty="0" smtClean="0">
              <a:solidFill>
                <a:schemeClr val="bg2"/>
              </a:solidFill>
              <a:latin typeface="Arial" pitchFamily="34" charset="0"/>
              <a:cs typeface="Arial" pitchFamily="34" charset="0"/>
            </a:rPr>
            <a:t>Tabulated nominal unit shear capacities for seismic and wind design can be found in SDPWS Tables 4.2A, 4.2B 4.2C and 4.2D. The table relates nominal unit shear capacity with diaphragm sheathing thickness, nail size and spacing, and sheathing grade to help determine the appropriate design and construction of the diaphragm. These tabulated values help ensure that the capacity of your diaphragm design will exceed the demand shear.</a:t>
          </a:r>
          <a:endParaRPr lang="en-US" i="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dirty="0" smtClean="0">
              <a:solidFill>
                <a:schemeClr val="bg2"/>
              </a:solidFill>
              <a:latin typeface="Arial" panose="020B0604020202020204" pitchFamily="34" charset="0"/>
              <a:cs typeface="Arial" panose="020B0604020202020204" pitchFamily="34" charset="0"/>
            </a:rPr>
            <a:t>High load blocked diaphragms have a significantly higher shear capacity by utilizing multiple rows of fasteners. Wider blocking or supporting members are often required to avoid splitting. SDPWS Section 4.2.7.1.2 item 4, which is new to the 2015 SDPWS, states “The depth of framing members and blocking into which the nail penetrates shall be 3” nominal or greater.”</a:t>
          </a:r>
          <a:endParaRPr lang="en-US"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BB95D789-4C33-4624-800B-4CB634F81BA1}" srcId="{9D085FB0-C8F3-4360-AF2E-449469EE6D3F}" destId="{BD9EF28A-FAB5-45A8-8349-7334C9B2E2C0}" srcOrd="0" destOrd="0" parTransId="{26BD845B-F67F-4A7A-8E7B-C418CEC67741}" sibTransId="{BAFB06E0-BD5F-4AA7-B01A-CD15777ABBB3}"/>
    <dgm:cxn modelId="{D6F1C14A-898F-4276-BC94-7D15AE89B712}" type="presOf" srcId="{C9A45544-E471-4AE7-B2A7-FCA554A55420}" destId="{D24FEBCF-3FCF-4D54-AE90-E717DD253ED9}"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608C61D0-C4E8-42E2-9C6C-5DAE1C8EEDA7}" type="presOf" srcId="{9D085FB0-C8F3-4360-AF2E-449469EE6D3F}" destId="{467A7CF2-1C79-4A79-888A-ED3D75379913}" srcOrd="0" destOrd="0" presId="urn:microsoft.com/office/officeart/2008/layout/LinedList"/>
    <dgm:cxn modelId="{EA716184-C052-45F2-8AC4-0FA027B7EC6E}" type="presOf" srcId="{B4B4E545-2A14-4F60-8B29-2291E7146D1C}" destId="{C35C843B-E72F-47C9-9BCE-F349F07AF25A}"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99CBDCC7-C461-4B55-96FF-561743529B10}" type="presOf" srcId="{3A92CDE5-BE49-4E64-B141-7852F720389A}" destId="{DA09D398-B8C1-4247-BA18-2B0B69009080}" srcOrd="0" destOrd="0" presId="urn:microsoft.com/office/officeart/2008/layout/LinedList"/>
    <dgm:cxn modelId="{FBC31467-9B6B-4981-8DA2-088727B699D7}" type="presOf" srcId="{BD9EF28A-FAB5-45A8-8349-7334C9B2E2C0}" destId="{D7A847E3-C326-442B-8C80-FD3184CDB6B1}" srcOrd="0" destOrd="0" presId="urn:microsoft.com/office/officeart/2008/layout/LinedList"/>
    <dgm:cxn modelId="{6BAC6231-9384-4A93-ADD2-391F9202B268}" type="presParOf" srcId="{467A7CF2-1C79-4A79-888A-ED3D75379913}" destId="{DA603D79-CDB7-49C8-827A-EC7623DEA507}" srcOrd="0" destOrd="0" presId="urn:microsoft.com/office/officeart/2008/layout/LinedList"/>
    <dgm:cxn modelId="{31E76050-1CC2-4D2C-8D32-BB023A82DC1F}" type="presParOf" srcId="{467A7CF2-1C79-4A79-888A-ED3D75379913}" destId="{1762C31A-C812-4D43-90EB-4BDC09463EEC}" srcOrd="1" destOrd="0" presId="urn:microsoft.com/office/officeart/2008/layout/LinedList"/>
    <dgm:cxn modelId="{5A023414-F337-4B04-91B5-AA7BCD319D54}" type="presParOf" srcId="{1762C31A-C812-4D43-90EB-4BDC09463EEC}" destId="{D7A847E3-C326-442B-8C80-FD3184CDB6B1}" srcOrd="0" destOrd="0" presId="urn:microsoft.com/office/officeart/2008/layout/LinedList"/>
    <dgm:cxn modelId="{98B723BA-A904-4A6D-AA4A-B83616C3E391}" type="presParOf" srcId="{1762C31A-C812-4D43-90EB-4BDC09463EEC}" destId="{F8ECA988-15F0-460B-83D7-90AF6B6A5ECA}" srcOrd="1" destOrd="0" presId="urn:microsoft.com/office/officeart/2008/layout/LinedList"/>
    <dgm:cxn modelId="{E3E5A127-7851-4D13-AECA-EFC1AD0EF4EA}" type="presParOf" srcId="{F8ECA988-15F0-460B-83D7-90AF6B6A5ECA}" destId="{35D7D461-5786-4AA1-80AE-57337F0D9B92}" srcOrd="0" destOrd="0" presId="urn:microsoft.com/office/officeart/2008/layout/LinedList"/>
    <dgm:cxn modelId="{440891CF-4956-426C-92FE-7816813D789E}" type="presParOf" srcId="{F8ECA988-15F0-460B-83D7-90AF6B6A5ECA}" destId="{B1F47221-D321-498A-ADF4-E61051E6B8A2}" srcOrd="1" destOrd="0" presId="urn:microsoft.com/office/officeart/2008/layout/LinedList"/>
    <dgm:cxn modelId="{8A81F8E0-7CA2-4BAF-9CE0-79865F10464C}" type="presParOf" srcId="{B1F47221-D321-498A-ADF4-E61051E6B8A2}" destId="{95F378C2-AE71-4E16-A55C-33493E24FD72}" srcOrd="0" destOrd="0" presId="urn:microsoft.com/office/officeart/2008/layout/LinedList"/>
    <dgm:cxn modelId="{3456638F-AA81-4228-A0C0-B90B3ECB0F9A}" type="presParOf" srcId="{B1F47221-D321-498A-ADF4-E61051E6B8A2}" destId="{C35C843B-E72F-47C9-9BCE-F349F07AF25A}" srcOrd="1" destOrd="0" presId="urn:microsoft.com/office/officeart/2008/layout/LinedList"/>
    <dgm:cxn modelId="{60C38301-C253-48EA-8A0B-F52A8B85ED77}" type="presParOf" srcId="{B1F47221-D321-498A-ADF4-E61051E6B8A2}" destId="{C494B0B5-6F69-4771-AB75-942EC17E1358}" srcOrd="2" destOrd="0" presId="urn:microsoft.com/office/officeart/2008/layout/LinedList"/>
    <dgm:cxn modelId="{EA975894-0DC4-4C05-AC6C-5E2FBA313DA5}" type="presParOf" srcId="{F8ECA988-15F0-460B-83D7-90AF6B6A5ECA}" destId="{A00A7888-2D1A-4717-98E2-CC7784818370}" srcOrd="2" destOrd="0" presId="urn:microsoft.com/office/officeart/2008/layout/LinedList"/>
    <dgm:cxn modelId="{0CD11E77-4DBC-47B1-84F7-EFC02B2F9945}" type="presParOf" srcId="{F8ECA988-15F0-460B-83D7-90AF6B6A5ECA}" destId="{0B5838C6-71FB-4A0D-BB01-1D0FFCB15DBC}" srcOrd="3" destOrd="0" presId="urn:microsoft.com/office/officeart/2008/layout/LinedList"/>
    <dgm:cxn modelId="{F836D44F-EC64-4103-B3A7-4C9153E9345B}" type="presParOf" srcId="{F8ECA988-15F0-460B-83D7-90AF6B6A5ECA}" destId="{6FAF9CE7-2B52-4D60-9BA6-154C90336BD6}" srcOrd="4" destOrd="0" presId="urn:microsoft.com/office/officeart/2008/layout/LinedList"/>
    <dgm:cxn modelId="{7D3496F5-1CA1-44BF-9161-211852785F12}" type="presParOf" srcId="{6FAF9CE7-2B52-4D60-9BA6-154C90336BD6}" destId="{64A2DB67-6FB1-4780-ADAC-6BFEE77277F6}" srcOrd="0" destOrd="0" presId="urn:microsoft.com/office/officeart/2008/layout/LinedList"/>
    <dgm:cxn modelId="{69E437DD-132E-4C4B-B3A5-CC2F8C28F33C}" type="presParOf" srcId="{6FAF9CE7-2B52-4D60-9BA6-154C90336BD6}" destId="{DA09D398-B8C1-4247-BA18-2B0B69009080}" srcOrd="1" destOrd="0" presId="urn:microsoft.com/office/officeart/2008/layout/LinedList"/>
    <dgm:cxn modelId="{8425A837-1AF3-4030-8DE4-D38B0913C3AF}" type="presParOf" srcId="{6FAF9CE7-2B52-4D60-9BA6-154C90336BD6}" destId="{C86CF7BF-D83D-4ED0-9453-705ECDC437B3}" srcOrd="2" destOrd="0" presId="urn:microsoft.com/office/officeart/2008/layout/LinedList"/>
    <dgm:cxn modelId="{C22E4653-3461-46AB-AC2B-ACEAF8FA3D23}" type="presParOf" srcId="{F8ECA988-15F0-460B-83D7-90AF6B6A5ECA}" destId="{677CB70E-F932-4846-9590-43A0ED8F10E9}" srcOrd="5" destOrd="0" presId="urn:microsoft.com/office/officeart/2008/layout/LinedList"/>
    <dgm:cxn modelId="{111A5ACA-084B-4207-BCE9-11F3576F4FD8}" type="presParOf" srcId="{F8ECA988-15F0-460B-83D7-90AF6B6A5ECA}" destId="{3539C391-1B41-4939-A7AA-29768AA4917C}" srcOrd="6" destOrd="0" presId="urn:microsoft.com/office/officeart/2008/layout/LinedList"/>
    <dgm:cxn modelId="{400CFC00-2152-4ADA-BE67-F60B396924D6}" type="presParOf" srcId="{F8ECA988-15F0-460B-83D7-90AF6B6A5ECA}" destId="{D8D3771E-5A14-474F-A034-37E947712098}" srcOrd="7" destOrd="0" presId="urn:microsoft.com/office/officeart/2008/layout/LinedList"/>
    <dgm:cxn modelId="{A255AF72-7A6B-4A9D-BB58-E611FC620C85}" type="presParOf" srcId="{D8D3771E-5A14-474F-A034-37E947712098}" destId="{459FAB5C-B09A-4FF5-8297-F105F9BAB6E7}" srcOrd="0" destOrd="0" presId="urn:microsoft.com/office/officeart/2008/layout/LinedList"/>
    <dgm:cxn modelId="{3D47DBB6-4143-4B59-8C28-7FC1A74DBCDA}" type="presParOf" srcId="{D8D3771E-5A14-474F-A034-37E947712098}" destId="{D24FEBCF-3FCF-4D54-AE90-E717DD253ED9}" srcOrd="1" destOrd="0" presId="urn:microsoft.com/office/officeart/2008/layout/LinedList"/>
    <dgm:cxn modelId="{4E0B451A-0E02-42C1-9F83-1F60685AD32F}" type="presParOf" srcId="{D8D3771E-5A14-474F-A034-37E947712098}" destId="{29DB896A-DB09-46F7-B107-1A2BF886274F}" srcOrd="2" destOrd="0" presId="urn:microsoft.com/office/officeart/2008/layout/LinedList"/>
    <dgm:cxn modelId="{41282948-CB9B-4CA9-8FC9-A37F4C079B57}" type="presParOf" srcId="{F8ECA988-15F0-460B-83D7-90AF6B6A5ECA}" destId="{95E6CF9D-4538-4B95-8337-A2AFDA67DB60}" srcOrd="8" destOrd="0" presId="urn:microsoft.com/office/officeart/2008/layout/LinedList"/>
    <dgm:cxn modelId="{9BCB1C1B-DAFE-4536-BABD-1325FE11BDD6}"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dgm:t>
        <a:bodyPr/>
        <a:lstStyle/>
        <a:p>
          <a:pPr>
            <a:lnSpc>
              <a:spcPct val="100000"/>
            </a:lnSpc>
          </a:pPr>
          <a:r>
            <a:rPr lang="en-US" sz="1600" dirty="0" smtClean="0">
              <a:solidFill>
                <a:schemeClr val="bg2"/>
              </a:solidFill>
              <a:latin typeface="Arial" panose="020B0604020202020204" pitchFamily="34" charset="0"/>
              <a:cs typeface="Arial" panose="020B0604020202020204" pitchFamily="34" charset="0"/>
            </a:rPr>
            <a:t>The method used to distribute shear to the vertical resisting elements is dependent on whether we idealize the diaphragm as rigid or flexible, model it as semi-rigid, or do an enveloped analysis. In the 2015 version of SDPWS, Section 4.2.5 was revised so that the terms “idealized as flexible”, “idealized as rigid”, and “modeled as semi-rigid” are consistent with ASCE 7-10.</a:t>
          </a:r>
          <a:endParaRPr lang="en-US" sz="1600"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dgm:t>
        <a:bodyPr/>
        <a:lstStyle/>
        <a:p>
          <a:pPr>
            <a:lnSpc>
              <a:spcPct val="100000"/>
            </a:lnSpc>
          </a:pPr>
          <a:r>
            <a:rPr lang="en-US" sz="1600" dirty="0" smtClean="0">
              <a:solidFill>
                <a:schemeClr val="bg2"/>
              </a:solidFill>
              <a:latin typeface="Arial" panose="020B0604020202020204" pitchFamily="34" charset="0"/>
              <a:cs typeface="Arial" panose="020B0604020202020204" pitchFamily="34" charset="0"/>
            </a:rPr>
            <a:t>A diaphragm may be idealized as flexible when </a:t>
          </a:r>
          <a:r>
            <a:rPr lang="en-US" sz="1600" dirty="0" err="1" smtClean="0">
              <a:solidFill>
                <a:schemeClr val="bg2"/>
              </a:solidFill>
              <a:latin typeface="Arial" panose="020B0604020202020204" pitchFamily="34" charset="0"/>
              <a:cs typeface="Arial" panose="020B0604020202020204" pitchFamily="34" charset="0"/>
            </a:rPr>
            <a:t>Δ</a:t>
          </a:r>
          <a:r>
            <a:rPr lang="en-US" sz="1600" baseline="-25000" dirty="0" err="1" smtClean="0">
              <a:solidFill>
                <a:schemeClr val="bg2"/>
              </a:solidFill>
              <a:latin typeface="Arial" panose="020B0604020202020204" pitchFamily="34" charset="0"/>
              <a:cs typeface="Arial" panose="020B0604020202020204" pitchFamily="34" charset="0"/>
            </a:rPr>
            <a:t>dia</a:t>
          </a:r>
          <a:r>
            <a:rPr lang="en-US" sz="1600" dirty="0" smtClean="0">
              <a:solidFill>
                <a:schemeClr val="bg2"/>
              </a:solidFill>
              <a:latin typeface="Arial" panose="020B0604020202020204" pitchFamily="34" charset="0"/>
              <a:cs typeface="Arial" panose="020B0604020202020204" pitchFamily="34" charset="0"/>
            </a:rPr>
            <a:t> &gt; 2(</a:t>
          </a:r>
          <a:r>
            <a:rPr lang="en-US" sz="1600" dirty="0" err="1" smtClean="0">
              <a:solidFill>
                <a:schemeClr val="bg2"/>
              </a:solidFill>
              <a:latin typeface="Arial" panose="020B0604020202020204" pitchFamily="34" charset="0"/>
              <a:cs typeface="Arial" panose="020B0604020202020204" pitchFamily="34" charset="0"/>
            </a:rPr>
            <a:t>Δ</a:t>
          </a:r>
          <a:r>
            <a:rPr lang="en-US" sz="1600" baseline="-25000" dirty="0" err="1" smtClean="0">
              <a:solidFill>
                <a:schemeClr val="bg2"/>
              </a:solidFill>
              <a:latin typeface="Arial" panose="020B0604020202020204" pitchFamily="34" charset="0"/>
              <a:cs typeface="Arial" panose="020B0604020202020204" pitchFamily="34" charset="0"/>
            </a:rPr>
            <a:t>sw</a:t>
          </a:r>
          <a:r>
            <a:rPr lang="en-US" sz="1600" dirty="0" smtClean="0">
              <a:solidFill>
                <a:schemeClr val="bg2"/>
              </a:solidFill>
              <a:latin typeface="Arial" panose="020B0604020202020204" pitchFamily="34" charset="0"/>
              <a:cs typeface="Arial" panose="020B0604020202020204" pitchFamily="34" charset="0"/>
            </a:rPr>
            <a:t>). Advantage of a flexible diaphragm: distributes force to shear walls based on tributary area (easy to calculate). A diaphragm may be idealized as rigid when </a:t>
          </a:r>
          <a:r>
            <a:rPr lang="en-US" sz="1600" dirty="0" err="1" smtClean="0">
              <a:solidFill>
                <a:schemeClr val="bg2"/>
              </a:solidFill>
              <a:latin typeface="Arial" panose="020B0604020202020204" pitchFamily="34" charset="0"/>
              <a:cs typeface="Arial" panose="020B0604020202020204" pitchFamily="34" charset="0"/>
            </a:rPr>
            <a:t>Δ</a:t>
          </a:r>
          <a:r>
            <a:rPr lang="en-US" sz="1600" baseline="-25000" dirty="0" err="1" smtClean="0">
              <a:solidFill>
                <a:schemeClr val="bg2"/>
              </a:solidFill>
              <a:latin typeface="Arial" panose="020B0604020202020204" pitchFamily="34" charset="0"/>
              <a:cs typeface="Arial" panose="020B0604020202020204" pitchFamily="34" charset="0"/>
            </a:rPr>
            <a:t>dia</a:t>
          </a:r>
          <a:r>
            <a:rPr lang="en-US" sz="1600" dirty="0" smtClean="0">
              <a:solidFill>
                <a:schemeClr val="bg2"/>
              </a:solidFill>
              <a:latin typeface="Arial" panose="020B0604020202020204" pitchFamily="34" charset="0"/>
              <a:cs typeface="Arial" panose="020B0604020202020204" pitchFamily="34" charset="0"/>
            </a:rPr>
            <a:t> ≤ 2(</a:t>
          </a:r>
          <a:r>
            <a:rPr lang="en-US" sz="1600" dirty="0" err="1" smtClean="0">
              <a:solidFill>
                <a:schemeClr val="bg2"/>
              </a:solidFill>
              <a:latin typeface="Arial" panose="020B0604020202020204" pitchFamily="34" charset="0"/>
              <a:cs typeface="Arial" panose="020B0604020202020204" pitchFamily="34" charset="0"/>
            </a:rPr>
            <a:t>Δ</a:t>
          </a:r>
          <a:r>
            <a:rPr lang="en-US" sz="1600" baseline="-25000" dirty="0" err="1" smtClean="0">
              <a:solidFill>
                <a:schemeClr val="bg2"/>
              </a:solidFill>
              <a:latin typeface="Arial" panose="020B0604020202020204" pitchFamily="34" charset="0"/>
              <a:cs typeface="Arial" panose="020B0604020202020204" pitchFamily="34" charset="0"/>
            </a:rPr>
            <a:t>sw</a:t>
          </a:r>
          <a:r>
            <a:rPr lang="en-US" sz="1600" dirty="0" smtClean="0">
              <a:solidFill>
                <a:schemeClr val="bg2"/>
              </a:solidFill>
              <a:latin typeface="Arial" panose="020B0604020202020204" pitchFamily="34" charset="0"/>
              <a:cs typeface="Arial" panose="020B0604020202020204" pitchFamily="34" charset="0"/>
            </a:rPr>
            <a:t>). Advantage of a rigid diaphragm: forces are distributed to shear walls based on their rigidities (stiffness). This reduces forces on high-aspect ratio shear walls.</a:t>
          </a:r>
          <a:endParaRPr lang="en-US" sz="160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dgm:t>
        <a:bodyPr/>
        <a:lstStyle/>
        <a:p>
          <a:pPr>
            <a:lnSpc>
              <a:spcPct val="100000"/>
            </a:lnSpc>
          </a:pPr>
          <a:r>
            <a:rPr lang="en-US" sz="1600" dirty="0" smtClean="0">
              <a:solidFill>
                <a:schemeClr val="bg2"/>
              </a:solidFill>
              <a:latin typeface="Arial" panose="020B0604020202020204" pitchFamily="34" charset="0"/>
              <a:cs typeface="Arial" panose="020B0604020202020204" pitchFamily="34" charset="0"/>
            </a:rPr>
            <a:t>Semi-rigid is the most accurate way of predicting true distribution of horizontal diaphragm forces. However, it is not practical in many cases due to extensive calculations and analysis required. An acceptable alternative is the enveloped analysis. An enveloped procedure uses the worst case per wall line from flexible and rigid analyses.</a:t>
          </a:r>
          <a:endParaRPr lang="en-US" sz="1600"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custLinFactNeighborY="36174"/>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custLinFactNeighborY="-90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custLinFactY="55774" custLinFactNeighborY="100000"/>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custLinFactNeighborY="6061"/>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BB95D789-4C33-4624-800B-4CB634F81BA1}" srcId="{9D085FB0-C8F3-4360-AF2E-449469EE6D3F}" destId="{BD9EF28A-FAB5-45A8-8349-7334C9B2E2C0}" srcOrd="0" destOrd="0" parTransId="{26BD845B-F67F-4A7A-8E7B-C418CEC67741}" sibTransId="{BAFB06E0-BD5F-4AA7-B01A-CD15777ABBB3}"/>
    <dgm:cxn modelId="{87D63350-CB67-4561-AB9A-5AB7F6DFE5CD}" type="presOf" srcId="{9D085FB0-C8F3-4360-AF2E-449469EE6D3F}" destId="{467A7CF2-1C79-4A79-888A-ED3D75379913}" srcOrd="0" destOrd="0" presId="urn:microsoft.com/office/officeart/2008/layout/LinedList"/>
    <dgm:cxn modelId="{E7854912-ECF6-43EA-B34D-A0964507CF05}" type="presOf" srcId="{C9A45544-E471-4AE7-B2A7-FCA554A55420}" destId="{D24FEBCF-3FCF-4D54-AE90-E717DD253ED9}"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7C414479-9526-4EA7-B417-B47BB5B1115E}" type="presOf" srcId="{BD9EF28A-FAB5-45A8-8349-7334C9B2E2C0}" destId="{D7A847E3-C326-442B-8C80-FD3184CDB6B1}" srcOrd="0" destOrd="0" presId="urn:microsoft.com/office/officeart/2008/layout/LinedList"/>
    <dgm:cxn modelId="{6FDDE53F-FEB3-4991-BF37-F78688DF5C64}" type="presOf" srcId="{B4B4E545-2A14-4F60-8B29-2291E7146D1C}" destId="{C35C843B-E72F-47C9-9BCE-F349F07AF25A}" srcOrd="0" destOrd="0" presId="urn:microsoft.com/office/officeart/2008/layout/LinedList"/>
    <dgm:cxn modelId="{EEF10884-F444-4979-807F-AE9297ED86D2}" type="presOf" srcId="{3A92CDE5-BE49-4E64-B141-7852F720389A}" destId="{DA09D398-B8C1-4247-BA18-2B0B69009080}" srcOrd="0" destOrd="0" presId="urn:microsoft.com/office/officeart/2008/layout/LinedList"/>
    <dgm:cxn modelId="{CA4014A4-6D25-4901-90CD-71A176F4E5B2}" type="presParOf" srcId="{467A7CF2-1C79-4A79-888A-ED3D75379913}" destId="{DA603D79-CDB7-49C8-827A-EC7623DEA507}" srcOrd="0" destOrd="0" presId="urn:microsoft.com/office/officeart/2008/layout/LinedList"/>
    <dgm:cxn modelId="{2FC0144A-187F-470D-A4E8-E2C5BC71FEB4}" type="presParOf" srcId="{467A7CF2-1C79-4A79-888A-ED3D75379913}" destId="{1762C31A-C812-4D43-90EB-4BDC09463EEC}" srcOrd="1" destOrd="0" presId="urn:microsoft.com/office/officeart/2008/layout/LinedList"/>
    <dgm:cxn modelId="{0A03271A-313D-4CC5-A4E7-257D83039352}" type="presParOf" srcId="{1762C31A-C812-4D43-90EB-4BDC09463EEC}" destId="{D7A847E3-C326-442B-8C80-FD3184CDB6B1}" srcOrd="0" destOrd="0" presId="urn:microsoft.com/office/officeart/2008/layout/LinedList"/>
    <dgm:cxn modelId="{E19F4DB1-A4C0-495C-AB00-488D8BC1B251}" type="presParOf" srcId="{1762C31A-C812-4D43-90EB-4BDC09463EEC}" destId="{F8ECA988-15F0-460B-83D7-90AF6B6A5ECA}" srcOrd="1" destOrd="0" presId="urn:microsoft.com/office/officeart/2008/layout/LinedList"/>
    <dgm:cxn modelId="{3F8E873A-2BD6-4198-A337-589F16A4D228}" type="presParOf" srcId="{F8ECA988-15F0-460B-83D7-90AF6B6A5ECA}" destId="{35D7D461-5786-4AA1-80AE-57337F0D9B92}" srcOrd="0" destOrd="0" presId="urn:microsoft.com/office/officeart/2008/layout/LinedList"/>
    <dgm:cxn modelId="{0380CF60-7C5C-4676-8FE8-7D385ACC7065}" type="presParOf" srcId="{F8ECA988-15F0-460B-83D7-90AF6B6A5ECA}" destId="{B1F47221-D321-498A-ADF4-E61051E6B8A2}" srcOrd="1" destOrd="0" presId="urn:microsoft.com/office/officeart/2008/layout/LinedList"/>
    <dgm:cxn modelId="{4279B953-F6A8-4267-8F2B-EDE7C6097A4A}" type="presParOf" srcId="{B1F47221-D321-498A-ADF4-E61051E6B8A2}" destId="{95F378C2-AE71-4E16-A55C-33493E24FD72}" srcOrd="0" destOrd="0" presId="urn:microsoft.com/office/officeart/2008/layout/LinedList"/>
    <dgm:cxn modelId="{0080DF70-26BF-41E7-B925-A96A05F86308}" type="presParOf" srcId="{B1F47221-D321-498A-ADF4-E61051E6B8A2}" destId="{C35C843B-E72F-47C9-9BCE-F349F07AF25A}" srcOrd="1" destOrd="0" presId="urn:microsoft.com/office/officeart/2008/layout/LinedList"/>
    <dgm:cxn modelId="{CEA1D80F-49D9-417D-B122-821962C2BA79}" type="presParOf" srcId="{B1F47221-D321-498A-ADF4-E61051E6B8A2}" destId="{C494B0B5-6F69-4771-AB75-942EC17E1358}" srcOrd="2" destOrd="0" presId="urn:microsoft.com/office/officeart/2008/layout/LinedList"/>
    <dgm:cxn modelId="{3291E149-3273-4B2C-BFEB-C94517452E0E}" type="presParOf" srcId="{F8ECA988-15F0-460B-83D7-90AF6B6A5ECA}" destId="{A00A7888-2D1A-4717-98E2-CC7784818370}" srcOrd="2" destOrd="0" presId="urn:microsoft.com/office/officeart/2008/layout/LinedList"/>
    <dgm:cxn modelId="{E9EC5D01-76BD-4616-91BF-D7B670BCACA3}" type="presParOf" srcId="{F8ECA988-15F0-460B-83D7-90AF6B6A5ECA}" destId="{0B5838C6-71FB-4A0D-BB01-1D0FFCB15DBC}" srcOrd="3" destOrd="0" presId="urn:microsoft.com/office/officeart/2008/layout/LinedList"/>
    <dgm:cxn modelId="{EF6EA161-3368-41BD-9BF6-48AC54A10381}" type="presParOf" srcId="{F8ECA988-15F0-460B-83D7-90AF6B6A5ECA}" destId="{6FAF9CE7-2B52-4D60-9BA6-154C90336BD6}" srcOrd="4" destOrd="0" presId="urn:microsoft.com/office/officeart/2008/layout/LinedList"/>
    <dgm:cxn modelId="{D75B8C3A-7450-453C-8D8F-F2E92106D1CD}" type="presParOf" srcId="{6FAF9CE7-2B52-4D60-9BA6-154C90336BD6}" destId="{64A2DB67-6FB1-4780-ADAC-6BFEE77277F6}" srcOrd="0" destOrd="0" presId="urn:microsoft.com/office/officeart/2008/layout/LinedList"/>
    <dgm:cxn modelId="{35873A1D-493D-405E-B034-7D4B2079F261}" type="presParOf" srcId="{6FAF9CE7-2B52-4D60-9BA6-154C90336BD6}" destId="{DA09D398-B8C1-4247-BA18-2B0B69009080}" srcOrd="1" destOrd="0" presId="urn:microsoft.com/office/officeart/2008/layout/LinedList"/>
    <dgm:cxn modelId="{5C5E31E4-6512-47DB-A5A4-D8DE127B0346}" type="presParOf" srcId="{6FAF9CE7-2B52-4D60-9BA6-154C90336BD6}" destId="{C86CF7BF-D83D-4ED0-9453-705ECDC437B3}" srcOrd="2" destOrd="0" presId="urn:microsoft.com/office/officeart/2008/layout/LinedList"/>
    <dgm:cxn modelId="{2B63237B-6B02-4AAE-98F1-917C6FA0798F}" type="presParOf" srcId="{F8ECA988-15F0-460B-83D7-90AF6B6A5ECA}" destId="{677CB70E-F932-4846-9590-43A0ED8F10E9}" srcOrd="5" destOrd="0" presId="urn:microsoft.com/office/officeart/2008/layout/LinedList"/>
    <dgm:cxn modelId="{400A88C7-3743-4B16-B0A7-99DC1A3281F8}" type="presParOf" srcId="{F8ECA988-15F0-460B-83D7-90AF6B6A5ECA}" destId="{3539C391-1B41-4939-A7AA-29768AA4917C}" srcOrd="6" destOrd="0" presId="urn:microsoft.com/office/officeart/2008/layout/LinedList"/>
    <dgm:cxn modelId="{4AD95DE6-6A40-4BE0-945C-576F2AC78801}" type="presParOf" srcId="{F8ECA988-15F0-460B-83D7-90AF6B6A5ECA}" destId="{D8D3771E-5A14-474F-A034-37E947712098}" srcOrd="7" destOrd="0" presId="urn:microsoft.com/office/officeart/2008/layout/LinedList"/>
    <dgm:cxn modelId="{2A0E6DF9-767B-400B-BCBA-EF764ED6D61A}" type="presParOf" srcId="{D8D3771E-5A14-474F-A034-37E947712098}" destId="{459FAB5C-B09A-4FF5-8297-F105F9BAB6E7}" srcOrd="0" destOrd="0" presId="urn:microsoft.com/office/officeart/2008/layout/LinedList"/>
    <dgm:cxn modelId="{F727592B-65C8-4D36-9DC8-10F4232FDA21}" type="presParOf" srcId="{D8D3771E-5A14-474F-A034-37E947712098}" destId="{D24FEBCF-3FCF-4D54-AE90-E717DD253ED9}" srcOrd="1" destOrd="0" presId="urn:microsoft.com/office/officeart/2008/layout/LinedList"/>
    <dgm:cxn modelId="{F4BB52D3-3C6A-476F-B3FD-415F63A0E2E3}" type="presParOf" srcId="{D8D3771E-5A14-474F-A034-37E947712098}" destId="{29DB896A-DB09-46F7-B107-1A2BF886274F}" srcOrd="2" destOrd="0" presId="urn:microsoft.com/office/officeart/2008/layout/LinedList"/>
    <dgm:cxn modelId="{4BD30DD8-79C4-420E-87A6-CA5D076002E2}" type="presParOf" srcId="{F8ECA988-15F0-460B-83D7-90AF6B6A5ECA}" destId="{95E6CF9D-4538-4B95-8337-A2AFDA67DB60}" srcOrd="8" destOrd="0" presId="urn:microsoft.com/office/officeart/2008/layout/LinedList"/>
    <dgm:cxn modelId="{305FE953-7125-4B9A-8D69-F42CB69B2C6E}"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dgm:t>
        <a:bodyPr/>
        <a:lstStyle/>
        <a:p>
          <a:pPr>
            <a:lnSpc>
              <a:spcPct val="100000"/>
            </a:lnSpc>
          </a:pPr>
          <a:r>
            <a:rPr lang="en-US" sz="1600" dirty="0" smtClean="0">
              <a:solidFill>
                <a:schemeClr val="bg2"/>
              </a:solidFill>
              <a:latin typeface="Arial" panose="020B0604020202020204" pitchFamily="34" charset="0"/>
              <a:cs typeface="Arial" panose="020B0604020202020204" pitchFamily="34" charset="0"/>
            </a:rPr>
            <a:t>In the most basic form of typical diaphragm design, one assumes the diaphragm acts like a short, deep beam that is simply supported. The reaction at each end of the diaphragm where it is supported is the load on half of the span (R=</a:t>
          </a:r>
          <a:r>
            <a:rPr lang="en-US" sz="1600" dirty="0" err="1" smtClean="0">
              <a:solidFill>
                <a:schemeClr val="bg2"/>
              </a:solidFill>
              <a:latin typeface="Arial" panose="020B0604020202020204" pitchFamily="34" charset="0"/>
              <a:cs typeface="Arial" panose="020B0604020202020204" pitchFamily="34" charset="0"/>
            </a:rPr>
            <a:t>wL</a:t>
          </a:r>
          <a:r>
            <a:rPr lang="en-US" sz="1600" dirty="0" smtClean="0">
              <a:solidFill>
                <a:schemeClr val="bg2"/>
              </a:solidFill>
              <a:latin typeface="Arial" panose="020B0604020202020204" pitchFamily="34" charset="0"/>
              <a:cs typeface="Arial" panose="020B0604020202020204" pitchFamily="34" charset="0"/>
            </a:rPr>
            <a:t>/2). Knowing the diaphragm reaction force is essential for designing shear walls. R is equal to the shear demand load on the connected shear wall.</a:t>
          </a:r>
          <a:endParaRPr lang="en-US" sz="1600"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dgm:t>
        <a:bodyPr/>
        <a:lstStyle/>
        <a:p>
          <a:pPr>
            <a:lnSpc>
              <a:spcPct val="100000"/>
            </a:lnSpc>
          </a:pPr>
          <a:r>
            <a:rPr lang="en-US" sz="1600" b="0" dirty="0" smtClean="0">
              <a:solidFill>
                <a:schemeClr val="bg2"/>
              </a:solidFill>
              <a:latin typeface="Arial" pitchFamily="34" charset="0"/>
              <a:cs typeface="Arial" pitchFamily="34" charset="0"/>
            </a:rPr>
            <a:t>Shear is carried by the sheathing. When designing a diaphragm, shear resistance should be considered. The unit shear demand in a diaphragm, v, is used in conjunction with Tables 4.3A, 4.3B, and 4.3C to find a viable sheathing and nailing combination. </a:t>
          </a:r>
          <a:endParaRPr lang="en-US" sz="160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dgm:spPr/>
      <dgm:t>
        <a:bodyPr/>
        <a:lstStyle/>
        <a:p>
          <a:pPr>
            <a:lnSpc>
              <a:spcPct val="100000"/>
            </a:lnSpc>
          </a:pPr>
          <a:r>
            <a:rPr lang="en-US" b="0" dirty="0" smtClean="0">
              <a:solidFill>
                <a:schemeClr val="bg2"/>
              </a:solidFill>
              <a:latin typeface="Arial" pitchFamily="34" charset="0"/>
              <a:cs typeface="Arial" pitchFamily="34" charset="0"/>
            </a:rPr>
            <a:t>Moment is carried by the chords. When designing a diaphragm, moment resistance of the chords must be considered.</a:t>
          </a:r>
        </a:p>
        <a:p>
          <a:pPr>
            <a:lnSpc>
              <a:spcPct val="100000"/>
            </a:lnSpc>
          </a:pPr>
          <a:r>
            <a:rPr lang="en-US" b="0" dirty="0" smtClean="0">
              <a:solidFill>
                <a:schemeClr val="bg2"/>
              </a:solidFill>
              <a:latin typeface="Arial" pitchFamily="34" charset="0"/>
              <a:cs typeface="Arial" pitchFamily="34" charset="0"/>
            </a:rPr>
            <a:t>The collectors (struts) are designed to transmit the diaphragm reactions to the shear walls. This becomes a design consideration when the supporting shear walls are shorter in length than the diaphragm.</a:t>
          </a: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custLinFactY="93685" custLinFactNeighborY="100000"/>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custLinFactNeighborY="7232"/>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5B389C84-5013-4EFF-B319-8488A6EF32C4}"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393D660B-042A-4441-9D4D-9D561E6FDBFE}" type="presOf" srcId="{B4B4E545-2A14-4F60-8B29-2291E7146D1C}" destId="{C35C843B-E72F-47C9-9BCE-F349F07AF25A}"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09E28DCF-FD4A-4096-91CA-B3705BE3C4D8}" type="presOf" srcId="{C9A45544-E471-4AE7-B2A7-FCA554A55420}" destId="{D24FEBCF-3FCF-4D54-AE90-E717DD253ED9}" srcOrd="0" destOrd="0" presId="urn:microsoft.com/office/officeart/2008/layout/LinedList"/>
    <dgm:cxn modelId="{CDF9F179-AE18-414A-9CDB-F4597767AA56}" type="presOf" srcId="{3A92CDE5-BE49-4E64-B141-7852F720389A}" destId="{DA09D398-B8C1-4247-BA18-2B0B69009080}" srcOrd="0" destOrd="0" presId="urn:microsoft.com/office/officeart/2008/layout/LinedList"/>
    <dgm:cxn modelId="{9546D8B2-7D60-4165-A6B5-87CCAEE78B8D}" type="presOf" srcId="{BD9EF28A-FAB5-45A8-8349-7334C9B2E2C0}" destId="{D7A847E3-C326-442B-8C80-FD3184CDB6B1}" srcOrd="0" destOrd="0" presId="urn:microsoft.com/office/officeart/2008/layout/LinedList"/>
    <dgm:cxn modelId="{1E96587C-81C5-4E66-AB1B-4472A952943C}" type="presParOf" srcId="{467A7CF2-1C79-4A79-888A-ED3D75379913}" destId="{DA603D79-CDB7-49C8-827A-EC7623DEA507}" srcOrd="0" destOrd="0" presId="urn:microsoft.com/office/officeart/2008/layout/LinedList"/>
    <dgm:cxn modelId="{C300C36C-B5CC-4FBA-8F99-3A2061FCBF46}" type="presParOf" srcId="{467A7CF2-1C79-4A79-888A-ED3D75379913}" destId="{1762C31A-C812-4D43-90EB-4BDC09463EEC}" srcOrd="1" destOrd="0" presId="urn:microsoft.com/office/officeart/2008/layout/LinedList"/>
    <dgm:cxn modelId="{A38CEEFE-90BE-42C8-B980-4B7ECC3508D1}" type="presParOf" srcId="{1762C31A-C812-4D43-90EB-4BDC09463EEC}" destId="{D7A847E3-C326-442B-8C80-FD3184CDB6B1}" srcOrd="0" destOrd="0" presId="urn:microsoft.com/office/officeart/2008/layout/LinedList"/>
    <dgm:cxn modelId="{6B7048C6-69E7-4E48-AE65-753F53C14492}" type="presParOf" srcId="{1762C31A-C812-4D43-90EB-4BDC09463EEC}" destId="{F8ECA988-15F0-460B-83D7-90AF6B6A5ECA}" srcOrd="1" destOrd="0" presId="urn:microsoft.com/office/officeart/2008/layout/LinedList"/>
    <dgm:cxn modelId="{5C529694-C36E-45E2-8CF4-BC1FB63FB37C}" type="presParOf" srcId="{F8ECA988-15F0-460B-83D7-90AF6B6A5ECA}" destId="{35D7D461-5786-4AA1-80AE-57337F0D9B92}" srcOrd="0" destOrd="0" presId="urn:microsoft.com/office/officeart/2008/layout/LinedList"/>
    <dgm:cxn modelId="{AB1375B9-FF69-4BFE-89F7-4ADCCB09C975}" type="presParOf" srcId="{F8ECA988-15F0-460B-83D7-90AF6B6A5ECA}" destId="{B1F47221-D321-498A-ADF4-E61051E6B8A2}" srcOrd="1" destOrd="0" presId="urn:microsoft.com/office/officeart/2008/layout/LinedList"/>
    <dgm:cxn modelId="{F2D8CE18-0907-45CE-848E-EB4375F8CA96}" type="presParOf" srcId="{B1F47221-D321-498A-ADF4-E61051E6B8A2}" destId="{95F378C2-AE71-4E16-A55C-33493E24FD72}" srcOrd="0" destOrd="0" presId="urn:microsoft.com/office/officeart/2008/layout/LinedList"/>
    <dgm:cxn modelId="{DBA5F58B-1749-4274-8AEE-EFAEF6E0414A}" type="presParOf" srcId="{B1F47221-D321-498A-ADF4-E61051E6B8A2}" destId="{C35C843B-E72F-47C9-9BCE-F349F07AF25A}" srcOrd="1" destOrd="0" presId="urn:microsoft.com/office/officeart/2008/layout/LinedList"/>
    <dgm:cxn modelId="{EFB6A0EE-BA81-4179-822A-8CAE0484CA13}" type="presParOf" srcId="{B1F47221-D321-498A-ADF4-E61051E6B8A2}" destId="{C494B0B5-6F69-4771-AB75-942EC17E1358}" srcOrd="2" destOrd="0" presId="urn:microsoft.com/office/officeart/2008/layout/LinedList"/>
    <dgm:cxn modelId="{0B5F3CB5-3DB8-4039-85CF-E8661B99D6EE}" type="presParOf" srcId="{F8ECA988-15F0-460B-83D7-90AF6B6A5ECA}" destId="{A00A7888-2D1A-4717-98E2-CC7784818370}" srcOrd="2" destOrd="0" presId="urn:microsoft.com/office/officeart/2008/layout/LinedList"/>
    <dgm:cxn modelId="{03C71225-C055-49B1-B00F-B17C33113066}" type="presParOf" srcId="{F8ECA988-15F0-460B-83D7-90AF6B6A5ECA}" destId="{0B5838C6-71FB-4A0D-BB01-1D0FFCB15DBC}" srcOrd="3" destOrd="0" presId="urn:microsoft.com/office/officeart/2008/layout/LinedList"/>
    <dgm:cxn modelId="{8022DEFC-B7F5-4992-B800-B7B1983CC3AE}" type="presParOf" srcId="{F8ECA988-15F0-460B-83D7-90AF6B6A5ECA}" destId="{6FAF9CE7-2B52-4D60-9BA6-154C90336BD6}" srcOrd="4" destOrd="0" presId="urn:microsoft.com/office/officeart/2008/layout/LinedList"/>
    <dgm:cxn modelId="{906ACF97-BF82-4CD7-B21B-22113DA0DE51}" type="presParOf" srcId="{6FAF9CE7-2B52-4D60-9BA6-154C90336BD6}" destId="{64A2DB67-6FB1-4780-ADAC-6BFEE77277F6}" srcOrd="0" destOrd="0" presId="urn:microsoft.com/office/officeart/2008/layout/LinedList"/>
    <dgm:cxn modelId="{46E85FCF-9343-4DA3-AD93-351C63804E3E}" type="presParOf" srcId="{6FAF9CE7-2B52-4D60-9BA6-154C90336BD6}" destId="{DA09D398-B8C1-4247-BA18-2B0B69009080}" srcOrd="1" destOrd="0" presId="urn:microsoft.com/office/officeart/2008/layout/LinedList"/>
    <dgm:cxn modelId="{8E135EC8-EB4B-42ED-B0C8-D9ABEA6E5C7E}" type="presParOf" srcId="{6FAF9CE7-2B52-4D60-9BA6-154C90336BD6}" destId="{C86CF7BF-D83D-4ED0-9453-705ECDC437B3}" srcOrd="2" destOrd="0" presId="urn:microsoft.com/office/officeart/2008/layout/LinedList"/>
    <dgm:cxn modelId="{3C26FA7A-3C1D-41C9-96A9-6AE3771243D3}" type="presParOf" srcId="{F8ECA988-15F0-460B-83D7-90AF6B6A5ECA}" destId="{677CB70E-F932-4846-9590-43A0ED8F10E9}" srcOrd="5" destOrd="0" presId="urn:microsoft.com/office/officeart/2008/layout/LinedList"/>
    <dgm:cxn modelId="{0E8EA345-3B28-45BB-A2C4-401093DCF642}" type="presParOf" srcId="{F8ECA988-15F0-460B-83D7-90AF6B6A5ECA}" destId="{3539C391-1B41-4939-A7AA-29768AA4917C}" srcOrd="6" destOrd="0" presId="urn:microsoft.com/office/officeart/2008/layout/LinedList"/>
    <dgm:cxn modelId="{ED57E883-C192-4D73-A3EB-4419E0EA4E86}" type="presParOf" srcId="{F8ECA988-15F0-460B-83D7-90AF6B6A5ECA}" destId="{D8D3771E-5A14-474F-A034-37E947712098}" srcOrd="7" destOrd="0" presId="urn:microsoft.com/office/officeart/2008/layout/LinedList"/>
    <dgm:cxn modelId="{885997BA-8711-4448-9477-3E687C3594B7}" type="presParOf" srcId="{D8D3771E-5A14-474F-A034-37E947712098}" destId="{459FAB5C-B09A-4FF5-8297-F105F9BAB6E7}" srcOrd="0" destOrd="0" presId="urn:microsoft.com/office/officeart/2008/layout/LinedList"/>
    <dgm:cxn modelId="{55B3B061-A5B5-44D1-8C14-AC063DEAB165}" type="presParOf" srcId="{D8D3771E-5A14-474F-A034-37E947712098}" destId="{D24FEBCF-3FCF-4D54-AE90-E717DD253ED9}" srcOrd="1" destOrd="0" presId="urn:microsoft.com/office/officeart/2008/layout/LinedList"/>
    <dgm:cxn modelId="{FF3328DB-FA1D-48EA-B74A-9D4222B81D03}" type="presParOf" srcId="{D8D3771E-5A14-474F-A034-37E947712098}" destId="{29DB896A-DB09-46F7-B107-1A2BF886274F}" srcOrd="2" destOrd="0" presId="urn:microsoft.com/office/officeart/2008/layout/LinedList"/>
    <dgm:cxn modelId="{1C8AF199-45F3-49A6-8EA4-F0FBEDC8DACD}" type="presParOf" srcId="{F8ECA988-15F0-460B-83D7-90AF6B6A5ECA}" destId="{95E6CF9D-4538-4B95-8337-A2AFDA67DB60}" srcOrd="8" destOrd="0" presId="urn:microsoft.com/office/officeart/2008/layout/LinedList"/>
    <dgm:cxn modelId="{651D71D8-1286-4757-9533-E16201D4B95B}"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dgm:t>
        <a:bodyPr/>
        <a:lstStyle/>
        <a:p>
          <a:pPr>
            <a:lnSpc>
              <a:spcPct val="100000"/>
            </a:lnSpc>
          </a:pPr>
          <a:r>
            <a:rPr lang="en-US" sz="1600" b="0" dirty="0" smtClean="0">
              <a:solidFill>
                <a:schemeClr val="bg2"/>
              </a:solidFill>
              <a:latin typeface="Arial" pitchFamily="34" charset="0"/>
              <a:cs typeface="Arial" pitchFamily="34" charset="0"/>
            </a:rPr>
            <a:t>A blocked diaphragm has all adjacent edges of all panels fastened to a common member. With an unblocked diaphragm, only panel edges at support locations are fastened (2 of 4 edges). Panel edges between supporting members are not required to be blocked.</a:t>
          </a:r>
          <a:endParaRPr lang="en-US" sz="1600"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dgm:t>
        <a:bodyPr/>
        <a:lstStyle/>
        <a:p>
          <a:pPr>
            <a:lnSpc>
              <a:spcPct val="100000"/>
            </a:lnSpc>
          </a:pPr>
          <a:r>
            <a:rPr lang="en-US" sz="1600" dirty="0" smtClean="0">
              <a:solidFill>
                <a:schemeClr val="bg2"/>
              </a:solidFill>
              <a:latin typeface="Arial" panose="020B0604020202020204" pitchFamily="34" charset="0"/>
              <a:cs typeface="Arial" panose="020B0604020202020204" pitchFamily="34" charset="0"/>
            </a:rPr>
            <a:t>Here’s the challenge of a roof system without blocking: As the roof is experiencing lateral forces, the roof sheathing will attempt to cause rotation and/or lateral displacement of the rafters/trusses since there is no blocking. Hurricane ties are sometimes used to transfer lateral forces on top of uplift forces. To install proper roof boundary nailing using a fascia board, it must, at minimum, be a 2x to be structural.</a:t>
          </a:r>
          <a:endParaRPr lang="en-US" sz="160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dgm:t>
        <a:bodyPr/>
        <a:lstStyle/>
        <a:p>
          <a:pPr>
            <a:lnSpc>
              <a:spcPct val="100000"/>
            </a:lnSpc>
          </a:pPr>
          <a:r>
            <a:rPr lang="en-US" sz="1600" b="0" dirty="0" smtClean="0">
              <a:solidFill>
                <a:schemeClr val="bg2"/>
              </a:solidFill>
              <a:latin typeface="Arial" pitchFamily="34" charset="0"/>
              <a:cs typeface="Arial" pitchFamily="34" charset="0"/>
            </a:rPr>
            <a:t>Roof blocking at the plate line performs three functions: (1) Provides a framing member for code-required nailing into diaphragm boundary element. (2) Provides rotation and lateral displacement restraint of the rafter/truss. (3) Transfers shear load from the diaphragm to the wall top plates (collectors).</a:t>
          </a:r>
          <a:endParaRPr lang="en-US" sz="1600"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custLinFactY="-100000" custLinFactNeighborY="-187422"/>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custLinFactNeighborY="-11752"/>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3A8FF575-C272-4F5E-A5EB-9829AFF8386B}" type="presOf" srcId="{C9A45544-E471-4AE7-B2A7-FCA554A55420}" destId="{D24FEBCF-3FCF-4D54-AE90-E717DD253ED9}" srcOrd="0" destOrd="0" presId="urn:microsoft.com/office/officeart/2008/layout/LinedList"/>
    <dgm:cxn modelId="{58C94261-79B5-490C-BD2F-BD12710E7B15}" type="presOf" srcId="{BD9EF28A-FAB5-45A8-8349-7334C9B2E2C0}" destId="{D7A847E3-C326-442B-8C80-FD3184CDB6B1}"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011036AB-E3D2-4347-8DFF-CAFA74AC4117}" type="presOf" srcId="{B4B4E545-2A14-4F60-8B29-2291E7146D1C}" destId="{C35C843B-E72F-47C9-9BCE-F349F07AF25A}" srcOrd="0" destOrd="0" presId="urn:microsoft.com/office/officeart/2008/layout/LinedList"/>
    <dgm:cxn modelId="{3490F47D-79BB-4901-8354-A968D929CCCE}" type="presOf" srcId="{9D085FB0-C8F3-4360-AF2E-449469EE6D3F}" destId="{467A7CF2-1C79-4A79-888A-ED3D75379913}"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01DD794A-02C6-486C-9FE4-61F916497815}" type="presOf" srcId="{3A92CDE5-BE49-4E64-B141-7852F720389A}" destId="{DA09D398-B8C1-4247-BA18-2B0B69009080}"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B8F95579-DFFC-4237-AE14-C741482BE087}" type="presParOf" srcId="{467A7CF2-1C79-4A79-888A-ED3D75379913}" destId="{DA603D79-CDB7-49C8-827A-EC7623DEA507}" srcOrd="0" destOrd="0" presId="urn:microsoft.com/office/officeart/2008/layout/LinedList"/>
    <dgm:cxn modelId="{78E31EFE-3C91-42E3-9D60-9DB0F9921EC7}" type="presParOf" srcId="{467A7CF2-1C79-4A79-888A-ED3D75379913}" destId="{1762C31A-C812-4D43-90EB-4BDC09463EEC}" srcOrd="1" destOrd="0" presId="urn:microsoft.com/office/officeart/2008/layout/LinedList"/>
    <dgm:cxn modelId="{6C36B289-B55B-43AB-BA86-2E61F01432F2}" type="presParOf" srcId="{1762C31A-C812-4D43-90EB-4BDC09463EEC}" destId="{D7A847E3-C326-442B-8C80-FD3184CDB6B1}" srcOrd="0" destOrd="0" presId="urn:microsoft.com/office/officeart/2008/layout/LinedList"/>
    <dgm:cxn modelId="{B0449978-B6D6-4349-96AA-902962DEBF0D}" type="presParOf" srcId="{1762C31A-C812-4D43-90EB-4BDC09463EEC}" destId="{F8ECA988-15F0-460B-83D7-90AF6B6A5ECA}" srcOrd="1" destOrd="0" presId="urn:microsoft.com/office/officeart/2008/layout/LinedList"/>
    <dgm:cxn modelId="{D36A51CA-4EA7-4BB6-9FA0-758D36B4B58D}" type="presParOf" srcId="{F8ECA988-15F0-460B-83D7-90AF6B6A5ECA}" destId="{35D7D461-5786-4AA1-80AE-57337F0D9B92}" srcOrd="0" destOrd="0" presId="urn:microsoft.com/office/officeart/2008/layout/LinedList"/>
    <dgm:cxn modelId="{36E06452-1956-46AB-A265-5E5E7AB4B08E}" type="presParOf" srcId="{F8ECA988-15F0-460B-83D7-90AF6B6A5ECA}" destId="{B1F47221-D321-498A-ADF4-E61051E6B8A2}" srcOrd="1" destOrd="0" presId="urn:microsoft.com/office/officeart/2008/layout/LinedList"/>
    <dgm:cxn modelId="{42400A2D-0AB5-4F5B-9EE9-40DD0E51FD51}" type="presParOf" srcId="{B1F47221-D321-498A-ADF4-E61051E6B8A2}" destId="{95F378C2-AE71-4E16-A55C-33493E24FD72}" srcOrd="0" destOrd="0" presId="urn:microsoft.com/office/officeart/2008/layout/LinedList"/>
    <dgm:cxn modelId="{F62F4131-1EFC-4A7F-97EE-D66385512264}" type="presParOf" srcId="{B1F47221-D321-498A-ADF4-E61051E6B8A2}" destId="{C35C843B-E72F-47C9-9BCE-F349F07AF25A}" srcOrd="1" destOrd="0" presId="urn:microsoft.com/office/officeart/2008/layout/LinedList"/>
    <dgm:cxn modelId="{B93176F3-CCB6-4624-A545-F3C3B1C354CF}" type="presParOf" srcId="{B1F47221-D321-498A-ADF4-E61051E6B8A2}" destId="{C494B0B5-6F69-4771-AB75-942EC17E1358}" srcOrd="2" destOrd="0" presId="urn:microsoft.com/office/officeart/2008/layout/LinedList"/>
    <dgm:cxn modelId="{C3F5F1CA-E9CA-4979-9C2F-565BC28E9C18}" type="presParOf" srcId="{F8ECA988-15F0-460B-83D7-90AF6B6A5ECA}" destId="{A00A7888-2D1A-4717-98E2-CC7784818370}" srcOrd="2" destOrd="0" presId="urn:microsoft.com/office/officeart/2008/layout/LinedList"/>
    <dgm:cxn modelId="{24F6B862-8E3B-4D70-B0F6-657364BDCC8C}" type="presParOf" srcId="{F8ECA988-15F0-460B-83D7-90AF6B6A5ECA}" destId="{0B5838C6-71FB-4A0D-BB01-1D0FFCB15DBC}" srcOrd="3" destOrd="0" presId="urn:microsoft.com/office/officeart/2008/layout/LinedList"/>
    <dgm:cxn modelId="{BA24F077-424E-45AB-8154-772EA9ECE5E1}" type="presParOf" srcId="{F8ECA988-15F0-460B-83D7-90AF6B6A5ECA}" destId="{6FAF9CE7-2B52-4D60-9BA6-154C90336BD6}" srcOrd="4" destOrd="0" presId="urn:microsoft.com/office/officeart/2008/layout/LinedList"/>
    <dgm:cxn modelId="{24021A99-7E7C-46D0-BEB1-6F083B68C9E8}" type="presParOf" srcId="{6FAF9CE7-2B52-4D60-9BA6-154C90336BD6}" destId="{64A2DB67-6FB1-4780-ADAC-6BFEE77277F6}" srcOrd="0" destOrd="0" presId="urn:microsoft.com/office/officeart/2008/layout/LinedList"/>
    <dgm:cxn modelId="{8326BBE2-3411-42AC-B5BF-D09EB78DE0A2}" type="presParOf" srcId="{6FAF9CE7-2B52-4D60-9BA6-154C90336BD6}" destId="{DA09D398-B8C1-4247-BA18-2B0B69009080}" srcOrd="1" destOrd="0" presId="urn:microsoft.com/office/officeart/2008/layout/LinedList"/>
    <dgm:cxn modelId="{CDE13D44-6E9D-420D-BBBB-2834CD46163E}" type="presParOf" srcId="{6FAF9CE7-2B52-4D60-9BA6-154C90336BD6}" destId="{C86CF7BF-D83D-4ED0-9453-705ECDC437B3}" srcOrd="2" destOrd="0" presId="urn:microsoft.com/office/officeart/2008/layout/LinedList"/>
    <dgm:cxn modelId="{58777BC9-645B-4F70-BAB4-85A305EDD850}" type="presParOf" srcId="{F8ECA988-15F0-460B-83D7-90AF6B6A5ECA}" destId="{677CB70E-F932-4846-9590-43A0ED8F10E9}" srcOrd="5" destOrd="0" presId="urn:microsoft.com/office/officeart/2008/layout/LinedList"/>
    <dgm:cxn modelId="{C3A58585-CF30-4796-AADE-3B881EC1DDC3}" type="presParOf" srcId="{F8ECA988-15F0-460B-83D7-90AF6B6A5ECA}" destId="{3539C391-1B41-4939-A7AA-29768AA4917C}" srcOrd="6" destOrd="0" presId="urn:microsoft.com/office/officeart/2008/layout/LinedList"/>
    <dgm:cxn modelId="{2537E151-9876-42E1-A7DF-5D3F317AE97F}" type="presParOf" srcId="{F8ECA988-15F0-460B-83D7-90AF6B6A5ECA}" destId="{D8D3771E-5A14-474F-A034-37E947712098}" srcOrd="7" destOrd="0" presId="urn:microsoft.com/office/officeart/2008/layout/LinedList"/>
    <dgm:cxn modelId="{58545DCA-0BB3-4326-A4DA-946BE66D6A37}" type="presParOf" srcId="{D8D3771E-5A14-474F-A034-37E947712098}" destId="{459FAB5C-B09A-4FF5-8297-F105F9BAB6E7}" srcOrd="0" destOrd="0" presId="urn:microsoft.com/office/officeart/2008/layout/LinedList"/>
    <dgm:cxn modelId="{96EBF254-C3D1-4722-9E3A-649284AA4945}" type="presParOf" srcId="{D8D3771E-5A14-474F-A034-37E947712098}" destId="{D24FEBCF-3FCF-4D54-AE90-E717DD253ED9}" srcOrd="1" destOrd="0" presId="urn:microsoft.com/office/officeart/2008/layout/LinedList"/>
    <dgm:cxn modelId="{31228639-8A73-4F02-B1F5-25D284769DF8}" type="presParOf" srcId="{D8D3771E-5A14-474F-A034-37E947712098}" destId="{29DB896A-DB09-46F7-B107-1A2BF886274F}" srcOrd="2" destOrd="0" presId="urn:microsoft.com/office/officeart/2008/layout/LinedList"/>
    <dgm:cxn modelId="{8498C03E-461A-467E-B875-C071EB6826CE}" type="presParOf" srcId="{F8ECA988-15F0-460B-83D7-90AF6B6A5ECA}" destId="{95E6CF9D-4538-4B95-8337-A2AFDA67DB60}" srcOrd="8" destOrd="0" presId="urn:microsoft.com/office/officeart/2008/layout/LinedList"/>
    <dgm:cxn modelId="{0C8D638A-5229-432A-B992-35363E7B9B22}"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DBCE2-26F3-4BD9-8A24-184FB2ED9793}">
      <dsp:nvSpPr>
        <dsp:cNvPr id="0" name=""/>
        <dsp:cNvSpPr/>
      </dsp:nvSpPr>
      <dsp:spPr>
        <a:xfrm>
          <a:off x="740521" y="937433"/>
          <a:ext cx="7158370" cy="3699402"/>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55BDD-FDE5-432D-8A4D-FB767728E559}">
      <dsp:nvSpPr>
        <dsp:cNvPr id="0" name=""/>
        <dsp:cNvSpPr/>
      </dsp:nvSpPr>
      <dsp:spPr>
        <a:xfrm>
          <a:off x="954449"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3CD704B2-87BC-40CE-9A56-6E2F0EBE30C9}">
      <dsp:nvSpPr>
        <dsp:cNvPr id="0" name=""/>
        <dsp:cNvSpPr/>
      </dsp:nvSpPr>
      <dsp:spPr>
        <a:xfrm>
          <a:off x="4352618"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FB74CEFE-5199-41F8-8537-A53B0475EB86}">
      <dsp:nvSpPr>
        <dsp:cNvPr id="0" name=""/>
        <dsp:cNvSpPr/>
      </dsp:nvSpPr>
      <dsp:spPr>
        <a:xfrm>
          <a:off x="0" y="197102"/>
          <a:ext cx="1398762" cy="1398762"/>
        </a:xfrm>
        <a:prstGeom prst="plus">
          <a:avLst>
            <a:gd name="adj" fmla="val 32810"/>
          </a:avLst>
        </a:prstGeom>
        <a:solidFill>
          <a:schemeClr val="accent4">
            <a:alpha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475E3A-3859-4FF3-99E2-097F53A33D10}">
      <dsp:nvSpPr>
        <dsp:cNvPr id="0" name=""/>
        <dsp:cNvSpPr/>
      </dsp:nvSpPr>
      <dsp:spPr>
        <a:xfrm>
          <a:off x="6911530" y="700130"/>
          <a:ext cx="1316481" cy="451146"/>
        </a:xfrm>
        <a:prstGeom prst="rect">
          <a:avLst/>
        </a:prstGeom>
        <a:solidFill>
          <a:schemeClr val="accent4">
            <a:alpha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27A61F-2BA0-49F0-A3D4-B8DE68B86B26}">
      <dsp:nvSpPr>
        <dsp:cNvPr id="0" name=""/>
        <dsp:cNvSpPr/>
      </dsp:nvSpPr>
      <dsp:spPr>
        <a:xfrm>
          <a:off x="4319706" y="1376850"/>
          <a:ext cx="822" cy="3022682"/>
        </a:xfrm>
        <a:prstGeom prst="line">
          <a:avLst/>
        </a:prstGeom>
        <a:noFill/>
        <a:ln w="25400" cap="flat" cmpd="sng" algn="ctr">
          <a:solidFill>
            <a:schemeClr val="accent4">
              <a:lumMod val="60000"/>
              <a:lumOff val="4000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DBCE2-26F3-4BD9-8A24-184FB2ED9793}">
      <dsp:nvSpPr>
        <dsp:cNvPr id="0" name=""/>
        <dsp:cNvSpPr/>
      </dsp:nvSpPr>
      <dsp:spPr>
        <a:xfrm>
          <a:off x="740521" y="937433"/>
          <a:ext cx="7158370" cy="3699402"/>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55BDD-FDE5-432D-8A4D-FB767728E559}">
      <dsp:nvSpPr>
        <dsp:cNvPr id="0" name=""/>
        <dsp:cNvSpPr/>
      </dsp:nvSpPr>
      <dsp:spPr>
        <a:xfrm>
          <a:off x="954449"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3CD704B2-87BC-40CE-9A56-6E2F0EBE30C9}">
      <dsp:nvSpPr>
        <dsp:cNvPr id="0" name=""/>
        <dsp:cNvSpPr/>
      </dsp:nvSpPr>
      <dsp:spPr>
        <a:xfrm>
          <a:off x="4352618" y="1370083"/>
          <a:ext cx="3324116" cy="3164793"/>
        </a:xfrm>
        <a:prstGeom prst="rect">
          <a:avLst/>
        </a:prstGeom>
        <a:noFill/>
        <a:ln>
          <a:noFill/>
        </a:ln>
        <a:effectLst/>
      </dsp:spPr>
      <dsp:style>
        <a:lnRef idx="0">
          <a:scrgbClr r="0" g="0" b="0"/>
        </a:lnRef>
        <a:fillRef idx="0">
          <a:scrgbClr r="0" g="0" b="0"/>
        </a:fillRef>
        <a:effectRef idx="0">
          <a:scrgbClr r="0" g="0" b="0"/>
        </a:effectRef>
        <a:fontRef idx="minor"/>
      </dsp:style>
    </dsp:sp>
    <dsp:sp modelId="{FB74CEFE-5199-41F8-8537-A53B0475EB86}">
      <dsp:nvSpPr>
        <dsp:cNvPr id="0" name=""/>
        <dsp:cNvSpPr/>
      </dsp:nvSpPr>
      <dsp:spPr>
        <a:xfrm>
          <a:off x="0" y="197102"/>
          <a:ext cx="1398762" cy="1398762"/>
        </a:xfrm>
        <a:prstGeom prst="plus">
          <a:avLst>
            <a:gd name="adj" fmla="val 32810"/>
          </a:avLst>
        </a:prstGeom>
        <a:solidFill>
          <a:schemeClr val="accent4">
            <a:alpha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475E3A-3859-4FF3-99E2-097F53A33D10}">
      <dsp:nvSpPr>
        <dsp:cNvPr id="0" name=""/>
        <dsp:cNvSpPr/>
      </dsp:nvSpPr>
      <dsp:spPr>
        <a:xfrm>
          <a:off x="6911530" y="700130"/>
          <a:ext cx="1316481" cy="451146"/>
        </a:xfrm>
        <a:prstGeom prst="rect">
          <a:avLst/>
        </a:prstGeom>
        <a:solidFill>
          <a:schemeClr val="accent4">
            <a:alpha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27A61F-2BA0-49F0-A3D4-B8DE68B86B26}">
      <dsp:nvSpPr>
        <dsp:cNvPr id="0" name=""/>
        <dsp:cNvSpPr/>
      </dsp:nvSpPr>
      <dsp:spPr>
        <a:xfrm>
          <a:off x="4319706" y="1376850"/>
          <a:ext cx="822" cy="3022682"/>
        </a:xfrm>
        <a:prstGeom prst="line">
          <a:avLst/>
        </a:prstGeom>
        <a:noFill/>
        <a:ln w="25400" cap="flat" cmpd="sng" algn="ctr">
          <a:solidFill>
            <a:schemeClr val="accent4">
              <a:lumMod val="60000"/>
              <a:lumOff val="4000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When designing a building, a basic consideration is that each structural element must be designed to carry a load. These loads must be transferred through the structure’s elements and connections into the foundation. The main elements of a wood-frame building that transfer lateral loads are shear walls and diaphragms.</a:t>
          </a:r>
          <a:endParaRPr lang="en-US" sz="1600" kern="1200" dirty="0">
            <a:solidFill>
              <a:schemeClr val="bg2"/>
            </a:solidFill>
            <a:latin typeface="Arial" panose="020B0604020202020204" pitchFamily="34" charset="0"/>
            <a:cs typeface="Arial" panose="020B0604020202020204" pitchFamily="34" charset="0"/>
          </a:endParaRP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When subjected to wind loads, the walls push or pull the floor or roof system (diaphragm) in the direction of the wind.</a:t>
          </a:r>
        </a:p>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The floor or roof diaphragm is supported by shear walls parallel to the load. Seismic and wind forces need to be resisted at various points along the load path from the roof to the foundation.</a:t>
          </a:r>
          <a:endParaRPr lang="en-US" sz="1600" kern="1200" dirty="0">
            <a:solidFill>
              <a:schemeClr val="bg2"/>
            </a:solidFill>
            <a:latin typeface="Arial" panose="020B0604020202020204" pitchFamily="34" charset="0"/>
            <a:cs typeface="Arial" panose="020B0604020202020204"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Diaphragms are the horizontal elements in the lateral force-resisting system. A diaphragm is a flat bracing system acting like a deep, thin beam, used to transfer loads to shear walls or frame. The term is usually applied to roofs and floors. Diaphragms are made up of chords (drag struts), collectors and sheathing.</a:t>
          </a:r>
          <a:endParaRPr lang="en-US" sz="1600" kern="1200" dirty="0">
            <a:solidFill>
              <a:schemeClr val="bg2"/>
            </a:solidFill>
            <a:latin typeface="Arial" panose="020B0604020202020204" pitchFamily="34" charset="0"/>
            <a:cs typeface="Arial" panose="020B0604020202020204"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1645602" cy="4833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1645602" cy="4833938"/>
      </dsp:txXfrm>
    </dsp:sp>
    <dsp:sp modelId="{C35C843B-E72F-47C9-9BCE-F349F07AF25A}">
      <dsp:nvSpPr>
        <dsp:cNvPr id="0" name=""/>
        <dsp:cNvSpPr/>
      </dsp:nvSpPr>
      <dsp:spPr>
        <a:xfrm>
          <a:off x="1769022" y="75530"/>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Factoring nominal unit shear capacities to ASD or LRFD levels is covered in Section 4.2.3. To convert the capacity to ASD, divide the nominal amount by 2. To</a:t>
          </a:r>
          <a:r>
            <a:rPr lang="en-US" sz="1500" b="0" kern="1200" baseline="0" dirty="0" smtClean="0">
              <a:solidFill>
                <a:schemeClr val="bg2"/>
              </a:solidFill>
              <a:latin typeface="Arial" pitchFamily="34" charset="0"/>
              <a:cs typeface="Arial" pitchFamily="34" charset="0"/>
            </a:rPr>
            <a:t> convert the capacity to LRFD, multiply the nominal amount by 0.8.</a:t>
          </a:r>
        </a:p>
      </dsp:txBody>
      <dsp:txXfrm>
        <a:off x="1769022" y="75530"/>
        <a:ext cx="6458989" cy="1510605"/>
      </dsp:txXfrm>
    </dsp:sp>
    <dsp:sp modelId="{A00A7888-2D1A-4717-98E2-CC7784818370}">
      <dsp:nvSpPr>
        <dsp:cNvPr id="0" name=""/>
        <dsp:cNvSpPr/>
      </dsp:nvSpPr>
      <dsp:spPr>
        <a:xfrm>
          <a:off x="1645602" y="158613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61666"/>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i="0" kern="1200" baseline="0" dirty="0" smtClean="0">
              <a:solidFill>
                <a:schemeClr val="bg2"/>
              </a:solidFill>
              <a:latin typeface="Arial" pitchFamily="34" charset="0"/>
              <a:cs typeface="Arial" pitchFamily="34" charset="0"/>
            </a:rPr>
            <a:t>Tabulated nominal unit shear capacities for seismic and wind design can be found in SDPWS Tables 4.2A, 4.2B 4.2C and 4.2D. The table relates nominal unit shear capacity with diaphragm sheathing thickness, nail size and spacing, and sheathing grade to help determine the appropriate design and construction of the diaphragm. These tabulated values help ensure that the capacity of your diaphragm design will exceed the demand shear.</a:t>
          </a:r>
          <a:endParaRPr lang="en-US" sz="1500" i="0" kern="1200" dirty="0">
            <a:solidFill>
              <a:schemeClr val="bg2"/>
            </a:solidFill>
            <a:latin typeface="Arial" pitchFamily="34" charset="0"/>
            <a:cs typeface="Arial" pitchFamily="34" charset="0"/>
          </a:endParaRPr>
        </a:p>
      </dsp:txBody>
      <dsp:txXfrm>
        <a:off x="1769022" y="1661666"/>
        <a:ext cx="6458989" cy="1510605"/>
      </dsp:txXfrm>
    </dsp:sp>
    <dsp:sp modelId="{677CB70E-F932-4846-9590-43A0ED8F10E9}">
      <dsp:nvSpPr>
        <dsp:cNvPr id="0" name=""/>
        <dsp:cNvSpPr/>
      </dsp:nvSpPr>
      <dsp:spPr>
        <a:xfrm>
          <a:off x="1645602" y="317227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7802"/>
          <a:ext cx="6458989"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kern="1200" dirty="0" smtClean="0">
              <a:solidFill>
                <a:schemeClr val="bg2"/>
              </a:solidFill>
              <a:latin typeface="Arial" panose="020B0604020202020204" pitchFamily="34" charset="0"/>
              <a:cs typeface="Arial" panose="020B0604020202020204" pitchFamily="34" charset="0"/>
            </a:rPr>
            <a:t>High load blocked diaphragms have a significantly higher shear capacity by utilizing multiple rows of fasteners. Wider blocking or supporting members are often required to avoid splitting. SDPWS Section 4.2.7.1.2 item 4, which is new to the 2015 SDPWS, states “The depth of framing members and blocking into which the nail penetrates shall be 3” nominal or greater.”</a:t>
          </a:r>
          <a:endParaRPr lang="en-US" sz="1500" kern="1200" dirty="0">
            <a:solidFill>
              <a:schemeClr val="bg2"/>
            </a:solidFill>
            <a:latin typeface="Arial" panose="020B0604020202020204" pitchFamily="34" charset="0"/>
            <a:cs typeface="Arial" panose="020B0604020202020204" pitchFamily="34" charset="0"/>
          </a:endParaRPr>
        </a:p>
      </dsp:txBody>
      <dsp:txXfrm>
        <a:off x="1769022" y="3247802"/>
        <a:ext cx="6458989" cy="1510605"/>
      </dsp:txXfrm>
    </dsp:sp>
    <dsp:sp modelId="{95E6CF9D-4538-4B95-8337-A2AFDA67DB60}">
      <dsp:nvSpPr>
        <dsp:cNvPr id="0" name=""/>
        <dsp:cNvSpPr/>
      </dsp:nvSpPr>
      <dsp:spPr>
        <a:xfrm>
          <a:off x="1645602" y="4758407"/>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236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2360"/>
          <a:ext cx="1645602" cy="482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2360"/>
        <a:ext cx="1645602" cy="4829217"/>
      </dsp:txXfrm>
    </dsp:sp>
    <dsp:sp modelId="{C35C843B-E72F-47C9-9BCE-F349F07AF25A}">
      <dsp:nvSpPr>
        <dsp:cNvPr id="0" name=""/>
        <dsp:cNvSpPr/>
      </dsp:nvSpPr>
      <dsp:spPr>
        <a:xfrm>
          <a:off x="1769022" y="77816"/>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The method used to distribute shear to the vertical resisting elements is dependent on whether we idealize the diaphragm as rigid or flexible, model it as semi-rigid, or do an enveloped analysis. In the 2015 version of SDPWS, Section 4.2.5 was revised so that the terms “idealized as flexible”, “idealized as rigid”, and “modeled as semi-rigid” are consistent with ASCE 7-10.</a:t>
          </a:r>
          <a:endParaRPr lang="en-US" sz="1600" kern="1200" dirty="0">
            <a:solidFill>
              <a:schemeClr val="bg2"/>
            </a:solidFill>
            <a:latin typeface="Arial" panose="020B0604020202020204" pitchFamily="34" charset="0"/>
            <a:cs typeface="Arial" panose="020B0604020202020204" pitchFamily="34" charset="0"/>
          </a:endParaRPr>
        </a:p>
      </dsp:txBody>
      <dsp:txXfrm>
        <a:off x="1769022" y="77816"/>
        <a:ext cx="6458989" cy="1509130"/>
      </dsp:txXfrm>
    </dsp:sp>
    <dsp:sp modelId="{A00A7888-2D1A-4717-98E2-CC7784818370}">
      <dsp:nvSpPr>
        <dsp:cNvPr id="0" name=""/>
        <dsp:cNvSpPr/>
      </dsp:nvSpPr>
      <dsp:spPr>
        <a:xfrm>
          <a:off x="1645602" y="1614242"/>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648761"/>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A diaphragm may be idealized as flexible when </a:t>
          </a:r>
          <a:r>
            <a:rPr lang="en-US" sz="1600" kern="1200" dirty="0" err="1" smtClean="0">
              <a:solidFill>
                <a:schemeClr val="bg2"/>
              </a:solidFill>
              <a:latin typeface="Arial" panose="020B0604020202020204" pitchFamily="34" charset="0"/>
              <a:cs typeface="Arial" panose="020B0604020202020204" pitchFamily="34" charset="0"/>
            </a:rPr>
            <a:t>Δ</a:t>
          </a:r>
          <a:r>
            <a:rPr lang="en-US" sz="1600" kern="1200" baseline="-25000" dirty="0" err="1" smtClean="0">
              <a:solidFill>
                <a:schemeClr val="bg2"/>
              </a:solidFill>
              <a:latin typeface="Arial" panose="020B0604020202020204" pitchFamily="34" charset="0"/>
              <a:cs typeface="Arial" panose="020B0604020202020204" pitchFamily="34" charset="0"/>
            </a:rPr>
            <a:t>dia</a:t>
          </a:r>
          <a:r>
            <a:rPr lang="en-US" sz="1600" kern="1200" dirty="0" smtClean="0">
              <a:solidFill>
                <a:schemeClr val="bg2"/>
              </a:solidFill>
              <a:latin typeface="Arial" panose="020B0604020202020204" pitchFamily="34" charset="0"/>
              <a:cs typeface="Arial" panose="020B0604020202020204" pitchFamily="34" charset="0"/>
            </a:rPr>
            <a:t> &gt; 2(</a:t>
          </a:r>
          <a:r>
            <a:rPr lang="en-US" sz="1600" kern="1200" dirty="0" err="1" smtClean="0">
              <a:solidFill>
                <a:schemeClr val="bg2"/>
              </a:solidFill>
              <a:latin typeface="Arial" panose="020B0604020202020204" pitchFamily="34" charset="0"/>
              <a:cs typeface="Arial" panose="020B0604020202020204" pitchFamily="34" charset="0"/>
            </a:rPr>
            <a:t>Δ</a:t>
          </a:r>
          <a:r>
            <a:rPr lang="en-US" sz="1600" kern="1200" baseline="-25000" dirty="0" err="1" smtClean="0">
              <a:solidFill>
                <a:schemeClr val="bg2"/>
              </a:solidFill>
              <a:latin typeface="Arial" panose="020B0604020202020204" pitchFamily="34" charset="0"/>
              <a:cs typeface="Arial" panose="020B0604020202020204" pitchFamily="34" charset="0"/>
            </a:rPr>
            <a:t>sw</a:t>
          </a:r>
          <a:r>
            <a:rPr lang="en-US" sz="1600" kern="1200" dirty="0" smtClean="0">
              <a:solidFill>
                <a:schemeClr val="bg2"/>
              </a:solidFill>
              <a:latin typeface="Arial" panose="020B0604020202020204" pitchFamily="34" charset="0"/>
              <a:cs typeface="Arial" panose="020B0604020202020204" pitchFamily="34" charset="0"/>
            </a:rPr>
            <a:t>). Advantage of a flexible diaphragm: distributes force to shear walls based on tributary area (easy to calculate). A diaphragm may be idealized as rigid when </a:t>
          </a:r>
          <a:r>
            <a:rPr lang="en-US" sz="1600" kern="1200" dirty="0" err="1" smtClean="0">
              <a:solidFill>
                <a:schemeClr val="bg2"/>
              </a:solidFill>
              <a:latin typeface="Arial" panose="020B0604020202020204" pitchFamily="34" charset="0"/>
              <a:cs typeface="Arial" panose="020B0604020202020204" pitchFamily="34" charset="0"/>
            </a:rPr>
            <a:t>Δ</a:t>
          </a:r>
          <a:r>
            <a:rPr lang="en-US" sz="1600" kern="1200" baseline="-25000" dirty="0" err="1" smtClean="0">
              <a:solidFill>
                <a:schemeClr val="bg2"/>
              </a:solidFill>
              <a:latin typeface="Arial" panose="020B0604020202020204" pitchFamily="34" charset="0"/>
              <a:cs typeface="Arial" panose="020B0604020202020204" pitchFamily="34" charset="0"/>
            </a:rPr>
            <a:t>dia</a:t>
          </a:r>
          <a:r>
            <a:rPr lang="en-US" sz="1600" kern="1200" dirty="0" smtClean="0">
              <a:solidFill>
                <a:schemeClr val="bg2"/>
              </a:solidFill>
              <a:latin typeface="Arial" panose="020B0604020202020204" pitchFamily="34" charset="0"/>
              <a:cs typeface="Arial" panose="020B0604020202020204" pitchFamily="34" charset="0"/>
            </a:rPr>
            <a:t> ≤ 2(</a:t>
          </a:r>
          <a:r>
            <a:rPr lang="en-US" sz="1600" kern="1200" dirty="0" err="1" smtClean="0">
              <a:solidFill>
                <a:schemeClr val="bg2"/>
              </a:solidFill>
              <a:latin typeface="Arial" panose="020B0604020202020204" pitchFamily="34" charset="0"/>
              <a:cs typeface="Arial" panose="020B0604020202020204" pitchFamily="34" charset="0"/>
            </a:rPr>
            <a:t>Δ</a:t>
          </a:r>
          <a:r>
            <a:rPr lang="en-US" sz="1600" kern="1200" baseline="-25000" dirty="0" err="1" smtClean="0">
              <a:solidFill>
                <a:schemeClr val="bg2"/>
              </a:solidFill>
              <a:latin typeface="Arial" panose="020B0604020202020204" pitchFamily="34" charset="0"/>
              <a:cs typeface="Arial" panose="020B0604020202020204" pitchFamily="34" charset="0"/>
            </a:rPr>
            <a:t>sw</a:t>
          </a:r>
          <a:r>
            <a:rPr lang="en-US" sz="1600" kern="1200" dirty="0" smtClean="0">
              <a:solidFill>
                <a:schemeClr val="bg2"/>
              </a:solidFill>
              <a:latin typeface="Arial" panose="020B0604020202020204" pitchFamily="34" charset="0"/>
              <a:cs typeface="Arial" panose="020B0604020202020204" pitchFamily="34" charset="0"/>
            </a:rPr>
            <a:t>). Advantage of a rigid diaphragm: forces are distributed to shear walls based on their rigidities (stiffness). This reduces forces on high-aspect ratio shear walls.</a:t>
          </a:r>
          <a:endParaRPr lang="en-US" sz="1600" kern="1200" dirty="0">
            <a:solidFill>
              <a:schemeClr val="bg2"/>
            </a:solidFill>
            <a:latin typeface="Arial" panose="020B0604020202020204" pitchFamily="34" charset="0"/>
            <a:cs typeface="Arial" panose="020B0604020202020204" pitchFamily="34" charset="0"/>
          </a:endParaRPr>
        </a:p>
      </dsp:txBody>
      <dsp:txXfrm>
        <a:off x="1769022" y="1648761"/>
        <a:ext cx="6458989" cy="1509130"/>
      </dsp:txXfrm>
    </dsp:sp>
    <dsp:sp modelId="{677CB70E-F932-4846-9590-43A0ED8F10E9}">
      <dsp:nvSpPr>
        <dsp:cNvPr id="0" name=""/>
        <dsp:cNvSpPr/>
      </dsp:nvSpPr>
      <dsp:spPr>
        <a:xfrm>
          <a:off x="1645602" y="3267069"/>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324807"/>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Semi-rigid is the most accurate way of predicting true distribution of horizontal diaphragm forces. However, it is not practical in many cases due to extensive calculations and analysis required. An acceptable alternative is the enveloped analysis. An enveloped procedure uses the worst case per wall line from flexible and rigid analyses.</a:t>
          </a:r>
          <a:endParaRPr lang="en-US" sz="1600" kern="1200" dirty="0">
            <a:solidFill>
              <a:schemeClr val="bg2"/>
            </a:solidFill>
            <a:latin typeface="Arial" panose="020B0604020202020204" pitchFamily="34" charset="0"/>
            <a:cs typeface="Arial" panose="020B0604020202020204" pitchFamily="34" charset="0"/>
          </a:endParaRPr>
        </a:p>
      </dsp:txBody>
      <dsp:txXfrm>
        <a:off x="1769022" y="3324807"/>
        <a:ext cx="6458989" cy="1509130"/>
      </dsp:txXfrm>
    </dsp:sp>
    <dsp:sp modelId="{95E6CF9D-4538-4B95-8337-A2AFDA67DB60}">
      <dsp:nvSpPr>
        <dsp:cNvPr id="0" name=""/>
        <dsp:cNvSpPr/>
      </dsp:nvSpPr>
      <dsp:spPr>
        <a:xfrm>
          <a:off x="1645602" y="475612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236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2360"/>
          <a:ext cx="1645602" cy="482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2360"/>
        <a:ext cx="1645602" cy="4829217"/>
      </dsp:txXfrm>
    </dsp:sp>
    <dsp:sp modelId="{C35C843B-E72F-47C9-9BCE-F349F07AF25A}">
      <dsp:nvSpPr>
        <dsp:cNvPr id="0" name=""/>
        <dsp:cNvSpPr/>
      </dsp:nvSpPr>
      <dsp:spPr>
        <a:xfrm>
          <a:off x="1769022" y="77816"/>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In the most basic form of typical diaphragm design, one assumes the diaphragm acts like a short, deep beam that is simply supported. The reaction at each end of the diaphragm where it is supported is the load on half of the span (R=</a:t>
          </a:r>
          <a:r>
            <a:rPr lang="en-US" sz="1600" kern="1200" dirty="0" err="1" smtClean="0">
              <a:solidFill>
                <a:schemeClr val="bg2"/>
              </a:solidFill>
              <a:latin typeface="Arial" panose="020B0604020202020204" pitchFamily="34" charset="0"/>
              <a:cs typeface="Arial" panose="020B0604020202020204" pitchFamily="34" charset="0"/>
            </a:rPr>
            <a:t>wL</a:t>
          </a:r>
          <a:r>
            <a:rPr lang="en-US" sz="1600" kern="1200" dirty="0" smtClean="0">
              <a:solidFill>
                <a:schemeClr val="bg2"/>
              </a:solidFill>
              <a:latin typeface="Arial" panose="020B0604020202020204" pitchFamily="34" charset="0"/>
              <a:cs typeface="Arial" panose="020B0604020202020204" pitchFamily="34" charset="0"/>
            </a:rPr>
            <a:t>/2). Knowing the diaphragm reaction force is essential for designing shear walls. R is equal to the shear demand load on the connected shear wall.</a:t>
          </a:r>
          <a:endParaRPr lang="en-US" sz="1600" kern="1200" dirty="0">
            <a:solidFill>
              <a:schemeClr val="bg2"/>
            </a:solidFill>
            <a:latin typeface="Arial" panose="020B0604020202020204" pitchFamily="34" charset="0"/>
            <a:cs typeface="Arial" panose="020B0604020202020204" pitchFamily="34" charset="0"/>
          </a:endParaRPr>
        </a:p>
      </dsp:txBody>
      <dsp:txXfrm>
        <a:off x="1769022" y="77816"/>
        <a:ext cx="6458989" cy="1509130"/>
      </dsp:txXfrm>
    </dsp:sp>
    <dsp:sp modelId="{A00A7888-2D1A-4717-98E2-CC7784818370}">
      <dsp:nvSpPr>
        <dsp:cNvPr id="0" name=""/>
        <dsp:cNvSpPr/>
      </dsp:nvSpPr>
      <dsp:spPr>
        <a:xfrm>
          <a:off x="1645602" y="1696130"/>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771544"/>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b="0" kern="1200" dirty="0" smtClean="0">
              <a:solidFill>
                <a:schemeClr val="bg2"/>
              </a:solidFill>
              <a:latin typeface="Arial" pitchFamily="34" charset="0"/>
              <a:cs typeface="Arial" pitchFamily="34" charset="0"/>
            </a:rPr>
            <a:t>Shear is carried by the sheathing. When designing a diaphragm, shear resistance should be considered. The unit shear demand in a diaphragm, v, is used in conjunction with Tables 4.3A, 4.3B, and 4.3C to find a viable sheathing and nailing combination. </a:t>
          </a:r>
          <a:endParaRPr lang="en-US" sz="1600" kern="1200" dirty="0">
            <a:solidFill>
              <a:schemeClr val="bg2"/>
            </a:solidFill>
            <a:latin typeface="Arial" pitchFamily="34" charset="0"/>
            <a:cs typeface="Arial" pitchFamily="34" charset="0"/>
          </a:endParaRPr>
        </a:p>
      </dsp:txBody>
      <dsp:txXfrm>
        <a:off x="1769022" y="1771544"/>
        <a:ext cx="6458989" cy="1509130"/>
      </dsp:txXfrm>
    </dsp:sp>
    <dsp:sp modelId="{677CB70E-F932-4846-9590-43A0ED8F10E9}">
      <dsp:nvSpPr>
        <dsp:cNvPr id="0" name=""/>
        <dsp:cNvSpPr/>
      </dsp:nvSpPr>
      <dsp:spPr>
        <a:xfrm>
          <a:off x="1645602" y="3171534"/>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6990"/>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Moment is carried by the chords. When designing a diaphragm, moment resistance of the chords must be considered.</a:t>
          </a:r>
        </a:p>
        <a:p>
          <a:pPr lvl="0" algn="l" defTabSz="666750">
            <a:lnSpc>
              <a:spcPct val="100000"/>
            </a:lnSpc>
            <a:spcBef>
              <a:spcPct val="0"/>
            </a:spcBef>
            <a:spcAft>
              <a:spcPct val="35000"/>
            </a:spcAft>
          </a:pPr>
          <a:r>
            <a:rPr lang="en-US" sz="1500" b="0" kern="1200" dirty="0" smtClean="0">
              <a:solidFill>
                <a:schemeClr val="bg2"/>
              </a:solidFill>
              <a:latin typeface="Arial" pitchFamily="34" charset="0"/>
              <a:cs typeface="Arial" pitchFamily="34" charset="0"/>
            </a:rPr>
            <a:t>The collectors (struts) are designed to transmit the diaphragm reactions to the shear walls. This becomes a design consideration when the supporting shear walls are shorter in length than the diaphragm.</a:t>
          </a:r>
        </a:p>
      </dsp:txBody>
      <dsp:txXfrm>
        <a:off x="1769022" y="3246990"/>
        <a:ext cx="6458989" cy="1509130"/>
      </dsp:txXfrm>
    </dsp:sp>
    <dsp:sp modelId="{95E6CF9D-4538-4B95-8337-A2AFDA67DB60}">
      <dsp:nvSpPr>
        <dsp:cNvPr id="0" name=""/>
        <dsp:cNvSpPr/>
      </dsp:nvSpPr>
      <dsp:spPr>
        <a:xfrm>
          <a:off x="1645602" y="475612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2360"/>
          <a:ext cx="8228012"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2360"/>
          <a:ext cx="1645602" cy="482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2360"/>
        <a:ext cx="1645602" cy="4829217"/>
      </dsp:txXfrm>
    </dsp:sp>
    <dsp:sp modelId="{C35C843B-E72F-47C9-9BCE-F349F07AF25A}">
      <dsp:nvSpPr>
        <dsp:cNvPr id="0" name=""/>
        <dsp:cNvSpPr/>
      </dsp:nvSpPr>
      <dsp:spPr>
        <a:xfrm>
          <a:off x="1769022" y="77816"/>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b="0" kern="1200" dirty="0" smtClean="0">
              <a:solidFill>
                <a:schemeClr val="bg2"/>
              </a:solidFill>
              <a:latin typeface="Arial" pitchFamily="34" charset="0"/>
              <a:cs typeface="Arial" pitchFamily="34" charset="0"/>
            </a:rPr>
            <a:t>A blocked diaphragm has all adjacent edges of all panels fastened to a common member. With an unblocked diaphragm, only panel edges at support locations are fastened (2 of 4 edges). Panel edges between supporting members are not required to be blocked.</a:t>
          </a:r>
          <a:endParaRPr lang="en-US" sz="1600" kern="1200" dirty="0">
            <a:solidFill>
              <a:schemeClr val="bg2"/>
            </a:solidFill>
            <a:latin typeface="Arial" pitchFamily="34" charset="0"/>
            <a:cs typeface="Arial" pitchFamily="34" charset="0"/>
          </a:endParaRPr>
        </a:p>
      </dsp:txBody>
      <dsp:txXfrm>
        <a:off x="1769022" y="77816"/>
        <a:ext cx="6458989" cy="1509130"/>
      </dsp:txXfrm>
    </dsp:sp>
    <dsp:sp modelId="{A00A7888-2D1A-4717-98E2-CC7784818370}">
      <dsp:nvSpPr>
        <dsp:cNvPr id="0" name=""/>
        <dsp:cNvSpPr/>
      </dsp:nvSpPr>
      <dsp:spPr>
        <a:xfrm>
          <a:off x="1645602" y="1409525"/>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1769022" y="1485050"/>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Here’s the challenge of a roof system without blocking: As the roof is experiencing lateral forces, the roof sheathing will attempt to cause rotation and/or lateral displacement of the rafters/trusses since there is no blocking. Hurricane ties are sometimes used to transfer lateral forces on top of uplift forces. To install proper roof boundary nailing using a fascia board, it must, at minimum, be a 2x to be structural.</a:t>
          </a:r>
          <a:endParaRPr lang="en-US" sz="1600" kern="1200" dirty="0">
            <a:solidFill>
              <a:schemeClr val="bg2"/>
            </a:solidFill>
            <a:latin typeface="Arial" panose="020B0604020202020204" pitchFamily="34" charset="0"/>
            <a:cs typeface="Arial" panose="020B0604020202020204" pitchFamily="34" charset="0"/>
          </a:endParaRPr>
        </a:p>
      </dsp:txBody>
      <dsp:txXfrm>
        <a:off x="1769022" y="1485050"/>
        <a:ext cx="6458989" cy="1509130"/>
      </dsp:txXfrm>
    </dsp:sp>
    <dsp:sp modelId="{677CB70E-F932-4846-9590-43A0ED8F10E9}">
      <dsp:nvSpPr>
        <dsp:cNvPr id="0" name=""/>
        <dsp:cNvSpPr/>
      </dsp:nvSpPr>
      <dsp:spPr>
        <a:xfrm>
          <a:off x="1645602" y="3171534"/>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1769022" y="3246990"/>
          <a:ext cx="6458989" cy="1509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r>
            <a:rPr lang="en-US" sz="1600" b="0" kern="1200" dirty="0" smtClean="0">
              <a:solidFill>
                <a:schemeClr val="bg2"/>
              </a:solidFill>
              <a:latin typeface="Arial" pitchFamily="34" charset="0"/>
              <a:cs typeface="Arial" pitchFamily="34" charset="0"/>
            </a:rPr>
            <a:t>Roof blocking at the plate line performs three functions: (1) Provides a framing member for code-required nailing into diaphragm boundary element. (2) Provides rotation and lateral displacement restraint of the rafter/truss. (3) Transfers shear load from the diaphragm to the wall top plates (collectors).</a:t>
          </a:r>
          <a:endParaRPr lang="en-US" sz="1600" kern="1200" dirty="0">
            <a:solidFill>
              <a:schemeClr val="bg2"/>
            </a:solidFill>
            <a:latin typeface="Arial" pitchFamily="34" charset="0"/>
            <a:cs typeface="Arial" pitchFamily="34" charset="0"/>
          </a:endParaRPr>
        </a:p>
      </dsp:txBody>
      <dsp:txXfrm>
        <a:off x="1769022" y="3246990"/>
        <a:ext cx="6458989" cy="1509130"/>
      </dsp:txXfrm>
    </dsp:sp>
    <dsp:sp modelId="{95E6CF9D-4538-4B95-8337-A2AFDA67DB60}">
      <dsp:nvSpPr>
        <dsp:cNvPr id="0" name=""/>
        <dsp:cNvSpPr/>
      </dsp:nvSpPr>
      <dsp:spPr>
        <a:xfrm>
          <a:off x="1645602" y="4756121"/>
          <a:ext cx="6582409"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1" y="1"/>
            <a:ext cx="4021325" cy="348788"/>
          </a:xfrm>
          <a:prstGeom prst="rect">
            <a:avLst/>
          </a:prstGeom>
          <a:noFill/>
          <a:ln w="9525">
            <a:noFill/>
            <a:miter lim="800000"/>
            <a:headEnd/>
            <a:tailEnd/>
          </a:ln>
          <a:effectLst/>
        </p:spPr>
        <p:txBody>
          <a:bodyPr vert="horz" wrap="square" lIns="93822" tIns="46910" rIns="93822" bIns="46910" numCol="1" anchor="t" anchorCtr="0" compatLnSpc="1">
            <a:prstTxWarp prst="textNoShape">
              <a:avLst/>
            </a:prstTxWarp>
          </a:bodyPr>
          <a:lstStyle>
            <a:lvl1pPr defTabSz="938411" eaLnBrk="1" hangingPunct="1">
              <a:defRPr sz="1200">
                <a:latin typeface="Times New Roman" pitchFamily="18" charset="0"/>
              </a:defRPr>
            </a:lvl1pPr>
          </a:lstStyle>
          <a:p>
            <a:pPr>
              <a:defRPr/>
            </a:pPr>
            <a:endParaRPr lang="en-US" dirty="0"/>
          </a:p>
        </p:txBody>
      </p:sp>
      <p:sp>
        <p:nvSpPr>
          <p:cNvPr id="69635" name="Rectangle 3"/>
          <p:cNvSpPr>
            <a:spLocks noGrp="1" noChangeArrowheads="1"/>
          </p:cNvSpPr>
          <p:nvPr>
            <p:ph type="dt" sz="quarter" idx="1"/>
          </p:nvPr>
        </p:nvSpPr>
        <p:spPr bwMode="auto">
          <a:xfrm>
            <a:off x="5260364" y="1"/>
            <a:ext cx="4021325" cy="348788"/>
          </a:xfrm>
          <a:prstGeom prst="rect">
            <a:avLst/>
          </a:prstGeom>
          <a:noFill/>
          <a:ln w="9525">
            <a:noFill/>
            <a:miter lim="800000"/>
            <a:headEnd/>
            <a:tailEnd/>
          </a:ln>
          <a:effectLst/>
        </p:spPr>
        <p:txBody>
          <a:bodyPr vert="horz" wrap="square" lIns="93822" tIns="46910" rIns="93822" bIns="46910" numCol="1" anchor="t" anchorCtr="0" compatLnSpc="1">
            <a:prstTxWarp prst="textNoShape">
              <a:avLst/>
            </a:prstTxWarp>
          </a:bodyPr>
          <a:lstStyle>
            <a:lvl1pPr algn="r" defTabSz="938411" eaLnBrk="1" hangingPunct="1">
              <a:defRPr sz="1200">
                <a:latin typeface="Times New Roman" pitchFamily="18" charset="0"/>
              </a:defRPr>
            </a:lvl1pPr>
          </a:lstStyle>
          <a:p>
            <a:pPr>
              <a:defRPr/>
            </a:pPr>
            <a:endParaRPr lang="en-US" dirty="0"/>
          </a:p>
        </p:txBody>
      </p:sp>
      <p:sp>
        <p:nvSpPr>
          <p:cNvPr id="69636" name="Rectangle 4"/>
          <p:cNvSpPr>
            <a:spLocks noGrp="1" noChangeArrowheads="1"/>
          </p:cNvSpPr>
          <p:nvPr>
            <p:ph type="ftr" sz="quarter" idx="2"/>
          </p:nvPr>
        </p:nvSpPr>
        <p:spPr bwMode="auto">
          <a:xfrm>
            <a:off x="1" y="6635058"/>
            <a:ext cx="4021325" cy="348788"/>
          </a:xfrm>
          <a:prstGeom prst="rect">
            <a:avLst/>
          </a:prstGeom>
          <a:noFill/>
          <a:ln w="9525">
            <a:noFill/>
            <a:miter lim="800000"/>
            <a:headEnd/>
            <a:tailEnd/>
          </a:ln>
          <a:effectLst/>
        </p:spPr>
        <p:txBody>
          <a:bodyPr vert="horz" wrap="square" lIns="93822" tIns="46910" rIns="93822" bIns="46910" numCol="1" anchor="b" anchorCtr="0" compatLnSpc="1">
            <a:prstTxWarp prst="textNoShape">
              <a:avLst/>
            </a:prstTxWarp>
          </a:bodyPr>
          <a:lstStyle>
            <a:lvl1pPr defTabSz="938411" eaLnBrk="1" hangingPunct="1">
              <a:defRPr sz="1200">
                <a:latin typeface="Times New Roman" pitchFamily="18" charset="0"/>
              </a:defRPr>
            </a:lvl1pPr>
          </a:lstStyle>
          <a:p>
            <a:pPr>
              <a:defRPr/>
            </a:pPr>
            <a:endParaRPr lang="en-US" dirty="0"/>
          </a:p>
        </p:txBody>
      </p:sp>
      <p:sp>
        <p:nvSpPr>
          <p:cNvPr id="69637" name="Rectangle 5"/>
          <p:cNvSpPr>
            <a:spLocks noGrp="1" noChangeArrowheads="1"/>
          </p:cNvSpPr>
          <p:nvPr>
            <p:ph type="sldNum" sz="quarter" idx="3"/>
          </p:nvPr>
        </p:nvSpPr>
        <p:spPr bwMode="auto">
          <a:xfrm>
            <a:off x="5260364" y="6635058"/>
            <a:ext cx="4021325" cy="348788"/>
          </a:xfrm>
          <a:prstGeom prst="rect">
            <a:avLst/>
          </a:prstGeom>
          <a:noFill/>
          <a:ln w="9525">
            <a:noFill/>
            <a:miter lim="800000"/>
            <a:headEnd/>
            <a:tailEnd/>
          </a:ln>
          <a:effectLst/>
        </p:spPr>
        <p:txBody>
          <a:bodyPr vert="horz" wrap="square" lIns="93822" tIns="46910" rIns="93822" bIns="46910" numCol="1" anchor="b" anchorCtr="0" compatLnSpc="1">
            <a:prstTxWarp prst="textNoShape">
              <a:avLst/>
            </a:prstTxWarp>
          </a:bodyPr>
          <a:lstStyle>
            <a:lvl1pPr algn="r" defTabSz="938411" eaLnBrk="1" hangingPunct="1">
              <a:defRPr sz="1200">
                <a:latin typeface="Times New Roman" pitchFamily="18" charset="0"/>
              </a:defRPr>
            </a:lvl1pPr>
          </a:lstStyle>
          <a:p>
            <a:pPr>
              <a:defRPr/>
            </a:pPr>
            <a:fld id="{B5092C0F-7E05-41B3-AD0A-6B475C5C5C8A}" type="slidenum">
              <a:rPr lang="en-US"/>
              <a:pPr>
                <a:defRPr/>
              </a:pPr>
              <a:t>‹#›</a:t>
            </a:fld>
            <a:endParaRPr lang="en-US" dirty="0"/>
          </a:p>
        </p:txBody>
      </p:sp>
    </p:spTree>
    <p:extLst>
      <p:ext uri="{BB962C8B-B14F-4D97-AF65-F5344CB8AC3E}">
        <p14:creationId xmlns:p14="http://schemas.microsoft.com/office/powerpoint/2010/main" val="147225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1"/>
            <a:ext cx="4021325" cy="348788"/>
          </a:xfrm>
          <a:prstGeom prst="rect">
            <a:avLst/>
          </a:prstGeom>
          <a:noFill/>
          <a:ln w="9525">
            <a:noFill/>
            <a:miter lim="800000"/>
            <a:headEnd/>
            <a:tailEnd/>
          </a:ln>
          <a:effectLst/>
        </p:spPr>
        <p:txBody>
          <a:bodyPr vert="horz" wrap="square" lIns="93822" tIns="46910" rIns="93822" bIns="46910" numCol="1" anchor="t" anchorCtr="0" compatLnSpc="1">
            <a:prstTxWarp prst="textNoShape">
              <a:avLst/>
            </a:prstTxWarp>
          </a:bodyPr>
          <a:lstStyle>
            <a:lvl1pPr defTabSz="938411" eaLnBrk="1" hangingPunct="1">
              <a:defRPr sz="1200">
                <a:latin typeface="Times New Roman" pitchFamily="18" charset="0"/>
              </a:defRPr>
            </a:lvl1pPr>
          </a:lstStyle>
          <a:p>
            <a:pPr>
              <a:defRPr/>
            </a:pPr>
            <a:endParaRPr lang="en-US" dirty="0"/>
          </a:p>
        </p:txBody>
      </p:sp>
      <p:sp>
        <p:nvSpPr>
          <p:cNvPr id="13315" name="Rectangle 3"/>
          <p:cNvSpPr>
            <a:spLocks noGrp="1" noChangeArrowheads="1"/>
          </p:cNvSpPr>
          <p:nvPr>
            <p:ph type="dt" idx="1"/>
          </p:nvPr>
        </p:nvSpPr>
        <p:spPr bwMode="auto">
          <a:xfrm>
            <a:off x="5260364" y="1"/>
            <a:ext cx="4021325" cy="348788"/>
          </a:xfrm>
          <a:prstGeom prst="rect">
            <a:avLst/>
          </a:prstGeom>
          <a:noFill/>
          <a:ln w="9525">
            <a:noFill/>
            <a:miter lim="800000"/>
            <a:headEnd/>
            <a:tailEnd/>
          </a:ln>
          <a:effectLst/>
        </p:spPr>
        <p:txBody>
          <a:bodyPr vert="horz" wrap="square" lIns="93822" tIns="46910" rIns="93822" bIns="46910" numCol="1" anchor="t" anchorCtr="0" compatLnSpc="1">
            <a:prstTxWarp prst="textNoShape">
              <a:avLst/>
            </a:prstTxWarp>
          </a:bodyPr>
          <a:lstStyle>
            <a:lvl1pPr algn="r" defTabSz="938411" eaLnBrk="1" hangingPunct="1">
              <a:defRPr sz="1200">
                <a:latin typeface="Times New Roman" pitchFamily="18" charset="0"/>
              </a:defRPr>
            </a:lvl1pPr>
          </a:lstStyle>
          <a:p>
            <a:pPr>
              <a:defRPr/>
            </a:pPr>
            <a:endParaRPr lang="en-US" dirty="0"/>
          </a:p>
        </p:txBody>
      </p:sp>
      <p:sp>
        <p:nvSpPr>
          <p:cNvPr id="83972" name="Rectangle 4"/>
          <p:cNvSpPr>
            <a:spLocks noGrp="1" noRot="1" noChangeAspect="1" noChangeArrowheads="1" noTextEdit="1"/>
          </p:cNvSpPr>
          <p:nvPr>
            <p:ph type="sldImg" idx="2"/>
          </p:nvPr>
        </p:nvSpPr>
        <p:spPr bwMode="auto">
          <a:xfrm>
            <a:off x="2895600" y="525463"/>
            <a:ext cx="3492500" cy="26193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28776" y="3318109"/>
            <a:ext cx="7426155" cy="3142556"/>
          </a:xfrm>
          <a:prstGeom prst="rect">
            <a:avLst/>
          </a:prstGeom>
          <a:noFill/>
          <a:ln w="9525">
            <a:noFill/>
            <a:miter lim="800000"/>
            <a:headEnd/>
            <a:tailEnd/>
          </a:ln>
          <a:effectLst/>
        </p:spPr>
        <p:txBody>
          <a:bodyPr vert="horz" wrap="square" lIns="93822" tIns="46910" rIns="93822" bIns="469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1" y="6635058"/>
            <a:ext cx="4021325" cy="348788"/>
          </a:xfrm>
          <a:prstGeom prst="rect">
            <a:avLst/>
          </a:prstGeom>
          <a:noFill/>
          <a:ln w="9525">
            <a:noFill/>
            <a:miter lim="800000"/>
            <a:headEnd/>
            <a:tailEnd/>
          </a:ln>
          <a:effectLst/>
        </p:spPr>
        <p:txBody>
          <a:bodyPr vert="horz" wrap="square" lIns="93822" tIns="46910" rIns="93822" bIns="46910" numCol="1" anchor="b" anchorCtr="0" compatLnSpc="1">
            <a:prstTxWarp prst="textNoShape">
              <a:avLst/>
            </a:prstTxWarp>
          </a:bodyPr>
          <a:lstStyle>
            <a:lvl1pPr defTabSz="938411" eaLnBrk="1" hangingPunct="1">
              <a:defRPr sz="1200">
                <a:latin typeface="Times New Roman" pitchFamily="18" charset="0"/>
              </a:defRPr>
            </a:lvl1pPr>
          </a:lstStyle>
          <a:p>
            <a:pPr>
              <a:defRPr/>
            </a:pPr>
            <a:endParaRPr lang="en-US" dirty="0"/>
          </a:p>
        </p:txBody>
      </p:sp>
      <p:sp>
        <p:nvSpPr>
          <p:cNvPr id="13319" name="Rectangle 7"/>
          <p:cNvSpPr>
            <a:spLocks noGrp="1" noChangeArrowheads="1"/>
          </p:cNvSpPr>
          <p:nvPr>
            <p:ph type="sldNum" sz="quarter" idx="5"/>
          </p:nvPr>
        </p:nvSpPr>
        <p:spPr bwMode="auto">
          <a:xfrm>
            <a:off x="5260364" y="6635058"/>
            <a:ext cx="4021325" cy="348788"/>
          </a:xfrm>
          <a:prstGeom prst="rect">
            <a:avLst/>
          </a:prstGeom>
          <a:noFill/>
          <a:ln w="9525">
            <a:noFill/>
            <a:miter lim="800000"/>
            <a:headEnd/>
            <a:tailEnd/>
          </a:ln>
          <a:effectLst/>
        </p:spPr>
        <p:txBody>
          <a:bodyPr vert="horz" wrap="square" lIns="93822" tIns="46910" rIns="93822" bIns="46910" numCol="1" anchor="b" anchorCtr="0" compatLnSpc="1">
            <a:prstTxWarp prst="textNoShape">
              <a:avLst/>
            </a:prstTxWarp>
          </a:bodyPr>
          <a:lstStyle>
            <a:lvl1pPr algn="r" defTabSz="938411" eaLnBrk="1" hangingPunct="1">
              <a:defRPr sz="1200">
                <a:latin typeface="Times New Roman" pitchFamily="18" charset="0"/>
              </a:defRPr>
            </a:lvl1pPr>
          </a:lstStyle>
          <a:p>
            <a:pPr>
              <a:defRPr/>
            </a:pPr>
            <a:fld id="{D3774B40-ABF1-44BE-8390-A5BE0A0D865E}" type="slidenum">
              <a:rPr lang="en-US"/>
              <a:pPr>
                <a:defRPr/>
              </a:pPr>
              <a:t>‹#›</a:t>
            </a:fld>
            <a:endParaRPr lang="en-US" dirty="0"/>
          </a:p>
        </p:txBody>
      </p:sp>
    </p:spTree>
    <p:extLst>
      <p:ext uri="{BB962C8B-B14F-4D97-AF65-F5344CB8AC3E}">
        <p14:creationId xmlns:p14="http://schemas.microsoft.com/office/powerpoint/2010/main" val="21767097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2161">
              <a:defRPr>
                <a:solidFill>
                  <a:schemeClr val="tx1"/>
                </a:solidFill>
                <a:latin typeface="Garamond" pitchFamily="18" charset="0"/>
              </a:defRPr>
            </a:lvl1pPr>
            <a:lvl2pPr marL="750956" indent="-288829" defTabSz="892161">
              <a:defRPr>
                <a:solidFill>
                  <a:schemeClr val="tx1"/>
                </a:solidFill>
                <a:latin typeface="Garamond" pitchFamily="18" charset="0"/>
              </a:defRPr>
            </a:lvl2pPr>
            <a:lvl3pPr marL="1155316" indent="-231064" defTabSz="892161">
              <a:defRPr>
                <a:solidFill>
                  <a:schemeClr val="tx1"/>
                </a:solidFill>
                <a:latin typeface="Garamond" pitchFamily="18" charset="0"/>
              </a:defRPr>
            </a:lvl3pPr>
            <a:lvl4pPr marL="1617443" indent="-231064" defTabSz="892161">
              <a:defRPr>
                <a:solidFill>
                  <a:schemeClr val="tx1"/>
                </a:solidFill>
                <a:latin typeface="Garamond" pitchFamily="18" charset="0"/>
              </a:defRPr>
            </a:lvl4pPr>
            <a:lvl5pPr marL="2079570" indent="-231064" defTabSz="892161">
              <a:defRPr>
                <a:solidFill>
                  <a:schemeClr val="tx1"/>
                </a:solidFill>
                <a:latin typeface="Garamond" pitchFamily="18" charset="0"/>
              </a:defRPr>
            </a:lvl5pPr>
            <a:lvl6pPr marL="2541696" indent="-231064" defTabSz="892161" eaLnBrk="0" fontAlgn="base" hangingPunct="0">
              <a:spcBef>
                <a:spcPct val="0"/>
              </a:spcBef>
              <a:spcAft>
                <a:spcPct val="0"/>
              </a:spcAft>
              <a:defRPr>
                <a:solidFill>
                  <a:schemeClr val="tx1"/>
                </a:solidFill>
                <a:latin typeface="Garamond" pitchFamily="18" charset="0"/>
              </a:defRPr>
            </a:lvl6pPr>
            <a:lvl7pPr marL="3003822" indent="-231064" defTabSz="892161" eaLnBrk="0" fontAlgn="base" hangingPunct="0">
              <a:spcBef>
                <a:spcPct val="0"/>
              </a:spcBef>
              <a:spcAft>
                <a:spcPct val="0"/>
              </a:spcAft>
              <a:defRPr>
                <a:solidFill>
                  <a:schemeClr val="tx1"/>
                </a:solidFill>
                <a:latin typeface="Garamond" pitchFamily="18" charset="0"/>
              </a:defRPr>
            </a:lvl7pPr>
            <a:lvl8pPr marL="3465949" indent="-231064" defTabSz="892161" eaLnBrk="0" fontAlgn="base" hangingPunct="0">
              <a:spcBef>
                <a:spcPct val="0"/>
              </a:spcBef>
              <a:spcAft>
                <a:spcPct val="0"/>
              </a:spcAft>
              <a:defRPr>
                <a:solidFill>
                  <a:schemeClr val="tx1"/>
                </a:solidFill>
                <a:latin typeface="Garamond" pitchFamily="18" charset="0"/>
              </a:defRPr>
            </a:lvl8pPr>
            <a:lvl9pPr marL="3928075" indent="-231064" defTabSz="892161"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2898775" y="525463"/>
            <a:ext cx="3494088" cy="2619375"/>
          </a:xfrm>
          <a:ln/>
        </p:spPr>
      </p:sp>
      <p:sp>
        <p:nvSpPr>
          <p:cNvPr id="72708" name="Rectangle 3"/>
          <p:cNvSpPr>
            <a:spLocks noGrp="1" noChangeArrowheads="1"/>
          </p:cNvSpPr>
          <p:nvPr>
            <p:ph type="body" idx="1"/>
          </p:nvPr>
        </p:nvSpPr>
        <p:spPr>
          <a:xfrm>
            <a:off x="1238255" y="3317876"/>
            <a:ext cx="6807195" cy="3143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dirty="0" smtClean="0"/>
              <a:t>Make sure your opening has PUNCH:</a:t>
            </a:r>
          </a:p>
          <a:p>
            <a:pPr marL="164883" indent="-164883">
              <a:buFont typeface="Arial" panose="020B0604020202020204" pitchFamily="34" charset="0"/>
              <a:buChar char="•"/>
            </a:pPr>
            <a:r>
              <a:rPr lang="en-US" dirty="0" smtClean="0"/>
              <a:t>Promotes interest and enthusiasm for the session</a:t>
            </a:r>
          </a:p>
          <a:p>
            <a:pPr marL="164883" indent="-164883">
              <a:buFont typeface="Arial" panose="020B0604020202020204" pitchFamily="34" charset="0"/>
              <a:buChar char="•"/>
            </a:pPr>
            <a:r>
              <a:rPr lang="en-US" dirty="0" smtClean="0"/>
              <a:t>Understands participants’ needs</a:t>
            </a:r>
          </a:p>
          <a:p>
            <a:pPr marL="164883" indent="-164883">
              <a:buFont typeface="Arial" panose="020B0604020202020204" pitchFamily="34" charset="0"/>
              <a:buChar char="•"/>
            </a:pPr>
            <a:r>
              <a:rPr lang="en-US" dirty="0" smtClean="0"/>
              <a:t>Notes ground rules and administrative/housekeeping needs</a:t>
            </a:r>
          </a:p>
          <a:p>
            <a:pPr marL="164883" indent="-164883">
              <a:buFont typeface="Arial" panose="020B0604020202020204" pitchFamily="34" charset="0"/>
              <a:buChar char="•"/>
            </a:pPr>
            <a:r>
              <a:rPr lang="en-US" dirty="0" smtClean="0"/>
              <a:t>Clarifies expectations</a:t>
            </a:r>
          </a:p>
          <a:p>
            <a:pPr marL="164883" indent="-164883">
              <a:buFont typeface="Arial" panose="020B0604020202020204" pitchFamily="34" charset="0"/>
              <a:buChar char="•"/>
            </a:pPr>
            <a:r>
              <a:rPr lang="en-US" dirty="0" smtClean="0"/>
              <a:t>Helps everyone get to know each other</a:t>
            </a:r>
          </a:p>
          <a:p>
            <a:endParaRPr lang="en-US" dirty="0" smtClean="0"/>
          </a:p>
          <a:p>
            <a:r>
              <a:rPr lang="en-US" dirty="0" smtClean="0"/>
              <a:t>State your expectations around participation: Make it known and expected that you will</a:t>
            </a:r>
            <a:r>
              <a:rPr lang="en-US" baseline="0" dirty="0" smtClean="0"/>
              <a:t> </a:t>
            </a:r>
            <a:r>
              <a:rPr lang="en-US" dirty="0" smtClean="0"/>
              <a:t>be encouraging and inviting participation.</a:t>
            </a:r>
          </a:p>
          <a:p>
            <a:endParaRPr lang="en-US" dirty="0" smtClean="0"/>
          </a:p>
          <a:p>
            <a:r>
              <a:rPr lang="en-US" dirty="0" smtClean="0"/>
              <a:t>Tips to facilitate connections:</a:t>
            </a:r>
          </a:p>
          <a:p>
            <a:pPr marL="164883" indent="-164883">
              <a:buFont typeface="Arial" panose="020B0604020202020204" pitchFamily="34" charset="0"/>
              <a:buChar char="•"/>
            </a:pPr>
            <a:r>
              <a:rPr lang="en-US" dirty="0" smtClean="0"/>
              <a:t>Thank participants for their contribution (ideally with their name)</a:t>
            </a:r>
          </a:p>
          <a:p>
            <a:pPr marL="164883" indent="-164883">
              <a:buFont typeface="Arial" panose="020B0604020202020204" pitchFamily="34" charset="0"/>
              <a:buChar char="•"/>
            </a:pPr>
            <a:r>
              <a:rPr lang="en-US" dirty="0" smtClean="0"/>
              <a:t>Praise participation (especially the first person to speak)</a:t>
            </a:r>
          </a:p>
          <a:p>
            <a:pPr marL="164883" indent="-164883">
              <a:buFont typeface="Arial" panose="020B0604020202020204" pitchFamily="34" charset="0"/>
              <a:buChar char="•"/>
            </a:pPr>
            <a:r>
              <a:rPr lang="en-US" dirty="0" smtClean="0"/>
              <a:t>Express confidence in the participants</a:t>
            </a:r>
          </a:p>
          <a:p>
            <a:pPr marL="164883" indent="-164883">
              <a:buFont typeface="Arial" panose="020B0604020202020204" pitchFamily="34" charset="0"/>
              <a:buChar char="•"/>
            </a:pPr>
            <a:r>
              <a:rPr lang="en-US" dirty="0" smtClean="0"/>
              <a:t>Restate what someone said earlier (“As John mentioned earlier….”)</a:t>
            </a:r>
          </a:p>
          <a:p>
            <a:pPr marL="164883" indent="-164883">
              <a:buFont typeface="Arial" panose="020B0604020202020204" pitchFamily="34" charset="0"/>
              <a:buChar char="•"/>
            </a:pPr>
            <a:r>
              <a:rPr lang="en-US" dirty="0" smtClean="0"/>
              <a:t>Encourage participants to share what others were saying in their small groups (without</a:t>
            </a:r>
            <a:r>
              <a:rPr lang="en-US" baseline="0" dirty="0" smtClean="0"/>
              <a:t> </a:t>
            </a:r>
            <a:r>
              <a:rPr lang="en-US" dirty="0" smtClean="0"/>
              <a:t>naming names)</a:t>
            </a:r>
          </a:p>
          <a:p>
            <a:pPr marL="164883" indent="-164883">
              <a:buFont typeface="Arial" panose="020B0604020202020204" pitchFamily="34" charset="0"/>
              <a:buChar char="•"/>
            </a:pPr>
            <a:r>
              <a:rPr lang="en-US" dirty="0" smtClean="0"/>
              <a:t>Invite someone you heard speaking in a small group to share with the entire group</a:t>
            </a:r>
          </a:p>
          <a:p>
            <a:pPr marL="164883" indent="-164883">
              <a:buFont typeface="Arial" panose="020B0604020202020204" pitchFamily="34" charset="0"/>
              <a:buChar char="•"/>
            </a:pPr>
            <a:r>
              <a:rPr lang="en-US" dirty="0" smtClean="0"/>
              <a:t>Encourage the group to respond to an individual’s comment/question</a:t>
            </a:r>
          </a:p>
          <a:p>
            <a:endParaRPr lang="en-US" dirty="0" smtClean="0"/>
          </a:p>
          <a:p>
            <a:r>
              <a:rPr lang="en-US" dirty="0" smtClean="0"/>
              <a:t>Physical Room</a:t>
            </a:r>
            <a:r>
              <a:rPr lang="en-US" baseline="0" dirty="0" smtClean="0"/>
              <a:t> / Training Venue Setup:</a:t>
            </a:r>
          </a:p>
          <a:p>
            <a:pPr marL="164883" indent="-164883">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64883" indent="-164883">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Tree>
    <p:extLst>
      <p:ext uri="{BB962C8B-B14F-4D97-AF65-F5344CB8AC3E}">
        <p14:creationId xmlns:p14="http://schemas.microsoft.com/office/powerpoint/2010/main" val="822547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893976">
              <a:defRPr/>
            </a:pPr>
            <a:r>
              <a:rPr lang="en-US" dirty="0" smtClean="0"/>
              <a:t>When designing a building, a basic consideration is that each structural element must be designed to carry a load. These loads must be transferred through the structure’s elements and connections into the</a:t>
            </a:r>
            <a:r>
              <a:rPr lang="en-US" baseline="0" dirty="0" smtClean="0"/>
              <a:t> </a:t>
            </a:r>
            <a:r>
              <a:rPr lang="en-US" dirty="0" smtClean="0"/>
              <a:t>foundation. </a:t>
            </a:r>
          </a:p>
          <a:p>
            <a:pPr defTabSz="893976">
              <a:defRPr/>
            </a:pPr>
            <a:endParaRPr lang="en-US" dirty="0" smtClean="0"/>
          </a:p>
          <a:p>
            <a:pPr defTabSz="893976">
              <a:defRPr/>
            </a:pPr>
            <a:r>
              <a:rPr lang="en-US" dirty="0" smtClean="0"/>
              <a:t>The load path is this transfer of forces through the structure.</a:t>
            </a:r>
          </a:p>
          <a:p>
            <a:pPr defTabSz="893976">
              <a:defRPr/>
            </a:pPr>
            <a:endParaRPr lang="en-US" dirty="0" smtClean="0"/>
          </a:p>
          <a:p>
            <a:pPr defTabSz="893976">
              <a:defRPr/>
            </a:pPr>
            <a:r>
              <a:rPr lang="en-US" dirty="0" smtClean="0"/>
              <a:t>Lateral loads are forces applied to a building parallel to the ground. </a:t>
            </a:r>
          </a:p>
          <a:p>
            <a:pPr defTabSz="893976">
              <a:defRPr/>
            </a:pPr>
            <a:endParaRPr lang="en-US" dirty="0" smtClean="0"/>
          </a:p>
          <a:p>
            <a:pPr defTabSz="893976">
              <a:defRPr/>
            </a:pPr>
            <a:r>
              <a:rPr lang="en-US" dirty="0" smtClean="0"/>
              <a:t>The main elements of a wood-frame building that transfer lateral loads are shear walls and diaphragms.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Optional Slide</a:t>
            </a:r>
          </a:p>
          <a:p>
            <a:endParaRPr lang="en-US" b="1" dirty="0" smtClean="0"/>
          </a:p>
          <a:p>
            <a:r>
              <a:rPr lang="en-US" b="1" dirty="0" smtClean="0"/>
              <a:t>Say</a:t>
            </a:r>
          </a:p>
          <a:p>
            <a:pPr defTabSz="893976">
              <a:defRPr/>
            </a:pPr>
            <a:r>
              <a:rPr lang="en-US" dirty="0" smtClean="0"/>
              <a:t>Complete load path is not just a design philosophy—it is required by the building code.</a:t>
            </a:r>
          </a:p>
          <a:p>
            <a:pPr defTabSz="893976">
              <a:defRPr/>
            </a:pPr>
            <a:endParaRPr lang="en-US" dirty="0" smtClean="0"/>
          </a:p>
          <a:p>
            <a:pPr defTabSz="893976">
              <a:defRPr/>
            </a:pPr>
            <a:r>
              <a:rPr lang="en-US" dirty="0" smtClean="0"/>
              <a:t>International Building Code 1604.4 Analysis states:</a:t>
            </a:r>
          </a:p>
          <a:p>
            <a:pPr defTabSz="893976">
              <a:defRPr/>
            </a:pPr>
            <a:r>
              <a:rPr lang="en-US" dirty="0" smtClean="0"/>
              <a:t>Any system or method of construction to be used shall be based on a rational analysis in accordance with the well-established principles of mechanics. Such analysis shall result in a system that provides a complete load path capable of transferring loads from their point of origin to the load resisting elements.</a:t>
            </a:r>
          </a:p>
          <a:p>
            <a:pPr defTabSz="893976">
              <a:defRPr/>
            </a:pPr>
            <a:endParaRPr lang="en-US" dirty="0" smtClean="0"/>
          </a:p>
          <a:p>
            <a:pPr defTabSz="893976">
              <a:defRPr/>
            </a:pPr>
            <a:r>
              <a:rPr lang="en-US" dirty="0" smtClean="0"/>
              <a:t>International Residential Code R301.1 states:</a:t>
            </a:r>
          </a:p>
          <a:p>
            <a:pPr defTabSz="893976">
              <a:defRPr/>
            </a:pPr>
            <a:r>
              <a:rPr lang="en-US" dirty="0" smtClean="0"/>
              <a:t>The construction of buildings and structures in accordance with the provisions of this code shall result in a system that provides a complete load path that meets all requirements for the transfer of all loads from their point of origin through the load-resisting elements to the foundation.</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a:t>
            </a:fld>
            <a:endParaRPr lang="en-US" dirty="0"/>
          </a:p>
        </p:txBody>
      </p:sp>
    </p:spTree>
    <p:extLst>
      <p:ext uri="{BB962C8B-B14F-4D97-AF65-F5344CB8AC3E}">
        <p14:creationId xmlns:p14="http://schemas.microsoft.com/office/powerpoint/2010/main" val="340239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0" baseline="0" dirty="0" smtClean="0"/>
          </a:p>
          <a:p>
            <a:r>
              <a:rPr lang="en-US" b="0" baseline="0" dirty="0" smtClean="0"/>
              <a:t>Wind and seismic loads are the most common loads that shear walls are designed to carry.</a:t>
            </a:r>
          </a:p>
          <a:p>
            <a:endParaRPr lang="en-US" b="0" baseline="0" dirty="0" smtClean="0"/>
          </a:p>
          <a:p>
            <a:r>
              <a:rPr lang="en-US" b="1" baseline="0" dirty="0" smtClean="0"/>
              <a:t>Do</a:t>
            </a:r>
          </a:p>
          <a:p>
            <a:r>
              <a:rPr lang="en-US" b="0" baseline="0" dirty="0" smtClean="0"/>
              <a:t>Review graphic.</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Wind loads create pressure on a structure,</a:t>
            </a:r>
            <a:r>
              <a:rPr lang="en-US" baseline="0" dirty="0" smtClean="0"/>
              <a:t> causing lateral and vertical forces.</a:t>
            </a:r>
            <a:endParaRPr lang="en-US" dirty="0" smtClean="0"/>
          </a:p>
          <a:p>
            <a:endParaRPr lang="en-US" dirty="0" smtClean="0"/>
          </a:p>
          <a:p>
            <a:r>
              <a:rPr lang="en-US" b="1" dirty="0" smtClean="0"/>
              <a:t>Do</a:t>
            </a:r>
          </a:p>
          <a:p>
            <a:r>
              <a:rPr lang="en-US" dirty="0" smtClean="0"/>
              <a:t>Click for animation between steps.</a:t>
            </a:r>
          </a:p>
          <a:p>
            <a:endParaRPr lang="en-US" dirty="0" smtClean="0"/>
          </a:p>
          <a:p>
            <a:r>
              <a:rPr lang="en-US" b="1" dirty="0" smtClean="0"/>
              <a:t>Say</a:t>
            </a:r>
          </a:p>
          <a:p>
            <a:pPr marL="219845" indent="-219845">
              <a:buFont typeface="+mj-lt"/>
              <a:buAutoNum type="arabicPeriod"/>
            </a:pPr>
            <a:r>
              <a:rPr lang="en-US" dirty="0" smtClean="0"/>
              <a:t>Wind flows over and around the structure.</a:t>
            </a:r>
          </a:p>
          <a:p>
            <a:pPr marL="219845" indent="-219845">
              <a:buFont typeface="+mj-lt"/>
              <a:buAutoNum type="arabicPeriod"/>
            </a:pPr>
            <a:r>
              <a:rPr lang="en-US" dirty="0" smtClean="0"/>
              <a:t>Positive pressure is applied perpendicular to windward walls.</a:t>
            </a:r>
          </a:p>
          <a:p>
            <a:pPr marL="219845" indent="-219845">
              <a:buFont typeface="+mj-lt"/>
              <a:buAutoNum type="arabicPeriod"/>
            </a:pPr>
            <a:r>
              <a:rPr lang="en-US" dirty="0" smtClean="0"/>
              <a:t>Positive or negative pressure is applied perpendicular to the windward roof surface depending on roof pitch and building dimensions.</a:t>
            </a:r>
          </a:p>
          <a:p>
            <a:pPr marL="219845" indent="-219845">
              <a:buFont typeface="+mj-lt"/>
              <a:buAutoNum type="arabicPeriod"/>
            </a:pPr>
            <a:r>
              <a:rPr lang="en-US" dirty="0" smtClean="0"/>
              <a:t>Negative</a:t>
            </a:r>
            <a:r>
              <a:rPr lang="en-US" baseline="0" dirty="0" smtClean="0"/>
              <a:t> pressure is applied perpendicular to the leeward roof surface.</a:t>
            </a:r>
            <a:endParaRPr lang="en-US" dirty="0" smtClean="0"/>
          </a:p>
          <a:p>
            <a:pPr marL="219845" indent="-219845">
              <a:buFont typeface="+mj-lt"/>
              <a:buAutoNum type="arabicPeriod"/>
            </a:pPr>
            <a:r>
              <a:rPr lang="en-US" dirty="0" smtClean="0"/>
              <a:t>Negative</a:t>
            </a:r>
            <a:r>
              <a:rPr lang="en-US" baseline="0" dirty="0" smtClean="0"/>
              <a:t> wind loads are applied perpendicular to the leeward wall surface.</a:t>
            </a:r>
          </a:p>
          <a:p>
            <a:pPr marL="219845" indent="-219845">
              <a:buFont typeface="+mj-lt"/>
              <a:buAutoNum type="arabicPeriod"/>
            </a:pPr>
            <a:endParaRPr lang="en-US" baseline="0" dirty="0" smtClean="0"/>
          </a:p>
          <a:p>
            <a:r>
              <a:rPr lang="en-US" b="1" baseline="0" dirty="0" smtClean="0"/>
              <a:t>Do</a:t>
            </a:r>
          </a:p>
          <a:p>
            <a:r>
              <a:rPr lang="en-US" baseline="0" dirty="0" smtClean="0"/>
              <a:t>Click to show lateral forces animation.</a:t>
            </a:r>
          </a:p>
          <a:p>
            <a:endParaRPr lang="en-US" baseline="0" dirty="0" smtClean="0"/>
          </a:p>
          <a:p>
            <a:r>
              <a:rPr lang="en-US" b="1" baseline="0" dirty="0" smtClean="0"/>
              <a:t>Say</a:t>
            </a:r>
          </a:p>
          <a:p>
            <a:r>
              <a:rPr lang="en-US" baseline="0" dirty="0" smtClean="0"/>
              <a:t>The floor or roof diaphragm distributes these wind forces to the shear walls.</a:t>
            </a:r>
          </a:p>
          <a:p>
            <a:endParaRPr lang="en-US" baseline="0" dirty="0" smtClean="0"/>
          </a:p>
          <a:p>
            <a:r>
              <a:rPr lang="en-US" b="1" baseline="0" dirty="0" smtClean="0"/>
              <a:t>Do</a:t>
            </a:r>
          </a:p>
          <a:p>
            <a:r>
              <a:rPr lang="en-US" baseline="0" dirty="0" smtClean="0"/>
              <a:t>Click to show resisting lateral force animation.</a:t>
            </a:r>
          </a:p>
          <a:p>
            <a:endParaRPr lang="en-US" baseline="0" dirty="0" smtClean="0"/>
          </a:p>
          <a:p>
            <a:r>
              <a:rPr lang="en-US" b="1" baseline="0" dirty="0" smtClean="0"/>
              <a:t>Say</a:t>
            </a:r>
          </a:p>
          <a:p>
            <a:r>
              <a:rPr lang="en-US" baseline="0" dirty="0" smtClean="0"/>
              <a:t>The shear walls then transfer the wind forces down to the foundation.</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a:t>
            </a:fld>
            <a:endParaRPr lang="en-US" dirty="0"/>
          </a:p>
        </p:txBody>
      </p:sp>
    </p:spTree>
    <p:extLst>
      <p:ext uri="{BB962C8B-B14F-4D97-AF65-F5344CB8AC3E}">
        <p14:creationId xmlns:p14="http://schemas.microsoft.com/office/powerpoint/2010/main" val="3343074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Earthquake forces differ from wind</a:t>
            </a:r>
            <a:r>
              <a:rPr lang="en-US" b="0" baseline="0" dirty="0" smtClean="0"/>
              <a:t> </a:t>
            </a:r>
            <a:r>
              <a:rPr lang="en-US" b="0" dirty="0" smtClean="0"/>
              <a:t>forces as they are generated from ground movement at the base of the structure and the structure’s own mass creates inertia forces that distribute throughout the structure. Earthquake forces can be both lateral (side-to-side) and vertical (up-and-down).</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a:t>
            </a:fld>
            <a:endParaRPr lang="en-US" dirty="0"/>
          </a:p>
        </p:txBody>
      </p:sp>
    </p:spTree>
    <p:extLst>
      <p:ext uri="{BB962C8B-B14F-4D97-AF65-F5344CB8AC3E}">
        <p14:creationId xmlns:p14="http://schemas.microsoft.com/office/powerpoint/2010/main" val="3972491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OPTIONAL SLIDE – Not necessary since this is</a:t>
            </a:r>
            <a:r>
              <a:rPr lang="en-US" b="1" baseline="0" dirty="0" smtClean="0"/>
              <a:t> more focused on shear walls rather than diaphragms.</a:t>
            </a:r>
            <a:endParaRPr lang="en-US" b="1" dirty="0" smtClean="0"/>
          </a:p>
          <a:p>
            <a:endParaRPr lang="en-US" b="1" dirty="0" smtClean="0"/>
          </a:p>
          <a:p>
            <a:r>
              <a:rPr lang="en-US" b="1" dirty="0" smtClean="0"/>
              <a:t>Say</a:t>
            </a:r>
          </a:p>
          <a:p>
            <a:pPr defTabSz="893976">
              <a:defRPr/>
            </a:pPr>
            <a:r>
              <a:rPr lang="en-US" dirty="0" smtClean="0"/>
              <a:t>Structures require lateral force-resisting systems in order to resist racking, sliding and overturning caused by wind or seismic forces. </a:t>
            </a:r>
          </a:p>
          <a:p>
            <a:pPr defTabSz="893976">
              <a:defRPr/>
            </a:pPr>
            <a:endParaRPr lang="en-US" dirty="0" smtClean="0"/>
          </a:p>
          <a:p>
            <a:pPr defTabSz="893976">
              <a:defRPr/>
            </a:pPr>
            <a:r>
              <a:rPr lang="en-US" dirty="0" smtClean="0"/>
              <a:t>When lateral (wind or seismic) forces engage the diaphragm of a structure, it’s easy to visualize the force pushing horizontally on the top of the shear wall. Sheathing then transfers the shear from the top of the wall to the bottom of the wall while holding the wall together to resist racking. If the bottom plate of the wall is anchored to the foundation to resist sliding; the far end of the wall will press down (compression force) and the near side of the wall will lift up (tension force) – this is overturning.</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When subjected to wind loads, the walls push or pull the floor or roof system (diaphragm) in the direction of the wind.</a:t>
            </a:r>
          </a:p>
          <a:p>
            <a:endParaRPr lang="en-US" b="0" dirty="0" smtClean="0"/>
          </a:p>
          <a:p>
            <a:r>
              <a:rPr lang="en-US" b="0" dirty="0" smtClean="0"/>
              <a:t>The floor or roof diaphragm is supported by shear walls parallel to the load.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a:t>
            </a:fld>
            <a:endParaRPr lang="en-US" dirty="0"/>
          </a:p>
        </p:txBody>
      </p:sp>
    </p:spTree>
    <p:extLst>
      <p:ext uri="{BB962C8B-B14F-4D97-AF65-F5344CB8AC3E}">
        <p14:creationId xmlns:p14="http://schemas.microsoft.com/office/powerpoint/2010/main" val="2691123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baseline="0" dirty="0" smtClean="0"/>
              <a:t>Seismic and wind forces need to be resisted at various points along the load path from the roof to the foundation.</a:t>
            </a:r>
          </a:p>
          <a:p>
            <a:endParaRPr lang="en-US" b="0" baseline="0" dirty="0" smtClean="0"/>
          </a:p>
          <a:p>
            <a:r>
              <a:rPr lang="en-US" b="0" baseline="0" dirty="0" smtClean="0"/>
              <a:t>Roof Diaphragm-to-Wall: The diaphragm transfers shear load into the blocking via the boundary nailing (which is 6” </a:t>
            </a:r>
            <a:r>
              <a:rPr lang="en-US" b="0" baseline="0" dirty="0" err="1" smtClean="0"/>
              <a:t>o.c</a:t>
            </a:r>
            <a:r>
              <a:rPr lang="en-US" b="0" baseline="0" dirty="0" smtClean="0"/>
              <a:t>. max). The blocking transfers the shear load into the wall top plates via clips.</a:t>
            </a:r>
          </a:p>
          <a:p>
            <a:endParaRPr lang="en-US" b="0" baseline="0" dirty="0" smtClean="0"/>
          </a:p>
          <a:p>
            <a:r>
              <a:rPr lang="en-US" b="0" dirty="0" smtClean="0"/>
              <a:t>Through Upper Story Wall: Shear from</a:t>
            </a:r>
            <a:r>
              <a:rPr lang="en-US" b="0" baseline="0" dirty="0" smtClean="0"/>
              <a:t> the top plate to bottom plate is typically transferred via sheathing by fastening it to top and bottom plates. Overturning forces are typically transferred through stud compression and bearing as well as stud tension and </a:t>
            </a:r>
            <a:r>
              <a:rPr lang="en-US" b="0" baseline="0" dirty="0" err="1" smtClean="0"/>
              <a:t>holdown</a:t>
            </a:r>
            <a:r>
              <a:rPr lang="en-US" b="0" baseline="0" dirty="0" smtClean="0"/>
              <a:t> anchors.</a:t>
            </a:r>
          </a:p>
          <a:p>
            <a:endParaRPr lang="en-US" b="0" baseline="0" dirty="0" smtClean="0"/>
          </a:p>
          <a:p>
            <a:r>
              <a:rPr lang="en-US" b="0" baseline="0" dirty="0" smtClean="0"/>
              <a:t>Floor-to-Floor: The shear load from the roof level is transferred from the upper story sole plate to the rim joist via nails or plates. Shear load from the floor diaphragm is transferred from the floor sheathing to the rim board via the boundary nailing. The combined roof and floor shear load is typically transferred from the rim joist to the lower story wall top plate.</a:t>
            </a:r>
          </a:p>
          <a:p>
            <a:endParaRPr lang="en-US" b="0" baseline="0" dirty="0" smtClean="0"/>
          </a:p>
          <a:p>
            <a:r>
              <a:rPr lang="en-US" b="0" baseline="0" dirty="0" smtClean="0"/>
              <a:t>Through First Story Wall: Shear from the top plate to bottom plate is typically transferred via sheathing by fastening it to top and bottom plates. Overturning forces are typically transferred through stud compression and bearing as well as stud tension and </a:t>
            </a:r>
            <a:r>
              <a:rPr lang="en-US" b="0" baseline="0" dirty="0" err="1" smtClean="0"/>
              <a:t>holdown</a:t>
            </a:r>
            <a:r>
              <a:rPr lang="en-US" b="0" baseline="0" dirty="0" smtClean="0"/>
              <a:t> anchors.</a:t>
            </a:r>
          </a:p>
          <a:p>
            <a:endParaRPr lang="en-US" b="0" baseline="0" dirty="0" smtClean="0"/>
          </a:p>
          <a:p>
            <a:r>
              <a:rPr lang="en-US" b="0" baseline="0" dirty="0" smtClean="0"/>
              <a:t>Wall-to-Foundation: The shear wall uses sill bolts transfers the induced shear forces to the foundation. Additionally, mudsill anchors or post installed anchors can be used as alternatives to cast-in-place sill bolts.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18</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Diaphragms are the horizontal elements in the lateral force-resisting system. A</a:t>
            </a:r>
            <a:r>
              <a:rPr lang="en-US" b="0" baseline="0" dirty="0" smtClean="0"/>
              <a:t> diaphragm</a:t>
            </a:r>
            <a:r>
              <a:rPr lang="en-US" b="0" dirty="0" smtClean="0"/>
              <a:t> is a flat bracing system acting like a deep, thin beam, used to transfer loads to shear walls or frame. The term is usually applied to roofs and floors. (2007 APA, The Engineered Wood Association)</a:t>
            </a:r>
          </a:p>
          <a:p>
            <a:pPr eaLnBrk="1" hangingPunct="1"/>
            <a:endParaRPr lang="en-US" b="0" dirty="0" smtClean="0"/>
          </a:p>
          <a:p>
            <a:pPr eaLnBrk="1" hangingPunct="1"/>
            <a:r>
              <a:rPr lang="en-US" b="0" dirty="0" smtClean="0"/>
              <a:t>In</a:t>
            </a:r>
            <a:r>
              <a:rPr lang="en-US" b="0" baseline="0" dirty="0" smtClean="0"/>
              <a:t> comparison</a:t>
            </a:r>
            <a:r>
              <a:rPr lang="en-US" b="0" dirty="0" smtClean="0"/>
              <a:t>, a shear wall is basically a vertical, cantilevered diaphragm fixed at its base.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Diaphragms are made up of the following components:</a:t>
            </a:r>
          </a:p>
          <a:p>
            <a:pPr eaLnBrk="1" hangingPunct="1"/>
            <a:endParaRPr lang="en-US" b="0" dirty="0" smtClean="0"/>
          </a:p>
          <a:p>
            <a:pPr eaLnBrk="1" hangingPunct="1"/>
            <a:r>
              <a:rPr lang="en-US" b="0" dirty="0" smtClean="0"/>
              <a:t>Chords – Boundary members that are perpendicular to the lateral load. They carry the axial force created by the moment (like flanges of a steel wide-flange beam).</a:t>
            </a:r>
          </a:p>
          <a:p>
            <a:pPr eaLnBrk="1" hangingPunct="1"/>
            <a:endParaRPr lang="en-US" b="0" dirty="0" smtClean="0"/>
          </a:p>
          <a:p>
            <a:pPr eaLnBrk="1" hangingPunct="1"/>
            <a:r>
              <a:rPr lang="en-US" b="0" dirty="0" smtClean="0"/>
              <a:t>Collectors (Drag Struts) – Boundary members that are parallel to the lateral load. They transmit horizontal diaphragm reactions to the shear walls below.</a:t>
            </a:r>
          </a:p>
          <a:p>
            <a:pPr eaLnBrk="1" hangingPunct="1"/>
            <a:endParaRPr lang="en-US" b="0" dirty="0" smtClean="0"/>
          </a:p>
          <a:p>
            <a:pPr eaLnBrk="1" hangingPunct="1"/>
            <a:r>
              <a:rPr lang="en-US" b="1" dirty="0" smtClean="0"/>
              <a:t>Do</a:t>
            </a:r>
          </a:p>
          <a:p>
            <a:pPr eaLnBrk="1" hangingPunct="1"/>
            <a:r>
              <a:rPr lang="en-US" b="0" dirty="0" smtClean="0"/>
              <a:t>Click to show other figure with</a:t>
            </a:r>
            <a:r>
              <a:rPr lang="en-US" b="0" baseline="0" dirty="0" smtClean="0"/>
              <a:t> loading in the longitudinal direction.</a:t>
            </a:r>
            <a:endParaRPr lang="en-US" b="0" dirty="0" smtClean="0"/>
          </a:p>
          <a:p>
            <a:pPr eaLnBrk="1" hangingPunct="1"/>
            <a:endParaRPr lang="en-US" b="0" dirty="0" smtClean="0"/>
          </a:p>
          <a:p>
            <a:pPr eaLnBrk="1" hangingPunct="1"/>
            <a:r>
              <a:rPr lang="en-US" b="1" dirty="0" smtClean="0"/>
              <a:t>Say</a:t>
            </a:r>
          </a:p>
          <a:p>
            <a:pPr eaLnBrk="1" hangingPunct="1"/>
            <a:r>
              <a:rPr lang="en-US" b="0" dirty="0" smtClean="0"/>
              <a:t>Important to Note: The same structural members (i.e. wood top-plates) may be chords and struts depending on which direction the diaphragm is loaded (longitudinally or transversely). </a:t>
            </a:r>
          </a:p>
          <a:p>
            <a:pPr eaLnBrk="1" hangingPunct="1"/>
            <a:endParaRPr lang="en-US" b="0" dirty="0" smtClean="0"/>
          </a:p>
          <a:p>
            <a:pPr eaLnBrk="1" hangingPunct="1"/>
            <a:r>
              <a:rPr lang="en-US" b="0" dirty="0" smtClean="0"/>
              <a:t>Sheathing – Either lumber sheathing (like a residential deck) or wood structural panel sheathing (plywood or OSB) which is fastened to the structural members below to resist shear forces.</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Match the term with the correct definition:</a:t>
            </a:r>
          </a:p>
          <a:p>
            <a:pPr marL="228600" indent="-228600">
              <a:buFont typeface="+mj-lt"/>
              <a:buAutoNum type="alphaLcPeriod"/>
            </a:pPr>
            <a:r>
              <a:rPr lang="en-US" b="1" dirty="0" smtClean="0"/>
              <a:t>Chords</a:t>
            </a:r>
            <a:r>
              <a:rPr lang="en-US" dirty="0" smtClean="0"/>
              <a:t> :: Carry the axial force created by the moment (like flanges of a steel wide-flange beam) and are perpendicular to lateral load.</a:t>
            </a:r>
          </a:p>
          <a:p>
            <a:pPr marL="228600" indent="-228600">
              <a:buFont typeface="+mj-lt"/>
              <a:buAutoNum type="alphaLcPeriod"/>
            </a:pPr>
            <a:r>
              <a:rPr lang="en-US" b="1" dirty="0" smtClean="0"/>
              <a:t>Collectors (Drag Struts) </a:t>
            </a:r>
            <a:r>
              <a:rPr lang="en-US" dirty="0" smtClean="0"/>
              <a:t>:: Boundary members that are parallel to the lateral load. They are designed to transmit horizontal diaphragm reactions to the shear walls.</a:t>
            </a:r>
          </a:p>
          <a:p>
            <a:pPr marL="228600" indent="-228600">
              <a:buFont typeface="+mj-lt"/>
              <a:buAutoNum type="alphaLcPeriod"/>
            </a:pPr>
            <a:r>
              <a:rPr lang="en-US" b="1" dirty="0" smtClean="0"/>
              <a:t>Sheathing </a:t>
            </a:r>
            <a:r>
              <a:rPr lang="en-US" b="0" dirty="0" smtClean="0"/>
              <a:t>:: A layer of boards or other wood or fiber materials applied to the outer studs, joists, and rafters of a building to strengthen the structure.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Be sure to mention the AIA provider and course number for those requiring AIA credit. Ask the attendees to write down this information for reference. For AIA members, we will submit this information for them.</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a:t>
            </a:fld>
            <a:endParaRPr lang="en-US" dirty="0"/>
          </a:p>
        </p:txBody>
      </p:sp>
    </p:spTree>
    <p:extLst>
      <p:ext uri="{BB962C8B-B14F-4D97-AF65-F5344CB8AC3E}">
        <p14:creationId xmlns:p14="http://schemas.microsoft.com/office/powerpoint/2010/main" val="1507239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following should be</a:t>
            </a:r>
            <a:r>
              <a:rPr lang="en-US" b="0" baseline="0" dirty="0" smtClean="0"/>
              <a:t> </a:t>
            </a:r>
            <a:r>
              <a:rPr lang="en-US" b="0" dirty="0" smtClean="0"/>
              <a:t>considered for diaphragm design:</a:t>
            </a:r>
          </a:p>
          <a:p>
            <a:pPr eaLnBrk="1" hangingPunct="1"/>
            <a:endParaRPr lang="en-US" b="0" dirty="0" smtClean="0"/>
          </a:p>
          <a:p>
            <a:pPr marL="171450" indent="-171450" eaLnBrk="1" hangingPunct="1">
              <a:buFont typeface="Arial" panose="020B0604020202020204" pitchFamily="34" charset="0"/>
              <a:buChar char="•"/>
            </a:pPr>
            <a:r>
              <a:rPr lang="en-US" b="0" dirty="0" smtClean="0"/>
              <a:t>Diaphragm shear capacity</a:t>
            </a:r>
            <a:r>
              <a:rPr lang="en-US" b="0" baseline="0" dirty="0" smtClean="0"/>
              <a:t> </a:t>
            </a:r>
            <a:r>
              <a:rPr lang="en-US" b="0" dirty="0" smtClean="0"/>
              <a:t>(depends on sheathing thickness, orientation, fastener size and pattern, and framing lumber type and dimensions).</a:t>
            </a:r>
          </a:p>
          <a:p>
            <a:pPr marL="171450" indent="-171450" eaLnBrk="1" hangingPunct="1">
              <a:buFont typeface="Arial" panose="020B0604020202020204" pitchFamily="34" charset="0"/>
              <a:buChar char="•"/>
            </a:pPr>
            <a:r>
              <a:rPr lang="en-US" b="0" dirty="0" smtClean="0"/>
              <a:t>Chord design (tension and compression capacity and member to member transfer – i.e. top plate splice design).</a:t>
            </a:r>
          </a:p>
          <a:p>
            <a:pPr marL="171450" indent="-171450" eaLnBrk="1" hangingPunct="1">
              <a:buFont typeface="Arial" panose="020B0604020202020204" pitchFamily="34" charset="0"/>
              <a:buChar char="•"/>
            </a:pPr>
            <a:r>
              <a:rPr lang="en-US" b="0" dirty="0" smtClean="0"/>
              <a:t>Collector (strut) design (struts designed to transfer drag force between shear walls).</a:t>
            </a:r>
          </a:p>
          <a:p>
            <a:pPr marL="171450" indent="-171450" eaLnBrk="1" hangingPunct="1">
              <a:buFont typeface="Arial" panose="020B0604020202020204" pitchFamily="34" charset="0"/>
              <a:buChar char="•"/>
            </a:pPr>
            <a:r>
              <a:rPr lang="en-US" b="0" dirty="0" smtClean="0"/>
              <a:t>Diaphragm deflection (this is important for rigid vs. flexible diaphragm analysis).</a:t>
            </a:r>
          </a:p>
          <a:p>
            <a:pPr marL="0" indent="0" eaLnBrk="1" hangingPunct="1">
              <a:buFont typeface="Arial" panose="020B0604020202020204" pitchFamily="34" charset="0"/>
              <a:buNone/>
            </a:pPr>
            <a:endParaRPr lang="en-US" b="0" dirty="0" smtClean="0"/>
          </a:p>
          <a:p>
            <a:pPr marL="0" indent="0" eaLnBrk="1" hangingPunct="1">
              <a:buFont typeface="Arial" panose="020B0604020202020204" pitchFamily="34" charset="0"/>
              <a:buNone/>
            </a:pPr>
            <a:r>
              <a:rPr lang="en-US" b="0" dirty="0" smtClean="0"/>
              <a:t>We’ll cover these topics in the upcoming lessons.</a:t>
            </a:r>
          </a:p>
          <a:p>
            <a:pPr marL="0" indent="0" eaLnBrk="1" hangingPunct="1">
              <a:buFont typeface="Arial" panose="020B0604020202020204" pitchFamily="34" charset="0"/>
              <a:buNone/>
            </a:pPr>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Diaphragm shear capacity depends on:</a:t>
            </a:r>
          </a:p>
          <a:p>
            <a:pPr marL="228600" indent="-228600">
              <a:buFont typeface="+mj-lt"/>
              <a:buAutoNum type="alphaLcPeriod"/>
            </a:pPr>
            <a:r>
              <a:rPr lang="en-US" b="0" dirty="0" smtClean="0"/>
              <a:t>Sheathing thickness and orientation</a:t>
            </a:r>
          </a:p>
          <a:p>
            <a:pPr marL="228600" indent="-228600">
              <a:buFont typeface="+mj-lt"/>
              <a:buAutoNum type="alphaLcPeriod"/>
            </a:pPr>
            <a:r>
              <a:rPr lang="en-US" b="0" dirty="0" smtClean="0"/>
              <a:t>Fastener size and pattern</a:t>
            </a:r>
          </a:p>
          <a:p>
            <a:pPr marL="228600" indent="-228600">
              <a:buFont typeface="+mj-lt"/>
              <a:buAutoNum type="alphaLcPeriod"/>
            </a:pPr>
            <a:r>
              <a:rPr lang="en-US" b="0" dirty="0" smtClean="0"/>
              <a:t>Framing lumber type and dimensions</a:t>
            </a:r>
          </a:p>
          <a:p>
            <a:pPr marL="228600" indent="-228600">
              <a:buFont typeface="+mj-lt"/>
              <a:buAutoNum type="alphaLcPeriod"/>
            </a:pPr>
            <a:r>
              <a:rPr lang="en-US" b="1" dirty="0" smtClean="0"/>
              <a:t>All of the above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22</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23</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Audience </a:t>
            </a:r>
            <a:r>
              <a:rPr lang="en-US" dirty="0"/>
              <a:t>Interaction: 5 minutes.</a:t>
            </a:r>
          </a:p>
          <a:p>
            <a:pPr eaLnBrk="1" hangingPunct="1"/>
            <a:endParaRPr lang="en-US" dirty="0"/>
          </a:p>
          <a:p>
            <a:pPr eaLnBrk="1" hangingPunct="1"/>
            <a:r>
              <a:rPr lang="en-US" b="1" dirty="0" smtClean="0"/>
              <a:t>Say</a:t>
            </a:r>
          </a:p>
          <a:p>
            <a:pPr eaLnBrk="1" hangingPunct="1"/>
            <a:r>
              <a:rPr lang="en-US" dirty="0" smtClean="0"/>
              <a:t>Before </a:t>
            </a:r>
            <a:r>
              <a:rPr lang="en-US" dirty="0"/>
              <a:t>we begin </a:t>
            </a:r>
            <a:r>
              <a:rPr lang="en-US" dirty="0" smtClean="0"/>
              <a:t>our next lesson</a:t>
            </a:r>
            <a:r>
              <a:rPr lang="en-US" dirty="0"/>
              <a:t>, I’d like to get some feedback on your </a:t>
            </a:r>
            <a:r>
              <a:rPr lang="en-US" dirty="0" smtClean="0"/>
              <a:t>experience designing diaphragms. </a:t>
            </a:r>
            <a:endParaRPr lang="en-US" dirty="0"/>
          </a:p>
          <a:p>
            <a:pPr eaLnBrk="1" hangingPunct="1"/>
            <a:endParaRPr lang="en-US" dirty="0"/>
          </a:p>
          <a:p>
            <a:r>
              <a:rPr lang="en-US" dirty="0"/>
              <a:t>So here’s what I’d like to do: Turn to your neighbors and break up into groups of __________ (2 or 3 depending on the size of the audience). Then take one minute per person and answer the following questions.</a:t>
            </a:r>
          </a:p>
          <a:p>
            <a:pPr eaLnBrk="1" hangingPunct="1"/>
            <a:endParaRPr lang="en-US" dirty="0"/>
          </a:p>
          <a:p>
            <a:pPr marL="240253" indent="-240253" eaLnBrk="1" hangingPunct="1">
              <a:buFont typeface="+mj-lt"/>
              <a:buAutoNum type="arabicPeriod"/>
            </a:pPr>
            <a:r>
              <a:rPr lang="en-US" dirty="0"/>
              <a:t>Who </a:t>
            </a:r>
            <a:r>
              <a:rPr lang="en-US" dirty="0" smtClean="0"/>
              <a:t>drove the furthest to be here this morning?</a:t>
            </a:r>
            <a:endParaRPr lang="en-US" dirty="0"/>
          </a:p>
          <a:p>
            <a:pPr marL="240253" indent="-240253" eaLnBrk="1" hangingPunct="1">
              <a:buFont typeface="+mj-lt"/>
              <a:buAutoNum type="arabicPeriod"/>
            </a:pPr>
            <a:r>
              <a:rPr lang="en-US" dirty="0"/>
              <a:t>What was the most problematic situation you’ve seen or experienced </a:t>
            </a:r>
            <a:r>
              <a:rPr lang="en-US" dirty="0" smtClean="0"/>
              <a:t>when designing a diaphragm for a wood-frame structure?</a:t>
            </a:r>
            <a:endParaRPr lang="en-US" dirty="0"/>
          </a:p>
          <a:p>
            <a:pPr marL="240253" indent="-240253" eaLnBrk="1" hangingPunct="1">
              <a:buFont typeface="+mj-lt"/>
              <a:buAutoNum type="arabicPeriod"/>
            </a:pPr>
            <a:r>
              <a:rPr lang="en-US" dirty="0"/>
              <a:t>How could this problem have been prevented?</a:t>
            </a:r>
          </a:p>
          <a:p>
            <a:pPr eaLnBrk="1" hangingPunct="1"/>
            <a:endParaRPr lang="en-US" dirty="0"/>
          </a:p>
          <a:p>
            <a:pPr eaLnBrk="1" hangingPunct="1"/>
            <a:r>
              <a:rPr lang="en-US" dirty="0"/>
              <a:t>Pick one scenario from your group to discuss with the group.</a:t>
            </a:r>
          </a:p>
          <a:p>
            <a:pPr eaLnBrk="1" hangingPunct="1"/>
            <a:endParaRPr lang="en-US" dirty="0"/>
          </a:p>
          <a:p>
            <a:pPr eaLnBrk="1" hangingPunct="1"/>
            <a:r>
              <a:rPr lang="en-US" dirty="0"/>
              <a:t>The person who </a:t>
            </a:r>
            <a:r>
              <a:rPr lang="en-US" dirty="0" smtClean="0"/>
              <a:t>drove the furthest</a:t>
            </a:r>
            <a:r>
              <a:rPr lang="en-US" baseline="0" dirty="0" smtClean="0"/>
              <a:t> </a:t>
            </a:r>
            <a:r>
              <a:rPr lang="en-US" dirty="0" smtClean="0"/>
              <a:t>today </a:t>
            </a:r>
            <a:r>
              <a:rPr lang="en-US" dirty="0"/>
              <a:t>will be the spokesperson.</a:t>
            </a:r>
          </a:p>
          <a:p>
            <a:pPr eaLnBrk="1" hangingPunct="1"/>
            <a:endParaRPr lang="en-US" dirty="0" smtClean="0"/>
          </a:p>
          <a:p>
            <a:pPr eaLnBrk="1" hangingPunct="1"/>
            <a:r>
              <a:rPr lang="en-US" b="1" dirty="0" smtClean="0"/>
              <a:t>Ask</a:t>
            </a:r>
            <a:endParaRPr lang="en-US" b="1" dirty="0"/>
          </a:p>
          <a:p>
            <a:pPr eaLnBrk="1" hangingPunct="1"/>
            <a:r>
              <a:rPr lang="en-US" dirty="0"/>
              <a:t>Ok, raise your hand… Who has one they’d like to discuss</a:t>
            </a:r>
            <a:r>
              <a:rPr lang="en-US" dirty="0" smtClean="0"/>
              <a:t>?</a:t>
            </a:r>
            <a:endParaRPr lang="en-US" dirty="0"/>
          </a:p>
          <a:p>
            <a:pPr eaLnBrk="1" hangingPunct="1"/>
            <a:endParaRPr lang="en-US" dirty="0" smtClean="0"/>
          </a:p>
          <a:p>
            <a:pPr eaLnBrk="1" hangingPunct="1"/>
            <a:r>
              <a:rPr lang="en-US" b="1" dirty="0" smtClean="0"/>
              <a:t>Do</a:t>
            </a:r>
            <a:endParaRPr lang="en-US" b="1" dirty="0"/>
          </a:p>
          <a:p>
            <a:pPr eaLnBrk="1" hangingPunct="1"/>
            <a:r>
              <a:rPr lang="en-US" dirty="0" smtClean="0"/>
              <a:t>Call </a:t>
            </a:r>
            <a:r>
              <a:rPr lang="en-US" dirty="0"/>
              <a:t>on one or two groups and ask what the problem was and how they solved </a:t>
            </a:r>
            <a:r>
              <a:rPr lang="en-US" dirty="0" smtClean="0"/>
              <a:t>it.</a:t>
            </a:r>
            <a:endParaRPr lang="en-US" dirty="0"/>
          </a:p>
          <a:p>
            <a:pPr eaLnBrk="1" hangingPunct="1"/>
            <a:endParaRPr lang="en-US" dirty="0"/>
          </a:p>
          <a:p>
            <a:pPr eaLnBrk="1" hangingPunct="1"/>
            <a:r>
              <a:rPr lang="en-US" b="1" dirty="0" smtClean="0"/>
              <a:t>Ask</a:t>
            </a:r>
            <a:endParaRPr lang="en-US" b="1" dirty="0"/>
          </a:p>
          <a:p>
            <a:pPr marL="164883" indent="-164883" eaLnBrk="1" hangingPunct="1">
              <a:buFont typeface="Arial" panose="020B0604020202020204" pitchFamily="34" charset="0"/>
              <a:buChar char="•"/>
            </a:pPr>
            <a:r>
              <a:rPr lang="en-US" dirty="0" smtClean="0"/>
              <a:t>Did </a:t>
            </a:r>
            <a:r>
              <a:rPr lang="en-US" dirty="0"/>
              <a:t>anyone with a similar problem solve it a different way</a:t>
            </a:r>
            <a:r>
              <a:rPr lang="en-US" dirty="0" smtClean="0"/>
              <a:t>?</a:t>
            </a:r>
            <a:endParaRPr lang="en-US" dirty="0"/>
          </a:p>
          <a:p>
            <a:pPr marL="164883" indent="-164883" eaLnBrk="1" hangingPunct="1">
              <a:buFont typeface="Arial" panose="020B0604020202020204" pitchFamily="34" charset="0"/>
              <a:buChar char="•"/>
            </a:pPr>
            <a:r>
              <a:rPr lang="en-US" dirty="0" smtClean="0"/>
              <a:t>Follow</a:t>
            </a:r>
            <a:r>
              <a:rPr lang="en-US" baseline="0" dirty="0" smtClean="0"/>
              <a:t> up: </a:t>
            </a:r>
            <a:r>
              <a:rPr lang="en-US" dirty="0" smtClean="0"/>
              <a:t>How </a:t>
            </a:r>
            <a:r>
              <a:rPr lang="en-US" dirty="0"/>
              <a:t>did you / would you solve it</a:t>
            </a:r>
            <a:r>
              <a:rPr lang="en-US" dirty="0" smtClean="0"/>
              <a:t>?</a:t>
            </a:r>
            <a:endParaRPr lang="en-US" dirty="0"/>
          </a:p>
          <a:p>
            <a:pPr marL="164883" indent="-164883" eaLnBrk="1" hangingPunct="1">
              <a:buFont typeface="Arial" panose="020B0604020202020204" pitchFamily="34" charset="0"/>
              <a:buChar char="•"/>
            </a:pPr>
            <a:r>
              <a:rPr lang="en-US" dirty="0" smtClean="0"/>
              <a:t>Anyone </a:t>
            </a:r>
            <a:r>
              <a:rPr lang="en-US" dirty="0"/>
              <a:t>else</a:t>
            </a:r>
            <a:r>
              <a:rPr lang="en-US" dirty="0" smtClean="0"/>
              <a:t>?</a:t>
            </a:r>
            <a:endParaRPr lang="en-US" dirty="0"/>
          </a:p>
          <a:p>
            <a:pPr eaLnBrk="1" hangingPunct="1"/>
            <a:endParaRPr lang="en-US" dirty="0"/>
          </a:p>
          <a:p>
            <a:pPr eaLnBrk="1" hangingPunct="1"/>
            <a:r>
              <a:rPr lang="en-US" b="1" dirty="0" smtClean="0"/>
              <a:t>Do</a:t>
            </a:r>
          </a:p>
          <a:p>
            <a:pPr eaLnBrk="1" hangingPunct="1"/>
            <a:r>
              <a:rPr lang="en-US" dirty="0" smtClean="0"/>
              <a:t>Keep </a:t>
            </a:r>
            <a:r>
              <a:rPr lang="en-US" dirty="0"/>
              <a:t>an eye on the clock and end the discussion after a couple minutes.</a:t>
            </a:r>
          </a:p>
          <a:p>
            <a:pPr eaLnBrk="1" hangingPunct="1"/>
            <a:endParaRPr lang="en-US" dirty="0"/>
          </a:p>
          <a:p>
            <a:pPr eaLnBrk="1" hangingPunct="1"/>
            <a:r>
              <a:rPr lang="en-US" b="1" dirty="0" smtClean="0"/>
              <a:t>Say</a:t>
            </a:r>
            <a:endParaRPr lang="en-US" dirty="0"/>
          </a:p>
          <a:p>
            <a:pPr eaLnBrk="1" hangingPunct="1"/>
            <a:r>
              <a:rPr lang="en-US" dirty="0" smtClean="0"/>
              <a:t>It’s </a:t>
            </a:r>
            <a:r>
              <a:rPr lang="en-US" dirty="0"/>
              <a:t>easy to see that </a:t>
            </a:r>
            <a:r>
              <a:rPr lang="en-US" dirty="0" smtClean="0"/>
              <a:t>diaphragm design </a:t>
            </a:r>
            <a:r>
              <a:rPr lang="en-US" dirty="0"/>
              <a:t>can be challenging. Hopefully after today, you will be aware of some other options and some tools to assist in the process</a:t>
            </a:r>
            <a:r>
              <a:rPr lang="en-US" dirty="0" smtClean="0"/>
              <a:t>.</a:t>
            </a:r>
            <a:endParaRPr lang="en-US" b="1" dirty="0"/>
          </a:p>
          <a:p>
            <a:pPr eaLnBrk="1" hangingPunct="1"/>
            <a:endParaRPr lang="en-US" dirty="0" smtClean="0"/>
          </a:p>
          <a:p>
            <a:pPr eaLnBrk="1" hangingPunct="1"/>
            <a:r>
              <a:rPr lang="en-US" b="1" dirty="0" smtClean="0"/>
              <a:t>Do</a:t>
            </a:r>
            <a:r>
              <a:rPr lang="en-US" dirty="0"/>
              <a:t>	</a:t>
            </a:r>
          </a:p>
          <a:p>
            <a:pPr eaLnBrk="1" hangingPunct="1"/>
            <a:r>
              <a:rPr lang="en-US" dirty="0"/>
              <a:t>Return to the presentation.</a:t>
            </a:r>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Historically, the IBC contained provisions and design tables for nailed and stapled wood diaphragms and shear walls. Prior to the 2009 edition, you were permitted to use the SDPWS as an alternative to these provisions, but still had to comply with requirements in the IBC.</a:t>
            </a:r>
          </a:p>
          <a:p>
            <a:pPr eaLnBrk="1" hangingPunct="1"/>
            <a:endParaRPr lang="en-US" b="0" dirty="0" smtClean="0"/>
          </a:p>
          <a:p>
            <a:pPr eaLnBrk="1" hangingPunct="1"/>
            <a:r>
              <a:rPr lang="en-US" b="1" dirty="0" smtClean="0"/>
              <a:t>Do</a:t>
            </a:r>
          </a:p>
          <a:p>
            <a:pPr eaLnBrk="1" hangingPunct="1"/>
            <a:r>
              <a:rPr lang="en-US" b="0" i="0" dirty="0" smtClean="0"/>
              <a:t>Click to</a:t>
            </a:r>
            <a:r>
              <a:rPr lang="en-US" b="0" i="0" baseline="0" dirty="0" smtClean="0"/>
              <a:t> show images and information for “IBC 09, 12, and 15.”</a:t>
            </a:r>
          </a:p>
          <a:p>
            <a:pPr eaLnBrk="1" hangingPunct="1"/>
            <a:endParaRPr lang="en-US" b="0" dirty="0" smtClean="0"/>
          </a:p>
          <a:p>
            <a:pPr eaLnBrk="1" hangingPunct="1"/>
            <a:r>
              <a:rPr lang="en-US" b="1" dirty="0" smtClean="0"/>
              <a:t>Say</a:t>
            </a:r>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Since 2009, the IBC states that “Structures using</a:t>
            </a:r>
            <a:r>
              <a:rPr lang="en-US" b="0" baseline="0" dirty="0" smtClean="0"/>
              <a:t> wood-frame shear walls or wood-frame diaphragms to resist wind, seismic or other lateral loads </a:t>
            </a:r>
            <a:r>
              <a:rPr lang="en-US" b="0" i="1" baseline="0" dirty="0" smtClean="0"/>
              <a:t>shall be designed and constructed in accordance with AF&amp;PA SDPWS</a:t>
            </a:r>
            <a:r>
              <a:rPr lang="en-US" b="0" baseline="0" dirty="0" smtClean="0"/>
              <a:t>…” </a:t>
            </a:r>
            <a:r>
              <a:rPr lang="en-US" b="0" dirty="0" smtClean="0"/>
              <a:t>When the 2012 IBC came out, it had removed all nailed diaphragm and shear wall tables since they were duplicates to the SDPWS tables (however, the stapled tables remained).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25</a:t>
            </a:fld>
            <a:endParaRPr lang="en-US" dirty="0"/>
          </a:p>
        </p:txBody>
      </p:sp>
    </p:spTree>
    <p:extLst>
      <p:ext uri="{BB962C8B-B14F-4D97-AF65-F5344CB8AC3E}">
        <p14:creationId xmlns:p14="http://schemas.microsoft.com/office/powerpoint/2010/main" val="930573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Section 2306.2 (Wood-frame Diaphragms) simply refers to the SDPWS now</a:t>
            </a:r>
            <a:r>
              <a:rPr lang="en-US" b="0" baseline="0" dirty="0" smtClean="0"/>
              <a:t> -- </a:t>
            </a:r>
            <a:r>
              <a:rPr lang="en-US" b="0" dirty="0" smtClean="0"/>
              <a:t>except for the references to stapled tables.</a:t>
            </a:r>
          </a:p>
          <a:p>
            <a:pPr eaLnBrk="1" hangingPunct="1"/>
            <a:endParaRPr lang="en-US" b="0" dirty="0" smtClean="0"/>
          </a:p>
          <a:p>
            <a:pPr eaLnBrk="1" hangingPunct="1"/>
            <a:r>
              <a:rPr lang="en-US" b="1" dirty="0" smtClean="0"/>
              <a:t>Do</a:t>
            </a:r>
          </a:p>
          <a:p>
            <a:pPr eaLnBrk="1" hangingPunct="1"/>
            <a:r>
              <a:rPr lang="en-US" b="0" dirty="0" smtClean="0"/>
              <a:t>Point out that all AWC documents are now available for free viewing/downloading from their website at</a:t>
            </a:r>
            <a:r>
              <a:rPr lang="en-US" b="0" baseline="0" dirty="0" smtClean="0"/>
              <a:t> www.awc.org/standards/sdpws.php.</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26</a:t>
            </a:fld>
            <a:endParaRPr lang="en-US" dirty="0"/>
          </a:p>
        </p:txBody>
      </p:sp>
    </p:spTree>
    <p:extLst>
      <p:ext uri="{BB962C8B-B14F-4D97-AF65-F5344CB8AC3E}">
        <p14:creationId xmlns:p14="http://schemas.microsoft.com/office/powerpoint/2010/main" val="4147399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Section 4.1.1 of the 2015 SDPWS,</a:t>
            </a:r>
            <a:r>
              <a:rPr lang="en-US" b="0" baseline="0" dirty="0" smtClean="0"/>
              <a:t> it states: “</a:t>
            </a:r>
            <a:r>
              <a:rPr lang="en-US" b="0" dirty="0" smtClean="0"/>
              <a:t>A continuous load path, or paths, with adequate strength and stiffness shall be provided to transfer all forces from the point of application to the final point</a:t>
            </a:r>
            <a:r>
              <a:rPr lang="en-US" b="0" baseline="0" dirty="0" smtClean="0"/>
              <a:t> of resistance.”</a:t>
            </a:r>
          </a:p>
          <a:p>
            <a:pPr eaLnBrk="1" hangingPunct="1"/>
            <a:endParaRPr lang="en-US" b="0" baseline="0" dirty="0" smtClean="0"/>
          </a:p>
          <a:p>
            <a:pPr eaLnBrk="1" hangingPunct="1"/>
            <a:r>
              <a:rPr lang="en-US" b="1" baseline="0" dirty="0" smtClean="0"/>
              <a:t>Do</a:t>
            </a:r>
          </a:p>
          <a:p>
            <a:pPr eaLnBrk="1" hangingPunct="1"/>
            <a:r>
              <a:rPr lang="en-US" b="0" baseline="0" dirty="0" smtClean="0"/>
              <a:t>Be sure to reinforce that Section 4.1.1 mentions both strength and stiffness.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27</a:t>
            </a:fld>
            <a:endParaRPr lang="en-US" dirty="0"/>
          </a:p>
        </p:txBody>
      </p:sp>
    </p:spTree>
    <p:extLst>
      <p:ext uri="{BB962C8B-B14F-4D97-AF65-F5344CB8AC3E}">
        <p14:creationId xmlns:p14="http://schemas.microsoft.com/office/powerpoint/2010/main" val="2290476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Factoring nominal unit shear capacities to ASD or LRFD levels is a</a:t>
            </a:r>
            <a:r>
              <a:rPr lang="en-US" b="0" baseline="0" dirty="0" smtClean="0"/>
              <a:t> simple process</a:t>
            </a:r>
            <a:r>
              <a:rPr lang="en-US" b="0" dirty="0" smtClean="0"/>
              <a:t> covered briefly in Section 4.2.3 “Unit Shear Capacities.”</a:t>
            </a:r>
          </a:p>
          <a:p>
            <a:pPr eaLnBrk="1" hangingPunct="1"/>
            <a:endParaRPr lang="en-US" b="0" dirty="0" smtClean="0"/>
          </a:p>
          <a:p>
            <a:pPr eaLnBrk="1" hangingPunct="1"/>
            <a:r>
              <a:rPr lang="en-US" b="0" dirty="0" smtClean="0"/>
              <a:t>To convert the capacity to ASD, divide the nominal amount by 2.</a:t>
            </a:r>
          </a:p>
          <a:p>
            <a:pPr eaLnBrk="1" hangingPunct="1"/>
            <a:endParaRPr lang="en-US" b="0" dirty="0" smtClean="0"/>
          </a:p>
          <a:p>
            <a:pPr eaLnBrk="1" hangingPunct="1"/>
            <a:r>
              <a:rPr lang="en-US" b="0" dirty="0" smtClean="0"/>
              <a:t>To</a:t>
            </a:r>
            <a:r>
              <a:rPr lang="en-US" b="0" baseline="0" dirty="0" smtClean="0"/>
              <a:t> convert the capacity to LRFD, multiply the nominal amount by 0.8.</a:t>
            </a:r>
          </a:p>
          <a:p>
            <a:pPr eaLnBrk="1" hangingPunct="1"/>
            <a:endParaRPr lang="en-US" b="0" baseline="0" dirty="0" smtClean="0"/>
          </a:p>
          <a:p>
            <a:pPr eaLnBrk="1" hangingPunct="1"/>
            <a:r>
              <a:rPr lang="en-US" b="0" baseline="0" dirty="0" smtClean="0"/>
              <a:t>Tabulated nominal unit shear capacities for seismic and wind design can be found in Tables 4.2A, 4.2B, 4.2C and 4.2D (lumber, rarely used). Note that the diaphragm capacity is dependent upon direction of the continuous panel joints relative to the direction of load and direction of framing members, but is independent of panel orientation.</a:t>
            </a:r>
          </a:p>
          <a:p>
            <a:pPr eaLnBrk="1" hangingPunct="1"/>
            <a:endParaRPr lang="en-US" b="0" baseline="0" dirty="0" smtClean="0"/>
          </a:p>
          <a:p>
            <a:pPr eaLnBrk="1" hangingPunct="1"/>
            <a:r>
              <a:rPr lang="en-US" b="1" baseline="0" dirty="0" smtClean="0"/>
              <a:t>Do</a:t>
            </a:r>
          </a:p>
          <a:p>
            <a:pPr eaLnBrk="1" hangingPunct="1"/>
            <a:r>
              <a:rPr lang="en-US" b="0" baseline="0" dirty="0" smtClean="0"/>
              <a:t>Review terminology if necessary.</a:t>
            </a:r>
          </a:p>
          <a:p>
            <a:pPr eaLnBrk="1" hangingPunct="1"/>
            <a:endParaRPr lang="en-US" b="0" baseline="0" dirty="0" smtClean="0"/>
          </a:p>
          <a:p>
            <a:pPr eaLnBrk="1" hangingPunct="1"/>
            <a:r>
              <a:rPr lang="en-US" b="0" baseline="0" dirty="0" smtClean="0"/>
              <a:t>ASD = Allowable Stress Design. A method of proportioning structural members and their connections such that stresses do not exceed specified allowable stresses when the structure is subjected to appropriate load combinations (also called working stress design).</a:t>
            </a:r>
          </a:p>
          <a:p>
            <a:pPr eaLnBrk="1" hangingPunct="1"/>
            <a:endParaRPr lang="en-US" b="0" baseline="0" dirty="0" smtClean="0"/>
          </a:p>
          <a:p>
            <a:pPr eaLnBrk="1" hangingPunct="1"/>
            <a:r>
              <a:rPr lang="en-US" b="0" baseline="0" dirty="0" smtClean="0"/>
              <a:t>LRFD = Load and Resistance Factor Design. A method of proportioning structural members and their connections using load and resistance factors such that no applicable limit state is reached when the structure is subjected to appropriate load combinations.</a:t>
            </a:r>
          </a:p>
          <a:p>
            <a:pPr eaLnBrk="1" hangingPunct="1"/>
            <a:endParaRPr lang="en-US" b="0" baseline="0" dirty="0" smtClean="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Tabulated nominal unit shear capacities for </a:t>
            </a:r>
            <a:r>
              <a:rPr lang="en-US" dirty="0" smtClean="0"/>
              <a:t>high load blocked wood</a:t>
            </a:r>
            <a:r>
              <a:rPr lang="en-US" baseline="0" dirty="0" smtClean="0"/>
              <a:t> structural</a:t>
            </a:r>
            <a:r>
              <a:rPr lang="en-US" dirty="0" smtClean="0"/>
              <a:t> panel</a:t>
            </a:r>
            <a:r>
              <a:rPr lang="en-US" baseline="0" dirty="0" smtClean="0"/>
              <a:t> diaphragms</a:t>
            </a:r>
            <a:r>
              <a:rPr lang="en-US" dirty="0" smtClean="0"/>
              <a:t> </a:t>
            </a:r>
            <a:r>
              <a:rPr lang="en-US" dirty="0"/>
              <a:t>are provided </a:t>
            </a:r>
            <a:r>
              <a:rPr lang="en-US" dirty="0" smtClean="0"/>
              <a:t>in:</a:t>
            </a:r>
          </a:p>
          <a:p>
            <a:pPr marL="228600" indent="-228600">
              <a:buFont typeface="+mj-lt"/>
              <a:buAutoNum type="alphaLcPeriod"/>
            </a:pPr>
            <a:r>
              <a:rPr lang="en-US" dirty="0" smtClean="0"/>
              <a:t>SDPWS </a:t>
            </a:r>
            <a:r>
              <a:rPr lang="en-US" dirty="0"/>
              <a:t>Section </a:t>
            </a:r>
            <a:r>
              <a:rPr lang="en-US" dirty="0" smtClean="0"/>
              <a:t>4.3.1</a:t>
            </a:r>
          </a:p>
          <a:p>
            <a:pPr marL="228600" indent="-228600">
              <a:buFont typeface="+mj-lt"/>
              <a:buAutoNum type="alphaLcPeriod"/>
            </a:pPr>
            <a:r>
              <a:rPr lang="en-US" dirty="0" smtClean="0"/>
              <a:t>IBC </a:t>
            </a:r>
            <a:r>
              <a:rPr lang="en-US" dirty="0"/>
              <a:t>Section </a:t>
            </a:r>
            <a:r>
              <a:rPr lang="en-US" dirty="0" smtClean="0"/>
              <a:t>2305.1.2.1</a:t>
            </a:r>
          </a:p>
          <a:p>
            <a:pPr marL="228600" indent="-228600">
              <a:buFont typeface="+mj-lt"/>
              <a:buAutoNum type="alphaLcPeriod"/>
            </a:pPr>
            <a:r>
              <a:rPr lang="en-US" b="1" dirty="0" smtClean="0"/>
              <a:t>SDPWS </a:t>
            </a:r>
            <a:r>
              <a:rPr lang="en-US" b="1" dirty="0"/>
              <a:t>Table </a:t>
            </a:r>
            <a:r>
              <a:rPr lang="en-US" b="1" dirty="0" smtClean="0"/>
              <a:t>4.2B</a:t>
            </a:r>
            <a:endParaRPr lang="en-US" dirty="0"/>
          </a:p>
          <a:p>
            <a:pPr marL="228600" indent="-228600">
              <a:buFont typeface="+mj-lt"/>
              <a:buAutoNum type="alphaLcPeriod"/>
            </a:pPr>
            <a:r>
              <a:rPr lang="en-US" dirty="0"/>
              <a:t>ASCE 7 Table </a:t>
            </a:r>
            <a:r>
              <a:rPr lang="en-US" dirty="0" smtClean="0"/>
              <a:t>6-2</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28</a:t>
            </a:fld>
            <a:endParaRPr lang="en-US" dirty="0"/>
          </a:p>
        </p:txBody>
      </p:sp>
    </p:spTree>
    <p:extLst>
      <p:ext uri="{BB962C8B-B14F-4D97-AF65-F5344CB8AC3E}">
        <p14:creationId xmlns:p14="http://schemas.microsoft.com/office/powerpoint/2010/main" val="4163614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Here we have Table 4.2A “Nominal Unit Shear Capacities for Blocked Wood-Frame Diaphragms” shown on the slide.</a:t>
            </a:r>
          </a:p>
          <a:p>
            <a:pPr eaLnBrk="1" hangingPunct="1"/>
            <a:endParaRPr lang="en-US" b="0" dirty="0" smtClean="0"/>
          </a:p>
          <a:p>
            <a:pPr eaLnBrk="1" hangingPunct="1"/>
            <a:r>
              <a:rPr lang="en-US" b="0" dirty="0" smtClean="0"/>
              <a:t>Let’s zoom</a:t>
            </a:r>
            <a:r>
              <a:rPr lang="en-US" b="0" baseline="0" dirty="0" smtClean="0"/>
              <a:t> in for a better look.</a:t>
            </a:r>
          </a:p>
          <a:p>
            <a:pPr eaLnBrk="1" hangingPunct="1"/>
            <a:endParaRPr lang="en-US" b="0" baseline="0" dirty="0" smtClean="0"/>
          </a:p>
          <a:p>
            <a:pPr eaLnBrk="1" hangingPunct="1"/>
            <a:r>
              <a:rPr lang="en-US" b="1" baseline="0" dirty="0" smtClean="0"/>
              <a:t>Do</a:t>
            </a:r>
          </a:p>
          <a:p>
            <a:pPr eaLnBrk="1" hangingPunct="1"/>
            <a:r>
              <a:rPr lang="en-US" b="0" baseline="0" dirty="0" smtClean="0"/>
              <a:t>Click for animation.</a:t>
            </a:r>
          </a:p>
          <a:p>
            <a:pPr eaLnBrk="1" hangingPunct="1"/>
            <a:endParaRPr lang="en-US" b="0" dirty="0" smtClean="0"/>
          </a:p>
          <a:p>
            <a:pPr eaLnBrk="1" hangingPunct="1"/>
            <a:r>
              <a:rPr lang="en-US" b="1" dirty="0" smtClean="0"/>
              <a:t>Say</a:t>
            </a:r>
          </a:p>
          <a:p>
            <a:pPr eaLnBrk="1" hangingPunct="1"/>
            <a:r>
              <a:rPr lang="en-US" b="0" dirty="0" smtClean="0"/>
              <a:t>The table relates nominal unit shear capacity with diaphragm sheathing thickness, nail size and spacing, and sheathing grade to help determine the appropriate design and construction of</a:t>
            </a:r>
            <a:r>
              <a:rPr lang="en-US" b="0" baseline="0" dirty="0" smtClean="0"/>
              <a:t> the diaphragm</a:t>
            </a:r>
            <a:r>
              <a:rPr lang="en-US" b="0" dirty="0" smtClean="0"/>
              <a:t>.</a:t>
            </a:r>
            <a:r>
              <a:rPr lang="en-US" b="0" baseline="0" dirty="0" smtClean="0"/>
              <a:t> These tabulated values help ensure that the capacity of your diaphragm design will exceed the demand shear.</a:t>
            </a:r>
          </a:p>
          <a:p>
            <a:pPr eaLnBrk="1" hangingPunct="1"/>
            <a:endParaRPr lang="en-US" b="0" baseline="0" dirty="0" smtClean="0"/>
          </a:p>
          <a:p>
            <a:pPr eaLnBrk="1" hangingPunct="1"/>
            <a:r>
              <a:rPr lang="en-US" b="0" baseline="0" dirty="0" smtClean="0"/>
              <a:t>In addition to nominal unit shear capacities, the table provides apparent shear stiffness values (G</a:t>
            </a:r>
            <a:r>
              <a:rPr lang="en-US" b="0" baseline="-25000" dirty="0" smtClean="0"/>
              <a:t>a</a:t>
            </a:r>
            <a:r>
              <a:rPr lang="en-US" b="0" baseline="0" dirty="0" smtClean="0"/>
              <a:t>) for use in the deflection calculation (which we will discuss in a later slide).</a:t>
            </a:r>
          </a:p>
          <a:p>
            <a:pPr eaLnBrk="1" hangingPunct="1"/>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29</a:t>
            </a:fld>
            <a:endParaRPr lang="en-US" dirty="0"/>
          </a:p>
        </p:txBody>
      </p:sp>
    </p:spTree>
    <p:extLst>
      <p:ext uri="{BB962C8B-B14F-4D97-AF65-F5344CB8AC3E}">
        <p14:creationId xmlns:p14="http://schemas.microsoft.com/office/powerpoint/2010/main" val="4073417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Please remember that the</a:t>
            </a:r>
            <a:r>
              <a:rPr lang="en-US" b="0" baseline="0" dirty="0" smtClean="0"/>
              <a:t>se are nominal values. As we discussed previously, to convert to ASD levels, we will need to divide the nominal value by 2.</a:t>
            </a:r>
          </a:p>
          <a:p>
            <a:pPr eaLnBrk="1" hangingPunct="1"/>
            <a:endParaRPr lang="en-US" b="0" baseline="0" dirty="0" smtClean="0"/>
          </a:p>
          <a:p>
            <a:pPr eaLnBrk="1" hangingPunct="1"/>
            <a:r>
              <a:rPr lang="en-US" b="1" baseline="0" dirty="0" smtClean="0"/>
              <a:t>Do</a:t>
            </a:r>
          </a:p>
          <a:p>
            <a:pPr eaLnBrk="1" hangingPunct="1"/>
            <a:r>
              <a:rPr lang="en-US" b="0" baseline="0" dirty="0" smtClean="0"/>
              <a:t>Review example on page 7 of Participant Handout.</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30</a:t>
            </a:fld>
            <a:endParaRPr lang="en-US" dirty="0"/>
          </a:p>
        </p:txBody>
      </p:sp>
    </p:spTree>
    <p:extLst>
      <p:ext uri="{BB962C8B-B14F-4D97-AF65-F5344CB8AC3E}">
        <p14:creationId xmlns:p14="http://schemas.microsoft.com/office/powerpoint/2010/main" val="1184090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13763694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AWC’s AF&amp;PA 2015 SDPWS Table</a:t>
            </a:r>
            <a:r>
              <a:rPr lang="en-US" b="0" baseline="0" dirty="0" smtClean="0"/>
              <a:t> 4.2.4</a:t>
            </a:r>
            <a:r>
              <a:rPr lang="en-US" b="0" dirty="0" smtClean="0"/>
              <a:t> gives diaphragm aspect ratio limits as follows:</a:t>
            </a:r>
          </a:p>
          <a:p>
            <a:pPr eaLnBrk="1" hangingPunct="1"/>
            <a:endParaRPr lang="en-US" b="0" dirty="0" smtClean="0"/>
          </a:p>
          <a:p>
            <a:pPr marL="171450" indent="-171450" eaLnBrk="1" hangingPunct="1">
              <a:buFont typeface="Arial" panose="020B0604020202020204" pitchFamily="34" charset="0"/>
              <a:buChar char="•"/>
            </a:pPr>
            <a:r>
              <a:rPr lang="en-US" b="0" dirty="0" smtClean="0"/>
              <a:t>Wood structural panel, unblocked: 3:1</a:t>
            </a:r>
          </a:p>
          <a:p>
            <a:pPr marL="171450" indent="-171450" eaLnBrk="1" hangingPunct="1">
              <a:buFont typeface="Arial" panose="020B0604020202020204" pitchFamily="34" charset="0"/>
              <a:buChar char="•"/>
            </a:pPr>
            <a:r>
              <a:rPr lang="en-US" b="0" dirty="0" smtClean="0"/>
              <a:t>Wood</a:t>
            </a:r>
            <a:r>
              <a:rPr lang="en-US" b="0" baseline="0" dirty="0" smtClean="0"/>
              <a:t> structural panel, blocked: 4:1</a:t>
            </a:r>
          </a:p>
          <a:p>
            <a:pPr marL="171450" indent="-171450" eaLnBrk="1" hangingPunct="1">
              <a:buFont typeface="Arial" panose="020B0604020202020204" pitchFamily="34" charset="0"/>
              <a:buChar char="•"/>
            </a:pPr>
            <a:r>
              <a:rPr lang="en-US" b="0" baseline="0" dirty="0" smtClean="0"/>
              <a:t>Single-layer straight lumber sheathing: 2:1</a:t>
            </a:r>
          </a:p>
          <a:p>
            <a:pPr marL="171450" indent="-171450" eaLnBrk="1" hangingPunct="1">
              <a:buFont typeface="Arial" panose="020B0604020202020204" pitchFamily="34" charset="0"/>
              <a:buChar char="•"/>
            </a:pPr>
            <a:r>
              <a:rPr lang="en-US" b="0" baseline="0" dirty="0" smtClean="0"/>
              <a:t>Single-layer diagonal lumber sheathing: 3:1</a:t>
            </a:r>
          </a:p>
          <a:p>
            <a:pPr marL="171450" indent="-171450" eaLnBrk="1" hangingPunct="1">
              <a:buFont typeface="Arial" panose="020B0604020202020204" pitchFamily="34" charset="0"/>
              <a:buChar char="•"/>
            </a:pPr>
            <a:r>
              <a:rPr lang="en-US" b="0" baseline="0" dirty="0" smtClean="0"/>
              <a:t>Double-layer diagonal lumber sheathing: 4:1</a:t>
            </a:r>
          </a:p>
          <a:p>
            <a:pPr marL="0" indent="0" eaLnBrk="1" hangingPunct="1">
              <a:buFont typeface="Arial" panose="020B0604020202020204" pitchFamily="34" charset="0"/>
              <a:buNone/>
            </a:pPr>
            <a:endParaRPr lang="en-US" b="0" baseline="0" dirty="0" smtClean="0"/>
          </a:p>
          <a:p>
            <a:pPr marL="0" indent="0" eaLnBrk="1" hangingPunct="1">
              <a:buFont typeface="Arial" panose="020B0604020202020204" pitchFamily="34" charset="0"/>
              <a:buNone/>
            </a:pPr>
            <a:r>
              <a:rPr lang="en-US" b="0" baseline="0" dirty="0" smtClean="0"/>
              <a:t>These aspect ratios apply to horizontal or sloped diaphragms.</a:t>
            </a:r>
          </a:p>
          <a:p>
            <a:pPr marL="0" indent="0" eaLnBrk="1" hangingPunct="1">
              <a:buFont typeface="Arial" panose="020B0604020202020204" pitchFamily="34" charset="0"/>
              <a:buNone/>
            </a:pPr>
            <a:endParaRPr lang="en-US" b="0"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What is the maximum aspect ratio for a blocked wood structural panel diaphragm?</a:t>
            </a:r>
          </a:p>
          <a:p>
            <a:pPr marL="228600" indent="-228600">
              <a:buFont typeface="+mj-lt"/>
              <a:buAutoNum type="alphaLcPeriod"/>
            </a:pPr>
            <a:r>
              <a:rPr lang="en-US" dirty="0" smtClean="0"/>
              <a:t>2:1</a:t>
            </a:r>
          </a:p>
          <a:p>
            <a:pPr marL="228600" indent="-228600">
              <a:buFont typeface="+mj-lt"/>
              <a:buAutoNum type="alphaLcPeriod"/>
            </a:pPr>
            <a:r>
              <a:rPr lang="en-US" dirty="0" smtClean="0"/>
              <a:t>3:1</a:t>
            </a:r>
          </a:p>
          <a:p>
            <a:pPr marL="228600" indent="-228600">
              <a:buFont typeface="+mj-lt"/>
              <a:buAutoNum type="alphaLcPeriod"/>
            </a:pPr>
            <a:r>
              <a:rPr lang="en-US" b="1" dirty="0" smtClean="0"/>
              <a:t>4:1</a:t>
            </a:r>
            <a:endParaRPr lang="en-US" dirty="0" smtClean="0"/>
          </a:p>
          <a:p>
            <a:pPr marL="228600" indent="-228600">
              <a:buFont typeface="+mj-lt"/>
              <a:buAutoNum type="alphaLcPeriod"/>
            </a:pPr>
            <a:r>
              <a:rPr lang="en-US" dirty="0" smtClean="0"/>
              <a:t>No limit</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the 2015 edition</a:t>
            </a:r>
            <a:r>
              <a:rPr lang="en-US" b="0" baseline="0" dirty="0" smtClean="0"/>
              <a:t> of SDPWS, Section 4.2.5.2 Open Front Structures has been revised with terminology more consistent with ASCE 7-10 to clarify design requirements. Because of their increased vulnerability to torsional response, cantilevered diaphragms for open front structures have increased limitations compared to </a:t>
            </a:r>
            <a:r>
              <a:rPr lang="en-US" b="0" baseline="0" dirty="0" err="1" smtClean="0"/>
              <a:t>torsionally</a:t>
            </a:r>
            <a:r>
              <a:rPr lang="en-US" b="0" baseline="0" dirty="0" smtClean="0"/>
              <a:t> irregular structures that are not open front.</a:t>
            </a:r>
          </a:p>
          <a:p>
            <a:pPr eaLnBrk="1" hangingPunct="1"/>
            <a:endParaRPr lang="en-US" b="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It should be noted that </a:t>
            </a:r>
            <a:r>
              <a:rPr lang="en-US" b="1" dirty="0" smtClean="0"/>
              <a:t>this design technique is not necessarily desirable</a:t>
            </a:r>
            <a:r>
              <a:rPr lang="en-US" b="0" dirty="0" smtClean="0"/>
              <a:t>. Problems involving rotation contributed to many failures of “open front” or “tuck under parking” in residential buildings in the 1971 San Fernando, 1989 Loma </a:t>
            </a:r>
            <a:r>
              <a:rPr lang="en-US" b="0" dirty="0" err="1" smtClean="0"/>
              <a:t>Prieta</a:t>
            </a:r>
            <a:r>
              <a:rPr lang="en-US" b="0" dirty="0" smtClean="0"/>
              <a:t> and 1994 Northridge earthquakes.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eaLnBrk="1" hangingPunct="1"/>
            <a:r>
              <a:rPr lang="en-US" b="1" dirty="0" smtClean="0"/>
              <a:t>Say (Optional)</a:t>
            </a:r>
          </a:p>
          <a:p>
            <a:pPr eaLnBrk="1" hangingPunct="1"/>
            <a:r>
              <a:rPr lang="en-US" b="0" dirty="0" smtClean="0"/>
              <a:t>Wood-frame diaphragms in open front structures shall comply with all of the following:</a:t>
            </a:r>
          </a:p>
          <a:p>
            <a:pPr eaLnBrk="1" hangingPunct="1"/>
            <a:endParaRPr lang="en-US" b="0" dirty="0" smtClean="0"/>
          </a:p>
          <a:p>
            <a:pPr marL="228600" indent="-228600" eaLnBrk="1" hangingPunct="1">
              <a:buFont typeface="+mj-lt"/>
              <a:buAutoNum type="arabicPeriod"/>
            </a:pPr>
            <a:r>
              <a:rPr lang="en-US" b="0" dirty="0" smtClean="0"/>
              <a:t>The diaphragm conforms to Sections 4.2.7.1, 4.2.7.2, or 4.2.7.3. These sections provide the requirements for diaphragms to be used to resist seismic and wind forces.</a:t>
            </a:r>
          </a:p>
          <a:p>
            <a:pPr marL="228600" indent="-228600" eaLnBrk="1" hangingPunct="1">
              <a:buFont typeface="+mj-lt"/>
              <a:buAutoNum type="arabicPeriod"/>
            </a:pPr>
            <a:r>
              <a:rPr lang="en-US" b="0" dirty="0" smtClean="0"/>
              <a:t>The L/W ratio of the diaphragm (as shown in figure 4A) is not greater than 1.5:1 when sheathed in</a:t>
            </a:r>
            <a:r>
              <a:rPr lang="en-US" b="0" baseline="0" dirty="0" smtClean="0"/>
              <a:t> conformance with 4.2.7.1 or not greater than 1:1 when sheathed in conformance with 4.2.7.2 or 4.2.7.3</a:t>
            </a:r>
            <a:r>
              <a:rPr lang="en-US" b="0" dirty="0" smtClean="0"/>
              <a:t>. (</a:t>
            </a:r>
            <a:r>
              <a:rPr lang="en-US" b="0" dirty="0" err="1" smtClean="0"/>
              <a:t>Torsionally</a:t>
            </a:r>
            <a:r>
              <a:rPr lang="en-US" b="0" baseline="0" dirty="0" smtClean="0"/>
              <a:t> irregular structures have additional requirements).</a:t>
            </a:r>
          </a:p>
          <a:p>
            <a:pPr marL="228600" indent="-228600" eaLnBrk="1" hangingPunct="1">
              <a:buFont typeface="+mj-lt"/>
              <a:buAutoNum type="arabicPeriod"/>
            </a:pPr>
            <a:r>
              <a:rPr lang="en-US" b="0" dirty="0" smtClean="0"/>
              <a:t>For loading parallel to the open side, diaphragms shall be modeled as semi-rigid or idealized as rigid, and the maximum story drift at each edge of</a:t>
            </a:r>
            <a:r>
              <a:rPr lang="en-US" b="0" baseline="0" dirty="0" smtClean="0"/>
              <a:t> the structure shall not exceed the ASCE 7 allowable story drift when subject to seismic design forces including torsion and accidental torsion and shall include shear and bending deformations of the diaphragm.</a:t>
            </a:r>
          </a:p>
          <a:p>
            <a:pPr marL="228600" indent="-228600" eaLnBrk="1" hangingPunct="1">
              <a:buFont typeface="+mj-lt"/>
              <a:buAutoNum type="arabicPeriod"/>
            </a:pPr>
            <a:r>
              <a:rPr lang="en-US" b="0" baseline="0" dirty="0" smtClean="0"/>
              <a:t>The cantilevered diaphragm length, L’, (normal to the open side) shall not exceed 35 feet.</a:t>
            </a:r>
            <a:endParaRPr lang="en-US" b="0" dirty="0" smtClean="0"/>
          </a:p>
          <a:p>
            <a:pPr marL="0" indent="0" eaLnBrk="1" hangingPunct="1">
              <a:buFont typeface="+mj-lt"/>
              <a:buNone/>
            </a:pPr>
            <a:endParaRPr lang="en-US" b="0" dirty="0" smtClean="0"/>
          </a:p>
          <a:p>
            <a:pPr marL="0" indent="0" eaLnBrk="1" hangingPunct="1">
              <a:buFont typeface="+mj-lt"/>
              <a:buNone/>
            </a:pPr>
            <a:r>
              <a:rPr lang="en-US" b="0" dirty="0" smtClean="0"/>
              <a:t>See Section 4.2.5.2 for more detailed requirements and exceptions.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Per Section</a:t>
            </a:r>
            <a:r>
              <a:rPr lang="en-US" b="0" baseline="0" dirty="0" smtClean="0"/>
              <a:t> 4.2.2, </a:t>
            </a:r>
            <a:r>
              <a:rPr lang="en-US" b="0" dirty="0" smtClean="0"/>
              <a:t>Calculations of diaphragm deflection</a:t>
            </a:r>
            <a:r>
              <a:rPr lang="en-US" b="0" baseline="0" dirty="0" smtClean="0"/>
              <a:t> shall account for bending and shear deflections, fastener deformation, chord splice slip, and other contributing sources of deflection.</a:t>
            </a:r>
          </a:p>
          <a:p>
            <a:pPr eaLnBrk="1" hangingPunct="1"/>
            <a:endParaRPr lang="en-US" b="0" baseline="0" dirty="0" smtClean="0"/>
          </a:p>
          <a:p>
            <a:pPr eaLnBrk="1" hangingPunct="1"/>
            <a:r>
              <a:rPr lang="en-US" b="0" baseline="0" dirty="0" smtClean="0"/>
              <a:t>The diaphragm deflection, </a:t>
            </a:r>
            <a:r>
              <a:rPr lang="el-GR" b="0" baseline="0" dirty="0" smtClean="0"/>
              <a:t>δ</a:t>
            </a:r>
            <a:r>
              <a:rPr lang="en-US" b="0" baseline="-25000" dirty="0" err="1" smtClean="0"/>
              <a:t>dia</a:t>
            </a:r>
            <a:r>
              <a:rPr lang="en-US" b="0" baseline="0" dirty="0" smtClean="0"/>
              <a:t>, is calculated by use of Equation 4.2-1 shown on the slide.</a:t>
            </a:r>
          </a:p>
          <a:p>
            <a:pPr eaLnBrk="1" hangingPunct="1"/>
            <a:endParaRPr lang="en-US" b="0" baseline="0" dirty="0" smtClean="0"/>
          </a:p>
          <a:p>
            <a:pPr eaLnBrk="1" hangingPunct="1"/>
            <a:r>
              <a:rPr lang="en-US" b="1" baseline="0" dirty="0" smtClean="0"/>
              <a:t>Do</a:t>
            </a:r>
          </a:p>
          <a:p>
            <a:pPr eaLnBrk="1" hangingPunct="1"/>
            <a:r>
              <a:rPr lang="en-US" b="0" baseline="0" dirty="0" smtClean="0"/>
              <a:t>Review the parameters for the shear wall deflection calculation.</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first term calculates the bending deflection</a:t>
            </a:r>
            <a:r>
              <a:rPr lang="en-US" b="0" baseline="0" dirty="0" smtClean="0"/>
              <a:t> of the diaphragm.</a:t>
            </a:r>
          </a:p>
          <a:p>
            <a:pPr eaLnBrk="1" hangingPunct="1"/>
            <a:endParaRPr lang="en-US" b="0" baseline="0" dirty="0" smtClean="0"/>
          </a:p>
          <a:p>
            <a:pPr eaLnBrk="1" hangingPunct="1"/>
            <a:r>
              <a:rPr lang="en-US" b="0" baseline="0" dirty="0" smtClean="0"/>
              <a:t>The next term gives you the deflection from shear forces and fastener deformation.</a:t>
            </a:r>
          </a:p>
          <a:p>
            <a:pPr eaLnBrk="1" hangingPunct="1"/>
            <a:endParaRPr lang="en-US" b="0" baseline="0" dirty="0" smtClean="0"/>
          </a:p>
          <a:p>
            <a:pPr eaLnBrk="1" hangingPunct="1"/>
            <a:r>
              <a:rPr lang="en-US" b="0" baseline="0" dirty="0" smtClean="0"/>
              <a:t>The last term calculates the deflection from splice slip.</a:t>
            </a:r>
          </a:p>
          <a:p>
            <a:pPr eaLnBrk="1" hangingPunct="1"/>
            <a:endParaRPr lang="en-US" dirty="0"/>
          </a:p>
          <a:p>
            <a:r>
              <a:rPr lang="en-US" b="1" dirty="0"/>
              <a:t>Quiz Note</a:t>
            </a:r>
          </a:p>
          <a:p>
            <a:r>
              <a:rPr lang="en-US" dirty="0"/>
              <a:t>This slide features information that will be found on the post-course knowledge assessment.</a:t>
            </a:r>
          </a:p>
          <a:p>
            <a:endParaRPr lang="en-US" dirty="0"/>
          </a:p>
          <a:p>
            <a:pPr marL="0" indent="0">
              <a:buFont typeface="Arial" panose="020B0604020202020204" pitchFamily="34" charset="0"/>
              <a:buNone/>
            </a:pPr>
            <a:r>
              <a:rPr lang="en-US" dirty="0"/>
              <a:t>Which of the following is not a term of the </a:t>
            </a:r>
            <a:r>
              <a:rPr lang="en-US" dirty="0" smtClean="0"/>
              <a:t>diaphragm </a:t>
            </a:r>
            <a:r>
              <a:rPr lang="en-US" dirty="0"/>
              <a:t>deflection calculation:</a:t>
            </a:r>
          </a:p>
          <a:p>
            <a:pPr marL="228600" indent="-228600">
              <a:buFont typeface="+mj-lt"/>
              <a:buAutoNum type="alphaLcPeriod"/>
            </a:pPr>
            <a:r>
              <a:rPr lang="en-US" b="1" dirty="0" smtClean="0"/>
              <a:t>Tension and Compression</a:t>
            </a:r>
            <a:endParaRPr lang="en-US" b="1" dirty="0"/>
          </a:p>
          <a:p>
            <a:pPr marL="228600" indent="-228600">
              <a:buFont typeface="+mj-lt"/>
              <a:buAutoNum type="alphaLcPeriod"/>
            </a:pPr>
            <a:r>
              <a:rPr lang="en-US" b="0" dirty="0" smtClean="0"/>
              <a:t>Chord Deformation</a:t>
            </a:r>
            <a:endParaRPr lang="en-US" b="0" dirty="0"/>
          </a:p>
          <a:p>
            <a:pPr marL="228600" indent="-228600">
              <a:buFont typeface="+mj-lt"/>
              <a:buAutoNum type="alphaLcPeriod"/>
            </a:pPr>
            <a:r>
              <a:rPr lang="en-US" dirty="0" smtClean="0"/>
              <a:t>Panel Deformation and Nail Slip</a:t>
            </a:r>
            <a:endParaRPr lang="en-US" dirty="0"/>
          </a:p>
          <a:p>
            <a:pPr marL="228600" indent="-228600">
              <a:buFont typeface="+mj-lt"/>
              <a:buAutoNum type="alphaLcPeriod"/>
            </a:pPr>
            <a:r>
              <a:rPr lang="en-US" dirty="0" smtClean="0"/>
              <a:t>Chord Splice Slip</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34</a:t>
            </a:fld>
            <a:endParaRPr lang="en-US" dirty="0"/>
          </a:p>
        </p:txBody>
      </p:sp>
    </p:spTree>
    <p:extLst>
      <p:ext uri="{BB962C8B-B14F-4D97-AF65-F5344CB8AC3E}">
        <p14:creationId xmlns:p14="http://schemas.microsoft.com/office/powerpoint/2010/main" val="2018811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High load blocked diaphragms</a:t>
            </a:r>
            <a:r>
              <a:rPr lang="en-US" b="0" baseline="0" dirty="0" smtClean="0"/>
              <a:t> have a significantly higher shear capacity by utilizing multiple rows of fasteners. Wider blocking or supporting members are often required to avoid splitting.</a:t>
            </a:r>
          </a:p>
          <a:p>
            <a:pPr eaLnBrk="1" hangingPunct="1"/>
            <a:endParaRPr lang="en-US" b="0" baseline="0" dirty="0" smtClean="0"/>
          </a:p>
          <a:p>
            <a:pPr eaLnBrk="1" hangingPunct="1"/>
            <a:r>
              <a:rPr lang="en-US" b="0" baseline="0" dirty="0" smtClean="0"/>
              <a:t>Figure 4B shows a 3” nominal supporting member with two lines of fasteners on each of the two panels. The figure satisfies SDPWS Section 4.2.7.1.2 item 4, which states “The depth of framing members and blocking into which the nail penetrates shall be 3” nominal or greater.”</a:t>
            </a:r>
          </a:p>
          <a:p>
            <a:pPr eaLnBrk="1" hangingPunct="1"/>
            <a:endParaRPr lang="en-US" b="0" baseline="0" dirty="0" smtClean="0"/>
          </a:p>
          <a:p>
            <a:pPr eaLnBrk="1" hangingPunct="1"/>
            <a:r>
              <a:rPr lang="en-US" b="0" baseline="0" dirty="0" smtClean="0"/>
              <a:t>This clarification is new to the 2015 SDPWS and was made to be consistent with similar provisions for stapled high load diaphragms in 2015 IBC Table 2306.2(2) footnote (e).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35</a:t>
            </a:fld>
            <a:endParaRPr lang="en-US" dirty="0"/>
          </a:p>
        </p:txBody>
      </p:sp>
    </p:spTree>
    <p:extLst>
      <p:ext uri="{BB962C8B-B14F-4D97-AF65-F5344CB8AC3E}">
        <p14:creationId xmlns:p14="http://schemas.microsoft.com/office/powerpoint/2010/main" val="29012154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36</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37</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method used to distribute shear to the vertical resisting elements</a:t>
            </a:r>
            <a:r>
              <a:rPr lang="en-US" b="0" baseline="0" dirty="0" smtClean="0"/>
              <a:t> is dependent on whether </a:t>
            </a:r>
            <a:r>
              <a:rPr lang="en-US" b="0" dirty="0" smtClean="0"/>
              <a:t>we idealize the diaphragm as rigid or flexible, model it as semi-rigid, or do an enveloped analysis. In the 2015 version of SDPWS, Section 4.2.5 was revised so</a:t>
            </a:r>
            <a:r>
              <a:rPr lang="en-US" b="0" baseline="0" dirty="0" smtClean="0"/>
              <a:t> that </a:t>
            </a:r>
            <a:r>
              <a:rPr lang="en-US" b="0" dirty="0" smtClean="0"/>
              <a:t>the terms “idealized as flexible”, “idealized as rigid”, and “modeled as semi-rigid” are consistent with ASCE 7-10.</a:t>
            </a:r>
          </a:p>
          <a:p>
            <a:pPr eaLnBrk="1" hangingPunct="1"/>
            <a:endParaRPr lang="en-US" b="0" dirty="0" smtClean="0"/>
          </a:p>
          <a:p>
            <a:pPr eaLnBrk="1" hangingPunct="1"/>
            <a:r>
              <a:rPr lang="en-US" b="0" dirty="0" smtClean="0"/>
              <a:t>Wood diaphragms will always have some rigidity. They can never be fully flexible or fully rigid, but we can idealize them as such if certain</a:t>
            </a:r>
            <a:r>
              <a:rPr lang="en-US" b="0" baseline="0" dirty="0" smtClean="0"/>
              <a:t> conditions are met. The purpose of idealizing a diaphragm as flexible or rigid is to simplify the structural analysis for the distribution of shear.</a:t>
            </a:r>
            <a:endParaRPr lang="en-US" b="0" dirty="0" smtClean="0"/>
          </a:p>
          <a:p>
            <a:pPr eaLnBrk="1" hangingPunct="1"/>
            <a:endParaRPr lang="en-US" b="0" dirty="0" smtClean="0"/>
          </a:p>
          <a:p>
            <a:pPr eaLnBrk="1" hangingPunct="1"/>
            <a:r>
              <a:rPr lang="en-US" b="0" dirty="0" smtClean="0"/>
              <a:t>While there</a:t>
            </a:r>
            <a:r>
              <a:rPr lang="en-US" b="0" baseline="0" dirty="0" smtClean="0"/>
              <a:t> are requirements specific to each of those methods, the type of load (wind or seismic) will also influence how we select the proper method. More on that to come…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 diaphragm is flexible for the purpose of distribution of story shear when</a:t>
            </a:r>
            <a:r>
              <a:rPr lang="en-US" b="0" baseline="0" dirty="0" smtClean="0"/>
              <a:t> </a:t>
            </a:r>
            <a:r>
              <a:rPr lang="en-US" b="0" dirty="0" smtClean="0"/>
              <a:t>the computed maximum in-plane deflection of the diaphragm under lateral load is greater than two times the average deflection of adjoining vertical elements (i.e. shear walls) or the story below under the same lateral load.</a:t>
            </a:r>
          </a:p>
          <a:p>
            <a:pPr eaLnBrk="1" hangingPunct="1"/>
            <a:endParaRPr lang="en-US" b="0" baseline="0" dirty="0" smtClean="0"/>
          </a:p>
          <a:p>
            <a:pPr eaLnBrk="1" hangingPunct="1"/>
            <a:r>
              <a:rPr lang="en-US" b="0" baseline="0" dirty="0" smtClean="0"/>
              <a:t>Flexible diaphragm conditions are located in ASCE 7-10 Section 12.3.1.1 for seismic and in ASCE 7-10 Section 26.2 for wind.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baseline="0" dirty="0" smtClean="0"/>
              <a:t>Do (if time allows)</a:t>
            </a:r>
          </a:p>
          <a:p>
            <a:pPr eaLnBrk="1" hangingPunct="1"/>
            <a:r>
              <a:rPr lang="en-US" b="0" baseline="0" dirty="0" smtClean="0"/>
              <a:t>Review ASCE 7-10 Sections 12.3.1.1 and 26.2.</a:t>
            </a:r>
          </a:p>
          <a:p>
            <a:pPr eaLnBrk="1" hangingPunct="1"/>
            <a:endParaRPr lang="en-US" b="0" baseline="0" dirty="0" smtClean="0"/>
          </a:p>
          <a:p>
            <a:pPr eaLnBrk="1" hangingPunct="1"/>
            <a:r>
              <a:rPr lang="en-US" b="0" baseline="0" dirty="0" smtClean="0"/>
              <a:t>---</a:t>
            </a:r>
          </a:p>
          <a:p>
            <a:pPr eaLnBrk="1" hangingPunct="1"/>
            <a:endParaRPr lang="en-US" b="0" baseline="0" dirty="0" smtClean="0"/>
          </a:p>
          <a:p>
            <a:pPr eaLnBrk="1" hangingPunct="1"/>
            <a:r>
              <a:rPr lang="en-US" b="0" baseline="0" dirty="0" smtClean="0"/>
              <a:t>ASCE 7 Section 12.3.1.1  Flexible Diaphragm Condition</a:t>
            </a:r>
          </a:p>
          <a:p>
            <a:pPr eaLnBrk="1" hangingPunct="1"/>
            <a:r>
              <a:rPr lang="en-US" b="0" baseline="0" dirty="0" smtClean="0"/>
              <a:t>Diaphragms constructed of </a:t>
            </a:r>
            <a:r>
              <a:rPr lang="en-US" b="0" baseline="0" dirty="0" err="1" smtClean="0"/>
              <a:t>untopped</a:t>
            </a:r>
            <a:r>
              <a:rPr lang="en-US" b="0" baseline="0" dirty="0" smtClean="0"/>
              <a:t> steel decking or wood structural panels are permitted to be idealized as flexible if any of the following conditions exist:</a:t>
            </a:r>
          </a:p>
          <a:p>
            <a:pPr marL="228600" indent="-228600" eaLnBrk="1" hangingPunct="1">
              <a:buFont typeface="+mj-lt"/>
              <a:buAutoNum type="alphaLcPeriod"/>
            </a:pPr>
            <a:r>
              <a:rPr lang="en-US" b="0" baseline="0" dirty="0" smtClean="0"/>
              <a:t>In structures where the vertical elements are steel braced frames, steel and concrete composite braced frames or concrete, masonry, steel, or steel and concrete composite shear walls.</a:t>
            </a:r>
          </a:p>
          <a:p>
            <a:pPr marL="228600" indent="-228600" eaLnBrk="1" hangingPunct="1">
              <a:buFont typeface="+mj-lt"/>
              <a:buAutoNum type="alphaLcPeriod"/>
            </a:pPr>
            <a:r>
              <a:rPr lang="en-US" b="0" baseline="0" dirty="0" smtClean="0"/>
              <a:t>In one- and two-family dwellings.</a:t>
            </a:r>
          </a:p>
          <a:p>
            <a:pPr marL="228600" indent="-228600" eaLnBrk="1" hangingPunct="1">
              <a:buFont typeface="+mj-lt"/>
              <a:buAutoNum type="alphaLcPeriod"/>
            </a:pPr>
            <a:r>
              <a:rPr lang="en-US" b="0" baseline="0" dirty="0" smtClean="0"/>
              <a:t>In structures of light-frame construction where all of the following conditions are met:</a:t>
            </a:r>
          </a:p>
          <a:p>
            <a:pPr marL="685800" lvl="1" indent="-228600" eaLnBrk="1" hangingPunct="1">
              <a:buFont typeface="+mj-lt"/>
              <a:buAutoNum type="arabicPeriod"/>
            </a:pPr>
            <a:r>
              <a:rPr lang="en-US" b="0" baseline="0" dirty="0" smtClean="0"/>
              <a:t>Topping of concrete or similar materials is not placed over wood structural panel diaphragms except for nonstructural topping no greater than 1 ½ in. (38 mm) thick.</a:t>
            </a:r>
          </a:p>
          <a:p>
            <a:pPr marL="685800" lvl="1" indent="-228600" eaLnBrk="1" hangingPunct="1">
              <a:buFont typeface="+mj-lt"/>
              <a:buAutoNum type="arabicPeriod"/>
            </a:pPr>
            <a:r>
              <a:rPr lang="en-US" b="0" baseline="0" dirty="0" smtClean="0"/>
              <a:t>Each line of vertical elements of the seismic force-resisting system complies with the allowable story drift of Table 12.12-1.</a:t>
            </a:r>
          </a:p>
          <a:p>
            <a:pPr marL="0" lvl="1" eaLnBrk="1" hangingPunct="1">
              <a:buFont typeface="+mj-lt"/>
              <a:buNone/>
            </a:pPr>
            <a:endParaRPr lang="en-US" dirty="0"/>
          </a:p>
          <a:p>
            <a:pPr marL="0" lvl="1" eaLnBrk="1" hangingPunct="1">
              <a:buFont typeface="+mj-lt"/>
              <a:buNone/>
            </a:pPr>
            <a:r>
              <a:rPr lang="en-US" b="0" baseline="0" dirty="0" smtClean="0"/>
              <a:t>ASCE</a:t>
            </a:r>
            <a:r>
              <a:rPr lang="en-US" b="0" dirty="0" smtClean="0"/>
              <a:t> 7 Section 26.2</a:t>
            </a:r>
          </a:p>
          <a:p>
            <a:pPr marL="0" lvl="1" eaLnBrk="1" hangingPunct="1">
              <a:buFont typeface="+mj-lt"/>
              <a:buNone/>
            </a:pPr>
            <a:r>
              <a:rPr lang="en-US" baseline="0" dirty="0" smtClean="0"/>
              <a:t>DIAPHRAGM:</a:t>
            </a:r>
            <a:r>
              <a:rPr lang="en-US" dirty="0" smtClean="0"/>
              <a:t> Roof, floor, or other membrane or bracing system acting to transfer lateral forces to the vertical Main Wind-Force Resisting System. For analysis under wind loads, diaphragms constructed of </a:t>
            </a:r>
            <a:r>
              <a:rPr lang="en-US" dirty="0" err="1" smtClean="0"/>
              <a:t>untopped</a:t>
            </a:r>
            <a:r>
              <a:rPr lang="en-US" dirty="0" smtClean="0"/>
              <a:t> steel decks, concrete filled steel decks, and concrete slabs, each having a span-to-depth ratio of two or less, shall be permitted to be idealized as rigid. Diaphragms constructed of wood structural panels are permitted to be idealized as flexible.</a:t>
            </a:r>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40</a:t>
            </a:fld>
            <a:endParaRPr lang="en-US" dirty="0"/>
          </a:p>
        </p:txBody>
      </p:sp>
    </p:spTree>
    <p:extLst>
      <p:ext uri="{BB962C8B-B14F-4D97-AF65-F5344CB8AC3E}">
        <p14:creationId xmlns:p14="http://schemas.microsoft.com/office/powerpoint/2010/main" val="3196606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50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1LU/HSW credit.</a:t>
            </a:r>
          </a:p>
          <a:p>
            <a:pPr marL="171450" indent="-171450">
              <a:buFont typeface="Arial" panose="020B0604020202020204" pitchFamily="34" charset="0"/>
              <a:buChar char="•"/>
            </a:pPr>
            <a:r>
              <a:rPr lang="en-US" dirty="0" smtClean="0"/>
              <a:t>IACET: 0.1 (Equivalent to 1 hour)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34249413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When diaphragms are idealized as rigid, shear forces distributed based on relative stiffness of vertical-resisting elements (i.e. shear walls) of the story below.</a:t>
            </a:r>
          </a:p>
          <a:p>
            <a:pPr eaLnBrk="1" hangingPunct="1"/>
            <a:endParaRPr lang="en-US" b="0" dirty="0" smtClean="0"/>
          </a:p>
          <a:p>
            <a:pPr eaLnBrk="1" hangingPunct="1"/>
            <a:r>
              <a:rPr lang="en-US" b="0" dirty="0" smtClean="0"/>
              <a:t>A diaphragm is rigid for the purpose of distribution of story shear and torsional moment when the computed maximum in-plane deflection of the diaphragm itself under lateral load is less than or equal to two times the average deflection of adjoining vertical elements of the lateral force-resisting system of the associated story under equivalent tributary lateral load. For analysis purposes, it can be assumed that a rigid diaphragm distributes story shear and torsional moment into lines of shear walls by the relative lateral stiffness of the shear walls.</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A diaphragm may be idealized as rigid when the maximum in-plane deflection of the diaphragm is less than or equal to two times the average deflection of adjoining vertical elements:</a:t>
            </a:r>
          </a:p>
          <a:p>
            <a:pPr marL="228600" indent="-228600">
              <a:buFont typeface="+mj-lt"/>
              <a:buAutoNum type="alphaLcPeriod"/>
            </a:pPr>
            <a:r>
              <a:rPr lang="en-US" b="1" dirty="0" smtClean="0"/>
              <a:t>True</a:t>
            </a:r>
          </a:p>
          <a:p>
            <a:pPr marL="228600" indent="-228600">
              <a:buFont typeface="+mj-lt"/>
              <a:buAutoNum type="alphaLcPeriod"/>
            </a:pPr>
            <a:r>
              <a:rPr lang="en-US" b="0" dirty="0" smtClean="0"/>
              <a:t>False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41</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A</a:t>
            </a:r>
            <a:r>
              <a:rPr lang="en-US" b="0" baseline="0" dirty="0" smtClean="0"/>
              <a:t> s</a:t>
            </a:r>
            <a:r>
              <a:rPr lang="en-US" b="0" dirty="0" smtClean="0"/>
              <a:t>emi-rigid analysis is the most accurate way of predicting true distribution of horizontal diaphragm forces.</a:t>
            </a:r>
            <a:r>
              <a:rPr lang="en-US" b="0" baseline="0" dirty="0" smtClean="0"/>
              <a:t> Per ASCE 7-10, modelling a diaphragm as semi-rigid is always permissible. However, it</a:t>
            </a:r>
            <a:r>
              <a:rPr lang="en-US" b="0" dirty="0" smtClean="0"/>
              <a:t> is not practical</a:t>
            </a:r>
            <a:r>
              <a:rPr lang="en-US" b="0" baseline="0" dirty="0" smtClean="0"/>
              <a:t> in many cases due to extensive calculations and analysis required.</a:t>
            </a:r>
          </a:p>
          <a:p>
            <a:pPr eaLnBrk="1" hangingPunct="1"/>
            <a:endParaRPr lang="en-US" b="0" baseline="0" dirty="0" smtClean="0"/>
          </a:p>
          <a:p>
            <a:pPr eaLnBrk="1" hangingPunct="1"/>
            <a:r>
              <a:rPr lang="en-US" b="0" baseline="0" dirty="0" smtClean="0"/>
              <a:t>An acceptable alternative is the enveloped analysis. An enveloped procedure uses the worst case per wall line from flexible and rigid analyses. Although it requires two separate analyses, it provides a conservative approach and may still save time compared to semi-rigid modelling and analysis. Specific recognition of the enveloped analysis method is new in SDPWS Section 4.2.5.</a:t>
            </a:r>
          </a:p>
          <a:p>
            <a:pPr eaLnBrk="1" hangingPunct="1"/>
            <a:endParaRPr lang="en-US" b="0"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The enveloped procedure for predicting the distribution of horizontal diaphragm forces uses the __________ of each scenario per wall line from flexible and rigid analyses.</a:t>
            </a:r>
          </a:p>
          <a:p>
            <a:pPr marL="228600" indent="-228600">
              <a:buFont typeface="+mj-lt"/>
              <a:buAutoNum type="alphaLcPeriod"/>
            </a:pPr>
            <a:r>
              <a:rPr lang="en-US" b="0" dirty="0" smtClean="0"/>
              <a:t>Best</a:t>
            </a:r>
            <a:r>
              <a:rPr lang="en-US" b="0" baseline="0" dirty="0" smtClean="0"/>
              <a:t> case</a:t>
            </a:r>
            <a:endParaRPr lang="en-US" b="0" dirty="0" smtClean="0"/>
          </a:p>
          <a:p>
            <a:pPr marL="228600" indent="-228600">
              <a:buFont typeface="+mj-lt"/>
              <a:buAutoNum type="alphaLcPeriod"/>
            </a:pPr>
            <a:r>
              <a:rPr lang="en-US" b="1" dirty="0" smtClean="0"/>
              <a:t>Worst</a:t>
            </a:r>
            <a:r>
              <a:rPr lang="en-US" b="1" baseline="0" dirty="0" smtClean="0"/>
              <a:t> case</a:t>
            </a:r>
          </a:p>
          <a:p>
            <a:pPr marL="228600" indent="-228600">
              <a:buFont typeface="+mj-lt"/>
              <a:buAutoNum type="alphaLcPeriod"/>
            </a:pPr>
            <a:r>
              <a:rPr lang="en-US" b="0" baseline="0" dirty="0" smtClean="0"/>
              <a:t>Average value (mean)</a:t>
            </a:r>
          </a:p>
          <a:p>
            <a:pPr marL="228600" indent="-228600">
              <a:buFont typeface="+mj-lt"/>
              <a:buAutoNum type="alphaLcPeriod"/>
            </a:pPr>
            <a:r>
              <a:rPr lang="en-US" b="0" baseline="0" dirty="0" smtClean="0"/>
              <a:t>None of the above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42</a:t>
            </a:fld>
            <a:endParaRPr lang="en-US" dirty="0"/>
          </a:p>
        </p:txBody>
      </p:sp>
    </p:spTree>
    <p:extLst>
      <p:ext uri="{BB962C8B-B14F-4D97-AF65-F5344CB8AC3E}">
        <p14:creationId xmlns:p14="http://schemas.microsoft.com/office/powerpoint/2010/main" val="4789914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Advantages: Distributes force to shear walls based on tributary area (easy to calculate).</a:t>
            </a:r>
          </a:p>
          <a:p>
            <a:pPr eaLnBrk="1" hangingPunct="1"/>
            <a:endParaRPr lang="en-US" b="0" dirty="0" smtClean="0"/>
          </a:p>
          <a:p>
            <a:pPr eaLnBrk="1" hangingPunct="1"/>
            <a:r>
              <a:rPr lang="en-US" b="0" dirty="0" smtClean="0"/>
              <a:t>Disadvantages: In structures that have shear wall lines with many openings, because the shear forces are based on tributary area (and not wall stiffness), the design will require that these shear walls resist higher forces. These will be high-aspect shear walls that require thicker sheathing, tighter nailing and larger overturning compression posts and </a:t>
            </a:r>
            <a:r>
              <a:rPr lang="en-US" b="0" dirty="0" err="1" smtClean="0"/>
              <a:t>holdown</a:t>
            </a:r>
            <a:r>
              <a:rPr lang="en-US" b="0" dirty="0" smtClean="0"/>
              <a:t> devices.</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Choose whether the statement relates to either flexible or rigid diaphragms:</a:t>
            </a:r>
          </a:p>
          <a:p>
            <a:pPr marL="228600" indent="-228600">
              <a:buFont typeface="+mj-lt"/>
              <a:buAutoNum type="alphaLcPeriod"/>
            </a:pPr>
            <a:r>
              <a:rPr lang="en-US" b="0" dirty="0" smtClean="0"/>
              <a:t>Distributes force to shear walls based on tributary area :: </a:t>
            </a:r>
            <a:r>
              <a:rPr lang="en-US" b="1" dirty="0" smtClean="0"/>
              <a:t>Flexible</a:t>
            </a:r>
            <a:r>
              <a:rPr lang="en-US" b="0" dirty="0" smtClean="0"/>
              <a:t> / Rigid</a:t>
            </a:r>
          </a:p>
          <a:p>
            <a:pPr marL="228600" indent="-228600">
              <a:buFont typeface="+mj-lt"/>
              <a:buAutoNum type="alphaLcPeriod"/>
            </a:pPr>
            <a:r>
              <a:rPr lang="en-US" b="0" dirty="0" smtClean="0"/>
              <a:t>Force distributed to shear walls based on stiffness :: Flexible / </a:t>
            </a:r>
            <a:r>
              <a:rPr lang="en-US" b="1" dirty="0" smtClean="0"/>
              <a:t>Rigid</a:t>
            </a:r>
          </a:p>
          <a:p>
            <a:pPr marL="228600" indent="-228600">
              <a:buFont typeface="+mj-lt"/>
              <a:buAutoNum type="alphaLcPeriod"/>
            </a:pPr>
            <a:r>
              <a:rPr lang="en-US" b="0" baseline="0" dirty="0" smtClean="0"/>
              <a:t>Easy to calculate :: </a:t>
            </a:r>
            <a:r>
              <a:rPr lang="en-US" b="1" baseline="0" dirty="0" smtClean="0"/>
              <a:t>Flexible</a:t>
            </a:r>
            <a:r>
              <a:rPr lang="en-US" b="0" baseline="0" dirty="0" smtClean="0"/>
              <a:t> / Rigid</a:t>
            </a:r>
          </a:p>
          <a:p>
            <a:pPr marL="228600" indent="-228600">
              <a:buFont typeface="+mj-lt"/>
              <a:buAutoNum type="alphaLcPeriod"/>
            </a:pPr>
            <a:r>
              <a:rPr lang="en-US" b="0" baseline="0" dirty="0" smtClean="0"/>
              <a:t>Reduces forces on high-aspect ratio shear walls :: Flexible / </a:t>
            </a:r>
            <a:r>
              <a:rPr lang="en-US" b="1" baseline="0" dirty="0" smtClean="0"/>
              <a:t>Rigid</a:t>
            </a:r>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Advantages: Forces are distributed to shear walls based on their rigidities (stiffness). This reduces forces on high-aspect ratio shear walls (i.e. the exterior walls of an apartment building that typically has a lot of window and door openings will have less force on it than the interior walls, which are typically long with few openings).</a:t>
            </a:r>
          </a:p>
          <a:p>
            <a:pPr eaLnBrk="1" hangingPunct="1"/>
            <a:endParaRPr lang="en-US" b="0" dirty="0" smtClean="0"/>
          </a:p>
          <a:p>
            <a:pPr eaLnBrk="1" hangingPunct="1"/>
            <a:r>
              <a:rPr lang="en-US" b="0" dirty="0" smtClean="0"/>
              <a:t>Disadvantages: Requires extensive drift and force distribution calculations. Typically an iterative process. Shear wall location and dimensions must be known for final design.</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Choose whether the statement relates to either flexible or rigid diaphragms:</a:t>
            </a:r>
          </a:p>
          <a:p>
            <a:pPr marL="228600" indent="-228600">
              <a:buFont typeface="+mj-lt"/>
              <a:buAutoNum type="alphaLcPeriod"/>
            </a:pPr>
            <a:r>
              <a:rPr lang="en-US" b="0" dirty="0" smtClean="0"/>
              <a:t>Distributes force to shear walls based on tributary area :: </a:t>
            </a:r>
            <a:r>
              <a:rPr lang="en-US" b="1" dirty="0" smtClean="0"/>
              <a:t>Flexible</a:t>
            </a:r>
            <a:r>
              <a:rPr lang="en-US" b="0" dirty="0" smtClean="0"/>
              <a:t> / Rigid</a:t>
            </a:r>
          </a:p>
          <a:p>
            <a:pPr marL="228600" indent="-228600">
              <a:buFont typeface="+mj-lt"/>
              <a:buAutoNum type="alphaLcPeriod"/>
            </a:pPr>
            <a:r>
              <a:rPr lang="en-US" b="0" dirty="0" smtClean="0"/>
              <a:t>Force distributed to shear walls based on stiffness :: Flexible / </a:t>
            </a:r>
            <a:r>
              <a:rPr lang="en-US" b="1" dirty="0" smtClean="0"/>
              <a:t>Rigid</a:t>
            </a:r>
          </a:p>
          <a:p>
            <a:pPr marL="228600" indent="-228600">
              <a:buFont typeface="+mj-lt"/>
              <a:buAutoNum type="alphaLcPeriod"/>
            </a:pPr>
            <a:r>
              <a:rPr lang="en-US" b="0" baseline="0" dirty="0" smtClean="0"/>
              <a:t>Easy to calculate :: </a:t>
            </a:r>
            <a:r>
              <a:rPr lang="en-US" b="1" baseline="0" dirty="0" smtClean="0"/>
              <a:t>Flexible</a:t>
            </a:r>
            <a:r>
              <a:rPr lang="en-US" b="0" baseline="0" dirty="0" smtClean="0"/>
              <a:t> / Rigid</a:t>
            </a:r>
          </a:p>
          <a:p>
            <a:pPr marL="228600" indent="-228600">
              <a:buFont typeface="+mj-lt"/>
              <a:buAutoNum type="alphaLcPeriod"/>
            </a:pPr>
            <a:r>
              <a:rPr lang="en-US" b="0" baseline="0" dirty="0" smtClean="0"/>
              <a:t>Reduces forces on high-aspect ratio shear walls :: Flexible / </a:t>
            </a:r>
            <a:r>
              <a:rPr lang="en-US" b="1" baseline="0" dirty="0" smtClean="0"/>
              <a:t>Rigid</a:t>
            </a:r>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45</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a:p>
            <a:endParaRPr lang="en-US" dirty="0" smtClean="0"/>
          </a:p>
          <a:p>
            <a:r>
              <a:rPr lang="en-US" b="1" dirty="0" smtClean="0"/>
              <a:t>Say</a:t>
            </a:r>
          </a:p>
          <a:p>
            <a:r>
              <a:rPr lang="en-US" dirty="0" smtClean="0"/>
              <a:t>There are three diaphragm elements that work together to resist lateral forces and create a safe and code compliant diaphragm.</a:t>
            </a:r>
          </a:p>
          <a:p>
            <a:endParaRPr lang="en-US" dirty="0" smtClean="0"/>
          </a:p>
          <a:p>
            <a:pPr marL="228600" indent="-228600">
              <a:buFont typeface="+mj-lt"/>
              <a:buAutoNum type="arabicPeriod"/>
            </a:pPr>
            <a:r>
              <a:rPr lang="en-US" dirty="0" smtClean="0"/>
              <a:t>Sheathing</a:t>
            </a:r>
          </a:p>
          <a:p>
            <a:pPr marL="228600" indent="-228600">
              <a:buFont typeface="+mj-lt"/>
              <a:buAutoNum type="arabicPeriod"/>
            </a:pPr>
            <a:r>
              <a:rPr lang="en-US" dirty="0" smtClean="0"/>
              <a:t>Chords</a:t>
            </a:r>
          </a:p>
          <a:p>
            <a:pPr marL="228600" indent="-228600">
              <a:buFont typeface="+mj-lt"/>
              <a:buAutoNum type="arabicPeriod"/>
            </a:pPr>
            <a:r>
              <a:rPr lang="en-US" dirty="0" smtClean="0"/>
              <a:t>Collectors</a:t>
            </a:r>
          </a:p>
          <a:p>
            <a:endParaRPr lang="en-US" dirty="0" smtClean="0"/>
          </a:p>
          <a:p>
            <a:r>
              <a:rPr lang="en-US" dirty="0" smtClean="0"/>
              <a:t>Calculating the forces acting on these elements is necessary to design a safe and compliant diaphragm.</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46</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the most basic form of typical diaphragm design, one assumes the diaphragm acts like a short, deep beam that is simply supported. </a:t>
            </a:r>
          </a:p>
          <a:p>
            <a:pPr eaLnBrk="1" hangingPunct="1"/>
            <a:endParaRPr lang="en-US" b="0" dirty="0" smtClean="0"/>
          </a:p>
          <a:p>
            <a:pPr eaLnBrk="1" hangingPunct="1"/>
            <a:r>
              <a:rPr lang="en-US" b="0" dirty="0" smtClean="0"/>
              <a:t>Thus the reaction at each end of the diaphragm where it is supported is the load on half of the span.</a:t>
            </a:r>
          </a:p>
          <a:p>
            <a:pPr eaLnBrk="1" hangingPunct="1"/>
            <a:endParaRPr lang="en-US" b="0" dirty="0" smtClean="0"/>
          </a:p>
          <a:p>
            <a:pPr eaLnBrk="1" hangingPunct="1"/>
            <a:r>
              <a:rPr lang="en-US" b="0" dirty="0" smtClean="0"/>
              <a:t>Knowing the</a:t>
            </a:r>
            <a:r>
              <a:rPr lang="en-US" b="0" baseline="0" dirty="0" smtClean="0"/>
              <a:t> diaphragm reaction force is essential for designing shear walls. R is equal to the shear demand load on the connected shear wall.</a:t>
            </a:r>
            <a:endParaRPr lang="en-US" b="0" dirty="0" smtClean="0"/>
          </a:p>
          <a:p>
            <a:pPr eaLnBrk="1" hangingPunct="1"/>
            <a:endParaRPr lang="en-US" b="0" dirty="0" smtClean="0"/>
          </a:p>
          <a:p>
            <a:pPr eaLnBrk="1" hangingPunct="1"/>
            <a:r>
              <a:rPr lang="en-US" b="1" dirty="0" smtClean="0"/>
              <a:t>Do</a:t>
            </a:r>
          </a:p>
          <a:p>
            <a:pPr eaLnBrk="1" hangingPunct="1"/>
            <a:r>
              <a:rPr lang="en-US" b="0" dirty="0" smtClean="0"/>
              <a:t>Review equation and parameters</a:t>
            </a:r>
            <a:r>
              <a:rPr lang="en-US" b="0" baseline="0" dirty="0" smtClean="0"/>
              <a:t> on slide.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47</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Shear is carried by the sheathing.</a:t>
            </a:r>
          </a:p>
          <a:p>
            <a:pPr eaLnBrk="1" hangingPunct="1"/>
            <a:endParaRPr lang="en-US" b="0" dirty="0" smtClean="0"/>
          </a:p>
          <a:p>
            <a:pPr eaLnBrk="1" hangingPunct="1"/>
            <a:r>
              <a:rPr lang="en-US" b="0" dirty="0" smtClean="0"/>
              <a:t>When designing a diaphragm, shear resistance should be considered.</a:t>
            </a:r>
            <a:r>
              <a:rPr lang="en-US" b="0" baseline="0" dirty="0" smtClean="0"/>
              <a:t> The unit shear demand in a diaphragm, v, is used in conjunction with Tables 4.2A, 4.2B, and 4.2C to find a viable sheathing and nailing combination. </a:t>
            </a:r>
            <a:endParaRPr lang="en-US" b="0" dirty="0" smtClean="0"/>
          </a:p>
          <a:p>
            <a:pPr eaLnBrk="1" hangingPunct="1"/>
            <a:endParaRPr lang="en-US" b="0" dirty="0" smtClean="0"/>
          </a:p>
          <a:p>
            <a:pPr eaLnBrk="1" hangingPunct="1"/>
            <a:r>
              <a:rPr lang="en-US" b="1" dirty="0" smtClean="0"/>
              <a:t>Do</a:t>
            </a:r>
          </a:p>
          <a:p>
            <a:pPr eaLnBrk="1" hangingPunct="1"/>
            <a:r>
              <a:rPr lang="en-US" b="0" dirty="0" smtClean="0"/>
              <a:t>Review equations</a:t>
            </a:r>
            <a:r>
              <a:rPr lang="en-US" b="0" baseline="0" dirty="0" smtClean="0"/>
              <a:t> shown on slide.</a:t>
            </a:r>
          </a:p>
          <a:p>
            <a:pPr eaLnBrk="1" hangingPunct="1"/>
            <a:endParaRPr lang="en-US" b="0" baseline="0" dirty="0" smtClean="0"/>
          </a:p>
          <a:p>
            <a:pPr eaLnBrk="1" hangingPunct="1"/>
            <a:r>
              <a:rPr lang="en-US" b="1" baseline="0" dirty="0" smtClean="0"/>
              <a:t>Say</a:t>
            </a:r>
          </a:p>
          <a:p>
            <a:pPr eaLnBrk="1" hangingPunct="1"/>
            <a:r>
              <a:rPr lang="en-US" b="0" dirty="0" smtClean="0"/>
              <a:t>V and v are maximum at supports and zero at the center of the diaphragm. For this reason, the designer may choose to have tighter nailing near diaphragm supports. This may affect choice of blocked or unblocked diaphragm (see later discussion on blocked vs. unblocked).</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The ___________ in a diaphragm is used in conjunction with Tables 4.2A, 4.2B and 4.2C to find a viable sheathing and nailing combination.</a:t>
            </a:r>
          </a:p>
          <a:p>
            <a:pPr marL="228600" indent="-228600">
              <a:buFont typeface="+mj-lt"/>
              <a:buAutoNum type="alphaLcPeriod"/>
            </a:pPr>
            <a:r>
              <a:rPr lang="en-US" b="1" dirty="0" smtClean="0"/>
              <a:t>Unit shear demand</a:t>
            </a:r>
          </a:p>
          <a:p>
            <a:pPr marL="228600" indent="-228600">
              <a:buFont typeface="+mj-lt"/>
              <a:buAutoNum type="alphaLcPeriod"/>
            </a:pPr>
            <a:r>
              <a:rPr lang="en-US" b="0" dirty="0" smtClean="0"/>
              <a:t>Maximum deflection</a:t>
            </a:r>
            <a:endParaRPr lang="en-US" b="0" baseline="0" dirty="0" smtClean="0"/>
          </a:p>
          <a:p>
            <a:pPr marL="228600" indent="-228600">
              <a:buFont typeface="+mj-lt"/>
              <a:buAutoNum type="alphaLcPeriod"/>
            </a:pPr>
            <a:r>
              <a:rPr lang="en-US" b="0" baseline="0" dirty="0" smtClean="0"/>
              <a:t>Maximum shear demand</a:t>
            </a:r>
          </a:p>
          <a:p>
            <a:pPr marL="228600" indent="-228600">
              <a:buFont typeface="+mj-lt"/>
              <a:buAutoNum type="alphaLcPeriod"/>
            </a:pPr>
            <a:r>
              <a:rPr lang="en-US" b="0" baseline="0" dirty="0" smtClean="0"/>
              <a:t>Maximum moment</a:t>
            </a:r>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48</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Let’s look at an example to find the unit shear demand, v,  in a diaphragm. First, we’ll find the reaction force, R. Then, calculate v by dividing the reaction force by the diaphragm width, b = 20’.</a:t>
            </a:r>
          </a:p>
          <a:p>
            <a:pPr eaLnBrk="1" hangingPunct="1"/>
            <a:endParaRPr lang="en-US" b="0" dirty="0" smtClean="0"/>
          </a:p>
          <a:p>
            <a:pPr eaLnBrk="1" hangingPunct="1"/>
            <a:r>
              <a:rPr lang="en-US" b="1" dirty="0" smtClean="0"/>
              <a:t>Do</a:t>
            </a:r>
          </a:p>
          <a:p>
            <a:pPr eaLnBrk="1" hangingPunct="1"/>
            <a:r>
              <a:rPr lang="en-US" b="0" dirty="0" smtClean="0"/>
              <a:t>Review calculations on slide. Click for “check” animation</a:t>
            </a:r>
            <a:r>
              <a:rPr lang="en-US" b="0" baseline="0" dirty="0" smtClean="0"/>
              <a:t> upon finding v.</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Moment is carried by the chords.</a:t>
            </a:r>
          </a:p>
          <a:p>
            <a:pPr eaLnBrk="1" hangingPunct="1"/>
            <a:endParaRPr lang="en-US" b="0" dirty="0" smtClean="0"/>
          </a:p>
          <a:p>
            <a:pPr eaLnBrk="1" hangingPunct="1"/>
            <a:r>
              <a:rPr lang="en-US" b="0" dirty="0" smtClean="0"/>
              <a:t>When designing a diaphragm, moment resistance of the chords must be considered.</a:t>
            </a:r>
          </a:p>
          <a:p>
            <a:pPr eaLnBrk="1" hangingPunct="1"/>
            <a:endParaRPr lang="en-US" b="0" dirty="0" smtClean="0"/>
          </a:p>
          <a:p>
            <a:pPr eaLnBrk="1" hangingPunct="1"/>
            <a:r>
              <a:rPr lang="en-US" b="1" dirty="0" smtClean="0"/>
              <a:t>Do</a:t>
            </a:r>
          </a:p>
          <a:p>
            <a:pPr eaLnBrk="1" hangingPunct="1"/>
            <a:r>
              <a:rPr lang="en-US" b="0" dirty="0" smtClean="0"/>
              <a:t>Review</a:t>
            </a:r>
            <a:r>
              <a:rPr lang="en-US" b="0" baseline="0" dirty="0" smtClean="0"/>
              <a:t> equations and parameters shown on the slide.</a:t>
            </a:r>
          </a:p>
          <a:p>
            <a:pPr eaLnBrk="1" hangingPunct="1"/>
            <a:endParaRPr lang="en-US" b="0"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Where is the</a:t>
            </a:r>
            <a:r>
              <a:rPr lang="en-US" baseline="0" dirty="0" smtClean="0"/>
              <a:t> maximum moment found on the deflected shape of a diaphragm?</a:t>
            </a:r>
            <a:endParaRPr lang="en-US" dirty="0" smtClean="0"/>
          </a:p>
          <a:p>
            <a:pPr marL="228600" indent="-228600">
              <a:buFont typeface="+mj-lt"/>
              <a:buAutoNum type="alphaLcPeriod"/>
            </a:pPr>
            <a:r>
              <a:rPr lang="en-US" b="0" dirty="0" smtClean="0"/>
              <a:t>Intersections</a:t>
            </a:r>
            <a:r>
              <a:rPr lang="en-US" b="0" baseline="0" dirty="0" smtClean="0"/>
              <a:t> of the chords and collectors</a:t>
            </a:r>
            <a:endParaRPr lang="en-US" b="0" dirty="0" smtClean="0"/>
          </a:p>
          <a:p>
            <a:pPr marL="228600" indent="-228600">
              <a:buFont typeface="+mj-lt"/>
              <a:buAutoNum type="alphaLcPeriod"/>
            </a:pPr>
            <a:r>
              <a:rPr lang="en-US" b="0" dirty="0" smtClean="0"/>
              <a:t>Distributed</a:t>
            </a:r>
            <a:r>
              <a:rPr lang="en-US" b="0" baseline="0" dirty="0" smtClean="0"/>
              <a:t> a</a:t>
            </a:r>
            <a:r>
              <a:rPr lang="en-US" b="0" dirty="0" smtClean="0"/>
              <a:t>long the collectors</a:t>
            </a:r>
            <a:endParaRPr lang="en-US" b="0" baseline="0" dirty="0" smtClean="0"/>
          </a:p>
          <a:p>
            <a:pPr marL="228600" indent="-228600">
              <a:buFont typeface="+mj-lt"/>
              <a:buAutoNum type="alphaLcPeriod"/>
            </a:pPr>
            <a:r>
              <a:rPr lang="en-US" b="0" baseline="0" dirty="0" smtClean="0"/>
              <a:t>Connection points on the chords</a:t>
            </a:r>
          </a:p>
          <a:p>
            <a:pPr marL="228600" indent="-228600">
              <a:buFont typeface="+mj-lt"/>
              <a:buAutoNum type="alphaLcPeriod"/>
            </a:pPr>
            <a:r>
              <a:rPr lang="en-US" b="1" baseline="0" dirty="0" smtClean="0"/>
              <a:t>Center of the chords</a:t>
            </a:r>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11111571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baseline="0" dirty="0" smtClean="0"/>
              <a:t>Say</a:t>
            </a:r>
          </a:p>
          <a:p>
            <a:pPr eaLnBrk="1" hangingPunct="1"/>
            <a:r>
              <a:rPr lang="en-US" b="0" baseline="0" dirty="0" smtClean="0"/>
              <a:t>Using the formula from the previous slide, the maximum chord forces are:</a:t>
            </a:r>
          </a:p>
          <a:p>
            <a:pPr eaLnBrk="1" hangingPunct="1"/>
            <a:endParaRPr lang="en-US" b="0" baseline="0" dirty="0" smtClean="0"/>
          </a:p>
          <a:p>
            <a:pPr eaLnBrk="1" hangingPunct="1"/>
            <a:r>
              <a:rPr lang="en-US" b="0" baseline="0" dirty="0" smtClean="0"/>
              <a:t>T = C = wL</a:t>
            </a:r>
            <a:r>
              <a:rPr lang="en-US" b="0" baseline="30000" dirty="0" smtClean="0"/>
              <a:t>2</a:t>
            </a:r>
            <a:r>
              <a:rPr lang="en-US" b="0" baseline="0" dirty="0" smtClean="0"/>
              <a:t> / 8b</a:t>
            </a:r>
          </a:p>
          <a:p>
            <a:pPr eaLnBrk="1" hangingPunct="1"/>
            <a:endParaRPr lang="en-US" b="0" baseline="0" dirty="0" smtClean="0"/>
          </a:p>
          <a:p>
            <a:pPr eaLnBrk="1" hangingPunct="1"/>
            <a:r>
              <a:rPr lang="en-US" b="0" baseline="0" dirty="0" smtClean="0"/>
              <a:t>= (120 </a:t>
            </a:r>
            <a:r>
              <a:rPr lang="en-US" b="0" baseline="0" dirty="0" err="1" smtClean="0"/>
              <a:t>plf</a:t>
            </a:r>
            <a:r>
              <a:rPr lang="en-US" b="0" baseline="0" dirty="0" smtClean="0"/>
              <a:t>)(30 </a:t>
            </a:r>
            <a:r>
              <a:rPr lang="en-US" b="0" baseline="0" dirty="0" err="1" smtClean="0"/>
              <a:t>ft</a:t>
            </a:r>
            <a:r>
              <a:rPr lang="en-US" b="0" baseline="0" dirty="0" smtClean="0"/>
              <a:t>)</a:t>
            </a:r>
            <a:r>
              <a:rPr lang="en-US" b="0" baseline="30000" dirty="0" smtClean="0"/>
              <a:t>2</a:t>
            </a:r>
            <a:r>
              <a:rPr lang="en-US" b="0" baseline="0" dirty="0" smtClean="0"/>
              <a:t> / (8)(20 </a:t>
            </a:r>
            <a:r>
              <a:rPr lang="en-US" b="0" baseline="0" dirty="0" err="1" smtClean="0"/>
              <a:t>ft</a:t>
            </a:r>
            <a:r>
              <a:rPr lang="en-US" b="0" baseline="0" dirty="0" smtClean="0"/>
              <a:t>)</a:t>
            </a:r>
          </a:p>
          <a:p>
            <a:pPr eaLnBrk="1" hangingPunct="1"/>
            <a:endParaRPr lang="en-US" b="0" baseline="0" dirty="0" smtClean="0"/>
          </a:p>
          <a:p>
            <a:pPr eaLnBrk="1" hangingPunct="1"/>
            <a:r>
              <a:rPr lang="en-US" b="0" baseline="0" dirty="0" smtClean="0"/>
              <a:t>= 675 </a:t>
            </a:r>
            <a:r>
              <a:rPr lang="en-US" b="0" baseline="0" dirty="0" err="1" smtClean="0"/>
              <a:t>lb</a:t>
            </a:r>
            <a:endParaRPr lang="en-US" b="0" baseline="0" dirty="0" smtClean="0"/>
          </a:p>
          <a:p>
            <a:pPr eaLnBrk="1" hangingPunct="1"/>
            <a:endParaRPr lang="en-US" b="0" baseline="0" dirty="0" smtClean="0"/>
          </a:p>
          <a:p>
            <a:pPr eaLnBrk="1" hangingPunct="1"/>
            <a:r>
              <a:rPr lang="en-US" b="0" baseline="0" dirty="0" smtClean="0"/>
              <a:t>In typical wood construction, one would compare chord forces to drag strut forces to design splice connection of wood top plates.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51</a:t>
            </a:fld>
            <a:endParaRPr lang="en-US" dirty="0"/>
          </a:p>
        </p:txBody>
      </p:sp>
    </p:spTree>
    <p:extLst>
      <p:ext uri="{BB962C8B-B14F-4D97-AF65-F5344CB8AC3E}">
        <p14:creationId xmlns:p14="http://schemas.microsoft.com/office/powerpoint/2010/main" val="15031768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collectors (struts) are designed to transmit the diaphragm reactions to the shear walls. This becomes a design consideration when the supporting shear walls are shorter in length than the diaphragm.</a:t>
            </a:r>
          </a:p>
          <a:p>
            <a:pPr eaLnBrk="1" hangingPunct="1"/>
            <a:endParaRPr lang="en-US" b="0" dirty="0" smtClean="0"/>
          </a:p>
          <a:p>
            <a:pPr eaLnBrk="1" hangingPunct="1"/>
            <a:r>
              <a:rPr lang="en-US" b="0" dirty="0" smtClean="0"/>
              <a:t>Essentially, the unsupported diaphragm unit shear over an opening in a wall must be transmitted to the shear wall elements by the collector.</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52</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In this figure, the left wall has no openings, and roof shear is transferred directly to the wall. </a:t>
            </a:r>
          </a:p>
          <a:p>
            <a:pPr eaLnBrk="1" hangingPunct="1"/>
            <a:endParaRPr lang="en-US" b="0" dirty="0" smtClean="0"/>
          </a:p>
          <a:p>
            <a:pPr eaLnBrk="1" hangingPunct="1"/>
            <a:r>
              <a:rPr lang="en-US" b="0" dirty="0" smtClean="0"/>
              <a:t>The right wall has a large opening and the collector transfers the roof diaphragm shear over the opening to the shear walls.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The first step is to determine the total shear force (V) in each shear wall line. This is equal to the diaphragm reaction force,</a:t>
            </a:r>
            <a:r>
              <a:rPr lang="en-US" b="0" baseline="0" dirty="0" smtClean="0"/>
              <a:t> which we determined in the first design example (1,800 </a:t>
            </a:r>
            <a:r>
              <a:rPr lang="en-US" b="0" baseline="0" dirty="0" err="1" smtClean="0"/>
              <a:t>lb</a:t>
            </a:r>
            <a:r>
              <a:rPr lang="en-US" b="0" baseline="0" dirty="0" smtClean="0"/>
              <a: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54</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baseline="0" dirty="0" smtClean="0"/>
              <a:t>Next, we’ll determine the unit shear force acting on the collector in the top of the wall, </a:t>
            </a:r>
            <a:r>
              <a:rPr lang="en-US" b="0" baseline="0" dirty="0" err="1" smtClean="0"/>
              <a:t>v</a:t>
            </a:r>
            <a:r>
              <a:rPr lang="en-US" b="0" baseline="-25000" dirty="0" err="1" smtClean="0"/>
              <a:t>top</a:t>
            </a:r>
            <a:r>
              <a:rPr lang="en-US" b="0" baseline="0" dirty="0" smtClean="0"/>
              <a:t>, and the unit shear force applied to each shear wall, </a:t>
            </a:r>
            <a:r>
              <a:rPr lang="en-US" b="0" baseline="0" dirty="0" err="1" smtClean="0"/>
              <a:t>v</a:t>
            </a:r>
            <a:r>
              <a:rPr lang="en-US" b="0" baseline="-25000" dirty="0" err="1" smtClean="0"/>
              <a:t>bottom</a:t>
            </a:r>
            <a:r>
              <a:rPr lang="en-US" b="0" baseline="0" dirty="0" smtClean="0"/>
              <a:t>. </a:t>
            </a:r>
          </a:p>
          <a:p>
            <a:pPr eaLnBrk="1" hangingPunct="1"/>
            <a:endParaRPr lang="en-US" b="0" baseline="0" dirty="0" smtClean="0"/>
          </a:p>
          <a:p>
            <a:pPr eaLnBrk="1" hangingPunct="1"/>
            <a:r>
              <a:rPr lang="en-US" b="0" baseline="0" dirty="0" smtClean="0"/>
              <a:t>Note that because shear walls only make up half the wall line, that our unit shear force applied to each shear wall will be greater than the unit shear in the collector.</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55</a:t>
            </a:fld>
            <a:endParaRPr lang="en-US" dirty="0"/>
          </a:p>
        </p:txBody>
      </p:sp>
    </p:spTree>
    <p:extLst>
      <p:ext uri="{BB962C8B-B14F-4D97-AF65-F5344CB8AC3E}">
        <p14:creationId xmlns:p14="http://schemas.microsoft.com/office/powerpoint/2010/main" val="41299304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baseline="0" dirty="0" smtClean="0"/>
              <a:t>As a final step, we’ll need to determine the tension force, T, and compression force, C, delivered by the collector to each shear wall. In order to do so, we will sum the horizontal forces of each wall as shown.</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56</a:t>
            </a:fld>
            <a:endParaRPr lang="en-US" dirty="0"/>
          </a:p>
        </p:txBody>
      </p:sp>
    </p:spTree>
    <p:extLst>
      <p:ext uri="{BB962C8B-B14F-4D97-AF65-F5344CB8AC3E}">
        <p14:creationId xmlns:p14="http://schemas.microsoft.com/office/powerpoint/2010/main" val="38843203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objective summary.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57</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58</a:t>
            </a:fld>
            <a:endParaRPr lang="en-US" dirty="0"/>
          </a:p>
        </p:txBody>
      </p:sp>
    </p:spTree>
    <p:extLst>
      <p:ext uri="{BB962C8B-B14F-4D97-AF65-F5344CB8AC3E}">
        <p14:creationId xmlns:p14="http://schemas.microsoft.com/office/powerpoint/2010/main" val="17143692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Blocked – A blocked diaphragm has all adjacent edges of all panels fastened to a common member. </a:t>
            </a:r>
          </a:p>
          <a:p>
            <a:pPr eaLnBrk="1" hangingPunct="1"/>
            <a:endParaRPr lang="en-US" b="0" dirty="0" smtClean="0"/>
          </a:p>
          <a:p>
            <a:pPr eaLnBrk="1" hangingPunct="1"/>
            <a:r>
              <a:rPr lang="en-US" b="0" dirty="0" smtClean="0"/>
              <a:t>Unblocked – With an unblocked diaphragm, only panel edges at support locations are fastened (2 of 4 edges). Panel edges between supporting members are not required to be blocked.</a:t>
            </a:r>
          </a:p>
          <a:p>
            <a:pPr eaLnBrk="1" hangingPunct="1"/>
            <a:endParaRPr lang="en-US" b="0" dirty="0" smtClean="0"/>
          </a:p>
          <a:p>
            <a:pPr eaLnBrk="1" hangingPunct="1"/>
            <a:r>
              <a:rPr lang="en-US" b="0" dirty="0" smtClean="0"/>
              <a:t>Note: Blocked diaphragms have higher shear capacity, hence a long diaphragm may be blocked near the ends of the diaphragm where shear demand is the highest, but leave the lower-stressed middle section of the diaphragm unblocked which saves material, labor and time.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59</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Here’s the</a:t>
            </a:r>
            <a:r>
              <a:rPr lang="en-US" b="0" baseline="0" dirty="0" smtClean="0"/>
              <a:t> challenge of a roof system without blocking: </a:t>
            </a:r>
            <a:r>
              <a:rPr lang="en-US" b="0" dirty="0" smtClean="0"/>
              <a:t>As the roof is experiencing lateral forces, the roof sheathing will attempt to cause rotation and/or lateral displacement of the rafters/trusses since there is no blocking.</a:t>
            </a:r>
          </a:p>
          <a:p>
            <a:pPr eaLnBrk="1" hangingPunct="1"/>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When a roof system without blocking is experiencing lateral forces, the roof sheathing will attempt to cause rotation and/or lateral displacement of the rafters/trusses.</a:t>
            </a:r>
          </a:p>
          <a:p>
            <a:pPr marL="228600" indent="-228600">
              <a:buFont typeface="+mj-lt"/>
              <a:buAutoNum type="alphaLcPeriod"/>
            </a:pPr>
            <a:r>
              <a:rPr lang="en-US" b="1" dirty="0" smtClean="0"/>
              <a:t>True</a:t>
            </a:r>
          </a:p>
          <a:p>
            <a:pPr marL="228600" indent="-228600">
              <a:buFont typeface="+mj-lt"/>
              <a:buAutoNum type="alphaLcPeriod"/>
            </a:pPr>
            <a:r>
              <a:rPr lang="en-US" b="0" dirty="0" smtClean="0"/>
              <a:t>False</a:t>
            </a:r>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60</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568740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Hurricane ties are sometimes used to transfer lateral forces on top of uplift forces. To do so requires analyzing the tie for simultaneous loading. Additionally, the only possible means of installing diaphragm boundary nailing is the fascia board, which is typically 1x material, and therefore non-structural.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61</a:t>
            </a:fld>
            <a:endParaRPr lang="en-US" dirty="0"/>
          </a:p>
        </p:txBody>
      </p:sp>
    </p:spTree>
    <p:extLst>
      <p:ext uri="{BB962C8B-B14F-4D97-AF65-F5344CB8AC3E}">
        <p14:creationId xmlns:p14="http://schemas.microsoft.com/office/powerpoint/2010/main" val="3955937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To install proper roof boundary nailing using a fascia board, it must, at minimum, be a 2x to be structural. As shown in the figure, the detailing for this alternative boundary member location is critical to transfer lateral forces through a proper continuous load path.</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62</a:t>
            </a:fld>
            <a:endParaRPr lang="en-US" dirty="0"/>
          </a:p>
        </p:txBody>
      </p:sp>
    </p:spTree>
    <p:extLst>
      <p:ext uri="{BB962C8B-B14F-4D97-AF65-F5344CB8AC3E}">
        <p14:creationId xmlns:p14="http://schemas.microsoft.com/office/powerpoint/2010/main" val="7893036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p>
          <a:p>
            <a:pPr eaLnBrk="1" hangingPunct="1"/>
            <a:r>
              <a:rPr lang="en-US" b="0" dirty="0" smtClean="0"/>
              <a:t>Roof blocking at the plate line performs three functions:</a:t>
            </a:r>
          </a:p>
          <a:p>
            <a:pPr eaLnBrk="1" hangingPunct="1"/>
            <a:endParaRPr lang="en-US" b="0" dirty="0" smtClean="0"/>
          </a:p>
          <a:p>
            <a:pPr marL="171450" indent="-171450" eaLnBrk="1" hangingPunct="1">
              <a:buFont typeface="Arial" panose="020B0604020202020204" pitchFamily="34" charset="0"/>
              <a:buChar char="•"/>
            </a:pPr>
            <a:r>
              <a:rPr lang="en-US" b="0" dirty="0" smtClean="0"/>
              <a:t>Provides a framing member for code-required nailing into diaphragm boundary element.</a:t>
            </a:r>
          </a:p>
          <a:p>
            <a:pPr marL="171450" indent="-171450" eaLnBrk="1" hangingPunct="1">
              <a:buFont typeface="Arial" panose="020B0604020202020204" pitchFamily="34" charset="0"/>
              <a:buChar char="•"/>
            </a:pPr>
            <a:r>
              <a:rPr lang="en-US" b="0" dirty="0" smtClean="0"/>
              <a:t>Provides rotation and lateral displacement restraint of the rafter/truss.</a:t>
            </a:r>
          </a:p>
          <a:p>
            <a:pPr marL="171450" indent="-171450" eaLnBrk="1" hangingPunct="1">
              <a:buFont typeface="Arial" panose="020B0604020202020204" pitchFamily="34" charset="0"/>
              <a:buChar char="•"/>
            </a:pPr>
            <a:r>
              <a:rPr lang="en-US" b="0" dirty="0" smtClean="0"/>
              <a:t>Transfers shear load from the diaphragm to the wall top plates (collectors).</a:t>
            </a:r>
          </a:p>
          <a:p>
            <a:pPr marL="0" indent="0" eaLnBrk="1" hangingPunct="1">
              <a:buFont typeface="Arial" panose="020B0604020202020204" pitchFamily="34" charset="0"/>
              <a:buNone/>
            </a:pPr>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Which of the following is a function of roof blocking at the plate line:</a:t>
            </a:r>
          </a:p>
          <a:p>
            <a:pPr marL="228600" indent="-228600">
              <a:buFont typeface="+mj-lt"/>
              <a:buAutoNum type="alphaLcPeriod"/>
            </a:pPr>
            <a:r>
              <a:rPr lang="en-US" b="0" dirty="0" smtClean="0"/>
              <a:t>Provides a framing member for code-required nailing into diaphragm boundary element</a:t>
            </a:r>
          </a:p>
          <a:p>
            <a:pPr marL="228600" indent="-228600">
              <a:buFont typeface="+mj-lt"/>
              <a:buAutoNum type="alphaLcPeriod"/>
            </a:pPr>
            <a:r>
              <a:rPr lang="en-US" b="0" dirty="0" smtClean="0"/>
              <a:t>Provides rotation and lateral displacement restraint of the rafter / truss</a:t>
            </a:r>
          </a:p>
          <a:p>
            <a:pPr marL="228600" indent="-228600">
              <a:buFont typeface="+mj-lt"/>
              <a:buAutoNum type="alphaLcPeriod"/>
            </a:pPr>
            <a:r>
              <a:rPr lang="en-US" b="0" baseline="0" dirty="0" smtClean="0"/>
              <a:t>Transfers shear load from the diaphragm to the wall top plates (collectors)</a:t>
            </a:r>
          </a:p>
          <a:p>
            <a:pPr marL="228600" indent="-228600">
              <a:buFont typeface="+mj-lt"/>
              <a:buAutoNum type="alphaLcPeriod"/>
            </a:pPr>
            <a:r>
              <a:rPr lang="en-US" b="1" baseline="0" dirty="0" smtClean="0"/>
              <a:t>All of the above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63</a:t>
            </a:fld>
            <a:endParaRPr lang="en-US" dirty="0"/>
          </a:p>
        </p:txBody>
      </p:sp>
    </p:spTree>
    <p:extLst>
      <p:ext uri="{BB962C8B-B14F-4D97-AF65-F5344CB8AC3E}">
        <p14:creationId xmlns:p14="http://schemas.microsoft.com/office/powerpoint/2010/main" val="2049780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Say</a:t>
            </a:r>
            <a:endParaRPr lang="en-US" b="0" dirty="0" smtClean="0"/>
          </a:p>
          <a:p>
            <a:pPr eaLnBrk="1" hangingPunct="1"/>
            <a:r>
              <a:rPr lang="en-US" b="0" dirty="0" smtClean="0"/>
              <a:t>For designers not used to specifying blocking in their buildings, attic ventilation ability is a top concern.</a:t>
            </a:r>
          </a:p>
          <a:p>
            <a:pPr eaLnBrk="1" hangingPunct="1"/>
            <a:endParaRPr lang="en-US" b="0" dirty="0" smtClean="0"/>
          </a:p>
          <a:p>
            <a:pPr eaLnBrk="1" hangingPunct="1"/>
            <a:r>
              <a:rPr lang="en-US" b="0" dirty="0" smtClean="0"/>
              <a:t>There are several ways to meet ventilation requirements while meeting blocking requirements. Here are four methods:</a:t>
            </a:r>
          </a:p>
          <a:p>
            <a:pPr eaLnBrk="1" hangingPunct="1"/>
            <a:endParaRPr lang="en-US" b="0" dirty="0" smtClean="0"/>
          </a:p>
          <a:p>
            <a:pPr marL="228600" indent="-228600" eaLnBrk="1" hangingPunct="1">
              <a:buAutoNum type="arabicPeriod"/>
            </a:pPr>
            <a:r>
              <a:rPr lang="en-US" b="0" baseline="0" dirty="0" smtClean="0"/>
              <a:t>Screen, Pre-bored Blocks: Blocking provided in areas where overhangs are left exposed.</a:t>
            </a:r>
          </a:p>
          <a:p>
            <a:pPr marL="228600" indent="-228600" eaLnBrk="1" hangingPunct="1">
              <a:buAutoNum type="arabicPeriod"/>
            </a:pPr>
            <a:r>
              <a:rPr lang="en-US" b="0" baseline="0" dirty="0" smtClean="0"/>
              <a:t>Staggered Blocking: Blocking turned horizontally (as required) for installation of insulation breather bats. This installation is very common in the west.</a:t>
            </a:r>
          </a:p>
          <a:p>
            <a:pPr marL="228600" indent="-228600" eaLnBrk="1" hangingPunct="1">
              <a:buAutoNum type="arabicPeriod"/>
            </a:pPr>
            <a:r>
              <a:rPr lang="en-US" b="0" baseline="0" dirty="0" smtClean="0"/>
              <a:t>Sold Blocking with Gaps: Where soffits are used, no screening is required at block locations. Blocks can be gapped for ventilation.</a:t>
            </a:r>
          </a:p>
          <a:p>
            <a:pPr marL="228600" indent="-228600" eaLnBrk="1" hangingPunct="1">
              <a:buAutoNum type="arabicPeriod"/>
            </a:pPr>
            <a:r>
              <a:rPr lang="en-US" b="0" baseline="0" dirty="0" smtClean="0"/>
              <a:t>V-Notch Blocking: Notches in blocking are also used as a simple method to create ventilation in some areas.</a:t>
            </a:r>
          </a:p>
          <a:p>
            <a:pPr marL="0" indent="0" eaLnBrk="1" hangingPunct="1">
              <a:buNone/>
            </a:pPr>
            <a:endParaRPr lang="en-US" b="0" baseline="0" dirty="0" smtClean="0"/>
          </a:p>
          <a:p>
            <a:pPr marL="0" indent="0" eaLnBrk="1" hangingPunct="1">
              <a:buNone/>
            </a:pPr>
            <a:r>
              <a:rPr lang="en-US" b="1" baseline="0" dirty="0" smtClean="0"/>
              <a:t>Do</a:t>
            </a:r>
          </a:p>
          <a:p>
            <a:pPr marL="0" indent="0" eaLnBrk="1" hangingPunct="1">
              <a:buNone/>
            </a:pPr>
            <a:r>
              <a:rPr lang="en-US" b="0" baseline="0" dirty="0" smtClean="0"/>
              <a:t>Mention Strong-Tie Technical Bulletin F-C-RBC for more information on blocked vs. unblocked diaphragms, detailing, code references, etc.</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64</a:t>
            </a:fld>
            <a:endParaRPr lang="en-US" dirty="0"/>
          </a:p>
        </p:txBody>
      </p:sp>
    </p:spTree>
    <p:extLst>
      <p:ext uri="{BB962C8B-B14F-4D97-AF65-F5344CB8AC3E}">
        <p14:creationId xmlns:p14="http://schemas.microsoft.com/office/powerpoint/2010/main" val="22096971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65</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1.</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66</a:t>
            </a:fld>
            <a:endParaRPr lang="en-US" dirty="0" smtClean="0">
              <a:latin typeface="Times New Roman" pitchFamily="18" charset="0"/>
            </a:endParaRPr>
          </a:p>
        </p:txBody>
      </p:sp>
    </p:spTree>
    <p:extLst>
      <p:ext uri="{BB962C8B-B14F-4D97-AF65-F5344CB8AC3E}">
        <p14:creationId xmlns:p14="http://schemas.microsoft.com/office/powerpoint/2010/main" val="14731311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2.</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67</a:t>
            </a:fld>
            <a:endParaRPr lang="en-US" dirty="0" smtClean="0">
              <a:latin typeface="Times New Roman" pitchFamily="18" charset="0"/>
            </a:endParaRPr>
          </a:p>
        </p:txBody>
      </p:sp>
    </p:spTree>
    <p:extLst>
      <p:ext uri="{BB962C8B-B14F-4D97-AF65-F5344CB8AC3E}">
        <p14:creationId xmlns:p14="http://schemas.microsoft.com/office/powerpoint/2010/main" val="27635270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3.</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68</a:t>
            </a:fld>
            <a:endParaRPr lang="en-US" dirty="0" smtClean="0">
              <a:latin typeface="Times New Roman" pitchFamily="18" charset="0"/>
            </a:endParaRPr>
          </a:p>
        </p:txBody>
      </p:sp>
    </p:spTree>
    <p:extLst>
      <p:ext uri="{BB962C8B-B14F-4D97-AF65-F5344CB8AC3E}">
        <p14:creationId xmlns:p14="http://schemas.microsoft.com/office/powerpoint/2010/main" val="28384696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4.</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69</a:t>
            </a:fld>
            <a:endParaRPr lang="en-US" dirty="0" smtClean="0">
              <a:latin typeface="Times New Roman" pitchFamily="18" charset="0"/>
            </a:endParaRPr>
          </a:p>
        </p:txBody>
      </p:sp>
    </p:spTree>
    <p:extLst>
      <p:ext uri="{BB962C8B-B14F-4D97-AF65-F5344CB8AC3E}">
        <p14:creationId xmlns:p14="http://schemas.microsoft.com/office/powerpoint/2010/main" val="25548564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Do</a:t>
            </a:r>
          </a:p>
          <a:p>
            <a:pPr eaLnBrk="1" hangingPunct="1"/>
            <a:r>
              <a:rPr lang="en-US" dirty="0" smtClean="0"/>
              <a:t>Review the course summary of Lesson 5.</a:t>
            </a:r>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70</a:t>
            </a:fld>
            <a:endParaRPr lang="en-US" dirty="0" smtClean="0">
              <a:latin typeface="Times New Roman" pitchFamily="18" charset="0"/>
            </a:endParaRPr>
          </a:p>
        </p:txBody>
      </p:sp>
    </p:spTree>
    <p:extLst>
      <p:ext uri="{BB962C8B-B14F-4D97-AF65-F5344CB8AC3E}">
        <p14:creationId xmlns:p14="http://schemas.microsoft.com/office/powerpoint/2010/main" val="703789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2C623F0D-D419-493D-BED6-F227CF20CD2C}" type="slidenum">
              <a:rPr lang="en-US" smtClean="0">
                <a:latin typeface="Times New Roman" pitchFamily="18" charset="0"/>
              </a:rPr>
              <a:pPr/>
              <a:t>8</a:t>
            </a:fld>
            <a:endParaRPr lang="en-US" dirty="0" smtClean="0">
              <a:latin typeface="Times New Roman" pitchFamily="18" charset="0"/>
            </a:endParaRPr>
          </a:p>
        </p:txBody>
      </p:sp>
      <p:sp>
        <p:nvSpPr>
          <p:cNvPr id="88067" name="Rectangle 2"/>
          <p:cNvSpPr>
            <a:spLocks noGrp="1" noRot="1" noChangeAspect="1" noChangeArrowheads="1" noTextEdit="1"/>
          </p:cNvSpPr>
          <p:nvPr>
            <p:ph type="sldImg"/>
          </p:nvPr>
        </p:nvSpPr>
        <p:spPr>
          <a:xfrm>
            <a:off x="2898775" y="525463"/>
            <a:ext cx="3494088" cy="2619375"/>
          </a:xfrm>
          <a:ln/>
        </p:spPr>
      </p:sp>
      <p:sp>
        <p:nvSpPr>
          <p:cNvPr id="88068" name="Rectangle 3"/>
          <p:cNvSpPr>
            <a:spLocks noGrp="1" noChangeArrowheads="1"/>
          </p:cNvSpPr>
          <p:nvPr>
            <p:ph type="body" idx="1"/>
          </p:nvPr>
        </p:nvSpPr>
        <p:spPr>
          <a:xfrm>
            <a:off x="1239039" y="3318109"/>
            <a:ext cx="6805630" cy="31425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course description and course contents.</a:t>
            </a:r>
            <a:endParaRPr lang="en-US" dirty="0"/>
          </a:p>
        </p:txBody>
      </p:sp>
    </p:spTree>
    <p:extLst>
      <p:ext uri="{BB962C8B-B14F-4D97-AF65-F5344CB8AC3E}">
        <p14:creationId xmlns:p14="http://schemas.microsoft.com/office/powerpoint/2010/main" val="21460755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71</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72</a:t>
            </a:fld>
            <a:endParaRPr lang="en-US"/>
          </a:p>
        </p:txBody>
      </p:sp>
    </p:spTree>
    <p:extLst>
      <p:ext uri="{BB962C8B-B14F-4D97-AF65-F5344CB8AC3E}">
        <p14:creationId xmlns:p14="http://schemas.microsoft.com/office/powerpoint/2010/main" val="1277546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73</a:t>
            </a:fld>
            <a:endParaRPr lang="en-US"/>
          </a:p>
        </p:txBody>
      </p:sp>
    </p:spTree>
    <p:extLst>
      <p:ext uri="{BB962C8B-B14F-4D97-AF65-F5344CB8AC3E}">
        <p14:creationId xmlns:p14="http://schemas.microsoft.com/office/powerpoint/2010/main" val="29371723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74</a:t>
            </a:fld>
            <a:endParaRPr lang="en-US"/>
          </a:p>
        </p:txBody>
      </p:sp>
    </p:spTree>
    <p:extLst>
      <p:ext uri="{BB962C8B-B14F-4D97-AF65-F5344CB8AC3E}">
        <p14:creationId xmlns:p14="http://schemas.microsoft.com/office/powerpoint/2010/main" val="3074950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11">
              <a:defRPr>
                <a:solidFill>
                  <a:schemeClr val="tx1"/>
                </a:solidFill>
                <a:latin typeface="Garamond" pitchFamily="18" charset="0"/>
              </a:defRPr>
            </a:lvl1pPr>
            <a:lvl2pPr marL="721142" indent="-277363" defTabSz="938411">
              <a:defRPr>
                <a:solidFill>
                  <a:schemeClr val="tx1"/>
                </a:solidFill>
                <a:latin typeface="Garamond" pitchFamily="18" charset="0"/>
              </a:defRPr>
            </a:lvl2pPr>
            <a:lvl3pPr marL="1109450" indent="-221890" defTabSz="938411">
              <a:defRPr>
                <a:solidFill>
                  <a:schemeClr val="tx1"/>
                </a:solidFill>
                <a:latin typeface="Garamond" pitchFamily="18" charset="0"/>
              </a:defRPr>
            </a:lvl3pPr>
            <a:lvl4pPr marL="1553230" indent="-221890" defTabSz="938411">
              <a:defRPr>
                <a:solidFill>
                  <a:schemeClr val="tx1"/>
                </a:solidFill>
                <a:latin typeface="Garamond" pitchFamily="18" charset="0"/>
              </a:defRPr>
            </a:lvl4pPr>
            <a:lvl5pPr marL="1997010" indent="-221890" defTabSz="938411">
              <a:defRPr>
                <a:solidFill>
                  <a:schemeClr val="tx1"/>
                </a:solidFill>
                <a:latin typeface="Garamond" pitchFamily="18" charset="0"/>
              </a:defRPr>
            </a:lvl5pPr>
            <a:lvl6pPr marL="2440791" indent="-221890" defTabSz="938411" eaLnBrk="0" fontAlgn="base" hangingPunct="0">
              <a:spcBef>
                <a:spcPct val="0"/>
              </a:spcBef>
              <a:spcAft>
                <a:spcPct val="0"/>
              </a:spcAft>
              <a:defRPr>
                <a:solidFill>
                  <a:schemeClr val="tx1"/>
                </a:solidFill>
                <a:latin typeface="Garamond" pitchFamily="18" charset="0"/>
              </a:defRPr>
            </a:lvl6pPr>
            <a:lvl7pPr marL="2884571" indent="-221890" defTabSz="938411" eaLnBrk="0" fontAlgn="base" hangingPunct="0">
              <a:spcBef>
                <a:spcPct val="0"/>
              </a:spcBef>
              <a:spcAft>
                <a:spcPct val="0"/>
              </a:spcAft>
              <a:defRPr>
                <a:solidFill>
                  <a:schemeClr val="tx1"/>
                </a:solidFill>
                <a:latin typeface="Garamond" pitchFamily="18" charset="0"/>
              </a:defRPr>
            </a:lvl7pPr>
            <a:lvl8pPr marL="3328351" indent="-221890" defTabSz="938411" eaLnBrk="0" fontAlgn="base" hangingPunct="0">
              <a:spcBef>
                <a:spcPct val="0"/>
              </a:spcBef>
              <a:spcAft>
                <a:spcPct val="0"/>
              </a:spcAft>
              <a:defRPr>
                <a:solidFill>
                  <a:schemeClr val="tx1"/>
                </a:solidFill>
                <a:latin typeface="Garamond" pitchFamily="18" charset="0"/>
              </a:defRPr>
            </a:lvl8pPr>
            <a:lvl9pPr marL="3772131" indent="-221890" defTabSz="938411"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9</a:t>
            </a:fld>
            <a:endParaRPr lang="en-US" dirty="0" smtClean="0">
              <a:latin typeface="Times New Roman" pitchFamily="18" charset="0"/>
            </a:endParaRPr>
          </a:p>
        </p:txBody>
      </p:sp>
    </p:spTree>
    <p:extLst>
      <p:ext uri="{BB962C8B-B14F-4D97-AF65-F5344CB8AC3E}">
        <p14:creationId xmlns:p14="http://schemas.microsoft.com/office/powerpoint/2010/main" val="1459463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lesson title and objective.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a:t>
            </a:fld>
            <a:endParaRPr lang="en-US" dirty="0"/>
          </a:p>
        </p:txBody>
      </p:sp>
    </p:spTree>
    <p:extLst>
      <p:ext uri="{BB962C8B-B14F-4D97-AF65-F5344CB8AC3E}">
        <p14:creationId xmlns:p14="http://schemas.microsoft.com/office/powerpoint/2010/main" val="17143692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51803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Dual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8788"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idx="10"/>
          </p:nvPr>
        </p:nvSpPr>
        <p:spPr>
          <a:xfrm>
            <a:off x="4710113"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745915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ustDataLst>
      <p:tags r:id="rId1"/>
    </p:custDataLst>
    <p:extLst>
      <p:ext uri="{BB962C8B-B14F-4D97-AF65-F5344CB8AC3E}">
        <p14:creationId xmlns:p14="http://schemas.microsoft.com/office/powerpoint/2010/main" val="23873669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4" name="Line 3"/>
          <p:cNvSpPr>
            <a:spLocks noChangeShapeType="1"/>
          </p:cNvSpPr>
          <p:nvPr userDrawn="1"/>
        </p:nvSpPr>
        <p:spPr bwMode="auto">
          <a:xfrm>
            <a:off x="2744788" y="3602038"/>
            <a:ext cx="5713412" cy="0"/>
          </a:xfrm>
          <a:prstGeom prst="line">
            <a:avLst/>
          </a:prstGeom>
          <a:noFill/>
          <a:ln w="19050">
            <a:solidFill>
              <a:srgbClr val="777777"/>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8" name="Text Placeholder 7"/>
          <p:cNvSpPr>
            <a:spLocks noGrp="1"/>
          </p:cNvSpPr>
          <p:nvPr>
            <p:ph type="body" sz="quarter" idx="10" hasCustomPrompt="1"/>
          </p:nvPr>
        </p:nvSpPr>
        <p:spPr>
          <a:xfrm>
            <a:off x="3035300" y="2870200"/>
            <a:ext cx="5410200" cy="660400"/>
          </a:xfrm>
        </p:spPr>
        <p:txBody>
          <a:bodyPr lIns="0" tIns="0" rIns="0" bIns="0" anchor="b">
            <a:normAutofit/>
          </a:bodyPr>
          <a:lstStyle>
            <a:lvl1pPr marL="0" indent="0" algn="r">
              <a:buNone/>
              <a:defRPr sz="2800" baseline="0">
                <a:latin typeface="Georgia" panose="02040502050405020303" pitchFamily="18" charset="0"/>
              </a:defRPr>
            </a:lvl1pPr>
          </a:lstStyle>
          <a:p>
            <a:pPr lvl="0"/>
            <a:r>
              <a:rPr lang="en-US" dirty="0" smtClean="0"/>
              <a:t>Click to edit Lesson Title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28" y="1518095"/>
            <a:ext cx="1719072" cy="4163568"/>
          </a:xfrm>
          <a:prstGeom prst="rect">
            <a:avLst/>
          </a:prstGeom>
          <a:effectLst>
            <a:outerShdw blurRad="228600" dist="50800" dir="2700000" algn="ctr" rotWithShape="0">
              <a:srgbClr val="000000">
                <a:alpha val="35000"/>
              </a:srgbClr>
            </a:outerShdw>
          </a:effectLst>
        </p:spPr>
      </p:pic>
    </p:spTree>
    <p:custDataLst>
      <p:tags r:id="rId1"/>
    </p:custDataLst>
    <p:extLst>
      <p:ext uri="{BB962C8B-B14F-4D97-AF65-F5344CB8AC3E}">
        <p14:creationId xmlns:p14="http://schemas.microsoft.com/office/powerpoint/2010/main" val="348031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7"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676400"/>
            <a:ext cx="862965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1"/>
            <a:ext cx="9144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257175" y="911311"/>
            <a:ext cx="8629650" cy="508413"/>
          </a:xfrm>
          <a:prstGeom prst="rect">
            <a:avLst/>
          </a:prstGeom>
        </p:spPr>
        <p:txBody>
          <a:bodyPr lIns="0" tIns="0" rIns="0" bIns="0" anchor="ctr">
            <a:normAutofit/>
          </a:bodyPr>
          <a:lstStyle>
            <a:lvl1pPr marL="0" indent="0">
              <a:lnSpc>
                <a:spcPct val="100000"/>
              </a:lnSpc>
              <a:spcBef>
                <a:spcPts val="0"/>
              </a:spcBef>
              <a:buNone/>
              <a:defRPr sz="1500" b="1">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17721906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295401"/>
            <a:ext cx="862965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1455763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058359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750701"/>
            <a:ext cx="9144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0"/>
            <a:ext cx="9144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8789" y="0"/>
            <a:ext cx="8228012" cy="644525"/>
          </a:xfrm>
          <a:prstGeom prst="rect">
            <a:avLst/>
          </a:prstGeom>
        </p:spPr>
        <p:txBody>
          <a:bodyPr vert="horz" lIns="0" tIns="0" rIns="0" bIns="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8788" y="1327150"/>
            <a:ext cx="8228012" cy="48434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p:nvPr/>
        </p:nvSpPr>
        <p:spPr>
          <a:xfrm>
            <a:off x="0" y="6398100"/>
            <a:ext cx="9144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8"/>
    </p:custDataLst>
    <p:extLst>
      <p:ext uri="{BB962C8B-B14F-4D97-AF65-F5344CB8AC3E}">
        <p14:creationId xmlns:p14="http://schemas.microsoft.com/office/powerpoint/2010/main" val="1099266424"/>
      </p:ext>
    </p:extLst>
  </p:cSld>
  <p:clrMap bg1="lt1" tx1="dk1" bg2="lt2" tx2="dk2" accent1="accent1" accent2="accent2" accent3="accent3" accent4="accent4" accent5="accent5" accent6="accent6" hlink="hlink" folHlink="folHlink"/>
  <p:sldLayoutIdLst>
    <p:sldLayoutId id="2147488592" r:id="rId1"/>
    <p:sldLayoutId id="2147488599" r:id="rId2"/>
    <p:sldLayoutId id="2147488593" r:id="rId3"/>
    <p:sldLayoutId id="2147488600" r:id="rId4"/>
    <p:sldLayoutId id="2147488601" r:id="rId5"/>
    <p:sldLayoutId id="2147488602" r:id="rId6"/>
  </p:sldLayoutIdLst>
  <p:timing>
    <p:tnLst>
      <p:par>
        <p:cTn id="1" dur="indefinite" restart="never" nodeType="tmRoot"/>
      </p:par>
    </p:tnLst>
  </p:timing>
  <p:txStyles>
    <p:titleStyle>
      <a:lvl1pPr algn="l" defTabSz="914400" rtl="0" eaLnBrk="1" latinLnBrk="0" hangingPunct="1">
        <a:spcBef>
          <a:spcPct val="0"/>
        </a:spcBef>
        <a:buNone/>
        <a:defRPr sz="2400" b="1" kern="1200">
          <a:solidFill>
            <a:schemeClr val="tx1">
              <a:lumMod val="75000"/>
              <a:lumOff val="25000"/>
            </a:schemeClr>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t="4475" b="6136"/>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0" y="6398100"/>
            <a:ext cx="9144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0" y="2286000"/>
            <a:ext cx="9144000" cy="2971800"/>
          </a:xfrm>
          <a:prstGeom prst="rect">
            <a:avLst/>
          </a:prstGeom>
          <a:solidFill>
            <a:schemeClr val="tx1">
              <a:alpha val="5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7718" y="4717793"/>
            <a:ext cx="1976323" cy="138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itle 1"/>
          <p:cNvSpPr txBox="1">
            <a:spLocks/>
          </p:cNvSpPr>
          <p:nvPr/>
        </p:nvSpPr>
        <p:spPr>
          <a:xfrm>
            <a:off x="0" y="2286001"/>
            <a:ext cx="9143999" cy="2971800"/>
          </a:xfrm>
          <a:prstGeom prst="rect">
            <a:avLst/>
          </a:prstGeom>
        </p:spPr>
        <p:txBody>
          <a:bodyPr lIns="457200" tIns="0" rIns="457200" bIns="0" anchor="ctr"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200" rtl="0" eaLnBrk="1" fontAlgn="auto" latinLnBrk="0" hangingPunct="1">
              <a:lnSpc>
                <a:spcPct val="100000"/>
              </a:lnSpc>
              <a:spcBef>
                <a:spcPts val="1200"/>
              </a:spcBef>
              <a:spcAft>
                <a:spcPts val="0"/>
              </a:spcAft>
              <a:buClrTx/>
              <a:buSzTx/>
              <a:buFontTx/>
              <a:buNone/>
              <a:tabLst/>
              <a:defRPr/>
            </a:pPr>
            <a:r>
              <a:rPr kumimoji="0" lang="en-US" sz="3200" b="0"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Black" panose="020B0A04020102020204" pitchFamily="34" charset="0"/>
                <a:ea typeface="+mj-ea"/>
                <a:cs typeface="Arial"/>
              </a:rPr>
              <a:t>Diaphragm Design with 2015 SDPWS</a:t>
            </a:r>
          </a:p>
          <a:p>
            <a:pPr marL="0" marR="0" lvl="0" indent="0" algn="l" defTabSz="457200" rtl="0" eaLnBrk="1" fontAlgn="auto" latinLnBrk="0" hangingPunct="1">
              <a:lnSpc>
                <a:spcPct val="100000"/>
              </a:lnSpc>
              <a:spcBef>
                <a:spcPts val="30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endParaRPr kumimoji="0" lang="en-US" sz="20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Arial"/>
              <a:ea typeface="+mj-ea"/>
              <a:cs typeface="Arial"/>
            </a:endParaRPr>
          </a:p>
        </p:txBody>
      </p:sp>
    </p:spTree>
    <p:custDataLst>
      <p:tags r:id="rId3"/>
    </p:custDataLst>
    <p:extLst>
      <p:ext uri="{BB962C8B-B14F-4D97-AF65-F5344CB8AC3E}">
        <p14:creationId xmlns:p14="http://schemas.microsoft.com/office/powerpoint/2010/main" val="3523745729"/>
      </p:ext>
    </p:extLst>
  </p:cSld>
  <p:clrMap bg1="lt1" tx1="dk1" bg2="lt2" tx2="dk2" accent1="accent1" accent2="accent2" accent3="accent3" accent4="accent4" accent5="accent5" accent6="accent6" hlink="hlink" folHlink="folHlink"/>
  <p:sldLayoutIdLst>
    <p:sldLayoutId id="2147488598"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4.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27.xml"/><Relationship Id="rId7" Type="http://schemas.openxmlformats.org/officeDocument/2006/relationships/image" Target="../media/image13.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2.png"/><Relationship Id="rId5" Type="http://schemas.openxmlformats.org/officeDocument/2006/relationships/notesSlide" Target="../notesSlides/notesSlide12.xml"/><Relationship Id="rId4" Type="http://schemas.openxmlformats.org/officeDocument/2006/relationships/slideLayout" Target="../slideLayouts/slideLayout1.xml"/><Relationship Id="rId9"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6.jpe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22.jpe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wmf"/></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38.xml"/><Relationship Id="rId7" Type="http://schemas.openxmlformats.org/officeDocument/2006/relationships/image" Target="../media/image24.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23.png"/><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41.xml"/><Relationship Id="rId7" Type="http://schemas.openxmlformats.org/officeDocument/2006/relationships/image" Target="../media/image23.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26.png"/><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6.xml"/><Relationship Id="rId5" Type="http://schemas.openxmlformats.org/officeDocument/2006/relationships/image" Target="../media/image30.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8.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9.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50.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51.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52.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53.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3.xml"/><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54.xml"/><Relationship Id="rId6" Type="http://schemas.openxmlformats.org/officeDocument/2006/relationships/image" Target="../media/image360.png"/><Relationship Id="rId5" Type="http://schemas.openxmlformats.org/officeDocument/2006/relationships/image" Target="../media/image351.png"/><Relationship Id="rId10" Type="http://schemas.openxmlformats.org/officeDocument/2006/relationships/image" Target="../media/image40.png"/><Relationship Id="rId4" Type="http://schemas.openxmlformats.org/officeDocument/2006/relationships/image" Target="../media/image24.png"/><Relationship Id="rId1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2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5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5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61.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2.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ags" Target="../tags/tag6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4.png"/></Relationships>
</file>

<file path=ppt/slides/_rels/slide4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43.xml"/><Relationship Id="rId7" Type="http://schemas.openxmlformats.org/officeDocument/2006/relationships/diagramColors" Target="../diagrams/colors2.xml"/><Relationship Id="rId2" Type="http://schemas.openxmlformats.org/officeDocument/2006/relationships/slideLayout" Target="../slideLayouts/slideLayout1.xml"/><Relationship Id="rId1" Type="http://schemas.openxmlformats.org/officeDocument/2006/relationships/tags" Target="../tags/tag6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27.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300.png"/><Relationship Id="rId5" Type="http://schemas.openxmlformats.org/officeDocument/2006/relationships/image" Target="../media/image36.png"/><Relationship Id="rId4"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tags" Target="../tags/tag71.xml"/><Relationship Id="rId7" Type="http://schemas.openxmlformats.org/officeDocument/2006/relationships/image" Target="../media/image41.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39.png"/><Relationship Id="rId5" Type="http://schemas.openxmlformats.org/officeDocument/2006/relationships/notesSlide" Target="../notesSlides/notesSlide47.xml"/><Relationship Id="rId10" Type="http://schemas.openxmlformats.org/officeDocument/2006/relationships/image" Target="../media/image24.png"/><Relationship Id="rId4" Type="http://schemas.openxmlformats.org/officeDocument/2006/relationships/slideLayout" Target="../slideLayouts/slideLayout1.xml"/><Relationship Id="rId9" Type="http://schemas.openxmlformats.org/officeDocument/2006/relationships/image" Target="../media/image390.png"/></Relationships>
</file>

<file path=ppt/slides/_rels/slide4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slideLayout" Target="../slideLayouts/slideLayout1.xml"/><Relationship Id="rId7" Type="http://schemas.openxmlformats.org/officeDocument/2006/relationships/image" Target="../media/image47.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45.png"/><Relationship Id="rId5" Type="http://schemas.openxmlformats.org/officeDocument/2006/relationships/image" Target="../media/image43.png"/><Relationship Id="rId10" Type="http://schemas.openxmlformats.org/officeDocument/2006/relationships/image" Target="../media/image50.png"/><Relationship Id="rId4" Type="http://schemas.openxmlformats.org/officeDocument/2006/relationships/notesSlide" Target="../notesSlides/notesSlide48.xml"/><Relationship Id="rId9"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7.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tags" Target="../tags/tag76.xml"/><Relationship Id="rId7" Type="http://schemas.openxmlformats.org/officeDocument/2006/relationships/image" Target="../media/image52.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46.jpeg"/><Relationship Id="rId5" Type="http://schemas.openxmlformats.org/officeDocument/2006/relationships/notesSlide" Target="../notesSlides/notesSlide49.xml"/><Relationship Id="rId10" Type="http://schemas.openxmlformats.org/officeDocument/2006/relationships/image" Target="../media/image24.png"/><Relationship Id="rId4" Type="http://schemas.openxmlformats.org/officeDocument/2006/relationships/slideLayout" Target="../slideLayouts/slideLayout1.xml"/><Relationship Id="rId9" Type="http://schemas.openxmlformats.org/officeDocument/2006/relationships/image" Target="../media/image430.png"/></Relationships>
</file>

<file path=ppt/slides/_rels/slide51.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slideLayout" Target="../slideLayouts/slideLayout1.xml"/><Relationship Id="rId7" Type="http://schemas.openxmlformats.org/officeDocument/2006/relationships/image" Target="../media/image460.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image" Target="../media/image450.png"/><Relationship Id="rId5" Type="http://schemas.openxmlformats.org/officeDocument/2006/relationships/image" Target="../media/image53.jpeg"/><Relationship Id="rId4" Type="http://schemas.openxmlformats.org/officeDocument/2006/relationships/notesSlide" Target="../notesSlides/notesSlide50.xml"/><Relationship Id="rId9" Type="http://schemas.openxmlformats.org/officeDocument/2006/relationships/image" Target="../media/image4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54.jpeg"/><Relationship Id="rId4"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81.xml"/><Relationship Id="rId4" Type="http://schemas.openxmlformats.org/officeDocument/2006/relationships/image" Target="../media/image55.jp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53.png"/><Relationship Id="rId5" Type="http://schemas.openxmlformats.org/officeDocument/2006/relationships/image" Target="../media/image56.png"/><Relationship Id="rId4"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5.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54.png"/><Relationship Id="rId5" Type="http://schemas.openxmlformats.org/officeDocument/2006/relationships/image" Target="../media/image56.png"/><Relationship Id="rId4"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7.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560.png"/><Relationship Id="rId5" Type="http://schemas.openxmlformats.org/officeDocument/2006/relationships/image" Target="../media/image56.png"/><Relationship Id="rId4"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88.xml"/><Relationship Id="rId4" Type="http://schemas.openxmlformats.org/officeDocument/2006/relationships/image" Target="../media/image27.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89.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58.png"/><Relationship Id="rId4"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8.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94.xml"/><Relationship Id="rId7" Type="http://schemas.openxmlformats.org/officeDocument/2006/relationships/image" Target="../media/image60.png"/><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59.png"/><Relationship Id="rId5" Type="http://schemas.openxmlformats.org/officeDocument/2006/relationships/notesSlide" Target="../notesSlides/notesSlide59.xml"/><Relationship Id="rId4"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63.png"/><Relationship Id="rId4"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24.png"/><Relationship Id="rId5" Type="http://schemas.openxmlformats.org/officeDocument/2006/relationships/image" Target="../media/image64.png"/><Relationship Id="rId4"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7" Type="http://schemas.openxmlformats.org/officeDocument/2006/relationships/image" Target="../media/image68.png"/><Relationship Id="rId2" Type="http://schemas.openxmlformats.org/officeDocument/2006/relationships/slideLayout" Target="../slideLayouts/slideLayout1.xml"/><Relationship Id="rId1" Type="http://schemas.openxmlformats.org/officeDocument/2006/relationships/tags" Target="../tags/tag10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102.xml"/><Relationship Id="rId4" Type="http://schemas.openxmlformats.org/officeDocument/2006/relationships/image" Target="../media/image27.jpeg"/></Relationships>
</file>

<file path=ppt/slides/_rels/slide6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65.xml"/><Relationship Id="rId7" Type="http://schemas.openxmlformats.org/officeDocument/2006/relationships/diagramColors" Target="../diagrams/colors3.xml"/><Relationship Id="rId2" Type="http://schemas.openxmlformats.org/officeDocument/2006/relationships/slideLayout" Target="../slideLayouts/slideLayout1.xml"/><Relationship Id="rId1" Type="http://schemas.openxmlformats.org/officeDocument/2006/relationships/tags" Target="../tags/tag10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66.xml"/><Relationship Id="rId7" Type="http://schemas.openxmlformats.org/officeDocument/2006/relationships/diagramColors" Target="../diagrams/colors4.xml"/><Relationship Id="rId2" Type="http://schemas.openxmlformats.org/officeDocument/2006/relationships/slideLayout" Target="../slideLayouts/slideLayout1.xml"/><Relationship Id="rId1" Type="http://schemas.openxmlformats.org/officeDocument/2006/relationships/tags" Target="../tags/tag10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6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67.xml"/><Relationship Id="rId7" Type="http://schemas.openxmlformats.org/officeDocument/2006/relationships/diagramColors" Target="../diagrams/colors5.xml"/><Relationship Id="rId2" Type="http://schemas.openxmlformats.org/officeDocument/2006/relationships/slideLayout" Target="../slideLayouts/slideLayout1.xml"/><Relationship Id="rId1" Type="http://schemas.openxmlformats.org/officeDocument/2006/relationships/tags" Target="../tags/tag105.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68.xml"/><Relationship Id="rId7" Type="http://schemas.openxmlformats.org/officeDocument/2006/relationships/diagramColors" Target="../diagrams/colors6.xml"/><Relationship Id="rId2" Type="http://schemas.openxmlformats.org/officeDocument/2006/relationships/slideLayout" Target="../slideLayouts/slideLayout1.xml"/><Relationship Id="rId1" Type="http://schemas.openxmlformats.org/officeDocument/2006/relationships/tags" Target="../tags/tag10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69.xml"/><Relationship Id="rId7" Type="http://schemas.openxmlformats.org/officeDocument/2006/relationships/diagramColors" Target="../diagrams/colors7.xml"/><Relationship Id="rId2" Type="http://schemas.openxmlformats.org/officeDocument/2006/relationships/slideLayout" Target="../slideLayouts/slideLayout1.xml"/><Relationship Id="rId1" Type="http://schemas.openxmlformats.org/officeDocument/2006/relationships/tags" Target="../tags/tag10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108.xml"/><Relationship Id="rId4" Type="http://schemas.openxmlformats.org/officeDocument/2006/relationships/image" Target="../media/image27.jpe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6.xml"/><Relationship Id="rId1" Type="http://schemas.openxmlformats.org/officeDocument/2006/relationships/tags" Target="../tags/tag109.xml"/><Relationship Id="rId4" Type="http://schemas.openxmlformats.org/officeDocument/2006/relationships/image" Target="../media/image6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6.xml"/><Relationship Id="rId1" Type="http://schemas.openxmlformats.org/officeDocument/2006/relationships/tags" Target="../tags/tag110.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6.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5" y="1482190"/>
            <a:ext cx="8629650" cy="3428999"/>
          </a:xfrm>
        </p:spPr>
        <p:txBody>
          <a:bodyPr>
            <a:normAutofit fontScale="92500" lnSpcReduction="20000"/>
          </a:bodyPr>
          <a:lstStyle/>
          <a:p>
            <a:pPr marL="0" indent="0">
              <a:buNone/>
            </a:pPr>
            <a:r>
              <a:rPr lang="en-US" sz="405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73</a:t>
            </a:r>
            <a:endParaRPr lang="en-US" dirty="0"/>
          </a:p>
          <a:p>
            <a:endParaRPr lang="en-US" dirty="0" smtClean="0"/>
          </a:p>
          <a:p>
            <a:r>
              <a:rPr lang="en-US" dirty="0" smtClean="0"/>
              <a:t>For </a:t>
            </a:r>
            <a:r>
              <a:rPr lang="en-US" b="1" dirty="0" smtClean="0"/>
              <a:t>ICC</a:t>
            </a:r>
            <a:r>
              <a:rPr lang="en-US" dirty="0" smtClean="0"/>
              <a:t>: Right click and un-hide slides 6 and 74</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182880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Lateral Loads in a </a:t>
            </a:r>
            <a:br>
              <a:rPr lang="en-US" sz="2400" dirty="0" smtClean="0">
                <a:solidFill>
                  <a:schemeClr val="tx1">
                    <a:lumMod val="75000"/>
                    <a:lumOff val="25000"/>
                  </a:schemeClr>
                </a:solidFill>
                <a:latin typeface="Arial Black" panose="020B0A04020102020204" pitchFamily="34" charset="0"/>
              </a:rPr>
            </a:br>
            <a:r>
              <a:rPr lang="en-US" sz="2400" dirty="0" smtClean="0">
                <a:solidFill>
                  <a:schemeClr val="tx1">
                    <a:lumMod val="75000"/>
                    <a:lumOff val="25000"/>
                  </a:schemeClr>
                </a:solidFill>
                <a:latin typeface="Arial Black" panose="020B0A04020102020204" pitchFamily="34" charset="0"/>
              </a:rPr>
              <a:t>Wood-Frame Structure</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lnSpc>
                <a:spcPct val="120000"/>
              </a:lnSpc>
              <a:spcBef>
                <a:spcPts val="1800"/>
              </a:spcBef>
            </a:pPr>
            <a:r>
              <a:rPr lang="en-US" sz="1600" b="0" dirty="0" smtClean="0">
                <a:solidFill>
                  <a:schemeClr val="tx1">
                    <a:lumMod val="75000"/>
                    <a:lumOff val="25000"/>
                  </a:schemeClr>
                </a:solidFill>
                <a:latin typeface="Arial" panose="020B0604020202020204" pitchFamily="34" charset="0"/>
                <a:cs typeface="Arial" panose="020B0604020202020204" pitchFamily="34" charset="0"/>
              </a:rPr>
              <a:t>Explain how lateral loads are transferred throughout a wood-frame structure</a:t>
            </a:r>
            <a:endParaRPr lang="en-US" sz="16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82358"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1</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6639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Continuous Load Path</a:t>
            </a:r>
            <a:endParaRPr lang="en-US" sz="2200" b="0" dirty="0">
              <a:latin typeface="Arial Black" panose="020B0A04020102020204" pitchFamily="34" charset="0"/>
            </a:endParaRPr>
          </a:p>
        </p:txBody>
      </p:sp>
      <p:sp>
        <p:nvSpPr>
          <p:cNvPr id="4" name="Rectangle 3"/>
          <p:cNvSpPr/>
          <p:nvPr/>
        </p:nvSpPr>
        <p:spPr>
          <a:xfrm>
            <a:off x="458788" y="1697038"/>
            <a:ext cx="3976687" cy="1477328"/>
          </a:xfrm>
          <a:prstGeom prst="rect">
            <a:avLst/>
          </a:prstGeom>
        </p:spPr>
        <p:txBody>
          <a:bodyPr wrap="square" lIns="0" tIns="0" rIns="0" bIns="0">
            <a:spAutoFit/>
          </a:bodyPr>
          <a:lstStyle/>
          <a:p>
            <a:pPr algn="just" defTabSz="929579">
              <a:lnSpc>
                <a:spcPct val="120000"/>
              </a:lnSpc>
              <a:spcAft>
                <a:spcPts val="1800"/>
              </a:spcAft>
              <a:defRPr/>
            </a:pPr>
            <a:r>
              <a:rPr lang="en-US" sz="2000" b="1" dirty="0" smtClean="0">
                <a:solidFill>
                  <a:schemeClr val="bg2"/>
                </a:solidFill>
                <a:latin typeface="Arial" panose="020B0604020202020204" pitchFamily="34" charset="0"/>
                <a:cs typeface="Arial" panose="020B0604020202020204" pitchFamily="34" charset="0"/>
              </a:rPr>
              <a:t>Continuous load path: </a:t>
            </a:r>
            <a:r>
              <a:rPr lang="en-US" sz="2000" dirty="0" smtClean="0">
                <a:solidFill>
                  <a:schemeClr val="bg2"/>
                </a:solidFill>
                <a:latin typeface="Arial" panose="020B0604020202020204" pitchFamily="34" charset="0"/>
                <a:cs typeface="Arial" panose="020B0604020202020204" pitchFamily="34" charset="0"/>
              </a:rPr>
              <a:t>system of connections and elements that tie the structure together from the roof to the foundation.</a:t>
            </a:r>
            <a:endParaRPr lang="en-US" sz="2000" dirty="0">
              <a:solidFill>
                <a:schemeClr val="bg2"/>
              </a:solidFill>
              <a:latin typeface="Arial" panose="020B0604020202020204" pitchFamily="34" charset="0"/>
              <a:cs typeface="Arial" panose="020B0604020202020204" pitchFamily="34" charset="0"/>
            </a:endParaRPr>
          </a:p>
        </p:txBody>
      </p:sp>
      <p:sp>
        <p:nvSpPr>
          <p:cNvPr id="10" name="TextBox 9"/>
          <p:cNvSpPr txBox="1"/>
          <p:nvPr/>
        </p:nvSpPr>
        <p:spPr bwMode="auto">
          <a:xfrm>
            <a:off x="458788" y="4021367"/>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a:solidFill>
                  <a:schemeClr val="bg1">
                    <a:lumMod val="40000"/>
                    <a:lumOff val="60000"/>
                  </a:schemeClr>
                </a:solidFill>
                <a:latin typeface="Georgia" panose="02040502050405020303" pitchFamily="18" charset="0"/>
              </a:rPr>
              <a:t>[</a:t>
            </a:r>
          </a:p>
        </p:txBody>
      </p:sp>
      <p:sp>
        <p:nvSpPr>
          <p:cNvPr id="11" name="TextBox 10"/>
          <p:cNvSpPr txBox="1"/>
          <p:nvPr/>
        </p:nvSpPr>
        <p:spPr bwMode="auto">
          <a:xfrm>
            <a:off x="3827639" y="4021367"/>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smtClean="0">
                <a:solidFill>
                  <a:schemeClr val="bg1">
                    <a:lumMod val="40000"/>
                    <a:lumOff val="60000"/>
                  </a:schemeClr>
                </a:solidFill>
                <a:latin typeface="Georgia" panose="02040502050405020303" pitchFamily="18" charset="0"/>
              </a:rPr>
              <a:t>]</a:t>
            </a:r>
            <a:endParaRPr kumimoji="1" lang="en-US" sz="8800" dirty="0">
              <a:solidFill>
                <a:schemeClr val="bg1">
                  <a:lumMod val="40000"/>
                  <a:lumOff val="60000"/>
                </a:schemeClr>
              </a:solidFill>
              <a:latin typeface="Georgia" panose="02040502050405020303" pitchFamily="18" charset="0"/>
            </a:endParaRPr>
          </a:p>
        </p:txBody>
      </p:sp>
      <p:sp>
        <p:nvSpPr>
          <p:cNvPr id="12" name="TextBox 11"/>
          <p:cNvSpPr txBox="1"/>
          <p:nvPr/>
        </p:nvSpPr>
        <p:spPr bwMode="auto">
          <a:xfrm>
            <a:off x="1178974" y="4339186"/>
            <a:ext cx="2551981"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1"/>
                </a:solidFill>
                <a:latin typeface="Arial" panose="020B0604020202020204" pitchFamily="34" charset="0"/>
                <a:cs typeface="Arial" panose="020B0604020202020204" pitchFamily="34" charset="0"/>
              </a:rPr>
              <a:t>The main elements of a</a:t>
            </a:r>
          </a:p>
          <a:p>
            <a:pPr algn="ctr"/>
            <a:r>
              <a:rPr kumimoji="1" lang="en-US" sz="1600" dirty="0" smtClean="0">
                <a:solidFill>
                  <a:schemeClr val="bg1"/>
                </a:solidFill>
                <a:latin typeface="Arial" panose="020B0604020202020204" pitchFamily="34" charset="0"/>
                <a:cs typeface="Arial" panose="020B0604020202020204" pitchFamily="34" charset="0"/>
              </a:rPr>
              <a:t>wood-frame building that</a:t>
            </a:r>
          </a:p>
          <a:p>
            <a:pPr algn="ctr"/>
            <a:r>
              <a:rPr kumimoji="1" lang="en-US" sz="1600" dirty="0" smtClean="0">
                <a:solidFill>
                  <a:schemeClr val="bg1"/>
                </a:solidFill>
                <a:latin typeface="Arial" panose="020B0604020202020204" pitchFamily="34" charset="0"/>
                <a:cs typeface="Arial" panose="020B0604020202020204" pitchFamily="34" charset="0"/>
              </a:rPr>
              <a:t>transfer lateral loads are</a:t>
            </a:r>
          </a:p>
          <a:p>
            <a:pPr algn="ctr"/>
            <a:r>
              <a:rPr kumimoji="1" lang="en-US" sz="1600" dirty="0" smtClean="0">
                <a:solidFill>
                  <a:schemeClr val="bg1"/>
                </a:solidFill>
                <a:latin typeface="Arial" panose="020B0604020202020204" pitchFamily="34" charset="0"/>
                <a:cs typeface="Arial" panose="020B0604020202020204" pitchFamily="34" charset="0"/>
              </a:rPr>
              <a:t>diaphragms and shear walls</a:t>
            </a:r>
            <a:endParaRPr kumimoji="1" lang="en-US" sz="1600" dirty="0">
              <a:solidFill>
                <a:schemeClr val="bg1"/>
              </a:solidFill>
              <a:latin typeface="Arial" panose="020B0604020202020204" pitchFamily="34" charset="0"/>
              <a:cs typeface="Arial" panose="020B0604020202020204" pitchFamily="34" charset="0"/>
            </a:endParaRPr>
          </a:p>
        </p:txBody>
      </p:sp>
      <p:sp>
        <p:nvSpPr>
          <p:cNvPr id="13" name="TextBox 12"/>
          <p:cNvSpPr txBox="1"/>
          <p:nvPr/>
        </p:nvSpPr>
        <p:spPr bwMode="auto">
          <a:xfrm>
            <a:off x="1982111" y="3436604"/>
            <a:ext cx="930040"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200" dirty="0" smtClean="0">
                <a:solidFill>
                  <a:schemeClr val="bg1">
                    <a:lumMod val="40000"/>
                    <a:lumOff val="60000"/>
                  </a:schemeClr>
                </a:solidFill>
                <a:latin typeface="Georgia" panose="02040502050405020303" pitchFamily="18" charset="0"/>
              </a:rPr>
              <a:t>●●●</a:t>
            </a:r>
            <a:endParaRPr kumimoji="1" lang="en-US" sz="3200" dirty="0">
              <a:solidFill>
                <a:schemeClr val="bg1">
                  <a:lumMod val="40000"/>
                  <a:lumOff val="60000"/>
                </a:schemeClr>
              </a:solidFill>
              <a:latin typeface="Georgia" panose="02040502050405020303" pitchFamily="18" charset="0"/>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5276" y="1360501"/>
            <a:ext cx="2300236" cy="4825987"/>
          </a:xfrm>
          <a:prstGeom prst="rect">
            <a:avLst/>
          </a:prstGeom>
        </p:spPr>
      </p:pic>
      <p:sp>
        <p:nvSpPr>
          <p:cNvPr id="3" name="TextBox 2"/>
          <p:cNvSpPr txBox="1"/>
          <p:nvPr/>
        </p:nvSpPr>
        <p:spPr bwMode="auto">
          <a:xfrm>
            <a:off x="5560928" y="1835267"/>
            <a:ext cx="1093248" cy="430887"/>
          </a:xfrm>
          <a:prstGeom prst="rect">
            <a:avLst/>
          </a:prstGeom>
          <a:solidFill>
            <a:srgbClr val="FFFFFF"/>
          </a:solidFill>
          <a:ln>
            <a:noFill/>
          </a:ln>
          <a:extLst/>
        </p:spPr>
        <p:txBody>
          <a:bodyPr wrap="none" lIns="0" tIns="0" rIns="0" bIns="0" rtlCol="0">
            <a:spAutoFit/>
          </a:bodyPr>
          <a:lstStyle/>
          <a:p>
            <a:pPr algn="r"/>
            <a:r>
              <a:rPr kumimoji="1" lang="en-US" sz="1400" dirty="0" smtClean="0">
                <a:solidFill>
                  <a:schemeClr val="bg1"/>
                </a:solidFill>
                <a:latin typeface="Arial" panose="020B0604020202020204" pitchFamily="34" charset="0"/>
                <a:cs typeface="Arial" panose="020B0604020202020204" pitchFamily="34" charset="0"/>
              </a:rPr>
              <a:t>Secure roof</a:t>
            </a:r>
          </a:p>
          <a:p>
            <a:pPr algn="r"/>
            <a:r>
              <a:rPr kumimoji="1" lang="en-US" sz="1400" dirty="0" smtClean="0">
                <a:solidFill>
                  <a:schemeClr val="bg1"/>
                </a:solidFill>
                <a:latin typeface="Arial" panose="020B0604020202020204" pitchFamily="34" charset="0"/>
                <a:cs typeface="Arial" panose="020B0604020202020204" pitchFamily="34" charset="0"/>
              </a:rPr>
              <a:t>to upper story</a:t>
            </a:r>
            <a:endParaRPr kumimoji="1" lang="en-US" sz="1400" dirty="0">
              <a:solidFill>
                <a:schemeClr val="bg1"/>
              </a:solidFill>
              <a:latin typeface="Arial" panose="020B0604020202020204" pitchFamily="34" charset="0"/>
              <a:cs typeface="Arial" panose="020B0604020202020204" pitchFamily="34" charset="0"/>
            </a:endParaRPr>
          </a:p>
        </p:txBody>
      </p:sp>
      <p:sp>
        <p:nvSpPr>
          <p:cNvPr id="15" name="TextBox 14"/>
          <p:cNvSpPr txBox="1"/>
          <p:nvPr/>
        </p:nvSpPr>
        <p:spPr bwMode="auto">
          <a:xfrm>
            <a:off x="5337687" y="3074403"/>
            <a:ext cx="1322478" cy="430887"/>
          </a:xfrm>
          <a:prstGeom prst="rect">
            <a:avLst/>
          </a:prstGeom>
          <a:solidFill>
            <a:srgbClr val="FFFFFF"/>
          </a:solidFill>
          <a:ln>
            <a:noFill/>
          </a:ln>
          <a:extLst/>
        </p:spPr>
        <p:txBody>
          <a:bodyPr wrap="none" lIns="0" tIns="0" rIns="0" bIns="0" rtlCol="0">
            <a:spAutoFit/>
          </a:bodyPr>
          <a:lstStyle/>
          <a:p>
            <a:pPr algn="r"/>
            <a:r>
              <a:rPr kumimoji="1" lang="en-US" sz="1400" dirty="0" smtClean="0">
                <a:solidFill>
                  <a:schemeClr val="bg1"/>
                </a:solidFill>
                <a:latin typeface="Arial" panose="020B0604020202020204" pitchFamily="34" charset="0"/>
                <a:cs typeface="Arial" panose="020B0604020202020204" pitchFamily="34" charset="0"/>
              </a:rPr>
              <a:t>Secure upper</a:t>
            </a:r>
            <a:br>
              <a:rPr kumimoji="1" lang="en-US" sz="1400" dirty="0" smtClean="0">
                <a:solidFill>
                  <a:schemeClr val="bg1"/>
                </a:solidFill>
                <a:latin typeface="Arial" panose="020B0604020202020204" pitchFamily="34" charset="0"/>
                <a:cs typeface="Arial" panose="020B0604020202020204" pitchFamily="34" charset="0"/>
              </a:rPr>
            </a:br>
            <a:r>
              <a:rPr kumimoji="1" lang="en-US" sz="1400" dirty="0" smtClean="0">
                <a:solidFill>
                  <a:schemeClr val="bg1"/>
                </a:solidFill>
                <a:latin typeface="Arial" panose="020B0604020202020204" pitchFamily="34" charset="0"/>
                <a:cs typeface="Arial" panose="020B0604020202020204" pitchFamily="34" charset="0"/>
              </a:rPr>
              <a:t>story to first floor</a:t>
            </a:r>
            <a:endParaRPr kumimoji="1" lang="en-US" sz="1400" dirty="0">
              <a:solidFill>
                <a:schemeClr val="bg1"/>
              </a:solidFill>
              <a:latin typeface="Arial" panose="020B0604020202020204" pitchFamily="34" charset="0"/>
              <a:cs typeface="Arial" panose="020B0604020202020204" pitchFamily="34" charset="0"/>
            </a:endParaRPr>
          </a:p>
        </p:txBody>
      </p:sp>
      <p:sp>
        <p:nvSpPr>
          <p:cNvPr id="16" name="TextBox 15"/>
          <p:cNvSpPr txBox="1"/>
          <p:nvPr/>
        </p:nvSpPr>
        <p:spPr bwMode="auto">
          <a:xfrm>
            <a:off x="5171398" y="4509314"/>
            <a:ext cx="1482778" cy="430887"/>
          </a:xfrm>
          <a:prstGeom prst="rect">
            <a:avLst/>
          </a:prstGeom>
          <a:solidFill>
            <a:srgbClr val="FFFFFF"/>
          </a:solidFill>
          <a:ln>
            <a:noFill/>
          </a:ln>
          <a:extLst/>
        </p:spPr>
        <p:txBody>
          <a:bodyPr wrap="none" lIns="0" tIns="0" rIns="0" bIns="0" rtlCol="0">
            <a:spAutoFit/>
          </a:bodyPr>
          <a:lstStyle/>
          <a:p>
            <a:pPr algn="r"/>
            <a:r>
              <a:rPr kumimoji="1" lang="en-US" sz="1400" dirty="0" smtClean="0">
                <a:solidFill>
                  <a:schemeClr val="bg1"/>
                </a:solidFill>
                <a:latin typeface="Arial" panose="020B0604020202020204" pitchFamily="34" charset="0"/>
                <a:cs typeface="Arial" panose="020B0604020202020204" pitchFamily="34" charset="0"/>
              </a:rPr>
              <a:t>Secure first</a:t>
            </a:r>
            <a:br>
              <a:rPr kumimoji="1" lang="en-US" sz="1400" dirty="0" smtClean="0">
                <a:solidFill>
                  <a:schemeClr val="bg1"/>
                </a:solidFill>
                <a:latin typeface="Arial" panose="020B0604020202020204" pitchFamily="34" charset="0"/>
                <a:cs typeface="Arial" panose="020B0604020202020204" pitchFamily="34" charset="0"/>
              </a:rPr>
            </a:br>
            <a:r>
              <a:rPr kumimoji="1" lang="en-US" sz="1400" dirty="0" smtClean="0">
                <a:solidFill>
                  <a:schemeClr val="bg1"/>
                </a:solidFill>
                <a:latin typeface="Arial" panose="020B0604020202020204" pitchFamily="34" charset="0"/>
                <a:cs typeface="Arial" panose="020B0604020202020204" pitchFamily="34" charset="0"/>
              </a:rPr>
              <a:t>floor to cripple wall</a:t>
            </a:r>
            <a:endParaRPr kumimoji="1" lang="en-US" sz="1400" dirty="0">
              <a:solidFill>
                <a:schemeClr val="bg1"/>
              </a:solidFill>
              <a:latin typeface="Arial" panose="020B0604020202020204" pitchFamily="34" charset="0"/>
              <a:cs typeface="Arial" panose="020B0604020202020204" pitchFamily="34" charset="0"/>
            </a:endParaRPr>
          </a:p>
        </p:txBody>
      </p:sp>
      <p:sp>
        <p:nvSpPr>
          <p:cNvPr id="17" name="TextBox 16"/>
          <p:cNvSpPr txBox="1"/>
          <p:nvPr/>
        </p:nvSpPr>
        <p:spPr bwMode="auto">
          <a:xfrm>
            <a:off x="5261166" y="5097994"/>
            <a:ext cx="1393010" cy="430887"/>
          </a:xfrm>
          <a:prstGeom prst="rect">
            <a:avLst/>
          </a:prstGeom>
          <a:solidFill>
            <a:srgbClr val="FFFFFF"/>
          </a:solidFill>
          <a:ln>
            <a:noFill/>
          </a:ln>
          <a:extLst/>
        </p:spPr>
        <p:txBody>
          <a:bodyPr wrap="none" lIns="0" tIns="0" rIns="0" bIns="0" rtlCol="0">
            <a:spAutoFit/>
          </a:bodyPr>
          <a:lstStyle/>
          <a:p>
            <a:pPr algn="r"/>
            <a:r>
              <a:rPr kumimoji="1" lang="en-US" sz="1400" dirty="0" smtClean="0">
                <a:solidFill>
                  <a:schemeClr val="bg1"/>
                </a:solidFill>
                <a:latin typeface="Arial" panose="020B0604020202020204" pitchFamily="34" charset="0"/>
                <a:cs typeface="Arial" panose="020B0604020202020204" pitchFamily="34" charset="0"/>
              </a:rPr>
              <a:t>Secure cripple</a:t>
            </a:r>
            <a:br>
              <a:rPr kumimoji="1" lang="en-US" sz="1400" dirty="0" smtClean="0">
                <a:solidFill>
                  <a:schemeClr val="bg1"/>
                </a:solidFill>
                <a:latin typeface="Arial" panose="020B0604020202020204" pitchFamily="34" charset="0"/>
                <a:cs typeface="Arial" panose="020B0604020202020204" pitchFamily="34" charset="0"/>
              </a:rPr>
            </a:br>
            <a:r>
              <a:rPr kumimoji="1" lang="en-US" sz="1400" dirty="0" smtClean="0">
                <a:solidFill>
                  <a:schemeClr val="bg1"/>
                </a:solidFill>
                <a:latin typeface="Arial" panose="020B0604020202020204" pitchFamily="34" charset="0"/>
                <a:cs typeface="Arial" panose="020B0604020202020204" pitchFamily="34" charset="0"/>
              </a:rPr>
              <a:t>wall to foundation</a:t>
            </a:r>
            <a:endParaRPr kumimoji="1" lang="en-US" sz="1400"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1483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0" y="2847975"/>
            <a:ext cx="4572000" cy="3200400"/>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72000" y="2847975"/>
            <a:ext cx="4572000" cy="32004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Load Path Requirements</a:t>
            </a:r>
            <a:endParaRPr lang="en-US" sz="2200" b="0" dirty="0">
              <a:latin typeface="Arial Black" panose="020B0A04020102020204" pitchFamily="34" charset="0"/>
            </a:endParaRPr>
          </a:p>
        </p:txBody>
      </p:sp>
      <p:sp>
        <p:nvSpPr>
          <p:cNvPr id="4" name="Rectangle 3"/>
          <p:cNvSpPr/>
          <p:nvPr/>
        </p:nvSpPr>
        <p:spPr>
          <a:xfrm>
            <a:off x="1592264" y="1701111"/>
            <a:ext cx="5961062" cy="738664"/>
          </a:xfrm>
          <a:prstGeom prst="rect">
            <a:avLst/>
          </a:prstGeom>
        </p:spPr>
        <p:txBody>
          <a:bodyPr wrap="square" lIns="0" tIns="0" rIns="0" bIns="0">
            <a:spAutoFit/>
          </a:bodyPr>
          <a:lstStyle/>
          <a:p>
            <a:pPr algn="ctr" defTabSz="929579">
              <a:lnSpc>
                <a:spcPct val="120000"/>
              </a:lnSpc>
              <a:spcAft>
                <a:spcPts val="1800"/>
              </a:spcAft>
              <a:defRPr/>
            </a:pPr>
            <a:r>
              <a:rPr lang="en-US" sz="2000" dirty="0" smtClean="0">
                <a:solidFill>
                  <a:schemeClr val="bg2"/>
                </a:solidFill>
                <a:latin typeface="Arial" panose="020B0604020202020204" pitchFamily="34" charset="0"/>
                <a:cs typeface="Arial" panose="020B0604020202020204" pitchFamily="34" charset="0"/>
              </a:rPr>
              <a:t>Complete load path is not just a design philosophy—it is required by the building code.</a:t>
            </a:r>
            <a:endParaRPr lang="en-US" sz="20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0" y="2847973"/>
            <a:ext cx="4571999" cy="581027"/>
          </a:xfrm>
          <a:prstGeom prst="rect">
            <a:avLst/>
          </a:prstGeom>
          <a:solidFill>
            <a:schemeClr val="bg1">
              <a:lumMod val="40000"/>
              <a:lumOff val="60000"/>
            </a:schemeClr>
          </a:solidFill>
          <a:ln>
            <a:noFill/>
          </a:ln>
          <a:extLst/>
        </p:spPr>
        <p:txBody>
          <a:bodyPr wrap="square" lIns="0" tIns="0" rIns="0" bIns="0" rtlCol="0" anchor="ctr">
            <a:noAutofit/>
          </a:bodyPr>
          <a:lstStyle/>
          <a:p>
            <a:pPr algn="ctr">
              <a:spcAft>
                <a:spcPts val="1200"/>
              </a:spcAft>
            </a:pPr>
            <a:r>
              <a:rPr kumimoji="1" lang="en-US" sz="1400" dirty="0" smtClean="0">
                <a:solidFill>
                  <a:schemeClr val="accent1"/>
                </a:solidFill>
                <a:latin typeface="Arial Black" panose="020B0A04020102020204" pitchFamily="34" charset="0"/>
                <a:cs typeface="Arial" panose="020B0604020202020204" pitchFamily="34" charset="0"/>
              </a:rPr>
              <a:t>IBC 1604.4  Analysis</a:t>
            </a:r>
          </a:p>
        </p:txBody>
      </p:sp>
      <p:sp>
        <p:nvSpPr>
          <p:cNvPr id="17" name="TextBox 16"/>
          <p:cNvSpPr txBox="1"/>
          <p:nvPr/>
        </p:nvSpPr>
        <p:spPr bwMode="auto">
          <a:xfrm>
            <a:off x="4572000" y="2847974"/>
            <a:ext cx="4571999" cy="581025"/>
          </a:xfrm>
          <a:prstGeom prst="rect">
            <a:avLst/>
          </a:prstGeom>
          <a:solidFill>
            <a:schemeClr val="bg1">
              <a:lumMod val="40000"/>
              <a:lumOff val="60000"/>
            </a:schemeClr>
          </a:solidFill>
          <a:ln>
            <a:noFill/>
          </a:ln>
          <a:extLst/>
        </p:spPr>
        <p:txBody>
          <a:bodyPr wrap="square" lIns="0" tIns="0" rIns="0" bIns="0" rtlCol="0" anchor="ctr">
            <a:noAutofit/>
          </a:bodyPr>
          <a:lstStyle/>
          <a:p>
            <a:pPr algn="ctr">
              <a:spcAft>
                <a:spcPts val="1200"/>
              </a:spcAft>
            </a:pPr>
            <a:r>
              <a:rPr kumimoji="1" lang="en-US" sz="1400" dirty="0" smtClean="0">
                <a:solidFill>
                  <a:schemeClr val="accent1"/>
                </a:solidFill>
                <a:latin typeface="Arial Black" panose="020B0A04020102020204" pitchFamily="34" charset="0"/>
                <a:cs typeface="Arial" panose="020B0604020202020204" pitchFamily="34" charset="0"/>
              </a:rPr>
              <a:t>IRC  R301.1</a:t>
            </a:r>
            <a:endParaRPr kumimoji="1" lang="en-US" sz="1400" dirty="0">
              <a:solidFill>
                <a:schemeClr val="accent1"/>
              </a:solidFill>
              <a:latin typeface="Arial Black" panose="020B0A04020102020204" pitchFamily="34" charset="0"/>
              <a:cs typeface="Arial" panose="020B0604020202020204" pitchFamily="34" charset="0"/>
            </a:endParaRPr>
          </a:p>
        </p:txBody>
      </p:sp>
      <p:cxnSp>
        <p:nvCxnSpPr>
          <p:cNvPr id="6" name="Straight Connector 5"/>
          <p:cNvCxnSpPr/>
          <p:nvPr/>
        </p:nvCxnSpPr>
        <p:spPr>
          <a:xfrm>
            <a:off x="-9525" y="2847975"/>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0" y="603885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0" y="3419474"/>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8837" y="3852519"/>
            <a:ext cx="1828800" cy="1828800"/>
          </a:xfrm>
          <a:prstGeom prst="roundRect">
            <a:avLst>
              <a:gd name="adj" fmla="val 8594"/>
            </a:avLst>
          </a:prstGeom>
          <a:solidFill>
            <a:srgbClr val="FFFFFF">
              <a:shade val="85000"/>
            </a:srgbClr>
          </a:solidFill>
          <a:ln>
            <a:noFill/>
          </a:ln>
          <a:effectLst>
            <a:reflection blurRad="12700" stA="38000" endPos="18000" dist="5000" dir="5400000" sy="-100000" algn="bl" rotWithShape="0"/>
          </a:effec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71600" y="3852519"/>
            <a:ext cx="1828800" cy="1828800"/>
          </a:xfrm>
          <a:prstGeom prst="roundRect">
            <a:avLst>
              <a:gd name="adj" fmla="val 8594"/>
            </a:avLst>
          </a:prstGeom>
          <a:solidFill>
            <a:srgbClr val="FFFFFF">
              <a:shade val="85000"/>
            </a:srgbClr>
          </a:solidFill>
          <a:ln>
            <a:noFill/>
          </a:ln>
          <a:effectLst>
            <a:reflection blurRad="12700" stA="38000" endPos="18000" dist="5000" dir="5400000" sy="-100000" algn="bl" rotWithShape="0"/>
          </a:effectLst>
        </p:spPr>
      </p:pic>
    </p:spTree>
    <p:custDataLst>
      <p:tags r:id="rId1"/>
    </p:custDataLst>
    <p:extLst>
      <p:ext uri="{BB962C8B-B14F-4D97-AF65-F5344CB8AC3E}">
        <p14:creationId xmlns:p14="http://schemas.microsoft.com/office/powerpoint/2010/main" val="2590745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429000"/>
            <a:ext cx="9144000" cy="3429000"/>
          </a:xfrm>
          <a:prstGeom prst="rect">
            <a:avLst/>
          </a:prstGeom>
          <a:gradFill flip="none" rotWithShape="1">
            <a:gsLst>
              <a:gs pos="0">
                <a:schemeClr val="bg1">
                  <a:lumMod val="20000"/>
                  <a:lumOff val="80000"/>
                </a:schemeClr>
              </a:gs>
              <a:gs pos="50000">
                <a:srgbClr val="FFFFFF"/>
              </a:gs>
              <a:gs pos="100000">
                <a:schemeClr val="bg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Main Types of Lateral Loads</a:t>
            </a:r>
            <a:endParaRPr lang="en-US" sz="2200" b="0" dirty="0">
              <a:latin typeface="Arial Black" panose="020B0A04020102020204" pitchFamily="34" charset="0"/>
            </a:endParaRPr>
          </a:p>
        </p:txBody>
      </p:sp>
      <p:pic>
        <p:nvPicPr>
          <p:cNvPr id="23" name="Picture 9" descr="C:\Users\rhunt\Dropbox\Simpson Mfg\Courses\1. Designing Shear Walls\Source Files\Assets\Shearwall Drawings\Seismic_load.png"/>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29777" y="3874741"/>
            <a:ext cx="3474720" cy="254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C:\Users\rhunt\Dropbox\Simpson Mfg\Courses\1. Designing Shear Walls\Source Files\Assets\Shearwall Drawings\Wind_load.png"/>
          <p:cNvPicPr>
            <a:picLocks noChangeAspect="1" noChangeArrowheads="1"/>
          </p:cNvPicPr>
          <p:nvPr>
            <p:custDataLst>
              <p:tags r:id="rId3"/>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5339502" y="4066690"/>
            <a:ext cx="3474720" cy="2119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8576" y="3219450"/>
            <a:ext cx="4191427" cy="419100"/>
          </a:xfrm>
          <a:prstGeom prst="rect">
            <a:avLst/>
          </a:prstGeom>
          <a:solidFill>
            <a:schemeClr val="bg1">
              <a:lumMod val="20000"/>
              <a:lumOff val="80000"/>
            </a:schemeClr>
          </a:solidFill>
          <a:ln>
            <a:solidFill>
              <a:schemeClr val="bg1"/>
            </a:solidFill>
          </a:ln>
          <a:effectLst/>
        </p:spPr>
        <p:style>
          <a:lnRef idx="1">
            <a:schemeClr val="dk1"/>
          </a:lnRef>
          <a:fillRef idx="2">
            <a:schemeClr val="dk1"/>
          </a:fillRef>
          <a:effectRef idx="1">
            <a:schemeClr val="dk1"/>
          </a:effectRef>
          <a:fontRef idx="minor">
            <a:schemeClr val="dk1"/>
          </a:fontRef>
        </p:style>
        <p:txBody>
          <a:bodyPr rtlCol="0" anchor="ctr"/>
          <a:lstStyle/>
          <a:p>
            <a:pPr algn="ctr"/>
            <a:r>
              <a:rPr lang="en-US" sz="1600" dirty="0" smtClean="0">
                <a:solidFill>
                  <a:schemeClr val="accent1"/>
                </a:solidFill>
                <a:latin typeface="Arial Black" panose="020B0A04020102020204" pitchFamily="34" charset="0"/>
              </a:rPr>
              <a:t>Seismic Loads</a:t>
            </a:r>
            <a:endParaRPr lang="en-US" sz="1600" dirty="0">
              <a:solidFill>
                <a:schemeClr val="accent1"/>
              </a:solidFill>
              <a:latin typeface="Arial Black" panose="020B0A04020102020204" pitchFamily="34" charset="0"/>
            </a:endParaRPr>
          </a:p>
        </p:txBody>
      </p:sp>
      <p:sp>
        <p:nvSpPr>
          <p:cNvPr id="14" name="Rectangle 13"/>
          <p:cNvSpPr/>
          <p:nvPr/>
        </p:nvSpPr>
        <p:spPr>
          <a:xfrm>
            <a:off x="4981149" y="3219450"/>
            <a:ext cx="4191427" cy="419100"/>
          </a:xfrm>
          <a:prstGeom prst="rect">
            <a:avLst/>
          </a:prstGeom>
          <a:solidFill>
            <a:schemeClr val="bg1">
              <a:lumMod val="20000"/>
              <a:lumOff val="80000"/>
            </a:schemeClr>
          </a:solidFill>
          <a:ln>
            <a:solidFill>
              <a:schemeClr val="bg1"/>
            </a:solidFill>
          </a:ln>
          <a:effectLst/>
        </p:spPr>
        <p:style>
          <a:lnRef idx="1">
            <a:schemeClr val="dk1"/>
          </a:lnRef>
          <a:fillRef idx="2">
            <a:schemeClr val="dk1"/>
          </a:fillRef>
          <a:effectRef idx="1">
            <a:schemeClr val="dk1"/>
          </a:effectRef>
          <a:fontRef idx="minor">
            <a:schemeClr val="dk1"/>
          </a:fontRef>
        </p:style>
        <p:txBody>
          <a:bodyPr rtlCol="0" anchor="ctr"/>
          <a:lstStyle/>
          <a:p>
            <a:pPr algn="ctr"/>
            <a:r>
              <a:rPr lang="en-US" sz="1600" dirty="0" smtClean="0">
                <a:solidFill>
                  <a:schemeClr val="accent1"/>
                </a:solidFill>
                <a:latin typeface="Arial Black" panose="020B0A04020102020204" pitchFamily="34" charset="0"/>
              </a:rPr>
              <a:t>Wind Loads</a:t>
            </a:r>
            <a:endParaRPr lang="en-US" sz="1600" dirty="0">
              <a:solidFill>
                <a:schemeClr val="accent1"/>
              </a:solidFill>
              <a:latin typeface="Arial Black" panose="020B0A04020102020204" pitchFamily="34" charset="0"/>
            </a:endParaRPr>
          </a:p>
        </p:txBody>
      </p:sp>
      <p:sp>
        <p:nvSpPr>
          <p:cNvPr id="6" name="Left-Right Arrow 5"/>
          <p:cNvSpPr/>
          <p:nvPr/>
        </p:nvSpPr>
        <p:spPr>
          <a:xfrm>
            <a:off x="2962275" y="1365251"/>
            <a:ext cx="3219450" cy="1282700"/>
          </a:xfrm>
          <a:prstGeom prst="leftRightArrow">
            <a:avLst>
              <a:gd name="adj1" fmla="val 65172"/>
              <a:gd name="adj2" fmla="val 56207"/>
            </a:avLst>
          </a:prstGeom>
          <a:solidFill>
            <a:schemeClr val="bg1">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bwMode="auto">
          <a:xfrm>
            <a:off x="3914407" y="1591230"/>
            <a:ext cx="3847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5400" dirty="0" smtClean="0">
                <a:solidFill>
                  <a:schemeClr val="accent1"/>
                </a:solidFill>
                <a:latin typeface="Arial" panose="020B0604020202020204" pitchFamily="34" charset="0"/>
                <a:cs typeface="Arial" panose="020B0604020202020204" pitchFamily="34" charset="0"/>
              </a:rPr>
              <a:t>2</a:t>
            </a:r>
            <a:endParaRPr kumimoji="1" lang="en-US" sz="5400" dirty="0">
              <a:solidFill>
                <a:schemeClr val="accent1"/>
              </a:solidFill>
              <a:latin typeface="Arial" panose="020B0604020202020204" pitchFamily="34" charset="0"/>
              <a:cs typeface="Arial" panose="020B0604020202020204" pitchFamily="34" charset="0"/>
            </a:endParaRPr>
          </a:p>
        </p:txBody>
      </p:sp>
      <p:sp>
        <p:nvSpPr>
          <p:cNvPr id="8" name="TextBox 7"/>
          <p:cNvSpPr txBox="1"/>
          <p:nvPr/>
        </p:nvSpPr>
        <p:spPr bwMode="auto">
          <a:xfrm rot="16200000">
            <a:off x="4149645" y="1894601"/>
            <a:ext cx="5129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1"/>
                </a:solidFill>
                <a:latin typeface="Arial" panose="020B0604020202020204" pitchFamily="34" charset="0"/>
                <a:cs typeface="Arial" panose="020B0604020202020204" pitchFamily="34" charset="0"/>
              </a:rPr>
              <a:t>MAIN</a:t>
            </a:r>
            <a:endParaRPr kumimoji="1" lang="en-US" sz="1600" dirty="0">
              <a:solidFill>
                <a:schemeClr val="bg1"/>
              </a:solidFill>
              <a:latin typeface="Arial" panose="020B0604020202020204" pitchFamily="34" charset="0"/>
              <a:cs typeface="Arial" panose="020B0604020202020204" pitchFamily="34" charset="0"/>
            </a:endParaRPr>
          </a:p>
        </p:txBody>
      </p:sp>
      <p:sp>
        <p:nvSpPr>
          <p:cNvPr id="9" name="TextBox 8"/>
          <p:cNvSpPr txBox="1"/>
          <p:nvPr/>
        </p:nvSpPr>
        <p:spPr bwMode="auto">
          <a:xfrm>
            <a:off x="4541974" y="1757429"/>
            <a:ext cx="6989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nSpc>
                <a:spcPct val="90000"/>
              </a:lnSpc>
            </a:pPr>
            <a:r>
              <a:rPr kumimoji="1" lang="en-US" sz="2000" dirty="0" smtClean="0">
                <a:solidFill>
                  <a:schemeClr val="bg2"/>
                </a:solidFill>
                <a:latin typeface="Arial" panose="020B0604020202020204" pitchFamily="34" charset="0"/>
                <a:cs typeface="Arial" panose="020B0604020202020204" pitchFamily="34" charset="0"/>
              </a:rPr>
              <a:t>lateral</a:t>
            </a:r>
          </a:p>
          <a:p>
            <a:pPr>
              <a:lnSpc>
                <a:spcPct val="90000"/>
              </a:lnSpc>
            </a:pPr>
            <a:r>
              <a:rPr kumimoji="1" lang="en-US" sz="2000" dirty="0" smtClean="0">
                <a:solidFill>
                  <a:schemeClr val="bg2"/>
                </a:solidFill>
                <a:latin typeface="Arial" panose="020B0604020202020204" pitchFamily="34" charset="0"/>
                <a:cs typeface="Arial" panose="020B0604020202020204" pitchFamily="34" charset="0"/>
              </a:rPr>
              <a:t>loads</a:t>
            </a:r>
            <a:endParaRPr kumimoji="1" lang="en-US" sz="2000" dirty="0">
              <a:solidFill>
                <a:schemeClr val="bg2"/>
              </a:solidFill>
              <a:latin typeface="Arial" panose="020B0604020202020204" pitchFamily="34" charset="0"/>
              <a:cs typeface="Arial" panose="020B0604020202020204" pitchFamily="34" charset="0"/>
            </a:endParaRPr>
          </a:p>
        </p:txBody>
      </p:sp>
      <p:sp>
        <p:nvSpPr>
          <p:cNvPr id="10" name="TextBox 9"/>
          <p:cNvSpPr txBox="1"/>
          <p:nvPr/>
        </p:nvSpPr>
        <p:spPr bwMode="auto">
          <a:xfrm>
            <a:off x="3865929" y="2468357"/>
            <a:ext cx="142186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90000"/>
              </a:lnSpc>
            </a:pPr>
            <a:r>
              <a:rPr kumimoji="1" lang="en-US" sz="1600" dirty="0" smtClean="0">
                <a:solidFill>
                  <a:schemeClr val="bg1"/>
                </a:solidFill>
                <a:latin typeface="Arial" panose="020B0604020202020204" pitchFamily="34" charset="0"/>
                <a:cs typeface="Arial" panose="020B0604020202020204" pitchFamily="34" charset="0"/>
              </a:rPr>
              <a:t>to consider</a:t>
            </a:r>
          </a:p>
          <a:p>
            <a:pPr algn="ctr">
              <a:lnSpc>
                <a:spcPct val="90000"/>
              </a:lnSpc>
            </a:pPr>
            <a:r>
              <a:rPr kumimoji="1" lang="en-US" sz="1600" dirty="0" smtClean="0">
                <a:solidFill>
                  <a:schemeClr val="bg1"/>
                </a:solidFill>
                <a:latin typeface="Arial" panose="020B0604020202020204" pitchFamily="34" charset="0"/>
                <a:cs typeface="Arial" panose="020B0604020202020204" pitchFamily="34" charset="0"/>
              </a:rPr>
              <a:t>when designing</a:t>
            </a:r>
            <a:endParaRPr kumimoji="1" lang="en-US" sz="1600" dirty="0">
              <a:solidFill>
                <a:schemeClr val="bg1"/>
              </a:solidFill>
              <a:latin typeface="Arial" panose="020B0604020202020204" pitchFamily="34" charset="0"/>
              <a:cs typeface="Arial" panose="020B0604020202020204" pitchFamily="34" charset="0"/>
            </a:endParaRPr>
          </a:p>
        </p:txBody>
      </p:sp>
      <p:pic>
        <p:nvPicPr>
          <p:cNvPr id="20" name="Picture 19"/>
          <p:cNvPicPr>
            <a:picLocks noChangeAspect="1"/>
          </p:cNvPicPr>
          <p:nvPr/>
        </p:nvPicPr>
        <p:blipFill rotWithShape="1">
          <a:blip r:embed="rId8" cstate="print">
            <a:extLst>
              <a:ext uri="{28A0092B-C50C-407E-A947-70E740481C1C}">
                <a14:useLocalDpi xmlns:a14="http://schemas.microsoft.com/office/drawing/2010/main" val="0"/>
              </a:ext>
            </a:extLst>
          </a:blip>
          <a:srcRect r="19163"/>
          <a:stretch/>
        </p:blipFill>
        <p:spPr>
          <a:xfrm>
            <a:off x="-602" y="1450139"/>
            <a:ext cx="2314176" cy="1168578"/>
          </a:xfrm>
          <a:prstGeom prst="rect">
            <a:avLst/>
          </a:prstGeom>
        </p:spPr>
      </p:pic>
      <p:pic>
        <p:nvPicPr>
          <p:cNvPr id="21" name="Picture 20"/>
          <p:cNvPicPr>
            <a:picLocks noChangeAspect="1"/>
          </p:cNvPicPr>
          <p:nvPr/>
        </p:nvPicPr>
        <p:blipFill rotWithShape="1">
          <a:blip r:embed="rId9" cstate="print">
            <a:lum bright="70000" contrast="-70000"/>
            <a:extLst>
              <a:ext uri="{28A0092B-C50C-407E-A947-70E740481C1C}">
                <a14:useLocalDpi xmlns:a14="http://schemas.microsoft.com/office/drawing/2010/main" val="0"/>
              </a:ext>
            </a:extLst>
          </a:blip>
          <a:srcRect t="22964" b="21225"/>
          <a:stretch/>
        </p:blipFill>
        <p:spPr>
          <a:xfrm flipH="1">
            <a:off x="6830426" y="1525358"/>
            <a:ext cx="2313574" cy="1022580"/>
          </a:xfrm>
          <a:prstGeom prst="rect">
            <a:avLst/>
          </a:prstGeom>
        </p:spPr>
      </p:pic>
    </p:spTree>
    <p:custDataLst>
      <p:tags r:id="rId1"/>
    </p:custDataLst>
    <p:extLst>
      <p:ext uri="{BB962C8B-B14F-4D97-AF65-F5344CB8AC3E}">
        <p14:creationId xmlns:p14="http://schemas.microsoft.com/office/powerpoint/2010/main" val="3132220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Wind Loads on a Structure</a:t>
            </a:r>
            <a:endParaRPr lang="en-US" sz="2200" b="0" dirty="0">
              <a:latin typeface="Arial Black" panose="020B0A04020102020204" pitchFamily="34" charset="0"/>
            </a:endParaRPr>
          </a:p>
        </p:txBody>
      </p:sp>
      <p:sp>
        <p:nvSpPr>
          <p:cNvPr id="4" name="Rectangle 3"/>
          <p:cNvSpPr/>
          <p:nvPr/>
        </p:nvSpPr>
        <p:spPr>
          <a:xfrm>
            <a:off x="3301207" y="3429000"/>
            <a:ext cx="2543175" cy="1790700"/>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5238750"/>
            <a:ext cx="9144000" cy="1619250"/>
          </a:xfrm>
          <a:prstGeom prst="rect">
            <a:avLst/>
          </a:prstGeom>
          <a:gradFill flip="none" rotWithShape="1">
            <a:gsLst>
              <a:gs pos="0">
                <a:schemeClr val="bg1">
                  <a:lumMod val="60000"/>
                  <a:lumOff val="40000"/>
                </a:schemeClr>
              </a:gs>
              <a:gs pos="50000">
                <a:schemeClr val="bg1">
                  <a:lumMod val="20000"/>
                  <a:lumOff val="80000"/>
                </a:schemeClr>
              </a:gs>
              <a:gs pos="100000">
                <a:schemeClr val="bg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a:off x="3105150" y="2438400"/>
            <a:ext cx="2914650" cy="990600"/>
          </a:xfrm>
          <a:prstGeom prst="triangle">
            <a:avLst/>
          </a:prstGeom>
          <a:solidFill>
            <a:schemeClr val="bg1">
              <a:lumMod val="40000"/>
              <a:lumOff val="60000"/>
            </a:schemeClr>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cxnSp>
        <p:nvCxnSpPr>
          <p:cNvPr id="7" name="Straight Connector 6"/>
          <p:cNvCxnSpPr/>
          <p:nvPr/>
        </p:nvCxnSpPr>
        <p:spPr>
          <a:xfrm>
            <a:off x="0" y="5219700"/>
            <a:ext cx="9144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781050" y="1838324"/>
            <a:ext cx="7748974" cy="2433638"/>
            <a:chOff x="781050" y="1838324"/>
            <a:chExt cx="7748974" cy="2433638"/>
          </a:xfrm>
        </p:grpSpPr>
        <p:sp>
          <p:nvSpPr>
            <p:cNvPr id="23" name="Freeform 22"/>
            <p:cNvSpPr/>
            <p:nvPr/>
          </p:nvSpPr>
          <p:spPr>
            <a:xfrm>
              <a:off x="781050" y="1838324"/>
              <a:ext cx="7581900" cy="2343151"/>
            </a:xfrm>
            <a:custGeom>
              <a:avLst/>
              <a:gdLst>
                <a:gd name="connsiteX0" fmla="*/ 0 w 8229600"/>
                <a:gd name="connsiteY0" fmla="*/ 2867025 h 2876550"/>
                <a:gd name="connsiteX1" fmla="*/ 1323975 w 8229600"/>
                <a:gd name="connsiteY1" fmla="*/ 2371725 h 2876550"/>
                <a:gd name="connsiteX2" fmla="*/ 2857500 w 8229600"/>
                <a:gd name="connsiteY2" fmla="*/ 523875 h 2876550"/>
                <a:gd name="connsiteX3" fmla="*/ 4114800 w 8229600"/>
                <a:gd name="connsiteY3" fmla="*/ 0 h 2876550"/>
                <a:gd name="connsiteX4" fmla="*/ 5391150 w 8229600"/>
                <a:gd name="connsiteY4" fmla="*/ 523875 h 2876550"/>
                <a:gd name="connsiteX5" fmla="*/ 6896100 w 8229600"/>
                <a:gd name="connsiteY5" fmla="*/ 2371725 h 2876550"/>
                <a:gd name="connsiteX6" fmla="*/ 8229600 w 8229600"/>
                <a:gd name="connsiteY6" fmla="*/ 287655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2876550">
                  <a:moveTo>
                    <a:pt x="0" y="2867025"/>
                  </a:moveTo>
                  <a:cubicBezTo>
                    <a:pt x="423862" y="2814637"/>
                    <a:pt x="847725" y="2762250"/>
                    <a:pt x="1323975" y="2371725"/>
                  </a:cubicBezTo>
                  <a:cubicBezTo>
                    <a:pt x="1800225" y="1981200"/>
                    <a:pt x="2392362" y="919163"/>
                    <a:pt x="2857500" y="523875"/>
                  </a:cubicBezTo>
                  <a:cubicBezTo>
                    <a:pt x="3322638" y="128587"/>
                    <a:pt x="3692525" y="0"/>
                    <a:pt x="4114800" y="0"/>
                  </a:cubicBezTo>
                  <a:cubicBezTo>
                    <a:pt x="4537075" y="0"/>
                    <a:pt x="4927600" y="128588"/>
                    <a:pt x="5391150" y="523875"/>
                  </a:cubicBezTo>
                  <a:cubicBezTo>
                    <a:pt x="5854700" y="919162"/>
                    <a:pt x="6423025" y="1979612"/>
                    <a:pt x="6896100" y="2371725"/>
                  </a:cubicBezTo>
                  <a:cubicBezTo>
                    <a:pt x="7369175" y="2763838"/>
                    <a:pt x="7799387" y="2820194"/>
                    <a:pt x="8229600" y="2876550"/>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5400000">
              <a:off x="8346474" y="4088413"/>
              <a:ext cx="200025" cy="167074"/>
            </a:xfrm>
            <a:prstGeom prst="triangl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grpSp>
        <p:nvGrpSpPr>
          <p:cNvPr id="54" name="Group 53"/>
          <p:cNvGrpSpPr/>
          <p:nvPr/>
        </p:nvGrpSpPr>
        <p:grpSpPr>
          <a:xfrm>
            <a:off x="2779011" y="3610929"/>
            <a:ext cx="281133" cy="1465896"/>
            <a:chOff x="2779011" y="3610929"/>
            <a:chExt cx="281133" cy="1465896"/>
          </a:xfrm>
        </p:grpSpPr>
        <p:sp>
          <p:nvSpPr>
            <p:cNvPr id="29" name="Right Arrow 28"/>
            <p:cNvSpPr/>
            <p:nvPr/>
          </p:nvSpPr>
          <p:spPr>
            <a:xfrm>
              <a:off x="2783772" y="3610929"/>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0" name="Right Arrow 29"/>
            <p:cNvSpPr/>
            <p:nvPr/>
          </p:nvSpPr>
          <p:spPr>
            <a:xfrm>
              <a:off x="2783919" y="3931683"/>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1" name="Right Arrow 30"/>
            <p:cNvSpPr/>
            <p:nvPr/>
          </p:nvSpPr>
          <p:spPr>
            <a:xfrm>
              <a:off x="2780647" y="4252437"/>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2" name="Right Arrow 31"/>
            <p:cNvSpPr/>
            <p:nvPr/>
          </p:nvSpPr>
          <p:spPr>
            <a:xfrm>
              <a:off x="2782985" y="4573191"/>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3" name="Right Arrow 32"/>
            <p:cNvSpPr/>
            <p:nvPr/>
          </p:nvSpPr>
          <p:spPr>
            <a:xfrm>
              <a:off x="2779011" y="4893945"/>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53" name="Group 52"/>
          <p:cNvGrpSpPr/>
          <p:nvPr/>
        </p:nvGrpSpPr>
        <p:grpSpPr>
          <a:xfrm>
            <a:off x="6083809" y="3610929"/>
            <a:ext cx="281133" cy="1465896"/>
            <a:chOff x="6083809" y="3610929"/>
            <a:chExt cx="281133" cy="1465896"/>
          </a:xfrm>
        </p:grpSpPr>
        <p:sp>
          <p:nvSpPr>
            <p:cNvPr id="34" name="Right Arrow 33"/>
            <p:cNvSpPr/>
            <p:nvPr/>
          </p:nvSpPr>
          <p:spPr>
            <a:xfrm>
              <a:off x="6088570" y="3610929"/>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5" name="Right Arrow 34"/>
            <p:cNvSpPr/>
            <p:nvPr/>
          </p:nvSpPr>
          <p:spPr>
            <a:xfrm>
              <a:off x="6088717" y="3931683"/>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6" name="Right Arrow 35"/>
            <p:cNvSpPr/>
            <p:nvPr/>
          </p:nvSpPr>
          <p:spPr>
            <a:xfrm>
              <a:off x="6085445" y="4252437"/>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7" name="Right Arrow 36"/>
            <p:cNvSpPr/>
            <p:nvPr/>
          </p:nvSpPr>
          <p:spPr>
            <a:xfrm>
              <a:off x="6087783" y="4573191"/>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8" name="Right Arrow 37"/>
            <p:cNvSpPr/>
            <p:nvPr/>
          </p:nvSpPr>
          <p:spPr>
            <a:xfrm>
              <a:off x="6083809" y="4893945"/>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46" name="Group 45"/>
          <p:cNvGrpSpPr/>
          <p:nvPr/>
        </p:nvGrpSpPr>
        <p:grpSpPr>
          <a:xfrm rot="3352675" flipH="1">
            <a:off x="3437808" y="2030585"/>
            <a:ext cx="353620" cy="1465896"/>
            <a:chOff x="6236209" y="3763329"/>
            <a:chExt cx="281133" cy="1465896"/>
          </a:xfrm>
        </p:grpSpPr>
        <p:sp>
          <p:nvSpPr>
            <p:cNvPr id="41" name="Right Arrow 40"/>
            <p:cNvSpPr/>
            <p:nvPr/>
          </p:nvSpPr>
          <p:spPr>
            <a:xfrm>
              <a:off x="6240970" y="3763329"/>
              <a:ext cx="276225" cy="182880"/>
            </a:xfrm>
            <a:prstGeom prst="lef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2" name="Right Arrow 41"/>
            <p:cNvSpPr/>
            <p:nvPr/>
          </p:nvSpPr>
          <p:spPr>
            <a:xfrm>
              <a:off x="6241117" y="4084083"/>
              <a:ext cx="276225" cy="182880"/>
            </a:xfrm>
            <a:prstGeom prst="lef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3" name="Right Arrow 42"/>
            <p:cNvSpPr/>
            <p:nvPr/>
          </p:nvSpPr>
          <p:spPr>
            <a:xfrm>
              <a:off x="6237845" y="4404837"/>
              <a:ext cx="276225" cy="182880"/>
            </a:xfrm>
            <a:prstGeom prst="lef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4" name="Right Arrow 43"/>
            <p:cNvSpPr/>
            <p:nvPr/>
          </p:nvSpPr>
          <p:spPr>
            <a:xfrm>
              <a:off x="6240183" y="4725591"/>
              <a:ext cx="276225" cy="182880"/>
            </a:xfrm>
            <a:prstGeom prst="lef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5" name="Right Arrow 44"/>
            <p:cNvSpPr/>
            <p:nvPr/>
          </p:nvSpPr>
          <p:spPr>
            <a:xfrm>
              <a:off x="6236209" y="5046345"/>
              <a:ext cx="276225" cy="182880"/>
            </a:xfrm>
            <a:prstGeom prst="lef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47" name="Group 46"/>
          <p:cNvGrpSpPr/>
          <p:nvPr/>
        </p:nvGrpSpPr>
        <p:grpSpPr>
          <a:xfrm rot="18247325">
            <a:off x="5359909" y="2067879"/>
            <a:ext cx="281133" cy="1465896"/>
            <a:chOff x="6236209" y="3763329"/>
            <a:chExt cx="281133" cy="1465896"/>
          </a:xfrm>
        </p:grpSpPr>
        <p:sp>
          <p:nvSpPr>
            <p:cNvPr id="48" name="Right Arrow 47"/>
            <p:cNvSpPr/>
            <p:nvPr/>
          </p:nvSpPr>
          <p:spPr>
            <a:xfrm>
              <a:off x="6240970" y="3763329"/>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9" name="Right Arrow 48"/>
            <p:cNvSpPr/>
            <p:nvPr/>
          </p:nvSpPr>
          <p:spPr>
            <a:xfrm>
              <a:off x="6241117" y="4084083"/>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0" name="Right Arrow 49"/>
            <p:cNvSpPr/>
            <p:nvPr/>
          </p:nvSpPr>
          <p:spPr>
            <a:xfrm>
              <a:off x="6237845" y="4404837"/>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1" name="Right Arrow 50"/>
            <p:cNvSpPr/>
            <p:nvPr/>
          </p:nvSpPr>
          <p:spPr>
            <a:xfrm>
              <a:off x="6240183" y="4725591"/>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2" name="Right Arrow 51"/>
            <p:cNvSpPr/>
            <p:nvPr/>
          </p:nvSpPr>
          <p:spPr>
            <a:xfrm>
              <a:off x="6236209" y="5046345"/>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sp>
        <p:nvSpPr>
          <p:cNvPr id="27" name="Rectangle 26"/>
          <p:cNvSpPr/>
          <p:nvPr/>
        </p:nvSpPr>
        <p:spPr>
          <a:xfrm>
            <a:off x="458789" y="3429000"/>
            <a:ext cx="1027111" cy="1066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458789" y="3557200"/>
            <a:ext cx="846386" cy="729050"/>
            <a:chOff x="674153" y="4185850"/>
            <a:chExt cx="846386" cy="729050"/>
          </a:xfrm>
        </p:grpSpPr>
        <p:sp>
          <p:nvSpPr>
            <p:cNvPr id="10" name="TextBox 9"/>
            <p:cNvSpPr txBox="1"/>
            <p:nvPr/>
          </p:nvSpPr>
          <p:spPr bwMode="auto">
            <a:xfrm>
              <a:off x="674153" y="4185850"/>
              <a:ext cx="8463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pc="300" dirty="0" smtClean="0">
                  <a:solidFill>
                    <a:schemeClr val="accent1"/>
                  </a:solidFill>
                  <a:latin typeface="Arial Black" panose="020B0A04020102020204" pitchFamily="34" charset="0"/>
                </a:rPr>
                <a:t>WIND</a:t>
              </a:r>
              <a:endParaRPr kumimoji="1" lang="en-US" spc="300" dirty="0">
                <a:solidFill>
                  <a:schemeClr val="accent1"/>
                </a:solidFill>
                <a:latin typeface="Arial Black" panose="020B0A04020102020204" pitchFamily="34" charset="0"/>
              </a:endParaRPr>
            </a:p>
          </p:txBody>
        </p:sp>
        <p:sp>
          <p:nvSpPr>
            <p:cNvPr id="11" name="Right Arrow 10"/>
            <p:cNvSpPr/>
            <p:nvPr/>
          </p:nvSpPr>
          <p:spPr>
            <a:xfrm>
              <a:off x="674153" y="4533900"/>
              <a:ext cx="846386" cy="381000"/>
            </a:xfrm>
            <a:prstGeom prst="rightArrow">
              <a:avLst>
                <a:gd name="adj1" fmla="val 54167"/>
                <a:gd name="adj2" fmla="val 6875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grpSp>
        <p:nvGrpSpPr>
          <p:cNvPr id="3" name="Group 2"/>
          <p:cNvGrpSpPr/>
          <p:nvPr/>
        </p:nvGrpSpPr>
        <p:grpSpPr>
          <a:xfrm>
            <a:off x="3449874" y="3523075"/>
            <a:ext cx="2242721" cy="189637"/>
            <a:chOff x="3449874" y="3523075"/>
            <a:chExt cx="2242721" cy="189637"/>
          </a:xfrm>
        </p:grpSpPr>
        <p:sp>
          <p:nvSpPr>
            <p:cNvPr id="61" name="Right Arrow 60"/>
            <p:cNvSpPr/>
            <p:nvPr/>
          </p:nvSpPr>
          <p:spPr>
            <a:xfrm>
              <a:off x="3449874" y="3529038"/>
              <a:ext cx="276225" cy="182880"/>
            </a:xfrm>
            <a:prstGeom prst="rightArrow">
              <a:avLst/>
            </a:prstGeom>
            <a:solidFill>
              <a:srgbClr val="ABABAB"/>
            </a:solidFill>
            <a:ln w="19050">
              <a:solidFill>
                <a:srgbClr val="9ABCD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2" name="Right Arrow 61"/>
            <p:cNvSpPr/>
            <p:nvPr/>
          </p:nvSpPr>
          <p:spPr>
            <a:xfrm>
              <a:off x="3941498" y="3529832"/>
              <a:ext cx="276225" cy="182880"/>
            </a:xfrm>
            <a:prstGeom prst="rightArrow">
              <a:avLst/>
            </a:prstGeom>
            <a:solidFill>
              <a:srgbClr val="ABABAB"/>
            </a:solidFill>
            <a:ln w="19050">
              <a:solidFill>
                <a:srgbClr val="9ABCD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3" name="Right Arrow 62"/>
            <p:cNvSpPr/>
            <p:nvPr/>
          </p:nvSpPr>
          <p:spPr>
            <a:xfrm>
              <a:off x="4433122" y="3524653"/>
              <a:ext cx="276225" cy="182880"/>
            </a:xfrm>
            <a:prstGeom prst="rightArrow">
              <a:avLst/>
            </a:prstGeom>
            <a:solidFill>
              <a:srgbClr val="ABABAB"/>
            </a:solidFill>
            <a:ln w="19050">
              <a:solidFill>
                <a:srgbClr val="9ABCD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4" name="Right Arrow 63"/>
            <p:cNvSpPr/>
            <p:nvPr/>
          </p:nvSpPr>
          <p:spPr>
            <a:xfrm>
              <a:off x="4924746" y="3523075"/>
              <a:ext cx="276225" cy="182880"/>
            </a:xfrm>
            <a:prstGeom prst="rightArrow">
              <a:avLst/>
            </a:prstGeom>
            <a:solidFill>
              <a:srgbClr val="ABABAB"/>
            </a:solidFill>
            <a:ln w="19050">
              <a:solidFill>
                <a:srgbClr val="9ABCD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5" name="Right Arrow 64"/>
            <p:cNvSpPr/>
            <p:nvPr/>
          </p:nvSpPr>
          <p:spPr>
            <a:xfrm>
              <a:off x="5416370" y="3523193"/>
              <a:ext cx="276225" cy="182880"/>
            </a:xfrm>
            <a:prstGeom prst="rightArrow">
              <a:avLst/>
            </a:prstGeom>
            <a:solidFill>
              <a:srgbClr val="ABABAB"/>
            </a:solidFill>
            <a:ln w="19050">
              <a:solidFill>
                <a:srgbClr val="9ABCD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66" name="Group 65"/>
          <p:cNvGrpSpPr/>
          <p:nvPr/>
        </p:nvGrpSpPr>
        <p:grpSpPr>
          <a:xfrm flipH="1">
            <a:off x="3450639" y="4919274"/>
            <a:ext cx="2242721" cy="189637"/>
            <a:chOff x="3449874" y="3523075"/>
            <a:chExt cx="2242721" cy="189637"/>
          </a:xfrm>
        </p:grpSpPr>
        <p:sp>
          <p:nvSpPr>
            <p:cNvPr id="67" name="Right Arrow 66"/>
            <p:cNvSpPr/>
            <p:nvPr/>
          </p:nvSpPr>
          <p:spPr>
            <a:xfrm>
              <a:off x="3449874" y="3529038"/>
              <a:ext cx="276225" cy="182880"/>
            </a:xfrm>
            <a:prstGeom prst="rightArrow">
              <a:avLst/>
            </a:prstGeom>
            <a:solidFill>
              <a:srgbClr val="ABABAB"/>
            </a:solidFill>
            <a:ln w="19050">
              <a:solidFill>
                <a:srgbClr val="CCFF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8" name="Right Arrow 67"/>
            <p:cNvSpPr/>
            <p:nvPr/>
          </p:nvSpPr>
          <p:spPr>
            <a:xfrm>
              <a:off x="3941498" y="3529832"/>
              <a:ext cx="276225" cy="182880"/>
            </a:xfrm>
            <a:prstGeom prst="rightArrow">
              <a:avLst/>
            </a:prstGeom>
            <a:solidFill>
              <a:srgbClr val="ABABAB"/>
            </a:solidFill>
            <a:ln w="19050">
              <a:solidFill>
                <a:srgbClr val="CCFF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9" name="Right Arrow 68"/>
            <p:cNvSpPr/>
            <p:nvPr/>
          </p:nvSpPr>
          <p:spPr>
            <a:xfrm>
              <a:off x="4433122" y="3524653"/>
              <a:ext cx="276225" cy="182880"/>
            </a:xfrm>
            <a:prstGeom prst="rightArrow">
              <a:avLst/>
            </a:prstGeom>
            <a:solidFill>
              <a:srgbClr val="ABABAB"/>
            </a:solidFill>
            <a:ln w="19050">
              <a:solidFill>
                <a:srgbClr val="CCFF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0" name="Right Arrow 69"/>
            <p:cNvSpPr/>
            <p:nvPr/>
          </p:nvSpPr>
          <p:spPr>
            <a:xfrm>
              <a:off x="4924746" y="3523075"/>
              <a:ext cx="276225" cy="182880"/>
            </a:xfrm>
            <a:prstGeom prst="rightArrow">
              <a:avLst/>
            </a:prstGeom>
            <a:solidFill>
              <a:srgbClr val="ABABAB"/>
            </a:solidFill>
            <a:ln w="19050">
              <a:solidFill>
                <a:srgbClr val="CCFF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1" name="Right Arrow 70"/>
            <p:cNvSpPr/>
            <p:nvPr/>
          </p:nvSpPr>
          <p:spPr>
            <a:xfrm>
              <a:off x="5416370" y="3523193"/>
              <a:ext cx="276225" cy="182880"/>
            </a:xfrm>
            <a:prstGeom prst="rightArrow">
              <a:avLst/>
            </a:prstGeom>
            <a:solidFill>
              <a:srgbClr val="ABABAB"/>
            </a:solidFill>
            <a:ln w="19050">
              <a:solidFill>
                <a:srgbClr val="CCFF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795593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Seismic Loads on a Structure</a:t>
            </a:r>
            <a:endParaRPr lang="en-US" sz="2200" b="0" dirty="0">
              <a:latin typeface="Arial Black" panose="020B0A04020102020204" pitchFamily="34" charset="0"/>
            </a:endParaRPr>
          </a:p>
        </p:txBody>
      </p:sp>
      <p:pic>
        <p:nvPicPr>
          <p:cNvPr id="8" name="Picture 1"/>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3353232" y="2124075"/>
            <a:ext cx="5164932"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58788" y="2390775"/>
            <a:ext cx="2303462" cy="2705100"/>
          </a:xfrm>
          <a:prstGeom prst="rect">
            <a:avLst/>
          </a:prstGeom>
          <a:solidFill>
            <a:srgbClr val="F8F8F8"/>
          </a:solidFill>
          <a:ln w="19050">
            <a:solidFill>
              <a:schemeClr val="bg1">
                <a:lumMod val="40000"/>
                <a:lumOff val="6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spcAft>
                <a:spcPts val="1200"/>
              </a:spcAft>
            </a:pPr>
            <a:r>
              <a:rPr lang="en-US" sz="1600" dirty="0" smtClean="0">
                <a:solidFill>
                  <a:schemeClr val="accent1"/>
                </a:solidFill>
                <a:latin typeface="Arial Black" panose="020B0A04020102020204" pitchFamily="34" charset="0"/>
                <a:cs typeface="Arial" panose="020B0604020202020204" pitchFamily="34" charset="0"/>
              </a:rPr>
              <a:t>Seismic forces </a:t>
            </a:r>
            <a:br>
              <a:rPr lang="en-US" sz="1600" dirty="0" smtClean="0">
                <a:solidFill>
                  <a:schemeClr val="accent1"/>
                </a:solidFill>
                <a:latin typeface="Arial Black" panose="020B0A04020102020204" pitchFamily="34" charset="0"/>
                <a:cs typeface="Arial" panose="020B0604020202020204" pitchFamily="34" charset="0"/>
              </a:rPr>
            </a:br>
            <a:r>
              <a:rPr lang="en-US" sz="1600" dirty="0" smtClean="0">
                <a:solidFill>
                  <a:schemeClr val="accent1"/>
                </a:solidFill>
                <a:latin typeface="Arial Black" panose="020B0A04020102020204" pitchFamily="34" charset="0"/>
                <a:cs typeface="Arial" panose="020B0604020202020204" pitchFamily="34" charset="0"/>
              </a:rPr>
              <a:t>can be:</a:t>
            </a:r>
          </a:p>
          <a:p>
            <a:pPr algn="ctr"/>
            <a:r>
              <a:rPr lang="en-US" b="1" dirty="0" smtClean="0">
                <a:solidFill>
                  <a:schemeClr val="bg2"/>
                </a:solidFill>
                <a:latin typeface="Arial" panose="020B0604020202020204" pitchFamily="34" charset="0"/>
                <a:cs typeface="Arial" panose="020B0604020202020204" pitchFamily="34" charset="0"/>
              </a:rPr>
              <a:t>Lateral</a:t>
            </a:r>
          </a:p>
          <a:p>
            <a:pPr algn="ctr">
              <a:spcAft>
                <a:spcPts val="1200"/>
              </a:spcAft>
            </a:pPr>
            <a:r>
              <a:rPr lang="en-US" sz="1600" dirty="0" smtClean="0">
                <a:latin typeface="Arial" panose="020B0604020202020204" pitchFamily="34" charset="0"/>
                <a:cs typeface="Arial" panose="020B0604020202020204" pitchFamily="34" charset="0"/>
              </a:rPr>
              <a:t>(side-to-side)</a:t>
            </a:r>
          </a:p>
          <a:p>
            <a:pPr algn="ctr"/>
            <a:r>
              <a:rPr lang="en-US" b="1" dirty="0" smtClean="0">
                <a:solidFill>
                  <a:schemeClr val="bg2"/>
                </a:solidFill>
                <a:latin typeface="Arial" panose="020B0604020202020204" pitchFamily="34" charset="0"/>
                <a:cs typeface="Arial" panose="020B0604020202020204" pitchFamily="34" charset="0"/>
              </a:rPr>
              <a:t>Vertical</a:t>
            </a:r>
          </a:p>
          <a:p>
            <a:pPr algn="ctr"/>
            <a:r>
              <a:rPr lang="en-US" sz="1600" dirty="0" smtClean="0">
                <a:latin typeface="Arial" panose="020B0604020202020204" pitchFamily="34" charset="0"/>
                <a:cs typeface="Arial" panose="020B0604020202020204" pitchFamily="34" charset="0"/>
              </a:rPr>
              <a:t>(up-and-down)</a:t>
            </a:r>
            <a:endParaRPr lang="en-US" sz="16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44024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Reactions to Lateral Loads</a:t>
            </a:r>
            <a:endParaRPr lang="en-US" sz="2200" b="0" dirty="0">
              <a:latin typeface="Arial Black" panose="020B0A04020102020204" pitchFamily="34" charset="0"/>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77730"/>
          <a:stretch/>
        </p:blipFill>
        <p:spPr bwMode="auto">
          <a:xfrm>
            <a:off x="496996" y="1449357"/>
            <a:ext cx="1711821" cy="4534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bwMode="auto">
          <a:xfrm>
            <a:off x="2577633" y="1690112"/>
            <a:ext cx="3443154" cy="430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600" dirty="0" smtClean="0">
                <a:solidFill>
                  <a:schemeClr val="accent1"/>
                </a:solidFill>
                <a:latin typeface="Arial Black" panose="020B0A04020102020204" pitchFamily="34" charset="0"/>
                <a:cs typeface="Arial" panose="020B0604020202020204" pitchFamily="34" charset="0"/>
              </a:rPr>
              <a:t>Racking</a:t>
            </a:r>
          </a:p>
          <a:p>
            <a:r>
              <a:rPr kumimoji="1" lang="en-US" sz="1600" dirty="0" smtClean="0">
                <a:solidFill>
                  <a:schemeClr val="bg2"/>
                </a:solidFill>
                <a:latin typeface="Arial" panose="020B0604020202020204" pitchFamily="34" charset="0"/>
                <a:cs typeface="Arial" panose="020B0604020202020204" pitchFamily="34" charset="0"/>
              </a:rPr>
              <a:t>When lateral forces engage the side of a structure, the load may cause it to lean over (rack) to one side.</a:t>
            </a:r>
          </a:p>
          <a:p>
            <a:pPr>
              <a:spcBef>
                <a:spcPts val="3000"/>
              </a:spcBef>
            </a:pPr>
            <a:r>
              <a:rPr kumimoji="1" lang="en-US" sz="1600" dirty="0" smtClean="0">
                <a:solidFill>
                  <a:schemeClr val="accent1"/>
                </a:solidFill>
                <a:latin typeface="Arial Black" panose="020B0A04020102020204" pitchFamily="34" charset="0"/>
                <a:cs typeface="Arial" panose="020B0604020202020204" pitchFamily="34" charset="0"/>
              </a:rPr>
              <a:t>Sliding</a:t>
            </a:r>
          </a:p>
          <a:p>
            <a:r>
              <a:rPr kumimoji="1" lang="en-US" sz="1600" dirty="0">
                <a:solidFill>
                  <a:schemeClr val="bg2"/>
                </a:solidFill>
                <a:latin typeface="Arial" panose="020B0604020202020204" pitchFamily="34" charset="0"/>
                <a:cs typeface="Arial" panose="020B0604020202020204" pitchFamily="34" charset="0"/>
              </a:rPr>
              <a:t>L</a:t>
            </a:r>
            <a:r>
              <a:rPr kumimoji="1" lang="en-US" sz="1600" dirty="0" smtClean="0">
                <a:solidFill>
                  <a:schemeClr val="bg2"/>
                </a:solidFill>
                <a:latin typeface="Arial" panose="020B0604020202020204" pitchFamily="34" charset="0"/>
                <a:cs typeface="Arial" panose="020B0604020202020204" pitchFamily="34" charset="0"/>
              </a:rPr>
              <a:t>ateral forces exerted against the side of a structure can also cause it to slide off of its foundation.</a:t>
            </a:r>
          </a:p>
          <a:p>
            <a:pPr>
              <a:spcBef>
                <a:spcPts val="3000"/>
              </a:spcBef>
            </a:pPr>
            <a:r>
              <a:rPr kumimoji="1" lang="en-US" sz="1600" dirty="0" smtClean="0">
                <a:solidFill>
                  <a:schemeClr val="accent1"/>
                </a:solidFill>
                <a:latin typeface="Arial Black" panose="020B0A04020102020204" pitchFamily="34" charset="0"/>
                <a:cs typeface="Arial" panose="020B0604020202020204" pitchFamily="34" charset="0"/>
              </a:rPr>
              <a:t>Overturning</a:t>
            </a:r>
          </a:p>
          <a:p>
            <a:r>
              <a:rPr kumimoji="1" lang="en-US" sz="1600" dirty="0" smtClean="0">
                <a:solidFill>
                  <a:schemeClr val="bg2"/>
                </a:solidFill>
                <a:latin typeface="Arial" panose="020B0604020202020204" pitchFamily="34" charset="0"/>
                <a:cs typeface="Arial" panose="020B0604020202020204" pitchFamily="34" charset="0"/>
              </a:rPr>
              <a:t>When the structure is anchored in place to limit racking or sliding, the lateral force of wind or seismic loading causes the structure to rotate or overturn.</a:t>
            </a:r>
            <a:endParaRPr kumimoji="1" lang="en-US" sz="1600" dirty="0">
              <a:solidFill>
                <a:schemeClr val="bg2"/>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1529"/>
          <a:stretch/>
        </p:blipFill>
        <p:spPr bwMode="auto">
          <a:xfrm>
            <a:off x="6498233" y="1640008"/>
            <a:ext cx="2131887" cy="4417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55549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Shear Loads Acting Through a Diaphragm</a:t>
            </a:r>
            <a:endParaRPr lang="en-US" sz="2200" b="0" dirty="0">
              <a:latin typeface="Arial Black" panose="020B0A04020102020204" pitchFamily="34" charset="0"/>
            </a:endParaRPr>
          </a:p>
        </p:txBody>
      </p:sp>
      <p:grpSp>
        <p:nvGrpSpPr>
          <p:cNvPr id="4" name="Group 3"/>
          <p:cNvGrpSpPr/>
          <p:nvPr/>
        </p:nvGrpSpPr>
        <p:grpSpPr>
          <a:xfrm>
            <a:off x="1708882" y="1702473"/>
            <a:ext cx="6982954" cy="4380450"/>
            <a:chOff x="1708882" y="1702473"/>
            <a:chExt cx="6982954" cy="4380450"/>
          </a:xfrm>
        </p:grpSpPr>
        <p:grpSp>
          <p:nvGrpSpPr>
            <p:cNvPr id="18" name="Group 17"/>
            <p:cNvGrpSpPr/>
            <p:nvPr/>
          </p:nvGrpSpPr>
          <p:grpSpPr>
            <a:xfrm>
              <a:off x="2286000" y="2607257"/>
              <a:ext cx="4572795" cy="2745902"/>
              <a:chOff x="2286000" y="2306471"/>
              <a:chExt cx="4572795" cy="2745902"/>
            </a:xfrm>
          </p:grpSpPr>
          <p:sp>
            <p:nvSpPr>
              <p:cNvPr id="3" name="Rectangle 2"/>
              <p:cNvSpPr/>
              <p:nvPr/>
            </p:nvSpPr>
            <p:spPr>
              <a:xfrm>
                <a:off x="2286795" y="2306471"/>
                <a:ext cx="4572000" cy="2743200"/>
              </a:xfrm>
              <a:prstGeom prst="rect">
                <a:avLst/>
              </a:prstGeom>
              <a:solidFill>
                <a:schemeClr val="bg1">
                  <a:lumMod val="20000"/>
                  <a:lumOff val="80000"/>
                </a:schemeClr>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6" name="Straight Connector 5"/>
              <p:cNvCxnSpPr>
                <a:stCxn id="3" idx="1"/>
              </p:cNvCxnSpPr>
              <p:nvPr/>
            </p:nvCxnSpPr>
            <p:spPr>
              <a:xfrm flipV="1">
                <a:off x="2286795" y="3671248"/>
                <a:ext cx="4572000" cy="68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286000" y="2985448"/>
                <a:ext cx="4572000" cy="68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286000" y="4357048"/>
                <a:ext cx="4572000" cy="68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 idx="0"/>
              </p:cNvCxnSpPr>
              <p:nvPr/>
            </p:nvCxnSpPr>
            <p:spPr>
              <a:xfrm flipH="1">
                <a:off x="4572000" y="2306471"/>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572000" y="3678071"/>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429000" y="2985448"/>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715000" y="2985448"/>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5715000" y="4357758"/>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429000" y="4366573"/>
                <a:ext cx="795"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1720224" y="2611828"/>
              <a:ext cx="281133" cy="2748912"/>
              <a:chOff x="1828512" y="2684020"/>
              <a:chExt cx="281133" cy="2748912"/>
            </a:xfrm>
          </p:grpSpPr>
          <p:sp>
            <p:nvSpPr>
              <p:cNvPr id="20" name="Right Arrow 19"/>
              <p:cNvSpPr/>
              <p:nvPr/>
            </p:nvSpPr>
            <p:spPr>
              <a:xfrm>
                <a:off x="1833273" y="2684020"/>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ight Arrow 20"/>
              <p:cNvSpPr/>
              <p:nvPr/>
            </p:nvSpPr>
            <p:spPr>
              <a:xfrm>
                <a:off x="1833420" y="3004774"/>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2" name="Right Arrow 21"/>
              <p:cNvSpPr/>
              <p:nvPr/>
            </p:nvSpPr>
            <p:spPr>
              <a:xfrm>
                <a:off x="1830148" y="3325528"/>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3" name="Right Arrow 22"/>
              <p:cNvSpPr/>
              <p:nvPr/>
            </p:nvSpPr>
            <p:spPr>
              <a:xfrm>
                <a:off x="1832486" y="3646282"/>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4" name="Right Arrow 23"/>
              <p:cNvSpPr/>
              <p:nvPr/>
            </p:nvSpPr>
            <p:spPr>
              <a:xfrm>
                <a:off x="1828512" y="3967036"/>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Right Arrow 24"/>
              <p:cNvSpPr/>
              <p:nvPr/>
            </p:nvSpPr>
            <p:spPr>
              <a:xfrm>
                <a:off x="1833420" y="4287790"/>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6" name="Right Arrow 25"/>
              <p:cNvSpPr/>
              <p:nvPr/>
            </p:nvSpPr>
            <p:spPr>
              <a:xfrm>
                <a:off x="1830148" y="4608544"/>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7" name="Right Arrow 26"/>
              <p:cNvSpPr/>
              <p:nvPr/>
            </p:nvSpPr>
            <p:spPr>
              <a:xfrm>
                <a:off x="1832486" y="4929298"/>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8" name="Right Arrow 27"/>
              <p:cNvSpPr/>
              <p:nvPr/>
            </p:nvSpPr>
            <p:spPr>
              <a:xfrm>
                <a:off x="1828512" y="5250052"/>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30" name="Group 29"/>
            <p:cNvGrpSpPr/>
            <p:nvPr/>
          </p:nvGrpSpPr>
          <p:grpSpPr>
            <a:xfrm>
              <a:off x="7143438" y="2619496"/>
              <a:ext cx="281133" cy="2748912"/>
              <a:chOff x="1828512" y="2684020"/>
              <a:chExt cx="281133" cy="2748912"/>
            </a:xfrm>
          </p:grpSpPr>
          <p:sp>
            <p:nvSpPr>
              <p:cNvPr id="31" name="Right Arrow 30"/>
              <p:cNvSpPr/>
              <p:nvPr/>
            </p:nvSpPr>
            <p:spPr>
              <a:xfrm>
                <a:off x="1833273" y="2684020"/>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2" name="Right Arrow 31"/>
              <p:cNvSpPr/>
              <p:nvPr/>
            </p:nvSpPr>
            <p:spPr>
              <a:xfrm>
                <a:off x="1833420" y="3004774"/>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3" name="Right Arrow 32"/>
              <p:cNvSpPr/>
              <p:nvPr/>
            </p:nvSpPr>
            <p:spPr>
              <a:xfrm>
                <a:off x="1830148" y="3325528"/>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4" name="Right Arrow 33"/>
              <p:cNvSpPr/>
              <p:nvPr/>
            </p:nvSpPr>
            <p:spPr>
              <a:xfrm>
                <a:off x="1832486" y="3646282"/>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5" name="Right Arrow 34"/>
              <p:cNvSpPr/>
              <p:nvPr/>
            </p:nvSpPr>
            <p:spPr>
              <a:xfrm>
                <a:off x="1828512" y="3967036"/>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6" name="Right Arrow 35"/>
              <p:cNvSpPr/>
              <p:nvPr/>
            </p:nvSpPr>
            <p:spPr>
              <a:xfrm>
                <a:off x="1833420" y="4287790"/>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7" name="Right Arrow 36"/>
              <p:cNvSpPr/>
              <p:nvPr/>
            </p:nvSpPr>
            <p:spPr>
              <a:xfrm>
                <a:off x="1830148" y="4608544"/>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8" name="Right Arrow 37"/>
              <p:cNvSpPr/>
              <p:nvPr/>
            </p:nvSpPr>
            <p:spPr>
              <a:xfrm>
                <a:off x="1832486" y="4929298"/>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9" name="Right Arrow 38"/>
              <p:cNvSpPr/>
              <p:nvPr/>
            </p:nvSpPr>
            <p:spPr>
              <a:xfrm>
                <a:off x="1828512" y="5250052"/>
                <a:ext cx="276225" cy="182880"/>
              </a:xfrm>
              <a:prstGeom prst="rightArrow">
                <a:avLst/>
              </a:prstGeom>
              <a:solidFill>
                <a:schemeClr val="bg1">
                  <a:lumMod val="20000"/>
                  <a:lumOff val="80000"/>
                </a:schemeClr>
              </a:solidFill>
              <a:ln w="1905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44" name="Group 43"/>
            <p:cNvGrpSpPr/>
            <p:nvPr/>
          </p:nvGrpSpPr>
          <p:grpSpPr>
            <a:xfrm>
              <a:off x="2358192" y="5462238"/>
              <a:ext cx="4438189" cy="264798"/>
              <a:chOff x="2358192" y="5534430"/>
              <a:chExt cx="4438189" cy="264798"/>
            </a:xfrm>
          </p:grpSpPr>
          <p:sp>
            <p:nvSpPr>
              <p:cNvPr id="40" name="Right Arrow 39"/>
              <p:cNvSpPr/>
              <p:nvPr/>
            </p:nvSpPr>
            <p:spPr>
              <a:xfrm flipH="1">
                <a:off x="2358192" y="5560629"/>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1" name="Right Arrow 40"/>
              <p:cNvSpPr/>
              <p:nvPr/>
            </p:nvSpPr>
            <p:spPr>
              <a:xfrm flipH="1">
                <a:off x="3682733" y="5562619"/>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2" name="Right Arrow 41"/>
              <p:cNvSpPr/>
              <p:nvPr/>
            </p:nvSpPr>
            <p:spPr>
              <a:xfrm flipH="1">
                <a:off x="5007274" y="5534430"/>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3" name="Right Arrow 42"/>
              <p:cNvSpPr/>
              <p:nvPr/>
            </p:nvSpPr>
            <p:spPr>
              <a:xfrm flipH="1">
                <a:off x="6331815" y="5536420"/>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grpSp>
          <p:nvGrpSpPr>
            <p:cNvPr id="45" name="Group 44"/>
            <p:cNvGrpSpPr/>
            <p:nvPr/>
          </p:nvGrpSpPr>
          <p:grpSpPr>
            <a:xfrm>
              <a:off x="2352905" y="2239353"/>
              <a:ext cx="4438189" cy="264798"/>
              <a:chOff x="2358192" y="5534430"/>
              <a:chExt cx="4438189" cy="264798"/>
            </a:xfrm>
          </p:grpSpPr>
          <p:sp>
            <p:nvSpPr>
              <p:cNvPr id="46" name="Right Arrow 45"/>
              <p:cNvSpPr/>
              <p:nvPr/>
            </p:nvSpPr>
            <p:spPr>
              <a:xfrm flipH="1">
                <a:off x="2358192" y="5560629"/>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7" name="Right Arrow 46"/>
              <p:cNvSpPr/>
              <p:nvPr/>
            </p:nvSpPr>
            <p:spPr>
              <a:xfrm flipH="1">
                <a:off x="3682733" y="5562619"/>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8" name="Right Arrow 47"/>
              <p:cNvSpPr/>
              <p:nvPr/>
            </p:nvSpPr>
            <p:spPr>
              <a:xfrm flipH="1">
                <a:off x="5007274" y="5534430"/>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9" name="Right Arrow 48"/>
              <p:cNvSpPr/>
              <p:nvPr/>
            </p:nvSpPr>
            <p:spPr>
              <a:xfrm flipH="1">
                <a:off x="6331815" y="5536420"/>
                <a:ext cx="464566" cy="236609"/>
              </a:xfrm>
              <a:prstGeom prst="rightArrow">
                <a:avLst/>
              </a:prstGeom>
              <a:solidFill>
                <a:schemeClr val="bg1"/>
              </a:solidFill>
              <a:ln w="19050">
                <a:solidFill>
                  <a:srgbClr val="CCFF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50" name="Arc 49"/>
            <p:cNvSpPr/>
            <p:nvPr/>
          </p:nvSpPr>
          <p:spPr>
            <a:xfrm>
              <a:off x="1708882" y="2328652"/>
              <a:ext cx="757989" cy="3266031"/>
            </a:xfrm>
            <a:prstGeom prst="arc">
              <a:avLst>
                <a:gd name="adj1" fmla="val 16737726"/>
                <a:gd name="adj2" fmla="val 4888236"/>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Arc 50"/>
            <p:cNvSpPr/>
            <p:nvPr/>
          </p:nvSpPr>
          <p:spPr>
            <a:xfrm>
              <a:off x="6271205" y="2328651"/>
              <a:ext cx="757989" cy="3266031"/>
            </a:xfrm>
            <a:prstGeom prst="arc">
              <a:avLst>
                <a:gd name="adj1" fmla="val 16737726"/>
                <a:gd name="adj2" fmla="val 4888236"/>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p:cNvSpPr txBox="1"/>
            <p:nvPr/>
          </p:nvSpPr>
          <p:spPr bwMode="auto">
            <a:xfrm>
              <a:off x="3193042" y="4190796"/>
              <a:ext cx="2051844" cy="276999"/>
            </a:xfrm>
            <a:prstGeom prst="rect">
              <a:avLst/>
            </a:prstGeom>
            <a:solidFill>
              <a:srgbClr val="EEEEEE"/>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Compression Chord</a:t>
              </a:r>
              <a:endParaRPr kumimoji="1" lang="en-US" dirty="0">
                <a:solidFill>
                  <a:schemeClr val="bg2"/>
                </a:solidFill>
                <a:latin typeface="Arial" panose="020B0604020202020204" pitchFamily="34" charset="0"/>
                <a:cs typeface="Arial" panose="020B0604020202020204" pitchFamily="34" charset="0"/>
              </a:endParaRPr>
            </a:p>
          </p:txBody>
        </p:sp>
        <p:sp>
          <p:nvSpPr>
            <p:cNvPr id="53" name="TextBox 52"/>
            <p:cNvSpPr txBox="1"/>
            <p:nvPr/>
          </p:nvSpPr>
          <p:spPr bwMode="auto">
            <a:xfrm>
              <a:off x="4467105" y="3511109"/>
              <a:ext cx="1487651" cy="276999"/>
            </a:xfrm>
            <a:prstGeom prst="rect">
              <a:avLst/>
            </a:prstGeom>
            <a:solidFill>
              <a:srgbClr val="EEEEEE"/>
            </a:solidFill>
            <a:ln>
              <a:noFill/>
            </a:ln>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Tension Chord</a:t>
              </a:r>
              <a:endParaRPr kumimoji="1" lang="en-US" dirty="0">
                <a:solidFill>
                  <a:schemeClr val="bg2"/>
                </a:solidFill>
                <a:latin typeface="Arial" panose="020B0604020202020204" pitchFamily="34" charset="0"/>
                <a:cs typeface="Arial" panose="020B0604020202020204" pitchFamily="34" charset="0"/>
              </a:endParaRPr>
            </a:p>
          </p:txBody>
        </p:sp>
        <p:cxnSp>
          <p:nvCxnSpPr>
            <p:cNvPr id="55" name="Straight Arrow Connector 54"/>
            <p:cNvCxnSpPr/>
            <p:nvPr/>
          </p:nvCxnSpPr>
          <p:spPr>
            <a:xfrm flipH="1">
              <a:off x="2286000" y="4307038"/>
              <a:ext cx="805240" cy="0"/>
            </a:xfrm>
            <a:prstGeom prst="straightConnector1">
              <a:avLst/>
            </a:prstGeom>
            <a:ln>
              <a:tailEnd type="triangle" w="lg"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6022250" y="3636888"/>
              <a:ext cx="805240" cy="0"/>
            </a:xfrm>
            <a:prstGeom prst="straightConnector1">
              <a:avLst/>
            </a:prstGeom>
            <a:ln>
              <a:tailEnd type="triangle" w="lg"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bwMode="auto">
            <a:xfrm>
              <a:off x="3370842" y="5805924"/>
              <a:ext cx="2402325" cy="276999"/>
            </a:xfrm>
            <a:prstGeom prst="rect">
              <a:avLst/>
            </a:prstGeom>
            <a:noFill/>
            <a:ln>
              <a:noFill/>
            </a:ln>
            <a:extLst/>
          </p:spPr>
          <p:txBody>
            <a:bodyPr wrap="none" lIns="0" tIns="0" rIns="0" bIns="0" rtlCol="0">
              <a:spAutoFit/>
            </a:bodyPr>
            <a:lstStyle/>
            <a:p>
              <a:pPr algn="ctr"/>
              <a:r>
                <a:rPr kumimoji="1" lang="en-US" dirty="0" smtClean="0">
                  <a:solidFill>
                    <a:srgbClr val="ABABAB"/>
                  </a:solidFill>
                  <a:latin typeface="Arial" panose="020B0604020202020204" pitchFamily="34" charset="0"/>
                  <a:cs typeface="Arial" panose="020B0604020202020204" pitchFamily="34" charset="0"/>
                </a:rPr>
                <a:t>Shear Wall Below Floor</a:t>
              </a:r>
              <a:endParaRPr kumimoji="1" lang="en-US" dirty="0">
                <a:solidFill>
                  <a:srgbClr val="ABABAB"/>
                </a:solidFill>
                <a:latin typeface="Arial" panose="020B0604020202020204" pitchFamily="34" charset="0"/>
                <a:cs typeface="Arial" panose="020B0604020202020204" pitchFamily="34" charset="0"/>
              </a:endParaRPr>
            </a:p>
          </p:txBody>
        </p:sp>
        <p:sp>
          <p:nvSpPr>
            <p:cNvPr id="58" name="TextBox 57"/>
            <p:cNvSpPr txBox="1"/>
            <p:nvPr/>
          </p:nvSpPr>
          <p:spPr bwMode="auto">
            <a:xfrm>
              <a:off x="3370750" y="1893485"/>
              <a:ext cx="2402325" cy="276999"/>
            </a:xfrm>
            <a:prstGeom prst="rect">
              <a:avLst/>
            </a:prstGeom>
            <a:noFill/>
            <a:ln>
              <a:noFill/>
            </a:ln>
            <a:extLst/>
          </p:spPr>
          <p:txBody>
            <a:bodyPr wrap="none" lIns="0" tIns="0" rIns="0" bIns="0" rtlCol="0">
              <a:spAutoFit/>
            </a:bodyPr>
            <a:lstStyle/>
            <a:p>
              <a:pPr algn="ctr"/>
              <a:r>
                <a:rPr kumimoji="1" lang="en-US" dirty="0" smtClean="0">
                  <a:solidFill>
                    <a:srgbClr val="ABABAB"/>
                  </a:solidFill>
                  <a:latin typeface="Arial" panose="020B0604020202020204" pitchFamily="34" charset="0"/>
                  <a:cs typeface="Arial" panose="020B0604020202020204" pitchFamily="34" charset="0"/>
                </a:rPr>
                <a:t>Shear Wall Below Floor</a:t>
              </a:r>
              <a:endParaRPr kumimoji="1" lang="en-US" dirty="0">
                <a:solidFill>
                  <a:srgbClr val="ABABAB"/>
                </a:solidFill>
                <a:latin typeface="Arial" panose="020B0604020202020204" pitchFamily="34" charset="0"/>
                <a:cs typeface="Arial" panose="020B0604020202020204" pitchFamily="34" charset="0"/>
              </a:endParaRPr>
            </a:p>
          </p:txBody>
        </p:sp>
        <p:cxnSp>
          <p:nvCxnSpPr>
            <p:cNvPr id="59" name="Straight Arrow Connector 58"/>
            <p:cNvCxnSpPr/>
            <p:nvPr/>
          </p:nvCxnSpPr>
          <p:spPr>
            <a:xfrm flipH="1">
              <a:off x="6927560" y="2170484"/>
              <a:ext cx="350589" cy="5404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bwMode="auto">
            <a:xfrm>
              <a:off x="6870825" y="1702473"/>
              <a:ext cx="1821011" cy="430887"/>
            </a:xfrm>
            <a:prstGeom prst="rect">
              <a:avLst/>
            </a:prstGeom>
            <a:noFill/>
            <a:ln>
              <a:noFill/>
            </a:ln>
            <a:extLst/>
          </p:spPr>
          <p:txBody>
            <a:bodyPr wrap="none" lIns="0" tIns="0" rIns="0" bIns="0" rtlCol="0">
              <a:spAutoFit/>
            </a:bodyPr>
            <a:lstStyle/>
            <a:p>
              <a:pPr algn="ctr"/>
              <a:r>
                <a:rPr kumimoji="1" lang="en-US" sz="1400" dirty="0" smtClean="0">
                  <a:solidFill>
                    <a:srgbClr val="ABABAB"/>
                  </a:solidFill>
                  <a:latin typeface="Arial" panose="020B0604020202020204" pitchFamily="34" charset="0"/>
                  <a:cs typeface="Arial" panose="020B0604020202020204" pitchFamily="34" charset="0"/>
                </a:rPr>
                <a:t>Exaggerated Deflected</a:t>
              </a:r>
              <a:br>
                <a:rPr kumimoji="1" lang="en-US" sz="1400" dirty="0" smtClean="0">
                  <a:solidFill>
                    <a:srgbClr val="ABABAB"/>
                  </a:solidFill>
                  <a:latin typeface="Arial" panose="020B0604020202020204" pitchFamily="34" charset="0"/>
                  <a:cs typeface="Arial" panose="020B0604020202020204" pitchFamily="34" charset="0"/>
                </a:rPr>
              </a:br>
              <a:r>
                <a:rPr kumimoji="1" lang="en-US" sz="1400" dirty="0" smtClean="0">
                  <a:solidFill>
                    <a:srgbClr val="ABABAB"/>
                  </a:solidFill>
                  <a:latin typeface="Arial" panose="020B0604020202020204" pitchFamily="34" charset="0"/>
                  <a:cs typeface="Arial" panose="020B0604020202020204" pitchFamily="34" charset="0"/>
                </a:rPr>
                <a:t>Shape of Diaphragm</a:t>
              </a:r>
              <a:endParaRPr kumimoji="1" lang="en-US" sz="1400" dirty="0">
                <a:solidFill>
                  <a:srgbClr val="ABABAB"/>
                </a:solidFill>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19179474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c 31"/>
          <p:cNvSpPr/>
          <p:nvPr/>
        </p:nvSpPr>
        <p:spPr>
          <a:xfrm flipH="1">
            <a:off x="6248845" y="2371725"/>
            <a:ext cx="3205135" cy="4933950"/>
          </a:xfrm>
          <a:prstGeom prst="arc">
            <a:avLst>
              <a:gd name="adj1" fmla="val 16200000"/>
              <a:gd name="adj2" fmla="val 21549657"/>
            </a:avLst>
          </a:prstGeom>
          <a:ln>
            <a:solidFill>
              <a:schemeClr val="bg1">
                <a:lumMod val="40000"/>
                <a:lumOff val="60000"/>
              </a:schemeClr>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3" name="Arc 32"/>
          <p:cNvSpPr/>
          <p:nvPr/>
        </p:nvSpPr>
        <p:spPr>
          <a:xfrm>
            <a:off x="2988133" y="2371725"/>
            <a:ext cx="3205135" cy="4933950"/>
          </a:xfrm>
          <a:prstGeom prst="arc">
            <a:avLst>
              <a:gd name="adj1" fmla="val 16200000"/>
              <a:gd name="adj2" fmla="val 21549657"/>
            </a:avLst>
          </a:prstGeom>
          <a:ln>
            <a:solidFill>
              <a:schemeClr val="bg1">
                <a:lumMod val="40000"/>
                <a:lumOff val="60000"/>
              </a:schemeClr>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1" name="Arc 30"/>
          <p:cNvSpPr/>
          <p:nvPr/>
        </p:nvSpPr>
        <p:spPr>
          <a:xfrm flipH="1">
            <a:off x="2929283" y="2371725"/>
            <a:ext cx="3205135" cy="4933950"/>
          </a:xfrm>
          <a:prstGeom prst="arc">
            <a:avLst>
              <a:gd name="adj1" fmla="val 16200000"/>
              <a:gd name="adj2" fmla="val 21549657"/>
            </a:avLst>
          </a:prstGeom>
          <a:ln>
            <a:solidFill>
              <a:schemeClr val="bg1">
                <a:lumMod val="40000"/>
                <a:lumOff val="60000"/>
              </a:schemeClr>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0" name="Arc 29"/>
          <p:cNvSpPr/>
          <p:nvPr/>
        </p:nvSpPr>
        <p:spPr>
          <a:xfrm>
            <a:off x="-331429" y="2371725"/>
            <a:ext cx="3205135" cy="4933950"/>
          </a:xfrm>
          <a:prstGeom prst="arc">
            <a:avLst>
              <a:gd name="adj1" fmla="val 16200000"/>
              <a:gd name="adj2" fmla="val 21549657"/>
            </a:avLst>
          </a:prstGeom>
          <a:ln>
            <a:solidFill>
              <a:schemeClr val="bg1">
                <a:lumMod val="40000"/>
                <a:lumOff val="60000"/>
              </a:schemeClr>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Resisting Lateral Loads</a:t>
            </a:r>
            <a:endParaRPr lang="en-US" sz="2200" b="0" dirty="0">
              <a:latin typeface="Arial Black" panose="020B0A04020102020204" pitchFamily="34" charset="0"/>
            </a:endParaRPr>
          </a:p>
        </p:txBody>
      </p:sp>
      <p:grpSp>
        <p:nvGrpSpPr>
          <p:cNvPr id="3" name="Group 2"/>
          <p:cNvGrpSpPr/>
          <p:nvPr/>
        </p:nvGrpSpPr>
        <p:grpSpPr>
          <a:xfrm>
            <a:off x="458788" y="1571625"/>
            <a:ext cx="8237537" cy="4624388"/>
            <a:chOff x="458788" y="1571625"/>
            <a:chExt cx="8237537" cy="4624388"/>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555" y="1697038"/>
              <a:ext cx="1554480" cy="155448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8788" y="1697038"/>
              <a:ext cx="1554480" cy="155448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27170" y="4069081"/>
              <a:ext cx="1554480" cy="155448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32320" y="1697038"/>
              <a:ext cx="1554480" cy="155448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63937" y="4069081"/>
              <a:ext cx="1554480" cy="1554480"/>
            </a:xfrm>
            <a:prstGeom prst="rect">
              <a:avLst/>
            </a:prstGeom>
          </p:spPr>
        </p:pic>
        <p:sp>
          <p:nvSpPr>
            <p:cNvPr id="11" name="TextBox 10"/>
            <p:cNvSpPr txBox="1"/>
            <p:nvPr/>
          </p:nvSpPr>
          <p:spPr bwMode="auto">
            <a:xfrm>
              <a:off x="543214" y="3351235"/>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accent1"/>
                  </a:solidFill>
                  <a:latin typeface="Arial" panose="020B0604020202020204" pitchFamily="34" charset="0"/>
                  <a:cs typeface="Arial" panose="020B0604020202020204" pitchFamily="34" charset="0"/>
                </a:rPr>
                <a:t>1</a:t>
              </a:r>
              <a:endParaRPr kumimoji="1" lang="en-US" sz="3200" dirty="0">
                <a:solidFill>
                  <a:schemeClr val="accent1"/>
                </a:solidFill>
                <a:latin typeface="Arial" panose="020B0604020202020204" pitchFamily="34" charset="0"/>
                <a:cs typeface="Arial" panose="020B0604020202020204" pitchFamily="34" charset="0"/>
              </a:endParaRPr>
            </a:p>
          </p:txBody>
        </p:sp>
        <p:cxnSp>
          <p:nvCxnSpPr>
            <p:cNvPr id="13" name="Straight Connector 12"/>
            <p:cNvCxnSpPr/>
            <p:nvPr/>
          </p:nvCxnSpPr>
          <p:spPr>
            <a:xfrm>
              <a:off x="844919" y="3360760"/>
              <a:ext cx="0" cy="748189"/>
            </a:xfrm>
            <a:prstGeom prst="line">
              <a:avLst/>
            </a:prstGeom>
          </p:spPr>
          <p:style>
            <a:lnRef idx="1">
              <a:schemeClr val="accent4"/>
            </a:lnRef>
            <a:fillRef idx="0">
              <a:schemeClr val="accent4"/>
            </a:fillRef>
            <a:effectRef idx="0">
              <a:schemeClr val="accent4"/>
            </a:effectRef>
            <a:fontRef idx="minor">
              <a:schemeClr val="tx1"/>
            </a:fontRef>
          </p:style>
        </p:cxnSp>
        <p:sp>
          <p:nvSpPr>
            <p:cNvPr id="14" name="TextBox 13"/>
            <p:cNvSpPr txBox="1"/>
            <p:nvPr/>
          </p:nvSpPr>
          <p:spPr bwMode="auto">
            <a:xfrm>
              <a:off x="926962" y="3370285"/>
              <a:ext cx="107080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Roof</a:t>
              </a:r>
            </a:p>
            <a:p>
              <a:r>
                <a:rPr kumimoji="1" lang="en-US" sz="1600" dirty="0" smtClean="0">
                  <a:solidFill>
                    <a:schemeClr val="bg2"/>
                  </a:solidFill>
                  <a:latin typeface="Arial" panose="020B0604020202020204" pitchFamily="34" charset="0"/>
                  <a:cs typeface="Arial" panose="020B0604020202020204" pitchFamily="34" charset="0"/>
                </a:rPr>
                <a:t>Diaphragm-</a:t>
              </a:r>
            </a:p>
            <a:p>
              <a:r>
                <a:rPr kumimoji="1" lang="en-US" sz="1600" dirty="0" smtClean="0">
                  <a:solidFill>
                    <a:schemeClr val="bg2"/>
                  </a:solidFill>
                  <a:latin typeface="Arial" panose="020B0604020202020204" pitchFamily="34" charset="0"/>
                  <a:cs typeface="Arial" panose="020B0604020202020204" pitchFamily="34" charset="0"/>
                </a:rPr>
                <a:t>to-Wall</a:t>
              </a:r>
              <a:endParaRPr kumimoji="1" lang="en-US" sz="1600" dirty="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2053010" y="5655945"/>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accent1"/>
                  </a:solidFill>
                  <a:latin typeface="Arial" panose="020B0604020202020204" pitchFamily="34" charset="0"/>
                  <a:cs typeface="Arial" panose="020B0604020202020204" pitchFamily="34" charset="0"/>
                </a:rPr>
                <a:t>2</a:t>
              </a:r>
              <a:endParaRPr kumimoji="1" lang="en-US" sz="3200" dirty="0">
                <a:solidFill>
                  <a:schemeClr val="accent1"/>
                </a:solidFill>
                <a:latin typeface="Arial" panose="020B0604020202020204" pitchFamily="34" charset="0"/>
                <a:cs typeface="Arial" panose="020B0604020202020204" pitchFamily="34" charset="0"/>
              </a:endParaRPr>
            </a:p>
          </p:txBody>
        </p:sp>
        <p:cxnSp>
          <p:nvCxnSpPr>
            <p:cNvPr id="16" name="Straight Connector 15"/>
            <p:cNvCxnSpPr/>
            <p:nvPr/>
          </p:nvCxnSpPr>
          <p:spPr>
            <a:xfrm>
              <a:off x="2354715" y="5665470"/>
              <a:ext cx="0" cy="492443"/>
            </a:xfrm>
            <a:prstGeom prst="line">
              <a:avLst/>
            </a:prstGeom>
          </p:spPr>
          <p:style>
            <a:lnRef idx="1">
              <a:schemeClr val="accent4"/>
            </a:lnRef>
            <a:fillRef idx="0">
              <a:schemeClr val="accent4"/>
            </a:fillRef>
            <a:effectRef idx="0">
              <a:schemeClr val="accent4"/>
            </a:effectRef>
            <a:fontRef idx="minor">
              <a:schemeClr val="tx1"/>
            </a:fontRef>
          </p:style>
        </p:cxnSp>
        <p:sp>
          <p:nvSpPr>
            <p:cNvPr id="17" name="TextBox 16"/>
            <p:cNvSpPr txBox="1"/>
            <p:nvPr/>
          </p:nvSpPr>
          <p:spPr bwMode="auto">
            <a:xfrm>
              <a:off x="2436758" y="5694045"/>
              <a:ext cx="13785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Through Upper</a:t>
              </a:r>
            </a:p>
            <a:p>
              <a:r>
                <a:rPr kumimoji="1" lang="en-US" sz="1600" dirty="0" smtClean="0">
                  <a:solidFill>
                    <a:schemeClr val="bg2"/>
                  </a:solidFill>
                  <a:latin typeface="Arial" panose="020B0604020202020204" pitchFamily="34" charset="0"/>
                  <a:cs typeface="Arial" panose="020B0604020202020204" pitchFamily="34" charset="0"/>
                </a:rPr>
                <a:t>Story Wall</a:t>
              </a:r>
              <a:endParaRPr kumimoji="1" lang="en-US" sz="1600"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4051727" y="3351235"/>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accent1"/>
                  </a:solidFill>
                  <a:latin typeface="Arial" panose="020B0604020202020204" pitchFamily="34" charset="0"/>
                  <a:cs typeface="Arial" panose="020B0604020202020204" pitchFamily="34" charset="0"/>
                </a:rPr>
                <a:t>3</a:t>
              </a:r>
              <a:endParaRPr kumimoji="1" lang="en-US" sz="3200" dirty="0">
                <a:solidFill>
                  <a:schemeClr val="accent1"/>
                </a:solidFill>
                <a:latin typeface="Arial" panose="020B0604020202020204" pitchFamily="34" charset="0"/>
                <a:cs typeface="Arial" panose="020B0604020202020204" pitchFamily="34" charset="0"/>
              </a:endParaRPr>
            </a:p>
          </p:txBody>
        </p:sp>
        <p:cxnSp>
          <p:nvCxnSpPr>
            <p:cNvPr id="19" name="Straight Connector 18"/>
            <p:cNvCxnSpPr/>
            <p:nvPr/>
          </p:nvCxnSpPr>
          <p:spPr>
            <a:xfrm>
              <a:off x="4353432" y="3360760"/>
              <a:ext cx="0" cy="492443"/>
            </a:xfrm>
            <a:prstGeom prst="line">
              <a:avLst/>
            </a:prstGeom>
          </p:spPr>
          <p:style>
            <a:lnRef idx="1">
              <a:schemeClr val="accent4"/>
            </a:lnRef>
            <a:fillRef idx="0">
              <a:schemeClr val="accent4"/>
            </a:fillRef>
            <a:effectRef idx="0">
              <a:schemeClr val="accent4"/>
            </a:effectRef>
            <a:fontRef idx="minor">
              <a:schemeClr val="tx1"/>
            </a:fontRef>
          </p:style>
        </p:cxnSp>
        <p:sp>
          <p:nvSpPr>
            <p:cNvPr id="20" name="TextBox 19"/>
            <p:cNvSpPr txBox="1"/>
            <p:nvPr/>
          </p:nvSpPr>
          <p:spPr bwMode="auto">
            <a:xfrm>
              <a:off x="4435475" y="3370285"/>
              <a:ext cx="7758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Floor-to-</a:t>
              </a:r>
            </a:p>
            <a:p>
              <a:r>
                <a:rPr kumimoji="1" lang="en-US" sz="1600" dirty="0" smtClean="0">
                  <a:solidFill>
                    <a:schemeClr val="bg2"/>
                  </a:solidFill>
                  <a:latin typeface="Arial" panose="020B0604020202020204" pitchFamily="34" charset="0"/>
                  <a:cs typeface="Arial" panose="020B0604020202020204" pitchFamily="34" charset="0"/>
                </a:rPr>
                <a:t>Floor</a:t>
              </a:r>
              <a:endParaRPr kumimoji="1" lang="en-US" sz="16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5443910" y="5665470"/>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accent1"/>
                  </a:solidFill>
                  <a:latin typeface="Arial" panose="020B0604020202020204" pitchFamily="34" charset="0"/>
                  <a:cs typeface="Arial" panose="020B0604020202020204" pitchFamily="34" charset="0"/>
                </a:rPr>
                <a:t>4</a:t>
              </a:r>
              <a:endParaRPr kumimoji="1" lang="en-US" sz="3200" dirty="0">
                <a:solidFill>
                  <a:schemeClr val="accent1"/>
                </a:solidFill>
                <a:latin typeface="Arial" panose="020B0604020202020204" pitchFamily="34" charset="0"/>
                <a:cs typeface="Arial" panose="020B0604020202020204" pitchFamily="34" charset="0"/>
              </a:endParaRPr>
            </a:p>
          </p:txBody>
        </p:sp>
        <p:cxnSp>
          <p:nvCxnSpPr>
            <p:cNvPr id="22" name="Straight Connector 21"/>
            <p:cNvCxnSpPr/>
            <p:nvPr/>
          </p:nvCxnSpPr>
          <p:spPr>
            <a:xfrm>
              <a:off x="5745615" y="5674995"/>
              <a:ext cx="0" cy="492443"/>
            </a:xfrm>
            <a:prstGeom prst="line">
              <a:avLst/>
            </a:prstGeom>
          </p:spPr>
          <p:style>
            <a:lnRef idx="1">
              <a:schemeClr val="accent4"/>
            </a:lnRef>
            <a:fillRef idx="0">
              <a:schemeClr val="accent4"/>
            </a:fillRef>
            <a:effectRef idx="0">
              <a:schemeClr val="accent4"/>
            </a:effectRef>
            <a:fontRef idx="minor">
              <a:schemeClr val="tx1"/>
            </a:fontRef>
          </p:style>
        </p:cxnSp>
        <p:sp>
          <p:nvSpPr>
            <p:cNvPr id="23" name="TextBox 22"/>
            <p:cNvSpPr txBox="1"/>
            <p:nvPr/>
          </p:nvSpPr>
          <p:spPr bwMode="auto">
            <a:xfrm>
              <a:off x="5827658" y="5703570"/>
              <a:ext cx="12198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Through First</a:t>
              </a:r>
            </a:p>
            <a:p>
              <a:r>
                <a:rPr kumimoji="1" lang="en-US" sz="1600" dirty="0" smtClean="0">
                  <a:solidFill>
                    <a:schemeClr val="bg2"/>
                  </a:solidFill>
                  <a:latin typeface="Arial" panose="020B0604020202020204" pitchFamily="34" charset="0"/>
                  <a:cs typeface="Arial" panose="020B0604020202020204" pitchFamily="34" charset="0"/>
                </a:rPr>
                <a:t>Story Wall</a:t>
              </a:r>
              <a:endParaRPr kumimoji="1" lang="en-US" sz="1600" dirty="0">
                <a:solidFill>
                  <a:schemeClr val="bg2"/>
                </a:solidFill>
                <a:latin typeface="Arial" panose="020B0604020202020204" pitchFamily="34" charset="0"/>
                <a:cs typeface="Arial" panose="020B0604020202020204" pitchFamily="34" charset="0"/>
              </a:endParaRPr>
            </a:p>
          </p:txBody>
        </p:sp>
        <p:sp>
          <p:nvSpPr>
            <p:cNvPr id="24" name="TextBox 23"/>
            <p:cNvSpPr txBox="1"/>
            <p:nvPr/>
          </p:nvSpPr>
          <p:spPr bwMode="auto">
            <a:xfrm>
              <a:off x="7198577" y="3350282"/>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accent1"/>
                  </a:solidFill>
                  <a:latin typeface="Arial" panose="020B0604020202020204" pitchFamily="34" charset="0"/>
                  <a:cs typeface="Arial" panose="020B0604020202020204" pitchFamily="34" charset="0"/>
                </a:rPr>
                <a:t>5</a:t>
              </a:r>
              <a:endParaRPr kumimoji="1" lang="en-US" sz="3200" dirty="0">
                <a:solidFill>
                  <a:schemeClr val="accent1"/>
                </a:solidFill>
                <a:latin typeface="Arial" panose="020B0604020202020204" pitchFamily="34" charset="0"/>
                <a:cs typeface="Arial" panose="020B0604020202020204" pitchFamily="34" charset="0"/>
              </a:endParaRPr>
            </a:p>
          </p:txBody>
        </p:sp>
        <p:cxnSp>
          <p:nvCxnSpPr>
            <p:cNvPr id="25" name="Straight Connector 24"/>
            <p:cNvCxnSpPr/>
            <p:nvPr/>
          </p:nvCxnSpPr>
          <p:spPr>
            <a:xfrm>
              <a:off x="7500282" y="3359807"/>
              <a:ext cx="0" cy="492443"/>
            </a:xfrm>
            <a:prstGeom prst="line">
              <a:avLst/>
            </a:prstGeom>
          </p:spPr>
          <p:style>
            <a:lnRef idx="1">
              <a:schemeClr val="accent4"/>
            </a:lnRef>
            <a:fillRef idx="0">
              <a:schemeClr val="accent4"/>
            </a:fillRef>
            <a:effectRef idx="0">
              <a:schemeClr val="accent4"/>
            </a:effectRef>
            <a:fontRef idx="minor">
              <a:schemeClr val="tx1"/>
            </a:fontRef>
          </p:style>
        </p:cxnSp>
        <p:sp>
          <p:nvSpPr>
            <p:cNvPr id="26" name="TextBox 25"/>
            <p:cNvSpPr txBox="1"/>
            <p:nvPr/>
          </p:nvSpPr>
          <p:spPr bwMode="auto">
            <a:xfrm>
              <a:off x="7582325" y="3369332"/>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Wall-to-</a:t>
              </a:r>
            </a:p>
            <a:p>
              <a:r>
                <a:rPr kumimoji="1" lang="en-US" sz="1600" dirty="0" smtClean="0">
                  <a:solidFill>
                    <a:schemeClr val="bg2"/>
                  </a:solidFill>
                  <a:latin typeface="Arial" panose="020B0604020202020204" pitchFamily="34" charset="0"/>
                  <a:cs typeface="Arial" panose="020B0604020202020204" pitchFamily="34" charset="0"/>
                </a:rPr>
                <a:t>Foundation</a:t>
              </a:r>
              <a:endParaRPr kumimoji="1" lang="en-US" sz="1600" dirty="0">
                <a:solidFill>
                  <a:schemeClr val="bg2"/>
                </a:solidFill>
                <a:latin typeface="Arial" panose="020B0604020202020204" pitchFamily="34" charset="0"/>
                <a:cs typeface="Arial" panose="020B0604020202020204" pitchFamily="34" charset="0"/>
              </a:endParaRPr>
            </a:p>
          </p:txBody>
        </p:sp>
        <p:sp>
          <p:nvSpPr>
            <p:cNvPr id="28" name="Rectangle 27"/>
            <p:cNvSpPr/>
            <p:nvPr/>
          </p:nvSpPr>
          <p:spPr>
            <a:xfrm>
              <a:off x="7074752" y="1571625"/>
              <a:ext cx="1621573" cy="1349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999324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Definition</a:t>
            </a:r>
            <a:endParaRPr lang="en-US" sz="2200" b="0" dirty="0">
              <a:latin typeface="Arial Black" panose="020B0A04020102020204" pitchFamily="34" charset="0"/>
            </a:endParaRPr>
          </a:p>
        </p:txBody>
      </p:sp>
      <p:sp>
        <p:nvSpPr>
          <p:cNvPr id="20" name="Rectangle 19"/>
          <p:cNvSpPr/>
          <p:nvPr/>
        </p:nvSpPr>
        <p:spPr>
          <a:xfrm>
            <a:off x="458788" y="1697038"/>
            <a:ext cx="5051675" cy="1477328"/>
          </a:xfrm>
          <a:prstGeom prst="rect">
            <a:avLst/>
          </a:prstGeom>
        </p:spPr>
        <p:txBody>
          <a:bodyPr wrap="square" lIns="0" tIns="0" rIns="0" bIns="0">
            <a:spAutoFit/>
          </a:bodyPr>
          <a:lstStyle/>
          <a:p>
            <a:pPr algn="just" defTabSz="929579">
              <a:lnSpc>
                <a:spcPct val="120000"/>
              </a:lnSpc>
              <a:spcAft>
                <a:spcPts val="1800"/>
              </a:spcAft>
              <a:defRPr/>
            </a:pPr>
            <a:r>
              <a:rPr lang="en-US" sz="2000" b="1" dirty="0" smtClean="0">
                <a:solidFill>
                  <a:schemeClr val="bg2"/>
                </a:solidFill>
                <a:latin typeface="Arial" panose="020B0604020202020204" pitchFamily="34" charset="0"/>
                <a:cs typeface="Arial" panose="020B0604020202020204" pitchFamily="34" charset="0"/>
              </a:rPr>
              <a:t>Diaphragm: </a:t>
            </a:r>
            <a:r>
              <a:rPr lang="en-US" sz="2000" dirty="0" smtClean="0">
                <a:solidFill>
                  <a:schemeClr val="bg2"/>
                </a:solidFill>
                <a:latin typeface="Arial" panose="020B0604020202020204" pitchFamily="34" charset="0"/>
                <a:cs typeface="Arial" panose="020B0604020202020204" pitchFamily="34" charset="0"/>
              </a:rPr>
              <a:t>a flat bracing system acting like a deep, thin beam, used to transfer loads to shear walls or frame. The term “diaphragm” is usually applied to roofs and floors.</a:t>
            </a:r>
            <a:endParaRPr lang="en-US" sz="2000"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5985721" y="1624846"/>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a:solidFill>
                  <a:schemeClr val="bg1">
                    <a:lumMod val="40000"/>
                    <a:lumOff val="60000"/>
                  </a:schemeClr>
                </a:solidFill>
                <a:latin typeface="Georgia" panose="02040502050405020303" pitchFamily="18" charset="0"/>
              </a:rPr>
              <a:t>[</a:t>
            </a:r>
          </a:p>
        </p:txBody>
      </p:sp>
      <p:sp>
        <p:nvSpPr>
          <p:cNvPr id="22" name="TextBox 21"/>
          <p:cNvSpPr txBox="1"/>
          <p:nvPr/>
        </p:nvSpPr>
        <p:spPr bwMode="auto">
          <a:xfrm>
            <a:off x="8080000" y="1620220"/>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smtClean="0">
                <a:solidFill>
                  <a:schemeClr val="bg1">
                    <a:lumMod val="40000"/>
                    <a:lumOff val="60000"/>
                  </a:schemeClr>
                </a:solidFill>
                <a:latin typeface="Georgia" panose="02040502050405020303" pitchFamily="18" charset="0"/>
              </a:rPr>
              <a:t>]</a:t>
            </a:r>
            <a:endParaRPr kumimoji="1" lang="en-US" sz="8800" dirty="0">
              <a:solidFill>
                <a:schemeClr val="bg1">
                  <a:lumMod val="40000"/>
                  <a:lumOff val="60000"/>
                </a:schemeClr>
              </a:solidFill>
              <a:latin typeface="Georgia" panose="02040502050405020303" pitchFamily="18" charset="0"/>
            </a:endParaRPr>
          </a:p>
        </p:txBody>
      </p:sp>
      <p:sp>
        <p:nvSpPr>
          <p:cNvPr id="23" name="TextBox 22"/>
          <p:cNvSpPr txBox="1"/>
          <p:nvPr/>
        </p:nvSpPr>
        <p:spPr bwMode="auto">
          <a:xfrm>
            <a:off x="6515355" y="2048032"/>
            <a:ext cx="16248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1"/>
                </a:solidFill>
                <a:latin typeface="Arial" panose="020B0604020202020204" pitchFamily="34" charset="0"/>
                <a:cs typeface="Arial" panose="020B0604020202020204" pitchFamily="34" charset="0"/>
              </a:rPr>
              <a:t>2007 APA, </a:t>
            </a:r>
            <a:br>
              <a:rPr kumimoji="1" lang="en-US" sz="1600" dirty="0" smtClean="0">
                <a:solidFill>
                  <a:schemeClr val="bg1"/>
                </a:solidFill>
                <a:latin typeface="Arial" panose="020B0604020202020204" pitchFamily="34" charset="0"/>
                <a:cs typeface="Arial" panose="020B0604020202020204" pitchFamily="34" charset="0"/>
              </a:rPr>
            </a:br>
            <a:r>
              <a:rPr kumimoji="1" lang="en-US" sz="1600" dirty="0" smtClean="0">
                <a:solidFill>
                  <a:schemeClr val="bg1"/>
                </a:solidFill>
                <a:latin typeface="Arial" panose="020B0604020202020204" pitchFamily="34" charset="0"/>
                <a:cs typeface="Arial" panose="020B0604020202020204" pitchFamily="34" charset="0"/>
              </a:rPr>
              <a:t>The Engineered</a:t>
            </a:r>
          </a:p>
          <a:p>
            <a:pPr algn="ctr"/>
            <a:r>
              <a:rPr kumimoji="1" lang="en-US" sz="1600" dirty="0" smtClean="0">
                <a:solidFill>
                  <a:schemeClr val="bg1"/>
                </a:solidFill>
                <a:latin typeface="Arial" panose="020B0604020202020204" pitchFamily="34" charset="0"/>
                <a:cs typeface="Arial" panose="020B0604020202020204" pitchFamily="34" charset="0"/>
              </a:rPr>
              <a:t>Wood Association</a:t>
            </a:r>
            <a:endParaRPr kumimoji="1" lang="en-US" sz="1600" dirty="0">
              <a:solidFill>
                <a:schemeClr val="bg1"/>
              </a:solidFill>
              <a:latin typeface="Arial" panose="020B0604020202020204" pitchFamily="34" charset="0"/>
              <a:cs typeface="Arial" panose="020B0604020202020204" pitchFamily="34" charset="0"/>
            </a:endParaRPr>
          </a:p>
        </p:txBody>
      </p:sp>
      <p:pic>
        <p:nvPicPr>
          <p:cNvPr id="25" name="Picture 1"/>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2275896" y="3501192"/>
            <a:ext cx="4597381" cy="275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37021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706438" y="5954713"/>
            <a:ext cx="506412"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a:spcBef>
                <a:spcPct val="20000"/>
              </a:spcBef>
            </a:pPr>
            <a:endParaRPr lang="en-US" dirty="0"/>
          </a:p>
        </p:txBody>
      </p:sp>
      <p:sp>
        <p:nvSpPr>
          <p:cNvPr id="18437" name="Rectangle 1"/>
          <p:cNvSpPr>
            <a:spLocks noChangeArrowheads="1"/>
          </p:cNvSpPr>
          <p:nvPr/>
        </p:nvSpPr>
        <p:spPr bwMode="auto">
          <a:xfrm>
            <a:off x="615950" y="6180138"/>
            <a:ext cx="260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6" name="Title 5"/>
          <p:cNvSpPr>
            <a:spLocks noGrp="1"/>
          </p:cNvSpPr>
          <p:nvPr>
            <p:ph type="title"/>
          </p:nvPr>
        </p:nvSpPr>
        <p:spPr/>
        <p:txBody>
          <a:bodyPr/>
          <a:lstStyle/>
          <a:p>
            <a:r>
              <a:rPr lang="en-US" sz="2200" b="0" dirty="0" smtClean="0">
                <a:latin typeface="Arial Black" panose="020B0A04020102020204" pitchFamily="34" charset="0"/>
              </a:rPr>
              <a:t>Welcome!</a:t>
            </a:r>
            <a:endParaRPr lang="en-US" sz="2200" b="0" dirty="0">
              <a:latin typeface="Arial Black" panose="020B0A04020102020204" pitchFamily="34" charset="0"/>
            </a:endParaRPr>
          </a:p>
        </p:txBody>
      </p:sp>
      <p:sp>
        <p:nvSpPr>
          <p:cNvPr id="7" name="Content Placeholder 2"/>
          <p:cNvSpPr txBox="1">
            <a:spLocks/>
          </p:cNvSpPr>
          <p:nvPr/>
        </p:nvSpPr>
        <p:spPr>
          <a:xfrm>
            <a:off x="458788" y="1828800"/>
            <a:ext cx="8228012"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smtClean="0">
                <a:latin typeface="Arial" panose="020B0604020202020204" pitchFamily="34" charset="0"/>
                <a:cs typeface="Arial" panose="020B0604020202020204" pitchFamily="34" charset="0"/>
              </a:rPr>
              <a:t>We will begin in a few minutes.</a:t>
            </a: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endParaRPr lang="en-US" b="0" dirty="0" smtClean="0">
              <a:latin typeface="Arial" panose="020B0604020202020204" pitchFamily="34" charset="0"/>
              <a:cs typeface="Arial" panose="020B0604020202020204" pitchFamily="34" charset="0"/>
            </a:endParaRPr>
          </a:p>
          <a:p>
            <a:pPr algn="ctr"/>
            <a:r>
              <a:rPr lang="en-US" b="0" dirty="0" smtClean="0">
                <a:latin typeface="Arial" panose="020B0604020202020204" pitchFamily="34" charset="0"/>
                <a:cs typeface="Arial" panose="020B0604020202020204" pitchFamily="34" charset="0"/>
              </a:rPr>
              <a:t>Please be sure to sign the registration form to receive</a:t>
            </a:r>
            <a:br>
              <a:rPr lang="en-US" b="0" dirty="0" smtClean="0">
                <a:latin typeface="Arial" panose="020B0604020202020204" pitchFamily="34" charset="0"/>
                <a:cs typeface="Arial" panose="020B0604020202020204" pitchFamily="34" charset="0"/>
              </a:rPr>
            </a:br>
            <a:r>
              <a:rPr lang="en-US" b="0" dirty="0" smtClean="0">
                <a:latin typeface="Arial" panose="020B0604020202020204" pitchFamily="34" charset="0"/>
                <a:cs typeface="Arial" panose="020B0604020202020204" pitchFamily="34" charset="0"/>
              </a:rPr>
              <a:t>credit for attending today’s learning event.</a:t>
            </a:r>
            <a:endParaRPr lang="en-US" b="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3928" y="2819400"/>
            <a:ext cx="1760246" cy="1714500"/>
          </a:xfrm>
          <a:prstGeom prst="rect">
            <a:avLst/>
          </a:prstGeom>
        </p:spPr>
      </p:pic>
    </p:spTree>
    <p:custDataLst>
      <p:tags r:id="rId1"/>
    </p:custDataLst>
    <p:extLst>
      <p:ext uri="{BB962C8B-B14F-4D97-AF65-F5344CB8AC3E}">
        <p14:creationId xmlns:p14="http://schemas.microsoft.com/office/powerpoint/2010/main" val="651375140"/>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4221" y="1697038"/>
            <a:ext cx="9312441" cy="1214604"/>
          </a:xfrm>
          <a:prstGeom prst="rect">
            <a:avLst/>
          </a:prstGeom>
          <a:solidFill>
            <a:schemeClr val="bg1">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Diaphragm Components</a:t>
            </a:r>
            <a:endParaRPr lang="en-US" sz="2200" b="0" dirty="0">
              <a:latin typeface="Arial Black" panose="020B0A04020102020204" pitchFamily="34" charset="0"/>
            </a:endParaRPr>
          </a:p>
        </p:txBody>
      </p:sp>
      <p:sp>
        <p:nvSpPr>
          <p:cNvPr id="6" name="Rectangle 5"/>
          <p:cNvSpPr/>
          <p:nvPr/>
        </p:nvSpPr>
        <p:spPr>
          <a:xfrm>
            <a:off x="3886200" y="1697038"/>
            <a:ext cx="1371600" cy="1212027"/>
          </a:xfrm>
          <a:prstGeom prst="rect">
            <a:avLst/>
          </a:prstGeom>
          <a:solidFill>
            <a:schemeClr val="bg1">
              <a:lumMod val="40000"/>
              <a:lumOff val="60000"/>
            </a:schemeClr>
          </a:solidFill>
          <a:ln w="12700">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 name="TextBox 3"/>
          <p:cNvSpPr txBox="1"/>
          <p:nvPr/>
        </p:nvSpPr>
        <p:spPr bwMode="auto">
          <a:xfrm>
            <a:off x="741790" y="2072855"/>
            <a:ext cx="231313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just"/>
            <a:r>
              <a:rPr kumimoji="1" lang="en-US" sz="1600" dirty="0" smtClean="0">
                <a:solidFill>
                  <a:schemeClr val="bg2"/>
                </a:solidFill>
                <a:latin typeface="Arial" panose="020B0604020202020204" pitchFamily="34" charset="0"/>
                <a:cs typeface="Arial" panose="020B0604020202020204" pitchFamily="34" charset="0"/>
              </a:rPr>
              <a:t>Diaphragms are made of</a:t>
            </a:r>
          </a:p>
          <a:p>
            <a:pPr algn="just"/>
            <a:r>
              <a:rPr kumimoji="1" lang="en-US" sz="1600" dirty="0" smtClean="0">
                <a:solidFill>
                  <a:schemeClr val="bg2"/>
                </a:solidFill>
                <a:latin typeface="Arial" panose="020B0604020202020204" pitchFamily="34" charset="0"/>
                <a:cs typeface="Arial" panose="020B0604020202020204" pitchFamily="34" charset="0"/>
              </a:rPr>
              <a:t>the following components</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4159220" y="2165187"/>
            <a:ext cx="827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just"/>
            <a:r>
              <a:rPr kumimoji="1"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Chords</a:t>
            </a:r>
            <a:endParaRPr kumimoji="1" lang="en-US" sz="2000" dirty="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7" name="Rectangle 16"/>
          <p:cNvSpPr/>
          <p:nvPr/>
        </p:nvSpPr>
        <p:spPr>
          <a:xfrm>
            <a:off x="5258099" y="1699615"/>
            <a:ext cx="1774151" cy="1209450"/>
          </a:xfrm>
          <a:prstGeom prst="rect">
            <a:avLst/>
          </a:prstGeom>
          <a:solidFill>
            <a:schemeClr val="bg1">
              <a:lumMod val="60000"/>
              <a:lumOff val="40000"/>
            </a:schemeClr>
          </a:solidFill>
          <a:ln w="127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TextBox 11"/>
          <p:cNvSpPr txBox="1"/>
          <p:nvPr/>
        </p:nvSpPr>
        <p:spPr bwMode="auto">
          <a:xfrm>
            <a:off x="5560329" y="2165185"/>
            <a:ext cx="1141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just"/>
            <a:r>
              <a:rPr kumimoji="1"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Collectors</a:t>
            </a:r>
            <a:endParaRPr kumimoji="1" lang="en-US" sz="2000" dirty="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8" name="Rectangle 17"/>
          <p:cNvSpPr/>
          <p:nvPr/>
        </p:nvSpPr>
        <p:spPr>
          <a:xfrm>
            <a:off x="7032250" y="1694461"/>
            <a:ext cx="1642520" cy="1214604"/>
          </a:xfrm>
          <a:prstGeom prst="rect">
            <a:avLst/>
          </a:prstGeom>
          <a:solidFill>
            <a:schemeClr val="bg2">
              <a:lumMod val="40000"/>
              <a:lumOff val="6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bwMode="auto">
          <a:xfrm>
            <a:off x="7275627" y="2165186"/>
            <a:ext cx="1155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just"/>
            <a:r>
              <a:rPr kumimoji="1"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Sheathing</a:t>
            </a:r>
            <a:endParaRPr kumimoji="1" lang="en-US" sz="2000" dirty="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Box 13"/>
          <p:cNvSpPr txBox="1"/>
          <p:nvPr/>
        </p:nvSpPr>
        <p:spPr bwMode="auto">
          <a:xfrm>
            <a:off x="3119679" y="1899740"/>
            <a:ext cx="171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just"/>
            <a:r>
              <a:rPr kumimoji="1" lang="en-US" sz="4800" dirty="0" smtClean="0">
                <a:solidFill>
                  <a:schemeClr val="bg2"/>
                </a:solidFill>
                <a:latin typeface="Arial" panose="020B0604020202020204" pitchFamily="34" charset="0"/>
                <a:cs typeface="Arial" panose="020B0604020202020204" pitchFamily="34" charset="0"/>
              </a:rPr>
              <a:t>:</a:t>
            </a:r>
            <a:endParaRPr kumimoji="1" lang="en-US" sz="4800" dirty="0">
              <a:solidFill>
                <a:schemeClr val="bg2"/>
              </a:solidFill>
              <a:latin typeface="Arial" panose="020B0604020202020204" pitchFamily="34" charset="0"/>
              <a:cs typeface="Arial" panose="020B0604020202020204" pitchFamily="34" charset="0"/>
            </a:endParaRPr>
          </a:p>
        </p:txBody>
      </p:sp>
      <p:pic>
        <p:nvPicPr>
          <p:cNvPr id="16" name="Picture 6"/>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t="8754"/>
          <a:stretch/>
        </p:blipFill>
        <p:spPr bwMode="auto">
          <a:xfrm>
            <a:off x="1970935" y="3389245"/>
            <a:ext cx="5140757" cy="249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5" name="Picture 14"/>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
        <p:nvSpPr>
          <p:cNvPr id="7" name="Rectangle 6"/>
          <p:cNvSpPr/>
          <p:nvPr/>
        </p:nvSpPr>
        <p:spPr>
          <a:xfrm>
            <a:off x="2001415" y="3301227"/>
            <a:ext cx="5153754" cy="29041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5"/>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2001557" y="3369634"/>
            <a:ext cx="509027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TextBox 2"/>
          <p:cNvSpPr txBox="1"/>
          <p:nvPr/>
        </p:nvSpPr>
        <p:spPr bwMode="auto">
          <a:xfrm>
            <a:off x="6634426" y="5799221"/>
            <a:ext cx="17969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1600" dirty="0" smtClean="0">
                <a:solidFill>
                  <a:schemeClr val="bg2"/>
                </a:solidFill>
                <a:latin typeface="Arial" panose="020B0604020202020204" pitchFamily="34" charset="0"/>
                <a:cs typeface="Arial" panose="020B0604020202020204" pitchFamily="34" charset="0"/>
              </a:rPr>
              <a:t>w = lateral load (</a:t>
            </a:r>
            <a:r>
              <a:rPr kumimoji="1" lang="en-US" sz="1600" dirty="0" err="1" smtClean="0">
                <a:solidFill>
                  <a:schemeClr val="bg2"/>
                </a:solidFill>
                <a:latin typeface="Arial" panose="020B0604020202020204" pitchFamily="34" charset="0"/>
                <a:cs typeface="Arial" panose="020B0604020202020204" pitchFamily="34" charset="0"/>
              </a:rPr>
              <a:t>plf</a:t>
            </a:r>
            <a:r>
              <a:rPr kumimoji="1" lang="en-US" sz="1600" dirty="0" smtClean="0">
                <a:solidFill>
                  <a:schemeClr val="bg2"/>
                </a:solidFill>
                <a:latin typeface="Arial" panose="020B0604020202020204" pitchFamily="34" charset="0"/>
                <a:cs typeface="Arial" panose="020B0604020202020204" pitchFamily="34" charset="0"/>
              </a:rPr>
              <a:t>)</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87031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Design Considerations</a:t>
            </a:r>
            <a:endParaRPr lang="en-US" sz="2200" b="0" dirty="0">
              <a:latin typeface="Arial Black" panose="020B0A04020102020204" pitchFamily="34" charset="0"/>
            </a:endParaRPr>
          </a:p>
        </p:txBody>
      </p:sp>
      <p:pic>
        <p:nvPicPr>
          <p:cNvPr id="8" name="Picture 40"/>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4709343" y="1362076"/>
            <a:ext cx="3977457"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9" name="Picture 6"/>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4703763" y="4075295"/>
            <a:ext cx="3983037" cy="211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0" name="Rectangle 9"/>
          <p:cNvSpPr/>
          <p:nvPr/>
        </p:nvSpPr>
        <p:spPr>
          <a:xfrm>
            <a:off x="458789" y="1697038"/>
            <a:ext cx="3713162" cy="2917722"/>
          </a:xfrm>
          <a:prstGeom prst="rect">
            <a:avLst/>
          </a:prstGeom>
        </p:spPr>
        <p:txBody>
          <a:bodyPr wrap="square" lIns="0" tIns="0" rIns="0" bIns="0">
            <a:spAutoFit/>
          </a:bodyPr>
          <a:lstStyle/>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The following should be considered for diaphragm design:</a:t>
            </a:r>
          </a:p>
          <a:p>
            <a:pPr marL="457200"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Diaphragm shear capacity</a:t>
            </a:r>
          </a:p>
          <a:p>
            <a:pPr marL="457200"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Chord design</a:t>
            </a:r>
          </a:p>
          <a:p>
            <a:pPr marL="457200"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Collector (strut) design</a:t>
            </a:r>
          </a:p>
          <a:p>
            <a:pPr marL="457200"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Diaphragm deflection</a:t>
            </a:r>
            <a:endParaRPr lang="en-US" dirty="0">
              <a:solidFill>
                <a:schemeClr val="bg2"/>
              </a:solidFill>
              <a:latin typeface="Arial" panose="020B0604020202020204" pitchFamily="34" charset="0"/>
              <a:cs typeface="Arial" panose="020B0604020202020204" pitchFamily="34" charset="0"/>
            </a:endParaRPr>
          </a:p>
        </p:txBody>
      </p:sp>
      <p:sp>
        <p:nvSpPr>
          <p:cNvPr id="4" name="TextBox 3"/>
          <p:cNvSpPr txBox="1"/>
          <p:nvPr/>
        </p:nvSpPr>
        <p:spPr bwMode="auto">
          <a:xfrm>
            <a:off x="467627" y="2620484"/>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❶</a:t>
            </a:r>
            <a:endParaRPr kumimoji="1" lang="en-US" dirty="0">
              <a:solidFill>
                <a:schemeClr val="accent4"/>
              </a:solidFill>
              <a:latin typeface="Arial" panose="020B0604020202020204" pitchFamily="34" charset="0"/>
              <a:cs typeface="Arial" panose="020B0604020202020204" pitchFamily="34" charset="0"/>
            </a:endParaRPr>
          </a:p>
        </p:txBody>
      </p:sp>
      <p:sp>
        <p:nvSpPr>
          <p:cNvPr id="11" name="TextBox 10"/>
          <p:cNvSpPr txBox="1"/>
          <p:nvPr/>
        </p:nvSpPr>
        <p:spPr bwMode="auto">
          <a:xfrm>
            <a:off x="467626" y="3172159"/>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❷</a:t>
            </a:r>
            <a:endParaRPr kumimoji="1" lang="en-US" dirty="0">
              <a:solidFill>
                <a:schemeClr val="accent4"/>
              </a:solidFill>
              <a:latin typeface="Arial" panose="020B0604020202020204" pitchFamily="34" charset="0"/>
              <a:cs typeface="Arial" panose="020B0604020202020204" pitchFamily="34" charset="0"/>
            </a:endParaRPr>
          </a:p>
        </p:txBody>
      </p:sp>
      <p:sp>
        <p:nvSpPr>
          <p:cNvPr id="12" name="TextBox 11"/>
          <p:cNvSpPr txBox="1"/>
          <p:nvPr/>
        </p:nvSpPr>
        <p:spPr bwMode="auto">
          <a:xfrm>
            <a:off x="467626" y="3723834"/>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❸</a:t>
            </a:r>
            <a:endParaRPr kumimoji="1" lang="en-US" dirty="0">
              <a:solidFill>
                <a:schemeClr val="accent4"/>
              </a:solidFill>
              <a:latin typeface="Arial" panose="020B0604020202020204" pitchFamily="34" charset="0"/>
              <a:cs typeface="Arial" panose="020B0604020202020204" pitchFamily="34" charset="0"/>
            </a:endParaRPr>
          </a:p>
        </p:txBody>
      </p:sp>
      <p:sp>
        <p:nvSpPr>
          <p:cNvPr id="13" name="TextBox 12"/>
          <p:cNvSpPr txBox="1"/>
          <p:nvPr/>
        </p:nvSpPr>
        <p:spPr bwMode="auto">
          <a:xfrm>
            <a:off x="470589" y="4275509"/>
            <a:ext cx="3061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dirty="0" smtClean="0">
                <a:solidFill>
                  <a:schemeClr val="accent4"/>
                </a:solidFill>
                <a:latin typeface="Calibri" panose="020F0502020204030204" pitchFamily="34" charset="0"/>
                <a:cs typeface="Calibri" panose="020F0502020204030204" pitchFamily="34" charset="0"/>
              </a:rPr>
              <a:t>❹</a:t>
            </a:r>
            <a:endParaRPr kumimoji="1" lang="en-US" dirty="0">
              <a:solidFill>
                <a:schemeClr val="accent4"/>
              </a:solidFill>
              <a:latin typeface="Arial" panose="020B0604020202020204" pitchFamily="34" charset="0"/>
              <a:cs typeface="Arial" panose="020B0604020202020204" pitchFamily="34" charset="0"/>
            </a:endParaRPr>
          </a:p>
        </p:txBody>
      </p:sp>
      <p:sp>
        <p:nvSpPr>
          <p:cNvPr id="14" name="TextBox 13"/>
          <p:cNvSpPr txBox="1"/>
          <p:nvPr/>
        </p:nvSpPr>
        <p:spPr bwMode="auto">
          <a:xfrm>
            <a:off x="1023196" y="4743211"/>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a:solidFill>
                  <a:schemeClr val="bg1">
                    <a:lumMod val="40000"/>
                    <a:lumOff val="60000"/>
                  </a:schemeClr>
                </a:solidFill>
                <a:latin typeface="Georgia" panose="02040502050405020303" pitchFamily="18" charset="0"/>
              </a:rPr>
              <a:t>[</a:t>
            </a:r>
          </a:p>
        </p:txBody>
      </p:sp>
      <p:sp>
        <p:nvSpPr>
          <p:cNvPr id="15" name="TextBox 14"/>
          <p:cNvSpPr txBox="1"/>
          <p:nvPr/>
        </p:nvSpPr>
        <p:spPr bwMode="auto">
          <a:xfrm>
            <a:off x="3117475" y="4748110"/>
            <a:ext cx="607836"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smtClean="0">
                <a:solidFill>
                  <a:schemeClr val="bg1">
                    <a:lumMod val="40000"/>
                    <a:lumOff val="60000"/>
                  </a:schemeClr>
                </a:solidFill>
                <a:latin typeface="Georgia" panose="02040502050405020303" pitchFamily="18" charset="0"/>
              </a:rPr>
              <a:t>]</a:t>
            </a:r>
            <a:endParaRPr kumimoji="1" lang="en-US" sz="8800" dirty="0">
              <a:solidFill>
                <a:schemeClr val="bg1">
                  <a:lumMod val="40000"/>
                  <a:lumOff val="60000"/>
                </a:schemeClr>
              </a:solidFill>
              <a:latin typeface="Georgia" panose="02040502050405020303" pitchFamily="18" charset="0"/>
            </a:endParaRPr>
          </a:p>
        </p:txBody>
      </p:sp>
      <p:sp>
        <p:nvSpPr>
          <p:cNvPr id="16" name="TextBox 15"/>
          <p:cNvSpPr txBox="1"/>
          <p:nvPr/>
        </p:nvSpPr>
        <p:spPr bwMode="auto">
          <a:xfrm>
            <a:off x="1545297" y="5175922"/>
            <a:ext cx="163987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1"/>
                </a:solidFill>
                <a:latin typeface="Arial" panose="020B0604020202020204" pitchFamily="34" charset="0"/>
                <a:cs typeface="Arial" panose="020B0604020202020204" pitchFamily="34" charset="0"/>
              </a:rPr>
              <a:t>We’ll cover these</a:t>
            </a:r>
          </a:p>
          <a:p>
            <a:pPr algn="ctr"/>
            <a:r>
              <a:rPr kumimoji="1" lang="en-US" sz="1600" dirty="0" smtClean="0">
                <a:solidFill>
                  <a:schemeClr val="bg1"/>
                </a:solidFill>
                <a:latin typeface="Arial" panose="020B0604020202020204" pitchFamily="34" charset="0"/>
                <a:cs typeface="Arial" panose="020B0604020202020204" pitchFamily="34" charset="0"/>
              </a:rPr>
              <a:t>topics in the</a:t>
            </a:r>
          </a:p>
          <a:p>
            <a:pPr algn="ctr"/>
            <a:r>
              <a:rPr kumimoji="1" lang="en-US" sz="1600" dirty="0" smtClean="0">
                <a:solidFill>
                  <a:schemeClr val="bg1"/>
                </a:solidFill>
                <a:latin typeface="Arial" panose="020B0604020202020204" pitchFamily="34" charset="0"/>
                <a:cs typeface="Arial" panose="020B0604020202020204" pitchFamily="34" charset="0"/>
              </a:rPr>
              <a:t>upcoming lessons</a:t>
            </a:r>
            <a:endParaRPr kumimoji="1" lang="en-US" sz="1600" dirty="0">
              <a:solidFill>
                <a:schemeClr val="bg1"/>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4741527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Explain how lateral loads are transferred throughout a </a:t>
            </a:r>
            <a:r>
              <a:rPr lang="en-US" sz="1800" b="0" dirty="0" smtClean="0">
                <a:solidFill>
                  <a:srgbClr val="FFFFFF"/>
                </a:solidFill>
                <a:latin typeface="Arial" panose="020B0604020202020204" pitchFamily="34" charset="0"/>
                <a:cs typeface="Arial" panose="020B0604020202020204" pitchFamily="34" charset="0"/>
              </a:rPr>
              <a:t>wood-frame </a:t>
            </a:r>
            <a:r>
              <a:rPr lang="en-US" sz="1800" b="0" dirty="0">
                <a:solidFill>
                  <a:srgbClr val="FFFFFF"/>
                </a:solidFill>
                <a:latin typeface="Arial" panose="020B0604020202020204" pitchFamily="34" charset="0"/>
                <a:cs typeface="Arial" panose="020B0604020202020204" pitchFamily="34" charset="0"/>
              </a:rPr>
              <a:t>structure</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614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One Complete</a:t>
            </a:r>
          </a:p>
        </p:txBody>
      </p:sp>
    </p:spTree>
    <p:custDataLst>
      <p:tags r:id="rId1"/>
    </p:custDataLst>
    <p:extLst>
      <p:ext uri="{BB962C8B-B14F-4D97-AF65-F5344CB8AC3E}">
        <p14:creationId xmlns:p14="http://schemas.microsoft.com/office/powerpoint/2010/main" val="426019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Code and Standard Provisions</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lnSpc>
                <a:spcPct val="120000"/>
              </a:lnSpc>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Identify the </a:t>
            </a:r>
            <a:r>
              <a:rPr lang="en-US" sz="1600" b="0" dirty="0" smtClean="0">
                <a:solidFill>
                  <a:schemeClr val="tx1">
                    <a:lumMod val="75000"/>
                    <a:lumOff val="25000"/>
                  </a:schemeClr>
                </a:solidFill>
                <a:latin typeface="Arial" panose="020B0604020202020204" pitchFamily="34" charset="0"/>
                <a:cs typeface="Arial" panose="020B0604020202020204" pitchFamily="34" charset="0"/>
              </a:rPr>
              <a:t>code and standard provisions related to the design of diaphragms</a:t>
            </a:r>
            <a:endParaRPr lang="en-US" sz="16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7" name="TextBox 6"/>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2</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84236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Experiences with Diaphragm Design</a:t>
            </a:r>
            <a:endParaRPr lang="en-US" sz="2200" b="0" dirty="0">
              <a:latin typeface="Arial Black" panose="020B0A04020102020204" pitchFamily="34" charset="0"/>
            </a:endParaRPr>
          </a:p>
        </p:txBody>
      </p:sp>
      <p:sp>
        <p:nvSpPr>
          <p:cNvPr id="3" name="Content Placeholder 2"/>
          <p:cNvSpPr>
            <a:spLocks noGrp="1"/>
          </p:cNvSpPr>
          <p:nvPr>
            <p:ph idx="1"/>
          </p:nvPr>
        </p:nvSpPr>
        <p:spPr>
          <a:xfrm>
            <a:off x="458788" y="1708151"/>
            <a:ext cx="8228012" cy="4478338"/>
          </a:xfrm>
        </p:spPr>
        <p:txBody>
          <a:bodyPr lIns="0" tIns="0" rIns="0" bIns="0"/>
          <a:lstStyle/>
          <a:p>
            <a:pPr marL="0" lvl="0" indent="0">
              <a:buNone/>
              <a:defRPr/>
            </a:pPr>
            <a:r>
              <a:rPr lang="en-US" b="1" dirty="0">
                <a:solidFill>
                  <a:srgbClr val="666666"/>
                </a:solidFill>
                <a:latin typeface="Arial"/>
              </a:rPr>
              <a:t>Overcoming problems </a:t>
            </a:r>
            <a:r>
              <a:rPr lang="en-US" b="1" dirty="0" smtClean="0">
                <a:solidFill>
                  <a:srgbClr val="666666"/>
                </a:solidFill>
                <a:latin typeface="Arial"/>
              </a:rPr>
              <a:t>with diaphragm design:</a:t>
            </a:r>
            <a:endParaRPr lang="en-US" b="1" dirty="0">
              <a:solidFill>
                <a:srgbClr val="666666"/>
              </a:solidFill>
              <a:latin typeface="Arial"/>
            </a:endParaRPr>
          </a:p>
          <a:p>
            <a:pPr marL="225425" lvl="0" indent="-225425">
              <a:lnSpc>
                <a:spcPct val="120000"/>
              </a:lnSpc>
              <a:spcBef>
                <a:spcPts val="1800"/>
              </a:spcBef>
              <a:defRPr/>
            </a:pPr>
            <a:r>
              <a:rPr lang="en-US" sz="2000" dirty="0">
                <a:solidFill>
                  <a:srgbClr val="666666"/>
                </a:solidFill>
                <a:latin typeface="Arial"/>
              </a:rPr>
              <a:t>Break into groups of 2 or 3</a:t>
            </a:r>
          </a:p>
          <a:p>
            <a:pPr marL="225425" lvl="0" indent="-225425">
              <a:lnSpc>
                <a:spcPct val="120000"/>
              </a:lnSpc>
              <a:defRPr/>
            </a:pPr>
            <a:r>
              <a:rPr lang="en-US" sz="2000" dirty="0">
                <a:solidFill>
                  <a:srgbClr val="666666"/>
                </a:solidFill>
                <a:latin typeface="Arial"/>
              </a:rPr>
              <a:t>Find out </a:t>
            </a:r>
            <a:r>
              <a:rPr lang="en-US" sz="2000" dirty="0" smtClean="0">
                <a:solidFill>
                  <a:srgbClr val="666666"/>
                </a:solidFill>
                <a:latin typeface="Arial"/>
              </a:rPr>
              <a:t>who drove the furthest this morning</a:t>
            </a:r>
            <a:endParaRPr lang="en-US" sz="2000" dirty="0">
              <a:solidFill>
                <a:srgbClr val="666666"/>
              </a:solidFill>
              <a:latin typeface="Arial"/>
            </a:endParaRPr>
          </a:p>
          <a:p>
            <a:pPr marL="225425" lvl="0" indent="-225425">
              <a:lnSpc>
                <a:spcPct val="120000"/>
              </a:lnSpc>
              <a:defRPr/>
            </a:pPr>
            <a:r>
              <a:rPr lang="en-US" sz="2000" dirty="0">
                <a:solidFill>
                  <a:srgbClr val="666666"/>
                </a:solidFill>
                <a:latin typeface="Arial"/>
              </a:rPr>
              <a:t>Within your group, take one minute per person to find out:</a:t>
            </a:r>
          </a:p>
          <a:p>
            <a:pPr marL="777240" lvl="2" indent="-228600">
              <a:lnSpc>
                <a:spcPct val="120000"/>
              </a:lnSpc>
              <a:buFont typeface="Arial" panose="020B0604020202020204" pitchFamily="34" charset="0"/>
              <a:buChar char="‒"/>
              <a:defRPr/>
            </a:pPr>
            <a:r>
              <a:rPr lang="en-US" dirty="0">
                <a:solidFill>
                  <a:srgbClr val="666666"/>
                </a:solidFill>
                <a:latin typeface="Arial"/>
              </a:rPr>
              <a:t>What was the most problematic situation you’ve seen or experienced when </a:t>
            </a:r>
            <a:r>
              <a:rPr lang="en-US" dirty="0" smtClean="0">
                <a:solidFill>
                  <a:srgbClr val="666666"/>
                </a:solidFill>
                <a:latin typeface="Arial"/>
              </a:rPr>
              <a:t>designing a diaphragm for a wood-frame structure?</a:t>
            </a:r>
            <a:endParaRPr lang="en-US" dirty="0">
              <a:solidFill>
                <a:srgbClr val="666666"/>
              </a:solidFill>
              <a:latin typeface="Arial"/>
            </a:endParaRPr>
          </a:p>
          <a:p>
            <a:pPr marL="777240" lvl="2" indent="-228600">
              <a:lnSpc>
                <a:spcPct val="120000"/>
              </a:lnSpc>
              <a:buFont typeface="Arial" panose="020B0604020202020204" pitchFamily="34" charset="0"/>
              <a:buChar char="‒"/>
              <a:defRPr/>
            </a:pPr>
            <a:r>
              <a:rPr lang="en-US" dirty="0">
                <a:solidFill>
                  <a:srgbClr val="666666"/>
                </a:solidFill>
                <a:latin typeface="Arial"/>
              </a:rPr>
              <a:t>How could this problem have been prevented?</a:t>
            </a:r>
          </a:p>
        </p:txBody>
      </p:sp>
    </p:spTree>
    <p:custDataLst>
      <p:tags r:id="rId1"/>
    </p:custDataLst>
    <p:extLst>
      <p:ext uri="{BB962C8B-B14F-4D97-AF65-F5344CB8AC3E}">
        <p14:creationId xmlns:p14="http://schemas.microsoft.com/office/powerpoint/2010/main" val="33576956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IBC </a:t>
            </a:r>
            <a:r>
              <a:rPr lang="en-US" sz="2200" dirty="0" smtClean="0">
                <a:latin typeface="Arial Black" panose="020B0A04020102020204" pitchFamily="34" charset="0"/>
              </a:rPr>
              <a:t>§</a:t>
            </a:r>
            <a:r>
              <a:rPr lang="en-US" sz="2200" b="0" dirty="0" smtClean="0">
                <a:latin typeface="Arial Black" panose="020B0A04020102020204" pitchFamily="34" charset="0"/>
              </a:rPr>
              <a:t>2305 and SDPWS</a:t>
            </a:r>
            <a:endParaRPr lang="en-US" sz="2200" b="0" dirty="0">
              <a:latin typeface="Arial Black" panose="020B0A04020102020204" pitchFamily="34" charset="0"/>
            </a:endParaRPr>
          </a:p>
        </p:txBody>
      </p:sp>
      <p:pic>
        <p:nvPicPr>
          <p:cNvPr id="6" name="Picture 9" descr="IBC"/>
          <p:cNvPicPr>
            <a:picLocks noChangeAspect="1" noChangeArrowheads="1"/>
          </p:cNvPicPr>
          <p:nvPr/>
        </p:nvPicPr>
        <p:blipFill rotWithShape="1">
          <a:blip r:embed="rId4">
            <a:extLst>
              <a:ext uri="{28A0092B-C50C-407E-A947-70E740481C1C}">
                <a14:useLocalDpi xmlns:a14="http://schemas.microsoft.com/office/drawing/2010/main" val="0"/>
              </a:ext>
            </a:extLst>
          </a:blip>
          <a:srcRect b="2055"/>
          <a:stretch/>
        </p:blipFill>
        <p:spPr bwMode="auto">
          <a:xfrm>
            <a:off x="463731" y="1364580"/>
            <a:ext cx="1819392" cy="2326581"/>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9182" y="1364580"/>
            <a:ext cx="1816443" cy="2326581"/>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3" name="TextBox 12"/>
          <p:cNvSpPr txBox="1"/>
          <p:nvPr/>
        </p:nvSpPr>
        <p:spPr>
          <a:xfrm>
            <a:off x="3693695" y="1355928"/>
            <a:ext cx="4997467" cy="2335234"/>
          </a:xfrm>
          <a:prstGeom prst="rect">
            <a:avLst/>
          </a:prstGeom>
          <a:noFill/>
        </p:spPr>
        <p:txBody>
          <a:bodyPr wrap="square" lIns="0" tIns="91440" rIns="0" bIns="0" rtlCol="0">
            <a:noAutofit/>
          </a:bodyPr>
          <a:lstStyle/>
          <a:p>
            <a:pPr algn="ctr"/>
            <a:r>
              <a:rPr lang="en-US" sz="1400" b="1" dirty="0" smtClean="0">
                <a:solidFill>
                  <a:schemeClr val="bg2"/>
                </a:solidFill>
                <a:latin typeface="Arial" panose="020B0604020202020204" pitchFamily="34" charset="0"/>
                <a:cs typeface="Arial" panose="020B0604020202020204" pitchFamily="34" charset="0"/>
              </a:rPr>
              <a:t>SECTION 2305</a:t>
            </a:r>
          </a:p>
          <a:p>
            <a:pPr algn="ctr">
              <a:spcAft>
                <a:spcPts val="600"/>
              </a:spcAft>
            </a:pPr>
            <a:r>
              <a:rPr lang="en-US" sz="1400" b="1" dirty="0" smtClean="0">
                <a:solidFill>
                  <a:schemeClr val="bg2"/>
                </a:solidFill>
                <a:latin typeface="Arial" panose="020B0604020202020204" pitchFamily="34" charset="0"/>
                <a:cs typeface="Arial" panose="020B0604020202020204" pitchFamily="34" charset="0"/>
              </a:rPr>
              <a:t>GENERAL DESIGN REQUIREMENTS FOR</a:t>
            </a:r>
            <a:br>
              <a:rPr lang="en-US" sz="1400" b="1" dirty="0" smtClean="0">
                <a:solidFill>
                  <a:schemeClr val="bg2"/>
                </a:solidFill>
                <a:latin typeface="Arial" panose="020B0604020202020204" pitchFamily="34" charset="0"/>
                <a:cs typeface="Arial" panose="020B0604020202020204" pitchFamily="34" charset="0"/>
              </a:rPr>
            </a:br>
            <a:r>
              <a:rPr lang="en-US" sz="1400" b="1" dirty="0" smtClean="0">
                <a:solidFill>
                  <a:schemeClr val="bg2"/>
                </a:solidFill>
                <a:latin typeface="Arial" panose="020B0604020202020204" pitchFamily="34" charset="0"/>
                <a:cs typeface="Arial" panose="020B0604020202020204" pitchFamily="34" charset="0"/>
              </a:rPr>
              <a:t>LATERAL-FORCE-RESISTING SYSTEMS</a:t>
            </a:r>
          </a:p>
          <a:p>
            <a:pPr algn="just">
              <a:lnSpc>
                <a:spcPct val="120000"/>
              </a:lnSpc>
            </a:pPr>
            <a:r>
              <a:rPr lang="en-US" sz="1400" b="1" dirty="0" smtClean="0">
                <a:solidFill>
                  <a:schemeClr val="bg2"/>
                </a:solidFill>
                <a:latin typeface="Arial" panose="020B0604020202020204" pitchFamily="34" charset="0"/>
                <a:cs typeface="Arial" panose="020B0604020202020204" pitchFamily="34" charset="0"/>
              </a:rPr>
              <a:t>2305.1 General. </a:t>
            </a:r>
            <a:r>
              <a:rPr lang="en-US" sz="1400" dirty="0" smtClean="0">
                <a:solidFill>
                  <a:schemeClr val="bg2"/>
                </a:solidFill>
                <a:latin typeface="Arial" panose="020B0604020202020204" pitchFamily="34" charset="0"/>
                <a:cs typeface="Arial" panose="020B0604020202020204" pitchFamily="34" charset="0"/>
              </a:rPr>
              <a:t>Structures using wood shear walls and dia-phragms to resist wind, seismic and other lateral loads shall be designed and constructed in accordance with the provisions of this section. </a:t>
            </a:r>
            <a:r>
              <a:rPr lang="en-US" sz="1400" dirty="0" smtClean="0">
                <a:solidFill>
                  <a:schemeClr val="accent1"/>
                </a:solidFill>
                <a:latin typeface="Arial" panose="020B0604020202020204" pitchFamily="34" charset="0"/>
                <a:cs typeface="Arial" panose="020B0604020202020204" pitchFamily="34" charset="0"/>
              </a:rPr>
              <a:t>Alternatively, compliance with the AF&amp;PA </a:t>
            </a:r>
            <a:br>
              <a:rPr lang="en-US" sz="1400" dirty="0" smtClean="0">
                <a:solidFill>
                  <a:schemeClr val="accent1"/>
                </a:solidFill>
                <a:latin typeface="Arial" panose="020B0604020202020204" pitchFamily="34" charset="0"/>
                <a:cs typeface="Arial" panose="020B0604020202020204" pitchFamily="34" charset="0"/>
              </a:rPr>
            </a:br>
            <a:r>
              <a:rPr lang="en-US" sz="1400" dirty="0" smtClean="0">
                <a:solidFill>
                  <a:schemeClr val="accent1"/>
                </a:solidFill>
                <a:latin typeface="Arial" panose="020B0604020202020204" pitchFamily="34" charset="0"/>
                <a:cs typeface="Arial" panose="020B0604020202020204" pitchFamily="34" charset="0"/>
              </a:rPr>
              <a:t>SDPWS shall be permitted </a:t>
            </a:r>
            <a:r>
              <a:rPr lang="en-US" sz="1400" dirty="0" smtClean="0">
                <a:solidFill>
                  <a:schemeClr val="bg2"/>
                </a:solidFill>
                <a:latin typeface="Arial" panose="020B0604020202020204" pitchFamily="34" charset="0"/>
                <a:cs typeface="Arial" panose="020B0604020202020204" pitchFamily="34" charset="0"/>
              </a:rPr>
              <a:t>subject to the limitations therein and the limitations of this code.</a:t>
            </a:r>
            <a:endParaRPr lang="en-US" sz="1400" dirty="0">
              <a:solidFill>
                <a:schemeClr val="bg2"/>
              </a:solidFill>
              <a:latin typeface="Arial" panose="020B0604020202020204" pitchFamily="34" charset="0"/>
              <a:cs typeface="Arial" panose="020B0604020202020204" pitchFamily="34" charset="0"/>
            </a:endParaRPr>
          </a:p>
        </p:txBody>
      </p:sp>
      <p:pic>
        <p:nvPicPr>
          <p:cNvPr id="18"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2" b="955"/>
          <a:stretch/>
        </p:blipFill>
        <p:spPr bwMode="auto">
          <a:xfrm>
            <a:off x="473504" y="3878919"/>
            <a:ext cx="1817104" cy="2326142"/>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rot="16200000">
            <a:off x="2089747" y="2358594"/>
            <a:ext cx="2326580" cy="338554"/>
          </a:xfrm>
          <a:prstGeom prst="rect">
            <a:avLst/>
          </a:prstGeom>
          <a:solidFill>
            <a:schemeClr val="bg1">
              <a:lumMod val="20000"/>
              <a:lumOff val="80000"/>
            </a:schemeClr>
          </a:solidFill>
        </p:spPr>
        <p:txBody>
          <a:bodyPr wrap="square">
            <a:spAutoFit/>
          </a:bodyPr>
          <a:lstStyle/>
          <a:p>
            <a:pPr algn="ctr"/>
            <a:r>
              <a:rPr lang="en-US" sz="1600" b="1" dirty="0">
                <a:solidFill>
                  <a:srgbClr val="FF6600"/>
                </a:solidFill>
                <a:latin typeface="Arial Black" panose="020B0A04020102020204" pitchFamily="34" charset="0"/>
                <a:cs typeface="Arial" panose="020B0604020202020204" pitchFamily="34" charset="0"/>
              </a:rPr>
              <a:t>IBC 06</a:t>
            </a:r>
          </a:p>
        </p:txBody>
      </p:sp>
      <p:sp>
        <p:nvSpPr>
          <p:cNvPr id="4" name="Rectangle 3"/>
          <p:cNvSpPr/>
          <p:nvPr/>
        </p:nvSpPr>
        <p:spPr>
          <a:xfrm rot="16200000">
            <a:off x="2085420" y="4877259"/>
            <a:ext cx="2335234" cy="338554"/>
          </a:xfrm>
          <a:prstGeom prst="rect">
            <a:avLst/>
          </a:prstGeom>
          <a:solidFill>
            <a:schemeClr val="bg1">
              <a:lumMod val="20000"/>
              <a:lumOff val="80000"/>
            </a:schemeClr>
          </a:solidFill>
        </p:spPr>
        <p:txBody>
          <a:bodyPr wrap="square">
            <a:spAutoFit/>
          </a:bodyPr>
          <a:lstStyle/>
          <a:p>
            <a:pPr algn="ctr"/>
            <a:r>
              <a:rPr lang="en-US" sz="1600" b="1" dirty="0">
                <a:solidFill>
                  <a:srgbClr val="FF6600"/>
                </a:solidFill>
                <a:latin typeface="Arial Black" panose="020B0A04020102020204" pitchFamily="34" charset="0"/>
                <a:cs typeface="Arial" panose="020B0604020202020204" pitchFamily="34" charset="0"/>
              </a:rPr>
              <a:t>IBC 09, 12 </a:t>
            </a:r>
            <a:r>
              <a:rPr lang="en-US" sz="1600" b="1" dirty="0" smtClean="0">
                <a:solidFill>
                  <a:srgbClr val="FF6600"/>
                </a:solidFill>
                <a:latin typeface="Arial Black" panose="020B0A04020102020204" pitchFamily="34" charset="0"/>
                <a:cs typeface="Arial" panose="020B0604020202020204" pitchFamily="34" charset="0"/>
              </a:rPr>
              <a:t>&amp; </a:t>
            </a:r>
            <a:r>
              <a:rPr lang="en-US" sz="1600" b="1" dirty="0">
                <a:solidFill>
                  <a:srgbClr val="FF6600"/>
                </a:solidFill>
                <a:latin typeface="Arial Black" panose="020B0A04020102020204" pitchFamily="34" charset="0"/>
                <a:cs typeface="Arial" panose="020B0604020202020204" pitchFamily="34" charset="0"/>
              </a:rPr>
              <a:t>15</a:t>
            </a:r>
          </a:p>
        </p:txBody>
      </p:sp>
      <p:sp>
        <p:nvSpPr>
          <p:cNvPr id="20" name="TextBox 19"/>
          <p:cNvSpPr txBox="1"/>
          <p:nvPr/>
        </p:nvSpPr>
        <p:spPr>
          <a:xfrm>
            <a:off x="3679405" y="3878920"/>
            <a:ext cx="4997467" cy="2335234"/>
          </a:xfrm>
          <a:prstGeom prst="rect">
            <a:avLst/>
          </a:prstGeom>
          <a:noFill/>
        </p:spPr>
        <p:txBody>
          <a:bodyPr wrap="square" lIns="0" tIns="91440" rIns="0" bIns="0" rtlCol="0">
            <a:noAutofit/>
          </a:bodyPr>
          <a:lstStyle/>
          <a:p>
            <a:pPr algn="ctr"/>
            <a:r>
              <a:rPr lang="en-US" sz="1400" b="1" dirty="0" smtClean="0">
                <a:solidFill>
                  <a:schemeClr val="bg2"/>
                </a:solidFill>
                <a:latin typeface="Arial" panose="020B0604020202020204" pitchFamily="34" charset="0"/>
                <a:cs typeface="Arial" panose="020B0604020202020204" pitchFamily="34" charset="0"/>
              </a:rPr>
              <a:t>SECTION 2305</a:t>
            </a:r>
          </a:p>
          <a:p>
            <a:pPr algn="ctr">
              <a:spcAft>
                <a:spcPts val="600"/>
              </a:spcAft>
            </a:pPr>
            <a:r>
              <a:rPr lang="en-US" sz="1400" b="1" dirty="0" smtClean="0">
                <a:solidFill>
                  <a:schemeClr val="bg2"/>
                </a:solidFill>
                <a:latin typeface="Arial" panose="020B0604020202020204" pitchFamily="34" charset="0"/>
                <a:cs typeface="Arial" panose="020B0604020202020204" pitchFamily="34" charset="0"/>
              </a:rPr>
              <a:t>GENERAL DESIGN REQUIREMENTS FOR</a:t>
            </a:r>
            <a:br>
              <a:rPr lang="en-US" sz="1400" b="1" dirty="0" smtClean="0">
                <a:solidFill>
                  <a:schemeClr val="bg2"/>
                </a:solidFill>
                <a:latin typeface="Arial" panose="020B0604020202020204" pitchFamily="34" charset="0"/>
                <a:cs typeface="Arial" panose="020B0604020202020204" pitchFamily="34" charset="0"/>
              </a:rPr>
            </a:br>
            <a:r>
              <a:rPr lang="en-US" sz="1400" b="1" dirty="0" smtClean="0">
                <a:solidFill>
                  <a:schemeClr val="bg2"/>
                </a:solidFill>
                <a:latin typeface="Arial" panose="020B0604020202020204" pitchFamily="34" charset="0"/>
                <a:cs typeface="Arial" panose="020B0604020202020204" pitchFamily="34" charset="0"/>
              </a:rPr>
              <a:t>LATERAL-FORCE-RESISTING SYSTEMS</a:t>
            </a:r>
          </a:p>
          <a:p>
            <a:pPr algn="just">
              <a:lnSpc>
                <a:spcPct val="120000"/>
              </a:lnSpc>
            </a:pPr>
            <a:r>
              <a:rPr lang="en-US" sz="1400" b="1" dirty="0" smtClean="0">
                <a:solidFill>
                  <a:schemeClr val="bg2"/>
                </a:solidFill>
                <a:latin typeface="Arial" panose="020B0604020202020204" pitchFamily="34" charset="0"/>
                <a:cs typeface="Arial" panose="020B0604020202020204" pitchFamily="34" charset="0"/>
              </a:rPr>
              <a:t>2305.1 General. </a:t>
            </a:r>
            <a:r>
              <a:rPr lang="en-US" sz="1400" dirty="0" smtClean="0">
                <a:solidFill>
                  <a:schemeClr val="bg2"/>
                </a:solidFill>
                <a:latin typeface="Arial" panose="020B0604020202020204" pitchFamily="34" charset="0"/>
                <a:cs typeface="Arial" panose="020B0604020202020204" pitchFamily="34" charset="0"/>
              </a:rPr>
              <a:t>Structures using wood shear walls or </a:t>
            </a:r>
            <a:br>
              <a:rPr lang="en-US" sz="1400" dirty="0" smtClean="0">
                <a:solidFill>
                  <a:schemeClr val="bg2"/>
                </a:solidFill>
                <a:latin typeface="Arial" panose="020B0604020202020204" pitchFamily="34"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wood-frame diaphragms to resist wind, seismic and other lat-eral loads </a:t>
            </a:r>
            <a:r>
              <a:rPr lang="en-US" sz="1400" dirty="0" smtClean="0">
                <a:solidFill>
                  <a:schemeClr val="accent1"/>
                </a:solidFill>
                <a:latin typeface="Arial" panose="020B0604020202020204" pitchFamily="34" charset="0"/>
                <a:cs typeface="Arial" panose="020B0604020202020204" pitchFamily="34" charset="0"/>
              </a:rPr>
              <a:t>shall be designed and constructed in accordance with the AF&amp;PA SDPWS </a:t>
            </a:r>
            <a:r>
              <a:rPr lang="en-US" sz="1400" dirty="0" smtClean="0">
                <a:solidFill>
                  <a:schemeClr val="bg2"/>
                </a:solidFill>
                <a:latin typeface="Arial" panose="020B0604020202020204" pitchFamily="34" charset="0"/>
                <a:cs typeface="Arial" panose="020B0604020202020204" pitchFamily="34" charset="0"/>
              </a:rPr>
              <a:t>and the applicable provisions of Sec-</a:t>
            </a:r>
            <a:r>
              <a:rPr lang="en-US" sz="1400" dirty="0" err="1" smtClean="0">
                <a:solidFill>
                  <a:schemeClr val="bg2"/>
                </a:solidFill>
                <a:latin typeface="Arial" panose="020B0604020202020204" pitchFamily="34" charset="0"/>
                <a:cs typeface="Arial" panose="020B0604020202020204" pitchFamily="34" charset="0"/>
              </a:rPr>
              <a:t>tions</a:t>
            </a:r>
            <a:r>
              <a:rPr lang="en-US" sz="1400" dirty="0" smtClean="0">
                <a:solidFill>
                  <a:schemeClr val="bg2"/>
                </a:solidFill>
                <a:latin typeface="Arial" panose="020B0604020202020204" pitchFamily="34" charset="0"/>
                <a:cs typeface="Arial" panose="020B0604020202020204" pitchFamily="34" charset="0"/>
              </a:rPr>
              <a:t> 2305, 2306 and 2307.</a:t>
            </a:r>
            <a:endParaRPr lang="en-US" sz="1400" dirty="0">
              <a:solidFill>
                <a:schemeClr val="bg2"/>
              </a:solidFill>
              <a:latin typeface="Arial" panose="020B0604020202020204" pitchFamily="34" charset="0"/>
              <a:cs typeface="Arial" panose="020B0604020202020204" pitchFamily="34" charset="0"/>
            </a:endParaRPr>
          </a:p>
        </p:txBody>
      </p:sp>
      <p:cxnSp>
        <p:nvCxnSpPr>
          <p:cNvPr id="21" name="Straight Connector 20"/>
          <p:cNvCxnSpPr/>
          <p:nvPr/>
        </p:nvCxnSpPr>
        <p:spPr>
          <a:xfrm>
            <a:off x="3679405" y="3790321"/>
            <a:ext cx="5007396" cy="0"/>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5"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t="987" b="264"/>
          <a:stretch/>
        </p:blipFill>
        <p:spPr bwMode="auto">
          <a:xfrm>
            <a:off x="1029182" y="3878919"/>
            <a:ext cx="1818940" cy="2326142"/>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91293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0-#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0" presetClass="entr" presetSubtype="0" fill="hold" grpId="0" nodeType="after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750" fill="hold"/>
                                        <p:tgtEl>
                                          <p:spTgt spid="18"/>
                                        </p:tgtEl>
                                        <p:attrNameLst>
                                          <p:attrName>ppt_x</p:attrName>
                                        </p:attrNameLst>
                                      </p:cBhvr>
                                      <p:tavLst>
                                        <p:tav tm="0">
                                          <p:val>
                                            <p:strVal val="0-#ppt_w/2"/>
                                          </p:val>
                                        </p:tav>
                                        <p:tav tm="100000">
                                          <p:val>
                                            <p:strVal val="#ppt_x"/>
                                          </p:val>
                                        </p:tav>
                                      </p:tavLst>
                                    </p:anim>
                                    <p:anim calcmode="lin" valueType="num">
                                      <p:cBhvr additive="base">
                                        <p:cTn id="29" dur="75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750"/>
                            </p:stCondLst>
                            <p:childTnLst>
                              <p:par>
                                <p:cTn id="31" presetID="2" presetClass="entr" presetSubtype="8" fill="hold" nodeType="afterEffect">
                                  <p:stCondLst>
                                    <p:cond delay="2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0-#ppt_w/2"/>
                                          </p:val>
                                        </p:tav>
                                        <p:tav tm="100000">
                                          <p:val>
                                            <p:strVal val="#ppt_x"/>
                                          </p:val>
                                        </p:tav>
                                      </p:tavLst>
                                    </p:anim>
                                    <p:anim calcmode="lin" valueType="num">
                                      <p:cBhvr additive="base">
                                        <p:cTn id="34" dur="75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10" presetClass="entr" presetSubtype="0" fill="hold" grpId="0" nodeType="afterEffect">
                                  <p:stCondLst>
                                    <p:cond delay="25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animBg="1"/>
      <p:bldP spid="4" grpId="0" animBg="1"/>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IBC </a:t>
            </a:r>
            <a:r>
              <a:rPr lang="en-US" sz="2200" dirty="0" smtClean="0">
                <a:latin typeface="Arial Black" panose="020B0A04020102020204" pitchFamily="34" charset="0"/>
              </a:rPr>
              <a:t>§</a:t>
            </a:r>
            <a:r>
              <a:rPr lang="en-US" sz="2200" b="0" dirty="0" smtClean="0">
                <a:latin typeface="Arial Black" panose="020B0A04020102020204" pitchFamily="34" charset="0"/>
              </a:rPr>
              <a:t>2306 and SDPWS</a:t>
            </a:r>
            <a:endParaRPr lang="en-US" sz="2200" b="0" dirty="0">
              <a:latin typeface="Arial Black" panose="020B0A04020102020204" pitchFamily="34" charset="0"/>
            </a:endParaRPr>
          </a:p>
        </p:txBody>
      </p:sp>
      <p:sp>
        <p:nvSpPr>
          <p:cNvPr id="22" name="Rectangle 21"/>
          <p:cNvSpPr/>
          <p:nvPr/>
        </p:nvSpPr>
        <p:spPr>
          <a:xfrm>
            <a:off x="4058785" y="5210763"/>
            <a:ext cx="4262770" cy="369332"/>
          </a:xfrm>
          <a:prstGeom prst="rect">
            <a:avLst/>
          </a:prstGeom>
        </p:spPr>
        <p:txBody>
          <a:bodyPr wrap="none">
            <a:spAutoFit/>
          </a:bodyPr>
          <a:lstStyle/>
          <a:p>
            <a:pPr defTabSz="457200" eaLnBrk="1" fontAlgn="auto" hangingPunct="1">
              <a:spcBef>
                <a:spcPts val="0"/>
              </a:spcBef>
              <a:spcAft>
                <a:spcPts val="0"/>
              </a:spcAft>
            </a:pPr>
            <a:r>
              <a:rPr lang="en-US" u="sng" dirty="0">
                <a:solidFill>
                  <a:schemeClr val="accent1"/>
                </a:solidFill>
                <a:latin typeface="Arial" panose="020B0604020202020204" pitchFamily="34" charset="0"/>
                <a:cs typeface="Arial" panose="020B0604020202020204" pitchFamily="34" charset="0"/>
              </a:rPr>
              <a:t>http://www.awc.org/codesstandards.php</a:t>
            </a:r>
          </a:p>
        </p:txBody>
      </p:sp>
      <p:pic>
        <p:nvPicPr>
          <p:cNvPr id="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987" b="264"/>
          <a:stretch/>
        </p:blipFill>
        <p:spPr bwMode="auto">
          <a:xfrm>
            <a:off x="1009900" y="3571066"/>
            <a:ext cx="1828800" cy="2338752"/>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2" b="955"/>
          <a:stretch/>
        </p:blipFill>
        <p:spPr bwMode="auto">
          <a:xfrm>
            <a:off x="457200" y="1711896"/>
            <a:ext cx="1828800" cy="2341115"/>
          </a:xfrm>
          <a:prstGeom prst="rect">
            <a:avLst/>
          </a:prstGeom>
          <a:noFill/>
          <a:ln w="9525">
            <a:solidFill>
              <a:schemeClr val="bg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9"/>
          <p:cNvSpPr/>
          <p:nvPr/>
        </p:nvSpPr>
        <p:spPr>
          <a:xfrm rot="16200000">
            <a:off x="1750796" y="3056892"/>
            <a:ext cx="3028545" cy="338554"/>
          </a:xfrm>
          <a:prstGeom prst="rect">
            <a:avLst/>
          </a:prstGeom>
          <a:solidFill>
            <a:schemeClr val="bg1">
              <a:lumMod val="20000"/>
              <a:lumOff val="80000"/>
            </a:schemeClr>
          </a:solidFill>
        </p:spPr>
        <p:txBody>
          <a:bodyPr wrap="square">
            <a:spAutoFit/>
          </a:bodyPr>
          <a:lstStyle/>
          <a:p>
            <a:pPr algn="ctr"/>
            <a:r>
              <a:rPr lang="en-US" sz="1600" b="1" dirty="0">
                <a:solidFill>
                  <a:srgbClr val="FF6600"/>
                </a:solidFill>
                <a:latin typeface="Arial Black" panose="020B0A04020102020204" pitchFamily="34" charset="0"/>
                <a:cs typeface="Arial" panose="020B0604020202020204" pitchFamily="34" charset="0"/>
              </a:rPr>
              <a:t>IBC 09, 12 </a:t>
            </a:r>
            <a:r>
              <a:rPr lang="en-US" sz="1600" b="1" dirty="0" smtClean="0">
                <a:solidFill>
                  <a:srgbClr val="FF6600"/>
                </a:solidFill>
                <a:latin typeface="Arial Black" panose="020B0A04020102020204" pitchFamily="34" charset="0"/>
                <a:cs typeface="Arial" panose="020B0604020202020204" pitchFamily="34" charset="0"/>
              </a:rPr>
              <a:t>&amp; </a:t>
            </a:r>
            <a:r>
              <a:rPr lang="en-US" sz="1600" b="1" dirty="0">
                <a:solidFill>
                  <a:srgbClr val="FF6600"/>
                </a:solidFill>
                <a:latin typeface="Arial Black" panose="020B0A04020102020204" pitchFamily="34" charset="0"/>
                <a:cs typeface="Arial" panose="020B0604020202020204" pitchFamily="34" charset="0"/>
              </a:rPr>
              <a:t>15</a:t>
            </a:r>
          </a:p>
        </p:txBody>
      </p:sp>
      <p:sp>
        <p:nvSpPr>
          <p:cNvPr id="11" name="TextBox 10"/>
          <p:cNvSpPr txBox="1"/>
          <p:nvPr/>
        </p:nvSpPr>
        <p:spPr>
          <a:xfrm>
            <a:off x="3691437" y="1711897"/>
            <a:ext cx="4997467" cy="3028545"/>
          </a:xfrm>
          <a:prstGeom prst="rect">
            <a:avLst/>
          </a:prstGeom>
          <a:noFill/>
        </p:spPr>
        <p:txBody>
          <a:bodyPr wrap="square" lIns="0" tIns="91440" rIns="0" bIns="0" rtlCol="0">
            <a:noAutofit/>
          </a:bodyPr>
          <a:lstStyle/>
          <a:p>
            <a:pPr algn="ctr"/>
            <a:r>
              <a:rPr lang="en-US" sz="1400" b="1" dirty="0" smtClean="0">
                <a:solidFill>
                  <a:schemeClr val="bg2"/>
                </a:solidFill>
                <a:latin typeface="Arial" panose="020B0604020202020204" pitchFamily="34" charset="0"/>
                <a:cs typeface="Arial" panose="020B0604020202020204" pitchFamily="34" charset="0"/>
              </a:rPr>
              <a:t>SECTION 2306</a:t>
            </a:r>
          </a:p>
          <a:p>
            <a:pPr algn="ctr">
              <a:spcAft>
                <a:spcPts val="600"/>
              </a:spcAft>
            </a:pPr>
            <a:r>
              <a:rPr lang="en-US" sz="1400" b="1" dirty="0" smtClean="0">
                <a:solidFill>
                  <a:schemeClr val="bg2"/>
                </a:solidFill>
                <a:latin typeface="Arial" panose="020B0604020202020204" pitchFamily="34" charset="0"/>
                <a:cs typeface="Arial" panose="020B0604020202020204" pitchFamily="34" charset="0"/>
              </a:rPr>
              <a:t>ALLOWABLE STRESS DESIGN</a:t>
            </a:r>
          </a:p>
          <a:p>
            <a:pPr algn="just">
              <a:lnSpc>
                <a:spcPct val="120000"/>
              </a:lnSpc>
            </a:pPr>
            <a:r>
              <a:rPr lang="en-US" sz="1400" b="1" dirty="0" smtClean="0">
                <a:solidFill>
                  <a:schemeClr val="bg2"/>
                </a:solidFill>
                <a:latin typeface="Arial" panose="020B0604020202020204" pitchFamily="34" charset="0"/>
                <a:cs typeface="Arial" panose="020B0604020202020204" pitchFamily="34" charset="0"/>
              </a:rPr>
              <a:t>2306.2 Wood-frame diaphragms. </a:t>
            </a:r>
            <a:r>
              <a:rPr lang="en-US" sz="1400" dirty="0" smtClean="0">
                <a:solidFill>
                  <a:schemeClr val="accent1"/>
                </a:solidFill>
                <a:latin typeface="Arial" panose="020B0604020202020204" pitchFamily="34" charset="0"/>
                <a:cs typeface="Arial" panose="020B0604020202020204" pitchFamily="34" charset="0"/>
              </a:rPr>
              <a:t>Wood-frame diaphragms shall be designed and constructed in accordance with </a:t>
            </a:r>
            <a:br>
              <a:rPr lang="en-US" sz="1400" dirty="0" smtClean="0">
                <a:solidFill>
                  <a:schemeClr val="accent1"/>
                </a:solidFill>
                <a:latin typeface="Arial" panose="020B0604020202020204" pitchFamily="34" charset="0"/>
                <a:cs typeface="Arial" panose="020B0604020202020204" pitchFamily="34" charset="0"/>
              </a:rPr>
            </a:br>
            <a:r>
              <a:rPr lang="en-US" sz="1400" dirty="0" smtClean="0">
                <a:solidFill>
                  <a:schemeClr val="accent1"/>
                </a:solidFill>
                <a:latin typeface="Arial" panose="020B0604020202020204" pitchFamily="34" charset="0"/>
                <a:cs typeface="Arial" panose="020B0604020202020204" pitchFamily="34" charset="0"/>
              </a:rPr>
              <a:t>AF&amp;PA SDPWS</a:t>
            </a:r>
            <a:r>
              <a:rPr lang="en-US" sz="1400" dirty="0" smtClean="0">
                <a:solidFill>
                  <a:schemeClr val="bg2"/>
                </a:solidFill>
                <a:latin typeface="Arial" panose="020B0604020202020204" pitchFamily="34" charset="0"/>
                <a:cs typeface="Arial" panose="020B0604020202020204" pitchFamily="34" charset="0"/>
              </a:rPr>
              <a:t>. Where panels are fastened to framing members with staples, requirements and limitations of </a:t>
            </a:r>
            <a:br>
              <a:rPr lang="en-US" sz="1400" dirty="0" smtClean="0">
                <a:solidFill>
                  <a:schemeClr val="bg2"/>
                </a:solidFill>
                <a:latin typeface="Arial" panose="020B0604020202020204" pitchFamily="34"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AF&amp;PA SDPWS shall be met and the allowable shear values set forth in Table 2306.2(1) or 2306.2(2) shall be permitted. </a:t>
            </a:r>
            <a:br>
              <a:rPr lang="en-US" sz="1400" dirty="0" smtClean="0">
                <a:solidFill>
                  <a:schemeClr val="bg2"/>
                </a:solidFill>
                <a:latin typeface="Arial" panose="020B0604020202020204" pitchFamily="34"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The allowable shear values in Tables 2306.2(1) and </a:t>
            </a:r>
            <a:br>
              <a:rPr lang="en-US" sz="1400" dirty="0" smtClean="0">
                <a:solidFill>
                  <a:schemeClr val="bg2"/>
                </a:solidFill>
                <a:latin typeface="Arial" panose="020B0604020202020204" pitchFamily="34"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2306.2(2) are permitted to be increased 40 percent for wind design.</a:t>
            </a:r>
            <a:endParaRPr lang="en-US" sz="1400" dirty="0">
              <a:solidFill>
                <a:schemeClr val="bg2"/>
              </a:solidFill>
              <a:latin typeface="Arial" panose="020B0604020202020204" pitchFamily="34" charset="0"/>
              <a:cs typeface="Arial" panose="020B0604020202020204" pitchFamily="34" charset="0"/>
            </a:endParaRPr>
          </a:p>
        </p:txBody>
      </p:sp>
      <p:sp>
        <p:nvSpPr>
          <p:cNvPr id="3" name="Rectangle 2"/>
          <p:cNvSpPr/>
          <p:nvPr/>
        </p:nvSpPr>
        <p:spPr>
          <a:xfrm>
            <a:off x="3253842" y="4740442"/>
            <a:ext cx="180481" cy="1469858"/>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428649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Continuous Load Path is Required</a:t>
            </a:r>
            <a:endParaRPr lang="en-US" sz="2200" b="0" dirty="0">
              <a:latin typeface="Arial Black" panose="020B0A04020102020204" pitchFamily="34" charset="0"/>
            </a:endParaRPr>
          </a:p>
        </p:txBody>
      </p:sp>
      <p:sp>
        <p:nvSpPr>
          <p:cNvPr id="8" name="TextBox 7"/>
          <p:cNvSpPr txBox="1"/>
          <p:nvPr/>
        </p:nvSpPr>
        <p:spPr bwMode="auto">
          <a:xfrm>
            <a:off x="470821" y="1709070"/>
            <a:ext cx="5039643" cy="2794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dirty="0" smtClean="0">
                <a:solidFill>
                  <a:schemeClr val="accent1"/>
                </a:solidFill>
                <a:latin typeface="Arial Black" panose="020B0A04020102020204" pitchFamily="34" charset="0"/>
              </a:rPr>
              <a:t>4.1.1 Design Requirements</a:t>
            </a:r>
          </a:p>
          <a:p>
            <a:pPr indent="349250" algn="just">
              <a:lnSpc>
                <a:spcPct val="120000"/>
              </a:lnSpc>
              <a:spcBef>
                <a:spcPts val="1200"/>
              </a:spcBef>
            </a:pPr>
            <a:r>
              <a:rPr kumimoji="1" lang="en-US" sz="1600" dirty="0" smtClean="0">
                <a:solidFill>
                  <a:schemeClr val="bg2"/>
                </a:solidFill>
                <a:latin typeface="Arial" panose="020B0604020202020204" pitchFamily="34" charset="0"/>
                <a:cs typeface="Arial" panose="020B0604020202020204" pitchFamily="34" charset="0"/>
              </a:rPr>
              <a:t>The proportioning, design, and detailing of engi-neered wood systems, members, and connections in lateral force-resisting systems shall be in accordance with the reference documents in 2.1.2 and provisions in this chapter. </a:t>
            </a:r>
            <a:r>
              <a:rPr kumimoji="1" lang="en-US" sz="1600" dirty="0" smtClean="0">
                <a:solidFill>
                  <a:schemeClr val="accent1"/>
                </a:solidFill>
                <a:latin typeface="Arial" panose="020B0604020202020204" pitchFamily="34" charset="0"/>
                <a:cs typeface="Arial" panose="020B0604020202020204" pitchFamily="34" charset="0"/>
              </a:rPr>
              <a:t>A continuous load path</a:t>
            </a:r>
            <a:r>
              <a:rPr kumimoji="1" lang="en-US" sz="1600" dirty="0" smtClean="0">
                <a:solidFill>
                  <a:schemeClr val="bg2"/>
                </a:solidFill>
                <a:latin typeface="Arial" panose="020B0604020202020204" pitchFamily="34" charset="0"/>
                <a:cs typeface="Arial" panose="020B0604020202020204" pitchFamily="34" charset="0"/>
              </a:rPr>
              <a:t>, or paths, </a:t>
            </a:r>
            <a:r>
              <a:rPr kumimoji="1" lang="en-US" sz="1600" dirty="0" smtClean="0">
                <a:solidFill>
                  <a:schemeClr val="accent1"/>
                </a:solidFill>
                <a:latin typeface="Arial" panose="020B0604020202020204" pitchFamily="34" charset="0"/>
                <a:cs typeface="Arial" panose="020B0604020202020204" pitchFamily="34" charset="0"/>
              </a:rPr>
              <a:t>with ad-equate strength and stiffness shall be provided </a:t>
            </a:r>
            <a:r>
              <a:rPr kumimoji="1" lang="en-US" sz="1600" dirty="0" smtClean="0">
                <a:solidFill>
                  <a:schemeClr val="bg2"/>
                </a:solidFill>
                <a:latin typeface="Arial" panose="020B0604020202020204" pitchFamily="34" charset="0"/>
                <a:cs typeface="Arial" panose="020B0604020202020204" pitchFamily="34" charset="0"/>
              </a:rPr>
              <a:t>to trans-</a:t>
            </a:r>
            <a:r>
              <a:rPr kumimoji="1" lang="en-US" sz="1600" dirty="0" err="1" smtClean="0">
                <a:solidFill>
                  <a:schemeClr val="bg2"/>
                </a:solidFill>
                <a:latin typeface="Arial" panose="020B0604020202020204" pitchFamily="34" charset="0"/>
                <a:cs typeface="Arial" panose="020B0604020202020204" pitchFamily="34" charset="0"/>
              </a:rPr>
              <a:t>fer</a:t>
            </a:r>
            <a:r>
              <a:rPr kumimoji="1" lang="en-US" sz="1600" dirty="0" smtClean="0">
                <a:solidFill>
                  <a:schemeClr val="bg2"/>
                </a:solidFill>
                <a:latin typeface="Arial" panose="020B0604020202020204" pitchFamily="34" charset="0"/>
                <a:cs typeface="Arial" panose="020B0604020202020204" pitchFamily="34" charset="0"/>
              </a:rPr>
              <a:t> all forces from the point of application to the final point of resistance.</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895055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Factoring Nominal Unit Shear Capacities</a:t>
            </a:r>
            <a:endParaRPr lang="en-US" sz="2200" b="0" dirty="0">
              <a:latin typeface="Arial Black" panose="020B0A04020102020204" pitchFamily="34" charset="0"/>
            </a:endParaRPr>
          </a:p>
        </p:txBody>
      </p:sp>
      <p:sp>
        <p:nvSpPr>
          <p:cNvPr id="7" name="Rectangle 6"/>
          <p:cNvSpPr/>
          <p:nvPr/>
        </p:nvSpPr>
        <p:spPr>
          <a:xfrm>
            <a:off x="6080166" y="1697038"/>
            <a:ext cx="2606634" cy="4372434"/>
          </a:xfrm>
          <a:prstGeom prst="rect">
            <a:avLst/>
          </a:prstGeom>
          <a:solidFill>
            <a:schemeClr val="bg1">
              <a:lumMod val="20000"/>
              <a:lumOff val="80000"/>
            </a:schemeClr>
          </a:solidFill>
          <a:ln>
            <a:solidFill>
              <a:schemeClr val="bg1"/>
            </a:solidFill>
          </a:ln>
          <a:effectLst/>
        </p:spPr>
        <p:style>
          <a:lnRef idx="1">
            <a:schemeClr val="dk1"/>
          </a:lnRef>
          <a:fillRef idx="2">
            <a:schemeClr val="dk1"/>
          </a:fillRef>
          <a:effectRef idx="1">
            <a:schemeClr val="dk1"/>
          </a:effectRef>
          <a:fontRef idx="minor">
            <a:schemeClr val="dk1"/>
          </a:fontRef>
        </p:style>
        <p:txBody>
          <a:bodyPr lIns="182880" rIns="182880" rtlCol="0" anchor="ctr"/>
          <a:lstStyle/>
          <a:p>
            <a:r>
              <a:rPr lang="en-US" sz="1600" dirty="0" smtClean="0">
                <a:solidFill>
                  <a:schemeClr val="accent1"/>
                </a:solidFill>
                <a:latin typeface="Arial Black" panose="020B0A04020102020204" pitchFamily="34" charset="0"/>
                <a:cs typeface="Arial" panose="020B0604020202020204" pitchFamily="34" charset="0"/>
              </a:rPr>
              <a:t>Nominal Capacities</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ASD = Nominal / 2.0</a:t>
            </a:r>
          </a:p>
          <a:p>
            <a:pPr marL="225425" indent="-225425">
              <a:spcBef>
                <a:spcPts val="600"/>
              </a:spcBef>
              <a:buFont typeface="Arial" panose="020B0604020202020204" pitchFamily="34" charset="0"/>
              <a:buChar char="•"/>
            </a:pPr>
            <a:r>
              <a:rPr lang="en-US" sz="1600" dirty="0" smtClean="0">
                <a:solidFill>
                  <a:schemeClr val="tx2"/>
                </a:solidFill>
                <a:latin typeface="Arial" panose="020B0604020202020204" pitchFamily="34" charset="0"/>
                <a:cs typeface="Arial" panose="020B0604020202020204" pitchFamily="34" charset="0"/>
              </a:rPr>
              <a:t>LRFD = Nominal x 0.8</a:t>
            </a:r>
          </a:p>
          <a:p>
            <a:pPr>
              <a:spcBef>
                <a:spcPts val="1800"/>
              </a:spcBef>
            </a:pPr>
            <a:r>
              <a:rPr lang="en-US" sz="1600" dirty="0" smtClean="0">
                <a:solidFill>
                  <a:schemeClr val="accent1"/>
                </a:solidFill>
                <a:latin typeface="Arial Black" panose="020B0A04020102020204" pitchFamily="34" charset="0"/>
                <a:cs typeface="Arial" panose="020B0604020202020204" pitchFamily="34" charset="0"/>
              </a:rPr>
              <a:t>Diaphragm Tables</a:t>
            </a:r>
          </a:p>
          <a:p>
            <a:pPr marL="225425" indent="-225425">
              <a:spcBef>
                <a:spcPts val="600"/>
              </a:spcBef>
              <a:buFont typeface="Arial" panose="020B0604020202020204" pitchFamily="34" charset="0"/>
              <a:buChar char="•"/>
            </a:pPr>
            <a:r>
              <a:rPr lang="en-US" sz="1600" b="1" dirty="0" smtClean="0">
                <a:solidFill>
                  <a:schemeClr val="tx2"/>
                </a:solidFill>
                <a:latin typeface="Arial" panose="020B0604020202020204" pitchFamily="34" charset="0"/>
                <a:cs typeface="Arial" panose="020B0604020202020204" pitchFamily="34" charset="0"/>
              </a:rPr>
              <a:t>Table 4.2A: </a:t>
            </a:r>
            <a:r>
              <a:rPr lang="en-US" sz="1600" dirty="0" smtClean="0">
                <a:solidFill>
                  <a:schemeClr val="tx2"/>
                </a:solidFill>
                <a:latin typeface="Arial" panose="020B0604020202020204" pitchFamily="34" charset="0"/>
                <a:cs typeface="Arial" panose="020B0604020202020204" pitchFamily="34" charset="0"/>
              </a:rPr>
              <a:t>Wood-Frame Diaphragms, Blocked</a:t>
            </a:r>
          </a:p>
          <a:p>
            <a:pPr marL="225425" indent="-225425">
              <a:spcBef>
                <a:spcPts val="600"/>
              </a:spcBef>
              <a:buFont typeface="Arial" panose="020B0604020202020204" pitchFamily="34" charset="0"/>
              <a:buChar char="•"/>
            </a:pPr>
            <a:r>
              <a:rPr lang="en-US" sz="1600" b="1" dirty="0" smtClean="0">
                <a:solidFill>
                  <a:schemeClr val="tx2"/>
                </a:solidFill>
                <a:latin typeface="Arial" panose="020B0604020202020204" pitchFamily="34" charset="0"/>
                <a:cs typeface="Arial" panose="020B0604020202020204" pitchFamily="34" charset="0"/>
              </a:rPr>
              <a:t>Table 4.2B: </a:t>
            </a:r>
            <a:r>
              <a:rPr lang="en-US" sz="1600" dirty="0" smtClean="0">
                <a:solidFill>
                  <a:schemeClr val="tx2"/>
                </a:solidFill>
                <a:latin typeface="Arial" panose="020B0604020202020204" pitchFamily="34" charset="0"/>
                <a:cs typeface="Arial" panose="020B0604020202020204" pitchFamily="34" charset="0"/>
              </a:rPr>
              <a:t>Wood-Frame Diaphragms, Blocked, High Load</a:t>
            </a:r>
          </a:p>
          <a:p>
            <a:pPr marL="225425" indent="-225425">
              <a:spcBef>
                <a:spcPts val="600"/>
              </a:spcBef>
              <a:buFont typeface="Arial" panose="020B0604020202020204" pitchFamily="34" charset="0"/>
              <a:buChar char="•"/>
            </a:pPr>
            <a:r>
              <a:rPr lang="en-US" sz="1600" b="1" dirty="0" smtClean="0">
                <a:solidFill>
                  <a:schemeClr val="tx2"/>
                </a:solidFill>
                <a:latin typeface="Arial" panose="020B0604020202020204" pitchFamily="34" charset="0"/>
                <a:cs typeface="Arial" panose="020B0604020202020204" pitchFamily="34" charset="0"/>
              </a:rPr>
              <a:t>Table 4.2C: </a:t>
            </a:r>
            <a:r>
              <a:rPr lang="en-US" sz="1600" dirty="0" smtClean="0">
                <a:solidFill>
                  <a:schemeClr val="tx2"/>
                </a:solidFill>
                <a:latin typeface="Arial" panose="020B0604020202020204" pitchFamily="34" charset="0"/>
                <a:cs typeface="Arial" panose="020B0604020202020204" pitchFamily="34" charset="0"/>
              </a:rPr>
              <a:t>Wood-Frame Diaphragms, Unblocked</a:t>
            </a:r>
          </a:p>
        </p:txBody>
      </p:sp>
      <p:pic>
        <p:nvPicPr>
          <p:cNvPr id="5" name="Picture 4"/>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
        <p:nvSpPr>
          <p:cNvPr id="6" name="TextBox 5"/>
          <p:cNvSpPr txBox="1"/>
          <p:nvPr/>
        </p:nvSpPr>
        <p:spPr bwMode="auto">
          <a:xfrm>
            <a:off x="470821" y="1709070"/>
            <a:ext cx="5039643" cy="368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dirty="0" smtClean="0">
                <a:solidFill>
                  <a:schemeClr val="accent1"/>
                </a:solidFill>
                <a:latin typeface="Arial Black" panose="020B0A04020102020204" pitchFamily="34" charset="0"/>
              </a:rPr>
              <a:t>4.2.3 Unit Shear Capacities</a:t>
            </a:r>
          </a:p>
          <a:p>
            <a:pPr indent="349250" algn="just">
              <a:lnSpc>
                <a:spcPct val="120000"/>
              </a:lnSpc>
              <a:spcBef>
                <a:spcPts val="1200"/>
              </a:spcBef>
            </a:pPr>
            <a:r>
              <a:rPr kumimoji="1" lang="en-US" sz="1600" dirty="0" smtClean="0">
                <a:solidFill>
                  <a:schemeClr val="bg2"/>
                </a:solidFill>
                <a:latin typeface="Arial" panose="020B0604020202020204" pitchFamily="34" charset="0"/>
                <a:cs typeface="Arial" panose="020B0604020202020204" pitchFamily="34" charset="0"/>
              </a:rPr>
              <a:t>Tabulated nominal unit shear capacities for seismic design are provided in Column A of Tables 4.2A, 4.2B, 4.2C, and 4.2D; and for wind design in Column B of Tables 4.2A, 4.2B, 4.2C, and 4.2D. The ASD allowable unit shear capacity shall be determined by dividing the tabulated nominal unit shear capacity, modified by ap-plicable footnotes, by the ASD reduction factor of 2.0. The LRFD factored unit resistance shall be determined by multiplying the tabulated nominal unit shear capacity, modified by applicable footnotes, by a resistance factor, </a:t>
            </a:r>
            <a:r>
              <a:rPr kumimoji="1" lang="el-GR" sz="1600" dirty="0" smtClean="0">
                <a:solidFill>
                  <a:schemeClr val="bg2"/>
                </a:solidFill>
                <a:latin typeface="Arial" panose="020B0604020202020204" pitchFamily="34" charset="0"/>
                <a:cs typeface="Arial" panose="020B0604020202020204" pitchFamily="34" charset="0"/>
              </a:rPr>
              <a:t>φ</a:t>
            </a:r>
            <a:r>
              <a:rPr kumimoji="1" lang="en-US" sz="1600" baseline="-25000" dirty="0" smtClean="0">
                <a:solidFill>
                  <a:schemeClr val="bg2"/>
                </a:solidFill>
                <a:latin typeface="Arial" panose="020B0604020202020204" pitchFamily="34" charset="0"/>
                <a:cs typeface="Arial" panose="020B0604020202020204" pitchFamily="34" charset="0"/>
              </a:rPr>
              <a:t>D</a:t>
            </a:r>
            <a:r>
              <a:rPr kumimoji="1" lang="en-US" sz="1600" dirty="0" smtClean="0">
                <a:solidFill>
                  <a:schemeClr val="bg2"/>
                </a:solidFill>
                <a:latin typeface="Arial" panose="020B0604020202020204" pitchFamily="34" charset="0"/>
                <a:cs typeface="Arial" panose="020B0604020202020204" pitchFamily="34" charset="0"/>
              </a:rPr>
              <a:t>, of 0.80. No further increases shall be permitted.</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052582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Tabulated Nominal Unit Shear Capacities</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21" y="1805314"/>
            <a:ext cx="8215979" cy="3847817"/>
          </a:xfrm>
          <a:prstGeom prst="rect">
            <a:avLst/>
          </a:prstGeom>
        </p:spPr>
      </p:pic>
      <p:grpSp>
        <p:nvGrpSpPr>
          <p:cNvPr id="6" name="Group 5"/>
          <p:cNvGrpSpPr/>
          <p:nvPr/>
        </p:nvGrpSpPr>
        <p:grpSpPr>
          <a:xfrm>
            <a:off x="457200" y="1352551"/>
            <a:ext cx="8229600" cy="4857750"/>
            <a:chOff x="457200" y="1352551"/>
            <a:chExt cx="8229600" cy="4857750"/>
          </a:xfrm>
        </p:grpSpPr>
        <p:sp>
          <p:nvSpPr>
            <p:cNvPr id="5" name="Rectangle 4"/>
            <p:cNvSpPr/>
            <p:nvPr/>
          </p:nvSpPr>
          <p:spPr>
            <a:xfrm>
              <a:off x="457200" y="1676400"/>
              <a:ext cx="8229600" cy="4533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826" y="1352551"/>
              <a:ext cx="6273498" cy="4857750"/>
            </a:xfrm>
            <a:prstGeom prst="rect">
              <a:avLst/>
            </a:prstGeom>
          </p:spPr>
        </p:pic>
      </p:grpSp>
    </p:spTree>
    <p:custDataLst>
      <p:tags r:id="rId1"/>
    </p:custDataLst>
    <p:extLst>
      <p:ext uri="{BB962C8B-B14F-4D97-AF65-F5344CB8AC3E}">
        <p14:creationId xmlns:p14="http://schemas.microsoft.com/office/powerpoint/2010/main" val="389646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txBox="1">
            <a:spLocks/>
          </p:cNvSpPr>
          <p:nvPr/>
        </p:nvSpPr>
        <p:spPr>
          <a:xfrm>
            <a:off x="458788" y="6394325"/>
            <a:ext cx="8228013" cy="463675"/>
          </a:xfrm>
          <a:prstGeom prst="rect">
            <a:avLst/>
          </a:prstGeom>
        </p:spPr>
        <p:txBody>
          <a:bodyPr wrap="square" lIns="0" tIns="0" rIns="0" bIns="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 indent="0" algn="ctr" fontAlgn="auto">
              <a:spcBef>
                <a:spcPts val="2400"/>
              </a:spcBef>
              <a:spcAft>
                <a:spcPts val="0"/>
              </a:spcAft>
              <a:buNone/>
            </a:pPr>
            <a:r>
              <a:rPr lang="en-US" sz="1400" dirty="0" smtClean="0">
                <a:solidFill>
                  <a:schemeClr val="bg2"/>
                </a:solidFill>
                <a:latin typeface="Arial" panose="020B0604020202020204" pitchFamily="34" charset="0"/>
                <a:cs typeface="Arial" panose="020B0604020202020204" pitchFamily="34" charset="0"/>
              </a:rPr>
              <a:t>AIA Provider: 50119826</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 </a:t>
            </a:r>
            <a:r>
              <a:rPr lang="en-US" sz="1400" dirty="0" smtClean="0">
                <a:solidFill>
                  <a:schemeClr val="bg2">
                    <a:lumMod val="40000"/>
                    <a:lumOff val="60000"/>
                  </a:schemeClr>
                </a:solidFill>
                <a:latin typeface="Arial" panose="020B0604020202020204" pitchFamily="34" charset="0"/>
                <a:cs typeface="Arial" panose="020B0604020202020204" pitchFamily="34" charset="0"/>
              </a:rPr>
              <a:t>|</a:t>
            </a:r>
            <a:r>
              <a:rPr lang="en-US" sz="1400" dirty="0" smtClean="0">
                <a:solidFill>
                  <a:schemeClr val="bg2"/>
                </a:solidFill>
                <a:latin typeface="Arial" panose="020B0604020202020204" pitchFamily="34" charset="0"/>
                <a:cs typeface="Arial" panose="020B0604020202020204" pitchFamily="34" charset="0"/>
              </a:rPr>
              <a:t>  AIA Course: AIA-SDPWS116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ICC </a:t>
            </a:r>
            <a:r>
              <a:rPr lang="en-US" sz="1400" dirty="0">
                <a:solidFill>
                  <a:schemeClr val="bg2"/>
                </a:solidFill>
                <a:latin typeface="Arial" panose="020B0604020202020204" pitchFamily="34" charset="0"/>
                <a:cs typeface="Arial" panose="020B0604020202020204" pitchFamily="34" charset="0"/>
              </a:rPr>
              <a:t>Provider: </a:t>
            </a:r>
            <a:r>
              <a:rPr lang="en-US" sz="1400" dirty="0" smtClean="0">
                <a:solidFill>
                  <a:schemeClr val="bg2"/>
                </a:solidFill>
                <a:latin typeface="Arial" panose="020B0604020202020204" pitchFamily="34" charset="0"/>
                <a:cs typeface="Arial" panose="020B0604020202020204" pitchFamily="34" charset="0"/>
              </a:rPr>
              <a:t>1025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ICC </a:t>
            </a:r>
            <a:r>
              <a:rPr lang="en-US" sz="1400" dirty="0">
                <a:solidFill>
                  <a:schemeClr val="bg2"/>
                </a:solidFill>
                <a:latin typeface="Arial" panose="020B0604020202020204" pitchFamily="34" charset="0"/>
                <a:cs typeface="Arial" panose="020B0604020202020204" pitchFamily="34" charset="0"/>
              </a:rPr>
              <a:t>Course: </a:t>
            </a:r>
            <a:r>
              <a:rPr lang="en-US" sz="1400" dirty="0" smtClean="0">
                <a:solidFill>
                  <a:schemeClr val="bg2"/>
                </a:solidFill>
                <a:latin typeface="Arial" panose="020B0604020202020204" pitchFamily="34" charset="0"/>
                <a:cs typeface="Arial" panose="020B0604020202020204" pitchFamily="34" charset="0"/>
              </a:rPr>
              <a:t>8302</a:t>
            </a:r>
            <a:endParaRPr lang="en-US" sz="1400" dirty="0">
              <a:solidFill>
                <a:schemeClr val="bg2"/>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2286001"/>
            <a:ext cx="9143999" cy="2971800"/>
          </a:xfrm>
          <a:prstGeom prst="rect">
            <a:avLst/>
          </a:prstGeom>
        </p:spPr>
        <p:txBody>
          <a:bodyPr lIns="457200" tIns="1554480" rIns="457200" bIns="0" anchor="t"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200" rtl="0" eaLnBrk="1" fontAlgn="auto" latinLnBrk="0" hangingPunct="1">
              <a:lnSpc>
                <a:spcPct val="100000"/>
              </a:lnSpc>
              <a:spcBef>
                <a:spcPts val="1200"/>
              </a:spcBef>
              <a:spcAft>
                <a:spcPts val="0"/>
              </a:spcAft>
              <a:buClrTx/>
              <a:buSzTx/>
              <a:buFontTx/>
              <a:buNone/>
              <a:tabLst/>
              <a:defRPr/>
            </a:pPr>
            <a:r>
              <a:rPr kumimoji="0" lang="en-US" sz="2000" b="1" i="0" u="none" strike="noStrike" kern="1200" cap="none" spc="0" normalizeH="0" baseline="0" noProof="0" dirty="0" smtClean="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rPr>
              <a:t>Instructor Name</a:t>
            </a:r>
          </a:p>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rPr>
              <a:t>Title / Role</a:t>
            </a:r>
            <a:endParaRPr kumimoji="0" lang="en-US" sz="2000" b="1" i="0" u="none" strike="noStrike" kern="1200" cap="none" spc="0" normalizeH="0" baseline="0" noProof="0" dirty="0">
              <a:ln>
                <a:noFill/>
              </a:ln>
              <a:solidFill>
                <a:schemeClr val="bg1">
                  <a:lumMod val="60000"/>
                  <a:lumOff val="40000"/>
                </a:schemeClr>
              </a:solidFill>
              <a:effectLst>
                <a:outerShdw blurRad="38100" dist="38100" dir="2700000" algn="tl">
                  <a:srgbClr val="000000">
                    <a:alpha val="43137"/>
                  </a:srgbClr>
                </a:outerShdw>
              </a:effectLst>
              <a:uLnTx/>
              <a:uFillTx/>
              <a:latin typeface="Arial"/>
              <a:ea typeface="+mj-ea"/>
              <a:cs typeface="Arial"/>
            </a:endParaRPr>
          </a:p>
        </p:txBody>
      </p:sp>
    </p:spTree>
    <p:custDataLst>
      <p:tags r:id="rId1"/>
    </p:custDataLst>
    <p:extLst>
      <p:ext uri="{BB962C8B-B14F-4D97-AF65-F5344CB8AC3E}">
        <p14:creationId xmlns:p14="http://schemas.microsoft.com/office/powerpoint/2010/main" val="428598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Tabulated Nominal Unit Shear Capacities, cont.</a:t>
            </a:r>
            <a:endParaRPr lang="en-US" sz="2200" b="0" dirty="0">
              <a:latin typeface="Arial Black" panose="020B0A04020102020204" pitchFamily="34" charset="0"/>
            </a:endParaRPr>
          </a:p>
        </p:txBody>
      </p:sp>
      <p:sp>
        <p:nvSpPr>
          <p:cNvPr id="8" name="Text Box 9"/>
          <p:cNvSpPr txBox="1">
            <a:spLocks noChangeArrowheads="1"/>
          </p:cNvSpPr>
          <p:nvPr/>
        </p:nvSpPr>
        <p:spPr bwMode="auto">
          <a:xfrm>
            <a:off x="458788" y="5802055"/>
            <a:ext cx="8228012" cy="369332"/>
          </a:xfrm>
          <a:prstGeom prst="rect">
            <a:avLst/>
          </a:prstGeom>
          <a:noFill/>
          <a:ln>
            <a:noFill/>
          </a:ln>
          <a:effectLst/>
          <a:extLst/>
        </p:spPr>
        <p:txBody>
          <a:bodyPr wrap="square">
            <a:spAutoFit/>
          </a:bodyPr>
          <a:lstStyle/>
          <a:p>
            <a:pPr algn="ctr">
              <a:spcBef>
                <a:spcPct val="50000"/>
              </a:spcBef>
            </a:pPr>
            <a:r>
              <a:rPr lang="en-US" dirty="0" smtClean="0">
                <a:solidFill>
                  <a:schemeClr val="accent1"/>
                </a:solidFill>
                <a:latin typeface="Arial" panose="020B0604020202020204" pitchFamily="34" charset="0"/>
                <a:cs typeface="Arial" panose="020B0604020202020204" pitchFamily="34" charset="0"/>
              </a:rPr>
              <a:t>Remember</a:t>
            </a:r>
            <a:r>
              <a:rPr lang="en-US" dirty="0">
                <a:solidFill>
                  <a:schemeClr val="accent1"/>
                </a:solidFill>
                <a:latin typeface="Arial" panose="020B0604020202020204" pitchFamily="34" charset="0"/>
                <a:cs typeface="Arial" panose="020B0604020202020204" pitchFamily="34" charset="0"/>
              </a:rPr>
              <a:t>, these are </a:t>
            </a:r>
            <a:r>
              <a:rPr lang="en-US" i="1" dirty="0">
                <a:solidFill>
                  <a:schemeClr val="accent1"/>
                </a:solidFill>
                <a:latin typeface="Arial" panose="020B0604020202020204" pitchFamily="34" charset="0"/>
                <a:cs typeface="Arial" panose="020B0604020202020204" pitchFamily="34" charset="0"/>
              </a:rPr>
              <a:t>Nominal</a:t>
            </a:r>
            <a:r>
              <a:rPr lang="en-US" dirty="0">
                <a:solidFill>
                  <a:schemeClr val="accent1"/>
                </a:solidFill>
                <a:latin typeface="Arial" panose="020B0604020202020204" pitchFamily="34" charset="0"/>
                <a:cs typeface="Arial" panose="020B0604020202020204" pitchFamily="34" charset="0"/>
              </a:rPr>
              <a:t> Values – for </a:t>
            </a:r>
            <a:r>
              <a:rPr lang="en-US" dirty="0" smtClean="0">
                <a:solidFill>
                  <a:schemeClr val="accent1"/>
                </a:solidFill>
                <a:latin typeface="Arial" panose="020B0604020202020204" pitchFamily="34" charset="0"/>
                <a:cs typeface="Arial" panose="020B0604020202020204" pitchFamily="34" charset="0"/>
              </a:rPr>
              <a:t>ASD, </a:t>
            </a:r>
            <a:r>
              <a:rPr lang="en-US" dirty="0">
                <a:solidFill>
                  <a:schemeClr val="accent1"/>
                </a:solidFill>
                <a:latin typeface="Arial" panose="020B0604020202020204" pitchFamily="34" charset="0"/>
                <a:cs typeface="Arial" panose="020B0604020202020204" pitchFamily="34" charset="0"/>
              </a:rPr>
              <a:t>divide value by 2</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4082" y="1370742"/>
            <a:ext cx="6885021" cy="4285777"/>
          </a:xfrm>
          <a:prstGeom prst="rect">
            <a:avLst/>
          </a:prstGeom>
        </p:spPr>
      </p:pic>
    </p:spTree>
    <p:custDataLst>
      <p:tags r:id="rId1"/>
    </p:custDataLst>
    <p:extLst>
      <p:ext uri="{BB962C8B-B14F-4D97-AF65-F5344CB8AC3E}">
        <p14:creationId xmlns:p14="http://schemas.microsoft.com/office/powerpoint/2010/main" val="6698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Maximum Aspect Ratio</a:t>
            </a:r>
            <a:endParaRPr lang="en-US" sz="2200" b="0" dirty="0">
              <a:latin typeface="Arial Black" panose="020B0A040201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467964706"/>
              </p:ext>
            </p:extLst>
          </p:nvPr>
        </p:nvGraphicFramePr>
        <p:xfrm>
          <a:off x="1524000" y="2696319"/>
          <a:ext cx="6096000" cy="3105152"/>
        </p:xfrm>
        <a:graphic>
          <a:graphicData uri="http://schemas.openxmlformats.org/drawingml/2006/table">
            <a:tbl>
              <a:tblPr firstRow="1" bandRow="1">
                <a:tableStyleId>{5202B0CA-FC54-4496-8BCA-5EF66A818D29}</a:tableStyleId>
              </a:tblPr>
              <a:tblGrid>
                <a:gridCol w="4068726">
                  <a:extLst>
                    <a:ext uri="{9D8B030D-6E8A-4147-A177-3AD203B41FA5}">
                      <a16:colId xmlns:a16="http://schemas.microsoft.com/office/drawing/2014/main" val="20000"/>
                    </a:ext>
                  </a:extLst>
                </a:gridCol>
                <a:gridCol w="2027274">
                  <a:extLst>
                    <a:ext uri="{9D8B030D-6E8A-4147-A177-3AD203B41FA5}">
                      <a16:colId xmlns:a16="http://schemas.microsoft.com/office/drawing/2014/main" val="20001"/>
                    </a:ext>
                  </a:extLst>
                </a:gridCol>
              </a:tblGrid>
              <a:tr h="739012">
                <a:tc>
                  <a:txBody>
                    <a:bodyPr/>
                    <a:lstStyle/>
                    <a:p>
                      <a:r>
                        <a:rPr lang="en-US" sz="1400" b="0" dirty="0" smtClean="0">
                          <a:solidFill>
                            <a:srgbClr val="FFFFFF"/>
                          </a:solidFill>
                          <a:latin typeface="Arial Black" panose="020B0A04020102020204" pitchFamily="34" charset="0"/>
                          <a:cs typeface="Arial" panose="020B0604020202020204" pitchFamily="34" charset="0"/>
                        </a:rPr>
                        <a:t>Diaphragm</a:t>
                      </a:r>
                      <a:r>
                        <a:rPr lang="en-US" sz="1400" b="0" baseline="0" dirty="0" smtClean="0">
                          <a:solidFill>
                            <a:srgbClr val="FFFFFF"/>
                          </a:solidFill>
                          <a:latin typeface="Arial Black" panose="020B0A04020102020204" pitchFamily="34" charset="0"/>
                          <a:cs typeface="Arial" panose="020B0604020202020204" pitchFamily="34" charset="0"/>
                        </a:rPr>
                        <a:t> Sheathing Type</a:t>
                      </a:r>
                      <a:endParaRPr lang="en-US" sz="1400" b="0" dirty="0">
                        <a:solidFill>
                          <a:srgbClr val="FFFFFF"/>
                        </a:solidFill>
                        <a:latin typeface="Arial Black" panose="020B0A04020102020204" pitchFamily="34" charset="0"/>
                        <a:cs typeface="Arial" panose="020B0604020202020204" pitchFamily="34" charset="0"/>
                      </a:endParaRPr>
                    </a:p>
                  </a:txBody>
                  <a:tcPr marL="182880" marR="182880" marT="45726" marB="45726" anchor="ctr">
                    <a:solidFill>
                      <a:schemeClr val="tx2">
                        <a:lumMod val="90000"/>
                        <a:lumOff val="10000"/>
                      </a:schemeClr>
                    </a:solidFill>
                  </a:tcPr>
                </a:tc>
                <a:tc>
                  <a:txBody>
                    <a:bodyPr/>
                    <a:lstStyle/>
                    <a:p>
                      <a:pPr algn="ctr"/>
                      <a:r>
                        <a:rPr lang="en-US" sz="1400" b="0" dirty="0" smtClean="0">
                          <a:solidFill>
                            <a:srgbClr val="FFFFFF"/>
                          </a:solidFill>
                          <a:latin typeface="Arial Black" panose="020B0A04020102020204" pitchFamily="34" charset="0"/>
                          <a:cs typeface="Arial" panose="020B0604020202020204" pitchFamily="34" charset="0"/>
                        </a:rPr>
                        <a:t>Max</a:t>
                      </a:r>
                      <a:r>
                        <a:rPr lang="en-US" sz="1400" b="0" baseline="0" dirty="0" smtClean="0">
                          <a:solidFill>
                            <a:srgbClr val="FFFFFF"/>
                          </a:solidFill>
                          <a:latin typeface="Arial Black" panose="020B0A04020102020204" pitchFamily="34" charset="0"/>
                          <a:cs typeface="Arial" panose="020B0604020202020204" pitchFamily="34" charset="0"/>
                        </a:rPr>
                        <a:t> </a:t>
                      </a:r>
                      <a:r>
                        <a:rPr lang="en-US" sz="1400" b="0" dirty="0" smtClean="0">
                          <a:solidFill>
                            <a:srgbClr val="FFFFFF"/>
                          </a:solidFill>
                          <a:latin typeface="Arial Black" panose="020B0A04020102020204" pitchFamily="34" charset="0"/>
                          <a:cs typeface="Arial" panose="020B0604020202020204" pitchFamily="34" charset="0"/>
                        </a:rPr>
                        <a:t>L/W Ratio</a:t>
                      </a:r>
                      <a:endParaRPr lang="en-US" sz="1400" b="0" dirty="0">
                        <a:solidFill>
                          <a:srgbClr val="FFFFFF"/>
                        </a:solidFill>
                        <a:latin typeface="Arial Black" panose="020B0A04020102020204" pitchFamily="34" charset="0"/>
                        <a:cs typeface="Arial" panose="020B0604020202020204" pitchFamily="34" charset="0"/>
                      </a:endParaRPr>
                    </a:p>
                  </a:txBody>
                  <a:tcPr marL="182880" marR="182880" marT="45726" marB="45726" anchor="ctr">
                    <a:solidFill>
                      <a:schemeClr val="tx2">
                        <a:lumMod val="90000"/>
                        <a:lumOff val="10000"/>
                      </a:schemeClr>
                    </a:solidFill>
                  </a:tcPr>
                </a:tc>
                <a:extLst>
                  <a:ext uri="{0D108BD9-81ED-4DB2-BD59-A6C34878D82A}">
                    <a16:rowId xmlns:a16="http://schemas.microsoft.com/office/drawing/2014/main" val="10000"/>
                  </a:ext>
                </a:extLst>
              </a:tr>
              <a:tr h="473228">
                <a:tc>
                  <a:txBody>
                    <a:bodyPr/>
                    <a:lstStyle/>
                    <a:p>
                      <a:r>
                        <a:rPr lang="en-US" sz="1600" dirty="0" smtClean="0">
                          <a:solidFill>
                            <a:schemeClr val="bg2"/>
                          </a:solidFill>
                          <a:latin typeface="Arial" panose="020B0604020202020204" pitchFamily="34" charset="0"/>
                          <a:cs typeface="Arial" panose="020B0604020202020204" pitchFamily="34" charset="0"/>
                        </a:rPr>
                        <a:t>Wood structural panel, unblocked</a:t>
                      </a:r>
                      <a:endParaRPr lang="en-US" sz="16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tc>
                  <a:txBody>
                    <a:bodyPr/>
                    <a:lstStyle/>
                    <a:p>
                      <a:pPr algn="ctr"/>
                      <a:r>
                        <a:rPr lang="en-US" sz="2000" dirty="0" smtClean="0">
                          <a:solidFill>
                            <a:schemeClr val="bg2"/>
                          </a:solidFill>
                          <a:latin typeface="Arial" panose="020B0604020202020204" pitchFamily="34" charset="0"/>
                          <a:cs typeface="Arial" panose="020B0604020202020204" pitchFamily="34" charset="0"/>
                        </a:rPr>
                        <a:t>3:1</a:t>
                      </a:r>
                      <a:endParaRPr lang="en-US" sz="20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extLst>
                  <a:ext uri="{0D108BD9-81ED-4DB2-BD59-A6C34878D82A}">
                    <a16:rowId xmlns:a16="http://schemas.microsoft.com/office/drawing/2014/main" val="10001"/>
                  </a:ext>
                </a:extLst>
              </a:tr>
              <a:tr h="473228">
                <a:tc>
                  <a:txBody>
                    <a:bodyPr/>
                    <a:lstStyle/>
                    <a:p>
                      <a:r>
                        <a:rPr lang="en-US" sz="1600" dirty="0" smtClean="0">
                          <a:solidFill>
                            <a:schemeClr val="bg2"/>
                          </a:solidFill>
                          <a:latin typeface="Arial" panose="020B0604020202020204" pitchFamily="34" charset="0"/>
                          <a:cs typeface="Arial" panose="020B0604020202020204" pitchFamily="34" charset="0"/>
                        </a:rPr>
                        <a:t>Wood</a:t>
                      </a:r>
                      <a:r>
                        <a:rPr lang="en-US" sz="1600" baseline="0" dirty="0" smtClean="0">
                          <a:solidFill>
                            <a:schemeClr val="bg2"/>
                          </a:solidFill>
                          <a:latin typeface="Arial" panose="020B0604020202020204" pitchFamily="34" charset="0"/>
                          <a:cs typeface="Arial" panose="020B0604020202020204" pitchFamily="34" charset="0"/>
                        </a:rPr>
                        <a:t> structural panel, blocked</a:t>
                      </a:r>
                      <a:endParaRPr lang="en-US" sz="16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20000"/>
                        <a:lumOff val="80000"/>
                      </a:schemeClr>
                    </a:solidFill>
                  </a:tcPr>
                </a:tc>
                <a:tc>
                  <a:txBody>
                    <a:bodyPr/>
                    <a:lstStyle/>
                    <a:p>
                      <a:pPr algn="ctr"/>
                      <a:r>
                        <a:rPr lang="en-US" sz="2000" dirty="0" smtClean="0">
                          <a:solidFill>
                            <a:schemeClr val="bg2"/>
                          </a:solidFill>
                          <a:latin typeface="Arial" panose="020B0604020202020204" pitchFamily="34" charset="0"/>
                          <a:cs typeface="Arial" panose="020B0604020202020204" pitchFamily="34" charset="0"/>
                        </a:rPr>
                        <a:t>4:1</a:t>
                      </a:r>
                      <a:endParaRPr lang="en-US" sz="20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20000"/>
                        <a:lumOff val="80000"/>
                      </a:schemeClr>
                    </a:solidFill>
                  </a:tcPr>
                </a:tc>
                <a:extLst>
                  <a:ext uri="{0D108BD9-81ED-4DB2-BD59-A6C34878D82A}">
                    <a16:rowId xmlns:a16="http://schemas.microsoft.com/office/drawing/2014/main" val="10002"/>
                  </a:ext>
                </a:extLst>
              </a:tr>
              <a:tr h="473228">
                <a:tc>
                  <a:txBody>
                    <a:bodyPr/>
                    <a:lstStyle/>
                    <a:p>
                      <a:r>
                        <a:rPr lang="en-US" sz="1600" dirty="0" smtClean="0">
                          <a:solidFill>
                            <a:schemeClr val="bg2"/>
                          </a:solidFill>
                          <a:latin typeface="Arial" panose="020B0604020202020204" pitchFamily="34" charset="0"/>
                          <a:cs typeface="Arial" panose="020B0604020202020204" pitchFamily="34" charset="0"/>
                        </a:rPr>
                        <a:t>Single-layer</a:t>
                      </a:r>
                      <a:r>
                        <a:rPr lang="en-US" sz="1600" baseline="0" dirty="0" smtClean="0">
                          <a:solidFill>
                            <a:schemeClr val="bg2"/>
                          </a:solidFill>
                          <a:latin typeface="Arial" panose="020B0604020202020204" pitchFamily="34" charset="0"/>
                          <a:cs typeface="Arial" panose="020B0604020202020204" pitchFamily="34" charset="0"/>
                        </a:rPr>
                        <a:t> straight lumber sheathing</a:t>
                      </a:r>
                      <a:endParaRPr lang="en-US" sz="16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tc>
                  <a:txBody>
                    <a:bodyPr/>
                    <a:lstStyle/>
                    <a:p>
                      <a:pPr algn="ctr"/>
                      <a:r>
                        <a:rPr lang="en-US" sz="2000" dirty="0" smtClean="0">
                          <a:solidFill>
                            <a:schemeClr val="bg2"/>
                          </a:solidFill>
                          <a:latin typeface="Arial" panose="020B0604020202020204" pitchFamily="34" charset="0"/>
                          <a:cs typeface="Arial" panose="020B0604020202020204" pitchFamily="34" charset="0"/>
                        </a:rPr>
                        <a:t>2:1</a:t>
                      </a:r>
                      <a:endParaRPr lang="en-US" sz="20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extLst>
                  <a:ext uri="{0D108BD9-81ED-4DB2-BD59-A6C34878D82A}">
                    <a16:rowId xmlns:a16="http://schemas.microsoft.com/office/drawing/2014/main" val="10003"/>
                  </a:ext>
                </a:extLst>
              </a:tr>
              <a:tr h="473228">
                <a:tc>
                  <a:txBody>
                    <a:bodyPr/>
                    <a:lstStyle/>
                    <a:p>
                      <a:r>
                        <a:rPr lang="en-US" sz="1600" dirty="0" smtClean="0">
                          <a:solidFill>
                            <a:schemeClr val="bg2"/>
                          </a:solidFill>
                          <a:latin typeface="Arial" panose="020B0604020202020204" pitchFamily="34" charset="0"/>
                          <a:cs typeface="Arial" panose="020B0604020202020204" pitchFamily="34" charset="0"/>
                        </a:rPr>
                        <a:t>Single-layer diagonal</a:t>
                      </a:r>
                      <a:r>
                        <a:rPr lang="en-US" sz="1600" baseline="0" dirty="0" smtClean="0">
                          <a:solidFill>
                            <a:schemeClr val="bg2"/>
                          </a:solidFill>
                          <a:latin typeface="Arial" panose="020B0604020202020204" pitchFamily="34" charset="0"/>
                          <a:cs typeface="Arial" panose="020B0604020202020204" pitchFamily="34" charset="0"/>
                        </a:rPr>
                        <a:t> lumber sheathing</a:t>
                      </a:r>
                      <a:endParaRPr lang="en-US" sz="16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20000"/>
                        <a:lumOff val="80000"/>
                      </a:schemeClr>
                    </a:solidFill>
                  </a:tcPr>
                </a:tc>
                <a:tc>
                  <a:txBody>
                    <a:bodyPr/>
                    <a:lstStyle/>
                    <a:p>
                      <a:pPr algn="ctr"/>
                      <a:r>
                        <a:rPr lang="en-US" sz="2000" dirty="0" smtClean="0">
                          <a:solidFill>
                            <a:schemeClr val="bg2"/>
                          </a:solidFill>
                          <a:latin typeface="Arial" panose="020B0604020202020204" pitchFamily="34" charset="0"/>
                          <a:cs typeface="Arial" panose="020B0604020202020204" pitchFamily="34" charset="0"/>
                        </a:rPr>
                        <a:t>3:1</a:t>
                      </a:r>
                      <a:endParaRPr lang="en-US" sz="20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20000"/>
                        <a:lumOff val="80000"/>
                      </a:schemeClr>
                    </a:solidFill>
                  </a:tcPr>
                </a:tc>
                <a:extLst>
                  <a:ext uri="{0D108BD9-81ED-4DB2-BD59-A6C34878D82A}">
                    <a16:rowId xmlns:a16="http://schemas.microsoft.com/office/drawing/2014/main" val="10004"/>
                  </a:ext>
                </a:extLst>
              </a:tr>
              <a:tr h="473228">
                <a:tc>
                  <a:txBody>
                    <a:bodyPr/>
                    <a:lstStyle/>
                    <a:p>
                      <a:r>
                        <a:rPr lang="en-US" sz="1600" dirty="0" smtClean="0">
                          <a:solidFill>
                            <a:schemeClr val="bg2"/>
                          </a:solidFill>
                          <a:latin typeface="Arial" panose="020B0604020202020204" pitchFamily="34" charset="0"/>
                          <a:cs typeface="Arial" panose="020B0604020202020204" pitchFamily="34" charset="0"/>
                        </a:rPr>
                        <a:t>Double-layer</a:t>
                      </a:r>
                      <a:r>
                        <a:rPr lang="en-US" sz="1600" baseline="0" dirty="0" smtClean="0">
                          <a:solidFill>
                            <a:schemeClr val="bg2"/>
                          </a:solidFill>
                          <a:latin typeface="Arial" panose="020B0604020202020204" pitchFamily="34" charset="0"/>
                          <a:cs typeface="Arial" panose="020B0604020202020204" pitchFamily="34" charset="0"/>
                        </a:rPr>
                        <a:t> diagonal lumber sheathing</a:t>
                      </a:r>
                      <a:endParaRPr lang="en-US" sz="16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tc>
                  <a:txBody>
                    <a:bodyPr/>
                    <a:lstStyle/>
                    <a:p>
                      <a:pPr algn="ctr"/>
                      <a:r>
                        <a:rPr lang="en-US" sz="2000" dirty="0" smtClean="0">
                          <a:solidFill>
                            <a:schemeClr val="bg2"/>
                          </a:solidFill>
                          <a:latin typeface="Arial" panose="020B0604020202020204" pitchFamily="34" charset="0"/>
                          <a:cs typeface="Arial" panose="020B0604020202020204" pitchFamily="34" charset="0"/>
                        </a:rPr>
                        <a:t>4:1</a:t>
                      </a:r>
                      <a:endParaRPr lang="en-US" sz="2000" dirty="0">
                        <a:solidFill>
                          <a:schemeClr val="bg2"/>
                        </a:solidFill>
                        <a:latin typeface="Arial" panose="020B0604020202020204" pitchFamily="34" charset="0"/>
                        <a:cs typeface="Arial" panose="020B0604020202020204" pitchFamily="34" charset="0"/>
                      </a:endParaRPr>
                    </a:p>
                  </a:txBody>
                  <a:tcPr marL="182880" marR="182880" marT="45726" marB="45726" anchor="ctr">
                    <a:solidFill>
                      <a:schemeClr val="bg1">
                        <a:lumMod val="40000"/>
                        <a:lumOff val="60000"/>
                      </a:schemeClr>
                    </a:solidFill>
                  </a:tcPr>
                </a:tc>
                <a:extLst>
                  <a:ext uri="{0D108BD9-81ED-4DB2-BD59-A6C34878D82A}">
                    <a16:rowId xmlns:a16="http://schemas.microsoft.com/office/drawing/2014/main" val="10005"/>
                  </a:ext>
                </a:extLst>
              </a:tr>
            </a:tbl>
          </a:graphicData>
        </a:graphic>
      </p:graphicFrame>
      <p:sp>
        <p:nvSpPr>
          <p:cNvPr id="8" name="Rectangle 7"/>
          <p:cNvSpPr/>
          <p:nvPr/>
        </p:nvSpPr>
        <p:spPr>
          <a:xfrm>
            <a:off x="458789" y="1709071"/>
            <a:ext cx="5972469" cy="605294"/>
          </a:xfrm>
          <a:prstGeom prst="rect">
            <a:avLst/>
          </a:prstGeom>
        </p:spPr>
        <p:txBody>
          <a:bodyPr wrap="none" lIns="0" tIns="0" rIns="0" bIns="0">
            <a:spAutoFit/>
          </a:bodyPr>
          <a:lstStyle/>
          <a:p>
            <a:pPr marL="0" indent="0" fontAlgn="auto">
              <a:spcBef>
                <a:spcPts val="2400"/>
              </a:spcBef>
              <a:spcAft>
                <a:spcPts val="0"/>
              </a:spcAft>
              <a:buNone/>
            </a:pPr>
            <a:r>
              <a:rPr lang="en-US" dirty="0" smtClean="0">
                <a:solidFill>
                  <a:schemeClr val="accent1"/>
                </a:solidFill>
                <a:latin typeface="Arial Black" panose="020B0A04020102020204" pitchFamily="34" charset="0"/>
              </a:rPr>
              <a:t>Table 4.2.4 Maximum Diaphragm Aspect Ratios</a:t>
            </a:r>
          </a:p>
          <a:p>
            <a:pPr marL="0" indent="0" fontAlgn="auto">
              <a:spcBef>
                <a:spcPts val="400"/>
              </a:spcBef>
              <a:spcAft>
                <a:spcPts val="0"/>
              </a:spcAft>
              <a:buNone/>
            </a:pPr>
            <a:r>
              <a:rPr lang="en-US" dirty="0" smtClean="0">
                <a:solidFill>
                  <a:schemeClr val="bg1"/>
                </a:solidFill>
                <a:latin typeface="Arial" panose="020B0604020202020204" pitchFamily="34" charset="0"/>
                <a:cs typeface="Arial" panose="020B0604020202020204" pitchFamily="34" charset="0"/>
              </a:rPr>
              <a:t>Horizontal or Sloped Diaphragms</a:t>
            </a:r>
            <a:endParaRPr lang="en-US"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5860541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Open Front Structures</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7535" y="1648911"/>
            <a:ext cx="3980531" cy="4443384"/>
          </a:xfrm>
          <a:prstGeom prst="rect">
            <a:avLst/>
          </a:prstGeom>
        </p:spPr>
      </p:pic>
      <p:sp>
        <p:nvSpPr>
          <p:cNvPr id="10" name="Rectangle 9"/>
          <p:cNvSpPr/>
          <p:nvPr/>
        </p:nvSpPr>
        <p:spPr>
          <a:xfrm>
            <a:off x="458789" y="1697038"/>
            <a:ext cx="3772969" cy="1661993"/>
          </a:xfrm>
          <a:prstGeom prst="rect">
            <a:avLst/>
          </a:prstGeom>
        </p:spPr>
        <p:txBody>
          <a:bodyPr wrap="square" lIns="0" tIns="0" rIns="0" bIns="0">
            <a:spAutoFit/>
          </a:bodyPr>
          <a:lstStyle/>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For resistance to seismic loads, wood-frame diaphragms in open front structures shall comply with the requirements of </a:t>
            </a:r>
            <a:r>
              <a:rPr lang="en-US" b="1" dirty="0" smtClean="0">
                <a:solidFill>
                  <a:schemeClr val="accent1"/>
                </a:solidFill>
                <a:latin typeface="Arial" panose="020B0604020202020204" pitchFamily="34" charset="0"/>
                <a:cs typeface="Arial" panose="020B0604020202020204" pitchFamily="34" charset="0"/>
              </a:rPr>
              <a:t>SDPWS Section 4.2.5.2</a:t>
            </a:r>
            <a:r>
              <a:rPr lang="en-US" dirty="0" smtClean="0">
                <a:solidFill>
                  <a:schemeClr val="bg2"/>
                </a:solidFill>
                <a:latin typeface="Arial" panose="020B0604020202020204" pitchFamily="34" charset="0"/>
                <a:cs typeface="Arial" panose="020B0604020202020204" pitchFamily="34" charset="0"/>
              </a:rPr>
              <a:t>.</a:t>
            </a:r>
          </a:p>
        </p:txBody>
      </p:sp>
      <p:sp>
        <p:nvSpPr>
          <p:cNvPr id="11" name="TextBox 10"/>
          <p:cNvSpPr txBox="1"/>
          <p:nvPr/>
        </p:nvSpPr>
        <p:spPr bwMode="auto">
          <a:xfrm>
            <a:off x="697631" y="3690575"/>
            <a:ext cx="646310" cy="156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9600" dirty="0">
                <a:solidFill>
                  <a:schemeClr val="bg1">
                    <a:lumMod val="40000"/>
                    <a:lumOff val="60000"/>
                  </a:schemeClr>
                </a:solidFill>
                <a:latin typeface="Georgia" panose="02040502050405020303" pitchFamily="18" charset="0"/>
              </a:rPr>
              <a:t>[</a:t>
            </a:r>
          </a:p>
        </p:txBody>
      </p:sp>
      <p:sp>
        <p:nvSpPr>
          <p:cNvPr id="12" name="TextBox 11"/>
          <p:cNvSpPr txBox="1"/>
          <p:nvPr/>
        </p:nvSpPr>
        <p:spPr bwMode="auto">
          <a:xfrm>
            <a:off x="3397991" y="3695474"/>
            <a:ext cx="646310" cy="156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9600" dirty="0" smtClean="0">
                <a:solidFill>
                  <a:schemeClr val="bg1">
                    <a:lumMod val="40000"/>
                    <a:lumOff val="60000"/>
                  </a:schemeClr>
                </a:solidFill>
                <a:latin typeface="Georgia" panose="02040502050405020303" pitchFamily="18" charset="0"/>
              </a:rPr>
              <a:t>]</a:t>
            </a:r>
            <a:endParaRPr kumimoji="1" lang="en-US" sz="9600" dirty="0">
              <a:solidFill>
                <a:schemeClr val="bg1">
                  <a:lumMod val="40000"/>
                  <a:lumOff val="60000"/>
                </a:schemeClr>
              </a:solidFill>
              <a:latin typeface="Georgia" panose="02040502050405020303" pitchFamily="18" charset="0"/>
            </a:endParaRPr>
          </a:p>
        </p:txBody>
      </p:sp>
      <p:sp>
        <p:nvSpPr>
          <p:cNvPr id="13" name="TextBox 12"/>
          <p:cNvSpPr txBox="1"/>
          <p:nvPr/>
        </p:nvSpPr>
        <p:spPr bwMode="auto">
          <a:xfrm>
            <a:off x="1344336" y="4048855"/>
            <a:ext cx="206306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1"/>
                </a:solidFill>
                <a:latin typeface="Arial" panose="020B0604020202020204" pitchFamily="34" charset="0"/>
                <a:cs typeface="Arial" panose="020B0604020202020204" pitchFamily="34" charset="0"/>
              </a:rPr>
              <a:t>This design technique</a:t>
            </a:r>
          </a:p>
          <a:p>
            <a:pPr algn="ctr"/>
            <a:r>
              <a:rPr kumimoji="1" lang="en-US" sz="1600" dirty="0" smtClean="0">
                <a:solidFill>
                  <a:schemeClr val="bg1"/>
                </a:solidFill>
                <a:latin typeface="Arial" panose="020B0604020202020204" pitchFamily="34" charset="0"/>
                <a:cs typeface="Arial" panose="020B0604020202020204" pitchFamily="34" charset="0"/>
              </a:rPr>
              <a:t>is not necessarily</a:t>
            </a:r>
          </a:p>
          <a:p>
            <a:pPr algn="ctr"/>
            <a:r>
              <a:rPr kumimoji="1" lang="en-US" sz="1600" dirty="0" smtClean="0">
                <a:solidFill>
                  <a:schemeClr val="bg1"/>
                </a:solidFill>
                <a:latin typeface="Arial" panose="020B0604020202020204" pitchFamily="34" charset="0"/>
                <a:cs typeface="Arial" panose="020B0604020202020204" pitchFamily="34" charset="0"/>
              </a:rPr>
              <a:t>desirable, especially</a:t>
            </a:r>
          </a:p>
          <a:p>
            <a:pPr algn="ctr"/>
            <a:r>
              <a:rPr kumimoji="1" lang="en-US" sz="1600" dirty="0">
                <a:solidFill>
                  <a:schemeClr val="bg1"/>
                </a:solidFill>
                <a:latin typeface="Arial" panose="020B0604020202020204" pitchFamily="34" charset="0"/>
                <a:cs typeface="Arial" panose="020B0604020202020204" pitchFamily="34" charset="0"/>
              </a:rPr>
              <a:t>i</a:t>
            </a:r>
            <a:r>
              <a:rPr kumimoji="1" lang="en-US" sz="1600" dirty="0" smtClean="0">
                <a:solidFill>
                  <a:schemeClr val="bg1"/>
                </a:solidFill>
                <a:latin typeface="Arial" panose="020B0604020202020204" pitchFamily="34" charset="0"/>
                <a:cs typeface="Arial" panose="020B0604020202020204" pitchFamily="34" charset="0"/>
              </a:rPr>
              <a:t>n seismic-prone areas</a:t>
            </a:r>
            <a:endParaRPr kumimoji="1" lang="en-US" sz="1600"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9025771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Deflection</a:t>
            </a:r>
            <a:endParaRPr lang="en-US" sz="2200" b="0" dirty="0">
              <a:latin typeface="Arial Black" panose="020B0A04020102020204" pitchFamily="34" charset="0"/>
            </a:endParaRPr>
          </a:p>
        </p:txBody>
      </p:sp>
      <p:sp>
        <p:nvSpPr>
          <p:cNvPr id="7" name="Text Placeholder 2"/>
          <p:cNvSpPr txBox="1">
            <a:spLocks/>
          </p:cNvSpPr>
          <p:nvPr/>
        </p:nvSpPr>
        <p:spPr>
          <a:xfrm>
            <a:off x="458788" y="1352550"/>
            <a:ext cx="8228012" cy="4813119"/>
          </a:xfrm>
          <a:prstGeom prst="rect">
            <a:avLst/>
          </a:prstGeom>
        </p:spPr>
        <p:txBody>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28750" lvl="2" indent="-514350" fontAlgn="auto">
              <a:spcBef>
                <a:spcPts val="6000"/>
              </a:spcBef>
              <a:spcAft>
                <a:spcPts val="0"/>
              </a:spcAft>
              <a:buFont typeface="Arial" panose="020B0604020202020204" pitchFamily="34" charset="0"/>
              <a:buNone/>
              <a:tabLst>
                <a:tab pos="1257300" algn="l"/>
              </a:tabLst>
            </a:pPr>
            <a:endParaRPr lang="en-US" dirty="0" smtClean="0"/>
          </a:p>
          <a:p>
            <a:pPr marL="1023938" lvl="2" indent="-1023938" fontAlgn="auto">
              <a:spcBef>
                <a:spcPts val="9600"/>
              </a:spcBef>
              <a:spcAft>
                <a:spcPts val="600"/>
              </a:spcAft>
              <a:buFont typeface="Arial" panose="020B0604020202020204" pitchFamily="34" charset="0"/>
              <a:buNone/>
              <a:tabLst>
                <a:tab pos="1146175" algn="l"/>
              </a:tabLst>
            </a:pPr>
            <a:r>
              <a:rPr lang="en-US" sz="1600" dirty="0">
                <a:solidFill>
                  <a:schemeClr val="accent1"/>
                </a:solidFill>
                <a:latin typeface="Arial Black" panose="020B0A04020102020204" pitchFamily="34" charset="0"/>
              </a:rPr>
              <a:t>w</a:t>
            </a:r>
            <a:r>
              <a:rPr lang="en-US" sz="1600" dirty="0" smtClean="0">
                <a:solidFill>
                  <a:schemeClr val="accent1"/>
                </a:solidFill>
                <a:latin typeface="Arial Black" panose="020B0A04020102020204" pitchFamily="34" charset="0"/>
              </a:rPr>
              <a:t>here:</a:t>
            </a:r>
          </a:p>
          <a:p>
            <a:pPr marL="1023938" lvl="2" indent="-560388" fontAlgn="auto">
              <a:spcAft>
                <a:spcPts val="0"/>
              </a:spcAft>
              <a:buFont typeface="Arial" panose="020B0604020202020204" pitchFamily="34" charset="0"/>
              <a:buNone/>
              <a:tabLst>
                <a:tab pos="1146175" algn="l"/>
              </a:tabLst>
            </a:pPr>
            <a:r>
              <a:rPr lang="el-GR" sz="1600" dirty="0" smtClean="0">
                <a:latin typeface="Cambria Math" panose="02040503050406030204" pitchFamily="18" charset="0"/>
                <a:ea typeface="Cambria Math" panose="02040503050406030204" pitchFamily="18" charset="0"/>
              </a:rPr>
              <a:t>δ</a:t>
            </a:r>
            <a:r>
              <a:rPr lang="en-US" sz="1600" i="1" baseline="-25000" dirty="0" err="1" smtClean="0">
                <a:latin typeface="Cambria Math" panose="02040503050406030204" pitchFamily="18" charset="0"/>
                <a:ea typeface="Cambria Math" panose="02040503050406030204" pitchFamily="18" charset="0"/>
              </a:rPr>
              <a:t>dia</a:t>
            </a:r>
            <a:r>
              <a:rPr lang="en-US" sz="1600" i="1" dirty="0" smtClean="0">
                <a:latin typeface="Cambria Math" panose="02040503050406030204" pitchFamily="18" charset="0"/>
                <a:ea typeface="Cambria Math" panose="02040503050406030204" pitchFamily="18" charset="0"/>
              </a:rPr>
              <a:t> 	</a:t>
            </a:r>
            <a:r>
              <a:rPr lang="en-US" sz="1600" dirty="0" smtClean="0">
                <a:latin typeface="Cambria Math" panose="02040503050406030204" pitchFamily="18" charset="0"/>
                <a:ea typeface="Cambria Math" panose="02040503050406030204" pitchFamily="18" charset="0"/>
              </a:rPr>
              <a:t>=  </a:t>
            </a:r>
            <a:r>
              <a:rPr lang="en-US" sz="1600" dirty="0" smtClean="0"/>
              <a:t>maximum diaphragm deflection determined by elastic analysis, in</a:t>
            </a:r>
          </a:p>
          <a:p>
            <a:pPr marL="1023938" lvl="2" indent="-560388" fontAlgn="auto">
              <a:spcAft>
                <a:spcPts val="0"/>
              </a:spcAft>
              <a:buFont typeface="Arial" panose="020B0604020202020204" pitchFamily="34" charset="0"/>
              <a:buNone/>
              <a:tabLst>
                <a:tab pos="1146175" algn="l"/>
              </a:tabLst>
            </a:pPr>
            <a:r>
              <a:rPr lang="en-US" sz="1600" i="1" dirty="0" smtClean="0">
                <a:latin typeface="Cambria Math" panose="02040503050406030204" pitchFamily="18" charset="0"/>
                <a:ea typeface="Cambria Math" panose="02040503050406030204" pitchFamily="18" charset="0"/>
              </a:rPr>
              <a:t>v 	</a:t>
            </a:r>
            <a:r>
              <a:rPr lang="en-US" sz="1600" dirty="0" smtClean="0">
                <a:latin typeface="Cambria Math" panose="02040503050406030204" pitchFamily="18" charset="0"/>
                <a:ea typeface="Cambria Math" panose="02040503050406030204" pitchFamily="18" charset="0"/>
              </a:rPr>
              <a:t>=  </a:t>
            </a:r>
            <a:r>
              <a:rPr lang="en-US" sz="1600" dirty="0" smtClean="0"/>
              <a:t>induced unit shear in diaphragm, </a:t>
            </a:r>
            <a:r>
              <a:rPr lang="en-US" sz="1600" dirty="0" err="1" smtClean="0"/>
              <a:t>lb</a:t>
            </a:r>
            <a:r>
              <a:rPr lang="en-US" sz="1600" dirty="0" smtClean="0"/>
              <a:t>/</a:t>
            </a:r>
            <a:r>
              <a:rPr lang="en-US" sz="1600" dirty="0" err="1" smtClean="0"/>
              <a:t>ft</a:t>
            </a:r>
            <a:endParaRPr lang="en-US" sz="1600" dirty="0" smtClean="0"/>
          </a:p>
          <a:p>
            <a:pPr marL="1023938" lvl="2" indent="-560388" fontAlgn="auto">
              <a:spcAft>
                <a:spcPts val="0"/>
              </a:spcAft>
              <a:buFont typeface="Arial" panose="020B0604020202020204" pitchFamily="34" charset="0"/>
              <a:buNone/>
              <a:tabLst>
                <a:tab pos="1146175" algn="l"/>
              </a:tabLst>
            </a:pPr>
            <a:r>
              <a:rPr lang="en-US" sz="1600" i="1" dirty="0" smtClean="0">
                <a:latin typeface="Cambria Math" panose="02040503050406030204" pitchFamily="18" charset="0"/>
                <a:ea typeface="Cambria Math" panose="02040503050406030204" pitchFamily="18" charset="0"/>
              </a:rPr>
              <a:t>L</a:t>
            </a:r>
            <a:r>
              <a:rPr lang="en-US" sz="1600" dirty="0" smtClean="0"/>
              <a:t>	</a:t>
            </a:r>
            <a:r>
              <a:rPr lang="en-US" sz="1600" dirty="0" smtClean="0">
                <a:latin typeface="Cambria Math" panose="02040503050406030204" pitchFamily="18" charset="0"/>
                <a:ea typeface="Cambria Math" panose="02040503050406030204" pitchFamily="18" charset="0"/>
              </a:rPr>
              <a:t>=  </a:t>
            </a:r>
            <a:r>
              <a:rPr lang="en-US" sz="1600" dirty="0" smtClean="0"/>
              <a:t>diaphragm length, </a:t>
            </a:r>
            <a:r>
              <a:rPr lang="en-US" sz="1600" dirty="0" err="1" smtClean="0"/>
              <a:t>ft</a:t>
            </a:r>
            <a:endParaRPr lang="en-US" sz="1600" dirty="0" smtClean="0"/>
          </a:p>
          <a:p>
            <a:pPr marL="1023938" lvl="2" indent="-560388" fontAlgn="auto">
              <a:spcAft>
                <a:spcPts val="0"/>
              </a:spcAft>
              <a:buFont typeface="Arial" panose="020B0604020202020204" pitchFamily="34" charset="0"/>
              <a:buNone/>
              <a:tabLst>
                <a:tab pos="1146175" algn="l"/>
              </a:tabLst>
            </a:pPr>
            <a:r>
              <a:rPr lang="en-US" sz="1600" i="1" dirty="0" smtClean="0">
                <a:latin typeface="Cambria Math" panose="02040503050406030204" pitchFamily="18" charset="0"/>
                <a:ea typeface="Cambria Math" panose="02040503050406030204" pitchFamily="18" charset="0"/>
              </a:rPr>
              <a:t>E</a:t>
            </a:r>
            <a:r>
              <a:rPr lang="en-US" sz="1600" dirty="0" smtClean="0">
                <a:latin typeface="Cambria Math" panose="02040503050406030204" pitchFamily="18" charset="0"/>
                <a:ea typeface="Cambria Math" panose="02040503050406030204" pitchFamily="18" charset="0"/>
              </a:rPr>
              <a:t> 	=  </a:t>
            </a:r>
            <a:r>
              <a:rPr lang="en-US" sz="1600" dirty="0" smtClean="0"/>
              <a:t>modulus of elasticity of diaphragm chords, psi</a:t>
            </a:r>
          </a:p>
          <a:p>
            <a:pPr marL="1023938" lvl="2" indent="-560388" fontAlgn="auto">
              <a:spcAft>
                <a:spcPts val="0"/>
              </a:spcAft>
              <a:buFont typeface="Arial" panose="020B0604020202020204" pitchFamily="34" charset="0"/>
              <a:buNone/>
              <a:tabLst>
                <a:tab pos="1146175" algn="l"/>
              </a:tabLst>
            </a:pPr>
            <a:r>
              <a:rPr lang="en-US" sz="1600" i="1" dirty="0" smtClean="0">
                <a:latin typeface="Cambria Math" panose="02040503050406030204" pitchFamily="18" charset="0"/>
                <a:ea typeface="Cambria Math" panose="02040503050406030204" pitchFamily="18" charset="0"/>
              </a:rPr>
              <a:t>A</a:t>
            </a:r>
            <a:r>
              <a:rPr lang="en-US" sz="1600" dirty="0" smtClean="0">
                <a:latin typeface="Cambria Math" panose="02040503050406030204" pitchFamily="18" charset="0"/>
                <a:ea typeface="Cambria Math" panose="02040503050406030204" pitchFamily="18" charset="0"/>
              </a:rPr>
              <a:t> 	=  </a:t>
            </a:r>
            <a:r>
              <a:rPr lang="en-US" sz="1600" dirty="0" smtClean="0"/>
              <a:t>area of chord cross-section, in</a:t>
            </a:r>
            <a:r>
              <a:rPr lang="en-US" sz="1600" baseline="30000" dirty="0" smtClean="0"/>
              <a:t>2</a:t>
            </a:r>
          </a:p>
          <a:p>
            <a:pPr marL="1023938" lvl="2" indent="-560388" fontAlgn="auto">
              <a:spcAft>
                <a:spcPts val="0"/>
              </a:spcAft>
              <a:buNone/>
              <a:tabLst>
                <a:tab pos="1146175" algn="l"/>
              </a:tabLst>
            </a:pPr>
            <a:r>
              <a:rPr lang="en-US" sz="1600" i="1" dirty="0" smtClean="0">
                <a:latin typeface="Cambria Math" panose="02040503050406030204" pitchFamily="18" charset="0"/>
                <a:ea typeface="Cambria Math" panose="02040503050406030204" pitchFamily="18" charset="0"/>
              </a:rPr>
              <a:t>W</a:t>
            </a:r>
            <a:r>
              <a:rPr lang="en-US" sz="1600" dirty="0" smtClean="0">
                <a:latin typeface="Cambria Math" panose="02040503050406030204" pitchFamily="18" charset="0"/>
                <a:ea typeface="Cambria Math" panose="02040503050406030204" pitchFamily="18" charset="0"/>
              </a:rPr>
              <a:t> </a:t>
            </a:r>
            <a:r>
              <a:rPr lang="en-US" sz="1600" dirty="0">
                <a:latin typeface="Cambria Math" panose="02040503050406030204" pitchFamily="18" charset="0"/>
                <a:ea typeface="Cambria Math" panose="02040503050406030204" pitchFamily="18" charset="0"/>
              </a:rPr>
              <a:t>	=  </a:t>
            </a:r>
            <a:r>
              <a:rPr lang="en-US" sz="1600" dirty="0" smtClean="0"/>
              <a:t>diaphragm width, </a:t>
            </a:r>
            <a:r>
              <a:rPr lang="en-US" sz="1600" dirty="0" err="1" smtClean="0"/>
              <a:t>ft</a:t>
            </a:r>
            <a:endParaRPr lang="en-US" sz="1600" baseline="30000" dirty="0" smtClean="0"/>
          </a:p>
          <a:p>
            <a:pPr marL="1309688" lvl="2" indent="-846138" fontAlgn="auto">
              <a:spcAft>
                <a:spcPts val="0"/>
              </a:spcAft>
              <a:buFont typeface="Arial" panose="020B0604020202020204" pitchFamily="34" charset="0"/>
              <a:buNone/>
              <a:tabLst>
                <a:tab pos="1023938" algn="l"/>
              </a:tabLst>
            </a:pPr>
            <a:r>
              <a:rPr lang="en-US" sz="1600" i="1" dirty="0" smtClean="0">
                <a:latin typeface="Cambria Math" panose="02040503050406030204" pitchFamily="18" charset="0"/>
                <a:ea typeface="Cambria Math" panose="02040503050406030204" pitchFamily="18" charset="0"/>
              </a:rPr>
              <a:t>G</a:t>
            </a:r>
            <a:r>
              <a:rPr lang="en-US" sz="1600" i="1" baseline="-25000" dirty="0" smtClean="0">
                <a:latin typeface="Cambria Math" panose="02040503050406030204" pitchFamily="18" charset="0"/>
                <a:ea typeface="Cambria Math" panose="02040503050406030204" pitchFamily="18" charset="0"/>
              </a:rPr>
              <a:t>a</a:t>
            </a:r>
            <a:r>
              <a:rPr lang="en-US" sz="1600" baseline="-25000" dirty="0" smtClean="0">
                <a:latin typeface="Cambria Math" panose="02040503050406030204" pitchFamily="18" charset="0"/>
                <a:ea typeface="Cambria Math" panose="02040503050406030204" pitchFamily="18" charset="0"/>
              </a:rPr>
              <a:t>	</a:t>
            </a:r>
            <a:r>
              <a:rPr lang="en-US" sz="1600" dirty="0" smtClean="0">
                <a:latin typeface="Cambria Math" panose="02040503050406030204" pitchFamily="18" charset="0"/>
                <a:ea typeface="Cambria Math" panose="02040503050406030204" pitchFamily="18" charset="0"/>
              </a:rPr>
              <a:t>=  </a:t>
            </a:r>
            <a:r>
              <a:rPr lang="en-US" sz="1600" dirty="0" smtClean="0"/>
              <a:t>apparent diaphragm shear stiffness from nail slip and panel shear deformation, kips/in (from column A, Tables 4.2A through 4.2D) </a:t>
            </a:r>
          </a:p>
          <a:p>
            <a:pPr marL="1309688" lvl="2" indent="-846138" fontAlgn="auto">
              <a:spcAft>
                <a:spcPts val="0"/>
              </a:spcAft>
              <a:buNone/>
              <a:tabLst>
                <a:tab pos="1023938" algn="l"/>
              </a:tabLst>
            </a:pPr>
            <a:r>
              <a:rPr lang="en-US" sz="1600" i="1" dirty="0" smtClean="0">
                <a:latin typeface="Cambria Math" panose="02040503050406030204" pitchFamily="18" charset="0"/>
                <a:ea typeface="Cambria Math" panose="02040503050406030204" pitchFamily="18" charset="0"/>
              </a:rPr>
              <a:t>x</a:t>
            </a:r>
            <a:r>
              <a:rPr lang="en-US" sz="1600" baseline="-25000" dirty="0" smtClean="0">
                <a:latin typeface="Cambria Math" panose="02040503050406030204" pitchFamily="18" charset="0"/>
                <a:ea typeface="Cambria Math" panose="02040503050406030204" pitchFamily="18" charset="0"/>
              </a:rPr>
              <a:t> </a:t>
            </a:r>
            <a:r>
              <a:rPr lang="en-US" sz="1600" baseline="-25000" dirty="0">
                <a:latin typeface="Cambria Math" panose="02040503050406030204" pitchFamily="18" charset="0"/>
                <a:ea typeface="Cambria Math" panose="02040503050406030204" pitchFamily="18" charset="0"/>
              </a:rPr>
              <a:t>	</a:t>
            </a:r>
            <a:r>
              <a:rPr lang="en-US" sz="1600" dirty="0">
                <a:latin typeface="Cambria Math" panose="02040503050406030204" pitchFamily="18" charset="0"/>
                <a:ea typeface="Cambria Math" panose="02040503050406030204" pitchFamily="18" charset="0"/>
              </a:rPr>
              <a:t>=  </a:t>
            </a:r>
            <a:r>
              <a:rPr lang="en-US" sz="1600" dirty="0" smtClean="0"/>
              <a:t>distance from chord splice to nearest support, </a:t>
            </a:r>
            <a:r>
              <a:rPr lang="en-US" sz="1600" dirty="0" err="1" smtClean="0"/>
              <a:t>ft</a:t>
            </a:r>
            <a:endParaRPr lang="en-US" sz="1600" dirty="0" smtClean="0"/>
          </a:p>
          <a:p>
            <a:pPr marL="1023938" lvl="2" indent="-560388" fontAlgn="auto">
              <a:spcAft>
                <a:spcPts val="0"/>
              </a:spcAft>
              <a:buFont typeface="Arial" panose="020B0604020202020204" pitchFamily="34" charset="0"/>
              <a:buNone/>
              <a:tabLst>
                <a:tab pos="1146175" algn="l"/>
              </a:tabLst>
            </a:pPr>
            <a:r>
              <a:rPr lang="el-GR" sz="1600" dirty="0" smtClean="0">
                <a:latin typeface="Cambria Math" panose="02040503050406030204" pitchFamily="18" charset="0"/>
                <a:ea typeface="Cambria Math" panose="02040503050406030204" pitchFamily="18" charset="0"/>
              </a:rPr>
              <a:t>Δ</a:t>
            </a:r>
            <a:r>
              <a:rPr lang="en-US" sz="1600" i="1" baseline="-25000" dirty="0" smtClean="0">
                <a:latin typeface="Cambria Math" panose="02040503050406030204" pitchFamily="18" charset="0"/>
                <a:ea typeface="Cambria Math" panose="02040503050406030204" pitchFamily="18" charset="0"/>
              </a:rPr>
              <a:t>c</a:t>
            </a:r>
            <a:r>
              <a:rPr lang="en-US" sz="1600" baseline="-25000" dirty="0" smtClean="0">
                <a:latin typeface="Cambria Math" panose="02040503050406030204" pitchFamily="18" charset="0"/>
                <a:ea typeface="Cambria Math" panose="02040503050406030204" pitchFamily="18" charset="0"/>
              </a:rPr>
              <a:t> 	</a:t>
            </a:r>
            <a:r>
              <a:rPr lang="en-US" sz="1600" dirty="0" smtClean="0">
                <a:latin typeface="Cambria Math" panose="02040503050406030204" pitchFamily="18" charset="0"/>
                <a:ea typeface="Cambria Math" panose="02040503050406030204" pitchFamily="18" charset="0"/>
              </a:rPr>
              <a:t>=  </a:t>
            </a:r>
            <a:r>
              <a:rPr lang="en-US" sz="1600" dirty="0" smtClean="0"/>
              <a:t>chord splice slip, in, at the induced unit shear in diaphragm</a:t>
            </a:r>
          </a:p>
        </p:txBody>
      </p:sp>
      <mc:AlternateContent xmlns:mc="http://schemas.openxmlformats.org/markup-compatibility/2006" xmlns:a14="http://schemas.microsoft.com/office/drawing/2010/main">
        <mc:Choice Requires="a14">
          <p:sp>
            <p:nvSpPr>
              <p:cNvPr id="3" name="TextBox 2"/>
              <p:cNvSpPr txBox="1"/>
              <p:nvPr/>
            </p:nvSpPr>
            <p:spPr bwMode="auto">
              <a:xfrm>
                <a:off x="1800267" y="1637593"/>
                <a:ext cx="5533929" cy="102969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800" i="1" smtClean="0">
                              <a:solidFill>
                                <a:srgbClr val="000000"/>
                              </a:solidFill>
                              <a:latin typeface="Cambria Math" panose="02040503050406030204" pitchFamily="18" charset="0"/>
                            </a:rPr>
                          </m:ctrlPr>
                        </m:sSubPr>
                        <m:e>
                          <m:r>
                            <a:rPr kumimoji="1" lang="en-US" sz="2800" i="1" smtClean="0">
                              <a:solidFill>
                                <a:srgbClr val="000000"/>
                              </a:solidFill>
                              <a:latin typeface="Cambria Math"/>
                              <a:ea typeface="Cambria Math"/>
                            </a:rPr>
                            <m:t>𝛿</m:t>
                          </m:r>
                        </m:e>
                        <m:sub>
                          <m:r>
                            <a:rPr kumimoji="1" lang="en-US" sz="2800" b="0" i="1" smtClean="0">
                              <a:solidFill>
                                <a:srgbClr val="000000"/>
                              </a:solidFill>
                              <a:latin typeface="Cambria Math" panose="02040503050406030204" pitchFamily="18" charset="0"/>
                            </a:rPr>
                            <m:t>𝑑𝑖𝑎</m:t>
                          </m:r>
                        </m:sub>
                      </m:sSub>
                      <m:r>
                        <a:rPr kumimoji="1" lang="en-US" sz="2800" b="0" i="1" smtClean="0">
                          <a:solidFill>
                            <a:srgbClr val="000000"/>
                          </a:solidFill>
                          <a:latin typeface="Cambria Math"/>
                        </a:rPr>
                        <m:t>=</m:t>
                      </m:r>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5</m:t>
                          </m:r>
                          <m:r>
                            <a:rPr kumimoji="1" lang="en-US" sz="2800" b="0" i="1" smtClean="0">
                              <a:solidFill>
                                <a:srgbClr val="000000"/>
                              </a:solidFill>
                              <a:latin typeface="Cambria Math"/>
                            </a:rPr>
                            <m:t>𝑣</m:t>
                          </m:r>
                          <m:sSup>
                            <m:sSupPr>
                              <m:ctrlPr>
                                <a:rPr kumimoji="1" lang="en-US" sz="2800" b="0" i="1" smtClean="0">
                                  <a:solidFill>
                                    <a:srgbClr val="000000"/>
                                  </a:solidFill>
                                  <a:latin typeface="Cambria Math" panose="02040503050406030204" pitchFamily="18" charset="0"/>
                                </a:rPr>
                              </m:ctrlPr>
                            </m:sSupPr>
                            <m:e>
                              <m:r>
                                <a:rPr kumimoji="1" lang="en-US" sz="2800" b="0" i="1" smtClean="0">
                                  <a:solidFill>
                                    <a:srgbClr val="000000"/>
                                  </a:solidFill>
                                  <a:latin typeface="Cambria Math" panose="02040503050406030204" pitchFamily="18" charset="0"/>
                                </a:rPr>
                                <m:t>𝐿</m:t>
                              </m:r>
                            </m:e>
                            <m:sup>
                              <m:r>
                                <a:rPr kumimoji="1" lang="en-US" sz="2800" b="0" i="1" smtClean="0">
                                  <a:solidFill>
                                    <a:srgbClr val="000000"/>
                                  </a:solidFill>
                                  <a:latin typeface="Cambria Math"/>
                                </a:rPr>
                                <m:t>3</m:t>
                              </m:r>
                            </m:sup>
                          </m:sSup>
                        </m:num>
                        <m:den>
                          <m:r>
                            <a:rPr kumimoji="1" lang="en-US" sz="2800" b="0" i="1" smtClean="0">
                              <a:solidFill>
                                <a:srgbClr val="000000"/>
                              </a:solidFill>
                              <a:latin typeface="Cambria Math" panose="02040503050406030204" pitchFamily="18" charset="0"/>
                            </a:rPr>
                            <m:t>8</m:t>
                          </m:r>
                          <m:r>
                            <a:rPr kumimoji="1" lang="en-US" sz="2800" b="0" i="1" smtClean="0">
                              <a:solidFill>
                                <a:srgbClr val="000000"/>
                              </a:solidFill>
                              <a:latin typeface="Cambria Math"/>
                            </a:rPr>
                            <m:t>𝐸𝐴</m:t>
                          </m:r>
                          <m:r>
                            <a:rPr kumimoji="1" lang="en-US" sz="2800" b="0" i="1" smtClean="0">
                              <a:solidFill>
                                <a:srgbClr val="000000"/>
                              </a:solidFill>
                              <a:latin typeface="Cambria Math" panose="02040503050406030204" pitchFamily="18" charset="0"/>
                            </a:rPr>
                            <m:t>𝑊</m:t>
                          </m:r>
                        </m:den>
                      </m:f>
                      <m:r>
                        <a:rPr kumimoji="1" lang="en-US" sz="2800" b="0" i="1" smtClean="0">
                          <a:solidFill>
                            <a:srgbClr val="000000"/>
                          </a:solidFill>
                          <a:latin typeface="Cambria Math"/>
                        </a:rPr>
                        <m:t>+</m:t>
                      </m:r>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0.25</m:t>
                          </m:r>
                          <m:r>
                            <a:rPr kumimoji="1" lang="en-US" sz="2800" b="0" i="1" smtClean="0">
                              <a:solidFill>
                                <a:srgbClr val="000000"/>
                              </a:solidFill>
                              <a:latin typeface="Cambria Math"/>
                            </a:rPr>
                            <m:t>𝑣</m:t>
                          </m:r>
                          <m:r>
                            <a:rPr kumimoji="1" lang="en-US" sz="2800" b="0" i="1" smtClean="0">
                              <a:solidFill>
                                <a:srgbClr val="000000"/>
                              </a:solidFill>
                              <a:latin typeface="Cambria Math" panose="02040503050406030204" pitchFamily="18" charset="0"/>
                            </a:rPr>
                            <m:t>𝐿</m:t>
                          </m:r>
                        </m:num>
                        <m:den>
                          <m:r>
                            <a:rPr kumimoji="1" lang="en-US" sz="2800" b="0" i="1" smtClean="0">
                              <a:solidFill>
                                <a:srgbClr val="000000"/>
                              </a:solidFill>
                              <a:latin typeface="Cambria Math"/>
                            </a:rPr>
                            <m:t>1000</m:t>
                          </m:r>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𝐺</m:t>
                              </m:r>
                            </m:e>
                            <m:sub>
                              <m:r>
                                <a:rPr kumimoji="1" lang="en-US" sz="2800" b="0" i="1" smtClean="0">
                                  <a:solidFill>
                                    <a:srgbClr val="000000"/>
                                  </a:solidFill>
                                  <a:latin typeface="Cambria Math"/>
                                </a:rPr>
                                <m:t>𝑎</m:t>
                              </m:r>
                            </m:sub>
                          </m:sSub>
                        </m:den>
                      </m:f>
                      <m:r>
                        <a:rPr kumimoji="1" lang="en-US" sz="2800" b="0" i="1" smtClean="0">
                          <a:solidFill>
                            <a:srgbClr val="000000"/>
                          </a:solidFill>
                          <a:latin typeface="Cambria Math"/>
                        </a:rPr>
                        <m:t>+</m:t>
                      </m:r>
                      <m:f>
                        <m:fPr>
                          <m:ctrlPr>
                            <a:rPr kumimoji="1" lang="en-US" sz="2800" b="0" i="1" smtClean="0">
                              <a:solidFill>
                                <a:srgbClr val="000000"/>
                              </a:solidFill>
                              <a:latin typeface="Cambria Math" panose="02040503050406030204" pitchFamily="18" charset="0"/>
                            </a:rPr>
                          </m:ctrlPr>
                        </m:fPr>
                        <m:num>
                          <m:nary>
                            <m:naryPr>
                              <m:chr m:val="∑"/>
                              <m:subHide m:val="on"/>
                              <m:supHide m:val="on"/>
                              <m:ctrlPr>
                                <a:rPr kumimoji="1" lang="en-US" sz="2800" b="0" i="1" smtClean="0">
                                  <a:solidFill>
                                    <a:srgbClr val="000000"/>
                                  </a:solidFill>
                                  <a:latin typeface="Cambria Math" panose="02040503050406030204" pitchFamily="18" charset="0"/>
                                </a:rPr>
                              </m:ctrlPr>
                            </m:naryPr>
                            <m:sub/>
                            <m:sup/>
                            <m:e>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𝑥</m:t>
                                  </m:r>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panose="02040503050406030204" pitchFamily="18" charset="0"/>
                                          <a:ea typeface="Cambria Math" panose="02040503050406030204" pitchFamily="18" charset="0"/>
                                        </a:rPr>
                                        <m:t>∆</m:t>
                                      </m:r>
                                    </m:e>
                                    <m:sub>
                                      <m:r>
                                        <a:rPr kumimoji="1" lang="en-US" sz="2800" b="0" i="1" smtClean="0">
                                          <a:solidFill>
                                            <a:srgbClr val="000000"/>
                                          </a:solidFill>
                                          <a:latin typeface="Cambria Math" panose="02040503050406030204" pitchFamily="18" charset="0"/>
                                        </a:rPr>
                                        <m:t>𝑐</m:t>
                                      </m:r>
                                    </m:sub>
                                  </m:sSub>
                                </m:e>
                              </m:d>
                            </m:e>
                          </m:nary>
                        </m:num>
                        <m:den>
                          <m:r>
                            <a:rPr kumimoji="1" lang="en-US" sz="2800" b="0" i="1" smtClean="0">
                              <a:solidFill>
                                <a:srgbClr val="000000"/>
                              </a:solidFill>
                              <a:latin typeface="Cambria Math" panose="02040503050406030204" pitchFamily="18" charset="0"/>
                            </a:rPr>
                            <m:t>2</m:t>
                          </m:r>
                          <m:r>
                            <a:rPr kumimoji="1" lang="en-US" sz="2800" b="0" i="1" smtClean="0">
                              <a:solidFill>
                                <a:srgbClr val="000000"/>
                              </a:solidFill>
                              <a:latin typeface="Cambria Math" panose="02040503050406030204" pitchFamily="18" charset="0"/>
                            </a:rPr>
                            <m:t>𝑊</m:t>
                          </m:r>
                        </m:den>
                      </m:f>
                    </m:oMath>
                  </m:oMathPara>
                </a14:m>
                <a:endParaRPr kumimoji="1" lang="en-US" sz="28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800267" y="1637593"/>
                <a:ext cx="5533929" cy="1029693"/>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5" name="Straight Connector 4"/>
          <p:cNvCxnSpPr/>
          <p:nvPr/>
        </p:nvCxnSpPr>
        <p:spPr>
          <a:xfrm>
            <a:off x="458788" y="3154667"/>
            <a:ext cx="82280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7714604" y="2043137"/>
            <a:ext cx="9714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1"/>
                </a:solidFill>
                <a:latin typeface="Arial" panose="020B0604020202020204" pitchFamily="34" charset="0"/>
                <a:cs typeface="Arial" panose="020B0604020202020204" pitchFamily="34" charset="0"/>
              </a:rPr>
              <a:t>(Eq. 4.2-1)</a:t>
            </a:r>
            <a:endParaRPr kumimoji="1" lang="en-US" sz="1600"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160194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p:cNvCxnSpPr/>
          <p:nvPr/>
        </p:nvCxnSpPr>
        <p:spPr>
          <a:xfrm>
            <a:off x="3190113" y="1475546"/>
            <a:ext cx="0" cy="4572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933313" y="1475547"/>
            <a:ext cx="0" cy="4572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1850" y="1512045"/>
            <a:ext cx="9143999" cy="1369118"/>
          </a:xfrm>
          <a:prstGeom prst="rect">
            <a:avLst/>
          </a:prstGeom>
          <a:gradFill>
            <a:gsLst>
              <a:gs pos="0">
                <a:schemeClr val="bg1">
                  <a:alpha val="20000"/>
                </a:schemeClr>
              </a:gs>
              <a:gs pos="39999">
                <a:schemeClr val="bg1">
                  <a:alpha val="15000"/>
                </a:schemeClr>
              </a:gs>
              <a:gs pos="70000">
                <a:schemeClr val="bg1">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0" y="2740368"/>
            <a:ext cx="9143999" cy="4506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2200" b="0" dirty="0" smtClean="0">
                <a:latin typeface="Arial Black" panose="020B0A04020102020204" pitchFamily="34" charset="0"/>
              </a:rPr>
              <a:t>Diaphragm Deflection, cont.</a:t>
            </a:r>
            <a:endParaRPr lang="en-US" sz="2200" b="0" dirty="0">
              <a:latin typeface="Arial Black" panose="020B0A04020102020204" pitchFamily="34" charset="0"/>
            </a:endParaRPr>
          </a:p>
        </p:txBody>
      </p:sp>
      <p:sp>
        <p:nvSpPr>
          <p:cNvPr id="31" name="TextBox 30"/>
          <p:cNvSpPr txBox="1"/>
          <p:nvPr/>
        </p:nvSpPr>
        <p:spPr bwMode="auto">
          <a:xfrm>
            <a:off x="1308553" y="2828075"/>
            <a:ext cx="1025922"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Bending</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32" name="TextBox 31"/>
          <p:cNvSpPr txBox="1"/>
          <p:nvPr/>
        </p:nvSpPr>
        <p:spPr bwMode="auto">
          <a:xfrm>
            <a:off x="4196316" y="2826586"/>
            <a:ext cx="730969"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Shear</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sp>
        <p:nvSpPr>
          <p:cNvPr id="33" name="TextBox 32"/>
          <p:cNvSpPr txBox="1"/>
          <p:nvPr/>
        </p:nvSpPr>
        <p:spPr bwMode="auto">
          <a:xfrm>
            <a:off x="6803833" y="2830335"/>
            <a:ext cx="1025922" cy="276999"/>
          </a:xfrm>
          <a:prstGeom prst="rect">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b="1" dirty="0" smtClean="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rPr>
              <a:t>Bending</a:t>
            </a:r>
            <a:endParaRPr kumimoji="1" lang="en-US" b="1" dirty="0">
              <a:ln w="19050">
                <a:noFill/>
              </a:ln>
              <a:solidFill>
                <a:schemeClr val="accent1"/>
              </a:solidFill>
              <a:effectLst>
                <a:reflection blurRad="101600" stA="34000" endPos="33000" dir="5400000" sy="-100000" algn="bl" rotWithShape="0"/>
              </a:effectLst>
              <a:latin typeface="Arial Black" panose="020B0A04020102020204" pitchFamily="34" charset="0"/>
              <a:cs typeface="Arial" panose="020B0604020202020204" pitchFamily="34" charset="0"/>
            </a:endParaRPr>
          </a:p>
        </p:txBody>
      </p:sp>
      <p:cxnSp>
        <p:nvCxnSpPr>
          <p:cNvPr id="45" name="Straight Connector 44"/>
          <p:cNvCxnSpPr/>
          <p:nvPr/>
        </p:nvCxnSpPr>
        <p:spPr>
          <a:xfrm>
            <a:off x="-1" y="2740368"/>
            <a:ext cx="9144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0" y="3186960"/>
            <a:ext cx="91440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mc:AlternateContent xmlns:mc="http://schemas.openxmlformats.org/markup-compatibility/2006" xmlns:a14="http://schemas.microsoft.com/office/drawing/2010/main">
        <mc:Choice Requires="a14">
          <p:sp>
            <p:nvSpPr>
              <p:cNvPr id="20" name="TextBox 19"/>
              <p:cNvSpPr txBox="1"/>
              <p:nvPr/>
            </p:nvSpPr>
            <p:spPr bwMode="auto">
              <a:xfrm>
                <a:off x="1179760" y="1471094"/>
                <a:ext cx="1277507" cy="95691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5</m:t>
                          </m:r>
                          <m:r>
                            <a:rPr kumimoji="1" lang="en-US" sz="2800" b="0" i="1" smtClean="0">
                              <a:solidFill>
                                <a:srgbClr val="000000"/>
                              </a:solidFill>
                              <a:latin typeface="Cambria Math"/>
                            </a:rPr>
                            <m:t>𝑣</m:t>
                          </m:r>
                          <m:sSup>
                            <m:sSupPr>
                              <m:ctrlPr>
                                <a:rPr kumimoji="1" lang="en-US" sz="2800" b="0" i="1" smtClean="0">
                                  <a:solidFill>
                                    <a:srgbClr val="000000"/>
                                  </a:solidFill>
                                  <a:latin typeface="Cambria Math" panose="02040503050406030204" pitchFamily="18" charset="0"/>
                                </a:rPr>
                              </m:ctrlPr>
                            </m:sSupPr>
                            <m:e>
                              <m:r>
                                <a:rPr kumimoji="1" lang="en-US" sz="2800" b="0" i="1" smtClean="0">
                                  <a:solidFill>
                                    <a:srgbClr val="000000"/>
                                  </a:solidFill>
                                  <a:latin typeface="Cambria Math" panose="02040503050406030204" pitchFamily="18" charset="0"/>
                                </a:rPr>
                                <m:t>𝐿</m:t>
                              </m:r>
                            </m:e>
                            <m:sup>
                              <m:r>
                                <a:rPr kumimoji="1" lang="en-US" sz="2800" b="0" i="1" smtClean="0">
                                  <a:solidFill>
                                    <a:srgbClr val="000000"/>
                                  </a:solidFill>
                                  <a:latin typeface="Cambria Math"/>
                                </a:rPr>
                                <m:t>3</m:t>
                              </m:r>
                            </m:sup>
                          </m:sSup>
                        </m:num>
                        <m:den>
                          <m:r>
                            <a:rPr kumimoji="1" lang="en-US" sz="2800" b="0" i="1" smtClean="0">
                              <a:solidFill>
                                <a:srgbClr val="000000"/>
                              </a:solidFill>
                              <a:latin typeface="Cambria Math" panose="02040503050406030204" pitchFamily="18" charset="0"/>
                            </a:rPr>
                            <m:t>8</m:t>
                          </m:r>
                          <m:r>
                            <a:rPr kumimoji="1" lang="en-US" sz="2800" b="0" i="1" smtClean="0">
                              <a:solidFill>
                                <a:srgbClr val="000000"/>
                              </a:solidFill>
                              <a:latin typeface="Cambria Math"/>
                            </a:rPr>
                            <m:t>𝐸𝐴</m:t>
                          </m:r>
                          <m:r>
                            <a:rPr kumimoji="1" lang="en-US" sz="2800" b="0" i="1" smtClean="0">
                              <a:solidFill>
                                <a:srgbClr val="000000"/>
                              </a:solidFill>
                              <a:latin typeface="Cambria Math" panose="02040503050406030204" pitchFamily="18" charset="0"/>
                            </a:rPr>
                            <m:t>𝑊</m:t>
                          </m:r>
                        </m:den>
                      </m:f>
                    </m:oMath>
                  </m:oMathPara>
                </a14:m>
                <a:endParaRPr kumimoji="1" lang="en-US" sz="2800" dirty="0">
                  <a:solidFill>
                    <a:srgbClr val="000000"/>
                  </a:solidFill>
                  <a:latin typeface="Georgia" panose="02040502050405020303" pitchFamily="18" charset="0"/>
                </a:endParaRPr>
              </a:p>
            </p:txBody>
          </p:sp>
        </mc:Choice>
        <mc:Fallback xmlns="">
          <p:sp>
            <p:nvSpPr>
              <p:cNvPr id="20" name="TextBox 19"/>
              <p:cNvSpPr txBox="1">
                <a:spLocks noRot="1" noChangeAspect="1" noMove="1" noResize="1" noEditPoints="1" noAdjustHandles="1" noChangeArrowheads="1" noChangeShapeType="1" noTextEdit="1"/>
              </p:cNvSpPr>
              <p:nvPr/>
            </p:nvSpPr>
            <p:spPr bwMode="auto">
              <a:xfrm>
                <a:off x="1179760" y="1471094"/>
                <a:ext cx="1277507" cy="956917"/>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bwMode="auto">
              <a:xfrm>
                <a:off x="3859454" y="1511685"/>
                <a:ext cx="1456081" cy="98333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0.25</m:t>
                          </m:r>
                          <m:r>
                            <a:rPr kumimoji="1" lang="en-US" sz="2800" b="0" i="1" smtClean="0">
                              <a:solidFill>
                                <a:srgbClr val="000000"/>
                              </a:solidFill>
                              <a:latin typeface="Cambria Math"/>
                            </a:rPr>
                            <m:t>𝑣</m:t>
                          </m:r>
                          <m:r>
                            <a:rPr kumimoji="1" lang="en-US" sz="2800" b="0" i="1" smtClean="0">
                              <a:solidFill>
                                <a:srgbClr val="000000"/>
                              </a:solidFill>
                              <a:latin typeface="Cambria Math" panose="02040503050406030204" pitchFamily="18" charset="0"/>
                            </a:rPr>
                            <m:t>𝐿</m:t>
                          </m:r>
                        </m:num>
                        <m:den>
                          <m:r>
                            <a:rPr kumimoji="1" lang="en-US" sz="2800" b="0" i="1" smtClean="0">
                              <a:solidFill>
                                <a:srgbClr val="000000"/>
                              </a:solidFill>
                              <a:latin typeface="Cambria Math"/>
                            </a:rPr>
                            <m:t>1000</m:t>
                          </m:r>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a:rPr>
                                <m:t>𝐺</m:t>
                              </m:r>
                            </m:e>
                            <m:sub>
                              <m:r>
                                <a:rPr kumimoji="1" lang="en-US" sz="2800" b="0" i="1" smtClean="0">
                                  <a:solidFill>
                                    <a:srgbClr val="000000"/>
                                  </a:solidFill>
                                  <a:latin typeface="Cambria Math"/>
                                </a:rPr>
                                <m:t>𝑎</m:t>
                              </m:r>
                            </m:sub>
                          </m:sSub>
                        </m:den>
                      </m:f>
                    </m:oMath>
                  </m:oMathPara>
                </a14:m>
                <a:endParaRPr kumimoji="1" lang="en-US" sz="2800" dirty="0">
                  <a:solidFill>
                    <a:srgbClr val="000000"/>
                  </a:solidFill>
                  <a:latin typeface="Georgia" panose="02040502050405020303" pitchFamily="18" charset="0"/>
                </a:endParaRPr>
              </a:p>
            </p:txBody>
          </p:sp>
        </mc:Choice>
        <mc:Fallback xmlns="">
          <p:sp>
            <p:nvSpPr>
              <p:cNvPr id="23" name="TextBox 22"/>
              <p:cNvSpPr txBox="1">
                <a:spLocks noRot="1" noChangeAspect="1" noMove="1" noResize="1" noEditPoints="1" noAdjustHandles="1" noChangeArrowheads="1" noChangeShapeType="1" noTextEdit="1"/>
              </p:cNvSpPr>
              <p:nvPr/>
            </p:nvSpPr>
            <p:spPr bwMode="auto">
              <a:xfrm>
                <a:off x="3859454" y="1511685"/>
                <a:ext cx="1456081" cy="983334"/>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bwMode="auto">
              <a:xfrm>
                <a:off x="6617729" y="1488455"/>
                <a:ext cx="1394719" cy="927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800" b="0" i="1" smtClean="0">
                              <a:solidFill>
                                <a:srgbClr val="000000"/>
                              </a:solidFill>
                              <a:latin typeface="Cambria Math" panose="02040503050406030204" pitchFamily="18" charset="0"/>
                            </a:rPr>
                          </m:ctrlPr>
                        </m:fPr>
                        <m:num>
                          <m:nary>
                            <m:naryPr>
                              <m:chr m:val="∑"/>
                              <m:subHide m:val="on"/>
                              <m:supHide m:val="on"/>
                              <m:ctrlPr>
                                <a:rPr kumimoji="1" lang="en-US" sz="2800" b="0" i="1" smtClean="0">
                                  <a:solidFill>
                                    <a:srgbClr val="000000"/>
                                  </a:solidFill>
                                  <a:latin typeface="Cambria Math" panose="02040503050406030204" pitchFamily="18" charset="0"/>
                                </a:rPr>
                              </m:ctrlPr>
                            </m:naryPr>
                            <m:sub/>
                            <m:sup/>
                            <m:e>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𝑥</m:t>
                                  </m:r>
                                  <m:sSub>
                                    <m:sSubPr>
                                      <m:ctrlPr>
                                        <a:rPr kumimoji="1" lang="en-US" sz="2800" b="0" i="1" smtClean="0">
                                          <a:solidFill>
                                            <a:srgbClr val="000000"/>
                                          </a:solidFill>
                                          <a:latin typeface="Cambria Math" panose="02040503050406030204" pitchFamily="18" charset="0"/>
                                        </a:rPr>
                                      </m:ctrlPr>
                                    </m:sSubPr>
                                    <m:e>
                                      <m:r>
                                        <a:rPr kumimoji="1" lang="en-US" sz="2800" b="0" i="1" smtClean="0">
                                          <a:solidFill>
                                            <a:srgbClr val="000000"/>
                                          </a:solidFill>
                                          <a:latin typeface="Cambria Math" panose="02040503050406030204" pitchFamily="18" charset="0"/>
                                          <a:ea typeface="Cambria Math" panose="02040503050406030204" pitchFamily="18" charset="0"/>
                                        </a:rPr>
                                        <m:t>∆</m:t>
                                      </m:r>
                                    </m:e>
                                    <m:sub>
                                      <m:r>
                                        <a:rPr kumimoji="1" lang="en-US" sz="2800" b="0" i="1" smtClean="0">
                                          <a:solidFill>
                                            <a:srgbClr val="000000"/>
                                          </a:solidFill>
                                          <a:latin typeface="Cambria Math" panose="02040503050406030204" pitchFamily="18" charset="0"/>
                                        </a:rPr>
                                        <m:t>𝑐</m:t>
                                      </m:r>
                                    </m:sub>
                                  </m:sSub>
                                </m:e>
                              </m:d>
                            </m:e>
                          </m:nary>
                        </m:num>
                        <m:den>
                          <m:r>
                            <a:rPr kumimoji="1" lang="en-US" sz="2800" b="0" i="1" smtClean="0">
                              <a:solidFill>
                                <a:srgbClr val="000000"/>
                              </a:solidFill>
                              <a:latin typeface="Cambria Math" panose="02040503050406030204" pitchFamily="18" charset="0"/>
                            </a:rPr>
                            <m:t>2</m:t>
                          </m:r>
                          <m:r>
                            <a:rPr kumimoji="1" lang="en-US" sz="2800" b="0" i="1" smtClean="0">
                              <a:solidFill>
                                <a:srgbClr val="000000"/>
                              </a:solidFill>
                              <a:latin typeface="Cambria Math" panose="02040503050406030204" pitchFamily="18" charset="0"/>
                            </a:rPr>
                            <m:t>𝑊</m:t>
                          </m:r>
                        </m:den>
                      </m:f>
                    </m:oMath>
                  </m:oMathPara>
                </a14:m>
                <a:endParaRPr kumimoji="1" lang="en-US" sz="2800" dirty="0">
                  <a:solidFill>
                    <a:srgbClr val="000000"/>
                  </a:solidFill>
                  <a:latin typeface="Georgia" panose="02040502050405020303" pitchFamily="18" charset="0"/>
                </a:endParaRPr>
              </a:p>
            </p:txBody>
          </p:sp>
        </mc:Choice>
        <mc:Fallback xmlns="">
          <p:sp>
            <p:nvSpPr>
              <p:cNvPr id="24" name="TextBox 23"/>
              <p:cNvSpPr txBox="1">
                <a:spLocks noRot="1" noChangeAspect="1" noMove="1" noResize="1" noEditPoints="1" noAdjustHandles="1" noChangeArrowheads="1" noChangeShapeType="1" noTextEdit="1"/>
              </p:cNvSpPr>
              <p:nvPr/>
            </p:nvSpPr>
            <p:spPr bwMode="auto">
              <a:xfrm>
                <a:off x="6617729" y="1488455"/>
                <a:ext cx="1394719" cy="927999"/>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grpSp>
        <p:nvGrpSpPr>
          <p:cNvPr id="17" name="Group 16"/>
          <p:cNvGrpSpPr/>
          <p:nvPr/>
        </p:nvGrpSpPr>
        <p:grpSpPr>
          <a:xfrm>
            <a:off x="974562" y="4001811"/>
            <a:ext cx="2035709" cy="1890272"/>
            <a:chOff x="974562" y="4150673"/>
            <a:chExt cx="2035709" cy="1890272"/>
          </a:xfrm>
        </p:grpSpPr>
        <p:sp>
          <p:nvSpPr>
            <p:cNvPr id="3" name="Rectangle 2"/>
            <p:cNvSpPr/>
            <p:nvPr/>
          </p:nvSpPr>
          <p:spPr>
            <a:xfrm>
              <a:off x="1096395" y="4491418"/>
              <a:ext cx="1463040" cy="914400"/>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flipH="1">
              <a:off x="974562" y="4489215"/>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974562" y="4618786"/>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981337" y="4748357"/>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981337" y="4877928"/>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984355" y="5007499"/>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976404" y="5137070"/>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981337" y="5266641"/>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558404" y="4498470"/>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565179" y="4628041"/>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2565179" y="4757612"/>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2568197" y="4887183"/>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2560246" y="5016754"/>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2565179" y="5146325"/>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571953" y="5275898"/>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Arc 5"/>
            <p:cNvSpPr/>
            <p:nvPr/>
          </p:nvSpPr>
          <p:spPr>
            <a:xfrm rot="5400000">
              <a:off x="1488530" y="3767941"/>
              <a:ext cx="679287" cy="1444752"/>
            </a:xfrm>
            <a:prstGeom prst="arc">
              <a:avLst>
                <a:gd name="adj1" fmla="val 16265938"/>
                <a:gd name="adj2" fmla="val 5358192"/>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Arc 48"/>
            <p:cNvSpPr/>
            <p:nvPr/>
          </p:nvSpPr>
          <p:spPr>
            <a:xfrm rot="5400000">
              <a:off x="1478870" y="4703180"/>
              <a:ext cx="679287" cy="1444752"/>
            </a:xfrm>
            <a:prstGeom prst="arc">
              <a:avLst>
                <a:gd name="adj1" fmla="val 16265938"/>
                <a:gd name="adj2" fmla="val 5358192"/>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Connector 7"/>
            <p:cNvCxnSpPr/>
            <p:nvPr/>
          </p:nvCxnSpPr>
          <p:spPr>
            <a:xfrm>
              <a:off x="2702950" y="5405818"/>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702950" y="5739193"/>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849488" y="5094462"/>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2849488" y="5739193"/>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p:cNvSpPr txBox="1"/>
                <p:nvPr/>
              </p:nvSpPr>
              <p:spPr bwMode="auto">
                <a:xfrm>
                  <a:off x="2689542" y="5401418"/>
                  <a:ext cx="320729"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i="1" smtClean="0">
                                <a:solidFill>
                                  <a:srgbClr val="000000"/>
                                </a:solidFill>
                                <a:latin typeface="Cambria Math" panose="02040503050406030204" pitchFamily="18" charset="0"/>
                                <a:ea typeface="Cambria Math" panose="02040503050406030204" pitchFamily="18" charset="0"/>
                              </a:rPr>
                              <m:t>𝛿</m:t>
                            </m:r>
                          </m:e>
                          <m:sub>
                            <m:r>
                              <a:rPr kumimoji="1" lang="en-US" sz="2000" b="0" i="1" smtClean="0">
                                <a:solidFill>
                                  <a:srgbClr val="000000"/>
                                </a:solidFill>
                                <a:latin typeface="Cambria Math" panose="02040503050406030204" pitchFamily="18" charset="0"/>
                              </a:rPr>
                              <m:t>𝑏</m:t>
                            </m:r>
                          </m:sub>
                        </m:sSub>
                      </m:oMath>
                    </m:oMathPara>
                  </a14:m>
                  <a:endParaRPr kumimoji="1" lang="en-US" sz="2000" dirty="0">
                    <a:solidFill>
                      <a:srgbClr val="000000"/>
                    </a:solidFill>
                    <a:latin typeface="Georgia" panose="02040502050405020303" pitchFamily="18" charset="0"/>
                  </a:endParaRPr>
                </a:p>
              </p:txBody>
            </p:sp>
          </mc:Choice>
          <mc:Fallback xmlns="">
            <p:sp>
              <p:nvSpPr>
                <p:cNvPr id="13" name="TextBox 12"/>
                <p:cNvSpPr txBox="1">
                  <a:spLocks noRot="1" noChangeAspect="1" noMove="1" noResize="1" noEditPoints="1" noAdjustHandles="1" noChangeArrowheads="1" noChangeShapeType="1" noTextEdit="1"/>
                </p:cNvSpPr>
                <p:nvPr/>
              </p:nvSpPr>
              <p:spPr bwMode="auto">
                <a:xfrm>
                  <a:off x="2689542" y="5401418"/>
                  <a:ext cx="320729" cy="307777"/>
                </a:xfrm>
                <a:prstGeom prst="rect">
                  <a:avLst/>
                </a:prstGeom>
                <a:blipFill rotWithShape="0">
                  <a:blip r:embed="rId8"/>
                  <a:stretch>
                    <a:fillRect l="-18868" r="-7547" b="-2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6" name="TextBox 15"/>
            <p:cNvSpPr txBox="1"/>
            <p:nvPr/>
          </p:nvSpPr>
          <p:spPr bwMode="auto">
            <a:xfrm>
              <a:off x="1487987" y="5188805"/>
              <a:ext cx="6652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CHORDS</a:t>
              </a:r>
              <a:endParaRPr kumimoji="1" lang="en-US" sz="1200" dirty="0">
                <a:solidFill>
                  <a:schemeClr val="bg2"/>
                </a:solidFill>
                <a:latin typeface="Arial" panose="020B0604020202020204" pitchFamily="34" charset="0"/>
                <a:cs typeface="Arial" panose="020B0604020202020204" pitchFamily="34" charset="0"/>
              </a:endParaRPr>
            </a:p>
          </p:txBody>
        </p:sp>
        <p:cxnSp>
          <p:nvCxnSpPr>
            <p:cNvPr id="53" name="Straight Arrow Connector 52"/>
            <p:cNvCxnSpPr/>
            <p:nvPr/>
          </p:nvCxnSpPr>
          <p:spPr>
            <a:xfrm>
              <a:off x="1825997" y="5412708"/>
              <a:ext cx="0" cy="301752"/>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1819126" y="4868673"/>
              <a:ext cx="0" cy="301752"/>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3724918" y="4341317"/>
            <a:ext cx="2035709" cy="1551730"/>
            <a:chOff x="3724918" y="4490179"/>
            <a:chExt cx="2035709" cy="1551730"/>
          </a:xfrm>
        </p:grpSpPr>
        <p:sp>
          <p:nvSpPr>
            <p:cNvPr id="56" name="Rectangle 55"/>
            <p:cNvSpPr/>
            <p:nvPr/>
          </p:nvSpPr>
          <p:spPr>
            <a:xfrm>
              <a:off x="3846751" y="4492382"/>
              <a:ext cx="1463040" cy="914400"/>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Connector 56"/>
            <p:cNvCxnSpPr/>
            <p:nvPr/>
          </p:nvCxnSpPr>
          <p:spPr>
            <a:xfrm flipH="1">
              <a:off x="3724918" y="4490179"/>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3724918" y="4619750"/>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3731693" y="4749321"/>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3731693" y="4878892"/>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3734711" y="5008463"/>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3726760" y="5138034"/>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731693" y="5267605"/>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5308760" y="4499434"/>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5315535" y="4629005"/>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5315535" y="4758576"/>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5318553" y="4888147"/>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5310602" y="5017718"/>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5315535" y="5147289"/>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5322309" y="5276862"/>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53306" y="5406782"/>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453306" y="5740157"/>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5599844" y="5095426"/>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flipV="1">
              <a:off x="5599844" y="5740157"/>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TextBox 76"/>
                <p:cNvSpPr txBox="1"/>
                <p:nvPr/>
              </p:nvSpPr>
              <p:spPr bwMode="auto">
                <a:xfrm>
                  <a:off x="5439898" y="5402382"/>
                  <a:ext cx="320729"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i="1" smtClean="0">
                                <a:solidFill>
                                  <a:srgbClr val="000000"/>
                                </a:solidFill>
                                <a:latin typeface="Cambria Math" panose="02040503050406030204" pitchFamily="18" charset="0"/>
                                <a:ea typeface="Cambria Math" panose="02040503050406030204" pitchFamily="18" charset="0"/>
                              </a:rPr>
                              <m:t>𝛿</m:t>
                            </m:r>
                          </m:e>
                          <m:sub>
                            <m:r>
                              <a:rPr kumimoji="1" lang="en-US" sz="2000" b="0" i="1" smtClean="0">
                                <a:solidFill>
                                  <a:srgbClr val="000000"/>
                                </a:solidFill>
                                <a:latin typeface="Cambria Math" panose="02040503050406030204" pitchFamily="18" charset="0"/>
                              </a:rPr>
                              <m:t>𝑣</m:t>
                            </m:r>
                          </m:sub>
                        </m:sSub>
                      </m:oMath>
                    </m:oMathPara>
                  </a14:m>
                  <a:endParaRPr kumimoji="1" lang="en-US" sz="2000" dirty="0">
                    <a:solidFill>
                      <a:srgbClr val="000000"/>
                    </a:solidFill>
                    <a:latin typeface="Georgia" panose="02040502050405020303" pitchFamily="18" charset="0"/>
                  </a:endParaRPr>
                </a:p>
              </p:txBody>
            </p:sp>
          </mc:Choice>
          <mc:Fallback xmlns="">
            <p:sp>
              <p:nvSpPr>
                <p:cNvPr id="77" name="TextBox 76"/>
                <p:cNvSpPr txBox="1">
                  <a:spLocks noRot="1" noChangeAspect="1" noMove="1" noResize="1" noEditPoints="1" noAdjustHandles="1" noChangeArrowheads="1" noChangeShapeType="1" noTextEdit="1"/>
                </p:cNvSpPr>
                <p:nvPr/>
              </p:nvSpPr>
              <p:spPr bwMode="auto">
                <a:xfrm>
                  <a:off x="5439898" y="5402382"/>
                  <a:ext cx="320729" cy="307777"/>
                </a:xfrm>
                <a:prstGeom prst="rect">
                  <a:avLst/>
                </a:prstGeom>
                <a:blipFill rotWithShape="0">
                  <a:blip r:embed="rId10"/>
                  <a:stretch>
                    <a:fillRect l="-16981" b="-14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0" name="TextBox 79"/>
            <p:cNvSpPr txBox="1"/>
            <p:nvPr/>
          </p:nvSpPr>
          <p:spPr bwMode="auto">
            <a:xfrm>
              <a:off x="4132382" y="5189769"/>
              <a:ext cx="8862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SHEATHING</a:t>
              </a:r>
              <a:endParaRPr kumimoji="1" lang="en-US" sz="1200" dirty="0">
                <a:solidFill>
                  <a:schemeClr val="bg2"/>
                </a:solidFill>
                <a:latin typeface="Arial" panose="020B0604020202020204" pitchFamily="34" charset="0"/>
                <a:cs typeface="Arial" panose="020B0604020202020204" pitchFamily="34" charset="0"/>
              </a:endParaRPr>
            </a:p>
          </p:txBody>
        </p:sp>
        <p:cxnSp>
          <p:nvCxnSpPr>
            <p:cNvPr id="83" name="Straight Connector 82"/>
            <p:cNvCxnSpPr/>
            <p:nvPr/>
          </p:nvCxnSpPr>
          <p:spPr>
            <a:xfrm>
              <a:off x="3856396" y="4509589"/>
              <a:ext cx="728217" cy="308451"/>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4581306" y="4500064"/>
              <a:ext cx="728217" cy="308451"/>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855633" y="5432798"/>
              <a:ext cx="728217" cy="308451"/>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4580543" y="5423273"/>
              <a:ext cx="728217" cy="308451"/>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Group 123"/>
          <p:cNvGrpSpPr/>
          <p:nvPr/>
        </p:nvGrpSpPr>
        <p:grpSpPr>
          <a:xfrm>
            <a:off x="6471138" y="3993250"/>
            <a:ext cx="2035709" cy="1976191"/>
            <a:chOff x="6471138" y="4142112"/>
            <a:chExt cx="2035709" cy="1976191"/>
          </a:xfrm>
        </p:grpSpPr>
        <p:sp>
          <p:nvSpPr>
            <p:cNvPr id="89" name="Rectangle 88"/>
            <p:cNvSpPr/>
            <p:nvPr/>
          </p:nvSpPr>
          <p:spPr>
            <a:xfrm>
              <a:off x="6592971" y="4482857"/>
              <a:ext cx="1463040" cy="914400"/>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flipH="1">
              <a:off x="6471138" y="4480654"/>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6471138" y="4610225"/>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6477913" y="4739796"/>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6477913" y="4869367"/>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a:off x="6480931" y="4998938"/>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6472980" y="5128509"/>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6477913" y="5258080"/>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8054980" y="4489909"/>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8061755" y="4619480"/>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8061755" y="4749051"/>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8064773" y="4878622"/>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8056822" y="5008193"/>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a:off x="8061755" y="5137764"/>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8068529" y="5267337"/>
              <a:ext cx="108284" cy="1203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Arc 103"/>
            <p:cNvSpPr/>
            <p:nvPr/>
          </p:nvSpPr>
          <p:spPr>
            <a:xfrm rot="5400000">
              <a:off x="6985106" y="3759380"/>
              <a:ext cx="679287" cy="1444752"/>
            </a:xfrm>
            <a:prstGeom prst="arc">
              <a:avLst>
                <a:gd name="adj1" fmla="val 16265938"/>
                <a:gd name="adj2" fmla="val 5358192"/>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5" name="Arc 104"/>
            <p:cNvSpPr/>
            <p:nvPr/>
          </p:nvSpPr>
          <p:spPr>
            <a:xfrm rot="5400000">
              <a:off x="6975446" y="4694619"/>
              <a:ext cx="679287" cy="1444752"/>
            </a:xfrm>
            <a:prstGeom prst="arc">
              <a:avLst>
                <a:gd name="adj1" fmla="val 16265938"/>
                <a:gd name="adj2" fmla="val 5358192"/>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6" name="Straight Connector 105"/>
            <p:cNvCxnSpPr/>
            <p:nvPr/>
          </p:nvCxnSpPr>
          <p:spPr>
            <a:xfrm>
              <a:off x="8199526" y="5397257"/>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8199526" y="5730632"/>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8346064" y="5085901"/>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flipV="1">
              <a:off x="8346064" y="5730632"/>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TextBox 109"/>
                <p:cNvSpPr txBox="1"/>
                <p:nvPr/>
              </p:nvSpPr>
              <p:spPr bwMode="auto">
                <a:xfrm>
                  <a:off x="8202789" y="5392857"/>
                  <a:ext cx="304058"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i="1" smtClean="0">
                                <a:solidFill>
                                  <a:srgbClr val="000000"/>
                                </a:solidFill>
                                <a:latin typeface="Cambria Math" panose="02040503050406030204" pitchFamily="18" charset="0"/>
                                <a:ea typeface="Cambria Math" panose="02040503050406030204" pitchFamily="18" charset="0"/>
                              </a:rPr>
                              <m:t>𝛿</m:t>
                            </m:r>
                          </m:e>
                          <m:sub>
                            <m:r>
                              <a:rPr kumimoji="1" lang="en-US" sz="2000" b="0" i="1" smtClean="0">
                                <a:solidFill>
                                  <a:srgbClr val="000000"/>
                                </a:solidFill>
                                <a:latin typeface="Cambria Math" panose="02040503050406030204" pitchFamily="18" charset="0"/>
                              </a:rPr>
                              <m:t>𝑐</m:t>
                            </m:r>
                          </m:sub>
                        </m:sSub>
                      </m:oMath>
                    </m:oMathPara>
                  </a14:m>
                  <a:endParaRPr kumimoji="1" lang="en-US" sz="2000" dirty="0">
                    <a:solidFill>
                      <a:srgbClr val="000000"/>
                    </a:solidFill>
                    <a:latin typeface="Georgia" panose="02040502050405020303" pitchFamily="18" charset="0"/>
                  </a:endParaRPr>
                </a:p>
              </p:txBody>
            </p:sp>
          </mc:Choice>
          <mc:Fallback xmlns="">
            <p:sp>
              <p:nvSpPr>
                <p:cNvPr id="110" name="TextBox 109"/>
                <p:cNvSpPr txBox="1">
                  <a:spLocks noRot="1" noChangeAspect="1" noMove="1" noResize="1" noEditPoints="1" noAdjustHandles="1" noChangeArrowheads="1" noChangeShapeType="1" noTextEdit="1"/>
                </p:cNvSpPr>
                <p:nvPr/>
              </p:nvSpPr>
              <p:spPr bwMode="auto">
                <a:xfrm>
                  <a:off x="8202789" y="5392857"/>
                  <a:ext cx="304058" cy="307777"/>
                </a:xfrm>
                <a:prstGeom prst="rect">
                  <a:avLst/>
                </a:prstGeom>
                <a:blipFill rotWithShape="0">
                  <a:blip r:embed="rId12"/>
                  <a:stretch>
                    <a:fillRect l="-20408" r="-4082" b="-1176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13" name="TextBox 112"/>
            <p:cNvSpPr txBox="1"/>
            <p:nvPr/>
          </p:nvSpPr>
          <p:spPr bwMode="auto">
            <a:xfrm>
              <a:off x="6689611" y="5175695"/>
              <a:ext cx="12551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CHORD SPLICES</a:t>
              </a:r>
              <a:endParaRPr kumimoji="1" lang="en-US" sz="1200" dirty="0">
                <a:solidFill>
                  <a:schemeClr val="bg2"/>
                </a:solidFill>
                <a:latin typeface="Arial" panose="020B0604020202020204" pitchFamily="34" charset="0"/>
                <a:cs typeface="Arial" panose="020B0604020202020204" pitchFamily="34" charset="0"/>
              </a:endParaRPr>
            </a:p>
          </p:txBody>
        </p:sp>
        <p:cxnSp>
          <p:nvCxnSpPr>
            <p:cNvPr id="114" name="Straight Arrow Connector 113"/>
            <p:cNvCxnSpPr/>
            <p:nvPr/>
          </p:nvCxnSpPr>
          <p:spPr>
            <a:xfrm>
              <a:off x="7322573" y="5404147"/>
              <a:ext cx="0" cy="301752"/>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V="1">
              <a:off x="7315702" y="4860112"/>
              <a:ext cx="0" cy="301752"/>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7228427" y="4761847"/>
              <a:ext cx="182880" cy="91440"/>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7243229" y="5722434"/>
              <a:ext cx="182880" cy="914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8" name="Straight Connector 117"/>
            <p:cNvCxnSpPr/>
            <p:nvPr/>
          </p:nvCxnSpPr>
          <p:spPr>
            <a:xfrm rot="16200000">
              <a:off x="7281735" y="5964418"/>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16200000" flipV="1">
              <a:off x="7576985" y="5813541"/>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16200000">
              <a:off x="7085939" y="5964416"/>
              <a:ext cx="301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5400000" flipH="1" flipV="1">
              <a:off x="7073303" y="5813539"/>
              <a:ext cx="0" cy="301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2" name="TextBox 121"/>
                <p:cNvSpPr txBox="1"/>
                <p:nvPr/>
              </p:nvSpPr>
              <p:spPr bwMode="auto">
                <a:xfrm>
                  <a:off x="6579422" y="5810526"/>
                  <a:ext cx="325987"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m:rPr>
                                <m:sty m:val="p"/>
                              </m:rPr>
                              <a:rPr kumimoji="1" lang="el-GR" sz="2000" i="1" smtClean="0">
                                <a:solidFill>
                                  <a:srgbClr val="000000"/>
                                </a:solidFill>
                                <a:latin typeface="Cambria Math" panose="02040503050406030204" pitchFamily="18" charset="0"/>
                                <a:ea typeface="Cambria Math" panose="02040503050406030204" pitchFamily="18" charset="0"/>
                              </a:rPr>
                              <m:t>Δ</m:t>
                            </m:r>
                          </m:e>
                          <m:sub>
                            <m:r>
                              <a:rPr kumimoji="1" lang="en-US" sz="2000" b="0" i="1" smtClean="0">
                                <a:solidFill>
                                  <a:srgbClr val="000000"/>
                                </a:solidFill>
                                <a:latin typeface="Cambria Math" panose="02040503050406030204" pitchFamily="18" charset="0"/>
                              </a:rPr>
                              <m:t>𝑐</m:t>
                            </m:r>
                          </m:sub>
                        </m:sSub>
                      </m:oMath>
                    </m:oMathPara>
                  </a14:m>
                  <a:endParaRPr kumimoji="1" lang="en-US" sz="2000" dirty="0">
                    <a:solidFill>
                      <a:srgbClr val="000000"/>
                    </a:solidFill>
                    <a:latin typeface="Georgia" panose="02040502050405020303" pitchFamily="18" charset="0"/>
                  </a:endParaRPr>
                </a:p>
              </p:txBody>
            </p:sp>
          </mc:Choice>
          <mc:Fallback xmlns="">
            <p:sp>
              <p:nvSpPr>
                <p:cNvPr id="122" name="TextBox 121"/>
                <p:cNvSpPr txBox="1">
                  <a:spLocks noRot="1" noChangeAspect="1" noMove="1" noResize="1" noEditPoints="1" noAdjustHandles="1" noChangeArrowheads="1" noChangeShapeType="1" noTextEdit="1"/>
                </p:cNvSpPr>
                <p:nvPr/>
              </p:nvSpPr>
              <p:spPr bwMode="auto">
                <a:xfrm>
                  <a:off x="6579422" y="5810526"/>
                  <a:ext cx="325987" cy="307777"/>
                </a:xfrm>
                <a:prstGeom prst="rect">
                  <a:avLst/>
                </a:prstGeom>
                <a:blipFill rotWithShape="0">
                  <a:blip r:embed="rId14"/>
                  <a:stretch>
                    <a:fillRect l="-16667" b="-14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grpSp>
      <p:sp>
        <p:nvSpPr>
          <p:cNvPr id="126" name="TextBox 125"/>
          <p:cNvSpPr txBox="1"/>
          <p:nvPr/>
        </p:nvSpPr>
        <p:spPr bwMode="auto">
          <a:xfrm>
            <a:off x="1023486" y="3475845"/>
            <a:ext cx="159005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Chord Deformation</a:t>
            </a:r>
            <a:br>
              <a:rPr kumimoji="1" lang="en-US" sz="1200" dirty="0" smtClean="0">
                <a:solidFill>
                  <a:schemeClr val="bg2"/>
                </a:solidFill>
                <a:latin typeface="Arial Black" panose="020B0A04020102020204" pitchFamily="34" charset="0"/>
                <a:cs typeface="Arial" panose="020B0604020202020204" pitchFamily="34" charset="0"/>
              </a:rPr>
            </a:br>
            <a:r>
              <a:rPr kumimoji="1" lang="en-US" sz="1200" dirty="0" smtClean="0">
                <a:solidFill>
                  <a:schemeClr val="bg2"/>
                </a:solidFill>
                <a:latin typeface="Arial Black" panose="020B0A04020102020204" pitchFamily="34" charset="0"/>
                <a:cs typeface="Arial" panose="020B0604020202020204" pitchFamily="34" charset="0"/>
              </a:rPr>
              <a:t>(excluding slip)</a:t>
            </a:r>
            <a:endParaRPr kumimoji="1" lang="en-US" sz="1200" dirty="0">
              <a:solidFill>
                <a:schemeClr val="bg2"/>
              </a:solidFill>
              <a:latin typeface="Arial Black" panose="020B0A04020102020204" pitchFamily="34" charset="0"/>
              <a:cs typeface="Arial" panose="020B0604020202020204" pitchFamily="34" charset="0"/>
            </a:endParaRPr>
          </a:p>
        </p:txBody>
      </p:sp>
      <p:sp>
        <p:nvSpPr>
          <p:cNvPr id="127" name="TextBox 126"/>
          <p:cNvSpPr txBox="1"/>
          <p:nvPr/>
        </p:nvSpPr>
        <p:spPr bwMode="auto">
          <a:xfrm>
            <a:off x="3785867" y="3481365"/>
            <a:ext cx="1556323"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Panel Deformation</a:t>
            </a:r>
            <a:br>
              <a:rPr kumimoji="1" lang="en-US" sz="1200" dirty="0" smtClean="0">
                <a:solidFill>
                  <a:schemeClr val="bg2"/>
                </a:solidFill>
                <a:latin typeface="Arial Black" panose="020B0A04020102020204" pitchFamily="34" charset="0"/>
                <a:cs typeface="Arial" panose="020B0604020202020204" pitchFamily="34" charset="0"/>
              </a:rPr>
            </a:br>
            <a:r>
              <a:rPr kumimoji="1" lang="en-US" sz="1200" dirty="0" smtClean="0">
                <a:solidFill>
                  <a:schemeClr val="bg2"/>
                </a:solidFill>
                <a:latin typeface="Arial Black" panose="020B0A04020102020204" pitchFamily="34" charset="0"/>
                <a:cs typeface="Arial" panose="020B0604020202020204" pitchFamily="34" charset="0"/>
              </a:rPr>
              <a:t>&amp; Nail Slip</a:t>
            </a:r>
            <a:endParaRPr kumimoji="1" lang="en-US" sz="1200" dirty="0">
              <a:solidFill>
                <a:schemeClr val="bg2"/>
              </a:solidFill>
              <a:latin typeface="Arial Black" panose="020B0A04020102020204" pitchFamily="34" charset="0"/>
              <a:cs typeface="Arial" panose="020B0604020202020204" pitchFamily="34" charset="0"/>
            </a:endParaRPr>
          </a:p>
        </p:txBody>
      </p:sp>
      <p:sp>
        <p:nvSpPr>
          <p:cNvPr id="128" name="TextBox 127"/>
          <p:cNvSpPr txBox="1"/>
          <p:nvPr/>
        </p:nvSpPr>
        <p:spPr bwMode="auto">
          <a:xfrm>
            <a:off x="6602503" y="3585099"/>
            <a:ext cx="1440138"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lnSpc>
                <a:spcPct val="120000"/>
              </a:lnSpc>
            </a:pPr>
            <a:r>
              <a:rPr kumimoji="1" lang="en-US" sz="1200" dirty="0" smtClean="0">
                <a:solidFill>
                  <a:schemeClr val="bg2"/>
                </a:solidFill>
                <a:latin typeface="Arial Black" panose="020B0A04020102020204" pitchFamily="34" charset="0"/>
                <a:cs typeface="Arial" panose="020B0604020202020204" pitchFamily="34" charset="0"/>
              </a:rPr>
              <a:t>Chord Splice Slip</a:t>
            </a:r>
            <a:endParaRPr kumimoji="1" lang="en-US" sz="1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2906671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High Load Blocked Diaphragms</a:t>
            </a:r>
            <a:endParaRPr lang="en-US" sz="2200" b="0" dirty="0">
              <a:latin typeface="Arial Black" panose="020B0A04020102020204" pitchFamily="34" charset="0"/>
            </a:endParaRPr>
          </a:p>
        </p:txBody>
      </p:sp>
      <p:sp>
        <p:nvSpPr>
          <p:cNvPr id="9" name="Rectangle 8"/>
          <p:cNvSpPr/>
          <p:nvPr/>
        </p:nvSpPr>
        <p:spPr>
          <a:xfrm>
            <a:off x="6077024" y="1709786"/>
            <a:ext cx="2532888" cy="276999"/>
          </a:xfrm>
          <a:prstGeom prst="rect">
            <a:avLst/>
          </a:prstGeom>
        </p:spPr>
        <p:txBody>
          <a:bodyPr wrap="square" lIns="0" tIns="0" rIns="0" bIns="0">
            <a:spAutoFit/>
          </a:bodyPr>
          <a:lstStyle/>
          <a:p>
            <a:pPr algn="ctr"/>
            <a:r>
              <a:rPr kumimoji="1" lang="en-US" dirty="0" smtClean="0">
                <a:solidFill>
                  <a:schemeClr val="accent1"/>
                </a:solidFill>
                <a:latin typeface="Arial Black" panose="020B0A04020102020204" pitchFamily="34" charset="0"/>
              </a:rPr>
              <a:t>Figure 4B</a:t>
            </a:r>
            <a:endParaRPr kumimoji="1" lang="en-US" dirty="0">
              <a:solidFill>
                <a:schemeClr val="accent1"/>
              </a:solidFill>
              <a:latin typeface="Arial Black" panose="020B0A04020102020204" pitchFamily="34" charset="0"/>
            </a:endParaRPr>
          </a:p>
        </p:txBody>
      </p:sp>
      <p:sp>
        <p:nvSpPr>
          <p:cNvPr id="13" name="Rectangle 12"/>
          <p:cNvSpPr/>
          <p:nvPr/>
        </p:nvSpPr>
        <p:spPr>
          <a:xfrm>
            <a:off x="469233" y="1705096"/>
            <a:ext cx="3547980" cy="3631763"/>
          </a:xfrm>
          <a:prstGeom prst="rect">
            <a:avLst/>
          </a:prstGeom>
        </p:spPr>
        <p:txBody>
          <a:bodyPr wrap="square" lIns="0" tIns="0" rIns="0" bIns="0">
            <a:spAutoFit/>
          </a:bodyPr>
          <a:lstStyle/>
          <a:p>
            <a:pPr marL="233363" indent="-233363" eaLnBrk="1" hangingPunct="1">
              <a:lnSpc>
                <a:spcPct val="120000"/>
              </a:lnSpc>
              <a:spcAft>
                <a:spcPts val="1200"/>
              </a:spcAft>
              <a:buFont typeface="Arial" panose="020B0604020202020204" pitchFamily="34" charset="0"/>
              <a:buChar char="•"/>
            </a:pPr>
            <a:r>
              <a:rPr lang="en-US" dirty="0">
                <a:solidFill>
                  <a:schemeClr val="bg2"/>
                </a:solidFill>
                <a:latin typeface="Arial" panose="020B0604020202020204" pitchFamily="34" charset="0"/>
                <a:cs typeface="Arial" panose="020B0604020202020204" pitchFamily="34" charset="0"/>
              </a:rPr>
              <a:t>High load blocked diaphragms have a significantly higher shear capacity by utilizing multiple rows of </a:t>
            </a:r>
            <a:r>
              <a:rPr lang="en-US" dirty="0" smtClean="0">
                <a:solidFill>
                  <a:schemeClr val="bg2"/>
                </a:solidFill>
                <a:latin typeface="Arial" panose="020B0604020202020204" pitchFamily="34" charset="0"/>
                <a:cs typeface="Arial" panose="020B0604020202020204" pitchFamily="34" charset="0"/>
              </a:rPr>
              <a:t>fasteners</a:t>
            </a:r>
          </a:p>
          <a:p>
            <a:pPr marL="233363" indent="-233363" eaLnBrk="1" hangingPunct="1">
              <a:lnSpc>
                <a:spcPct val="120000"/>
              </a:lnSpc>
              <a:spcAft>
                <a:spcPts val="1200"/>
              </a:spcAft>
              <a:buFont typeface="Arial" panose="020B0604020202020204" pitchFamily="34" charset="0"/>
              <a:buChar char="•"/>
            </a:pPr>
            <a:r>
              <a:rPr lang="en-US" dirty="0" smtClean="0">
                <a:solidFill>
                  <a:schemeClr val="bg2"/>
                </a:solidFill>
                <a:latin typeface="Arial" panose="020B0604020202020204" pitchFamily="34" charset="0"/>
                <a:cs typeface="Arial" panose="020B0604020202020204" pitchFamily="34" charset="0"/>
              </a:rPr>
              <a:t>Wider </a:t>
            </a:r>
            <a:r>
              <a:rPr lang="en-US" dirty="0">
                <a:solidFill>
                  <a:schemeClr val="bg2"/>
                </a:solidFill>
                <a:latin typeface="Arial" panose="020B0604020202020204" pitchFamily="34" charset="0"/>
                <a:cs typeface="Arial" panose="020B0604020202020204" pitchFamily="34" charset="0"/>
              </a:rPr>
              <a:t>blocking or supporting members are often required to avoid </a:t>
            </a:r>
            <a:r>
              <a:rPr lang="en-US" dirty="0" smtClean="0">
                <a:solidFill>
                  <a:schemeClr val="bg2"/>
                </a:solidFill>
                <a:latin typeface="Arial" panose="020B0604020202020204" pitchFamily="34" charset="0"/>
                <a:cs typeface="Arial" panose="020B0604020202020204" pitchFamily="34" charset="0"/>
              </a:rPr>
              <a:t>splitting</a:t>
            </a:r>
          </a:p>
          <a:p>
            <a:pPr marL="233363" indent="-233363" eaLnBrk="1" hangingPunct="1">
              <a:lnSpc>
                <a:spcPct val="120000"/>
              </a:lnSpc>
              <a:spcAft>
                <a:spcPts val="1200"/>
              </a:spcAft>
              <a:buFont typeface="Arial" panose="020B0604020202020204" pitchFamily="34" charset="0"/>
              <a:buChar char="•"/>
            </a:pPr>
            <a:r>
              <a:rPr lang="en-US" dirty="0" smtClean="0">
                <a:solidFill>
                  <a:schemeClr val="bg2"/>
                </a:solidFill>
                <a:latin typeface="Arial" panose="020B0604020202020204" pitchFamily="34" charset="0"/>
                <a:cs typeface="Arial" panose="020B0604020202020204" pitchFamily="34" charset="0"/>
              </a:rPr>
              <a:t>Minimum 3” nominal depth for blocked edges per </a:t>
            </a:r>
            <a:r>
              <a:rPr lang="en-US" b="1" dirty="0" smtClean="0">
                <a:solidFill>
                  <a:schemeClr val="accent1"/>
                </a:solidFill>
                <a:latin typeface="Arial" panose="020B0604020202020204" pitchFamily="34" charset="0"/>
                <a:cs typeface="Arial" panose="020B0604020202020204" pitchFamily="34" charset="0"/>
              </a:rPr>
              <a:t>SDPWS 4.2.7.1.2 item 4</a:t>
            </a:r>
            <a:endParaRPr lang="en-US" b="1" dirty="0">
              <a:solidFill>
                <a:schemeClr val="accent1"/>
              </a:solidFill>
              <a:latin typeface="Arial" panose="020B0604020202020204" pitchFamily="34" charset="0"/>
              <a:cs typeface="Arial" panose="020B0604020202020204" pitchFamily="34" charset="0"/>
            </a:endParaRPr>
          </a:p>
        </p:txBody>
      </p:sp>
      <p:grpSp>
        <p:nvGrpSpPr>
          <p:cNvPr id="10" name="Group 9"/>
          <p:cNvGrpSpPr/>
          <p:nvPr/>
        </p:nvGrpSpPr>
        <p:grpSpPr>
          <a:xfrm>
            <a:off x="4410579" y="2264898"/>
            <a:ext cx="4346091" cy="3685033"/>
            <a:chOff x="4410579" y="2264898"/>
            <a:chExt cx="4346091" cy="3685033"/>
          </a:xfrm>
        </p:grpSpPr>
        <p:cxnSp>
          <p:nvCxnSpPr>
            <p:cNvPr id="70" name="Straight Connector 69"/>
            <p:cNvCxnSpPr/>
            <p:nvPr/>
          </p:nvCxnSpPr>
          <p:spPr>
            <a:xfrm>
              <a:off x="5204083" y="3456116"/>
              <a:ext cx="0" cy="36576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859079" y="2886185"/>
              <a:ext cx="1031358"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bwMode="auto">
            <a:xfrm>
              <a:off x="4926319" y="3038217"/>
              <a:ext cx="2644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1/2”</a:t>
              </a:r>
              <a:endParaRPr kumimoji="1" lang="en-US" sz="1200" dirty="0">
                <a:solidFill>
                  <a:schemeClr val="bg2"/>
                </a:solidFill>
                <a:latin typeface="Arial" panose="020B0604020202020204" pitchFamily="34" charset="0"/>
                <a:cs typeface="Arial" panose="020B0604020202020204" pitchFamily="34" charset="0"/>
              </a:endParaRPr>
            </a:p>
          </p:txBody>
        </p:sp>
        <p:sp>
          <p:nvSpPr>
            <p:cNvPr id="72" name="TextBox 71"/>
            <p:cNvSpPr txBox="1"/>
            <p:nvPr/>
          </p:nvSpPr>
          <p:spPr bwMode="auto">
            <a:xfrm>
              <a:off x="4920616" y="3655200"/>
              <a:ext cx="2644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1/2”</a:t>
              </a:r>
              <a:endParaRPr kumimoji="1" lang="en-US" sz="1200" dirty="0">
                <a:solidFill>
                  <a:schemeClr val="bg2"/>
                </a:solidFill>
                <a:latin typeface="Arial" panose="020B0604020202020204" pitchFamily="34" charset="0"/>
                <a:cs typeface="Arial" panose="020B0604020202020204" pitchFamily="34" charset="0"/>
              </a:endParaRPr>
            </a:p>
          </p:txBody>
        </p:sp>
        <p:sp>
          <p:nvSpPr>
            <p:cNvPr id="73" name="TextBox 72"/>
            <p:cNvSpPr txBox="1"/>
            <p:nvPr/>
          </p:nvSpPr>
          <p:spPr bwMode="auto">
            <a:xfrm>
              <a:off x="4926865" y="3234915"/>
              <a:ext cx="5546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3/8” min</a:t>
              </a:r>
              <a:endParaRPr kumimoji="1" lang="en-US" sz="1200" dirty="0">
                <a:solidFill>
                  <a:schemeClr val="bg2"/>
                </a:solidFill>
                <a:latin typeface="Arial" panose="020B0604020202020204" pitchFamily="34" charset="0"/>
                <a:cs typeface="Arial" panose="020B0604020202020204" pitchFamily="34" charset="0"/>
              </a:endParaRPr>
            </a:p>
          </p:txBody>
        </p:sp>
        <p:sp>
          <p:nvSpPr>
            <p:cNvPr id="74" name="TextBox 73"/>
            <p:cNvSpPr txBox="1"/>
            <p:nvPr/>
          </p:nvSpPr>
          <p:spPr bwMode="auto">
            <a:xfrm>
              <a:off x="4923600" y="3459798"/>
              <a:ext cx="5546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3/8” min</a:t>
              </a:r>
              <a:endParaRPr kumimoji="1" lang="en-US" sz="1200" dirty="0">
                <a:solidFill>
                  <a:schemeClr val="bg2"/>
                </a:solidFill>
                <a:latin typeface="Arial" panose="020B0604020202020204" pitchFamily="34" charset="0"/>
                <a:cs typeface="Arial" panose="020B0604020202020204" pitchFamily="34" charset="0"/>
              </a:endParaRPr>
            </a:p>
          </p:txBody>
        </p:sp>
        <p:cxnSp>
          <p:nvCxnSpPr>
            <p:cNvPr id="53" name="Straight Connector 52"/>
            <p:cNvCxnSpPr/>
            <p:nvPr/>
          </p:nvCxnSpPr>
          <p:spPr>
            <a:xfrm>
              <a:off x="5210137" y="3049217"/>
              <a:ext cx="0" cy="353844"/>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202868" y="3049218"/>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02868" y="3818308"/>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202868" y="3240605"/>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202868" y="3407182"/>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202868" y="3460346"/>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202868" y="3632239"/>
              <a:ext cx="6875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59079" y="2886185"/>
              <a:ext cx="0" cy="1116419"/>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859079" y="4002604"/>
              <a:ext cx="1031358"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5890437" y="2886185"/>
              <a:ext cx="2724274" cy="1116419"/>
            </a:xfrm>
            <a:prstGeom prst="rect">
              <a:avLst/>
            </a:prstGeom>
            <a:solidFill>
              <a:schemeClr val="bg1">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081823" y="2407719"/>
              <a:ext cx="2532888" cy="995342"/>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6081827" y="2886185"/>
              <a:ext cx="2532888" cy="0"/>
            </a:xfrm>
            <a:prstGeom prst="line">
              <a:avLst/>
            </a:prstGeom>
            <a:ln w="1905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081823" y="3049217"/>
              <a:ext cx="25328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6077024" y="3461979"/>
              <a:ext cx="2532888" cy="995342"/>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6081823" y="4002604"/>
              <a:ext cx="2532888" cy="0"/>
            </a:xfrm>
            <a:prstGeom prst="line">
              <a:avLst/>
            </a:prstGeom>
            <a:ln w="1905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081823" y="3222883"/>
              <a:ext cx="25328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081823" y="3821851"/>
              <a:ext cx="25328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081823" y="3625150"/>
              <a:ext cx="25328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083426" y="4941812"/>
              <a:ext cx="1043390"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088369" y="3818308"/>
              <a:ext cx="0" cy="1116419"/>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126816" y="3818308"/>
              <a:ext cx="0" cy="1116419"/>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Isosceles Triangle 14"/>
            <p:cNvSpPr/>
            <p:nvPr/>
          </p:nvSpPr>
          <p:spPr>
            <a:xfrm>
              <a:off x="7410179" y="2264898"/>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Isosceles Triangle 53"/>
            <p:cNvSpPr/>
            <p:nvPr/>
          </p:nvSpPr>
          <p:spPr>
            <a:xfrm flipV="1">
              <a:off x="7509416" y="2409680"/>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Isosceles Triangle 54"/>
            <p:cNvSpPr/>
            <p:nvPr/>
          </p:nvSpPr>
          <p:spPr>
            <a:xfrm>
              <a:off x="7520049" y="4316706"/>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Isosceles Triangle 55"/>
            <p:cNvSpPr/>
            <p:nvPr/>
          </p:nvSpPr>
          <p:spPr>
            <a:xfrm flipV="1">
              <a:off x="7428126" y="4457322"/>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p:cNvSpPr/>
            <p:nvPr/>
          </p:nvSpPr>
          <p:spPr>
            <a:xfrm rot="5400000">
              <a:off x="8635229" y="2765957"/>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Isosceles Triangle 57"/>
            <p:cNvSpPr/>
            <p:nvPr/>
          </p:nvSpPr>
          <p:spPr>
            <a:xfrm rot="16200000">
              <a:off x="8498594" y="2860487"/>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sosceles Triangle 58"/>
            <p:cNvSpPr/>
            <p:nvPr/>
          </p:nvSpPr>
          <p:spPr>
            <a:xfrm rot="5400000">
              <a:off x="8642370" y="3956608"/>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p:cNvSpPr/>
            <p:nvPr/>
          </p:nvSpPr>
          <p:spPr>
            <a:xfrm rot="16200000">
              <a:off x="8500411" y="3856277"/>
              <a:ext cx="91440" cy="13716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rot="5400000">
              <a:off x="5916809" y="3312374"/>
              <a:ext cx="91440" cy="137160"/>
            </a:xfrm>
            <a:prstGeom prst="triangl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rot="16200000">
              <a:off x="5780174" y="3406904"/>
              <a:ext cx="91440" cy="137160"/>
            </a:xfrm>
            <a:prstGeom prst="triangl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556739" y="299268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6553190" y="358474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7569318" y="299446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7565769" y="358651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7049738" y="317812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7046189" y="377018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8074012" y="317812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8070463" y="377018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auto">
            <a:xfrm>
              <a:off x="6753681" y="5211267"/>
              <a:ext cx="172322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Fastener spacing</a:t>
              </a:r>
            </a:p>
            <a:p>
              <a:pPr algn="ctr"/>
              <a:r>
                <a:rPr kumimoji="1" lang="en-US" sz="1600" dirty="0" smtClean="0">
                  <a:solidFill>
                    <a:schemeClr val="bg2"/>
                  </a:solidFill>
                  <a:latin typeface="Arial" panose="020B0604020202020204" pitchFamily="34" charset="0"/>
                  <a:cs typeface="Arial" panose="020B0604020202020204" pitchFamily="34" charset="0"/>
                </a:rPr>
                <a:t>3” nominal</a:t>
              </a:r>
            </a:p>
            <a:p>
              <a:pPr algn="ctr"/>
              <a:r>
                <a:rPr kumimoji="1" lang="en-US" sz="1600" dirty="0" smtClean="0">
                  <a:solidFill>
                    <a:schemeClr val="bg2"/>
                  </a:solidFill>
                  <a:latin typeface="Arial" panose="020B0604020202020204" pitchFamily="34" charset="0"/>
                  <a:cs typeface="Arial" panose="020B0604020202020204" pitchFamily="34" charset="0"/>
                </a:rPr>
                <a:t>2 lines of fasteners</a:t>
              </a:r>
              <a:endParaRPr kumimoji="1" lang="en-US" sz="1600" dirty="0">
                <a:solidFill>
                  <a:schemeClr val="bg2"/>
                </a:solidFill>
                <a:latin typeface="Arial" panose="020B0604020202020204" pitchFamily="34" charset="0"/>
                <a:cs typeface="Arial" panose="020B0604020202020204" pitchFamily="34" charset="0"/>
              </a:endParaRPr>
            </a:p>
          </p:txBody>
        </p:sp>
        <p:sp>
          <p:nvSpPr>
            <p:cNvPr id="75" name="TextBox 74"/>
            <p:cNvSpPr txBox="1"/>
            <p:nvPr/>
          </p:nvSpPr>
          <p:spPr bwMode="auto">
            <a:xfrm>
              <a:off x="4410579" y="3352061"/>
              <a:ext cx="4039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2-1/2”</a:t>
              </a:r>
              <a:endParaRPr kumimoji="1" lang="en-US" sz="1200" dirty="0">
                <a:solidFill>
                  <a:schemeClr val="bg2"/>
                </a:solidFill>
                <a:latin typeface="Arial" panose="020B0604020202020204" pitchFamily="34" charset="0"/>
                <a:cs typeface="Arial" panose="020B0604020202020204" pitchFamily="34" charset="0"/>
              </a:endParaRPr>
            </a:p>
          </p:txBody>
        </p:sp>
        <p:cxnSp>
          <p:nvCxnSpPr>
            <p:cNvPr id="6" name="Straight Connector 5"/>
            <p:cNvCxnSpPr/>
            <p:nvPr/>
          </p:nvCxnSpPr>
          <p:spPr>
            <a:xfrm flipH="1">
              <a:off x="7046189" y="4881878"/>
              <a:ext cx="106142" cy="106142"/>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8069449" y="4876505"/>
              <a:ext cx="106142" cy="106142"/>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4816637" y="3931252"/>
              <a:ext cx="106142" cy="106142"/>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H="1">
              <a:off x="4816637" y="2823610"/>
              <a:ext cx="106142" cy="106142"/>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6561194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Identify the code and standard provisions </a:t>
            </a:r>
            <a:r>
              <a:rPr lang="en-US" sz="1800" b="0" dirty="0" smtClean="0">
                <a:solidFill>
                  <a:srgbClr val="FFFFFF"/>
                </a:solidFill>
                <a:latin typeface="Arial" panose="020B0604020202020204" pitchFamily="34" charset="0"/>
                <a:cs typeface="Arial" panose="020B0604020202020204" pitchFamily="34" charset="0"/>
              </a:rPr>
              <a:t>related to the </a:t>
            </a:r>
            <a:r>
              <a:rPr lang="en-US" sz="1800" b="0" dirty="0">
                <a:solidFill>
                  <a:srgbClr val="FFFFFF"/>
                </a:solidFill>
                <a:latin typeface="Arial" panose="020B0604020202020204" pitchFamily="34" charset="0"/>
                <a:cs typeface="Arial" panose="020B0604020202020204" pitchFamily="34" charset="0"/>
              </a:rPr>
              <a:t>design of diaphragms</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Two Complete</a:t>
            </a:r>
          </a:p>
        </p:txBody>
      </p:sp>
    </p:spTree>
    <p:custDataLst>
      <p:tags r:id="rId1"/>
    </p:custDataLst>
    <p:extLst>
      <p:ext uri="{BB962C8B-B14F-4D97-AF65-F5344CB8AC3E}">
        <p14:creationId xmlns:p14="http://schemas.microsoft.com/office/powerpoint/2010/main" val="119721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Diaphragm </a:t>
            </a:r>
            <a:br>
              <a:rPr lang="en-US" sz="2400" dirty="0" smtClean="0">
                <a:solidFill>
                  <a:schemeClr val="tx1">
                    <a:lumMod val="75000"/>
                    <a:lumOff val="25000"/>
                  </a:schemeClr>
                </a:solidFill>
                <a:latin typeface="Arial Black" panose="020B0A04020102020204" pitchFamily="34" charset="0"/>
              </a:rPr>
            </a:br>
            <a:r>
              <a:rPr lang="en-US" sz="2400" dirty="0" smtClean="0">
                <a:solidFill>
                  <a:schemeClr val="tx1">
                    <a:lumMod val="75000"/>
                    <a:lumOff val="25000"/>
                  </a:schemeClr>
                </a:solidFill>
                <a:latin typeface="Arial Black" panose="020B0A04020102020204" pitchFamily="34" charset="0"/>
              </a:rPr>
              <a:t>Behavior &amp; Analysis</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lnSpc>
                <a:spcPct val="120000"/>
              </a:lnSpc>
              <a:spcBef>
                <a:spcPts val="1800"/>
              </a:spcBef>
            </a:pPr>
            <a:r>
              <a:rPr lang="en-US" sz="1600" b="0" dirty="0" smtClean="0">
                <a:solidFill>
                  <a:schemeClr val="tx1">
                    <a:lumMod val="75000"/>
                    <a:lumOff val="25000"/>
                  </a:schemeClr>
                </a:solidFill>
                <a:latin typeface="Arial" panose="020B0604020202020204" pitchFamily="34" charset="0"/>
                <a:cs typeface="Arial" panose="020B0604020202020204" pitchFamily="34" charset="0"/>
              </a:rPr>
              <a:t>Determine when a diaphragm may be classified as rigid, flexible, or semi-rigid for analysis purposes</a:t>
            </a:r>
            <a:endParaRPr lang="en-US" sz="16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3</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681276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7864873" y="4296000"/>
            <a:ext cx="1293859" cy="0"/>
          </a:xfrm>
          <a:prstGeom prst="line">
            <a:avLst/>
          </a:prstGeom>
          <a:ln w="38100">
            <a:solidFill>
              <a:schemeClr val="bg1">
                <a:lumMod val="20000"/>
                <a:lumOff val="80000"/>
              </a:schemeClr>
            </a:solidFill>
            <a:prstDash val="dash"/>
          </a:ln>
        </p:spPr>
        <p:style>
          <a:lnRef idx="1">
            <a:schemeClr val="accent3"/>
          </a:lnRef>
          <a:fillRef idx="0">
            <a:schemeClr val="accent3"/>
          </a:fillRef>
          <a:effectRef idx="0">
            <a:schemeClr val="accent3"/>
          </a:effectRef>
          <a:fontRef idx="minor">
            <a:schemeClr val="tx1"/>
          </a:fontRef>
        </p:style>
      </p:cxnSp>
      <p:cxnSp>
        <p:nvCxnSpPr>
          <p:cNvPr id="19" name="Straight Connector 18"/>
          <p:cNvCxnSpPr/>
          <p:nvPr/>
        </p:nvCxnSpPr>
        <p:spPr>
          <a:xfrm>
            <a:off x="5668348" y="4296000"/>
            <a:ext cx="2185519" cy="0"/>
          </a:xfrm>
          <a:prstGeom prst="line">
            <a:avLst/>
          </a:prstGeom>
          <a:ln w="38100">
            <a:solidFill>
              <a:schemeClr val="bg1">
                <a:lumMod val="20000"/>
                <a:lumOff val="80000"/>
              </a:schemeClr>
            </a:solidFill>
            <a:prstDash val="dash"/>
          </a:ln>
        </p:spPr>
        <p:style>
          <a:lnRef idx="1">
            <a:schemeClr val="accent3"/>
          </a:lnRef>
          <a:fillRef idx="0">
            <a:schemeClr val="accent3"/>
          </a:fillRef>
          <a:effectRef idx="0">
            <a:schemeClr val="accent3"/>
          </a:effectRef>
          <a:fontRef idx="minor">
            <a:schemeClr val="tx1"/>
          </a:fontRef>
        </p:style>
      </p:cxnSp>
      <p:cxnSp>
        <p:nvCxnSpPr>
          <p:cNvPr id="18" name="Straight Connector 17"/>
          <p:cNvCxnSpPr/>
          <p:nvPr/>
        </p:nvCxnSpPr>
        <p:spPr>
          <a:xfrm>
            <a:off x="3493006" y="4296000"/>
            <a:ext cx="2185519" cy="0"/>
          </a:xfrm>
          <a:prstGeom prst="line">
            <a:avLst/>
          </a:prstGeom>
          <a:ln w="38100">
            <a:solidFill>
              <a:schemeClr val="bg1">
                <a:lumMod val="20000"/>
                <a:lumOff val="80000"/>
              </a:schemeClr>
            </a:solidFill>
            <a:prstDash val="dash"/>
          </a:ln>
        </p:spPr>
        <p:style>
          <a:lnRef idx="1">
            <a:schemeClr val="accent3"/>
          </a:lnRef>
          <a:fillRef idx="0">
            <a:schemeClr val="accent3"/>
          </a:fillRef>
          <a:effectRef idx="0">
            <a:schemeClr val="accent3"/>
          </a:effectRef>
          <a:fontRef idx="minor">
            <a:schemeClr val="tx1"/>
          </a:fontRef>
        </p:style>
      </p:cxnSp>
      <p:cxnSp>
        <p:nvCxnSpPr>
          <p:cNvPr id="16" name="Straight Connector 15"/>
          <p:cNvCxnSpPr/>
          <p:nvPr/>
        </p:nvCxnSpPr>
        <p:spPr>
          <a:xfrm>
            <a:off x="1300043" y="4300437"/>
            <a:ext cx="2185519" cy="0"/>
          </a:xfrm>
          <a:prstGeom prst="line">
            <a:avLst/>
          </a:prstGeom>
          <a:ln w="38100">
            <a:solidFill>
              <a:schemeClr val="bg1">
                <a:lumMod val="20000"/>
                <a:lumOff val="80000"/>
              </a:schemeClr>
            </a:solidFill>
            <a:prstDash val="dash"/>
          </a:ln>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a:off x="0" y="4296000"/>
            <a:ext cx="1300043" cy="0"/>
          </a:xfrm>
          <a:prstGeom prst="line">
            <a:avLst/>
          </a:prstGeom>
          <a:ln w="38100">
            <a:solidFill>
              <a:schemeClr val="bg1">
                <a:lumMod val="20000"/>
                <a:lumOff val="80000"/>
              </a:schemeClr>
            </a:solidFill>
            <a:prstDash val="dash"/>
          </a:ln>
        </p:spPr>
        <p:style>
          <a:lnRef idx="1">
            <a:schemeClr val="accent3"/>
          </a:lnRef>
          <a:fillRef idx="0">
            <a:schemeClr val="accent3"/>
          </a:fillRef>
          <a:effectRef idx="0">
            <a:schemeClr val="accent3"/>
          </a:effectRef>
          <a:fontRef idx="minor">
            <a:schemeClr val="tx1"/>
          </a:fontRef>
        </p:style>
      </p:cxnSp>
      <p:sp>
        <p:nvSpPr>
          <p:cNvPr id="2" name="Title 1"/>
          <p:cNvSpPr>
            <a:spLocks noGrp="1"/>
          </p:cNvSpPr>
          <p:nvPr>
            <p:ph type="title"/>
          </p:nvPr>
        </p:nvSpPr>
        <p:spPr/>
        <p:txBody>
          <a:bodyPr/>
          <a:lstStyle/>
          <a:p>
            <a:r>
              <a:rPr lang="en-US" sz="2200" b="0" dirty="0" smtClean="0">
                <a:latin typeface="Arial Black" panose="020B0A04020102020204" pitchFamily="34" charset="0"/>
              </a:rPr>
              <a:t>Introduction to Distribution of Shear</a:t>
            </a:r>
            <a:endParaRPr lang="en-US" sz="2200" b="0" dirty="0">
              <a:latin typeface="Arial Black" panose="020B0A04020102020204" pitchFamily="34" charset="0"/>
            </a:endParaRPr>
          </a:p>
        </p:txBody>
      </p:sp>
      <p:sp>
        <p:nvSpPr>
          <p:cNvPr id="3" name="TextBox 2"/>
          <p:cNvSpPr txBox="1"/>
          <p:nvPr/>
        </p:nvSpPr>
        <p:spPr bwMode="auto">
          <a:xfrm>
            <a:off x="470821" y="1709070"/>
            <a:ext cx="5039643" cy="161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dirty="0" smtClean="0">
                <a:solidFill>
                  <a:schemeClr val="accent1"/>
                </a:solidFill>
                <a:latin typeface="Arial Black" panose="020B0A04020102020204" pitchFamily="34" charset="0"/>
              </a:rPr>
              <a:t>4.2.5 Horizontal Distribution of Shear</a:t>
            </a:r>
          </a:p>
          <a:p>
            <a:pPr indent="349250" algn="just">
              <a:lnSpc>
                <a:spcPct val="120000"/>
              </a:lnSpc>
              <a:spcBef>
                <a:spcPts val="1200"/>
              </a:spcBef>
            </a:pPr>
            <a:r>
              <a:rPr kumimoji="1" lang="en-US" sz="1600" dirty="0" smtClean="0">
                <a:solidFill>
                  <a:schemeClr val="bg2"/>
                </a:solidFill>
                <a:latin typeface="Arial" panose="020B0604020202020204" pitchFamily="34" charset="0"/>
                <a:cs typeface="Arial" panose="020B0604020202020204" pitchFamily="34" charset="0"/>
              </a:rPr>
              <a:t>The distribution of shear to vertical resisting ele-ments shall be based on an analysis where the dia-phragm is modeled as semi-rigid, idealized as flexible, or idealized as rigid.</a:t>
            </a:r>
            <a:endParaRPr kumimoji="1" lang="en-US" sz="1600" dirty="0">
              <a:solidFill>
                <a:schemeClr val="bg2"/>
              </a:solidFill>
              <a:latin typeface="Arial" panose="020B0604020202020204" pitchFamily="34" charset="0"/>
              <a:cs typeface="Arial" panose="020B0604020202020204" pitchFamily="34" charset="0"/>
            </a:endParaRPr>
          </a:p>
        </p:txBody>
      </p:sp>
      <p:sp>
        <p:nvSpPr>
          <p:cNvPr id="4" name="TextBox 3"/>
          <p:cNvSpPr txBox="1"/>
          <p:nvPr/>
        </p:nvSpPr>
        <p:spPr bwMode="auto">
          <a:xfrm>
            <a:off x="975183" y="4003620"/>
            <a:ext cx="637355" cy="584763"/>
          </a:xfrm>
          <a:prstGeom prst="rect">
            <a:avLst/>
          </a:prstGeom>
          <a:solidFill>
            <a:srgbClr val="FFFFFF"/>
          </a:solidFill>
          <a:ln>
            <a:noFill/>
          </a:ln>
          <a:extLst/>
        </p:spPr>
        <p:txBody>
          <a:bodyPr wrap="none" lIns="45720" tIns="45714" rIns="45720" bIns="45714" rtlCol="0">
            <a:spAutoFit/>
          </a:bodyPr>
          <a:lstStyle/>
          <a:p>
            <a:pPr algn="ctr"/>
            <a:r>
              <a:rPr kumimoji="1" lang="en-US" sz="3200" dirty="0" smtClean="0">
                <a:solidFill>
                  <a:schemeClr val="accent4"/>
                </a:solidFill>
                <a:latin typeface="Calibri" panose="020F0502020204030204" pitchFamily="34" charset="0"/>
                <a:cs typeface="Calibri" panose="020F0502020204030204" pitchFamily="34" charset="0"/>
              </a:rPr>
              <a:t>❶</a:t>
            </a:r>
            <a:endParaRPr kumimoji="1" lang="en-US" sz="3200" dirty="0">
              <a:solidFill>
                <a:schemeClr val="accent4"/>
              </a:solidFill>
              <a:latin typeface="Georgia" panose="02040502050405020303" pitchFamily="18" charset="0"/>
            </a:endParaRPr>
          </a:p>
        </p:txBody>
      </p:sp>
      <p:sp>
        <p:nvSpPr>
          <p:cNvPr id="5" name="TextBox 4"/>
          <p:cNvSpPr txBox="1"/>
          <p:nvPr/>
        </p:nvSpPr>
        <p:spPr bwMode="auto">
          <a:xfrm>
            <a:off x="3166892" y="4003619"/>
            <a:ext cx="637355" cy="584763"/>
          </a:xfrm>
          <a:prstGeom prst="rect">
            <a:avLst/>
          </a:prstGeom>
          <a:solidFill>
            <a:srgbClr val="FFFFFF"/>
          </a:solidFill>
          <a:ln>
            <a:noFill/>
          </a:ln>
          <a:extLst/>
        </p:spPr>
        <p:txBody>
          <a:bodyPr wrap="none" lIns="45720" tIns="45714" rIns="45720" bIns="45714" rtlCol="0">
            <a:spAutoFit/>
          </a:bodyPr>
          <a:lstStyle/>
          <a:p>
            <a:pPr algn="ctr"/>
            <a:r>
              <a:rPr kumimoji="1" lang="en-US" sz="3200" dirty="0" smtClean="0">
                <a:solidFill>
                  <a:schemeClr val="accent4"/>
                </a:solidFill>
                <a:latin typeface="Calibri" panose="020F0502020204030204" pitchFamily="34" charset="0"/>
                <a:cs typeface="Calibri" panose="020F0502020204030204" pitchFamily="34" charset="0"/>
              </a:rPr>
              <a:t>❷</a:t>
            </a:r>
            <a:endParaRPr kumimoji="1" lang="en-US" sz="3200" dirty="0">
              <a:solidFill>
                <a:schemeClr val="accent4"/>
              </a:solidFill>
              <a:latin typeface="Georgia" panose="02040502050405020303" pitchFamily="18" charset="0"/>
            </a:endParaRPr>
          </a:p>
        </p:txBody>
      </p:sp>
      <p:sp>
        <p:nvSpPr>
          <p:cNvPr id="6" name="TextBox 5"/>
          <p:cNvSpPr txBox="1"/>
          <p:nvPr/>
        </p:nvSpPr>
        <p:spPr bwMode="auto">
          <a:xfrm>
            <a:off x="5358603" y="4003619"/>
            <a:ext cx="637355" cy="584763"/>
          </a:xfrm>
          <a:prstGeom prst="rect">
            <a:avLst/>
          </a:prstGeom>
          <a:solidFill>
            <a:srgbClr val="FFFFFF"/>
          </a:solidFill>
          <a:ln>
            <a:noFill/>
          </a:ln>
          <a:extLst/>
        </p:spPr>
        <p:txBody>
          <a:bodyPr wrap="none" lIns="45720" tIns="45714" rIns="45720" bIns="45714" rtlCol="0">
            <a:spAutoFit/>
          </a:bodyPr>
          <a:lstStyle/>
          <a:p>
            <a:pPr algn="ctr"/>
            <a:r>
              <a:rPr kumimoji="1" lang="en-US" sz="3200" dirty="0" smtClean="0">
                <a:solidFill>
                  <a:schemeClr val="accent4"/>
                </a:solidFill>
                <a:latin typeface="Calibri" panose="020F0502020204030204" pitchFamily="34" charset="0"/>
                <a:cs typeface="Calibri" panose="020F0502020204030204" pitchFamily="34" charset="0"/>
              </a:rPr>
              <a:t>❸</a:t>
            </a:r>
            <a:endParaRPr kumimoji="1" lang="en-US" sz="3200" dirty="0">
              <a:solidFill>
                <a:schemeClr val="accent4"/>
              </a:solidFill>
              <a:latin typeface="Georgia" panose="02040502050405020303" pitchFamily="18" charset="0"/>
            </a:endParaRPr>
          </a:p>
        </p:txBody>
      </p:sp>
      <p:sp>
        <p:nvSpPr>
          <p:cNvPr id="7" name="TextBox 6"/>
          <p:cNvSpPr txBox="1"/>
          <p:nvPr/>
        </p:nvSpPr>
        <p:spPr bwMode="auto">
          <a:xfrm>
            <a:off x="623195" y="4827182"/>
            <a:ext cx="1341329" cy="62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20" rIns="0" bIns="0" rtlCol="0">
            <a:spAutoFit/>
          </a:bodyPr>
          <a:lstStyle/>
          <a:p>
            <a:pPr algn="ctr">
              <a:spcAft>
                <a:spcPts val="400"/>
              </a:spcAft>
            </a:pPr>
            <a:r>
              <a:rPr kumimoji="1" lang="en-US" sz="1600" dirty="0" smtClean="0">
                <a:solidFill>
                  <a:schemeClr val="bg2"/>
                </a:solidFill>
                <a:latin typeface="Arial Black" panose="020B0A04020102020204" pitchFamily="34" charset="0"/>
                <a:cs typeface="Arial" panose="020B0604020202020204" pitchFamily="34" charset="0"/>
              </a:rPr>
              <a:t>Idealized as</a:t>
            </a:r>
          </a:p>
          <a:p>
            <a:pPr algn="ctr"/>
            <a:r>
              <a:rPr kumimoji="1" lang="en-US" dirty="0" smtClean="0">
                <a:solidFill>
                  <a:schemeClr val="bg2"/>
                </a:solidFill>
                <a:latin typeface="Arial Black" panose="020B0A04020102020204" pitchFamily="34" charset="0"/>
                <a:cs typeface="Arial" panose="020B0604020202020204" pitchFamily="34" charset="0"/>
              </a:rPr>
              <a:t>Flexible</a:t>
            </a:r>
            <a:endParaRPr kumimoji="1" lang="en-US" dirty="0">
              <a:solidFill>
                <a:schemeClr val="bg2"/>
              </a:solidFill>
              <a:latin typeface="Arial Black" panose="020B0A04020102020204" pitchFamily="34" charset="0"/>
              <a:cs typeface="Arial" panose="020B0604020202020204" pitchFamily="34" charset="0"/>
            </a:endParaRPr>
          </a:p>
        </p:txBody>
      </p:sp>
      <p:sp>
        <p:nvSpPr>
          <p:cNvPr id="8" name="TextBox 7"/>
          <p:cNvSpPr txBox="1"/>
          <p:nvPr/>
        </p:nvSpPr>
        <p:spPr bwMode="auto">
          <a:xfrm>
            <a:off x="2814904" y="4827182"/>
            <a:ext cx="1341329" cy="62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20" rIns="0" bIns="0" rtlCol="0">
            <a:spAutoFit/>
          </a:bodyPr>
          <a:lstStyle/>
          <a:p>
            <a:pPr algn="ctr">
              <a:spcBef>
                <a:spcPts val="0"/>
              </a:spcBef>
              <a:spcAft>
                <a:spcPts val="400"/>
              </a:spcAft>
            </a:pPr>
            <a:r>
              <a:rPr kumimoji="1" lang="en-US" sz="1600" dirty="0" smtClean="0">
                <a:solidFill>
                  <a:schemeClr val="bg2"/>
                </a:solidFill>
                <a:latin typeface="Arial Black" panose="020B0A04020102020204" pitchFamily="34" charset="0"/>
                <a:cs typeface="Arial" panose="020B0604020202020204" pitchFamily="34" charset="0"/>
              </a:rPr>
              <a:t>Idealized as</a:t>
            </a:r>
          </a:p>
          <a:p>
            <a:pPr algn="ctr"/>
            <a:r>
              <a:rPr kumimoji="1" lang="en-US" dirty="0" smtClean="0">
                <a:solidFill>
                  <a:schemeClr val="bg2"/>
                </a:solidFill>
                <a:latin typeface="Arial Black" panose="020B0A04020102020204" pitchFamily="34" charset="0"/>
                <a:cs typeface="Arial" panose="020B0604020202020204" pitchFamily="34" charset="0"/>
              </a:rPr>
              <a:t>Rigid</a:t>
            </a:r>
            <a:endParaRPr kumimoji="1" lang="en-US" dirty="0">
              <a:solidFill>
                <a:schemeClr val="bg2"/>
              </a:solidFill>
              <a:latin typeface="Arial Black" panose="020B0A04020102020204" pitchFamily="34" charset="0"/>
              <a:cs typeface="Arial" panose="020B0604020202020204" pitchFamily="34" charset="0"/>
            </a:endParaRPr>
          </a:p>
        </p:txBody>
      </p:sp>
      <p:sp>
        <p:nvSpPr>
          <p:cNvPr id="9" name="TextBox 8"/>
          <p:cNvSpPr txBox="1"/>
          <p:nvPr/>
        </p:nvSpPr>
        <p:spPr bwMode="auto">
          <a:xfrm>
            <a:off x="5004018" y="4827182"/>
            <a:ext cx="1346522" cy="62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20" rIns="0" bIns="0" rtlCol="0">
            <a:spAutoFit/>
          </a:bodyPr>
          <a:lstStyle/>
          <a:p>
            <a:pPr algn="ctr">
              <a:spcAft>
                <a:spcPts val="400"/>
              </a:spcAft>
            </a:pPr>
            <a:r>
              <a:rPr kumimoji="1" lang="en-US" sz="1600" dirty="0" smtClean="0">
                <a:solidFill>
                  <a:schemeClr val="bg2"/>
                </a:solidFill>
                <a:latin typeface="Arial Black" panose="020B0A04020102020204" pitchFamily="34" charset="0"/>
                <a:cs typeface="Arial" panose="020B0604020202020204" pitchFamily="34" charset="0"/>
              </a:rPr>
              <a:t>Modeled as</a:t>
            </a:r>
          </a:p>
          <a:p>
            <a:pPr algn="ctr"/>
            <a:r>
              <a:rPr kumimoji="1" lang="en-US" dirty="0" smtClean="0">
                <a:solidFill>
                  <a:schemeClr val="bg2"/>
                </a:solidFill>
                <a:latin typeface="Arial Black" panose="020B0A04020102020204" pitchFamily="34" charset="0"/>
                <a:cs typeface="Arial" panose="020B0604020202020204" pitchFamily="34" charset="0"/>
              </a:rPr>
              <a:t>Semi-Rigid</a:t>
            </a:r>
            <a:endParaRPr kumimoji="1" lang="en-US" dirty="0">
              <a:solidFill>
                <a:schemeClr val="bg2"/>
              </a:solidFill>
              <a:latin typeface="Arial Black" panose="020B0A04020102020204" pitchFamily="34" charset="0"/>
              <a:cs typeface="Arial" panose="020B0604020202020204" pitchFamily="34" charset="0"/>
            </a:endParaRPr>
          </a:p>
        </p:txBody>
      </p:sp>
      <p:sp>
        <p:nvSpPr>
          <p:cNvPr id="10" name="TextBox 9"/>
          <p:cNvSpPr txBox="1"/>
          <p:nvPr/>
        </p:nvSpPr>
        <p:spPr bwMode="auto">
          <a:xfrm>
            <a:off x="7550314" y="4003619"/>
            <a:ext cx="637355" cy="584763"/>
          </a:xfrm>
          <a:prstGeom prst="rect">
            <a:avLst/>
          </a:prstGeom>
          <a:solidFill>
            <a:srgbClr val="FFFFFF"/>
          </a:solidFill>
          <a:ln>
            <a:noFill/>
          </a:ln>
          <a:extLst/>
        </p:spPr>
        <p:txBody>
          <a:bodyPr wrap="none" lIns="45720" tIns="45714" rIns="45720" bIns="45714" rtlCol="0">
            <a:spAutoFit/>
          </a:bodyPr>
          <a:lstStyle/>
          <a:p>
            <a:pPr algn="ctr"/>
            <a:r>
              <a:rPr kumimoji="1" lang="en-US" sz="3200" dirty="0" smtClean="0">
                <a:solidFill>
                  <a:schemeClr val="accent4"/>
                </a:solidFill>
                <a:latin typeface="Calibri" panose="020F0502020204030204" pitchFamily="34" charset="0"/>
                <a:cs typeface="Calibri" panose="020F0502020204030204" pitchFamily="34" charset="0"/>
              </a:rPr>
              <a:t>❹</a:t>
            </a:r>
            <a:endParaRPr kumimoji="1" lang="en-US" sz="3200" dirty="0">
              <a:solidFill>
                <a:schemeClr val="accent4"/>
              </a:solidFill>
              <a:latin typeface="Georgia" panose="02040502050405020303" pitchFamily="18" charset="0"/>
            </a:endParaRPr>
          </a:p>
        </p:txBody>
      </p:sp>
      <p:sp>
        <p:nvSpPr>
          <p:cNvPr id="11" name="TextBox 10"/>
          <p:cNvSpPr txBox="1"/>
          <p:nvPr/>
        </p:nvSpPr>
        <p:spPr bwMode="auto">
          <a:xfrm>
            <a:off x="7216939" y="4893867"/>
            <a:ext cx="12958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dirty="0" smtClean="0">
                <a:solidFill>
                  <a:schemeClr val="bg2"/>
                </a:solidFill>
                <a:latin typeface="Arial Black" panose="020B0A04020102020204" pitchFamily="34" charset="0"/>
                <a:cs typeface="Arial" panose="020B0604020202020204" pitchFamily="34" charset="0"/>
              </a:rPr>
              <a:t>Enveloped</a:t>
            </a:r>
          </a:p>
          <a:p>
            <a:pPr algn="ctr"/>
            <a:r>
              <a:rPr kumimoji="1" lang="en-US" dirty="0" smtClean="0">
                <a:solidFill>
                  <a:schemeClr val="bg2"/>
                </a:solidFill>
                <a:latin typeface="Arial Black" panose="020B0A04020102020204" pitchFamily="34" charset="0"/>
                <a:cs typeface="Arial" panose="020B0604020202020204" pitchFamily="34" charset="0"/>
              </a:rPr>
              <a:t>Analysis</a:t>
            </a:r>
            <a:endParaRPr kumimoji="1" lang="en-US" dirty="0">
              <a:solidFill>
                <a:schemeClr val="bg2"/>
              </a:solidFill>
              <a:latin typeface="Arial Black" panose="020B0A04020102020204" pitchFamily="34" charset="0"/>
              <a:cs typeface="Arial" panose="020B0604020202020204" pitchFamily="34" charset="0"/>
            </a:endParaRPr>
          </a:p>
        </p:txBody>
      </p:sp>
      <p:sp>
        <p:nvSpPr>
          <p:cNvPr id="12" name="TextBox 11"/>
          <p:cNvSpPr txBox="1"/>
          <p:nvPr/>
        </p:nvSpPr>
        <p:spPr bwMode="auto">
          <a:xfrm>
            <a:off x="2268350" y="2957822"/>
            <a:ext cx="65111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1">
                    <a:lumMod val="40000"/>
                    <a:lumOff val="60000"/>
                  </a:schemeClr>
                </a:solidFill>
                <a:latin typeface="Georgia" panose="02040502050405020303" pitchFamily="18" charset="0"/>
              </a:rPr>
              <a:t>●●●</a:t>
            </a:r>
            <a:endParaRPr kumimoji="1" lang="en-US" sz="2000" dirty="0">
              <a:solidFill>
                <a:schemeClr val="bg1">
                  <a:lumMod val="40000"/>
                  <a:lumOff val="60000"/>
                </a:schemeClr>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17102779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Idealized as Flexible</a:t>
            </a:r>
            <a:endParaRPr lang="en-US" sz="2200" b="0" dirty="0">
              <a:latin typeface="Arial Black" panose="020B0A04020102020204" pitchFamily="34" charset="0"/>
            </a:endParaRPr>
          </a:p>
        </p:txBody>
      </p:sp>
      <p:grpSp>
        <p:nvGrpSpPr>
          <p:cNvPr id="49" name="Group 48"/>
          <p:cNvGrpSpPr/>
          <p:nvPr/>
        </p:nvGrpSpPr>
        <p:grpSpPr>
          <a:xfrm>
            <a:off x="5188043" y="1709148"/>
            <a:ext cx="3106804" cy="3177926"/>
            <a:chOff x="4997543" y="1709148"/>
            <a:chExt cx="3106804" cy="3177926"/>
          </a:xfrm>
        </p:grpSpPr>
        <p:sp>
          <p:nvSpPr>
            <p:cNvPr id="6" name="Parallelogram 5"/>
            <p:cNvSpPr/>
            <p:nvPr/>
          </p:nvSpPr>
          <p:spPr>
            <a:xfrm rot="5400000" flipV="1">
              <a:off x="6511403" y="3758056"/>
              <a:ext cx="1252980" cy="1005056"/>
            </a:xfrm>
            <a:prstGeom prst="parallelogram">
              <a:avLst>
                <a:gd name="adj" fmla="val 59240"/>
              </a:avLst>
            </a:prstGeom>
            <a:solidFill>
              <a:schemeClr val="bg1">
                <a:lumMod val="20000"/>
                <a:lumOff val="80000"/>
                <a:alpha val="50000"/>
              </a:schemeClr>
            </a:solidFill>
            <a:ln w="254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rallelogram 7"/>
            <p:cNvSpPr/>
            <p:nvPr/>
          </p:nvSpPr>
          <p:spPr>
            <a:xfrm rot="5400000" flipV="1">
              <a:off x="5606370" y="3439879"/>
              <a:ext cx="956620" cy="536449"/>
            </a:xfrm>
            <a:prstGeom prst="parallelogram">
              <a:avLst>
                <a:gd name="adj" fmla="val 59240"/>
              </a:avLst>
            </a:prstGeom>
            <a:solidFill>
              <a:schemeClr val="bg1">
                <a:lumMod val="20000"/>
                <a:lumOff val="8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p:cNvSpPr/>
            <p:nvPr/>
          </p:nvSpPr>
          <p:spPr>
            <a:xfrm rot="5400000" flipV="1">
              <a:off x="4873581" y="2430906"/>
              <a:ext cx="1252980" cy="1005056"/>
            </a:xfrm>
            <a:prstGeom prst="parallelogram">
              <a:avLst>
                <a:gd name="adj" fmla="val 59240"/>
              </a:avLst>
            </a:prstGeom>
            <a:solidFill>
              <a:schemeClr val="bg1">
                <a:lumMod val="20000"/>
                <a:lumOff val="8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flipV="1">
              <a:off x="6644074" y="409194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662612" y="346545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24790" y="2142555"/>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5006252" y="2769045"/>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822940" y="339128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356533" y="3132453"/>
              <a:ext cx="196650" cy="73092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060897" y="3110331"/>
              <a:ext cx="511900" cy="297278"/>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5" name="Parallelogram 4"/>
            <p:cNvSpPr/>
            <p:nvPr/>
          </p:nvSpPr>
          <p:spPr>
            <a:xfrm rot="2340000">
              <a:off x="5061301" y="2720756"/>
              <a:ext cx="2515362" cy="1093361"/>
            </a:xfrm>
            <a:prstGeom prst="parallelogram">
              <a:avLst>
                <a:gd name="adj" fmla="val 37081"/>
              </a:avLst>
            </a:prstGeom>
            <a:solidFill>
              <a:schemeClr val="bg1">
                <a:lumMod val="20000"/>
                <a:lumOff val="80000"/>
                <a:alpha val="50000"/>
              </a:schemeClr>
            </a:solidFill>
            <a:ln w="254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p:cNvSpPr/>
            <p:nvPr/>
          </p:nvSpPr>
          <p:spPr>
            <a:xfrm rot="2340000">
              <a:off x="5297418" y="2585773"/>
              <a:ext cx="2515362" cy="1093361"/>
            </a:xfrm>
            <a:prstGeom prst="parallelogram">
              <a:avLst>
                <a:gd name="adj" fmla="val 37081"/>
              </a:avLst>
            </a:prstGeom>
            <a:solidFill>
              <a:schemeClr val="accent4">
                <a:alpha val="40000"/>
              </a:schemeClr>
            </a:solidFill>
            <a:ln w="254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c 26"/>
            <p:cNvSpPr/>
            <p:nvPr/>
          </p:nvSpPr>
          <p:spPr>
            <a:xfrm rot="2340000">
              <a:off x="6107764" y="2101207"/>
              <a:ext cx="1055201" cy="833226"/>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Arc 28"/>
            <p:cNvSpPr/>
            <p:nvPr/>
          </p:nvSpPr>
          <p:spPr>
            <a:xfrm rot="2340000">
              <a:off x="6912849" y="2756719"/>
              <a:ext cx="1055201" cy="833226"/>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p:cNvSpPr/>
            <p:nvPr/>
          </p:nvSpPr>
          <p:spPr>
            <a:xfrm rot="2340000">
              <a:off x="5114711" y="2711076"/>
              <a:ext cx="1055201" cy="833226"/>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Arc 30"/>
            <p:cNvSpPr/>
            <p:nvPr/>
          </p:nvSpPr>
          <p:spPr>
            <a:xfrm rot="2340000">
              <a:off x="5919796" y="3366588"/>
              <a:ext cx="1055201" cy="833226"/>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3" name="Straight Arrow Connector 32"/>
            <p:cNvCxnSpPr/>
            <p:nvPr/>
          </p:nvCxnSpPr>
          <p:spPr>
            <a:xfrm flipV="1">
              <a:off x="7372764" y="2866358"/>
              <a:ext cx="326781" cy="201833"/>
            </a:xfrm>
            <a:prstGeom prst="straightConnector1">
              <a:avLst/>
            </a:prstGeom>
            <a:ln w="12700">
              <a:solidFill>
                <a:schemeClr val="accent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240000" flipV="1">
              <a:off x="6801164" y="2840360"/>
              <a:ext cx="239042" cy="117599"/>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6882585" y="1871546"/>
              <a:ext cx="0" cy="970144"/>
            </a:xfrm>
            <a:prstGeom prst="line">
              <a:avLst/>
            </a:prstGeom>
          </p:spPr>
          <p:style>
            <a:lnRef idx="1">
              <a:schemeClr val="accent6"/>
            </a:lnRef>
            <a:fillRef idx="0">
              <a:schemeClr val="accent6"/>
            </a:fillRef>
            <a:effectRef idx="0">
              <a:schemeClr val="accent6"/>
            </a:effectRef>
            <a:fontRef idx="minor">
              <a:schemeClr val="tx1"/>
            </a:fontRef>
          </p:style>
        </p:cxnSp>
        <p:cxnSp>
          <p:nvCxnSpPr>
            <p:cNvPr id="41" name="Straight Connector 40"/>
            <p:cNvCxnSpPr/>
            <p:nvPr/>
          </p:nvCxnSpPr>
          <p:spPr>
            <a:xfrm>
              <a:off x="6882585" y="1871546"/>
              <a:ext cx="16143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42" name="Straight Connector 41"/>
            <p:cNvCxnSpPr/>
            <p:nvPr/>
          </p:nvCxnSpPr>
          <p:spPr>
            <a:xfrm flipV="1">
              <a:off x="7494064" y="2449065"/>
              <a:ext cx="0" cy="474844"/>
            </a:xfrm>
            <a:prstGeom prst="line">
              <a:avLst/>
            </a:prstGeom>
          </p:spPr>
          <p:style>
            <a:lnRef idx="1">
              <a:schemeClr val="accent6"/>
            </a:lnRef>
            <a:fillRef idx="0">
              <a:schemeClr val="accent6"/>
            </a:fillRef>
            <a:effectRef idx="0">
              <a:schemeClr val="accent6"/>
            </a:effectRef>
            <a:fontRef idx="minor">
              <a:schemeClr val="tx1"/>
            </a:fontRef>
          </p:style>
        </p:cxnSp>
        <p:cxnSp>
          <p:nvCxnSpPr>
            <p:cNvPr id="43" name="Straight Connector 42"/>
            <p:cNvCxnSpPr/>
            <p:nvPr/>
          </p:nvCxnSpPr>
          <p:spPr>
            <a:xfrm>
              <a:off x="7494064" y="2449065"/>
              <a:ext cx="161432" cy="0"/>
            </a:xfrm>
            <a:prstGeom prst="line">
              <a:avLst/>
            </a:prstGeom>
          </p:spPr>
          <p:style>
            <a:lnRef idx="1">
              <a:schemeClr val="accent6"/>
            </a:lnRef>
            <a:fillRef idx="0">
              <a:schemeClr val="accent6"/>
            </a:fillRef>
            <a:effectRef idx="0">
              <a:schemeClr val="accent6"/>
            </a:effectRef>
            <a:fontRef idx="minor">
              <a:schemeClr val="tx1"/>
            </a:fontRef>
          </p:style>
        </p:cxnSp>
        <p:sp>
          <p:nvSpPr>
            <p:cNvPr id="45" name="TextBox 44"/>
            <p:cNvSpPr txBox="1"/>
            <p:nvPr/>
          </p:nvSpPr>
          <p:spPr bwMode="auto">
            <a:xfrm>
              <a:off x="7095389" y="1709148"/>
              <a:ext cx="37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l-GR" sz="2000" dirty="0" smtClean="0">
                  <a:solidFill>
                    <a:schemeClr val="accent6"/>
                  </a:solidFill>
                  <a:latin typeface="Arial" panose="020B0604020202020204" pitchFamily="34" charset="0"/>
                  <a:cs typeface="Arial" panose="020B0604020202020204" pitchFamily="34" charset="0"/>
                </a:rPr>
                <a:t>Δ</a:t>
              </a:r>
              <a:r>
                <a:rPr kumimoji="1" lang="en-US" sz="2000" baseline="-25000" dirty="0" err="1" smtClean="0">
                  <a:solidFill>
                    <a:schemeClr val="accent6"/>
                  </a:solidFill>
                  <a:latin typeface="Arial" panose="020B0604020202020204" pitchFamily="34" charset="0"/>
                  <a:cs typeface="Arial" panose="020B0604020202020204" pitchFamily="34" charset="0"/>
                </a:rPr>
                <a:t>sw</a:t>
              </a:r>
              <a:endParaRPr kumimoji="1" lang="en-US" sz="2000" baseline="-25000" dirty="0">
                <a:solidFill>
                  <a:schemeClr val="accent6"/>
                </a:solidFill>
                <a:latin typeface="Arial" panose="020B0604020202020204" pitchFamily="34" charset="0"/>
                <a:cs typeface="Arial" panose="020B0604020202020204" pitchFamily="34" charset="0"/>
              </a:endParaRPr>
            </a:p>
          </p:txBody>
        </p:sp>
        <p:sp>
          <p:nvSpPr>
            <p:cNvPr id="46" name="TextBox 45"/>
            <p:cNvSpPr txBox="1"/>
            <p:nvPr/>
          </p:nvSpPr>
          <p:spPr bwMode="auto">
            <a:xfrm>
              <a:off x="7705199" y="2285103"/>
              <a:ext cx="3991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l-GR" sz="2000" dirty="0" smtClean="0">
                  <a:solidFill>
                    <a:schemeClr val="accent6"/>
                  </a:solidFill>
                  <a:latin typeface="Arial" panose="020B0604020202020204" pitchFamily="34" charset="0"/>
                  <a:cs typeface="Arial" panose="020B0604020202020204" pitchFamily="34" charset="0"/>
                </a:rPr>
                <a:t>Δ</a:t>
              </a:r>
              <a:r>
                <a:rPr kumimoji="1" lang="en-US" sz="2000" baseline="-25000" dirty="0" err="1" smtClean="0">
                  <a:solidFill>
                    <a:schemeClr val="accent6"/>
                  </a:solidFill>
                  <a:latin typeface="Arial" panose="020B0604020202020204" pitchFamily="34" charset="0"/>
                  <a:cs typeface="Arial" panose="020B0604020202020204" pitchFamily="34" charset="0"/>
                </a:rPr>
                <a:t>dia</a:t>
              </a:r>
              <a:endParaRPr kumimoji="1" lang="en-US" sz="2000" baseline="-25000" dirty="0">
                <a:solidFill>
                  <a:schemeClr val="accent6"/>
                </a:solidFill>
                <a:latin typeface="Arial" panose="020B0604020202020204" pitchFamily="34" charset="0"/>
                <a:cs typeface="Arial" panose="020B0604020202020204" pitchFamily="34" charset="0"/>
              </a:endParaRPr>
            </a:p>
          </p:txBody>
        </p:sp>
      </p:grpSp>
      <p:sp>
        <p:nvSpPr>
          <p:cNvPr id="47" name="TextBox 46"/>
          <p:cNvSpPr txBox="1"/>
          <p:nvPr/>
        </p:nvSpPr>
        <p:spPr bwMode="auto">
          <a:xfrm>
            <a:off x="4773278" y="5199491"/>
            <a:ext cx="3913042"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lnSpc>
                <a:spcPct val="120000"/>
              </a:lnSpc>
            </a:pPr>
            <a:r>
              <a:rPr kumimoji="1" lang="en-US" dirty="0" smtClean="0">
                <a:solidFill>
                  <a:schemeClr val="bg2"/>
                </a:solidFill>
                <a:latin typeface="Arial" panose="020B0604020202020204" pitchFamily="34" charset="0"/>
                <a:cs typeface="Arial" panose="020B0604020202020204" pitchFamily="34" charset="0"/>
              </a:rPr>
              <a:t>Diaphragm may be idealized as flexible when </a:t>
            </a:r>
            <a:r>
              <a:rPr kumimoji="1" lang="el-GR" b="1" dirty="0" smtClean="0">
                <a:solidFill>
                  <a:schemeClr val="bg2"/>
                </a:solidFill>
                <a:latin typeface="Calibri" panose="020F0502020204030204" pitchFamily="34" charset="0"/>
                <a:cs typeface="Calibri" panose="020F0502020204030204" pitchFamily="34" charset="0"/>
              </a:rPr>
              <a:t>Δ</a:t>
            </a:r>
            <a:r>
              <a:rPr kumimoji="1" lang="en-US" b="1" baseline="-25000" dirty="0" err="1" smtClean="0">
                <a:solidFill>
                  <a:schemeClr val="bg2"/>
                </a:solidFill>
                <a:latin typeface="Calibri" panose="020F0502020204030204" pitchFamily="34" charset="0"/>
                <a:cs typeface="Calibri" panose="020F0502020204030204" pitchFamily="34" charset="0"/>
              </a:rPr>
              <a:t>dia</a:t>
            </a:r>
            <a:r>
              <a:rPr kumimoji="1" lang="en-US" b="1" dirty="0" smtClean="0">
                <a:solidFill>
                  <a:schemeClr val="bg2"/>
                </a:solidFill>
                <a:latin typeface="Calibri" panose="020F0502020204030204" pitchFamily="34" charset="0"/>
                <a:cs typeface="Calibri" panose="020F0502020204030204" pitchFamily="34" charset="0"/>
              </a:rPr>
              <a:t> </a:t>
            </a:r>
            <a:r>
              <a:rPr kumimoji="1" lang="en-US" b="1" dirty="0" smtClean="0">
                <a:solidFill>
                  <a:schemeClr val="bg2"/>
                </a:solidFill>
                <a:latin typeface="Arial" panose="020B0604020202020204" pitchFamily="34" charset="0"/>
                <a:cs typeface="Arial" panose="020B0604020202020204" pitchFamily="34" charset="0"/>
              </a:rPr>
              <a:t>&gt;</a:t>
            </a:r>
            <a:r>
              <a:rPr kumimoji="1" lang="en-US" b="1" dirty="0" smtClean="0">
                <a:solidFill>
                  <a:schemeClr val="bg2"/>
                </a:solidFill>
                <a:latin typeface="Calibri" panose="020F0502020204030204" pitchFamily="34" charset="0"/>
                <a:cs typeface="Calibri" panose="020F0502020204030204" pitchFamily="34" charset="0"/>
              </a:rPr>
              <a:t> 2(</a:t>
            </a:r>
            <a:r>
              <a:rPr kumimoji="1" lang="el-GR" b="1" dirty="0" smtClean="0">
                <a:solidFill>
                  <a:schemeClr val="bg2"/>
                </a:solidFill>
                <a:latin typeface="Calibri" panose="020F0502020204030204" pitchFamily="34" charset="0"/>
                <a:cs typeface="Calibri" panose="020F0502020204030204" pitchFamily="34" charset="0"/>
              </a:rPr>
              <a:t>Δ</a:t>
            </a:r>
            <a:r>
              <a:rPr kumimoji="1" lang="en-US" b="1" baseline="-25000" dirty="0" err="1" smtClean="0">
                <a:solidFill>
                  <a:schemeClr val="bg2"/>
                </a:solidFill>
                <a:latin typeface="Calibri" panose="020F0502020204030204" pitchFamily="34" charset="0"/>
                <a:cs typeface="Calibri" panose="020F0502020204030204" pitchFamily="34" charset="0"/>
              </a:rPr>
              <a:t>sw</a:t>
            </a:r>
            <a:r>
              <a:rPr kumimoji="1" lang="en-US" b="1" dirty="0" smtClean="0">
                <a:solidFill>
                  <a:schemeClr val="bg2"/>
                </a:solidFill>
                <a:latin typeface="Calibri" panose="020F0502020204030204" pitchFamily="34" charset="0"/>
                <a:cs typeface="Calibri" panose="020F0502020204030204" pitchFamily="34" charset="0"/>
              </a:rPr>
              <a:t>)</a:t>
            </a:r>
            <a:endParaRPr kumimoji="1" lang="en-US" b="1" dirty="0">
              <a:solidFill>
                <a:schemeClr val="bg2"/>
              </a:solidFill>
              <a:latin typeface="Arial" panose="020B0604020202020204" pitchFamily="34" charset="0"/>
              <a:cs typeface="Arial" panose="020B0604020202020204" pitchFamily="34" charset="0"/>
            </a:endParaRPr>
          </a:p>
        </p:txBody>
      </p:sp>
      <p:sp>
        <p:nvSpPr>
          <p:cNvPr id="50" name="Rectangle 49"/>
          <p:cNvSpPr/>
          <p:nvPr/>
        </p:nvSpPr>
        <p:spPr>
          <a:xfrm>
            <a:off x="465359" y="1707745"/>
            <a:ext cx="3916141" cy="4628960"/>
          </a:xfrm>
          <a:prstGeom prst="rect">
            <a:avLst/>
          </a:prstGeom>
        </p:spPr>
        <p:txBody>
          <a:bodyPr wrap="square" lIns="0" tIns="0" rIns="0" bIns="0">
            <a:spAutoFit/>
          </a:bodyPr>
          <a:lstStyle/>
          <a:p>
            <a:pPr algn="just" eaLnBrk="1" hangingPunct="1">
              <a:lnSpc>
                <a:spcPct val="120000"/>
              </a:lnSpc>
            </a:pPr>
            <a:r>
              <a:rPr lang="en-US" dirty="0" smtClean="0">
                <a:solidFill>
                  <a:schemeClr val="bg2"/>
                </a:solidFill>
                <a:latin typeface="Arial" panose="020B0604020202020204" pitchFamily="34" charset="0"/>
                <a:cs typeface="Arial" panose="020B0604020202020204" pitchFamily="34" charset="0"/>
              </a:rPr>
              <a:t>A diaphragm </a:t>
            </a:r>
            <a:r>
              <a:rPr lang="en-US" dirty="0">
                <a:solidFill>
                  <a:schemeClr val="bg2"/>
                </a:solidFill>
                <a:latin typeface="Arial" panose="020B0604020202020204" pitchFamily="34" charset="0"/>
                <a:cs typeface="Arial" panose="020B0604020202020204" pitchFamily="34" charset="0"/>
              </a:rPr>
              <a:t>i</a:t>
            </a:r>
            <a:r>
              <a:rPr lang="en-US" dirty="0" smtClean="0">
                <a:solidFill>
                  <a:schemeClr val="bg2"/>
                </a:solidFill>
                <a:latin typeface="Arial" panose="020B0604020202020204" pitchFamily="34" charset="0"/>
                <a:cs typeface="Arial" panose="020B0604020202020204" pitchFamily="34" charset="0"/>
              </a:rPr>
              <a:t>s </a:t>
            </a:r>
            <a:r>
              <a:rPr lang="en-US" dirty="0">
                <a:solidFill>
                  <a:schemeClr val="bg2"/>
                </a:solidFill>
                <a:latin typeface="Arial" panose="020B0604020202020204" pitchFamily="34" charset="0"/>
                <a:cs typeface="Arial" panose="020B0604020202020204" pitchFamily="34" charset="0"/>
              </a:rPr>
              <a:t>flexible </a:t>
            </a:r>
            <a:r>
              <a:rPr lang="en-US" dirty="0" smtClean="0">
                <a:solidFill>
                  <a:schemeClr val="bg2"/>
                </a:solidFill>
                <a:latin typeface="Arial" panose="020B0604020202020204" pitchFamily="34" charset="0"/>
                <a:cs typeface="Arial" panose="020B0604020202020204" pitchFamily="34" charset="0"/>
              </a:rPr>
              <a:t>for the purpose of distribution of story shear when</a:t>
            </a:r>
            <a:br>
              <a:rPr lang="en-US" dirty="0" smtClean="0">
                <a:solidFill>
                  <a:schemeClr val="bg2"/>
                </a:solidFill>
                <a:latin typeface="Arial" panose="020B0604020202020204" pitchFamily="34" charset="0"/>
                <a:cs typeface="Arial" panose="020B0604020202020204" pitchFamily="34" charset="0"/>
              </a:rPr>
            </a:br>
            <a:r>
              <a:rPr lang="en-US" dirty="0" smtClean="0">
                <a:solidFill>
                  <a:schemeClr val="bg2"/>
                </a:solidFill>
                <a:latin typeface="Arial" panose="020B0604020202020204" pitchFamily="34" charset="0"/>
                <a:cs typeface="Arial" panose="020B0604020202020204" pitchFamily="34" charset="0"/>
              </a:rPr>
              <a:t>the </a:t>
            </a:r>
            <a:r>
              <a:rPr lang="en-US" dirty="0">
                <a:solidFill>
                  <a:schemeClr val="bg2"/>
                </a:solidFill>
                <a:latin typeface="Arial" panose="020B0604020202020204" pitchFamily="34" charset="0"/>
                <a:cs typeface="Arial" panose="020B0604020202020204" pitchFamily="34" charset="0"/>
              </a:rPr>
              <a:t>computed maximum </a:t>
            </a:r>
            <a:r>
              <a:rPr lang="en-US" dirty="0" smtClean="0">
                <a:solidFill>
                  <a:schemeClr val="bg2"/>
                </a:solidFill>
                <a:latin typeface="Arial" panose="020B0604020202020204" pitchFamily="34" charset="0"/>
                <a:cs typeface="Arial" panose="020B0604020202020204" pitchFamily="34" charset="0"/>
              </a:rPr>
              <a:t>in-plane </a:t>
            </a:r>
            <a:r>
              <a:rPr lang="en-US" dirty="0" smtClean="0">
                <a:solidFill>
                  <a:schemeClr val="accent1"/>
                </a:solidFill>
                <a:latin typeface="Arial" panose="020B0604020202020204" pitchFamily="34" charset="0"/>
                <a:cs typeface="Arial" panose="020B0604020202020204" pitchFamily="34" charset="0"/>
              </a:rPr>
              <a:t>deflection </a:t>
            </a:r>
            <a:r>
              <a:rPr lang="en-US" dirty="0">
                <a:solidFill>
                  <a:schemeClr val="accent1"/>
                </a:solidFill>
                <a:latin typeface="Arial" panose="020B0604020202020204" pitchFamily="34" charset="0"/>
                <a:cs typeface="Arial" panose="020B0604020202020204" pitchFamily="34" charset="0"/>
              </a:rPr>
              <a:t>of the diaphragm under lateral load is </a:t>
            </a:r>
            <a:r>
              <a:rPr lang="en-US" dirty="0" smtClean="0">
                <a:solidFill>
                  <a:schemeClr val="accent1"/>
                </a:solidFill>
                <a:latin typeface="Arial" panose="020B0604020202020204" pitchFamily="34" charset="0"/>
                <a:cs typeface="Arial" panose="020B0604020202020204" pitchFamily="34" charset="0"/>
              </a:rPr>
              <a:t>greater </a:t>
            </a:r>
            <a:r>
              <a:rPr lang="en-US" dirty="0">
                <a:solidFill>
                  <a:schemeClr val="accent1"/>
                </a:solidFill>
                <a:latin typeface="Arial" panose="020B0604020202020204" pitchFamily="34" charset="0"/>
                <a:cs typeface="Arial" panose="020B0604020202020204" pitchFamily="34" charset="0"/>
              </a:rPr>
              <a:t>than </a:t>
            </a:r>
            <a:r>
              <a:rPr lang="en-US" dirty="0" smtClean="0">
                <a:solidFill>
                  <a:schemeClr val="accent1"/>
                </a:solidFill>
                <a:latin typeface="Arial" panose="020B0604020202020204" pitchFamily="34" charset="0"/>
                <a:cs typeface="Arial" panose="020B0604020202020204" pitchFamily="34" charset="0"/>
              </a:rPr>
              <a:t>two times </a:t>
            </a:r>
            <a:r>
              <a:rPr lang="en-US" dirty="0">
                <a:solidFill>
                  <a:schemeClr val="accent1"/>
                </a:solidFill>
                <a:latin typeface="Arial" panose="020B0604020202020204" pitchFamily="34" charset="0"/>
                <a:cs typeface="Arial" panose="020B0604020202020204" pitchFamily="34" charset="0"/>
              </a:rPr>
              <a:t>the average deflection of adjoining vertical elements </a:t>
            </a:r>
            <a:r>
              <a:rPr lang="en-US" dirty="0">
                <a:solidFill>
                  <a:schemeClr val="bg2"/>
                </a:solidFill>
                <a:latin typeface="Arial" panose="020B0604020202020204" pitchFamily="34" charset="0"/>
                <a:cs typeface="Arial" panose="020B0604020202020204" pitchFamily="34" charset="0"/>
              </a:rPr>
              <a:t>(i.e. shear walls) or the story below under the same lateral load</a:t>
            </a:r>
            <a:r>
              <a:rPr lang="en-US" dirty="0" smtClean="0">
                <a:solidFill>
                  <a:schemeClr val="bg2"/>
                </a:solidFill>
                <a:latin typeface="Arial" panose="020B0604020202020204" pitchFamily="34" charset="0"/>
                <a:cs typeface="Arial" panose="020B0604020202020204" pitchFamily="34" charset="0"/>
              </a:rPr>
              <a:t>.</a:t>
            </a:r>
            <a:endParaRPr lang="en-US" dirty="0">
              <a:solidFill>
                <a:schemeClr val="bg2"/>
              </a:solidFill>
              <a:latin typeface="Arial" panose="020B0604020202020204" pitchFamily="34" charset="0"/>
              <a:cs typeface="Arial" panose="020B0604020202020204" pitchFamily="34" charset="0"/>
            </a:endParaRPr>
          </a:p>
          <a:p>
            <a:pPr algn="just" eaLnBrk="1" hangingPunct="1">
              <a:lnSpc>
                <a:spcPct val="120000"/>
              </a:lnSpc>
              <a:spcBef>
                <a:spcPts val="1800"/>
              </a:spcBef>
              <a:spcAft>
                <a:spcPts val="600"/>
              </a:spcAft>
            </a:pPr>
            <a:r>
              <a:rPr lang="en-US" dirty="0">
                <a:solidFill>
                  <a:schemeClr val="accent1"/>
                </a:solidFill>
                <a:latin typeface="Arial Black" panose="020B0A04020102020204" pitchFamily="34" charset="0"/>
                <a:cs typeface="Arial" panose="020B0604020202020204" pitchFamily="34" charset="0"/>
              </a:rPr>
              <a:t>Flexible diaphragm </a:t>
            </a:r>
            <a:r>
              <a:rPr lang="en-US" dirty="0" smtClean="0">
                <a:solidFill>
                  <a:schemeClr val="accent1"/>
                </a:solidFill>
                <a:latin typeface="Arial Black" panose="020B0A04020102020204" pitchFamily="34" charset="0"/>
                <a:cs typeface="Arial" panose="020B0604020202020204" pitchFamily="34" charset="0"/>
              </a:rPr>
              <a:t>conditions:</a:t>
            </a:r>
          </a:p>
          <a:p>
            <a:pPr marL="233363" indent="-233363" eaLnBrk="1" hangingPunct="1">
              <a:lnSpc>
                <a:spcPct val="120000"/>
              </a:lnSpc>
              <a:buFont typeface="Arial" panose="020B0604020202020204" pitchFamily="34" charset="0"/>
              <a:buChar char="•"/>
            </a:pPr>
            <a:r>
              <a:rPr lang="en-US" dirty="0" smtClean="0">
                <a:solidFill>
                  <a:schemeClr val="bg2"/>
                </a:solidFill>
                <a:latin typeface="Arial" panose="020B0604020202020204" pitchFamily="34" charset="0"/>
                <a:cs typeface="Arial" panose="020B0604020202020204" pitchFamily="34" charset="0"/>
              </a:rPr>
              <a:t>ASCE 7-10 Section 12.3.1.1 (seismic)</a:t>
            </a:r>
          </a:p>
          <a:p>
            <a:pPr marL="233363" indent="-233363" eaLnBrk="1" hangingPunct="1">
              <a:lnSpc>
                <a:spcPct val="120000"/>
              </a:lnSpc>
              <a:buFont typeface="Arial" panose="020B0604020202020204" pitchFamily="34" charset="0"/>
              <a:buChar char="•"/>
            </a:pPr>
            <a:r>
              <a:rPr lang="en-US" dirty="0" smtClean="0">
                <a:solidFill>
                  <a:schemeClr val="bg2"/>
                </a:solidFill>
                <a:latin typeface="Arial" panose="020B0604020202020204" pitchFamily="34" charset="0"/>
                <a:cs typeface="Arial" panose="020B0604020202020204" pitchFamily="34" charset="0"/>
              </a:rPr>
              <a:t>ASCE 7-10 Section 26.2 (wind)</a:t>
            </a:r>
            <a:endParaRPr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281214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5343524"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IACET Accreditation Information</a:t>
            </a:r>
          </a:p>
          <a:p>
            <a:pPr>
              <a:lnSpc>
                <a:spcPct val="120000"/>
              </a:lnSpc>
              <a:spcBef>
                <a:spcPts val="0"/>
              </a:spcBef>
              <a:spcAft>
                <a:spcPts val="450"/>
              </a:spcAft>
              <a:defRPr/>
            </a:pPr>
            <a:r>
              <a:rPr lang="en-US" sz="1350" b="0" dirty="0">
                <a:solidFill>
                  <a:schemeClr val="tx2"/>
                </a:solidFill>
                <a:latin typeface="Arial"/>
                <a:cs typeface="Calibri" pitchFamily="34" charset="0"/>
              </a:rPr>
              <a:t>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is authorized to offer IACET CEUs for its programs that qualify under the ANSI/IACET Standard.</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0.1 CEU (1 hour of credit).</a:t>
            </a:r>
          </a:p>
          <a:p>
            <a:pPr defTabSz="685800" fontAlgn="auto">
              <a:lnSpc>
                <a:spcPct val="120000"/>
              </a:lnSpc>
              <a:spcBef>
                <a:spcPts val="0"/>
              </a:spcBef>
              <a:spcAft>
                <a:spcPts val="450"/>
              </a:spcAft>
              <a:defRPr/>
            </a:pPr>
            <a:endParaRPr lang="en-US" sz="135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398" y="2118067"/>
            <a:ext cx="2144557" cy="1345223"/>
          </a:xfrm>
          <a:prstGeom prst="rect">
            <a:avLst/>
          </a:prstGeom>
        </p:spPr>
      </p:pic>
    </p:spTree>
    <p:custDataLst>
      <p:tags r:id="rId1"/>
    </p:custDataLst>
    <p:extLst>
      <p:ext uri="{BB962C8B-B14F-4D97-AF65-F5344CB8AC3E}">
        <p14:creationId xmlns:p14="http://schemas.microsoft.com/office/powerpoint/2010/main" val="3357325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Idealized as Flexible, cont.</a:t>
            </a:r>
            <a:endParaRPr lang="en-US" sz="2200" b="0" dirty="0">
              <a:latin typeface="Arial Black" panose="020B0A04020102020204" pitchFamily="34" charset="0"/>
            </a:endParaRPr>
          </a:p>
        </p:txBody>
      </p:sp>
      <p:sp>
        <p:nvSpPr>
          <p:cNvPr id="3" name="Rectangle 2"/>
          <p:cNvSpPr/>
          <p:nvPr/>
        </p:nvSpPr>
        <p:spPr>
          <a:xfrm>
            <a:off x="468625" y="1363209"/>
            <a:ext cx="8218176" cy="4992136"/>
          </a:xfrm>
          <a:prstGeom prst="rect">
            <a:avLst/>
          </a:prstGeom>
        </p:spPr>
        <p:txBody>
          <a:bodyPr wrap="square" lIns="0" tIns="0" rIns="0" bIns="0">
            <a:spAutoFit/>
          </a:bodyPr>
          <a:lstStyle/>
          <a:p>
            <a:pPr eaLnBrk="1" hangingPunct="1">
              <a:lnSpc>
                <a:spcPct val="110000"/>
              </a:lnSpc>
              <a:spcAft>
                <a:spcPts val="1200"/>
              </a:spcAft>
            </a:pPr>
            <a:r>
              <a:rPr lang="en-US" dirty="0" smtClean="0">
                <a:solidFill>
                  <a:schemeClr val="accent1"/>
                </a:solidFill>
                <a:latin typeface="Arial Black" panose="020B0A04020102020204" pitchFamily="34" charset="0"/>
                <a:cs typeface="Arial" panose="020B0604020202020204" pitchFamily="34" charset="0"/>
              </a:rPr>
              <a:t>ASCE 7-10 Diaphragm Conditions</a:t>
            </a:r>
          </a:p>
          <a:p>
            <a:pPr eaLnBrk="1" hangingPunct="1">
              <a:lnSpc>
                <a:spcPct val="110000"/>
              </a:lnSpc>
            </a:pPr>
            <a:r>
              <a:rPr lang="en-US" sz="1400" b="1" dirty="0" smtClean="0">
                <a:solidFill>
                  <a:schemeClr val="bg2"/>
                </a:solidFill>
                <a:latin typeface="Arial" panose="020B0604020202020204" pitchFamily="34" charset="0"/>
                <a:cs typeface="Arial" panose="020B0604020202020204" pitchFamily="34" charset="0"/>
              </a:rPr>
              <a:t>12.3.1.1  </a:t>
            </a:r>
            <a:r>
              <a:rPr lang="en-US" sz="1400" b="1" dirty="0">
                <a:solidFill>
                  <a:schemeClr val="bg2"/>
                </a:solidFill>
                <a:latin typeface="Arial" panose="020B0604020202020204" pitchFamily="34" charset="0"/>
                <a:cs typeface="Arial" panose="020B0604020202020204" pitchFamily="34" charset="0"/>
              </a:rPr>
              <a:t>Flexible Diaphragm Condition</a:t>
            </a:r>
          </a:p>
          <a:p>
            <a:pPr indent="404813" eaLnBrk="1" hangingPunct="1">
              <a:lnSpc>
                <a:spcPct val="110000"/>
              </a:lnSpc>
              <a:spcAft>
                <a:spcPts val="600"/>
              </a:spcAft>
            </a:pPr>
            <a:r>
              <a:rPr lang="en-US" sz="1400" dirty="0" smtClean="0">
                <a:solidFill>
                  <a:schemeClr val="bg2"/>
                </a:solidFill>
                <a:latin typeface="Arial" panose="020B0604020202020204" pitchFamily="34" charset="0"/>
                <a:cs typeface="Arial" panose="020B0604020202020204" pitchFamily="34" charset="0"/>
              </a:rPr>
              <a:t>Diaphragms </a:t>
            </a:r>
            <a:r>
              <a:rPr lang="en-US" sz="1400" dirty="0">
                <a:solidFill>
                  <a:schemeClr val="bg2"/>
                </a:solidFill>
                <a:latin typeface="Arial" panose="020B0604020202020204" pitchFamily="34" charset="0"/>
                <a:cs typeface="Arial" panose="020B0604020202020204" pitchFamily="34" charset="0"/>
              </a:rPr>
              <a:t>constructed of </a:t>
            </a:r>
            <a:r>
              <a:rPr lang="en-US" sz="1400" dirty="0" err="1">
                <a:solidFill>
                  <a:schemeClr val="bg2"/>
                </a:solidFill>
                <a:latin typeface="Arial" panose="020B0604020202020204" pitchFamily="34" charset="0"/>
                <a:cs typeface="Arial" panose="020B0604020202020204" pitchFamily="34" charset="0"/>
              </a:rPr>
              <a:t>untopped</a:t>
            </a:r>
            <a:r>
              <a:rPr lang="en-US" sz="1400" dirty="0">
                <a:solidFill>
                  <a:schemeClr val="bg2"/>
                </a:solidFill>
                <a:latin typeface="Arial" panose="020B0604020202020204" pitchFamily="34" charset="0"/>
                <a:cs typeface="Arial" panose="020B0604020202020204" pitchFamily="34" charset="0"/>
              </a:rPr>
              <a:t> steel decking or wood structural panels are permitted to be idealized as flexible if any of the following conditions exist:</a:t>
            </a:r>
          </a:p>
          <a:p>
            <a:pPr marL="228600" indent="-228600" eaLnBrk="1" hangingPunct="1">
              <a:lnSpc>
                <a:spcPct val="110000"/>
              </a:lnSpc>
              <a:buFont typeface="+mj-lt"/>
              <a:buAutoNum type="alphaLcPeriod"/>
            </a:pPr>
            <a:r>
              <a:rPr lang="en-US" sz="1400" dirty="0">
                <a:solidFill>
                  <a:schemeClr val="bg2"/>
                </a:solidFill>
                <a:latin typeface="Arial" panose="020B0604020202020204" pitchFamily="34" charset="0"/>
                <a:cs typeface="Arial" panose="020B0604020202020204" pitchFamily="34" charset="0"/>
              </a:rPr>
              <a:t>In structures where the vertical elements are steel braced frames, steel and concrete composite braced frames or concrete, masonry, steel, or steel and concrete composite shear walls.</a:t>
            </a:r>
          </a:p>
          <a:p>
            <a:pPr marL="228600" indent="-228600" eaLnBrk="1" hangingPunct="1">
              <a:lnSpc>
                <a:spcPct val="110000"/>
              </a:lnSpc>
              <a:buFont typeface="+mj-lt"/>
              <a:buAutoNum type="alphaLcPeriod"/>
            </a:pPr>
            <a:r>
              <a:rPr lang="en-US" sz="1400" dirty="0">
                <a:solidFill>
                  <a:schemeClr val="bg2"/>
                </a:solidFill>
                <a:latin typeface="Arial" panose="020B0604020202020204" pitchFamily="34" charset="0"/>
                <a:cs typeface="Arial" panose="020B0604020202020204" pitchFamily="34" charset="0"/>
              </a:rPr>
              <a:t>In one- and two-family dwellings.</a:t>
            </a:r>
          </a:p>
          <a:p>
            <a:pPr marL="228600" indent="-228600" eaLnBrk="1" hangingPunct="1">
              <a:lnSpc>
                <a:spcPct val="110000"/>
              </a:lnSpc>
              <a:buFont typeface="+mj-lt"/>
              <a:buAutoNum type="alphaLcPeriod"/>
            </a:pPr>
            <a:r>
              <a:rPr lang="en-US" sz="1400" dirty="0">
                <a:solidFill>
                  <a:schemeClr val="bg2"/>
                </a:solidFill>
                <a:latin typeface="Arial" panose="020B0604020202020204" pitchFamily="34" charset="0"/>
                <a:cs typeface="Arial" panose="020B0604020202020204" pitchFamily="34" charset="0"/>
              </a:rPr>
              <a:t>In structures of light-frame construction where all of the following conditions are met:</a:t>
            </a:r>
          </a:p>
          <a:p>
            <a:pPr lvl="1" indent="-223838" eaLnBrk="1" hangingPunct="1">
              <a:lnSpc>
                <a:spcPct val="110000"/>
              </a:lnSpc>
              <a:buFont typeface="+mj-lt"/>
              <a:buAutoNum type="arabicPeriod"/>
            </a:pPr>
            <a:r>
              <a:rPr lang="en-US" sz="1400" dirty="0">
                <a:solidFill>
                  <a:schemeClr val="bg2"/>
                </a:solidFill>
                <a:latin typeface="Arial" panose="020B0604020202020204" pitchFamily="34" charset="0"/>
                <a:cs typeface="Arial" panose="020B0604020202020204" pitchFamily="34" charset="0"/>
              </a:rPr>
              <a:t>Topping of concrete or similar materials is not placed over wood structural panel diaphragms except for nonstructural topping no greater than 1 ½ in. (38 mm) thick.</a:t>
            </a:r>
          </a:p>
          <a:p>
            <a:pPr lvl="1" indent="-223838" eaLnBrk="1" hangingPunct="1">
              <a:lnSpc>
                <a:spcPct val="110000"/>
              </a:lnSpc>
              <a:buFont typeface="+mj-lt"/>
              <a:buAutoNum type="arabicPeriod"/>
            </a:pPr>
            <a:r>
              <a:rPr lang="en-US" sz="1400" dirty="0">
                <a:solidFill>
                  <a:schemeClr val="bg2"/>
                </a:solidFill>
                <a:latin typeface="Arial" panose="020B0604020202020204" pitchFamily="34" charset="0"/>
                <a:cs typeface="Arial" panose="020B0604020202020204" pitchFamily="34" charset="0"/>
              </a:rPr>
              <a:t>Each line of vertical elements of the seismic force-resisting system complies with the allowable story drift of Table 12.12-1</a:t>
            </a:r>
            <a:r>
              <a:rPr lang="en-US" sz="1400" dirty="0" smtClean="0">
                <a:solidFill>
                  <a:schemeClr val="bg2"/>
                </a:solidFill>
                <a:latin typeface="Arial" panose="020B0604020202020204" pitchFamily="34" charset="0"/>
                <a:cs typeface="Arial" panose="020B0604020202020204" pitchFamily="34" charset="0"/>
              </a:rPr>
              <a:t>.</a:t>
            </a:r>
            <a:endParaRPr lang="en-US" sz="1400" dirty="0">
              <a:solidFill>
                <a:schemeClr val="bg2"/>
              </a:solidFill>
              <a:latin typeface="Arial" panose="020B0604020202020204" pitchFamily="34" charset="0"/>
              <a:cs typeface="Arial" panose="020B0604020202020204" pitchFamily="34" charset="0"/>
            </a:endParaRPr>
          </a:p>
          <a:p>
            <a:pPr marL="0" lvl="1" eaLnBrk="1" hangingPunct="1">
              <a:lnSpc>
                <a:spcPct val="110000"/>
              </a:lnSpc>
              <a:spcBef>
                <a:spcPts val="1800"/>
              </a:spcBef>
              <a:spcAft>
                <a:spcPts val="600"/>
              </a:spcAft>
              <a:buFont typeface="+mj-lt"/>
              <a:buNone/>
            </a:pPr>
            <a:r>
              <a:rPr lang="en-US" sz="1400" b="1" dirty="0" smtClean="0">
                <a:solidFill>
                  <a:schemeClr val="bg2"/>
                </a:solidFill>
                <a:latin typeface="Arial" panose="020B0604020202020204" pitchFamily="34" charset="0"/>
                <a:cs typeface="Arial" panose="020B0604020202020204" pitchFamily="34" charset="0"/>
              </a:rPr>
              <a:t>26.2 DEFINITIONS</a:t>
            </a:r>
            <a:endParaRPr lang="en-US" sz="1400" b="1" dirty="0">
              <a:solidFill>
                <a:schemeClr val="bg2"/>
              </a:solidFill>
              <a:latin typeface="Arial" panose="020B0604020202020204" pitchFamily="34" charset="0"/>
              <a:cs typeface="Arial" panose="020B0604020202020204" pitchFamily="34" charset="0"/>
            </a:endParaRPr>
          </a:p>
          <a:p>
            <a:pPr marL="0" lvl="1" indent="404813" eaLnBrk="1" hangingPunct="1">
              <a:lnSpc>
                <a:spcPct val="110000"/>
              </a:lnSpc>
              <a:buFont typeface="+mj-lt"/>
              <a:buNone/>
            </a:pPr>
            <a:r>
              <a:rPr lang="en-US" sz="1400" b="1" dirty="0">
                <a:solidFill>
                  <a:schemeClr val="bg2"/>
                </a:solidFill>
                <a:latin typeface="Arial" panose="020B0604020202020204" pitchFamily="34" charset="0"/>
                <a:cs typeface="Arial" panose="020B0604020202020204" pitchFamily="34" charset="0"/>
              </a:rPr>
              <a:t>DIAPHRAGM: </a:t>
            </a:r>
            <a:r>
              <a:rPr lang="en-US" sz="1400" dirty="0">
                <a:solidFill>
                  <a:schemeClr val="bg2"/>
                </a:solidFill>
                <a:latin typeface="Arial" panose="020B0604020202020204" pitchFamily="34" charset="0"/>
                <a:cs typeface="Arial" panose="020B0604020202020204" pitchFamily="34" charset="0"/>
              </a:rPr>
              <a:t>Roof, floor, or other membrane or bracing system acting to transfer lateral forces to the vertical Main Wind-Force Resisting System. For analysis under wind loads, diaphragms constructed of </a:t>
            </a:r>
            <a:r>
              <a:rPr lang="en-US" sz="1400" dirty="0" err="1">
                <a:solidFill>
                  <a:schemeClr val="bg2"/>
                </a:solidFill>
                <a:latin typeface="Arial" panose="020B0604020202020204" pitchFamily="34" charset="0"/>
                <a:cs typeface="Arial" panose="020B0604020202020204" pitchFamily="34" charset="0"/>
              </a:rPr>
              <a:t>untopped</a:t>
            </a:r>
            <a:r>
              <a:rPr lang="en-US" sz="1400" dirty="0">
                <a:solidFill>
                  <a:schemeClr val="bg2"/>
                </a:solidFill>
                <a:latin typeface="Arial" panose="020B0604020202020204" pitchFamily="34" charset="0"/>
                <a:cs typeface="Arial" panose="020B0604020202020204" pitchFamily="34" charset="0"/>
              </a:rPr>
              <a:t> steel decks, concrete filled steel decks, and concrete slabs, each having a span-to-depth ratio of two or less, shall be permitted to be idealized as rigid. Diaphragms constructed of wood structural panels are permitted to be idealized as flexible.</a:t>
            </a:r>
          </a:p>
        </p:txBody>
      </p:sp>
    </p:spTree>
    <p:custDataLst>
      <p:tags r:id="rId1"/>
    </p:custDataLst>
    <p:extLst>
      <p:ext uri="{BB962C8B-B14F-4D97-AF65-F5344CB8AC3E}">
        <p14:creationId xmlns:p14="http://schemas.microsoft.com/office/powerpoint/2010/main" val="36968347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Idealized as Rigid</a:t>
            </a:r>
            <a:endParaRPr lang="en-US" sz="2200" b="0" dirty="0">
              <a:latin typeface="Arial Black" panose="020B0A04020102020204" pitchFamily="34" charset="0"/>
            </a:endParaRPr>
          </a:p>
        </p:txBody>
      </p:sp>
      <p:sp>
        <p:nvSpPr>
          <p:cNvPr id="30" name="TextBox 29"/>
          <p:cNvSpPr txBox="1"/>
          <p:nvPr/>
        </p:nvSpPr>
        <p:spPr bwMode="auto">
          <a:xfrm>
            <a:off x="4773278" y="5199491"/>
            <a:ext cx="3913042"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lnSpc>
                <a:spcPct val="120000"/>
              </a:lnSpc>
            </a:pPr>
            <a:r>
              <a:rPr kumimoji="1" lang="en-US" dirty="0" smtClean="0">
                <a:solidFill>
                  <a:schemeClr val="bg2"/>
                </a:solidFill>
                <a:latin typeface="Arial" panose="020B0604020202020204" pitchFamily="34" charset="0"/>
                <a:cs typeface="Arial" panose="020B0604020202020204" pitchFamily="34" charset="0"/>
              </a:rPr>
              <a:t>Diaphragm may be idealized as </a:t>
            </a:r>
            <a:br>
              <a:rPr kumimoji="1" lang="en-US" dirty="0" smtClean="0">
                <a:solidFill>
                  <a:schemeClr val="bg2"/>
                </a:solidFill>
                <a:latin typeface="Arial" panose="020B0604020202020204" pitchFamily="34" charset="0"/>
                <a:cs typeface="Arial" panose="020B0604020202020204" pitchFamily="34" charset="0"/>
              </a:rPr>
            </a:br>
            <a:r>
              <a:rPr kumimoji="1" lang="en-US" dirty="0" smtClean="0">
                <a:solidFill>
                  <a:schemeClr val="bg2"/>
                </a:solidFill>
                <a:latin typeface="Arial" panose="020B0604020202020204" pitchFamily="34" charset="0"/>
                <a:cs typeface="Arial" panose="020B0604020202020204" pitchFamily="34" charset="0"/>
              </a:rPr>
              <a:t>rigid when </a:t>
            </a:r>
            <a:r>
              <a:rPr kumimoji="1" lang="el-GR" b="1" dirty="0" smtClean="0">
                <a:solidFill>
                  <a:schemeClr val="bg2"/>
                </a:solidFill>
                <a:latin typeface="Calibri" panose="020F0502020204030204" pitchFamily="34" charset="0"/>
                <a:cs typeface="Calibri" panose="020F0502020204030204" pitchFamily="34" charset="0"/>
              </a:rPr>
              <a:t>Δ</a:t>
            </a:r>
            <a:r>
              <a:rPr kumimoji="1" lang="en-US" b="1" baseline="-25000" dirty="0" err="1" smtClean="0">
                <a:solidFill>
                  <a:schemeClr val="bg2"/>
                </a:solidFill>
                <a:latin typeface="Calibri" panose="020F0502020204030204" pitchFamily="34" charset="0"/>
                <a:cs typeface="Calibri" panose="020F0502020204030204" pitchFamily="34" charset="0"/>
              </a:rPr>
              <a:t>dia</a:t>
            </a:r>
            <a:r>
              <a:rPr kumimoji="1" lang="en-US" b="1" dirty="0" smtClean="0">
                <a:solidFill>
                  <a:schemeClr val="bg2"/>
                </a:solidFill>
                <a:latin typeface="Calibri" panose="020F0502020204030204" pitchFamily="34" charset="0"/>
                <a:cs typeface="Calibri" panose="020F0502020204030204" pitchFamily="34" charset="0"/>
              </a:rPr>
              <a:t> </a:t>
            </a:r>
            <a:r>
              <a:rPr kumimoji="1" lang="en-US" b="1" dirty="0" smtClean="0">
                <a:solidFill>
                  <a:schemeClr val="bg2"/>
                </a:solidFill>
                <a:latin typeface="Arial" panose="020B0604020202020204" pitchFamily="34" charset="0"/>
                <a:cs typeface="Arial" panose="020B0604020202020204" pitchFamily="34" charset="0"/>
              </a:rPr>
              <a:t>≤</a:t>
            </a:r>
            <a:r>
              <a:rPr kumimoji="1" lang="en-US" b="1" dirty="0" smtClean="0">
                <a:solidFill>
                  <a:schemeClr val="bg2"/>
                </a:solidFill>
                <a:latin typeface="Calibri" panose="020F0502020204030204" pitchFamily="34" charset="0"/>
                <a:cs typeface="Calibri" panose="020F0502020204030204" pitchFamily="34" charset="0"/>
              </a:rPr>
              <a:t> 2(</a:t>
            </a:r>
            <a:r>
              <a:rPr kumimoji="1" lang="el-GR" b="1" dirty="0" smtClean="0">
                <a:solidFill>
                  <a:schemeClr val="bg2"/>
                </a:solidFill>
                <a:latin typeface="Calibri" panose="020F0502020204030204" pitchFamily="34" charset="0"/>
                <a:cs typeface="Calibri" panose="020F0502020204030204" pitchFamily="34" charset="0"/>
              </a:rPr>
              <a:t>Δ</a:t>
            </a:r>
            <a:r>
              <a:rPr kumimoji="1" lang="en-US" b="1" baseline="-25000" dirty="0" err="1" smtClean="0">
                <a:solidFill>
                  <a:schemeClr val="bg2"/>
                </a:solidFill>
                <a:latin typeface="Calibri" panose="020F0502020204030204" pitchFamily="34" charset="0"/>
                <a:cs typeface="Calibri" panose="020F0502020204030204" pitchFamily="34" charset="0"/>
              </a:rPr>
              <a:t>sw</a:t>
            </a:r>
            <a:r>
              <a:rPr kumimoji="1" lang="en-US" b="1" dirty="0" smtClean="0">
                <a:solidFill>
                  <a:schemeClr val="bg2"/>
                </a:solidFill>
                <a:latin typeface="Calibri" panose="020F0502020204030204" pitchFamily="34" charset="0"/>
                <a:cs typeface="Calibri" panose="020F0502020204030204" pitchFamily="34" charset="0"/>
              </a:rPr>
              <a:t>)</a:t>
            </a:r>
            <a:endParaRPr kumimoji="1" lang="en-US" b="1" dirty="0">
              <a:solidFill>
                <a:schemeClr val="bg2"/>
              </a:solidFill>
              <a:latin typeface="Arial" panose="020B0604020202020204" pitchFamily="34" charset="0"/>
              <a:cs typeface="Arial" panose="020B0604020202020204" pitchFamily="34" charset="0"/>
            </a:endParaRPr>
          </a:p>
        </p:txBody>
      </p:sp>
      <p:grpSp>
        <p:nvGrpSpPr>
          <p:cNvPr id="35" name="Group 34"/>
          <p:cNvGrpSpPr/>
          <p:nvPr/>
        </p:nvGrpSpPr>
        <p:grpSpPr>
          <a:xfrm>
            <a:off x="5188043" y="1709148"/>
            <a:ext cx="3059179" cy="3177926"/>
            <a:chOff x="4997543" y="1709148"/>
            <a:chExt cx="3059179" cy="3177926"/>
          </a:xfrm>
        </p:grpSpPr>
        <p:sp>
          <p:nvSpPr>
            <p:cNvPr id="5" name="Parallelogram 4"/>
            <p:cNvSpPr/>
            <p:nvPr/>
          </p:nvSpPr>
          <p:spPr>
            <a:xfrm rot="5400000" flipV="1">
              <a:off x="6511403" y="3758056"/>
              <a:ext cx="1252980" cy="1005056"/>
            </a:xfrm>
            <a:prstGeom prst="parallelogram">
              <a:avLst>
                <a:gd name="adj" fmla="val 59240"/>
              </a:avLst>
            </a:prstGeom>
            <a:solidFill>
              <a:schemeClr val="bg1">
                <a:lumMod val="20000"/>
                <a:lumOff val="80000"/>
                <a:alpha val="50000"/>
              </a:schemeClr>
            </a:solidFill>
            <a:ln w="254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5"/>
            <p:cNvSpPr/>
            <p:nvPr/>
          </p:nvSpPr>
          <p:spPr>
            <a:xfrm rot="5400000" flipV="1">
              <a:off x="5606370" y="3439879"/>
              <a:ext cx="956620" cy="536449"/>
            </a:xfrm>
            <a:prstGeom prst="parallelogram">
              <a:avLst>
                <a:gd name="adj" fmla="val 59240"/>
              </a:avLst>
            </a:prstGeom>
            <a:solidFill>
              <a:schemeClr val="bg1">
                <a:lumMod val="20000"/>
                <a:lumOff val="8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p:cNvSpPr/>
            <p:nvPr/>
          </p:nvSpPr>
          <p:spPr>
            <a:xfrm rot="5400000" flipV="1">
              <a:off x="4873581" y="2430906"/>
              <a:ext cx="1252980" cy="1005056"/>
            </a:xfrm>
            <a:prstGeom prst="parallelogram">
              <a:avLst>
                <a:gd name="adj" fmla="val 59240"/>
              </a:avLst>
            </a:prstGeom>
            <a:solidFill>
              <a:schemeClr val="bg1">
                <a:lumMod val="20000"/>
                <a:lumOff val="8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6644074" y="409194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662612" y="346545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6024790" y="2142555"/>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006252" y="2769045"/>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822940" y="3391280"/>
              <a:ext cx="213926" cy="795134"/>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356533" y="3132453"/>
              <a:ext cx="196650" cy="73092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60897" y="3110331"/>
              <a:ext cx="511900" cy="297278"/>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6" name="Parallelogram 15"/>
            <p:cNvSpPr/>
            <p:nvPr/>
          </p:nvSpPr>
          <p:spPr>
            <a:xfrm rot="2340000">
              <a:off x="5061301" y="2720756"/>
              <a:ext cx="2515362" cy="1093361"/>
            </a:xfrm>
            <a:prstGeom prst="parallelogram">
              <a:avLst>
                <a:gd name="adj" fmla="val 37081"/>
              </a:avLst>
            </a:prstGeom>
            <a:solidFill>
              <a:schemeClr val="bg1">
                <a:lumMod val="20000"/>
                <a:lumOff val="80000"/>
                <a:alpha val="50000"/>
              </a:schemeClr>
            </a:solidFill>
            <a:ln w="254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rallelogram 16"/>
            <p:cNvSpPr/>
            <p:nvPr/>
          </p:nvSpPr>
          <p:spPr>
            <a:xfrm rot="2340000">
              <a:off x="5297418" y="2585773"/>
              <a:ext cx="2515362" cy="1093361"/>
            </a:xfrm>
            <a:prstGeom prst="parallelogram">
              <a:avLst>
                <a:gd name="adj" fmla="val 37081"/>
              </a:avLst>
            </a:prstGeom>
            <a:solidFill>
              <a:schemeClr val="accent4">
                <a:alpha val="40000"/>
              </a:schemeClr>
            </a:solidFill>
            <a:ln w="254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c 18"/>
            <p:cNvSpPr/>
            <p:nvPr/>
          </p:nvSpPr>
          <p:spPr>
            <a:xfrm rot="2340000">
              <a:off x="6925266" y="2881583"/>
              <a:ext cx="1055201" cy="596153"/>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 name="Straight Arrow Connector 21"/>
            <p:cNvCxnSpPr/>
            <p:nvPr/>
          </p:nvCxnSpPr>
          <p:spPr>
            <a:xfrm flipV="1">
              <a:off x="7372764" y="2947214"/>
              <a:ext cx="211291" cy="130503"/>
            </a:xfrm>
            <a:prstGeom prst="straightConnector1">
              <a:avLst/>
            </a:prstGeom>
            <a:ln w="12700">
              <a:solidFill>
                <a:schemeClr val="accent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240000" flipV="1">
              <a:off x="6801164" y="2840360"/>
              <a:ext cx="239042" cy="117599"/>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6882585" y="1871546"/>
              <a:ext cx="0" cy="970144"/>
            </a:xfrm>
            <a:prstGeom prst="line">
              <a:avLst/>
            </a:prstGeom>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6882585" y="1871546"/>
              <a:ext cx="16143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flipV="1">
              <a:off x="7446439" y="2449065"/>
              <a:ext cx="0" cy="474844"/>
            </a:xfrm>
            <a:prstGeom prst="line">
              <a:avLst/>
            </a:prstGeom>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7446439" y="2449065"/>
              <a:ext cx="161432" cy="0"/>
            </a:xfrm>
            <a:prstGeom prst="line">
              <a:avLst/>
            </a:prstGeom>
          </p:spPr>
          <p:style>
            <a:lnRef idx="1">
              <a:schemeClr val="accent6"/>
            </a:lnRef>
            <a:fillRef idx="0">
              <a:schemeClr val="accent6"/>
            </a:fillRef>
            <a:effectRef idx="0">
              <a:schemeClr val="accent6"/>
            </a:effectRef>
            <a:fontRef idx="minor">
              <a:schemeClr val="tx1"/>
            </a:fontRef>
          </p:style>
        </p:cxnSp>
        <p:sp>
          <p:nvSpPr>
            <p:cNvPr id="28" name="TextBox 27"/>
            <p:cNvSpPr txBox="1"/>
            <p:nvPr/>
          </p:nvSpPr>
          <p:spPr bwMode="auto">
            <a:xfrm>
              <a:off x="7095389" y="1709148"/>
              <a:ext cx="37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l-GR" sz="2000" dirty="0" smtClean="0">
                  <a:solidFill>
                    <a:schemeClr val="accent6"/>
                  </a:solidFill>
                  <a:latin typeface="Arial" panose="020B0604020202020204" pitchFamily="34" charset="0"/>
                  <a:cs typeface="Arial" panose="020B0604020202020204" pitchFamily="34" charset="0"/>
                </a:rPr>
                <a:t>Δ</a:t>
              </a:r>
              <a:r>
                <a:rPr kumimoji="1" lang="en-US" sz="2000" baseline="-25000" dirty="0" err="1" smtClean="0">
                  <a:solidFill>
                    <a:schemeClr val="accent6"/>
                  </a:solidFill>
                  <a:latin typeface="Arial" panose="020B0604020202020204" pitchFamily="34" charset="0"/>
                  <a:cs typeface="Arial" panose="020B0604020202020204" pitchFamily="34" charset="0"/>
                </a:rPr>
                <a:t>sw</a:t>
              </a:r>
              <a:endParaRPr kumimoji="1" lang="en-US" sz="2000" baseline="-25000" dirty="0">
                <a:solidFill>
                  <a:schemeClr val="accent6"/>
                </a:solidFill>
                <a:latin typeface="Arial" panose="020B0604020202020204" pitchFamily="34" charset="0"/>
                <a:cs typeface="Arial" panose="020B0604020202020204" pitchFamily="34" charset="0"/>
              </a:endParaRPr>
            </a:p>
          </p:txBody>
        </p:sp>
        <p:sp>
          <p:nvSpPr>
            <p:cNvPr id="29" name="TextBox 28"/>
            <p:cNvSpPr txBox="1"/>
            <p:nvPr/>
          </p:nvSpPr>
          <p:spPr bwMode="auto">
            <a:xfrm>
              <a:off x="7657574" y="2285103"/>
              <a:ext cx="3991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l-GR" sz="2000" dirty="0" smtClean="0">
                  <a:solidFill>
                    <a:schemeClr val="accent6"/>
                  </a:solidFill>
                  <a:latin typeface="Arial" panose="020B0604020202020204" pitchFamily="34" charset="0"/>
                  <a:cs typeface="Arial" panose="020B0604020202020204" pitchFamily="34" charset="0"/>
                </a:rPr>
                <a:t>Δ</a:t>
              </a:r>
              <a:r>
                <a:rPr kumimoji="1" lang="en-US" sz="2000" baseline="-25000" dirty="0" err="1" smtClean="0">
                  <a:solidFill>
                    <a:schemeClr val="accent6"/>
                  </a:solidFill>
                  <a:latin typeface="Arial" panose="020B0604020202020204" pitchFamily="34" charset="0"/>
                  <a:cs typeface="Arial" panose="020B0604020202020204" pitchFamily="34" charset="0"/>
                </a:rPr>
                <a:t>dia</a:t>
              </a:r>
              <a:endParaRPr kumimoji="1" lang="en-US" sz="2000" baseline="-25000" dirty="0">
                <a:solidFill>
                  <a:schemeClr val="accent6"/>
                </a:solidFill>
                <a:latin typeface="Arial" panose="020B0604020202020204" pitchFamily="34" charset="0"/>
                <a:cs typeface="Arial" panose="020B0604020202020204" pitchFamily="34" charset="0"/>
              </a:endParaRPr>
            </a:p>
          </p:txBody>
        </p:sp>
        <p:sp>
          <p:nvSpPr>
            <p:cNvPr id="31" name="Arc 30"/>
            <p:cNvSpPr/>
            <p:nvPr/>
          </p:nvSpPr>
          <p:spPr>
            <a:xfrm rot="2340000">
              <a:off x="6106325" y="2224068"/>
              <a:ext cx="1055201" cy="596153"/>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Arc 31"/>
            <p:cNvSpPr/>
            <p:nvPr/>
          </p:nvSpPr>
          <p:spPr>
            <a:xfrm rot="2340000">
              <a:off x="5918293" y="3481446"/>
              <a:ext cx="1055201" cy="596153"/>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Arc 32"/>
            <p:cNvSpPr/>
            <p:nvPr/>
          </p:nvSpPr>
          <p:spPr>
            <a:xfrm rot="2340000">
              <a:off x="5099352" y="2823931"/>
              <a:ext cx="1055201" cy="596153"/>
            </a:xfrm>
            <a:prstGeom prst="arc">
              <a:avLst>
                <a:gd name="adj1" fmla="val 11100625"/>
                <a:gd name="adj2" fmla="val 21271882"/>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6" name="Rectangle 35"/>
          <p:cNvSpPr/>
          <p:nvPr/>
        </p:nvSpPr>
        <p:spPr>
          <a:xfrm>
            <a:off x="465359" y="1707745"/>
            <a:ext cx="3916141" cy="3323987"/>
          </a:xfrm>
          <a:prstGeom prst="rect">
            <a:avLst/>
          </a:prstGeom>
        </p:spPr>
        <p:txBody>
          <a:bodyPr wrap="square" lIns="0" tIns="0" rIns="0" bIns="0">
            <a:spAutoFit/>
          </a:bodyPr>
          <a:lstStyle/>
          <a:p>
            <a:pPr algn="just" eaLnBrk="1" hangingPunct="1">
              <a:lnSpc>
                <a:spcPct val="120000"/>
              </a:lnSpc>
            </a:pPr>
            <a:r>
              <a:rPr lang="en-US" dirty="0">
                <a:solidFill>
                  <a:schemeClr val="bg2"/>
                </a:solidFill>
                <a:latin typeface="Arial" panose="020B0604020202020204" pitchFamily="34" charset="0"/>
                <a:cs typeface="Arial" panose="020B0604020202020204" pitchFamily="34" charset="0"/>
              </a:rPr>
              <a:t>A diaphragm is rigid for the purpose of distribution of story shear and torsional moment when the computed maximum in-plane </a:t>
            </a:r>
            <a:r>
              <a:rPr lang="en-US" dirty="0">
                <a:solidFill>
                  <a:schemeClr val="accent1"/>
                </a:solidFill>
                <a:latin typeface="Arial" panose="020B0604020202020204" pitchFamily="34" charset="0"/>
                <a:cs typeface="Arial" panose="020B0604020202020204" pitchFamily="34" charset="0"/>
              </a:rPr>
              <a:t>deflection of the diaphragm itself under lateral load </a:t>
            </a:r>
            <a:r>
              <a:rPr lang="en-US" dirty="0" smtClean="0">
                <a:solidFill>
                  <a:srgbClr val="FF0000"/>
                </a:solidFill>
                <a:latin typeface="Arial" panose="020B0604020202020204" pitchFamily="34" charset="0"/>
                <a:cs typeface="Arial" panose="020B0604020202020204" pitchFamily="34" charset="0"/>
              </a:rPr>
              <a:t/>
            </a:r>
            <a:br>
              <a:rPr lang="en-US" dirty="0" smtClean="0">
                <a:solidFill>
                  <a:srgbClr val="FF0000"/>
                </a:solidFill>
                <a:latin typeface="Arial" panose="020B0604020202020204" pitchFamily="34" charset="0"/>
                <a:cs typeface="Arial" panose="020B0604020202020204" pitchFamily="34" charset="0"/>
              </a:rPr>
            </a:br>
            <a:r>
              <a:rPr lang="en-US" dirty="0" smtClean="0">
                <a:solidFill>
                  <a:schemeClr val="accent1"/>
                </a:solidFill>
                <a:latin typeface="Arial" panose="020B0604020202020204" pitchFamily="34" charset="0"/>
                <a:cs typeface="Arial" panose="020B0604020202020204" pitchFamily="34" charset="0"/>
              </a:rPr>
              <a:t>is </a:t>
            </a:r>
            <a:r>
              <a:rPr lang="en-US" dirty="0">
                <a:solidFill>
                  <a:schemeClr val="accent1"/>
                </a:solidFill>
                <a:latin typeface="Arial" panose="020B0604020202020204" pitchFamily="34" charset="0"/>
                <a:cs typeface="Arial" panose="020B0604020202020204" pitchFamily="34" charset="0"/>
              </a:rPr>
              <a:t>less than or equal to two times the average deflection of adjoining vertical elements</a:t>
            </a:r>
            <a:r>
              <a:rPr lang="en-US" dirty="0">
                <a:solidFill>
                  <a:schemeClr val="bg2"/>
                </a:solidFill>
                <a:latin typeface="Arial" panose="020B0604020202020204" pitchFamily="34" charset="0"/>
                <a:cs typeface="Arial" panose="020B0604020202020204" pitchFamily="34" charset="0"/>
              </a:rPr>
              <a:t> of the lateral force-resisting system of the associated story under equivalent tributary lateral load. </a:t>
            </a:r>
          </a:p>
        </p:txBody>
      </p:sp>
      <p:pic>
        <p:nvPicPr>
          <p:cNvPr id="34" name="Picture 3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337610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Semi-Rigid and Enveloped Analysis</a:t>
            </a:r>
            <a:endParaRPr lang="en-US" sz="2200" b="0" dirty="0">
              <a:latin typeface="Arial Black" panose="020B0A04020102020204" pitchFamily="34" charset="0"/>
            </a:endParaRPr>
          </a:p>
        </p:txBody>
      </p:sp>
      <p:sp>
        <p:nvSpPr>
          <p:cNvPr id="3" name="Rectangle 2"/>
          <p:cNvSpPr/>
          <p:nvPr/>
        </p:nvSpPr>
        <p:spPr>
          <a:xfrm>
            <a:off x="0" y="1689002"/>
            <a:ext cx="4572000" cy="3200400"/>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72000" y="1689002"/>
            <a:ext cx="4572000" cy="32004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bwMode="auto">
          <a:xfrm>
            <a:off x="0" y="1689000"/>
            <a:ext cx="4571999" cy="581027"/>
          </a:xfrm>
          <a:prstGeom prst="rect">
            <a:avLst/>
          </a:prstGeom>
          <a:solidFill>
            <a:schemeClr val="bg1">
              <a:lumMod val="40000"/>
              <a:lumOff val="60000"/>
            </a:schemeClr>
          </a:solidFill>
          <a:ln>
            <a:noFill/>
          </a:ln>
          <a:extLst/>
        </p:spPr>
        <p:txBody>
          <a:bodyPr wrap="square" lIns="0" tIns="0" rIns="0" bIns="0" rtlCol="0" anchor="ctr">
            <a:noAutofit/>
          </a:bodyPr>
          <a:lstStyle/>
          <a:p>
            <a:pPr algn="ctr">
              <a:spcAft>
                <a:spcPts val="1200"/>
              </a:spcAft>
            </a:pPr>
            <a:r>
              <a:rPr kumimoji="1" lang="en-US" sz="1600" dirty="0" smtClean="0">
                <a:solidFill>
                  <a:schemeClr val="accent1"/>
                </a:solidFill>
                <a:latin typeface="Arial Black" panose="020B0A04020102020204" pitchFamily="34" charset="0"/>
                <a:cs typeface="Arial" panose="020B0604020202020204" pitchFamily="34" charset="0"/>
              </a:rPr>
              <a:t>Semi-Rigid Analysis</a:t>
            </a:r>
          </a:p>
        </p:txBody>
      </p:sp>
      <p:sp>
        <p:nvSpPr>
          <p:cNvPr id="7" name="TextBox 6"/>
          <p:cNvSpPr txBox="1"/>
          <p:nvPr/>
        </p:nvSpPr>
        <p:spPr bwMode="auto">
          <a:xfrm>
            <a:off x="4572000" y="1689001"/>
            <a:ext cx="4571999" cy="581025"/>
          </a:xfrm>
          <a:prstGeom prst="rect">
            <a:avLst/>
          </a:prstGeom>
          <a:solidFill>
            <a:schemeClr val="bg1">
              <a:lumMod val="40000"/>
              <a:lumOff val="60000"/>
            </a:schemeClr>
          </a:solidFill>
          <a:ln>
            <a:noFill/>
          </a:ln>
          <a:extLst/>
        </p:spPr>
        <p:txBody>
          <a:bodyPr wrap="square" lIns="0" tIns="0" rIns="0" bIns="0" rtlCol="0" anchor="ctr">
            <a:noAutofit/>
          </a:bodyPr>
          <a:lstStyle/>
          <a:p>
            <a:pPr algn="ctr">
              <a:spcAft>
                <a:spcPts val="1200"/>
              </a:spcAft>
            </a:pPr>
            <a:r>
              <a:rPr kumimoji="1" lang="en-US" sz="1600" dirty="0" smtClean="0">
                <a:solidFill>
                  <a:schemeClr val="accent1"/>
                </a:solidFill>
                <a:latin typeface="Arial Black" panose="020B0A04020102020204" pitchFamily="34" charset="0"/>
                <a:cs typeface="Arial" panose="020B0604020202020204" pitchFamily="34" charset="0"/>
              </a:rPr>
              <a:t>Enveloped Procedure</a:t>
            </a:r>
            <a:endParaRPr kumimoji="1" lang="en-US" sz="1600" dirty="0">
              <a:solidFill>
                <a:schemeClr val="accent1"/>
              </a:solidFill>
              <a:latin typeface="Arial Black" panose="020B0A04020102020204" pitchFamily="34" charset="0"/>
              <a:cs typeface="Arial" panose="020B0604020202020204" pitchFamily="34" charset="0"/>
            </a:endParaRPr>
          </a:p>
        </p:txBody>
      </p:sp>
      <p:cxnSp>
        <p:nvCxnSpPr>
          <p:cNvPr id="8" name="Straight Connector 7"/>
          <p:cNvCxnSpPr/>
          <p:nvPr/>
        </p:nvCxnSpPr>
        <p:spPr>
          <a:xfrm>
            <a:off x="-9525" y="1689002"/>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4879877"/>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2260501"/>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bwMode="auto">
          <a:xfrm>
            <a:off x="469423" y="2456099"/>
            <a:ext cx="3912078" cy="21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marL="285750" indent="-285750">
              <a:lnSpc>
                <a:spcPct val="120000"/>
              </a:lnSpc>
              <a:spcAft>
                <a:spcPts val="12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Most accurate method of predicting true distribution of horizontal diaphragm forces</a:t>
            </a:r>
          </a:p>
          <a:p>
            <a:pPr marL="285750" indent="-285750">
              <a:lnSpc>
                <a:spcPct val="120000"/>
              </a:lnSpc>
              <a:spcAft>
                <a:spcPts val="12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Not practical in many cases due to extensive calculation and analysis required</a:t>
            </a:r>
            <a:endParaRPr kumimoji="1" lang="en-US"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4772916" y="2456099"/>
            <a:ext cx="3912078" cy="21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marL="285750" indent="-285750">
              <a:lnSpc>
                <a:spcPct val="120000"/>
              </a:lnSpc>
              <a:spcAft>
                <a:spcPts val="12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Acceptable alternative to semi-rigid analysis; provides a conservative approach</a:t>
            </a:r>
          </a:p>
          <a:p>
            <a:pPr marL="285750" indent="-285750">
              <a:lnSpc>
                <a:spcPct val="120000"/>
              </a:lnSpc>
              <a:spcAft>
                <a:spcPts val="12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Idealize the diaphragm as flexible then as rigid, taking the worst-case of each scenario per wall line</a:t>
            </a:r>
            <a:endParaRPr kumimoji="1" lang="en-US" dirty="0">
              <a:solidFill>
                <a:schemeClr val="bg2"/>
              </a:solidFill>
              <a:latin typeface="Arial" panose="020B0604020202020204" pitchFamily="34" charset="0"/>
              <a:cs typeface="Arial" panose="020B0604020202020204" pitchFamily="34" charset="0"/>
            </a:endParaRPr>
          </a:p>
        </p:txBody>
      </p:sp>
      <p:grpSp>
        <p:nvGrpSpPr>
          <p:cNvPr id="12" name="Group 11"/>
          <p:cNvGrpSpPr/>
          <p:nvPr/>
        </p:nvGrpSpPr>
        <p:grpSpPr>
          <a:xfrm>
            <a:off x="1792431" y="5102062"/>
            <a:ext cx="5565292" cy="1446538"/>
            <a:chOff x="3121508" y="5219025"/>
            <a:chExt cx="5565292" cy="1446538"/>
          </a:xfrm>
        </p:grpSpPr>
        <p:sp>
          <p:nvSpPr>
            <p:cNvPr id="5" name="Rectangle 4"/>
            <p:cNvSpPr/>
            <p:nvPr/>
          </p:nvSpPr>
          <p:spPr>
            <a:xfrm>
              <a:off x="3795824" y="5414192"/>
              <a:ext cx="4890976" cy="646331"/>
            </a:xfrm>
            <a:prstGeom prst="rect">
              <a:avLst/>
            </a:prstGeom>
          </p:spPr>
          <p:txBody>
            <a:bodyPr wrap="square">
              <a:spAutoFit/>
            </a:bodyPr>
            <a:lstStyle/>
            <a:p>
              <a:pPr eaLnBrk="1" hangingPunct="1"/>
              <a:r>
                <a:rPr lang="en-US" dirty="0">
                  <a:solidFill>
                    <a:schemeClr val="bg1"/>
                  </a:solidFill>
                  <a:latin typeface="Arial" panose="020B0604020202020204" pitchFamily="34" charset="0"/>
                  <a:cs typeface="Arial" panose="020B0604020202020204" pitchFamily="34" charset="0"/>
                </a:rPr>
                <a:t>Specific recognition of the </a:t>
              </a:r>
              <a:r>
                <a:rPr lang="en-US" dirty="0" smtClean="0">
                  <a:solidFill>
                    <a:schemeClr val="bg1"/>
                  </a:solidFill>
                  <a:latin typeface="Arial" panose="020B0604020202020204" pitchFamily="34" charset="0"/>
                  <a:cs typeface="Arial" panose="020B0604020202020204" pitchFamily="34" charset="0"/>
                </a:rPr>
                <a:t>enveloped </a:t>
              </a:r>
              <a:r>
                <a:rPr lang="en-US" dirty="0">
                  <a:solidFill>
                    <a:schemeClr val="bg1"/>
                  </a:solidFill>
                  <a:latin typeface="Arial" panose="020B0604020202020204" pitchFamily="34" charset="0"/>
                  <a:cs typeface="Arial" panose="020B0604020202020204" pitchFamily="34" charset="0"/>
                </a:rPr>
                <a:t>analysis method is new in SDPWS Section </a:t>
              </a:r>
              <a:r>
                <a:rPr lang="en-US" dirty="0" smtClean="0">
                  <a:solidFill>
                    <a:schemeClr val="bg1"/>
                  </a:solidFill>
                  <a:latin typeface="Arial" panose="020B0604020202020204" pitchFamily="34" charset="0"/>
                  <a:cs typeface="Arial" panose="020B0604020202020204" pitchFamily="34" charset="0"/>
                </a:rPr>
                <a:t>4.2.5</a:t>
              </a:r>
              <a:endParaRPr lang="en-US" dirty="0">
                <a:solidFill>
                  <a:schemeClr val="bg1"/>
                </a:solidFill>
                <a:latin typeface="Arial" panose="020B0604020202020204" pitchFamily="34" charset="0"/>
                <a:cs typeface="Arial" panose="020B0604020202020204" pitchFamily="34" charset="0"/>
              </a:endParaRPr>
            </a:p>
          </p:txBody>
        </p:sp>
        <p:sp>
          <p:nvSpPr>
            <p:cNvPr id="11" name="TextBox 10"/>
            <p:cNvSpPr txBox="1"/>
            <p:nvPr/>
          </p:nvSpPr>
          <p:spPr bwMode="auto">
            <a:xfrm>
              <a:off x="3121508" y="5219025"/>
              <a:ext cx="716842"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smtClean="0">
                  <a:solidFill>
                    <a:schemeClr val="accent4"/>
                  </a:solidFill>
                  <a:latin typeface="Georgia" panose="02040502050405020303" pitchFamily="18" charset="0"/>
                </a:rPr>
                <a:t>*</a:t>
              </a:r>
              <a:endParaRPr kumimoji="1" lang="en-US" sz="8800" dirty="0">
                <a:solidFill>
                  <a:schemeClr val="accent4"/>
                </a:solidFill>
                <a:latin typeface="Georgia" panose="02040502050405020303" pitchFamily="18" charset="0"/>
              </a:endParaRPr>
            </a:p>
          </p:txBody>
        </p:sp>
      </p:grpSp>
      <p:pic>
        <p:nvPicPr>
          <p:cNvPr id="15" name="Picture 14"/>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7553349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Pros and Cons: Flexible Diaphragms </a:t>
            </a:r>
            <a:endParaRPr lang="en-US" sz="2200" b="0" dirty="0">
              <a:latin typeface="Arial Black" panose="020B0A04020102020204" pitchFamily="34" charset="0"/>
            </a:endParaRPr>
          </a:p>
        </p:txBody>
      </p:sp>
      <p:graphicFrame>
        <p:nvGraphicFramePr>
          <p:cNvPr id="18" name="Diagram 17"/>
          <p:cNvGraphicFramePr/>
          <p:nvPr>
            <p:extLst>
              <p:ext uri="{D42A27DB-BD31-4B8C-83A1-F6EECF244321}">
                <p14:modId xmlns:p14="http://schemas.microsoft.com/office/powerpoint/2010/main" val="1235630143"/>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TextBox 19"/>
          <p:cNvSpPr txBox="1"/>
          <p:nvPr/>
        </p:nvSpPr>
        <p:spPr bwMode="auto">
          <a:xfrm>
            <a:off x="1610436"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Distributes force to shear walls based on tributary area</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Easy to calculate</a:t>
            </a:r>
            <a:endParaRPr kumimoji="1" lang="en-US"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4997347"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Shear wall lines with multiple openings will be required to resist higher forces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Some shear walls will require thicker sheathing, tighter nailing and larger overturning compression posts and </a:t>
            </a:r>
            <a:r>
              <a:rPr kumimoji="1" lang="en-US" dirty="0" err="1" smtClean="0">
                <a:solidFill>
                  <a:schemeClr val="bg2"/>
                </a:solidFill>
                <a:latin typeface="Arial" panose="020B0604020202020204" pitchFamily="34" charset="0"/>
                <a:cs typeface="Arial" panose="020B0604020202020204" pitchFamily="34" charset="0"/>
              </a:rPr>
              <a:t>holdown</a:t>
            </a:r>
            <a:r>
              <a:rPr kumimoji="1" lang="en-US" dirty="0" smtClean="0">
                <a:solidFill>
                  <a:schemeClr val="bg2"/>
                </a:solidFill>
                <a:latin typeface="Arial" panose="020B0604020202020204" pitchFamily="34" charset="0"/>
                <a:cs typeface="Arial" panose="020B0604020202020204" pitchFamily="34" charset="0"/>
              </a:rPr>
              <a:t> devices</a:t>
            </a:r>
            <a:endParaRPr kumimoji="1" lang="en-US"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458788" y="1355838"/>
            <a:ext cx="822801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noAutofit/>
          </a:bodyPr>
          <a:lstStyle/>
          <a:p>
            <a:pPr algn="ctr"/>
            <a:r>
              <a:rPr kumimoji="1" lang="en-US" sz="2200" dirty="0" smtClean="0">
                <a:solidFill>
                  <a:schemeClr val="accent1"/>
                </a:solidFill>
                <a:latin typeface="Arial Black" panose="020B0A04020102020204" pitchFamily="34" charset="0"/>
              </a:rPr>
              <a:t>Flexible Diaphragms</a:t>
            </a:r>
            <a:endParaRPr kumimoji="1" lang="en-US" sz="2200" dirty="0">
              <a:solidFill>
                <a:schemeClr val="accent1"/>
              </a:solidFill>
              <a:latin typeface="Arial Black" panose="020B0A04020102020204" pitchFamily="34" charset="0"/>
            </a:endParaRPr>
          </a:p>
        </p:txBody>
      </p:sp>
      <p:sp>
        <p:nvSpPr>
          <p:cNvPr id="23" name="TextBox 22"/>
          <p:cNvSpPr txBox="1"/>
          <p:nvPr/>
        </p:nvSpPr>
        <p:spPr bwMode="auto">
          <a:xfrm>
            <a:off x="1869744" y="1688284"/>
            <a:ext cx="256573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0" bIns="27432" rtlCol="0" anchor="b">
            <a:noAutofit/>
          </a:bodyPr>
          <a:lstStyle/>
          <a:p>
            <a:r>
              <a:rPr kumimoji="1" lang="en-US" dirty="0" smtClean="0">
                <a:solidFill>
                  <a:schemeClr val="bg2"/>
                </a:solidFill>
                <a:latin typeface="Arial Black" panose="020B0A04020102020204" pitchFamily="34" charset="0"/>
              </a:rPr>
              <a:t>Pros</a:t>
            </a:r>
            <a:endParaRPr kumimoji="1" lang="en-US" dirty="0">
              <a:solidFill>
                <a:schemeClr val="bg2"/>
              </a:solidFill>
              <a:latin typeface="Arial Black" panose="020B0A04020102020204" pitchFamily="34" charset="0"/>
            </a:endParaRPr>
          </a:p>
        </p:txBody>
      </p:sp>
      <p:sp>
        <p:nvSpPr>
          <p:cNvPr id="24" name="TextBox 23"/>
          <p:cNvSpPr txBox="1"/>
          <p:nvPr/>
        </p:nvSpPr>
        <p:spPr bwMode="auto">
          <a:xfrm>
            <a:off x="4694238" y="1688284"/>
            <a:ext cx="266126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91440" bIns="27432" rtlCol="0" anchor="b">
            <a:noAutofit/>
          </a:bodyPr>
          <a:lstStyle/>
          <a:p>
            <a:pPr algn="r"/>
            <a:r>
              <a:rPr kumimoji="1" lang="en-US" dirty="0" smtClean="0">
                <a:solidFill>
                  <a:schemeClr val="bg2"/>
                </a:solidFill>
                <a:latin typeface="Arial Black" panose="020B0A04020102020204" pitchFamily="34" charset="0"/>
              </a:rPr>
              <a:t>Cons</a:t>
            </a:r>
            <a:endParaRPr kumimoji="1" lang="en-US" dirty="0">
              <a:solidFill>
                <a:schemeClr val="bg2"/>
              </a:solidFill>
              <a:latin typeface="Arial Black" panose="020B0A04020102020204" pitchFamily="34" charset="0"/>
            </a:endParaRPr>
          </a:p>
        </p:txBody>
      </p:sp>
      <p:pic>
        <p:nvPicPr>
          <p:cNvPr id="9" name="Picture 8"/>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7405259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Pros and Cons: </a:t>
            </a:r>
            <a:r>
              <a:rPr lang="en-US" sz="2200" b="0" dirty="0" smtClean="0">
                <a:latin typeface="Arial Black" panose="020B0A04020102020204" pitchFamily="34" charset="0"/>
              </a:rPr>
              <a:t>Rigid </a:t>
            </a:r>
            <a:r>
              <a:rPr lang="en-US" sz="2200" b="0" dirty="0">
                <a:latin typeface="Arial Black" panose="020B0A04020102020204" pitchFamily="34" charset="0"/>
              </a:rPr>
              <a:t>Diaphragms </a:t>
            </a:r>
          </a:p>
        </p:txBody>
      </p:sp>
      <p:graphicFrame>
        <p:nvGraphicFramePr>
          <p:cNvPr id="18" name="Diagram 17"/>
          <p:cNvGraphicFramePr/>
          <p:nvPr>
            <p:extLst>
              <p:ext uri="{D42A27DB-BD31-4B8C-83A1-F6EECF244321}">
                <p14:modId xmlns:p14="http://schemas.microsoft.com/office/powerpoint/2010/main" val="2532530089"/>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TextBox 19"/>
          <p:cNvSpPr txBox="1"/>
          <p:nvPr/>
        </p:nvSpPr>
        <p:spPr bwMode="auto">
          <a:xfrm>
            <a:off x="1610436"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Forces distributed to shear walls based on stiffness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Reduces forces on high-aspect ratio shear walls</a:t>
            </a:r>
            <a:endParaRPr kumimoji="1" lang="en-US" dirty="0">
              <a:solidFill>
                <a:schemeClr val="bg2"/>
              </a:solidFill>
              <a:latin typeface="Arial" panose="020B0604020202020204" pitchFamily="34" charset="0"/>
              <a:cs typeface="Arial" panose="020B0604020202020204" pitchFamily="34" charset="0"/>
            </a:endParaRPr>
          </a:p>
        </p:txBody>
      </p:sp>
      <p:sp>
        <p:nvSpPr>
          <p:cNvPr id="21" name="TextBox 20"/>
          <p:cNvSpPr txBox="1"/>
          <p:nvPr/>
        </p:nvSpPr>
        <p:spPr bwMode="auto">
          <a:xfrm>
            <a:off x="4997347" y="2906975"/>
            <a:ext cx="2947916" cy="282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noAutofit/>
          </a:bodyPr>
          <a:lstStyle/>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Requires extensive drift and force distribution calculations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Typically an iterative process</a:t>
            </a:r>
          </a:p>
          <a:p>
            <a:pPr marL="231775" indent="-231775">
              <a:spcAft>
                <a:spcPts val="600"/>
              </a:spcAft>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Shear wall location and dimensions must be known for final design</a:t>
            </a:r>
            <a:endParaRPr kumimoji="1" lang="en-US" dirty="0">
              <a:solidFill>
                <a:schemeClr val="bg2"/>
              </a:solidFill>
              <a:latin typeface="Arial" panose="020B0604020202020204" pitchFamily="34" charset="0"/>
              <a:cs typeface="Arial" panose="020B0604020202020204" pitchFamily="34" charset="0"/>
            </a:endParaRPr>
          </a:p>
        </p:txBody>
      </p:sp>
      <p:sp>
        <p:nvSpPr>
          <p:cNvPr id="22" name="TextBox 21"/>
          <p:cNvSpPr txBox="1"/>
          <p:nvPr/>
        </p:nvSpPr>
        <p:spPr bwMode="auto">
          <a:xfrm>
            <a:off x="458788" y="1355838"/>
            <a:ext cx="822801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noAutofit/>
          </a:bodyPr>
          <a:lstStyle/>
          <a:p>
            <a:pPr algn="ctr"/>
            <a:r>
              <a:rPr kumimoji="1" lang="en-US" sz="2200" dirty="0" smtClean="0">
                <a:solidFill>
                  <a:schemeClr val="accent1"/>
                </a:solidFill>
                <a:latin typeface="Arial Black" panose="020B0A04020102020204" pitchFamily="34" charset="0"/>
              </a:rPr>
              <a:t>Rigid Diaphragms</a:t>
            </a:r>
            <a:endParaRPr kumimoji="1" lang="en-US" sz="2200" dirty="0">
              <a:solidFill>
                <a:schemeClr val="accent1"/>
              </a:solidFill>
              <a:latin typeface="Arial Black" panose="020B0A04020102020204" pitchFamily="34" charset="0"/>
            </a:endParaRPr>
          </a:p>
        </p:txBody>
      </p:sp>
      <p:sp>
        <p:nvSpPr>
          <p:cNvPr id="23" name="TextBox 22"/>
          <p:cNvSpPr txBox="1"/>
          <p:nvPr/>
        </p:nvSpPr>
        <p:spPr bwMode="auto">
          <a:xfrm>
            <a:off x="1869744" y="1688284"/>
            <a:ext cx="256573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0" bIns="27432" rtlCol="0" anchor="b">
            <a:noAutofit/>
          </a:bodyPr>
          <a:lstStyle/>
          <a:p>
            <a:r>
              <a:rPr kumimoji="1" lang="en-US" dirty="0" smtClean="0">
                <a:solidFill>
                  <a:schemeClr val="bg2"/>
                </a:solidFill>
                <a:latin typeface="Arial Black" panose="020B0A04020102020204" pitchFamily="34" charset="0"/>
              </a:rPr>
              <a:t>Pros</a:t>
            </a:r>
            <a:endParaRPr kumimoji="1" lang="en-US" dirty="0">
              <a:solidFill>
                <a:schemeClr val="bg2"/>
              </a:solidFill>
              <a:latin typeface="Arial Black" panose="020B0A04020102020204" pitchFamily="34" charset="0"/>
            </a:endParaRPr>
          </a:p>
        </p:txBody>
      </p:sp>
      <p:sp>
        <p:nvSpPr>
          <p:cNvPr id="24" name="TextBox 23"/>
          <p:cNvSpPr txBox="1"/>
          <p:nvPr/>
        </p:nvSpPr>
        <p:spPr bwMode="auto">
          <a:xfrm>
            <a:off x="4694238" y="1688284"/>
            <a:ext cx="266126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40" tIns="0" rIns="91440" bIns="27432" rtlCol="0" anchor="b">
            <a:noAutofit/>
          </a:bodyPr>
          <a:lstStyle/>
          <a:p>
            <a:pPr algn="r"/>
            <a:r>
              <a:rPr kumimoji="1" lang="en-US" dirty="0" smtClean="0">
                <a:solidFill>
                  <a:schemeClr val="bg2"/>
                </a:solidFill>
                <a:latin typeface="Arial Black" panose="020B0A04020102020204" pitchFamily="34" charset="0"/>
              </a:rPr>
              <a:t>Cons</a:t>
            </a:r>
            <a:endParaRPr kumimoji="1" lang="en-US" dirty="0">
              <a:solidFill>
                <a:schemeClr val="bg2"/>
              </a:solidFill>
              <a:latin typeface="Arial Black" panose="020B0A04020102020204" pitchFamily="34" charset="0"/>
            </a:endParaRPr>
          </a:p>
        </p:txBody>
      </p:sp>
      <p:pic>
        <p:nvPicPr>
          <p:cNvPr id="9" name="Picture 8"/>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26613476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Determine when a diaphragm may be classified as rigid, flexible, or semi-rigid for analysis purposes</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Three Complete</a:t>
            </a:r>
          </a:p>
        </p:txBody>
      </p:sp>
    </p:spTree>
    <p:custDataLst>
      <p:tags r:id="rId1"/>
    </p:custDataLst>
    <p:extLst>
      <p:ext uri="{BB962C8B-B14F-4D97-AF65-F5344CB8AC3E}">
        <p14:creationId xmlns:p14="http://schemas.microsoft.com/office/powerpoint/2010/main" val="11094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sz="2400" dirty="0" smtClean="0">
                <a:solidFill>
                  <a:schemeClr val="tx1">
                    <a:lumMod val="75000"/>
                    <a:lumOff val="25000"/>
                  </a:schemeClr>
                </a:solidFill>
                <a:latin typeface="Arial Black" panose="020B0A04020102020204" pitchFamily="34" charset="0"/>
              </a:rPr>
              <a:t>Distribution of </a:t>
            </a:r>
            <a:br>
              <a:rPr lang="en-US" sz="2400" dirty="0" smtClean="0">
                <a:solidFill>
                  <a:schemeClr val="tx1">
                    <a:lumMod val="75000"/>
                    <a:lumOff val="25000"/>
                  </a:schemeClr>
                </a:solidFill>
                <a:latin typeface="Arial Black" panose="020B0A04020102020204" pitchFamily="34" charset="0"/>
              </a:rPr>
            </a:br>
            <a:r>
              <a:rPr lang="en-US" sz="2400" dirty="0" smtClean="0">
                <a:solidFill>
                  <a:schemeClr val="tx1">
                    <a:lumMod val="75000"/>
                    <a:lumOff val="25000"/>
                  </a:schemeClr>
                </a:solidFill>
                <a:latin typeface="Arial Black" panose="020B0A04020102020204" pitchFamily="34" charset="0"/>
              </a:rPr>
              <a:t>Diaphragm Forces</a:t>
            </a:r>
            <a:endParaRPr lang="en-US" sz="2400" dirty="0">
              <a:solidFill>
                <a:schemeClr val="tx1">
                  <a:lumMod val="75000"/>
                  <a:lumOff val="25000"/>
                </a:schemeClr>
              </a:solidFill>
              <a:latin typeface="Arial Black" panose="020B0A040201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lnSpc>
                <a:spcPct val="120000"/>
              </a:lnSpc>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Explain how forces are distributed to different elements within the diaphragm</a:t>
            </a: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4</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760650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Element: Sheathing</a:t>
            </a:r>
            <a:endParaRPr lang="en-US" sz="2200" b="0" dirty="0">
              <a:latin typeface="Arial Black" panose="020B0A04020102020204" pitchFamily="34" charset="0"/>
            </a:endParaRPr>
          </a:p>
        </p:txBody>
      </p:sp>
      <p:pic>
        <p:nvPicPr>
          <p:cNvPr id="16" name="Picture 1"/>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625164" y="1697039"/>
            <a:ext cx="4114800" cy="417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458789" y="1697038"/>
            <a:ext cx="3772969" cy="1892826"/>
          </a:xfrm>
          <a:prstGeom prst="rect">
            <a:avLst/>
          </a:prstGeom>
        </p:spPr>
        <p:txBody>
          <a:bodyPr wrap="square" lIns="0" tIns="0" rIns="0" bIns="0">
            <a:spAutoFit/>
          </a:bodyPr>
          <a:lstStyle/>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The diaphragm acts like a short, deep beam that is simply supported.</a:t>
            </a:r>
          </a:p>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Thus, the reaction at each end of the diaphragm where it is supported is the load on half of the span.</a:t>
            </a:r>
          </a:p>
        </p:txBody>
      </p:sp>
      <mc:AlternateContent xmlns:mc="http://schemas.openxmlformats.org/markup-compatibility/2006" xmlns:a14="http://schemas.microsoft.com/office/drawing/2010/main">
        <mc:Choice Requires="a14">
          <p:sp>
            <p:nvSpPr>
              <p:cNvPr id="3" name="TextBox 2"/>
              <p:cNvSpPr txBox="1"/>
              <p:nvPr/>
            </p:nvSpPr>
            <p:spPr bwMode="auto">
              <a:xfrm>
                <a:off x="1717184" y="3820487"/>
                <a:ext cx="1256177" cy="80381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800" b="0" i="1" smtClean="0">
                          <a:solidFill>
                            <a:srgbClr val="000000"/>
                          </a:solidFill>
                          <a:latin typeface="Cambria Math" panose="02040503050406030204" pitchFamily="18" charset="0"/>
                        </a:rPr>
                        <m:t>𝑅</m:t>
                      </m:r>
                      <m:r>
                        <a:rPr kumimoji="1" lang="en-US" sz="2800" b="0" i="1" smtClean="0">
                          <a:solidFill>
                            <a:srgbClr val="000000"/>
                          </a:solidFill>
                          <a:latin typeface="Cambria Math" panose="02040503050406030204" pitchFamily="18" charset="0"/>
                        </a:rPr>
                        <m:t>=</m:t>
                      </m:r>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𝑤𝐿</m:t>
                          </m:r>
                        </m:num>
                        <m:den>
                          <m:r>
                            <a:rPr kumimoji="1" lang="en-US" sz="2800" b="0" i="1" smtClean="0">
                              <a:solidFill>
                                <a:srgbClr val="000000"/>
                              </a:solidFill>
                              <a:latin typeface="Cambria Math" panose="02040503050406030204" pitchFamily="18" charset="0"/>
                            </a:rPr>
                            <m:t>2</m:t>
                          </m:r>
                        </m:den>
                      </m:f>
                    </m:oMath>
                  </m:oMathPara>
                </a14:m>
                <a:endParaRPr kumimoji="1" lang="en-US" sz="28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717184" y="3820487"/>
                <a:ext cx="1256177" cy="803810"/>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0" name="Rectangle 19"/>
          <p:cNvSpPr/>
          <p:nvPr/>
        </p:nvSpPr>
        <p:spPr>
          <a:xfrm>
            <a:off x="458788" y="4912401"/>
            <a:ext cx="3922712" cy="1178784"/>
          </a:xfrm>
          <a:prstGeom prst="rect">
            <a:avLst/>
          </a:prstGeom>
        </p:spPr>
        <p:txBody>
          <a:bodyPr wrap="square" lIns="0" tIns="0" rIns="0" bIns="0">
            <a:spAutoFit/>
          </a:bodyPr>
          <a:lstStyle/>
          <a:p>
            <a:pPr marL="1023938" lvl="2" indent="-1023938" fontAlgn="auto">
              <a:spcBef>
                <a:spcPts val="9600"/>
              </a:spcBef>
              <a:spcAft>
                <a:spcPts val="600"/>
              </a:spcAft>
              <a:buFont typeface="Arial" panose="020B0604020202020204" pitchFamily="34" charset="0"/>
              <a:buNone/>
              <a:tabLst>
                <a:tab pos="1146175" algn="l"/>
              </a:tabLst>
            </a:pPr>
            <a:r>
              <a:rPr lang="en-US" sz="1400" dirty="0">
                <a:solidFill>
                  <a:schemeClr val="accent1"/>
                </a:solidFill>
                <a:latin typeface="Arial Black" panose="020B0A04020102020204" pitchFamily="34" charset="0"/>
              </a:rPr>
              <a:t>where:</a:t>
            </a: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L</a:t>
            </a:r>
            <a:r>
              <a:rPr lang="en-US" sz="1600" i="1"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span, </a:t>
            </a:r>
            <a:r>
              <a:rPr lang="en-US" sz="1600" dirty="0" err="1" smtClean="0">
                <a:solidFill>
                  <a:schemeClr val="bg2"/>
                </a:solidFill>
                <a:latin typeface="Arial" panose="020B0604020202020204" pitchFamily="34" charset="0"/>
                <a:cs typeface="Arial" panose="020B0604020202020204" pitchFamily="34" charset="0"/>
              </a:rPr>
              <a:t>ft</a:t>
            </a:r>
            <a:endParaRPr lang="en-US" sz="1600" dirty="0">
              <a:solidFill>
                <a:schemeClr val="bg2"/>
              </a:solidFill>
              <a:latin typeface="Arial" panose="020B0604020202020204" pitchFamily="34" charset="0"/>
              <a:cs typeface="Arial" panose="020B0604020202020204" pitchFamily="34" charset="0"/>
            </a:endParaRP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b</a:t>
            </a:r>
            <a:r>
              <a:rPr lang="en-US" sz="1600" i="1"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depth, </a:t>
            </a:r>
            <a:r>
              <a:rPr lang="en-US" sz="1600" dirty="0" err="1" smtClean="0">
                <a:solidFill>
                  <a:schemeClr val="bg2"/>
                </a:solidFill>
                <a:latin typeface="Arial" panose="020B0604020202020204" pitchFamily="34" charset="0"/>
                <a:cs typeface="Arial" panose="020B0604020202020204" pitchFamily="34" charset="0"/>
              </a:rPr>
              <a:t>ft</a:t>
            </a:r>
            <a:endParaRPr lang="en-US" sz="1600" dirty="0">
              <a:solidFill>
                <a:schemeClr val="bg2"/>
              </a:solidFill>
              <a:latin typeface="Arial" panose="020B0604020202020204" pitchFamily="34" charset="0"/>
              <a:cs typeface="Arial" panose="020B0604020202020204" pitchFamily="34" charset="0"/>
            </a:endParaRP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w</a:t>
            </a:r>
            <a:r>
              <a:rPr lang="en-US" sz="1600" dirty="0">
                <a:solidFill>
                  <a:schemeClr val="bg2"/>
                </a:solidFill>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lateral force, </a:t>
            </a:r>
            <a:r>
              <a:rPr lang="en-US" sz="1600" dirty="0" err="1" smtClean="0">
                <a:solidFill>
                  <a:schemeClr val="bg2"/>
                </a:solidFill>
                <a:latin typeface="Arial" panose="020B0604020202020204" pitchFamily="34" charset="0"/>
                <a:cs typeface="Arial" panose="020B0604020202020204" pitchFamily="34" charset="0"/>
              </a:rPr>
              <a:t>lb</a:t>
            </a:r>
            <a:r>
              <a:rPr lang="en-US" sz="1600" dirty="0" smtClean="0">
                <a:solidFill>
                  <a:schemeClr val="bg2"/>
                </a:solidFill>
                <a:latin typeface="Arial" panose="020B0604020202020204" pitchFamily="34" charset="0"/>
                <a:cs typeface="Arial" panose="020B0604020202020204" pitchFamily="34" charset="0"/>
              </a:rPr>
              <a:t>/</a:t>
            </a:r>
            <a:r>
              <a:rPr lang="en-US" sz="1600" dirty="0" err="1" smtClean="0">
                <a:solidFill>
                  <a:schemeClr val="bg2"/>
                </a:solidFill>
                <a:latin typeface="Arial" panose="020B0604020202020204" pitchFamily="34" charset="0"/>
                <a:cs typeface="Arial" panose="020B0604020202020204" pitchFamily="34" charset="0"/>
              </a:rPr>
              <a:t>ft</a:t>
            </a:r>
            <a:endParaRPr lang="en-US" sz="1600" dirty="0">
              <a:solidFill>
                <a:schemeClr val="bg2"/>
              </a:solidFill>
              <a:latin typeface="Arial" panose="020B0604020202020204" pitchFamily="34" charset="0"/>
              <a:cs typeface="Arial" panose="020B0604020202020204" pitchFamily="34" charset="0"/>
            </a:endParaRPr>
          </a:p>
        </p:txBody>
      </p:sp>
      <p:cxnSp>
        <p:nvCxnSpPr>
          <p:cNvPr id="22" name="Straight Connector 21"/>
          <p:cNvCxnSpPr/>
          <p:nvPr/>
        </p:nvCxnSpPr>
        <p:spPr>
          <a:xfrm>
            <a:off x="458788" y="5156788"/>
            <a:ext cx="3922712" cy="0"/>
          </a:xfrm>
          <a:prstGeom prst="line">
            <a:avLst/>
          </a:prstGeom>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5904406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Element: Sheathing, cont.</a:t>
            </a:r>
            <a:endParaRPr lang="en-US" sz="2200" b="0" dirty="0">
              <a:latin typeface="Arial Black" panose="020B0A04020102020204" pitchFamily="34" charset="0"/>
            </a:endParaRPr>
          </a:p>
        </p:txBody>
      </p:sp>
      <p:pic>
        <p:nvPicPr>
          <p:cNvPr id="20" name="Picture 2"/>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4623468" y="1693358"/>
            <a:ext cx="4114800" cy="333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475415" y="4140812"/>
            <a:ext cx="3906085" cy="204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458789" y="1709071"/>
            <a:ext cx="1654299" cy="276999"/>
          </a:xfrm>
          <a:prstGeom prst="rect">
            <a:avLst/>
          </a:prstGeom>
        </p:spPr>
        <p:txBody>
          <a:bodyPr wrap="none" lIns="0" tIns="0" rIns="0" bIns="0">
            <a:spAutoFit/>
          </a:bodyPr>
          <a:lstStyle/>
          <a:p>
            <a:pPr marL="0" indent="0" fontAlgn="auto">
              <a:spcBef>
                <a:spcPts val="2400"/>
              </a:spcBef>
              <a:spcAft>
                <a:spcPts val="0"/>
              </a:spcAft>
              <a:buNone/>
            </a:pPr>
            <a:r>
              <a:rPr lang="en-US" dirty="0" smtClean="0">
                <a:solidFill>
                  <a:schemeClr val="accent1"/>
                </a:solidFill>
                <a:latin typeface="Arial Black" panose="020B0A04020102020204" pitchFamily="34" charset="0"/>
              </a:rPr>
              <a:t>Simple Beam</a:t>
            </a:r>
            <a:endParaRPr lang="en-US" dirty="0">
              <a:solidFill>
                <a:schemeClr val="bg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TextBox 2"/>
              <p:cNvSpPr txBox="1"/>
              <p:nvPr/>
            </p:nvSpPr>
            <p:spPr bwMode="auto">
              <a:xfrm>
                <a:off x="1082704" y="2288212"/>
                <a:ext cx="2691506"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𝑀𝑎𝑥</m:t>
                      </m:r>
                      <m:r>
                        <a:rPr kumimoji="1" lang="en-US" sz="2400" b="0" i="1" smtClean="0">
                          <a:solidFill>
                            <a:srgbClr val="000000"/>
                          </a:solidFill>
                          <a:latin typeface="Cambria Math" panose="02040503050406030204" pitchFamily="18" charset="0"/>
                        </a:rPr>
                        <m:t> </m:t>
                      </m:r>
                      <m:r>
                        <a:rPr kumimoji="1" lang="en-US" sz="2400" b="0" i="1" smtClean="0">
                          <a:solidFill>
                            <a:srgbClr val="000000"/>
                          </a:solidFill>
                          <a:latin typeface="Cambria Math" panose="02040503050406030204" pitchFamily="18" charset="0"/>
                        </a:rPr>
                        <m:t>𝑉</m:t>
                      </m:r>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𝑅</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𝑤𝐿</m:t>
                          </m:r>
                        </m:num>
                        <m:den>
                          <m:r>
                            <a:rPr kumimoji="1" lang="en-US" sz="2400" b="0" i="1" smtClean="0">
                              <a:solidFill>
                                <a:srgbClr val="000000"/>
                              </a:solidFill>
                              <a:latin typeface="Cambria Math" panose="02040503050406030204" pitchFamily="18" charset="0"/>
                            </a:rPr>
                            <m:t>2</m:t>
                          </m:r>
                        </m:den>
                      </m:f>
                    </m:oMath>
                  </m:oMathPara>
                </a14:m>
                <a:endParaRPr kumimoji="1" lang="en-US" sz="2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082704" y="2288212"/>
                <a:ext cx="2691506" cy="369332"/>
              </a:xfrm>
              <a:prstGeom prst="rect">
                <a:avLst/>
              </a:prstGeom>
              <a:blipFill rotWithShape="0">
                <a:blip r:embed="rId8"/>
                <a:stretch>
                  <a:fillRect l="-2268" t="-165574" r="-27891"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343948" y="2959686"/>
                <a:ext cx="3751925" cy="7386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𝑣</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𝑉</m:t>
                          </m:r>
                        </m:num>
                        <m:den>
                          <m:r>
                            <a:rPr kumimoji="1" lang="en-US" sz="2400" b="0" i="1" smtClean="0">
                              <a:solidFill>
                                <a:srgbClr val="000000"/>
                              </a:solidFill>
                              <a:latin typeface="Cambria Math" panose="02040503050406030204" pitchFamily="18" charset="0"/>
                            </a:rPr>
                            <m:t>𝑏</m:t>
                          </m:r>
                        </m:den>
                      </m:f>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𝑢𝑛𝑖𝑡</m:t>
                      </m:r>
                      <m:r>
                        <a:rPr kumimoji="1" lang="en-US" sz="2400" b="0" i="1" smtClean="0">
                          <a:solidFill>
                            <a:srgbClr val="000000"/>
                          </a:solidFill>
                          <a:latin typeface="Cambria Math" panose="02040503050406030204" pitchFamily="18" charset="0"/>
                        </a:rPr>
                        <m:t> </m:t>
                      </m:r>
                      <m:r>
                        <a:rPr kumimoji="1" lang="en-US" sz="2400" b="0" i="1" smtClean="0">
                          <a:solidFill>
                            <a:srgbClr val="000000"/>
                          </a:solidFill>
                          <a:latin typeface="Cambria Math" panose="02040503050406030204" pitchFamily="18" charset="0"/>
                        </a:rPr>
                        <m:t>𝑠h𝑒𝑎𝑟</m:t>
                      </m:r>
                    </m:oMath>
                  </m:oMathPara>
                </a14:m>
                <a:endParaRPr kumimoji="1" lang="en-US" sz="2400" b="0" i="1" dirty="0" smtClean="0">
                  <a:solidFill>
                    <a:srgbClr val="000000"/>
                  </a:solidFill>
                  <a:latin typeface="Cambria Math" panose="02040503050406030204" pitchFamily="18" charset="0"/>
                </a:endParaRPr>
              </a:p>
              <a:p>
                <a:pPr algn="r"/>
                <a:r>
                  <a:rPr kumimoji="1" lang="en-US" sz="2400" b="0" dirty="0" smtClean="0">
                    <a:solidFill>
                      <a:srgbClr val="000000"/>
                    </a:solidFill>
                  </a:rPr>
                  <a:t>			</a:t>
                </a:r>
                <a14:m>
                  <m:oMath xmlns:m="http://schemas.openxmlformats.org/officeDocument/2006/math">
                    <m:r>
                      <a:rPr kumimoji="1" lang="en-US" sz="2400" b="0" i="1" smtClean="0">
                        <a:solidFill>
                          <a:srgbClr val="000000"/>
                        </a:solidFill>
                        <a:latin typeface="Cambria Math" panose="02040503050406030204" pitchFamily="18" charset="0"/>
                      </a:rPr>
                      <m:t>𝑖𝑛</m:t>
                    </m:r>
                    <m:r>
                      <a:rPr kumimoji="1" lang="en-US" sz="2400" b="0" i="1" smtClean="0">
                        <a:solidFill>
                          <a:srgbClr val="000000"/>
                        </a:solidFill>
                        <a:latin typeface="Cambria Math" panose="02040503050406030204" pitchFamily="18" charset="0"/>
                      </a:rPr>
                      <m:t> </m:t>
                    </m:r>
                    <m:r>
                      <a:rPr kumimoji="1" lang="en-US" sz="2400" b="0" i="1" smtClean="0">
                        <a:solidFill>
                          <a:srgbClr val="000000"/>
                        </a:solidFill>
                        <a:latin typeface="Cambria Math" panose="02040503050406030204" pitchFamily="18" charset="0"/>
                      </a:rPr>
                      <m:t>𝑑𝑖𝑎𝑝h𝑟𝑎𝑔𝑚</m:t>
                    </m:r>
                  </m:oMath>
                </a14:m>
                <a:endParaRPr kumimoji="1" lang="en-US" sz="24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343948" y="2959686"/>
                <a:ext cx="3751925" cy="738664"/>
              </a:xfrm>
              <a:prstGeom prst="rect">
                <a:avLst/>
              </a:prstGeom>
              <a:blipFill rotWithShape="0">
                <a:blip r:embed="rId9"/>
                <a:stretch>
                  <a:fillRect t="-83471" r="-3734" b="-776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8" name="Picture 7"/>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7682004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Sheathing</a:t>
            </a:r>
            <a:endParaRPr lang="en-US" sz="2200" b="0" dirty="0">
              <a:latin typeface="Arial Black" panose="020B0A04020102020204" pitchFamily="34" charset="0"/>
            </a:endParaRPr>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4353" y="5534564"/>
            <a:ext cx="457200" cy="457200"/>
          </a:xfrm>
          <a:prstGeom prst="rect">
            <a:avLst/>
          </a:prstGeom>
        </p:spPr>
      </p:pic>
      <p:pic>
        <p:nvPicPr>
          <p:cNvPr id="15" name="Picture 35"/>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4556753" y="1605173"/>
            <a:ext cx="4114800" cy="338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6" name="Rectangle 15"/>
          <p:cNvSpPr/>
          <p:nvPr/>
        </p:nvSpPr>
        <p:spPr>
          <a:xfrm>
            <a:off x="458789" y="1697038"/>
            <a:ext cx="3772969" cy="1661993"/>
          </a:xfrm>
          <a:prstGeom prst="rect">
            <a:avLst/>
          </a:prstGeom>
        </p:spPr>
        <p:txBody>
          <a:bodyPr wrap="square" lIns="0" tIns="0" rIns="0" bIns="0">
            <a:spAutoFit/>
          </a:bodyPr>
          <a:lstStyle/>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Find the unit shear demand, v, in a diaphragm. First, we’ll find the reaction force, R. Then, calculate v by dividing the reaction force by the diaphragm width, b = 20’.</a:t>
            </a:r>
          </a:p>
        </p:txBody>
      </p:sp>
      <mc:AlternateContent xmlns:mc="http://schemas.openxmlformats.org/markup-compatibility/2006" xmlns:a14="http://schemas.microsoft.com/office/drawing/2010/main">
        <mc:Choice Requires="a14">
          <p:sp>
            <p:nvSpPr>
              <p:cNvPr id="3" name="TextBox 2"/>
              <p:cNvSpPr txBox="1"/>
              <p:nvPr/>
            </p:nvSpPr>
            <p:spPr bwMode="auto">
              <a:xfrm>
                <a:off x="1637130" y="3893814"/>
                <a:ext cx="1416285"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𝑅</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𝑤𝐿</m:t>
                          </m:r>
                        </m:num>
                        <m:den>
                          <m:r>
                            <a:rPr kumimoji="1" lang="en-US" sz="2400" b="0" i="1" smtClean="0">
                              <a:solidFill>
                                <a:srgbClr val="000000"/>
                              </a:solidFill>
                              <a:latin typeface="Cambria Math" panose="02040503050406030204" pitchFamily="18" charset="0"/>
                            </a:rPr>
                            <m:t>2</m:t>
                          </m:r>
                        </m:den>
                      </m:f>
                    </m:oMath>
                  </m:oMathPara>
                </a14:m>
                <a:endParaRPr kumimoji="1" lang="en-US" sz="24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637130" y="3893814"/>
                <a:ext cx="1416285" cy="369332"/>
              </a:xfrm>
              <a:prstGeom prst="rect">
                <a:avLst/>
              </a:prstGeom>
              <a:blipFill rotWithShape="0">
                <a:blip r:embed="rId7"/>
                <a:stretch>
                  <a:fillRect l="-4741" t="-170000" r="-53448" b="-256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578057" y="4731815"/>
                <a:ext cx="3534429"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𝑅</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d>
                            <m:dPr>
                              <m:ctrlPr>
                                <a:rPr kumimoji="1" lang="en-US" sz="2400" b="0" i="1" smtClean="0">
                                  <a:solidFill>
                                    <a:srgbClr val="000000"/>
                                  </a:solidFill>
                                  <a:latin typeface="Cambria Math" panose="02040503050406030204" pitchFamily="18" charset="0"/>
                                </a:rPr>
                              </m:ctrlPr>
                            </m:dPr>
                            <m:e>
                              <m:r>
                                <a:rPr kumimoji="1" lang="en-US" sz="2400" b="0" i="1" smtClean="0">
                                  <a:solidFill>
                                    <a:srgbClr val="000000"/>
                                  </a:solidFill>
                                  <a:latin typeface="Cambria Math" panose="02040503050406030204" pitchFamily="18" charset="0"/>
                                </a:rPr>
                                <m:t>120 </m:t>
                              </m:r>
                              <m:r>
                                <a:rPr kumimoji="1" lang="en-US" sz="2400" b="0" i="1" smtClean="0">
                                  <a:solidFill>
                                    <a:srgbClr val="000000"/>
                                  </a:solidFill>
                                  <a:latin typeface="Cambria Math" panose="02040503050406030204" pitchFamily="18" charset="0"/>
                                </a:rPr>
                                <m:t>𝑙𝑏</m:t>
                              </m:r>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𝑓𝑡</m:t>
                              </m:r>
                            </m:e>
                          </m:d>
                          <m:d>
                            <m:dPr>
                              <m:ctrlPr>
                                <a:rPr kumimoji="1" lang="en-US" sz="2400" b="0" i="1" smtClean="0">
                                  <a:solidFill>
                                    <a:srgbClr val="000000"/>
                                  </a:solidFill>
                                  <a:latin typeface="Cambria Math" panose="02040503050406030204" pitchFamily="18" charset="0"/>
                                </a:rPr>
                              </m:ctrlPr>
                            </m:dPr>
                            <m:e>
                              <m:r>
                                <a:rPr kumimoji="1" lang="en-US" sz="2400" b="0" i="1" smtClean="0">
                                  <a:solidFill>
                                    <a:srgbClr val="000000"/>
                                  </a:solidFill>
                                  <a:latin typeface="Cambria Math" panose="02040503050406030204" pitchFamily="18" charset="0"/>
                                </a:rPr>
                                <m:t>30 </m:t>
                              </m:r>
                              <m:r>
                                <a:rPr kumimoji="1" lang="en-US" sz="2400" b="0" i="1" smtClean="0">
                                  <a:solidFill>
                                    <a:srgbClr val="000000"/>
                                  </a:solidFill>
                                  <a:latin typeface="Cambria Math" panose="02040503050406030204" pitchFamily="18" charset="0"/>
                                </a:rPr>
                                <m:t>𝑓𝑡</m:t>
                              </m:r>
                            </m:e>
                          </m:d>
                        </m:num>
                        <m:den>
                          <m:r>
                            <a:rPr kumimoji="1" lang="en-US" sz="2400" b="0" i="1" smtClean="0">
                              <a:solidFill>
                                <a:srgbClr val="000000"/>
                              </a:solidFill>
                              <a:latin typeface="Cambria Math" panose="02040503050406030204" pitchFamily="18" charset="0"/>
                            </a:rPr>
                            <m:t>2</m:t>
                          </m:r>
                        </m:den>
                      </m:f>
                    </m:oMath>
                  </m:oMathPara>
                </a14:m>
                <a:endParaRPr kumimoji="1" lang="en-US" sz="24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578057" y="4731815"/>
                <a:ext cx="3534429" cy="369332"/>
              </a:xfrm>
              <a:prstGeom prst="rect">
                <a:avLst/>
              </a:prstGeom>
              <a:blipFill rotWithShape="0">
                <a:blip r:embed="rId8"/>
                <a:stretch>
                  <a:fillRect l="-1552" t="-165574" r="-21034"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1496897" y="5569817"/>
                <a:ext cx="1696747"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𝑅</m:t>
                      </m:r>
                      <m:r>
                        <a:rPr kumimoji="1" lang="en-US" sz="2400" b="0" i="1" smtClean="0">
                          <a:solidFill>
                            <a:srgbClr val="000000"/>
                          </a:solidFill>
                          <a:latin typeface="Cambria Math" panose="02040503050406030204" pitchFamily="18" charset="0"/>
                        </a:rPr>
                        <m:t>=1800 </m:t>
                      </m:r>
                      <m:r>
                        <a:rPr kumimoji="1" lang="en-US" sz="2400" b="0" i="1" smtClean="0">
                          <a:solidFill>
                            <a:srgbClr val="000000"/>
                          </a:solidFill>
                          <a:latin typeface="Cambria Math" panose="02040503050406030204" pitchFamily="18" charset="0"/>
                        </a:rPr>
                        <m:t>𝑙𝑏</m:t>
                      </m:r>
                    </m:oMath>
                  </m:oMathPara>
                </a14:m>
                <a:endParaRPr kumimoji="1" lang="en-US" sz="24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1496897" y="5569817"/>
                <a:ext cx="1696747" cy="369332"/>
              </a:xfrm>
              <a:prstGeom prst="rect">
                <a:avLst/>
              </a:prstGeom>
              <a:blipFill rotWithShape="0">
                <a:blip r:embed="rId9"/>
                <a:stretch>
                  <a:fillRect l="-3957" r="-3957" b="-1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4261519" y="5578498"/>
                <a:ext cx="3786806"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𝑣</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1800 </m:t>
                          </m:r>
                          <m:r>
                            <a:rPr kumimoji="1" lang="en-US" sz="2400" b="0" i="1" smtClean="0">
                              <a:solidFill>
                                <a:srgbClr val="000000"/>
                              </a:solidFill>
                              <a:latin typeface="Cambria Math" panose="02040503050406030204" pitchFamily="18" charset="0"/>
                            </a:rPr>
                            <m:t>𝑙𝑏</m:t>
                          </m:r>
                        </m:num>
                        <m:den>
                          <m:r>
                            <a:rPr kumimoji="1" lang="en-US" sz="2400" b="0" i="1" smtClean="0">
                              <a:solidFill>
                                <a:srgbClr val="000000"/>
                              </a:solidFill>
                              <a:latin typeface="Cambria Math" panose="02040503050406030204" pitchFamily="18" charset="0"/>
                            </a:rPr>
                            <m:t>20′</m:t>
                          </m:r>
                        </m:den>
                      </m:f>
                      <m:r>
                        <a:rPr kumimoji="1" lang="en-US" sz="2400" b="0" i="1" smtClean="0">
                          <a:solidFill>
                            <a:srgbClr val="000000"/>
                          </a:solidFill>
                          <a:latin typeface="Cambria Math" panose="02040503050406030204" pitchFamily="18" charset="0"/>
                        </a:rPr>
                        <m:t>=90 </m:t>
                      </m:r>
                      <m:r>
                        <a:rPr kumimoji="1" lang="en-US" sz="2400" b="0" i="1" smtClean="0">
                          <a:solidFill>
                            <a:srgbClr val="000000"/>
                          </a:solidFill>
                          <a:latin typeface="Cambria Math" panose="02040503050406030204" pitchFamily="18" charset="0"/>
                        </a:rPr>
                        <m:t>𝑙𝑏</m:t>
                      </m:r>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𝑓𝑡</m:t>
                      </m:r>
                    </m:oMath>
                  </m:oMathPara>
                </a14:m>
                <a:endParaRPr kumimoji="1" lang="en-US" sz="24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261519" y="5578498"/>
                <a:ext cx="3786806" cy="369332"/>
              </a:xfrm>
              <a:prstGeom prst="rect">
                <a:avLst/>
              </a:prstGeom>
              <a:blipFill rotWithShape="0">
                <a:blip r:embed="rId10"/>
                <a:stretch>
                  <a:fillRect l="-644" t="-165574" r="-2254"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6" name="Straight Connector 5"/>
          <p:cNvCxnSpPr/>
          <p:nvPr/>
        </p:nvCxnSpPr>
        <p:spPr>
          <a:xfrm>
            <a:off x="6856145" y="5991764"/>
            <a:ext cx="1178343"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Right Arrow 6"/>
          <p:cNvSpPr/>
          <p:nvPr/>
        </p:nvSpPr>
        <p:spPr>
          <a:xfrm>
            <a:off x="3576162" y="5677785"/>
            <a:ext cx="372139" cy="240098"/>
          </a:xfrm>
          <a:prstGeom prst="rightArrow">
            <a:avLst/>
          </a:prstGeom>
          <a:solidFill>
            <a:schemeClr val="bg2">
              <a:lumMod val="20000"/>
              <a:lumOff val="80000"/>
            </a:schemeClr>
          </a:solidFill>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0468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defTabSz="685800" fontAlgn="auto">
              <a:lnSpc>
                <a:spcPct val="120000"/>
              </a:lnSpc>
              <a:spcBef>
                <a:spcPts val="0"/>
              </a:spcBef>
              <a:spcAft>
                <a:spcPts val="450"/>
              </a:spcAft>
              <a:defRPr/>
            </a:pPr>
            <a:r>
              <a:rPr lang="en-US" sz="1350" dirty="0">
                <a:solidFill>
                  <a:schemeClr val="tx2"/>
                </a:solidFill>
                <a:latin typeface="Arial"/>
                <a:cs typeface="Calibri" pitchFamily="34" charset="0"/>
              </a:rPr>
              <a:t>AIA Member Information</a:t>
            </a:r>
          </a:p>
          <a:p>
            <a:pPr defTabSz="685800" fontAlgn="auto">
              <a:lnSpc>
                <a:spcPct val="120000"/>
              </a:lnSpc>
              <a:spcBef>
                <a:spcPts val="0"/>
              </a:spcBef>
              <a:spcAft>
                <a:spcPts val="450"/>
              </a:spcAft>
              <a:defRPr/>
            </a:pPr>
            <a:r>
              <a:rPr lang="en-US" sz="1350" b="0" dirty="0">
                <a:solidFill>
                  <a:schemeClr val="tx2"/>
                </a:solidFill>
                <a:latin typeface="Arial"/>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lang="en-US" sz="1350" b="0" dirty="0">
                <a:solidFill>
                  <a:schemeClr val="tx2"/>
                </a:solidFill>
                <a:latin typeface="Arial"/>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defTabSz="685800" fontAlgn="auto">
              <a:lnSpc>
                <a:spcPct val="120000"/>
              </a:lnSpc>
              <a:spcBef>
                <a:spcPts val="0"/>
              </a:spcBef>
              <a:spcAft>
                <a:spcPts val="450"/>
              </a:spcAft>
              <a:defRPr/>
            </a:pPr>
            <a:r>
              <a:rPr lang="en-US" sz="1350" dirty="0">
                <a:solidFill>
                  <a:schemeClr val="tx2"/>
                </a:solidFill>
                <a:latin typeface="Arial"/>
              </a:rPr>
              <a:t>This course offers 1 LU/HSW credit.</a:t>
            </a:r>
          </a:p>
          <a:p>
            <a:pPr defTabSz="685800" fontAlgn="auto">
              <a:lnSpc>
                <a:spcPct val="120000"/>
              </a:lnSpc>
              <a:spcBef>
                <a:spcPts val="0"/>
              </a:spcBef>
              <a:spcAft>
                <a:spcPts val="450"/>
              </a:spcAft>
              <a:defRPr/>
            </a:pPr>
            <a:r>
              <a:rPr lang="en-US" sz="1350" dirty="0">
                <a:solidFill>
                  <a:schemeClr val="tx2"/>
                </a:solidFill>
                <a:latin typeface="Arial"/>
              </a:rPr>
              <a:t>AIA Course Number: </a:t>
            </a:r>
            <a:r>
              <a:rPr lang="en-US" sz="1350" dirty="0">
                <a:solidFill>
                  <a:schemeClr val="tx2"/>
                </a:solidFill>
                <a:latin typeface="Arial"/>
              </a:rPr>
              <a:t>AIA-SDPWS116</a:t>
            </a:r>
            <a:endParaRPr lang="en-US" sz="135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434138" y="2121695"/>
            <a:ext cx="1143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206708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Element: Chords</a:t>
            </a:r>
            <a:endParaRPr lang="en-US" sz="2200" b="0" dirty="0">
              <a:latin typeface="Arial Black" panose="020B0A04020102020204" pitchFamily="34" charset="0"/>
            </a:endParaRPr>
          </a:p>
        </p:txBody>
      </p:sp>
      <p:pic>
        <p:nvPicPr>
          <p:cNvPr id="14" name="Picture 48"/>
          <p:cNvPicPr>
            <a:picLocks noChangeAspect="1" noChangeArrowheads="1"/>
          </p:cNvPicPr>
          <p:nvPr>
            <p:custDataLst>
              <p:tags r:id="rId2"/>
            </p:custDataLst>
          </p:nvPr>
        </p:nvPicPr>
        <p:blipFill rotWithShape="1">
          <a:blip r:embed="rId6" cstate="print">
            <a:extLst>
              <a:ext uri="{28A0092B-C50C-407E-A947-70E740481C1C}">
                <a14:useLocalDpi xmlns:a14="http://schemas.microsoft.com/office/drawing/2010/main" val="0"/>
              </a:ext>
            </a:extLst>
          </a:blip>
          <a:srcRect l="374" t="565"/>
          <a:stretch/>
        </p:blipFill>
        <p:spPr bwMode="auto">
          <a:xfrm>
            <a:off x="4764300" y="1867689"/>
            <a:ext cx="3832192" cy="311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4764300" y="5164846"/>
            <a:ext cx="3924300" cy="1093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458789" y="1709071"/>
            <a:ext cx="1540743" cy="276999"/>
          </a:xfrm>
          <a:prstGeom prst="rect">
            <a:avLst/>
          </a:prstGeom>
        </p:spPr>
        <p:txBody>
          <a:bodyPr wrap="none" lIns="0" tIns="0" rIns="0" bIns="0">
            <a:spAutoFit/>
          </a:bodyPr>
          <a:lstStyle/>
          <a:p>
            <a:pPr marL="0" indent="0" fontAlgn="auto">
              <a:spcBef>
                <a:spcPts val="2400"/>
              </a:spcBef>
              <a:spcAft>
                <a:spcPts val="0"/>
              </a:spcAft>
              <a:buNone/>
            </a:pPr>
            <a:r>
              <a:rPr lang="en-US" dirty="0" smtClean="0">
                <a:solidFill>
                  <a:schemeClr val="accent1"/>
                </a:solidFill>
                <a:latin typeface="Arial Black" panose="020B0A04020102020204" pitchFamily="34" charset="0"/>
              </a:rPr>
              <a:t>Chord Force</a:t>
            </a:r>
            <a:endParaRPr lang="en-US" dirty="0">
              <a:solidFill>
                <a:schemeClr val="bg1"/>
              </a:solidFill>
              <a:latin typeface="Arial" panose="020B0604020202020204" pitchFamily="34" charset="0"/>
              <a:cs typeface="Arial" panose="020B0604020202020204" pitchFamily="34" charset="0"/>
            </a:endParaRPr>
          </a:p>
        </p:txBody>
      </p:sp>
      <p:sp>
        <p:nvSpPr>
          <p:cNvPr id="18" name="Rectangle 17"/>
          <p:cNvSpPr/>
          <p:nvPr/>
        </p:nvSpPr>
        <p:spPr>
          <a:xfrm>
            <a:off x="457200" y="3122808"/>
            <a:ext cx="1654299" cy="276999"/>
          </a:xfrm>
          <a:prstGeom prst="rect">
            <a:avLst/>
          </a:prstGeom>
        </p:spPr>
        <p:txBody>
          <a:bodyPr wrap="none" lIns="0" tIns="0" rIns="0" bIns="0">
            <a:spAutoFit/>
          </a:bodyPr>
          <a:lstStyle/>
          <a:p>
            <a:pPr marL="0" indent="0" fontAlgn="auto">
              <a:spcBef>
                <a:spcPts val="2400"/>
              </a:spcBef>
              <a:spcAft>
                <a:spcPts val="0"/>
              </a:spcAft>
              <a:buNone/>
            </a:pPr>
            <a:r>
              <a:rPr lang="en-US" dirty="0" smtClean="0">
                <a:solidFill>
                  <a:schemeClr val="accent1"/>
                </a:solidFill>
                <a:latin typeface="Arial Black" panose="020B0A04020102020204" pitchFamily="34" charset="0"/>
              </a:rPr>
              <a:t>Simple Beam</a:t>
            </a:r>
            <a:endParaRPr lang="en-US" dirty="0">
              <a:solidFill>
                <a:schemeClr val="bg1"/>
              </a:solidFill>
              <a:latin typeface="Arial" panose="020B0604020202020204" pitchFamily="34" charset="0"/>
              <a:cs typeface="Arial" panose="020B0604020202020204" pitchFamily="34" charset="0"/>
            </a:endParaRPr>
          </a:p>
        </p:txBody>
      </p:sp>
      <p:sp>
        <p:nvSpPr>
          <p:cNvPr id="22" name="Rectangle 21"/>
          <p:cNvSpPr/>
          <p:nvPr/>
        </p:nvSpPr>
        <p:spPr>
          <a:xfrm>
            <a:off x="458788" y="4419105"/>
            <a:ext cx="3922712" cy="1769715"/>
          </a:xfrm>
          <a:prstGeom prst="rect">
            <a:avLst/>
          </a:prstGeom>
        </p:spPr>
        <p:txBody>
          <a:bodyPr wrap="square" lIns="0" tIns="0" rIns="0" bIns="0">
            <a:spAutoFit/>
          </a:bodyPr>
          <a:lstStyle/>
          <a:p>
            <a:pPr marL="1023938" lvl="2" indent="-1023938" fontAlgn="auto">
              <a:spcBef>
                <a:spcPts val="9600"/>
              </a:spcBef>
              <a:spcAft>
                <a:spcPts val="600"/>
              </a:spcAft>
              <a:buFont typeface="Arial" panose="020B0604020202020204" pitchFamily="34" charset="0"/>
              <a:buNone/>
              <a:tabLst>
                <a:tab pos="1146175" algn="l"/>
              </a:tabLst>
            </a:pPr>
            <a:r>
              <a:rPr lang="en-US" sz="1400" dirty="0">
                <a:solidFill>
                  <a:schemeClr val="accent1"/>
                </a:solidFill>
                <a:latin typeface="Arial Black" panose="020B0A04020102020204" pitchFamily="34" charset="0"/>
              </a:rPr>
              <a:t>where:</a:t>
            </a: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T</a:t>
            </a:r>
            <a:r>
              <a:rPr lang="en-US" sz="1600" i="1"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tension in chord</a:t>
            </a:r>
            <a:endParaRPr lang="en-US" sz="1600" dirty="0">
              <a:solidFill>
                <a:schemeClr val="bg2"/>
              </a:solidFill>
              <a:latin typeface="Arial" panose="020B0604020202020204" pitchFamily="34" charset="0"/>
              <a:cs typeface="Arial" panose="020B0604020202020204" pitchFamily="34" charset="0"/>
            </a:endParaRP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C</a:t>
            </a:r>
            <a:r>
              <a:rPr lang="en-US" sz="1600" i="1"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compression in chord</a:t>
            </a:r>
            <a:endParaRPr lang="en-US" sz="1600" dirty="0">
              <a:solidFill>
                <a:schemeClr val="bg2"/>
              </a:solidFill>
              <a:latin typeface="Arial" panose="020B0604020202020204" pitchFamily="34" charset="0"/>
              <a:cs typeface="Arial" panose="020B0604020202020204" pitchFamily="34" charset="0"/>
            </a:endParaRPr>
          </a:p>
          <a:p>
            <a:pPr marL="1023938" lvl="2" indent="-560388" fontAlgn="auto">
              <a:lnSpc>
                <a:spcPct val="120000"/>
              </a:lnSpc>
              <a:spcAft>
                <a:spcPts val="0"/>
              </a:spcAft>
              <a:buFont typeface="Arial" panose="020B0604020202020204" pitchFamily="34" charset="0"/>
              <a:buNone/>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M</a:t>
            </a:r>
            <a:r>
              <a:rPr lang="en-US" sz="1600" dirty="0">
                <a:solidFill>
                  <a:schemeClr val="bg2"/>
                </a:solidFill>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smtClean="0">
                <a:solidFill>
                  <a:schemeClr val="bg2"/>
                </a:solidFill>
                <a:latin typeface="Arial" panose="020B0604020202020204" pitchFamily="34" charset="0"/>
                <a:cs typeface="Arial" panose="020B0604020202020204" pitchFamily="34" charset="0"/>
              </a:rPr>
              <a:t>diaphragm moment</a:t>
            </a:r>
          </a:p>
          <a:p>
            <a:pPr marL="1023938" lvl="2" indent="-560388" fontAlgn="auto">
              <a:lnSpc>
                <a:spcPct val="120000"/>
              </a:lnSpc>
              <a:spcAft>
                <a:spcPts val="0"/>
              </a:spcAft>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L</a:t>
            </a:r>
            <a:r>
              <a:rPr lang="en-US" sz="1600" dirty="0">
                <a:solidFill>
                  <a:schemeClr val="bg2"/>
                </a:solidFill>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Arial" panose="020B0604020202020204" pitchFamily="34" charset="0"/>
                <a:cs typeface="Arial" panose="020B0604020202020204" pitchFamily="34" charset="0"/>
              </a:rPr>
              <a:t>diaphragm </a:t>
            </a:r>
            <a:r>
              <a:rPr lang="en-US" sz="1600" dirty="0" smtClean="0">
                <a:solidFill>
                  <a:schemeClr val="bg2"/>
                </a:solidFill>
                <a:latin typeface="Arial" panose="020B0604020202020204" pitchFamily="34" charset="0"/>
                <a:cs typeface="Arial" panose="020B0604020202020204" pitchFamily="34" charset="0"/>
              </a:rPr>
              <a:t>span</a:t>
            </a:r>
            <a:endParaRPr lang="en-US" sz="1600" dirty="0">
              <a:solidFill>
                <a:schemeClr val="bg2"/>
              </a:solidFill>
              <a:latin typeface="Arial" panose="020B0604020202020204" pitchFamily="34" charset="0"/>
              <a:cs typeface="Arial" panose="020B0604020202020204" pitchFamily="34" charset="0"/>
            </a:endParaRPr>
          </a:p>
          <a:p>
            <a:pPr marL="1023938" lvl="2" indent="-560388" fontAlgn="auto">
              <a:lnSpc>
                <a:spcPct val="120000"/>
              </a:lnSpc>
              <a:spcAft>
                <a:spcPts val="0"/>
              </a:spcAft>
              <a:tabLst>
                <a:tab pos="1146175" algn="l"/>
              </a:tabLst>
            </a:pPr>
            <a:r>
              <a:rPr lang="en-US" sz="1600" i="1" dirty="0" smtClean="0">
                <a:solidFill>
                  <a:schemeClr val="bg2"/>
                </a:solidFill>
                <a:latin typeface="Cambria Math" panose="02040503050406030204" pitchFamily="18" charset="0"/>
                <a:ea typeface="Cambria Math" panose="02040503050406030204" pitchFamily="18" charset="0"/>
              </a:rPr>
              <a:t>b</a:t>
            </a:r>
            <a:r>
              <a:rPr lang="en-US" sz="1600" dirty="0">
                <a:solidFill>
                  <a:schemeClr val="bg2"/>
                </a:solidFill>
              </a:rPr>
              <a:t>	</a:t>
            </a:r>
            <a:r>
              <a:rPr lang="en-US" sz="1600" dirty="0">
                <a:solidFill>
                  <a:schemeClr val="bg2"/>
                </a:solidFill>
                <a:latin typeface="Cambria Math" panose="02040503050406030204" pitchFamily="18" charset="0"/>
                <a:ea typeface="Cambria Math" panose="02040503050406030204" pitchFamily="18" charset="0"/>
              </a:rPr>
              <a:t>=  </a:t>
            </a:r>
            <a:r>
              <a:rPr lang="en-US" sz="1600" dirty="0">
                <a:solidFill>
                  <a:schemeClr val="bg2"/>
                </a:solidFill>
                <a:latin typeface="Arial" panose="020B0604020202020204" pitchFamily="34" charset="0"/>
                <a:cs typeface="Arial" panose="020B0604020202020204" pitchFamily="34" charset="0"/>
              </a:rPr>
              <a:t>diaphragm </a:t>
            </a:r>
            <a:r>
              <a:rPr lang="en-US" sz="1600" dirty="0" smtClean="0">
                <a:solidFill>
                  <a:schemeClr val="bg2"/>
                </a:solidFill>
                <a:latin typeface="Arial" panose="020B0604020202020204" pitchFamily="34" charset="0"/>
                <a:cs typeface="Arial" panose="020B0604020202020204" pitchFamily="34" charset="0"/>
              </a:rPr>
              <a:t>depth</a:t>
            </a:r>
            <a:endParaRPr lang="en-US" sz="1600" dirty="0">
              <a:solidFill>
                <a:schemeClr val="bg2"/>
              </a:solidFill>
              <a:latin typeface="Arial" panose="020B0604020202020204" pitchFamily="34" charset="0"/>
              <a:cs typeface="Arial" panose="020B0604020202020204" pitchFamily="34" charset="0"/>
            </a:endParaRPr>
          </a:p>
        </p:txBody>
      </p:sp>
      <p:cxnSp>
        <p:nvCxnSpPr>
          <p:cNvPr id="23" name="Straight Connector 22"/>
          <p:cNvCxnSpPr/>
          <p:nvPr/>
        </p:nvCxnSpPr>
        <p:spPr>
          <a:xfrm>
            <a:off x="458788" y="4663492"/>
            <a:ext cx="3922712" cy="0"/>
          </a:xfrm>
          <a:prstGeom prst="line">
            <a:avLst/>
          </a:prstGeom>
        </p:spPr>
        <p:style>
          <a:lnRef idx="1">
            <a:schemeClr val="accent4"/>
          </a:lnRef>
          <a:fillRef idx="0">
            <a:schemeClr val="accent4"/>
          </a:fillRef>
          <a:effectRef idx="0">
            <a:schemeClr val="accent4"/>
          </a:effectRef>
          <a:fontRef idx="minor">
            <a:schemeClr val="tx1"/>
          </a:fontRef>
        </p:style>
      </p:cxnSp>
      <mc:AlternateContent xmlns:mc="http://schemas.openxmlformats.org/markup-compatibility/2006" xmlns:a14="http://schemas.microsoft.com/office/drawing/2010/main">
        <mc:Choice Requires="a14">
          <p:sp>
            <p:nvSpPr>
              <p:cNvPr id="4" name="TextBox 3"/>
              <p:cNvSpPr txBox="1"/>
              <p:nvPr/>
            </p:nvSpPr>
            <p:spPr bwMode="auto">
              <a:xfrm>
                <a:off x="1483092" y="2135539"/>
                <a:ext cx="1874103"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𝑇</m:t>
                      </m:r>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𝐶</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𝑀</m:t>
                          </m:r>
                        </m:num>
                        <m:den>
                          <m:r>
                            <a:rPr kumimoji="1" lang="en-US" sz="2400" b="0" i="1" smtClean="0">
                              <a:solidFill>
                                <a:srgbClr val="000000"/>
                              </a:solidFill>
                              <a:latin typeface="Cambria Math" panose="02040503050406030204" pitchFamily="18" charset="0"/>
                            </a:rPr>
                            <m:t>𝑏</m:t>
                          </m:r>
                        </m:den>
                      </m:f>
                    </m:oMath>
                  </m:oMathPara>
                </a14:m>
                <a:endParaRPr kumimoji="1" lang="en-US" sz="2400"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1483092" y="2135539"/>
                <a:ext cx="1874103" cy="369332"/>
              </a:xfrm>
              <a:prstGeom prst="rect">
                <a:avLst/>
              </a:prstGeom>
              <a:blipFill rotWithShape="0">
                <a:blip r:embed="rId8"/>
                <a:stretch>
                  <a:fillRect l="-3247" t="-165574" r="-39935"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Box 5"/>
          <p:cNvSpPr txBox="1"/>
          <p:nvPr/>
        </p:nvSpPr>
        <p:spPr bwMode="auto">
          <a:xfrm>
            <a:off x="1649899" y="2558759"/>
            <a:ext cx="15404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Max at Mid Span</a:t>
            </a:r>
            <a:endParaRPr kumimoji="1" lang="en-US" sz="16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p:cNvSpPr txBox="1"/>
              <p:nvPr/>
            </p:nvSpPr>
            <p:spPr bwMode="auto">
              <a:xfrm>
                <a:off x="1279637" y="3549276"/>
                <a:ext cx="2281009"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𝑀𝑎𝑥</m:t>
                      </m:r>
                      <m:r>
                        <a:rPr kumimoji="1" lang="en-US" sz="2400" b="0" i="1" smtClean="0">
                          <a:solidFill>
                            <a:srgbClr val="000000"/>
                          </a:solidFill>
                          <a:latin typeface="Cambria Math" panose="02040503050406030204" pitchFamily="18" charset="0"/>
                        </a:rPr>
                        <m:t> </m:t>
                      </m:r>
                      <m:r>
                        <a:rPr kumimoji="1" lang="en-US" sz="2400" b="0" i="1" smtClean="0">
                          <a:solidFill>
                            <a:srgbClr val="000000"/>
                          </a:solidFill>
                          <a:latin typeface="Cambria Math" panose="02040503050406030204" pitchFamily="18" charset="0"/>
                        </a:rPr>
                        <m:t>𝑀</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𝑤</m:t>
                          </m:r>
                          <m:sSup>
                            <m:sSupPr>
                              <m:ctrlPr>
                                <a:rPr kumimoji="1" lang="en-US" sz="2400" b="0" i="1" smtClean="0">
                                  <a:solidFill>
                                    <a:srgbClr val="000000"/>
                                  </a:solidFill>
                                  <a:latin typeface="Cambria Math" panose="02040503050406030204" pitchFamily="18" charset="0"/>
                                </a:rPr>
                              </m:ctrlPr>
                            </m:sSupPr>
                            <m:e>
                              <m:r>
                                <a:rPr kumimoji="1" lang="en-US" sz="2400" b="0" i="1" smtClean="0">
                                  <a:solidFill>
                                    <a:srgbClr val="000000"/>
                                  </a:solidFill>
                                  <a:latin typeface="Cambria Math" panose="02040503050406030204" pitchFamily="18" charset="0"/>
                                </a:rPr>
                                <m:t>𝐿</m:t>
                              </m:r>
                            </m:e>
                            <m:sup>
                              <m:r>
                                <a:rPr kumimoji="1" lang="en-US" sz="2400" b="0" i="1" smtClean="0">
                                  <a:solidFill>
                                    <a:srgbClr val="000000"/>
                                  </a:solidFill>
                                  <a:latin typeface="Cambria Math" panose="02040503050406030204" pitchFamily="18" charset="0"/>
                                </a:rPr>
                                <m:t>2</m:t>
                              </m:r>
                            </m:sup>
                          </m:sSup>
                        </m:num>
                        <m:den>
                          <m:r>
                            <a:rPr kumimoji="1" lang="en-US" sz="2400" b="0" i="1" smtClean="0">
                              <a:solidFill>
                                <a:srgbClr val="000000"/>
                              </a:solidFill>
                              <a:latin typeface="Cambria Math" panose="02040503050406030204" pitchFamily="18" charset="0"/>
                            </a:rPr>
                            <m:t>8</m:t>
                          </m:r>
                        </m:den>
                      </m:f>
                    </m:oMath>
                  </m:oMathPara>
                </a14:m>
                <a:endParaRPr kumimoji="1" lang="en-US" sz="24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1279637" y="3549276"/>
                <a:ext cx="2281009" cy="369332"/>
              </a:xfrm>
              <a:prstGeom prst="rect">
                <a:avLst/>
              </a:prstGeom>
              <a:blipFill rotWithShape="0">
                <a:blip r:embed="rId9"/>
                <a:stretch>
                  <a:fillRect l="-2674" t="-165574" r="-32888"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12" name="Picture 11"/>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13795396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Design Example: Chords</a:t>
            </a:r>
            <a:endParaRPr lang="en-US" sz="2200" b="0" dirty="0">
              <a:latin typeface="Arial Black" panose="020B0A04020102020204" pitchFamily="34" charset="0"/>
            </a:endParaRPr>
          </a:p>
        </p:txBody>
      </p:sp>
      <p:pic>
        <p:nvPicPr>
          <p:cNvPr id="9" name="Picture 48" descr="C:\Users\pahunt\Dropbox\Personal\Clarity\Simpson Mfg\Courses\1. Designing Shear Walls\Source Files\Assets\new images\10.8q diaphragm_2.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740236" y="1846670"/>
            <a:ext cx="3856256" cy="314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58789" y="1697038"/>
            <a:ext cx="3772969" cy="664797"/>
          </a:xfrm>
          <a:prstGeom prst="rect">
            <a:avLst/>
          </a:prstGeom>
        </p:spPr>
        <p:txBody>
          <a:bodyPr wrap="square" lIns="0" tIns="0" rIns="0" bIns="0">
            <a:spAutoFit/>
          </a:bodyPr>
          <a:lstStyle/>
          <a:p>
            <a:pPr algn="just"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Using the formula from the previous slide, the maximum chord forces are:</a:t>
            </a:r>
          </a:p>
        </p:txBody>
      </p:sp>
      <mc:AlternateContent xmlns:mc="http://schemas.openxmlformats.org/markup-compatibility/2006" xmlns:a14="http://schemas.microsoft.com/office/drawing/2010/main">
        <mc:Choice Requires="a14">
          <p:sp>
            <p:nvSpPr>
              <p:cNvPr id="4" name="TextBox 3"/>
              <p:cNvSpPr txBox="1"/>
              <p:nvPr/>
            </p:nvSpPr>
            <p:spPr bwMode="auto">
              <a:xfrm>
                <a:off x="1273014" y="2731169"/>
                <a:ext cx="2300245"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
                    </m:oMathParaPr>
                    <m:oMath xmlns:m="http://schemas.openxmlformats.org/officeDocument/2006/math">
                      <m:r>
                        <a:rPr kumimoji="1" lang="en-US" sz="2400" b="0" i="1" smtClean="0">
                          <a:solidFill>
                            <a:srgbClr val="000000"/>
                          </a:solidFill>
                          <a:latin typeface="Cambria Math" panose="02040503050406030204" pitchFamily="18" charset="0"/>
                        </a:rPr>
                        <m:t>𝑇</m:t>
                      </m:r>
                      <m:r>
                        <a:rPr kumimoji="1" lang="en-US" sz="2400" b="0" i="1" smtClean="0">
                          <a:solidFill>
                            <a:srgbClr val="000000"/>
                          </a:solidFill>
                          <a:latin typeface="Cambria Math" panose="02040503050406030204" pitchFamily="18" charset="0"/>
                        </a:rPr>
                        <m:t>=</m:t>
                      </m:r>
                      <m:r>
                        <a:rPr kumimoji="1" lang="en-US" sz="2400" b="0" i="1" smtClean="0">
                          <a:solidFill>
                            <a:srgbClr val="000000"/>
                          </a:solidFill>
                          <a:latin typeface="Cambria Math" panose="02040503050406030204" pitchFamily="18" charset="0"/>
                        </a:rPr>
                        <m:t>𝐶</m:t>
                      </m:r>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𝑤</m:t>
                          </m:r>
                          <m:sSup>
                            <m:sSupPr>
                              <m:ctrlPr>
                                <a:rPr kumimoji="1" lang="en-US" sz="2400" b="0" i="1" smtClean="0">
                                  <a:solidFill>
                                    <a:srgbClr val="000000"/>
                                  </a:solidFill>
                                  <a:latin typeface="Cambria Math" panose="02040503050406030204" pitchFamily="18" charset="0"/>
                                </a:rPr>
                              </m:ctrlPr>
                            </m:sSupPr>
                            <m:e>
                              <m:r>
                                <a:rPr kumimoji="1" lang="en-US" sz="2400" b="0" i="1" smtClean="0">
                                  <a:solidFill>
                                    <a:srgbClr val="000000"/>
                                  </a:solidFill>
                                  <a:latin typeface="Cambria Math" panose="02040503050406030204" pitchFamily="18" charset="0"/>
                                </a:rPr>
                                <m:t>𝐿</m:t>
                              </m:r>
                            </m:e>
                            <m:sup>
                              <m:r>
                                <a:rPr kumimoji="1" lang="en-US" sz="2400" b="0" i="1" smtClean="0">
                                  <a:solidFill>
                                    <a:srgbClr val="000000"/>
                                  </a:solidFill>
                                  <a:latin typeface="Cambria Math" panose="02040503050406030204" pitchFamily="18" charset="0"/>
                                </a:rPr>
                                <m:t>2</m:t>
                              </m:r>
                            </m:sup>
                          </m:sSup>
                        </m:num>
                        <m:den>
                          <m:r>
                            <a:rPr kumimoji="1" lang="en-US" sz="2400" b="0" i="1" smtClean="0">
                              <a:solidFill>
                                <a:srgbClr val="000000"/>
                              </a:solidFill>
                              <a:latin typeface="Cambria Math" panose="02040503050406030204" pitchFamily="18" charset="0"/>
                            </a:rPr>
                            <m:t>8</m:t>
                          </m:r>
                          <m:r>
                            <a:rPr kumimoji="1" lang="en-US" sz="2400" b="0" i="1" smtClean="0">
                              <a:solidFill>
                                <a:srgbClr val="000000"/>
                              </a:solidFill>
                              <a:latin typeface="Cambria Math" panose="02040503050406030204" pitchFamily="18" charset="0"/>
                            </a:rPr>
                            <m:t>𝑏</m:t>
                          </m:r>
                        </m:den>
                      </m:f>
                    </m:oMath>
                  </m:oMathPara>
                </a14:m>
                <a:endParaRPr kumimoji="1" lang="en-US" sz="2400"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1273014" y="2731169"/>
                <a:ext cx="2300245" cy="369332"/>
              </a:xfrm>
              <a:prstGeom prst="rect">
                <a:avLst/>
              </a:prstGeom>
              <a:blipFill rotWithShape="0">
                <a:blip r:embed="rId6"/>
                <a:stretch>
                  <a:fillRect l="-2653" t="-165574" r="-25199" b="-2524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512903" y="3405489"/>
                <a:ext cx="3820469"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m:t>
                      </m:r>
                      <m:f>
                        <m:fPr>
                          <m:type m:val="lin"/>
                          <m:ctrlPr>
                            <a:rPr kumimoji="1" lang="en-US" sz="2400" b="0" i="1" smtClean="0">
                              <a:solidFill>
                                <a:srgbClr val="000000"/>
                              </a:solidFill>
                              <a:latin typeface="Cambria Math" panose="02040503050406030204" pitchFamily="18" charset="0"/>
                            </a:rPr>
                          </m:ctrlPr>
                        </m:fPr>
                        <m:num>
                          <m:r>
                            <a:rPr kumimoji="1" lang="en-US" sz="2400" b="0" i="1" smtClean="0">
                              <a:solidFill>
                                <a:srgbClr val="000000"/>
                              </a:solidFill>
                              <a:latin typeface="Cambria Math" panose="02040503050406030204" pitchFamily="18" charset="0"/>
                            </a:rPr>
                            <m:t>120 </m:t>
                          </m:r>
                          <m:r>
                            <a:rPr kumimoji="1" lang="en-US" sz="2400" b="0" i="1" smtClean="0">
                              <a:solidFill>
                                <a:srgbClr val="000000"/>
                              </a:solidFill>
                              <a:latin typeface="Cambria Math" panose="02040503050406030204" pitchFamily="18" charset="0"/>
                            </a:rPr>
                            <m:t>𝑝𝑙𝑓</m:t>
                          </m:r>
                          <m:sSup>
                            <m:sSupPr>
                              <m:ctrlPr>
                                <a:rPr kumimoji="1" lang="en-US" sz="2400" b="0" i="1" smtClean="0">
                                  <a:solidFill>
                                    <a:srgbClr val="000000"/>
                                  </a:solidFill>
                                  <a:latin typeface="Cambria Math" panose="02040503050406030204" pitchFamily="18" charset="0"/>
                                </a:rPr>
                              </m:ctrlPr>
                            </m:sSupPr>
                            <m:e>
                              <m:d>
                                <m:dPr>
                                  <m:ctrlPr>
                                    <a:rPr kumimoji="1" lang="en-US" sz="2400" b="0" i="1" smtClean="0">
                                      <a:solidFill>
                                        <a:srgbClr val="000000"/>
                                      </a:solidFill>
                                      <a:latin typeface="Cambria Math" panose="02040503050406030204" pitchFamily="18" charset="0"/>
                                    </a:rPr>
                                  </m:ctrlPr>
                                </m:dPr>
                                <m:e>
                                  <m:r>
                                    <a:rPr kumimoji="1" lang="en-US" sz="2400" b="0" i="1" smtClean="0">
                                      <a:solidFill>
                                        <a:srgbClr val="000000"/>
                                      </a:solidFill>
                                      <a:latin typeface="Cambria Math" panose="02040503050406030204" pitchFamily="18" charset="0"/>
                                    </a:rPr>
                                    <m:t>30 </m:t>
                                  </m:r>
                                  <m:r>
                                    <a:rPr kumimoji="1" lang="en-US" sz="2400" b="0" i="1" smtClean="0">
                                      <a:solidFill>
                                        <a:srgbClr val="000000"/>
                                      </a:solidFill>
                                      <a:latin typeface="Cambria Math" panose="02040503050406030204" pitchFamily="18" charset="0"/>
                                    </a:rPr>
                                    <m:t>𝑓𝑡</m:t>
                                  </m:r>
                                </m:e>
                              </m:d>
                            </m:e>
                            <m:sup>
                              <m:r>
                                <a:rPr kumimoji="1" lang="en-US" sz="2400" b="0" i="1" smtClean="0">
                                  <a:solidFill>
                                    <a:srgbClr val="000000"/>
                                  </a:solidFill>
                                  <a:latin typeface="Cambria Math" panose="02040503050406030204" pitchFamily="18" charset="0"/>
                                </a:rPr>
                                <m:t>2</m:t>
                              </m:r>
                            </m:sup>
                          </m:sSup>
                        </m:num>
                        <m:den>
                          <m:r>
                            <a:rPr kumimoji="1" lang="en-US" sz="2400" b="0" i="1" smtClean="0">
                              <a:solidFill>
                                <a:srgbClr val="000000"/>
                              </a:solidFill>
                              <a:latin typeface="Cambria Math" panose="02040503050406030204" pitchFamily="18" charset="0"/>
                            </a:rPr>
                            <m:t>8</m:t>
                          </m:r>
                          <m:d>
                            <m:dPr>
                              <m:ctrlPr>
                                <a:rPr kumimoji="1" lang="en-US" sz="2400" b="0" i="1" smtClean="0">
                                  <a:solidFill>
                                    <a:srgbClr val="000000"/>
                                  </a:solidFill>
                                  <a:latin typeface="Cambria Math" panose="02040503050406030204" pitchFamily="18" charset="0"/>
                                </a:rPr>
                              </m:ctrlPr>
                            </m:dPr>
                            <m:e>
                              <m:r>
                                <a:rPr kumimoji="1" lang="en-US" sz="2400" b="0" i="1" smtClean="0">
                                  <a:solidFill>
                                    <a:srgbClr val="000000"/>
                                  </a:solidFill>
                                  <a:latin typeface="Cambria Math" panose="02040503050406030204" pitchFamily="18" charset="0"/>
                                </a:rPr>
                                <m:t>20 </m:t>
                              </m:r>
                              <m:r>
                                <a:rPr kumimoji="1" lang="en-US" sz="2400" b="0" i="1" smtClean="0">
                                  <a:solidFill>
                                    <a:srgbClr val="000000"/>
                                  </a:solidFill>
                                  <a:latin typeface="Cambria Math" panose="02040503050406030204" pitchFamily="18" charset="0"/>
                                </a:rPr>
                                <m:t>𝑓𝑡</m:t>
                              </m:r>
                            </m:e>
                          </m:d>
                        </m:den>
                      </m:f>
                    </m:oMath>
                  </m:oMathPara>
                </a14:m>
                <a:endParaRPr kumimoji="1" lang="en-US" sz="24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512903" y="3405489"/>
                <a:ext cx="3820469" cy="369332"/>
              </a:xfrm>
              <a:prstGeom prst="rect">
                <a:avLst/>
              </a:prstGeom>
              <a:blipFill rotWithShape="0">
                <a:blip r:embed="rId7"/>
                <a:stretch>
                  <a:fillRect l="-319" t="-170000" b="-256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1804761" y="4079809"/>
                <a:ext cx="1236749"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panose="02040503050406030204" pitchFamily="18" charset="0"/>
                        </a:rPr>
                        <m:t>=675 </m:t>
                      </m:r>
                      <m:r>
                        <a:rPr kumimoji="1" lang="en-US" sz="2400" b="0" i="1" smtClean="0">
                          <a:solidFill>
                            <a:srgbClr val="000000"/>
                          </a:solidFill>
                          <a:latin typeface="Cambria Math" panose="02040503050406030204" pitchFamily="18" charset="0"/>
                        </a:rPr>
                        <m:t>𝑙𝑏</m:t>
                      </m:r>
                    </m:oMath>
                  </m:oMathPara>
                </a14:m>
                <a:endParaRPr kumimoji="1" lang="en-US" sz="24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1804761" y="4079809"/>
                <a:ext cx="1236749" cy="369332"/>
              </a:xfrm>
              <a:prstGeom prst="rect">
                <a:avLst/>
              </a:prstGeom>
              <a:blipFill rotWithShape="0">
                <a:blip r:embed="rId8"/>
                <a:stretch>
                  <a:fillRect l="-1970" r="-5419" b="-983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94535" y="4818475"/>
            <a:ext cx="457200" cy="457200"/>
          </a:xfrm>
          <a:prstGeom prst="rect">
            <a:avLst/>
          </a:prstGeom>
        </p:spPr>
      </p:pic>
      <p:cxnSp>
        <p:nvCxnSpPr>
          <p:cNvPr id="7" name="Straight Connector 6"/>
          <p:cNvCxnSpPr/>
          <p:nvPr/>
        </p:nvCxnSpPr>
        <p:spPr>
          <a:xfrm>
            <a:off x="2173269" y="4449141"/>
            <a:ext cx="846975"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64733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Diaphragm Element: Collectors (Struts)</a:t>
            </a:r>
            <a:endParaRPr lang="en-US" sz="2200" b="0" dirty="0">
              <a:latin typeface="Arial Black" panose="020B0A04020102020204" pitchFamily="34" charset="0"/>
            </a:endParaRPr>
          </a:p>
        </p:txBody>
      </p:sp>
      <p:pic>
        <p:nvPicPr>
          <p:cNvPr id="28" name="Picture 1"/>
          <p:cNvPicPr>
            <a:picLocks noChangeAspect="1"/>
          </p:cNvPicPr>
          <p:nvPr>
            <p:custDataLst>
              <p:tags r:id="rId2"/>
            </p:custDataLst>
          </p:nvPr>
        </p:nvPicPr>
        <p:blipFill rotWithShape="1">
          <a:blip r:embed="rId5" cstate="print">
            <a:extLst>
              <a:ext uri="{28A0092B-C50C-407E-A947-70E740481C1C}">
                <a14:useLocalDpi xmlns:a14="http://schemas.microsoft.com/office/drawing/2010/main" val="0"/>
              </a:ext>
            </a:extLst>
          </a:blip>
          <a:srcRect l="353" t="533" r="440" b="533"/>
          <a:stretch/>
        </p:blipFill>
        <p:spPr bwMode="auto">
          <a:xfrm>
            <a:off x="2165031" y="2915109"/>
            <a:ext cx="5339322" cy="3271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p:cNvSpPr/>
          <p:nvPr/>
        </p:nvSpPr>
        <p:spPr>
          <a:xfrm>
            <a:off x="458789" y="1697038"/>
            <a:ext cx="8228011" cy="966675"/>
          </a:xfrm>
          <a:prstGeom prst="rect">
            <a:avLst/>
          </a:prstGeom>
        </p:spPr>
        <p:txBody>
          <a:bodyPr wrap="square" lIns="0" tIns="0" rIns="0" bIns="0">
            <a:spAutoFit/>
          </a:bodyPr>
          <a:lstStyle/>
          <a:p>
            <a:pPr algn="ctr" defTabSz="929579">
              <a:lnSpc>
                <a:spcPct val="120000"/>
              </a:lnSpc>
              <a:spcAft>
                <a:spcPts val="1800"/>
              </a:spcAft>
              <a:defRPr/>
            </a:pPr>
            <a:r>
              <a:rPr lang="en-US" dirty="0" smtClean="0">
                <a:solidFill>
                  <a:schemeClr val="bg2"/>
                </a:solidFill>
                <a:latin typeface="Arial" panose="020B0604020202020204" pitchFamily="34" charset="0"/>
                <a:cs typeface="Arial" panose="020B0604020202020204" pitchFamily="34" charset="0"/>
              </a:rPr>
              <a:t>Collectors (struts) are designed to transmit diaphragm reactions to the shear walls. This becomes design consideration when the supporting shear walls</a:t>
            </a:r>
            <a:br>
              <a:rPr lang="en-US" dirty="0" smtClean="0">
                <a:solidFill>
                  <a:schemeClr val="bg2"/>
                </a:solidFill>
                <a:latin typeface="Arial" panose="020B0604020202020204" pitchFamily="34" charset="0"/>
                <a:cs typeface="Arial" panose="020B0604020202020204" pitchFamily="34" charset="0"/>
              </a:rPr>
            </a:br>
            <a:r>
              <a:rPr lang="en-US" dirty="0" smtClean="0">
                <a:solidFill>
                  <a:schemeClr val="bg2"/>
                </a:solidFill>
                <a:latin typeface="Arial" panose="020B0604020202020204" pitchFamily="34" charset="0"/>
                <a:cs typeface="Arial" panose="020B0604020202020204" pitchFamily="34" charset="0"/>
              </a:rPr>
              <a:t>are shorter in length than the diaphragm.</a:t>
            </a:r>
          </a:p>
        </p:txBody>
      </p:sp>
    </p:spTree>
    <p:custDataLst>
      <p:tags r:id="rId1"/>
    </p:custDataLst>
    <p:extLst>
      <p:ext uri="{BB962C8B-B14F-4D97-AF65-F5344CB8AC3E}">
        <p14:creationId xmlns:p14="http://schemas.microsoft.com/office/powerpoint/2010/main" val="20001519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Diaphragm Element: Collectors </a:t>
            </a:r>
            <a:r>
              <a:rPr lang="en-US" sz="2200" b="0" dirty="0" smtClean="0">
                <a:latin typeface="Arial Black" panose="020B0A04020102020204" pitchFamily="34" charset="0"/>
              </a:rPr>
              <a:t>(Struts), cont.</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3620" y="2038246"/>
            <a:ext cx="7058025" cy="3419475"/>
          </a:xfrm>
          <a:prstGeom prst="rect">
            <a:avLst/>
          </a:prstGeom>
        </p:spPr>
      </p:pic>
      <p:sp>
        <p:nvSpPr>
          <p:cNvPr id="4" name="TextBox 3"/>
          <p:cNvSpPr txBox="1"/>
          <p:nvPr/>
        </p:nvSpPr>
        <p:spPr bwMode="auto">
          <a:xfrm>
            <a:off x="5907747" y="1594886"/>
            <a:ext cx="2659680" cy="1569648"/>
          </a:xfrm>
          <a:prstGeom prst="rect">
            <a:avLst/>
          </a:prstGeom>
          <a:solidFill>
            <a:srgbClr val="FFFFFF"/>
          </a:solidFill>
          <a:ln>
            <a:noFill/>
          </a:ln>
          <a:extLst/>
        </p:spPr>
        <p:txBody>
          <a:bodyPr wrap="non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The collector itself is</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subjected to axial forces</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(tension and compression).</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Below is an axial force</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diagram for the collector</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over the opening.</a:t>
            </a:r>
            <a:endParaRPr kumimoji="1" lang="en-US" sz="1600" dirty="0">
              <a:solidFill>
                <a:schemeClr val="bg2"/>
              </a:solidFill>
              <a:latin typeface="Arial" panose="020B0604020202020204" pitchFamily="34" charset="0"/>
              <a:cs typeface="Arial" panose="020B0604020202020204" pitchFamily="34" charset="0"/>
            </a:endParaRPr>
          </a:p>
        </p:txBody>
      </p:sp>
      <p:sp>
        <p:nvSpPr>
          <p:cNvPr id="5" name="Rectangle 4"/>
          <p:cNvSpPr/>
          <p:nvPr/>
        </p:nvSpPr>
        <p:spPr>
          <a:xfrm>
            <a:off x="3161604" y="2551815"/>
            <a:ext cx="985095" cy="25891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bwMode="auto">
          <a:xfrm>
            <a:off x="3129705" y="1901670"/>
            <a:ext cx="2261838" cy="877157"/>
          </a:xfrm>
          <a:prstGeom prst="rect">
            <a:avLst/>
          </a:prstGeom>
          <a:solidFill>
            <a:srgbClr val="FFFFFF"/>
          </a:solidFill>
          <a:ln>
            <a:noFill/>
          </a:ln>
          <a:extLst/>
        </p:spPr>
        <p:txBody>
          <a:bodyPr wrap="none" lIns="0" tIns="45714" rIns="0" bIns="91440"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Collector (strut) transfers</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diaphragm shear over</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opening to shear walls</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490852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Design </a:t>
            </a:r>
            <a:r>
              <a:rPr lang="en-US" sz="2200" b="0" dirty="0" smtClean="0">
                <a:latin typeface="Arial Black" panose="020B0A04020102020204" pitchFamily="34" charset="0"/>
              </a:rPr>
              <a:t>Example: Collectors (Struts)</a:t>
            </a:r>
            <a:endParaRPr lang="en-US" sz="2200" b="0" dirty="0">
              <a:latin typeface="Arial Black" panose="020B0A04020102020204" pitchFamily="34" charset="0"/>
            </a:endParaRPr>
          </a:p>
        </p:txBody>
      </p:sp>
      <p:pic>
        <p:nvPicPr>
          <p:cNvPr id="13"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r="65416" b="20625"/>
          <a:stretch/>
        </p:blipFill>
        <p:spPr bwMode="auto">
          <a:xfrm>
            <a:off x="5153155" y="1824038"/>
            <a:ext cx="3118975" cy="3481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8789" y="1697038"/>
            <a:ext cx="3922711" cy="1043619"/>
          </a:xfrm>
          <a:prstGeom prst="rect">
            <a:avLst/>
          </a:prstGeom>
        </p:spPr>
        <p:txBody>
          <a:bodyPr wrap="square" lIns="0" tIns="0" rIns="0" bIns="0">
            <a:spAutoFit/>
          </a:bodyPr>
          <a:lstStyle/>
          <a:p>
            <a:pPr defTabSz="929579">
              <a:lnSpc>
                <a:spcPct val="120000"/>
              </a:lnSpc>
              <a:spcAft>
                <a:spcPts val="600"/>
              </a:spcAft>
              <a:defRPr/>
            </a:pPr>
            <a:r>
              <a:rPr lang="en-US" dirty="0" smtClean="0">
                <a:solidFill>
                  <a:schemeClr val="accent1"/>
                </a:solidFill>
                <a:latin typeface="Arial Black" panose="020B0A04020102020204" pitchFamily="34" charset="0"/>
                <a:cs typeface="Arial" panose="020B0604020202020204" pitchFamily="34" charset="0"/>
              </a:rPr>
              <a:t>Step One</a:t>
            </a:r>
            <a:endParaRPr lang="en-US" dirty="0">
              <a:solidFill>
                <a:schemeClr val="bg2"/>
              </a:solidFill>
              <a:latin typeface="Arial" panose="020B0604020202020204" pitchFamily="34" charset="0"/>
              <a:cs typeface="Arial" panose="020B0604020202020204" pitchFamily="34" charset="0"/>
            </a:endParaRPr>
          </a:p>
          <a:p>
            <a:pPr defTabSz="929579">
              <a:lnSpc>
                <a:spcPct val="120000"/>
              </a:lnSpc>
              <a:spcAft>
                <a:spcPts val="600"/>
              </a:spcAft>
              <a:defRPr/>
            </a:pPr>
            <a:r>
              <a:rPr lang="en-US" dirty="0" smtClean="0">
                <a:solidFill>
                  <a:schemeClr val="bg2"/>
                </a:solidFill>
                <a:latin typeface="Arial" panose="020B0604020202020204" pitchFamily="34" charset="0"/>
                <a:cs typeface="Arial" panose="020B0604020202020204" pitchFamily="34" charset="0"/>
              </a:rPr>
              <a:t>Determine the total shear force, V, </a:t>
            </a:r>
            <a:br>
              <a:rPr lang="en-US" dirty="0" smtClean="0">
                <a:solidFill>
                  <a:schemeClr val="bg2"/>
                </a:solidFill>
                <a:latin typeface="Arial" panose="020B0604020202020204" pitchFamily="34" charset="0"/>
                <a:cs typeface="Arial" panose="020B0604020202020204" pitchFamily="34" charset="0"/>
              </a:rPr>
            </a:br>
            <a:r>
              <a:rPr lang="en-US" dirty="0" smtClean="0">
                <a:solidFill>
                  <a:schemeClr val="bg2"/>
                </a:solidFill>
                <a:latin typeface="Arial" panose="020B0604020202020204" pitchFamily="34" charset="0"/>
                <a:cs typeface="Arial" panose="020B0604020202020204" pitchFamily="34" charset="0"/>
              </a:rPr>
              <a:t>in each shear wall line.</a:t>
            </a:r>
          </a:p>
        </p:txBody>
      </p:sp>
      <mc:AlternateContent xmlns:mc="http://schemas.openxmlformats.org/markup-compatibility/2006" xmlns:a14="http://schemas.microsoft.com/office/drawing/2010/main">
        <mc:Choice Requires="a14">
          <p:sp>
            <p:nvSpPr>
              <p:cNvPr id="3" name="TextBox 2"/>
              <p:cNvSpPr txBox="1"/>
              <p:nvPr/>
            </p:nvSpPr>
            <p:spPr bwMode="auto">
              <a:xfrm>
                <a:off x="1347297" y="3143115"/>
                <a:ext cx="2114490" cy="27605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spcAft>
                    <a:spcPts val="18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𝑅</m:t>
                      </m:r>
                      <m:r>
                        <a:rPr kumimoji="1" lang="en-US" sz="2800" b="0" i="1" smtClean="0">
                          <a:solidFill>
                            <a:srgbClr val="000000"/>
                          </a:solidFill>
                          <a:latin typeface="Cambria Math" panose="02040503050406030204" pitchFamily="18" charset="0"/>
                        </a:rPr>
                        <m:t>=</m:t>
                      </m:r>
                      <m:f>
                        <m:fPr>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𝑤𝐿</m:t>
                          </m:r>
                        </m:num>
                        <m:den>
                          <m:r>
                            <a:rPr kumimoji="1" lang="en-US" sz="2800" b="0" i="1" smtClean="0">
                              <a:solidFill>
                                <a:srgbClr val="000000"/>
                              </a:solidFill>
                              <a:latin typeface="Cambria Math" panose="02040503050406030204" pitchFamily="18" charset="0"/>
                            </a:rPr>
                            <m:t>2</m:t>
                          </m:r>
                        </m:den>
                      </m:f>
                      <m:r>
                        <a:rPr kumimoji="1" lang="en-US" sz="2800" b="0" i="1" smtClean="0">
                          <a:solidFill>
                            <a:srgbClr val="000000"/>
                          </a:solidFill>
                          <a:latin typeface="Cambria Math" panose="02040503050406030204" pitchFamily="18" charset="0"/>
                        </a:rPr>
                        <m:t>=</m:t>
                      </m:r>
                      <m:r>
                        <a:rPr kumimoji="1" lang="en-US" sz="2800" b="0" i="1" smtClean="0">
                          <a:solidFill>
                            <a:srgbClr val="000000"/>
                          </a:solidFill>
                          <a:latin typeface="Cambria Math" panose="02040503050406030204" pitchFamily="18" charset="0"/>
                        </a:rPr>
                        <m:t>𝑉</m:t>
                      </m:r>
                    </m:oMath>
                  </m:oMathPara>
                </a14:m>
                <a:endParaRPr kumimoji="1" lang="en-US" sz="2800" b="0" i="1" dirty="0" smtClean="0">
                  <a:solidFill>
                    <a:srgbClr val="000000"/>
                  </a:solidFill>
                  <a:latin typeface="Cambria Math" panose="02040503050406030204" pitchFamily="18" charset="0"/>
                </a:endParaRPr>
              </a:p>
              <a:p>
                <a:pPr>
                  <a:spcAft>
                    <a:spcPts val="18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m:t>
                      </m:r>
                      <m:f>
                        <m:fPr>
                          <m:ctrlPr>
                            <a:rPr kumimoji="1" lang="en-US" sz="2800" b="0" i="1" smtClean="0">
                              <a:solidFill>
                                <a:srgbClr val="000000"/>
                              </a:solidFill>
                              <a:latin typeface="Cambria Math" panose="02040503050406030204" pitchFamily="18" charset="0"/>
                            </a:rPr>
                          </m:ctrlPr>
                        </m:fPr>
                        <m:num>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120</m:t>
                              </m:r>
                            </m:e>
                          </m:d>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30</m:t>
                              </m:r>
                            </m:e>
                          </m:d>
                        </m:num>
                        <m:den>
                          <m:r>
                            <a:rPr kumimoji="1" lang="en-US" sz="2800" b="0" i="1" smtClean="0">
                              <a:solidFill>
                                <a:srgbClr val="000000"/>
                              </a:solidFill>
                              <a:latin typeface="Cambria Math" panose="02040503050406030204" pitchFamily="18" charset="0"/>
                            </a:rPr>
                            <m:t>2</m:t>
                          </m:r>
                        </m:den>
                      </m:f>
                    </m:oMath>
                  </m:oMathPara>
                </a14:m>
                <a:endParaRPr kumimoji="1" lang="en-US" sz="2800" b="0" i="1" dirty="0" smtClean="0">
                  <a:solidFill>
                    <a:srgbClr val="000000"/>
                  </a:solidFill>
                  <a:latin typeface="Cambria Math" panose="02040503050406030204" pitchFamily="18" charset="0"/>
                </a:endParaRPr>
              </a:p>
              <a:p>
                <a:pPr>
                  <a:spcAft>
                    <a:spcPts val="18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=1800 </m:t>
                      </m:r>
                      <m:r>
                        <a:rPr kumimoji="1" lang="en-US" sz="2800" b="0" i="1" smtClean="0">
                          <a:solidFill>
                            <a:srgbClr val="000000"/>
                          </a:solidFill>
                          <a:latin typeface="Cambria Math" panose="02040503050406030204" pitchFamily="18" charset="0"/>
                        </a:rPr>
                        <m:t>𝑙𝑏</m:t>
                      </m:r>
                    </m:oMath>
                  </m:oMathPara>
                </a14:m>
                <a:endParaRPr kumimoji="1" lang="en-US" sz="28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1347297" y="3143115"/>
                <a:ext cx="2114490" cy="2760564"/>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6" name="Straight Connector 5"/>
          <p:cNvCxnSpPr/>
          <p:nvPr/>
        </p:nvCxnSpPr>
        <p:spPr>
          <a:xfrm>
            <a:off x="1722473" y="5667153"/>
            <a:ext cx="116958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1516875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Design Example: Collectors (Struts), </a:t>
            </a:r>
            <a:r>
              <a:rPr lang="en-US" sz="2200" b="0" dirty="0" smtClean="0">
                <a:latin typeface="Arial Black" panose="020B0A04020102020204" pitchFamily="34" charset="0"/>
              </a:rPr>
              <a:t>cont.</a:t>
            </a:r>
            <a:endParaRPr lang="en-US" sz="2200" b="0" dirty="0">
              <a:latin typeface="Arial Black" panose="020B0A04020102020204" pitchFamily="34" charset="0"/>
            </a:endParaRPr>
          </a:p>
        </p:txBody>
      </p:sp>
      <p:pic>
        <p:nvPicPr>
          <p:cNvPr id="13"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35291" t="28228" r="32287" b="20287"/>
          <a:stretch/>
        </p:blipFill>
        <p:spPr bwMode="auto">
          <a:xfrm>
            <a:off x="5320713" y="1463121"/>
            <a:ext cx="2923954" cy="2258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8789" y="1697038"/>
            <a:ext cx="3922711" cy="1738938"/>
          </a:xfrm>
          <a:prstGeom prst="rect">
            <a:avLst/>
          </a:prstGeom>
        </p:spPr>
        <p:txBody>
          <a:bodyPr wrap="square" lIns="0" tIns="0" rIns="0" bIns="0">
            <a:spAutoFit/>
          </a:bodyPr>
          <a:lstStyle/>
          <a:p>
            <a:pPr defTabSz="929579">
              <a:lnSpc>
                <a:spcPct val="120000"/>
              </a:lnSpc>
              <a:spcAft>
                <a:spcPts val="600"/>
              </a:spcAft>
              <a:defRPr/>
            </a:pPr>
            <a:r>
              <a:rPr lang="en-US" dirty="0" smtClean="0">
                <a:solidFill>
                  <a:schemeClr val="accent1"/>
                </a:solidFill>
                <a:latin typeface="Arial Black" panose="020B0A04020102020204" pitchFamily="34" charset="0"/>
                <a:cs typeface="Arial" panose="020B0604020202020204" pitchFamily="34" charset="0"/>
              </a:rPr>
              <a:t>Step Two</a:t>
            </a:r>
            <a:endParaRPr lang="en-US" dirty="0">
              <a:solidFill>
                <a:schemeClr val="bg2"/>
              </a:solidFill>
              <a:latin typeface="Arial" panose="020B0604020202020204" pitchFamily="34" charset="0"/>
              <a:cs typeface="Arial" panose="020B0604020202020204" pitchFamily="34" charset="0"/>
            </a:endParaRPr>
          </a:p>
          <a:p>
            <a:pPr defTabSz="929579">
              <a:lnSpc>
                <a:spcPct val="120000"/>
              </a:lnSpc>
              <a:spcAft>
                <a:spcPts val="600"/>
              </a:spcAft>
              <a:defRPr/>
            </a:pPr>
            <a:r>
              <a:rPr lang="en-US" dirty="0" smtClean="0">
                <a:solidFill>
                  <a:schemeClr val="bg2"/>
                </a:solidFill>
                <a:latin typeface="Arial" panose="020B0604020202020204" pitchFamily="34" charset="0"/>
                <a:cs typeface="Arial" panose="020B0604020202020204" pitchFamily="34" charset="0"/>
              </a:rPr>
              <a:t>Determine the unit shear force acting on the collector in the top of the wall, </a:t>
            </a:r>
            <a:r>
              <a:rPr lang="en-US" dirty="0" err="1" smtClean="0">
                <a:solidFill>
                  <a:schemeClr val="bg2"/>
                </a:solidFill>
                <a:latin typeface="Arial" panose="020B0604020202020204" pitchFamily="34" charset="0"/>
                <a:cs typeface="Arial" panose="020B0604020202020204" pitchFamily="34" charset="0"/>
              </a:rPr>
              <a:t>v</a:t>
            </a:r>
            <a:r>
              <a:rPr lang="en-US" baseline="-25000" dirty="0" err="1" smtClean="0">
                <a:solidFill>
                  <a:schemeClr val="bg2"/>
                </a:solidFill>
                <a:latin typeface="Arial" panose="020B0604020202020204" pitchFamily="34" charset="0"/>
                <a:cs typeface="Arial" panose="020B0604020202020204" pitchFamily="34" charset="0"/>
              </a:rPr>
              <a:t>top</a:t>
            </a:r>
            <a:r>
              <a:rPr lang="en-US" dirty="0" smtClean="0">
                <a:solidFill>
                  <a:schemeClr val="bg2"/>
                </a:solidFill>
                <a:latin typeface="Arial" panose="020B0604020202020204" pitchFamily="34" charset="0"/>
                <a:cs typeface="Arial" panose="020B0604020202020204" pitchFamily="34" charset="0"/>
              </a:rPr>
              <a:t>, and the unit shear force applied to each shear wall, </a:t>
            </a:r>
            <a:r>
              <a:rPr lang="en-US" dirty="0" err="1" smtClean="0">
                <a:solidFill>
                  <a:schemeClr val="bg2"/>
                </a:solidFill>
                <a:latin typeface="Arial" panose="020B0604020202020204" pitchFamily="34" charset="0"/>
                <a:cs typeface="Arial" panose="020B0604020202020204" pitchFamily="34" charset="0"/>
              </a:rPr>
              <a:t>v</a:t>
            </a:r>
            <a:r>
              <a:rPr lang="en-US" baseline="-25000" dirty="0" err="1" smtClean="0">
                <a:solidFill>
                  <a:schemeClr val="bg2"/>
                </a:solidFill>
                <a:latin typeface="Arial" panose="020B0604020202020204" pitchFamily="34" charset="0"/>
                <a:cs typeface="Arial" panose="020B0604020202020204" pitchFamily="34" charset="0"/>
              </a:rPr>
              <a:t>bottom</a:t>
            </a:r>
            <a:r>
              <a:rPr lang="en-US" dirty="0" smtClean="0">
                <a:solidFill>
                  <a:schemeClr val="bg2"/>
                </a:solidFill>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3" name="TextBox 2"/>
              <p:cNvSpPr txBox="1"/>
              <p:nvPr/>
            </p:nvSpPr>
            <p:spPr bwMode="auto">
              <a:xfrm>
                <a:off x="746486" y="4261859"/>
                <a:ext cx="1837491" cy="178754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spcAft>
                    <a:spcPts val="1200"/>
                  </a:spcAft>
                </a:pPr>
                <a14:m>
                  <m:oMathPara xmlns:m="http://schemas.openxmlformats.org/officeDocument/2006/math">
                    <m:oMathParaPr>
                      <m:jc m:val="left"/>
                    </m:oMathParaPr>
                    <m:oMath xmlns:m="http://schemas.openxmlformats.org/officeDocument/2006/math">
                      <m:sSub>
                        <m:sSubPr>
                          <m:ctrlPr>
                            <a:rPr kumimoji="1" lang="en-US" sz="2800" i="1" smtClean="0">
                              <a:solidFill>
                                <a:srgbClr val="000000"/>
                              </a:solidFill>
                              <a:latin typeface="Cambria Math" panose="02040503050406030204" pitchFamily="18" charset="0"/>
                            </a:rPr>
                          </m:ctrlPr>
                        </m:sSubPr>
                        <m:e>
                          <m:r>
                            <a:rPr kumimoji="1" lang="en-US" sz="2800" b="0" i="1" smtClean="0">
                              <a:solidFill>
                                <a:srgbClr val="000000"/>
                              </a:solidFill>
                              <a:latin typeface="Cambria Math" panose="02040503050406030204" pitchFamily="18" charset="0"/>
                            </a:rPr>
                            <m:t>𝑣</m:t>
                          </m:r>
                        </m:e>
                        <m:sub>
                          <m:r>
                            <a:rPr kumimoji="1" lang="en-US" sz="2800" b="0" i="1" smtClean="0">
                              <a:solidFill>
                                <a:srgbClr val="000000"/>
                              </a:solidFill>
                              <a:latin typeface="Cambria Math" panose="02040503050406030204" pitchFamily="18" charset="0"/>
                            </a:rPr>
                            <m:t>𝑡𝑜𝑝</m:t>
                          </m:r>
                        </m:sub>
                      </m:sSub>
                      <m:r>
                        <a:rPr kumimoji="1" lang="en-US" sz="2800" b="0" i="1" smtClean="0">
                          <a:solidFill>
                            <a:srgbClr val="000000"/>
                          </a:solidFill>
                          <a:latin typeface="Cambria Math" panose="02040503050406030204" pitchFamily="18" charset="0"/>
                        </a:rPr>
                        <m:t>=</m:t>
                      </m:r>
                      <m:f>
                        <m:fPr>
                          <m:type m:val="lin"/>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𝑉</m:t>
                          </m:r>
                        </m:num>
                        <m:den>
                          <m:r>
                            <a:rPr kumimoji="1" lang="en-US" sz="2800" b="0" i="1" smtClean="0">
                              <a:solidFill>
                                <a:srgbClr val="000000"/>
                              </a:solidFill>
                              <a:latin typeface="Cambria Math" panose="02040503050406030204" pitchFamily="18" charset="0"/>
                            </a:rPr>
                            <m:t>𝑏</m:t>
                          </m:r>
                        </m:den>
                      </m:f>
                    </m:oMath>
                  </m:oMathPara>
                </a14:m>
                <a:endParaRPr kumimoji="1" lang="en-US" sz="2800" b="0" i="1" dirty="0" smtClean="0">
                  <a:solidFill>
                    <a:srgbClr val="000000"/>
                  </a:solidFill>
                  <a:latin typeface="Cambria Math" panose="02040503050406030204" pitchFamily="18" charset="0"/>
                </a:endParaRPr>
              </a:p>
              <a:p>
                <a:pPr>
                  <a:spcAft>
                    <a:spcPts val="12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m:t>
                      </m:r>
                      <m:f>
                        <m:fPr>
                          <m:type m:val="lin"/>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1800</m:t>
                          </m:r>
                        </m:num>
                        <m:den>
                          <m:r>
                            <a:rPr kumimoji="1" lang="en-US" sz="2800" b="0" i="1" smtClean="0">
                              <a:solidFill>
                                <a:srgbClr val="000000"/>
                              </a:solidFill>
                              <a:latin typeface="Cambria Math" panose="02040503050406030204" pitchFamily="18" charset="0"/>
                            </a:rPr>
                            <m:t>20</m:t>
                          </m:r>
                        </m:den>
                      </m:f>
                    </m:oMath>
                  </m:oMathPara>
                </a14:m>
                <a:endParaRPr kumimoji="1" lang="en-US" sz="2800" b="0" i="1" dirty="0" smtClean="0">
                  <a:solidFill>
                    <a:srgbClr val="000000"/>
                  </a:solidFill>
                  <a:latin typeface="Cambria Math" panose="02040503050406030204" pitchFamily="18" charset="0"/>
                </a:endParaRPr>
              </a:p>
              <a:p>
                <a:pPr>
                  <a:spcAft>
                    <a:spcPts val="12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=90 </m:t>
                      </m:r>
                      <m:r>
                        <a:rPr kumimoji="1" lang="en-US" sz="2800" b="0" i="1" smtClean="0">
                          <a:solidFill>
                            <a:srgbClr val="000000"/>
                          </a:solidFill>
                          <a:latin typeface="Cambria Math" panose="02040503050406030204" pitchFamily="18" charset="0"/>
                        </a:rPr>
                        <m:t>𝑙𝑏</m:t>
                      </m:r>
                      <m:r>
                        <a:rPr kumimoji="1" lang="en-US" sz="2800" b="0" i="1" smtClean="0">
                          <a:solidFill>
                            <a:srgbClr val="000000"/>
                          </a:solidFill>
                          <a:latin typeface="Cambria Math" panose="02040503050406030204" pitchFamily="18" charset="0"/>
                        </a:rPr>
                        <m:t>/</m:t>
                      </m:r>
                      <m:r>
                        <a:rPr kumimoji="1" lang="en-US" sz="2800" b="0" i="1" smtClean="0">
                          <a:solidFill>
                            <a:srgbClr val="000000"/>
                          </a:solidFill>
                          <a:latin typeface="Cambria Math" panose="02040503050406030204" pitchFamily="18" charset="0"/>
                        </a:rPr>
                        <m:t>𝑓𝑡</m:t>
                      </m:r>
                    </m:oMath>
                  </m:oMathPara>
                </a14:m>
                <a:endParaRPr kumimoji="1" lang="en-US" sz="2800" dirty="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746486" y="4261859"/>
                <a:ext cx="1837491" cy="1787541"/>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3688185" y="4295073"/>
                <a:ext cx="3254417" cy="1754326"/>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spcAft>
                    <a:spcPts val="1200"/>
                  </a:spcAft>
                </a:pPr>
                <a14:m>
                  <m:oMathPara xmlns:m="http://schemas.openxmlformats.org/officeDocument/2006/math">
                    <m:oMathParaPr>
                      <m:jc m:val="left"/>
                    </m:oMathParaPr>
                    <m:oMath xmlns:m="http://schemas.openxmlformats.org/officeDocument/2006/math">
                      <m:sSub>
                        <m:sSubPr>
                          <m:ctrlPr>
                            <a:rPr kumimoji="1" lang="en-US" sz="2800" i="1" smtClean="0">
                              <a:solidFill>
                                <a:srgbClr val="000000"/>
                              </a:solidFill>
                              <a:latin typeface="Cambria Math" panose="02040503050406030204" pitchFamily="18" charset="0"/>
                            </a:rPr>
                          </m:ctrlPr>
                        </m:sSubPr>
                        <m:e>
                          <m:r>
                            <a:rPr kumimoji="1" lang="en-US" sz="2800" b="0" i="1" smtClean="0">
                              <a:solidFill>
                                <a:srgbClr val="000000"/>
                              </a:solidFill>
                              <a:latin typeface="Cambria Math" panose="02040503050406030204" pitchFamily="18" charset="0"/>
                            </a:rPr>
                            <m:t>𝑣</m:t>
                          </m:r>
                        </m:e>
                        <m:sub>
                          <m:r>
                            <a:rPr kumimoji="1" lang="en-US" sz="2800" b="0" i="1" smtClean="0">
                              <a:solidFill>
                                <a:srgbClr val="000000"/>
                              </a:solidFill>
                              <a:latin typeface="Cambria Math" panose="02040503050406030204" pitchFamily="18" charset="0"/>
                            </a:rPr>
                            <m:t>𝑏𝑜𝑡𝑡𝑜𝑚</m:t>
                          </m:r>
                        </m:sub>
                      </m:sSub>
                      <m:r>
                        <a:rPr kumimoji="1" lang="en-US" sz="2800" b="0" i="1" smtClean="0">
                          <a:solidFill>
                            <a:srgbClr val="000000"/>
                          </a:solidFill>
                          <a:latin typeface="Cambria Math" panose="02040503050406030204" pitchFamily="18" charset="0"/>
                        </a:rPr>
                        <m:t>=</m:t>
                      </m:r>
                      <m:f>
                        <m:fPr>
                          <m:type m:val="lin"/>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𝑉</m:t>
                          </m:r>
                        </m:num>
                        <m:den>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𝑐</m:t>
                              </m:r>
                              <m:r>
                                <a:rPr kumimoji="1" lang="en-US" sz="2800" b="0" i="1" smtClean="0">
                                  <a:solidFill>
                                    <a:srgbClr val="000000"/>
                                  </a:solidFill>
                                  <a:latin typeface="Cambria Math" panose="02040503050406030204" pitchFamily="18" charset="0"/>
                                </a:rPr>
                                <m:t>+</m:t>
                              </m:r>
                              <m:r>
                                <a:rPr kumimoji="1" lang="en-US" sz="2800" b="0" i="1" smtClean="0">
                                  <a:solidFill>
                                    <a:srgbClr val="000000"/>
                                  </a:solidFill>
                                  <a:latin typeface="Cambria Math" panose="02040503050406030204" pitchFamily="18" charset="0"/>
                                </a:rPr>
                                <m:t>𝑑</m:t>
                              </m:r>
                            </m:e>
                          </m:d>
                        </m:den>
                      </m:f>
                    </m:oMath>
                  </m:oMathPara>
                </a14:m>
                <a:endParaRPr kumimoji="1" lang="en-US" sz="2800" b="0" i="1" dirty="0" smtClean="0">
                  <a:solidFill>
                    <a:srgbClr val="000000"/>
                  </a:solidFill>
                  <a:latin typeface="Cambria Math" panose="02040503050406030204" pitchFamily="18" charset="0"/>
                </a:endParaRPr>
              </a:p>
              <a:p>
                <a:pPr algn="r">
                  <a:spcAft>
                    <a:spcPts val="12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m:t>
                      </m:r>
                      <m:f>
                        <m:fPr>
                          <m:type m:val="lin"/>
                          <m:ctrlPr>
                            <a:rPr kumimoji="1" lang="en-US" sz="2800" b="0" i="1" smtClean="0">
                              <a:solidFill>
                                <a:srgbClr val="000000"/>
                              </a:solidFill>
                              <a:latin typeface="Cambria Math" panose="02040503050406030204" pitchFamily="18" charset="0"/>
                            </a:rPr>
                          </m:ctrlPr>
                        </m:fPr>
                        <m:num>
                          <m:r>
                            <a:rPr kumimoji="1" lang="en-US" sz="2800" b="0" i="1" smtClean="0">
                              <a:solidFill>
                                <a:srgbClr val="000000"/>
                              </a:solidFill>
                              <a:latin typeface="Cambria Math" panose="02040503050406030204" pitchFamily="18" charset="0"/>
                            </a:rPr>
                            <m:t>1800</m:t>
                          </m:r>
                        </m:num>
                        <m:den>
                          <m:d>
                            <m:dPr>
                              <m:ctrlPr>
                                <a:rPr kumimoji="1" lang="en-US" sz="2800" b="0" i="1" smtClean="0">
                                  <a:solidFill>
                                    <a:srgbClr val="000000"/>
                                  </a:solidFill>
                                  <a:latin typeface="Cambria Math" panose="02040503050406030204" pitchFamily="18" charset="0"/>
                                </a:rPr>
                              </m:ctrlPr>
                            </m:dPr>
                            <m:e>
                              <m:r>
                                <a:rPr kumimoji="1" lang="en-US" sz="2800" b="0" i="1" smtClean="0">
                                  <a:solidFill>
                                    <a:srgbClr val="000000"/>
                                  </a:solidFill>
                                  <a:latin typeface="Cambria Math" panose="02040503050406030204" pitchFamily="18" charset="0"/>
                                </a:rPr>
                                <m:t>4+6</m:t>
                              </m:r>
                            </m:e>
                          </m:d>
                        </m:den>
                      </m:f>
                    </m:oMath>
                  </m:oMathPara>
                </a14:m>
                <a:endParaRPr kumimoji="1" lang="en-US" sz="2800" b="0" i="1" dirty="0" smtClean="0">
                  <a:solidFill>
                    <a:srgbClr val="000000"/>
                  </a:solidFill>
                  <a:latin typeface="Cambria Math" panose="02040503050406030204" pitchFamily="18" charset="0"/>
                </a:endParaRPr>
              </a:p>
              <a:p>
                <a:pPr algn="r">
                  <a:spcAft>
                    <a:spcPts val="1200"/>
                  </a:spcAft>
                </a:pP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=180 </m:t>
                      </m:r>
                      <m:r>
                        <a:rPr kumimoji="1" lang="en-US" sz="2800" b="0" i="1" smtClean="0">
                          <a:solidFill>
                            <a:srgbClr val="000000"/>
                          </a:solidFill>
                          <a:latin typeface="Cambria Math" panose="02040503050406030204" pitchFamily="18" charset="0"/>
                        </a:rPr>
                        <m:t>𝑙𝑏</m:t>
                      </m:r>
                      <m:r>
                        <a:rPr kumimoji="1" lang="en-US" sz="2800" b="0" i="1" smtClean="0">
                          <a:solidFill>
                            <a:srgbClr val="000000"/>
                          </a:solidFill>
                          <a:latin typeface="Cambria Math" panose="02040503050406030204" pitchFamily="18" charset="0"/>
                        </a:rPr>
                        <m:t>/</m:t>
                      </m:r>
                      <m:r>
                        <a:rPr kumimoji="1" lang="en-US" sz="2800" b="0" i="1" smtClean="0">
                          <a:solidFill>
                            <a:srgbClr val="000000"/>
                          </a:solidFill>
                          <a:latin typeface="Cambria Math" panose="02040503050406030204" pitchFamily="18" charset="0"/>
                        </a:rPr>
                        <m:t>𝑓𝑡</m:t>
                      </m:r>
                    </m:oMath>
                  </m:oMathPara>
                </a14:m>
                <a:endParaRPr kumimoji="1" lang="en-US" sz="28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688185" y="4295073"/>
                <a:ext cx="3254417" cy="1754326"/>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8" name="Straight Connector 7"/>
          <p:cNvCxnSpPr/>
          <p:nvPr/>
        </p:nvCxnSpPr>
        <p:spPr>
          <a:xfrm>
            <a:off x="1105783" y="5932975"/>
            <a:ext cx="12801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058267" y="5932975"/>
            <a:ext cx="14630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99534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a:latin typeface="Arial Black" panose="020B0A04020102020204" pitchFamily="34" charset="0"/>
              </a:rPr>
              <a:t>Design Example: Collectors (Struts), </a:t>
            </a:r>
            <a:r>
              <a:rPr lang="en-US" sz="2200" b="0" dirty="0" smtClean="0">
                <a:latin typeface="Arial Black" panose="020B0A04020102020204" pitchFamily="34" charset="0"/>
              </a:rPr>
              <a:t>cont.</a:t>
            </a:r>
            <a:endParaRPr lang="en-US" sz="2200" b="0" dirty="0">
              <a:latin typeface="Arial Black" panose="020B0A04020102020204" pitchFamily="34" charset="0"/>
            </a:endParaRPr>
          </a:p>
        </p:txBody>
      </p:sp>
      <p:pic>
        <p:nvPicPr>
          <p:cNvPr id="13"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67241" t="38164" b="34202"/>
          <a:stretch/>
        </p:blipFill>
        <p:spPr bwMode="auto">
          <a:xfrm>
            <a:off x="5267992" y="2424223"/>
            <a:ext cx="2954395" cy="1212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8789" y="1697038"/>
            <a:ext cx="3922711" cy="2813078"/>
          </a:xfrm>
          <a:prstGeom prst="rect">
            <a:avLst/>
          </a:prstGeom>
        </p:spPr>
        <p:txBody>
          <a:bodyPr wrap="square" lIns="0" tIns="0" rIns="0" bIns="0">
            <a:spAutoFit/>
          </a:bodyPr>
          <a:lstStyle/>
          <a:p>
            <a:pPr defTabSz="929579">
              <a:lnSpc>
                <a:spcPct val="120000"/>
              </a:lnSpc>
              <a:spcAft>
                <a:spcPts val="600"/>
              </a:spcAft>
              <a:defRPr/>
            </a:pPr>
            <a:r>
              <a:rPr lang="en-US" dirty="0" smtClean="0">
                <a:solidFill>
                  <a:schemeClr val="accent1"/>
                </a:solidFill>
                <a:latin typeface="Arial Black" panose="020B0A04020102020204" pitchFamily="34" charset="0"/>
                <a:cs typeface="Arial" panose="020B0604020202020204" pitchFamily="34" charset="0"/>
              </a:rPr>
              <a:t>Step Three</a:t>
            </a:r>
            <a:endParaRPr lang="en-US" dirty="0">
              <a:solidFill>
                <a:schemeClr val="bg2"/>
              </a:solidFill>
              <a:latin typeface="Arial" panose="020B0604020202020204" pitchFamily="34" charset="0"/>
              <a:cs typeface="Arial" panose="020B0604020202020204" pitchFamily="34" charset="0"/>
            </a:endParaRPr>
          </a:p>
          <a:p>
            <a:pPr defTabSz="929579">
              <a:lnSpc>
                <a:spcPct val="120000"/>
              </a:lnSpc>
              <a:spcAft>
                <a:spcPts val="600"/>
              </a:spcAft>
              <a:defRPr/>
            </a:pPr>
            <a:r>
              <a:rPr lang="en-US" dirty="0" smtClean="0">
                <a:solidFill>
                  <a:schemeClr val="bg2"/>
                </a:solidFill>
                <a:latin typeface="Arial" panose="020B0604020202020204" pitchFamily="34" charset="0"/>
                <a:cs typeface="Arial" panose="020B0604020202020204" pitchFamily="34" charset="0"/>
              </a:rPr>
              <a:t>Determine the tension force, T, and compression force, C, delivered by the collector to each shear wall.</a:t>
            </a:r>
          </a:p>
          <a:p>
            <a:pPr defTabSz="929579">
              <a:lnSpc>
                <a:spcPct val="120000"/>
              </a:lnSpc>
              <a:spcAft>
                <a:spcPts val="600"/>
              </a:spcAft>
              <a:defRPr/>
            </a:pPr>
            <a:r>
              <a:rPr lang="en-US" dirty="0" smtClean="0">
                <a:solidFill>
                  <a:schemeClr val="bg2"/>
                </a:solidFill>
                <a:latin typeface="Arial" panose="020B0604020202020204" pitchFamily="34" charset="0"/>
                <a:cs typeface="Arial" panose="020B0604020202020204" pitchFamily="34" charset="0"/>
              </a:rPr>
              <a:t>Summing the horizontal forces in Shear Wall A and B, the maximum Tension (T) and Compression (C) force in the strut are:</a:t>
            </a:r>
          </a:p>
        </p:txBody>
      </p:sp>
      <mc:AlternateContent xmlns:mc="http://schemas.openxmlformats.org/markup-compatibility/2006" xmlns:a14="http://schemas.microsoft.com/office/drawing/2010/main">
        <mc:Choice Requires="a14">
          <p:sp>
            <p:nvSpPr>
              <p:cNvPr id="3" name="TextBox 2"/>
              <p:cNvSpPr txBox="1"/>
              <p:nvPr/>
            </p:nvSpPr>
            <p:spPr bwMode="auto">
              <a:xfrm>
                <a:off x="458789" y="4790445"/>
                <a:ext cx="4873001" cy="43088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360+</m:t>
                      </m:r>
                      <m:r>
                        <a:rPr kumimoji="1" lang="en-US" sz="2800" b="0" i="1" smtClean="0">
                          <a:solidFill>
                            <a:srgbClr val="000000"/>
                          </a:solidFill>
                          <a:latin typeface="Cambria Math" panose="02040503050406030204" pitchFamily="18" charset="0"/>
                        </a:rPr>
                        <m:t>𝐶</m:t>
                      </m:r>
                      <m:r>
                        <a:rPr kumimoji="1" lang="en-US" sz="2800" b="0" i="1" smtClean="0">
                          <a:solidFill>
                            <a:srgbClr val="000000"/>
                          </a:solidFill>
                          <a:latin typeface="Cambria Math" panose="02040503050406030204" pitchFamily="18" charset="0"/>
                        </a:rPr>
                        <m:t>−720=0;</m:t>
                      </m:r>
                      <m:r>
                        <a:rPr kumimoji="1" lang="en-US" sz="2800" b="0" i="1" smtClean="0">
                          <a:solidFill>
                            <a:srgbClr val="000000"/>
                          </a:solidFill>
                          <a:latin typeface="Cambria Math" panose="02040503050406030204" pitchFamily="18" charset="0"/>
                        </a:rPr>
                        <m:t>𝐶</m:t>
                      </m:r>
                      <m:r>
                        <a:rPr kumimoji="1" lang="en-US" sz="2800" b="0" i="1" smtClean="0">
                          <a:solidFill>
                            <a:srgbClr val="000000"/>
                          </a:solidFill>
                          <a:latin typeface="Cambria Math" panose="02040503050406030204" pitchFamily="18" charset="0"/>
                        </a:rPr>
                        <m:t>=360 </m:t>
                      </m:r>
                      <m:r>
                        <a:rPr kumimoji="1" lang="en-US" sz="2800" b="0" i="1" smtClean="0">
                          <a:solidFill>
                            <a:srgbClr val="000000"/>
                          </a:solidFill>
                          <a:latin typeface="Cambria Math" panose="02040503050406030204" pitchFamily="18" charset="0"/>
                        </a:rPr>
                        <m:t>𝑙𝑏</m:t>
                      </m:r>
                    </m:oMath>
                  </m:oMathPara>
                </a14:m>
                <a:endParaRPr kumimoji="1" lang="en-US" sz="2800" b="0" dirty="0" smtClean="0">
                  <a:solidFill>
                    <a:srgbClr val="000000"/>
                  </a:solidFill>
                  <a:latin typeface="Georgia" panose="02040502050405020303"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bwMode="auto">
              <a:xfrm>
                <a:off x="458789" y="4790445"/>
                <a:ext cx="4873001" cy="430887"/>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458789" y="5394589"/>
                <a:ext cx="5052793" cy="43088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2800" b="0" i="1" smtClean="0">
                          <a:solidFill>
                            <a:srgbClr val="000000"/>
                          </a:solidFill>
                          <a:latin typeface="Cambria Math" panose="02040503050406030204" pitchFamily="18" charset="0"/>
                        </a:rPr>
                        <m:t>540+</m:t>
                      </m:r>
                      <m:r>
                        <a:rPr kumimoji="1" lang="en-US" sz="2800" b="0" i="1" smtClean="0">
                          <a:solidFill>
                            <a:srgbClr val="000000"/>
                          </a:solidFill>
                          <a:latin typeface="Cambria Math" panose="02040503050406030204" pitchFamily="18" charset="0"/>
                        </a:rPr>
                        <m:t>𝑇</m:t>
                      </m:r>
                      <m:r>
                        <a:rPr kumimoji="1" lang="en-US" sz="2800" b="0" i="1" smtClean="0">
                          <a:solidFill>
                            <a:srgbClr val="000000"/>
                          </a:solidFill>
                          <a:latin typeface="Cambria Math" panose="02040503050406030204" pitchFamily="18" charset="0"/>
                        </a:rPr>
                        <m:t>−1080=0;</m:t>
                      </m:r>
                      <m:r>
                        <a:rPr kumimoji="1" lang="en-US" sz="2800" b="0" i="1" smtClean="0">
                          <a:solidFill>
                            <a:srgbClr val="000000"/>
                          </a:solidFill>
                          <a:latin typeface="Cambria Math" panose="02040503050406030204" pitchFamily="18" charset="0"/>
                        </a:rPr>
                        <m:t>𝑇</m:t>
                      </m:r>
                      <m:r>
                        <a:rPr kumimoji="1" lang="en-US" sz="2800" b="0" i="1" smtClean="0">
                          <a:solidFill>
                            <a:srgbClr val="000000"/>
                          </a:solidFill>
                          <a:latin typeface="Cambria Math" panose="02040503050406030204" pitchFamily="18" charset="0"/>
                        </a:rPr>
                        <m:t>=540 </m:t>
                      </m:r>
                      <m:r>
                        <a:rPr kumimoji="1" lang="en-US" sz="2800" b="0" i="1" smtClean="0">
                          <a:solidFill>
                            <a:srgbClr val="000000"/>
                          </a:solidFill>
                          <a:latin typeface="Cambria Math" panose="02040503050406030204" pitchFamily="18" charset="0"/>
                        </a:rPr>
                        <m:t>𝑙𝑏</m:t>
                      </m:r>
                    </m:oMath>
                  </m:oMathPara>
                </a14:m>
                <a:endParaRPr kumimoji="1" lang="en-US" sz="28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58789" y="5394589"/>
                <a:ext cx="5052793" cy="430887"/>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cxnSp>
        <p:nvCxnSpPr>
          <p:cNvPr id="7" name="Straight Connector 6"/>
          <p:cNvCxnSpPr/>
          <p:nvPr/>
        </p:nvCxnSpPr>
        <p:spPr>
          <a:xfrm>
            <a:off x="3540638" y="5221332"/>
            <a:ext cx="16459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685870" y="5825476"/>
            <a:ext cx="168249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bwMode="auto">
          <a:xfrm>
            <a:off x="4825796" y="1752831"/>
            <a:ext cx="173635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V = (90 </a:t>
            </a:r>
            <a:r>
              <a:rPr kumimoji="1" lang="en-US" sz="1600" dirty="0" err="1" smtClean="0">
                <a:solidFill>
                  <a:schemeClr val="bg2"/>
                </a:solidFill>
                <a:latin typeface="Arial" panose="020B0604020202020204" pitchFamily="34" charset="0"/>
                <a:cs typeface="Arial" panose="020B0604020202020204" pitchFamily="34" charset="0"/>
              </a:rPr>
              <a:t>lb</a:t>
            </a:r>
            <a:r>
              <a:rPr kumimoji="1" lang="en-US" sz="1600" dirty="0" smtClean="0">
                <a:solidFill>
                  <a:schemeClr val="bg2"/>
                </a:solidFill>
                <a:latin typeface="Arial" panose="020B0604020202020204" pitchFamily="34" charset="0"/>
                <a:cs typeface="Arial" panose="020B0604020202020204" pitchFamily="34" charset="0"/>
              </a:rPr>
              <a:t>/</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)(4 </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a:t>
            </a:r>
          </a:p>
          <a:p>
            <a:r>
              <a:rPr kumimoji="1" lang="en-US" sz="1600" dirty="0" smtClean="0">
                <a:solidFill>
                  <a:schemeClr val="bg2"/>
                </a:solidFill>
                <a:latin typeface="Arial" panose="020B0604020202020204" pitchFamily="34" charset="0"/>
                <a:cs typeface="Arial" panose="020B0604020202020204" pitchFamily="34" charset="0"/>
              </a:rPr>
              <a:t>= 360 </a:t>
            </a:r>
            <a:r>
              <a:rPr kumimoji="1" lang="en-US" sz="1600" dirty="0" err="1" smtClean="0">
                <a:solidFill>
                  <a:schemeClr val="bg2"/>
                </a:solidFill>
                <a:latin typeface="Arial" panose="020B0604020202020204" pitchFamily="34" charset="0"/>
                <a:cs typeface="Arial" panose="020B0604020202020204" pitchFamily="34" charset="0"/>
              </a:rPr>
              <a:t>lb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0" name="TextBox 9"/>
          <p:cNvSpPr txBox="1"/>
          <p:nvPr/>
        </p:nvSpPr>
        <p:spPr bwMode="auto">
          <a:xfrm>
            <a:off x="6893219" y="1752831"/>
            <a:ext cx="173635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V = (90 </a:t>
            </a:r>
            <a:r>
              <a:rPr kumimoji="1" lang="en-US" sz="1600" dirty="0" err="1" smtClean="0">
                <a:solidFill>
                  <a:schemeClr val="bg2"/>
                </a:solidFill>
                <a:latin typeface="Arial" panose="020B0604020202020204" pitchFamily="34" charset="0"/>
                <a:cs typeface="Arial" panose="020B0604020202020204" pitchFamily="34" charset="0"/>
              </a:rPr>
              <a:t>lb</a:t>
            </a:r>
            <a:r>
              <a:rPr kumimoji="1" lang="en-US" sz="1600" dirty="0" smtClean="0">
                <a:solidFill>
                  <a:schemeClr val="bg2"/>
                </a:solidFill>
                <a:latin typeface="Arial" panose="020B0604020202020204" pitchFamily="34" charset="0"/>
                <a:cs typeface="Arial" panose="020B0604020202020204" pitchFamily="34" charset="0"/>
              </a:rPr>
              <a:t>/</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)(6 </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a:t>
            </a:r>
          </a:p>
          <a:p>
            <a:r>
              <a:rPr kumimoji="1" lang="en-US" sz="1600" dirty="0" smtClean="0">
                <a:solidFill>
                  <a:schemeClr val="bg2"/>
                </a:solidFill>
                <a:latin typeface="Arial" panose="020B0604020202020204" pitchFamily="34" charset="0"/>
                <a:cs typeface="Arial" panose="020B0604020202020204" pitchFamily="34" charset="0"/>
              </a:rPr>
              <a:t>= 540 </a:t>
            </a:r>
            <a:r>
              <a:rPr kumimoji="1" lang="en-US" sz="1600" dirty="0" err="1" smtClean="0">
                <a:solidFill>
                  <a:schemeClr val="bg2"/>
                </a:solidFill>
                <a:latin typeface="Arial" panose="020B0604020202020204" pitchFamily="34" charset="0"/>
                <a:cs typeface="Arial" panose="020B0604020202020204" pitchFamily="34" charset="0"/>
              </a:rPr>
              <a:t>lb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4825796" y="3682735"/>
            <a:ext cx="1850164"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V = (180 </a:t>
            </a:r>
            <a:r>
              <a:rPr kumimoji="1" lang="en-US" sz="1600" dirty="0" err="1" smtClean="0">
                <a:solidFill>
                  <a:schemeClr val="bg2"/>
                </a:solidFill>
                <a:latin typeface="Arial" panose="020B0604020202020204" pitchFamily="34" charset="0"/>
                <a:cs typeface="Arial" panose="020B0604020202020204" pitchFamily="34" charset="0"/>
              </a:rPr>
              <a:t>lb</a:t>
            </a:r>
            <a:r>
              <a:rPr kumimoji="1" lang="en-US" sz="1600" dirty="0" smtClean="0">
                <a:solidFill>
                  <a:schemeClr val="bg2"/>
                </a:solidFill>
                <a:latin typeface="Arial" panose="020B0604020202020204" pitchFamily="34" charset="0"/>
                <a:cs typeface="Arial" panose="020B0604020202020204" pitchFamily="34" charset="0"/>
              </a:rPr>
              <a:t>/</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)(4 </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a:t>
            </a:r>
          </a:p>
          <a:p>
            <a:r>
              <a:rPr kumimoji="1" lang="en-US" sz="1600" dirty="0" smtClean="0">
                <a:solidFill>
                  <a:schemeClr val="bg2"/>
                </a:solidFill>
                <a:latin typeface="Arial" panose="020B0604020202020204" pitchFamily="34" charset="0"/>
                <a:cs typeface="Arial" panose="020B0604020202020204" pitchFamily="34" charset="0"/>
              </a:rPr>
              <a:t>= 720 </a:t>
            </a:r>
            <a:r>
              <a:rPr kumimoji="1" lang="en-US" sz="1600" dirty="0" err="1" smtClean="0">
                <a:solidFill>
                  <a:schemeClr val="bg2"/>
                </a:solidFill>
                <a:latin typeface="Arial" panose="020B0604020202020204" pitchFamily="34" charset="0"/>
                <a:cs typeface="Arial" panose="020B0604020202020204" pitchFamily="34" charset="0"/>
              </a:rPr>
              <a:t>lb</a:t>
            </a:r>
            <a:endParaRPr kumimoji="1" lang="en-US" sz="1600" dirty="0">
              <a:solidFill>
                <a:schemeClr val="bg2"/>
              </a:solidFill>
              <a:latin typeface="Arial" panose="020B0604020202020204" pitchFamily="34" charset="0"/>
              <a:cs typeface="Arial" panose="020B0604020202020204" pitchFamily="34" charset="0"/>
            </a:endParaRPr>
          </a:p>
        </p:txBody>
      </p:sp>
      <p:sp>
        <p:nvSpPr>
          <p:cNvPr id="12" name="TextBox 11"/>
          <p:cNvSpPr txBox="1"/>
          <p:nvPr/>
        </p:nvSpPr>
        <p:spPr bwMode="auto">
          <a:xfrm>
            <a:off x="6893219" y="3682734"/>
            <a:ext cx="1850164"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V = (180 </a:t>
            </a:r>
            <a:r>
              <a:rPr kumimoji="1" lang="en-US" sz="1600" dirty="0" err="1" smtClean="0">
                <a:solidFill>
                  <a:schemeClr val="bg2"/>
                </a:solidFill>
                <a:latin typeface="Arial" panose="020B0604020202020204" pitchFamily="34" charset="0"/>
                <a:cs typeface="Arial" panose="020B0604020202020204" pitchFamily="34" charset="0"/>
              </a:rPr>
              <a:t>lb</a:t>
            </a:r>
            <a:r>
              <a:rPr kumimoji="1" lang="en-US" sz="1600" dirty="0" smtClean="0">
                <a:solidFill>
                  <a:schemeClr val="bg2"/>
                </a:solidFill>
                <a:latin typeface="Arial" panose="020B0604020202020204" pitchFamily="34" charset="0"/>
                <a:cs typeface="Arial" panose="020B0604020202020204" pitchFamily="34" charset="0"/>
              </a:rPr>
              <a:t>/</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)(6 </a:t>
            </a:r>
            <a:r>
              <a:rPr kumimoji="1" lang="en-US" sz="1600" dirty="0" err="1" smtClean="0">
                <a:solidFill>
                  <a:schemeClr val="bg2"/>
                </a:solidFill>
                <a:latin typeface="Arial" panose="020B0604020202020204" pitchFamily="34" charset="0"/>
                <a:cs typeface="Arial" panose="020B0604020202020204" pitchFamily="34" charset="0"/>
              </a:rPr>
              <a:t>ft</a:t>
            </a:r>
            <a:r>
              <a:rPr kumimoji="1" lang="en-US" sz="1600" dirty="0" smtClean="0">
                <a:solidFill>
                  <a:schemeClr val="bg2"/>
                </a:solidFill>
                <a:latin typeface="Arial" panose="020B0604020202020204" pitchFamily="34" charset="0"/>
                <a:cs typeface="Arial" panose="020B0604020202020204" pitchFamily="34" charset="0"/>
              </a:rPr>
              <a:t>)</a:t>
            </a:r>
          </a:p>
          <a:p>
            <a:r>
              <a:rPr kumimoji="1" lang="en-US" sz="1600" dirty="0" smtClean="0">
                <a:solidFill>
                  <a:schemeClr val="bg2"/>
                </a:solidFill>
                <a:latin typeface="Arial" panose="020B0604020202020204" pitchFamily="34" charset="0"/>
                <a:cs typeface="Arial" panose="020B0604020202020204" pitchFamily="34" charset="0"/>
              </a:rPr>
              <a:t>= 1080 </a:t>
            </a:r>
            <a:r>
              <a:rPr kumimoji="1" lang="en-US" sz="1600" dirty="0" err="1" smtClean="0">
                <a:solidFill>
                  <a:schemeClr val="bg2"/>
                </a:solidFill>
                <a:latin typeface="Arial" panose="020B0604020202020204" pitchFamily="34" charset="0"/>
                <a:cs typeface="Arial" panose="020B0604020202020204" pitchFamily="34" charset="0"/>
              </a:rPr>
              <a:t>lb</a:t>
            </a:r>
            <a:endParaRPr kumimoji="1" lang="en-US" sz="16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5655894" y="2774534"/>
            <a:ext cx="413959" cy="430887"/>
          </a:xfrm>
          <a:prstGeom prst="rect">
            <a:avLst/>
          </a:prstGeom>
          <a:solidFill>
            <a:srgbClr val="EDAB5D"/>
          </a:solidFill>
          <a:ln>
            <a:noFill/>
          </a:ln>
          <a:extLst/>
        </p:spPr>
        <p:txBody>
          <a:bodyPr wrap="none" lIns="0" tIns="91440" rIns="0" bIns="91440"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SW</a:t>
            </a:r>
            <a:r>
              <a:rPr kumimoji="1" lang="en-US" sz="1600" baseline="-25000" dirty="0" smtClean="0">
                <a:solidFill>
                  <a:srgbClr val="000000"/>
                </a:solidFill>
                <a:latin typeface="Arial" panose="020B0604020202020204" pitchFamily="34" charset="0"/>
                <a:cs typeface="Arial" panose="020B0604020202020204" pitchFamily="34" charset="0"/>
              </a:rPr>
              <a:t>A</a:t>
            </a:r>
            <a:endParaRPr kumimoji="1" lang="en-US" sz="1600" baseline="-25000" dirty="0">
              <a:solidFill>
                <a:srgbClr val="000000"/>
              </a:solidFill>
              <a:latin typeface="Arial" panose="020B0604020202020204" pitchFamily="34" charset="0"/>
              <a:cs typeface="Arial" panose="020B0604020202020204" pitchFamily="34" charset="0"/>
            </a:endParaRPr>
          </a:p>
        </p:txBody>
      </p:sp>
      <p:sp>
        <p:nvSpPr>
          <p:cNvPr id="14" name="TextBox 13"/>
          <p:cNvSpPr txBox="1"/>
          <p:nvPr/>
        </p:nvSpPr>
        <p:spPr bwMode="auto">
          <a:xfrm>
            <a:off x="7357732" y="2774533"/>
            <a:ext cx="421590" cy="430887"/>
          </a:xfrm>
          <a:prstGeom prst="rect">
            <a:avLst/>
          </a:prstGeom>
          <a:solidFill>
            <a:srgbClr val="EDAB5D"/>
          </a:solidFill>
          <a:ln>
            <a:noFill/>
          </a:ln>
          <a:extLst/>
        </p:spPr>
        <p:txBody>
          <a:bodyPr wrap="none" lIns="0" tIns="91440" rIns="0" bIns="91440"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SW</a:t>
            </a:r>
            <a:r>
              <a:rPr kumimoji="1" lang="en-US" sz="1600" baseline="-25000" dirty="0" smtClean="0">
                <a:solidFill>
                  <a:srgbClr val="000000"/>
                </a:solidFill>
                <a:latin typeface="Arial" panose="020B0604020202020204" pitchFamily="34" charset="0"/>
                <a:cs typeface="Arial" panose="020B0604020202020204" pitchFamily="34" charset="0"/>
              </a:rPr>
              <a:t>B</a:t>
            </a:r>
            <a:endParaRPr kumimoji="1" lang="en-US" sz="1600" baseline="-25000" dirty="0">
              <a:solidFill>
                <a:srgbClr val="000000"/>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034846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Explain how forces are distributed to different elements within the diaphragm</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Four Complete</a:t>
            </a:r>
          </a:p>
        </p:txBody>
      </p:sp>
    </p:spTree>
    <p:custDataLst>
      <p:tags r:id="rId1"/>
    </p:custDataLst>
    <p:extLst>
      <p:ext uri="{BB962C8B-B14F-4D97-AF65-F5344CB8AC3E}">
        <p14:creationId xmlns:p14="http://schemas.microsoft.com/office/powerpoint/2010/main" val="246743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2483893"/>
            <a:ext cx="5410200" cy="1046707"/>
          </a:xfrm>
        </p:spPr>
        <p:txBody>
          <a:bodyPr>
            <a:normAutofit/>
          </a:bodyPr>
          <a:lstStyle/>
          <a:p>
            <a:pPr>
              <a:lnSpc>
                <a:spcPct val="120000"/>
              </a:lnSpc>
            </a:pPr>
            <a:r>
              <a:rPr lang="en-US" b="1" dirty="0" smtClean="0">
                <a:solidFill>
                  <a:schemeClr val="tx1">
                    <a:lumMod val="75000"/>
                    <a:lumOff val="25000"/>
                  </a:schemeClr>
                </a:solidFill>
                <a:latin typeface="Arial" panose="020B0604020202020204" pitchFamily="34" charset="0"/>
              </a:rPr>
              <a:t>Blocked vs. Unblocked Diaphragms</a:t>
            </a:r>
            <a:endParaRPr lang="en-US" b="1" dirty="0">
              <a:solidFill>
                <a:schemeClr val="tx1">
                  <a:lumMod val="75000"/>
                  <a:lumOff val="25000"/>
                </a:schemeClr>
              </a:solidFill>
              <a:latin typeface="Arial" panose="020B0604020202020204" pitchFamily="34" charset="0"/>
            </a:endParaRPr>
          </a:p>
        </p:txBody>
      </p:sp>
      <p:sp>
        <p:nvSpPr>
          <p:cNvPr id="3" name="Content Placeholder 2"/>
          <p:cNvSpPr txBox="1">
            <a:spLocks/>
          </p:cNvSpPr>
          <p:nvPr/>
        </p:nvSpPr>
        <p:spPr>
          <a:xfrm>
            <a:off x="3644900" y="3851593"/>
            <a:ext cx="4775200" cy="1812228"/>
          </a:xfrm>
          <a:prstGeom prst="rect">
            <a:avLst/>
          </a:prstGeom>
          <a:gradFill>
            <a:gsLst>
              <a:gs pos="0">
                <a:schemeClr val="bg2">
                  <a:lumMod val="20000"/>
                  <a:lumOff val="80000"/>
                </a:schemeClr>
              </a:gs>
              <a:gs pos="50000">
                <a:schemeClr val="bg2">
                  <a:lumMod val="20000"/>
                  <a:lumOff val="80000"/>
                  <a:alpha val="75000"/>
                </a:schemeClr>
              </a:gs>
              <a:gs pos="100000">
                <a:schemeClr val="bg2">
                  <a:lumMod val="20000"/>
                  <a:lumOff val="80000"/>
                  <a:alpha val="60000"/>
                </a:schemeClr>
              </a:gs>
            </a:gsLst>
            <a:lin ang="5400000" scaled="0"/>
          </a:gradFill>
          <a:ln w="12700">
            <a:solidFill>
              <a:schemeClr val="bg2">
                <a:lumMod val="40000"/>
                <a:lumOff val="6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5"/>
                </a:solidFill>
                <a:latin typeface="Arial" panose="020B0604020202020204" pitchFamily="34" charset="0"/>
                <a:cs typeface="Arial" panose="020B0604020202020204" pitchFamily="34" charset="0"/>
              </a:rPr>
              <a:t>After completing this lesson, you will be able to:</a:t>
            </a:r>
          </a:p>
          <a:p>
            <a:pPr>
              <a:lnSpc>
                <a:spcPct val="120000"/>
              </a:lnSpc>
              <a:spcBef>
                <a:spcPts val="1800"/>
              </a:spcBef>
            </a:pPr>
            <a:r>
              <a:rPr lang="en-US" sz="1600" b="0" dirty="0">
                <a:solidFill>
                  <a:schemeClr val="tx1">
                    <a:lumMod val="75000"/>
                    <a:lumOff val="25000"/>
                  </a:schemeClr>
                </a:solidFill>
                <a:latin typeface="Arial" panose="020B0604020202020204" pitchFamily="34" charset="0"/>
                <a:cs typeface="Arial" panose="020B0604020202020204" pitchFamily="34" charset="0"/>
              </a:rPr>
              <a:t>Describe the differences between blocked and unblocked diaphragms</a:t>
            </a:r>
          </a:p>
        </p:txBody>
      </p:sp>
      <p:sp>
        <p:nvSpPr>
          <p:cNvPr id="4" name="Rectangle 3"/>
          <p:cNvSpPr/>
          <p:nvPr/>
        </p:nvSpPr>
        <p:spPr>
          <a:xfrm>
            <a:off x="0" y="0"/>
            <a:ext cx="9144000" cy="1140300"/>
          </a:xfrm>
          <a:prstGeom prst="rect">
            <a:avLst/>
          </a:prstGeom>
          <a:solidFill>
            <a:srgbClr val="FFFFFF"/>
          </a:solidFill>
          <a:ln>
            <a:noFill/>
          </a:ln>
          <a:effectLst>
            <a:outerShdw blurRad="127000" dist="254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bwMode="auto">
          <a:xfrm>
            <a:off x="218547" y="204338"/>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8" name="TextBox 7"/>
          <p:cNvSpPr txBox="1"/>
          <p:nvPr/>
        </p:nvSpPr>
        <p:spPr bwMode="auto">
          <a:xfrm>
            <a:off x="494233" y="294096"/>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5</a:t>
            </a:r>
            <a:endParaRPr kumimoji="1" lang="en-US" sz="2200" dirty="0">
              <a:solidFill>
                <a:schemeClr val="bg2"/>
              </a:solidFill>
              <a:latin typeface="Arial Black" panose="020B0A040201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8691520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Introduction to Blocked vs. Unblocked</a:t>
            </a:r>
            <a:endParaRPr lang="en-US" sz="2200" b="0" dirty="0">
              <a:latin typeface="Arial Black" panose="020B0A04020102020204" pitchFamily="34" charset="0"/>
            </a:endParaRPr>
          </a:p>
        </p:txBody>
      </p:sp>
      <p:pic>
        <p:nvPicPr>
          <p:cNvPr id="8"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5601107" y="1709070"/>
            <a:ext cx="3081365" cy="447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4" name="Rectangle 3"/>
          <p:cNvSpPr/>
          <p:nvPr/>
        </p:nvSpPr>
        <p:spPr>
          <a:xfrm>
            <a:off x="470821" y="1709070"/>
            <a:ext cx="3910680" cy="1594283"/>
          </a:xfrm>
          <a:prstGeom prst="rect">
            <a:avLst/>
          </a:prstGeom>
        </p:spPr>
        <p:txBody>
          <a:bodyPr wrap="square" lIns="0" tIns="0" rIns="0" bIns="0">
            <a:spAutoFit/>
          </a:bodyPr>
          <a:lstStyle/>
          <a:p>
            <a:pPr defTabSz="929579">
              <a:lnSpc>
                <a:spcPct val="120000"/>
              </a:lnSpc>
              <a:spcAft>
                <a:spcPts val="1200"/>
              </a:spcAft>
              <a:defRPr/>
            </a:pPr>
            <a:r>
              <a:rPr lang="en-US" dirty="0" smtClean="0">
                <a:solidFill>
                  <a:schemeClr val="accent1"/>
                </a:solidFill>
                <a:latin typeface="Arial Black" panose="020B0A04020102020204" pitchFamily="34" charset="0"/>
                <a:cs typeface="Arial" panose="020B0604020202020204" pitchFamily="34" charset="0"/>
              </a:rPr>
              <a:t>Blocked Diaphragm</a:t>
            </a:r>
          </a:p>
          <a:p>
            <a:pPr defTabSz="929579">
              <a:lnSpc>
                <a:spcPct val="120000"/>
              </a:lnSpc>
              <a:spcAft>
                <a:spcPts val="1800"/>
              </a:spcAft>
              <a:defRPr/>
            </a:pPr>
            <a:r>
              <a:rPr lang="en-US" sz="2000" dirty="0" smtClean="0">
                <a:solidFill>
                  <a:schemeClr val="bg2"/>
                </a:solidFill>
                <a:latin typeface="Arial" panose="020B0604020202020204" pitchFamily="34" charset="0"/>
                <a:cs typeface="Arial" panose="020B0604020202020204" pitchFamily="34" charset="0"/>
              </a:rPr>
              <a:t>Has all adjacent edges of all panels fastened to a common member</a:t>
            </a:r>
            <a:endParaRPr lang="en-US" sz="2000" dirty="0">
              <a:solidFill>
                <a:schemeClr val="bg2"/>
              </a:solidFill>
              <a:latin typeface="Arial" panose="020B0604020202020204" pitchFamily="34" charset="0"/>
              <a:cs typeface="Arial" panose="020B0604020202020204" pitchFamily="34" charset="0"/>
            </a:endParaRPr>
          </a:p>
        </p:txBody>
      </p:sp>
      <p:sp>
        <p:nvSpPr>
          <p:cNvPr id="5" name="Rectangle 4"/>
          <p:cNvSpPr/>
          <p:nvPr/>
        </p:nvSpPr>
        <p:spPr>
          <a:xfrm>
            <a:off x="470821" y="4162461"/>
            <a:ext cx="3910680" cy="1594283"/>
          </a:xfrm>
          <a:prstGeom prst="rect">
            <a:avLst/>
          </a:prstGeom>
        </p:spPr>
        <p:txBody>
          <a:bodyPr wrap="square" lIns="0" tIns="0" rIns="0" bIns="0">
            <a:spAutoFit/>
          </a:bodyPr>
          <a:lstStyle/>
          <a:p>
            <a:pPr defTabSz="929579">
              <a:lnSpc>
                <a:spcPct val="120000"/>
              </a:lnSpc>
              <a:spcAft>
                <a:spcPts val="1200"/>
              </a:spcAft>
              <a:defRPr/>
            </a:pPr>
            <a:r>
              <a:rPr lang="en-US" dirty="0" smtClean="0">
                <a:solidFill>
                  <a:schemeClr val="accent1"/>
                </a:solidFill>
                <a:latin typeface="Arial Black" panose="020B0A04020102020204" pitchFamily="34" charset="0"/>
                <a:cs typeface="Arial" panose="020B0604020202020204" pitchFamily="34" charset="0"/>
              </a:rPr>
              <a:t>Unblocked Diaphragm</a:t>
            </a:r>
          </a:p>
          <a:p>
            <a:pPr defTabSz="929579">
              <a:lnSpc>
                <a:spcPct val="120000"/>
              </a:lnSpc>
              <a:spcAft>
                <a:spcPts val="1800"/>
              </a:spcAft>
              <a:defRPr/>
            </a:pPr>
            <a:r>
              <a:rPr lang="en-US" sz="2000" dirty="0" smtClean="0">
                <a:solidFill>
                  <a:schemeClr val="bg2"/>
                </a:solidFill>
                <a:latin typeface="Arial" panose="020B0604020202020204" pitchFamily="34" charset="0"/>
                <a:cs typeface="Arial" panose="020B0604020202020204" pitchFamily="34" charset="0"/>
              </a:rPr>
              <a:t>Only panel edges at support locations are fastened</a:t>
            </a:r>
            <a:br>
              <a:rPr lang="en-US" sz="2000" dirty="0" smtClean="0">
                <a:solidFill>
                  <a:schemeClr val="bg2"/>
                </a:solidFill>
                <a:latin typeface="Arial" panose="020B0604020202020204" pitchFamily="34" charset="0"/>
                <a:cs typeface="Arial" panose="020B0604020202020204" pitchFamily="34" charset="0"/>
              </a:rPr>
            </a:br>
            <a:r>
              <a:rPr lang="en-US" sz="2000" dirty="0" smtClean="0">
                <a:solidFill>
                  <a:schemeClr val="bg2"/>
                </a:solidFill>
                <a:latin typeface="Arial" panose="020B0604020202020204" pitchFamily="34" charset="0"/>
                <a:cs typeface="Arial" panose="020B0604020202020204" pitchFamily="34" charset="0"/>
              </a:rPr>
              <a:t>(2 of 4 edges)</a:t>
            </a:r>
            <a:endParaRPr lang="en-US" sz="2000" dirty="0">
              <a:solidFill>
                <a:schemeClr val="bg2"/>
              </a:solidFill>
              <a:latin typeface="Arial" panose="020B0604020202020204" pitchFamily="34" charset="0"/>
              <a:cs typeface="Arial" panose="020B0604020202020204" pitchFamily="34" charset="0"/>
            </a:endParaRPr>
          </a:p>
        </p:txBody>
      </p:sp>
      <p:sp>
        <p:nvSpPr>
          <p:cNvPr id="3" name="Rectangle 2"/>
          <p:cNvSpPr/>
          <p:nvPr/>
        </p:nvSpPr>
        <p:spPr>
          <a:xfrm>
            <a:off x="5577042" y="1804737"/>
            <a:ext cx="822960" cy="2406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577041" y="4255169"/>
            <a:ext cx="822960" cy="2406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992185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ICC Member Information</a:t>
            </a:r>
          </a:p>
          <a:p>
            <a:pPr>
              <a:lnSpc>
                <a:spcPct val="120000"/>
              </a:lnSpc>
              <a:spcBef>
                <a:spcPts val="0"/>
              </a:spcBef>
              <a:spcAft>
                <a:spcPts val="450"/>
              </a:spcAft>
              <a:defRPr/>
            </a:pPr>
            <a:r>
              <a:rPr lang="en-US" sz="135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a:lnSpc>
                <a:spcPct val="120000"/>
              </a:lnSpc>
              <a:spcBef>
                <a:spcPts val="0"/>
              </a:spcBef>
              <a:spcAft>
                <a:spcPts val="450"/>
              </a:spcAft>
              <a:defRPr/>
            </a:pPr>
            <a:r>
              <a:rPr lang="en-US" sz="135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0.1 CEU (1 hour of credit).</a:t>
            </a:r>
          </a:p>
          <a:p>
            <a:pPr>
              <a:lnSpc>
                <a:spcPct val="120000"/>
              </a:lnSpc>
              <a:spcBef>
                <a:spcPts val="0"/>
              </a:spcBef>
              <a:spcAft>
                <a:spcPts val="450"/>
              </a:spcAft>
              <a:defRPr/>
            </a:pPr>
            <a:r>
              <a:rPr lang="en-US" sz="1350" spc="8" dirty="0">
                <a:solidFill>
                  <a:schemeClr val="tx2"/>
                </a:solidFill>
                <a:latin typeface="Arial"/>
                <a:cs typeface="Calibri" pitchFamily="34" charset="0"/>
              </a:rPr>
              <a:t>ICC Course Number: </a:t>
            </a:r>
            <a:r>
              <a:rPr lang="en-US" sz="1350" spc="8" dirty="0">
                <a:solidFill>
                  <a:schemeClr val="tx2"/>
                </a:solidFill>
                <a:latin typeface="Arial"/>
                <a:cs typeface="Calibri" pitchFamily="34" charset="0"/>
              </a:rPr>
              <a:t>8302</a:t>
            </a:r>
            <a:endParaRPr lang="en-US" sz="135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6356639" y="2144840"/>
            <a:ext cx="1303020" cy="644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261691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Roof System Without Blocking</a:t>
            </a:r>
            <a:endParaRPr lang="en-US" sz="2200" b="0" dirty="0">
              <a:latin typeface="Arial Black" panose="020B0A04020102020204" pitchFamily="34" charset="0"/>
            </a:endParaRPr>
          </a:p>
        </p:txBody>
      </p:sp>
      <p:pic>
        <p:nvPicPr>
          <p:cNvPr id="10" name="Picture 1"/>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4776711" y="3626872"/>
            <a:ext cx="3910092" cy="163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463552" y="3562436"/>
            <a:ext cx="3917947" cy="1760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840925" y="1709070"/>
            <a:ext cx="7482056" cy="1107996"/>
          </a:xfrm>
          <a:prstGeom prst="rect">
            <a:avLst/>
          </a:prstGeom>
        </p:spPr>
        <p:txBody>
          <a:bodyPr wrap="square" lIns="0" tIns="0" rIns="0" bIns="0">
            <a:spAutoFit/>
          </a:bodyPr>
          <a:lstStyle/>
          <a:p>
            <a:pPr algn="ctr" eaLnBrk="1" hangingPunct="1">
              <a:lnSpc>
                <a:spcPct val="120000"/>
              </a:lnSpc>
            </a:pPr>
            <a:r>
              <a:rPr lang="en-US" sz="2000" b="1" dirty="0" smtClean="0">
                <a:solidFill>
                  <a:schemeClr val="bg2"/>
                </a:solidFill>
                <a:latin typeface="Arial" panose="020B0604020202020204" pitchFamily="34" charset="0"/>
                <a:cs typeface="Arial" panose="020B0604020202020204" pitchFamily="34" charset="0"/>
              </a:rPr>
              <a:t>The challenge: </a:t>
            </a:r>
            <a:r>
              <a:rPr lang="en-US" sz="2000" dirty="0" smtClean="0">
                <a:solidFill>
                  <a:schemeClr val="bg2"/>
                </a:solidFill>
                <a:latin typeface="Arial" panose="020B0604020202020204" pitchFamily="34" charset="0"/>
                <a:cs typeface="Arial" panose="020B0604020202020204" pitchFamily="34" charset="0"/>
              </a:rPr>
              <a:t>as </a:t>
            </a:r>
            <a:r>
              <a:rPr lang="en-US" sz="2000" dirty="0">
                <a:solidFill>
                  <a:schemeClr val="bg2"/>
                </a:solidFill>
                <a:latin typeface="Arial" panose="020B0604020202020204" pitchFamily="34" charset="0"/>
                <a:cs typeface="Arial" panose="020B0604020202020204" pitchFamily="34" charset="0"/>
              </a:rPr>
              <a:t>the roof is experiencing lateral forces, </a:t>
            </a:r>
            <a:r>
              <a:rPr lang="en-US" sz="2000" dirty="0" smtClean="0">
                <a:solidFill>
                  <a:schemeClr val="bg2"/>
                </a:solidFill>
                <a:latin typeface="Arial" panose="020B0604020202020204" pitchFamily="34" charset="0"/>
                <a:cs typeface="Arial" panose="020B0604020202020204" pitchFamily="34" charset="0"/>
              </a:rPr>
              <a:t/>
            </a:r>
            <a:br>
              <a:rPr lang="en-US" sz="2000" dirty="0" smtClean="0">
                <a:solidFill>
                  <a:schemeClr val="bg2"/>
                </a:solidFill>
                <a:latin typeface="Arial" panose="020B0604020202020204" pitchFamily="34" charset="0"/>
                <a:cs typeface="Arial" panose="020B0604020202020204" pitchFamily="34" charset="0"/>
              </a:rPr>
            </a:br>
            <a:r>
              <a:rPr lang="en-US" sz="2000" dirty="0" smtClean="0">
                <a:solidFill>
                  <a:schemeClr val="bg2"/>
                </a:solidFill>
                <a:latin typeface="Arial" panose="020B0604020202020204" pitchFamily="34" charset="0"/>
                <a:cs typeface="Arial" panose="020B0604020202020204" pitchFamily="34" charset="0"/>
              </a:rPr>
              <a:t>the </a:t>
            </a:r>
            <a:r>
              <a:rPr lang="en-US" sz="2000" dirty="0">
                <a:solidFill>
                  <a:schemeClr val="bg2"/>
                </a:solidFill>
                <a:latin typeface="Arial" panose="020B0604020202020204" pitchFamily="34" charset="0"/>
                <a:cs typeface="Arial" panose="020B0604020202020204" pitchFamily="34" charset="0"/>
              </a:rPr>
              <a:t>roof sheathing will attempt to cause rotation and/or lateral displacement of the rafters/trusses since there is no </a:t>
            </a:r>
            <a:r>
              <a:rPr lang="en-US" sz="2000" dirty="0" smtClean="0">
                <a:solidFill>
                  <a:schemeClr val="bg2"/>
                </a:solidFill>
                <a:latin typeface="Arial" panose="020B0604020202020204" pitchFamily="34" charset="0"/>
                <a:cs typeface="Arial" panose="020B0604020202020204" pitchFamily="34" charset="0"/>
              </a:rPr>
              <a:t>blocking</a:t>
            </a:r>
            <a:endParaRPr lang="en-US" sz="2000" dirty="0">
              <a:solidFill>
                <a:schemeClr val="bg2"/>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12724135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Roof System Without Blocking, cont.</a:t>
            </a:r>
            <a:endParaRPr lang="en-US" sz="2200" b="0" dirty="0">
              <a:latin typeface="Arial Black" panose="020B0A04020102020204" pitchFamily="34" charset="0"/>
            </a:endParaRPr>
          </a:p>
        </p:txBody>
      </p:sp>
      <p:pic>
        <p:nvPicPr>
          <p:cNvPr id="5" name="Picture 3"/>
          <p:cNvPicPr>
            <a:picLocks noChangeAspect="1"/>
          </p:cNvPicPr>
          <p:nvPr>
            <p:custDataLst>
              <p:tags r:id="rId2"/>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512" y="2458568"/>
            <a:ext cx="4281487"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bwMode="auto">
          <a:xfrm>
            <a:off x="472086" y="5504780"/>
            <a:ext cx="2249014" cy="492443"/>
          </a:xfrm>
          <a:prstGeom prst="rect">
            <a:avLst/>
          </a:prstGeom>
          <a:solidFill>
            <a:srgbClr val="FFFFFF"/>
          </a:solidFill>
          <a:ln>
            <a:noFill/>
          </a:ln>
          <a:extLst/>
        </p:spPr>
        <p:txBody>
          <a:bodyPr wrap="none" lIns="0" tIns="0" rIns="0" bIns="0" rtlCol="0">
            <a:spAutoFit/>
          </a:bodyPr>
          <a:lstStyle/>
          <a:p>
            <a:pPr algn="ctr"/>
            <a:r>
              <a:rPr kumimoji="1" lang="en-US" sz="1600" dirty="0" smtClean="0">
                <a:solidFill>
                  <a:schemeClr val="bg1">
                    <a:lumMod val="75000"/>
                  </a:schemeClr>
                </a:solidFill>
                <a:latin typeface="Arial" panose="020B0604020202020204" pitchFamily="34" charset="0"/>
                <a:cs typeface="Arial" panose="020B0604020202020204" pitchFamily="34" charset="0"/>
              </a:rPr>
              <a:t>Roof framing at top plate</a:t>
            </a:r>
          </a:p>
          <a:p>
            <a:pPr algn="ctr"/>
            <a:r>
              <a:rPr kumimoji="1" lang="en-US" sz="1600" dirty="0" smtClean="0">
                <a:solidFill>
                  <a:schemeClr val="bg1">
                    <a:lumMod val="75000"/>
                  </a:schemeClr>
                </a:solidFill>
                <a:latin typeface="Arial" panose="020B0604020202020204" pitchFamily="34" charset="0"/>
                <a:cs typeface="Arial" panose="020B0604020202020204" pitchFamily="34" charset="0"/>
              </a:rPr>
              <a:t>of wall without blocking</a:t>
            </a:r>
            <a:endParaRPr kumimoji="1" lang="en-US" sz="1600" dirty="0">
              <a:solidFill>
                <a:schemeClr val="bg1">
                  <a:lumMod val="75000"/>
                </a:schemeClr>
              </a:solidFill>
              <a:latin typeface="Arial" panose="020B0604020202020204" pitchFamily="34" charset="0"/>
              <a:cs typeface="Arial" panose="020B0604020202020204" pitchFamily="34" charset="0"/>
            </a:endParaRPr>
          </a:p>
        </p:txBody>
      </p:sp>
      <p:sp>
        <p:nvSpPr>
          <p:cNvPr id="6" name="Rectangle 5"/>
          <p:cNvSpPr/>
          <p:nvPr/>
        </p:nvSpPr>
        <p:spPr>
          <a:xfrm>
            <a:off x="1526793" y="1399696"/>
            <a:ext cx="6110454" cy="738664"/>
          </a:xfrm>
          <a:prstGeom prst="rect">
            <a:avLst/>
          </a:prstGeom>
        </p:spPr>
        <p:txBody>
          <a:bodyPr wrap="square" lIns="0" tIns="0" rIns="0" bIns="0">
            <a:spAutoFit/>
          </a:bodyPr>
          <a:lstStyle/>
          <a:p>
            <a:pPr algn="ctr" defTabSz="929579">
              <a:lnSpc>
                <a:spcPct val="120000"/>
              </a:lnSpc>
              <a:spcAft>
                <a:spcPts val="1800"/>
              </a:spcAft>
              <a:defRPr/>
            </a:pPr>
            <a:r>
              <a:rPr lang="en-US" sz="2000" b="1" dirty="0" smtClean="0">
                <a:solidFill>
                  <a:schemeClr val="bg2"/>
                </a:solidFill>
                <a:latin typeface="Arial" panose="020B0604020202020204" pitchFamily="34" charset="0"/>
                <a:cs typeface="Arial" panose="020B0604020202020204" pitchFamily="34" charset="0"/>
              </a:rPr>
              <a:t>Hurricane ties: </a:t>
            </a:r>
            <a:r>
              <a:rPr lang="en-US" sz="2000" dirty="0" smtClean="0">
                <a:solidFill>
                  <a:schemeClr val="bg2"/>
                </a:solidFill>
                <a:latin typeface="Arial" panose="020B0604020202020204" pitchFamily="34" charset="0"/>
                <a:cs typeface="Arial" panose="020B0604020202020204" pitchFamily="34" charset="0"/>
              </a:rPr>
              <a:t>sometimes used to transfer lateral forces on top of uplift forces</a:t>
            </a:r>
            <a:endParaRPr lang="en-US" sz="2000" dirty="0">
              <a:solidFill>
                <a:schemeClr val="bg2"/>
              </a:solidFill>
              <a:latin typeface="Arial" panose="020B0604020202020204" pitchFamily="34" charset="0"/>
              <a:cs typeface="Arial" panose="020B0604020202020204" pitchFamily="34" charset="0"/>
            </a:endParaRPr>
          </a:p>
        </p:txBody>
      </p:sp>
      <p:sp>
        <p:nvSpPr>
          <p:cNvPr id="7" name="Rectangle 6"/>
          <p:cNvSpPr/>
          <p:nvPr/>
        </p:nvSpPr>
        <p:spPr>
          <a:xfrm>
            <a:off x="5539562" y="2668772"/>
            <a:ext cx="3147237" cy="2753833"/>
          </a:xfrm>
          <a:prstGeom prst="rect">
            <a:avLst/>
          </a:prstGeom>
          <a:solidFill>
            <a:srgbClr val="F9F9F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5644" y="2850999"/>
            <a:ext cx="2831666" cy="2371521"/>
          </a:xfrm>
          <a:prstGeom prst="rect">
            <a:avLst/>
          </a:prstGeom>
        </p:spPr>
      </p:pic>
      <p:sp>
        <p:nvSpPr>
          <p:cNvPr id="8" name="Rectangle 7"/>
          <p:cNvSpPr/>
          <p:nvPr/>
        </p:nvSpPr>
        <p:spPr>
          <a:xfrm>
            <a:off x="3283731" y="4008473"/>
            <a:ext cx="1119333" cy="979417"/>
          </a:xfrm>
          <a:prstGeom prst="rect">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flipV="1">
            <a:off x="3283731" y="2668772"/>
            <a:ext cx="2255831" cy="1339701"/>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283731" y="4987890"/>
            <a:ext cx="2252424" cy="434715"/>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6199569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Roof System Without Blocking, cont.</a:t>
            </a:r>
            <a:endParaRPr lang="en-US" sz="2200" b="0" dirty="0">
              <a:latin typeface="Arial Black" panose="020B0A04020102020204" pitchFamily="34" charset="0"/>
            </a:endParaRPr>
          </a:p>
        </p:txBody>
      </p:sp>
      <p:pic>
        <p:nvPicPr>
          <p:cNvPr id="4" name="Picture 1"/>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2032001" y="1879940"/>
            <a:ext cx="5081587" cy="433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154656" y="1399694"/>
            <a:ext cx="6841030" cy="369332"/>
          </a:xfrm>
          <a:prstGeom prst="rect">
            <a:avLst/>
          </a:prstGeom>
        </p:spPr>
        <p:txBody>
          <a:bodyPr wrap="square" lIns="0" tIns="0" rIns="0" bIns="0">
            <a:spAutoFit/>
          </a:bodyPr>
          <a:lstStyle/>
          <a:p>
            <a:pPr algn="ctr" defTabSz="929579">
              <a:lnSpc>
                <a:spcPct val="120000"/>
              </a:lnSpc>
              <a:spcAft>
                <a:spcPts val="1800"/>
              </a:spcAft>
              <a:defRPr/>
            </a:pPr>
            <a:r>
              <a:rPr lang="en-US" sz="2000" dirty="0" smtClean="0">
                <a:solidFill>
                  <a:schemeClr val="bg2"/>
                </a:solidFill>
                <a:latin typeface="Arial" panose="020B0604020202020204" pitchFamily="34" charset="0"/>
                <a:cs typeface="Arial" panose="020B0604020202020204" pitchFamily="34" charset="0"/>
              </a:rPr>
              <a:t>Fascia board must be a minimum of 2x to be structural</a:t>
            </a:r>
            <a:endParaRPr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706130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Roof Blocking</a:t>
            </a:r>
            <a:endParaRPr lang="en-US" sz="2200" b="0" dirty="0">
              <a:latin typeface="Arial Black" panose="020B0A04020102020204" pitchFamily="34" charset="0"/>
            </a:endParaRPr>
          </a:p>
        </p:txBody>
      </p:sp>
      <p:pic>
        <p:nvPicPr>
          <p:cNvPr id="10" name="Picture 3"/>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781693" y="1745046"/>
            <a:ext cx="3912268" cy="370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bwMode="auto">
          <a:xfrm>
            <a:off x="422693" y="1372179"/>
            <a:ext cx="806610" cy="14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8800" dirty="0" smtClean="0">
                <a:solidFill>
                  <a:schemeClr val="accent5"/>
                </a:solidFill>
                <a:latin typeface="Cambria" panose="02040503050406030204" pitchFamily="18" charset="0"/>
              </a:rPr>
              <a:t>3</a:t>
            </a:r>
            <a:endParaRPr kumimoji="1" lang="en-US" sz="8800" dirty="0">
              <a:solidFill>
                <a:schemeClr val="accent5"/>
              </a:solidFill>
              <a:latin typeface="Cambria" panose="02040503050406030204" pitchFamily="18" charset="0"/>
            </a:endParaRPr>
          </a:p>
        </p:txBody>
      </p:sp>
      <p:sp>
        <p:nvSpPr>
          <p:cNvPr id="4" name="TextBox 3"/>
          <p:cNvSpPr txBox="1"/>
          <p:nvPr/>
        </p:nvSpPr>
        <p:spPr bwMode="auto">
          <a:xfrm>
            <a:off x="1215439" y="2108849"/>
            <a:ext cx="163987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3200" dirty="0" smtClean="0">
                <a:solidFill>
                  <a:schemeClr val="bg2"/>
                </a:solidFill>
                <a:latin typeface="Arial" panose="020B0604020202020204" pitchFamily="34" charset="0"/>
                <a:cs typeface="Arial" panose="020B0604020202020204" pitchFamily="34" charset="0"/>
              </a:rPr>
              <a:t>functions</a:t>
            </a:r>
            <a:endParaRPr kumimoji="1" lang="en-US" sz="3200" dirty="0">
              <a:solidFill>
                <a:schemeClr val="bg2"/>
              </a:solidFill>
              <a:latin typeface="Arial" panose="020B0604020202020204" pitchFamily="34" charset="0"/>
              <a:cs typeface="Arial" panose="020B0604020202020204" pitchFamily="34" charset="0"/>
            </a:endParaRPr>
          </a:p>
        </p:txBody>
      </p:sp>
      <p:cxnSp>
        <p:nvCxnSpPr>
          <p:cNvPr id="6" name="Straight Connector 5"/>
          <p:cNvCxnSpPr/>
          <p:nvPr/>
        </p:nvCxnSpPr>
        <p:spPr>
          <a:xfrm>
            <a:off x="470821" y="2590109"/>
            <a:ext cx="2525042"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484602" y="2662301"/>
            <a:ext cx="249747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1">
                    <a:lumMod val="75000"/>
                  </a:schemeClr>
                </a:solidFill>
                <a:latin typeface="Arial" panose="020B0604020202020204" pitchFamily="34" charset="0"/>
                <a:cs typeface="Arial" panose="020B0604020202020204" pitchFamily="34" charset="0"/>
              </a:rPr>
              <a:t>of roof blocking at plate line</a:t>
            </a:r>
            <a:endParaRPr kumimoji="1" lang="en-US" sz="1600" dirty="0">
              <a:solidFill>
                <a:schemeClr val="bg1">
                  <a:lumMod val="75000"/>
                </a:schemeClr>
              </a:solidFill>
              <a:latin typeface="Arial" panose="020B0604020202020204" pitchFamily="34" charset="0"/>
              <a:cs typeface="Arial" panose="020B0604020202020204" pitchFamily="34" charset="0"/>
            </a:endParaRPr>
          </a:p>
        </p:txBody>
      </p:sp>
      <p:sp>
        <p:nvSpPr>
          <p:cNvPr id="9" name="TextBox 8"/>
          <p:cNvSpPr txBox="1"/>
          <p:nvPr/>
        </p:nvSpPr>
        <p:spPr bwMode="auto">
          <a:xfrm>
            <a:off x="543214" y="3351235"/>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tx2">
                    <a:lumMod val="75000"/>
                    <a:lumOff val="25000"/>
                  </a:schemeClr>
                </a:solidFill>
                <a:latin typeface="Arial" panose="020B0604020202020204" pitchFamily="34" charset="0"/>
                <a:cs typeface="Arial" panose="020B0604020202020204" pitchFamily="34" charset="0"/>
              </a:rPr>
              <a:t>1</a:t>
            </a:r>
            <a:endParaRPr kumimoji="1" lang="en-US" sz="3200" dirty="0">
              <a:solidFill>
                <a:schemeClr val="tx2">
                  <a:lumMod val="75000"/>
                  <a:lumOff val="2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a:off x="844919" y="3360760"/>
            <a:ext cx="0" cy="748189"/>
          </a:xfrm>
          <a:prstGeom prst="line">
            <a:avLst/>
          </a:prstGeom>
          <a:ln>
            <a:solidFill>
              <a:schemeClr val="bg2">
                <a:lumMod val="40000"/>
                <a:lumOff val="60000"/>
              </a:schemeClr>
            </a:solidFill>
          </a:ln>
        </p:spPr>
        <p:style>
          <a:lnRef idx="1">
            <a:schemeClr val="accent4"/>
          </a:lnRef>
          <a:fillRef idx="0">
            <a:schemeClr val="accent4"/>
          </a:fillRef>
          <a:effectRef idx="0">
            <a:schemeClr val="accent4"/>
          </a:effectRef>
          <a:fontRef idx="minor">
            <a:schemeClr val="tx1"/>
          </a:fontRef>
        </p:style>
      </p:cxnSp>
      <p:sp>
        <p:nvSpPr>
          <p:cNvPr id="12" name="TextBox 11"/>
          <p:cNvSpPr txBox="1"/>
          <p:nvPr/>
        </p:nvSpPr>
        <p:spPr bwMode="auto">
          <a:xfrm>
            <a:off x="926962" y="3370285"/>
            <a:ext cx="33903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Provides a framing member for code-</a:t>
            </a:r>
          </a:p>
          <a:p>
            <a:r>
              <a:rPr kumimoji="1" lang="en-US" sz="1600" dirty="0">
                <a:solidFill>
                  <a:schemeClr val="bg2"/>
                </a:solidFill>
                <a:latin typeface="Arial" panose="020B0604020202020204" pitchFamily="34" charset="0"/>
                <a:cs typeface="Arial" panose="020B0604020202020204" pitchFamily="34" charset="0"/>
              </a:rPr>
              <a:t>r</a:t>
            </a:r>
            <a:r>
              <a:rPr kumimoji="1" lang="en-US" sz="1600" dirty="0" smtClean="0">
                <a:solidFill>
                  <a:schemeClr val="bg2"/>
                </a:solidFill>
                <a:latin typeface="Arial" panose="020B0604020202020204" pitchFamily="34" charset="0"/>
                <a:cs typeface="Arial" panose="020B0604020202020204" pitchFamily="34" charset="0"/>
              </a:rPr>
              <a:t>equired nailing into diaphragm</a:t>
            </a:r>
          </a:p>
          <a:p>
            <a:r>
              <a:rPr kumimoji="1" lang="en-US" sz="1600" dirty="0" smtClean="0">
                <a:solidFill>
                  <a:schemeClr val="bg2"/>
                </a:solidFill>
                <a:latin typeface="Arial" panose="020B0604020202020204" pitchFamily="34" charset="0"/>
                <a:cs typeface="Arial" panose="020B0604020202020204" pitchFamily="34" charset="0"/>
              </a:rPr>
              <a:t>boundary element</a:t>
            </a:r>
            <a:endParaRPr kumimoji="1" lang="en-US" sz="16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541354" y="4332294"/>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tx2">
                    <a:lumMod val="75000"/>
                    <a:lumOff val="25000"/>
                  </a:schemeClr>
                </a:solidFill>
                <a:latin typeface="Arial" panose="020B0604020202020204" pitchFamily="34" charset="0"/>
                <a:cs typeface="Arial" panose="020B0604020202020204" pitchFamily="34" charset="0"/>
              </a:rPr>
              <a:t>2</a:t>
            </a:r>
            <a:endParaRPr kumimoji="1" lang="en-US" sz="3200" dirty="0">
              <a:solidFill>
                <a:schemeClr val="tx2">
                  <a:lumMod val="75000"/>
                  <a:lumOff val="25000"/>
                </a:schemeClr>
              </a:solidFill>
              <a:latin typeface="Arial" panose="020B0604020202020204" pitchFamily="34" charset="0"/>
              <a:cs typeface="Arial" panose="020B0604020202020204" pitchFamily="34" charset="0"/>
            </a:endParaRPr>
          </a:p>
        </p:txBody>
      </p:sp>
      <p:cxnSp>
        <p:nvCxnSpPr>
          <p:cNvPr id="14" name="Straight Connector 13"/>
          <p:cNvCxnSpPr/>
          <p:nvPr/>
        </p:nvCxnSpPr>
        <p:spPr>
          <a:xfrm>
            <a:off x="843059" y="4341819"/>
            <a:ext cx="0" cy="748189"/>
          </a:xfrm>
          <a:prstGeom prst="line">
            <a:avLst/>
          </a:prstGeom>
          <a:ln>
            <a:solidFill>
              <a:schemeClr val="bg2">
                <a:lumMod val="40000"/>
                <a:lumOff val="60000"/>
              </a:schemeClr>
            </a:solidFill>
          </a:ln>
        </p:spPr>
        <p:style>
          <a:lnRef idx="1">
            <a:schemeClr val="accent4"/>
          </a:lnRef>
          <a:fillRef idx="0">
            <a:schemeClr val="accent4"/>
          </a:fillRef>
          <a:effectRef idx="0">
            <a:schemeClr val="accent4"/>
          </a:effectRef>
          <a:fontRef idx="minor">
            <a:schemeClr val="tx1"/>
          </a:fontRef>
        </p:style>
      </p:cxnSp>
      <p:sp>
        <p:nvSpPr>
          <p:cNvPr id="15" name="TextBox 14"/>
          <p:cNvSpPr txBox="1"/>
          <p:nvPr/>
        </p:nvSpPr>
        <p:spPr bwMode="auto">
          <a:xfrm>
            <a:off x="925102" y="4351344"/>
            <a:ext cx="323325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Provides rotation and lateral</a:t>
            </a:r>
          </a:p>
          <a:p>
            <a:r>
              <a:rPr kumimoji="1" lang="en-US" sz="1600" dirty="0" smtClean="0">
                <a:solidFill>
                  <a:schemeClr val="bg2"/>
                </a:solidFill>
                <a:latin typeface="Arial" panose="020B0604020202020204" pitchFamily="34" charset="0"/>
                <a:cs typeface="Arial" panose="020B0604020202020204" pitchFamily="34" charset="0"/>
              </a:rPr>
              <a:t>displacement restraint of the rafter /</a:t>
            </a:r>
          </a:p>
          <a:p>
            <a:r>
              <a:rPr kumimoji="1" lang="en-US" sz="1600" dirty="0" smtClean="0">
                <a:solidFill>
                  <a:schemeClr val="bg2"/>
                </a:solidFill>
                <a:latin typeface="Arial" panose="020B0604020202020204" pitchFamily="34" charset="0"/>
                <a:cs typeface="Arial" panose="020B0604020202020204" pitchFamily="34" charset="0"/>
              </a:rPr>
              <a:t>truss</a:t>
            </a:r>
            <a:endParaRPr kumimoji="1" lang="en-US" sz="1600" dirty="0">
              <a:solidFill>
                <a:schemeClr val="bg2"/>
              </a:solidFill>
              <a:latin typeface="Arial" panose="020B0604020202020204" pitchFamily="34" charset="0"/>
              <a:cs typeface="Arial" panose="020B0604020202020204" pitchFamily="34" charset="0"/>
            </a:endParaRPr>
          </a:p>
        </p:txBody>
      </p:sp>
      <p:sp>
        <p:nvSpPr>
          <p:cNvPr id="16" name="TextBox 15"/>
          <p:cNvSpPr txBox="1"/>
          <p:nvPr/>
        </p:nvSpPr>
        <p:spPr bwMode="auto">
          <a:xfrm>
            <a:off x="540911" y="5322347"/>
            <a:ext cx="2276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smtClean="0">
                <a:solidFill>
                  <a:schemeClr val="tx2">
                    <a:lumMod val="75000"/>
                    <a:lumOff val="25000"/>
                  </a:schemeClr>
                </a:solidFill>
                <a:latin typeface="Arial" panose="020B0604020202020204" pitchFamily="34" charset="0"/>
                <a:cs typeface="Arial" panose="020B0604020202020204" pitchFamily="34" charset="0"/>
              </a:rPr>
              <a:t>3</a:t>
            </a:r>
            <a:endParaRPr kumimoji="1" lang="en-US" sz="3200" dirty="0">
              <a:solidFill>
                <a:schemeClr val="tx2">
                  <a:lumMod val="75000"/>
                  <a:lumOff val="25000"/>
                </a:schemeClr>
              </a:solidFill>
              <a:latin typeface="Arial" panose="020B0604020202020204" pitchFamily="34" charset="0"/>
              <a:cs typeface="Arial" panose="020B0604020202020204" pitchFamily="34" charset="0"/>
            </a:endParaRPr>
          </a:p>
        </p:txBody>
      </p:sp>
      <p:cxnSp>
        <p:nvCxnSpPr>
          <p:cNvPr id="17" name="Straight Connector 16"/>
          <p:cNvCxnSpPr/>
          <p:nvPr/>
        </p:nvCxnSpPr>
        <p:spPr>
          <a:xfrm>
            <a:off x="842616" y="5331872"/>
            <a:ext cx="0" cy="748189"/>
          </a:xfrm>
          <a:prstGeom prst="line">
            <a:avLst/>
          </a:prstGeom>
          <a:ln>
            <a:solidFill>
              <a:schemeClr val="bg2">
                <a:lumMod val="40000"/>
                <a:lumOff val="60000"/>
              </a:schemeClr>
            </a:solidFill>
          </a:ln>
        </p:spPr>
        <p:style>
          <a:lnRef idx="1">
            <a:schemeClr val="accent4"/>
          </a:lnRef>
          <a:fillRef idx="0">
            <a:schemeClr val="accent4"/>
          </a:fillRef>
          <a:effectRef idx="0">
            <a:schemeClr val="accent4"/>
          </a:effectRef>
          <a:fontRef idx="minor">
            <a:schemeClr val="tx1"/>
          </a:fontRef>
        </p:style>
      </p:cxnSp>
      <p:sp>
        <p:nvSpPr>
          <p:cNvPr id="18" name="TextBox 17"/>
          <p:cNvSpPr txBox="1"/>
          <p:nvPr/>
        </p:nvSpPr>
        <p:spPr bwMode="auto">
          <a:xfrm>
            <a:off x="924659" y="5341397"/>
            <a:ext cx="26870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Transfers shear load from the</a:t>
            </a:r>
          </a:p>
          <a:p>
            <a:r>
              <a:rPr kumimoji="1" lang="en-US" sz="1600" dirty="0" smtClean="0">
                <a:solidFill>
                  <a:schemeClr val="bg2"/>
                </a:solidFill>
                <a:latin typeface="Arial" panose="020B0604020202020204" pitchFamily="34" charset="0"/>
                <a:cs typeface="Arial" panose="020B0604020202020204" pitchFamily="34" charset="0"/>
              </a:rPr>
              <a:t>diaphragm to the wall top</a:t>
            </a:r>
          </a:p>
          <a:p>
            <a:r>
              <a:rPr kumimoji="1" lang="en-US" sz="1600" dirty="0" smtClean="0">
                <a:solidFill>
                  <a:schemeClr val="bg2"/>
                </a:solidFill>
                <a:latin typeface="Arial" panose="020B0604020202020204" pitchFamily="34" charset="0"/>
                <a:cs typeface="Arial" panose="020B0604020202020204" pitchFamily="34" charset="0"/>
              </a:rPr>
              <a:t>plates (collectors)</a:t>
            </a:r>
            <a:endParaRPr kumimoji="1" lang="en-US" sz="1600" dirty="0">
              <a:solidFill>
                <a:schemeClr val="bg2"/>
              </a:solidFill>
              <a:latin typeface="Arial" panose="020B0604020202020204" pitchFamily="34" charset="0"/>
              <a:cs typeface="Arial" panose="020B0604020202020204" pitchFamily="34" charset="0"/>
            </a:endParaRPr>
          </a:p>
        </p:txBody>
      </p:sp>
      <p:sp>
        <p:nvSpPr>
          <p:cNvPr id="19" name="TextBox 18"/>
          <p:cNvSpPr txBox="1"/>
          <p:nvPr/>
        </p:nvSpPr>
        <p:spPr bwMode="auto">
          <a:xfrm>
            <a:off x="3227876" y="2257762"/>
            <a:ext cx="930040"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200" dirty="0" smtClean="0">
                <a:solidFill>
                  <a:schemeClr val="bg1">
                    <a:lumMod val="40000"/>
                    <a:lumOff val="60000"/>
                  </a:schemeClr>
                </a:solidFill>
                <a:latin typeface="Georgia" panose="02040502050405020303" pitchFamily="18" charset="0"/>
              </a:rPr>
              <a:t>●●●</a:t>
            </a:r>
            <a:endParaRPr kumimoji="1" lang="en-US" sz="3200" dirty="0">
              <a:solidFill>
                <a:schemeClr val="bg1">
                  <a:lumMod val="40000"/>
                  <a:lumOff val="60000"/>
                </a:schemeClr>
              </a:solidFill>
              <a:latin typeface="Georgia" panose="02040502050405020303" pitchFamily="18" charset="0"/>
            </a:endParaRPr>
          </a:p>
        </p:txBody>
      </p:sp>
      <p:sp>
        <p:nvSpPr>
          <p:cNvPr id="7" name="TextBox 6"/>
          <p:cNvSpPr txBox="1"/>
          <p:nvPr/>
        </p:nvSpPr>
        <p:spPr bwMode="auto">
          <a:xfrm>
            <a:off x="4777406" y="1710139"/>
            <a:ext cx="1691553" cy="738664"/>
          </a:xfrm>
          <a:prstGeom prst="rect">
            <a:avLst/>
          </a:prstGeom>
          <a:solidFill>
            <a:srgbClr val="FFFFFF"/>
          </a:solidFill>
          <a:ln>
            <a:noFill/>
          </a:ln>
          <a:extLst/>
        </p:spPr>
        <p:txBody>
          <a:bodyPr wrap="none" lIns="0" tIns="0" rIns="0" bIns="0" rtlCol="0">
            <a:spAutoFit/>
          </a:bodyPr>
          <a:lstStyle/>
          <a:p>
            <a:r>
              <a:rPr kumimoji="1" lang="en-US" sz="1600" dirty="0" smtClean="0">
                <a:solidFill>
                  <a:schemeClr val="bg1">
                    <a:lumMod val="75000"/>
                  </a:schemeClr>
                </a:solidFill>
                <a:latin typeface="Arial" panose="020B0604020202020204" pitchFamily="34" charset="0"/>
                <a:cs typeface="Arial" panose="020B0604020202020204" pitchFamily="34" charset="0"/>
              </a:rPr>
              <a:t>Wall top plates are</a:t>
            </a:r>
          </a:p>
          <a:p>
            <a:r>
              <a:rPr kumimoji="1" lang="en-US" sz="1600" dirty="0" smtClean="0">
                <a:solidFill>
                  <a:schemeClr val="bg1">
                    <a:lumMod val="75000"/>
                  </a:schemeClr>
                </a:solidFill>
                <a:latin typeface="Arial" panose="020B0604020202020204" pitchFamily="34" charset="0"/>
                <a:cs typeface="Arial" panose="020B0604020202020204" pitchFamily="34" charset="0"/>
              </a:rPr>
              <a:t>the chords for the</a:t>
            </a:r>
          </a:p>
          <a:p>
            <a:r>
              <a:rPr kumimoji="1" lang="en-US" sz="1600" dirty="0" smtClean="0">
                <a:solidFill>
                  <a:schemeClr val="bg1">
                    <a:lumMod val="75000"/>
                  </a:schemeClr>
                </a:solidFill>
                <a:latin typeface="Arial" panose="020B0604020202020204" pitchFamily="34" charset="0"/>
                <a:cs typeface="Arial" panose="020B0604020202020204" pitchFamily="34" charset="0"/>
              </a:rPr>
              <a:t>diaphragm</a:t>
            </a:r>
            <a:endParaRPr kumimoji="1" lang="en-US" sz="1600" dirty="0">
              <a:solidFill>
                <a:schemeClr val="bg1">
                  <a:lumMod val="75000"/>
                </a:schemeClr>
              </a:solidFill>
              <a:latin typeface="Arial" panose="020B0604020202020204" pitchFamily="34" charset="0"/>
              <a:cs typeface="Arial" panose="020B0604020202020204" pitchFamily="34" charset="0"/>
            </a:endParaRPr>
          </a:p>
        </p:txBody>
      </p:sp>
      <p:sp>
        <p:nvSpPr>
          <p:cNvPr id="20" name="TextBox 19"/>
          <p:cNvSpPr txBox="1"/>
          <p:nvPr/>
        </p:nvSpPr>
        <p:spPr bwMode="auto">
          <a:xfrm>
            <a:off x="4781423" y="4967837"/>
            <a:ext cx="2249014" cy="492443"/>
          </a:xfrm>
          <a:prstGeom prst="rect">
            <a:avLst/>
          </a:prstGeom>
          <a:solidFill>
            <a:srgbClr val="FFFFFF"/>
          </a:solidFill>
          <a:ln>
            <a:noFill/>
          </a:ln>
          <a:extLst/>
        </p:spPr>
        <p:txBody>
          <a:bodyPr wrap="none" lIns="0" tIns="0" rIns="0" bIns="0" rtlCol="0">
            <a:spAutoFit/>
          </a:bodyPr>
          <a:lstStyle/>
          <a:p>
            <a:pPr algn="ctr"/>
            <a:r>
              <a:rPr kumimoji="1" lang="en-US" sz="1600" dirty="0" smtClean="0">
                <a:solidFill>
                  <a:schemeClr val="bg1">
                    <a:lumMod val="75000"/>
                  </a:schemeClr>
                </a:solidFill>
                <a:latin typeface="Arial" panose="020B0604020202020204" pitchFamily="34" charset="0"/>
                <a:cs typeface="Arial" panose="020B0604020202020204" pitchFamily="34" charset="0"/>
              </a:rPr>
              <a:t>Roof framing at top plate</a:t>
            </a:r>
          </a:p>
          <a:p>
            <a:pPr algn="ctr"/>
            <a:r>
              <a:rPr kumimoji="1" lang="en-US" sz="1600" dirty="0" smtClean="0">
                <a:solidFill>
                  <a:schemeClr val="bg1">
                    <a:lumMod val="75000"/>
                  </a:schemeClr>
                </a:solidFill>
                <a:latin typeface="Arial" panose="020B0604020202020204" pitchFamily="34" charset="0"/>
                <a:cs typeface="Arial" panose="020B0604020202020204" pitchFamily="34" charset="0"/>
              </a:rPr>
              <a:t>of wall with blocking</a:t>
            </a:r>
            <a:endParaRPr kumimoji="1" lang="en-US" sz="1600" dirty="0">
              <a:solidFill>
                <a:schemeClr val="bg1">
                  <a:lumMod val="75000"/>
                </a:schemeClr>
              </a:solidFill>
              <a:latin typeface="Arial" panose="020B0604020202020204" pitchFamily="34" charset="0"/>
              <a:cs typeface="Arial" panose="020B0604020202020204" pitchFamily="34" charset="0"/>
            </a:endParaRPr>
          </a:p>
        </p:txBody>
      </p:sp>
      <p:pic>
        <p:nvPicPr>
          <p:cNvPr id="21" name="Picture 20"/>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18624" y="6501187"/>
            <a:ext cx="264160" cy="264160"/>
          </a:xfrm>
          <a:prstGeom prst="rect">
            <a:avLst/>
          </a:prstGeom>
        </p:spPr>
      </p:pic>
    </p:spTree>
    <p:custDataLst>
      <p:tags r:id="rId1"/>
    </p:custDataLst>
    <p:extLst>
      <p:ext uri="{BB962C8B-B14F-4D97-AF65-F5344CB8AC3E}">
        <p14:creationId xmlns:p14="http://schemas.microsoft.com/office/powerpoint/2010/main" val="125352347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b="0" dirty="0" smtClean="0">
                <a:latin typeface="Arial Black" panose="020B0A04020102020204" pitchFamily="34" charset="0"/>
              </a:rPr>
              <a:t>Roof Blocking Ventilation</a:t>
            </a:r>
            <a:endParaRPr lang="en-US" sz="2200" b="0" dirty="0">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369" y="4338437"/>
            <a:ext cx="3066052" cy="185163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1197" y="1817352"/>
            <a:ext cx="3657600" cy="184255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3580" y="1817352"/>
            <a:ext cx="3657600" cy="184793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11197" y="4338437"/>
            <a:ext cx="3657600" cy="1848051"/>
          </a:xfrm>
          <a:prstGeom prst="rect">
            <a:avLst/>
          </a:prstGeom>
        </p:spPr>
      </p:pic>
      <p:sp>
        <p:nvSpPr>
          <p:cNvPr id="8" name="TextBox 7"/>
          <p:cNvSpPr txBox="1"/>
          <p:nvPr/>
        </p:nvSpPr>
        <p:spPr bwMode="auto">
          <a:xfrm>
            <a:off x="1012087" y="1450811"/>
            <a:ext cx="2840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accent1"/>
                </a:solidFill>
                <a:latin typeface="Arial Black" panose="020B0A04020102020204" pitchFamily="34" charset="0"/>
              </a:rPr>
              <a:t>Screen, Pre-bored Blocks</a:t>
            </a:r>
            <a:endParaRPr kumimoji="1" lang="en-US" sz="1600" dirty="0">
              <a:solidFill>
                <a:schemeClr val="accent1"/>
              </a:solidFill>
              <a:latin typeface="Arial Black" panose="020B0A04020102020204" pitchFamily="34" charset="0"/>
            </a:endParaRPr>
          </a:p>
        </p:txBody>
      </p:sp>
      <p:sp>
        <p:nvSpPr>
          <p:cNvPr id="9" name="TextBox 8"/>
          <p:cNvSpPr txBox="1"/>
          <p:nvPr/>
        </p:nvSpPr>
        <p:spPr bwMode="auto">
          <a:xfrm>
            <a:off x="5639378" y="1450810"/>
            <a:ext cx="220124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accent1"/>
                </a:solidFill>
                <a:latin typeface="Arial Black" panose="020B0A04020102020204" pitchFamily="34" charset="0"/>
              </a:rPr>
              <a:t>Staggered Blocking</a:t>
            </a:r>
            <a:endParaRPr kumimoji="1" lang="en-US" sz="1600" dirty="0">
              <a:solidFill>
                <a:schemeClr val="accent1"/>
              </a:solidFill>
              <a:latin typeface="Arial Black" panose="020B0A04020102020204" pitchFamily="34" charset="0"/>
            </a:endParaRPr>
          </a:p>
        </p:txBody>
      </p:sp>
      <p:sp>
        <p:nvSpPr>
          <p:cNvPr id="10" name="TextBox 9"/>
          <p:cNvSpPr txBox="1"/>
          <p:nvPr/>
        </p:nvSpPr>
        <p:spPr bwMode="auto">
          <a:xfrm>
            <a:off x="1031326" y="3971896"/>
            <a:ext cx="28021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accent1"/>
                </a:solidFill>
                <a:latin typeface="Arial Black" panose="020B0A04020102020204" pitchFamily="34" charset="0"/>
              </a:rPr>
              <a:t>Solid Blocking with Gaps</a:t>
            </a:r>
            <a:endParaRPr kumimoji="1" lang="en-US" sz="1600" dirty="0">
              <a:solidFill>
                <a:schemeClr val="accent1"/>
              </a:solidFill>
              <a:latin typeface="Arial Black" panose="020B0A04020102020204" pitchFamily="34" charset="0"/>
            </a:endParaRPr>
          </a:p>
        </p:txBody>
      </p:sp>
      <p:sp>
        <p:nvSpPr>
          <p:cNvPr id="11" name="TextBox 10"/>
          <p:cNvSpPr txBox="1"/>
          <p:nvPr/>
        </p:nvSpPr>
        <p:spPr bwMode="auto">
          <a:xfrm>
            <a:off x="5773325" y="3971896"/>
            <a:ext cx="19333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accent1"/>
                </a:solidFill>
                <a:latin typeface="Arial Black" panose="020B0A04020102020204" pitchFamily="34" charset="0"/>
              </a:rPr>
              <a:t>V-Notch Blocking</a:t>
            </a:r>
            <a:endParaRPr kumimoji="1" lang="en-US" sz="1600" dirty="0">
              <a:solidFill>
                <a:schemeClr val="accent1"/>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43058289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0" y="1161478"/>
            <a:ext cx="9144000" cy="2332349"/>
          </a:xfrm>
          <a:prstGeom prst="rect">
            <a:avLst/>
          </a:prstGeom>
          <a:gradFill>
            <a:gsLst>
              <a:gs pos="0">
                <a:schemeClr val="tx2">
                  <a:alpha val="85000"/>
                </a:schemeClr>
              </a:gs>
              <a:gs pos="50000">
                <a:schemeClr val="tx2">
                  <a:alpha val="70000"/>
                </a:schemeClr>
              </a:gs>
              <a:gs pos="100000">
                <a:schemeClr val="tx2">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18288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chemeClr val="accent5"/>
                </a:solidFill>
                <a:latin typeface="Arial" panose="020B0604020202020204" pitchFamily="34" charset="0"/>
                <a:cs typeface="Arial" panose="020B0604020202020204" pitchFamily="34" charset="0"/>
              </a:rPr>
              <a:t>Now that you’ve completed this lesson,</a:t>
            </a:r>
            <a:br>
              <a:rPr lang="en-US" sz="2000" dirty="0" smtClean="0">
                <a:solidFill>
                  <a:schemeClr val="accent5"/>
                </a:solidFill>
                <a:latin typeface="Arial" panose="020B0604020202020204" pitchFamily="34" charset="0"/>
                <a:cs typeface="Arial" panose="020B0604020202020204" pitchFamily="34" charset="0"/>
              </a:rPr>
            </a:br>
            <a:r>
              <a:rPr lang="en-US" sz="2000" dirty="0" smtClean="0">
                <a:solidFill>
                  <a:schemeClr val="accent5"/>
                </a:solidFill>
                <a:latin typeface="Arial" panose="020B0604020202020204" pitchFamily="34" charset="0"/>
                <a:cs typeface="Arial" panose="020B0604020202020204" pitchFamily="34" charset="0"/>
              </a:rPr>
              <a:t>you should be able to:</a:t>
            </a:r>
          </a:p>
          <a:p>
            <a:pPr>
              <a:spcBef>
                <a:spcPts val="1800"/>
              </a:spcBef>
              <a:spcAft>
                <a:spcPts val="0"/>
              </a:spcAft>
            </a:pPr>
            <a:r>
              <a:rPr lang="en-US" sz="1800" b="0" dirty="0">
                <a:solidFill>
                  <a:srgbClr val="FFFFFF"/>
                </a:solidFill>
                <a:latin typeface="Arial" panose="020B0604020202020204" pitchFamily="34" charset="0"/>
                <a:cs typeface="Arial" panose="020B0604020202020204" pitchFamily="34" charset="0"/>
              </a:rPr>
              <a:t>Describe the differences between blocked and unblocked diaphragms</a:t>
            </a:r>
          </a:p>
        </p:txBody>
      </p:sp>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bwMode="auto">
          <a:xfrm>
            <a:off x="458789" y="0"/>
            <a:ext cx="8228012" cy="11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Lesson Five Complete</a:t>
            </a:r>
          </a:p>
        </p:txBody>
      </p:sp>
    </p:spTree>
    <p:custDataLst>
      <p:tags r:id="rId1"/>
    </p:custDataLst>
    <p:extLst>
      <p:ext uri="{BB962C8B-B14F-4D97-AF65-F5344CB8AC3E}">
        <p14:creationId xmlns:p14="http://schemas.microsoft.com/office/powerpoint/2010/main" val="23329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2304361643"/>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1</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Lateral Loads in a Wood-Frame Structure</a:t>
            </a:r>
            <a:endParaRPr kumimoji="1" lang="en-US" sz="1400" dirty="0">
              <a:solidFill>
                <a:schemeClr val="bg2"/>
              </a:solidFill>
              <a:latin typeface="Arial Black" panose="020B0A04020102020204" pitchFamily="34" charset="0"/>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916993546"/>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2</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Code and Standard Provisions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37689588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4273679753"/>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smtClean="0">
                <a:solidFill>
                  <a:schemeClr val="bg2"/>
                </a:solidFill>
                <a:latin typeface="Arial Black" panose="020B0A04020102020204" pitchFamily="34" charset="0"/>
                <a:cs typeface="Arial" panose="020B0604020202020204" pitchFamily="34" charset="0"/>
              </a:rPr>
              <a:t>3</a:t>
            </a:r>
            <a:endParaRPr kumimoji="1" lang="en-US" sz="2200" dirty="0">
              <a:solidFill>
                <a:schemeClr val="bg2"/>
              </a:solidFill>
              <a:latin typeface="Arial Black" panose="020B0A04020102020204" pitchFamily="34" charset="0"/>
              <a:cs typeface="Arial" panose="020B0604020202020204" pitchFamily="34" charset="0"/>
            </a:endParaRP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Diaphragm Behavior and Analysis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34964889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914367409"/>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bg2"/>
                </a:solidFill>
                <a:latin typeface="Arial Black" panose="020B0A04020102020204" pitchFamily="34" charset="0"/>
                <a:cs typeface="Arial" panose="020B0604020202020204" pitchFamily="34" charset="0"/>
              </a:rPr>
              <a:t>4</a:t>
            </a: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Distribution of Diaphragm </a:t>
            </a:r>
            <a:r>
              <a:rPr kumimoji="1" lang="en-US" sz="1400" dirty="0">
                <a:solidFill>
                  <a:schemeClr val="bg2"/>
                </a:solidFill>
                <a:latin typeface="Arial Black" panose="020B0A04020102020204" pitchFamily="34" charset="0"/>
              </a:rPr>
              <a:t>Forces</a:t>
            </a:r>
          </a:p>
        </p:txBody>
      </p:sp>
    </p:spTree>
    <p:custDataLst>
      <p:tags r:id="rId1"/>
    </p:custDataLst>
    <p:extLst>
      <p:ext uri="{BB962C8B-B14F-4D97-AF65-F5344CB8AC3E}">
        <p14:creationId xmlns:p14="http://schemas.microsoft.com/office/powerpoint/2010/main" val="1152647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5050631" y="1835943"/>
            <a:ext cx="3836195" cy="3707608"/>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0"/>
              </a:spcBef>
              <a:spcAft>
                <a:spcPts val="450"/>
              </a:spcAft>
              <a:defRPr/>
            </a:pPr>
            <a:r>
              <a:rPr lang="en-US" sz="1800" b="0" dirty="0">
                <a:solidFill>
                  <a:schemeClr val="tx2"/>
                </a:solidFill>
                <a:latin typeface="Arial"/>
                <a:cs typeface="Calibri" pitchFamily="34" charset="0"/>
              </a:rPr>
              <a:t>Visit</a:t>
            </a:r>
          </a:p>
          <a:p>
            <a:pPr algn="ctr">
              <a:lnSpc>
                <a:spcPct val="150000"/>
              </a:lnSpc>
              <a:spcBef>
                <a:spcPts val="0"/>
              </a:spcBef>
              <a:spcAft>
                <a:spcPts val="450"/>
              </a:spcAft>
              <a:defRPr/>
            </a:pPr>
            <a:r>
              <a:rPr lang="en-US" sz="1800" dirty="0">
                <a:solidFill>
                  <a:srgbClr val="666666"/>
                </a:solidFill>
                <a:latin typeface="Arial"/>
                <a:cs typeface="Calibri" pitchFamily="34" charset="0"/>
                <a:hlinkClick r:id="rId4"/>
              </a:rPr>
              <a:t>strongtie.com/workshops</a:t>
            </a:r>
            <a:r>
              <a:rPr lang="en-US" sz="1500" dirty="0">
                <a:solidFill>
                  <a:srgbClr val="666666"/>
                </a:solidFill>
                <a:latin typeface="Arial"/>
                <a:cs typeface="Calibri" pitchFamily="34" charset="0"/>
              </a:rPr>
              <a:t> </a:t>
            </a:r>
          </a:p>
          <a:p>
            <a:pPr algn="ctr">
              <a:lnSpc>
                <a:spcPct val="150000"/>
              </a:lnSpc>
              <a:spcBef>
                <a:spcPts val="0"/>
              </a:spcBef>
              <a:spcAft>
                <a:spcPts val="450"/>
              </a:spcAft>
              <a:defRPr/>
            </a:pPr>
            <a:r>
              <a:rPr lang="en-US" sz="1800" b="0" dirty="0">
                <a:solidFill>
                  <a:schemeClr val="tx2"/>
                </a:solidFill>
                <a:latin typeface="Arial"/>
                <a:cs typeface="Calibri" pitchFamily="34" charset="0"/>
              </a:rPr>
              <a:t>for more information</a:t>
            </a:r>
          </a:p>
        </p:txBody>
      </p:sp>
      <p:graphicFrame>
        <p:nvGraphicFramePr>
          <p:cNvPr id="3" name="Table 2"/>
          <p:cNvGraphicFramePr>
            <a:graphicFrameLocks noGrp="1"/>
          </p:cNvGraphicFramePr>
          <p:nvPr>
            <p:extLst/>
          </p:nvPr>
        </p:nvGraphicFramePr>
        <p:xfrm>
          <a:off x="257175" y="1828800"/>
          <a:ext cx="4314825" cy="3589020"/>
        </p:xfrm>
        <a:graphic>
          <a:graphicData uri="http://schemas.openxmlformats.org/drawingml/2006/table">
            <a:tbl>
              <a:tblPr firstRow="1" bandRow="1">
                <a:tableStyleId>{5C22544A-7EE6-4342-B048-85BDC9FD1C3A}</a:tableStyleId>
              </a:tblPr>
              <a:tblGrid>
                <a:gridCol w="2664155">
                  <a:extLst>
                    <a:ext uri="{9D8B030D-6E8A-4147-A177-3AD203B41FA5}">
                      <a16:colId xmlns:a16="http://schemas.microsoft.com/office/drawing/2014/main" val="2259256711"/>
                    </a:ext>
                  </a:extLst>
                </a:gridCol>
                <a:gridCol w="676894">
                  <a:extLst>
                    <a:ext uri="{9D8B030D-6E8A-4147-A177-3AD203B41FA5}">
                      <a16:colId xmlns:a16="http://schemas.microsoft.com/office/drawing/2014/main" val="3725519834"/>
                    </a:ext>
                  </a:extLst>
                </a:gridCol>
                <a:gridCol w="516577">
                  <a:extLst>
                    <a:ext uri="{9D8B030D-6E8A-4147-A177-3AD203B41FA5}">
                      <a16:colId xmlns:a16="http://schemas.microsoft.com/office/drawing/2014/main" val="2916451015"/>
                    </a:ext>
                  </a:extLst>
                </a:gridCol>
                <a:gridCol w="457199">
                  <a:extLst>
                    <a:ext uri="{9D8B030D-6E8A-4147-A177-3AD203B41FA5}">
                      <a16:colId xmlns:a16="http://schemas.microsoft.com/office/drawing/2014/main" val="3505433091"/>
                    </a:ext>
                  </a:extLst>
                </a:gridCol>
              </a:tblGrid>
              <a:tr h="275433">
                <a:tc>
                  <a:txBody>
                    <a:bodyPr/>
                    <a:lstStyle/>
                    <a:p>
                      <a:r>
                        <a:rPr lang="en-US" sz="1400" b="1" dirty="0" smtClean="0">
                          <a:solidFill>
                            <a:schemeClr val="tx2"/>
                          </a:solidFill>
                        </a:rPr>
                        <a:t>Course</a:t>
                      </a:r>
                      <a:r>
                        <a:rPr lang="en-US" sz="1400" b="1" baseline="0" dirty="0" smtClean="0">
                          <a:solidFill>
                            <a:schemeClr val="tx2"/>
                          </a:solidFill>
                        </a:rPr>
                        <a:t> Name</a:t>
                      </a:r>
                      <a:endParaRPr lang="en-US" sz="1400" b="1"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CEUs</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AIA</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ICC</a:t>
                      </a:r>
                      <a:endParaRPr lang="en-US" sz="1400" dirty="0">
                        <a:solidFill>
                          <a:schemeClr val="tx2"/>
                        </a:solidFill>
                      </a:endParaRPr>
                    </a:p>
                  </a:txBody>
                  <a:tcPr marL="68580" marR="68580" marT="34290" marB="34290">
                    <a:solidFill>
                      <a:srgbClr val="FBEBD5"/>
                    </a:solidFill>
                  </a:tcPr>
                </a:tc>
                <a:extLst>
                  <a:ext uri="{0D108BD9-81ED-4DB2-BD59-A6C34878D82A}">
                    <a16:rowId xmlns:a16="http://schemas.microsoft.com/office/drawing/2014/main" val="1586458345"/>
                  </a:ext>
                </a:extLst>
              </a:tr>
              <a:tr h="275433">
                <a:tc>
                  <a:txBody>
                    <a:bodyPr/>
                    <a:lstStyle/>
                    <a:p>
                      <a:r>
                        <a:rPr lang="en-US" sz="1100" dirty="0" smtClean="0">
                          <a:solidFill>
                            <a:schemeClr val="tx2"/>
                          </a:solidFill>
                        </a:rPr>
                        <a:t>Introduction to Deck</a:t>
                      </a:r>
                      <a:r>
                        <a:rPr lang="en-US" sz="1100" baseline="0" dirty="0" smtClean="0">
                          <a:solidFill>
                            <a:schemeClr val="tx2"/>
                          </a:solidFill>
                        </a:rPr>
                        <a:t> Design</a:t>
                      </a:r>
                      <a:endParaRPr lang="en-US" sz="1100" dirty="0">
                        <a:solidFill>
                          <a:schemeClr val="tx2"/>
                        </a:solidFill>
                      </a:endParaRPr>
                    </a:p>
                  </a:txBody>
                  <a:tcPr marL="68580" marR="68580" marT="34290" marB="34290"/>
                </a:tc>
                <a:tc>
                  <a:txBody>
                    <a:bodyPr/>
                    <a:lstStyle/>
                    <a:p>
                      <a:r>
                        <a:rPr lang="en-US" sz="1100" dirty="0" smtClean="0">
                          <a:solidFill>
                            <a:schemeClr val="tx2"/>
                          </a:solidFill>
                        </a:rPr>
                        <a:t>0.1</a:t>
                      </a:r>
                      <a:endParaRPr lang="en-US" sz="1100" dirty="0">
                        <a:solidFill>
                          <a:schemeClr val="tx2"/>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322473799"/>
                  </a:ext>
                </a:extLst>
              </a:tr>
              <a:tr h="388620">
                <a:tc>
                  <a:txBody>
                    <a:bodyPr/>
                    <a:lstStyle/>
                    <a:p>
                      <a:r>
                        <a:rPr lang="en-US" sz="1100" dirty="0" smtClean="0">
                          <a:solidFill>
                            <a:schemeClr val="tx2"/>
                          </a:solidFill>
                        </a:rPr>
                        <a:t>Introduction to Wind</a:t>
                      </a:r>
                      <a:r>
                        <a:rPr lang="en-US" sz="1100" baseline="0" dirty="0" smtClean="0">
                          <a:solidFill>
                            <a:schemeClr val="tx2"/>
                          </a:solidFill>
                        </a:rPr>
                        <a:t> Design and the Wood Frame Construction Manual</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540969009"/>
                  </a:ext>
                </a:extLst>
              </a:tr>
              <a:tr h="388620">
                <a:tc>
                  <a:txBody>
                    <a:bodyPr/>
                    <a:lstStyle/>
                    <a:p>
                      <a:r>
                        <a:rPr lang="en-US" sz="1100" dirty="0" smtClean="0">
                          <a:solidFill>
                            <a:schemeClr val="tx2"/>
                          </a:solidFill>
                        </a:rPr>
                        <a:t>Shear Walls and Lateral Bracing</a:t>
                      </a:r>
                      <a:r>
                        <a:rPr lang="en-US" sz="1100" baseline="0" dirty="0" smtClean="0">
                          <a:solidFill>
                            <a:schemeClr val="tx2"/>
                          </a:solidFill>
                        </a:rPr>
                        <a:t> in Light Frame Construction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250044656"/>
                  </a:ext>
                </a:extLst>
              </a:tr>
              <a:tr h="275433">
                <a:tc>
                  <a:txBody>
                    <a:bodyPr/>
                    <a:lstStyle/>
                    <a:p>
                      <a:r>
                        <a:rPr lang="en-US" sz="1100" dirty="0" smtClean="0">
                          <a:solidFill>
                            <a:schemeClr val="tx2"/>
                          </a:solidFill>
                        </a:rPr>
                        <a:t>Understanding Restraint Rod Systems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58162553"/>
                  </a:ext>
                </a:extLst>
              </a:tr>
              <a:tr h="275433">
                <a:tc>
                  <a:txBody>
                    <a:bodyPr/>
                    <a:lstStyle/>
                    <a:p>
                      <a:r>
                        <a:rPr lang="en-US" sz="1100" dirty="0" smtClean="0">
                          <a:solidFill>
                            <a:schemeClr val="tx2"/>
                          </a:solidFill>
                        </a:rPr>
                        <a:t>Cracking the Concrete</a:t>
                      </a:r>
                      <a:r>
                        <a:rPr lang="en-US" sz="1100" baseline="0" dirty="0" smtClean="0">
                          <a:solidFill>
                            <a:schemeClr val="tx2"/>
                          </a:solidFill>
                        </a:rPr>
                        <a:t> Anchor Codes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1296403420"/>
                  </a:ext>
                </a:extLst>
              </a:tr>
              <a:tr h="275433">
                <a:tc>
                  <a:txBody>
                    <a:bodyPr/>
                    <a:lstStyle/>
                    <a:p>
                      <a:r>
                        <a:rPr lang="en-US" sz="1100" dirty="0" smtClean="0">
                          <a:solidFill>
                            <a:schemeClr val="tx2"/>
                          </a:solidFill>
                        </a:rPr>
                        <a:t>Concrete Deterioration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282687141"/>
                  </a:ext>
                </a:extLst>
              </a:tr>
              <a:tr h="275433">
                <a:tc>
                  <a:txBody>
                    <a:bodyPr/>
                    <a:lstStyle/>
                    <a:p>
                      <a:r>
                        <a:rPr lang="en-US" sz="1100" dirty="0" smtClean="0">
                          <a:solidFill>
                            <a:schemeClr val="tx2"/>
                          </a:solidFill>
                        </a:rPr>
                        <a:t>Moment Frame Design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852815169"/>
                  </a:ext>
                </a:extLst>
              </a:tr>
              <a:tr h="388620">
                <a:tc>
                  <a:txBody>
                    <a:bodyPr/>
                    <a:lstStyle/>
                    <a:p>
                      <a:r>
                        <a:rPr lang="en-US" sz="1100" dirty="0" smtClean="0">
                          <a:solidFill>
                            <a:schemeClr val="tx2"/>
                          </a:solidFill>
                        </a:rPr>
                        <a:t>Introduction to Wind Code Provisions and Meteorological Concepts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513889307"/>
                  </a:ext>
                </a:extLst>
              </a:tr>
              <a:tr h="275433">
                <a:tc>
                  <a:txBody>
                    <a:bodyPr/>
                    <a:lstStyle/>
                    <a:p>
                      <a:r>
                        <a:rPr lang="en-US" sz="1100" dirty="0" smtClean="0">
                          <a:solidFill>
                            <a:schemeClr val="tx2"/>
                          </a:solidFill>
                        </a:rPr>
                        <a:t>Wind Design</a:t>
                      </a:r>
                      <a:r>
                        <a:rPr lang="en-US" sz="1100" baseline="0" dirty="0" smtClean="0">
                          <a:solidFill>
                            <a:schemeClr val="tx2"/>
                          </a:solidFill>
                        </a:rPr>
                        <a:t> in Accordance with ASCE 7-10</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4024530"/>
                  </a:ext>
                </a:extLst>
              </a:tr>
              <a:tr h="388620">
                <a:tc>
                  <a:txBody>
                    <a:bodyPr/>
                    <a:lstStyle/>
                    <a:p>
                      <a:r>
                        <a:rPr lang="en-US" sz="1100" dirty="0" smtClean="0">
                          <a:solidFill>
                            <a:schemeClr val="tx2"/>
                          </a:solidFill>
                        </a:rPr>
                        <a:t>Wood Framed Seismic Design 1: Code Provisions,</a:t>
                      </a:r>
                      <a:r>
                        <a:rPr lang="en-US" sz="1100" baseline="0" dirty="0" smtClean="0">
                          <a:solidFill>
                            <a:schemeClr val="tx2"/>
                          </a:solidFill>
                        </a:rPr>
                        <a:t> Design Parameters </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88831024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3645993399"/>
              </p:ext>
            </p:extLst>
          </p:nvPr>
        </p:nvGraphicFramePr>
        <p:xfrm>
          <a:off x="458788" y="1352550"/>
          <a:ext cx="8228012" cy="4833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bwMode="auto">
          <a:xfrm>
            <a:off x="314083"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4000" dirty="0" smtClean="0">
                <a:solidFill>
                  <a:schemeClr val="accent1"/>
                </a:solidFill>
                <a:latin typeface="Arial Black" panose="020B0A04020102020204" pitchFamily="34" charset="0"/>
              </a:rPr>
              <a:t>L</a:t>
            </a:r>
            <a:endParaRPr kumimoji="1" lang="en-US" sz="4000" dirty="0">
              <a:solidFill>
                <a:schemeClr val="accent1"/>
              </a:solidFill>
              <a:latin typeface="Arial Black" panose="020B0A04020102020204" pitchFamily="34" charset="0"/>
            </a:endParaRPr>
          </a:p>
        </p:txBody>
      </p:sp>
      <p:sp>
        <p:nvSpPr>
          <p:cNvPr id="5" name="TextBox 4"/>
          <p:cNvSpPr txBox="1"/>
          <p:nvPr/>
        </p:nvSpPr>
        <p:spPr bwMode="auto">
          <a:xfrm>
            <a:off x="577894"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200" dirty="0">
                <a:solidFill>
                  <a:schemeClr val="bg2"/>
                </a:solidFill>
                <a:latin typeface="Arial Black" panose="020B0A04020102020204" pitchFamily="34" charset="0"/>
                <a:cs typeface="Arial" panose="020B0604020202020204" pitchFamily="34" charset="0"/>
              </a:rPr>
              <a:t>5</a:t>
            </a:r>
          </a:p>
        </p:txBody>
      </p:sp>
      <p:sp>
        <p:nvSpPr>
          <p:cNvPr id="3" name="TextBox 2"/>
          <p:cNvSpPr txBox="1"/>
          <p:nvPr/>
        </p:nvSpPr>
        <p:spPr bwMode="auto">
          <a:xfrm>
            <a:off x="458788" y="2188990"/>
            <a:ext cx="14853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Black" panose="020B0A04020102020204" pitchFamily="34" charset="0"/>
              </a:rPr>
              <a:t>Blocked vs. Unblocked Diaphragms</a:t>
            </a:r>
            <a:endParaRPr kumimoji="1" lang="en-US" sz="1400" dirty="0">
              <a:solidFill>
                <a:schemeClr val="bg2"/>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1475953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24209"/>
          <a:stretch/>
        </p:blipFill>
        <p:spPr bwMode="auto">
          <a:xfrm>
            <a:off x="0" y="1151179"/>
            <a:ext cx="9144000" cy="570509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9144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4156366"/>
            <a:ext cx="9144000" cy="1068779"/>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r>
              <a:rPr lang="en-US" sz="4000" b="1" dirty="0" smtClean="0">
                <a:solidFill>
                  <a:schemeClr val="tx1"/>
                </a:solidFill>
                <a:latin typeface="Arial" panose="020B0604020202020204" pitchFamily="34" charset="0"/>
                <a:cs typeface="Arial" panose="020B0604020202020204" pitchFamily="34" charset="0"/>
              </a:rPr>
              <a:t>Any Questions?</a:t>
            </a:r>
            <a:endParaRPr lang="en-US" sz="4000" b="1" dirty="0">
              <a:solidFill>
                <a:schemeClr val="tx1"/>
              </a:solidFill>
              <a:latin typeface="Arial" panose="020B0604020202020204" pitchFamily="34" charset="0"/>
              <a:cs typeface="Arial" panose="020B0604020202020204" pitchFamily="34" charset="0"/>
            </a:endParaRPr>
          </a:p>
        </p:txBody>
      </p:sp>
      <p:sp>
        <p:nvSpPr>
          <p:cNvPr id="8" name="Title 1"/>
          <p:cNvSpPr>
            <a:spLocks noGrp="1"/>
          </p:cNvSpPr>
          <p:nvPr>
            <p:ph type="title"/>
          </p:nvPr>
        </p:nvSpPr>
        <p:spPr bwMode="auto">
          <a:xfrm>
            <a:off x="458789" y="0"/>
            <a:ext cx="8228012" cy="11511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compatLnSpc="1">
            <a:prstTxWarp prst="textNoShape">
              <a:avLst/>
            </a:prstTxWarp>
          </a:bodyPr>
          <a:lstStyle/>
          <a:p>
            <a:pPr eaLnBrk="1" hangingPunct="1"/>
            <a:r>
              <a:rPr lang="en-US" sz="2200" b="0" dirty="0" smtClean="0">
                <a:latin typeface="Arial Black" panose="020B0A04020102020204" pitchFamily="34" charset="0"/>
              </a:rPr>
              <a:t>Course Completion</a:t>
            </a:r>
          </a:p>
        </p:txBody>
      </p:sp>
    </p:spTree>
    <p:custDataLst>
      <p:tags r:id="rId1"/>
    </p:custDataLst>
    <p:extLst>
      <p:ext uri="{BB962C8B-B14F-4D97-AF65-F5344CB8AC3E}">
        <p14:creationId xmlns:p14="http://schemas.microsoft.com/office/powerpoint/2010/main" val="20644474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491258" y="3076506"/>
            <a:ext cx="6161484" cy="92333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b="1" dirty="0">
                <a:solidFill>
                  <a:srgbClr val="666666"/>
                </a:solidFill>
                <a:latin typeface="Arial" panose="020B0604020202020204" pitchFamily="34" charset="0"/>
                <a:cs typeface="Arial" panose="020B0604020202020204" pitchFamily="34" charset="0"/>
              </a:rPr>
              <a:t> Simpson Strong-Tie</a:t>
            </a:r>
            <a:endParaRPr lang="en-US"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dirty="0">
                <a:solidFill>
                  <a:srgbClr val="666666"/>
                </a:solidFill>
                <a:latin typeface="Arial" panose="020B0604020202020204" pitchFamily="34" charset="0"/>
                <a:cs typeface="Arial" panose="020B0604020202020204" pitchFamily="34" charset="0"/>
              </a:rPr>
              <a:t/>
            </a:r>
            <a:br>
              <a:rPr lang="en-US" dirty="0">
                <a:solidFill>
                  <a:srgbClr val="666666"/>
                </a:solidFill>
                <a:latin typeface="Arial" panose="020B0604020202020204" pitchFamily="34" charset="0"/>
                <a:cs typeface="Arial" panose="020B0604020202020204" pitchFamily="34" charset="0"/>
              </a:rPr>
            </a:br>
            <a:r>
              <a:rPr lang="en-US"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8" name="TextBox 1"/>
          <p:cNvSpPr txBox="1">
            <a:spLocks noChangeArrowheads="1"/>
          </p:cNvSpPr>
          <p:nvPr/>
        </p:nvSpPr>
        <p:spPr bwMode="auto">
          <a:xfrm>
            <a:off x="1491259" y="4675267"/>
            <a:ext cx="616148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0735" y="2114550"/>
            <a:ext cx="1254110" cy="836073"/>
          </a:xfrm>
          <a:prstGeom prst="rect">
            <a:avLst/>
          </a:prstGeom>
        </p:spPr>
      </p:pic>
    </p:spTree>
    <p:custDataLst>
      <p:tags r:id="rId1"/>
    </p:custDataLst>
    <p:extLst>
      <p:ext uri="{BB962C8B-B14F-4D97-AF65-F5344CB8AC3E}">
        <p14:creationId xmlns:p14="http://schemas.microsoft.com/office/powerpoint/2010/main" val="36312328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AIA: </a:t>
            </a:r>
            <a:r>
              <a:rPr lang="en-US" sz="15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1 LU/HSW credit. If your AIA member number has been inserted into your profile, Simpson Strong-Tie will report your credits on your behalf  to the AIA. No test is required in order to receive HSW credits.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974416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ICC: </a:t>
            </a:r>
            <a:r>
              <a:rPr lang="en-US" sz="15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0.1 ICC CEU (1 hour of credit). Please make sure your ICC member number has been inserted into your profile. It is your responsibility to self-report your credits to the ICC. Please retain your Completion Certificate for your records.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083101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itle 8"/>
          <p:cNvSpPr>
            <a:spLocks noGrp="1"/>
          </p:cNvSpPr>
          <p:nvPr>
            <p:ph type="title"/>
          </p:nvPr>
        </p:nvSpPr>
        <p:spPr bwMode="auto">
          <a:ln>
            <a:miter lim="800000"/>
            <a:headEnd/>
            <a:tailEnd/>
          </a:ln>
        </p:spPr>
        <p:txBody>
          <a:bodyPr vert="horz" wrap="square" lIns="0" tIns="0" rIns="0" bIns="0" numCol="1" compatLnSpc="1">
            <a:prstTxWarp prst="textNoShape">
              <a:avLst/>
            </a:prstTxWarp>
          </a:bodyPr>
          <a:lstStyle/>
          <a:p>
            <a:pPr>
              <a:spcBef>
                <a:spcPts val="0"/>
              </a:spcBef>
              <a:defRPr/>
            </a:pPr>
            <a:r>
              <a:rPr lang="en-US" sz="2200" b="0" spc="10" dirty="0" smtClean="0">
                <a:latin typeface="Arial Black" panose="020B0A04020102020204" pitchFamily="34" charset="0"/>
              </a:rPr>
              <a:t>Course Description</a:t>
            </a:r>
            <a:endParaRPr lang="en-US" sz="2200" b="0" spc="10" dirty="0">
              <a:latin typeface="Arial Black" panose="020B0A04020102020204" pitchFamily="34" charset="0"/>
            </a:endParaRPr>
          </a:p>
        </p:txBody>
      </p:sp>
      <p:sp>
        <p:nvSpPr>
          <p:cNvPr id="5" name="Rectangle 60"/>
          <p:cNvSpPr>
            <a:spLocks noGrp="1" noChangeArrowheads="1"/>
          </p:cNvSpPr>
          <p:nvPr>
            <p:ph idx="4294967295"/>
          </p:nvPr>
        </p:nvSpPr>
        <p:spPr bwMode="auto">
          <a:xfrm>
            <a:off x="457200" y="1352550"/>
            <a:ext cx="8229600" cy="5048250"/>
          </a:xfrm>
          <a:prstGeom prst="rect">
            <a:avLst/>
          </a:prstGeom>
          <a:noFill/>
          <a:ln w="9525">
            <a:noFill/>
            <a:miter lim="800000"/>
            <a:headEnd/>
            <a:tailEnd/>
          </a:ln>
        </p:spPr>
        <p:txBody>
          <a:bodyPr lIns="0" tIns="0" rIns="0" bIns="0"/>
          <a:lstStyle/>
          <a:p>
            <a:pPr marL="0" lvl="0" indent="0" algn="ctr" eaLnBrk="1" fontAlgn="auto" hangingPunct="1">
              <a:spcBef>
                <a:spcPct val="20000"/>
              </a:spcBef>
              <a:spcAft>
                <a:spcPts val="0"/>
              </a:spcAft>
              <a:buNone/>
            </a:pPr>
            <a:r>
              <a:rPr lang="en-US" sz="2000" dirty="0" smtClean="0">
                <a:solidFill>
                  <a:schemeClr val="accent1"/>
                </a:solidFill>
                <a:latin typeface="Arial Black" panose="020B0A04020102020204" pitchFamily="34" charset="0"/>
              </a:rPr>
              <a:t>Diaphragm Design with 2015 SDPWS</a:t>
            </a:r>
            <a:endParaRPr lang="en-US" sz="2000" dirty="0">
              <a:solidFill>
                <a:schemeClr val="accent1"/>
              </a:solidFill>
              <a:latin typeface="Arial Black" panose="020B0A04020102020204" pitchFamily="34" charset="0"/>
            </a:endParaRPr>
          </a:p>
          <a:p>
            <a:pPr marL="0" lvl="0" indent="0" algn="ctr" eaLnBrk="1" fontAlgn="auto" hangingPunct="1">
              <a:lnSpc>
                <a:spcPct val="110000"/>
              </a:lnSpc>
              <a:spcBef>
                <a:spcPts val="1200"/>
              </a:spcBef>
              <a:spcAft>
                <a:spcPts val="0"/>
              </a:spcAft>
              <a:buNone/>
            </a:pPr>
            <a:r>
              <a:rPr lang="en-US" altLang="en-US" sz="2000" dirty="0">
                <a:solidFill>
                  <a:srgbClr val="666666"/>
                </a:solidFill>
                <a:latin typeface="Arial"/>
                <a:ea typeface="Calibri" pitchFamily="34" charset="0"/>
              </a:rPr>
              <a:t>This course </a:t>
            </a:r>
            <a:r>
              <a:rPr lang="en-US" altLang="en-US" sz="2000" dirty="0" smtClean="0">
                <a:solidFill>
                  <a:srgbClr val="666666"/>
                </a:solidFill>
                <a:latin typeface="Arial"/>
                <a:ea typeface="Calibri" pitchFamily="34" charset="0"/>
              </a:rPr>
              <a:t>was created to help familiarize structural engineers, designers, and architects with code-compliant diaphragm design techniques using the SDPWS.</a:t>
            </a:r>
            <a:endParaRPr lang="en-US" altLang="en-US" sz="2000" dirty="0">
              <a:solidFill>
                <a:srgbClr val="666666"/>
              </a:solidFill>
              <a:latin typeface="Arial"/>
              <a:ea typeface="Calibri" pitchFamily="34" charset="0"/>
            </a:endParaRPr>
          </a:p>
        </p:txBody>
      </p:sp>
      <p:graphicFrame>
        <p:nvGraphicFramePr>
          <p:cNvPr id="6" name="Content Placeholder 3"/>
          <p:cNvGraphicFramePr>
            <a:graphicFrameLocks/>
          </p:cNvGraphicFramePr>
          <p:nvPr>
            <p:extLst>
              <p:ext uri="{D42A27DB-BD31-4B8C-83A1-F6EECF244321}">
                <p14:modId xmlns:p14="http://schemas.microsoft.com/office/powerpoint/2010/main" val="3769459001"/>
              </p:ext>
            </p:extLst>
          </p:nvPr>
        </p:nvGraphicFramePr>
        <p:xfrm>
          <a:off x="457200" y="3194463"/>
          <a:ext cx="8229600" cy="2976154"/>
        </p:xfrm>
        <a:graphic>
          <a:graphicData uri="http://schemas.openxmlformats.org/drawingml/2006/table">
            <a:tbl>
              <a:tblPr firstRow="1" bandRow="1">
                <a:tableStyleId>{7E9639D4-E3E2-4D34-9284-5A2195B3D0D7}</a:tableStyleId>
              </a:tblPr>
              <a:tblGrid>
                <a:gridCol w="8229600">
                  <a:extLst>
                    <a:ext uri="{9D8B030D-6E8A-4147-A177-3AD203B41FA5}">
                      <a16:colId xmlns:a16="http://schemas.microsoft.com/office/drawing/2014/main" val="20000"/>
                    </a:ext>
                  </a:extLst>
                </a:gridCol>
              </a:tblGrid>
              <a:tr h="429050">
                <a:tc>
                  <a:txBody>
                    <a:bodyPr/>
                    <a:lstStyle/>
                    <a:p>
                      <a:r>
                        <a:rPr lang="en-US" sz="1600" b="0" dirty="0" smtClean="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endParaRPr lang="en-US" sz="16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000"/>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Introduction / Learning Objectives</a:t>
                      </a:r>
                      <a:endParaRPr lang="en-US" sz="16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1: Lateral Loads in a Wood-Frame Structure</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2: Code and Standard Provisions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3: Diaphragm Behavior and Analysis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4: Distribution</a:t>
                      </a:r>
                      <a:r>
                        <a:rPr lang="en-US" sz="1600" baseline="0" dirty="0" smtClean="0">
                          <a:solidFill>
                            <a:schemeClr val="bg2"/>
                          </a:solidFill>
                          <a:latin typeface="Arial" panose="020B0604020202020204" pitchFamily="34" charset="0"/>
                          <a:cs typeface="Arial" panose="020B0604020202020204" pitchFamily="34" charset="0"/>
                        </a:rPr>
                        <a:t> of </a:t>
                      </a:r>
                      <a:r>
                        <a:rPr lang="en-US" sz="1600" dirty="0" smtClean="0">
                          <a:solidFill>
                            <a:schemeClr val="bg2"/>
                          </a:solidFill>
                          <a:latin typeface="Arial" panose="020B0604020202020204" pitchFamily="34" charset="0"/>
                          <a:cs typeface="Arial" panose="020B0604020202020204" pitchFamily="34" charset="0"/>
                        </a:rPr>
                        <a:t>Diaphragm Forces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Lesson 5: Blocked vs. Unblocked Diaphragms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363872">
                <a:tc>
                  <a:txBody>
                    <a:bodyPr/>
                    <a:lstStyle/>
                    <a:p>
                      <a:r>
                        <a:rPr lang="en-US" sz="1600" dirty="0" smtClean="0">
                          <a:solidFill>
                            <a:schemeClr val="bg2"/>
                          </a:solidFill>
                          <a:latin typeface="Arial" panose="020B0604020202020204" pitchFamily="34" charset="0"/>
                          <a:cs typeface="Arial" panose="020B0604020202020204" pitchFamily="34" charset="0"/>
                        </a:rPr>
                        <a:t>Wrap Up / Questions</a:t>
                      </a:r>
                      <a:endParaRPr lang="en-US" sz="16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bl>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compatLnSpc="1">
            <a:prstTxWarp prst="textNoShape">
              <a:avLst/>
            </a:prstTxWarp>
          </a:bodyPr>
          <a:lstStyle/>
          <a:p>
            <a:pPr eaLnBrk="1" hangingPunct="1"/>
            <a:r>
              <a:rPr lang="en-US" sz="2200" b="0" dirty="0" smtClean="0">
                <a:latin typeface="Arial Black" panose="020B0A04020102020204" pitchFamily="34" charset="0"/>
              </a:rPr>
              <a:t>Learning Objectives</a:t>
            </a:r>
          </a:p>
        </p:txBody>
      </p:sp>
      <p:sp>
        <p:nvSpPr>
          <p:cNvPr id="8195" name="Content Placeholder 2"/>
          <p:cNvSpPr>
            <a:spLocks noGrp="1"/>
          </p:cNvSpPr>
          <p:nvPr>
            <p:ph idx="1"/>
          </p:nvPr>
        </p:nvSpPr>
        <p:spPr>
          <a:xfrm>
            <a:off x="457200" y="1333910"/>
            <a:ext cx="8229600" cy="4836703"/>
          </a:xfrm>
        </p:spPr>
        <p:txBody>
          <a:bodyPr lIns="0" tIns="0" rIns="0" bIns="0">
            <a:normAutofit/>
          </a:bodyPr>
          <a:lstStyle/>
          <a:p>
            <a:pPr eaLnBrk="1" hangingPunct="1">
              <a:buFont typeface="Arial" charset="0"/>
              <a:buNone/>
              <a:defRPr/>
            </a:pPr>
            <a:r>
              <a:rPr lang="en-US" sz="2000" dirty="0" smtClean="0">
                <a:solidFill>
                  <a:schemeClr val="accent1"/>
                </a:solidFill>
                <a:latin typeface="Arial Black" panose="020B0A04020102020204" pitchFamily="34" charset="0"/>
              </a:rPr>
              <a:t>Upon completion of this seminar, you will be able to:</a:t>
            </a:r>
            <a:endParaRPr lang="en-US" altLang="en-US" sz="2000" dirty="0">
              <a:solidFill>
                <a:schemeClr val="accent1"/>
              </a:solidFill>
              <a:latin typeface="Arial Black" panose="020B0A04020102020204" pitchFamily="34" charset="0"/>
            </a:endParaRPr>
          </a:p>
          <a:p>
            <a:pPr marL="225425" indent="-225425">
              <a:spcBef>
                <a:spcPts val="2400"/>
              </a:spcBef>
            </a:pPr>
            <a:r>
              <a:rPr lang="en-US" altLang="en-US" sz="2000" dirty="0" smtClean="0"/>
              <a:t>Explain how lateral loads are transferred throughout a wood-frame structure</a:t>
            </a:r>
          </a:p>
          <a:p>
            <a:pPr marL="225425" indent="-225425">
              <a:spcBef>
                <a:spcPts val="2400"/>
              </a:spcBef>
            </a:pPr>
            <a:r>
              <a:rPr lang="en-US" altLang="en-US" sz="2000" dirty="0"/>
              <a:t>Identify the code and standard provisions </a:t>
            </a:r>
            <a:r>
              <a:rPr lang="en-US" altLang="en-US" sz="2000" dirty="0" smtClean="0"/>
              <a:t>related to the </a:t>
            </a:r>
            <a:r>
              <a:rPr lang="en-US" altLang="en-US" sz="2000" dirty="0"/>
              <a:t>design of diaphragms</a:t>
            </a:r>
          </a:p>
          <a:p>
            <a:pPr marL="225425" indent="-225425">
              <a:spcBef>
                <a:spcPts val="2400"/>
              </a:spcBef>
            </a:pPr>
            <a:r>
              <a:rPr lang="en-US" altLang="en-US" sz="2000" dirty="0" smtClean="0"/>
              <a:t>Determine </a:t>
            </a:r>
            <a:r>
              <a:rPr lang="en-US" altLang="en-US" sz="2000" dirty="0"/>
              <a:t>when a diaphragm may be classified as rigid, flexible, or semi-rigid for analysis purposes</a:t>
            </a:r>
          </a:p>
          <a:p>
            <a:pPr marL="225425" indent="-225425">
              <a:spcBef>
                <a:spcPts val="1800"/>
              </a:spcBef>
            </a:pPr>
            <a:r>
              <a:rPr lang="en-US" altLang="en-US" sz="2000" dirty="0" smtClean="0"/>
              <a:t>Explain </a:t>
            </a:r>
            <a:r>
              <a:rPr lang="en-US" altLang="en-US" sz="2000" dirty="0"/>
              <a:t>how </a:t>
            </a:r>
            <a:r>
              <a:rPr lang="en-US" altLang="en-US" sz="2000" dirty="0" smtClean="0"/>
              <a:t>forces are distributed to different elements within the diaphragm</a:t>
            </a:r>
          </a:p>
          <a:p>
            <a:pPr marL="225425" indent="-225425">
              <a:spcBef>
                <a:spcPts val="2400"/>
              </a:spcBef>
            </a:pPr>
            <a:r>
              <a:rPr lang="en-US" altLang="en-US" sz="2000" dirty="0"/>
              <a:t>Describe the differences </a:t>
            </a:r>
            <a:r>
              <a:rPr lang="en-US" altLang="en-US" sz="2000" dirty="0" smtClean="0"/>
              <a:t>between blocked and unblocked diaphragms</a:t>
            </a:r>
            <a:endParaRPr lang="en-US" altLang="en-US" sz="2000" dirty="0"/>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11080"/>
  <p:tag name="ARTICULATE_REFERENCE_TYPE_7" val="1"/>
  <p:tag name="ARTICULATE_REFERENCE_TITLE_7" val="Downloadable and printable slide deck for this course"/>
  <p:tag name="ARTICULATE_REFERENCE_7" val="C:\Users\bmayer\Documents\Articulate Presenter\Rod Systems Training\Understanding Rod Uplift Systems and AC391\Understanding Restraint Rod Systems.pdf"/>
  <p:tag name="ARTICULATE_REFERENCE_TYPE_4" val="0"/>
  <p:tag name="ARTICULATE_REFERENCE_TITLE_4" val="Structure magazine article: “Coming Up with Tie-Downs Part II: ICC-ES Passes AC391 Providing Industry Guidance for Continuous Rod Tie-down System Design”"/>
  <p:tag name="ARTICULATE_REFERENCE_4" val="http://www.strongtie.com/ftp/articles/StructureArticle_BryanWert_November2011.pdf"/>
  <p:tag name="ARTICULATE_REFERENCE_TYPE_5" val="0"/>
  <p:tag name="ARTICULATE_REFERENCE_TITLE_5" val="Wood Shrinkage Calculator "/>
  <p:tag name="ARTICULATE_REFERENCE_5" val="http://strongtie.com/webapps/woodshrinkage/?source=topnav"/>
  <p:tag name="ARTICULATE_REFERENCE_TYPE_6" val="1"/>
  <p:tag name="ARTICULATE_REFERENCE_TITLE_6" val="Downloadable and printable slide deck for this course"/>
  <p:tag name="ARTICULATE_REFERENCE_6" val="C:\Users\bmayer\Documents\Articulate Presenter\Rod Systems Training\Understanding Rod Uplift Systems and AC391\Understanding Restraint Rod Systems - PDF.pdf"/>
  <p:tag name="PLAYERLOGOHEIGHT" val="129"/>
  <p:tag name="PLAYERLOGOWIDTH" val="244"/>
  <p:tag name="PRESENTATION_PLAYLIST_COUNT" val="0"/>
  <p:tag name="PRESENTATION_PRESENTER_SLIDE_LEVEL" val="0"/>
  <p:tag name="LMS_COMPLETION_TITLE" val="Understanding Restraint Rod Systems"/>
  <p:tag name="LMS_COMPLETION_ID" val="Understanding_Restraint_Rod_Systems"/>
  <p:tag name="LMS_COMPLETION_VERSION" val="1.0"/>
  <p:tag name="LMS_COMPLETION_DURATION" val="01:00:00"/>
  <p:tag name="LMS_COMPLETION_SCO_TITLE" val="Understanding Restraint Rod Systems"/>
  <p:tag name="LMS_COMPLETION_SCO_ID" val="Understanding_Restraint_Rod_Systems"/>
  <p:tag name="LMS_COMPLETION_EDITION" val="0"/>
  <p:tag name="LMS_COMPLETION_INTERACTION" val="1117"/>
  <p:tag name="LMS_COMPLETION_THRESHOLD" val="80"/>
  <p:tag name="LMS_COMPLETION_METHOD" val="QUIZ"/>
  <p:tag name="LMS_COMPLETION_TARGET" val="d653f3c4-ebc4-40cf-a8cc-60cada7e514b"/>
  <p:tag name="LMS_COMPLETION_TARGET_ID" val="1117"/>
  <p:tag name="LMS_COMPLETION_TARGET_INDEX" val="65"/>
  <p:tag name="LMS_QUIZ_INSERT" val="1"/>
  <p:tag name="LMS_REPORTING" val="1"/>
  <p:tag name="LMS_DATA_SCORM" val="Yes"/>
  <p:tag name="ARTICULATE_REFERENCE_COUNT" val="3"/>
  <p:tag name="ARTICULATE_REFERENCE_TYPE_1" val="0"/>
  <p:tag name="ARTICULATE_REFERENCE_TITLE_1" val="Companion for the 2001 AF&amp;PA Wood-Frame Construction Manual for Wind Design"/>
  <p:tag name="ARTICULATE_REFERENCE_1" val="http://www.strongtie.com/ftp/bulletins/T-01WFCM08.pdf"/>
  <p:tag name="ARTICULATE_REFERENCE_TYPE_2" val="0"/>
  <p:tag name="ARTICULATE_REFERENCE_TITLE_2" val="AWC Wood Frame Construction Manual"/>
  <p:tag name="ARTICULATE_REFERENCE_2" val="http://www.awc.org/standards/wfcm.html"/>
  <p:tag name="ARTICULATE_REFERENCE_TYPE_3" val="1"/>
  <p:tag name="ARTICULATE_REFERENCE_TITLE_3" val="Downloadable and printable course material (PDF)"/>
  <p:tag name="ARTICULATE_REFERENCE_3" val="C:\Users\bmayer\Documents\Articulate Presenter\Wind Design for WFCM 2001\Designing with 2001 WFCM - PDF.pdf"/>
  <p:tag name="PUBLISH_TITLE" val="Wind Design with the WFCM 2001 - Determining Loads"/>
  <p:tag name="ARTICULATE_PUBLISH_PATH" val="C:\Users\bmayer\Documents\Articulate Presenter\Wind Design for WFCM 2001\Publish"/>
  <p:tag name="ARTICULATE_LOGO" val="(None selected)"/>
  <p:tag name="ARTICULATE_PRESENTER" val="Shane Vilasineekul, P.E."/>
  <p:tag name="ARTICULATE_PRESENTER_GUID" val="8EE630282A57"/>
  <p:tag name="ARTICULATE_LMS" val="0"/>
  <p:tag name="LMS_PROTOCOL_METHOD" val="SCORM"/>
  <p:tag name="LMS_PROTOCOL_VERSION" val="1.2"/>
  <p:tag name="LAUNCHINNEWWINDOW" val="0"/>
  <p:tag name="LASTPUBLISHED" val="C:\Users\bmayer\Documents\Articulate Presenter\Wind Design for WFCM 2001\Publish\Wind Design with the WFCM 2001 - Determining Loads\player.html"/>
  <p:tag name="ARTICULATE_PROJECT_CHECK" val="0"/>
  <p:tag name="ARTICULATE_TEMPLATE_GUID" val="1a000000-6000-0000-b000-000000000001"/>
  <p:tag name="PRESENTER_PREVIEW_START" val="1"/>
  <p:tag name="PRESENTER_PREVIEW_END" val="25"/>
  <p:tag name="LMS_PUBLISH" val="No"/>
  <p:tag name="ARTICULATE_TEMPLATE" val="Corporate Communications"/>
  <p:tag name="PRESENTER_PREVIEW_MODE" val="0"/>
  <p:tag name="ARTICULATE_PRESENTER_VERSION" val="6"/>
  <p:tag name="ARTICULATE_SLIDE_THUMBNAIL_REFRESH" val="1"/>
  <p:tag name="TAG_BACKING_FORM_KEY" val="923212-k:\training\projects\customer\aia\instructor led\aia-sdpws1\presentation\aia-sdpws1_presentation_2016_06_22.pptx"/>
  <p:tag name="ARTICULATE_SLIDE_COUNT" val="7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DMdjuOY6_files\slide0001_image001.png"/>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59958831-59bb-4b6e-843c-83c77a6c45a8"/>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TITLE_TAG" val="Course Description"/>
  <p:tag name="ARTICULATE_SLIDE_PAUSE" val="1"/>
  <p:tag name="ARTICULATE_NAV_LEVEL" val="2"/>
  <p:tag name="ARTICULATE_PLAYLIST_ID" val="-1"/>
  <p:tag name="ARTICULATE_LOCK_SLIDE" val="0"/>
  <p:tag name="ARTICULATE_SLIDE_GUID" val="ac514481-0f72-4201-a9ce-a65ce46d1120"/>
  <p:tag name="ARTICULATE_SLIDE_NAV" val="4"/>
  <p:tag name="MASTERSHAPECOUNT" val="5"/>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4YCQwlLs_files\slide0001_image001.png"/>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MGl5NlzZ_files\slide0001_image001.png"/>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1bPjF7Sx_files\slide0001_image001.png"/>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CIBOoKap_files\slide0001_image001.jpg"/>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NbflFS18_files\slide0001_image001.png"/>
</p:tagLst>
</file>

<file path=ppt/tags/tag3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LQ0IuWXM_files\slide0001_image001.png"/>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LIFU9uga_files\slide0001_image001.png"/>
</p:tagLst>
</file>

<file path=ppt/tags/tag4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NbflFS18_files\slide0001_image001.png"/>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a1j1dH5t_files\slide0001_image001.png"/>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5TAwi0Nz_files\slide0001_image001.png"/>
</p:tagLst>
</file>

<file path=ppt/tags/tag7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WE2GLnXU_files\slide0001_image001.png"/>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IQSUjvlX_files\slide0001_image001.png"/>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uZ7Kn1fA_files\slide0001_image001.jpg"/>
  <p:tag name="DUPLICATEID" val="7d7264231d4a47afa2c30ccd4f49475d"/>
</p:tagLst>
</file>

<file path=ppt/tags/tag7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6Yw2cBoN_files\slide0001_image001.png"/>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pSWudnUF_files\slide0001_image001.jpg"/>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KXvDgC6R_files\slide0001_image001.jpg"/>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ogDtwmg_files\slide0001_image001.png"/>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ogDtwmg_files\slide0001_image001.png"/>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ogDtwmg_files\slide0001_image001.png"/>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Q0RUWGGb_files\slide0001_image001.png"/>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AiTubyDP_files\slide0001_image001.png"/>
</p:tagLst>
</file>

<file path=ppt/tags/tag9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VD1iT9v1_files\slide0001_image001.png"/>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VtomwhLb_files\slide0001_image001.png"/>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2.xml><?xml version="1.0" encoding="utf-8"?>
<a:theme xmlns:a="http://schemas.openxmlformats.org/drawingml/2006/main" name="Wood Design Title">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123133</TotalTime>
  <Words>10483</Words>
  <Application>Microsoft Office PowerPoint</Application>
  <PresentationFormat>On-screen Show (4:3)</PresentationFormat>
  <Paragraphs>1227</Paragraphs>
  <Slides>74</Slides>
  <Notes>73</Notes>
  <HiddenSlides>8</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74</vt:i4>
      </vt:variant>
    </vt:vector>
  </HeadingPairs>
  <TitlesOfParts>
    <vt:vector size="85" baseType="lpstr">
      <vt:lpstr>Arial</vt:lpstr>
      <vt:lpstr>Arial Black</vt:lpstr>
      <vt:lpstr>Calibri</vt:lpstr>
      <vt:lpstr>Cambria</vt:lpstr>
      <vt:lpstr>Cambria Math</vt:lpstr>
      <vt:lpstr>Eras Medium ITC</vt:lpstr>
      <vt:lpstr>Garamond</vt:lpstr>
      <vt:lpstr>Georgia</vt:lpstr>
      <vt:lpstr>Times New Roman</vt:lpstr>
      <vt:lpstr>Wood Design Content</vt:lpstr>
      <vt:lpstr>Wood Design Title</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vt:lpstr>
      <vt:lpstr>PowerPoint Presentation</vt:lpstr>
      <vt:lpstr>Continuous Load Path</vt:lpstr>
      <vt:lpstr>Load Path Requirements</vt:lpstr>
      <vt:lpstr>Main Types of Lateral Loads</vt:lpstr>
      <vt:lpstr>Wind Loads on a Structure</vt:lpstr>
      <vt:lpstr>Seismic Loads on a Structure</vt:lpstr>
      <vt:lpstr>Reactions to Lateral Loads</vt:lpstr>
      <vt:lpstr>Shear Loads Acting Through a Diaphragm</vt:lpstr>
      <vt:lpstr>Resisting Lateral Loads</vt:lpstr>
      <vt:lpstr>Diaphragm Definition</vt:lpstr>
      <vt:lpstr>Diaphragm Components</vt:lpstr>
      <vt:lpstr>Diaphragm Design Considerations</vt:lpstr>
      <vt:lpstr>Lesson One Complete</vt:lpstr>
      <vt:lpstr>PowerPoint Presentation</vt:lpstr>
      <vt:lpstr>Experiences with Diaphragm Design</vt:lpstr>
      <vt:lpstr>IBC §2305 and SDPWS</vt:lpstr>
      <vt:lpstr>IBC §2306 and SDPWS</vt:lpstr>
      <vt:lpstr>Continuous Load Path is Required</vt:lpstr>
      <vt:lpstr>Factoring Nominal Unit Shear Capacities</vt:lpstr>
      <vt:lpstr>Tabulated Nominal Unit Shear Capacities</vt:lpstr>
      <vt:lpstr>Tabulated Nominal Unit Shear Capacities, cont.</vt:lpstr>
      <vt:lpstr>Maximum Aspect Ratio</vt:lpstr>
      <vt:lpstr>Open Front Structures</vt:lpstr>
      <vt:lpstr>Diaphragm Deflection</vt:lpstr>
      <vt:lpstr>Diaphragm Deflection, cont.</vt:lpstr>
      <vt:lpstr>High Load Blocked Diaphragms</vt:lpstr>
      <vt:lpstr>Lesson Two Complete</vt:lpstr>
      <vt:lpstr>PowerPoint Presentation</vt:lpstr>
      <vt:lpstr>Introduction to Distribution of Shear</vt:lpstr>
      <vt:lpstr>Idealized as Flexible</vt:lpstr>
      <vt:lpstr>Idealized as Flexible, cont.</vt:lpstr>
      <vt:lpstr>Idealized as Rigid</vt:lpstr>
      <vt:lpstr>Semi-Rigid and Enveloped Analysis</vt:lpstr>
      <vt:lpstr>Pros and Cons: Flexible Diaphragms </vt:lpstr>
      <vt:lpstr>Pros and Cons: Rigid Diaphragms </vt:lpstr>
      <vt:lpstr>Lesson Three Complete</vt:lpstr>
      <vt:lpstr>PowerPoint Presentation</vt:lpstr>
      <vt:lpstr>Diaphragm Element: Sheathing</vt:lpstr>
      <vt:lpstr>Diaphragm Element: Sheathing, cont.</vt:lpstr>
      <vt:lpstr>Design Example: Sheathing</vt:lpstr>
      <vt:lpstr>Diaphragm Element: Chords</vt:lpstr>
      <vt:lpstr>Design Example: Chords</vt:lpstr>
      <vt:lpstr>Diaphragm Element: Collectors (Struts)</vt:lpstr>
      <vt:lpstr>Diaphragm Element: Collectors (Struts), cont.</vt:lpstr>
      <vt:lpstr>Design Example: Collectors (Struts)</vt:lpstr>
      <vt:lpstr>Design Example: Collectors (Struts), cont.</vt:lpstr>
      <vt:lpstr>Design Example: Collectors (Struts), cont.</vt:lpstr>
      <vt:lpstr>Lesson Four Complete</vt:lpstr>
      <vt:lpstr>PowerPoint Presentation</vt:lpstr>
      <vt:lpstr>Introduction to Blocked vs. Unblocked</vt:lpstr>
      <vt:lpstr>Roof System Without Blocking</vt:lpstr>
      <vt:lpstr>Roof System Without Blocking, cont.</vt:lpstr>
      <vt:lpstr>Roof System Without Blocking, cont.</vt:lpstr>
      <vt:lpstr>Roof Blocking</vt:lpstr>
      <vt:lpstr>Roof Blocking Ventilation</vt:lpstr>
      <vt:lpstr>Lesson Five Complete</vt:lpstr>
      <vt:lpstr>Course Summary</vt:lpstr>
      <vt:lpstr>Course Summary</vt:lpstr>
      <vt:lpstr>Course Summary</vt:lpstr>
      <vt:lpstr>Course Summary</vt:lpstr>
      <vt:lpstr>Course Summary</vt:lpstr>
      <vt:lpstr>Course Completion</vt:lpstr>
      <vt:lpstr>Course Completion</vt:lpstr>
      <vt:lpstr>Next Steps!</vt:lpstr>
      <vt:lpstr>Next Steps!</vt:lpstr>
    </vt:vector>
  </TitlesOfParts>
  <Company>Simpson Strong-Tie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5411</cp:revision>
  <cp:lastPrinted>2016-03-09T17:57:12Z</cp:lastPrinted>
  <dcterms:created xsi:type="dcterms:W3CDTF">2004-10-15T00:00:51Z</dcterms:created>
  <dcterms:modified xsi:type="dcterms:W3CDTF">2018-10-01T15:33:29Z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Understanding Rod Uplift Systems and AC391</vt:lpwstr>
  </property>
  <property fmtid="{D5CDD505-2E9C-101B-9397-08002B2CF9AE}" pid="4" name="ArticulateGUID">
    <vt:lpwstr>96C87998-2A42-4A12-848C-7C3D2BCCEB23</vt:lpwstr>
  </property>
  <property fmtid="{D5CDD505-2E9C-101B-9397-08002B2CF9AE}" pid="5" name="ArticulateProjectFull">
    <vt:lpwstr>K:\Training\Projects\Customer\AIA\Instructor Led\AIA-SDPWS1\Presentation\AIA-SDPWS1_Presentation_2016_06_22.ppta</vt:lpwstr>
  </property>
</Properties>
</file>